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3" r:id="rId5"/>
    <p:sldId id="268" r:id="rId6"/>
    <p:sldId id="261" r:id="rId7"/>
    <p:sldId id="262" r:id="rId8"/>
    <p:sldId id="264" r:id="rId9"/>
    <p:sldId id="265" r:id="rId10"/>
    <p:sldId id="266" r:id="rId11"/>
    <p:sldId id="25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96" autoAdjust="0"/>
  </p:normalViewPr>
  <p:slideViewPr>
    <p:cSldViewPr snapToGrid="0">
      <p:cViewPr varScale="1">
        <p:scale>
          <a:sx n="107" d="100"/>
          <a:sy n="107" d="100"/>
        </p:scale>
        <p:origin x="70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A62D1-CEC1-4258-8A0A-9B475DCE3B4F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77AD-92F5-4DC5-ACB8-5CBDF10CD1C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7755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对提前完成了  冒泡排序 和 选择排序 的学生，可以选做。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577AD-92F5-4DC5-ACB8-5CBDF10CD1C3}" type="slidenum">
              <a:rPr lang="zh-Hans-HK" altLang="en-US" smtClean="0"/>
              <a:t>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14307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zh-Hans-HK" altLang="en-US" smtClean="0"/>
              <a:t>08/31/2022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files/latest/download" TargetMode="External"/><Relationship Id="rId2" Type="http://schemas.openxmlformats.org/officeDocument/2006/relationships/hyperlink" Target="https://github.com/cscjjk/cscjjk.github.io/blob/master/lemon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</a:t>
            </a:r>
            <a:r>
              <a:rPr lang="zh-CN" altLang="en-US"/>
              <a:t>与算法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ECB2-D7FB-43BC-9F98-29948794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三、时间复杂度习题</a:t>
            </a:r>
            <a:br>
              <a:rPr lang="zh-CN" altLang="en-US" dirty="0"/>
            </a:b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98B1C-0F9B-4061-9E6A-204BF01B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选择排序 及 插入排序 （</a:t>
            </a:r>
            <a:r>
              <a:rPr lang="en-US" altLang="zh-CN" dirty="0"/>
              <a:t>5min)</a:t>
            </a: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15294D-6BF8-4871-8AFA-4983B9E9AB3D}"/>
              </a:ext>
            </a:extLst>
          </p:cNvPr>
          <p:cNvSpPr/>
          <p:nvPr/>
        </p:nvSpPr>
        <p:spPr>
          <a:xfrm>
            <a:off x="2332382" y="2764478"/>
            <a:ext cx="7497418" cy="272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</a:t>
            </a:r>
            <a:r>
              <a:rPr lang="en-US" altLang="zh-Hans-HK" sz="2400" dirty="0"/>
              <a:t>for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(int</a:t>
            </a:r>
            <a:r>
              <a:rPr lang="zh-Hans-HK" altLang="en-US" sz="2400" dirty="0"/>
              <a:t>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= 1;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&lt;= n;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++){</a:t>
            </a:r>
            <a:endParaRPr lang="zh-Hans-HK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	</a:t>
            </a:r>
            <a:r>
              <a:rPr lang="en-US" altLang="zh-Hans-HK" sz="2400" dirty="0"/>
              <a:t>int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j =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;</a:t>
            </a:r>
            <a:endParaRPr lang="zh-Hans-HK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	</a:t>
            </a:r>
            <a:r>
              <a:rPr lang="en-US" altLang="zh-Hans-HK" sz="2400" dirty="0"/>
              <a:t>for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(int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k =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+ 1; k &lt;= n; k++)</a:t>
            </a:r>
            <a:endParaRPr lang="zh-Hans-HK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		</a:t>
            </a:r>
            <a:r>
              <a:rPr lang="en-US" altLang="zh-Hans-HK" sz="2400" dirty="0"/>
              <a:t>if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(a[k] &lt; a[j]) j = k;</a:t>
            </a:r>
            <a:endParaRPr lang="zh-Hans-HK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	</a:t>
            </a:r>
            <a:r>
              <a:rPr lang="en-US" altLang="zh-Hans-HK" sz="2400" dirty="0"/>
              <a:t>int</a:t>
            </a:r>
            <a:r>
              <a:rPr lang="zh-Hans-HK" altLang="en-US" sz="2400" dirty="0"/>
              <a:t> </a:t>
            </a:r>
            <a:r>
              <a:rPr lang="en-US" altLang="zh-Hans-HK" sz="2400" dirty="0"/>
              <a:t>temp = a[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]; a[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] = a[j]; a[j] = temp;</a:t>
            </a:r>
            <a:endParaRPr lang="zh-Hans-HK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400" dirty="0"/>
              <a:t>	</a:t>
            </a:r>
            <a:r>
              <a:rPr lang="en-US" altLang="zh-Hans-HK" sz="2400" dirty="0"/>
              <a:t>}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7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98B1C-0F9B-4061-9E6A-204BF01B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983"/>
            <a:ext cx="10515600" cy="5520980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辗转相除 </a:t>
            </a:r>
            <a:r>
              <a:rPr lang="en-US" altLang="zh-CN" dirty="0"/>
              <a:t>(20min)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含代码实现）</a:t>
            </a:r>
            <a:endParaRPr lang="en-US" altLang="zh-CN" dirty="0"/>
          </a:p>
          <a:p>
            <a:endParaRPr lang="zh-Hans-HK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D176187-1234-4DAD-A381-B5F7BAF9AD73}"/>
              </a:ext>
            </a:extLst>
          </p:cNvPr>
          <p:cNvSpPr txBox="1">
            <a:spLocks noChangeArrowheads="1"/>
          </p:cNvSpPr>
          <p:nvPr/>
        </p:nvSpPr>
        <p:spPr>
          <a:xfrm>
            <a:off x="5009149" y="1690688"/>
            <a:ext cx="7368001" cy="107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2</a:t>
            </a:r>
            <a:r>
              <a:rPr lang="zh-CN" altLang="en-US" dirty="0"/>
              <a:t>个整数</a:t>
            </a:r>
            <a:r>
              <a:rPr lang="en-US" altLang="zh-CN" dirty="0" err="1"/>
              <a:t>a,b</a:t>
            </a:r>
            <a:r>
              <a:rPr lang="en-US" altLang="zh-CN" dirty="0"/>
              <a:t> (1&lt;=a&lt;=b)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输出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 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16C62-B85E-438F-A5E6-5B3649995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085" y="3132862"/>
            <a:ext cx="36703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辗转相除：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while (a != 0){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int c = b %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b = a; a = c;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(“%d”, b);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9D0F3B-DAAC-4F96-B10D-DEA4B4B76939}"/>
              </a:ext>
            </a:extLst>
          </p:cNvPr>
          <p:cNvSpPr txBox="1"/>
          <p:nvPr/>
        </p:nvSpPr>
        <p:spPr>
          <a:xfrm>
            <a:off x="5335381" y="3429000"/>
            <a:ext cx="6235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</a:t>
            </a:r>
            <a:endParaRPr lang="en-US" altLang="zh-CN" dirty="0"/>
          </a:p>
          <a:p>
            <a:r>
              <a:rPr lang="en-US" altLang="zh-Hans-HK" dirty="0"/>
              <a:t>1.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i</a:t>
            </a:r>
            <a:r>
              <a:rPr lang="en-US" altLang="zh-Hans-HK" dirty="0"/>
              <a:t>) 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i</a:t>
            </a:r>
            <a:r>
              <a:rPr lang="en-US" altLang="zh-Hans-HK" dirty="0"/>
              <a:t>) &lt;</a:t>
            </a:r>
          </a:p>
          <a:p>
            <a:r>
              <a:rPr lang="en-US" altLang="zh-Hans-HK" dirty="0"/>
              <a:t>  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i-1</a:t>
            </a:r>
            <a:r>
              <a:rPr lang="en-US" altLang="zh-Hans-HK" dirty="0"/>
              <a:t>)+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i-1</a:t>
            </a:r>
            <a:r>
              <a:rPr lang="en-US" altLang="zh-Hans-HK" dirty="0"/>
              <a:t>)</a:t>
            </a:r>
          </a:p>
          <a:p>
            <a:endParaRPr lang="en-US" altLang="zh-Hans-HK" dirty="0"/>
          </a:p>
          <a:p>
            <a:r>
              <a:rPr lang="en-US" altLang="zh-Hans-HK" dirty="0"/>
              <a:t>2.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1</a:t>
            </a:r>
            <a:r>
              <a:rPr lang="en-US" altLang="zh-Hans-HK" dirty="0"/>
              <a:t>)+ </a:t>
            </a:r>
            <a:r>
              <a:rPr lang="en-US" altLang="zh-Hans-HK" dirty="0" err="1"/>
              <a:t>binLength</a:t>
            </a:r>
            <a:r>
              <a:rPr lang="en-US" altLang="zh-Hans-HK" dirty="0"/>
              <a:t>(b</a:t>
            </a:r>
            <a:r>
              <a:rPr lang="en-US" altLang="zh-Hans-HK" baseline="-25000" dirty="0"/>
              <a:t>1</a:t>
            </a:r>
            <a:r>
              <a:rPr lang="en-US" altLang="zh-Hans-HK" dirty="0"/>
              <a:t>)</a:t>
            </a:r>
          </a:p>
          <a:p>
            <a:r>
              <a:rPr lang="en-US" altLang="zh-Hans-HK" dirty="0"/>
              <a:t>    &lt;= 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)+</a:t>
            </a:r>
            <a:r>
              <a:rPr lang="en-US" altLang="zh-Hans-HK" dirty="0" err="1"/>
              <a:t>binLength</a:t>
            </a:r>
            <a:r>
              <a:rPr lang="en-US" altLang="zh-Hans-HK" dirty="0"/>
              <a:t>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 &lt;= 2[log(a</a:t>
            </a:r>
            <a:r>
              <a:rPr lang="en-US" altLang="zh-Hans-HK" baseline="-25000" dirty="0"/>
              <a:t>0</a:t>
            </a:r>
            <a:r>
              <a:rPr lang="en-US" altLang="zh-Hans-HK" dirty="0"/>
              <a:t>)+1]=2log(a)+2</a:t>
            </a:r>
          </a:p>
          <a:p>
            <a:endParaRPr lang="en-US" altLang="zh-Hans-HK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Hans-HK" dirty="0">
                <a:sym typeface="Wingdings" panose="05000000000000000000" pitchFamily="2" charset="2"/>
              </a:rPr>
              <a:t>while</a:t>
            </a:r>
            <a:r>
              <a:rPr lang="zh-CN" altLang="en-US" dirty="0">
                <a:sym typeface="Wingdings" panose="05000000000000000000" pitchFamily="2" charset="2"/>
              </a:rPr>
              <a:t>循环最多执行了  </a:t>
            </a:r>
            <a:r>
              <a:rPr lang="en-US" altLang="zh-CN" dirty="0">
                <a:sym typeface="Wingdings" panose="05000000000000000000" pitchFamily="2" charset="2"/>
              </a:rPr>
              <a:t>2 log(a)+2 + 1</a:t>
            </a:r>
            <a:r>
              <a:rPr lang="zh-CN" altLang="en-US" dirty="0">
                <a:sym typeface="Wingdings" panose="05000000000000000000" pitchFamily="2" charset="2"/>
              </a:rPr>
              <a:t>次。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zh-CN" altLang="en-US" dirty="0">
                <a:sym typeface="Wingdings" panose="05000000000000000000" pitchFamily="2" charset="2"/>
              </a:rPr>
              <a:t>总的时间复杂度为</a:t>
            </a:r>
            <a:r>
              <a:rPr lang="en-US" altLang="zh-CN" dirty="0">
                <a:sym typeface="Wingdings" panose="05000000000000000000" pitchFamily="2" charset="2"/>
              </a:rPr>
              <a:t>O(log(a))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390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D8687-C2DC-4307-9E18-41EB22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lemon</a:t>
            </a:r>
            <a:r>
              <a:rPr lang="zh-CN" altLang="en-US" dirty="0"/>
              <a:t>评测系统   </a:t>
            </a:r>
            <a:r>
              <a:rPr lang="en-US" altLang="zh-CN" dirty="0"/>
              <a:t>(5min)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0631E-4F8C-414D-B694-9C17F852F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Lemon</a:t>
            </a:r>
            <a:r>
              <a:rPr lang="zh-CN" altLang="en-US" dirty="0"/>
              <a:t>系统下载地址</a:t>
            </a:r>
            <a:endParaRPr lang="en-US" altLang="zh-CN" dirty="0"/>
          </a:p>
          <a:p>
            <a:r>
              <a:rPr lang="en-US" altLang="zh-Hans-HK" dirty="0">
                <a:hlinkClick r:id="rId2"/>
              </a:rPr>
              <a:t>https://github.com/cscjjk/cscjjk.github.io/blob/master/lemon.zip</a:t>
            </a:r>
            <a:endParaRPr lang="en-US" altLang="zh-Hans-HK" dirty="0"/>
          </a:p>
          <a:p>
            <a:pPr lvl="1"/>
            <a:r>
              <a:rPr lang="zh-CN" altLang="en-US" dirty="0"/>
              <a:t>进入这个网址，点击下方的</a:t>
            </a:r>
            <a:r>
              <a:rPr lang="en-US" altLang="zh-CN" dirty="0"/>
              <a:t>download </a:t>
            </a:r>
            <a:r>
              <a:rPr lang="zh-CN" altLang="en-US" dirty="0"/>
              <a:t>按钮。就可以下载</a:t>
            </a:r>
            <a:r>
              <a:rPr lang="en-US" altLang="zh-CN" dirty="0"/>
              <a:t>lemon.zip</a:t>
            </a:r>
            <a:r>
              <a:rPr lang="zh-CN" altLang="en-US" dirty="0"/>
              <a:t>了。</a:t>
            </a:r>
            <a:endParaRPr lang="en-US" altLang="zh-Hans-HK" dirty="0"/>
          </a:p>
          <a:p>
            <a:endParaRPr lang="en-US" altLang="zh-CN" dirty="0"/>
          </a:p>
          <a:p>
            <a:r>
              <a:rPr lang="zh-CN" altLang="en-US" dirty="0"/>
              <a:t>前序步骤：</a:t>
            </a:r>
            <a:endParaRPr lang="en-US" altLang="zh-CN" dirty="0"/>
          </a:p>
          <a:p>
            <a:pPr lvl="1"/>
            <a:r>
              <a:rPr lang="zh-CN" altLang="en-US" dirty="0"/>
              <a:t>先安装</a:t>
            </a:r>
            <a:r>
              <a:rPr lang="en-US" altLang="zh-Hans-HK" dirty="0" err="1"/>
              <a:t>devCPP</a:t>
            </a:r>
            <a:r>
              <a:rPr lang="en-US" altLang="zh-Hans-HK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 5.11 TDM-GCC 4.9.2 Setup.exe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Hans-HK" dirty="0">
                <a:hlinkClick r:id="rId3"/>
              </a:rPr>
              <a:t>https://sourceforge.net/projects/orwelldevcpp/files/latest/download</a:t>
            </a:r>
            <a:r>
              <a:rPr lang="en-US" altLang="zh-Hans-HK" dirty="0"/>
              <a:t> </a:t>
            </a:r>
          </a:p>
          <a:p>
            <a:endParaRPr lang="en-US" altLang="zh-Hans-HK" dirty="0"/>
          </a:p>
          <a:p>
            <a:r>
              <a:rPr lang="zh-CN" altLang="en-US" dirty="0"/>
              <a:t>相关使用方法：</a:t>
            </a:r>
            <a:endParaRPr lang="en-US" altLang="zh-CN" dirty="0"/>
          </a:p>
          <a:p>
            <a:pPr lvl="1"/>
            <a:r>
              <a:rPr lang="zh-CN" altLang="en-US" dirty="0"/>
              <a:t>助教将做说明。</a:t>
            </a:r>
            <a:endParaRPr lang="en-US" altLang="zh-CN" dirty="0"/>
          </a:p>
          <a:p>
            <a:pPr lvl="1"/>
            <a:r>
              <a:rPr lang="zh-CN" altLang="en-US" dirty="0"/>
              <a:t>（第一次使用</a:t>
            </a:r>
            <a:r>
              <a:rPr lang="en-US" altLang="zh-CN" dirty="0"/>
              <a:t>lemon</a:t>
            </a:r>
            <a:r>
              <a:rPr lang="zh-CN" altLang="en-US" dirty="0"/>
              <a:t>评测系统时需要连接编译器并更改参数）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33304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DA6B-7B2C-42A5-BFCD-D535472E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上机题</a:t>
            </a:r>
            <a:r>
              <a:rPr lang="en-US" altLang="zh-CN" dirty="0"/>
              <a:t>3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质数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prime.cpp</a:t>
            </a:r>
            <a:r>
              <a:rPr lang="en-US" altLang="zh-CN" dirty="0"/>
              <a:t>)  (25min)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AF89E-6651-40C3-8031-26945978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3563"/>
          </a:xfrm>
        </p:spPr>
        <p:txBody>
          <a:bodyPr>
            <a:norm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题目描述</a:t>
            </a:r>
            <a:r>
              <a:rPr lang="en-US" altLang="zh-CN" dirty="0"/>
              <a:t>】</a:t>
            </a:r>
            <a:r>
              <a:rPr lang="zh-CN" altLang="en-US" dirty="0"/>
              <a:t>输入 </a:t>
            </a:r>
            <a:r>
              <a:rPr lang="en-US" altLang="zh-CN" dirty="0"/>
              <a:t>$p$</a:t>
            </a:r>
            <a:r>
              <a:rPr lang="zh-CN" altLang="en-US" dirty="0"/>
              <a:t>。输出最小的、大于 </a:t>
            </a:r>
            <a:r>
              <a:rPr lang="en-US" altLang="zh-CN" dirty="0"/>
              <a:t>$p$ </a:t>
            </a:r>
            <a:r>
              <a:rPr lang="zh-CN" altLang="en-US" dirty="0"/>
              <a:t>的质数的值。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r>
              <a:rPr lang="zh-CN" altLang="en-US" dirty="0"/>
              <a:t>一行包括唯一的一个整数，代表 </a:t>
            </a:r>
            <a:r>
              <a:rPr lang="en-US" altLang="zh-CN" dirty="0"/>
              <a:t>$p$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 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r>
              <a:rPr lang="zh-CN" altLang="en-US" dirty="0"/>
              <a:t>一行包括唯一的一个整数，代表答案。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数据范围</a:t>
            </a:r>
            <a:r>
              <a:rPr lang="en-US" altLang="zh-CN" dirty="0"/>
              <a:t>】 2&lt;=p&lt;=10</a:t>
            </a:r>
            <a:r>
              <a:rPr lang="en-US" altLang="zh-CN" baseline="30000" dirty="0"/>
              <a:t>5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3A84FC-113A-43D3-B038-EAB1DAFEFA67}"/>
              </a:ext>
            </a:extLst>
          </p:cNvPr>
          <p:cNvSpPr/>
          <p:nvPr/>
        </p:nvSpPr>
        <p:spPr>
          <a:xfrm>
            <a:off x="5318642" y="4234125"/>
            <a:ext cx="2347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/>
              <a:t>样例输入 </a:t>
            </a:r>
            <a:r>
              <a:rPr lang="en-US" altLang="zh-CN" sz="2800" dirty="0"/>
              <a:t>2</a:t>
            </a:r>
          </a:p>
          <a:p>
            <a:pPr lvl="1"/>
            <a:r>
              <a:rPr lang="en-US" altLang="zh-CN" sz="2800" dirty="0"/>
              <a:t>23</a:t>
            </a:r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样例输出 </a:t>
            </a:r>
            <a:r>
              <a:rPr lang="en-US" altLang="zh-CN" sz="2800" dirty="0"/>
              <a:t>2</a:t>
            </a:r>
          </a:p>
          <a:p>
            <a:pPr lvl="1"/>
            <a:r>
              <a:rPr lang="en-US" altLang="zh-CN" sz="2800" dirty="0"/>
              <a:t>29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278E9B-A31B-40C7-A064-8AB82B728D95}"/>
              </a:ext>
            </a:extLst>
          </p:cNvPr>
          <p:cNvSpPr/>
          <p:nvPr/>
        </p:nvSpPr>
        <p:spPr>
          <a:xfrm>
            <a:off x="2164823" y="4234125"/>
            <a:ext cx="2086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样例输入 </a:t>
            </a:r>
            <a:r>
              <a:rPr lang="en-US" altLang="zh-CN" sz="2800" dirty="0"/>
              <a:t>1</a:t>
            </a:r>
          </a:p>
          <a:p>
            <a:pPr lvl="1"/>
            <a:r>
              <a:rPr lang="en-US" altLang="zh-CN" sz="2800" dirty="0"/>
              <a:t>5</a:t>
            </a:r>
          </a:p>
          <a:p>
            <a:r>
              <a:rPr lang="zh-CN" altLang="en-US" sz="2800" dirty="0"/>
              <a:t>样例输出 </a:t>
            </a:r>
            <a:r>
              <a:rPr lang="en-US" altLang="zh-CN" sz="2800" dirty="0"/>
              <a:t>1</a:t>
            </a:r>
          </a:p>
          <a:p>
            <a:pPr lvl="1"/>
            <a:r>
              <a:rPr lang="en-US" altLang="zh-CN" sz="2800" dirty="0"/>
              <a:t>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5538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CA0B-3340-4F9D-8B0B-1B0EC4D9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上机题</a:t>
            </a:r>
            <a:r>
              <a:rPr lang="en-US" altLang="zh-CN" dirty="0"/>
              <a:t>4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旅行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travel.cpp</a:t>
            </a:r>
            <a:r>
              <a:rPr lang="en-US" altLang="zh-CN" dirty="0"/>
              <a:t>)  (25min)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8B61D-FD46-4888-AD83-0945C7EC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你要坐 </a:t>
            </a:r>
            <a:r>
              <a:rPr lang="en-US" altLang="zh-CN" dirty="0"/>
              <a:t>n </a:t>
            </a:r>
            <a:r>
              <a:rPr lang="zh-CN" altLang="en-US" dirty="0"/>
              <a:t>次地铁。</a:t>
            </a:r>
            <a:endParaRPr lang="en-US" altLang="zh-CN" dirty="0"/>
          </a:p>
          <a:p>
            <a:r>
              <a:rPr lang="zh-CN" altLang="en-US" dirty="0"/>
              <a:t>你知道有两种不同的车票：第一种车票花费 </a:t>
            </a:r>
            <a:r>
              <a:rPr lang="en-US" altLang="zh-CN" dirty="0"/>
              <a:t>a </a:t>
            </a:r>
            <a:r>
              <a:rPr lang="zh-CN" altLang="en-US" dirty="0"/>
              <a:t>元，可以坐一次；第二种车票花费 </a:t>
            </a:r>
            <a:r>
              <a:rPr lang="en-US" altLang="zh-CN" dirty="0"/>
              <a:t>b </a:t>
            </a:r>
            <a:r>
              <a:rPr lang="zh-CN" altLang="en-US" dirty="0"/>
              <a:t>元，可以坐 </a:t>
            </a:r>
            <a:r>
              <a:rPr lang="en-US" altLang="zh-CN" dirty="0"/>
              <a:t>m </a:t>
            </a:r>
            <a:r>
              <a:rPr lang="zh-CN" altLang="en-US" dirty="0"/>
              <a:t>次。问你最少花费多少钱。</a:t>
            </a:r>
            <a:endParaRPr lang="en-US" altLang="zh-CN" dirty="0"/>
          </a:p>
          <a:p>
            <a:r>
              <a:rPr lang="zh-CN" altLang="en-US" dirty="0"/>
              <a:t>输入：第一行四个整数 </a:t>
            </a:r>
            <a:r>
              <a:rPr lang="en-US" altLang="zh-CN" dirty="0"/>
              <a:t>n, m, a, b</a:t>
            </a:r>
            <a:r>
              <a:rPr lang="zh-CN" altLang="en-US" dirty="0"/>
              <a:t>。    </a:t>
            </a:r>
            <a:r>
              <a:rPr lang="en-US" altLang="zh-CN" dirty="0"/>
              <a:t>1 ≤ n, m, a, b ≤ 1000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输出：一行一个整数表示答案。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D7D51B-8F64-4CD7-895A-1D4887517EDD}"/>
              </a:ext>
            </a:extLst>
          </p:cNvPr>
          <p:cNvSpPr/>
          <p:nvPr/>
        </p:nvSpPr>
        <p:spPr>
          <a:xfrm>
            <a:off x="5461378" y="4361081"/>
            <a:ext cx="234711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800" dirty="0"/>
              <a:t>样例输入 </a:t>
            </a:r>
            <a:r>
              <a:rPr lang="en-US" altLang="zh-CN" sz="2800" dirty="0"/>
              <a:t>2</a:t>
            </a:r>
          </a:p>
          <a:p>
            <a:pPr lvl="1"/>
            <a:r>
              <a:rPr lang="en-US" altLang="zh-CN" sz="2800" dirty="0"/>
              <a:t>5 2 2 3</a:t>
            </a:r>
          </a:p>
          <a:p>
            <a:pPr lvl="1"/>
            <a:r>
              <a:rPr lang="zh-CN" altLang="en-US" sz="2800" dirty="0"/>
              <a:t>样例输出 </a:t>
            </a:r>
            <a:r>
              <a:rPr lang="en-US" altLang="zh-CN" sz="2800" dirty="0"/>
              <a:t>2</a:t>
            </a:r>
          </a:p>
          <a:p>
            <a:pPr lvl="1"/>
            <a:r>
              <a:rPr lang="en-US" altLang="zh-CN" sz="2800" dirty="0"/>
              <a:t>8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14D9D2-001D-46C3-8688-0E9F7A82CEE6}"/>
              </a:ext>
            </a:extLst>
          </p:cNvPr>
          <p:cNvSpPr/>
          <p:nvPr/>
        </p:nvSpPr>
        <p:spPr>
          <a:xfrm>
            <a:off x="2307559" y="4361081"/>
            <a:ext cx="2086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样例输入 </a:t>
            </a:r>
            <a:r>
              <a:rPr lang="en-US" altLang="zh-CN" sz="2800" dirty="0"/>
              <a:t>1</a:t>
            </a:r>
          </a:p>
          <a:p>
            <a:pPr lvl="1"/>
            <a:r>
              <a:rPr lang="en-US" altLang="zh-CN" sz="2800" dirty="0"/>
              <a:t>6 2 1 2</a:t>
            </a:r>
          </a:p>
          <a:p>
            <a:r>
              <a:rPr lang="zh-CN" altLang="en-US" sz="2800" dirty="0"/>
              <a:t>样例输出 </a:t>
            </a:r>
            <a:r>
              <a:rPr lang="en-US" altLang="zh-CN" sz="2800" dirty="0"/>
              <a:t>1</a:t>
            </a:r>
          </a:p>
          <a:p>
            <a:pPr lvl="1"/>
            <a:r>
              <a:rPr lang="en-US" altLang="zh-CN" sz="2800" dirty="0"/>
              <a:t>6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15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E6B4A-A5E5-4A0A-812D-4EC6FBB5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Outline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D41FD-1A9E-4F13-886E-E89CA13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一、</a:t>
            </a:r>
            <a:r>
              <a:rPr lang="zh-CN" altLang="en-US" b="1" dirty="0"/>
              <a:t>上机实践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en-US" altLang="zh-CN" dirty="0"/>
              <a:t>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目标：熟悉</a:t>
            </a:r>
            <a:r>
              <a:rPr lang="en-US" altLang="zh-CN" dirty="0"/>
              <a:t>dev </a:t>
            </a:r>
            <a:r>
              <a:rPr lang="en-US" altLang="zh-CN" dirty="0" err="1"/>
              <a:t>c++</a:t>
            </a:r>
            <a:r>
              <a:rPr lang="zh-CN" altLang="en-US" dirty="0"/>
              <a:t>编程环境。了解输入输出方法。文件命名格式。熟悉系统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</a:t>
            </a:r>
            <a:r>
              <a:rPr lang="zh-CN" altLang="en-US" b="1" dirty="0"/>
              <a:t>上机实践</a:t>
            </a:r>
            <a:r>
              <a:rPr lang="en-US" altLang="zh-CN" b="1" dirty="0"/>
              <a:t>2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练习</a:t>
            </a:r>
            <a:r>
              <a:rPr lang="en-US" altLang="zh-CN" dirty="0"/>
              <a:t>20</a:t>
            </a:r>
            <a:r>
              <a:rPr lang="zh-CN" altLang="en-US" dirty="0"/>
              <a:t>分钟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分钟（最后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分钟提交）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评测</a:t>
            </a:r>
            <a:r>
              <a:rPr lang="en-US" altLang="zh-CN" dirty="0"/>
              <a:t>+</a:t>
            </a:r>
            <a:r>
              <a:rPr lang="zh-CN" altLang="en-US" dirty="0"/>
              <a:t>讲解： </a:t>
            </a:r>
            <a:r>
              <a:rPr lang="en-US" altLang="zh-CN" dirty="0"/>
              <a:t>			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15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三、</a:t>
            </a:r>
            <a:r>
              <a:rPr lang="zh-CN" altLang="en-US" b="1" dirty="0"/>
              <a:t>运行时间复杂度分析</a:t>
            </a:r>
            <a:endParaRPr lang="en-US" altLang="zh-CN" b="1" dirty="0"/>
          </a:p>
          <a:p>
            <a:pPr lvl="1"/>
            <a:r>
              <a:rPr lang="en-US" altLang="zh-CN" dirty="0"/>
              <a:t>3.1  </a:t>
            </a:r>
            <a:r>
              <a:rPr lang="zh-CN" altLang="en-US" dirty="0"/>
              <a:t>选择排序、插入排序     </a:t>
            </a:r>
            <a:r>
              <a:rPr lang="en-US" altLang="zh-CN" dirty="0"/>
              <a:t>			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sz="2500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sz="2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3.2  </a:t>
            </a:r>
            <a:r>
              <a:rPr lang="zh-CN" altLang="en-US" dirty="0"/>
              <a:t>欧几里得辗转相除法</a:t>
            </a:r>
            <a:r>
              <a:rPr lang="en-US" altLang="zh-CN" dirty="0"/>
              <a:t>	</a:t>
            </a:r>
            <a:r>
              <a:rPr lang="zh-CN" altLang="en-US" dirty="0"/>
              <a:t>   </a:t>
            </a:r>
            <a:r>
              <a:rPr lang="en-US" altLang="zh-CN" dirty="0"/>
              <a:t>	          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分钟   （可选练习，不提交）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四、</a:t>
            </a:r>
            <a:r>
              <a:rPr lang="zh-CN" altLang="en-US" b="1" dirty="0"/>
              <a:t>上机实践</a:t>
            </a:r>
            <a:r>
              <a:rPr lang="en-US" altLang="zh-CN" b="1" dirty="0"/>
              <a:t>3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质数</a:t>
            </a:r>
            <a:r>
              <a:rPr lang="en-US" altLang="zh-CN" dirty="0">
                <a:solidFill>
                  <a:srgbClr val="7030A0"/>
                </a:solidFill>
              </a:rPr>
              <a:t>				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sz="2500" dirty="0">
                <a:solidFill>
                  <a:schemeClr val="bg1">
                    <a:lumMod val="75000"/>
                  </a:schemeClr>
                </a:solidFill>
              </a:rPr>
              <a:t>20-25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sz="25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 dirty="0"/>
              <a:t>五、</a:t>
            </a:r>
            <a:r>
              <a:rPr lang="zh-CN" altLang="en-US" b="1" dirty="0"/>
              <a:t>上机实践</a:t>
            </a:r>
            <a:r>
              <a:rPr lang="en-US" altLang="zh-CN" b="1" dirty="0"/>
              <a:t>4  </a:t>
            </a:r>
            <a:r>
              <a:rPr lang="zh-CN" altLang="en-US" dirty="0">
                <a:solidFill>
                  <a:srgbClr val="7030A0"/>
                </a:solidFill>
              </a:rPr>
              <a:t>旅行</a:t>
            </a:r>
            <a:r>
              <a:rPr lang="en-US" altLang="zh-CN" dirty="0">
                <a:solidFill>
                  <a:srgbClr val="7030A0"/>
                </a:solidFill>
              </a:rPr>
              <a:t>				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预计 </a:t>
            </a:r>
            <a:r>
              <a:rPr lang="en-US" altLang="zh-CN" sz="2500" dirty="0">
                <a:solidFill>
                  <a:schemeClr val="bg1">
                    <a:lumMod val="75000"/>
                  </a:schemeClr>
                </a:solidFill>
              </a:rPr>
              <a:t>20-25</a:t>
            </a:r>
            <a:r>
              <a:rPr lang="zh-CN" altLang="en-US" sz="2500" dirty="0">
                <a:solidFill>
                  <a:schemeClr val="bg1">
                    <a:lumMod val="75000"/>
                  </a:schemeClr>
                </a:solidFill>
              </a:rPr>
              <a:t>分钟</a:t>
            </a:r>
            <a:endParaRPr lang="en-US" altLang="zh-CN" sz="2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6E0B-9F2B-4162-8812-7B5556FF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上机题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bubble.cpp</a:t>
            </a:r>
            <a:r>
              <a:rPr lang="en-US" altLang="zh-CN" dirty="0"/>
              <a:t>)  (25min)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8AED3-87AE-4ABD-B918-42DC49D0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任务描述：写一个 </a:t>
            </a:r>
            <a:r>
              <a:rPr lang="zh-CN" altLang="en-US" dirty="0">
                <a:solidFill>
                  <a:srgbClr val="7030A0"/>
                </a:solidFill>
              </a:rPr>
              <a:t>冒泡排序</a:t>
            </a:r>
            <a:r>
              <a:rPr lang="zh-CN" altLang="en-US" dirty="0"/>
              <a:t> 程序</a:t>
            </a:r>
            <a:endParaRPr lang="en-US" altLang="zh-CN" dirty="0"/>
          </a:p>
          <a:p>
            <a:r>
              <a:rPr lang="zh-CN" altLang="en-US" dirty="0"/>
              <a:t>输入格式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从键盘读入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n a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a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… a</a:t>
            </a:r>
            <a:r>
              <a:rPr lang="en-US" altLang="zh-CN" baseline="-25000" dirty="0">
                <a:solidFill>
                  <a:srgbClr val="002060"/>
                </a:solidFill>
              </a:rPr>
              <a:t>n</a:t>
            </a:r>
          </a:p>
          <a:p>
            <a:r>
              <a:rPr lang="zh-CN" altLang="en-US" dirty="0"/>
              <a:t>数据范围</a:t>
            </a:r>
            <a:r>
              <a:rPr lang="en-US" altLang="zh-CN" dirty="0"/>
              <a:t>:  n&lt;=10000.   0&lt;=a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&lt;=10</a:t>
            </a:r>
            <a:r>
              <a:rPr lang="en-US" altLang="zh-CN" baseline="30000" dirty="0"/>
              <a:t>9 </a:t>
            </a:r>
            <a:r>
              <a:rPr lang="zh-CN" altLang="en-US" dirty="0"/>
              <a:t>都是整数。</a:t>
            </a:r>
            <a:endParaRPr lang="en-US" altLang="zh-CN" dirty="0"/>
          </a:p>
          <a:p>
            <a:r>
              <a:rPr lang="zh-CN" altLang="en-US" dirty="0"/>
              <a:t>输出格式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从键盘输出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将输入的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个整数从小到大将的输出。以空格分开。</a:t>
            </a:r>
            <a:r>
              <a:rPr lang="zh-CN" altLang="en-US" dirty="0"/>
              <a:t>（参见样例）。</a:t>
            </a:r>
            <a:endParaRPr lang="en-US" altLang="zh-CN" dirty="0"/>
          </a:p>
          <a:p>
            <a:r>
              <a:rPr lang="zh-CN" altLang="en-US" dirty="0"/>
              <a:t>输入样例：</a:t>
            </a:r>
            <a:endParaRPr lang="en-US" altLang="zh-CN" dirty="0"/>
          </a:p>
          <a:p>
            <a:pPr lvl="1"/>
            <a:r>
              <a:rPr lang="en-US" altLang="zh-CN" dirty="0"/>
              <a:t>5 2 7 3 2 4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lvl="1"/>
            <a:r>
              <a:rPr lang="en-US" altLang="zh-Hans-HK" dirty="0"/>
              <a:t>2 2 3 4 7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8834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9BE66-D40F-48FB-92DC-CE9C3F6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参考程序（请学生照抄此代码）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9F80C-1957-4E73-B17F-75C82912A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#include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&lt;</a:t>
            </a:r>
            <a:r>
              <a:rPr lang="en-US" altLang="zh-Hans-HK" sz="1800" dirty="0" err="1"/>
              <a:t>stdio.h</a:t>
            </a:r>
            <a:r>
              <a:rPr lang="en-US" altLang="zh-Hans-HK" sz="1800" dirty="0"/>
              <a:t>&gt;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n;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a[10001];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main(){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 err="1"/>
              <a:t>scanf</a:t>
            </a:r>
            <a:r>
              <a:rPr lang="en-US" altLang="zh-Hans-HK" sz="1800" dirty="0"/>
              <a:t>("%d", &amp;n);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1;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&lt;=n;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++) </a:t>
            </a:r>
            <a:r>
              <a:rPr lang="en-US" altLang="zh-Hans-HK" sz="1800" dirty="0" err="1"/>
              <a:t>scanf</a:t>
            </a:r>
            <a:r>
              <a:rPr lang="en-US" altLang="zh-Hans-HK" sz="1800" dirty="0"/>
              <a:t>("%d", &amp;a[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]);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&gt;= 2;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--)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pl-PL" altLang="zh-Hans-HK" sz="1800" dirty="0"/>
              <a:t>j = 1; j &lt; i; j++)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</a:t>
            </a:r>
            <a:r>
              <a:rPr lang="en-US" altLang="zh-Hans-HK" sz="1800" dirty="0"/>
              <a:t>if</a:t>
            </a:r>
            <a:r>
              <a:rPr lang="zh-Hans-HK" altLang="en-US" sz="1800" dirty="0"/>
              <a:t> </a:t>
            </a:r>
            <a:r>
              <a:rPr lang="pt-BR" altLang="zh-Hans-HK" sz="1800" dirty="0"/>
              <a:t>(a[j] &gt; a[j + 1]){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	</a:t>
            </a:r>
            <a:r>
              <a:rPr lang="en-US" altLang="zh-Hans-HK" sz="1800" dirty="0"/>
              <a:t>int</a:t>
            </a:r>
            <a:r>
              <a:rPr lang="zh-Hans-HK" altLang="en-US" sz="1800" dirty="0"/>
              <a:t> </a:t>
            </a:r>
            <a:r>
              <a:rPr lang="pt-BR" altLang="zh-Hans-HK" sz="1800" dirty="0"/>
              <a:t>temp = a[j]; a[j] = a[j + 1]; a[j + 1] = temp;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		</a:t>
            </a:r>
            <a:r>
              <a:rPr lang="en-US" altLang="zh-Hans-HK" sz="1800" dirty="0"/>
              <a:t>}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for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(int</a:t>
            </a:r>
            <a:r>
              <a:rPr lang="zh-Hans-HK" altLang="en-US" sz="1800" dirty="0"/>
              <a:t>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= 1;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 &lt;= n; 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++) </a:t>
            </a:r>
            <a:r>
              <a:rPr lang="en-US" altLang="zh-Hans-HK" sz="1800" dirty="0" err="1"/>
              <a:t>printf</a:t>
            </a:r>
            <a:r>
              <a:rPr lang="en-US" altLang="zh-Hans-HK" sz="1800" dirty="0"/>
              <a:t>("%d ", a[</a:t>
            </a:r>
            <a:r>
              <a:rPr lang="en-US" altLang="zh-Hans-HK" sz="1800" dirty="0" err="1"/>
              <a:t>i</a:t>
            </a:r>
            <a:r>
              <a:rPr lang="en-US" altLang="zh-Hans-HK" sz="1800" dirty="0"/>
              <a:t>]);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Hans-HK" altLang="en-US" sz="1800" dirty="0"/>
              <a:t>	</a:t>
            </a:r>
            <a:r>
              <a:rPr lang="en-US" altLang="zh-Hans-HK" sz="1800" dirty="0"/>
              <a:t>return</a:t>
            </a:r>
            <a:r>
              <a:rPr lang="zh-Hans-HK" altLang="en-US" sz="1800" dirty="0"/>
              <a:t> </a:t>
            </a:r>
            <a:r>
              <a:rPr lang="en-US" altLang="zh-Hans-HK" sz="1800" dirty="0"/>
              <a:t>0;</a:t>
            </a:r>
            <a:endParaRPr lang="zh-Hans-HK" altLang="en-US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Hans-HK" sz="1800" dirty="0"/>
              <a:t>}</a:t>
            </a:r>
            <a:endParaRPr lang="zh-Hans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97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50F7-5DDE-4AFB-BD76-EB9396CA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!!!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07CE-CEE1-4F29-9707-35062447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。 </a:t>
            </a:r>
            <a:r>
              <a:rPr lang="zh-CN" altLang="en-US" sz="3600" dirty="0">
                <a:solidFill>
                  <a:srgbClr val="FF0000"/>
                </a:solidFill>
              </a:rPr>
              <a:t>上机题和作业不要使用</a:t>
            </a:r>
            <a:r>
              <a:rPr lang="en-US" altLang="zh-CN" sz="3600" dirty="0" err="1">
                <a:solidFill>
                  <a:srgbClr val="FF0000"/>
                </a:solidFill>
              </a:rPr>
              <a:t>vc</a:t>
            </a:r>
            <a:r>
              <a:rPr lang="zh-CN" altLang="en-US" sz="3600" dirty="0">
                <a:solidFill>
                  <a:srgbClr val="FF0000"/>
                </a:solidFill>
              </a:rPr>
              <a:t>来做</a:t>
            </a:r>
            <a:r>
              <a:rPr lang="en-US" altLang="zh-CN" sz="3600" dirty="0">
                <a:solidFill>
                  <a:srgbClr val="FF0000"/>
                </a:solidFill>
              </a:rPr>
              <a:t>!</a:t>
            </a:r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dirty="0"/>
              <a:t>        </a:t>
            </a:r>
            <a:r>
              <a:rPr lang="zh-CN" altLang="en-US" dirty="0"/>
              <a:t>提交给助教的程序必须用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）编译通过。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sz="3600" dirty="0">
                <a:solidFill>
                  <a:srgbClr val="FF0000"/>
                </a:solidFill>
              </a:rPr>
              <a:t>不得使用</a:t>
            </a:r>
            <a:r>
              <a:rPr lang="en-US" altLang="zh-CN" sz="3600" dirty="0" err="1">
                <a:solidFill>
                  <a:srgbClr val="FF0000"/>
                </a:solidFill>
              </a:rPr>
              <a:t>algorithm.h</a:t>
            </a:r>
            <a:r>
              <a:rPr lang="zh-CN" altLang="en-US" sz="3600" dirty="0">
                <a:solidFill>
                  <a:srgbClr val="FF0000"/>
                </a:solidFill>
              </a:rPr>
              <a:t>等</a:t>
            </a:r>
            <a:r>
              <a:rPr lang="en-US" altLang="zh-CN" sz="3600" dirty="0" err="1">
                <a:solidFill>
                  <a:srgbClr val="FF0000"/>
                </a:solidFill>
              </a:rPr>
              <a:t>c++</a:t>
            </a:r>
            <a:r>
              <a:rPr lang="en-US" altLang="zh-CN" sz="3600" dirty="0">
                <a:solidFill>
                  <a:srgbClr val="FF0000"/>
                </a:solidFill>
              </a:rPr>
              <a:t>/STL </a:t>
            </a:r>
            <a:r>
              <a:rPr lang="zh-CN" altLang="en-US" sz="3600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（会有检测程序）</a:t>
            </a:r>
            <a:endParaRPr lang="en-US" altLang="zh-CN" dirty="0"/>
          </a:p>
          <a:p>
            <a:endParaRPr lang="en-US" altLang="zh-Hans-HK" dirty="0"/>
          </a:p>
          <a:p>
            <a:r>
              <a:rPr lang="en-US" altLang="zh-Hans-HK" dirty="0"/>
              <a:t>3. </a:t>
            </a:r>
            <a:r>
              <a:rPr lang="zh-CN" altLang="en-US" sz="3600" dirty="0">
                <a:solidFill>
                  <a:srgbClr val="FF0000"/>
                </a:solidFill>
              </a:rPr>
              <a:t>注意命名规则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Hans-HK" dirty="0"/>
              <a:t>bubble.cpp</a:t>
            </a:r>
          </a:p>
          <a:p>
            <a:pPr lvl="1"/>
            <a:r>
              <a:rPr lang="en-US" altLang="zh-Hans-HK" dirty="0"/>
              <a:t>select.cpp</a:t>
            </a:r>
          </a:p>
          <a:p>
            <a:pPr lvl="1"/>
            <a:r>
              <a:rPr lang="zh-CN" altLang="en-US" dirty="0"/>
              <a:t>放入一个子目录（名字为你的学号，无空格）。将子目录上传！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Hans-HK" dirty="0"/>
              <a:t>4. </a:t>
            </a:r>
            <a:r>
              <a:rPr lang="zh-CN" altLang="en-US" sz="3500" dirty="0">
                <a:solidFill>
                  <a:srgbClr val="FF0000"/>
                </a:solidFill>
              </a:rPr>
              <a:t>输入输出不要有多余的字符，比如输入提示符</a:t>
            </a:r>
            <a:r>
              <a:rPr lang="zh-CN" altLang="en-US" dirty="0"/>
              <a:t>！！！</a:t>
            </a:r>
            <a:r>
              <a:rPr lang="zh-CN" altLang="en-US" b="1" dirty="0"/>
              <a:t>切记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134707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B312-BA6F-42A7-94B6-1F20B462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上机题</a:t>
            </a:r>
            <a:r>
              <a:rPr lang="en-US" altLang="zh-CN" dirty="0"/>
              <a:t>2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select.cpp</a:t>
            </a:r>
            <a:r>
              <a:rPr lang="en-US" altLang="zh-CN" dirty="0"/>
              <a:t>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DB765-586B-4726-AEEF-4A16C67B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任务描述：写一个 </a:t>
            </a:r>
            <a:r>
              <a:rPr lang="zh-CN" altLang="en-US" dirty="0">
                <a:solidFill>
                  <a:srgbClr val="7030A0"/>
                </a:solidFill>
              </a:rPr>
              <a:t>选择排序</a:t>
            </a:r>
            <a:r>
              <a:rPr lang="zh-CN" altLang="en-US" dirty="0"/>
              <a:t> 程序</a:t>
            </a:r>
            <a:endParaRPr lang="en-US" altLang="zh-CN" dirty="0"/>
          </a:p>
          <a:p>
            <a:r>
              <a:rPr lang="zh-CN" altLang="en-US" dirty="0"/>
              <a:t>输入格式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从键盘读入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2060"/>
                </a:solidFill>
              </a:rPr>
              <a:t>n a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 a</a:t>
            </a:r>
            <a:r>
              <a:rPr lang="en-US" altLang="zh-CN" baseline="-25000" dirty="0">
                <a:solidFill>
                  <a:srgbClr val="002060"/>
                </a:solidFill>
              </a:rPr>
              <a:t>2</a:t>
            </a:r>
            <a:r>
              <a:rPr lang="en-US" altLang="zh-CN" dirty="0">
                <a:solidFill>
                  <a:srgbClr val="002060"/>
                </a:solidFill>
              </a:rPr>
              <a:t> … a</a:t>
            </a:r>
            <a:r>
              <a:rPr lang="en-US" altLang="zh-CN" baseline="-25000" dirty="0">
                <a:solidFill>
                  <a:srgbClr val="002060"/>
                </a:solidFill>
              </a:rPr>
              <a:t>n</a:t>
            </a:r>
          </a:p>
          <a:p>
            <a:r>
              <a:rPr lang="zh-CN" altLang="en-US" dirty="0"/>
              <a:t>数据范围</a:t>
            </a:r>
            <a:r>
              <a:rPr lang="en-US" altLang="zh-CN" dirty="0"/>
              <a:t>:  n&lt;=10000.   0&lt;=a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&lt;=10</a:t>
            </a:r>
            <a:r>
              <a:rPr lang="en-US" altLang="zh-CN" baseline="30000" dirty="0"/>
              <a:t>9 </a:t>
            </a:r>
            <a:r>
              <a:rPr lang="zh-CN" altLang="en-US" dirty="0"/>
              <a:t>都是整数。</a:t>
            </a:r>
            <a:endParaRPr lang="en-US" altLang="zh-CN" dirty="0"/>
          </a:p>
          <a:p>
            <a:r>
              <a:rPr lang="zh-CN" altLang="en-US" dirty="0"/>
              <a:t>输出格式 （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从键盘输出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2060"/>
                </a:solidFill>
              </a:rPr>
              <a:t>将输入的</a:t>
            </a:r>
            <a:r>
              <a:rPr lang="en-US" altLang="zh-CN" dirty="0">
                <a:solidFill>
                  <a:srgbClr val="002060"/>
                </a:solidFill>
              </a:rPr>
              <a:t>n</a:t>
            </a:r>
            <a:r>
              <a:rPr lang="zh-CN" altLang="en-US" dirty="0">
                <a:solidFill>
                  <a:srgbClr val="002060"/>
                </a:solidFill>
              </a:rPr>
              <a:t>个整数从小到大的输出。以空格分开。</a:t>
            </a:r>
            <a:r>
              <a:rPr lang="zh-CN" altLang="en-US" dirty="0"/>
              <a:t>（参见样例）。</a:t>
            </a:r>
            <a:endParaRPr lang="en-US" altLang="zh-CN" dirty="0"/>
          </a:p>
          <a:p>
            <a:r>
              <a:rPr lang="zh-CN" altLang="en-US" dirty="0"/>
              <a:t>输入样例：</a:t>
            </a:r>
            <a:endParaRPr lang="en-US" altLang="zh-CN" dirty="0"/>
          </a:p>
          <a:p>
            <a:pPr lvl="1"/>
            <a:r>
              <a:rPr lang="en-US" altLang="zh-CN" dirty="0"/>
              <a:t>7 13 38 65 97 76 49 27</a:t>
            </a:r>
          </a:p>
          <a:p>
            <a:r>
              <a:rPr lang="zh-CN" altLang="en-US" dirty="0"/>
              <a:t>输出样例：</a:t>
            </a:r>
            <a:endParaRPr lang="en-US" altLang="zh-CN" dirty="0"/>
          </a:p>
          <a:p>
            <a:pPr lvl="1"/>
            <a:r>
              <a:rPr lang="en-US" altLang="zh-Hans-HK" dirty="0"/>
              <a:t>13 27 38 49 65 76 97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9128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9A4489E-C0AD-4F5C-9F19-66DCBB380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665" y="585909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4E0DECA-2AA6-4FA8-B803-FC69042E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6921" y="137434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D4A9D11-1AB1-4AC9-9247-00291F3D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009" y="1564841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CFAFBE2C-A1A4-457A-AED1-3A18EE0C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834" y="1557741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8" name="Text Box 38">
            <a:extLst>
              <a:ext uri="{FF2B5EF4-FFF2-40B4-BE49-F238E27FC236}">
                <a16:creationId xmlns:a16="http://schemas.microsoft.com/office/drawing/2014/main" id="{545964D4-76E2-496B-AAB8-EA9146774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821" y="1604529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33C82C89-CA02-48B5-B27E-96F07E578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59" y="2447803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11" name="Text Box 66">
            <a:extLst>
              <a:ext uri="{FF2B5EF4-FFF2-40B4-BE49-F238E27FC236}">
                <a16:creationId xmlns:a16="http://schemas.microsoft.com/office/drawing/2014/main" id="{83CAF992-61D0-49CB-82D9-3E1AD74FC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34" y="2477966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12" name="Text Box 67">
            <a:extLst>
              <a:ext uri="{FF2B5EF4-FFF2-40B4-BE49-F238E27FC236}">
                <a16:creationId xmlns:a16="http://schemas.microsoft.com/office/drawing/2014/main" id="{47B22B4F-71D7-4E28-BB03-8E343439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334" y="246050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sp>
        <p:nvSpPr>
          <p:cNvPr id="14" name="Text Box 69">
            <a:extLst>
              <a:ext uri="{FF2B5EF4-FFF2-40B4-BE49-F238E27FC236}">
                <a16:creationId xmlns:a16="http://schemas.microsoft.com/office/drawing/2014/main" id="{B9F1575A-48E9-41F9-8DB1-4E9032C44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3170037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[65     97     76     49     38 ]</a:t>
            </a: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6A77289B-37BE-40E1-8779-5CEC5513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3903462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    76     49     65 ]</a:t>
            </a:r>
          </a:p>
        </p:txBody>
      </p:sp>
      <p:sp>
        <p:nvSpPr>
          <p:cNvPr id="24" name="Text Box 79">
            <a:extLst>
              <a:ext uri="{FF2B5EF4-FFF2-40B4-BE49-F238E27FC236}">
                <a16:creationId xmlns:a16="http://schemas.microsoft.com/office/drawing/2014/main" id="{3CC1BCE6-B1BF-4BD2-A58F-8FBF0058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4425750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[76     97     65 ]</a:t>
            </a:r>
          </a:p>
        </p:txBody>
      </p:sp>
      <p:sp>
        <p:nvSpPr>
          <p:cNvPr id="29" name="Text Box 84">
            <a:extLst>
              <a:ext uri="{FF2B5EF4-FFF2-40B4-BE49-F238E27FC236}">
                <a16:creationId xmlns:a16="http://schemas.microsoft.com/office/drawing/2014/main" id="{7D8F4F39-D8D1-47F7-B68F-BFDF20DD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4982962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五趟：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    76 ]</a:t>
            </a:r>
          </a:p>
        </p:txBody>
      </p:sp>
      <p:sp>
        <p:nvSpPr>
          <p:cNvPr id="33" name="Text Box 88">
            <a:extLst>
              <a:ext uri="{FF2B5EF4-FFF2-40B4-BE49-F238E27FC236}">
                <a16:creationId xmlns:a16="http://schemas.microsoft.com/office/drawing/2014/main" id="{DDAB8C74-44AD-4B88-A12E-8655A058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696" y="5627255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425390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 autoUpdateAnimBg="0"/>
      <p:bldP spid="8" grpId="0" animBg="1" autoUpdateAnimBg="0"/>
      <p:bldP spid="9" grpId="0" build="p" autoUpdateAnimBg="0"/>
      <p:bldP spid="11" grpId="0" animBg="1" autoUpdateAnimBg="0"/>
      <p:bldP spid="12" grpId="0" animBg="1" autoUpdateAnimBg="0"/>
      <p:bldP spid="3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F7523-B359-4F1B-8A04-5793C28D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参考程序（讲题时再给学生看）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B878C-26F9-4DD7-9B56-49E374D1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#include</a:t>
            </a:r>
            <a:r>
              <a:rPr lang="zh-Hans-HK" altLang="en-US" dirty="0"/>
              <a:t> </a:t>
            </a:r>
            <a:r>
              <a:rPr lang="en-US" altLang="zh-Hans-HK" dirty="0"/>
              <a:t>&lt;</a:t>
            </a:r>
            <a:r>
              <a:rPr lang="en-US" altLang="zh-Hans-HK" dirty="0" err="1"/>
              <a:t>stdio.h</a:t>
            </a:r>
            <a:r>
              <a:rPr lang="en-US" altLang="zh-Hans-HK" dirty="0"/>
              <a:t>&gt;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n;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a[10001];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main(){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 err="1"/>
              <a:t>scanf</a:t>
            </a:r>
            <a:r>
              <a:rPr lang="en-US" altLang="zh-Hans-HK" dirty="0"/>
              <a:t>("%d", &amp;n);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&lt;=n; </a:t>
            </a:r>
            <a:r>
              <a:rPr lang="en-US" altLang="zh-Hans-HK" dirty="0" err="1"/>
              <a:t>i</a:t>
            </a:r>
            <a:r>
              <a:rPr lang="en-US" altLang="zh-Hans-HK" dirty="0"/>
              <a:t>++) </a:t>
            </a:r>
            <a:r>
              <a:rPr lang="en-US" altLang="zh-Hans-HK" dirty="0" err="1"/>
              <a:t>scanf</a:t>
            </a:r>
            <a:r>
              <a:rPr lang="en-US" altLang="zh-Hans-HK" dirty="0"/>
              <a:t>("%d", &amp;a[</a:t>
            </a:r>
            <a:r>
              <a:rPr lang="en-US" altLang="zh-Hans-HK" dirty="0" err="1"/>
              <a:t>i</a:t>
            </a:r>
            <a:r>
              <a:rPr lang="en-US" altLang="zh-Hans-HK" dirty="0"/>
              <a:t>]);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 n; </a:t>
            </a:r>
            <a:r>
              <a:rPr lang="en-US" altLang="zh-Hans-HK" dirty="0" err="1"/>
              <a:t>i</a:t>
            </a:r>
            <a:r>
              <a:rPr lang="en-US" altLang="zh-Hans-HK" dirty="0"/>
              <a:t>++){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j = </a:t>
            </a:r>
            <a:r>
              <a:rPr lang="en-US" altLang="zh-Hans-HK" dirty="0" err="1"/>
              <a:t>i</a:t>
            </a:r>
            <a:r>
              <a:rPr lang="en-US" altLang="zh-Hans-HK" dirty="0"/>
              <a:t>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/>
              <a:t>k = </a:t>
            </a:r>
            <a:r>
              <a:rPr lang="en-US" altLang="zh-Hans-HK" dirty="0" err="1"/>
              <a:t>i</a:t>
            </a:r>
            <a:r>
              <a:rPr lang="en-US" altLang="zh-Hans-HK" dirty="0"/>
              <a:t> + 1; k &lt;= n; k++)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	</a:t>
            </a:r>
            <a:r>
              <a:rPr lang="en-US" altLang="zh-Hans-HK" dirty="0"/>
              <a:t>if</a:t>
            </a:r>
            <a:r>
              <a:rPr lang="zh-Hans-HK" altLang="en-US" dirty="0"/>
              <a:t> </a:t>
            </a:r>
            <a:r>
              <a:rPr lang="en-US" altLang="zh-Hans-HK" dirty="0"/>
              <a:t>(a[k] &lt; a[j]) j = k;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temp = a[</a:t>
            </a:r>
            <a:r>
              <a:rPr lang="en-US" altLang="zh-Hans-HK" dirty="0" err="1"/>
              <a:t>i</a:t>
            </a:r>
            <a:r>
              <a:rPr lang="en-US" altLang="zh-Hans-HK" dirty="0"/>
              <a:t>]; a[</a:t>
            </a:r>
            <a:r>
              <a:rPr lang="en-US" altLang="zh-Hans-HK" dirty="0" err="1"/>
              <a:t>i</a:t>
            </a:r>
            <a:r>
              <a:rPr lang="en-US" altLang="zh-Hans-HK" dirty="0"/>
              <a:t>] = a[j]; a[j] = temp;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}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1; </a:t>
            </a:r>
            <a:r>
              <a:rPr lang="en-US" altLang="zh-Hans-HK" dirty="0" err="1"/>
              <a:t>i</a:t>
            </a:r>
            <a:r>
              <a:rPr lang="en-US" altLang="zh-Hans-HK" dirty="0"/>
              <a:t> &lt;= n; </a:t>
            </a:r>
            <a:r>
              <a:rPr lang="en-US" altLang="zh-Hans-HK" dirty="0" err="1"/>
              <a:t>i</a:t>
            </a:r>
            <a:r>
              <a:rPr lang="en-US" altLang="zh-Hans-HK" dirty="0"/>
              <a:t>++) </a:t>
            </a:r>
            <a:r>
              <a:rPr lang="en-US" altLang="zh-Hans-HK" dirty="0" err="1"/>
              <a:t>printf</a:t>
            </a:r>
            <a:r>
              <a:rPr lang="en-US" altLang="zh-Hans-HK" dirty="0"/>
              <a:t>("%d ", a[</a:t>
            </a:r>
            <a:r>
              <a:rPr lang="en-US" altLang="zh-Hans-HK" dirty="0" err="1"/>
              <a:t>i</a:t>
            </a:r>
            <a:r>
              <a:rPr lang="en-US" altLang="zh-Hans-HK" dirty="0"/>
              <a:t>]);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dirty="0"/>
              <a:t>	</a:t>
            </a:r>
            <a:r>
              <a:rPr lang="en-US" altLang="zh-Hans-HK" dirty="0"/>
              <a:t>return</a:t>
            </a:r>
            <a:r>
              <a:rPr lang="zh-Hans-HK" altLang="en-US" dirty="0"/>
              <a:t> </a:t>
            </a:r>
            <a:r>
              <a:rPr lang="en-US" altLang="zh-Hans-HK" dirty="0"/>
              <a:t>0;</a:t>
            </a:r>
            <a:endParaRPr lang="zh-Hans-HK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dirty="0"/>
              <a:t>}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999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CB86BAF-7943-479A-AB82-DE267C8B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21" y="846506"/>
            <a:ext cx="8038056" cy="639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插入排序（</a:t>
            </a:r>
            <a:r>
              <a:rPr lang="en-US" altLang="zh-CN" dirty="0">
                <a:solidFill>
                  <a:srgbClr val="00B0F0"/>
                </a:solidFill>
              </a:rPr>
              <a:t>option</a:t>
            </a:r>
            <a:r>
              <a:rPr lang="zh-CN" altLang="en-US" dirty="0">
                <a:solidFill>
                  <a:srgbClr val="00B0F0"/>
                </a:solidFill>
              </a:rPr>
              <a:t>） （选做）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2CC2AC17-47B6-4503-8608-35CDB746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8" name="Text Box 41">
            <a:extLst>
              <a:ext uri="{FF2B5EF4-FFF2-40B4-BE49-F238E27FC236}">
                <a16:creationId xmlns:a16="http://schemas.microsoft.com/office/drawing/2014/main" id="{4BF8E201-6B5D-4D56-9B98-95A03065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9" name="Text Box 42">
            <a:extLst>
              <a:ext uri="{FF2B5EF4-FFF2-40B4-BE49-F238E27FC236}">
                <a16:creationId xmlns:a16="http://schemas.microsoft.com/office/drawing/2014/main" id="{3E6BD7DF-ABD9-4701-B180-84270D79A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10" name="Text Box 43">
            <a:extLst>
              <a:ext uri="{FF2B5EF4-FFF2-40B4-BE49-F238E27FC236}">
                <a16:creationId xmlns:a16="http://schemas.microsoft.com/office/drawing/2014/main" id="{628DE885-14E0-4CED-8D29-ACABF869E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11" name="Text Box 44">
            <a:extLst>
              <a:ext uri="{FF2B5EF4-FFF2-40B4-BE49-F238E27FC236}">
                <a16:creationId xmlns:a16="http://schemas.microsoft.com/office/drawing/2014/main" id="{E6D9943C-31CD-49EC-9AF4-5C014391E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2" name="Text Box 45">
            <a:extLst>
              <a:ext uri="{FF2B5EF4-FFF2-40B4-BE49-F238E27FC236}">
                <a16:creationId xmlns:a16="http://schemas.microsoft.com/office/drawing/2014/main" id="{278CBADA-EC6B-490E-9785-1DEB683CE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3" name="Group 47">
            <a:extLst>
              <a:ext uri="{FF2B5EF4-FFF2-40B4-BE49-F238E27FC236}">
                <a16:creationId xmlns:a16="http://schemas.microsoft.com/office/drawing/2014/main" id="{4A6F707A-08EB-42A5-8163-5FE74B3D382A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4" name="Line 48">
              <a:extLst>
                <a:ext uri="{FF2B5EF4-FFF2-40B4-BE49-F238E27FC236}">
                  <a16:creationId xmlns:a16="http://schemas.microsoft.com/office/drawing/2014/main" id="{1ED64C0F-AE58-4877-8146-B7D4A9946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9">
              <a:extLst>
                <a:ext uri="{FF2B5EF4-FFF2-40B4-BE49-F238E27FC236}">
                  <a16:creationId xmlns:a16="http://schemas.microsoft.com/office/drawing/2014/main" id="{95F0608E-4D21-49E4-AC4D-7300D420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50">
              <a:extLst>
                <a:ext uri="{FF2B5EF4-FFF2-40B4-BE49-F238E27FC236}">
                  <a16:creationId xmlns:a16="http://schemas.microsoft.com/office/drawing/2014/main" id="{ABE4036E-D4BC-46D8-93A3-0D8087189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Line 51">
            <a:extLst>
              <a:ext uri="{FF2B5EF4-FFF2-40B4-BE49-F238E27FC236}">
                <a16:creationId xmlns:a16="http://schemas.microsoft.com/office/drawing/2014/main" id="{1B7C61AC-9F8C-4096-AF09-4A1C6C6E2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52">
            <a:extLst>
              <a:ext uri="{FF2B5EF4-FFF2-40B4-BE49-F238E27FC236}">
                <a16:creationId xmlns:a16="http://schemas.microsoft.com/office/drawing/2014/main" id="{6950B6F7-888E-498A-AD31-E7481EAC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981B2C55-DF7A-478A-B563-496131185E30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08A8BCE2-3798-4A0F-9528-6DB6D675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55">
              <a:extLst>
                <a:ext uri="{FF2B5EF4-FFF2-40B4-BE49-F238E27FC236}">
                  <a16:creationId xmlns:a16="http://schemas.microsoft.com/office/drawing/2014/main" id="{0982B3F1-5870-442B-95F4-35B76810D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56">
              <a:extLst>
                <a:ext uri="{FF2B5EF4-FFF2-40B4-BE49-F238E27FC236}">
                  <a16:creationId xmlns:a16="http://schemas.microsoft.com/office/drawing/2014/main" id="{4EC4C97F-6B24-4E36-99C2-255F60A2C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7F1B0C74-6328-4408-B529-4A07EB65862E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4" name="Line 58">
              <a:extLst>
                <a:ext uri="{FF2B5EF4-FFF2-40B4-BE49-F238E27FC236}">
                  <a16:creationId xmlns:a16="http://schemas.microsoft.com/office/drawing/2014/main" id="{47382A89-8214-4CCD-937B-2D40FE673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59">
              <a:extLst>
                <a:ext uri="{FF2B5EF4-FFF2-40B4-BE49-F238E27FC236}">
                  <a16:creationId xmlns:a16="http://schemas.microsoft.com/office/drawing/2014/main" id="{D1039DFE-E15D-44DD-92DE-159AA0671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60">
              <a:extLst>
                <a:ext uri="{FF2B5EF4-FFF2-40B4-BE49-F238E27FC236}">
                  <a16:creationId xmlns:a16="http://schemas.microsoft.com/office/drawing/2014/main" id="{31C011F2-EC52-40BD-B579-9B34769C5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Group 61">
            <a:extLst>
              <a:ext uri="{FF2B5EF4-FFF2-40B4-BE49-F238E27FC236}">
                <a16:creationId xmlns:a16="http://schemas.microsoft.com/office/drawing/2014/main" id="{A40F3B58-C2B4-48DB-8D5C-CC76A73089C7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8" name="Line 62">
              <a:extLst>
                <a:ext uri="{FF2B5EF4-FFF2-40B4-BE49-F238E27FC236}">
                  <a16:creationId xmlns:a16="http://schemas.microsoft.com/office/drawing/2014/main" id="{D6633FE8-97FA-4D40-8F26-3BF809E69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63">
              <a:extLst>
                <a:ext uri="{FF2B5EF4-FFF2-40B4-BE49-F238E27FC236}">
                  <a16:creationId xmlns:a16="http://schemas.microsoft.com/office/drawing/2014/main" id="{1CF511CD-C820-48D5-9537-DB0698733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64">
              <a:extLst>
                <a:ext uri="{FF2B5EF4-FFF2-40B4-BE49-F238E27FC236}">
                  <a16:creationId xmlns:a16="http://schemas.microsoft.com/office/drawing/2014/main" id="{4374D85C-CF37-4125-AD9F-1CB4E3EB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Text Box 66">
            <a:extLst>
              <a:ext uri="{FF2B5EF4-FFF2-40B4-BE49-F238E27FC236}">
                <a16:creationId xmlns:a16="http://schemas.microsoft.com/office/drawing/2014/main" id="{8A2C2DBF-D4A6-47EB-9DFC-D21F4A71B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14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31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1529</Words>
  <Application>Microsoft Office PowerPoint</Application>
  <PresentationFormat>宽屏</PresentationFormat>
  <Paragraphs>167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实验课1</vt:lpstr>
      <vt:lpstr>Outline</vt:lpstr>
      <vt:lpstr>上机题1： 冒泡排序   (bubble.cpp)  (25min)</vt:lpstr>
      <vt:lpstr>参考程序（请学生照抄此代码）</vt:lpstr>
      <vt:lpstr>注意事项!!!</vt:lpstr>
      <vt:lpstr>上机题2： 选择排序   (select.cpp)</vt:lpstr>
      <vt:lpstr>PowerPoint 演示文稿</vt:lpstr>
      <vt:lpstr>参考程序（讲题时再给学生看）</vt:lpstr>
      <vt:lpstr>PowerPoint 演示文稿</vt:lpstr>
      <vt:lpstr>三、时间复杂度习题 </vt:lpstr>
      <vt:lpstr>PowerPoint 演示文稿</vt:lpstr>
      <vt:lpstr>四、lemon评测系统   (5min)</vt:lpstr>
      <vt:lpstr>上机题3： 质数   (prime.cpp)  (25min)</vt:lpstr>
      <vt:lpstr>上机题4： 旅行   (travel.cpp)  (25min)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jinkai</cp:lastModifiedBy>
  <cp:revision>61</cp:revision>
  <dcterms:created xsi:type="dcterms:W3CDTF">2021-02-28T12:08:06Z</dcterms:created>
  <dcterms:modified xsi:type="dcterms:W3CDTF">2022-08-31T03:33:50Z</dcterms:modified>
</cp:coreProperties>
</file>