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81" r:id="rId4"/>
    <p:sldId id="439" r:id="rId6"/>
    <p:sldId id="351" r:id="rId7"/>
    <p:sldId id="475" r:id="rId8"/>
    <p:sldId id="472" r:id="rId9"/>
    <p:sldId id="440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67" autoAdjust="0"/>
  </p:normalViewPr>
  <p:slideViewPr>
    <p:cSldViewPr snapToGrid="0">
      <p:cViewPr varScale="1">
        <p:scale>
          <a:sx n="98" d="100"/>
          <a:sy n="98" d="100"/>
        </p:scale>
        <p:origin x="104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BA122-56C2-4DF3-B100-90BA3DCA2A93}" type="datetimeFigureOut">
              <a:rPr lang="en-US" altLang="en-US" smtClean="0"/>
            </a:fld>
            <a:endParaRPr lang="en-US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540C9-408F-4E31-8BE7-DE1EDD03D16A}" type="slidenum">
              <a:rPr lang="en-US" altLang="en-US" smtClean="0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540C9-408F-4E31-8BE7-DE1EDD03D16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F61FA-5CC2-4616-8BF4-BDDA92527B49}" type="datetimeFigureOut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8ABD0CE-B7D0-42C7-AF8A-D49D8FEFA78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8F92-3943-4520-9C63-BADDFF50E1C7}" type="datetimeFigureOut">
              <a:rPr lang="en-US" altLang="en-US" smtClean="0"/>
            </a:fld>
            <a:endParaRPr lang="en-U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D9A4-8ECC-47E5-8941-8BD1C66B7364}" type="slidenum">
              <a:rPr lang="en-US" altLang="en-US" smtClean="0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br>
              <a:rPr lang="en-US" altLang="zh-CN"/>
            </a:br>
            <a:r>
              <a:rPr lang="zh-CN" altLang="en-US"/>
              <a:t>递归、串基础操作</a:t>
            </a:r>
            <a:endParaRPr lang="en-U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数据结构与算法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Task 1</a:t>
            </a:r>
            <a:r>
              <a:rPr lang="en-US" altLang="en-US" dirty="0"/>
              <a:t>.  </a:t>
            </a:r>
            <a:r>
              <a:rPr lang="en-US" altLang="zh-CN" i="1" dirty="0"/>
              <a:t>Hanoi</a:t>
            </a:r>
            <a:r>
              <a:rPr lang="zh-CN" altLang="en-US" i="1" dirty="0"/>
              <a:t>塔 </a:t>
            </a:r>
            <a:r>
              <a:rPr lang="zh-CN" altLang="en-US" dirty="0"/>
              <a:t>（不提交） </a:t>
            </a:r>
            <a:r>
              <a:rPr lang="en-US" altLang="zh-CN" dirty="0"/>
              <a:t>		</a:t>
            </a:r>
            <a:r>
              <a:rPr lang="en-US" altLang="zh-CN" sz="2400" dirty="0"/>
              <a:t>30min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en-US" b="1" dirty="0"/>
              <a:t>Task 2. </a:t>
            </a:r>
            <a:r>
              <a:rPr lang="zh-CN" altLang="en-US" dirty="0"/>
              <a:t>串连接</a:t>
            </a:r>
            <a:r>
              <a:rPr lang="en-US" altLang="zh-CN" b="1" dirty="0"/>
              <a:t>				</a:t>
            </a:r>
            <a:r>
              <a:rPr lang="en-US" altLang="zh-CN" sz="2200" dirty="0"/>
              <a:t>30min		</a:t>
            </a:r>
            <a:r>
              <a:rPr lang="en-US" altLang="zh-CN" sz="2200" dirty="0">
                <a:solidFill>
                  <a:srgbClr val="7030A0"/>
                </a:solidFill>
              </a:rPr>
              <a:t>concat.cpp</a:t>
            </a:r>
            <a:endParaRPr lang="en-US" altLang="en-US" dirty="0">
              <a:solidFill>
                <a:srgbClr val="7030A0"/>
              </a:solidFill>
            </a:endParaRPr>
          </a:p>
          <a:p>
            <a:endParaRPr lang="en-US" altLang="zh-CN" dirty="0"/>
          </a:p>
          <a:p>
            <a:r>
              <a:rPr lang="en-US" altLang="zh-CN" b="1" dirty="0"/>
              <a:t>Task 3</a:t>
            </a:r>
            <a:r>
              <a:rPr lang="en-US" altLang="zh-CN" dirty="0"/>
              <a:t>. </a:t>
            </a:r>
            <a:r>
              <a:rPr lang="zh-CN" altLang="en-US" dirty="0"/>
              <a:t>求子串</a:t>
            </a:r>
            <a:r>
              <a:rPr lang="en-US" altLang="zh-CN" dirty="0"/>
              <a:t>				</a:t>
            </a:r>
            <a:r>
              <a:rPr lang="en-US" altLang="zh-CN" sz="2400" dirty="0"/>
              <a:t>3</a:t>
            </a:r>
            <a:r>
              <a:rPr lang="en-US" altLang="zh-CN" sz="2000" dirty="0"/>
              <a:t>0min</a:t>
            </a: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7030A0"/>
                </a:solidFill>
              </a:rPr>
              <a:t>substr.cpp</a:t>
            </a:r>
            <a:endParaRPr lang="en-US" altLang="en-US" dirty="0">
              <a:solidFill>
                <a:srgbClr val="7030A0"/>
              </a:solidFill>
            </a:endParaRPr>
          </a:p>
          <a:p>
            <a:endParaRPr lang="en-US" altLang="en-US" b="1" dirty="0"/>
          </a:p>
          <a:p>
            <a:r>
              <a:rPr lang="en-US" altLang="en-US" b="1" dirty="0"/>
              <a:t>Task 4</a:t>
            </a:r>
            <a:r>
              <a:rPr lang="en-US" altLang="en-US" dirty="0"/>
              <a:t>. </a:t>
            </a:r>
            <a:r>
              <a:rPr lang="zh-CN" altLang="en-US" dirty="0"/>
              <a:t>回文串</a:t>
            </a:r>
            <a:r>
              <a:rPr lang="en-US" altLang="zh-CN" dirty="0"/>
              <a:t>				</a:t>
            </a:r>
            <a:r>
              <a:rPr lang="en-US" altLang="zh-CN" sz="2400" dirty="0"/>
              <a:t>25min</a:t>
            </a:r>
            <a:r>
              <a:rPr lang="en-US" altLang="zh-CN" dirty="0"/>
              <a:t>		</a:t>
            </a:r>
            <a:r>
              <a:rPr lang="en-US" altLang="zh-CN" sz="2400" dirty="0">
                <a:solidFill>
                  <a:srgbClr val="7030A0"/>
                </a:solidFill>
              </a:rPr>
              <a:t>palindrome.cpp</a:t>
            </a:r>
            <a:endParaRPr lang="en-US" altLang="en-US" sz="2400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zh-CN" altLang="en-US" b="1" dirty="0"/>
              <a:t>代码讲解</a:t>
            </a:r>
            <a:r>
              <a:rPr lang="en-US" altLang="zh-CN" b="1" dirty="0"/>
              <a:t>.</a:t>
            </a:r>
            <a:r>
              <a:rPr lang="en-US" altLang="zh-CN" dirty="0"/>
              <a:t>   Gray code</a:t>
            </a:r>
            <a:r>
              <a:rPr lang="zh-CN" altLang="en-US" dirty="0"/>
              <a:t>的生成   </a:t>
            </a:r>
            <a:r>
              <a:rPr lang="en-US" altLang="zh-CN" dirty="0"/>
              <a:t>	</a:t>
            </a:r>
            <a:r>
              <a:rPr lang="en-US" altLang="zh-CN" sz="2400" dirty="0"/>
              <a:t>5 min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Task1  </a:t>
            </a:r>
            <a:r>
              <a:rPr lang="en-US" altLang="en-US" dirty="0"/>
              <a:t>Hanoi</a:t>
            </a:r>
            <a:r>
              <a:rPr lang="zh-CN" altLang="en-US" dirty="0"/>
              <a:t>塔（不提交）</a:t>
            </a:r>
            <a:endParaRPr lang="en-US" altLang="en-US" dirty="0"/>
          </a:p>
        </p:txBody>
      </p:sp>
      <p:sp>
        <p:nvSpPr>
          <p:cNvPr id="4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693740"/>
            <a:ext cx="1082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(int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char A, char B, char C)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if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n==1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(“Step %d, move %d from tower-%c to tower-%c \n”, 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1, A, C);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else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A, C, B);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(“Step %d: move %d from tower-%c to tower-%c \n”, ++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n, A, C);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B, A, C);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55784" y="4956437"/>
            <a:ext cx="1051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§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hanoi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(4, ‘x’, ‘y’, ‘z’)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hanoi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(5, ‘x’, ‘y’, ‘z’)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hanoi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(7, ‘x’, ‘y’, ‘z’);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观察： 各用了多少步移动？  编号为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的圆盘被移动了几次？ 有无规律？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2   </a:t>
            </a:r>
            <a:r>
              <a:rPr lang="zh-CN" altLang="en-US" dirty="0"/>
              <a:t>串连接  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7030A0"/>
                </a:solidFill>
              </a:rPr>
              <a:t>concat.cpp</a:t>
            </a:r>
            <a:endParaRPr lang="x-none" altLang="en-US" dirty="0">
              <a:solidFill>
                <a:srgbClr val="7030A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：从键盘读入</a:t>
            </a:r>
            <a:r>
              <a:rPr lang="en-US" altLang="zh-CN" dirty="0"/>
              <a:t>2</a:t>
            </a:r>
            <a:r>
              <a:rPr lang="zh-CN" altLang="en-US" dirty="0"/>
              <a:t>个字符串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：从屏幕输出连接后的结果字符串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：（输入串长度</a:t>
            </a:r>
            <a:r>
              <a:rPr lang="en-US" altLang="zh-CN" dirty="0"/>
              <a:t>&lt;=20000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</a:t>
            </a:r>
            <a:endParaRPr lang="en-US" altLang="zh-CN" dirty="0"/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Xede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3   </a:t>
            </a:r>
            <a:r>
              <a:rPr lang="zh-CN" altLang="en-US" dirty="0"/>
              <a:t>求子串  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7030A0"/>
                </a:solidFill>
              </a:rPr>
              <a:t>substr.cpp</a:t>
            </a:r>
            <a:endParaRPr lang="x-none" altLang="en-US" dirty="0">
              <a:solidFill>
                <a:srgbClr val="7030A0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：第一行输入</a:t>
            </a:r>
            <a:r>
              <a:rPr lang="en-US" altLang="zh-CN" dirty="0"/>
              <a:t>2</a:t>
            </a:r>
            <a:r>
              <a:rPr lang="zh-CN" altLang="en-US" dirty="0"/>
              <a:t>个数，分别是子串起始位置</a:t>
            </a:r>
            <a:r>
              <a:rPr lang="en-US" altLang="zh-CN" dirty="0"/>
              <a:t>pos</a:t>
            </a:r>
            <a:r>
              <a:rPr lang="zh-CN" altLang="en-US" dirty="0"/>
              <a:t>和子串长度</a:t>
            </a:r>
            <a:r>
              <a:rPr lang="en-US" altLang="zh-CN" dirty="0" err="1"/>
              <a:t>len</a:t>
            </a:r>
            <a:r>
              <a:rPr lang="zh-CN" altLang="en-US" dirty="0"/>
              <a:t>。第二行输入字符串</a:t>
            </a:r>
            <a:r>
              <a:rPr lang="en-US" altLang="zh-CN" dirty="0"/>
              <a:t>S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</a:t>
            </a:r>
            <a:r>
              <a:rPr lang="en-US" altLang="zh-CN" dirty="0"/>
              <a:t>0≤len≤StrLength(S)-pos+1,</a:t>
            </a:r>
            <a:r>
              <a:rPr lang="zh-CN" altLang="en-US" dirty="0"/>
              <a:t>字符串长度</a:t>
            </a:r>
            <a:r>
              <a:rPr lang="en-US" altLang="zh-CN" dirty="0"/>
              <a:t>20000</a:t>
            </a:r>
            <a:r>
              <a:rPr lang="zh-CN" altLang="en-US" dirty="0"/>
              <a:t>内</a:t>
            </a:r>
            <a:endParaRPr lang="en-US" altLang="zh-CN" dirty="0"/>
          </a:p>
          <a:p>
            <a:r>
              <a:rPr lang="zh-CN" altLang="en-US" b="1" dirty="0">
                <a:latin typeface="+mn-ea"/>
              </a:rPr>
              <a:t>输出格式</a:t>
            </a:r>
            <a:r>
              <a:rPr lang="zh-CN" altLang="en-US" dirty="0">
                <a:latin typeface="+mn-ea"/>
              </a:rPr>
              <a:t>：串 </a:t>
            </a:r>
            <a:r>
              <a:rPr lang="en-US" altLang="zh-CN" dirty="0">
                <a:latin typeface="+mn-ea"/>
              </a:rPr>
              <a:t>S </a:t>
            </a:r>
            <a:r>
              <a:rPr lang="zh-CN" altLang="en-US" dirty="0">
                <a:latin typeface="+mn-ea"/>
              </a:rPr>
              <a:t>的第 </a:t>
            </a:r>
            <a:r>
              <a:rPr lang="en-US" altLang="zh-CN" dirty="0">
                <a:latin typeface="+mn-ea"/>
              </a:rPr>
              <a:t>pos </a:t>
            </a:r>
            <a:r>
              <a:rPr lang="zh-CN" altLang="en-US" dirty="0">
                <a:latin typeface="+mn-ea"/>
              </a:rPr>
              <a:t>个字符起长度为 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的子串。</a:t>
            </a:r>
            <a:endParaRPr lang="en-US" altLang="zh-CN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样例输入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2 3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dshkhdka</a:t>
            </a:r>
            <a:endParaRPr lang="en-US" altLang="zh-CN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样例输出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shk</a:t>
            </a:r>
            <a:endParaRPr lang="en-US" altLang="zh-CN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3492" cy="1325563"/>
          </a:xfrm>
        </p:spPr>
        <p:txBody>
          <a:bodyPr/>
          <a:lstStyle/>
          <a:p>
            <a:r>
              <a:rPr lang="en-US" altLang="en-US" b="1" dirty="0"/>
              <a:t>Task 4 </a:t>
            </a:r>
            <a:r>
              <a:rPr lang="zh-CN" altLang="en-US" dirty="0"/>
              <a:t>回文串   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rgbClr val="7030A0"/>
                </a:solidFill>
              </a:rPr>
              <a:t>palindrome.cpp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6019800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输入格式</a:t>
            </a:r>
            <a:endParaRPr lang="en-US" altLang="zh-CN" b="1" dirty="0"/>
          </a:p>
          <a:p>
            <a:pPr lvl="1"/>
            <a:r>
              <a:rPr lang="zh-CN" altLang="en-US" dirty="0"/>
              <a:t>一个以</a:t>
            </a:r>
            <a:r>
              <a:rPr lang="en-US" altLang="zh-CN" dirty="0"/>
              <a:t>@</a:t>
            </a:r>
            <a:r>
              <a:rPr lang="zh-CN" altLang="en-US" dirty="0"/>
              <a:t>为结束符的字符序列 </a:t>
            </a:r>
            <a:endParaRPr lang="en-US" altLang="zh-CN" dirty="0"/>
          </a:p>
          <a:p>
            <a:r>
              <a:rPr lang="zh-CN" altLang="en-US" dirty="0"/>
              <a:t>满足条件</a:t>
            </a:r>
            <a:endParaRPr lang="en-US" altLang="zh-CN" dirty="0"/>
          </a:p>
          <a:p>
            <a:pPr lvl="1"/>
            <a:r>
              <a:rPr lang="zh-CN" altLang="en-US" dirty="0"/>
              <a:t>除掉字符</a:t>
            </a:r>
            <a:r>
              <a:rPr lang="en-US" altLang="zh-CN" dirty="0"/>
              <a:t>@</a:t>
            </a:r>
            <a:r>
              <a:rPr lang="zh-CN" altLang="en-US" dirty="0"/>
              <a:t>，长度不超过</a:t>
            </a:r>
            <a:r>
              <a:rPr lang="en-US" altLang="zh-CN" dirty="0">
                <a:solidFill>
                  <a:srgbClr val="FF0000"/>
                </a:solidFill>
              </a:rPr>
              <a:t>10^6</a:t>
            </a:r>
            <a:r>
              <a:rPr lang="en-US" altLang="en-US" dirty="0"/>
              <a:t> </a:t>
            </a:r>
            <a:endParaRPr lang="en-US" altLang="en-US" dirty="0"/>
          </a:p>
          <a:p>
            <a:pPr lvl="1"/>
            <a:r>
              <a:rPr lang="zh-CN" altLang="en-US" dirty="0"/>
              <a:t>除了</a:t>
            </a:r>
            <a:r>
              <a:rPr lang="zh-CN" altLang="en-US" dirty="0"/>
              <a:t>最后的</a:t>
            </a:r>
            <a:r>
              <a:rPr lang="zh-CN" altLang="en-US" dirty="0"/>
              <a:t>结束符</a:t>
            </a:r>
            <a:r>
              <a:rPr lang="en-US" altLang="en-US" dirty="0"/>
              <a:t>@</a:t>
            </a:r>
            <a:r>
              <a:rPr lang="zh-CN" altLang="en-US" dirty="0"/>
              <a:t>之外仅仅包含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b="1" dirty="0"/>
              <a:t>数字、字母</a:t>
            </a:r>
            <a:r>
              <a:rPr lang="zh-CN" altLang="en-US" b="1" dirty="0"/>
              <a:t>、</a:t>
            </a:r>
            <a:r>
              <a:rPr lang="zh-CN" altLang="en-US" b="1" dirty="0"/>
              <a:t>以及恰好</a:t>
            </a:r>
            <a:r>
              <a:rPr lang="en-US" altLang="en-US" b="1" dirty="0"/>
              <a:t>1</a:t>
            </a:r>
            <a:r>
              <a:rPr lang="zh-CN" altLang="en-US" b="1" dirty="0"/>
              <a:t>个</a:t>
            </a:r>
            <a:r>
              <a:rPr lang="en-US" altLang="en-US" b="1" dirty="0"/>
              <a:t>&amp;</a:t>
            </a:r>
            <a:r>
              <a:rPr lang="zh-CN" altLang="en-US" b="1" dirty="0"/>
              <a:t>符号</a:t>
            </a:r>
            <a:r>
              <a:rPr lang="zh-CN" altLang="en-US" dirty="0"/>
              <a:t>。</a:t>
            </a:r>
            <a:endParaRPr lang="en-US" altLang="en-US" dirty="0"/>
          </a:p>
          <a:p>
            <a:r>
              <a:rPr lang="zh-CN" altLang="en-US" b="1" dirty="0"/>
              <a:t>输出格式</a:t>
            </a:r>
            <a:endParaRPr lang="en-US" altLang="zh-CN" b="1" dirty="0"/>
          </a:p>
          <a:p>
            <a:pPr lvl="1"/>
            <a:r>
              <a:rPr lang="zh-CN" altLang="en-US" dirty="0"/>
              <a:t>如果输入的串（除掉结束符）是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‘</a:t>
            </a:r>
            <a:r>
              <a:rPr lang="zh-CN" altLang="en-US" b="1" dirty="0"/>
              <a:t>序列</a:t>
            </a:r>
            <a:r>
              <a:rPr lang="en-US" altLang="en-US" b="1" dirty="0"/>
              <a:t>1&amp;</a:t>
            </a:r>
            <a:r>
              <a:rPr lang="zh-CN" altLang="en-US" b="1" dirty="0"/>
              <a:t>序列</a:t>
            </a:r>
            <a:r>
              <a:rPr lang="en-US" altLang="en-US" b="1" dirty="0"/>
              <a:t>2</a:t>
            </a:r>
            <a:r>
              <a:rPr lang="zh-CN" altLang="en-US" dirty="0"/>
              <a:t>’模式的字符序列，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其中</a:t>
            </a:r>
            <a:r>
              <a:rPr lang="zh-CN" altLang="en-US" b="1" dirty="0"/>
              <a:t>序列</a:t>
            </a:r>
            <a:r>
              <a:rPr lang="en-US" altLang="en-US" b="1" dirty="0"/>
              <a:t>2</a:t>
            </a:r>
            <a:r>
              <a:rPr lang="zh-CN" altLang="en-US" b="1" dirty="0"/>
              <a:t>是序列</a:t>
            </a:r>
            <a:r>
              <a:rPr lang="en-US" altLang="en-US" b="1" dirty="0"/>
              <a:t>1</a:t>
            </a:r>
            <a:r>
              <a:rPr lang="zh-CN" altLang="en-US" b="1" dirty="0"/>
              <a:t>的逆序列</a:t>
            </a:r>
            <a:r>
              <a:rPr lang="zh-CN" altLang="en-US" dirty="0"/>
              <a:t>，输出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否则，输出</a:t>
            </a:r>
            <a:r>
              <a:rPr lang="en-US" altLang="zh-CN" dirty="0"/>
              <a:t>0.   </a:t>
            </a:r>
            <a:r>
              <a:rPr lang="zh-CN" altLang="en-US" dirty="0"/>
              <a:t>（参见样例）</a:t>
            </a:r>
            <a:endParaRPr lang="en-US" altLang="zh-CN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7080738" y="1966303"/>
            <a:ext cx="4102043" cy="1990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输入样例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 err="1">
                <a:solidFill>
                  <a:srgbClr val="002060"/>
                </a:solidFill>
              </a:rPr>
              <a:t>ab&amp;ba</a:t>
            </a:r>
            <a:r>
              <a:rPr lang="en-US" altLang="en-US" dirty="0">
                <a:solidFill>
                  <a:srgbClr val="002060"/>
                </a:solidFill>
              </a:rPr>
              <a:t>@</a:t>
            </a:r>
            <a:endParaRPr lang="en-US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输出样例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7080738" y="4392980"/>
            <a:ext cx="4102043" cy="19902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输入样例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>
                <a:solidFill>
                  <a:srgbClr val="002060"/>
                </a:solidFill>
              </a:rPr>
              <a:t>13&amp;13@</a:t>
            </a:r>
            <a:endParaRPr lang="en-US" alt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输出样例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0</a:t>
            </a:r>
            <a:endParaRPr lang="en-US" altLang="zh-C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代码讲解</a:t>
            </a:r>
            <a:r>
              <a:rPr lang="zh-CN" altLang="en-US" dirty="0"/>
              <a:t>：</a:t>
            </a:r>
            <a:r>
              <a:rPr lang="en-US" altLang="zh-CN" dirty="0"/>
              <a:t>Gray</a:t>
            </a:r>
            <a:r>
              <a:rPr lang="zh-CN" altLang="en-US" dirty="0"/>
              <a:t>码的递归构造</a:t>
            </a:r>
            <a:endParaRPr lang="en-US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void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 err="1">
                <a:solidFill>
                  <a:srgbClr val="0070C0"/>
                </a:solidFill>
              </a:rPr>
              <a:t>graycode</a:t>
            </a:r>
            <a:r>
              <a:rPr lang="en-US" altLang="en-US" dirty="0">
                <a:solidFill>
                  <a:srgbClr val="0070C0"/>
                </a:solidFill>
              </a:rPr>
              <a:t>(int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n, int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a[]){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 	</a:t>
            </a:r>
            <a:r>
              <a:rPr lang="en-US" altLang="en-US" dirty="0">
                <a:solidFill>
                  <a:srgbClr val="0070C0"/>
                </a:solidFill>
              </a:rPr>
              <a:t>if(n==1){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 		</a:t>
            </a:r>
            <a:r>
              <a:rPr lang="pt-BR" altLang="en-US" dirty="0">
                <a:solidFill>
                  <a:srgbClr val="0070C0"/>
                </a:solidFill>
              </a:rPr>
              <a:t>a[0]=0; a[1]=1;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 		</a:t>
            </a:r>
            <a:r>
              <a:rPr lang="en-US" altLang="en-US" dirty="0">
                <a:solidFill>
                  <a:srgbClr val="0070C0"/>
                </a:solidFill>
              </a:rPr>
              <a:t>return;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	 </a:t>
            </a:r>
            <a:r>
              <a:rPr lang="en-US" altLang="en-US" dirty="0">
                <a:solidFill>
                  <a:srgbClr val="0070C0"/>
                </a:solidFill>
              </a:rPr>
              <a:t>}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	 </a:t>
            </a:r>
            <a:r>
              <a:rPr lang="en-US" altLang="en-US" dirty="0" err="1">
                <a:solidFill>
                  <a:srgbClr val="0070C0"/>
                </a:solidFill>
              </a:rPr>
              <a:t>graycode</a:t>
            </a:r>
            <a:r>
              <a:rPr lang="en-US" altLang="en-US" dirty="0">
                <a:solidFill>
                  <a:srgbClr val="0070C0"/>
                </a:solidFill>
              </a:rPr>
              <a:t>(n-1,a);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	 </a:t>
            </a:r>
            <a:r>
              <a:rPr lang="en-US" altLang="en-US" dirty="0">
                <a:solidFill>
                  <a:srgbClr val="0070C0"/>
                </a:solidFill>
              </a:rPr>
              <a:t>int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L = 1&lt;&lt;(n-1);   </a:t>
            </a:r>
            <a:r>
              <a:rPr lang="en-US" altLang="en-US" dirty="0">
                <a:solidFill>
                  <a:srgbClr val="7030A0"/>
                </a:solidFill>
              </a:rPr>
              <a:t>// </a:t>
            </a:r>
            <a:r>
              <a:rPr lang="zh-CN" altLang="en-US" dirty="0">
                <a:solidFill>
                  <a:srgbClr val="7030A0"/>
                </a:solidFill>
              </a:rPr>
              <a:t>得到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en-US" altLang="en-US" dirty="0">
                <a:solidFill>
                  <a:srgbClr val="7030A0"/>
                </a:solidFill>
              </a:rPr>
              <a:t>^(n-1)</a:t>
            </a:r>
            <a:endParaRPr lang="en-US" altLang="en-US" dirty="0">
              <a:solidFill>
                <a:srgbClr val="7030A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	 </a:t>
            </a:r>
            <a:r>
              <a:rPr lang="en-US" altLang="en-US" dirty="0">
                <a:solidFill>
                  <a:srgbClr val="0070C0"/>
                </a:solidFill>
              </a:rPr>
              <a:t>for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(int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nn-NO" altLang="en-US" dirty="0">
                <a:solidFill>
                  <a:srgbClr val="0070C0"/>
                </a:solidFill>
              </a:rPr>
              <a:t>i = 0; i &lt; L; i++) 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a[L + L - </a:t>
            </a:r>
            <a:r>
              <a:rPr lang="en-US" altLang="en-US" dirty="0" err="1">
                <a:solidFill>
                  <a:srgbClr val="0070C0"/>
                </a:solidFill>
              </a:rPr>
              <a:t>i</a:t>
            </a:r>
            <a:r>
              <a:rPr lang="en-US" altLang="en-US" dirty="0">
                <a:solidFill>
                  <a:srgbClr val="0070C0"/>
                </a:solidFill>
              </a:rPr>
              <a:t> - 1] = a[</a:t>
            </a:r>
            <a:r>
              <a:rPr lang="en-US" altLang="en-US" dirty="0" err="1">
                <a:solidFill>
                  <a:srgbClr val="0070C0"/>
                </a:solidFill>
              </a:rPr>
              <a:t>i</a:t>
            </a:r>
            <a:r>
              <a:rPr lang="en-US" altLang="en-US" dirty="0">
                <a:solidFill>
                  <a:srgbClr val="0070C0"/>
                </a:solidFill>
              </a:rPr>
              <a:t>] + L;</a:t>
            </a:r>
            <a:endParaRPr lang="en-US" altLang="en-US" dirty="0">
              <a:solidFill>
                <a:srgbClr val="0070C0"/>
              </a:solidFill>
            </a:endParaRPr>
          </a:p>
          <a:p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}</a:t>
            </a:r>
            <a:endParaRPr lang="en-US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JlYTNiZmJjYmIwY2YwY2UzYTMzY2VkNTQyYjIzYj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</Words>
  <Application>WPS 演示</Application>
  <PresentationFormat>宽屏</PresentationFormat>
  <Paragraphs>86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隶书</vt:lpstr>
      <vt:lpstr>Times New Roman</vt:lpstr>
      <vt:lpstr>等线 Light</vt:lpstr>
      <vt:lpstr>Calibri Light</vt:lpstr>
      <vt:lpstr>等线</vt:lpstr>
      <vt:lpstr>Calibri</vt:lpstr>
      <vt:lpstr>微软雅黑</vt:lpstr>
      <vt:lpstr>Arial Unicode MS</vt:lpstr>
      <vt:lpstr>Office 主题​​</vt:lpstr>
      <vt:lpstr>实验课3： 递归、串基础操作</vt:lpstr>
      <vt:lpstr>Outline</vt:lpstr>
      <vt:lpstr>Task1  Hanoi塔（不提交）</vt:lpstr>
      <vt:lpstr>Task 2   串连接   	concat.cpp</vt:lpstr>
      <vt:lpstr>Task 3   求子串   	substr.cpp</vt:lpstr>
      <vt:lpstr>Task 4 回文串   		palindrome.cpp</vt:lpstr>
      <vt:lpstr>代码讲解：Gray码的递归构造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还说你没笑</cp:lastModifiedBy>
  <cp:revision>148</cp:revision>
  <dcterms:created xsi:type="dcterms:W3CDTF">2021-02-28T12:48:00Z</dcterms:created>
  <dcterms:modified xsi:type="dcterms:W3CDTF">2024-09-25T09:27:29Z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0463C65934DA4E098E7762B2B1FA1721_12</vt:lpwstr>
  </property>
  <property fmtid="{D5CDD505-2E9C-101B-9397-08002B2CF9AE}" pid="3" name="KSOProductBuildVer">
    <vt:lpwstr>2052-12.1.0.17827</vt:lpwstr>
  </property>
</Properties>
</file>