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38" r:id="rId4"/>
    <p:sldId id="441" r:id="rId5"/>
    <p:sldId id="442" r:id="rId6"/>
    <p:sldId id="434" r:id="rId7"/>
    <p:sldId id="473" r:id="rId8"/>
    <p:sldId id="475" r:id="rId9"/>
    <p:sldId id="476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Task1</a:t>
            </a:r>
            <a:r>
              <a:rPr lang="zh-CN" altLang="en-US" sz="1200" dirty="0"/>
              <a:t>对学生比较难。</a:t>
            </a:r>
            <a:br>
              <a:rPr lang="en-US" altLang="zh-CN" sz="1200" dirty="0"/>
            </a:br>
            <a:r>
              <a:rPr lang="en-US" altLang="zh-CN" sz="1200" dirty="0"/>
              <a:t>5min </a:t>
            </a:r>
            <a:r>
              <a:rPr lang="zh-CN" altLang="en-US" sz="1200" dirty="0"/>
              <a:t>讲问题描述。  </a:t>
            </a:r>
            <a:r>
              <a:rPr lang="en-US" altLang="zh-CN" sz="1200" dirty="0"/>
              <a:t>5min </a:t>
            </a:r>
            <a:r>
              <a:rPr lang="zh-CN" altLang="en-US" sz="1200" dirty="0"/>
              <a:t>给学生自行思考。   </a:t>
            </a:r>
            <a:endParaRPr lang="en-US" altLang="zh-CN" sz="1200" dirty="0"/>
          </a:p>
          <a:p>
            <a:r>
              <a:rPr lang="en-US" altLang="zh-CN" sz="1200" dirty="0"/>
              <a:t>5min</a:t>
            </a:r>
            <a:r>
              <a:rPr lang="zh-CN" altLang="en-US" sz="1200" dirty="0"/>
              <a:t>描述清楚算法</a:t>
            </a:r>
            <a:r>
              <a:rPr lang="en-US" altLang="zh-CN" sz="1200" dirty="0"/>
              <a:t>+ </a:t>
            </a:r>
            <a:r>
              <a:rPr lang="zh-CN" altLang="en-US" sz="1200" dirty="0"/>
              <a:t>讲解伪代码（算法非常简单： 逐个进栈，当发现栈中元素可以出栈时立即让它出栈。）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5</a:t>
            </a:r>
            <a:r>
              <a:rPr lang="zh-CN" altLang="en-US" sz="1200" dirty="0"/>
              <a:t>分钟用</a:t>
            </a:r>
            <a:r>
              <a:rPr lang="en-US" altLang="zh-CN" sz="1200" dirty="0"/>
              <a:t>2</a:t>
            </a:r>
            <a:r>
              <a:rPr lang="zh-CN" altLang="en-US" sz="1200" dirty="0"/>
              <a:t>个例子来讲透这段伪代码。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20min </a:t>
            </a:r>
            <a:r>
              <a:rPr lang="zh-CN" altLang="en-US" sz="1200" dirty="0"/>
              <a:t>给学生上机实现这段伪代码  （可以提示学生，栈用数组实现的几个简单命令）</a:t>
            </a:r>
            <a:r>
              <a:rPr lang="en-US" altLang="zh-CN" sz="1200" dirty="0"/>
              <a:t>——</a:t>
            </a:r>
            <a:r>
              <a:rPr lang="zh-CN" altLang="en-US" sz="1200" dirty="0"/>
              <a:t>不要让学生按书上方法来写栈，</a:t>
            </a:r>
            <a:r>
              <a:rPr lang="zh-CN" altLang="en-US" dirty="0"/>
              <a:t>那么做会折腾半天。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2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64615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540C9-408F-4E31-8BE7-DE1EDD03D16A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366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2022/9/19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br>
              <a:rPr lang="en-US" altLang="zh-CN"/>
            </a:br>
            <a:r>
              <a:rPr lang="en-US" altLang="zh-CN"/>
              <a:t>FILO</a:t>
            </a:r>
            <a:r>
              <a:rPr lang="zh-CN" altLang="en-US" dirty="0"/>
              <a:t>、循环队列、串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</a:t>
            </a:r>
            <a:r>
              <a:rPr lang="zh-CN" altLang="en-US"/>
              <a:t>与算法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565F-5D87-4DC6-8230-91D1C9D8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554" cy="1325563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F024F-6061-4230-BFD9-A620D3A3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b="1" dirty="0"/>
              <a:t>Task 1</a:t>
            </a:r>
            <a:r>
              <a:rPr lang="en-US" altLang="zh-Hans-HK" dirty="0"/>
              <a:t>.  </a:t>
            </a:r>
            <a:r>
              <a:rPr lang="en-US" altLang="zh-Hans-HK" i="1" dirty="0"/>
              <a:t>FILO</a:t>
            </a:r>
            <a:r>
              <a:rPr lang="zh-CN" altLang="en-US" i="1" dirty="0"/>
              <a:t>序列的判定  </a:t>
            </a:r>
            <a:r>
              <a:rPr lang="en-US" altLang="zh-CN" dirty="0"/>
              <a:t>	</a:t>
            </a:r>
            <a:r>
              <a:rPr lang="en-US" altLang="zh-CN" sz="2400" dirty="0"/>
              <a:t>50min</a:t>
            </a: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7030A0"/>
                </a:solidFill>
              </a:rPr>
              <a:t>filo.cpp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b="1" dirty="0"/>
          </a:p>
          <a:p>
            <a:r>
              <a:rPr lang="en-US" altLang="zh-CN" b="1" dirty="0"/>
              <a:t>Task 2. </a:t>
            </a:r>
            <a:r>
              <a:rPr lang="zh-CN" altLang="en-US" dirty="0"/>
              <a:t>串比较</a:t>
            </a:r>
            <a:r>
              <a:rPr lang="en-US" altLang="zh-CN" dirty="0"/>
              <a:t>			</a:t>
            </a:r>
            <a:r>
              <a:rPr lang="en-US" altLang="zh-CN" sz="2400" dirty="0"/>
              <a:t>20min	</a:t>
            </a:r>
            <a:r>
              <a:rPr lang="en-US" altLang="zh-CN" dirty="0"/>
              <a:t> 	</a:t>
            </a:r>
            <a:r>
              <a:rPr lang="en-US" altLang="zh-CN" sz="2400" dirty="0">
                <a:solidFill>
                  <a:srgbClr val="7030A0"/>
                </a:solidFill>
              </a:rPr>
              <a:t>compare.cpp</a:t>
            </a:r>
          </a:p>
          <a:p>
            <a:endParaRPr lang="en-US" altLang="zh-CN" dirty="0"/>
          </a:p>
          <a:p>
            <a:r>
              <a:rPr lang="en-US" altLang="zh-CN" b="1" dirty="0"/>
              <a:t>Task 3</a:t>
            </a:r>
            <a:r>
              <a:rPr lang="en-US" altLang="zh-CN" dirty="0"/>
              <a:t>. </a:t>
            </a:r>
            <a:r>
              <a:rPr lang="zh-CN" altLang="en-US" dirty="0"/>
              <a:t>循环队列入队出队</a:t>
            </a:r>
            <a:r>
              <a:rPr lang="en-US" altLang="zh-CN" dirty="0"/>
              <a:t>	</a:t>
            </a:r>
            <a:r>
              <a:rPr lang="en-US" altLang="zh-CN" sz="2400" dirty="0"/>
              <a:t>30min	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cirqueue.cpp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/>
          </a:p>
          <a:p>
            <a:r>
              <a:rPr lang="en-US" altLang="zh-Hans-HK" b="1" dirty="0"/>
              <a:t>Task 4</a:t>
            </a:r>
            <a:r>
              <a:rPr lang="en-US" altLang="zh-Hans-HK" dirty="0"/>
              <a:t>. </a:t>
            </a:r>
            <a:r>
              <a:rPr lang="zh-CN" altLang="en-US" dirty="0"/>
              <a:t>字符串的重叠位置</a:t>
            </a:r>
            <a:r>
              <a:rPr lang="en-US" altLang="zh-CN" dirty="0"/>
              <a:t>	</a:t>
            </a:r>
            <a:r>
              <a:rPr lang="en-US" altLang="zh-CN" sz="2400" dirty="0"/>
              <a:t>35min	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overlap.cpp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1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24074-0A3A-48AD-931D-6BBE14934AB5}"/>
              </a:ext>
            </a:extLst>
          </p:cNvPr>
          <p:cNvSpPr txBox="1"/>
          <p:nvPr/>
        </p:nvSpPr>
        <p:spPr>
          <a:xfrm>
            <a:off x="2256375" y="1717923"/>
            <a:ext cx="749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问题：</a:t>
            </a:r>
            <a:r>
              <a:rPr lang="en-US" altLang="zh-CN" sz="2800" dirty="0"/>
              <a:t>A…H</a:t>
            </a:r>
            <a:r>
              <a:rPr lang="zh-CN" altLang="en-US" sz="2800" dirty="0"/>
              <a:t>可以通过一个栈变</a:t>
            </a:r>
            <a:r>
              <a:rPr lang="en-US" altLang="zh-CN" sz="2800" dirty="0">
                <a:highlight>
                  <a:srgbClr val="FFFF00"/>
                </a:highlight>
              </a:rPr>
              <a:t>EDHGFCBA</a:t>
            </a:r>
            <a:r>
              <a:rPr lang="zh-CN" altLang="en-US" sz="2800" dirty="0"/>
              <a:t>吗？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C7165-015E-4798-BB5B-C357FFF2C2D2}"/>
              </a:ext>
            </a:extLst>
          </p:cNvPr>
          <p:cNvSpPr txBox="1"/>
          <p:nvPr/>
        </p:nvSpPr>
        <p:spPr>
          <a:xfrm>
            <a:off x="2212023" y="2397366"/>
            <a:ext cx="20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HGFEDCBA</a:t>
            </a:r>
            <a:endParaRPr lang="zh-Hans-HK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D5B212-3B64-4F8C-AA59-435F28026D2C}"/>
              </a:ext>
            </a:extLst>
          </p:cNvPr>
          <p:cNvGrpSpPr/>
          <p:nvPr/>
        </p:nvGrpSpPr>
        <p:grpSpPr>
          <a:xfrm>
            <a:off x="4939508" y="2356727"/>
            <a:ext cx="1798320" cy="1849265"/>
            <a:chOff x="3187382" y="2554663"/>
            <a:chExt cx="1798320" cy="18492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5AB1D8-E914-4921-B4A9-2F0296347700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67BB95A-8CEE-4D5A-8BFA-AE5193BB8E20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D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C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B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A</a:t>
              </a:r>
              <a:endParaRPr lang="zh-Hans-HK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4E38F5-4EC4-4DCF-9D2A-31166942605F}"/>
                </a:ext>
              </a:extLst>
            </p:cNvPr>
            <p:cNvSpPr txBox="1"/>
            <p:nvPr/>
          </p:nvSpPr>
          <p:spPr>
            <a:xfrm>
              <a:off x="4171791" y="2554663"/>
              <a:ext cx="48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zh-Hans-HK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965CA6-4ED0-46DB-A5A7-57D7CB750B9F}"/>
              </a:ext>
            </a:extLst>
          </p:cNvPr>
          <p:cNvGrpSpPr/>
          <p:nvPr/>
        </p:nvGrpSpPr>
        <p:grpSpPr>
          <a:xfrm>
            <a:off x="8036560" y="2356727"/>
            <a:ext cx="1798320" cy="1849265"/>
            <a:chOff x="3187382" y="2554663"/>
            <a:chExt cx="1798320" cy="18492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BCDBE6-98FF-4FF1-9B98-5962B96788BA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1611E-DEE9-4FC5-83F8-7BF9BDF77AD7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Hans-HK" sz="2400" dirty="0"/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7D96E9-9FD3-4F69-9F90-0325287496D3}"/>
                </a:ext>
              </a:extLst>
            </p:cNvPr>
            <p:cNvSpPr txBox="1"/>
            <p:nvPr/>
          </p:nvSpPr>
          <p:spPr>
            <a:xfrm>
              <a:off x="4171791" y="2554663"/>
              <a:ext cx="813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8C9243-0FD5-4519-8959-5F409F8DEAF8}"/>
              </a:ext>
            </a:extLst>
          </p:cNvPr>
          <p:cNvGrpSpPr/>
          <p:nvPr/>
        </p:nvGrpSpPr>
        <p:grpSpPr>
          <a:xfrm>
            <a:off x="2828206" y="4116124"/>
            <a:ext cx="3492345" cy="2254196"/>
            <a:chOff x="1493357" y="2554663"/>
            <a:chExt cx="3492345" cy="22541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C8B81E3-C4CE-440F-8474-7A3B58C601DB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ans-HK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F1DE99-6754-4C62-AFB2-6DD112D8AF10}"/>
                </a:ext>
              </a:extLst>
            </p:cNvPr>
            <p:cNvSpPr txBox="1"/>
            <p:nvPr/>
          </p:nvSpPr>
          <p:spPr>
            <a:xfrm>
              <a:off x="1493357" y="2869867"/>
              <a:ext cx="39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G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F</a:t>
              </a:r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3926BC-9206-49E7-B066-8BDC0E8429F9}"/>
                </a:ext>
              </a:extLst>
            </p:cNvPr>
            <p:cNvSpPr txBox="1"/>
            <p:nvPr/>
          </p:nvSpPr>
          <p:spPr>
            <a:xfrm>
              <a:off x="1887375" y="2590262"/>
              <a:ext cx="131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zh-Hans-HK" sz="2400" dirty="0"/>
                <a:t>DE</a:t>
              </a:r>
              <a:endParaRPr lang="zh-Hans-HK" altLang="en-US" sz="24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5ADF73E-BC4C-4262-B85E-F6FA4B12A1AC}"/>
              </a:ext>
            </a:extLst>
          </p:cNvPr>
          <p:cNvSpPr txBox="1"/>
          <p:nvPr/>
        </p:nvSpPr>
        <p:spPr>
          <a:xfrm>
            <a:off x="4863308" y="4643879"/>
            <a:ext cx="190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1">
                    <a:lumMod val="75000"/>
                  </a:schemeClr>
                </a:solidFill>
              </a:rPr>
              <a:t>ABCFG</a:t>
            </a:r>
            <a:r>
              <a:rPr lang="en-US" altLang="zh-Hans-HK" sz="2400" dirty="0"/>
              <a:t>HDE</a:t>
            </a:r>
            <a:endParaRPr lang="zh-Hans-HK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523D92-304F-4908-8211-88DDBCC5EBB3}"/>
              </a:ext>
            </a:extLst>
          </p:cNvPr>
          <p:cNvSpPr txBox="1"/>
          <p:nvPr/>
        </p:nvSpPr>
        <p:spPr>
          <a:xfrm>
            <a:off x="7030720" y="5299402"/>
            <a:ext cx="358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输入</a:t>
            </a:r>
            <a:r>
              <a:rPr lang="en-US" altLang="zh-CN" sz="2400" dirty="0">
                <a:solidFill>
                  <a:srgbClr val="FFC000"/>
                </a:solidFill>
              </a:rPr>
              <a:t>A~H</a:t>
            </a:r>
            <a:r>
              <a:rPr lang="zh-CN" altLang="en-US" sz="2400" dirty="0">
                <a:solidFill>
                  <a:srgbClr val="FFC000"/>
                </a:solidFill>
              </a:rPr>
              <a:t>的一个排列，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判断它是否是</a:t>
            </a:r>
            <a:r>
              <a:rPr lang="en-US" altLang="zh-CN" sz="2400" dirty="0">
                <a:solidFill>
                  <a:srgbClr val="FFC000"/>
                </a:solidFill>
              </a:rPr>
              <a:t>FILO</a:t>
            </a:r>
            <a:r>
              <a:rPr lang="zh-CN" altLang="en-US" sz="2400" dirty="0">
                <a:solidFill>
                  <a:srgbClr val="FFC000"/>
                </a:solidFill>
              </a:rPr>
              <a:t>序列。</a:t>
            </a:r>
            <a:endParaRPr lang="zh-Hans-HK" altLang="en-US" sz="2400" dirty="0">
              <a:solidFill>
                <a:srgbClr val="FFC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C76D0-D132-4803-9565-D1499F4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b="1" dirty="0"/>
              <a:t>Task 1</a:t>
            </a:r>
            <a:r>
              <a:rPr lang="en-US" altLang="zh-Hans-HK" dirty="0"/>
              <a:t>	</a:t>
            </a:r>
            <a:r>
              <a:rPr lang="en-US" altLang="zh-CN" dirty="0"/>
              <a:t>FILO</a:t>
            </a:r>
            <a:r>
              <a:rPr lang="zh-CN" altLang="en-US" dirty="0"/>
              <a:t>序列的判定</a:t>
            </a:r>
            <a:r>
              <a:rPr lang="en-US" altLang="zh-CN" dirty="0"/>
              <a:t>		 </a:t>
            </a:r>
            <a:r>
              <a:rPr lang="en-US" altLang="zh-CN" dirty="0">
                <a:solidFill>
                  <a:srgbClr val="7030A0"/>
                </a:solidFill>
              </a:rPr>
              <a:t>filo.cpp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97ED-9302-4C54-B744-94129F33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格式说明</a:t>
            </a:r>
            <a:endParaRPr lang="zh-Hans-HK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60C8-FC79-4BF2-8224-361D15C5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8364"/>
          </a:xfrm>
        </p:spPr>
        <p:txBody>
          <a:bodyPr>
            <a:normAutofit lnSpcReduction="10000"/>
          </a:bodyPr>
          <a:lstStyle/>
          <a:p>
            <a:r>
              <a:rPr lang="zh-CN" altLang="zh-Hans-HK" dirty="0"/>
              <a:t>输入</a:t>
            </a:r>
            <a:r>
              <a:rPr lang="en-US" altLang="zh-Hans-HK" dirty="0"/>
              <a:t>A~H</a:t>
            </a:r>
            <a:r>
              <a:rPr lang="zh-CN" altLang="zh-Hans-HK" dirty="0"/>
              <a:t>的一个排列</a:t>
            </a:r>
            <a:r>
              <a:rPr lang="en-US" altLang="zh-Hans-HK" dirty="0">
                <a:solidFill>
                  <a:srgbClr val="00B050"/>
                </a:solidFill>
              </a:rPr>
              <a:t>S</a:t>
            </a:r>
            <a:r>
              <a:rPr lang="zh-CN" altLang="zh-Hans-HK" dirty="0"/>
              <a:t>，判断它是否是</a:t>
            </a:r>
            <a:r>
              <a:rPr lang="en-US" altLang="zh-Hans-HK" dirty="0"/>
              <a:t>FILO</a:t>
            </a:r>
            <a:r>
              <a:rPr lang="zh-CN" altLang="zh-Hans-HK" dirty="0"/>
              <a:t>序列。具体来说，假如</a:t>
            </a:r>
            <a:r>
              <a:rPr lang="en-US" altLang="zh-Hans-HK" dirty="0"/>
              <a:t>A</a:t>
            </a:r>
            <a:r>
              <a:rPr lang="zh-CN" altLang="zh-Hans-HK" dirty="0"/>
              <a:t>、</a:t>
            </a:r>
            <a:r>
              <a:rPr lang="en-US" altLang="zh-Hans-HK" dirty="0"/>
              <a:t>B</a:t>
            </a:r>
            <a:r>
              <a:rPr lang="zh-CN" altLang="zh-Hans-HK" dirty="0"/>
              <a:t>、</a:t>
            </a:r>
            <a:r>
              <a:rPr lang="en-US" altLang="zh-Hans-HK" dirty="0"/>
              <a:t>…</a:t>
            </a:r>
            <a:r>
              <a:rPr lang="zh-CN" altLang="zh-Hans-HK" dirty="0"/>
              <a:t>、</a:t>
            </a:r>
            <a:r>
              <a:rPr lang="en-US" altLang="zh-Hans-HK" dirty="0"/>
              <a:t>H</a:t>
            </a:r>
            <a:r>
              <a:rPr lang="zh-CN" altLang="zh-Hans-HK" dirty="0"/>
              <a:t>依次入栈，它们出占的顺序是否可能与</a:t>
            </a:r>
            <a:r>
              <a:rPr lang="en-US" altLang="zh-Hans-HK" dirty="0">
                <a:solidFill>
                  <a:srgbClr val="00B050"/>
                </a:solidFill>
              </a:rPr>
              <a:t>S</a:t>
            </a:r>
            <a:r>
              <a:rPr lang="zh-CN" altLang="zh-Hans-HK" dirty="0"/>
              <a:t>一样？</a:t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FILO</a:t>
            </a:r>
            <a:r>
              <a:rPr lang="zh-CN" altLang="en-US" dirty="0"/>
              <a:t>序列</a:t>
            </a:r>
            <a:r>
              <a:rPr lang="en-US" altLang="zh-CN" dirty="0"/>
              <a:t>, </a:t>
            </a:r>
            <a:r>
              <a:rPr lang="zh-CN" altLang="en-US" dirty="0"/>
              <a:t>请你输出</a:t>
            </a:r>
            <a:r>
              <a:rPr lang="en-US" altLang="zh-CN" dirty="0"/>
              <a:t>1. </a:t>
            </a:r>
            <a:r>
              <a:rPr lang="zh-CN" altLang="en-US" dirty="0"/>
              <a:t>否则输出</a:t>
            </a:r>
            <a:r>
              <a:rPr lang="en-US" altLang="zh-CN" dirty="0"/>
              <a:t>0.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B8E536-8500-468C-B8E5-BE94D82639F2}"/>
              </a:ext>
            </a:extLst>
          </p:cNvPr>
          <p:cNvSpPr/>
          <p:nvPr/>
        </p:nvSpPr>
        <p:spPr>
          <a:xfrm>
            <a:off x="1195137" y="3544727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1:</a:t>
            </a:r>
          </a:p>
          <a:p>
            <a:r>
              <a:rPr lang="en-US" altLang="zh-CN" sz="3200" dirty="0"/>
              <a:t>EDHGFCBA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1</a:t>
            </a:r>
            <a:endParaRPr lang="zh-Hans-HK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3194DE-318A-4125-918E-57CF7A00A81A}"/>
              </a:ext>
            </a:extLst>
          </p:cNvPr>
          <p:cNvSpPr/>
          <p:nvPr/>
        </p:nvSpPr>
        <p:spPr>
          <a:xfrm>
            <a:off x="4491790" y="3544726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2:</a:t>
            </a:r>
          </a:p>
          <a:p>
            <a:r>
              <a:rPr lang="en-US" altLang="zh-CN" sz="3200" dirty="0"/>
              <a:t>HGFEDCBA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1</a:t>
            </a:r>
            <a:endParaRPr lang="zh-Hans-HK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854861-839F-49C7-AA69-4D1BD3D1FEFC}"/>
              </a:ext>
            </a:extLst>
          </p:cNvPr>
          <p:cNvSpPr/>
          <p:nvPr/>
        </p:nvSpPr>
        <p:spPr>
          <a:xfrm>
            <a:off x="7992979" y="3544726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3:</a:t>
            </a:r>
          </a:p>
          <a:p>
            <a:r>
              <a:rPr lang="en-US" altLang="zh-CN" sz="3200" dirty="0"/>
              <a:t>HGFEDCAB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0</a:t>
            </a:r>
            <a:endParaRPr lang="zh-Hans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69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11251-AF2B-4452-BD49-4C91B370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解题思路</a:t>
            </a:r>
            <a:endParaRPr lang="zh-Hans-HK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0E123-9283-4739-93FE-EDE62A3B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不妨设</a:t>
            </a:r>
            <a:r>
              <a:rPr lang="en-US" altLang="zh-CN" sz="2400" dirty="0"/>
              <a:t> x = ‘A’</a:t>
            </a:r>
            <a:r>
              <a:rPr lang="zh-CN" altLang="en-US" sz="2400" dirty="0"/>
              <a:t>。 （</a:t>
            </a:r>
            <a:r>
              <a:rPr lang="en-US" altLang="zh-CN" sz="2400" dirty="0"/>
              <a:t>x</a:t>
            </a:r>
            <a:r>
              <a:rPr lang="zh-CN" altLang="en-US" sz="2400" dirty="0"/>
              <a:t>是下一个可入栈的元素）</a:t>
            </a:r>
            <a:endParaRPr lang="en-US" altLang="zh-CN" sz="2400" dirty="0"/>
          </a:p>
          <a:p>
            <a:r>
              <a:rPr lang="zh-CN" altLang="en-US" sz="2400" dirty="0"/>
              <a:t>建立一个栈</a:t>
            </a:r>
            <a:r>
              <a:rPr lang="en-US" altLang="zh-CN" sz="2400" dirty="0"/>
              <a:t>Q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初始化为空。 </a:t>
            </a:r>
            <a:r>
              <a:rPr lang="en-US" altLang="zh-CN" sz="2400" dirty="0"/>
              <a:t>i=0.</a:t>
            </a:r>
          </a:p>
          <a:p>
            <a:r>
              <a:rPr lang="en-US" altLang="zh-CN" sz="2400" dirty="0"/>
              <a:t>while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&lt;8){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Q</a:t>
            </a:r>
            <a:r>
              <a:rPr lang="zh-CN" altLang="en-US" dirty="0"/>
              <a:t>的栈顶元素为  待判定的序列</a:t>
            </a:r>
            <a:r>
              <a:rPr lang="en-US" altLang="zh-CN" dirty="0"/>
              <a:t>S</a:t>
            </a:r>
            <a:r>
              <a:rPr lang="zh-CN" altLang="en-US" dirty="0"/>
              <a:t>中的下一个元素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sz="2400" dirty="0"/>
              <a:t>那么将栈顶元素出栈。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dirty="0"/>
              <a:t>否则</a:t>
            </a:r>
            <a:endParaRPr lang="en-US" altLang="zh-CN" dirty="0"/>
          </a:p>
          <a:p>
            <a:pPr lvl="2"/>
            <a:r>
              <a:rPr lang="zh-CN" altLang="en-US" sz="2400" dirty="0"/>
              <a:t>如果</a:t>
            </a:r>
            <a:r>
              <a:rPr lang="en-US" altLang="zh-CN" sz="2400" dirty="0"/>
              <a:t>x &lt;= ‘H’</a:t>
            </a:r>
            <a:r>
              <a:rPr lang="zh-CN" altLang="en-US" sz="2400" dirty="0"/>
              <a:t> </a:t>
            </a:r>
            <a:r>
              <a:rPr lang="en-US" altLang="zh-CN" sz="2400" dirty="0"/>
              <a:t>{ push(Q, x); x++;}</a:t>
            </a:r>
          </a:p>
          <a:p>
            <a:pPr lvl="2"/>
            <a:r>
              <a:rPr lang="zh-CN" altLang="en-US" sz="2400" dirty="0"/>
              <a:t>否则 </a:t>
            </a:r>
            <a:r>
              <a:rPr lang="en-US" altLang="zh-CN" sz="2400" dirty="0"/>
              <a:t>{</a:t>
            </a:r>
            <a:r>
              <a:rPr lang="zh-CN" altLang="en-US" sz="2400" dirty="0"/>
              <a:t>输出</a:t>
            </a:r>
            <a:r>
              <a:rPr lang="en-US" altLang="zh-CN" sz="2400" dirty="0"/>
              <a:t>0</a:t>
            </a:r>
            <a:r>
              <a:rPr lang="zh-CN" altLang="en-US" sz="2400" dirty="0"/>
              <a:t>；结束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zh-CN" altLang="en-US" sz="2400" dirty="0"/>
              <a:t>输出</a:t>
            </a:r>
            <a:r>
              <a:rPr lang="en-US" altLang="zh-CN" sz="24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080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32B782-40A1-4E1B-9AD6-279C67E69F17}"/>
              </a:ext>
            </a:extLst>
          </p:cNvPr>
          <p:cNvSpPr txBox="1"/>
          <p:nvPr/>
        </p:nvSpPr>
        <p:spPr>
          <a:xfrm>
            <a:off x="2346960" y="1437364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</a:rPr>
              <a:t>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5EC4DA-81ED-4750-8400-4BF45A674818}"/>
              </a:ext>
            </a:extLst>
          </p:cNvPr>
          <p:cNvCxnSpPr/>
          <p:nvPr/>
        </p:nvCxnSpPr>
        <p:spPr bwMode="auto">
          <a:xfrm>
            <a:off x="4450080" y="183896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FA777-9543-4BDA-BE35-B739ECC02283}"/>
              </a:ext>
            </a:extLst>
          </p:cNvPr>
          <p:cNvCxnSpPr/>
          <p:nvPr/>
        </p:nvCxnSpPr>
        <p:spPr bwMode="auto">
          <a:xfrm>
            <a:off x="537464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CE5693-E747-48C7-B39D-FE3F44F0614D}"/>
              </a:ext>
            </a:extLst>
          </p:cNvPr>
          <p:cNvCxnSpPr/>
          <p:nvPr/>
        </p:nvCxnSpPr>
        <p:spPr bwMode="auto">
          <a:xfrm>
            <a:off x="5110480" y="331216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B0C192-4761-4AA2-B1D2-FA3A6E54A9B2}"/>
              </a:ext>
            </a:extLst>
          </p:cNvPr>
          <p:cNvCxnSpPr/>
          <p:nvPr/>
        </p:nvCxnSpPr>
        <p:spPr bwMode="auto">
          <a:xfrm>
            <a:off x="511048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BED03F-7821-492F-A976-124AE1FCC374}"/>
              </a:ext>
            </a:extLst>
          </p:cNvPr>
          <p:cNvCxnSpPr/>
          <p:nvPr/>
        </p:nvCxnSpPr>
        <p:spPr bwMode="auto">
          <a:xfrm>
            <a:off x="4450080" y="155448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FBA923-D2C5-4CE5-AE88-1497B306A0E7}"/>
              </a:ext>
            </a:extLst>
          </p:cNvPr>
          <p:cNvCxnSpPr/>
          <p:nvPr/>
        </p:nvCxnSpPr>
        <p:spPr bwMode="auto">
          <a:xfrm>
            <a:off x="5374640" y="183896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145E74-31C0-4C04-88A1-2BAC7C9DB6C0}"/>
              </a:ext>
            </a:extLst>
          </p:cNvPr>
          <p:cNvSpPr txBox="1"/>
          <p:nvPr/>
        </p:nvSpPr>
        <p:spPr>
          <a:xfrm>
            <a:off x="6367783" y="1449307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,n-1,…,2,1)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BA40C3-C899-4569-97CD-A9A3B9B70771}"/>
              </a:ext>
            </a:extLst>
          </p:cNvPr>
          <p:cNvSpPr txBox="1"/>
          <p:nvPr/>
        </p:nvSpPr>
        <p:spPr>
          <a:xfrm>
            <a:off x="1732550" y="3312161"/>
            <a:ext cx="824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1..n</a:t>
            </a:r>
            <a:r>
              <a:rPr lang="zh-CN" altLang="en-US" sz="2800" dirty="0"/>
              <a:t>的一个排列。我们称这个排列是</a:t>
            </a:r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en-US" altLang="zh-CN" sz="2800" b="1" dirty="0">
                <a:solidFill>
                  <a:srgbClr val="00B0F0"/>
                </a:solidFill>
              </a:rPr>
              <a:t>stack-sortable</a:t>
            </a:r>
            <a:r>
              <a:rPr lang="zh-CN" altLang="en-US" sz="2800" dirty="0"/>
              <a:t>的，若用一个栈能将之排列为</a:t>
            </a:r>
            <a:r>
              <a:rPr lang="en-US" altLang="zh-CN" sz="2800" dirty="0"/>
              <a:t>(1,…n)</a:t>
            </a:r>
            <a:r>
              <a:rPr lang="zh-CN" altLang="en-US" sz="2800" dirty="0"/>
              <a:t>。</a:t>
            </a:r>
            <a:endParaRPr lang="zh-Hans-HK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F0398B-A483-4710-9649-6BFB78AA5A8A}"/>
              </a:ext>
            </a:extLst>
          </p:cNvPr>
          <p:cNvSpPr txBox="1"/>
          <p:nvPr/>
        </p:nvSpPr>
        <p:spPr>
          <a:xfrm>
            <a:off x="5155794" y="4671902"/>
            <a:ext cx="5885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 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。如果</a:t>
            </a:r>
            <a:r>
              <a:rPr lang="zh-CN" altLang="en-US" sz="2400" dirty="0">
                <a:solidFill>
                  <a:srgbClr val="00B0F0"/>
                </a:solidFill>
              </a:rPr>
              <a:t>有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&lt;j&lt;k </a:t>
            </a:r>
            <a:r>
              <a:rPr lang="zh-CN" altLang="en-US" sz="2400" dirty="0">
                <a:solidFill>
                  <a:srgbClr val="00B0F0"/>
                </a:solidFill>
              </a:rPr>
              <a:t>使得 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B0F0"/>
                </a:solidFill>
              </a:rPr>
              <a:t>&lt;a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j</a:t>
            </a:r>
            <a:r>
              <a:rPr lang="zh-CN" altLang="en-US" sz="2400" dirty="0">
                <a:solidFill>
                  <a:srgbClr val="00B0F0"/>
                </a:solidFill>
              </a:rPr>
              <a:t>。则称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i,j,k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>
                <a:solidFill>
                  <a:srgbClr val="00B0F0"/>
                </a:solidFill>
              </a:rPr>
              <a:t>为一个</a:t>
            </a:r>
            <a:r>
              <a:rPr lang="en-US" altLang="zh-CN" sz="2400" dirty="0">
                <a:solidFill>
                  <a:srgbClr val="00B0F0"/>
                </a:solidFill>
              </a:rPr>
              <a:t>231</a:t>
            </a:r>
            <a:r>
              <a:rPr lang="zh-CN" altLang="en-US" sz="2400" dirty="0">
                <a:solidFill>
                  <a:srgbClr val="00B0F0"/>
                </a:solidFill>
              </a:rPr>
              <a:t>模块</a:t>
            </a:r>
            <a:r>
              <a:rPr lang="en-US" altLang="zh-CN" sz="2400" dirty="0">
                <a:solidFill>
                  <a:srgbClr val="00B0F0"/>
                </a:solidFill>
              </a:rPr>
              <a:t>(231-pattern)</a:t>
            </a:r>
            <a:r>
              <a:rPr lang="zh-CN" altLang="en-US" sz="2400" dirty="0">
                <a:solidFill>
                  <a:srgbClr val="00B0F0"/>
                </a:solidFill>
              </a:rPr>
              <a:t>。</a:t>
            </a:r>
            <a:endParaRPr lang="en-US" altLang="zh-CN" sz="2400" dirty="0"/>
          </a:p>
          <a:p>
            <a:r>
              <a:rPr lang="en-US" altLang="zh-CN" sz="2400" dirty="0"/>
              <a:t>  (</a:t>
            </a:r>
            <a:r>
              <a:rPr lang="en-US" altLang="zh-CN" sz="2400" u="sng" dirty="0"/>
              <a:t>2</a:t>
            </a:r>
            <a:r>
              <a:rPr lang="en-US" altLang="zh-CN" sz="2400" dirty="0"/>
              <a:t>,</a:t>
            </a:r>
            <a:r>
              <a:rPr lang="en-US" altLang="zh-CN" sz="2400" u="sng" dirty="0"/>
              <a:t>3</a:t>
            </a:r>
            <a:r>
              <a:rPr lang="en-US" altLang="zh-CN" sz="2400" dirty="0"/>
              <a:t>,</a:t>
            </a:r>
            <a:r>
              <a:rPr lang="en-US" altLang="zh-CN" sz="2400" u="sng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/>
              <a:t>有</a:t>
            </a:r>
            <a:r>
              <a:rPr lang="en-US" altLang="zh-CN" sz="2400" dirty="0"/>
              <a:t>231-pattern</a:t>
            </a:r>
            <a:r>
              <a:rPr lang="zh-CN" altLang="en-US" sz="2400" dirty="0"/>
              <a:t>。</a:t>
            </a:r>
            <a:r>
              <a:rPr lang="en-US" altLang="zh-CN" sz="2400" dirty="0"/>
              <a:t>5</a:t>
            </a:r>
            <a:r>
              <a:rPr lang="en-US" altLang="zh-CN" sz="2400" u="sng" dirty="0"/>
              <a:t>3</a:t>
            </a:r>
            <a:r>
              <a:rPr lang="en-US" altLang="zh-CN" sz="2400" dirty="0"/>
              <a:t>2</a:t>
            </a:r>
            <a:r>
              <a:rPr lang="en-US" altLang="zh-CN" sz="2400" u="sng" dirty="0"/>
              <a:t>41</a:t>
            </a:r>
            <a:r>
              <a:rPr lang="zh-CN" altLang="en-US" sz="2400" dirty="0"/>
              <a:t>也有。</a:t>
            </a:r>
            <a:endParaRPr lang="zh-Hans-HK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E83979-940E-4919-9B98-171CB1205304}"/>
              </a:ext>
            </a:extLst>
          </p:cNvPr>
          <p:cNvSpPr txBox="1"/>
          <p:nvPr/>
        </p:nvSpPr>
        <p:spPr>
          <a:xfrm>
            <a:off x="1553490" y="4635806"/>
            <a:ext cx="3020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定理 </a:t>
            </a:r>
            <a:r>
              <a:rPr lang="en-US" altLang="zh-CN" sz="2400" dirty="0"/>
              <a:t>(Knuth)</a:t>
            </a:r>
          </a:p>
          <a:p>
            <a:r>
              <a:rPr lang="en-US" altLang="zh-Hans-HK" sz="2400" i="1" dirty="0"/>
              <a:t>(a</a:t>
            </a:r>
            <a:r>
              <a:rPr lang="en-US" altLang="zh-Hans-HK" sz="2400" i="1" baseline="-25000" dirty="0"/>
              <a:t>1</a:t>
            </a:r>
            <a:r>
              <a:rPr lang="en-US" altLang="zh-Hans-HK" sz="2400" i="1" dirty="0"/>
              <a:t>,…a</a:t>
            </a:r>
            <a:r>
              <a:rPr lang="en-US" altLang="zh-Hans-HK" sz="2400" i="1" baseline="-25000" dirty="0"/>
              <a:t>n</a:t>
            </a:r>
            <a:r>
              <a:rPr lang="en-US" altLang="zh-Hans-HK" sz="2400" i="1" dirty="0"/>
              <a:t>)</a:t>
            </a:r>
            <a:r>
              <a:rPr lang="en-US" altLang="zh-CN" sz="2400" i="1" dirty="0"/>
              <a:t> stack-sortable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400" i="1" dirty="0"/>
              <a:t>它不含</a:t>
            </a:r>
            <a:r>
              <a:rPr lang="en-US" altLang="zh-CN" sz="2400" i="1" dirty="0"/>
              <a:t>231-pattern.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6F0746-EDE1-4A85-A178-6ECF13CC3147}"/>
              </a:ext>
            </a:extLst>
          </p:cNvPr>
          <p:cNvCxnSpPr/>
          <p:nvPr/>
        </p:nvCxnSpPr>
        <p:spPr bwMode="auto">
          <a:xfrm>
            <a:off x="4705808" y="168014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71F72C2F-4BBF-4D61-B7C3-F3C30D6E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Forbidden pattern</a:t>
            </a:r>
            <a:r>
              <a:rPr lang="zh-CN" altLang="en-US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1718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2</a:t>
            </a:r>
            <a:r>
              <a:rPr lang="en-US" altLang="zh-CN" dirty="0"/>
              <a:t>	</a:t>
            </a:r>
            <a:r>
              <a:rPr lang="zh-CN" altLang="en-US" dirty="0"/>
              <a:t>串比较  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compare.cpp</a:t>
            </a:r>
            <a:endParaRPr lang="x-none" altLang="en-US" dirty="0">
              <a:solidFill>
                <a:srgbClr val="7030A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：从键盘读入</a:t>
            </a:r>
            <a:r>
              <a:rPr lang="en-US" altLang="zh-CN" dirty="0"/>
              <a:t>2</a:t>
            </a:r>
            <a:r>
              <a:rPr lang="zh-CN" altLang="en-US" dirty="0"/>
              <a:t>个字符串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：相等返回</a:t>
            </a:r>
            <a:r>
              <a:rPr lang="en-US" altLang="zh-CN" dirty="0"/>
              <a:t>0</a:t>
            </a:r>
            <a:r>
              <a:rPr lang="zh-CN" altLang="en-US" dirty="0"/>
              <a:t>，第一个串比较大返回</a:t>
            </a:r>
            <a:r>
              <a:rPr lang="en-US" altLang="zh-CN" dirty="0"/>
              <a:t>1</a:t>
            </a:r>
            <a:r>
              <a:rPr lang="zh-CN" altLang="en-US" dirty="0"/>
              <a:t>，反之返回</a:t>
            </a:r>
            <a:r>
              <a:rPr lang="en-US" altLang="zh-CN" dirty="0"/>
              <a:t>-1</a:t>
            </a:r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：（输入串长度</a:t>
            </a:r>
            <a:r>
              <a:rPr lang="en-US" altLang="zh-CN" dirty="0"/>
              <a:t>&lt;=20000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3   </a:t>
            </a:r>
            <a:r>
              <a:rPr lang="zh-CN" altLang="en-US" dirty="0"/>
              <a:t>循环队列入队出队 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7030A0"/>
                </a:solidFill>
              </a:rPr>
              <a:t>cirqueue.cpp</a:t>
            </a:r>
            <a:endParaRPr lang="x-none" altLang="en-US" dirty="0">
              <a:solidFill>
                <a:srgbClr val="7030A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43817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第一行有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m </a:t>
            </a:r>
            <a:r>
              <a:rPr lang="zh-CN" altLang="en-US" dirty="0"/>
              <a:t>和</a:t>
            </a:r>
            <a:r>
              <a:rPr lang="en-US" altLang="zh-CN" dirty="0"/>
              <a:t> n</a:t>
            </a:r>
            <a:r>
              <a:rPr lang="zh-CN" altLang="en-US" dirty="0"/>
              <a:t>  （</a:t>
            </a:r>
            <a:r>
              <a:rPr lang="en-US" altLang="zh-CN" dirty="0"/>
              <a:t>2&lt;=m&lt;=20</a:t>
            </a:r>
            <a:r>
              <a:rPr lang="zh-CN" altLang="en-US" dirty="0"/>
              <a:t>表示循环队列的定长。</a:t>
            </a:r>
            <a:r>
              <a:rPr lang="en-US" altLang="zh-CN" dirty="0"/>
              <a:t>n&lt;=100 </a:t>
            </a:r>
            <a:r>
              <a:rPr lang="zh-CN" altLang="en-US" dirty="0"/>
              <a:t>表示命令的个数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以下</a:t>
            </a:r>
            <a:r>
              <a:rPr lang="en-US" altLang="zh-CN" dirty="0"/>
              <a:t>n</a:t>
            </a:r>
            <a:r>
              <a:rPr lang="zh-CN" altLang="en-US" dirty="0"/>
              <a:t>行每行描述一个入队</a:t>
            </a:r>
            <a:r>
              <a:rPr lang="en-US" altLang="zh-CN" dirty="0"/>
              <a:t>/</a:t>
            </a:r>
            <a:r>
              <a:rPr lang="zh-CN" altLang="en-US" dirty="0"/>
              <a:t>出队命令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1 x     </a:t>
            </a:r>
            <a:r>
              <a:rPr lang="zh-CN" altLang="en-US" dirty="0"/>
              <a:t>表示</a:t>
            </a:r>
            <a:r>
              <a:rPr lang="zh-CN" altLang="en-US" b="1" dirty="0">
                <a:solidFill>
                  <a:srgbClr val="FFC000"/>
                </a:solidFill>
              </a:rPr>
              <a:t>字符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>
                <a:solidFill>
                  <a:srgbClr val="FFC000"/>
                </a:solidFill>
              </a:rPr>
              <a:t>入队，</a:t>
            </a:r>
            <a:r>
              <a:rPr lang="zh-CN" altLang="en-US" dirty="0"/>
              <a:t>。 输出当前</a:t>
            </a:r>
            <a:r>
              <a:rPr lang="en-US" altLang="zh-CN" dirty="0"/>
              <a:t>front</a:t>
            </a:r>
            <a:r>
              <a:rPr lang="zh-CN" altLang="en-US" dirty="0"/>
              <a:t>、</a:t>
            </a:r>
            <a:r>
              <a:rPr lang="en-US" altLang="zh-CN" dirty="0"/>
              <a:t>rear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（空格分开、加回车）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2       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C000"/>
                </a:solidFill>
              </a:rPr>
              <a:t>队头出队</a:t>
            </a:r>
            <a:r>
              <a:rPr lang="zh-CN" altLang="en-US" dirty="0"/>
              <a:t>。 输出当前</a:t>
            </a:r>
            <a:r>
              <a:rPr lang="en-US" altLang="zh-CN" dirty="0"/>
              <a:t>front</a:t>
            </a:r>
            <a:r>
              <a:rPr lang="zh-CN" altLang="en-US" dirty="0"/>
              <a:t>、</a:t>
            </a:r>
            <a:r>
              <a:rPr lang="en-US" altLang="zh-CN" dirty="0"/>
              <a:t>rear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（空格分开、加回车）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latin typeface="+mn-ea"/>
              </a:rPr>
              <a:t>除以上操作输出之外，执行完所有操作后输出队列所有元素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队头开始，不要空格</a:t>
            </a:r>
            <a:r>
              <a:rPr lang="zh-CN" altLang="en-US" dirty="0">
                <a:latin typeface="+mn-ea"/>
              </a:rPr>
              <a:t>）。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数据保证任何时候队列中元素</a:t>
            </a:r>
            <a:r>
              <a:rPr lang="en-US" altLang="zh-CN" b="1" dirty="0"/>
              <a:t>&lt;=m-1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6260E6-C875-4E6E-9AC3-1CA0882C510D}"/>
              </a:ext>
            </a:extLst>
          </p:cNvPr>
          <p:cNvSpPr txBox="1"/>
          <p:nvPr/>
        </p:nvSpPr>
        <p:spPr>
          <a:xfrm>
            <a:off x="9026768" y="4387940"/>
            <a:ext cx="18097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0 1 </a:t>
            </a:r>
          </a:p>
          <a:p>
            <a:r>
              <a:rPr lang="en-US" altLang="zh-CN" dirty="0">
                <a:latin typeface="+mn-ea"/>
              </a:rPr>
              <a:t>0 2</a:t>
            </a:r>
          </a:p>
          <a:p>
            <a:r>
              <a:rPr lang="en-US" altLang="zh-CN" dirty="0">
                <a:latin typeface="+mn-ea"/>
              </a:rPr>
              <a:t>0 3</a:t>
            </a:r>
          </a:p>
          <a:p>
            <a:r>
              <a:rPr lang="en-US" altLang="zh-CN" dirty="0">
                <a:latin typeface="+mn-ea"/>
              </a:rPr>
              <a:t>1 3</a:t>
            </a:r>
          </a:p>
          <a:p>
            <a:r>
              <a:rPr lang="en-US" altLang="zh-CN" dirty="0">
                <a:latin typeface="+mn-ea"/>
              </a:rPr>
              <a:t>1 0</a:t>
            </a:r>
          </a:p>
          <a:p>
            <a:r>
              <a:rPr lang="en-US" altLang="zh-CN" dirty="0">
                <a:latin typeface="+mn-ea"/>
              </a:rPr>
              <a:t>bad</a:t>
            </a:r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9026768" y="2014017"/>
            <a:ext cx="21042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4 5</a:t>
            </a:r>
          </a:p>
          <a:p>
            <a:r>
              <a:rPr lang="en-US" altLang="zh-CN" dirty="0">
                <a:latin typeface="+mn-ea"/>
              </a:rPr>
              <a:t>1 c</a:t>
            </a:r>
          </a:p>
          <a:p>
            <a:r>
              <a:rPr lang="en-US" altLang="zh-CN" dirty="0">
                <a:latin typeface="+mn-ea"/>
              </a:rPr>
              <a:t>1 b</a:t>
            </a:r>
          </a:p>
          <a:p>
            <a:r>
              <a:rPr lang="en-US" altLang="zh-CN" dirty="0">
                <a:latin typeface="+mn-ea"/>
              </a:rPr>
              <a:t>1 a</a:t>
            </a:r>
          </a:p>
          <a:p>
            <a:r>
              <a:rPr lang="en-US" altLang="zh-CN" dirty="0">
                <a:latin typeface="+mn-ea"/>
              </a:rPr>
              <a:t>2</a:t>
            </a:r>
          </a:p>
          <a:p>
            <a:r>
              <a:rPr lang="en-US" altLang="zh-CN" dirty="0">
                <a:latin typeface="+mn-ea"/>
              </a:rPr>
              <a:t>1 d</a:t>
            </a:r>
          </a:p>
        </p:txBody>
      </p:sp>
    </p:spTree>
    <p:extLst>
      <p:ext uri="{BB962C8B-B14F-4D97-AF65-F5344CB8AC3E}">
        <p14:creationId xmlns:p14="http://schemas.microsoft.com/office/powerpoint/2010/main" val="7792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E5609-3B04-470A-9F43-DC251138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b="1" dirty="0"/>
              <a:t>Task 4  </a:t>
            </a:r>
            <a:r>
              <a:rPr lang="zh-CN" altLang="en-US" dirty="0"/>
              <a:t>字符串的重叠位置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overlap.cpp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B706A02-0CBF-4B46-9F08-6CC527F7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838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endParaRPr lang="en-US" altLang="zh-CN" b="1" dirty="0"/>
          </a:p>
          <a:p>
            <a:pPr lvl="1"/>
            <a:r>
              <a:rPr lang="zh-CN" altLang="en-US" dirty="0"/>
              <a:t>一个字符串 </a:t>
            </a:r>
            <a:r>
              <a:rPr lang="en-US" altLang="zh-CN" dirty="0"/>
              <a:t>S=S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…S</a:t>
            </a:r>
            <a:r>
              <a:rPr lang="en-US" altLang="zh-CN" baseline="-25000" dirty="0"/>
              <a:t>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满足条件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n&lt;=10^6</a:t>
            </a:r>
            <a:r>
              <a:rPr lang="en-US" altLang="zh-Hans-HK" dirty="0"/>
              <a:t> </a:t>
            </a:r>
            <a:r>
              <a:rPr lang="zh-CN" altLang="en-US" dirty="0"/>
              <a:t>。</a:t>
            </a:r>
            <a:r>
              <a:rPr lang="en-US" altLang="zh-Hans-HK" dirty="0"/>
              <a:t>S</a:t>
            </a:r>
            <a:r>
              <a:rPr lang="zh-CN" altLang="en-US" dirty="0"/>
              <a:t>仅含小写字母。</a:t>
            </a:r>
            <a:endParaRPr lang="en-US" altLang="zh-Hans-HK" dirty="0"/>
          </a:p>
          <a:p>
            <a:r>
              <a:rPr lang="zh-CN" altLang="en-US" b="1" dirty="0"/>
              <a:t>输出格式</a:t>
            </a:r>
            <a:endParaRPr lang="en-US" altLang="zh-CN" b="1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n</a:t>
            </a:r>
            <a:r>
              <a:rPr lang="zh-CN" altLang="en-US" dirty="0"/>
              <a:t>行。每行若干数字用空格分开。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zh-CN" altLang="en-US" b="1" dirty="0">
                <a:highlight>
                  <a:srgbClr val="FFFF00"/>
                </a:highlight>
              </a:rPr>
              <a:t>从大到小</a:t>
            </a:r>
            <a:r>
              <a:rPr lang="zh-CN" altLang="en-US" dirty="0"/>
              <a:t>输出满足如下条件的</a:t>
            </a:r>
            <a:r>
              <a:rPr lang="en-US" altLang="zh-CN" dirty="0"/>
              <a:t>j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(1) j ≥ 1 </a:t>
            </a:r>
            <a:r>
              <a:rPr lang="zh-CN" altLang="en-US" dirty="0"/>
              <a:t>且 </a:t>
            </a:r>
            <a:r>
              <a:rPr lang="en-US" altLang="zh-CN" dirty="0"/>
              <a:t>S[1,j]</a:t>
            </a:r>
            <a:r>
              <a:rPr lang="zh-CN" altLang="en-US" dirty="0"/>
              <a:t>是</a:t>
            </a:r>
            <a:r>
              <a:rPr lang="en-US" altLang="zh-CN" dirty="0"/>
              <a:t>S[1,i]</a:t>
            </a:r>
            <a:r>
              <a:rPr lang="zh-CN" altLang="en-US" dirty="0"/>
              <a:t>的后缀。</a:t>
            </a:r>
            <a:br>
              <a:rPr lang="en-US" altLang="zh-CN" dirty="0"/>
            </a:br>
            <a:r>
              <a:rPr lang="zh-CN" altLang="en-US" b="1" dirty="0"/>
              <a:t>如果对某个</a:t>
            </a:r>
            <a:r>
              <a:rPr lang="en-US" altLang="zh-CN" b="1" dirty="0" err="1"/>
              <a:t>i</a:t>
            </a:r>
            <a:r>
              <a:rPr lang="zh-CN" altLang="en-US" b="1" dirty="0"/>
              <a:t>来说，这样的</a:t>
            </a:r>
            <a:r>
              <a:rPr lang="en-US" altLang="zh-CN" b="1" dirty="0"/>
              <a:t>j</a:t>
            </a:r>
            <a:r>
              <a:rPr lang="zh-CN" altLang="en-US" b="1" dirty="0"/>
              <a:t>的个数超过</a:t>
            </a:r>
            <a:r>
              <a:rPr lang="en-US" altLang="zh-CN" b="1" dirty="0"/>
              <a:t>10</a:t>
            </a:r>
            <a:r>
              <a:rPr lang="zh-CN" altLang="en-US" b="1" dirty="0"/>
              <a:t>个，</a:t>
            </a:r>
            <a:r>
              <a:rPr lang="en-US" altLang="zh-CN" b="1" dirty="0"/>
              <a:t> </a:t>
            </a:r>
            <a:r>
              <a:rPr lang="zh-CN" altLang="en-US" b="1" dirty="0"/>
              <a:t>则请你</a:t>
            </a:r>
            <a:r>
              <a:rPr lang="zh-CN" altLang="en-US" b="1" dirty="0">
                <a:highlight>
                  <a:srgbClr val="FFFF00"/>
                </a:highlight>
              </a:rPr>
              <a:t>只输出前</a:t>
            </a:r>
            <a:r>
              <a:rPr lang="en-US" altLang="zh-CN" b="1" dirty="0">
                <a:highlight>
                  <a:srgbClr val="FFFF00"/>
                </a:highlight>
              </a:rPr>
              <a:t>10</a:t>
            </a:r>
            <a:r>
              <a:rPr lang="zh-CN" altLang="en-US" b="1" dirty="0">
                <a:highlight>
                  <a:srgbClr val="FFFF00"/>
                </a:highlight>
              </a:rPr>
              <a:t>个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006872-5E48-454C-89D6-6F2912666640}"/>
              </a:ext>
            </a:extLst>
          </p:cNvPr>
          <p:cNvSpPr txBox="1">
            <a:spLocks/>
          </p:cNvSpPr>
          <p:nvPr/>
        </p:nvSpPr>
        <p:spPr>
          <a:xfrm>
            <a:off x="8276494" y="1690687"/>
            <a:ext cx="2538047" cy="4802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输入样例：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ababaab</a:t>
            </a: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输出样例：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3 1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4 2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5 3 1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6 1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7 2</a:t>
            </a:r>
          </a:p>
        </p:txBody>
      </p:sp>
    </p:spTree>
    <p:extLst>
      <p:ext uri="{BB962C8B-B14F-4D97-AF65-F5344CB8AC3E}">
        <p14:creationId xmlns:p14="http://schemas.microsoft.com/office/powerpoint/2010/main" val="285088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916</Words>
  <Application>Microsoft Office PowerPoint</Application>
  <PresentationFormat>宽屏</PresentationFormat>
  <Paragraphs>126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实验课4： FILO、循环队列、串</vt:lpstr>
      <vt:lpstr>Outline</vt:lpstr>
      <vt:lpstr>Task 1 FILO序列的判定   filo.cpp</vt:lpstr>
      <vt:lpstr>格式说明</vt:lpstr>
      <vt:lpstr>解题思路</vt:lpstr>
      <vt:lpstr>Forbidden pattern回顾</vt:lpstr>
      <vt:lpstr>Task 2 串比较    compare.cpp</vt:lpstr>
      <vt:lpstr>Task 3   循环队列入队出队   cirqueue.cpp</vt:lpstr>
      <vt:lpstr>Task 4  字符串的重叠位置 overlap.cpp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jinkai</cp:lastModifiedBy>
  <cp:revision>147</cp:revision>
  <dcterms:created xsi:type="dcterms:W3CDTF">2021-02-28T12:08:06Z</dcterms:created>
  <dcterms:modified xsi:type="dcterms:W3CDTF">2022-09-19T13:39:43Z</dcterms:modified>
</cp:coreProperties>
</file>