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8"/>
  </p:notesMasterIdLst>
  <p:sldIdLst>
    <p:sldId id="359" r:id="rId4"/>
    <p:sldId id="326" r:id="rId5"/>
    <p:sldId id="327" r:id="rId6"/>
    <p:sldId id="784" r:id="rId7"/>
    <p:sldId id="786" r:id="rId8"/>
    <p:sldId id="787" r:id="rId9"/>
    <p:sldId id="788" r:id="rId10"/>
    <p:sldId id="789" r:id="rId11"/>
    <p:sldId id="790" r:id="rId12"/>
    <p:sldId id="791" r:id="rId13"/>
    <p:sldId id="772" r:id="rId14"/>
    <p:sldId id="773" r:id="rId15"/>
    <p:sldId id="792" r:id="rId16"/>
    <p:sldId id="793" r:id="rId17"/>
    <p:sldId id="263" r:id="rId18"/>
    <p:sldId id="778" r:id="rId19"/>
    <p:sldId id="794" r:id="rId20"/>
    <p:sldId id="795" r:id="rId21"/>
    <p:sldId id="796" r:id="rId22"/>
    <p:sldId id="797" r:id="rId23"/>
    <p:sldId id="335" r:id="rId24"/>
    <p:sldId id="798" r:id="rId25"/>
    <p:sldId id="799" r:id="rId26"/>
    <p:sldId id="800" r:id="rId27"/>
    <p:sldId id="801" r:id="rId28"/>
    <p:sldId id="802" r:id="rId29"/>
    <p:sldId id="803" r:id="rId30"/>
    <p:sldId id="804" r:id="rId31"/>
    <p:sldId id="805" r:id="rId32"/>
    <p:sldId id="806" r:id="rId33"/>
    <p:sldId id="807" r:id="rId34"/>
    <p:sldId id="809" r:id="rId35"/>
    <p:sldId id="808" r:id="rId36"/>
    <p:sldId id="812" r:id="rId37"/>
    <p:sldId id="811" r:id="rId38"/>
    <p:sldId id="810" r:id="rId39"/>
    <p:sldId id="829" r:id="rId40"/>
    <p:sldId id="813" r:id="rId41"/>
    <p:sldId id="828" r:id="rId42"/>
    <p:sldId id="816" r:id="rId43"/>
    <p:sldId id="815" r:id="rId44"/>
    <p:sldId id="785" r:id="rId45"/>
    <p:sldId id="818" r:id="rId46"/>
    <p:sldId id="336" r:id="rId47"/>
    <p:sldId id="819" r:id="rId48"/>
    <p:sldId id="820" r:id="rId49"/>
    <p:sldId id="821" r:id="rId50"/>
    <p:sldId id="338" r:id="rId51"/>
    <p:sldId id="822" r:id="rId52"/>
    <p:sldId id="823" r:id="rId53"/>
    <p:sldId id="824" r:id="rId54"/>
    <p:sldId id="825" r:id="rId55"/>
    <p:sldId id="826" r:id="rId56"/>
    <p:sldId id="827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933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16" autoAdjust="0"/>
  </p:normalViewPr>
  <p:slideViewPr>
    <p:cSldViewPr snapToGrid="0">
      <p:cViewPr varScale="1">
        <p:scale>
          <a:sx n="117" d="100"/>
          <a:sy n="117" d="100"/>
        </p:scale>
        <p:origin x="144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8D2F6-95F0-44DB-916A-F550FFDC8D5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9BCB-A1DA-4D53-A9F1-B7F1826A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6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>
            <a:extLst>
              <a:ext uri="{FF2B5EF4-FFF2-40B4-BE49-F238E27FC236}">
                <a16:creationId xmlns:a16="http://schemas.microsoft.com/office/drawing/2014/main" id="{75ACD813-C973-4D36-85EA-E69F0F268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备注占位符 2">
            <a:extLst>
              <a:ext uri="{FF2B5EF4-FFF2-40B4-BE49-F238E27FC236}">
                <a16:creationId xmlns:a16="http://schemas.microsoft.com/office/drawing/2014/main" id="{169C03EE-1291-4FD6-AF3E-4725E29A7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b="0" dirty="0"/>
          </a:p>
        </p:txBody>
      </p:sp>
      <p:sp>
        <p:nvSpPr>
          <p:cNvPr id="173060" name="灯片编号占位符 3">
            <a:extLst>
              <a:ext uri="{FF2B5EF4-FFF2-40B4-BE49-F238E27FC236}">
                <a16:creationId xmlns:a16="http://schemas.microsoft.com/office/drawing/2014/main" id="{23B3AF67-E3BE-458D-9D0F-71FE1001A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2F575A-5688-4909-B20E-83FA163A862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应该在课上证明：</a:t>
            </a:r>
            <a:r>
              <a:rPr lang="en-US" altLang="zh-CN" sz="1200" dirty="0">
                <a:solidFill>
                  <a:srgbClr val="FF0000"/>
                </a:solidFill>
              </a:rPr>
              <a:t>OPT[</a:t>
            </a:r>
            <a:r>
              <a:rPr lang="en-US" altLang="zh-CN" sz="1200" dirty="0" err="1">
                <a:solidFill>
                  <a:srgbClr val="FF0000"/>
                </a:solidFill>
              </a:rPr>
              <a:t>u,v,k</a:t>
            </a:r>
            <a:r>
              <a:rPr lang="en-US" altLang="zh-CN" sz="1200" dirty="0">
                <a:solidFill>
                  <a:srgbClr val="FF0000"/>
                </a:solidFill>
              </a:rPr>
              <a:t>]=min{OPT[u,v,k-1], OPT[u,k,k-1]+OPT[k,v,k-1}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endParaRPr lang="en-US" altLang="zh-CN" sz="1200" dirty="0">
              <a:solidFill>
                <a:schemeClr val="accent5">
                  <a:lumMod val="2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30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应该在课上进行证明：</a:t>
            </a:r>
            <a:r>
              <a:rPr lang="zh-CN" altLang="en-US" dirty="0">
                <a:sym typeface="Wingdings" panose="05000000000000000000" pitchFamily="2" charset="2"/>
              </a:rPr>
              <a:t>在第</a:t>
            </a:r>
            <a:r>
              <a:rPr lang="en-US" altLang="zh-CN" dirty="0">
                <a:sym typeface="Wingdings" panose="05000000000000000000" pitchFamily="2" charset="2"/>
              </a:rPr>
              <a:t>k</a:t>
            </a:r>
            <a:r>
              <a:rPr lang="zh-CN" altLang="en-US" dirty="0">
                <a:sym typeface="Wingdings" panose="05000000000000000000" pitchFamily="2" charset="2"/>
              </a:rPr>
              <a:t>轮之后，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[u][v] 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≤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OPT[u][v][k]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幻灯片图像占位符 1">
            <a:extLst>
              <a:ext uri="{FF2B5EF4-FFF2-40B4-BE49-F238E27FC236}">
                <a16:creationId xmlns:a16="http://schemas.microsoft.com/office/drawing/2014/main" id="{32399552-B3F4-4148-A683-A749D7F2BE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备注占位符 2">
            <a:extLst>
              <a:ext uri="{FF2B5EF4-FFF2-40B4-BE49-F238E27FC236}">
                <a16:creationId xmlns:a16="http://schemas.microsoft.com/office/drawing/2014/main" id="{114E21C9-16C4-4682-A393-1F96EB8F9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89444" name="灯片编号占位符 3">
            <a:extLst>
              <a:ext uri="{FF2B5EF4-FFF2-40B4-BE49-F238E27FC236}">
                <a16:creationId xmlns:a16="http://schemas.microsoft.com/office/drawing/2014/main" id="{7879B30C-03BD-49E3-B247-617F20453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FEFDD3-97FB-494D-91CE-8195D3989A9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10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75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幻灯片图像占位符 1">
            <a:extLst>
              <a:ext uri="{FF2B5EF4-FFF2-40B4-BE49-F238E27FC236}">
                <a16:creationId xmlns:a16="http://schemas.microsoft.com/office/drawing/2014/main" id="{0AA48C06-B344-485E-AF3C-73688788A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备注占位符 2">
            <a:extLst>
              <a:ext uri="{FF2B5EF4-FFF2-40B4-BE49-F238E27FC236}">
                <a16:creationId xmlns:a16="http://schemas.microsoft.com/office/drawing/2014/main" id="{CBE9FD1B-59B9-4874-8A53-59A1800D2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可能需要板书一点内容。</a:t>
            </a:r>
            <a:endParaRPr lang="en-US" altLang="zh-CN" dirty="0"/>
          </a:p>
        </p:txBody>
      </p:sp>
      <p:sp>
        <p:nvSpPr>
          <p:cNvPr id="181252" name="灯片编号占位符 3">
            <a:extLst>
              <a:ext uri="{FF2B5EF4-FFF2-40B4-BE49-F238E27FC236}">
                <a16:creationId xmlns:a16="http://schemas.microsoft.com/office/drawing/2014/main" id="{0E7396F6-D1A5-4286-8500-29EA04CD0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4424DF-E860-4949-A305-C4BF1EF303E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0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5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95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5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1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44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9933FF"/>
                </a:solidFill>
              </a:rPr>
              <a:t>推论的证明：如果</a:t>
            </a:r>
            <a:r>
              <a:rPr lang="en-US" altLang="zh-CN" sz="1200" dirty="0" err="1">
                <a:solidFill>
                  <a:srgbClr val="9933FF"/>
                </a:solidFill>
              </a:rPr>
              <a:t>dist</a:t>
            </a:r>
            <a:r>
              <a:rPr lang="en-US" altLang="zh-CN" sz="1200" dirty="0">
                <a:solidFill>
                  <a:srgbClr val="9933FF"/>
                </a:solidFill>
              </a:rPr>
              <a:t>[v]&lt;OPT[v][|V|-1]</a:t>
            </a:r>
            <a:r>
              <a:rPr lang="zh-CN" altLang="en-US" sz="1200" dirty="0">
                <a:solidFill>
                  <a:srgbClr val="9933FF"/>
                </a:solidFill>
              </a:rPr>
              <a:t>，则有一条路径</a:t>
            </a:r>
            <a:r>
              <a:rPr lang="en-US" altLang="zh-CN" sz="1200" dirty="0">
                <a:solidFill>
                  <a:srgbClr val="9933FF"/>
                </a:solidFill>
              </a:rPr>
              <a:t>0</a:t>
            </a:r>
            <a:r>
              <a:rPr lang="en-US" altLang="zh-CN" sz="1200" dirty="0">
                <a:solidFill>
                  <a:srgbClr val="9933FF"/>
                </a:solidFill>
                <a:sym typeface="Wingdings" panose="05000000000000000000" pitchFamily="2" charset="2"/>
              </a:rPr>
              <a:t>v</a:t>
            </a:r>
            <a:r>
              <a:rPr lang="zh-CN" altLang="en-US" sz="1200" dirty="0">
                <a:solidFill>
                  <a:srgbClr val="9933FF"/>
                </a:solidFill>
                <a:sym typeface="Wingdings" panose="05000000000000000000" pitchFamily="2" charset="2"/>
              </a:rPr>
              <a:t>长度小于</a:t>
            </a:r>
            <a:r>
              <a:rPr lang="en-US" altLang="zh-CN" sz="1200" dirty="0">
                <a:solidFill>
                  <a:srgbClr val="9933FF"/>
                </a:solidFill>
                <a:sym typeface="Wingdings" panose="05000000000000000000" pitchFamily="2" charset="2"/>
              </a:rPr>
              <a:t>OPT[v][|V|-1]</a:t>
            </a:r>
            <a:r>
              <a:rPr lang="zh-CN" altLang="en-US" sz="1200" dirty="0">
                <a:solidFill>
                  <a:srgbClr val="9933FF"/>
                </a:solidFill>
                <a:sym typeface="Wingdings" panose="05000000000000000000" pitchFamily="2" charset="2"/>
              </a:rPr>
              <a:t>，那么与前面的推论矛盾。</a:t>
            </a:r>
            <a:endParaRPr lang="en-US" altLang="zh-CN" sz="1200" dirty="0">
              <a:solidFill>
                <a:srgbClr val="9933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6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266C8-F385-489D-8F49-C3AD48B22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C0AC63-A613-455E-A219-4C852FBA7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D800D-A0FB-415B-AB4D-42931E09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FDD0E-AF25-4C03-AA06-C0D06E61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B2CCD-12EF-4769-A3D1-689098D9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1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DBB41-1D6D-4DCF-9DC6-DDADB2C8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35A940-0B3A-41B9-B0BA-25E40F388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EA98A-DCFF-4C87-A7E9-D8526A72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B331B-6F12-4442-8F8A-3108643A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861A3-F2D7-4C3B-9762-DB7458B2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C303EB-4444-4C2A-88FA-DA0B888B3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EA6596-B443-4EA4-B277-48A19C9DC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EC9AF-D3D8-471B-B24C-7256EAAE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E2B55-F581-4735-937B-0D7CC2CB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D360E-3D69-48FD-9102-79C752D0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66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FFEE1D1-C070-426B-9EC6-88AEDDF1E3A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0146026-2DC1-4DB5-A1E4-2028AD529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9CA70C5B-E444-4B1B-9476-4AFF58E3D628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230B94FE-244E-4EB7-B6DC-A9B0435AB546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94C7538C-8954-4BF5-B5A5-AEEBD0C89E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23036ED9-6110-4B20-ACA6-F0C2B7164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5BCC3-D723-4648-B270-5BB36101A8F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A1CB09-5F0A-4D14-90DF-B9CC3D9D1AF4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B64BE5E5-611E-4C00-857F-8AAC30CE50B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1EC7F47-CE27-4C10-93DB-469A890C41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EBDF6A0-2DDE-4130-A10B-26510861FD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602A09BE-1895-4FE9-822A-D098A7A7EB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FB08024-4798-4B8A-8773-16512A3E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1D89D9F7-781D-4700-B4C6-B041C28F0D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9A9A5839-AA2A-4B11-8A0A-DD2F47ED31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002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C6833-451E-40F1-8BBB-DB379036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ED0F4-6886-4D7B-B9E0-67E4C853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2317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1A18F-AFD2-496F-AD30-4ADDA28F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D1C74-66C5-49BC-9F9B-3C5216B0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7881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E0D04-C3F3-4707-9DF3-1A714FF2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82798-0BCA-4D47-87DA-440FA9AC2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C4A24D-2954-453A-ABA5-7328714D5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191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96A03-3172-4EAD-91F8-AA270D82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32371-DE45-478B-B28E-6F27E03A9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AF365-B9FB-4A6D-9AD0-4953D6C6E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AC5F78-5FF1-4084-8AFB-ADC76D3E2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E34533-6A85-4365-89F0-274A6E396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05758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DFB89-9814-401E-B688-6ABEB231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7343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433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4450A-AB3A-4F01-B558-7D26E6EF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2056F-9D84-4B6D-9E60-C19752D8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6EA18-2978-4182-8010-908A03D3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472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B3172-8E32-444F-8F02-45E0E0F8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3F047-A93A-47AE-BAE4-9E7DB13E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05C74-BEA3-4435-B12B-D9EF1945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00636-339B-47E8-9319-92408C7F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A323C-3CD5-4AD6-AE78-551323C4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104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F7AC1-692F-42B1-B258-E54293BC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8A56BD-0FBC-408D-9C53-9DC6FAF1E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2605F9-4E4F-4712-92FA-1530863D5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1841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C6954-D1EE-41D1-929F-4C3F6694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40F95-06D3-4825-AE56-4311C97E9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0020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E66BE5-AD6C-4DF6-9D7C-F9B668426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07754-169B-4084-A050-DBB40B279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6710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392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4394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16985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569317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010499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1259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56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CC300-E4C5-458A-BED9-AFE62AF2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A08D67-F95C-4E6D-B707-D85F24906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AF64D-294B-4C6E-BDE2-D4EB2D99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0FBF9-CED2-41F9-997C-DF61BBCB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CC83A-636C-4284-852C-58B39731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548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93524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35060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96241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4141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2024/12/03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8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730FD-15E3-48C1-B083-A56287C4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1F39B-EBA4-4A4C-884E-860E8B53A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34035D-ACDD-4C61-B5D3-20D19BA39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DAE12-C66A-4E5F-BDE2-E1261378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7D3C5-B45E-4875-81C5-0E93DDC7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CFBB6E-91C1-42FD-8F79-E58357F8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6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446EB-61C3-49CB-B4E2-3E15852D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D199CD-D89A-4281-9F28-7B4CA7784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9C8377-3978-4A7D-A4F6-C926A3B16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DD3E1E-FF47-4A7C-B47B-5BF176DBD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28257B-6CED-4F11-AFF8-59E609F6B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B064C2-7239-4B10-A498-B0EFC915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764F46-F0F7-40FD-B3E4-32CF2D84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D8CB78-943F-4B11-9C50-C0A5EC0F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9B408-F08D-4593-B739-3703AF39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7606CE-76B2-47F7-99F9-9E1AB8E4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9F6769-1A8D-476F-BD66-5715A6F5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07DFF1-0677-42DA-B972-17C57157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9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4A3930-FBAD-4E04-8BD2-6DEC07D4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C5C195-2457-458F-8D66-714843D4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CAF00-E62A-4545-8AE8-3ABDE784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9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CC37A-110C-4C76-8134-E0D7B731B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E6F0D-A776-4009-A5F5-B6CF4A13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97AD17-6331-4684-9A13-7F4BD8256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1B248-20A4-4F52-B4E1-C7E12F4D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9E640-FEDB-441D-93ED-EEEE1CC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4F6597-BA0A-40EF-B28C-126976B2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48C2A-7153-4E6A-A1CB-6208782F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0B27D8-D331-42B0-9809-D240C5EF1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0B5A62-6558-47A9-86AA-9C03BCF5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F395F-ECB1-4347-95BA-C27EB8E9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7F1AFB-91FC-44F2-8A82-BE99623E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7D8C2-5A32-4E4D-8F3B-A19EF745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8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1CEE2C-43E0-4D6E-B370-6F559F8F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7A270D-D01D-4BD7-93FF-7589FEC5E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30AB0-67B0-4EDF-BAC6-6A4B27D9C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8D88-6DFE-4209-992C-4B414D37D58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9EEE9-BB8E-4D7C-982B-DC20E2FC5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DA48D-BA0D-4080-9DD1-7CF583CE9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3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2965CB4-F085-448C-A739-B7F6518A9F9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EAEB38C8-727C-4117-8A25-F57C3482ED8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B77A1215-3B6E-4A72-BF42-B8EC14EB3EC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B24C8B8C-1604-4ACE-AAF4-CACD97390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3E67FF58-7738-4115-A107-CD48F331ED1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5A611412-6EC9-4837-A1A5-38E17DE09DD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5C7A46BB-8685-4760-AD41-8EA7579B3A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83F78D4A-A50E-42CD-A3A4-F082577A50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2D861880-9808-49D5-8F46-2010BDBCF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E740267-5ECF-488E-8385-A323549A5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5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3870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&#24046;&#20998;&#32422;&#26463;&#31995;&#32479;" TargetMode="Externa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100137"/>
            <a:ext cx="7065335" cy="3620875"/>
          </a:xfrm>
        </p:spPr>
        <p:txBody>
          <a:bodyPr/>
          <a:lstStyle/>
          <a:p>
            <a:r>
              <a:rPr lang="zh-CN" altLang="en-US" sz="5400" dirty="0">
                <a:latin typeface="Cambria" panose="02040503050406030204" pitchFamily="18" charset="0"/>
              </a:rPr>
              <a:t>第六章 图（</a:t>
            </a:r>
            <a:r>
              <a:rPr lang="en-US" altLang="zh-CN" sz="54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zh-CN" altLang="en-US" sz="5400" dirty="0">
                <a:latin typeface="Cambria" panose="02040503050406030204" pitchFamily="18" charset="0"/>
              </a:rPr>
              <a:t>）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最短路径算法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	Dijkstra</a:t>
            </a: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算法（</a:t>
            </a:r>
            <a:r>
              <a:rPr lang="zh-CN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堆优化</a:t>
            </a: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）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        Bellman-ford</a:t>
            </a: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算法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        Floyd</a:t>
            </a: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算法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503555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503555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7518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,1,3,4,5,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6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751882" cy="461665"/>
              </a:xfrm>
              <a:prstGeom prst="rect">
                <a:avLst/>
              </a:prstGeom>
              <a:blipFill>
                <a:blip r:embed="rId4"/>
                <a:stretch>
                  <a:fillRect l="-31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A2DD32-FECA-4ED1-8B85-08F5EE3F44FD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0D194B28-E764-44DE-ABD0-E6A4F9ED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706E5A23-025A-4E4E-9A51-01D7DAF1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97D67F4-6A6A-4557-9A32-E83B47A0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E5F6657C-5C1D-4A1A-B6E0-99945018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2D7514A-0E7F-4A37-829C-A858A03E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AD5CDB05-C0F1-470C-8D19-A8174CE3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CC195448-6214-4AAB-A8E1-E870E5AB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6FB771A8-9616-45EB-A371-F6DA29E91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4241FDE-B364-4BC2-973E-93D51063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A000A2B-5006-43EE-9961-B9DC8B170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15DAE10B-1983-4197-8124-5DEB439A7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E923881-8E8C-46CD-926A-C868DEE7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6BAEE485-CE59-4B58-9BD4-1CEAD8EC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4DB375C6-2B5F-4DE1-AC0E-3268544D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EB3651CB-6E46-490E-9813-054337A8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A13BEA-B97F-4857-9893-EBCF1DAA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167BD94-17F9-4B1F-82BB-9404DA6A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4216E5AB-802D-4516-89EA-198C30DE6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F1AF8DA-0450-4D6A-B253-D82FC6866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B0A62300-2DA4-4385-BA05-9D789784A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2C4E05FB-D78B-4250-A781-09B823CA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46A2F049-4AA5-4B09-ADC8-C84F65ED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E3CADF3-F233-4C14-B208-C29D6E8F2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7B728D6-2FB5-42B2-AF4D-AB4079188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9E7EFB61-A163-4F6E-82DD-0EC6E5110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2925C8A5-F13E-4232-9376-2C8007AB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387A4EB9-6237-42B2-BAA9-B6FA37C7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C71E9EBA-A8DE-4DDE-9CF6-416DDC5B1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05BC694C-377A-4BC1-A396-8D89D0E6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5ECCEA30-0CC9-4993-988C-BACCDA807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69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36AEE-4AFC-4AC4-9F3F-94EF88A3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正确性证明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79EE92-CDD9-4EFE-9433-7DBB9D3E2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0138" y="1574838"/>
                <a:ext cx="7671722" cy="50811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/>
                  <a:t>定理</a:t>
                </a:r>
                <a:r>
                  <a:rPr lang="en-US" altLang="zh-CN" sz="2400" dirty="0"/>
                  <a:t>: </a:t>
                </a:r>
                <a:r>
                  <a:rPr lang="zh-CN" altLang="en-US" sz="2400" dirty="0"/>
                  <a:t>当添加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/>
                  <a:t>进入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/>
                  <a:t>时，顶点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/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/>
                  <a:t>的最短路长是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证明：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首先，容易知道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的最短路长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≤</a:t>
                </a:r>
                <a:r>
                  <a:rPr lang="el-GR" altLang="zh-CN" sz="2400" dirty="0">
                    <a:solidFill>
                      <a:srgbClr val="9933FF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  <m:r>
                      <a:rPr lang="zh-CN" altLang="en-US" sz="2400" i="1">
                        <a:solidFill>
                          <a:srgbClr val="9933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。</m:t>
                    </m:r>
                  </m:oMath>
                </a14:m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下面将证明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不可能有比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9933FF"/>
                    </a:solidFill>
                  </a:rPr>
                  <a:t>更短的路径。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    假设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P=&lt;u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=0,u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2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t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=v&gt;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是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的任意一条路径。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中必然有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i+1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满足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i+1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∉ </m:t>
                    </m:r>
                  </m:oMath>
                </a14:m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的长度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≥  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&lt;u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,…u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i+1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&gt;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的长度  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                 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≥ 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              ≥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𝑢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lim>
                        </m:limLow>
                      </m:fName>
                      <m:e>
                        <m:r>
                          <a:rPr lang="el-GR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b="0" dirty="0">
                    <a:solidFill>
                      <a:schemeClr val="accent5">
                        <a:lumMod val="25000"/>
                      </a:schemeClr>
                    </a:solidFill>
                    <a:ea typeface="宋体" panose="02010600030101010101" pitchFamily="2" charset="-122"/>
                  </a:rPr>
                  <a:t>                  </a:t>
                </a:r>
                <a:r>
                  <a:rPr lang="en-US" altLang="zh-CN" sz="2400" b="0" dirty="0">
                    <a:solidFill>
                      <a:srgbClr val="9933FF"/>
                    </a:solidFill>
                    <a:ea typeface="宋体" panose="02010600030101010101" pitchFamily="2" charset="-122"/>
                  </a:rPr>
                  <a:t>=</a:t>
                </a:r>
                <a:r>
                  <a:rPr lang="en-US" altLang="zh-CN" sz="2400" b="0" dirty="0">
                    <a:solidFill>
                      <a:schemeClr val="accent5">
                        <a:lumMod val="25000"/>
                      </a:schemeClr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en-US" sz="2400" dirty="0">
                  <a:solidFill>
                    <a:srgbClr val="9933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79EE92-CDD9-4EFE-9433-7DBB9D3E2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0138" y="1574838"/>
                <a:ext cx="7671722" cy="5081144"/>
              </a:xfrm>
              <a:blipFill>
                <a:blip r:embed="rId3"/>
                <a:stretch>
                  <a:fillRect l="-1191" t="-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88EB8E-890A-4ED0-B9FE-428F04F74CA9}"/>
                  </a:ext>
                </a:extLst>
              </p:cNvPr>
              <p:cNvSpPr txBox="1"/>
              <p:nvPr/>
            </p:nvSpPr>
            <p:spPr>
              <a:xfrm>
                <a:off x="3840162" y="628575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88EB8E-890A-4ED0-B9FE-428F04F74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62" y="628575"/>
                <a:ext cx="4572000" cy="612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2274" name="Rectangle 2">
                <a:extLst>
                  <a:ext uri="{FF2B5EF4-FFF2-40B4-BE49-F238E27FC236}">
                    <a16:creationId xmlns:a16="http://schemas.microsoft.com/office/drawing/2014/main" id="{4036366D-9487-488D-9A04-36E4DCF299B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6949" y="1012234"/>
                <a:ext cx="8450489" cy="4591124"/>
              </a:xfrm>
            </p:spPr>
            <p:txBody>
              <a:bodyPr/>
              <a:lstStyle/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sz="32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算法的实现难点</a:t>
                </a:r>
                <a:endParaRPr lang="en-US" altLang="zh-CN" sz="3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None/>
                </a:pP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需要有效的维护：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altLang="zh-CN" sz="28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acc>
                    <m:r>
                      <a:rPr lang="en-US" altLang="zh-CN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dirty="0"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怎么维护？</a:t>
                </a:r>
                <a:endParaRPr lang="en-US" altLang="zh-CN" dirty="0">
                  <a:solidFill>
                    <a:srgbClr val="FF99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当</a:t>
                </a:r>
                <a:r>
                  <a:rPr lang="en-US" altLang="zh-CN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中添加</a:t>
                </a:r>
                <a:r>
                  <a:rPr lang="en-US" altLang="zh-CN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时，某些</a:t>
                </a:r>
                <a:r>
                  <a:rPr lang="en-US" altLang="zh-CN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l-GR" altLang="zh-CN" sz="28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需要修改！</a:t>
                </a:r>
                <a:endParaRPr lang="en-US" altLang="zh-CN" dirty="0">
                  <a:solidFill>
                    <a:srgbClr val="FF99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找到所有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b="0" i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zh-CN" sz="28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l-GR" altLang="zh-CN" sz="28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altLang="zh-CN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最开始</a:t>
                </a:r>
                <a:r>
                  <a:rPr lang="en-US" altLang="zh-CN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中添加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时也需要做类似的处理）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对比笨方法：每次添加 </a:t>
                </a:r>
                <a:r>
                  <a:rPr lang="en-US" altLang="zh-CN" i="1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zh-CN" altLang="en-US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后重新计算</a:t>
                </a:r>
                <a14:m>
                  <m:oMath xmlns:m="http://schemas.openxmlformats.org/officeDocument/2006/math">
                    <m:r>
                      <a:rPr lang="el-GR" altLang="zh-CN" sz="280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2274" name="Rectangle 2">
                <a:extLst>
                  <a:ext uri="{FF2B5EF4-FFF2-40B4-BE49-F238E27FC236}">
                    <a16:creationId xmlns:a16="http://schemas.microsoft.com/office/drawing/2014/main" id="{4036366D-9487-488D-9A04-36E4DCF29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6949" y="1012234"/>
                <a:ext cx="8450489" cy="4591124"/>
              </a:xfrm>
              <a:blipFill>
                <a:blip r:embed="rId2"/>
                <a:stretch>
                  <a:fillRect t="-2125" b="-1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66DD2A-CFC2-4BDB-90B4-159E61BF0683}"/>
                  </a:ext>
                </a:extLst>
              </p:cNvPr>
              <p:cNvSpPr txBox="1"/>
              <p:nvPr/>
            </p:nvSpPr>
            <p:spPr>
              <a:xfrm>
                <a:off x="4238224" y="322113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66DD2A-CFC2-4BDB-90B4-159E61BF0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24" y="322113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9F1CAD-C8B6-4CED-B540-8B57A3F98702}"/>
                  </a:ext>
                </a:extLst>
              </p:cNvPr>
              <p:cNvSpPr txBox="1"/>
              <p:nvPr/>
            </p:nvSpPr>
            <p:spPr>
              <a:xfrm>
                <a:off x="313661" y="5730948"/>
                <a:ext cx="8337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上述对</a:t>
                </a:r>
                <a14:m>
                  <m:oMath xmlns:m="http://schemas.openxmlformats.org/officeDocument/2006/math">
                    <m:r>
                      <a:rPr lang="el-GR" altLang="zh-CN" sz="2800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zh-CN" altLang="en-US" sz="28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的维护类似于</a:t>
                </a:r>
                <a:r>
                  <a:rPr lang="en-US" altLang="zh-CN" sz="28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</a:t>
                </a:r>
                <a:r>
                  <a:rPr lang="zh-CN" altLang="en-US" sz="28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算法中对</a:t>
                </a:r>
                <a:r>
                  <a:rPr lang="en-US" altLang="zh-CN" sz="2800" b="1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lowcost</a:t>
                </a:r>
                <a:r>
                  <a:rPr lang="zh-CN" altLang="en-US" sz="28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的维护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9F1CAD-C8B6-4CED-B540-8B57A3F98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61" y="5730948"/>
                <a:ext cx="8337556" cy="523220"/>
              </a:xfrm>
              <a:prstGeom prst="rect">
                <a:avLst/>
              </a:prstGeom>
              <a:blipFill>
                <a:blip r:embed="rId4"/>
                <a:stretch>
                  <a:fillRect l="-1535" t="-16279" r="-877" b="-38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668A6-3D96-4D02-9726-C5E4C6E5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4236402" cy="825500"/>
          </a:xfrm>
        </p:spPr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程序伪代码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1EE241-ACF0-499E-BC83-0049C4874CEA}"/>
                  </a:ext>
                </a:extLst>
              </p:cNvPr>
              <p:cNvSpPr txBox="1"/>
              <p:nvPr/>
            </p:nvSpPr>
            <p:spPr>
              <a:xfrm>
                <a:off x="752253" y="1871346"/>
                <a:ext cx="7650126" cy="423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en-US" altLang="zh-C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zh-CN" altLang="en-US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空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;    </a:t>
                </a:r>
              </a:p>
              <a:p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[1] = … =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[n] = MAXINT;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[0] = 0;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solidFill>
                      <a:srgbClr val="0070C0"/>
                    </a:solidFill>
                  </a:rPr>
                  <a:t>for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{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= 0;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&lt;= n;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++} {</a:t>
                </a:r>
              </a:p>
              <a:p>
                <a:r>
                  <a:rPr lang="en-US" altLang="zh-CN" sz="2400" dirty="0">
                    <a:solidFill>
                      <a:srgbClr val="0070C0"/>
                    </a:solidFill>
                  </a:rPr>
                  <a:t>       find v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</a:rPr>
                  <a:t> with the minimum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[v];</a:t>
                </a:r>
              </a:p>
              <a:p>
                <a:r>
                  <a:rPr lang="en-US" altLang="zh-CN" sz="2400" dirty="0">
                    <a:solidFill>
                      <a:srgbClr val="0070C0"/>
                    </a:solidFill>
                  </a:rPr>
                  <a:t>       add v into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en-US" altLang="zh-C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;</a:t>
                </a:r>
                <a:endParaRPr lang="en-US" altLang="zh-CN" sz="2400" dirty="0">
                  <a:solidFill>
                    <a:srgbClr val="0070C0"/>
                  </a:solidFill>
                </a:endParaRPr>
              </a:p>
              <a:p>
                <a:r>
                  <a:rPr lang="en-US" altLang="zh-CN" sz="2400" b="1" dirty="0">
                    <a:solidFill>
                      <a:srgbClr val="0070C0"/>
                    </a:solidFill>
                  </a:rPr>
                  <a:t>       for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(e=(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v,w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) in E such that w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</a:rPr>
                  <a:t>)</a:t>
                </a:r>
              </a:p>
              <a:p>
                <a:r>
                  <a:rPr lang="en-US" altLang="zh-CN" sz="2400" dirty="0">
                    <a:solidFill>
                      <a:srgbClr val="0070C0"/>
                    </a:solidFill>
                  </a:rPr>
                  <a:t>	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[w] </a:t>
                </a:r>
                <a:r>
                  <a:rPr lang="en-US" altLang="zh-C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=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min(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[w],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[v] + </a:t>
                </a: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baseline="-25000" dirty="0">
                    <a:solidFill>
                      <a:srgbClr val="0070C0"/>
                    </a:solidFill>
                  </a:rPr>
                  <a:t>e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);</a:t>
                </a:r>
              </a:p>
              <a:p>
                <a:r>
                  <a:rPr lang="en-US" altLang="zh-CN" sz="2400" dirty="0">
                    <a:solidFill>
                      <a:srgbClr val="0070C0"/>
                    </a:solidFill>
                  </a:rPr>
                  <a:t>}</a:t>
                </a:r>
              </a:p>
              <a:p>
                <a:endParaRPr lang="en-US" altLang="zh-CN" sz="2400" dirty="0">
                  <a:solidFill>
                    <a:srgbClr val="0070C0"/>
                  </a:solidFill>
                </a:endParaRPr>
              </a:p>
              <a:p>
                <a:r>
                  <a:rPr lang="en-US" altLang="zh-CN" sz="2400" dirty="0"/>
                  <a:t> 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dist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[v] </a:t>
                </a:r>
                <a:r>
                  <a:rPr lang="zh-CN" altLang="en-US" sz="2400" dirty="0"/>
                  <a:t>代表</a:t>
                </a:r>
                <a:r>
                  <a:rPr lang="zh-CN" altLang="en-US" sz="2400" dirty="0">
                    <a:solidFill>
                      <a:schemeClr val="accent5">
                        <a:lumMod val="25000"/>
                      </a:schemeClr>
                    </a:solidFill>
                  </a:rPr>
                  <a:t>𝜋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[v]</a:t>
                </a:r>
                <a:r>
                  <a:rPr lang="en-US" altLang="zh-CN" sz="2400" dirty="0"/>
                  <a:t> (</a:t>
                </a:r>
                <a:r>
                  <a:rPr lang="zh-CN" altLang="en-US" sz="2400" dirty="0"/>
                  <a:t>若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/>
                  <a:t>属于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acc>
                    <m:r>
                      <a:rPr lang="en-US" altLang="zh-CN" sz="28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）或者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d[v]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若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/>
                  <a:t>属于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</a:rPr>
                  <a:t>  </a:t>
                </a:r>
                <a:r>
                  <a:rPr lang="zh-CN" alt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（算法描述时我们用到了𝜋和</a:t>
                </a:r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</a:rPr>
                  <a:t>d</a:t>
                </a:r>
                <a:r>
                  <a:rPr lang="zh-CN" alt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，但实现时可不区分）</a:t>
                </a:r>
                <a:endParaRPr lang="en-US" altLang="zh-CN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1EE241-ACF0-499E-BC83-0049C487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53" y="1871346"/>
                <a:ext cx="7650126" cy="4231928"/>
              </a:xfrm>
              <a:prstGeom prst="rect">
                <a:avLst/>
              </a:prstGeom>
              <a:blipFill>
                <a:blip r:embed="rId2"/>
                <a:stretch>
                  <a:fillRect l="-1195" t="-1585" b="-2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5D2928E-1D3F-4B5F-937C-1370FE20F4F0}"/>
                  </a:ext>
                </a:extLst>
              </p:cNvPr>
              <p:cNvSpPr/>
              <p:nvPr/>
            </p:nvSpPr>
            <p:spPr>
              <a:xfrm>
                <a:off x="5447178" y="395721"/>
                <a:ext cx="3373120" cy="174464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初始时，</a:t>
                </a:r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{0}, </m:t>
                    </m:r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[0]=0</m:t>
                    </m:r>
                  </m:oMath>
                </a14:m>
                <a:r>
                  <a:rPr lang="en-US" altLang="zh-CN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  <a:endParaRPr kumimoji="1" lang="zh-CN" altLang="zh-CN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然后不断进行如下步骤：</a:t>
                </a:r>
                <a:endParaRPr lang="en-US" altLang="zh-CN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寻找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并且具有最小的</a:t>
                </a:r>
                <a:endParaRPr lang="en-US" altLang="zh-CN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l-GR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ts val="120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添加入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。令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l-GR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5D2928E-1D3F-4B5F-937C-1370FE20F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178" y="395721"/>
                <a:ext cx="3373120" cy="1744645"/>
              </a:xfrm>
              <a:prstGeom prst="rect">
                <a:avLst/>
              </a:prstGeom>
              <a:blipFill>
                <a:blip r:embed="rId3"/>
                <a:stretch>
                  <a:fillRect l="-1441" t="-2431" r="-8108" b="-45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A573AADA-0024-434E-9A36-92593086624B}"/>
              </a:ext>
            </a:extLst>
          </p:cNvPr>
          <p:cNvSpPr txBox="1"/>
          <p:nvPr/>
        </p:nvSpPr>
        <p:spPr>
          <a:xfrm>
            <a:off x="6382825" y="3429000"/>
            <a:ext cx="25744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时间复杂度为</a:t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FF0000"/>
                </a:solidFill>
              </a:rPr>
              <a:t>O(|V|</a:t>
            </a:r>
            <a:r>
              <a:rPr lang="en-US" altLang="zh-CN" sz="2400" baseline="30000" dirty="0">
                <a:solidFill>
                  <a:srgbClr val="FF0000"/>
                </a:solidFill>
              </a:rPr>
              <a:t>2</a:t>
            </a:r>
            <a:r>
              <a:rPr lang="en-US" altLang="zh-CN" sz="2400" dirty="0">
                <a:solidFill>
                  <a:srgbClr val="FF0000"/>
                </a:solidFill>
              </a:rPr>
              <a:t> +|E|)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8230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3F9C0-FABA-4DC0-A413-7A1AC32C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098502" cy="82550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Dijkstra</a:t>
            </a:r>
            <a:r>
              <a:rPr lang="zh-CN" altLang="en-US" dirty="0">
                <a:latin typeface="Cambria" panose="02040503050406030204" pitchFamily="18" charset="0"/>
              </a:rPr>
              <a:t>算法的堆优化（类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Prim)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C835C2-AC93-4616-9590-01F168CD47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6840" y="1495094"/>
                <a:ext cx="7352746" cy="49641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b="1" dirty="0">
                    <a:highlight>
                      <a:srgbClr val="FFFF00"/>
                    </a:highlight>
                  </a:rPr>
                  <a:t>瓶颈</a:t>
                </a:r>
                <a:r>
                  <a:rPr lang="zh-CN" altLang="en-US" sz="2400" dirty="0"/>
                  <a:t>：进行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|V|</a:t>
                </a:r>
                <a:r>
                  <a:rPr lang="zh-CN" altLang="en-US" sz="2400" dirty="0"/>
                  <a:t>次选</a:t>
                </a:r>
                <a:r>
                  <a:rPr lang="zh-CN" altLang="en-US" sz="2400" dirty="0">
                    <a:solidFill>
                      <a:schemeClr val="accent5">
                        <a:lumMod val="25000"/>
                      </a:schemeClr>
                    </a:solidFill>
                  </a:rPr>
                  <a:t>𝜋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[v]</a:t>
                </a:r>
                <a:r>
                  <a:rPr lang="zh-CN" altLang="en-US" sz="2400" dirty="0"/>
                  <a:t>最小的</a:t>
                </a:r>
                <a:r>
                  <a:rPr lang="en-US" altLang="zh-CN" sz="2400" dirty="0"/>
                  <a:t>v</a:t>
                </a:r>
                <a:r>
                  <a:rPr lang="zh-CN" altLang="en-US" sz="2400" dirty="0"/>
                  <a:t>。每次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O(|V|)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b="1" dirty="0"/>
                  <a:t>改进</a:t>
                </a:r>
                <a:r>
                  <a:rPr lang="zh-CN" altLang="en-US" sz="2400" dirty="0"/>
                  <a:t>：将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altLang="zh-CN" sz="24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dirty="0"/>
                  <a:t>用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（最小）堆</a:t>
                </a:r>
                <a:r>
                  <a:rPr lang="zh-CN" altLang="en-US" sz="2400" dirty="0"/>
                  <a:t>组织。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/>
                  <a:t>只要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O(log |V|)</a:t>
                </a:r>
                <a:r>
                  <a:rPr lang="zh-CN" altLang="en-US" sz="2400" dirty="0"/>
                  <a:t>时间。总时间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O((|V|+|E|)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log|V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|)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(</a:t>
                </a:r>
                <a:r>
                  <a:rPr lang="zh-CN" altLang="en-US" sz="2400" dirty="0"/>
                  <a:t>注意更新</a:t>
                </a:r>
                <a14:m>
                  <m:oMath xmlns:m="http://schemas.openxmlformats.org/officeDocument/2006/math">
                    <m:r>
                      <a:rPr lang="el-GR" altLang="zh-CN" sz="24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400" dirty="0"/>
                  <a:t>的次数最多有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|E|</a:t>
                </a:r>
                <a:r>
                  <a:rPr lang="zh-CN" altLang="en-US" sz="2400" dirty="0"/>
                  <a:t>次）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更好的改进：用</a:t>
                </a:r>
                <a:r>
                  <a:rPr lang="en-US" altLang="zh-CN" sz="2400" dirty="0" err="1">
                    <a:solidFill>
                      <a:srgbClr val="00B0F0"/>
                    </a:solidFill>
                  </a:rPr>
                  <a:t>fibonacci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堆</a:t>
                </a:r>
                <a:r>
                  <a:rPr lang="zh-CN" altLang="en-US" sz="2400" dirty="0"/>
                  <a:t>，而不是二叉堆。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</a:t>
                </a:r>
                <a:r>
                  <a:rPr lang="en-US" altLang="zh-CN" sz="2400" dirty="0" err="1"/>
                  <a:t>decrease_value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只需要</a:t>
                </a:r>
                <a:r>
                  <a:rPr lang="en-US" altLang="zh-CN" sz="2400" dirty="0"/>
                  <a:t>O(1) </a:t>
                </a:r>
                <a:r>
                  <a:rPr lang="zh-CN" altLang="en-US" sz="2400" dirty="0"/>
                  <a:t>而不是 </a:t>
                </a:r>
                <a:r>
                  <a:rPr lang="en-US" altLang="zh-CN" sz="2400" dirty="0"/>
                  <a:t>O(log n)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</a:t>
                </a:r>
                <a:r>
                  <a:rPr lang="zh-CN" altLang="en-US" sz="2400" dirty="0"/>
                  <a:t>这样，总时间变为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O(|V| log |V| +|E|)</a:t>
                </a:r>
                <a:r>
                  <a:rPr lang="zh-CN" altLang="en-US" sz="2400" dirty="0">
                    <a:solidFill>
                      <a:schemeClr val="accent5">
                        <a:lumMod val="2500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Fibonacci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堆不要求掌握！但是最小堆改进要求掌握。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C835C2-AC93-4616-9590-01F168CD47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6840" y="1495094"/>
                <a:ext cx="7352746" cy="4964186"/>
              </a:xfrm>
              <a:blipFill>
                <a:blip r:embed="rId2"/>
                <a:stretch>
                  <a:fillRect l="-1327" t="-1350" r="-498" b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9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C9CDEF9F-A255-44D8-8FB6-1C815D7FFC9F}"/>
              </a:ext>
            </a:extLst>
          </p:cNvPr>
          <p:cNvGrpSpPr/>
          <p:nvPr/>
        </p:nvGrpSpPr>
        <p:grpSpPr>
          <a:xfrm>
            <a:off x="1005167" y="2163725"/>
            <a:ext cx="3118427" cy="3021997"/>
            <a:chOff x="1005167" y="1791586"/>
            <a:chExt cx="3118427" cy="30219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FD82931-3403-4A8A-AADC-D4E6C815DC6E}"/>
                </a:ext>
              </a:extLst>
            </p:cNvPr>
            <p:cNvSpPr/>
            <p:nvPr/>
          </p:nvSpPr>
          <p:spPr>
            <a:xfrm>
              <a:off x="2252121" y="1791586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10A1FB6-6A65-444A-8517-3DEB6134015A}"/>
                </a:ext>
              </a:extLst>
            </p:cNvPr>
            <p:cNvSpPr/>
            <p:nvPr/>
          </p:nvSpPr>
          <p:spPr>
            <a:xfrm>
              <a:off x="1005167" y="2864248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5F09C0-3132-4D51-ADA9-754BE62DAE29}"/>
                </a:ext>
              </a:extLst>
            </p:cNvPr>
            <p:cNvSpPr/>
            <p:nvPr/>
          </p:nvSpPr>
          <p:spPr>
            <a:xfrm>
              <a:off x="1664590" y="4121548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71C1F31-AADC-4A71-AF2D-CFBD02D4783A}"/>
                </a:ext>
              </a:extLst>
            </p:cNvPr>
            <p:cNvSpPr/>
            <p:nvPr/>
          </p:nvSpPr>
          <p:spPr>
            <a:xfrm>
              <a:off x="2998822" y="4121548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EEDA986-4C1E-4B54-9F31-86BF945EB273}"/>
                </a:ext>
              </a:extLst>
            </p:cNvPr>
            <p:cNvSpPr/>
            <p:nvPr/>
          </p:nvSpPr>
          <p:spPr>
            <a:xfrm>
              <a:off x="3745524" y="2815890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A4EDF96-4062-4004-AB18-E0215D040072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1327870" y="2114289"/>
              <a:ext cx="979618" cy="805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DCE0074-F4A4-46B5-9E99-FD7F162BB9D0}"/>
                </a:ext>
              </a:extLst>
            </p:cNvPr>
            <p:cNvCxnSpPr>
              <a:cxnSpLocks/>
              <a:stCxn id="6" idx="1"/>
              <a:endCxn id="5" idx="4"/>
            </p:cNvCxnSpPr>
            <p:nvPr/>
          </p:nvCxnSpPr>
          <p:spPr>
            <a:xfrm flipH="1" flipV="1">
              <a:off x="1194202" y="3242318"/>
              <a:ext cx="525755" cy="9345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698ADF3-1C30-4ED8-B945-3BF47FC86D42}"/>
                </a:ext>
              </a:extLst>
            </p:cNvPr>
            <p:cNvSpPr txBox="1"/>
            <p:nvPr/>
          </p:nvSpPr>
          <p:spPr>
            <a:xfrm>
              <a:off x="1664590" y="236795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BE68585-2EDB-4D1B-A100-890C809C76C3}"/>
                </a:ext>
              </a:extLst>
            </p:cNvPr>
            <p:cNvCxnSpPr>
              <a:cxnSpLocks/>
              <a:stCxn id="8" idx="1"/>
              <a:endCxn id="4" idx="5"/>
            </p:cNvCxnSpPr>
            <p:nvPr/>
          </p:nvCxnSpPr>
          <p:spPr>
            <a:xfrm flipH="1" flipV="1">
              <a:off x="2574824" y="2114289"/>
              <a:ext cx="1226067" cy="756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2D4895F-92B5-4E9E-A3A8-240BCCF456B3}"/>
                </a:ext>
              </a:extLst>
            </p:cNvPr>
            <p:cNvCxnSpPr>
              <a:cxnSpLocks/>
              <a:stCxn id="7" idx="3"/>
              <a:endCxn id="6" idx="5"/>
            </p:cNvCxnSpPr>
            <p:nvPr/>
          </p:nvCxnSpPr>
          <p:spPr>
            <a:xfrm flipH="1">
              <a:off x="1987293" y="4444251"/>
              <a:ext cx="10668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A02F307-6D9D-452A-9A21-84DA54F7DB2E}"/>
                </a:ext>
              </a:extLst>
            </p:cNvPr>
            <p:cNvCxnSpPr>
              <a:cxnSpLocks/>
              <a:stCxn id="8" idx="4"/>
              <a:endCxn id="7" idx="7"/>
            </p:cNvCxnSpPr>
            <p:nvPr/>
          </p:nvCxnSpPr>
          <p:spPr>
            <a:xfrm flipH="1">
              <a:off x="3321525" y="3193960"/>
              <a:ext cx="613034" cy="9829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572960A-003E-43BF-B659-8023C52793A4}"/>
                </a:ext>
              </a:extLst>
            </p:cNvPr>
            <p:cNvCxnSpPr>
              <a:cxnSpLocks/>
              <a:stCxn id="7" idx="1"/>
              <a:endCxn id="4" idx="4"/>
            </p:cNvCxnSpPr>
            <p:nvPr/>
          </p:nvCxnSpPr>
          <p:spPr>
            <a:xfrm flipH="1" flipV="1">
              <a:off x="2441156" y="2169656"/>
              <a:ext cx="613033" cy="2007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C2760F4-A5CF-471C-94A6-4E8C042413B4}"/>
                </a:ext>
              </a:extLst>
            </p:cNvPr>
            <p:cNvSpPr txBox="1"/>
            <p:nvPr/>
          </p:nvSpPr>
          <p:spPr>
            <a:xfrm>
              <a:off x="3037816" y="219948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7A67326-A730-4678-A7A7-4647CC0EDAB2}"/>
                </a:ext>
              </a:extLst>
            </p:cNvPr>
            <p:cNvSpPr txBox="1"/>
            <p:nvPr/>
          </p:nvSpPr>
          <p:spPr>
            <a:xfrm>
              <a:off x="2505204" y="2820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53C7AF9-73FF-4173-B52B-E2AD1485D46A}"/>
                </a:ext>
              </a:extLst>
            </p:cNvPr>
            <p:cNvSpPr txBox="1"/>
            <p:nvPr/>
          </p:nvSpPr>
          <p:spPr>
            <a:xfrm>
              <a:off x="1933808" y="307757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101382-38CB-4BCF-A498-8D85E7F6470F}"/>
                </a:ext>
              </a:extLst>
            </p:cNvPr>
            <p:cNvSpPr txBox="1"/>
            <p:nvPr/>
          </p:nvSpPr>
          <p:spPr>
            <a:xfrm>
              <a:off x="1191605" y="353615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2FE370C-0D88-4116-820B-11811E2939EB}"/>
                </a:ext>
              </a:extLst>
            </p:cNvPr>
            <p:cNvCxnSpPr>
              <a:cxnSpLocks/>
              <a:stCxn id="6" idx="0"/>
              <a:endCxn id="4" idx="4"/>
            </p:cNvCxnSpPr>
            <p:nvPr/>
          </p:nvCxnSpPr>
          <p:spPr>
            <a:xfrm flipV="1">
              <a:off x="1853625" y="2169656"/>
              <a:ext cx="587531" cy="19518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97EE24B-87A8-48AC-A44F-0C56E3222F8F}"/>
                </a:ext>
              </a:extLst>
            </p:cNvPr>
            <p:cNvSpPr txBox="1"/>
            <p:nvPr/>
          </p:nvSpPr>
          <p:spPr>
            <a:xfrm>
              <a:off x="2365363" y="4444251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6F9343A-75D8-4795-A7A7-4FCFD3CFB201}"/>
                </a:ext>
              </a:extLst>
            </p:cNvPr>
            <p:cNvCxnSpPr>
              <a:cxnSpLocks/>
              <a:stCxn id="8" idx="2"/>
              <a:endCxn id="6" idx="7"/>
            </p:cNvCxnSpPr>
            <p:nvPr/>
          </p:nvCxnSpPr>
          <p:spPr>
            <a:xfrm flipH="1">
              <a:off x="1987293" y="3004925"/>
              <a:ext cx="1758231" cy="11719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0F8674D-7FC1-4BC0-9A1A-F1E2BCC8AFD9}"/>
                </a:ext>
              </a:extLst>
            </p:cNvPr>
            <p:cNvSpPr txBox="1"/>
            <p:nvPr/>
          </p:nvSpPr>
          <p:spPr>
            <a:xfrm>
              <a:off x="3207970" y="303475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DC83B56-F1E8-4557-9927-3A4F64EB3731}"/>
                </a:ext>
              </a:extLst>
            </p:cNvPr>
            <p:cNvSpPr txBox="1"/>
            <p:nvPr/>
          </p:nvSpPr>
          <p:spPr>
            <a:xfrm>
              <a:off x="3630989" y="3536895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sp>
        <p:nvSpPr>
          <p:cNvPr id="2" name="箭头: 右 1">
            <a:extLst>
              <a:ext uri="{FF2B5EF4-FFF2-40B4-BE49-F238E27FC236}">
                <a16:creationId xmlns:a16="http://schemas.microsoft.com/office/drawing/2014/main" id="{8EF23C14-3F4E-4E2B-B99C-24B138C91E80}"/>
              </a:ext>
            </a:extLst>
          </p:cNvPr>
          <p:cNvSpPr/>
          <p:nvPr/>
        </p:nvSpPr>
        <p:spPr bwMode="auto">
          <a:xfrm>
            <a:off x="4278071" y="3591557"/>
            <a:ext cx="743147" cy="43646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0F1A1FD-447D-45D2-9089-C1381A207BD8}"/>
              </a:ext>
            </a:extLst>
          </p:cNvPr>
          <p:cNvGrpSpPr/>
          <p:nvPr/>
        </p:nvGrpSpPr>
        <p:grpSpPr>
          <a:xfrm>
            <a:off x="5215660" y="2179674"/>
            <a:ext cx="3118427" cy="3129421"/>
            <a:chOff x="5215660" y="1807535"/>
            <a:chExt cx="3118427" cy="3129421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70416D5-4FC4-4835-942A-FC5A12698292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31661A4-E81C-41F9-9C5A-09C9B1C5B377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581A253-2B42-4F1E-B459-C9D3F3979332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DB24666-7F62-40FC-AE34-19B194FA6C80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2A0BB81-536E-4E04-8713-C420526198E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A64B18A-D0A2-4864-B44E-21CAE9F03311}"/>
                </a:ext>
              </a:extLst>
            </p:cNvPr>
            <p:cNvCxnSpPr>
              <a:cxnSpLocks/>
              <a:stCxn id="26" idx="1"/>
              <a:endCxn id="27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DA0D45E-6374-4007-9C67-01BAE6C458E4}"/>
                </a:ext>
              </a:extLst>
            </p:cNvPr>
            <p:cNvCxnSpPr>
              <a:cxnSpLocks/>
              <a:stCxn id="29" idx="2"/>
              <a:endCxn id="27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30A9663-AF6A-4AC8-81DB-D94477EA041D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B160018-C9A9-4726-876A-E3FBF14250A0}"/>
                </a:ext>
              </a:extLst>
            </p:cNvPr>
            <p:cNvCxnSpPr>
              <a:cxnSpLocks/>
              <a:stCxn id="31" idx="7"/>
              <a:endCxn id="26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26EC2EDA-47B9-4220-A4F1-83C03D1BF98A}"/>
                </a:ext>
              </a:extLst>
            </p:cNvPr>
            <p:cNvCxnSpPr>
              <a:cxnSpLocks/>
              <a:stCxn id="30" idx="5"/>
              <a:endCxn id="29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21C5061-13E5-4BE4-B8A8-7C9E132685D7}"/>
                </a:ext>
              </a:extLst>
            </p:cNvPr>
            <p:cNvCxnSpPr>
              <a:cxnSpLocks/>
              <a:stCxn id="31" idx="5"/>
              <a:endCxn id="3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BCC9538-F477-4D8D-94C5-F8DCF5BF60B2}"/>
                </a:ext>
              </a:extLst>
            </p:cNvPr>
            <p:cNvCxnSpPr>
              <a:cxnSpLocks/>
              <a:stCxn id="30" idx="1"/>
              <a:endCxn id="26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DB4EEC4-E998-439A-B200-AA737FFBB8B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FB6A79E-F0FE-4717-9361-E18A5F56E2C2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A2F5DB0-836E-4D93-B509-5C344D339CFF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95D75ED-B107-43D2-A5DD-48BA132B9A2A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68900D2-008A-4A21-B9A0-DF486D5D0D59}"/>
                </a:ext>
              </a:extLst>
            </p:cNvPr>
            <p:cNvCxnSpPr>
              <a:cxnSpLocks/>
              <a:stCxn id="29" idx="0"/>
              <a:endCxn id="26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F27A7FA-A620-4ED5-942E-E29160B595D4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235CF0D-50AD-4772-BBBC-0C86C561BAEC}"/>
                </a:ext>
              </a:extLst>
            </p:cNvPr>
            <p:cNvCxnSpPr>
              <a:cxnSpLocks/>
              <a:stCxn id="31" idx="2"/>
              <a:endCxn id="29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CE6EB3C-37E8-4DC6-B9D2-10ABEC2051E6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A74BBA8-BF68-4458-856E-F2DB4B170C66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62" name="直接连接符 35">
              <a:extLst>
                <a:ext uri="{FF2B5EF4-FFF2-40B4-BE49-F238E27FC236}">
                  <a16:creationId xmlns:a16="http://schemas.microsoft.com/office/drawing/2014/main" id="{B82EE379-54F5-456F-B937-1E9B0648D90A}"/>
                </a:ext>
              </a:extLst>
            </p:cNvPr>
            <p:cNvCxnSpPr>
              <a:cxnSpLocks/>
              <a:stCxn id="30" idx="3"/>
              <a:endCxn id="29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44">
              <a:extLst>
                <a:ext uri="{FF2B5EF4-FFF2-40B4-BE49-F238E27FC236}">
                  <a16:creationId xmlns:a16="http://schemas.microsoft.com/office/drawing/2014/main" id="{C853819F-1C41-42DC-A582-7274CD2331E3}"/>
                </a:ext>
              </a:extLst>
            </p:cNvPr>
            <p:cNvCxnSpPr>
              <a:cxnSpLocks/>
              <a:stCxn id="31" idx="3"/>
              <a:endCxn id="29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32">
              <a:extLst>
                <a:ext uri="{FF2B5EF4-FFF2-40B4-BE49-F238E27FC236}">
                  <a16:creationId xmlns:a16="http://schemas.microsoft.com/office/drawing/2014/main" id="{B7DAE93A-F98A-41C8-86C4-FB23F66967FF}"/>
                </a:ext>
              </a:extLst>
            </p:cNvPr>
            <p:cNvCxnSpPr>
              <a:cxnSpLocks/>
              <a:stCxn id="29" idx="1"/>
              <a:endCxn id="27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36">
              <a:extLst>
                <a:ext uri="{FF2B5EF4-FFF2-40B4-BE49-F238E27FC236}">
                  <a16:creationId xmlns:a16="http://schemas.microsoft.com/office/drawing/2014/main" id="{723B1278-4B1D-4ACE-93B8-2838AE18BAF3}"/>
                </a:ext>
              </a:extLst>
            </p:cNvPr>
            <p:cNvCxnSpPr>
              <a:cxnSpLocks/>
              <a:stCxn id="31" idx="4"/>
              <a:endCxn id="3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31">
              <a:extLst>
                <a:ext uri="{FF2B5EF4-FFF2-40B4-BE49-F238E27FC236}">
                  <a16:creationId xmlns:a16="http://schemas.microsoft.com/office/drawing/2014/main" id="{633D8959-7ACC-49CF-8FF2-9985CD9EE8F4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34">
              <a:extLst>
                <a:ext uri="{FF2B5EF4-FFF2-40B4-BE49-F238E27FC236}">
                  <a16:creationId xmlns:a16="http://schemas.microsoft.com/office/drawing/2014/main" id="{1FD88A24-0935-4B8A-9FB3-86BAF828F299}"/>
                </a:ext>
              </a:extLst>
            </p:cNvPr>
            <p:cNvCxnSpPr>
              <a:cxnSpLocks/>
              <a:stCxn id="31" idx="0"/>
              <a:endCxn id="26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42">
              <a:extLst>
                <a:ext uri="{FF2B5EF4-FFF2-40B4-BE49-F238E27FC236}">
                  <a16:creationId xmlns:a16="http://schemas.microsoft.com/office/drawing/2014/main" id="{C0A0629C-A7AA-43F0-9BA1-588156A2901D}"/>
                </a:ext>
              </a:extLst>
            </p:cNvPr>
            <p:cNvCxnSpPr>
              <a:cxnSpLocks/>
              <a:stCxn id="29" idx="1"/>
              <a:endCxn id="26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37">
              <a:extLst>
                <a:ext uri="{FF2B5EF4-FFF2-40B4-BE49-F238E27FC236}">
                  <a16:creationId xmlns:a16="http://schemas.microsoft.com/office/drawing/2014/main" id="{6E936E24-620D-420C-851A-261856A809DD}"/>
                </a:ext>
              </a:extLst>
            </p:cNvPr>
            <p:cNvCxnSpPr>
              <a:cxnSpLocks/>
              <a:stCxn id="30" idx="0"/>
              <a:endCxn id="26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80572B7-7591-4080-A0C9-2FE6BB566CC4}"/>
              </a:ext>
            </a:extLst>
          </p:cNvPr>
          <p:cNvSpPr txBox="1"/>
          <p:nvPr/>
        </p:nvSpPr>
        <p:spPr>
          <a:xfrm>
            <a:off x="1327870" y="5566350"/>
            <a:ext cx="685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接下来看看</a:t>
            </a:r>
            <a:r>
              <a:rPr lang="en-US" altLang="zh-CN" sz="2400" dirty="0" err="1"/>
              <a:t>dijkstra</a:t>
            </a:r>
            <a:r>
              <a:rPr lang="zh-CN" altLang="en-US" sz="2400" dirty="0"/>
              <a:t>算法</a:t>
            </a:r>
            <a:r>
              <a:rPr lang="en-US" altLang="zh-CN" sz="2400" dirty="0"/>
              <a:t>(</a:t>
            </a:r>
            <a:r>
              <a:rPr lang="zh-CN" altLang="en-US" sz="2400" dirty="0"/>
              <a:t>带堆</a:t>
            </a:r>
            <a:r>
              <a:rPr lang="en-US" altLang="zh-CN" sz="2400" dirty="0"/>
              <a:t>)</a:t>
            </a:r>
            <a:r>
              <a:rPr lang="zh-CN" altLang="en-US" sz="2400" dirty="0"/>
              <a:t>解决这个例子的过程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A489B1-07EC-41CB-AB46-A2311EB5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tx2"/>
                </a:solidFill>
              </a:rPr>
              <a:t>无向图的最短路径</a:t>
            </a:r>
            <a:endParaRPr lang="zh-CN" altLang="en-US" dirty="0"/>
          </a:p>
        </p:txBody>
      </p:sp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CF614522-437E-4D50-8DB9-383AA5C63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64850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转化为有向图的最短路径问题。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8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1" grpId="0"/>
      <p:bldP spid="2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Hans-HK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06CD113-F23E-4852-AEA4-1F648AA903F9}"/>
              </a:ext>
            </a:extLst>
          </p:cNvPr>
          <p:cNvCxnSpPr>
            <a:cxnSpLocks/>
            <a:stCxn id="141" idx="0"/>
            <a:endCxn id="139" idx="5"/>
          </p:cNvCxnSpPr>
          <p:nvPr/>
        </p:nvCxnSpPr>
        <p:spPr>
          <a:xfrm flipH="1" flipV="1">
            <a:off x="6306063" y="3500481"/>
            <a:ext cx="213051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>
                <a:solidFill>
                  <a:srgbClr val="FF0000"/>
                </a:solidFill>
              </a:rPr>
              <a:t>Delete_min()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BDAA2EBE-003A-4E8A-B386-CD02CADFB29E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16CA6D7-65DB-4AA3-9005-62B09E0C6EED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A006970-4241-4739-81CD-9366C3BBDC79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8E3CC55-854C-43D9-B6D9-397122927E92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6E4596B6-E4CD-45F0-854E-778FFDECF1D0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74" name="直接连接符 31">
            <a:extLst>
              <a:ext uri="{FF2B5EF4-FFF2-40B4-BE49-F238E27FC236}">
                <a16:creationId xmlns:a16="http://schemas.microsoft.com/office/drawing/2014/main" id="{63BE6510-FFA0-4C1C-A1D3-2A2966EE2071}"/>
              </a:ext>
            </a:extLst>
          </p:cNvPr>
          <p:cNvCxnSpPr>
            <a:cxnSpLocks/>
            <a:stCxn id="69" idx="1"/>
            <a:endCxn id="70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32">
            <a:extLst>
              <a:ext uri="{FF2B5EF4-FFF2-40B4-BE49-F238E27FC236}">
                <a16:creationId xmlns:a16="http://schemas.microsoft.com/office/drawing/2014/main" id="{0A830D33-A418-484F-A9C0-A607224FA459}"/>
              </a:ext>
            </a:extLst>
          </p:cNvPr>
          <p:cNvCxnSpPr>
            <a:cxnSpLocks/>
            <a:stCxn id="71" idx="2"/>
            <a:endCxn id="70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C021D897-32E9-47BF-B605-E95B2FC16A68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77" name="直接连接符 34">
            <a:extLst>
              <a:ext uri="{FF2B5EF4-FFF2-40B4-BE49-F238E27FC236}">
                <a16:creationId xmlns:a16="http://schemas.microsoft.com/office/drawing/2014/main" id="{F79071B9-759A-4564-A853-7426A15F08B7}"/>
              </a:ext>
            </a:extLst>
          </p:cNvPr>
          <p:cNvCxnSpPr>
            <a:cxnSpLocks/>
            <a:stCxn id="73" idx="7"/>
            <a:endCxn id="69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35">
            <a:extLst>
              <a:ext uri="{FF2B5EF4-FFF2-40B4-BE49-F238E27FC236}">
                <a16:creationId xmlns:a16="http://schemas.microsoft.com/office/drawing/2014/main" id="{3C6EC6D2-531E-4E15-9453-F8B61A844E4D}"/>
              </a:ext>
            </a:extLst>
          </p:cNvPr>
          <p:cNvCxnSpPr>
            <a:cxnSpLocks/>
            <a:stCxn id="72" idx="5"/>
            <a:endCxn id="71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36">
            <a:extLst>
              <a:ext uri="{FF2B5EF4-FFF2-40B4-BE49-F238E27FC236}">
                <a16:creationId xmlns:a16="http://schemas.microsoft.com/office/drawing/2014/main" id="{989BB75F-49E0-4BAA-8709-E15BA7C2565D}"/>
              </a:ext>
            </a:extLst>
          </p:cNvPr>
          <p:cNvCxnSpPr>
            <a:cxnSpLocks/>
            <a:stCxn id="73" idx="5"/>
            <a:endCxn id="72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37">
            <a:extLst>
              <a:ext uri="{FF2B5EF4-FFF2-40B4-BE49-F238E27FC236}">
                <a16:creationId xmlns:a16="http://schemas.microsoft.com/office/drawing/2014/main" id="{F697DDD2-DFA5-4A1C-8B9C-C753D55BD4BE}"/>
              </a:ext>
            </a:extLst>
          </p:cNvPr>
          <p:cNvCxnSpPr>
            <a:cxnSpLocks/>
            <a:stCxn id="72" idx="1"/>
            <a:endCxn id="69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23E9AB1-AF85-4C39-90FC-9F1C22B5074F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AB56800-A0C3-46EB-9CED-73BE5D450EB9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93083FA-8FA2-4321-9DF8-FBBDA64D1410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40B21AF4-4880-4F46-9FA3-C02FBB8A3405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26" name="直接连接符 42">
            <a:extLst>
              <a:ext uri="{FF2B5EF4-FFF2-40B4-BE49-F238E27FC236}">
                <a16:creationId xmlns:a16="http://schemas.microsoft.com/office/drawing/2014/main" id="{0DEC7153-910E-4975-9FD2-A0B1181B94B3}"/>
              </a:ext>
            </a:extLst>
          </p:cNvPr>
          <p:cNvCxnSpPr>
            <a:cxnSpLocks/>
            <a:stCxn id="71" idx="0"/>
            <a:endCxn id="69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6068E07-09D7-4393-89C1-D6EF7023291A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28" name="直接连接符 44">
            <a:extLst>
              <a:ext uri="{FF2B5EF4-FFF2-40B4-BE49-F238E27FC236}">
                <a16:creationId xmlns:a16="http://schemas.microsoft.com/office/drawing/2014/main" id="{39B8C7AE-808E-4003-8089-8A9312F47A1E}"/>
              </a:ext>
            </a:extLst>
          </p:cNvPr>
          <p:cNvCxnSpPr>
            <a:cxnSpLocks/>
            <a:stCxn id="73" idx="2"/>
            <a:endCxn id="71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810E915-01F7-474B-B49D-DDB8672B5B85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9F25FDB-3203-4DD2-A007-D9D69AF2B27B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31" name="直接连接符 35">
            <a:extLst>
              <a:ext uri="{FF2B5EF4-FFF2-40B4-BE49-F238E27FC236}">
                <a16:creationId xmlns:a16="http://schemas.microsoft.com/office/drawing/2014/main" id="{F69E04D1-549C-4716-AAB9-A941F3D096CA}"/>
              </a:ext>
            </a:extLst>
          </p:cNvPr>
          <p:cNvCxnSpPr>
            <a:cxnSpLocks/>
            <a:stCxn id="72" idx="3"/>
            <a:endCxn id="71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44">
            <a:extLst>
              <a:ext uri="{FF2B5EF4-FFF2-40B4-BE49-F238E27FC236}">
                <a16:creationId xmlns:a16="http://schemas.microsoft.com/office/drawing/2014/main" id="{0AB39CB2-D3CB-4738-BDD5-A134B4E75578}"/>
              </a:ext>
            </a:extLst>
          </p:cNvPr>
          <p:cNvCxnSpPr>
            <a:cxnSpLocks/>
            <a:stCxn id="73" idx="3"/>
            <a:endCxn id="71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32">
            <a:extLst>
              <a:ext uri="{FF2B5EF4-FFF2-40B4-BE49-F238E27FC236}">
                <a16:creationId xmlns:a16="http://schemas.microsoft.com/office/drawing/2014/main" id="{393CF0FE-F732-4E11-A76A-E5486C4F4931}"/>
              </a:ext>
            </a:extLst>
          </p:cNvPr>
          <p:cNvCxnSpPr>
            <a:cxnSpLocks/>
            <a:stCxn id="71" idx="1"/>
            <a:endCxn id="70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36">
            <a:extLst>
              <a:ext uri="{FF2B5EF4-FFF2-40B4-BE49-F238E27FC236}">
                <a16:creationId xmlns:a16="http://schemas.microsoft.com/office/drawing/2014/main" id="{0476F84A-73E8-4A0B-B7DA-563901A83419}"/>
              </a:ext>
            </a:extLst>
          </p:cNvPr>
          <p:cNvCxnSpPr>
            <a:cxnSpLocks/>
            <a:stCxn id="73" idx="4"/>
            <a:endCxn id="72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31">
            <a:extLst>
              <a:ext uri="{FF2B5EF4-FFF2-40B4-BE49-F238E27FC236}">
                <a16:creationId xmlns:a16="http://schemas.microsoft.com/office/drawing/2014/main" id="{45360762-5AC8-45C3-9D9D-DDA0B2BB24C1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34">
            <a:extLst>
              <a:ext uri="{FF2B5EF4-FFF2-40B4-BE49-F238E27FC236}">
                <a16:creationId xmlns:a16="http://schemas.microsoft.com/office/drawing/2014/main" id="{91FC6998-D5CA-412A-BBC7-D3500AE88FF3}"/>
              </a:ext>
            </a:extLst>
          </p:cNvPr>
          <p:cNvCxnSpPr>
            <a:cxnSpLocks/>
            <a:stCxn id="73" idx="0"/>
            <a:endCxn id="69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42">
            <a:extLst>
              <a:ext uri="{FF2B5EF4-FFF2-40B4-BE49-F238E27FC236}">
                <a16:creationId xmlns:a16="http://schemas.microsoft.com/office/drawing/2014/main" id="{F3D84DD0-00A8-4CF2-9EEB-D359FAA8ABF0}"/>
              </a:ext>
            </a:extLst>
          </p:cNvPr>
          <p:cNvCxnSpPr>
            <a:cxnSpLocks/>
            <a:stCxn id="71" idx="1"/>
            <a:endCxn id="69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37">
            <a:extLst>
              <a:ext uri="{FF2B5EF4-FFF2-40B4-BE49-F238E27FC236}">
                <a16:creationId xmlns:a16="http://schemas.microsoft.com/office/drawing/2014/main" id="{EC4DD5AC-DE5E-4D1B-B167-4D5B1E83C662}"/>
              </a:ext>
            </a:extLst>
          </p:cNvPr>
          <p:cNvCxnSpPr>
            <a:cxnSpLocks/>
            <a:stCxn id="72" idx="0"/>
            <a:endCxn id="69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31F17127-FC7F-432D-B1F5-F6AAF17ECE1C}"/>
              </a:ext>
            </a:extLst>
          </p:cNvPr>
          <p:cNvSpPr/>
          <p:nvPr/>
        </p:nvSpPr>
        <p:spPr>
          <a:xfrm>
            <a:off x="61665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A2697F-15F4-493F-8D1D-37280C389FD4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FF7580EB-0A19-441B-85A6-8BAB1C9F0E4E}"/>
              </a:ext>
            </a:extLst>
          </p:cNvPr>
          <p:cNvSpPr txBox="1"/>
          <p:nvPr/>
        </p:nvSpPr>
        <p:spPr>
          <a:xfrm>
            <a:off x="4391991" y="187136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3A8A094-5DB8-4CA7-8A4C-95CC2EFB0294}"/>
              </a:ext>
            </a:extLst>
          </p:cNvPr>
          <p:cNvSpPr txBox="1"/>
          <p:nvPr/>
        </p:nvSpPr>
        <p:spPr>
          <a:xfrm>
            <a:off x="3604816" y="343911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86755F6F-7C7C-41D3-B24B-F2E71461E0B8}"/>
              </a:ext>
            </a:extLst>
          </p:cNvPr>
          <p:cNvSpPr txBox="1"/>
          <p:nvPr/>
        </p:nvSpPr>
        <p:spPr>
          <a:xfrm>
            <a:off x="1583778" y="33481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A17C49B-C5F6-4C60-B156-585248C94A9D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65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0139 L 0.01805 0.00139 C 0.02621 0.00139 0.03628 -0.07755 0.03628 -0.14144 L 0.03628 -0.28426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" y="-1428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3" grpId="0"/>
      <p:bldP spid="1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C288F5-5AE9-4609-AF26-80CA6CB59C6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(1.1) dist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325402D-0567-4C03-AA6E-9D7602C7615A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DAA2EBE-003A-4E8A-B386-CD02CADFB29E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16CA6D7-65DB-4AA3-9005-62B09E0C6EED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A006970-4241-4739-81CD-9366C3BBDC79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8E3CC55-854C-43D9-B6D9-397122927E92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E4596B6-E4CD-45F0-854E-778FFDECF1D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直接连接符 31">
              <a:extLst>
                <a:ext uri="{FF2B5EF4-FFF2-40B4-BE49-F238E27FC236}">
                  <a16:creationId xmlns:a16="http://schemas.microsoft.com/office/drawing/2014/main" id="{63BE6510-FFA0-4C1C-A1D3-2A2966EE2071}"/>
                </a:ext>
              </a:extLst>
            </p:cNvPr>
            <p:cNvCxnSpPr>
              <a:cxnSpLocks/>
              <a:stCxn id="69" idx="1"/>
              <a:endCxn id="70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32">
              <a:extLst>
                <a:ext uri="{FF2B5EF4-FFF2-40B4-BE49-F238E27FC236}">
                  <a16:creationId xmlns:a16="http://schemas.microsoft.com/office/drawing/2014/main" id="{0A830D33-A418-484F-A9C0-A607224FA459}"/>
                </a:ext>
              </a:extLst>
            </p:cNvPr>
            <p:cNvCxnSpPr>
              <a:cxnSpLocks/>
              <a:stCxn id="71" idx="2"/>
              <a:endCxn id="70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021D897-32E9-47BF-B605-E95B2FC16A68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77" name="直接连接符 34">
              <a:extLst>
                <a:ext uri="{FF2B5EF4-FFF2-40B4-BE49-F238E27FC236}">
                  <a16:creationId xmlns:a16="http://schemas.microsoft.com/office/drawing/2014/main" id="{F79071B9-759A-4564-A853-7426A15F08B7}"/>
                </a:ext>
              </a:extLst>
            </p:cNvPr>
            <p:cNvCxnSpPr>
              <a:cxnSpLocks/>
              <a:stCxn id="73" idx="7"/>
              <a:endCxn id="69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35">
              <a:extLst>
                <a:ext uri="{FF2B5EF4-FFF2-40B4-BE49-F238E27FC236}">
                  <a16:creationId xmlns:a16="http://schemas.microsoft.com/office/drawing/2014/main" id="{3C6EC6D2-531E-4E15-9453-F8B61A844E4D}"/>
                </a:ext>
              </a:extLst>
            </p:cNvPr>
            <p:cNvCxnSpPr>
              <a:cxnSpLocks/>
              <a:stCxn id="72" idx="5"/>
              <a:endCxn id="71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36">
              <a:extLst>
                <a:ext uri="{FF2B5EF4-FFF2-40B4-BE49-F238E27FC236}">
                  <a16:creationId xmlns:a16="http://schemas.microsoft.com/office/drawing/2014/main" id="{989BB75F-49E0-4BAA-8709-E15BA7C2565D}"/>
                </a:ext>
              </a:extLst>
            </p:cNvPr>
            <p:cNvCxnSpPr>
              <a:cxnSpLocks/>
              <a:stCxn id="73" idx="5"/>
              <a:endCxn id="72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37">
              <a:extLst>
                <a:ext uri="{FF2B5EF4-FFF2-40B4-BE49-F238E27FC236}">
                  <a16:creationId xmlns:a16="http://schemas.microsoft.com/office/drawing/2014/main" id="{F697DDD2-DFA5-4A1C-8B9C-C753D55BD4BE}"/>
                </a:ext>
              </a:extLst>
            </p:cNvPr>
            <p:cNvCxnSpPr>
              <a:cxnSpLocks/>
              <a:stCxn id="72" idx="1"/>
              <a:endCxn id="69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23E9AB1-AF85-4C39-90FC-9F1C22B5074F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AB56800-A0C3-46EB-9CED-73BE5D450EB9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93083FA-8FA2-4321-9DF8-FBBDA64D141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0B21AF4-4880-4F46-9FA3-C02FBB8A3405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6" name="直接连接符 42">
              <a:extLst>
                <a:ext uri="{FF2B5EF4-FFF2-40B4-BE49-F238E27FC236}">
                  <a16:creationId xmlns:a16="http://schemas.microsoft.com/office/drawing/2014/main" id="{0DEC7153-910E-4975-9FD2-A0B1181B94B3}"/>
                </a:ext>
              </a:extLst>
            </p:cNvPr>
            <p:cNvCxnSpPr>
              <a:cxnSpLocks/>
              <a:stCxn id="71" idx="0"/>
              <a:endCxn id="69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6068E07-09D7-4393-89C1-D6EF7023291A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8" name="直接连接符 44">
              <a:extLst>
                <a:ext uri="{FF2B5EF4-FFF2-40B4-BE49-F238E27FC236}">
                  <a16:creationId xmlns:a16="http://schemas.microsoft.com/office/drawing/2014/main" id="{39B8C7AE-808E-4003-8089-8A9312F47A1E}"/>
                </a:ext>
              </a:extLst>
            </p:cNvPr>
            <p:cNvCxnSpPr>
              <a:cxnSpLocks/>
              <a:stCxn id="73" idx="2"/>
              <a:endCxn id="71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810E915-01F7-474B-B49D-DDB8672B5B85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9F25FDB-3203-4DD2-A007-D9D69AF2B27B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31" name="直接连接符 35">
              <a:extLst>
                <a:ext uri="{FF2B5EF4-FFF2-40B4-BE49-F238E27FC236}">
                  <a16:creationId xmlns:a16="http://schemas.microsoft.com/office/drawing/2014/main" id="{F69E04D1-549C-4716-AAB9-A941F3D096CA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44">
              <a:extLst>
                <a:ext uri="{FF2B5EF4-FFF2-40B4-BE49-F238E27FC236}">
                  <a16:creationId xmlns:a16="http://schemas.microsoft.com/office/drawing/2014/main" id="{0AB39CB2-D3CB-4738-BDD5-A134B4E75578}"/>
                </a:ext>
              </a:extLst>
            </p:cNvPr>
            <p:cNvCxnSpPr>
              <a:cxnSpLocks/>
              <a:stCxn id="73" idx="3"/>
              <a:endCxn id="71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32">
              <a:extLst>
                <a:ext uri="{FF2B5EF4-FFF2-40B4-BE49-F238E27FC236}">
                  <a16:creationId xmlns:a16="http://schemas.microsoft.com/office/drawing/2014/main" id="{393CF0FE-F732-4E11-A76A-E5486C4F4931}"/>
                </a:ext>
              </a:extLst>
            </p:cNvPr>
            <p:cNvCxnSpPr>
              <a:cxnSpLocks/>
              <a:stCxn id="71" idx="1"/>
              <a:endCxn id="70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36">
              <a:extLst>
                <a:ext uri="{FF2B5EF4-FFF2-40B4-BE49-F238E27FC236}">
                  <a16:creationId xmlns:a16="http://schemas.microsoft.com/office/drawing/2014/main" id="{0476F84A-73E8-4A0B-B7DA-563901A83419}"/>
                </a:ext>
              </a:extLst>
            </p:cNvPr>
            <p:cNvCxnSpPr>
              <a:cxnSpLocks/>
              <a:stCxn id="73" idx="4"/>
              <a:endCxn id="72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31">
              <a:extLst>
                <a:ext uri="{FF2B5EF4-FFF2-40B4-BE49-F238E27FC236}">
                  <a16:creationId xmlns:a16="http://schemas.microsoft.com/office/drawing/2014/main" id="{45360762-5AC8-45C3-9D9D-DDA0B2BB24C1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34">
              <a:extLst>
                <a:ext uri="{FF2B5EF4-FFF2-40B4-BE49-F238E27FC236}">
                  <a16:creationId xmlns:a16="http://schemas.microsoft.com/office/drawing/2014/main" id="{91FC6998-D5CA-412A-BBC7-D3500AE88FF3}"/>
                </a:ext>
              </a:extLst>
            </p:cNvPr>
            <p:cNvCxnSpPr>
              <a:cxnSpLocks/>
              <a:stCxn id="73" idx="0"/>
              <a:endCxn id="69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2">
              <a:extLst>
                <a:ext uri="{FF2B5EF4-FFF2-40B4-BE49-F238E27FC236}">
                  <a16:creationId xmlns:a16="http://schemas.microsoft.com/office/drawing/2014/main" id="{F3D84DD0-00A8-4CF2-9EEB-D359FAA8ABF0}"/>
                </a:ext>
              </a:extLst>
            </p:cNvPr>
            <p:cNvCxnSpPr>
              <a:cxnSpLocks/>
              <a:stCxn id="71" idx="1"/>
              <a:endCxn id="69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7">
              <a:extLst>
                <a:ext uri="{FF2B5EF4-FFF2-40B4-BE49-F238E27FC236}">
                  <a16:creationId xmlns:a16="http://schemas.microsoft.com/office/drawing/2014/main" id="{EC4DD5AC-DE5E-4D1B-B167-4D5B1E83C662}"/>
                </a:ext>
              </a:extLst>
            </p:cNvPr>
            <p:cNvCxnSpPr>
              <a:cxnSpLocks/>
              <a:stCxn id="72" idx="0"/>
              <a:endCxn id="69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FFE590-5ACD-401F-8F1A-FBAD8D34013B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9B1BB8-8856-4629-81FF-435D1980523A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FD10D5-0273-4872-B125-48D701CCB12B}"/>
              </a:ext>
            </a:extLst>
          </p:cNvPr>
          <p:cNvSpPr txBox="1"/>
          <p:nvPr/>
        </p:nvSpPr>
        <p:spPr>
          <a:xfrm>
            <a:off x="3604816" y="343911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E8CD7A-824D-4C24-95FB-DD240D58DE43}"/>
              </a:ext>
            </a:extLst>
          </p:cNvPr>
          <p:cNvSpPr txBox="1"/>
          <p:nvPr/>
        </p:nvSpPr>
        <p:spPr>
          <a:xfrm>
            <a:off x="1583778" y="33481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470F9C-AB9F-4714-A1D9-8377F8FCD72A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9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4323 -4.07407E-6 C 0.0625 -4.07407E-6 0.08645 -0.03819 0.08645 -0.06898 L 0.08645 -0.137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6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23 L -0.0434 -0.00023 C -0.06267 -0.00023 -0.08628 0.03774 -0.08628 0.06852 L -0.08628 0.13774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6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C288F5-5AE9-4609-AF26-80CA6CB59C6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(1.1) dist</a:t>
            </a:r>
            <a:r>
              <a:rPr lang="en-US" altLang="zh-CN" baseline="-25000" dirty="0"/>
              <a:t>1</a:t>
            </a:r>
            <a:r>
              <a:rPr lang="zh-CN" altLang="en-US" dirty="0"/>
              <a:t>修改为</a:t>
            </a:r>
            <a:r>
              <a:rPr lang="en-US" altLang="zh-CN" dirty="0"/>
              <a:t>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CF8F7C-CF35-4825-AFC2-0AD7C8F022B7}"/>
              </a:ext>
            </a:extLst>
          </p:cNvPr>
          <p:cNvSpPr txBox="1"/>
          <p:nvPr/>
        </p:nvSpPr>
        <p:spPr>
          <a:xfrm>
            <a:off x="1248808" y="508039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(1.2) dist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325402D-0567-4C03-AA6E-9D7602C7615A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DAA2EBE-003A-4E8A-B386-CD02CADFB29E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16CA6D7-65DB-4AA3-9005-62B09E0C6EED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A006970-4241-4739-81CD-9366C3BBDC79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8E3CC55-854C-43D9-B6D9-397122927E92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E4596B6-E4CD-45F0-854E-778FFDECF1D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直接连接符 31">
              <a:extLst>
                <a:ext uri="{FF2B5EF4-FFF2-40B4-BE49-F238E27FC236}">
                  <a16:creationId xmlns:a16="http://schemas.microsoft.com/office/drawing/2014/main" id="{63BE6510-FFA0-4C1C-A1D3-2A2966EE2071}"/>
                </a:ext>
              </a:extLst>
            </p:cNvPr>
            <p:cNvCxnSpPr>
              <a:cxnSpLocks/>
              <a:stCxn id="69" idx="1"/>
              <a:endCxn id="70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32">
              <a:extLst>
                <a:ext uri="{FF2B5EF4-FFF2-40B4-BE49-F238E27FC236}">
                  <a16:creationId xmlns:a16="http://schemas.microsoft.com/office/drawing/2014/main" id="{0A830D33-A418-484F-A9C0-A607224FA459}"/>
                </a:ext>
              </a:extLst>
            </p:cNvPr>
            <p:cNvCxnSpPr>
              <a:cxnSpLocks/>
              <a:stCxn id="71" idx="2"/>
              <a:endCxn id="70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021D897-32E9-47BF-B605-E95B2FC16A68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77" name="直接连接符 34">
              <a:extLst>
                <a:ext uri="{FF2B5EF4-FFF2-40B4-BE49-F238E27FC236}">
                  <a16:creationId xmlns:a16="http://schemas.microsoft.com/office/drawing/2014/main" id="{F79071B9-759A-4564-A853-7426A15F08B7}"/>
                </a:ext>
              </a:extLst>
            </p:cNvPr>
            <p:cNvCxnSpPr>
              <a:cxnSpLocks/>
              <a:stCxn id="73" idx="7"/>
              <a:endCxn id="69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35">
              <a:extLst>
                <a:ext uri="{FF2B5EF4-FFF2-40B4-BE49-F238E27FC236}">
                  <a16:creationId xmlns:a16="http://schemas.microsoft.com/office/drawing/2014/main" id="{3C6EC6D2-531E-4E15-9453-F8B61A844E4D}"/>
                </a:ext>
              </a:extLst>
            </p:cNvPr>
            <p:cNvCxnSpPr>
              <a:cxnSpLocks/>
              <a:stCxn id="72" idx="5"/>
              <a:endCxn id="71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36">
              <a:extLst>
                <a:ext uri="{FF2B5EF4-FFF2-40B4-BE49-F238E27FC236}">
                  <a16:creationId xmlns:a16="http://schemas.microsoft.com/office/drawing/2014/main" id="{989BB75F-49E0-4BAA-8709-E15BA7C2565D}"/>
                </a:ext>
              </a:extLst>
            </p:cNvPr>
            <p:cNvCxnSpPr>
              <a:cxnSpLocks/>
              <a:stCxn id="73" idx="5"/>
              <a:endCxn id="72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37">
              <a:extLst>
                <a:ext uri="{FF2B5EF4-FFF2-40B4-BE49-F238E27FC236}">
                  <a16:creationId xmlns:a16="http://schemas.microsoft.com/office/drawing/2014/main" id="{F697DDD2-DFA5-4A1C-8B9C-C753D55BD4BE}"/>
                </a:ext>
              </a:extLst>
            </p:cNvPr>
            <p:cNvCxnSpPr>
              <a:cxnSpLocks/>
              <a:stCxn id="72" idx="1"/>
              <a:endCxn id="69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23E9AB1-AF85-4C39-90FC-9F1C22B5074F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AB56800-A0C3-46EB-9CED-73BE5D450EB9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93083FA-8FA2-4321-9DF8-FBBDA64D141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0B21AF4-4880-4F46-9FA3-C02FBB8A3405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6" name="直接连接符 42">
              <a:extLst>
                <a:ext uri="{FF2B5EF4-FFF2-40B4-BE49-F238E27FC236}">
                  <a16:creationId xmlns:a16="http://schemas.microsoft.com/office/drawing/2014/main" id="{0DEC7153-910E-4975-9FD2-A0B1181B94B3}"/>
                </a:ext>
              </a:extLst>
            </p:cNvPr>
            <p:cNvCxnSpPr>
              <a:cxnSpLocks/>
              <a:stCxn id="71" idx="0"/>
              <a:endCxn id="69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6068E07-09D7-4393-89C1-D6EF7023291A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8" name="直接连接符 44">
              <a:extLst>
                <a:ext uri="{FF2B5EF4-FFF2-40B4-BE49-F238E27FC236}">
                  <a16:creationId xmlns:a16="http://schemas.microsoft.com/office/drawing/2014/main" id="{39B8C7AE-808E-4003-8089-8A9312F47A1E}"/>
                </a:ext>
              </a:extLst>
            </p:cNvPr>
            <p:cNvCxnSpPr>
              <a:cxnSpLocks/>
              <a:stCxn id="73" idx="2"/>
              <a:endCxn id="71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810E915-01F7-474B-B49D-DDB8672B5B85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9F25FDB-3203-4DD2-A007-D9D69AF2B27B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31" name="直接连接符 35">
              <a:extLst>
                <a:ext uri="{FF2B5EF4-FFF2-40B4-BE49-F238E27FC236}">
                  <a16:creationId xmlns:a16="http://schemas.microsoft.com/office/drawing/2014/main" id="{F69E04D1-549C-4716-AAB9-A941F3D096CA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44">
              <a:extLst>
                <a:ext uri="{FF2B5EF4-FFF2-40B4-BE49-F238E27FC236}">
                  <a16:creationId xmlns:a16="http://schemas.microsoft.com/office/drawing/2014/main" id="{0AB39CB2-D3CB-4738-BDD5-A134B4E75578}"/>
                </a:ext>
              </a:extLst>
            </p:cNvPr>
            <p:cNvCxnSpPr>
              <a:cxnSpLocks/>
              <a:stCxn id="73" idx="3"/>
              <a:endCxn id="71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32">
              <a:extLst>
                <a:ext uri="{FF2B5EF4-FFF2-40B4-BE49-F238E27FC236}">
                  <a16:creationId xmlns:a16="http://schemas.microsoft.com/office/drawing/2014/main" id="{393CF0FE-F732-4E11-A76A-E5486C4F4931}"/>
                </a:ext>
              </a:extLst>
            </p:cNvPr>
            <p:cNvCxnSpPr>
              <a:cxnSpLocks/>
              <a:stCxn id="71" idx="1"/>
              <a:endCxn id="70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36">
              <a:extLst>
                <a:ext uri="{FF2B5EF4-FFF2-40B4-BE49-F238E27FC236}">
                  <a16:creationId xmlns:a16="http://schemas.microsoft.com/office/drawing/2014/main" id="{0476F84A-73E8-4A0B-B7DA-563901A83419}"/>
                </a:ext>
              </a:extLst>
            </p:cNvPr>
            <p:cNvCxnSpPr>
              <a:cxnSpLocks/>
              <a:stCxn id="73" idx="4"/>
              <a:endCxn id="72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31">
              <a:extLst>
                <a:ext uri="{FF2B5EF4-FFF2-40B4-BE49-F238E27FC236}">
                  <a16:creationId xmlns:a16="http://schemas.microsoft.com/office/drawing/2014/main" id="{45360762-5AC8-45C3-9D9D-DDA0B2BB24C1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34">
              <a:extLst>
                <a:ext uri="{FF2B5EF4-FFF2-40B4-BE49-F238E27FC236}">
                  <a16:creationId xmlns:a16="http://schemas.microsoft.com/office/drawing/2014/main" id="{91FC6998-D5CA-412A-BBC7-D3500AE88FF3}"/>
                </a:ext>
              </a:extLst>
            </p:cNvPr>
            <p:cNvCxnSpPr>
              <a:cxnSpLocks/>
              <a:stCxn id="73" idx="0"/>
              <a:endCxn id="69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2">
              <a:extLst>
                <a:ext uri="{FF2B5EF4-FFF2-40B4-BE49-F238E27FC236}">
                  <a16:creationId xmlns:a16="http://schemas.microsoft.com/office/drawing/2014/main" id="{F3D84DD0-00A8-4CF2-9EEB-D359FAA8ABF0}"/>
                </a:ext>
              </a:extLst>
            </p:cNvPr>
            <p:cNvCxnSpPr>
              <a:cxnSpLocks/>
              <a:stCxn id="71" idx="1"/>
              <a:endCxn id="69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7">
              <a:extLst>
                <a:ext uri="{FF2B5EF4-FFF2-40B4-BE49-F238E27FC236}">
                  <a16:creationId xmlns:a16="http://schemas.microsoft.com/office/drawing/2014/main" id="{EC4DD5AC-DE5E-4D1B-B167-4D5B1E83C662}"/>
                </a:ext>
              </a:extLst>
            </p:cNvPr>
            <p:cNvCxnSpPr>
              <a:cxnSpLocks/>
              <a:stCxn id="72" idx="0"/>
              <a:endCxn id="69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6F8E4D-7115-4741-B043-32F7B38F1CC1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09BAA6-7A9A-495B-A43D-C9231A9CE180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BB1A71-89A9-4D09-9EC8-A8B7C2A18F6C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CD55E8-032C-463D-9FAD-06455EB6718B}"/>
              </a:ext>
            </a:extLst>
          </p:cNvPr>
          <p:cNvSpPr txBox="1"/>
          <p:nvPr/>
        </p:nvSpPr>
        <p:spPr>
          <a:xfrm>
            <a:off x="1583778" y="33481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86060C-5A36-4FE8-9D44-2D4E1AA0BFE6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27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04948 -4.07407E-6 C -0.0717 -4.07407E-6 -0.09896 -0.03819 -0.09896 -0.06898 L -0.09896 -0.137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6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4 L 0.05018 -0.00024 C 0.0724 -0.00024 0.1 0.0375 0.1 0.06828 L 0.1 0.1368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C288F5-5AE9-4609-AF26-80CA6CB59C6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(1.1) dist</a:t>
            </a:r>
            <a:r>
              <a:rPr lang="en-US" altLang="zh-CN" baseline="-25000" dirty="0"/>
              <a:t>1</a:t>
            </a:r>
            <a:r>
              <a:rPr lang="zh-CN" altLang="en-US" dirty="0"/>
              <a:t>修改为</a:t>
            </a:r>
            <a:r>
              <a:rPr lang="en-US" altLang="zh-CN" dirty="0"/>
              <a:t>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CF8F7C-CF35-4825-AFC2-0AD7C8F022B7}"/>
              </a:ext>
            </a:extLst>
          </p:cNvPr>
          <p:cNvSpPr txBox="1"/>
          <p:nvPr/>
        </p:nvSpPr>
        <p:spPr>
          <a:xfrm>
            <a:off x="1248808" y="508039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(1.2) dist</a:t>
            </a:r>
            <a:r>
              <a:rPr lang="en-US" altLang="zh-CN" baseline="-25000" dirty="0"/>
              <a:t>2</a:t>
            </a:r>
            <a:r>
              <a:rPr lang="zh-CN" altLang="en-US" dirty="0"/>
              <a:t>修改为</a:t>
            </a:r>
            <a:r>
              <a:rPr lang="en-US" altLang="zh-CN" dirty="0"/>
              <a:t>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84D95C-894F-4544-8C5F-B47452EEF622}"/>
              </a:ext>
            </a:extLst>
          </p:cNvPr>
          <p:cNvSpPr txBox="1"/>
          <p:nvPr/>
        </p:nvSpPr>
        <p:spPr>
          <a:xfrm>
            <a:off x="1248808" y="551917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(1.3)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325402D-0567-4C03-AA6E-9D7602C7615A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DAA2EBE-003A-4E8A-B386-CD02CADFB29E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16CA6D7-65DB-4AA3-9005-62B09E0C6EED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A006970-4241-4739-81CD-9366C3BBDC79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8E3CC55-854C-43D9-B6D9-397122927E92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E4596B6-E4CD-45F0-854E-778FFDECF1D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直接连接符 31">
              <a:extLst>
                <a:ext uri="{FF2B5EF4-FFF2-40B4-BE49-F238E27FC236}">
                  <a16:creationId xmlns:a16="http://schemas.microsoft.com/office/drawing/2014/main" id="{63BE6510-FFA0-4C1C-A1D3-2A2966EE2071}"/>
                </a:ext>
              </a:extLst>
            </p:cNvPr>
            <p:cNvCxnSpPr>
              <a:cxnSpLocks/>
              <a:stCxn id="69" idx="1"/>
              <a:endCxn id="70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32">
              <a:extLst>
                <a:ext uri="{FF2B5EF4-FFF2-40B4-BE49-F238E27FC236}">
                  <a16:creationId xmlns:a16="http://schemas.microsoft.com/office/drawing/2014/main" id="{0A830D33-A418-484F-A9C0-A607224FA459}"/>
                </a:ext>
              </a:extLst>
            </p:cNvPr>
            <p:cNvCxnSpPr>
              <a:cxnSpLocks/>
              <a:stCxn id="71" idx="2"/>
              <a:endCxn id="70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021D897-32E9-47BF-B605-E95B2FC16A68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77" name="直接连接符 34">
              <a:extLst>
                <a:ext uri="{FF2B5EF4-FFF2-40B4-BE49-F238E27FC236}">
                  <a16:creationId xmlns:a16="http://schemas.microsoft.com/office/drawing/2014/main" id="{F79071B9-759A-4564-A853-7426A15F08B7}"/>
                </a:ext>
              </a:extLst>
            </p:cNvPr>
            <p:cNvCxnSpPr>
              <a:cxnSpLocks/>
              <a:stCxn id="73" idx="7"/>
              <a:endCxn id="69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35">
              <a:extLst>
                <a:ext uri="{FF2B5EF4-FFF2-40B4-BE49-F238E27FC236}">
                  <a16:creationId xmlns:a16="http://schemas.microsoft.com/office/drawing/2014/main" id="{3C6EC6D2-531E-4E15-9453-F8B61A844E4D}"/>
                </a:ext>
              </a:extLst>
            </p:cNvPr>
            <p:cNvCxnSpPr>
              <a:cxnSpLocks/>
              <a:stCxn id="72" idx="5"/>
              <a:endCxn id="71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36">
              <a:extLst>
                <a:ext uri="{FF2B5EF4-FFF2-40B4-BE49-F238E27FC236}">
                  <a16:creationId xmlns:a16="http://schemas.microsoft.com/office/drawing/2014/main" id="{989BB75F-49E0-4BAA-8709-E15BA7C2565D}"/>
                </a:ext>
              </a:extLst>
            </p:cNvPr>
            <p:cNvCxnSpPr>
              <a:cxnSpLocks/>
              <a:stCxn id="73" idx="5"/>
              <a:endCxn id="72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37">
              <a:extLst>
                <a:ext uri="{FF2B5EF4-FFF2-40B4-BE49-F238E27FC236}">
                  <a16:creationId xmlns:a16="http://schemas.microsoft.com/office/drawing/2014/main" id="{F697DDD2-DFA5-4A1C-8B9C-C753D55BD4BE}"/>
                </a:ext>
              </a:extLst>
            </p:cNvPr>
            <p:cNvCxnSpPr>
              <a:cxnSpLocks/>
              <a:stCxn id="72" idx="1"/>
              <a:endCxn id="69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23E9AB1-AF85-4C39-90FC-9F1C22B5074F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AB56800-A0C3-46EB-9CED-73BE5D450EB9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93083FA-8FA2-4321-9DF8-FBBDA64D141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0B21AF4-4880-4F46-9FA3-C02FBB8A3405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6" name="直接连接符 42">
              <a:extLst>
                <a:ext uri="{FF2B5EF4-FFF2-40B4-BE49-F238E27FC236}">
                  <a16:creationId xmlns:a16="http://schemas.microsoft.com/office/drawing/2014/main" id="{0DEC7153-910E-4975-9FD2-A0B1181B94B3}"/>
                </a:ext>
              </a:extLst>
            </p:cNvPr>
            <p:cNvCxnSpPr>
              <a:cxnSpLocks/>
              <a:stCxn id="71" idx="0"/>
              <a:endCxn id="69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6068E07-09D7-4393-89C1-D6EF7023291A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8" name="直接连接符 44">
              <a:extLst>
                <a:ext uri="{FF2B5EF4-FFF2-40B4-BE49-F238E27FC236}">
                  <a16:creationId xmlns:a16="http://schemas.microsoft.com/office/drawing/2014/main" id="{39B8C7AE-808E-4003-8089-8A9312F47A1E}"/>
                </a:ext>
              </a:extLst>
            </p:cNvPr>
            <p:cNvCxnSpPr>
              <a:cxnSpLocks/>
              <a:stCxn id="73" idx="2"/>
              <a:endCxn id="71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810E915-01F7-474B-B49D-DDB8672B5B85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9F25FDB-3203-4DD2-A007-D9D69AF2B27B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31" name="直接连接符 35">
              <a:extLst>
                <a:ext uri="{FF2B5EF4-FFF2-40B4-BE49-F238E27FC236}">
                  <a16:creationId xmlns:a16="http://schemas.microsoft.com/office/drawing/2014/main" id="{F69E04D1-549C-4716-AAB9-A941F3D096CA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44">
              <a:extLst>
                <a:ext uri="{FF2B5EF4-FFF2-40B4-BE49-F238E27FC236}">
                  <a16:creationId xmlns:a16="http://schemas.microsoft.com/office/drawing/2014/main" id="{0AB39CB2-D3CB-4738-BDD5-A134B4E75578}"/>
                </a:ext>
              </a:extLst>
            </p:cNvPr>
            <p:cNvCxnSpPr>
              <a:cxnSpLocks/>
              <a:stCxn id="73" idx="3"/>
              <a:endCxn id="71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32">
              <a:extLst>
                <a:ext uri="{FF2B5EF4-FFF2-40B4-BE49-F238E27FC236}">
                  <a16:creationId xmlns:a16="http://schemas.microsoft.com/office/drawing/2014/main" id="{393CF0FE-F732-4E11-A76A-E5486C4F4931}"/>
                </a:ext>
              </a:extLst>
            </p:cNvPr>
            <p:cNvCxnSpPr>
              <a:cxnSpLocks/>
              <a:stCxn id="71" idx="1"/>
              <a:endCxn id="70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36">
              <a:extLst>
                <a:ext uri="{FF2B5EF4-FFF2-40B4-BE49-F238E27FC236}">
                  <a16:creationId xmlns:a16="http://schemas.microsoft.com/office/drawing/2014/main" id="{0476F84A-73E8-4A0B-B7DA-563901A83419}"/>
                </a:ext>
              </a:extLst>
            </p:cNvPr>
            <p:cNvCxnSpPr>
              <a:cxnSpLocks/>
              <a:stCxn id="73" idx="4"/>
              <a:endCxn id="72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31">
              <a:extLst>
                <a:ext uri="{FF2B5EF4-FFF2-40B4-BE49-F238E27FC236}">
                  <a16:creationId xmlns:a16="http://schemas.microsoft.com/office/drawing/2014/main" id="{45360762-5AC8-45C3-9D9D-DDA0B2BB24C1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34">
              <a:extLst>
                <a:ext uri="{FF2B5EF4-FFF2-40B4-BE49-F238E27FC236}">
                  <a16:creationId xmlns:a16="http://schemas.microsoft.com/office/drawing/2014/main" id="{91FC6998-D5CA-412A-BBC7-D3500AE88FF3}"/>
                </a:ext>
              </a:extLst>
            </p:cNvPr>
            <p:cNvCxnSpPr>
              <a:cxnSpLocks/>
              <a:stCxn id="73" idx="0"/>
              <a:endCxn id="69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2">
              <a:extLst>
                <a:ext uri="{FF2B5EF4-FFF2-40B4-BE49-F238E27FC236}">
                  <a16:creationId xmlns:a16="http://schemas.microsoft.com/office/drawing/2014/main" id="{F3D84DD0-00A8-4CF2-9EEB-D359FAA8ABF0}"/>
                </a:ext>
              </a:extLst>
            </p:cNvPr>
            <p:cNvCxnSpPr>
              <a:cxnSpLocks/>
              <a:stCxn id="71" idx="1"/>
              <a:endCxn id="69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7">
              <a:extLst>
                <a:ext uri="{FF2B5EF4-FFF2-40B4-BE49-F238E27FC236}">
                  <a16:creationId xmlns:a16="http://schemas.microsoft.com/office/drawing/2014/main" id="{EC4DD5AC-DE5E-4D1B-B167-4D5B1E83C662}"/>
                </a:ext>
              </a:extLst>
            </p:cNvPr>
            <p:cNvCxnSpPr>
              <a:cxnSpLocks/>
              <a:stCxn id="72" idx="0"/>
              <a:endCxn id="69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560229-FF12-426F-BCCE-7CD8B0949151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09CC42-FECE-4393-AD63-43B6E16AA996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EABF2F-5058-45AE-BEA3-477095613EB6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DF18E1-5CCA-4877-BCDB-2BB92E568180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97850F-CECE-4622-A236-A6C529DCA48E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03993 1.11111E-6 C 0.05781 1.11111E-6 0.08003 -0.04051 0.08003 -0.07338 L 0.08003 -0.1465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3" y="-7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7 L -0.0401 -0.00047 C -0.05799 -0.00047 -0.07986 0.03981 -0.07986 0.07245 L -0.07986 0.1456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3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CAEDC9A9-1E25-4E47-B11E-9755D156E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1039" y="709612"/>
            <a:ext cx="8501062" cy="639763"/>
          </a:xfrm>
        </p:spPr>
        <p:txBody>
          <a:bodyPr/>
          <a:lstStyle/>
          <a:p>
            <a:pPr lvl="1" eaLnBrk="1" hangingPunct="1"/>
            <a:r>
              <a:rPr lang="zh-CN" altLang="en-US" sz="3600" dirty="0">
                <a:solidFill>
                  <a:schemeClr val="tx2"/>
                </a:solidFill>
              </a:rPr>
              <a:t>单源点最短路径问题</a:t>
            </a: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87AF7A9C-1004-442A-BD60-497CC92E3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579563"/>
            <a:ext cx="711284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用带权的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有向图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表示一个交通运输网：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顶点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——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表示城市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弧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——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城市间的交通联系。有一个权值，表示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长度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（或沿此弧运输所花的时间或费用等）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问题：从某顶点出发，到达其余各点的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最短路径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</a:p>
        </p:txBody>
      </p:sp>
      <p:sp>
        <p:nvSpPr>
          <p:cNvPr id="80940" name="Text Box 44">
            <a:extLst>
              <a:ext uri="{FF2B5EF4-FFF2-40B4-BE49-F238E27FC236}">
                <a16:creationId xmlns:a16="http://schemas.microsoft.com/office/drawing/2014/main" id="{53978573-C10B-4D73-840F-0ACCFC198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4245923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endParaRPr kumimoji="1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0943" name="Group 47">
            <a:extLst>
              <a:ext uri="{FF2B5EF4-FFF2-40B4-BE49-F238E27FC236}">
                <a16:creationId xmlns:a16="http://schemas.microsoft.com/office/drawing/2014/main" id="{4A7F8ECF-CAA9-4DD7-89C1-65B04A3D7ABF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3910960"/>
            <a:ext cx="3052762" cy="2249488"/>
            <a:chOff x="2867" y="2672"/>
            <a:chExt cx="1923" cy="1417"/>
          </a:xfrm>
        </p:grpSpPr>
        <p:sp>
          <p:nvSpPr>
            <p:cNvPr id="171027" name="Rectangle 35">
              <a:extLst>
                <a:ext uri="{FF2B5EF4-FFF2-40B4-BE49-F238E27FC236}">
                  <a16:creationId xmlns:a16="http://schemas.microsoft.com/office/drawing/2014/main" id="{1B6BFFEB-4364-448D-9297-9B50E800A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2689"/>
              <a:ext cx="1923" cy="1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28" name="Line 37">
              <a:extLst>
                <a:ext uri="{FF2B5EF4-FFF2-40B4-BE49-F238E27FC236}">
                  <a16:creationId xmlns:a16="http://schemas.microsoft.com/office/drawing/2014/main" id="{A15C49BF-E060-4F2B-90E9-83533A9D6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2922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29" name="Line 38">
              <a:extLst>
                <a:ext uri="{FF2B5EF4-FFF2-40B4-BE49-F238E27FC236}">
                  <a16:creationId xmlns:a16="http://schemas.microsoft.com/office/drawing/2014/main" id="{761944ED-9C1F-426E-826C-0FC7864FA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115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0" name="Line 39">
              <a:extLst>
                <a:ext uri="{FF2B5EF4-FFF2-40B4-BE49-F238E27FC236}">
                  <a16:creationId xmlns:a16="http://schemas.microsoft.com/office/drawing/2014/main" id="{95652530-FACF-4970-A1EC-C494F673E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309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1" name="Line 40">
              <a:extLst>
                <a:ext uri="{FF2B5EF4-FFF2-40B4-BE49-F238E27FC236}">
                  <a16:creationId xmlns:a16="http://schemas.microsoft.com/office/drawing/2014/main" id="{8B21A0E8-0048-4E60-92B5-1B1284460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503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2" name="Line 41">
              <a:extLst>
                <a:ext uri="{FF2B5EF4-FFF2-40B4-BE49-F238E27FC236}">
                  <a16:creationId xmlns:a16="http://schemas.microsoft.com/office/drawing/2014/main" id="{59B42DAA-1985-4632-9026-382A574BB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697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3" name="Line 42">
              <a:extLst>
                <a:ext uri="{FF2B5EF4-FFF2-40B4-BE49-F238E27FC236}">
                  <a16:creationId xmlns:a16="http://schemas.microsoft.com/office/drawing/2014/main" id="{C20F6756-D319-4DF3-9818-020916578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891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4" name="Line 43">
              <a:extLst>
                <a:ext uri="{FF2B5EF4-FFF2-40B4-BE49-F238E27FC236}">
                  <a16:creationId xmlns:a16="http://schemas.microsoft.com/office/drawing/2014/main" id="{9F96EEFC-2AF3-4456-80B8-96A01B250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" y="2700"/>
              <a:ext cx="0" cy="1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5" name="Text Box 45">
              <a:extLst>
                <a:ext uri="{FF2B5EF4-FFF2-40B4-BE49-F238E27FC236}">
                  <a16:creationId xmlns:a16="http://schemas.microsoft.com/office/drawing/2014/main" id="{ADB7FDEF-F524-4D68-9539-20FD147D7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" y="267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长度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6" name="Text Box 46">
              <a:extLst>
                <a:ext uri="{FF2B5EF4-FFF2-40B4-BE49-F238E27FC236}">
                  <a16:creationId xmlns:a16="http://schemas.microsoft.com/office/drawing/2014/main" id="{B709EAC5-3EBE-45DF-A1B1-904191BDE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" y="2683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最短路径</a:t>
              </a:r>
            </a:p>
          </p:txBody>
        </p:sp>
      </p:grpSp>
      <p:sp>
        <p:nvSpPr>
          <p:cNvPr id="80944" name="Text Box 48">
            <a:extLst>
              <a:ext uri="{FF2B5EF4-FFF2-40B4-BE49-F238E27FC236}">
                <a16:creationId xmlns:a16="http://schemas.microsoft.com/office/drawing/2014/main" id="{2FE26785-AC8B-42AD-ADCA-A31A100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4282435"/>
            <a:ext cx="115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&lt;V0,V1&gt;</a:t>
            </a:r>
          </a:p>
        </p:txBody>
      </p:sp>
      <p:sp>
        <p:nvSpPr>
          <p:cNvPr id="80945" name="Text Box 49">
            <a:extLst>
              <a:ext uri="{FF2B5EF4-FFF2-40B4-BE49-F238E27FC236}">
                <a16:creationId xmlns:a16="http://schemas.microsoft.com/office/drawing/2014/main" id="{897053B7-84CA-4786-A2ED-E2B4D1FA0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4588823"/>
            <a:ext cx="115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&lt;V0,V2&gt;</a:t>
            </a:r>
          </a:p>
        </p:txBody>
      </p:sp>
      <p:sp>
        <p:nvSpPr>
          <p:cNvPr id="80946" name="Text Box 50">
            <a:extLst>
              <a:ext uri="{FF2B5EF4-FFF2-40B4-BE49-F238E27FC236}">
                <a16:creationId xmlns:a16="http://schemas.microsoft.com/office/drawing/2014/main" id="{B7AC4B93-41E5-4957-B570-D920F6CCE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4895210"/>
            <a:ext cx="153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&lt;V0,V2,V3&gt;</a:t>
            </a:r>
          </a:p>
        </p:txBody>
      </p:sp>
      <p:sp>
        <p:nvSpPr>
          <p:cNvPr id="80947" name="Text Box 51">
            <a:extLst>
              <a:ext uri="{FF2B5EF4-FFF2-40B4-BE49-F238E27FC236}">
                <a16:creationId xmlns:a16="http://schemas.microsoft.com/office/drawing/2014/main" id="{C6667650-20BC-44F2-8ABF-7BBEE8C77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5201598"/>
            <a:ext cx="11657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&lt;V0,V4&gt;</a:t>
            </a:r>
          </a:p>
        </p:txBody>
      </p:sp>
      <p:sp>
        <p:nvSpPr>
          <p:cNvPr id="80948" name="Text Box 52">
            <a:extLst>
              <a:ext uri="{FF2B5EF4-FFF2-40B4-BE49-F238E27FC236}">
                <a16:creationId xmlns:a16="http://schemas.microsoft.com/office/drawing/2014/main" id="{FE574C1F-8A65-4C0B-905D-A890EB1A2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5507985"/>
            <a:ext cx="16035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&lt;V0,V4,V5&gt;</a:t>
            </a:r>
          </a:p>
        </p:txBody>
      </p:sp>
      <p:sp>
        <p:nvSpPr>
          <p:cNvPr id="80949" name="Text Box 53">
            <a:extLst>
              <a:ext uri="{FF2B5EF4-FFF2-40B4-BE49-F238E27FC236}">
                <a16:creationId xmlns:a16="http://schemas.microsoft.com/office/drawing/2014/main" id="{48ECC203-FF1F-4B0A-BBB2-83549540D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5814373"/>
            <a:ext cx="153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&lt;V0,V1,V6&gt;</a:t>
            </a:r>
          </a:p>
        </p:txBody>
      </p:sp>
      <p:sp>
        <p:nvSpPr>
          <p:cNvPr id="80950" name="Text Box 54">
            <a:extLst>
              <a:ext uri="{FF2B5EF4-FFF2-40B4-BE49-F238E27FC236}">
                <a16:creationId xmlns:a16="http://schemas.microsoft.com/office/drawing/2014/main" id="{514ABE63-0ED6-4FFC-A03E-5FC4E04BA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456024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951" name="Text Box 55">
            <a:extLst>
              <a:ext uri="{FF2B5EF4-FFF2-40B4-BE49-F238E27FC236}">
                <a16:creationId xmlns:a16="http://schemas.microsoft.com/office/drawing/2014/main" id="{C3D182B0-3E1F-4949-BCF3-7FEF1C657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487298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952" name="Text Box 56">
            <a:extLst>
              <a:ext uri="{FF2B5EF4-FFF2-40B4-BE49-F238E27FC236}">
                <a16:creationId xmlns:a16="http://schemas.microsoft.com/office/drawing/2014/main" id="{70C10C44-37D1-4E21-BA5C-7355954F9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518731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</a:t>
            </a:r>
          </a:p>
        </p:txBody>
      </p:sp>
      <p:sp>
        <p:nvSpPr>
          <p:cNvPr id="80953" name="Text Box 57">
            <a:extLst>
              <a:ext uri="{FF2B5EF4-FFF2-40B4-BE49-F238E27FC236}">
                <a16:creationId xmlns:a16="http://schemas.microsoft.com/office/drawing/2014/main" id="{07EC2550-9BD2-4DEB-B1FF-EDF2A04E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550004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80954" name="Text Box 58">
            <a:extLst>
              <a:ext uri="{FF2B5EF4-FFF2-40B4-BE49-F238E27FC236}">
                <a16:creationId xmlns:a16="http://schemas.microsoft.com/office/drawing/2014/main" id="{194D2015-7828-4F3E-A5B5-31501E481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5812785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045EB0E-6F0D-48A2-BE11-FE488826CCC6}"/>
              </a:ext>
            </a:extLst>
          </p:cNvPr>
          <p:cNvGrpSpPr/>
          <p:nvPr/>
        </p:nvGrpSpPr>
        <p:grpSpPr>
          <a:xfrm>
            <a:off x="841375" y="3918898"/>
            <a:ext cx="2971801" cy="2241550"/>
            <a:chOff x="841375" y="3918898"/>
            <a:chExt cx="2971801" cy="2241550"/>
          </a:xfrm>
        </p:grpSpPr>
        <p:grpSp>
          <p:nvGrpSpPr>
            <p:cNvPr id="58" name="Group 6">
              <a:extLst>
                <a:ext uri="{FF2B5EF4-FFF2-40B4-BE49-F238E27FC236}">
                  <a16:creationId xmlns:a16="http://schemas.microsoft.com/office/drawing/2014/main" id="{4DDB52F5-5665-4DF0-A9E9-27869F62E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69" name="Oval 7">
                <a:extLst>
                  <a:ext uri="{FF2B5EF4-FFF2-40B4-BE49-F238E27FC236}">
                    <a16:creationId xmlns:a16="http://schemas.microsoft.com/office/drawing/2014/main" id="{667D4FEB-CAE1-4A2E-AFC4-089392101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0" name="Oval 8">
                <a:extLst>
                  <a:ext uri="{FF2B5EF4-FFF2-40B4-BE49-F238E27FC236}">
                    <a16:creationId xmlns:a16="http://schemas.microsoft.com/office/drawing/2014/main" id="{B148E584-4369-4B7E-B673-A7E051363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71" name="Oval 9">
                <a:extLst>
                  <a:ext uri="{FF2B5EF4-FFF2-40B4-BE49-F238E27FC236}">
                    <a16:creationId xmlns:a16="http://schemas.microsoft.com/office/drawing/2014/main" id="{05355755-E66E-441A-AADF-736987164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72" name="Oval 10">
                <a:extLst>
                  <a:ext uri="{FF2B5EF4-FFF2-40B4-BE49-F238E27FC236}">
                    <a16:creationId xmlns:a16="http://schemas.microsoft.com/office/drawing/2014/main" id="{3863B7EE-A590-41A6-82B9-65A64093C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73" name="Oval 11">
                <a:extLst>
                  <a:ext uri="{FF2B5EF4-FFF2-40B4-BE49-F238E27FC236}">
                    <a16:creationId xmlns:a16="http://schemas.microsoft.com/office/drawing/2014/main" id="{090BC9DC-BAE4-4CC7-8A69-9C3B58B4B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74" name="Oval 12">
                <a:extLst>
                  <a:ext uri="{FF2B5EF4-FFF2-40B4-BE49-F238E27FC236}">
                    <a16:creationId xmlns:a16="http://schemas.microsoft.com/office/drawing/2014/main" id="{FCC5F5A7-A7E4-4710-8771-B35F2ADE7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75" name="Oval 13">
                <a:extLst>
                  <a:ext uri="{FF2B5EF4-FFF2-40B4-BE49-F238E27FC236}">
                    <a16:creationId xmlns:a16="http://schemas.microsoft.com/office/drawing/2014/main" id="{4257540D-1138-4026-94AC-107440AE3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76" name="Line 14">
                <a:extLst>
                  <a:ext uri="{FF2B5EF4-FFF2-40B4-BE49-F238E27FC236}">
                    <a16:creationId xmlns:a16="http://schemas.microsoft.com/office/drawing/2014/main" id="{549F0063-5EAF-4288-88C3-C6E3D0758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Line 15">
                <a:extLst>
                  <a:ext uri="{FF2B5EF4-FFF2-40B4-BE49-F238E27FC236}">
                    <a16:creationId xmlns:a16="http://schemas.microsoft.com/office/drawing/2014/main" id="{1292B064-8AA4-4DE2-8547-4A49FDDFB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Line 16">
                <a:extLst>
                  <a:ext uri="{FF2B5EF4-FFF2-40B4-BE49-F238E27FC236}">
                    <a16:creationId xmlns:a16="http://schemas.microsoft.com/office/drawing/2014/main" id="{9D192531-0278-4374-9E7B-51F0C79A4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Line 17">
                <a:extLst>
                  <a:ext uri="{FF2B5EF4-FFF2-40B4-BE49-F238E27FC236}">
                    <a16:creationId xmlns:a16="http://schemas.microsoft.com/office/drawing/2014/main" id="{F51615DB-2DAE-4223-8C76-E54D6BD9D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Line 18">
                <a:extLst>
                  <a:ext uri="{FF2B5EF4-FFF2-40B4-BE49-F238E27FC236}">
                    <a16:creationId xmlns:a16="http://schemas.microsoft.com/office/drawing/2014/main" id="{C5AA1E79-8F2C-41EF-B572-5C7863AAE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Line 19">
                <a:extLst>
                  <a:ext uri="{FF2B5EF4-FFF2-40B4-BE49-F238E27FC236}">
                    <a16:creationId xmlns:a16="http://schemas.microsoft.com/office/drawing/2014/main" id="{32C9AC98-37E3-474F-A9C3-D7E5094A2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Line 20">
                <a:extLst>
                  <a:ext uri="{FF2B5EF4-FFF2-40B4-BE49-F238E27FC236}">
                    <a16:creationId xmlns:a16="http://schemas.microsoft.com/office/drawing/2014/main" id="{EAC95B15-DE53-40FD-B20A-04C195936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Line 21">
                <a:extLst>
                  <a:ext uri="{FF2B5EF4-FFF2-40B4-BE49-F238E27FC236}">
                    <a16:creationId xmlns:a16="http://schemas.microsoft.com/office/drawing/2014/main" id="{D771B917-F2D2-4D45-B128-B1CCED49B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Freeform 22">
                <a:extLst>
                  <a:ext uri="{FF2B5EF4-FFF2-40B4-BE49-F238E27FC236}">
                    <a16:creationId xmlns:a16="http://schemas.microsoft.com/office/drawing/2014/main" id="{4240BCF4-27C2-4DA4-B239-792FCFEFF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Freeform 23">
                <a:extLst>
                  <a:ext uri="{FF2B5EF4-FFF2-40B4-BE49-F238E27FC236}">
                    <a16:creationId xmlns:a16="http://schemas.microsoft.com/office/drawing/2014/main" id="{37C15E30-AAFC-4DC2-BE18-3382E327C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7" name="Line 21">
                <a:extLst>
                  <a:ext uri="{FF2B5EF4-FFF2-40B4-BE49-F238E27FC236}">
                    <a16:creationId xmlns:a16="http://schemas.microsoft.com/office/drawing/2014/main" id="{8A21AA95-81E5-42B0-AC11-D1B41CE5F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9" name="Text Box 24">
              <a:extLst>
                <a:ext uri="{FF2B5EF4-FFF2-40B4-BE49-F238E27FC236}">
                  <a16:creationId xmlns:a16="http://schemas.microsoft.com/office/drawing/2014/main" id="{8E65752B-2F52-424E-A32C-7CBAA254E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0" name="Text Box 25">
              <a:extLst>
                <a:ext uri="{FF2B5EF4-FFF2-40B4-BE49-F238E27FC236}">
                  <a16:creationId xmlns:a16="http://schemas.microsoft.com/office/drawing/2014/main" id="{21B50855-3326-4394-9B39-4EBD11B0D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1" name="Text Box 26">
              <a:extLst>
                <a:ext uri="{FF2B5EF4-FFF2-40B4-BE49-F238E27FC236}">
                  <a16:creationId xmlns:a16="http://schemas.microsoft.com/office/drawing/2014/main" id="{9C57C34D-B4FB-43CB-BB05-AFE3BEE23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37445201-3B77-45A7-96D2-05932D4B5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3" name="Text Box 28">
              <a:extLst>
                <a:ext uri="{FF2B5EF4-FFF2-40B4-BE49-F238E27FC236}">
                  <a16:creationId xmlns:a16="http://schemas.microsoft.com/office/drawing/2014/main" id="{0DEEC0B7-1C20-4C00-8034-3A683C881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64" name="Text Box 29">
              <a:extLst>
                <a:ext uri="{FF2B5EF4-FFF2-40B4-BE49-F238E27FC236}">
                  <a16:creationId xmlns:a16="http://schemas.microsoft.com/office/drawing/2014/main" id="{B84A4515-FDCD-4BEC-AEE6-8C6DB44E5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65" name="Text Box 30">
              <a:extLst>
                <a:ext uri="{FF2B5EF4-FFF2-40B4-BE49-F238E27FC236}">
                  <a16:creationId xmlns:a16="http://schemas.microsoft.com/office/drawing/2014/main" id="{C6EC3423-CD32-4C85-9F69-0A7420F2D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66" name="Text Box 31">
              <a:extLst>
                <a:ext uri="{FF2B5EF4-FFF2-40B4-BE49-F238E27FC236}">
                  <a16:creationId xmlns:a16="http://schemas.microsoft.com/office/drawing/2014/main" id="{CB036AB1-30EC-4489-956C-EF3EB9172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67" name="Text Box 32">
              <a:extLst>
                <a:ext uri="{FF2B5EF4-FFF2-40B4-BE49-F238E27FC236}">
                  <a16:creationId xmlns:a16="http://schemas.microsoft.com/office/drawing/2014/main" id="{37484571-6DD4-4AE3-96C1-13AD13772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68" name="Text Box 33">
              <a:extLst>
                <a:ext uri="{FF2B5EF4-FFF2-40B4-BE49-F238E27FC236}">
                  <a16:creationId xmlns:a16="http://schemas.microsoft.com/office/drawing/2014/main" id="{410B5717-99D8-4C8F-97E4-A7F2DD8D9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8" name="Text Box 33">
              <a:extLst>
                <a:ext uri="{FF2B5EF4-FFF2-40B4-BE49-F238E27FC236}">
                  <a16:creationId xmlns:a16="http://schemas.microsoft.com/office/drawing/2014/main" id="{66AEB545-56F7-4468-A24C-9C61A6808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80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80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80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80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80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80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80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80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8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80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80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80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uiExpand="1" build="p" autoUpdateAnimBg="0"/>
      <p:bldP spid="80940" grpId="0" build="p" autoUpdateAnimBg="0"/>
      <p:bldP spid="80944" grpId="0" build="p" autoUpdateAnimBg="0"/>
      <p:bldP spid="80945" grpId="0" build="p" autoUpdateAnimBg="0"/>
      <p:bldP spid="80946" grpId="0" build="p" autoUpdateAnimBg="0"/>
      <p:bldP spid="80947" grpId="0" build="p" autoUpdateAnimBg="0"/>
      <p:bldP spid="80948" grpId="0" build="p" autoUpdateAnimBg="0"/>
      <p:bldP spid="80949" grpId="0" build="p" autoUpdateAnimBg="0"/>
      <p:bldP spid="80950" grpId="0" build="p" autoUpdateAnimBg="0"/>
      <p:bldP spid="80951" grpId="0" build="p" autoUpdateAnimBg="0"/>
      <p:bldP spid="80952" grpId="0" build="p" autoUpdateAnimBg="0"/>
      <p:bldP spid="80953" grpId="0" build="p" autoUpdateAnimBg="0"/>
      <p:bldP spid="8095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C288F5-5AE9-4609-AF26-80CA6CB59C6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(1.1) dist</a:t>
            </a:r>
            <a:r>
              <a:rPr lang="en-US" altLang="zh-CN" baseline="-25000" dirty="0"/>
              <a:t>1</a:t>
            </a:r>
            <a:r>
              <a:rPr lang="zh-CN" altLang="en-US" dirty="0"/>
              <a:t>修改为</a:t>
            </a:r>
            <a:r>
              <a:rPr lang="en-US" altLang="zh-CN" dirty="0"/>
              <a:t>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CF8F7C-CF35-4825-AFC2-0AD7C8F022B7}"/>
              </a:ext>
            </a:extLst>
          </p:cNvPr>
          <p:cNvSpPr txBox="1"/>
          <p:nvPr/>
        </p:nvSpPr>
        <p:spPr>
          <a:xfrm>
            <a:off x="1248808" y="508039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(1.2) dist</a:t>
            </a:r>
            <a:r>
              <a:rPr lang="en-US" altLang="zh-CN" baseline="-25000" dirty="0"/>
              <a:t>2</a:t>
            </a:r>
            <a:r>
              <a:rPr lang="zh-CN" altLang="en-US" dirty="0"/>
              <a:t>修改为</a:t>
            </a:r>
            <a:r>
              <a:rPr lang="en-US" altLang="zh-CN" dirty="0"/>
              <a:t>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84D95C-894F-4544-8C5F-B47452EEF622}"/>
              </a:ext>
            </a:extLst>
          </p:cNvPr>
          <p:cNvSpPr txBox="1"/>
          <p:nvPr/>
        </p:nvSpPr>
        <p:spPr>
          <a:xfrm>
            <a:off x="1248808" y="551917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(1.3)</a:t>
            </a:r>
            <a:r>
              <a:rPr lang="zh-CN" altLang="en-US" dirty="0"/>
              <a:t> </a:t>
            </a:r>
            <a:r>
              <a:rPr lang="en-US" altLang="zh-CN" dirty="0"/>
              <a:t>dist</a:t>
            </a:r>
            <a:r>
              <a:rPr lang="en-US" altLang="zh-CN" baseline="-25000" dirty="0"/>
              <a:t>3</a:t>
            </a:r>
            <a:r>
              <a:rPr lang="zh-CN" altLang="en-US" dirty="0"/>
              <a:t>修改为</a:t>
            </a:r>
            <a:r>
              <a:rPr lang="en-US" altLang="zh-CN" dirty="0"/>
              <a:t>7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443854-FCC9-4F96-9EA3-0787EC5E5250}"/>
              </a:ext>
            </a:extLst>
          </p:cNvPr>
          <p:cNvSpPr txBox="1"/>
          <p:nvPr/>
        </p:nvSpPr>
        <p:spPr>
          <a:xfrm>
            <a:off x="1248808" y="5942002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(1.4) dist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325402D-0567-4C03-AA6E-9D7602C7615A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DAA2EBE-003A-4E8A-B386-CD02CADFB29E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16CA6D7-65DB-4AA3-9005-62B09E0C6EED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A006970-4241-4739-81CD-9366C3BBDC79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8E3CC55-854C-43D9-B6D9-397122927E92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E4596B6-E4CD-45F0-854E-778FFDECF1D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直接连接符 31">
              <a:extLst>
                <a:ext uri="{FF2B5EF4-FFF2-40B4-BE49-F238E27FC236}">
                  <a16:creationId xmlns:a16="http://schemas.microsoft.com/office/drawing/2014/main" id="{63BE6510-FFA0-4C1C-A1D3-2A2966EE2071}"/>
                </a:ext>
              </a:extLst>
            </p:cNvPr>
            <p:cNvCxnSpPr>
              <a:cxnSpLocks/>
              <a:stCxn id="69" idx="1"/>
              <a:endCxn id="70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32">
              <a:extLst>
                <a:ext uri="{FF2B5EF4-FFF2-40B4-BE49-F238E27FC236}">
                  <a16:creationId xmlns:a16="http://schemas.microsoft.com/office/drawing/2014/main" id="{0A830D33-A418-484F-A9C0-A607224FA459}"/>
                </a:ext>
              </a:extLst>
            </p:cNvPr>
            <p:cNvCxnSpPr>
              <a:cxnSpLocks/>
              <a:stCxn id="71" idx="2"/>
              <a:endCxn id="70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021D897-32E9-47BF-B605-E95B2FC16A68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77" name="直接连接符 34">
              <a:extLst>
                <a:ext uri="{FF2B5EF4-FFF2-40B4-BE49-F238E27FC236}">
                  <a16:creationId xmlns:a16="http://schemas.microsoft.com/office/drawing/2014/main" id="{F79071B9-759A-4564-A853-7426A15F08B7}"/>
                </a:ext>
              </a:extLst>
            </p:cNvPr>
            <p:cNvCxnSpPr>
              <a:cxnSpLocks/>
              <a:stCxn id="73" idx="7"/>
              <a:endCxn id="69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35">
              <a:extLst>
                <a:ext uri="{FF2B5EF4-FFF2-40B4-BE49-F238E27FC236}">
                  <a16:creationId xmlns:a16="http://schemas.microsoft.com/office/drawing/2014/main" id="{3C6EC6D2-531E-4E15-9453-F8B61A844E4D}"/>
                </a:ext>
              </a:extLst>
            </p:cNvPr>
            <p:cNvCxnSpPr>
              <a:cxnSpLocks/>
              <a:stCxn id="72" idx="5"/>
              <a:endCxn id="71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36">
              <a:extLst>
                <a:ext uri="{FF2B5EF4-FFF2-40B4-BE49-F238E27FC236}">
                  <a16:creationId xmlns:a16="http://schemas.microsoft.com/office/drawing/2014/main" id="{989BB75F-49E0-4BAA-8709-E15BA7C2565D}"/>
                </a:ext>
              </a:extLst>
            </p:cNvPr>
            <p:cNvCxnSpPr>
              <a:cxnSpLocks/>
              <a:stCxn id="73" idx="5"/>
              <a:endCxn id="72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37">
              <a:extLst>
                <a:ext uri="{FF2B5EF4-FFF2-40B4-BE49-F238E27FC236}">
                  <a16:creationId xmlns:a16="http://schemas.microsoft.com/office/drawing/2014/main" id="{F697DDD2-DFA5-4A1C-8B9C-C753D55BD4BE}"/>
                </a:ext>
              </a:extLst>
            </p:cNvPr>
            <p:cNvCxnSpPr>
              <a:cxnSpLocks/>
              <a:stCxn id="72" idx="1"/>
              <a:endCxn id="69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23E9AB1-AF85-4C39-90FC-9F1C22B5074F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AB56800-A0C3-46EB-9CED-73BE5D450EB9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93083FA-8FA2-4321-9DF8-FBBDA64D141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0B21AF4-4880-4F46-9FA3-C02FBB8A3405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6" name="直接连接符 42">
              <a:extLst>
                <a:ext uri="{FF2B5EF4-FFF2-40B4-BE49-F238E27FC236}">
                  <a16:creationId xmlns:a16="http://schemas.microsoft.com/office/drawing/2014/main" id="{0DEC7153-910E-4975-9FD2-A0B1181B94B3}"/>
                </a:ext>
              </a:extLst>
            </p:cNvPr>
            <p:cNvCxnSpPr>
              <a:cxnSpLocks/>
              <a:stCxn id="71" idx="0"/>
              <a:endCxn id="69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6068E07-09D7-4393-89C1-D6EF7023291A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8" name="直接连接符 44">
              <a:extLst>
                <a:ext uri="{FF2B5EF4-FFF2-40B4-BE49-F238E27FC236}">
                  <a16:creationId xmlns:a16="http://schemas.microsoft.com/office/drawing/2014/main" id="{39B8C7AE-808E-4003-8089-8A9312F47A1E}"/>
                </a:ext>
              </a:extLst>
            </p:cNvPr>
            <p:cNvCxnSpPr>
              <a:cxnSpLocks/>
              <a:stCxn id="73" idx="2"/>
              <a:endCxn id="71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810E915-01F7-474B-B49D-DDB8672B5B85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9F25FDB-3203-4DD2-A007-D9D69AF2B27B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31" name="直接连接符 35">
              <a:extLst>
                <a:ext uri="{FF2B5EF4-FFF2-40B4-BE49-F238E27FC236}">
                  <a16:creationId xmlns:a16="http://schemas.microsoft.com/office/drawing/2014/main" id="{F69E04D1-549C-4716-AAB9-A941F3D096CA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44">
              <a:extLst>
                <a:ext uri="{FF2B5EF4-FFF2-40B4-BE49-F238E27FC236}">
                  <a16:creationId xmlns:a16="http://schemas.microsoft.com/office/drawing/2014/main" id="{0AB39CB2-D3CB-4738-BDD5-A134B4E75578}"/>
                </a:ext>
              </a:extLst>
            </p:cNvPr>
            <p:cNvCxnSpPr>
              <a:cxnSpLocks/>
              <a:stCxn id="73" idx="3"/>
              <a:endCxn id="71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32">
              <a:extLst>
                <a:ext uri="{FF2B5EF4-FFF2-40B4-BE49-F238E27FC236}">
                  <a16:creationId xmlns:a16="http://schemas.microsoft.com/office/drawing/2014/main" id="{393CF0FE-F732-4E11-A76A-E5486C4F4931}"/>
                </a:ext>
              </a:extLst>
            </p:cNvPr>
            <p:cNvCxnSpPr>
              <a:cxnSpLocks/>
              <a:stCxn id="71" idx="1"/>
              <a:endCxn id="70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36">
              <a:extLst>
                <a:ext uri="{FF2B5EF4-FFF2-40B4-BE49-F238E27FC236}">
                  <a16:creationId xmlns:a16="http://schemas.microsoft.com/office/drawing/2014/main" id="{0476F84A-73E8-4A0B-B7DA-563901A83419}"/>
                </a:ext>
              </a:extLst>
            </p:cNvPr>
            <p:cNvCxnSpPr>
              <a:cxnSpLocks/>
              <a:stCxn id="73" idx="4"/>
              <a:endCxn id="72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31">
              <a:extLst>
                <a:ext uri="{FF2B5EF4-FFF2-40B4-BE49-F238E27FC236}">
                  <a16:creationId xmlns:a16="http://schemas.microsoft.com/office/drawing/2014/main" id="{45360762-5AC8-45C3-9D9D-DDA0B2BB24C1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34">
              <a:extLst>
                <a:ext uri="{FF2B5EF4-FFF2-40B4-BE49-F238E27FC236}">
                  <a16:creationId xmlns:a16="http://schemas.microsoft.com/office/drawing/2014/main" id="{91FC6998-D5CA-412A-BBC7-D3500AE88FF3}"/>
                </a:ext>
              </a:extLst>
            </p:cNvPr>
            <p:cNvCxnSpPr>
              <a:cxnSpLocks/>
              <a:stCxn id="73" idx="0"/>
              <a:endCxn id="69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2">
              <a:extLst>
                <a:ext uri="{FF2B5EF4-FFF2-40B4-BE49-F238E27FC236}">
                  <a16:creationId xmlns:a16="http://schemas.microsoft.com/office/drawing/2014/main" id="{F3D84DD0-00A8-4CF2-9EEB-D359FAA8ABF0}"/>
                </a:ext>
              </a:extLst>
            </p:cNvPr>
            <p:cNvCxnSpPr>
              <a:cxnSpLocks/>
              <a:stCxn id="71" idx="1"/>
              <a:endCxn id="69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7">
              <a:extLst>
                <a:ext uri="{FF2B5EF4-FFF2-40B4-BE49-F238E27FC236}">
                  <a16:creationId xmlns:a16="http://schemas.microsoft.com/office/drawing/2014/main" id="{EC4DD5AC-DE5E-4D1B-B167-4D5B1E83C662}"/>
                </a:ext>
              </a:extLst>
            </p:cNvPr>
            <p:cNvCxnSpPr>
              <a:cxnSpLocks/>
              <a:stCxn id="72" idx="0"/>
              <a:endCxn id="69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F46BE0-4242-465A-8BBA-BD310E88147E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0F9D29-4C72-47D6-B5B8-48AD0196491F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B4C42D-F4AE-4E5D-824E-AB7B8F82BE54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E9BB0A-7AA7-4B63-B681-7AB406149471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6CA458-82E6-409B-A256-05971C9E2F3A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045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D86FDD1F-269F-479A-A8CA-5A20DBFD74EA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548A9A3-FC02-4483-AF30-C66B6D0AB008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B9BCA9-2180-47C4-9078-457550E51E00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A8FF4F0-19B9-4A24-B536-C4CB053C7326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006DFE3-E9DE-44C0-A2EA-F90D8AEE6652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95" name="直接连接符 31">
            <a:extLst>
              <a:ext uri="{FF2B5EF4-FFF2-40B4-BE49-F238E27FC236}">
                <a16:creationId xmlns:a16="http://schemas.microsoft.com/office/drawing/2014/main" id="{FB2FF315-BDE8-4288-A8A5-EEFD467CF2AE}"/>
              </a:ext>
            </a:extLst>
          </p:cNvPr>
          <p:cNvCxnSpPr>
            <a:cxnSpLocks/>
            <a:stCxn id="74" idx="1"/>
            <a:endCxn id="75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2">
            <a:extLst>
              <a:ext uri="{FF2B5EF4-FFF2-40B4-BE49-F238E27FC236}">
                <a16:creationId xmlns:a16="http://schemas.microsoft.com/office/drawing/2014/main" id="{18A87324-C47E-4BF3-ACEE-B516F7EE6ABF}"/>
              </a:ext>
            </a:extLst>
          </p:cNvPr>
          <p:cNvCxnSpPr>
            <a:cxnSpLocks/>
            <a:stCxn id="85" idx="2"/>
            <a:endCxn id="75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638C091-64CE-4535-821E-0DA8295D4BAB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98" name="直接连接符 34">
            <a:extLst>
              <a:ext uri="{FF2B5EF4-FFF2-40B4-BE49-F238E27FC236}">
                <a16:creationId xmlns:a16="http://schemas.microsoft.com/office/drawing/2014/main" id="{583DBF31-CAD8-45F9-ACDD-27B2E98FCC3C}"/>
              </a:ext>
            </a:extLst>
          </p:cNvPr>
          <p:cNvCxnSpPr>
            <a:cxnSpLocks/>
            <a:stCxn id="93" idx="7"/>
            <a:endCxn id="74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5">
            <a:extLst>
              <a:ext uri="{FF2B5EF4-FFF2-40B4-BE49-F238E27FC236}">
                <a16:creationId xmlns:a16="http://schemas.microsoft.com/office/drawing/2014/main" id="{CD84713E-23E2-4847-9B5E-959757E8ADFF}"/>
              </a:ext>
            </a:extLst>
          </p:cNvPr>
          <p:cNvCxnSpPr>
            <a:cxnSpLocks/>
            <a:stCxn id="90" idx="5"/>
            <a:endCxn id="8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36">
            <a:extLst>
              <a:ext uri="{FF2B5EF4-FFF2-40B4-BE49-F238E27FC236}">
                <a16:creationId xmlns:a16="http://schemas.microsoft.com/office/drawing/2014/main" id="{B67BA075-DF4A-400A-BA58-024BFC148E4F}"/>
              </a:ext>
            </a:extLst>
          </p:cNvPr>
          <p:cNvCxnSpPr>
            <a:cxnSpLocks/>
            <a:stCxn id="93" idx="5"/>
            <a:endCxn id="90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37">
            <a:extLst>
              <a:ext uri="{FF2B5EF4-FFF2-40B4-BE49-F238E27FC236}">
                <a16:creationId xmlns:a16="http://schemas.microsoft.com/office/drawing/2014/main" id="{8AAFFAE1-D713-4635-90E5-7930A15ADEC5}"/>
              </a:ext>
            </a:extLst>
          </p:cNvPr>
          <p:cNvCxnSpPr>
            <a:cxnSpLocks/>
            <a:stCxn id="90" idx="1"/>
            <a:endCxn id="74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0A8D3C-45E8-4DD2-8FD8-0696A7D6E738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8DAB4F8-6C51-4011-9B27-C007EF9852A4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A131256-1EA9-4067-B451-8C7B0C24F195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8A953AC-1A5A-43B8-A138-1B8AA848B607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6" name="直接连接符 42">
            <a:extLst>
              <a:ext uri="{FF2B5EF4-FFF2-40B4-BE49-F238E27FC236}">
                <a16:creationId xmlns:a16="http://schemas.microsoft.com/office/drawing/2014/main" id="{6F060071-6DD2-4131-A664-ABCBC5F752BD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ACC2D2C-6BEA-449E-A95E-44A95BA1FB5B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8" name="直接连接符 44">
            <a:extLst>
              <a:ext uri="{FF2B5EF4-FFF2-40B4-BE49-F238E27FC236}">
                <a16:creationId xmlns:a16="http://schemas.microsoft.com/office/drawing/2014/main" id="{6AD4CCDA-7EFD-45BF-BE4B-2522F61B6909}"/>
              </a:ext>
            </a:extLst>
          </p:cNvPr>
          <p:cNvCxnSpPr>
            <a:cxnSpLocks/>
            <a:stCxn id="93" idx="2"/>
            <a:endCxn id="8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5A5819-DE9B-479F-A66F-1A54EBEC95B1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01FEE5-0FE2-49D3-A246-1332E950AC0C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1" name="直接连接符 35">
            <a:extLst>
              <a:ext uri="{FF2B5EF4-FFF2-40B4-BE49-F238E27FC236}">
                <a16:creationId xmlns:a16="http://schemas.microsoft.com/office/drawing/2014/main" id="{4CF9865A-4FD7-4C94-ABFE-6A7FC36AD78C}"/>
              </a:ext>
            </a:extLst>
          </p:cNvPr>
          <p:cNvCxnSpPr>
            <a:cxnSpLocks/>
            <a:stCxn id="90" idx="3"/>
            <a:endCxn id="8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4">
            <a:extLst>
              <a:ext uri="{FF2B5EF4-FFF2-40B4-BE49-F238E27FC236}">
                <a16:creationId xmlns:a16="http://schemas.microsoft.com/office/drawing/2014/main" id="{464CEDDB-142D-405B-8DFE-623582BD97D9}"/>
              </a:ext>
            </a:extLst>
          </p:cNvPr>
          <p:cNvCxnSpPr>
            <a:cxnSpLocks/>
            <a:stCxn id="93" idx="3"/>
            <a:endCxn id="8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32">
            <a:extLst>
              <a:ext uri="{FF2B5EF4-FFF2-40B4-BE49-F238E27FC236}">
                <a16:creationId xmlns:a16="http://schemas.microsoft.com/office/drawing/2014/main" id="{E3074841-2019-40BB-B8AF-0AB9FD151B45}"/>
              </a:ext>
            </a:extLst>
          </p:cNvPr>
          <p:cNvCxnSpPr>
            <a:cxnSpLocks/>
            <a:stCxn id="85" idx="1"/>
            <a:endCxn id="75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36">
            <a:extLst>
              <a:ext uri="{FF2B5EF4-FFF2-40B4-BE49-F238E27FC236}">
                <a16:creationId xmlns:a16="http://schemas.microsoft.com/office/drawing/2014/main" id="{C58C987F-6169-471E-9C36-E383F434F1CA}"/>
              </a:ext>
            </a:extLst>
          </p:cNvPr>
          <p:cNvCxnSpPr>
            <a:cxnSpLocks/>
            <a:stCxn id="93" idx="4"/>
            <a:endCxn id="90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31">
            <a:extLst>
              <a:ext uri="{FF2B5EF4-FFF2-40B4-BE49-F238E27FC236}">
                <a16:creationId xmlns:a16="http://schemas.microsoft.com/office/drawing/2014/main" id="{83959176-341B-4686-B64E-5DFA0D52414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34">
            <a:extLst>
              <a:ext uri="{FF2B5EF4-FFF2-40B4-BE49-F238E27FC236}">
                <a16:creationId xmlns:a16="http://schemas.microsoft.com/office/drawing/2014/main" id="{41D78A92-38AF-49DF-9457-EDE2B14D1258}"/>
              </a:ext>
            </a:extLst>
          </p:cNvPr>
          <p:cNvCxnSpPr>
            <a:cxnSpLocks/>
            <a:stCxn id="93" idx="0"/>
            <a:endCxn id="74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42">
            <a:extLst>
              <a:ext uri="{FF2B5EF4-FFF2-40B4-BE49-F238E27FC236}">
                <a16:creationId xmlns:a16="http://schemas.microsoft.com/office/drawing/2014/main" id="{43634A88-8514-4985-8101-B63A93F562CD}"/>
              </a:ext>
            </a:extLst>
          </p:cNvPr>
          <p:cNvCxnSpPr>
            <a:cxnSpLocks/>
            <a:stCxn id="85" idx="1"/>
            <a:endCxn id="74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37">
            <a:extLst>
              <a:ext uri="{FF2B5EF4-FFF2-40B4-BE49-F238E27FC236}">
                <a16:creationId xmlns:a16="http://schemas.microsoft.com/office/drawing/2014/main" id="{DC2530D9-DB64-4E2A-8545-1DF65984D679}"/>
              </a:ext>
            </a:extLst>
          </p:cNvPr>
          <p:cNvCxnSpPr>
            <a:cxnSpLocks/>
            <a:stCxn id="90" idx="0"/>
            <a:endCxn id="74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9B3C061-F429-49D3-A2FE-1F64540D500C}"/>
              </a:ext>
            </a:extLst>
          </p:cNvPr>
          <p:cNvCxnSpPr>
            <a:cxnSpLocks/>
            <a:stCxn id="60" idx="0"/>
            <a:endCxn id="54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54BD324-EA5E-423C-8AF0-D2A117C53ECF}"/>
              </a:ext>
            </a:extLst>
          </p:cNvPr>
          <p:cNvCxnSpPr>
            <a:cxnSpLocks/>
            <a:stCxn id="59" idx="0"/>
            <a:endCxn id="58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C38DA10-439F-4653-862B-1FC33CC3A150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6C2261-7D38-426F-A18D-D5110AB74B29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(2)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69A37-A007-4F5A-B103-C08C95B827E6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525E74-F4AD-42DC-ACD1-56D75F31D428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F50F20-DA3C-4E6A-947D-CDE8E6FD1ADC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472ADD-9BE5-45DC-BAC9-DC73AA87F4FB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669695-3C68-4135-A1AA-8D765A5941A3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8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08333 1.11111E-6 C 0.12066 1.11111E-6 0.16666 -0.07847 0.16666 -0.1419 L 0.16666 -0.2838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1419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9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71783824-87DB-4D7F-B803-27223978D616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6FDD1F-269F-479A-A8CA-5A20DBFD74EA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548A9A3-FC02-4483-AF30-C66B6D0AB00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4B9BCA9-2180-47C4-9078-457550E51E00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8FF4F0-19B9-4A24-B536-C4CB053C7326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006DFE3-E9DE-44C0-A2EA-F90D8AEE6652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直接连接符 31">
              <a:extLst>
                <a:ext uri="{FF2B5EF4-FFF2-40B4-BE49-F238E27FC236}">
                  <a16:creationId xmlns:a16="http://schemas.microsoft.com/office/drawing/2014/main" id="{FB2FF315-BDE8-4288-A8A5-EEFD467CF2AE}"/>
                </a:ext>
              </a:extLst>
            </p:cNvPr>
            <p:cNvCxnSpPr>
              <a:cxnSpLocks/>
              <a:stCxn id="74" idx="1"/>
              <a:endCxn id="7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32">
              <a:extLst>
                <a:ext uri="{FF2B5EF4-FFF2-40B4-BE49-F238E27FC236}">
                  <a16:creationId xmlns:a16="http://schemas.microsoft.com/office/drawing/2014/main" id="{18A87324-C47E-4BF3-ACEE-B516F7EE6ABF}"/>
                </a:ext>
              </a:extLst>
            </p:cNvPr>
            <p:cNvCxnSpPr>
              <a:cxnSpLocks/>
              <a:stCxn id="85" idx="2"/>
              <a:endCxn id="7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638C091-64CE-4535-821E-0DA8295D4BAB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98" name="直接连接符 34">
              <a:extLst>
                <a:ext uri="{FF2B5EF4-FFF2-40B4-BE49-F238E27FC236}">
                  <a16:creationId xmlns:a16="http://schemas.microsoft.com/office/drawing/2014/main" id="{583DBF31-CAD8-45F9-ACDD-27B2E98FCC3C}"/>
                </a:ext>
              </a:extLst>
            </p:cNvPr>
            <p:cNvCxnSpPr>
              <a:cxnSpLocks/>
              <a:stCxn id="93" idx="7"/>
              <a:endCxn id="7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35">
              <a:extLst>
                <a:ext uri="{FF2B5EF4-FFF2-40B4-BE49-F238E27FC236}">
                  <a16:creationId xmlns:a16="http://schemas.microsoft.com/office/drawing/2014/main" id="{CD84713E-23E2-4847-9B5E-959757E8ADFF}"/>
                </a:ext>
              </a:extLst>
            </p:cNvPr>
            <p:cNvCxnSpPr>
              <a:cxnSpLocks/>
              <a:stCxn id="90" idx="5"/>
              <a:endCxn id="85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36">
              <a:extLst>
                <a:ext uri="{FF2B5EF4-FFF2-40B4-BE49-F238E27FC236}">
                  <a16:creationId xmlns:a16="http://schemas.microsoft.com/office/drawing/2014/main" id="{B67BA075-DF4A-400A-BA58-024BFC148E4F}"/>
                </a:ext>
              </a:extLst>
            </p:cNvPr>
            <p:cNvCxnSpPr>
              <a:cxnSpLocks/>
              <a:stCxn id="93" idx="5"/>
              <a:endCxn id="9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37">
              <a:extLst>
                <a:ext uri="{FF2B5EF4-FFF2-40B4-BE49-F238E27FC236}">
                  <a16:creationId xmlns:a16="http://schemas.microsoft.com/office/drawing/2014/main" id="{8AAFFAE1-D713-4635-90E5-7930A15ADEC5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A8D3C-45E8-4DD2-8FD8-0696A7D6E73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8DAB4F8-6C51-4011-9B27-C007EF9852A4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A131256-1EA9-4067-B451-8C7B0C24F195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A953AC-1A5A-43B8-A138-1B8AA848B607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6" name="直接连接符 42">
              <a:extLst>
                <a:ext uri="{FF2B5EF4-FFF2-40B4-BE49-F238E27FC236}">
                  <a16:creationId xmlns:a16="http://schemas.microsoft.com/office/drawing/2014/main" id="{6F060071-6DD2-4131-A664-ABCBC5F752B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ACC2D2C-6BEA-449E-A95E-44A95BA1FB5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8" name="直接连接符 44">
              <a:extLst>
                <a:ext uri="{FF2B5EF4-FFF2-40B4-BE49-F238E27FC236}">
                  <a16:creationId xmlns:a16="http://schemas.microsoft.com/office/drawing/2014/main" id="{6AD4CCDA-7EFD-45BF-BE4B-2522F61B6909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5A5819-DE9B-479F-A66F-1A54EBEC95B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701FEE5-0FE2-49D3-A246-1332E950AC0C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11" name="直接连接符 35">
              <a:extLst>
                <a:ext uri="{FF2B5EF4-FFF2-40B4-BE49-F238E27FC236}">
                  <a16:creationId xmlns:a16="http://schemas.microsoft.com/office/drawing/2014/main" id="{4CF9865A-4FD7-4C94-ABFE-6A7FC36AD78C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44">
              <a:extLst>
                <a:ext uri="{FF2B5EF4-FFF2-40B4-BE49-F238E27FC236}">
                  <a16:creationId xmlns:a16="http://schemas.microsoft.com/office/drawing/2014/main" id="{464CEDDB-142D-405B-8DFE-623582BD97D9}"/>
                </a:ext>
              </a:extLst>
            </p:cNvPr>
            <p:cNvCxnSpPr>
              <a:cxnSpLocks/>
              <a:stCxn id="93" idx="3"/>
              <a:endCxn id="85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32">
              <a:extLst>
                <a:ext uri="{FF2B5EF4-FFF2-40B4-BE49-F238E27FC236}">
                  <a16:creationId xmlns:a16="http://schemas.microsoft.com/office/drawing/2014/main" id="{E3074841-2019-40BB-B8AF-0AB9FD151B45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36">
              <a:extLst>
                <a:ext uri="{FF2B5EF4-FFF2-40B4-BE49-F238E27FC236}">
                  <a16:creationId xmlns:a16="http://schemas.microsoft.com/office/drawing/2014/main" id="{C58C987F-6169-471E-9C36-E383F434F1CA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31">
              <a:extLst>
                <a:ext uri="{FF2B5EF4-FFF2-40B4-BE49-F238E27FC236}">
                  <a16:creationId xmlns:a16="http://schemas.microsoft.com/office/drawing/2014/main" id="{83959176-341B-4686-B64E-5DFA0D524146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34">
              <a:extLst>
                <a:ext uri="{FF2B5EF4-FFF2-40B4-BE49-F238E27FC236}">
                  <a16:creationId xmlns:a16="http://schemas.microsoft.com/office/drawing/2014/main" id="{41D78A92-38AF-49DF-9457-EDE2B14D1258}"/>
                </a:ext>
              </a:extLst>
            </p:cNvPr>
            <p:cNvCxnSpPr>
              <a:cxnSpLocks/>
              <a:stCxn id="93" idx="0"/>
              <a:endCxn id="7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2">
              <a:extLst>
                <a:ext uri="{FF2B5EF4-FFF2-40B4-BE49-F238E27FC236}">
                  <a16:creationId xmlns:a16="http://schemas.microsoft.com/office/drawing/2014/main" id="{43634A88-8514-4985-8101-B63A93F562CD}"/>
                </a:ext>
              </a:extLst>
            </p:cNvPr>
            <p:cNvCxnSpPr>
              <a:cxnSpLocks/>
              <a:stCxn id="85" idx="1"/>
              <a:endCxn id="7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37">
              <a:extLst>
                <a:ext uri="{FF2B5EF4-FFF2-40B4-BE49-F238E27FC236}">
                  <a16:creationId xmlns:a16="http://schemas.microsoft.com/office/drawing/2014/main" id="{DC2530D9-DB64-4E2A-8545-1DF65984D679}"/>
                </a:ext>
              </a:extLst>
            </p:cNvPr>
            <p:cNvCxnSpPr>
              <a:cxnSpLocks/>
              <a:stCxn id="90" idx="0"/>
              <a:endCxn id="7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9B3C061-F429-49D3-A2FE-1F64540D500C}"/>
              </a:ext>
            </a:extLst>
          </p:cNvPr>
          <p:cNvCxnSpPr>
            <a:cxnSpLocks/>
            <a:stCxn id="60" idx="0"/>
            <a:endCxn id="54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6C2261-7D38-426F-A18D-D5110AB74B29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(2)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6E656A-B587-4DA0-90EE-936A607CEE77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4A651D-FC4A-4DAD-8769-BAA2EF6DE3B3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1EE1C5-D542-447F-B874-25079646723B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17ACB7-6C9A-4080-BCAC-F9918399C426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683E82-0E1C-4AEF-9B4C-C0FCED483757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1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0.04983 -4.07407E-6 C 0.07205 -4.07407E-6 0.09965 0.03774 0.09965 0.06852 L 0.09965 0.1370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6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47 L -0.04913 -0.00047 C -0.07135 -0.00047 -0.09861 -0.03889 -0.09861 -0.06968 L -0.09861 -0.1388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71783824-87DB-4D7F-B803-27223978D616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6FDD1F-269F-479A-A8CA-5A20DBFD74EA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548A9A3-FC02-4483-AF30-C66B6D0AB00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4B9BCA9-2180-47C4-9078-457550E51E00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8FF4F0-19B9-4A24-B536-C4CB053C7326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006DFE3-E9DE-44C0-A2EA-F90D8AEE6652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直接连接符 31">
              <a:extLst>
                <a:ext uri="{FF2B5EF4-FFF2-40B4-BE49-F238E27FC236}">
                  <a16:creationId xmlns:a16="http://schemas.microsoft.com/office/drawing/2014/main" id="{FB2FF315-BDE8-4288-A8A5-EEFD467CF2AE}"/>
                </a:ext>
              </a:extLst>
            </p:cNvPr>
            <p:cNvCxnSpPr>
              <a:cxnSpLocks/>
              <a:stCxn id="74" idx="1"/>
              <a:endCxn id="7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32">
              <a:extLst>
                <a:ext uri="{FF2B5EF4-FFF2-40B4-BE49-F238E27FC236}">
                  <a16:creationId xmlns:a16="http://schemas.microsoft.com/office/drawing/2014/main" id="{18A87324-C47E-4BF3-ACEE-B516F7EE6ABF}"/>
                </a:ext>
              </a:extLst>
            </p:cNvPr>
            <p:cNvCxnSpPr>
              <a:cxnSpLocks/>
              <a:stCxn id="85" idx="2"/>
              <a:endCxn id="7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638C091-64CE-4535-821E-0DA8295D4BAB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98" name="直接连接符 34">
              <a:extLst>
                <a:ext uri="{FF2B5EF4-FFF2-40B4-BE49-F238E27FC236}">
                  <a16:creationId xmlns:a16="http://schemas.microsoft.com/office/drawing/2014/main" id="{583DBF31-CAD8-45F9-ACDD-27B2E98FCC3C}"/>
                </a:ext>
              </a:extLst>
            </p:cNvPr>
            <p:cNvCxnSpPr>
              <a:cxnSpLocks/>
              <a:stCxn id="93" idx="7"/>
              <a:endCxn id="7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35">
              <a:extLst>
                <a:ext uri="{FF2B5EF4-FFF2-40B4-BE49-F238E27FC236}">
                  <a16:creationId xmlns:a16="http://schemas.microsoft.com/office/drawing/2014/main" id="{CD84713E-23E2-4847-9B5E-959757E8ADFF}"/>
                </a:ext>
              </a:extLst>
            </p:cNvPr>
            <p:cNvCxnSpPr>
              <a:cxnSpLocks/>
              <a:stCxn id="90" idx="5"/>
              <a:endCxn id="85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36">
              <a:extLst>
                <a:ext uri="{FF2B5EF4-FFF2-40B4-BE49-F238E27FC236}">
                  <a16:creationId xmlns:a16="http://schemas.microsoft.com/office/drawing/2014/main" id="{B67BA075-DF4A-400A-BA58-024BFC148E4F}"/>
                </a:ext>
              </a:extLst>
            </p:cNvPr>
            <p:cNvCxnSpPr>
              <a:cxnSpLocks/>
              <a:stCxn id="93" idx="5"/>
              <a:endCxn id="9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37">
              <a:extLst>
                <a:ext uri="{FF2B5EF4-FFF2-40B4-BE49-F238E27FC236}">
                  <a16:creationId xmlns:a16="http://schemas.microsoft.com/office/drawing/2014/main" id="{8AAFFAE1-D713-4635-90E5-7930A15ADEC5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A8D3C-45E8-4DD2-8FD8-0696A7D6E73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8DAB4F8-6C51-4011-9B27-C007EF9852A4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A131256-1EA9-4067-B451-8C7B0C24F195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A953AC-1A5A-43B8-A138-1B8AA848B607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6" name="直接连接符 42">
              <a:extLst>
                <a:ext uri="{FF2B5EF4-FFF2-40B4-BE49-F238E27FC236}">
                  <a16:creationId xmlns:a16="http://schemas.microsoft.com/office/drawing/2014/main" id="{6F060071-6DD2-4131-A664-ABCBC5F752B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ACC2D2C-6BEA-449E-A95E-44A95BA1FB5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8" name="直接连接符 44">
              <a:extLst>
                <a:ext uri="{FF2B5EF4-FFF2-40B4-BE49-F238E27FC236}">
                  <a16:creationId xmlns:a16="http://schemas.microsoft.com/office/drawing/2014/main" id="{6AD4CCDA-7EFD-45BF-BE4B-2522F61B6909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5A5819-DE9B-479F-A66F-1A54EBEC95B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701FEE5-0FE2-49D3-A246-1332E950AC0C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11" name="直接连接符 35">
              <a:extLst>
                <a:ext uri="{FF2B5EF4-FFF2-40B4-BE49-F238E27FC236}">
                  <a16:creationId xmlns:a16="http://schemas.microsoft.com/office/drawing/2014/main" id="{4CF9865A-4FD7-4C94-ABFE-6A7FC36AD78C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44">
              <a:extLst>
                <a:ext uri="{FF2B5EF4-FFF2-40B4-BE49-F238E27FC236}">
                  <a16:creationId xmlns:a16="http://schemas.microsoft.com/office/drawing/2014/main" id="{464CEDDB-142D-405B-8DFE-623582BD97D9}"/>
                </a:ext>
              </a:extLst>
            </p:cNvPr>
            <p:cNvCxnSpPr>
              <a:cxnSpLocks/>
              <a:stCxn id="93" idx="3"/>
              <a:endCxn id="85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32">
              <a:extLst>
                <a:ext uri="{FF2B5EF4-FFF2-40B4-BE49-F238E27FC236}">
                  <a16:creationId xmlns:a16="http://schemas.microsoft.com/office/drawing/2014/main" id="{E3074841-2019-40BB-B8AF-0AB9FD151B45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36">
              <a:extLst>
                <a:ext uri="{FF2B5EF4-FFF2-40B4-BE49-F238E27FC236}">
                  <a16:creationId xmlns:a16="http://schemas.microsoft.com/office/drawing/2014/main" id="{C58C987F-6169-471E-9C36-E383F434F1CA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31">
              <a:extLst>
                <a:ext uri="{FF2B5EF4-FFF2-40B4-BE49-F238E27FC236}">
                  <a16:creationId xmlns:a16="http://schemas.microsoft.com/office/drawing/2014/main" id="{83959176-341B-4686-B64E-5DFA0D524146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34">
              <a:extLst>
                <a:ext uri="{FF2B5EF4-FFF2-40B4-BE49-F238E27FC236}">
                  <a16:creationId xmlns:a16="http://schemas.microsoft.com/office/drawing/2014/main" id="{41D78A92-38AF-49DF-9457-EDE2B14D1258}"/>
                </a:ext>
              </a:extLst>
            </p:cNvPr>
            <p:cNvCxnSpPr>
              <a:cxnSpLocks/>
              <a:stCxn id="93" idx="0"/>
              <a:endCxn id="7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2">
              <a:extLst>
                <a:ext uri="{FF2B5EF4-FFF2-40B4-BE49-F238E27FC236}">
                  <a16:creationId xmlns:a16="http://schemas.microsoft.com/office/drawing/2014/main" id="{43634A88-8514-4985-8101-B63A93F562CD}"/>
                </a:ext>
              </a:extLst>
            </p:cNvPr>
            <p:cNvCxnSpPr>
              <a:cxnSpLocks/>
              <a:stCxn id="85" idx="1"/>
              <a:endCxn id="7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37">
              <a:extLst>
                <a:ext uri="{FF2B5EF4-FFF2-40B4-BE49-F238E27FC236}">
                  <a16:creationId xmlns:a16="http://schemas.microsoft.com/office/drawing/2014/main" id="{DC2530D9-DB64-4E2A-8545-1DF65984D679}"/>
                </a:ext>
              </a:extLst>
            </p:cNvPr>
            <p:cNvCxnSpPr>
              <a:cxnSpLocks/>
              <a:stCxn id="90" idx="0"/>
              <a:endCxn id="7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9B3C061-F429-49D3-A2FE-1F64540D500C}"/>
              </a:ext>
            </a:extLst>
          </p:cNvPr>
          <p:cNvCxnSpPr>
            <a:cxnSpLocks/>
            <a:stCxn id="60" idx="0"/>
            <a:endCxn id="54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6C2261-7D38-426F-A18D-D5110AB74B29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2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FEAA9A-AC9A-4655-B349-966C9F8B810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(2.1) dist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C2370A-ADFB-45EC-8734-2DC1DD1F635B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4A2E25-B5E3-423F-ADCE-5796E47AF063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34E7B2-5B3E-4699-8AE1-BD723D3ECFD0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74F952-618E-4F16-B578-3BE4A9BDEE28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D47F9F-B57B-4F2B-A68F-DFB6CF00A1D4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781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D86FDD1F-269F-479A-A8CA-5A20DBFD74EA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548A9A3-FC02-4483-AF30-C66B6D0AB008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B9BCA9-2180-47C4-9078-457550E51E00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A8FF4F0-19B9-4A24-B536-C4CB053C7326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006DFE3-E9DE-44C0-A2EA-F90D8AEE6652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95" name="直接连接符 31">
            <a:extLst>
              <a:ext uri="{FF2B5EF4-FFF2-40B4-BE49-F238E27FC236}">
                <a16:creationId xmlns:a16="http://schemas.microsoft.com/office/drawing/2014/main" id="{FB2FF315-BDE8-4288-A8A5-EEFD467CF2AE}"/>
              </a:ext>
            </a:extLst>
          </p:cNvPr>
          <p:cNvCxnSpPr>
            <a:cxnSpLocks/>
            <a:stCxn id="74" idx="1"/>
            <a:endCxn id="75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2">
            <a:extLst>
              <a:ext uri="{FF2B5EF4-FFF2-40B4-BE49-F238E27FC236}">
                <a16:creationId xmlns:a16="http://schemas.microsoft.com/office/drawing/2014/main" id="{18A87324-C47E-4BF3-ACEE-B516F7EE6ABF}"/>
              </a:ext>
            </a:extLst>
          </p:cNvPr>
          <p:cNvCxnSpPr>
            <a:cxnSpLocks/>
            <a:stCxn id="85" idx="2"/>
            <a:endCxn id="75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638C091-64CE-4535-821E-0DA8295D4BAB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98" name="直接连接符 34">
            <a:extLst>
              <a:ext uri="{FF2B5EF4-FFF2-40B4-BE49-F238E27FC236}">
                <a16:creationId xmlns:a16="http://schemas.microsoft.com/office/drawing/2014/main" id="{583DBF31-CAD8-45F9-ACDD-27B2E98FCC3C}"/>
              </a:ext>
            </a:extLst>
          </p:cNvPr>
          <p:cNvCxnSpPr>
            <a:cxnSpLocks/>
            <a:stCxn id="93" idx="7"/>
            <a:endCxn id="74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5">
            <a:extLst>
              <a:ext uri="{FF2B5EF4-FFF2-40B4-BE49-F238E27FC236}">
                <a16:creationId xmlns:a16="http://schemas.microsoft.com/office/drawing/2014/main" id="{CD84713E-23E2-4847-9B5E-959757E8ADFF}"/>
              </a:ext>
            </a:extLst>
          </p:cNvPr>
          <p:cNvCxnSpPr>
            <a:cxnSpLocks/>
            <a:stCxn id="90" idx="5"/>
            <a:endCxn id="8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36">
            <a:extLst>
              <a:ext uri="{FF2B5EF4-FFF2-40B4-BE49-F238E27FC236}">
                <a16:creationId xmlns:a16="http://schemas.microsoft.com/office/drawing/2014/main" id="{B67BA075-DF4A-400A-BA58-024BFC148E4F}"/>
              </a:ext>
            </a:extLst>
          </p:cNvPr>
          <p:cNvCxnSpPr>
            <a:cxnSpLocks/>
            <a:stCxn id="93" idx="5"/>
            <a:endCxn id="90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37">
            <a:extLst>
              <a:ext uri="{FF2B5EF4-FFF2-40B4-BE49-F238E27FC236}">
                <a16:creationId xmlns:a16="http://schemas.microsoft.com/office/drawing/2014/main" id="{8AAFFAE1-D713-4635-90E5-7930A15ADEC5}"/>
              </a:ext>
            </a:extLst>
          </p:cNvPr>
          <p:cNvCxnSpPr>
            <a:cxnSpLocks/>
            <a:stCxn id="90" idx="1"/>
            <a:endCxn id="74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0A8D3C-45E8-4DD2-8FD8-0696A7D6E738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8DAB4F8-6C51-4011-9B27-C007EF9852A4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A131256-1EA9-4067-B451-8C7B0C24F195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8A953AC-1A5A-43B8-A138-1B8AA848B607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6" name="直接连接符 42">
            <a:extLst>
              <a:ext uri="{FF2B5EF4-FFF2-40B4-BE49-F238E27FC236}">
                <a16:creationId xmlns:a16="http://schemas.microsoft.com/office/drawing/2014/main" id="{6F060071-6DD2-4131-A664-ABCBC5F752BD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ACC2D2C-6BEA-449E-A95E-44A95BA1FB5B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8" name="直接连接符 44">
            <a:extLst>
              <a:ext uri="{FF2B5EF4-FFF2-40B4-BE49-F238E27FC236}">
                <a16:creationId xmlns:a16="http://schemas.microsoft.com/office/drawing/2014/main" id="{6AD4CCDA-7EFD-45BF-BE4B-2522F61B6909}"/>
              </a:ext>
            </a:extLst>
          </p:cNvPr>
          <p:cNvCxnSpPr>
            <a:cxnSpLocks/>
            <a:stCxn id="93" idx="2"/>
            <a:endCxn id="8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5A5819-DE9B-479F-A66F-1A54EBEC95B1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01FEE5-0FE2-49D3-A246-1332E950AC0C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1" name="直接连接符 35">
            <a:extLst>
              <a:ext uri="{FF2B5EF4-FFF2-40B4-BE49-F238E27FC236}">
                <a16:creationId xmlns:a16="http://schemas.microsoft.com/office/drawing/2014/main" id="{4CF9865A-4FD7-4C94-ABFE-6A7FC36AD78C}"/>
              </a:ext>
            </a:extLst>
          </p:cNvPr>
          <p:cNvCxnSpPr>
            <a:cxnSpLocks/>
            <a:stCxn id="90" idx="3"/>
            <a:endCxn id="8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4">
            <a:extLst>
              <a:ext uri="{FF2B5EF4-FFF2-40B4-BE49-F238E27FC236}">
                <a16:creationId xmlns:a16="http://schemas.microsoft.com/office/drawing/2014/main" id="{464CEDDB-142D-405B-8DFE-623582BD97D9}"/>
              </a:ext>
            </a:extLst>
          </p:cNvPr>
          <p:cNvCxnSpPr>
            <a:cxnSpLocks/>
            <a:stCxn id="93" idx="3"/>
            <a:endCxn id="8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32">
            <a:extLst>
              <a:ext uri="{FF2B5EF4-FFF2-40B4-BE49-F238E27FC236}">
                <a16:creationId xmlns:a16="http://schemas.microsoft.com/office/drawing/2014/main" id="{E3074841-2019-40BB-B8AF-0AB9FD151B45}"/>
              </a:ext>
            </a:extLst>
          </p:cNvPr>
          <p:cNvCxnSpPr>
            <a:cxnSpLocks/>
            <a:stCxn id="85" idx="1"/>
            <a:endCxn id="75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36">
            <a:extLst>
              <a:ext uri="{FF2B5EF4-FFF2-40B4-BE49-F238E27FC236}">
                <a16:creationId xmlns:a16="http://schemas.microsoft.com/office/drawing/2014/main" id="{C58C987F-6169-471E-9C36-E383F434F1CA}"/>
              </a:ext>
            </a:extLst>
          </p:cNvPr>
          <p:cNvCxnSpPr>
            <a:cxnSpLocks/>
            <a:stCxn id="93" idx="4"/>
            <a:endCxn id="90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31">
            <a:extLst>
              <a:ext uri="{FF2B5EF4-FFF2-40B4-BE49-F238E27FC236}">
                <a16:creationId xmlns:a16="http://schemas.microsoft.com/office/drawing/2014/main" id="{83959176-341B-4686-B64E-5DFA0D52414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34">
            <a:extLst>
              <a:ext uri="{FF2B5EF4-FFF2-40B4-BE49-F238E27FC236}">
                <a16:creationId xmlns:a16="http://schemas.microsoft.com/office/drawing/2014/main" id="{41D78A92-38AF-49DF-9457-EDE2B14D1258}"/>
              </a:ext>
            </a:extLst>
          </p:cNvPr>
          <p:cNvCxnSpPr>
            <a:cxnSpLocks/>
            <a:stCxn id="93" idx="0"/>
            <a:endCxn id="74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42">
            <a:extLst>
              <a:ext uri="{FF2B5EF4-FFF2-40B4-BE49-F238E27FC236}">
                <a16:creationId xmlns:a16="http://schemas.microsoft.com/office/drawing/2014/main" id="{43634A88-8514-4985-8101-B63A93F562CD}"/>
              </a:ext>
            </a:extLst>
          </p:cNvPr>
          <p:cNvCxnSpPr>
            <a:cxnSpLocks/>
            <a:stCxn id="85" idx="1"/>
            <a:endCxn id="74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37">
            <a:extLst>
              <a:ext uri="{FF2B5EF4-FFF2-40B4-BE49-F238E27FC236}">
                <a16:creationId xmlns:a16="http://schemas.microsoft.com/office/drawing/2014/main" id="{DC2530D9-DB64-4E2A-8545-1DF65984D679}"/>
              </a:ext>
            </a:extLst>
          </p:cNvPr>
          <p:cNvCxnSpPr>
            <a:cxnSpLocks/>
            <a:stCxn id="90" idx="0"/>
            <a:endCxn id="74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9B3C061-F429-49D3-A2FE-1F64540D500C}"/>
              </a:ext>
            </a:extLst>
          </p:cNvPr>
          <p:cNvCxnSpPr>
            <a:cxnSpLocks/>
            <a:stCxn id="60" idx="0"/>
            <a:endCxn id="54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6C2261-7D38-426F-A18D-D5110AB74B29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7C3854-4076-4439-B110-F4AA3AEBD3F4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0EA38B-B636-4857-B583-89BA88752055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0DA762-ABCE-4695-AE4B-18C19B8590A8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D65758-9DE1-48D4-A505-9CAEB2B818C3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DAA656-A909-40D4-A9D1-4E16695E4252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7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04983 -4.07407E-6 C -0.07222 -4.07407E-6 -0.09966 -0.03819 -0.09966 -0.06898 L -0.09966 -0.13773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3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0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71783824-87DB-4D7F-B803-27223978D616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6FDD1F-269F-479A-A8CA-5A20DBFD74EA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548A9A3-FC02-4483-AF30-C66B6D0AB00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4B9BCA9-2180-47C4-9078-457550E51E00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8FF4F0-19B9-4A24-B536-C4CB053C7326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006DFE3-E9DE-44C0-A2EA-F90D8AEE6652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直接连接符 31">
              <a:extLst>
                <a:ext uri="{FF2B5EF4-FFF2-40B4-BE49-F238E27FC236}">
                  <a16:creationId xmlns:a16="http://schemas.microsoft.com/office/drawing/2014/main" id="{FB2FF315-BDE8-4288-A8A5-EEFD467CF2AE}"/>
                </a:ext>
              </a:extLst>
            </p:cNvPr>
            <p:cNvCxnSpPr>
              <a:cxnSpLocks/>
              <a:stCxn id="74" idx="1"/>
              <a:endCxn id="7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32">
              <a:extLst>
                <a:ext uri="{FF2B5EF4-FFF2-40B4-BE49-F238E27FC236}">
                  <a16:creationId xmlns:a16="http://schemas.microsoft.com/office/drawing/2014/main" id="{18A87324-C47E-4BF3-ACEE-B516F7EE6ABF}"/>
                </a:ext>
              </a:extLst>
            </p:cNvPr>
            <p:cNvCxnSpPr>
              <a:cxnSpLocks/>
              <a:stCxn id="85" idx="2"/>
              <a:endCxn id="7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638C091-64CE-4535-821E-0DA8295D4BAB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98" name="直接连接符 34">
              <a:extLst>
                <a:ext uri="{FF2B5EF4-FFF2-40B4-BE49-F238E27FC236}">
                  <a16:creationId xmlns:a16="http://schemas.microsoft.com/office/drawing/2014/main" id="{583DBF31-CAD8-45F9-ACDD-27B2E98FCC3C}"/>
                </a:ext>
              </a:extLst>
            </p:cNvPr>
            <p:cNvCxnSpPr>
              <a:cxnSpLocks/>
              <a:stCxn id="93" idx="7"/>
              <a:endCxn id="7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35">
              <a:extLst>
                <a:ext uri="{FF2B5EF4-FFF2-40B4-BE49-F238E27FC236}">
                  <a16:creationId xmlns:a16="http://schemas.microsoft.com/office/drawing/2014/main" id="{CD84713E-23E2-4847-9B5E-959757E8ADFF}"/>
                </a:ext>
              </a:extLst>
            </p:cNvPr>
            <p:cNvCxnSpPr>
              <a:cxnSpLocks/>
              <a:stCxn id="90" idx="5"/>
              <a:endCxn id="85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36">
              <a:extLst>
                <a:ext uri="{FF2B5EF4-FFF2-40B4-BE49-F238E27FC236}">
                  <a16:creationId xmlns:a16="http://schemas.microsoft.com/office/drawing/2014/main" id="{B67BA075-DF4A-400A-BA58-024BFC148E4F}"/>
                </a:ext>
              </a:extLst>
            </p:cNvPr>
            <p:cNvCxnSpPr>
              <a:cxnSpLocks/>
              <a:stCxn id="93" idx="5"/>
              <a:endCxn id="9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37">
              <a:extLst>
                <a:ext uri="{FF2B5EF4-FFF2-40B4-BE49-F238E27FC236}">
                  <a16:creationId xmlns:a16="http://schemas.microsoft.com/office/drawing/2014/main" id="{8AAFFAE1-D713-4635-90E5-7930A15ADEC5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A8D3C-45E8-4DD2-8FD8-0696A7D6E73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8DAB4F8-6C51-4011-9B27-C007EF9852A4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A131256-1EA9-4067-B451-8C7B0C24F195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A953AC-1A5A-43B8-A138-1B8AA848B607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6" name="直接连接符 42">
              <a:extLst>
                <a:ext uri="{FF2B5EF4-FFF2-40B4-BE49-F238E27FC236}">
                  <a16:creationId xmlns:a16="http://schemas.microsoft.com/office/drawing/2014/main" id="{6F060071-6DD2-4131-A664-ABCBC5F752B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ACC2D2C-6BEA-449E-A95E-44A95BA1FB5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8" name="直接连接符 44">
              <a:extLst>
                <a:ext uri="{FF2B5EF4-FFF2-40B4-BE49-F238E27FC236}">
                  <a16:creationId xmlns:a16="http://schemas.microsoft.com/office/drawing/2014/main" id="{6AD4CCDA-7EFD-45BF-BE4B-2522F61B6909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5A5819-DE9B-479F-A66F-1A54EBEC95B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701FEE5-0FE2-49D3-A246-1332E950AC0C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11" name="直接连接符 35">
              <a:extLst>
                <a:ext uri="{FF2B5EF4-FFF2-40B4-BE49-F238E27FC236}">
                  <a16:creationId xmlns:a16="http://schemas.microsoft.com/office/drawing/2014/main" id="{4CF9865A-4FD7-4C94-ABFE-6A7FC36AD78C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44">
              <a:extLst>
                <a:ext uri="{FF2B5EF4-FFF2-40B4-BE49-F238E27FC236}">
                  <a16:creationId xmlns:a16="http://schemas.microsoft.com/office/drawing/2014/main" id="{464CEDDB-142D-405B-8DFE-623582BD97D9}"/>
                </a:ext>
              </a:extLst>
            </p:cNvPr>
            <p:cNvCxnSpPr>
              <a:cxnSpLocks/>
              <a:stCxn id="93" idx="3"/>
              <a:endCxn id="85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32">
              <a:extLst>
                <a:ext uri="{FF2B5EF4-FFF2-40B4-BE49-F238E27FC236}">
                  <a16:creationId xmlns:a16="http://schemas.microsoft.com/office/drawing/2014/main" id="{E3074841-2019-40BB-B8AF-0AB9FD151B45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36">
              <a:extLst>
                <a:ext uri="{FF2B5EF4-FFF2-40B4-BE49-F238E27FC236}">
                  <a16:creationId xmlns:a16="http://schemas.microsoft.com/office/drawing/2014/main" id="{C58C987F-6169-471E-9C36-E383F434F1CA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31">
              <a:extLst>
                <a:ext uri="{FF2B5EF4-FFF2-40B4-BE49-F238E27FC236}">
                  <a16:creationId xmlns:a16="http://schemas.microsoft.com/office/drawing/2014/main" id="{83959176-341B-4686-B64E-5DFA0D524146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34">
              <a:extLst>
                <a:ext uri="{FF2B5EF4-FFF2-40B4-BE49-F238E27FC236}">
                  <a16:creationId xmlns:a16="http://schemas.microsoft.com/office/drawing/2014/main" id="{41D78A92-38AF-49DF-9457-EDE2B14D1258}"/>
                </a:ext>
              </a:extLst>
            </p:cNvPr>
            <p:cNvCxnSpPr>
              <a:cxnSpLocks/>
              <a:stCxn id="93" idx="0"/>
              <a:endCxn id="7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2">
              <a:extLst>
                <a:ext uri="{FF2B5EF4-FFF2-40B4-BE49-F238E27FC236}">
                  <a16:creationId xmlns:a16="http://schemas.microsoft.com/office/drawing/2014/main" id="{43634A88-8514-4985-8101-B63A93F562CD}"/>
                </a:ext>
              </a:extLst>
            </p:cNvPr>
            <p:cNvCxnSpPr>
              <a:cxnSpLocks/>
              <a:stCxn id="85" idx="1"/>
              <a:endCxn id="7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37">
              <a:extLst>
                <a:ext uri="{FF2B5EF4-FFF2-40B4-BE49-F238E27FC236}">
                  <a16:creationId xmlns:a16="http://schemas.microsoft.com/office/drawing/2014/main" id="{DC2530D9-DB64-4E2A-8545-1DF65984D679}"/>
                </a:ext>
              </a:extLst>
            </p:cNvPr>
            <p:cNvCxnSpPr>
              <a:cxnSpLocks/>
              <a:stCxn id="90" idx="0"/>
              <a:endCxn id="7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5FEB83-83B9-44FF-B1E9-445937CE5D66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1E309B-6E9D-4E5F-8958-6F84597CCCA9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A889F8-5547-45AB-ABD1-CC1C6F35AEA4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CB8235-173E-497B-9F3A-4CE0D9426597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DDC99C-5347-4E66-8F26-49CB9FCA5A0E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4357 -4.07407E-6 C 0.06302 -4.07407E-6 0.08715 -0.03796 0.08715 -0.06851 L 0.08715 -0.136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8" y="-6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69 L -0.04288 0.00069 C -0.06215 0.00069 -0.08593 0.03843 -0.08593 0.06921 L -0.08593 0.13773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D86FDD1F-269F-479A-A8CA-5A20DBFD74EA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548A9A3-FC02-4483-AF30-C66B6D0AB008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B9BCA9-2180-47C4-9078-457550E51E00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A8FF4F0-19B9-4A24-B536-C4CB053C7326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006DFE3-E9DE-44C0-A2EA-F90D8AEE6652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95" name="直接连接符 31">
            <a:extLst>
              <a:ext uri="{FF2B5EF4-FFF2-40B4-BE49-F238E27FC236}">
                <a16:creationId xmlns:a16="http://schemas.microsoft.com/office/drawing/2014/main" id="{FB2FF315-BDE8-4288-A8A5-EEFD467CF2AE}"/>
              </a:ext>
            </a:extLst>
          </p:cNvPr>
          <p:cNvCxnSpPr>
            <a:cxnSpLocks/>
            <a:stCxn id="74" idx="1"/>
            <a:endCxn id="75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2">
            <a:extLst>
              <a:ext uri="{FF2B5EF4-FFF2-40B4-BE49-F238E27FC236}">
                <a16:creationId xmlns:a16="http://schemas.microsoft.com/office/drawing/2014/main" id="{18A87324-C47E-4BF3-ACEE-B516F7EE6ABF}"/>
              </a:ext>
            </a:extLst>
          </p:cNvPr>
          <p:cNvCxnSpPr>
            <a:cxnSpLocks/>
            <a:stCxn id="85" idx="2"/>
            <a:endCxn id="75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638C091-64CE-4535-821E-0DA8295D4BAB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98" name="直接连接符 34">
            <a:extLst>
              <a:ext uri="{FF2B5EF4-FFF2-40B4-BE49-F238E27FC236}">
                <a16:creationId xmlns:a16="http://schemas.microsoft.com/office/drawing/2014/main" id="{583DBF31-CAD8-45F9-ACDD-27B2E98FCC3C}"/>
              </a:ext>
            </a:extLst>
          </p:cNvPr>
          <p:cNvCxnSpPr>
            <a:cxnSpLocks/>
            <a:stCxn id="93" idx="7"/>
            <a:endCxn id="74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5">
            <a:extLst>
              <a:ext uri="{FF2B5EF4-FFF2-40B4-BE49-F238E27FC236}">
                <a16:creationId xmlns:a16="http://schemas.microsoft.com/office/drawing/2014/main" id="{CD84713E-23E2-4847-9B5E-959757E8ADFF}"/>
              </a:ext>
            </a:extLst>
          </p:cNvPr>
          <p:cNvCxnSpPr>
            <a:cxnSpLocks/>
            <a:stCxn id="90" idx="5"/>
            <a:endCxn id="8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36">
            <a:extLst>
              <a:ext uri="{FF2B5EF4-FFF2-40B4-BE49-F238E27FC236}">
                <a16:creationId xmlns:a16="http://schemas.microsoft.com/office/drawing/2014/main" id="{B67BA075-DF4A-400A-BA58-024BFC148E4F}"/>
              </a:ext>
            </a:extLst>
          </p:cNvPr>
          <p:cNvCxnSpPr>
            <a:cxnSpLocks/>
            <a:stCxn id="93" idx="5"/>
            <a:endCxn id="90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37">
            <a:extLst>
              <a:ext uri="{FF2B5EF4-FFF2-40B4-BE49-F238E27FC236}">
                <a16:creationId xmlns:a16="http://schemas.microsoft.com/office/drawing/2014/main" id="{8AAFFAE1-D713-4635-90E5-7930A15ADEC5}"/>
              </a:ext>
            </a:extLst>
          </p:cNvPr>
          <p:cNvCxnSpPr>
            <a:cxnSpLocks/>
            <a:stCxn id="90" idx="1"/>
            <a:endCxn id="74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0A8D3C-45E8-4DD2-8FD8-0696A7D6E738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8DAB4F8-6C51-4011-9B27-C007EF9852A4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A131256-1EA9-4067-B451-8C7B0C24F195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8A953AC-1A5A-43B8-A138-1B8AA848B607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6" name="直接连接符 42">
            <a:extLst>
              <a:ext uri="{FF2B5EF4-FFF2-40B4-BE49-F238E27FC236}">
                <a16:creationId xmlns:a16="http://schemas.microsoft.com/office/drawing/2014/main" id="{6F060071-6DD2-4131-A664-ABCBC5F752BD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ACC2D2C-6BEA-449E-A95E-44A95BA1FB5B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8" name="直接连接符 44">
            <a:extLst>
              <a:ext uri="{FF2B5EF4-FFF2-40B4-BE49-F238E27FC236}">
                <a16:creationId xmlns:a16="http://schemas.microsoft.com/office/drawing/2014/main" id="{6AD4CCDA-7EFD-45BF-BE4B-2522F61B6909}"/>
              </a:ext>
            </a:extLst>
          </p:cNvPr>
          <p:cNvCxnSpPr>
            <a:cxnSpLocks/>
            <a:stCxn id="93" idx="2"/>
            <a:endCxn id="8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5A5819-DE9B-479F-A66F-1A54EBEC95B1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01FEE5-0FE2-49D3-A246-1332E950AC0C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1" name="直接连接符 35">
            <a:extLst>
              <a:ext uri="{FF2B5EF4-FFF2-40B4-BE49-F238E27FC236}">
                <a16:creationId xmlns:a16="http://schemas.microsoft.com/office/drawing/2014/main" id="{4CF9865A-4FD7-4C94-ABFE-6A7FC36AD78C}"/>
              </a:ext>
            </a:extLst>
          </p:cNvPr>
          <p:cNvCxnSpPr>
            <a:cxnSpLocks/>
            <a:stCxn id="90" idx="3"/>
            <a:endCxn id="8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4">
            <a:extLst>
              <a:ext uri="{FF2B5EF4-FFF2-40B4-BE49-F238E27FC236}">
                <a16:creationId xmlns:a16="http://schemas.microsoft.com/office/drawing/2014/main" id="{464CEDDB-142D-405B-8DFE-623582BD97D9}"/>
              </a:ext>
            </a:extLst>
          </p:cNvPr>
          <p:cNvCxnSpPr>
            <a:cxnSpLocks/>
            <a:stCxn id="93" idx="3"/>
            <a:endCxn id="8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32">
            <a:extLst>
              <a:ext uri="{FF2B5EF4-FFF2-40B4-BE49-F238E27FC236}">
                <a16:creationId xmlns:a16="http://schemas.microsoft.com/office/drawing/2014/main" id="{E3074841-2019-40BB-B8AF-0AB9FD151B45}"/>
              </a:ext>
            </a:extLst>
          </p:cNvPr>
          <p:cNvCxnSpPr>
            <a:cxnSpLocks/>
            <a:stCxn id="85" idx="1"/>
            <a:endCxn id="75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36">
            <a:extLst>
              <a:ext uri="{FF2B5EF4-FFF2-40B4-BE49-F238E27FC236}">
                <a16:creationId xmlns:a16="http://schemas.microsoft.com/office/drawing/2014/main" id="{C58C987F-6169-471E-9C36-E383F434F1CA}"/>
              </a:ext>
            </a:extLst>
          </p:cNvPr>
          <p:cNvCxnSpPr>
            <a:cxnSpLocks/>
            <a:stCxn id="93" idx="4"/>
            <a:endCxn id="90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31">
            <a:extLst>
              <a:ext uri="{FF2B5EF4-FFF2-40B4-BE49-F238E27FC236}">
                <a16:creationId xmlns:a16="http://schemas.microsoft.com/office/drawing/2014/main" id="{83959176-341B-4686-B64E-5DFA0D52414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34">
            <a:extLst>
              <a:ext uri="{FF2B5EF4-FFF2-40B4-BE49-F238E27FC236}">
                <a16:creationId xmlns:a16="http://schemas.microsoft.com/office/drawing/2014/main" id="{41D78A92-38AF-49DF-9457-EDE2B14D1258}"/>
              </a:ext>
            </a:extLst>
          </p:cNvPr>
          <p:cNvCxnSpPr>
            <a:cxnSpLocks/>
            <a:stCxn id="93" idx="0"/>
            <a:endCxn id="74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42">
            <a:extLst>
              <a:ext uri="{FF2B5EF4-FFF2-40B4-BE49-F238E27FC236}">
                <a16:creationId xmlns:a16="http://schemas.microsoft.com/office/drawing/2014/main" id="{43634A88-8514-4985-8101-B63A93F562CD}"/>
              </a:ext>
            </a:extLst>
          </p:cNvPr>
          <p:cNvCxnSpPr>
            <a:cxnSpLocks/>
            <a:stCxn id="85" idx="1"/>
            <a:endCxn id="74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37">
            <a:extLst>
              <a:ext uri="{FF2B5EF4-FFF2-40B4-BE49-F238E27FC236}">
                <a16:creationId xmlns:a16="http://schemas.microsoft.com/office/drawing/2014/main" id="{DC2530D9-DB64-4E2A-8545-1DF65984D679}"/>
              </a:ext>
            </a:extLst>
          </p:cNvPr>
          <p:cNvCxnSpPr>
            <a:cxnSpLocks/>
            <a:stCxn id="90" idx="0"/>
            <a:endCxn id="74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9BCC92-131F-49D9-85D7-C9204811BE0B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79DFDB-2A3C-4D0A-B8DB-5CB7544399AC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F3B67E-8A94-40AD-9E42-F40A64169CEF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BC35A6-0EFB-4EC9-AC49-4F1B4DE3C264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F86D60-4372-4DF4-A5A5-A8C9BEB11A01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4357 -4.07407E-6 C 0.06302 -4.07407E-6 0.08715 -0.03796 0.08715 -0.06851 L 0.08715 -0.1368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8" y="-685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71783824-87DB-4D7F-B803-27223978D616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6FDD1F-269F-479A-A8CA-5A20DBFD74EA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548A9A3-FC02-4483-AF30-C66B6D0AB00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4B9BCA9-2180-47C4-9078-457550E51E00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8FF4F0-19B9-4A24-B536-C4CB053C7326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006DFE3-E9DE-44C0-A2EA-F90D8AEE6652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直接连接符 31">
              <a:extLst>
                <a:ext uri="{FF2B5EF4-FFF2-40B4-BE49-F238E27FC236}">
                  <a16:creationId xmlns:a16="http://schemas.microsoft.com/office/drawing/2014/main" id="{FB2FF315-BDE8-4288-A8A5-EEFD467CF2AE}"/>
                </a:ext>
              </a:extLst>
            </p:cNvPr>
            <p:cNvCxnSpPr>
              <a:cxnSpLocks/>
              <a:stCxn id="74" idx="1"/>
              <a:endCxn id="7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32">
              <a:extLst>
                <a:ext uri="{FF2B5EF4-FFF2-40B4-BE49-F238E27FC236}">
                  <a16:creationId xmlns:a16="http://schemas.microsoft.com/office/drawing/2014/main" id="{18A87324-C47E-4BF3-ACEE-B516F7EE6ABF}"/>
                </a:ext>
              </a:extLst>
            </p:cNvPr>
            <p:cNvCxnSpPr>
              <a:cxnSpLocks/>
              <a:stCxn id="85" idx="2"/>
              <a:endCxn id="7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638C091-64CE-4535-821E-0DA8295D4BAB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98" name="直接连接符 34">
              <a:extLst>
                <a:ext uri="{FF2B5EF4-FFF2-40B4-BE49-F238E27FC236}">
                  <a16:creationId xmlns:a16="http://schemas.microsoft.com/office/drawing/2014/main" id="{583DBF31-CAD8-45F9-ACDD-27B2E98FCC3C}"/>
                </a:ext>
              </a:extLst>
            </p:cNvPr>
            <p:cNvCxnSpPr>
              <a:cxnSpLocks/>
              <a:stCxn id="93" idx="7"/>
              <a:endCxn id="7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35">
              <a:extLst>
                <a:ext uri="{FF2B5EF4-FFF2-40B4-BE49-F238E27FC236}">
                  <a16:creationId xmlns:a16="http://schemas.microsoft.com/office/drawing/2014/main" id="{CD84713E-23E2-4847-9B5E-959757E8ADFF}"/>
                </a:ext>
              </a:extLst>
            </p:cNvPr>
            <p:cNvCxnSpPr>
              <a:cxnSpLocks/>
              <a:stCxn id="90" idx="5"/>
              <a:endCxn id="85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36">
              <a:extLst>
                <a:ext uri="{FF2B5EF4-FFF2-40B4-BE49-F238E27FC236}">
                  <a16:creationId xmlns:a16="http://schemas.microsoft.com/office/drawing/2014/main" id="{B67BA075-DF4A-400A-BA58-024BFC148E4F}"/>
                </a:ext>
              </a:extLst>
            </p:cNvPr>
            <p:cNvCxnSpPr>
              <a:cxnSpLocks/>
              <a:stCxn id="93" idx="5"/>
              <a:endCxn id="9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37">
              <a:extLst>
                <a:ext uri="{FF2B5EF4-FFF2-40B4-BE49-F238E27FC236}">
                  <a16:creationId xmlns:a16="http://schemas.microsoft.com/office/drawing/2014/main" id="{8AAFFAE1-D713-4635-90E5-7930A15ADEC5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A8D3C-45E8-4DD2-8FD8-0696A7D6E73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8DAB4F8-6C51-4011-9B27-C007EF9852A4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A131256-1EA9-4067-B451-8C7B0C24F195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A953AC-1A5A-43B8-A138-1B8AA848B607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6" name="直接连接符 42">
              <a:extLst>
                <a:ext uri="{FF2B5EF4-FFF2-40B4-BE49-F238E27FC236}">
                  <a16:creationId xmlns:a16="http://schemas.microsoft.com/office/drawing/2014/main" id="{6F060071-6DD2-4131-A664-ABCBC5F752B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ACC2D2C-6BEA-449E-A95E-44A95BA1FB5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8" name="直接连接符 44">
              <a:extLst>
                <a:ext uri="{FF2B5EF4-FFF2-40B4-BE49-F238E27FC236}">
                  <a16:creationId xmlns:a16="http://schemas.microsoft.com/office/drawing/2014/main" id="{6AD4CCDA-7EFD-45BF-BE4B-2522F61B6909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5A5819-DE9B-479F-A66F-1A54EBEC95B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701FEE5-0FE2-49D3-A246-1332E950AC0C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11" name="直接连接符 35">
              <a:extLst>
                <a:ext uri="{FF2B5EF4-FFF2-40B4-BE49-F238E27FC236}">
                  <a16:creationId xmlns:a16="http://schemas.microsoft.com/office/drawing/2014/main" id="{4CF9865A-4FD7-4C94-ABFE-6A7FC36AD78C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44">
              <a:extLst>
                <a:ext uri="{FF2B5EF4-FFF2-40B4-BE49-F238E27FC236}">
                  <a16:creationId xmlns:a16="http://schemas.microsoft.com/office/drawing/2014/main" id="{464CEDDB-142D-405B-8DFE-623582BD97D9}"/>
                </a:ext>
              </a:extLst>
            </p:cNvPr>
            <p:cNvCxnSpPr>
              <a:cxnSpLocks/>
              <a:stCxn id="93" idx="3"/>
              <a:endCxn id="85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32">
              <a:extLst>
                <a:ext uri="{FF2B5EF4-FFF2-40B4-BE49-F238E27FC236}">
                  <a16:creationId xmlns:a16="http://schemas.microsoft.com/office/drawing/2014/main" id="{E3074841-2019-40BB-B8AF-0AB9FD151B45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36">
              <a:extLst>
                <a:ext uri="{FF2B5EF4-FFF2-40B4-BE49-F238E27FC236}">
                  <a16:creationId xmlns:a16="http://schemas.microsoft.com/office/drawing/2014/main" id="{C58C987F-6169-471E-9C36-E383F434F1CA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31">
              <a:extLst>
                <a:ext uri="{FF2B5EF4-FFF2-40B4-BE49-F238E27FC236}">
                  <a16:creationId xmlns:a16="http://schemas.microsoft.com/office/drawing/2014/main" id="{83959176-341B-4686-B64E-5DFA0D524146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34">
              <a:extLst>
                <a:ext uri="{FF2B5EF4-FFF2-40B4-BE49-F238E27FC236}">
                  <a16:creationId xmlns:a16="http://schemas.microsoft.com/office/drawing/2014/main" id="{41D78A92-38AF-49DF-9457-EDE2B14D1258}"/>
                </a:ext>
              </a:extLst>
            </p:cNvPr>
            <p:cNvCxnSpPr>
              <a:cxnSpLocks/>
              <a:stCxn id="93" idx="0"/>
              <a:endCxn id="7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2">
              <a:extLst>
                <a:ext uri="{FF2B5EF4-FFF2-40B4-BE49-F238E27FC236}">
                  <a16:creationId xmlns:a16="http://schemas.microsoft.com/office/drawing/2014/main" id="{43634A88-8514-4985-8101-B63A93F562CD}"/>
                </a:ext>
              </a:extLst>
            </p:cNvPr>
            <p:cNvCxnSpPr>
              <a:cxnSpLocks/>
              <a:stCxn id="85" idx="1"/>
              <a:endCxn id="7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37">
              <a:extLst>
                <a:ext uri="{FF2B5EF4-FFF2-40B4-BE49-F238E27FC236}">
                  <a16:creationId xmlns:a16="http://schemas.microsoft.com/office/drawing/2014/main" id="{DC2530D9-DB64-4E2A-8545-1DF65984D679}"/>
                </a:ext>
              </a:extLst>
            </p:cNvPr>
            <p:cNvCxnSpPr>
              <a:cxnSpLocks/>
              <a:stCxn id="90" idx="0"/>
              <a:endCxn id="7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3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907AE5-5EBA-419A-A0E6-D2197E1AA42F}"/>
              </a:ext>
            </a:extLst>
          </p:cNvPr>
          <p:cNvSpPr txBox="1"/>
          <p:nvPr/>
        </p:nvSpPr>
        <p:spPr>
          <a:xfrm>
            <a:off x="1337920" y="471719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(3.1) </a:t>
            </a:r>
            <a:r>
              <a:rPr lang="zh-CN" altLang="en-US" dirty="0">
                <a:solidFill>
                  <a:srgbClr val="FF0000"/>
                </a:solidFill>
              </a:rPr>
              <a:t>修改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en-US" altLang="zh-CN" baseline="-250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4F7E6E-F97B-4F88-AB94-A0E95F8A0F88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991ED0-050E-4E55-9A86-34529A8FB011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DDADC0-1AD9-4168-B84F-4AB81608E00F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EB2B44-CF89-4806-BED4-5E4390DC3E99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70A401-3613-4A8A-B874-E0B9C8308863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57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D86FDD1F-269F-479A-A8CA-5A20DBFD74EA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548A9A3-FC02-4483-AF30-C66B6D0AB008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B9BCA9-2180-47C4-9078-457550E51E00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A8FF4F0-19B9-4A24-B536-C4CB053C7326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006DFE3-E9DE-44C0-A2EA-F90D8AEE6652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95" name="直接连接符 31">
            <a:extLst>
              <a:ext uri="{FF2B5EF4-FFF2-40B4-BE49-F238E27FC236}">
                <a16:creationId xmlns:a16="http://schemas.microsoft.com/office/drawing/2014/main" id="{FB2FF315-BDE8-4288-A8A5-EEFD467CF2AE}"/>
              </a:ext>
            </a:extLst>
          </p:cNvPr>
          <p:cNvCxnSpPr>
            <a:cxnSpLocks/>
            <a:stCxn id="74" idx="1"/>
            <a:endCxn id="75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2">
            <a:extLst>
              <a:ext uri="{FF2B5EF4-FFF2-40B4-BE49-F238E27FC236}">
                <a16:creationId xmlns:a16="http://schemas.microsoft.com/office/drawing/2014/main" id="{18A87324-C47E-4BF3-ACEE-B516F7EE6ABF}"/>
              </a:ext>
            </a:extLst>
          </p:cNvPr>
          <p:cNvCxnSpPr>
            <a:cxnSpLocks/>
            <a:stCxn id="85" idx="2"/>
            <a:endCxn id="75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638C091-64CE-4535-821E-0DA8295D4BAB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98" name="直接连接符 34">
            <a:extLst>
              <a:ext uri="{FF2B5EF4-FFF2-40B4-BE49-F238E27FC236}">
                <a16:creationId xmlns:a16="http://schemas.microsoft.com/office/drawing/2014/main" id="{583DBF31-CAD8-45F9-ACDD-27B2E98FCC3C}"/>
              </a:ext>
            </a:extLst>
          </p:cNvPr>
          <p:cNvCxnSpPr>
            <a:cxnSpLocks/>
            <a:stCxn id="93" idx="7"/>
            <a:endCxn id="74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5">
            <a:extLst>
              <a:ext uri="{FF2B5EF4-FFF2-40B4-BE49-F238E27FC236}">
                <a16:creationId xmlns:a16="http://schemas.microsoft.com/office/drawing/2014/main" id="{CD84713E-23E2-4847-9B5E-959757E8ADFF}"/>
              </a:ext>
            </a:extLst>
          </p:cNvPr>
          <p:cNvCxnSpPr>
            <a:cxnSpLocks/>
            <a:stCxn id="90" idx="5"/>
            <a:endCxn id="8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36">
            <a:extLst>
              <a:ext uri="{FF2B5EF4-FFF2-40B4-BE49-F238E27FC236}">
                <a16:creationId xmlns:a16="http://schemas.microsoft.com/office/drawing/2014/main" id="{B67BA075-DF4A-400A-BA58-024BFC148E4F}"/>
              </a:ext>
            </a:extLst>
          </p:cNvPr>
          <p:cNvCxnSpPr>
            <a:cxnSpLocks/>
            <a:stCxn id="93" idx="5"/>
            <a:endCxn id="90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37">
            <a:extLst>
              <a:ext uri="{FF2B5EF4-FFF2-40B4-BE49-F238E27FC236}">
                <a16:creationId xmlns:a16="http://schemas.microsoft.com/office/drawing/2014/main" id="{8AAFFAE1-D713-4635-90E5-7930A15ADEC5}"/>
              </a:ext>
            </a:extLst>
          </p:cNvPr>
          <p:cNvCxnSpPr>
            <a:cxnSpLocks/>
            <a:stCxn id="90" idx="1"/>
            <a:endCxn id="74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0A8D3C-45E8-4DD2-8FD8-0696A7D6E738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8DAB4F8-6C51-4011-9B27-C007EF9852A4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A131256-1EA9-4067-B451-8C7B0C24F195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8A953AC-1A5A-43B8-A138-1B8AA848B607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6" name="直接连接符 42">
            <a:extLst>
              <a:ext uri="{FF2B5EF4-FFF2-40B4-BE49-F238E27FC236}">
                <a16:creationId xmlns:a16="http://schemas.microsoft.com/office/drawing/2014/main" id="{6F060071-6DD2-4131-A664-ABCBC5F752BD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ACC2D2C-6BEA-449E-A95E-44A95BA1FB5B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8" name="直接连接符 44">
            <a:extLst>
              <a:ext uri="{FF2B5EF4-FFF2-40B4-BE49-F238E27FC236}">
                <a16:creationId xmlns:a16="http://schemas.microsoft.com/office/drawing/2014/main" id="{6AD4CCDA-7EFD-45BF-BE4B-2522F61B6909}"/>
              </a:ext>
            </a:extLst>
          </p:cNvPr>
          <p:cNvCxnSpPr>
            <a:cxnSpLocks/>
            <a:stCxn id="93" idx="2"/>
            <a:endCxn id="8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5A5819-DE9B-479F-A66F-1A54EBEC95B1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01FEE5-0FE2-49D3-A246-1332E950AC0C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1" name="直接连接符 35">
            <a:extLst>
              <a:ext uri="{FF2B5EF4-FFF2-40B4-BE49-F238E27FC236}">
                <a16:creationId xmlns:a16="http://schemas.microsoft.com/office/drawing/2014/main" id="{4CF9865A-4FD7-4C94-ABFE-6A7FC36AD78C}"/>
              </a:ext>
            </a:extLst>
          </p:cNvPr>
          <p:cNvCxnSpPr>
            <a:cxnSpLocks/>
            <a:stCxn id="90" idx="3"/>
            <a:endCxn id="8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4">
            <a:extLst>
              <a:ext uri="{FF2B5EF4-FFF2-40B4-BE49-F238E27FC236}">
                <a16:creationId xmlns:a16="http://schemas.microsoft.com/office/drawing/2014/main" id="{464CEDDB-142D-405B-8DFE-623582BD97D9}"/>
              </a:ext>
            </a:extLst>
          </p:cNvPr>
          <p:cNvCxnSpPr>
            <a:cxnSpLocks/>
            <a:stCxn id="93" idx="3"/>
            <a:endCxn id="8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32">
            <a:extLst>
              <a:ext uri="{FF2B5EF4-FFF2-40B4-BE49-F238E27FC236}">
                <a16:creationId xmlns:a16="http://schemas.microsoft.com/office/drawing/2014/main" id="{E3074841-2019-40BB-B8AF-0AB9FD151B45}"/>
              </a:ext>
            </a:extLst>
          </p:cNvPr>
          <p:cNvCxnSpPr>
            <a:cxnSpLocks/>
            <a:stCxn id="85" idx="1"/>
            <a:endCxn id="75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36">
            <a:extLst>
              <a:ext uri="{FF2B5EF4-FFF2-40B4-BE49-F238E27FC236}">
                <a16:creationId xmlns:a16="http://schemas.microsoft.com/office/drawing/2014/main" id="{C58C987F-6169-471E-9C36-E383F434F1CA}"/>
              </a:ext>
            </a:extLst>
          </p:cNvPr>
          <p:cNvCxnSpPr>
            <a:cxnSpLocks/>
            <a:stCxn id="93" idx="4"/>
            <a:endCxn id="90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31">
            <a:extLst>
              <a:ext uri="{FF2B5EF4-FFF2-40B4-BE49-F238E27FC236}">
                <a16:creationId xmlns:a16="http://schemas.microsoft.com/office/drawing/2014/main" id="{83959176-341B-4686-B64E-5DFA0D52414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34">
            <a:extLst>
              <a:ext uri="{FF2B5EF4-FFF2-40B4-BE49-F238E27FC236}">
                <a16:creationId xmlns:a16="http://schemas.microsoft.com/office/drawing/2014/main" id="{41D78A92-38AF-49DF-9457-EDE2B14D1258}"/>
              </a:ext>
            </a:extLst>
          </p:cNvPr>
          <p:cNvCxnSpPr>
            <a:cxnSpLocks/>
            <a:stCxn id="93" idx="0"/>
            <a:endCxn id="74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42">
            <a:extLst>
              <a:ext uri="{FF2B5EF4-FFF2-40B4-BE49-F238E27FC236}">
                <a16:creationId xmlns:a16="http://schemas.microsoft.com/office/drawing/2014/main" id="{43634A88-8514-4985-8101-B63A93F562CD}"/>
              </a:ext>
            </a:extLst>
          </p:cNvPr>
          <p:cNvCxnSpPr>
            <a:cxnSpLocks/>
            <a:stCxn id="85" idx="1"/>
            <a:endCxn id="74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37">
            <a:extLst>
              <a:ext uri="{FF2B5EF4-FFF2-40B4-BE49-F238E27FC236}">
                <a16:creationId xmlns:a16="http://schemas.microsoft.com/office/drawing/2014/main" id="{DC2530D9-DB64-4E2A-8545-1DF65984D679}"/>
              </a:ext>
            </a:extLst>
          </p:cNvPr>
          <p:cNvCxnSpPr>
            <a:cxnSpLocks/>
            <a:stCxn id="90" idx="0"/>
            <a:endCxn id="74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3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907AE5-5EBA-419A-A0E6-D2197E1AA42F}"/>
              </a:ext>
            </a:extLst>
          </p:cNvPr>
          <p:cNvSpPr txBox="1"/>
          <p:nvPr/>
        </p:nvSpPr>
        <p:spPr>
          <a:xfrm>
            <a:off x="1337920" y="471719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(3.1) </a:t>
            </a:r>
            <a:r>
              <a:rPr lang="zh-CN" altLang="en-US" dirty="0"/>
              <a:t>修改</a:t>
            </a:r>
            <a:r>
              <a:rPr lang="en-US" altLang="zh-CN" dirty="0"/>
              <a:t>dist</a:t>
            </a:r>
            <a:r>
              <a:rPr lang="en-US" altLang="zh-CN" baseline="-25000" dirty="0"/>
              <a:t>4</a:t>
            </a:r>
            <a:r>
              <a:rPr lang="zh-CN" altLang="en-US" dirty="0"/>
              <a:t>为</a:t>
            </a:r>
            <a:r>
              <a:rPr lang="en-US" altLang="zh-CN" dirty="0"/>
              <a:t>7</a:t>
            </a:r>
            <a:endParaRPr lang="en-US" altLang="zh-CN" baseline="-25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E745A2-0B5E-4709-A0F2-A09CE53A8146}"/>
              </a:ext>
            </a:extLst>
          </p:cNvPr>
          <p:cNvSpPr txBox="1"/>
          <p:nvPr/>
        </p:nvSpPr>
        <p:spPr>
          <a:xfrm>
            <a:off x="1203553" y="5248916"/>
            <a:ext cx="365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(4)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F6E57C-F48B-4FF6-A608-A7CF42223C9B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332F5A-6A20-469E-AD59-BD2E4E94FB10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90600-958E-487A-9168-27D39AAE4661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6872E3-1774-4ADE-B094-AE49EEC8BB1B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63EE78-5F50-4AA0-B045-477099AF0F0C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1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D5D6-C29A-4266-A5FA-BF7873C8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打印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zh-CN" altLang="en-US" dirty="0">
                <a:latin typeface="Cambria" panose="02040503050406030204" pitchFamily="18" charset="0"/>
              </a:rPr>
              <a:t>到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zh-CN" altLang="en-US" dirty="0">
                <a:latin typeface="Cambria" panose="02040503050406030204" pitchFamily="18" charset="0"/>
              </a:rPr>
              <a:t>的最短路径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446F12-4683-4BBB-99F1-681CEDC17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52563"/>
                <a:ext cx="6709144" cy="5405437"/>
              </a:xfrm>
            </p:spPr>
            <p:txBody>
              <a:bodyPr/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</a:rPr>
                  <a:t>for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{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= 0;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&lt;= n;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++} {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</a:rPr>
                  <a:t>	find v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</a:rPr>
                  <a:t> with the minimum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[v];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</a:rPr>
                  <a:t>           add v into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en-US" altLang="zh-C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;</a:t>
                </a:r>
                <a:endParaRPr lang="en-US" altLang="zh-CN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</a:rPr>
                  <a:t>	</a:t>
                </a:r>
                <a:r>
                  <a:rPr lang="en-US" altLang="zh-CN" sz="2400" b="1" dirty="0">
                    <a:solidFill>
                      <a:srgbClr val="0070C0"/>
                    </a:solidFill>
                  </a:rPr>
                  <a:t>for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(e=(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v,w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) in E such that w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</a:rPr>
                  <a:t>){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</a:rPr>
                  <a:t>	     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[w] </a:t>
                </a:r>
                <a:r>
                  <a:rPr lang="en-US" altLang="zh-C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min(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[w],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[v] + </a:t>
                </a: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[e]);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</a:rPr>
                  <a:t>                 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predecessor[w] </a:t>
                </a:r>
                <a:r>
                  <a:rPr lang="en-US" altLang="zh-CN" sz="24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 v;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          }</a:t>
                </a:r>
                <a:endParaRPr lang="en-US" altLang="zh-CN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B0F0"/>
                    </a:solidFill>
                  </a:rPr>
                  <a:t>v = n;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B0F0"/>
                    </a:solidFill>
                  </a:rPr>
                  <a:t>While (v != 0) { </a:t>
                </a:r>
                <a:r>
                  <a:rPr lang="en-US" altLang="zh-CN" sz="2400" dirty="0" err="1">
                    <a:solidFill>
                      <a:srgbClr val="00B0F0"/>
                    </a:solidFill>
                  </a:rPr>
                  <a:t>P.push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(v); v = predecessor[v];}</a:t>
                </a:r>
              </a:p>
              <a:p>
                <a:pPr marL="0" indent="0">
                  <a:buNone/>
                </a:pPr>
                <a:r>
                  <a:rPr lang="en-US" altLang="zh-CN" sz="2400" dirty="0" err="1">
                    <a:solidFill>
                      <a:srgbClr val="00B0F0"/>
                    </a:solidFill>
                  </a:rPr>
                  <a:t>P.push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(0);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446F12-4683-4BBB-99F1-681CEDC17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52563"/>
                <a:ext cx="6709144" cy="5405437"/>
              </a:xfrm>
              <a:blipFill>
                <a:blip r:embed="rId2"/>
                <a:stretch>
                  <a:fillRect l="-1362" t="-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50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B2367-4031-4D7A-B1F3-3415A360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tx2"/>
                </a:solidFill>
                <a:latin typeface="Cambria" panose="02040503050406030204" pitchFamily="18" charset="0"/>
              </a:rPr>
              <a:t>迪杰斯特拉</a:t>
            </a:r>
            <a:r>
              <a:rPr lang="en-US" altLang="zh-CN" sz="4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(Dijkstra)</a:t>
            </a:r>
            <a:r>
              <a:rPr lang="zh-CN" altLang="zh-CN" sz="4400" dirty="0">
                <a:solidFill>
                  <a:schemeClr val="tx2"/>
                </a:solidFill>
                <a:latin typeface="Cambria" panose="02040503050406030204" pitchFamily="18" charset="0"/>
              </a:rPr>
              <a:t>算法思想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552C56-84FB-4586-805D-BF86526E40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040" y="1483242"/>
                <a:ext cx="8090967" cy="4813000"/>
              </a:xfrm>
            </p:spPr>
            <p:txBody>
              <a:bodyPr/>
              <a:lstStyle/>
              <a:p>
                <a:pPr marL="0" indent="0" eaLnBrk="1" hangingPunct="1">
                  <a:spcBef>
                    <a:spcPct val="0"/>
                  </a:spcBef>
                  <a:buNone/>
                  <a:defRPr/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① 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初始时，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{0}, 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[0]=0</m:t>
                    </m:r>
                  </m:oMath>
                </a14:m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  <a:b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</a:b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None/>
                  <a:defRPr/>
                </a:pP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None/>
                  <a:defRPr/>
                </a:pPr>
                <a:endParaRPr kumimoji="1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None/>
                  <a:defRPr/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② 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不断执行如下步骤：</a:t>
                </a: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      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寻找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𝑣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∉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  <m:r>
                      <a:rPr lang="en-US" altLang="zh-CN" sz="280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并且具有最小的</a:t>
                </a: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400" dirty="0">
                  <a:solidFill>
                    <a:srgbClr val="660066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l-GR" altLang="zh-CN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</m:oMath>
                </a14:m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spcBef>
                    <a:spcPts val="1200"/>
                  </a:spcBef>
                  <a:buNone/>
                  <a:defRPr/>
                </a:pPr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8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添加入</a:t>
                </a:r>
                <a:r>
                  <a:rPr lang="en-US" altLang="zh-CN" sz="28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，且令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CN" sz="28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（将证明）</a:t>
                </a:r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spcBef>
                    <a:spcPts val="1200"/>
                  </a:spcBef>
                  <a:buNone/>
                  <a:defRPr/>
                </a:pPr>
                <a:r>
                  <a:rPr lang="en-US" altLang="zh-CN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（注</a:t>
                </a:r>
                <a:r>
                  <a:rPr lang="en-US" altLang="zh-CN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加入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后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可能变化，当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</a:t>
                </a:r>
                <a:r>
                  <a:rPr lang="en-US" altLang="zh-CN" sz="2400" i="1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有边</a:t>
                </a:r>
                <a:r>
                  <a:rPr lang="en-US" altLang="zh-CN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552C56-84FB-4586-805D-BF86526E40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040" y="1483242"/>
                <a:ext cx="8090967" cy="4813000"/>
              </a:xfrm>
              <a:blipFill>
                <a:blip r:embed="rId3"/>
                <a:stretch>
                  <a:fillRect l="-1507" t="-1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CEF329-7DEA-4D16-A097-BD975ADD3B78}"/>
                  </a:ext>
                </a:extLst>
              </p:cNvPr>
              <p:cNvSpPr txBox="1"/>
              <p:nvPr/>
            </p:nvSpPr>
            <p:spPr>
              <a:xfrm>
                <a:off x="3045691" y="4189228"/>
                <a:ext cx="3476846" cy="6996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CEF329-7DEA-4D16-A097-BD975ADD3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691" y="4189228"/>
                <a:ext cx="3476846" cy="699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DC362630-D430-4B26-95A7-C736470C9D73}"/>
              </a:ext>
            </a:extLst>
          </p:cNvPr>
          <p:cNvGrpSpPr/>
          <p:nvPr/>
        </p:nvGrpSpPr>
        <p:grpSpPr>
          <a:xfrm>
            <a:off x="6849510" y="2505924"/>
            <a:ext cx="2132864" cy="2169629"/>
            <a:chOff x="6830938" y="4257752"/>
            <a:chExt cx="2132864" cy="2169629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33BE55DD-0CEC-4A14-9BE5-D11BD0834FAE}"/>
                </a:ext>
              </a:extLst>
            </p:cNvPr>
            <p:cNvSpPr/>
            <p:nvPr/>
          </p:nvSpPr>
          <p:spPr bwMode="auto">
            <a:xfrm>
              <a:off x="7107849" y="4343400"/>
              <a:ext cx="1855953" cy="1031358"/>
            </a:xfrm>
            <a:custGeom>
              <a:avLst/>
              <a:gdLst>
                <a:gd name="connsiteX0" fmla="*/ 26598 w 1855953"/>
                <a:gd name="connsiteY0" fmla="*/ 590107 h 1031358"/>
                <a:gd name="connsiteX1" fmla="*/ 21281 w 1855953"/>
                <a:gd name="connsiteY1" fmla="*/ 563526 h 1031358"/>
                <a:gd name="connsiteX2" fmla="*/ 16 w 1855953"/>
                <a:gd name="connsiteY2" fmla="*/ 499730 h 1031358"/>
                <a:gd name="connsiteX3" fmla="*/ 26598 w 1855953"/>
                <a:gd name="connsiteY3" fmla="*/ 361507 h 1031358"/>
                <a:gd name="connsiteX4" fmla="*/ 42546 w 1855953"/>
                <a:gd name="connsiteY4" fmla="*/ 287079 h 1031358"/>
                <a:gd name="connsiteX5" fmla="*/ 63811 w 1855953"/>
                <a:gd name="connsiteY5" fmla="*/ 260498 h 1031358"/>
                <a:gd name="connsiteX6" fmla="*/ 127607 w 1855953"/>
                <a:gd name="connsiteY6" fmla="*/ 101009 h 1031358"/>
                <a:gd name="connsiteX7" fmla="*/ 154188 w 1855953"/>
                <a:gd name="connsiteY7" fmla="*/ 58479 h 1031358"/>
                <a:gd name="connsiteX8" fmla="*/ 212667 w 1855953"/>
                <a:gd name="connsiteY8" fmla="*/ 26581 h 1031358"/>
                <a:gd name="connsiteX9" fmla="*/ 377472 w 1855953"/>
                <a:gd name="connsiteY9" fmla="*/ 0 h 1031358"/>
                <a:gd name="connsiteX10" fmla="*/ 1669328 w 1855953"/>
                <a:gd name="connsiteY10" fmla="*/ 122274 h 1031358"/>
                <a:gd name="connsiteX11" fmla="*/ 1738439 w 1855953"/>
                <a:gd name="connsiteY11" fmla="*/ 170121 h 1031358"/>
                <a:gd name="connsiteX12" fmla="*/ 1812867 w 1855953"/>
                <a:gd name="connsiteY12" fmla="*/ 313660 h 1031358"/>
                <a:gd name="connsiteX13" fmla="*/ 1855398 w 1855953"/>
                <a:gd name="connsiteY13" fmla="*/ 409353 h 1031358"/>
                <a:gd name="connsiteX14" fmla="*/ 1664011 w 1855953"/>
                <a:gd name="connsiteY14" fmla="*/ 834656 h 1031358"/>
                <a:gd name="connsiteX15" fmla="*/ 1504523 w 1855953"/>
                <a:gd name="connsiteY15" fmla="*/ 877186 h 1031358"/>
                <a:gd name="connsiteX16" fmla="*/ 1281239 w 1855953"/>
                <a:gd name="connsiteY16" fmla="*/ 962247 h 1031358"/>
                <a:gd name="connsiteX17" fmla="*/ 978211 w 1855953"/>
                <a:gd name="connsiteY17" fmla="*/ 1031358 h 1031358"/>
                <a:gd name="connsiteX18" fmla="*/ 499746 w 1855953"/>
                <a:gd name="connsiteY18" fmla="*/ 972879 h 1031358"/>
                <a:gd name="connsiteX19" fmla="*/ 324309 w 1855953"/>
                <a:gd name="connsiteY19" fmla="*/ 850605 h 1031358"/>
                <a:gd name="connsiteX20" fmla="*/ 244565 w 1855953"/>
                <a:gd name="connsiteY20" fmla="*/ 797442 h 1031358"/>
                <a:gd name="connsiteX21" fmla="*/ 95709 w 1855953"/>
                <a:gd name="connsiteY21" fmla="*/ 696433 h 1031358"/>
                <a:gd name="connsiteX22" fmla="*/ 79760 w 1855953"/>
                <a:gd name="connsiteY22" fmla="*/ 669851 h 1031358"/>
                <a:gd name="connsiteX23" fmla="*/ 26598 w 1855953"/>
                <a:gd name="connsiteY23" fmla="*/ 590107 h 10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55953" h="1031358">
                  <a:moveTo>
                    <a:pt x="26598" y="590107"/>
                  </a:moveTo>
                  <a:cubicBezTo>
                    <a:pt x="16851" y="572386"/>
                    <a:pt x="23831" y="572195"/>
                    <a:pt x="21281" y="563526"/>
                  </a:cubicBezTo>
                  <a:cubicBezTo>
                    <a:pt x="14956" y="542021"/>
                    <a:pt x="-574" y="522138"/>
                    <a:pt x="16" y="499730"/>
                  </a:cubicBezTo>
                  <a:cubicBezTo>
                    <a:pt x="1250" y="452828"/>
                    <a:pt x="17397" y="407514"/>
                    <a:pt x="26598" y="361507"/>
                  </a:cubicBezTo>
                  <a:cubicBezTo>
                    <a:pt x="31574" y="336627"/>
                    <a:pt x="33775" y="310887"/>
                    <a:pt x="42546" y="287079"/>
                  </a:cubicBezTo>
                  <a:cubicBezTo>
                    <a:pt x="46469" y="276432"/>
                    <a:pt x="56723" y="269358"/>
                    <a:pt x="63811" y="260498"/>
                  </a:cubicBezTo>
                  <a:cubicBezTo>
                    <a:pt x="87296" y="101981"/>
                    <a:pt x="39788" y="133942"/>
                    <a:pt x="127607" y="101009"/>
                  </a:cubicBezTo>
                  <a:cubicBezTo>
                    <a:pt x="136467" y="86832"/>
                    <a:pt x="142849" y="70763"/>
                    <a:pt x="154188" y="58479"/>
                  </a:cubicBezTo>
                  <a:cubicBezTo>
                    <a:pt x="173396" y="37670"/>
                    <a:pt x="188093" y="30794"/>
                    <a:pt x="212667" y="26581"/>
                  </a:cubicBezTo>
                  <a:cubicBezTo>
                    <a:pt x="267512" y="17179"/>
                    <a:pt x="322537" y="8860"/>
                    <a:pt x="377472" y="0"/>
                  </a:cubicBezTo>
                  <a:cubicBezTo>
                    <a:pt x="787861" y="21914"/>
                    <a:pt x="1266978" y="-46713"/>
                    <a:pt x="1669328" y="122274"/>
                  </a:cubicBezTo>
                  <a:cubicBezTo>
                    <a:pt x="1695161" y="133124"/>
                    <a:pt x="1715402" y="154172"/>
                    <a:pt x="1738439" y="170121"/>
                  </a:cubicBezTo>
                  <a:cubicBezTo>
                    <a:pt x="1763248" y="217967"/>
                    <a:pt x="1789195" y="265241"/>
                    <a:pt x="1812867" y="313660"/>
                  </a:cubicBezTo>
                  <a:cubicBezTo>
                    <a:pt x="1828198" y="345019"/>
                    <a:pt x="1854913" y="374450"/>
                    <a:pt x="1855398" y="409353"/>
                  </a:cubicBezTo>
                  <a:cubicBezTo>
                    <a:pt x="1858537" y="635312"/>
                    <a:pt x="1854820" y="724699"/>
                    <a:pt x="1664011" y="834656"/>
                  </a:cubicBezTo>
                  <a:cubicBezTo>
                    <a:pt x="1616340" y="862128"/>
                    <a:pt x="1556720" y="859787"/>
                    <a:pt x="1504523" y="877186"/>
                  </a:cubicBezTo>
                  <a:cubicBezTo>
                    <a:pt x="1428964" y="902372"/>
                    <a:pt x="1357673" y="939857"/>
                    <a:pt x="1281239" y="962247"/>
                  </a:cubicBezTo>
                  <a:cubicBezTo>
                    <a:pt x="1181814" y="991371"/>
                    <a:pt x="978211" y="1031358"/>
                    <a:pt x="978211" y="1031358"/>
                  </a:cubicBezTo>
                  <a:cubicBezTo>
                    <a:pt x="818723" y="1011865"/>
                    <a:pt x="657571" y="1003009"/>
                    <a:pt x="499746" y="972879"/>
                  </a:cubicBezTo>
                  <a:cubicBezTo>
                    <a:pt x="397233" y="953308"/>
                    <a:pt x="394347" y="908136"/>
                    <a:pt x="324309" y="850605"/>
                  </a:cubicBezTo>
                  <a:cubicBezTo>
                    <a:pt x="299623" y="830327"/>
                    <a:pt x="270464" y="816147"/>
                    <a:pt x="244565" y="797442"/>
                  </a:cubicBezTo>
                  <a:cubicBezTo>
                    <a:pt x="105652" y="697116"/>
                    <a:pt x="180695" y="732854"/>
                    <a:pt x="95709" y="696433"/>
                  </a:cubicBezTo>
                  <a:cubicBezTo>
                    <a:pt x="90393" y="687572"/>
                    <a:pt x="87067" y="677158"/>
                    <a:pt x="79760" y="669851"/>
                  </a:cubicBezTo>
                  <a:cubicBezTo>
                    <a:pt x="-2736" y="587355"/>
                    <a:pt x="36345" y="607828"/>
                    <a:pt x="26598" y="59010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S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3E7BC3F-03D6-4C6B-AC0A-DEA846BF9943}"/>
                </a:ext>
              </a:extLst>
            </p:cNvPr>
            <p:cNvSpPr/>
            <p:nvPr/>
          </p:nvSpPr>
          <p:spPr bwMode="auto">
            <a:xfrm>
              <a:off x="7503288" y="4769290"/>
              <a:ext cx="249865" cy="23923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5A6CCEC-07B6-4090-801C-73C5B20E3E46}"/>
                </a:ext>
              </a:extLst>
            </p:cNvPr>
            <p:cNvSpPr/>
            <p:nvPr/>
          </p:nvSpPr>
          <p:spPr bwMode="auto">
            <a:xfrm>
              <a:off x="8088600" y="4928190"/>
              <a:ext cx="249865" cy="23923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05C986B-D021-451B-8953-BDFB264D1BB1}"/>
                </a:ext>
              </a:extLst>
            </p:cNvPr>
            <p:cNvSpPr/>
            <p:nvPr/>
          </p:nvSpPr>
          <p:spPr bwMode="auto">
            <a:xfrm>
              <a:off x="8158873" y="4481623"/>
              <a:ext cx="249865" cy="23923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955E8E0B-119E-43DE-97BF-6B84C36F0539}"/>
                </a:ext>
              </a:extLst>
            </p:cNvPr>
            <p:cNvSpPr/>
            <p:nvPr/>
          </p:nvSpPr>
          <p:spPr bwMode="auto">
            <a:xfrm>
              <a:off x="6830938" y="5209953"/>
              <a:ext cx="2116173" cy="1217428"/>
            </a:xfrm>
            <a:custGeom>
              <a:avLst/>
              <a:gdLst>
                <a:gd name="connsiteX0" fmla="*/ 32 w 2116173"/>
                <a:gd name="connsiteY0" fmla="*/ 669851 h 1217428"/>
                <a:gd name="connsiteX1" fmla="*/ 26613 w 2116173"/>
                <a:gd name="connsiteY1" fmla="*/ 568841 h 1217428"/>
                <a:gd name="connsiteX2" fmla="*/ 37245 w 2116173"/>
                <a:gd name="connsiteY2" fmla="*/ 542260 h 1217428"/>
                <a:gd name="connsiteX3" fmla="*/ 63827 w 2116173"/>
                <a:gd name="connsiteY3" fmla="*/ 505046 h 1217428"/>
                <a:gd name="connsiteX4" fmla="*/ 90408 w 2116173"/>
                <a:gd name="connsiteY4" fmla="*/ 457200 h 1217428"/>
                <a:gd name="connsiteX5" fmla="*/ 101041 w 2116173"/>
                <a:gd name="connsiteY5" fmla="*/ 356190 h 1217428"/>
                <a:gd name="connsiteX6" fmla="*/ 111673 w 2116173"/>
                <a:gd name="connsiteY6" fmla="*/ 101009 h 1217428"/>
                <a:gd name="connsiteX7" fmla="*/ 154204 w 2116173"/>
                <a:gd name="connsiteY7" fmla="*/ 10632 h 1217428"/>
                <a:gd name="connsiteX8" fmla="*/ 175469 w 2116173"/>
                <a:gd name="connsiteY8" fmla="*/ 0 h 1217428"/>
                <a:gd name="connsiteX9" fmla="*/ 430650 w 2116173"/>
                <a:gd name="connsiteY9" fmla="*/ 31897 h 1217428"/>
                <a:gd name="connsiteX10" fmla="*/ 462548 w 2116173"/>
                <a:gd name="connsiteY10" fmla="*/ 58479 h 1217428"/>
                <a:gd name="connsiteX11" fmla="*/ 494445 w 2116173"/>
                <a:gd name="connsiteY11" fmla="*/ 116958 h 1217428"/>
                <a:gd name="connsiteX12" fmla="*/ 510394 w 2116173"/>
                <a:gd name="connsiteY12" fmla="*/ 127590 h 1217428"/>
                <a:gd name="connsiteX13" fmla="*/ 574190 w 2116173"/>
                <a:gd name="connsiteY13" fmla="*/ 191386 h 1217428"/>
                <a:gd name="connsiteX14" fmla="*/ 606087 w 2116173"/>
                <a:gd name="connsiteY14" fmla="*/ 217967 h 1217428"/>
                <a:gd name="connsiteX15" fmla="*/ 669883 w 2116173"/>
                <a:gd name="connsiteY15" fmla="*/ 244548 h 1217428"/>
                <a:gd name="connsiteX16" fmla="*/ 829371 w 2116173"/>
                <a:gd name="connsiteY16" fmla="*/ 265814 h 1217428"/>
                <a:gd name="connsiteX17" fmla="*/ 1398213 w 2116173"/>
                <a:gd name="connsiteY17" fmla="*/ 260497 h 1217428"/>
                <a:gd name="connsiteX18" fmla="*/ 1568334 w 2116173"/>
                <a:gd name="connsiteY18" fmla="*/ 239232 h 1217428"/>
                <a:gd name="connsiteX19" fmla="*/ 1701241 w 2116173"/>
                <a:gd name="connsiteY19" fmla="*/ 207335 h 1217428"/>
                <a:gd name="connsiteX20" fmla="*/ 1775669 w 2116173"/>
                <a:gd name="connsiteY20" fmla="*/ 186069 h 1217428"/>
                <a:gd name="connsiteX21" fmla="*/ 1892627 w 2116173"/>
                <a:gd name="connsiteY21" fmla="*/ 202018 h 1217428"/>
                <a:gd name="connsiteX22" fmla="*/ 1977687 w 2116173"/>
                <a:gd name="connsiteY22" fmla="*/ 244548 h 1217428"/>
                <a:gd name="connsiteX23" fmla="*/ 2014901 w 2116173"/>
                <a:gd name="connsiteY23" fmla="*/ 255181 h 1217428"/>
                <a:gd name="connsiteX24" fmla="*/ 2041483 w 2116173"/>
                <a:gd name="connsiteY24" fmla="*/ 281762 h 1217428"/>
                <a:gd name="connsiteX25" fmla="*/ 2068064 w 2116173"/>
                <a:gd name="connsiteY25" fmla="*/ 292395 h 1217428"/>
                <a:gd name="connsiteX26" fmla="*/ 2089329 w 2116173"/>
                <a:gd name="connsiteY26" fmla="*/ 334925 h 1217428"/>
                <a:gd name="connsiteX27" fmla="*/ 2094645 w 2116173"/>
                <a:gd name="connsiteY27" fmla="*/ 393404 h 1217428"/>
                <a:gd name="connsiteX28" fmla="*/ 2115911 w 2116173"/>
                <a:gd name="connsiteY28" fmla="*/ 419986 h 1217428"/>
                <a:gd name="connsiteX29" fmla="*/ 2099962 w 2116173"/>
                <a:gd name="connsiteY29" fmla="*/ 696432 h 1217428"/>
                <a:gd name="connsiteX30" fmla="*/ 1993636 w 2116173"/>
                <a:gd name="connsiteY30" fmla="*/ 824023 h 1217428"/>
                <a:gd name="connsiteX31" fmla="*/ 1945790 w 2116173"/>
                <a:gd name="connsiteY31" fmla="*/ 887818 h 1217428"/>
                <a:gd name="connsiteX32" fmla="*/ 1642762 w 2116173"/>
                <a:gd name="connsiteY32" fmla="*/ 1084521 h 1217428"/>
                <a:gd name="connsiteX33" fmla="*/ 1329101 w 2116173"/>
                <a:gd name="connsiteY33" fmla="*/ 1206795 h 1217428"/>
                <a:gd name="connsiteX34" fmla="*/ 988859 w 2116173"/>
                <a:gd name="connsiteY34" fmla="*/ 1217428 h 1217428"/>
                <a:gd name="connsiteX35" fmla="*/ 579506 w 2116173"/>
                <a:gd name="connsiteY35" fmla="*/ 1190846 h 1217428"/>
                <a:gd name="connsiteX36" fmla="*/ 526343 w 2116173"/>
                <a:gd name="connsiteY36" fmla="*/ 1164265 h 1217428"/>
                <a:gd name="connsiteX37" fmla="*/ 457232 w 2116173"/>
                <a:gd name="connsiteY37" fmla="*/ 1143000 h 1217428"/>
                <a:gd name="connsiteX38" fmla="*/ 334957 w 2116173"/>
                <a:gd name="connsiteY38" fmla="*/ 1084521 h 1217428"/>
                <a:gd name="connsiteX39" fmla="*/ 271162 w 2116173"/>
                <a:gd name="connsiteY39" fmla="*/ 1057939 h 1217428"/>
                <a:gd name="connsiteX40" fmla="*/ 239264 w 2116173"/>
                <a:gd name="connsiteY40" fmla="*/ 1031358 h 1217428"/>
                <a:gd name="connsiteX41" fmla="*/ 212683 w 2116173"/>
                <a:gd name="connsiteY41" fmla="*/ 1020725 h 1217428"/>
                <a:gd name="connsiteX42" fmla="*/ 148887 w 2116173"/>
                <a:gd name="connsiteY42" fmla="*/ 978195 h 1217428"/>
                <a:gd name="connsiteX43" fmla="*/ 58511 w 2116173"/>
                <a:gd name="connsiteY43" fmla="*/ 850604 h 1217428"/>
                <a:gd name="connsiteX44" fmla="*/ 47878 w 2116173"/>
                <a:gd name="connsiteY44" fmla="*/ 760228 h 1217428"/>
                <a:gd name="connsiteX45" fmla="*/ 31929 w 2116173"/>
                <a:gd name="connsiteY45" fmla="*/ 728330 h 1217428"/>
                <a:gd name="connsiteX46" fmla="*/ 32 w 2116173"/>
                <a:gd name="connsiteY46" fmla="*/ 669851 h 121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116173" h="1217428">
                  <a:moveTo>
                    <a:pt x="32" y="669851"/>
                  </a:moveTo>
                  <a:cubicBezTo>
                    <a:pt x="-854" y="643270"/>
                    <a:pt x="16865" y="602265"/>
                    <a:pt x="26613" y="568841"/>
                  </a:cubicBezTo>
                  <a:cubicBezTo>
                    <a:pt x="29285" y="559680"/>
                    <a:pt x="32437" y="550503"/>
                    <a:pt x="37245" y="542260"/>
                  </a:cubicBezTo>
                  <a:cubicBezTo>
                    <a:pt x="44926" y="529092"/>
                    <a:pt x="55748" y="517973"/>
                    <a:pt x="63827" y="505046"/>
                  </a:cubicBezTo>
                  <a:cubicBezTo>
                    <a:pt x="73497" y="489575"/>
                    <a:pt x="81548" y="473149"/>
                    <a:pt x="90408" y="457200"/>
                  </a:cubicBezTo>
                  <a:cubicBezTo>
                    <a:pt x="93952" y="423530"/>
                    <a:pt x="99023" y="389986"/>
                    <a:pt x="101041" y="356190"/>
                  </a:cubicBezTo>
                  <a:cubicBezTo>
                    <a:pt x="106115" y="271207"/>
                    <a:pt x="104361" y="185829"/>
                    <a:pt x="111673" y="101009"/>
                  </a:cubicBezTo>
                  <a:cubicBezTo>
                    <a:pt x="114438" y="68933"/>
                    <a:pt x="131340" y="33495"/>
                    <a:pt x="154204" y="10632"/>
                  </a:cubicBezTo>
                  <a:cubicBezTo>
                    <a:pt x="159808" y="5028"/>
                    <a:pt x="168381" y="3544"/>
                    <a:pt x="175469" y="0"/>
                  </a:cubicBezTo>
                  <a:cubicBezTo>
                    <a:pt x="213155" y="2757"/>
                    <a:pt x="362368" y="-10123"/>
                    <a:pt x="430650" y="31897"/>
                  </a:cubicBezTo>
                  <a:cubicBezTo>
                    <a:pt x="442438" y="39151"/>
                    <a:pt x="451915" y="49618"/>
                    <a:pt x="462548" y="58479"/>
                  </a:cubicBezTo>
                  <a:cubicBezTo>
                    <a:pt x="473180" y="77972"/>
                    <a:pt x="481806" y="98702"/>
                    <a:pt x="494445" y="116958"/>
                  </a:cubicBezTo>
                  <a:cubicBezTo>
                    <a:pt x="498082" y="122211"/>
                    <a:pt x="505723" y="123230"/>
                    <a:pt x="510394" y="127590"/>
                  </a:cubicBezTo>
                  <a:cubicBezTo>
                    <a:pt x="532380" y="148110"/>
                    <a:pt x="551087" y="172133"/>
                    <a:pt x="574190" y="191386"/>
                  </a:cubicBezTo>
                  <a:cubicBezTo>
                    <a:pt x="584822" y="200246"/>
                    <a:pt x="593988" y="211246"/>
                    <a:pt x="606087" y="217967"/>
                  </a:cubicBezTo>
                  <a:cubicBezTo>
                    <a:pt x="626225" y="229155"/>
                    <a:pt x="647638" y="238559"/>
                    <a:pt x="669883" y="244548"/>
                  </a:cubicBezTo>
                  <a:cubicBezTo>
                    <a:pt x="682601" y="247972"/>
                    <a:pt x="822055" y="264899"/>
                    <a:pt x="829371" y="265814"/>
                  </a:cubicBezTo>
                  <a:lnTo>
                    <a:pt x="1398213" y="260497"/>
                  </a:lnTo>
                  <a:cubicBezTo>
                    <a:pt x="1427502" y="259805"/>
                    <a:pt x="1529015" y="248406"/>
                    <a:pt x="1568334" y="239232"/>
                  </a:cubicBezTo>
                  <a:cubicBezTo>
                    <a:pt x="1729028" y="201737"/>
                    <a:pt x="1611221" y="220194"/>
                    <a:pt x="1701241" y="207335"/>
                  </a:cubicBezTo>
                  <a:cubicBezTo>
                    <a:pt x="1726050" y="200246"/>
                    <a:pt x="1749877" y="186786"/>
                    <a:pt x="1775669" y="186069"/>
                  </a:cubicBezTo>
                  <a:cubicBezTo>
                    <a:pt x="1815001" y="184976"/>
                    <a:pt x="1854096" y="194046"/>
                    <a:pt x="1892627" y="202018"/>
                  </a:cubicBezTo>
                  <a:cubicBezTo>
                    <a:pt x="1917302" y="207123"/>
                    <a:pt x="1957664" y="235788"/>
                    <a:pt x="1977687" y="244548"/>
                  </a:cubicBezTo>
                  <a:cubicBezTo>
                    <a:pt x="1989506" y="249719"/>
                    <a:pt x="2002496" y="251637"/>
                    <a:pt x="2014901" y="255181"/>
                  </a:cubicBezTo>
                  <a:cubicBezTo>
                    <a:pt x="2023762" y="264041"/>
                    <a:pt x="2031217" y="274576"/>
                    <a:pt x="2041483" y="281762"/>
                  </a:cubicBezTo>
                  <a:cubicBezTo>
                    <a:pt x="2049301" y="287235"/>
                    <a:pt x="2061680" y="285302"/>
                    <a:pt x="2068064" y="292395"/>
                  </a:cubicBezTo>
                  <a:cubicBezTo>
                    <a:pt x="2078667" y="304176"/>
                    <a:pt x="2082241" y="320748"/>
                    <a:pt x="2089329" y="334925"/>
                  </a:cubicBezTo>
                  <a:cubicBezTo>
                    <a:pt x="2091101" y="354418"/>
                    <a:pt x="2088807" y="374722"/>
                    <a:pt x="2094645" y="393404"/>
                  </a:cubicBezTo>
                  <a:cubicBezTo>
                    <a:pt x="2098030" y="404235"/>
                    <a:pt x="2115712" y="408640"/>
                    <a:pt x="2115911" y="419986"/>
                  </a:cubicBezTo>
                  <a:cubicBezTo>
                    <a:pt x="2117530" y="512274"/>
                    <a:pt x="2111590" y="604865"/>
                    <a:pt x="2099962" y="696432"/>
                  </a:cubicBezTo>
                  <a:cubicBezTo>
                    <a:pt x="2091493" y="763121"/>
                    <a:pt x="2035894" y="780004"/>
                    <a:pt x="1993636" y="824023"/>
                  </a:cubicBezTo>
                  <a:cubicBezTo>
                    <a:pt x="1975228" y="843198"/>
                    <a:pt x="1966171" y="870755"/>
                    <a:pt x="1945790" y="887818"/>
                  </a:cubicBezTo>
                  <a:cubicBezTo>
                    <a:pt x="1892116" y="932754"/>
                    <a:pt x="1724285" y="1048730"/>
                    <a:pt x="1642762" y="1084521"/>
                  </a:cubicBezTo>
                  <a:cubicBezTo>
                    <a:pt x="1540011" y="1129631"/>
                    <a:pt x="1441263" y="1203290"/>
                    <a:pt x="1329101" y="1206795"/>
                  </a:cubicBezTo>
                  <a:lnTo>
                    <a:pt x="988859" y="1217428"/>
                  </a:lnTo>
                  <a:cubicBezTo>
                    <a:pt x="852408" y="1208567"/>
                    <a:pt x="715350" y="1206460"/>
                    <a:pt x="579506" y="1190846"/>
                  </a:cubicBezTo>
                  <a:cubicBezTo>
                    <a:pt x="559823" y="1188584"/>
                    <a:pt x="544793" y="1171485"/>
                    <a:pt x="526343" y="1164265"/>
                  </a:cubicBezTo>
                  <a:cubicBezTo>
                    <a:pt x="503897" y="1155482"/>
                    <a:pt x="479481" y="1152270"/>
                    <a:pt x="457232" y="1143000"/>
                  </a:cubicBezTo>
                  <a:cubicBezTo>
                    <a:pt x="415528" y="1125623"/>
                    <a:pt x="376661" y="1101898"/>
                    <a:pt x="334957" y="1084521"/>
                  </a:cubicBezTo>
                  <a:cubicBezTo>
                    <a:pt x="313692" y="1075660"/>
                    <a:pt x="291300" y="1069127"/>
                    <a:pt x="271162" y="1057939"/>
                  </a:cubicBezTo>
                  <a:cubicBezTo>
                    <a:pt x="259063" y="1051217"/>
                    <a:pt x="250941" y="1038789"/>
                    <a:pt x="239264" y="1031358"/>
                  </a:cubicBezTo>
                  <a:cubicBezTo>
                    <a:pt x="231213" y="1026235"/>
                    <a:pt x="221371" y="1024674"/>
                    <a:pt x="212683" y="1020725"/>
                  </a:cubicBezTo>
                  <a:cubicBezTo>
                    <a:pt x="187728" y="1009382"/>
                    <a:pt x="167421" y="999817"/>
                    <a:pt x="148887" y="978195"/>
                  </a:cubicBezTo>
                  <a:cubicBezTo>
                    <a:pt x="103453" y="925189"/>
                    <a:pt x="90483" y="901761"/>
                    <a:pt x="58511" y="850604"/>
                  </a:cubicBezTo>
                  <a:cubicBezTo>
                    <a:pt x="54967" y="820479"/>
                    <a:pt x="54322" y="789869"/>
                    <a:pt x="47878" y="760228"/>
                  </a:cubicBezTo>
                  <a:cubicBezTo>
                    <a:pt x="45353" y="748612"/>
                    <a:pt x="36848" y="739152"/>
                    <a:pt x="31929" y="728330"/>
                  </a:cubicBezTo>
                  <a:cubicBezTo>
                    <a:pt x="19981" y="702043"/>
                    <a:pt x="918" y="696432"/>
                    <a:pt x="32" y="66985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4F28C6B-2B1F-4CB6-8676-1FB8CEF123B2}"/>
                </a:ext>
              </a:extLst>
            </p:cNvPr>
            <p:cNvSpPr/>
            <p:nvPr/>
          </p:nvSpPr>
          <p:spPr bwMode="auto">
            <a:xfrm>
              <a:off x="7356971" y="5800648"/>
              <a:ext cx="249865" cy="23923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0EDA90-EB92-4BE2-8C63-20308DB52D36}"/>
                </a:ext>
              </a:extLst>
            </p:cNvPr>
            <p:cNvSpPr txBox="1"/>
            <p:nvPr/>
          </p:nvSpPr>
          <p:spPr>
            <a:xfrm>
              <a:off x="7328138" y="581866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endParaRPr lang="zh-CN" altLang="en-US" dirty="0"/>
            </a:p>
          </p:txBody>
        </p:sp>
        <p:cxnSp>
          <p:nvCxnSpPr>
            <p:cNvPr id="15" name="连接符: 曲线 14">
              <a:extLst>
                <a:ext uri="{FF2B5EF4-FFF2-40B4-BE49-F238E27FC236}">
                  <a16:creationId xmlns:a16="http://schemas.microsoft.com/office/drawing/2014/main" id="{8A3AFC8D-A980-4AFA-809E-DC3E127882AA}"/>
                </a:ext>
              </a:extLst>
            </p:cNvPr>
            <p:cNvCxnSpPr>
              <a:stCxn id="7" idx="4"/>
              <a:endCxn id="12" idx="1"/>
            </p:cNvCxnSpPr>
            <p:nvPr/>
          </p:nvCxnSpPr>
          <p:spPr bwMode="auto">
            <a:xfrm rot="5400000">
              <a:off x="7097312" y="5304774"/>
              <a:ext cx="827160" cy="234658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CF6ECBCB-1793-4113-BA2A-6653CAC367F8}"/>
                </a:ext>
              </a:extLst>
            </p:cNvPr>
            <p:cNvCxnSpPr>
              <a:stCxn id="8" idx="5"/>
              <a:endCxn id="12" idx="7"/>
            </p:cNvCxnSpPr>
            <p:nvPr/>
          </p:nvCxnSpPr>
          <p:spPr bwMode="auto">
            <a:xfrm rot="5400000">
              <a:off x="7584412" y="5118221"/>
              <a:ext cx="703295" cy="731629"/>
            </a:xfrm>
            <a:prstGeom prst="curvedConnector3">
              <a:avLst>
                <a:gd name="adj1" fmla="val 8326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4F57F2-7A9D-4851-9A24-8C76BE896917}"/>
                </a:ext>
              </a:extLst>
            </p:cNvPr>
            <p:cNvSpPr txBox="1"/>
            <p:nvPr/>
          </p:nvSpPr>
          <p:spPr>
            <a:xfrm>
              <a:off x="8271239" y="42577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563FB32-9C03-477E-AC1F-131BDB9B2E78}"/>
                </a:ext>
              </a:extLst>
            </p:cNvPr>
            <p:cNvSpPr txBox="1"/>
            <p:nvPr/>
          </p:nvSpPr>
          <p:spPr>
            <a:xfrm>
              <a:off x="7596905" y="481088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605C423-8421-44AD-B8A8-E23111356642}"/>
                </a:ext>
              </a:extLst>
            </p:cNvPr>
            <p:cNvSpPr txBox="1"/>
            <p:nvPr/>
          </p:nvSpPr>
          <p:spPr>
            <a:xfrm>
              <a:off x="8265879" y="490879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u'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0FD4863-4790-4522-BF3D-50B770ED7F59}"/>
                  </a:ext>
                </a:extLst>
              </p:cNvPr>
              <p:cNvSpPr txBox="1"/>
              <p:nvPr/>
            </p:nvSpPr>
            <p:spPr>
              <a:xfrm>
                <a:off x="1228058" y="2090426"/>
                <a:ext cx="742684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已求出最短路径的顶点的集合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b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l-GR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ϵ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记录从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的最短路的长度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0FD4863-4790-4522-BF3D-50B770ED7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058" y="2090426"/>
                <a:ext cx="7426843" cy="830997"/>
              </a:xfrm>
              <a:prstGeom prst="rect">
                <a:avLst/>
              </a:prstGeom>
              <a:blipFill>
                <a:blip r:embed="rId5"/>
                <a:stretch>
                  <a:fillRect l="-246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E0D73-9460-4AB5-9174-3700B8E3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63" y="1780953"/>
            <a:ext cx="8183563" cy="2573080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单源点最短路径问题的</a:t>
            </a:r>
            <a:br>
              <a:rPr lang="en-US" altLang="zh-CN" dirty="0">
                <a:latin typeface="+mj-ea"/>
              </a:rPr>
            </a:b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CN" altLang="en-US" dirty="0">
                <a:latin typeface="Cambria" panose="02040503050406030204" pitchFamily="18" charset="0"/>
              </a:rPr>
              <a:t>也叫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Bellman–Ford–Moore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)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701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BF6E6BB2-D38E-4027-9D28-A85CDDB50511}"/>
              </a:ext>
            </a:extLst>
          </p:cNvPr>
          <p:cNvSpPr/>
          <p:nvPr/>
        </p:nvSpPr>
        <p:spPr bwMode="auto">
          <a:xfrm>
            <a:off x="828364" y="3737344"/>
            <a:ext cx="4646427" cy="205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CF3880F-5597-4F2A-8CD1-AF496BB2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Dijkstra</a:t>
            </a:r>
            <a:r>
              <a:rPr lang="zh-CN" altLang="en-US" dirty="0">
                <a:latin typeface="Cambria" panose="02040503050406030204" pitchFamily="18" charset="0"/>
              </a:rPr>
              <a:t>算法的局限性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FD75C-CEFF-4E3C-8D34-495BDEEB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407" y="1573952"/>
            <a:ext cx="7259877" cy="22633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当边的长度有负数时，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Dijkstra</a:t>
            </a:r>
            <a:r>
              <a:rPr lang="zh-CN" altLang="en-US" sz="2800" dirty="0">
                <a:solidFill>
                  <a:srgbClr val="FF0000"/>
                </a:solidFill>
              </a:rPr>
              <a:t>算法不保证正确。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   1. </a:t>
            </a:r>
            <a:r>
              <a:rPr lang="zh-CN" altLang="en-US" sz="2800" dirty="0"/>
              <a:t>证明其正确性时用到了长度为非负数！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2. </a:t>
            </a:r>
            <a:r>
              <a:rPr lang="zh-CN" altLang="en-US" sz="2800" dirty="0"/>
              <a:t>可以给出一个反例（如右下图）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B8B68F9-D613-487D-8A27-7F5D45A6131B}"/>
              </a:ext>
            </a:extLst>
          </p:cNvPr>
          <p:cNvSpPr txBox="1"/>
          <p:nvPr/>
        </p:nvSpPr>
        <p:spPr>
          <a:xfrm>
            <a:off x="6254114" y="3741607"/>
            <a:ext cx="1190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反例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DC04C11-D99B-4D3F-A516-801CF66BF308}"/>
                  </a:ext>
                </a:extLst>
              </p:cNvPr>
              <p:cNvSpPr txBox="1"/>
              <p:nvPr/>
            </p:nvSpPr>
            <p:spPr>
              <a:xfrm>
                <a:off x="927268" y="4020827"/>
                <a:ext cx="45720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“假设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P=&lt;u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=0,u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2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t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=v&gt;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是</a:t>
                </a:r>
                <a:br>
                  <a:rPr lang="en-US" altLang="zh-CN" sz="2400" dirty="0">
                    <a:solidFill>
                      <a:srgbClr val="9933FF"/>
                    </a:solidFill>
                  </a:rPr>
                </a:br>
                <a:r>
                  <a:rPr lang="en-US" altLang="zh-CN" sz="2400" dirty="0">
                    <a:solidFill>
                      <a:srgbClr val="9933FF"/>
                    </a:solidFill>
                  </a:rPr>
                  <a:t> 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的任意一条路径。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中必然有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i+1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满足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i+1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∉ </m:t>
                    </m:r>
                  </m:oMath>
                </a14:m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的长度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≥ 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&lt;u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,…u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i+1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&gt;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的长度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”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DC04C11-D99B-4D3F-A516-801CF66BF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68" y="4020827"/>
                <a:ext cx="4572000" cy="1569660"/>
              </a:xfrm>
              <a:prstGeom prst="rect">
                <a:avLst/>
              </a:prstGeom>
              <a:blipFill>
                <a:blip r:embed="rId2"/>
                <a:stretch>
                  <a:fillRect l="-2000" t="-4280" r="-2267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42DA4A10-4377-44E8-8C8D-32128532CB94}"/>
              </a:ext>
            </a:extLst>
          </p:cNvPr>
          <p:cNvSpPr txBox="1"/>
          <p:nvPr/>
        </p:nvSpPr>
        <p:spPr>
          <a:xfrm>
            <a:off x="964407" y="6036044"/>
            <a:ext cx="6990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(</a:t>
            </a:r>
            <a:r>
              <a:rPr lang="zh-CN" altLang="en-US" sz="1800" dirty="0"/>
              <a:t>实际上，有许多问题中，权值有可能是负数）（如差分约束系统）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9F427D7-8361-4D95-9822-0ED13A25F293}"/>
              </a:ext>
            </a:extLst>
          </p:cNvPr>
          <p:cNvGrpSpPr/>
          <p:nvPr/>
        </p:nvGrpSpPr>
        <p:grpSpPr>
          <a:xfrm>
            <a:off x="6251074" y="4282839"/>
            <a:ext cx="1704241" cy="1538892"/>
            <a:chOff x="6251074" y="4282839"/>
            <a:chExt cx="1704241" cy="1538892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D825F1A8-EC15-49F0-90C6-9AD5A7BA4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740" y="4808302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DC057275-2F05-4BEA-9536-ADD231F88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427" y="4935302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3" name="Oval 13">
              <a:extLst>
                <a:ext uri="{FF2B5EF4-FFF2-40B4-BE49-F238E27FC236}">
                  <a16:creationId xmlns:a16="http://schemas.microsoft.com/office/drawing/2014/main" id="{51FDA6EF-9336-462A-85ED-7AE17F684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427" y="4282839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24" name="Line 14">
              <a:extLst>
                <a:ext uri="{FF2B5EF4-FFF2-40B4-BE49-F238E27FC236}">
                  <a16:creationId xmlns:a16="http://schemas.microsoft.com/office/drawing/2014/main" id="{2E377073-C1B8-4E57-8A37-DA6AFE3E1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6890" y="4568589"/>
              <a:ext cx="0" cy="371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DB6F67BB-2451-47DF-B49C-0EAE366FC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0715" y="4463814"/>
              <a:ext cx="987425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Text Box 24">
              <a:extLst>
                <a:ext uri="{FF2B5EF4-FFF2-40B4-BE49-F238E27FC236}">
                  <a16:creationId xmlns:a16="http://schemas.microsoft.com/office/drawing/2014/main" id="{6CFE715C-7A89-4F22-A6B6-96E8D1062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7202" y="4524139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1" name="Text Box 29">
              <a:extLst>
                <a:ext uri="{FF2B5EF4-FFF2-40B4-BE49-F238E27FC236}">
                  <a16:creationId xmlns:a16="http://schemas.microsoft.com/office/drawing/2014/main" id="{AF784003-902A-4E5A-9C07-53CCD8683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951" y="4345983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35" name="Line 17">
              <a:extLst>
                <a:ext uri="{FF2B5EF4-FFF2-40B4-BE49-F238E27FC236}">
                  <a16:creationId xmlns:a16="http://schemas.microsoft.com/office/drawing/2014/main" id="{1F89D66C-3020-4956-9D6A-B5CF03074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5003" y="5027378"/>
              <a:ext cx="973138" cy="63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Text Box 29">
              <a:extLst>
                <a:ext uri="{FF2B5EF4-FFF2-40B4-BE49-F238E27FC236}">
                  <a16:creationId xmlns:a16="http://schemas.microsoft.com/office/drawing/2014/main" id="{0D794F52-7663-4263-B54E-734F6BE2E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4847" y="4998801"/>
              <a:ext cx="3978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-6</a:t>
              </a:r>
            </a:p>
          </p:txBody>
        </p:sp>
        <p:sp>
          <p:nvSpPr>
            <p:cNvPr id="19" name="Text Box 29">
              <a:extLst>
                <a:ext uri="{FF2B5EF4-FFF2-40B4-BE49-F238E27FC236}">
                  <a16:creationId xmlns:a16="http://schemas.microsoft.com/office/drawing/2014/main" id="{A1CB8537-B392-4AE4-97CE-8873341C4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1074" y="5144590"/>
              <a:ext cx="3515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0" name="Oval 12">
              <a:extLst>
                <a:ext uri="{FF2B5EF4-FFF2-40B4-BE49-F238E27FC236}">
                  <a16:creationId xmlns:a16="http://schemas.microsoft.com/office/drawing/2014/main" id="{21974868-0002-474D-8803-DD187171B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8392" y="5539156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EEAB1DA6-D9C8-4872-844B-AD7CDDF0BE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5011" y="5202548"/>
              <a:ext cx="52191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2711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F25C6-BBF8-4DBF-888F-B5551DFB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48F03-425F-4B30-8BBE-8F99BA2F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11364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   有向图中如果有一个回路它的各边总长是</a:t>
            </a:r>
            <a:br>
              <a:rPr lang="en-US" altLang="zh-CN" sz="2800" dirty="0"/>
            </a:br>
            <a:r>
              <a:rPr lang="en-US" altLang="zh-CN" sz="2800" dirty="0"/>
              <a:t>      </a:t>
            </a:r>
            <a:r>
              <a:rPr lang="zh-CN" altLang="en-US" sz="2800" dirty="0"/>
              <a:t>负值，那么这个回路称作一个</a:t>
            </a:r>
            <a:r>
              <a:rPr lang="zh-CN" altLang="en-US" sz="2800" dirty="0">
                <a:solidFill>
                  <a:srgbClr val="00B0F0"/>
                </a:solidFill>
              </a:rPr>
              <a:t>负环</a:t>
            </a:r>
            <a:r>
              <a:rPr lang="zh-CN" altLang="en-US" sz="2800" dirty="0"/>
              <a:t>。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E85BE2B-2A90-4F4C-8251-A5AC1EBD1072}"/>
              </a:ext>
            </a:extLst>
          </p:cNvPr>
          <p:cNvGrpSpPr/>
          <p:nvPr/>
        </p:nvGrpSpPr>
        <p:grpSpPr>
          <a:xfrm>
            <a:off x="1631407" y="2923953"/>
            <a:ext cx="2165041" cy="1857665"/>
            <a:chOff x="1631407" y="2923953"/>
            <a:chExt cx="2165041" cy="185766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4E692EA-DE2C-4988-A929-3E6033F32D85}"/>
                </a:ext>
              </a:extLst>
            </p:cNvPr>
            <p:cNvSpPr/>
            <p:nvPr/>
          </p:nvSpPr>
          <p:spPr bwMode="auto">
            <a:xfrm>
              <a:off x="2365744" y="29239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D478FE1-B3E0-4A05-8EB2-46F989EFCAFB}"/>
                </a:ext>
              </a:extLst>
            </p:cNvPr>
            <p:cNvSpPr/>
            <p:nvPr/>
          </p:nvSpPr>
          <p:spPr bwMode="auto">
            <a:xfrm>
              <a:off x="1667539" y="35335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357353E-1B3D-40A8-8F1D-A342766BB2CA}"/>
                </a:ext>
              </a:extLst>
            </p:cNvPr>
            <p:cNvSpPr/>
            <p:nvPr/>
          </p:nvSpPr>
          <p:spPr bwMode="auto">
            <a:xfrm>
              <a:off x="2827622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30183A8-BF63-406F-AD3B-A2E4D7AD9C39}"/>
                </a:ext>
              </a:extLst>
            </p:cNvPr>
            <p:cNvSpPr/>
            <p:nvPr/>
          </p:nvSpPr>
          <p:spPr bwMode="auto">
            <a:xfrm>
              <a:off x="1958606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C9C3207-3ED3-467E-9F4C-7F078EDAF68F}"/>
                </a:ext>
              </a:extLst>
            </p:cNvPr>
            <p:cNvSpPr/>
            <p:nvPr/>
          </p:nvSpPr>
          <p:spPr bwMode="auto">
            <a:xfrm>
              <a:off x="3122428" y="347507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08EB2D2-623B-4247-B92A-7843BB24DC2E}"/>
                </a:ext>
              </a:extLst>
            </p:cNvPr>
            <p:cNvCxnSpPr>
              <a:stCxn id="5" idx="0"/>
              <a:endCxn id="4" idx="2"/>
            </p:cNvCxnSpPr>
            <p:nvPr/>
          </p:nvCxnSpPr>
          <p:spPr bwMode="auto">
            <a:xfrm flipV="1">
              <a:off x="1880190" y="3136604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2842587-6E13-4599-9A3B-52B135663106}"/>
                </a:ext>
              </a:extLst>
            </p:cNvPr>
            <p:cNvCxnSpPr>
              <a:stCxn id="4" idx="6"/>
              <a:endCxn id="8" idx="0"/>
            </p:cNvCxnSpPr>
            <p:nvPr/>
          </p:nvCxnSpPr>
          <p:spPr bwMode="auto">
            <a:xfrm>
              <a:off x="2791046" y="3136604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D877E64-919C-4231-A47D-AA547BACE218}"/>
                </a:ext>
              </a:extLst>
            </p:cNvPr>
            <p:cNvCxnSpPr>
              <a:stCxn id="8" idx="3"/>
              <a:endCxn id="7" idx="7"/>
            </p:cNvCxnSpPr>
            <p:nvPr/>
          </p:nvCxnSpPr>
          <p:spPr bwMode="auto">
            <a:xfrm flipH="1">
              <a:off x="2321624" y="3838092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81FC99F-2A7E-4158-8A85-531A58321D62}"/>
                </a:ext>
              </a:extLst>
            </p:cNvPr>
            <p:cNvCxnSpPr>
              <a:stCxn id="7" idx="1"/>
              <a:endCxn id="5" idx="4"/>
            </p:cNvCxnSpPr>
            <p:nvPr/>
          </p:nvCxnSpPr>
          <p:spPr bwMode="auto">
            <a:xfrm flipH="1" flipV="1">
              <a:off x="1880190" y="3958855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0CA44E1-A1DB-4D40-A9AD-207A2B23388C}"/>
                </a:ext>
              </a:extLst>
            </p:cNvPr>
            <p:cNvCxnSpPr>
              <a:stCxn id="8" idx="4"/>
              <a:endCxn id="6" idx="7"/>
            </p:cNvCxnSpPr>
            <p:nvPr/>
          </p:nvCxnSpPr>
          <p:spPr bwMode="auto">
            <a:xfrm flipH="1">
              <a:off x="3190640" y="3900376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38B15D6-3355-443D-B68E-A3DD08E1067D}"/>
                </a:ext>
              </a:extLst>
            </p:cNvPr>
            <p:cNvCxnSpPr>
              <a:stCxn id="6" idx="2"/>
              <a:endCxn id="7" idx="6"/>
            </p:cNvCxnSpPr>
            <p:nvPr/>
          </p:nvCxnSpPr>
          <p:spPr bwMode="auto">
            <a:xfrm flipH="1">
              <a:off x="2383908" y="4522506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EA99E98-3E19-4B8A-A624-9B8F951FE5DD}"/>
                </a:ext>
              </a:extLst>
            </p:cNvPr>
            <p:cNvSpPr txBox="1"/>
            <p:nvPr/>
          </p:nvSpPr>
          <p:spPr>
            <a:xfrm>
              <a:off x="3174443" y="3958855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10F4F29-9068-41ED-91BA-C77B7094D3D5}"/>
                </a:ext>
              </a:extLst>
            </p:cNvPr>
            <p:cNvSpPr txBox="1"/>
            <p:nvPr/>
          </p:nvSpPr>
          <p:spPr>
            <a:xfrm>
              <a:off x="1846259" y="30849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BFCDD3E-37AC-44E8-92CB-7F50B06CDB37}"/>
                </a:ext>
              </a:extLst>
            </p:cNvPr>
            <p:cNvSpPr txBox="1"/>
            <p:nvPr/>
          </p:nvSpPr>
          <p:spPr>
            <a:xfrm>
              <a:off x="2514403" y="3862532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2E5E8F3-41C1-4DE5-87F5-AD1687ABD346}"/>
                </a:ext>
              </a:extLst>
            </p:cNvPr>
            <p:cNvSpPr txBox="1"/>
            <p:nvPr/>
          </p:nvSpPr>
          <p:spPr>
            <a:xfrm>
              <a:off x="2918899" y="299941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B0809FF-E4A3-4B94-986D-A0557127AB1B}"/>
                </a:ext>
              </a:extLst>
            </p:cNvPr>
            <p:cNvSpPr txBox="1"/>
            <p:nvPr/>
          </p:nvSpPr>
          <p:spPr>
            <a:xfrm>
              <a:off x="1631407" y="4021139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00182FA-E502-47CB-A4CB-595B2458926D}"/>
                </a:ext>
              </a:extLst>
            </p:cNvPr>
            <p:cNvSpPr txBox="1"/>
            <p:nvPr/>
          </p:nvSpPr>
          <p:spPr>
            <a:xfrm>
              <a:off x="2498207" y="441228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4D9DC1B-C7BD-480B-A944-5225CBEA07C8}"/>
              </a:ext>
            </a:extLst>
          </p:cNvPr>
          <p:cNvGrpSpPr/>
          <p:nvPr/>
        </p:nvGrpSpPr>
        <p:grpSpPr>
          <a:xfrm>
            <a:off x="5266167" y="2839854"/>
            <a:ext cx="2165041" cy="1857665"/>
            <a:chOff x="5266167" y="2839854"/>
            <a:chExt cx="2165041" cy="1857665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DF2ACAC-F7CD-4A3D-8AFC-9B8F0EA54A59}"/>
                </a:ext>
              </a:extLst>
            </p:cNvPr>
            <p:cNvSpPr/>
            <p:nvPr/>
          </p:nvSpPr>
          <p:spPr bwMode="auto">
            <a:xfrm>
              <a:off x="6000504" y="28398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D7D45EFC-F739-40BB-A5E9-84DCDD1748BA}"/>
                </a:ext>
              </a:extLst>
            </p:cNvPr>
            <p:cNvSpPr/>
            <p:nvPr/>
          </p:nvSpPr>
          <p:spPr bwMode="auto">
            <a:xfrm>
              <a:off x="5302299" y="34494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214AEB5-C04A-4B8E-BDB4-69249AA56F6E}"/>
                </a:ext>
              </a:extLst>
            </p:cNvPr>
            <p:cNvSpPr/>
            <p:nvPr/>
          </p:nvSpPr>
          <p:spPr bwMode="auto">
            <a:xfrm>
              <a:off x="6462382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65738C8-5EE9-4323-93A6-DDB0B10F60CF}"/>
                </a:ext>
              </a:extLst>
            </p:cNvPr>
            <p:cNvSpPr/>
            <p:nvPr/>
          </p:nvSpPr>
          <p:spPr bwMode="auto">
            <a:xfrm>
              <a:off x="5593366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AF2D75C-9E87-4B3A-9288-CFABF87AE166}"/>
                </a:ext>
              </a:extLst>
            </p:cNvPr>
            <p:cNvSpPr/>
            <p:nvPr/>
          </p:nvSpPr>
          <p:spPr bwMode="auto">
            <a:xfrm>
              <a:off x="6757188" y="339097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B198F9F-4291-4AA7-AC5A-133496B3C1BD}"/>
                </a:ext>
              </a:extLst>
            </p:cNvPr>
            <p:cNvCxnSpPr>
              <a:stCxn id="53" idx="0"/>
              <a:endCxn id="52" idx="2"/>
            </p:cNvCxnSpPr>
            <p:nvPr/>
          </p:nvCxnSpPr>
          <p:spPr bwMode="auto">
            <a:xfrm flipV="1">
              <a:off x="5514950" y="3052505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3D7E7C2-02C9-4F4B-A69B-24E0A29F36E1}"/>
                </a:ext>
              </a:extLst>
            </p:cNvPr>
            <p:cNvCxnSpPr>
              <a:stCxn id="52" idx="6"/>
              <a:endCxn id="56" idx="0"/>
            </p:cNvCxnSpPr>
            <p:nvPr/>
          </p:nvCxnSpPr>
          <p:spPr bwMode="auto">
            <a:xfrm>
              <a:off x="6425806" y="3052505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5C83704-00ED-4CE2-9BCB-6F6A3CCFFDA5}"/>
                </a:ext>
              </a:extLst>
            </p:cNvPr>
            <p:cNvCxnSpPr>
              <a:stCxn id="56" idx="3"/>
              <a:endCxn id="55" idx="7"/>
            </p:cNvCxnSpPr>
            <p:nvPr/>
          </p:nvCxnSpPr>
          <p:spPr bwMode="auto">
            <a:xfrm flipH="1">
              <a:off x="5956384" y="3753993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A2C9E84D-C02F-4D94-8CC5-096544ACFF7F}"/>
                </a:ext>
              </a:extLst>
            </p:cNvPr>
            <p:cNvCxnSpPr>
              <a:stCxn id="55" idx="1"/>
              <a:endCxn id="53" idx="4"/>
            </p:cNvCxnSpPr>
            <p:nvPr/>
          </p:nvCxnSpPr>
          <p:spPr bwMode="auto">
            <a:xfrm flipH="1" flipV="1">
              <a:off x="5514950" y="3874756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A6287D7-162B-4E2F-83DA-3761CA77A15C}"/>
                </a:ext>
              </a:extLst>
            </p:cNvPr>
            <p:cNvCxnSpPr>
              <a:stCxn id="56" idx="4"/>
              <a:endCxn id="54" idx="7"/>
            </p:cNvCxnSpPr>
            <p:nvPr/>
          </p:nvCxnSpPr>
          <p:spPr bwMode="auto">
            <a:xfrm flipH="1">
              <a:off x="6825400" y="3816277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5E9AC69-83F5-4E06-BDE0-F128B7C700E4}"/>
                </a:ext>
              </a:extLst>
            </p:cNvPr>
            <p:cNvCxnSpPr>
              <a:stCxn id="54" idx="2"/>
              <a:endCxn id="55" idx="6"/>
            </p:cNvCxnSpPr>
            <p:nvPr/>
          </p:nvCxnSpPr>
          <p:spPr bwMode="auto">
            <a:xfrm flipH="1">
              <a:off x="6018668" y="4438407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F3C673E-8367-4C8B-8666-6BC8EB8C7D13}"/>
                </a:ext>
              </a:extLst>
            </p:cNvPr>
            <p:cNvSpPr txBox="1"/>
            <p:nvPr/>
          </p:nvSpPr>
          <p:spPr>
            <a:xfrm>
              <a:off x="6809203" y="387475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5676557-EB2F-496C-A346-2F511C1C024D}"/>
                </a:ext>
              </a:extLst>
            </p:cNvPr>
            <p:cNvSpPr txBox="1"/>
            <p:nvPr/>
          </p:nvSpPr>
          <p:spPr>
            <a:xfrm>
              <a:off x="5481019" y="3000834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99FD0BD-6E3F-447F-A81A-C1E665C7D1EA}"/>
                </a:ext>
              </a:extLst>
            </p:cNvPr>
            <p:cNvSpPr txBox="1"/>
            <p:nvPr/>
          </p:nvSpPr>
          <p:spPr>
            <a:xfrm>
              <a:off x="6149163" y="37784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D35FEDD-BC6C-4F50-A3FA-B60E2F514E25}"/>
                </a:ext>
              </a:extLst>
            </p:cNvPr>
            <p:cNvSpPr txBox="1"/>
            <p:nvPr/>
          </p:nvSpPr>
          <p:spPr>
            <a:xfrm>
              <a:off x="6553659" y="2915318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366E228A-E974-4723-AD0D-DA7099F99FDF}"/>
                </a:ext>
              </a:extLst>
            </p:cNvPr>
            <p:cNvSpPr txBox="1"/>
            <p:nvPr/>
          </p:nvSpPr>
          <p:spPr>
            <a:xfrm>
              <a:off x="5266167" y="3937040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3531A487-BC61-4060-A2FC-47F0B164EFAF}"/>
                </a:ext>
              </a:extLst>
            </p:cNvPr>
            <p:cNvSpPr txBox="1"/>
            <p:nvPr/>
          </p:nvSpPr>
          <p:spPr>
            <a:xfrm>
              <a:off x="6132967" y="432818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E5A7DB91-9776-4F4F-A2AE-C36E906FE936}"/>
              </a:ext>
            </a:extLst>
          </p:cNvPr>
          <p:cNvSpPr txBox="1"/>
          <p:nvPr/>
        </p:nvSpPr>
        <p:spPr>
          <a:xfrm>
            <a:off x="1451344" y="4965664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有负环</a:t>
            </a:r>
            <a:r>
              <a:rPr lang="en-US" altLang="zh-CN" sz="2400" dirty="0"/>
              <a:t>&lt;0,1,3,4&gt;</a:t>
            </a:r>
            <a:endParaRPr lang="zh-CN" altLang="en-US" sz="2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129E594-F03A-410D-A341-C29D39CEB967}"/>
              </a:ext>
            </a:extLst>
          </p:cNvPr>
          <p:cNvSpPr txBox="1"/>
          <p:nvPr/>
        </p:nvSpPr>
        <p:spPr>
          <a:xfrm>
            <a:off x="5550956" y="4965664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没有负环</a:t>
            </a:r>
            <a:r>
              <a:rPr lang="en-US" altLang="zh-CN" sz="2400" dirty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4949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B6BDC-C470-49EA-B3D1-956FE58B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Bellman-ford(</a:t>
            </a:r>
            <a:r>
              <a:rPr lang="zh-CN" altLang="en-US" dirty="0">
                <a:latin typeface="+mj-ea"/>
              </a:rPr>
              <a:t>贝尔曼福德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35830-1A60-4609-990B-8E079E05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694" y="1566864"/>
            <a:ext cx="7772400" cy="22391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9933FF"/>
                </a:solidFill>
              </a:rPr>
              <a:t>不失一般性的，</a:t>
            </a:r>
            <a:r>
              <a:rPr lang="zh-CN" altLang="en-US" sz="2800" u="sng" dirty="0">
                <a:solidFill>
                  <a:srgbClr val="9933FF"/>
                </a:solidFill>
              </a:rPr>
              <a:t>假设从</a:t>
            </a:r>
            <a:r>
              <a:rPr lang="en-US" altLang="zh-CN" sz="2800" u="sng" dirty="0">
                <a:solidFill>
                  <a:srgbClr val="9933FF"/>
                </a:solidFill>
              </a:rPr>
              <a:t>0</a:t>
            </a:r>
            <a:r>
              <a:rPr lang="zh-CN" altLang="en-US" sz="2800" u="sng" dirty="0">
                <a:solidFill>
                  <a:srgbClr val="9933FF"/>
                </a:solidFill>
              </a:rPr>
              <a:t>可走到任何顶点。</a:t>
            </a:r>
            <a:endParaRPr lang="en-US" altLang="zh-CN" sz="2800" u="sng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Bellman-ford</a:t>
            </a:r>
            <a:r>
              <a:rPr lang="zh-CN" altLang="en-US" sz="2800" dirty="0"/>
              <a:t>算法</a:t>
            </a:r>
            <a:r>
              <a:rPr lang="zh-CN" altLang="en-US" sz="2800" dirty="0">
                <a:solidFill>
                  <a:srgbClr val="00B0F0"/>
                </a:solidFill>
              </a:rPr>
              <a:t>可以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00B0F0"/>
                </a:solidFill>
              </a:rPr>
              <a:t>  1. </a:t>
            </a:r>
            <a:r>
              <a:rPr lang="zh-CN" altLang="en-US" sz="2800" dirty="0">
                <a:solidFill>
                  <a:srgbClr val="00B0F0"/>
                </a:solidFill>
              </a:rPr>
              <a:t>判定图中是否有负环，并且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00B0F0"/>
                </a:solidFill>
              </a:rPr>
              <a:t>  2. </a:t>
            </a:r>
            <a:r>
              <a:rPr lang="zh-CN" altLang="en-US" sz="2800" dirty="0">
                <a:solidFill>
                  <a:srgbClr val="00B0F0"/>
                </a:solidFill>
              </a:rPr>
              <a:t>无负环时，找到</a:t>
            </a:r>
            <a:r>
              <a:rPr lang="en-US" altLang="zh-CN" sz="2800" dirty="0">
                <a:solidFill>
                  <a:srgbClr val="00B0F0"/>
                </a:solidFill>
              </a:rPr>
              <a:t>0</a:t>
            </a:r>
            <a:r>
              <a:rPr lang="zh-CN" altLang="en-US" sz="2800" dirty="0">
                <a:solidFill>
                  <a:srgbClr val="00B0F0"/>
                </a:solidFill>
              </a:rPr>
              <a:t>到任何其他顶点的最短路</a:t>
            </a:r>
            <a:endParaRPr lang="en-US" altLang="zh-CN" sz="2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8BD1179-8DF9-439E-9030-AB01E6E8917B}"/>
              </a:ext>
            </a:extLst>
          </p:cNvPr>
          <p:cNvSpPr txBox="1"/>
          <p:nvPr/>
        </p:nvSpPr>
        <p:spPr>
          <a:xfrm>
            <a:off x="1138575" y="6032579"/>
            <a:ext cx="19754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返回有负环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6B0D60F-15EB-4821-BEA2-02779B6F5938}"/>
              </a:ext>
            </a:extLst>
          </p:cNvPr>
          <p:cNvGrpSpPr/>
          <p:nvPr/>
        </p:nvGrpSpPr>
        <p:grpSpPr>
          <a:xfrm>
            <a:off x="966675" y="4132615"/>
            <a:ext cx="2165041" cy="1857665"/>
            <a:chOff x="1631407" y="2923953"/>
            <a:chExt cx="2165041" cy="1857665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44CC0E9F-6A34-4E09-B8C9-246679F03D4A}"/>
                </a:ext>
              </a:extLst>
            </p:cNvPr>
            <p:cNvSpPr/>
            <p:nvPr/>
          </p:nvSpPr>
          <p:spPr bwMode="auto">
            <a:xfrm>
              <a:off x="2365744" y="29239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298DB241-D7E5-4A85-A755-784A20BF3433}"/>
                </a:ext>
              </a:extLst>
            </p:cNvPr>
            <p:cNvSpPr/>
            <p:nvPr/>
          </p:nvSpPr>
          <p:spPr bwMode="auto">
            <a:xfrm>
              <a:off x="1667539" y="35335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AE304FD-0C02-47D5-B8DF-20866A8A94A4}"/>
                </a:ext>
              </a:extLst>
            </p:cNvPr>
            <p:cNvSpPr/>
            <p:nvPr/>
          </p:nvSpPr>
          <p:spPr bwMode="auto">
            <a:xfrm>
              <a:off x="2827622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6213670-015F-43B0-8A96-F394532FE056}"/>
                </a:ext>
              </a:extLst>
            </p:cNvPr>
            <p:cNvSpPr/>
            <p:nvPr/>
          </p:nvSpPr>
          <p:spPr bwMode="auto">
            <a:xfrm>
              <a:off x="1958606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7D4D04F-1377-4ACA-A110-0BA16D04516A}"/>
                </a:ext>
              </a:extLst>
            </p:cNvPr>
            <p:cNvSpPr/>
            <p:nvPr/>
          </p:nvSpPr>
          <p:spPr bwMode="auto">
            <a:xfrm>
              <a:off x="3122428" y="347507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D860539A-CD52-4458-9949-60216ADA44E0}"/>
                </a:ext>
              </a:extLst>
            </p:cNvPr>
            <p:cNvCxnSpPr>
              <a:stCxn id="45" idx="0"/>
              <a:endCxn id="44" idx="2"/>
            </p:cNvCxnSpPr>
            <p:nvPr/>
          </p:nvCxnSpPr>
          <p:spPr bwMode="auto">
            <a:xfrm flipV="1">
              <a:off x="1880190" y="3136604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2AD8C787-97BC-43A1-A6B0-B9475D4566EC}"/>
                </a:ext>
              </a:extLst>
            </p:cNvPr>
            <p:cNvCxnSpPr>
              <a:stCxn id="44" idx="6"/>
              <a:endCxn id="48" idx="0"/>
            </p:cNvCxnSpPr>
            <p:nvPr/>
          </p:nvCxnSpPr>
          <p:spPr bwMode="auto">
            <a:xfrm>
              <a:off x="2791046" y="3136604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89A739E8-E57F-4CFF-B0B4-2BB8EBDC16AD}"/>
                </a:ext>
              </a:extLst>
            </p:cNvPr>
            <p:cNvCxnSpPr>
              <a:stCxn id="48" idx="3"/>
              <a:endCxn id="47" idx="7"/>
            </p:cNvCxnSpPr>
            <p:nvPr/>
          </p:nvCxnSpPr>
          <p:spPr bwMode="auto">
            <a:xfrm flipH="1">
              <a:off x="2321624" y="3838092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7D9EF3B9-A033-463B-B68A-90505FACCAA0}"/>
                </a:ext>
              </a:extLst>
            </p:cNvPr>
            <p:cNvCxnSpPr>
              <a:stCxn id="47" idx="1"/>
              <a:endCxn id="45" idx="4"/>
            </p:cNvCxnSpPr>
            <p:nvPr/>
          </p:nvCxnSpPr>
          <p:spPr bwMode="auto">
            <a:xfrm flipH="1" flipV="1">
              <a:off x="1880190" y="3958855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E759A90-DBAA-47AC-8425-37601143EDFD}"/>
                </a:ext>
              </a:extLst>
            </p:cNvPr>
            <p:cNvCxnSpPr>
              <a:stCxn id="48" idx="4"/>
              <a:endCxn id="46" idx="7"/>
            </p:cNvCxnSpPr>
            <p:nvPr/>
          </p:nvCxnSpPr>
          <p:spPr bwMode="auto">
            <a:xfrm flipH="1">
              <a:off x="3190640" y="3900376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B0F575C4-31E6-4AA6-A95D-1FF6DBCD6DC5}"/>
                </a:ext>
              </a:extLst>
            </p:cNvPr>
            <p:cNvCxnSpPr>
              <a:stCxn id="46" idx="2"/>
              <a:endCxn id="47" idx="6"/>
            </p:cNvCxnSpPr>
            <p:nvPr/>
          </p:nvCxnSpPr>
          <p:spPr bwMode="auto">
            <a:xfrm flipH="1">
              <a:off x="2383908" y="4522506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3A4FBD7-1209-463E-81CB-19A6474E8BCB}"/>
                </a:ext>
              </a:extLst>
            </p:cNvPr>
            <p:cNvSpPr txBox="1"/>
            <p:nvPr/>
          </p:nvSpPr>
          <p:spPr>
            <a:xfrm>
              <a:off x="3174443" y="3958855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CF0109B-0BCD-4BA9-A1E1-FDCCC4A7DB1B}"/>
                </a:ext>
              </a:extLst>
            </p:cNvPr>
            <p:cNvSpPr txBox="1"/>
            <p:nvPr/>
          </p:nvSpPr>
          <p:spPr>
            <a:xfrm>
              <a:off x="1846259" y="30849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365BA0B-9B59-44EF-85F4-00FC4813961F}"/>
                </a:ext>
              </a:extLst>
            </p:cNvPr>
            <p:cNvSpPr txBox="1"/>
            <p:nvPr/>
          </p:nvSpPr>
          <p:spPr>
            <a:xfrm>
              <a:off x="2514403" y="3862532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1BF2372-BA9E-45BD-8D0C-EFA8AB09C354}"/>
                </a:ext>
              </a:extLst>
            </p:cNvPr>
            <p:cNvSpPr txBox="1"/>
            <p:nvPr/>
          </p:nvSpPr>
          <p:spPr>
            <a:xfrm>
              <a:off x="2918899" y="299941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DEFB4BB-8218-4AA0-8E76-696E34DEF821}"/>
                </a:ext>
              </a:extLst>
            </p:cNvPr>
            <p:cNvSpPr txBox="1"/>
            <p:nvPr/>
          </p:nvSpPr>
          <p:spPr>
            <a:xfrm>
              <a:off x="1631407" y="4021139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E04B539-C55A-4103-AC03-89E0F04521A5}"/>
                </a:ext>
              </a:extLst>
            </p:cNvPr>
            <p:cNvSpPr txBox="1"/>
            <p:nvPr/>
          </p:nvSpPr>
          <p:spPr>
            <a:xfrm>
              <a:off x="2498207" y="441228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B93A7D2-3A39-42F4-8D4B-704D98C8396F}"/>
              </a:ext>
            </a:extLst>
          </p:cNvPr>
          <p:cNvGrpSpPr/>
          <p:nvPr/>
        </p:nvGrpSpPr>
        <p:grpSpPr>
          <a:xfrm>
            <a:off x="4137516" y="4162842"/>
            <a:ext cx="2165041" cy="1857665"/>
            <a:chOff x="5266167" y="2839854"/>
            <a:chExt cx="2165041" cy="1857665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18ABDC3-2D82-4AD6-A467-B2F172C53785}"/>
                </a:ext>
              </a:extLst>
            </p:cNvPr>
            <p:cNvSpPr/>
            <p:nvPr/>
          </p:nvSpPr>
          <p:spPr bwMode="auto">
            <a:xfrm>
              <a:off x="6000504" y="28398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97B5309-1C70-4C81-B81D-942387857505}"/>
                </a:ext>
              </a:extLst>
            </p:cNvPr>
            <p:cNvSpPr/>
            <p:nvPr/>
          </p:nvSpPr>
          <p:spPr bwMode="auto">
            <a:xfrm>
              <a:off x="5302299" y="34494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669AB36-F99D-4382-A22A-2B8D54D9A958}"/>
                </a:ext>
              </a:extLst>
            </p:cNvPr>
            <p:cNvSpPr/>
            <p:nvPr/>
          </p:nvSpPr>
          <p:spPr bwMode="auto">
            <a:xfrm>
              <a:off x="6462382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782F806B-C54D-4F9F-AF1F-018BE5FB7D39}"/>
                </a:ext>
              </a:extLst>
            </p:cNvPr>
            <p:cNvSpPr/>
            <p:nvPr/>
          </p:nvSpPr>
          <p:spPr bwMode="auto">
            <a:xfrm>
              <a:off x="5593366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FC23EFBC-CBC2-486F-A237-F41354EFDAF3}"/>
                </a:ext>
              </a:extLst>
            </p:cNvPr>
            <p:cNvSpPr/>
            <p:nvPr/>
          </p:nvSpPr>
          <p:spPr bwMode="auto">
            <a:xfrm>
              <a:off x="6757188" y="339097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BAAF4CBD-52CF-4B42-BC7F-ABF50124158F}"/>
                </a:ext>
              </a:extLst>
            </p:cNvPr>
            <p:cNvCxnSpPr>
              <a:stCxn id="63" idx="0"/>
              <a:endCxn id="62" idx="2"/>
            </p:cNvCxnSpPr>
            <p:nvPr/>
          </p:nvCxnSpPr>
          <p:spPr bwMode="auto">
            <a:xfrm flipV="1">
              <a:off x="5514950" y="3052505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A74C0621-11EC-429B-AB9F-2E87628B7A0D}"/>
                </a:ext>
              </a:extLst>
            </p:cNvPr>
            <p:cNvCxnSpPr>
              <a:stCxn id="62" idx="6"/>
              <a:endCxn id="66" idx="0"/>
            </p:cNvCxnSpPr>
            <p:nvPr/>
          </p:nvCxnSpPr>
          <p:spPr bwMode="auto">
            <a:xfrm>
              <a:off x="6425806" y="3052505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027F7ABD-7AC6-4CE0-9D82-CDE5E41DE4AA}"/>
                </a:ext>
              </a:extLst>
            </p:cNvPr>
            <p:cNvCxnSpPr>
              <a:stCxn id="66" idx="3"/>
              <a:endCxn id="65" idx="7"/>
            </p:cNvCxnSpPr>
            <p:nvPr/>
          </p:nvCxnSpPr>
          <p:spPr bwMode="auto">
            <a:xfrm flipH="1">
              <a:off x="5956384" y="3753993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867EC105-D849-49FE-9A2C-AEF3D7823DA7}"/>
                </a:ext>
              </a:extLst>
            </p:cNvPr>
            <p:cNvCxnSpPr>
              <a:stCxn id="65" idx="1"/>
              <a:endCxn id="63" idx="4"/>
            </p:cNvCxnSpPr>
            <p:nvPr/>
          </p:nvCxnSpPr>
          <p:spPr bwMode="auto">
            <a:xfrm flipH="1" flipV="1">
              <a:off x="5514950" y="3874756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87FF19D-EEF4-48AB-8D0D-74358AB65851}"/>
                </a:ext>
              </a:extLst>
            </p:cNvPr>
            <p:cNvCxnSpPr>
              <a:stCxn id="66" idx="4"/>
              <a:endCxn id="64" idx="7"/>
            </p:cNvCxnSpPr>
            <p:nvPr/>
          </p:nvCxnSpPr>
          <p:spPr bwMode="auto">
            <a:xfrm flipH="1">
              <a:off x="6825400" y="3816277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B01B3280-6902-4C58-9DEF-2AE6E05B198D}"/>
                </a:ext>
              </a:extLst>
            </p:cNvPr>
            <p:cNvCxnSpPr>
              <a:stCxn id="64" idx="2"/>
              <a:endCxn id="65" idx="6"/>
            </p:cNvCxnSpPr>
            <p:nvPr/>
          </p:nvCxnSpPr>
          <p:spPr bwMode="auto">
            <a:xfrm flipH="1">
              <a:off x="6018668" y="4438407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47DDC80A-20C6-492C-A5FE-F6B66AD5F13C}"/>
                </a:ext>
              </a:extLst>
            </p:cNvPr>
            <p:cNvSpPr txBox="1"/>
            <p:nvPr/>
          </p:nvSpPr>
          <p:spPr>
            <a:xfrm>
              <a:off x="6809203" y="387475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934AD89-88A8-4A5C-840B-046D92F7927F}"/>
                </a:ext>
              </a:extLst>
            </p:cNvPr>
            <p:cNvSpPr txBox="1"/>
            <p:nvPr/>
          </p:nvSpPr>
          <p:spPr>
            <a:xfrm>
              <a:off x="5481019" y="3000834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8C97171-339A-40FD-A84D-A50390A19BAD}"/>
                </a:ext>
              </a:extLst>
            </p:cNvPr>
            <p:cNvSpPr txBox="1"/>
            <p:nvPr/>
          </p:nvSpPr>
          <p:spPr>
            <a:xfrm>
              <a:off x="6149163" y="37784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8E46EB0-64BE-475C-9483-A4D8313416F4}"/>
                </a:ext>
              </a:extLst>
            </p:cNvPr>
            <p:cNvSpPr txBox="1"/>
            <p:nvPr/>
          </p:nvSpPr>
          <p:spPr>
            <a:xfrm>
              <a:off x="6553659" y="2915318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F422E916-4130-44DE-AD01-7C4E729391BA}"/>
                </a:ext>
              </a:extLst>
            </p:cNvPr>
            <p:cNvSpPr txBox="1"/>
            <p:nvPr/>
          </p:nvSpPr>
          <p:spPr>
            <a:xfrm>
              <a:off x="5266167" y="3937040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3CFE037-08F3-4455-A4C5-673CA7F3F8EF}"/>
                </a:ext>
              </a:extLst>
            </p:cNvPr>
            <p:cNvSpPr txBox="1"/>
            <p:nvPr/>
          </p:nvSpPr>
          <p:spPr>
            <a:xfrm>
              <a:off x="6132967" y="432818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F70C326D-B99D-43FB-A8AE-0591A5921373}"/>
              </a:ext>
            </a:extLst>
          </p:cNvPr>
          <p:cNvSpPr txBox="1"/>
          <p:nvPr/>
        </p:nvSpPr>
        <p:spPr>
          <a:xfrm>
            <a:off x="4401507" y="6128332"/>
            <a:ext cx="3802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返回到各点的最短路长度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5D043755-645C-470C-ACBE-5B8F7A26F0B5}"/>
              </a:ext>
            </a:extLst>
          </p:cNvPr>
          <p:cNvGrpSpPr/>
          <p:nvPr/>
        </p:nvGrpSpPr>
        <p:grpSpPr>
          <a:xfrm>
            <a:off x="6993870" y="4339592"/>
            <a:ext cx="1704241" cy="1538892"/>
            <a:chOff x="6251074" y="4282839"/>
            <a:chExt cx="1704241" cy="1538892"/>
          </a:xfrm>
        </p:grpSpPr>
        <p:sp>
          <p:nvSpPr>
            <p:cNvPr id="91" name="Oval 8">
              <a:extLst>
                <a:ext uri="{FF2B5EF4-FFF2-40B4-BE49-F238E27FC236}">
                  <a16:creationId xmlns:a16="http://schemas.microsoft.com/office/drawing/2014/main" id="{43B314F2-203B-409D-8FC9-58CB445C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740" y="4808302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92" name="Oval 12">
              <a:extLst>
                <a:ext uri="{FF2B5EF4-FFF2-40B4-BE49-F238E27FC236}">
                  <a16:creationId xmlns:a16="http://schemas.microsoft.com/office/drawing/2014/main" id="{EFAC5A55-4886-478A-8579-451E0975F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427" y="4935302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93" name="Oval 13">
              <a:extLst>
                <a:ext uri="{FF2B5EF4-FFF2-40B4-BE49-F238E27FC236}">
                  <a16:creationId xmlns:a16="http://schemas.microsoft.com/office/drawing/2014/main" id="{080A311B-56AD-4C12-9A14-036D9DAAE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427" y="4282839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94" name="Line 14">
              <a:extLst>
                <a:ext uri="{FF2B5EF4-FFF2-40B4-BE49-F238E27FC236}">
                  <a16:creationId xmlns:a16="http://schemas.microsoft.com/office/drawing/2014/main" id="{2B46B644-9389-4298-A9E8-01769D101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6890" y="4568589"/>
              <a:ext cx="0" cy="371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Line 17">
              <a:extLst>
                <a:ext uri="{FF2B5EF4-FFF2-40B4-BE49-F238E27FC236}">
                  <a16:creationId xmlns:a16="http://schemas.microsoft.com/office/drawing/2014/main" id="{C0889838-9519-4D1A-8FD4-C36AD8037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0715" y="4463814"/>
              <a:ext cx="987425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Text Box 24">
              <a:extLst>
                <a:ext uri="{FF2B5EF4-FFF2-40B4-BE49-F238E27FC236}">
                  <a16:creationId xmlns:a16="http://schemas.microsoft.com/office/drawing/2014/main" id="{29F668E9-2477-4DF5-AC6A-4EC8B16BC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7202" y="4524139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97" name="Text Box 29">
              <a:extLst>
                <a:ext uri="{FF2B5EF4-FFF2-40B4-BE49-F238E27FC236}">
                  <a16:creationId xmlns:a16="http://schemas.microsoft.com/office/drawing/2014/main" id="{BBD222C1-F780-45C6-B183-E96F4976B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951" y="4345983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98" name="Line 17">
              <a:extLst>
                <a:ext uri="{FF2B5EF4-FFF2-40B4-BE49-F238E27FC236}">
                  <a16:creationId xmlns:a16="http://schemas.microsoft.com/office/drawing/2014/main" id="{B800B75D-996C-4B1E-859B-93B8060DA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5003" y="5027378"/>
              <a:ext cx="973138" cy="63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42D378ED-F9DD-498F-B2DB-C8BBD7483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4847" y="4998801"/>
              <a:ext cx="3978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-6</a:t>
              </a:r>
            </a:p>
          </p:txBody>
        </p:sp>
        <p:sp>
          <p:nvSpPr>
            <p:cNvPr id="100" name="Text Box 29">
              <a:extLst>
                <a:ext uri="{FF2B5EF4-FFF2-40B4-BE49-F238E27FC236}">
                  <a16:creationId xmlns:a16="http://schemas.microsoft.com/office/drawing/2014/main" id="{3056A632-21B5-49E9-8383-7A01819D2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1074" y="5144590"/>
              <a:ext cx="3515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1" name="Oval 12">
              <a:extLst>
                <a:ext uri="{FF2B5EF4-FFF2-40B4-BE49-F238E27FC236}">
                  <a16:creationId xmlns:a16="http://schemas.microsoft.com/office/drawing/2014/main" id="{947D4DD4-BF0D-4673-93BA-A09EFE1BA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8392" y="5539156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2" name="Line 17">
              <a:extLst>
                <a:ext uri="{FF2B5EF4-FFF2-40B4-BE49-F238E27FC236}">
                  <a16:creationId xmlns:a16="http://schemas.microsoft.com/office/drawing/2014/main" id="{FF8D024A-AACC-458B-BFD3-2650F71EE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5011" y="5202548"/>
              <a:ext cx="52191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712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D436A-8B91-4F30-ADBC-0BA11DC9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</a:t>
            </a:r>
            <a:r>
              <a:rPr lang="zh-CN" altLang="en-US" dirty="0">
                <a:latin typeface="Cambria" panose="02040503050406030204" pitchFamily="18" charset="0"/>
              </a:rPr>
              <a:t>算法描述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30CD5-7C32-42AE-90D8-79A3D437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959" y="1521676"/>
            <a:ext cx="7560081" cy="337461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[0] = 0;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[1]=...=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[n]=</a:t>
            </a:r>
            <a:r>
              <a:rPr lang="en-US" altLang="zh-CN" sz="2400" dirty="0" err="1">
                <a:solidFill>
                  <a:srgbClr val="0070C0"/>
                </a:solidFill>
              </a:rPr>
              <a:t>maxint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2400" b="1" dirty="0">
                <a:solidFill>
                  <a:srgbClr val="0070C0"/>
                </a:solidFill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=1;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&lt;= </a:t>
            </a:r>
            <a:r>
              <a:rPr lang="en-US" altLang="zh-CN" sz="2400" dirty="0">
                <a:solidFill>
                  <a:srgbClr val="00B0F0"/>
                </a:solidFill>
              </a:rPr>
              <a:t>|V|−1</a:t>
            </a:r>
            <a:r>
              <a:rPr lang="en-US" altLang="zh-CN" sz="2400" dirty="0">
                <a:solidFill>
                  <a:srgbClr val="0070C0"/>
                </a:solidFill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b="1" dirty="0">
                <a:solidFill>
                  <a:srgbClr val="9933FF"/>
                </a:solidFill>
              </a:rPr>
              <a:t>foreach</a:t>
            </a:r>
            <a:r>
              <a:rPr lang="en-US" altLang="zh-CN" sz="2400" dirty="0">
                <a:solidFill>
                  <a:srgbClr val="9933FF"/>
                </a:solidFill>
              </a:rPr>
              <a:t> e=(u, v) in E do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     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 = min (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[v],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[u] + l[e]);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 </a:t>
            </a:r>
            <a:r>
              <a:rPr lang="en-US" altLang="zh-CN" sz="2400" b="1" dirty="0">
                <a:solidFill>
                  <a:srgbClr val="00B0F0"/>
                </a:solidFill>
              </a:rPr>
              <a:t>foreach </a:t>
            </a:r>
            <a:r>
              <a:rPr lang="en-US" altLang="zh-CN" sz="2400" dirty="0">
                <a:solidFill>
                  <a:srgbClr val="00B0F0"/>
                </a:solidFill>
              </a:rPr>
              <a:t>e=(u, v) in E do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        </a:t>
            </a:r>
            <a:r>
              <a:rPr lang="en-US" altLang="zh-CN" sz="2400" b="1" dirty="0">
                <a:solidFill>
                  <a:srgbClr val="00B0F0"/>
                </a:solidFill>
              </a:rPr>
              <a:t>if</a:t>
            </a:r>
            <a:r>
              <a:rPr lang="en-US" altLang="zh-CN" sz="2400" dirty="0">
                <a:solidFill>
                  <a:srgbClr val="00B0F0"/>
                </a:solidFill>
              </a:rPr>
              <a:t> (</a:t>
            </a:r>
            <a:r>
              <a:rPr lang="en-US" altLang="zh-CN" sz="2400" dirty="0" err="1">
                <a:solidFill>
                  <a:srgbClr val="00B0F0"/>
                </a:solidFill>
              </a:rPr>
              <a:t>dist</a:t>
            </a:r>
            <a:r>
              <a:rPr lang="en-US" altLang="zh-CN" sz="2400" dirty="0">
                <a:solidFill>
                  <a:srgbClr val="00B0F0"/>
                </a:solidFill>
              </a:rPr>
              <a:t>[u] + l[e] &lt; </a:t>
            </a:r>
            <a:r>
              <a:rPr lang="en-US" altLang="zh-CN" sz="2400" dirty="0" err="1">
                <a:solidFill>
                  <a:srgbClr val="00B0F0"/>
                </a:solidFill>
              </a:rPr>
              <a:t>dist</a:t>
            </a:r>
            <a:r>
              <a:rPr lang="en-US" altLang="zh-CN" sz="2400" dirty="0">
                <a:solidFill>
                  <a:srgbClr val="00B0F0"/>
                </a:solidFill>
              </a:rPr>
              <a:t>[v])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            error "Graph contains a negative-weight cycle“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400" dirty="0">
                <a:solidFill>
                  <a:srgbClr val="7030A0"/>
                </a:solidFill>
                <a:latin typeface="+mj-ea"/>
                <a:ea typeface="+mj-ea"/>
              </a:rPr>
              <a:t>. </a:t>
            </a:r>
            <a:r>
              <a:rPr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如果第</a:t>
            </a:r>
            <a:r>
              <a:rPr lang="en-US" altLang="zh-CN" sz="2400" dirty="0">
                <a:solidFill>
                  <a:srgbClr val="7030A0"/>
                </a:solidFill>
                <a:latin typeface="+mj-ea"/>
                <a:ea typeface="+mj-ea"/>
              </a:rPr>
              <a:t>③</a:t>
            </a:r>
            <a:r>
              <a:rPr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步报错，那么图中有负环。</a:t>
            </a:r>
            <a:endParaRPr lang="en-US" altLang="zh-CN" sz="2400" dirty="0">
              <a:solidFill>
                <a:srgbClr val="7030A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否则，图中无负环，且</a:t>
            </a:r>
            <a:r>
              <a:rPr lang="en-US" altLang="zh-CN" sz="2400" dirty="0" err="1">
                <a:solidFill>
                  <a:srgbClr val="7030A0"/>
                </a:solidFill>
                <a:latin typeface="+mj-ea"/>
                <a:ea typeface="+mj-ea"/>
              </a:rPr>
              <a:t>dist</a:t>
            </a:r>
            <a:r>
              <a:rPr lang="en-US" altLang="zh-CN" sz="2400" dirty="0">
                <a:solidFill>
                  <a:srgbClr val="7030A0"/>
                </a:solidFill>
                <a:latin typeface="+mj-ea"/>
                <a:ea typeface="+mj-ea"/>
              </a:rPr>
              <a:t>[v]</a:t>
            </a:r>
            <a:r>
              <a:rPr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为</a:t>
            </a:r>
            <a:r>
              <a:rPr lang="en-US" altLang="zh-CN" sz="2400" dirty="0">
                <a:solidFill>
                  <a:srgbClr val="7030A0"/>
                </a:solidFill>
                <a:latin typeface="+mj-ea"/>
                <a:ea typeface="+mj-ea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+mj-ea"/>
                <a:ea typeface="+mj-ea"/>
              </a:rPr>
              <a:t>v</a:t>
            </a:r>
            <a:r>
              <a:rPr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的最短路长度。</a:t>
            </a:r>
            <a:endParaRPr lang="en-US" altLang="zh-CN" sz="24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9712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3CC1A7-931C-4F86-8C40-4CDF5816E6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7" y="2227520"/>
                <a:ext cx="8166137" cy="36150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b="1" dirty="0">
                    <a:highlight>
                      <a:srgbClr val="FFFF00"/>
                    </a:highlight>
                    <a:latin typeface="黑体" panose="02010609060101010101" pitchFamily="49" charset="-122"/>
                    <a:ea typeface="黑体" panose="02010609060101010101" pitchFamily="49" charset="-122"/>
                  </a:rPr>
                  <a:t>引理</a:t>
                </a:r>
                <a:r>
                  <a:rPr lang="en-US" altLang="zh-CN" sz="2800" b="1" dirty="0">
                    <a:highlight>
                      <a:srgbClr val="FFFF00"/>
                    </a:highligh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en-US" altLang="zh-CN" dirty="0"/>
                  <a:t>.  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Opt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[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v,i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]</a:t>
                </a:r>
                <a:r>
                  <a:rPr lang="zh-CN" altLang="en-US" dirty="0"/>
                  <a:t>满足如下转移公式：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𝑂𝑝𝑡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err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i="1" dirty="0" err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err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⁡{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𝑂𝑝𝑡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  <m:r>
                                    <a:rPr lang="zh-CN" altLang="en-US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，</m:t>
                                  </m:r>
                                </m:e>
                                <m:e>
                                  <m:func>
                                    <m:funcPr>
                                      <m:ctrlP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800" b="0" i="0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)∈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𝑂𝑝𝑡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𝑢𝑣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3CC1A7-931C-4F86-8C40-4CDF5816E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7" y="2227520"/>
                <a:ext cx="8166137" cy="3615071"/>
              </a:xfrm>
              <a:blipFill>
                <a:blip r:embed="rId2"/>
                <a:stretch>
                  <a:fillRect l="-1493" t="-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65163BE8-86EA-451B-B4AA-CB926F72415F}"/>
              </a:ext>
            </a:extLst>
          </p:cNvPr>
          <p:cNvSpPr txBox="1"/>
          <p:nvPr/>
        </p:nvSpPr>
        <p:spPr>
          <a:xfrm>
            <a:off x="7395610" y="3323285"/>
            <a:ext cx="11323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边界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zh-CN" altLang="en-US" sz="2400" dirty="0">
                <a:solidFill>
                  <a:srgbClr val="FF0000"/>
                </a:solidFill>
              </a:rPr>
              <a:t>条件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77A77C-D313-4440-8249-73EB1D84A08C}"/>
              </a:ext>
            </a:extLst>
          </p:cNvPr>
          <p:cNvSpPr txBox="1"/>
          <p:nvPr/>
        </p:nvSpPr>
        <p:spPr>
          <a:xfrm>
            <a:off x="1185529" y="692242"/>
            <a:ext cx="71769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dirty="0"/>
              <a:t>用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Opt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v,i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/>
              <a:t>表示</a:t>
            </a:r>
            <a:r>
              <a:rPr lang="en-US" altLang="zh-CN" sz="2800" dirty="0"/>
              <a:t>: </a:t>
            </a:r>
            <a:r>
              <a:rPr lang="zh-CN" altLang="en-US" sz="2800" dirty="0"/>
              <a:t>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en-US" sz="2800" dirty="0"/>
              <a:t>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的所有“最多含</a:t>
            </a:r>
            <a:r>
              <a:rPr lang="en-US" altLang="zh-CN" sz="2800" dirty="0" err="1">
                <a:solidFill>
                  <a:srgbClr val="00B050"/>
                </a:solidFill>
              </a:rPr>
              <a:t>i</a:t>
            </a:r>
            <a:r>
              <a:rPr lang="zh-CN" altLang="en-US" sz="2800" dirty="0"/>
              <a:t>条边的路径”中，最短的一条的长度是多少。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42294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69EA9-CB24-4FFC-9DFA-E50B7A8EA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5824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引理</a:t>
            </a:r>
            <a:r>
              <a:rPr lang="en-US" altLang="zh-CN" sz="2800" b="1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dirty="0"/>
              <a:t>.  </a:t>
            </a:r>
            <a:r>
              <a:rPr lang="zh-CN" altLang="en-US" sz="2800" dirty="0"/>
              <a:t>如果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en-US" sz="2800" dirty="0"/>
              <a:t>没有负环。那么对于任意的</a:t>
            </a:r>
            <a:r>
              <a:rPr lang="en-US" altLang="zh-CN" sz="2800" dirty="0"/>
              <a:t>v</a:t>
            </a:r>
            <a:r>
              <a:rPr lang="zh-CN" altLang="en-US" sz="2800" dirty="0"/>
              <a:t>来说，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存在一条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en-US" sz="2800" dirty="0"/>
              <a:t>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的最短路径，它是</a:t>
            </a:r>
            <a:r>
              <a:rPr lang="zh-CN" altLang="en-US" sz="2800" dirty="0">
                <a:solidFill>
                  <a:srgbClr val="00B0F0"/>
                </a:solidFill>
              </a:rPr>
              <a:t>简单道路</a:t>
            </a:r>
            <a:r>
              <a:rPr lang="zh-CN" altLang="en-US" sz="2800" dirty="0"/>
              <a:t>。</a:t>
            </a:r>
            <a:br>
              <a:rPr lang="en-US" altLang="zh-CN" sz="2800" dirty="0">
                <a:solidFill>
                  <a:srgbClr val="00B0F0"/>
                </a:solidFill>
              </a:rPr>
            </a:br>
            <a:r>
              <a:rPr lang="zh-CN" altLang="en-US" sz="2800" dirty="0"/>
              <a:t>（简单道路是说经过任意一个顶点最多一次）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9933FF"/>
                </a:solidFill>
              </a:rPr>
              <a:t>证明：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AE8AF80-89F0-4803-8636-82C3E12878F6}"/>
              </a:ext>
            </a:extLst>
          </p:cNvPr>
          <p:cNvCxnSpPr/>
          <p:nvPr/>
        </p:nvCxnSpPr>
        <p:spPr bwMode="auto">
          <a:xfrm flipV="1">
            <a:off x="1509823" y="3242931"/>
            <a:ext cx="744279" cy="2392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53F0A98-26EA-4CAC-B138-788557406919}"/>
              </a:ext>
            </a:extLst>
          </p:cNvPr>
          <p:cNvCxnSpPr/>
          <p:nvPr/>
        </p:nvCxnSpPr>
        <p:spPr bwMode="auto">
          <a:xfrm>
            <a:off x="2254102" y="3242931"/>
            <a:ext cx="983512" cy="627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ABEB52D-4F34-447F-AFBE-9FAA2FB5EC3E}"/>
              </a:ext>
            </a:extLst>
          </p:cNvPr>
          <p:cNvCxnSpPr/>
          <p:nvPr/>
        </p:nvCxnSpPr>
        <p:spPr bwMode="auto">
          <a:xfrm>
            <a:off x="3237614" y="3870252"/>
            <a:ext cx="255181" cy="440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7D79A98-0DB7-4593-8401-055BBEA8B8C8}"/>
              </a:ext>
            </a:extLst>
          </p:cNvPr>
          <p:cNvCxnSpPr/>
          <p:nvPr/>
        </p:nvCxnSpPr>
        <p:spPr bwMode="auto">
          <a:xfrm flipH="1" flipV="1">
            <a:off x="2020186" y="4241173"/>
            <a:ext cx="956930" cy="399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4E59D59-5BE4-4E88-A08A-27905E99D83F}"/>
              </a:ext>
            </a:extLst>
          </p:cNvPr>
          <p:cNvCxnSpPr/>
          <p:nvPr/>
        </p:nvCxnSpPr>
        <p:spPr bwMode="auto">
          <a:xfrm flipV="1">
            <a:off x="2020187" y="3818747"/>
            <a:ext cx="47845" cy="422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6B4C781-E713-458B-93AC-551300BA0064}"/>
              </a:ext>
            </a:extLst>
          </p:cNvPr>
          <p:cNvCxnSpPr/>
          <p:nvPr/>
        </p:nvCxnSpPr>
        <p:spPr bwMode="auto">
          <a:xfrm>
            <a:off x="2089294" y="3786631"/>
            <a:ext cx="1057943" cy="664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F8373D2-D3EF-4E28-B22D-B7360EDBD438}"/>
              </a:ext>
            </a:extLst>
          </p:cNvPr>
          <p:cNvCxnSpPr/>
          <p:nvPr/>
        </p:nvCxnSpPr>
        <p:spPr bwMode="auto">
          <a:xfrm flipV="1">
            <a:off x="3237614" y="3668234"/>
            <a:ext cx="893135" cy="202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44B9190-0BEA-472A-944B-5D87F82EE47F}"/>
              </a:ext>
            </a:extLst>
          </p:cNvPr>
          <p:cNvCxnSpPr/>
          <p:nvPr/>
        </p:nvCxnSpPr>
        <p:spPr bwMode="auto">
          <a:xfrm flipH="1">
            <a:off x="3014330" y="4310893"/>
            <a:ext cx="435935" cy="3302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箭头: 右 32">
            <a:extLst>
              <a:ext uri="{FF2B5EF4-FFF2-40B4-BE49-F238E27FC236}">
                <a16:creationId xmlns:a16="http://schemas.microsoft.com/office/drawing/2014/main" id="{15D108A0-87FC-4341-B359-9CF12692A607}"/>
              </a:ext>
            </a:extLst>
          </p:cNvPr>
          <p:cNvSpPr/>
          <p:nvPr/>
        </p:nvSpPr>
        <p:spPr bwMode="auto">
          <a:xfrm>
            <a:off x="4768702" y="3705448"/>
            <a:ext cx="1081556" cy="5357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61F5B68-F6CD-41FE-B608-97EDBC5DC4A3}"/>
              </a:ext>
            </a:extLst>
          </p:cNvPr>
          <p:cNvCxnSpPr/>
          <p:nvPr/>
        </p:nvCxnSpPr>
        <p:spPr bwMode="auto">
          <a:xfrm flipV="1">
            <a:off x="6023343" y="3242931"/>
            <a:ext cx="744279" cy="2392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C237A86-DA70-4644-AB43-C344E28B0AC6}"/>
              </a:ext>
            </a:extLst>
          </p:cNvPr>
          <p:cNvCxnSpPr/>
          <p:nvPr/>
        </p:nvCxnSpPr>
        <p:spPr bwMode="auto">
          <a:xfrm>
            <a:off x="6767622" y="3242931"/>
            <a:ext cx="983512" cy="627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B437A56-2299-499C-96D7-A004249CAF23}"/>
              </a:ext>
            </a:extLst>
          </p:cNvPr>
          <p:cNvCxnSpPr/>
          <p:nvPr/>
        </p:nvCxnSpPr>
        <p:spPr bwMode="auto">
          <a:xfrm flipV="1">
            <a:off x="7751134" y="3668234"/>
            <a:ext cx="893135" cy="202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801ED33-1612-456A-96C5-9A0A7FDD2E97}"/>
              </a:ext>
            </a:extLst>
          </p:cNvPr>
          <p:cNvSpPr txBox="1"/>
          <p:nvPr/>
        </p:nvSpPr>
        <p:spPr>
          <a:xfrm>
            <a:off x="642938" y="5302203"/>
            <a:ext cx="78680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dirty="0">
                <a:highlight>
                  <a:srgbClr val="FFFF00"/>
                </a:highlight>
              </a:rPr>
              <a:t>推论</a:t>
            </a:r>
            <a:r>
              <a:rPr lang="en-US" altLang="zh-CN" sz="2800" dirty="0"/>
              <a:t>. </a:t>
            </a:r>
            <a:r>
              <a:rPr lang="zh-CN" altLang="en-US" sz="2800" dirty="0"/>
              <a:t>若无负环，</a:t>
            </a:r>
            <a:r>
              <a:rPr lang="en-US" altLang="zh-CN" sz="2800" dirty="0"/>
              <a:t>0</a:t>
            </a:r>
            <a:r>
              <a:rPr lang="en-US" altLang="zh-CN" sz="2800" dirty="0">
                <a:sym typeface="Wingdings" panose="05000000000000000000" pitchFamily="2" charset="2"/>
              </a:rPr>
              <a:t>v</a:t>
            </a:r>
            <a:r>
              <a:rPr lang="zh-CN" altLang="en-US" sz="2800" dirty="0"/>
              <a:t>最短路长度为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Opt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[v][|V|-1]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75227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69EA9-CB24-4FFC-9DFA-E50B7A8EA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80" y="2787118"/>
            <a:ext cx="7544131" cy="168526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引理</a:t>
            </a:r>
            <a:r>
              <a:rPr lang="en-US" altLang="zh-CN" sz="2800" b="1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dirty="0"/>
              <a:t>.  Bellman-ford</a:t>
            </a:r>
            <a:r>
              <a:rPr lang="zh-CN" altLang="en-US" sz="2800" dirty="0"/>
              <a:t>算法的第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轮更新结束后，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1. </a:t>
            </a:r>
            <a:r>
              <a:rPr lang="en-US" altLang="zh-CN" sz="2800" dirty="0" err="1"/>
              <a:t>dist</a:t>
            </a:r>
            <a:r>
              <a:rPr lang="en-US" altLang="zh-CN" sz="2800" dirty="0"/>
              <a:t>[v]  </a:t>
            </a:r>
            <a:r>
              <a:rPr lang="en-US" altLang="zh-CN" sz="2800" dirty="0">
                <a:solidFill>
                  <a:srgbClr val="FF0000"/>
                </a:solidFill>
              </a:rPr>
              <a:t>≤</a:t>
            </a:r>
            <a:r>
              <a:rPr lang="zh-CN" altLang="en-US" sz="2800" dirty="0"/>
              <a:t>  </a:t>
            </a:r>
            <a:r>
              <a:rPr lang="en-US" altLang="zh-CN" sz="2800" dirty="0"/>
              <a:t>OPT[v][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。 </a:t>
            </a:r>
            <a:r>
              <a:rPr lang="en-US" altLang="zh-CN" sz="2800" dirty="0"/>
              <a:t>(</a:t>
            </a:r>
            <a:r>
              <a:rPr lang="zh-CN" altLang="en-US" sz="2800" dirty="0"/>
              <a:t>注意不一定相等）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2. </a:t>
            </a:r>
            <a:r>
              <a:rPr lang="zh-CN" altLang="en-US" sz="2800" dirty="0"/>
              <a:t>存在一条</a:t>
            </a:r>
            <a:r>
              <a:rPr lang="en-US" altLang="zh-CN" sz="2800" dirty="0"/>
              <a:t>0</a:t>
            </a:r>
            <a:r>
              <a:rPr lang="en-US" altLang="zh-CN" sz="2800" dirty="0">
                <a:sym typeface="Wingdings" panose="05000000000000000000" pitchFamily="2" charset="2"/>
              </a:rPr>
              <a:t>v</a:t>
            </a:r>
            <a:r>
              <a:rPr lang="zh-CN" altLang="en-US" sz="2800" dirty="0">
                <a:sym typeface="Wingdings" panose="05000000000000000000" pitchFamily="2" charset="2"/>
              </a:rPr>
              <a:t>的路径长度为</a:t>
            </a:r>
            <a:r>
              <a:rPr lang="en-US" altLang="zh-CN" sz="2800" dirty="0" err="1">
                <a:sym typeface="Wingdings" panose="05000000000000000000" pitchFamily="2" charset="2"/>
              </a:rPr>
              <a:t>dist</a:t>
            </a:r>
            <a:r>
              <a:rPr lang="en-US" altLang="zh-CN" sz="2800" dirty="0">
                <a:sym typeface="Wingdings" panose="05000000000000000000" pitchFamily="2" charset="2"/>
              </a:rPr>
              <a:t>[v]</a:t>
            </a:r>
            <a:r>
              <a:rPr lang="zh-CN" altLang="en-US" sz="2800" dirty="0">
                <a:sym typeface="Wingdings" panose="05000000000000000000" pitchFamily="2" charset="2"/>
              </a:rPr>
              <a:t>。</a:t>
            </a:r>
            <a:endParaRPr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8007B0-77D6-4589-9A65-55EEB8BAD27A}"/>
              </a:ext>
            </a:extLst>
          </p:cNvPr>
          <p:cNvSpPr txBox="1"/>
          <p:nvPr/>
        </p:nvSpPr>
        <p:spPr>
          <a:xfrm>
            <a:off x="1031357" y="730033"/>
            <a:ext cx="7341781" cy="1723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[0] = 0;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[1]=...=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[n]=</a:t>
            </a:r>
            <a:r>
              <a:rPr lang="en-US" altLang="zh-CN" sz="2400" dirty="0" err="1">
                <a:solidFill>
                  <a:srgbClr val="0070C0"/>
                </a:solidFill>
              </a:rPr>
              <a:t>maxint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2400" b="1" dirty="0">
                <a:solidFill>
                  <a:srgbClr val="0070C0"/>
                </a:solidFill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=1;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&lt;= </a:t>
            </a:r>
            <a:r>
              <a:rPr lang="en-US" altLang="zh-CN" sz="2400" dirty="0">
                <a:solidFill>
                  <a:srgbClr val="00B0F0"/>
                </a:solidFill>
              </a:rPr>
              <a:t>|V|−1</a:t>
            </a:r>
            <a:r>
              <a:rPr lang="en-US" altLang="zh-CN" sz="2400" dirty="0">
                <a:solidFill>
                  <a:srgbClr val="0070C0"/>
                </a:solidFill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b="1" dirty="0">
                <a:solidFill>
                  <a:srgbClr val="9933FF"/>
                </a:solidFill>
              </a:rPr>
              <a:t>foreach</a:t>
            </a:r>
            <a:r>
              <a:rPr lang="en-US" altLang="zh-CN" sz="2400" dirty="0">
                <a:solidFill>
                  <a:srgbClr val="9933FF"/>
                </a:solidFill>
              </a:rPr>
              <a:t> e=(u, v) in E do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     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 = min (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[v],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[u] + l[e]); 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C13694CE-6EA9-4379-8812-F9364C792943}"/>
              </a:ext>
            </a:extLst>
          </p:cNvPr>
          <p:cNvSpPr txBox="1">
            <a:spLocks/>
          </p:cNvSpPr>
          <p:nvPr/>
        </p:nvSpPr>
        <p:spPr bwMode="auto">
          <a:xfrm>
            <a:off x="977863" y="4385930"/>
            <a:ext cx="7544131" cy="696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容易用归纳法证明。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39D9A57F-F1CD-429C-AE14-260100810B18}"/>
              </a:ext>
            </a:extLst>
          </p:cNvPr>
          <p:cNvSpPr txBox="1">
            <a:spLocks/>
          </p:cNvSpPr>
          <p:nvPr/>
        </p:nvSpPr>
        <p:spPr bwMode="auto">
          <a:xfrm>
            <a:off x="799934" y="5082363"/>
            <a:ext cx="8264322" cy="115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dirty="0">
                <a:highlight>
                  <a:srgbClr val="FFFF00"/>
                </a:highlight>
              </a:rPr>
              <a:t>推论</a:t>
            </a:r>
            <a:r>
              <a:rPr lang="en-US" altLang="zh-CN" sz="2800" dirty="0"/>
              <a:t>.  </a:t>
            </a:r>
            <a:r>
              <a:rPr lang="zh-CN" altLang="en-US" sz="2800" dirty="0"/>
              <a:t>若无负环，</a:t>
            </a:r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sz="2800" dirty="0"/>
              <a:t>结束时（即第</a:t>
            </a:r>
            <a:r>
              <a:rPr lang="en-US" altLang="zh-CN" sz="2800" dirty="0"/>
              <a:t>|V|-1</a:t>
            </a:r>
            <a:r>
              <a:rPr lang="zh-CN" altLang="en-US" sz="2800" dirty="0"/>
              <a:t>轮结束后）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en-US" altLang="zh-CN" sz="2800" dirty="0" err="1"/>
              <a:t>dist</a:t>
            </a:r>
            <a:r>
              <a:rPr lang="en-US" altLang="zh-CN" sz="2800" dirty="0"/>
              <a:t>[v]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OPT[v][|V|-1] </a:t>
            </a:r>
            <a:r>
              <a:rPr lang="en-US" altLang="zh-CN" sz="2800" dirty="0"/>
              <a:t>= </a:t>
            </a:r>
            <a:r>
              <a:rPr lang="zh-CN" altLang="en-US" sz="2800" dirty="0"/>
              <a:t>“</a:t>
            </a:r>
            <a:r>
              <a:rPr lang="en-US" altLang="zh-CN" sz="2800" dirty="0"/>
              <a:t>0</a:t>
            </a:r>
            <a:r>
              <a:rPr lang="en-US" altLang="zh-CN" sz="2800" dirty="0">
                <a:sym typeface="Wingdings" panose="05000000000000000000" pitchFamily="2" charset="2"/>
              </a:rPr>
              <a:t>v</a:t>
            </a:r>
            <a:r>
              <a:rPr lang="zh-CN" altLang="en-US" sz="2800" dirty="0">
                <a:sym typeface="Wingdings" panose="05000000000000000000" pitchFamily="2" charset="2"/>
              </a:rPr>
              <a:t>的最短路径长度”。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87484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F31A8-C37B-435D-9474-2564EBFD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定理的完整证明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6551F6-D4EC-443C-99AC-1B6CBE4EB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G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无负环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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运行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③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  <a:sym typeface="Wingdings" panose="05000000000000000000" pitchFamily="2" charset="2"/>
                  </a:rPr>
                  <a:t>时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不会发生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[u]+l[e]&lt;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[v]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。</a:t>
                </a:r>
                <a:endParaRPr lang="en-US" altLang="zh-CN" sz="28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无负环。由上述推论，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[v]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就是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的最短路长度。因此不会有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[u]+l[e]&lt;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[v]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发生。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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[u]+l[e] ≥ 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[v]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对所有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e=(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u,v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成立</a:t>
                </a:r>
                <a:r>
                  <a:rPr lang="zh-CN" altLang="en-US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。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考虑任意一条回路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P=&lt;u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0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,…,u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k-1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&gt;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。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我们知道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mPr>
                      <m:mr>
                        <m:e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𝑑𝑖𝑠𝑡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]+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) ≥ </m:t>
                          </m:r>
                          <m:r>
                            <a:rPr lang="en-US" altLang="zh-CN" sz="2400" i="1" dirty="0" err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𝑑𝑖𝑠𝑡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en-US" altLang="zh-CN" sz="240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…</m:t>
                          </m:r>
                        </m:e>
                      </m:mr>
                      <m:mr>
                        <m:e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𝑑𝑖𝑠𝑡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]+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) ≥ </m:t>
                          </m:r>
                          <m:r>
                            <a:rPr lang="en-US" altLang="zh-CN" sz="2400" i="1" dirty="0" err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𝑑𝑖𝑠𝑡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</m:t>
                          </m:r>
                        </m:e>
                      </m:mr>
                    </m:m>
                  </m:oMath>
                </a14:m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𝑙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𝑙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…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)≥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6551F6-D4EC-443C-99AC-1B6CBE4EB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4" t="-1466" r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30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4572ADF-8C30-474C-8704-A3B070EE688C}"/>
              </a:ext>
            </a:extLst>
          </p:cNvPr>
          <p:cNvSpPr txBox="1"/>
          <p:nvPr/>
        </p:nvSpPr>
        <p:spPr>
          <a:xfrm>
            <a:off x="956929" y="4963855"/>
            <a:ext cx="7639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   具体实现中，用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{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dist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[v]} </a:t>
            </a:r>
            <a:r>
              <a:rPr lang="zh-CN" altLang="en-US" sz="2800" dirty="0">
                <a:solidFill>
                  <a:srgbClr val="FF0000"/>
                </a:solidFill>
              </a:rPr>
              <a:t>而不是用二维数组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{OPT[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v,i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]}</a:t>
            </a:r>
            <a:r>
              <a:rPr lang="zh-CN" altLang="en-US" sz="2800" dirty="0">
                <a:solidFill>
                  <a:srgbClr val="FF0000"/>
                </a:solidFill>
              </a:rPr>
              <a:t>。使得空间从</a:t>
            </a:r>
            <a:r>
              <a:rPr lang="en-US" altLang="zh-CN" sz="2800" dirty="0">
                <a:solidFill>
                  <a:srgbClr val="FF0000"/>
                </a:solidFill>
              </a:rPr>
              <a:t>O(n</a:t>
            </a:r>
            <a:r>
              <a:rPr lang="en-US" altLang="zh-CN" sz="2800" baseline="30000" dirty="0">
                <a:solidFill>
                  <a:srgbClr val="FF0000"/>
                </a:solidFill>
              </a:rPr>
              <a:t>2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en-US" sz="2800" dirty="0">
                <a:solidFill>
                  <a:srgbClr val="FF0000"/>
                </a:solidFill>
              </a:rPr>
              <a:t>降低到</a:t>
            </a:r>
            <a:r>
              <a:rPr lang="en-US" altLang="zh-CN" sz="2800" dirty="0">
                <a:solidFill>
                  <a:srgbClr val="FF0000"/>
                </a:solidFill>
              </a:rPr>
              <a:t>O(n)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D519C7-276B-489D-9888-F94B160D8719}"/>
              </a:ext>
            </a:extLst>
          </p:cNvPr>
          <p:cNvSpPr txBox="1"/>
          <p:nvPr/>
        </p:nvSpPr>
        <p:spPr>
          <a:xfrm>
            <a:off x="834656" y="1613118"/>
            <a:ext cx="818707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Bellman-ford</a:t>
            </a:r>
            <a:r>
              <a:rPr lang="zh-CN" altLang="en-US" sz="2800" dirty="0">
                <a:solidFill>
                  <a:srgbClr val="FF0000"/>
                </a:solidFill>
              </a:rPr>
              <a:t>算法本质上是个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动态规划算法</a:t>
            </a:r>
            <a:r>
              <a:rPr lang="zh-CN" altLang="en-US" sz="2800" dirty="0">
                <a:solidFill>
                  <a:srgbClr val="FF0000"/>
                </a:solidFill>
              </a:rPr>
              <a:t>！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算法的主要步骤是计算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Opt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[v][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</a:rPr>
              <a:t>对 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=0,1,,….,|V|-1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基于转移公式：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3FECBB8-DC5B-4A9F-9397-A17FBE6E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Bellman-ford</a:t>
            </a:r>
            <a:r>
              <a:rPr lang="zh-CN" altLang="en-US" dirty="0">
                <a:latin typeface="+mj-ea"/>
              </a:rPr>
              <a:t>的总结。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9942315-0A60-451B-8CE8-641785E37B86}"/>
                  </a:ext>
                </a:extLst>
              </p:cNvPr>
              <p:cNvSpPr txBox="1"/>
              <p:nvPr/>
            </p:nvSpPr>
            <p:spPr>
              <a:xfrm>
                <a:off x="3567223" y="2997517"/>
                <a:ext cx="4572000" cy="1617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𝑂𝑝𝑡</m:t>
                    </m:r>
                    <m:r>
                      <a:rPr lang="en-US" altLang="zh-CN" sz="1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i="1" dirty="0" err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800" i="1" dirty="0" err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1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  <m: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⁡{</m:t>
                                  </m:r>
                                  <m: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𝑂𝑝𝑡</m:t>
                                  </m:r>
                                  <m: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  <m:r>
                                    <a:rPr lang="zh-CN" altLang="en-US" sz="1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，</m:t>
                                  </m:r>
                                </m:e>
                                <m:e>
                                  <m:func>
                                    <m:funcPr>
                                      <m:ctrlPr>
                                        <a:rPr lang="en-US" altLang="zh-CN" sz="1800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800" b="0" i="0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)∈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altLang="zh-CN" sz="1800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𝑂𝑝𝑡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1800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𝑢𝑣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9942315-0A60-451B-8CE8-641785E3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223" y="2997517"/>
                <a:ext cx="4572000" cy="1617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31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6048353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6048353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</a:t>
                </a:r>
                <a:br>
                  <a:rPr lang="en-US" altLang="zh-CN" sz="2400" dirty="0"/>
                </a:br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2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blipFill>
                <a:blip r:embed="rId4"/>
                <a:stretch>
                  <a:fillRect l="-2133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CF6F1126-0E40-4C6E-90F8-EA754D446B74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38" name="Group 6">
              <a:extLst>
                <a:ext uri="{FF2B5EF4-FFF2-40B4-BE49-F238E27FC236}">
                  <a16:creationId xmlns:a16="http://schemas.microsoft.com/office/drawing/2014/main" id="{2FB22B9C-836D-46A0-B1C8-116152610C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50" name="Oval 7">
                <a:extLst>
                  <a:ext uri="{FF2B5EF4-FFF2-40B4-BE49-F238E27FC236}">
                    <a16:creationId xmlns:a16="http://schemas.microsoft.com/office/drawing/2014/main" id="{1D1AC6F0-A5D4-4C8D-B0F2-621C6EC8F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51" name="Oval 8">
                <a:extLst>
                  <a:ext uri="{FF2B5EF4-FFF2-40B4-BE49-F238E27FC236}">
                    <a16:creationId xmlns:a16="http://schemas.microsoft.com/office/drawing/2014/main" id="{15AF9491-A585-4143-A15A-F1BA74531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2" name="Oval 9">
                <a:extLst>
                  <a:ext uri="{FF2B5EF4-FFF2-40B4-BE49-F238E27FC236}">
                    <a16:creationId xmlns:a16="http://schemas.microsoft.com/office/drawing/2014/main" id="{62A75EE5-E0E1-460D-8489-1D7E6E85F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53" name="Oval 10">
                <a:extLst>
                  <a:ext uri="{FF2B5EF4-FFF2-40B4-BE49-F238E27FC236}">
                    <a16:creationId xmlns:a16="http://schemas.microsoft.com/office/drawing/2014/main" id="{902C0EA5-1085-43B0-AE80-ACE29DF38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4E0659E9-C083-4AD6-BC16-1ACC8CCCA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55" name="Oval 12">
                <a:extLst>
                  <a:ext uri="{FF2B5EF4-FFF2-40B4-BE49-F238E27FC236}">
                    <a16:creationId xmlns:a16="http://schemas.microsoft.com/office/drawing/2014/main" id="{B8BB4F19-9E3E-4E1D-A12D-5A3E0C2D5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6" name="Oval 13">
                <a:extLst>
                  <a:ext uri="{FF2B5EF4-FFF2-40B4-BE49-F238E27FC236}">
                    <a16:creationId xmlns:a16="http://schemas.microsoft.com/office/drawing/2014/main" id="{E5932006-0294-4A52-B2EF-7D7DA6EA6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57" name="Line 14">
                <a:extLst>
                  <a:ext uri="{FF2B5EF4-FFF2-40B4-BE49-F238E27FC236}">
                    <a16:creationId xmlns:a16="http://schemas.microsoft.com/office/drawing/2014/main" id="{D201FAA7-1857-42F8-9F66-E41A6841F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Line 15">
                <a:extLst>
                  <a:ext uri="{FF2B5EF4-FFF2-40B4-BE49-F238E27FC236}">
                    <a16:creationId xmlns:a16="http://schemas.microsoft.com/office/drawing/2014/main" id="{FC0791E9-4EF9-4309-BF0D-9DD4F9F77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Line 16">
                <a:extLst>
                  <a:ext uri="{FF2B5EF4-FFF2-40B4-BE49-F238E27FC236}">
                    <a16:creationId xmlns:a16="http://schemas.microsoft.com/office/drawing/2014/main" id="{BA32BC3B-7667-4D3B-B4C7-505C4CB69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Line 17">
                <a:extLst>
                  <a:ext uri="{FF2B5EF4-FFF2-40B4-BE49-F238E27FC236}">
                    <a16:creationId xmlns:a16="http://schemas.microsoft.com/office/drawing/2014/main" id="{7785559F-210C-4939-8084-A44FAF7D5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Line 18">
                <a:extLst>
                  <a:ext uri="{FF2B5EF4-FFF2-40B4-BE49-F238E27FC236}">
                    <a16:creationId xmlns:a16="http://schemas.microsoft.com/office/drawing/2014/main" id="{7CC3F45A-6FB2-48D5-8A9B-F055FC447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Line 19">
                <a:extLst>
                  <a:ext uri="{FF2B5EF4-FFF2-40B4-BE49-F238E27FC236}">
                    <a16:creationId xmlns:a16="http://schemas.microsoft.com/office/drawing/2014/main" id="{A5CEBBC3-4D4D-4F62-A29B-85ECE95CB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Line 20">
                <a:extLst>
                  <a:ext uri="{FF2B5EF4-FFF2-40B4-BE49-F238E27FC236}">
                    <a16:creationId xmlns:a16="http://schemas.microsoft.com/office/drawing/2014/main" id="{34FB9B6F-BFC0-444B-9AA2-8F0C59ADD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Line 21">
                <a:extLst>
                  <a:ext uri="{FF2B5EF4-FFF2-40B4-BE49-F238E27FC236}">
                    <a16:creationId xmlns:a16="http://schemas.microsoft.com/office/drawing/2014/main" id="{95EA1C15-BCAB-4C38-AA54-6290FCC99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22">
                <a:extLst>
                  <a:ext uri="{FF2B5EF4-FFF2-40B4-BE49-F238E27FC236}">
                    <a16:creationId xmlns:a16="http://schemas.microsoft.com/office/drawing/2014/main" id="{AEFA5D26-9176-450B-9258-2CDC3CB09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23">
                <a:extLst>
                  <a:ext uri="{FF2B5EF4-FFF2-40B4-BE49-F238E27FC236}">
                    <a16:creationId xmlns:a16="http://schemas.microsoft.com/office/drawing/2014/main" id="{8E48BA38-E0A2-455B-92E1-CB5D0FD7B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Line 21">
                <a:extLst>
                  <a:ext uri="{FF2B5EF4-FFF2-40B4-BE49-F238E27FC236}">
                    <a16:creationId xmlns:a16="http://schemas.microsoft.com/office/drawing/2014/main" id="{86B3B89F-07BD-47C1-B8FB-E87DA9B7A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9" name="Text Box 24">
              <a:extLst>
                <a:ext uri="{FF2B5EF4-FFF2-40B4-BE49-F238E27FC236}">
                  <a16:creationId xmlns:a16="http://schemas.microsoft.com/office/drawing/2014/main" id="{6D068BC1-8117-44E1-93A1-7181B7948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40" name="Text Box 25">
              <a:extLst>
                <a:ext uri="{FF2B5EF4-FFF2-40B4-BE49-F238E27FC236}">
                  <a16:creationId xmlns:a16="http://schemas.microsoft.com/office/drawing/2014/main" id="{D0FE1D77-8736-45DA-8425-439DF8FE8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1" name="Text Box 26">
              <a:extLst>
                <a:ext uri="{FF2B5EF4-FFF2-40B4-BE49-F238E27FC236}">
                  <a16:creationId xmlns:a16="http://schemas.microsoft.com/office/drawing/2014/main" id="{DD3FC26B-99E9-418A-9F54-6615870EC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2" name="Text Box 27">
              <a:extLst>
                <a:ext uri="{FF2B5EF4-FFF2-40B4-BE49-F238E27FC236}">
                  <a16:creationId xmlns:a16="http://schemas.microsoft.com/office/drawing/2014/main" id="{D0B9157E-0408-416B-9262-419965804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3" name="Text Box 28">
              <a:extLst>
                <a:ext uri="{FF2B5EF4-FFF2-40B4-BE49-F238E27FC236}">
                  <a16:creationId xmlns:a16="http://schemas.microsoft.com/office/drawing/2014/main" id="{040ACE5D-162B-479C-90F4-6AC77DC29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44" name="Text Box 29">
              <a:extLst>
                <a:ext uri="{FF2B5EF4-FFF2-40B4-BE49-F238E27FC236}">
                  <a16:creationId xmlns:a16="http://schemas.microsoft.com/office/drawing/2014/main" id="{42598840-F1EE-4260-AE9A-D3174EA7F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45" name="Text Box 30">
              <a:extLst>
                <a:ext uri="{FF2B5EF4-FFF2-40B4-BE49-F238E27FC236}">
                  <a16:creationId xmlns:a16="http://schemas.microsoft.com/office/drawing/2014/main" id="{5D785FA4-FE82-45B4-A19C-ADF176764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46" name="Text Box 31">
              <a:extLst>
                <a:ext uri="{FF2B5EF4-FFF2-40B4-BE49-F238E27FC236}">
                  <a16:creationId xmlns:a16="http://schemas.microsoft.com/office/drawing/2014/main" id="{780B8182-12DC-4D72-A17B-45A0A5178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47" name="Text Box 32">
              <a:extLst>
                <a:ext uri="{FF2B5EF4-FFF2-40B4-BE49-F238E27FC236}">
                  <a16:creationId xmlns:a16="http://schemas.microsoft.com/office/drawing/2014/main" id="{B48B255E-BFF5-4A2C-98B9-921A191E9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48" name="Text Box 33">
              <a:extLst>
                <a:ext uri="{FF2B5EF4-FFF2-40B4-BE49-F238E27FC236}">
                  <a16:creationId xmlns:a16="http://schemas.microsoft.com/office/drawing/2014/main" id="{E9B491F1-DDC1-4B64-9EC5-5A9B566A5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9" name="Text Box 33">
              <a:extLst>
                <a:ext uri="{FF2B5EF4-FFF2-40B4-BE49-F238E27FC236}">
                  <a16:creationId xmlns:a16="http://schemas.microsoft.com/office/drawing/2014/main" id="{707D16FA-B4B3-43BC-AB47-635EC52C9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259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6883D-D3BF-4549-BF31-2B66A066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时间复杂度分析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4FD16-C0EF-4A66-BDBB-6734A5CD3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50651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回顾：</a:t>
            </a:r>
            <a:r>
              <a:rPr lang="en-US" altLang="zh-CN" sz="2800" dirty="0" err="1"/>
              <a:t>Dijsktra</a:t>
            </a:r>
            <a:r>
              <a:rPr lang="zh-CN" altLang="en-US" sz="2800" dirty="0"/>
              <a:t>算法的复杂度为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O(|V|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+|E|)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（也可以优化到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O(|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V|log|V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|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+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|E|)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Bellman-ford</a:t>
            </a:r>
            <a:r>
              <a:rPr lang="zh-CN" altLang="en-US" sz="2800" dirty="0"/>
              <a:t>算法的复杂度是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O(|V| ∙ |E|)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更新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|V|-1</a:t>
            </a:r>
            <a:r>
              <a:rPr lang="zh-CN" altLang="en-US" sz="2800" dirty="0"/>
              <a:t>轮，每轮检查每一条边。</a:t>
            </a:r>
            <a:endParaRPr lang="en-US" altLang="zh-CN" sz="2800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	for</a:t>
            </a:r>
            <a:r>
              <a:rPr lang="en-US" altLang="zh-CN" sz="2400" dirty="0">
                <a:solidFill>
                  <a:srgbClr val="0070C0"/>
                </a:solidFill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=1;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&lt;= </a:t>
            </a:r>
            <a:r>
              <a:rPr lang="en-US" altLang="zh-CN" sz="2400" dirty="0">
                <a:solidFill>
                  <a:srgbClr val="00B0F0"/>
                </a:solidFill>
              </a:rPr>
              <a:t>|V|−1</a:t>
            </a:r>
            <a:r>
              <a:rPr lang="en-US" altLang="zh-CN" sz="2400" dirty="0">
                <a:solidFill>
                  <a:srgbClr val="0070C0"/>
                </a:solidFill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		</a:t>
            </a:r>
            <a:r>
              <a:rPr lang="en-US" altLang="zh-CN" sz="2400" b="1" dirty="0">
                <a:solidFill>
                  <a:srgbClr val="9933FF"/>
                </a:solidFill>
              </a:rPr>
              <a:t>foreach</a:t>
            </a:r>
            <a:r>
              <a:rPr lang="en-US" altLang="zh-CN" sz="2400" dirty="0">
                <a:solidFill>
                  <a:srgbClr val="9933FF"/>
                </a:solidFill>
              </a:rPr>
              <a:t> e=(u, v) in E do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     		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 = min (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[v],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[u] + l[e]); </a:t>
            </a:r>
          </a:p>
          <a:p>
            <a:pPr marL="0" indent="0">
              <a:buNone/>
            </a:pP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zh-CN" altLang="en-US" sz="2800" dirty="0"/>
              <a:t>运行效率比</a:t>
            </a:r>
            <a:r>
              <a:rPr lang="en-US" altLang="zh-CN" sz="2800" dirty="0"/>
              <a:t>Dijkstra</a:t>
            </a:r>
            <a:r>
              <a:rPr lang="zh-CN" altLang="en-US" sz="2800" dirty="0"/>
              <a:t>差。为处理负权付出的代价</a:t>
            </a:r>
            <a:r>
              <a:rPr lang="en-US" altLang="zh-CN" sz="2800" dirty="0"/>
              <a:t>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1479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1627E-2C2B-4774-B19D-36E0C0EE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课后思考题及阅读任务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DEB9D-0981-4C0E-9D01-7DC2312F7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486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思考题</a:t>
            </a:r>
            <a:r>
              <a:rPr lang="zh-CN" altLang="en-US" sz="2800" dirty="0"/>
              <a:t>：如何判定有向图</a:t>
            </a:r>
            <a:r>
              <a:rPr lang="en-US" altLang="zh-CN" sz="2800" dirty="0"/>
              <a:t>G</a:t>
            </a:r>
            <a:r>
              <a:rPr lang="zh-CN" altLang="en-US" sz="2800" dirty="0"/>
              <a:t>是否有负环？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(</a:t>
            </a:r>
            <a:r>
              <a:rPr lang="zh-CN" altLang="en-US" sz="2800" dirty="0"/>
              <a:t>当点</a:t>
            </a:r>
            <a:r>
              <a:rPr lang="en-US" altLang="zh-CN" sz="2800" dirty="0"/>
              <a:t>0</a:t>
            </a:r>
            <a:r>
              <a:rPr lang="zh-CN" altLang="en-US" sz="2800" dirty="0"/>
              <a:t>可达任意其他点，用</a:t>
            </a:r>
            <a:r>
              <a:rPr lang="en-US" altLang="zh-CN" sz="2800" dirty="0"/>
              <a:t>bellman-ford</a:t>
            </a:r>
            <a:r>
              <a:rPr lang="zh-CN" altLang="en-US" sz="2800" dirty="0"/>
              <a:t>算法即可。现在假设</a:t>
            </a:r>
            <a:r>
              <a:rPr lang="en-US" altLang="zh-CN" sz="2800" dirty="0"/>
              <a:t>0</a:t>
            </a:r>
            <a:r>
              <a:rPr lang="zh-CN" altLang="en-US" sz="2800" dirty="0"/>
              <a:t>不一定可达任意其他点，应该如何判定</a:t>
            </a:r>
            <a:r>
              <a:rPr lang="en-US" altLang="zh-CN" sz="2800" dirty="0"/>
              <a:t>?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提示：只需将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bellman-ford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算法稍加修改即可。</a:t>
            </a:r>
            <a:endParaRPr lang="en-US" altLang="zh-C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4A584-8DD5-4045-B515-B37234469546}"/>
              </a:ext>
            </a:extLst>
          </p:cNvPr>
          <p:cNvSpPr txBox="1"/>
          <p:nvPr/>
        </p:nvSpPr>
        <p:spPr>
          <a:xfrm>
            <a:off x="707065" y="3934045"/>
            <a:ext cx="700704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阅读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00B0F0"/>
                </a:solidFill>
              </a:rPr>
              <a:t>差分约束系统</a:t>
            </a:r>
            <a:br>
              <a:rPr lang="en-US" altLang="zh-CN" sz="2800" dirty="0">
                <a:solidFill>
                  <a:srgbClr val="00B0F0"/>
                </a:solidFill>
              </a:rPr>
            </a:br>
            <a:r>
              <a:rPr lang="en-US" altLang="zh-CN" sz="2800" dirty="0">
                <a:solidFill>
                  <a:srgbClr val="00B0F0"/>
                </a:solidFill>
              </a:rPr>
              <a:t>(</a:t>
            </a:r>
            <a:r>
              <a:rPr lang="en-US" altLang="zh-CN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System of Difference Constraints)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https://zh.wikipedia.org/wiki/</a:t>
            </a:r>
            <a:r>
              <a:rPr lang="zh-CN" altLang="en-US" sz="2800" dirty="0">
                <a:solidFill>
                  <a:schemeClr val="tx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差分约束系统</a:t>
            </a:r>
            <a:r>
              <a:rPr lang="zh-CN" altLang="en-US" sz="2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br>
              <a:rPr lang="en-US" altLang="zh-CN" sz="2800" dirty="0"/>
            </a:br>
            <a:r>
              <a:rPr lang="zh-CN" altLang="en-US" sz="2800" dirty="0"/>
              <a:t>判断某个差分约束系统有无解可转化为判定</a:t>
            </a:r>
            <a:br>
              <a:rPr lang="en-US" altLang="zh-CN" sz="2800" dirty="0"/>
            </a:br>
            <a:r>
              <a:rPr lang="en-US" altLang="zh-CN" sz="2800" dirty="0"/>
              <a:t>   </a:t>
            </a:r>
            <a:r>
              <a:rPr lang="zh-CN" altLang="en-US" sz="2800" dirty="0"/>
              <a:t>某个有向图</a:t>
            </a:r>
            <a:r>
              <a:rPr lang="en-US" altLang="zh-CN" sz="2800" dirty="0"/>
              <a:t>G</a:t>
            </a:r>
            <a:r>
              <a:rPr lang="zh-CN" altLang="en-US" sz="2800" dirty="0"/>
              <a:t>是否没有负环</a:t>
            </a:r>
            <a:r>
              <a:rPr lang="en-US" altLang="zh-CN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8172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DA4FD-EC55-48D9-8713-F7F2B95E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884" y="2717911"/>
            <a:ext cx="7772400" cy="1678652"/>
          </a:xfrm>
        </p:spPr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任意两点间的最短路径问题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en-US" dirty="0">
                <a:latin typeface="Cambria" panose="02040503050406030204" pitchFamily="18" charset="0"/>
              </a:rPr>
              <a:t>以及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488088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0666D-79E0-43E8-8329-566A5D00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9A3FF-439E-41F5-B115-4137796CA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097025" cy="504924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给定一个有向图（假设它无负环）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计算：对任意一对顶点</a:t>
            </a:r>
            <a:r>
              <a:rPr lang="en-US" altLang="zh-CN" sz="2800" dirty="0"/>
              <a:t>(</a:t>
            </a:r>
            <a:r>
              <a:rPr lang="en-US" altLang="zh-CN" sz="2800" dirty="0" err="1"/>
              <a:t>u,v</a:t>
            </a:r>
            <a:r>
              <a:rPr lang="en-US" altLang="zh-CN" sz="2800" dirty="0"/>
              <a:t>)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</a:t>
            </a:r>
            <a:r>
              <a:rPr lang="en-US" altLang="zh-CN" sz="2800" dirty="0" err="1"/>
              <a:t>u</a:t>
            </a:r>
            <a:r>
              <a:rPr lang="en-US" altLang="zh-CN" sz="2800" dirty="0" err="1">
                <a:sym typeface="Wingdings" panose="05000000000000000000" pitchFamily="2" charset="2"/>
              </a:rPr>
              <a:t>v</a:t>
            </a:r>
            <a:r>
              <a:rPr lang="zh-CN" altLang="en-US" sz="2800" dirty="0">
                <a:sym typeface="Wingdings" panose="05000000000000000000" pitchFamily="2" charset="2"/>
              </a:rPr>
              <a:t>的最短路径长度。</a:t>
            </a:r>
            <a:endParaRPr lang="zh-CN" altLang="en-US" sz="2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C8BE68E-874A-4C39-A8E0-36C8EAADDAA1}"/>
              </a:ext>
            </a:extLst>
          </p:cNvPr>
          <p:cNvGrpSpPr/>
          <p:nvPr/>
        </p:nvGrpSpPr>
        <p:grpSpPr>
          <a:xfrm>
            <a:off x="1543171" y="4008670"/>
            <a:ext cx="2165041" cy="1857665"/>
            <a:chOff x="5266167" y="2839854"/>
            <a:chExt cx="2165041" cy="185766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4B4A5F6-EBFF-4883-988C-AA704FEEA546}"/>
                </a:ext>
              </a:extLst>
            </p:cNvPr>
            <p:cNvSpPr/>
            <p:nvPr/>
          </p:nvSpPr>
          <p:spPr bwMode="auto">
            <a:xfrm>
              <a:off x="6000504" y="28398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C16FAD4-7DB7-49F9-8B52-BAB573515175}"/>
                </a:ext>
              </a:extLst>
            </p:cNvPr>
            <p:cNvSpPr/>
            <p:nvPr/>
          </p:nvSpPr>
          <p:spPr bwMode="auto">
            <a:xfrm>
              <a:off x="5302299" y="34494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77F913D-A22E-4375-B39F-29CF1175DD14}"/>
                </a:ext>
              </a:extLst>
            </p:cNvPr>
            <p:cNvSpPr/>
            <p:nvPr/>
          </p:nvSpPr>
          <p:spPr bwMode="auto">
            <a:xfrm>
              <a:off x="6462382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8EF632F-48D9-49D5-9ADC-C83688B796E9}"/>
                </a:ext>
              </a:extLst>
            </p:cNvPr>
            <p:cNvSpPr/>
            <p:nvPr/>
          </p:nvSpPr>
          <p:spPr bwMode="auto">
            <a:xfrm>
              <a:off x="5593366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74D4B96-A7D1-4367-AF65-C2C606FAF709}"/>
                </a:ext>
              </a:extLst>
            </p:cNvPr>
            <p:cNvSpPr/>
            <p:nvPr/>
          </p:nvSpPr>
          <p:spPr bwMode="auto">
            <a:xfrm>
              <a:off x="6757188" y="339097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F402121-3637-4355-8135-937D7AA1474A}"/>
                </a:ext>
              </a:extLst>
            </p:cNvPr>
            <p:cNvCxnSpPr>
              <a:stCxn id="6" idx="0"/>
              <a:endCxn id="5" idx="2"/>
            </p:cNvCxnSpPr>
            <p:nvPr/>
          </p:nvCxnSpPr>
          <p:spPr bwMode="auto">
            <a:xfrm flipV="1">
              <a:off x="5514950" y="3052505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02ABA84-D219-4001-A275-96342F10C4B2}"/>
                </a:ext>
              </a:extLst>
            </p:cNvPr>
            <p:cNvCxnSpPr>
              <a:stCxn id="5" idx="6"/>
              <a:endCxn id="9" idx="0"/>
            </p:cNvCxnSpPr>
            <p:nvPr/>
          </p:nvCxnSpPr>
          <p:spPr bwMode="auto">
            <a:xfrm>
              <a:off x="6425806" y="3052505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CE64420-1737-455C-99A3-AC68FD0FDEF3}"/>
                </a:ext>
              </a:extLst>
            </p:cNvPr>
            <p:cNvCxnSpPr>
              <a:stCxn id="9" idx="3"/>
              <a:endCxn id="8" idx="7"/>
            </p:cNvCxnSpPr>
            <p:nvPr/>
          </p:nvCxnSpPr>
          <p:spPr bwMode="auto">
            <a:xfrm flipH="1">
              <a:off x="5956384" y="3753993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E0D2169-2CF0-4040-8766-8DC03775D060}"/>
                </a:ext>
              </a:extLst>
            </p:cNvPr>
            <p:cNvCxnSpPr>
              <a:stCxn id="8" idx="1"/>
              <a:endCxn id="6" idx="4"/>
            </p:cNvCxnSpPr>
            <p:nvPr/>
          </p:nvCxnSpPr>
          <p:spPr bwMode="auto">
            <a:xfrm flipH="1" flipV="1">
              <a:off x="5514950" y="3874756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C6D4B6F-AC5F-458E-9F66-F3D250C20B0E}"/>
                </a:ext>
              </a:extLst>
            </p:cNvPr>
            <p:cNvCxnSpPr>
              <a:stCxn id="9" idx="4"/>
              <a:endCxn id="7" idx="7"/>
            </p:cNvCxnSpPr>
            <p:nvPr/>
          </p:nvCxnSpPr>
          <p:spPr bwMode="auto">
            <a:xfrm flipH="1">
              <a:off x="6825400" y="3816277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A2DB015-2615-405A-90AD-44327F95B363}"/>
                </a:ext>
              </a:extLst>
            </p:cNvPr>
            <p:cNvCxnSpPr>
              <a:stCxn id="7" idx="2"/>
              <a:endCxn id="8" idx="6"/>
            </p:cNvCxnSpPr>
            <p:nvPr/>
          </p:nvCxnSpPr>
          <p:spPr bwMode="auto">
            <a:xfrm flipH="1">
              <a:off x="6018668" y="4438407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8818FAE-6E1C-4634-BBF7-5A5DF7DFE6EC}"/>
                </a:ext>
              </a:extLst>
            </p:cNvPr>
            <p:cNvSpPr txBox="1"/>
            <p:nvPr/>
          </p:nvSpPr>
          <p:spPr>
            <a:xfrm>
              <a:off x="6809203" y="387475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1BE60F1-B210-4015-ADA5-E64BE2B23EFA}"/>
                </a:ext>
              </a:extLst>
            </p:cNvPr>
            <p:cNvSpPr txBox="1"/>
            <p:nvPr/>
          </p:nvSpPr>
          <p:spPr>
            <a:xfrm>
              <a:off x="5481019" y="3000834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0DA0714-410F-42D5-A6B0-0AAB694069A8}"/>
                </a:ext>
              </a:extLst>
            </p:cNvPr>
            <p:cNvSpPr txBox="1"/>
            <p:nvPr/>
          </p:nvSpPr>
          <p:spPr>
            <a:xfrm>
              <a:off x="6149163" y="37784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9E14A75-79B3-4024-B09F-26777BE0482A}"/>
                </a:ext>
              </a:extLst>
            </p:cNvPr>
            <p:cNvSpPr txBox="1"/>
            <p:nvPr/>
          </p:nvSpPr>
          <p:spPr>
            <a:xfrm>
              <a:off x="6553659" y="2915318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BBF09A7-ABD8-4F7F-AEF8-E7653302EF92}"/>
                </a:ext>
              </a:extLst>
            </p:cNvPr>
            <p:cNvSpPr txBox="1"/>
            <p:nvPr/>
          </p:nvSpPr>
          <p:spPr>
            <a:xfrm>
              <a:off x="5266167" y="3937040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6C27AF7-CFE1-4EBA-98EE-4D6B1CFCD26A}"/>
                </a:ext>
              </a:extLst>
            </p:cNvPr>
            <p:cNvSpPr txBox="1"/>
            <p:nvPr/>
          </p:nvSpPr>
          <p:spPr>
            <a:xfrm>
              <a:off x="6132968" y="4328187"/>
              <a:ext cx="42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694252E9-8EA7-4AED-A3A5-61828C431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431637"/>
              </p:ext>
            </p:extLst>
          </p:nvPr>
        </p:nvGraphicFramePr>
        <p:xfrm>
          <a:off x="4147062" y="3409347"/>
          <a:ext cx="4212264" cy="272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44">
                  <a:extLst>
                    <a:ext uri="{9D8B030D-6E8A-4147-A177-3AD203B41FA5}">
                      <a16:colId xmlns:a16="http://schemas.microsoft.com/office/drawing/2014/main" val="613232879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2704563028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1494574577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2319358547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2649408438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1559456517"/>
                    </a:ext>
                  </a:extLst>
                </a:gridCol>
              </a:tblGrid>
              <a:tr h="45436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776283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85409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5414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52035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358113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343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10EABBE5-9A21-494C-9FC7-A418CD05B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613" y="802759"/>
            <a:ext cx="8501062" cy="554096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/>
              <a:t>方法一：转换为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|V|</a:t>
            </a:r>
            <a:r>
              <a:rPr lang="zh-CN" altLang="en-US" sz="2800" dirty="0"/>
              <a:t>个单源点最短路径问题。</a:t>
            </a:r>
            <a:endParaRPr lang="en-US" altLang="zh-CN" sz="2800" dirty="0"/>
          </a:p>
          <a:p>
            <a:pPr lvl="1" eaLnBrk="1" hangingPunct="1"/>
            <a:r>
              <a:rPr lang="zh-CN" altLang="en-US" dirty="0"/>
              <a:t>每次以一个顶点为源点，调用</a:t>
            </a:r>
            <a:r>
              <a:rPr lang="en-US" altLang="zh-CN" dirty="0"/>
              <a:t>Bellman-ford</a:t>
            </a:r>
            <a:r>
              <a:rPr lang="zh-CN" altLang="en-US" dirty="0"/>
              <a:t>算法。</a:t>
            </a:r>
            <a:endParaRPr lang="en-US" altLang="zh-CN" dirty="0"/>
          </a:p>
          <a:p>
            <a:pPr lvl="2" eaLnBrk="1" hangingPunct="1"/>
            <a:r>
              <a:rPr lang="zh-CN" altLang="en-US" sz="2800" dirty="0"/>
              <a:t>总复杂度为：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 |V|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∙ |E|)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 eaLnBrk="1" hangingPunct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如果没有负权，可调用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Dijkstra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算法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/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2800" dirty="0"/>
              <a:t>方法二：设计新算法。</a:t>
            </a:r>
            <a:endParaRPr lang="en-US" altLang="zh-CN" sz="2800" dirty="0"/>
          </a:p>
          <a:p>
            <a:pPr lvl="1" eaLnBrk="1" hangingPunct="1"/>
            <a:r>
              <a:rPr lang="en-US" altLang="zh-CN" dirty="0"/>
              <a:t>Floyd</a:t>
            </a:r>
            <a:r>
              <a:rPr lang="zh-CN" altLang="en-US" dirty="0"/>
              <a:t>给出了复杂度为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O(|V|</a:t>
            </a:r>
            <a:r>
              <a:rPr lang="en-US" altLang="zh-CN" baseline="30000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dirty="0"/>
              <a:t>的算法。 </a:t>
            </a:r>
            <a:endParaRPr lang="en-US" altLang="zh-CN" dirty="0"/>
          </a:p>
          <a:p>
            <a:pPr lvl="2" eaLnBrk="1" hangingPunct="1"/>
            <a:r>
              <a:rPr lang="zh-CN" altLang="en-US" sz="2800" dirty="0"/>
              <a:t>允许负权、但是不允许负环。</a:t>
            </a:r>
            <a:endParaRPr lang="en-US" altLang="zh-CN" sz="2800" dirty="0"/>
          </a:p>
          <a:p>
            <a:pPr lvl="2" eaLnBrk="1" hangingPunct="1"/>
            <a:r>
              <a:rPr lang="zh-CN" altLang="en-US" sz="2800" dirty="0"/>
              <a:t>该算法也叫做</a:t>
            </a:r>
            <a:r>
              <a:rPr lang="en-US" altLang="zh-CN" sz="2800" dirty="0"/>
              <a:t>Floyd-</a:t>
            </a:r>
            <a:r>
              <a:rPr lang="en-US" altLang="zh-CN" sz="2800" dirty="0" err="1"/>
              <a:t>Warshall</a:t>
            </a:r>
            <a:r>
              <a:rPr lang="zh-CN" altLang="en-US" sz="2800" dirty="0"/>
              <a:t>算法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9867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616BD-F5D6-43FF-BBDA-526FF3E3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CN" altLang="zh-CN" dirty="0">
                <a:latin typeface="Cambria" panose="02040503050406030204" pitchFamily="18" charset="0"/>
              </a:rPr>
              <a:t>弗洛伊德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latin typeface="Cambria" panose="02040503050406030204" pitchFamily="18" charset="0"/>
              </a:rPr>
              <a:t>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5DD48-5893-4A32-9E27-58CBA2E41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666406" cy="5405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基于动态规划！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类似</a:t>
            </a:r>
            <a:r>
              <a:rPr lang="en-US" altLang="zh-CN" sz="2800" dirty="0">
                <a:solidFill>
                  <a:srgbClr val="FF0000"/>
                </a:solidFill>
              </a:rPr>
              <a:t>bellman-ford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状态描述：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OPT[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u,v,k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 </a:t>
            </a:r>
            <a:r>
              <a:rPr lang="zh-CN" altLang="en-US" sz="2800" dirty="0"/>
              <a:t>表示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800" dirty="0"/>
              <a:t>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的，只以 </a:t>
            </a:r>
            <a:r>
              <a:rPr lang="en-US" altLang="zh-CN" sz="2800" dirty="0"/>
              <a:t>{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1,..k</a:t>
            </a:r>
            <a:r>
              <a:rPr lang="en-US" altLang="zh-CN" sz="2800" dirty="0"/>
              <a:t>}</a:t>
            </a:r>
            <a:r>
              <a:rPr lang="zh-CN" altLang="en-US" sz="2800" dirty="0"/>
              <a:t>为中间节点的路径中，最短的路径长度是多少。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9933FF"/>
                </a:solidFill>
              </a:rPr>
              <a:t>         </a:t>
            </a:r>
            <a:r>
              <a:rPr lang="zh-CN" altLang="en-US" sz="2800" dirty="0">
                <a:solidFill>
                  <a:srgbClr val="9933FF"/>
                </a:solidFill>
              </a:rPr>
              <a:t>目标是计算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OPT[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u,v,n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>
                <a:solidFill>
                  <a:srgbClr val="9933FF"/>
                </a:solidFill>
              </a:rPr>
              <a:t>。（</a:t>
            </a:r>
            <a:r>
              <a:rPr lang="en-US" altLang="zh-CN" sz="2800" dirty="0">
                <a:solidFill>
                  <a:srgbClr val="9933FF"/>
                </a:solidFill>
              </a:rPr>
              <a:t>n=|V|)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状态转移方程：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	OPT[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u,v,k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]=min{OPT[u,v,k-1],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                OPT[u,k,k-1]+OPT[k,v,k-1}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   </a:t>
            </a:r>
            <a:r>
              <a:rPr lang="zh-CN" altLang="en-US" sz="2800" dirty="0">
                <a:solidFill>
                  <a:srgbClr val="FF0000"/>
                </a:solidFill>
              </a:rPr>
              <a:t>边界条件：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OPT[u,v,0] = Length[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可以用</a:t>
            </a:r>
            <a:r>
              <a:rPr lang="en-US" altLang="zh-CN" sz="2800" dirty="0"/>
              <a:t>O(|V|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)</a:t>
            </a:r>
            <a:r>
              <a:rPr lang="zh-CN" altLang="en-US" sz="2800" dirty="0"/>
              <a:t>时间计算出所有状态</a:t>
            </a:r>
            <a:r>
              <a:rPr lang="en-US" altLang="zh-CN" sz="2800" dirty="0"/>
              <a:t>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96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8005-D010-419F-84F2-07D912FA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979900" cy="82550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算法的具体实现</a:t>
            </a:r>
            <a:r>
              <a:rPr lang="en-US" altLang="zh-CN" dirty="0">
                <a:latin typeface="Cambria" panose="02040503050406030204" pitchFamily="18" charset="0"/>
              </a:rPr>
              <a:t>(5</a:t>
            </a:r>
            <a:r>
              <a:rPr lang="zh-CN" altLang="en-US" dirty="0">
                <a:latin typeface="Cambria" panose="02040503050406030204" pitchFamily="18" charset="0"/>
              </a:rPr>
              <a:t>行代码</a:t>
            </a:r>
            <a:r>
              <a:rPr lang="en-US" altLang="zh-CN" dirty="0">
                <a:latin typeface="Cambria" panose="02040503050406030204" pitchFamily="18" charset="0"/>
              </a:rPr>
              <a:t>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45EAE-007E-4EB8-A6FE-30C58345E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8831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说明：具体实现中，我们一个二维数组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dist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[][]</a:t>
            </a:r>
            <a:r>
              <a:rPr lang="zh-CN" altLang="en-US" sz="2400" dirty="0"/>
              <a:t>来替代三维数组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OPT[][][]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FF0000"/>
                </a:solidFill>
              </a:rPr>
              <a:t>（这一个优化技巧在</a:t>
            </a:r>
            <a:r>
              <a:rPr lang="en-US" altLang="zh-CN" sz="2400" dirty="0">
                <a:solidFill>
                  <a:srgbClr val="FF0000"/>
                </a:solidFill>
              </a:rPr>
              <a:t>bellman-ford</a:t>
            </a:r>
            <a:r>
              <a:rPr lang="zh-CN" altLang="en-US" sz="2400" dirty="0">
                <a:solidFill>
                  <a:srgbClr val="FF0000"/>
                </a:solidFill>
              </a:rPr>
              <a:t>算法中也采用了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sz="2400" dirty="0"/>
              <a:t>这样空间复杂度从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O(|V|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优化到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O(|V|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88900" lvl="1" indent="0"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Dist[][] 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 Length[][];</a:t>
            </a:r>
          </a:p>
          <a:p>
            <a:pPr marL="88900" lvl="1" indent="0">
              <a:buNone/>
            </a:pP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for (int k = 1; k &lt;= n; k++)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for (int u = 1; u &lt;= n; u++)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	for (int v = 1; v &lt;= n; v++)</a:t>
            </a: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	   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[u][v] = min(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[u][v],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[u][k]+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[k][v]</a:t>
            </a:r>
          </a:p>
          <a:p>
            <a:pPr marL="88900" lvl="1" indent="0">
              <a:spcBef>
                <a:spcPts val="1200"/>
              </a:spcBef>
              <a:buNone/>
            </a:pPr>
            <a:r>
              <a:rPr lang="zh-CN" altLang="en-US" dirty="0">
                <a:sym typeface="Wingdings" panose="05000000000000000000" pitchFamily="2" charset="2"/>
              </a:rPr>
              <a:t>说明：在第</a:t>
            </a:r>
            <a:r>
              <a:rPr lang="en-US" altLang="zh-CN" dirty="0">
                <a:sym typeface="Wingdings" panose="05000000000000000000" pitchFamily="2" charset="2"/>
              </a:rPr>
              <a:t>k</a:t>
            </a:r>
            <a:r>
              <a:rPr lang="zh-CN" altLang="en-US" dirty="0">
                <a:sym typeface="Wingdings" panose="05000000000000000000" pitchFamily="2" charset="2"/>
              </a:rPr>
              <a:t>轮之后，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[u][v] 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≤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OPT[u][v][k]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zh-CN" altLang="en-US" dirty="0">
                <a:sym typeface="Wingdings" panose="05000000000000000000" pitchFamily="2" charset="2"/>
              </a:rPr>
              <a:t>这保证了在算法结束时，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[u][v]=OPT[u][v][n]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079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9A140-8552-439C-BA15-CC677BFF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算法的常见错误实现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3FAB6-C2DC-4E18-9A64-14B242368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455015"/>
          </a:xfrm>
        </p:spPr>
        <p:txBody>
          <a:bodyPr/>
          <a:lstStyle/>
          <a:p>
            <a:pPr marL="88900" lvl="1" indent="0">
              <a:buNone/>
            </a:pPr>
            <a:r>
              <a:rPr lang="zh-CN" altLang="en-US" dirty="0"/>
              <a:t>虽然只有</a:t>
            </a:r>
            <a:r>
              <a:rPr lang="en-US" altLang="zh-CN" dirty="0"/>
              <a:t>5</a:t>
            </a:r>
            <a:r>
              <a:rPr lang="zh-CN" altLang="en-US" dirty="0"/>
              <a:t>行代码，但是</a:t>
            </a:r>
            <a:r>
              <a:rPr lang="en-US" altLang="zh-CN" dirty="0"/>
              <a:t>Floyd</a:t>
            </a:r>
            <a:r>
              <a:rPr lang="zh-CN" altLang="en-US" dirty="0"/>
              <a:t>算法经常被写错。</a:t>
            </a:r>
            <a:endParaRPr lang="en-US" altLang="zh-CN" dirty="0"/>
          </a:p>
          <a:p>
            <a:pPr marL="88900" lvl="1" indent="0">
              <a:buNone/>
            </a:pPr>
            <a:r>
              <a:rPr lang="zh-CN" altLang="en-US" dirty="0"/>
              <a:t>例如，一个常见的错误版本如下：</a:t>
            </a:r>
            <a:endParaRPr lang="en-US" altLang="zh-CN" dirty="0"/>
          </a:p>
          <a:p>
            <a:pPr marL="88900" lvl="1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889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Dist[][] 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 Length[][];</a:t>
            </a:r>
          </a:p>
          <a:p>
            <a:pPr marL="0" lvl="1" indent="0"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 for (int u = 1; u &lt;= n; u++)</a:t>
            </a:r>
          </a:p>
          <a:p>
            <a:pPr marL="0" lvl="1" indent="0"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    for (int v = 1; v &lt;= n; v++)</a:t>
            </a:r>
          </a:p>
          <a:p>
            <a:pPr marL="0" lvl="1" indent="0">
              <a:buNone/>
            </a:pP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        for (int k = 1; k &lt;= n; k++)</a:t>
            </a:r>
            <a:endParaRPr lang="en-US" altLang="zh-CN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	  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[u][v] = min(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[u][v],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[u][k]+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[k][v])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5211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479" name="Group 5">
            <a:extLst>
              <a:ext uri="{FF2B5EF4-FFF2-40B4-BE49-F238E27FC236}">
                <a16:creationId xmlns:a16="http://schemas.microsoft.com/office/drawing/2014/main" id="{E69382B2-EB8F-4BEC-B126-79E092AA5B0B}"/>
              </a:ext>
            </a:extLst>
          </p:cNvPr>
          <p:cNvGrpSpPr>
            <a:grpSpLocks/>
          </p:cNvGrpSpPr>
          <p:nvPr/>
        </p:nvGrpSpPr>
        <p:grpSpPr bwMode="auto">
          <a:xfrm>
            <a:off x="886029" y="2551404"/>
            <a:ext cx="1598613" cy="1589087"/>
            <a:chOff x="1064" y="805"/>
            <a:chExt cx="1007" cy="1001"/>
          </a:xfrm>
        </p:grpSpPr>
        <p:sp>
          <p:nvSpPr>
            <p:cNvPr id="188480" name="Oval 6">
              <a:extLst>
                <a:ext uri="{FF2B5EF4-FFF2-40B4-BE49-F238E27FC236}">
                  <a16:creationId xmlns:a16="http://schemas.microsoft.com/office/drawing/2014/main" id="{33897A47-F184-4704-B6D3-3DA70479F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106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88481" name="Oval 7">
              <a:extLst>
                <a:ext uri="{FF2B5EF4-FFF2-40B4-BE49-F238E27FC236}">
                  <a16:creationId xmlns:a16="http://schemas.microsoft.com/office/drawing/2014/main" id="{B93E67E7-111C-44F4-82FA-464C98A5A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160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88482" name="Oval 8">
              <a:extLst>
                <a:ext uri="{FF2B5EF4-FFF2-40B4-BE49-F238E27FC236}">
                  <a16:creationId xmlns:a16="http://schemas.microsoft.com/office/drawing/2014/main" id="{B2A6A413-FE2C-4F17-9BE3-893D0DCC6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" y="106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88483" name="Freeform 9">
              <a:extLst>
                <a:ext uri="{FF2B5EF4-FFF2-40B4-BE49-F238E27FC236}">
                  <a16:creationId xmlns:a16="http://schemas.microsoft.com/office/drawing/2014/main" id="{88DB9B2A-F9A4-4FC7-913B-7A4D098AE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" y="1222"/>
              <a:ext cx="468" cy="85"/>
            </a:xfrm>
            <a:custGeom>
              <a:avLst/>
              <a:gdLst>
                <a:gd name="T0" fmla="*/ 0 w 534"/>
                <a:gd name="T1" fmla="*/ 79 h 74"/>
                <a:gd name="T2" fmla="*/ 9 w 534"/>
                <a:gd name="T3" fmla="*/ 319 h 74"/>
                <a:gd name="T4" fmla="*/ 53 w 534"/>
                <a:gd name="T5" fmla="*/ 463 h 74"/>
                <a:gd name="T6" fmla="*/ 84 w 534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4" h="74">
                  <a:moveTo>
                    <a:pt x="0" y="11"/>
                  </a:moveTo>
                  <a:cubicBezTo>
                    <a:pt x="0" y="23"/>
                    <a:pt x="0" y="36"/>
                    <a:pt x="56" y="45"/>
                  </a:cubicBezTo>
                  <a:cubicBezTo>
                    <a:pt x="112" y="54"/>
                    <a:pt x="254" y="74"/>
                    <a:pt x="334" y="67"/>
                  </a:cubicBezTo>
                  <a:cubicBezTo>
                    <a:pt x="414" y="60"/>
                    <a:pt x="503" y="5"/>
                    <a:pt x="53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4" name="Freeform 10">
              <a:extLst>
                <a:ext uri="{FF2B5EF4-FFF2-40B4-BE49-F238E27FC236}">
                  <a16:creationId xmlns:a16="http://schemas.microsoft.com/office/drawing/2014/main" id="{E151DD63-1356-46AD-AAA8-126E7CEAC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6" y="1017"/>
              <a:ext cx="478" cy="105"/>
            </a:xfrm>
            <a:custGeom>
              <a:avLst/>
              <a:gdLst>
                <a:gd name="T0" fmla="*/ 478 w 478"/>
                <a:gd name="T1" fmla="*/ 72 h 105"/>
                <a:gd name="T2" fmla="*/ 178 w 478"/>
                <a:gd name="T3" fmla="*/ 5 h 105"/>
                <a:gd name="T4" fmla="*/ 0 w 478"/>
                <a:gd name="T5" fmla="*/ 105 h 1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8" h="105">
                  <a:moveTo>
                    <a:pt x="478" y="72"/>
                  </a:moveTo>
                  <a:cubicBezTo>
                    <a:pt x="368" y="36"/>
                    <a:pt x="258" y="0"/>
                    <a:pt x="178" y="5"/>
                  </a:cubicBezTo>
                  <a:cubicBezTo>
                    <a:pt x="98" y="10"/>
                    <a:pt x="31" y="88"/>
                    <a:pt x="0" y="10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5" name="Freeform 11">
              <a:extLst>
                <a:ext uri="{FF2B5EF4-FFF2-40B4-BE49-F238E27FC236}">
                  <a16:creationId xmlns:a16="http://schemas.microsoft.com/office/drawing/2014/main" id="{17F5D5D2-C507-4065-AE8E-123A27859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" y="1267"/>
              <a:ext cx="233" cy="377"/>
            </a:xfrm>
            <a:custGeom>
              <a:avLst/>
              <a:gdLst>
                <a:gd name="T0" fmla="*/ 0 w 233"/>
                <a:gd name="T1" fmla="*/ 0 h 377"/>
                <a:gd name="T2" fmla="*/ 167 w 233"/>
                <a:gd name="T3" fmla="*/ 188 h 377"/>
                <a:gd name="T4" fmla="*/ 233 w 233"/>
                <a:gd name="T5" fmla="*/ 377 h 3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3" h="377">
                  <a:moveTo>
                    <a:pt x="0" y="0"/>
                  </a:moveTo>
                  <a:cubicBezTo>
                    <a:pt x="64" y="62"/>
                    <a:pt x="128" y="125"/>
                    <a:pt x="167" y="188"/>
                  </a:cubicBezTo>
                  <a:cubicBezTo>
                    <a:pt x="206" y="251"/>
                    <a:pt x="222" y="347"/>
                    <a:pt x="233" y="37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6" name="Freeform 12">
              <a:extLst>
                <a:ext uri="{FF2B5EF4-FFF2-40B4-BE49-F238E27FC236}">
                  <a16:creationId xmlns:a16="http://schemas.microsoft.com/office/drawing/2014/main" id="{DC169A5C-D7EF-40CC-B589-D83E9BF08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1222"/>
              <a:ext cx="278" cy="489"/>
            </a:xfrm>
            <a:custGeom>
              <a:avLst/>
              <a:gdLst>
                <a:gd name="T0" fmla="*/ 278 w 278"/>
                <a:gd name="T1" fmla="*/ 489 h 489"/>
                <a:gd name="T2" fmla="*/ 78 w 278"/>
                <a:gd name="T3" fmla="*/ 378 h 489"/>
                <a:gd name="T4" fmla="*/ 0 w 278"/>
                <a:gd name="T5" fmla="*/ 0 h 4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8" h="489">
                  <a:moveTo>
                    <a:pt x="278" y="489"/>
                  </a:moveTo>
                  <a:cubicBezTo>
                    <a:pt x="201" y="474"/>
                    <a:pt x="124" y="459"/>
                    <a:pt x="78" y="378"/>
                  </a:cubicBezTo>
                  <a:cubicBezTo>
                    <a:pt x="32" y="297"/>
                    <a:pt x="16" y="14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7" name="Freeform 13">
              <a:extLst>
                <a:ext uri="{FF2B5EF4-FFF2-40B4-BE49-F238E27FC236}">
                  <a16:creationId xmlns:a16="http://schemas.microsoft.com/office/drawing/2014/main" id="{4BC9FE25-F47B-4858-82F6-30B9527B9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4" y="1255"/>
              <a:ext cx="323" cy="456"/>
            </a:xfrm>
            <a:custGeom>
              <a:avLst/>
              <a:gdLst>
                <a:gd name="T0" fmla="*/ 277 w 323"/>
                <a:gd name="T1" fmla="*/ 0 h 456"/>
                <a:gd name="T2" fmla="*/ 277 w 323"/>
                <a:gd name="T3" fmla="*/ 256 h 456"/>
                <a:gd name="T4" fmla="*/ 0 w 323"/>
                <a:gd name="T5" fmla="*/ 456 h 4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3" h="456">
                  <a:moveTo>
                    <a:pt x="277" y="0"/>
                  </a:moveTo>
                  <a:cubicBezTo>
                    <a:pt x="300" y="90"/>
                    <a:pt x="323" y="180"/>
                    <a:pt x="277" y="256"/>
                  </a:cubicBezTo>
                  <a:cubicBezTo>
                    <a:pt x="231" y="332"/>
                    <a:pt x="115" y="394"/>
                    <a:pt x="0" y="4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8" name="Text Box 14">
              <a:extLst>
                <a:ext uri="{FF2B5EF4-FFF2-40B4-BE49-F238E27FC236}">
                  <a16:creationId xmlns:a16="http://schemas.microsoft.com/office/drawing/2014/main" id="{1D379BBD-EFB5-483E-AE7B-05ADB6365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" y="141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88489" name="Text Box 15">
              <a:extLst>
                <a:ext uri="{FF2B5EF4-FFF2-40B4-BE49-F238E27FC236}">
                  <a16:creationId xmlns:a16="http://schemas.microsoft.com/office/drawing/2014/main" id="{D6684083-BFB8-41C2-8054-E1EA9F8FD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80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88490" name="Text Box 16">
              <a:extLst>
                <a:ext uri="{FF2B5EF4-FFF2-40B4-BE49-F238E27FC236}">
                  <a16:creationId xmlns:a16="http://schemas.microsoft.com/office/drawing/2014/main" id="{8498A947-F263-4290-9E2A-19E0DCE19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10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88491" name="Text Box 17">
              <a:extLst>
                <a:ext uri="{FF2B5EF4-FFF2-40B4-BE49-F238E27FC236}">
                  <a16:creationId xmlns:a16="http://schemas.microsoft.com/office/drawing/2014/main" id="{4A741014-1BAA-4A5A-9CB9-8C66FC0BB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4" y="13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88492" name="Text Box 18">
              <a:extLst>
                <a:ext uri="{FF2B5EF4-FFF2-40B4-BE49-F238E27FC236}">
                  <a16:creationId xmlns:a16="http://schemas.microsoft.com/office/drawing/2014/main" id="{710AAD2F-CA52-488E-A424-A5B5F4D85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" y="128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AB2893C-1757-4B08-81AC-7B7975E4A79B}"/>
              </a:ext>
            </a:extLst>
          </p:cNvPr>
          <p:cNvGrpSpPr/>
          <p:nvPr/>
        </p:nvGrpSpPr>
        <p:grpSpPr>
          <a:xfrm>
            <a:off x="3247417" y="1883040"/>
            <a:ext cx="2489201" cy="1447800"/>
            <a:chOff x="3247417" y="1883040"/>
            <a:chExt cx="2489201" cy="1447800"/>
          </a:xfrm>
        </p:grpSpPr>
        <p:sp>
          <p:nvSpPr>
            <p:cNvPr id="188465" name="Text Box 20">
              <a:extLst>
                <a:ext uri="{FF2B5EF4-FFF2-40B4-BE49-F238E27FC236}">
                  <a16:creationId xmlns:a16="http://schemas.microsoft.com/office/drawing/2014/main" id="{9AE3E8D1-809E-4C0B-8CBB-375B7BCEB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003" y="1883040"/>
              <a:ext cx="1107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初始：</a:t>
              </a:r>
            </a:p>
          </p:txBody>
        </p:sp>
        <p:grpSp>
          <p:nvGrpSpPr>
            <p:cNvPr id="188466" name="Group 21">
              <a:extLst>
                <a:ext uri="{FF2B5EF4-FFF2-40B4-BE49-F238E27FC236}">
                  <a16:creationId xmlns:a16="http://schemas.microsoft.com/office/drawing/2014/main" id="{9CA6DA21-FEAD-4B9B-9102-6C3C3526B3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7417" y="2130690"/>
              <a:ext cx="2489201" cy="1200150"/>
              <a:chOff x="2164" y="1583"/>
              <a:chExt cx="1568" cy="756"/>
            </a:xfrm>
          </p:grpSpPr>
          <p:grpSp>
            <p:nvGrpSpPr>
              <p:cNvPr id="188473" name="Group 22">
                <a:extLst>
                  <a:ext uri="{FF2B5EF4-FFF2-40B4-BE49-F238E27FC236}">
                    <a16:creationId xmlns:a16="http://schemas.microsoft.com/office/drawing/2014/main" id="{8B16549F-7D72-4AF6-8D4B-0123329BF7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946" cy="756"/>
                <a:chOff x="1931" y="984"/>
                <a:chExt cx="946" cy="756"/>
              </a:xfrm>
            </p:grpSpPr>
            <p:sp>
              <p:nvSpPr>
                <p:cNvPr id="188475" name="Text Box 23">
                  <a:extLst>
                    <a:ext uri="{FF2B5EF4-FFF2-40B4-BE49-F238E27FC236}">
                      <a16:creationId xmlns:a16="http://schemas.microsoft.com/office/drawing/2014/main" id="{E442F2F5-B289-4893-8446-EF01C5B8AF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88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0    4    11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6    0     2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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8476" name="AutoShape 24">
                  <a:extLst>
                    <a:ext uri="{FF2B5EF4-FFF2-40B4-BE49-F238E27FC236}">
                      <a16:creationId xmlns:a16="http://schemas.microsoft.com/office/drawing/2014/main" id="{47F34747-62BE-463C-8595-653B13823E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586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477" name="AutoShape 25">
                  <a:extLst>
                    <a:ext uri="{FF2B5EF4-FFF2-40B4-BE49-F238E27FC236}">
                      <a16:creationId xmlns:a16="http://schemas.microsoft.com/office/drawing/2014/main" id="{38EF5FF4-C75C-4ABF-8131-9A95697CF4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8" y="1089"/>
                  <a:ext cx="29" cy="552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8474" name="Text Box 26">
                <a:extLst>
                  <a:ext uri="{FF2B5EF4-FFF2-40B4-BE49-F238E27FC236}">
                    <a16:creationId xmlns:a16="http://schemas.microsoft.com/office/drawing/2014/main" id="{5BA93D67-491C-47D1-921A-544D3424C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2251456-DE36-493F-A64D-F572077679AE}"/>
              </a:ext>
            </a:extLst>
          </p:cNvPr>
          <p:cNvGrpSpPr/>
          <p:nvPr/>
        </p:nvGrpSpPr>
        <p:grpSpPr>
          <a:xfrm>
            <a:off x="6117358" y="1914040"/>
            <a:ext cx="2481263" cy="1430337"/>
            <a:chOff x="6117358" y="1914040"/>
            <a:chExt cx="2481263" cy="1430337"/>
          </a:xfrm>
        </p:grpSpPr>
        <p:sp>
          <p:nvSpPr>
            <p:cNvPr id="188452" name="Text Box 34">
              <a:extLst>
                <a:ext uri="{FF2B5EF4-FFF2-40B4-BE49-F238E27FC236}">
                  <a16:creationId xmlns:a16="http://schemas.microsoft.com/office/drawing/2014/main" id="{FAF1B7AB-720A-4238-8B25-DC34A615F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945" y="1914040"/>
              <a:ext cx="9733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=1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</a:p>
          </p:txBody>
        </p:sp>
        <p:grpSp>
          <p:nvGrpSpPr>
            <p:cNvPr id="188453" name="Group 35">
              <a:extLst>
                <a:ext uri="{FF2B5EF4-FFF2-40B4-BE49-F238E27FC236}">
                  <a16:creationId xmlns:a16="http://schemas.microsoft.com/office/drawing/2014/main" id="{4450707A-D573-4DAE-BA61-2E21529203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7358" y="2144227"/>
              <a:ext cx="2481263" cy="1200150"/>
              <a:chOff x="2164" y="1583"/>
              <a:chExt cx="1563" cy="756"/>
            </a:xfrm>
          </p:grpSpPr>
          <p:grpSp>
            <p:nvGrpSpPr>
              <p:cNvPr id="188460" name="Group 36">
                <a:extLst>
                  <a:ext uri="{FF2B5EF4-FFF2-40B4-BE49-F238E27FC236}">
                    <a16:creationId xmlns:a16="http://schemas.microsoft.com/office/drawing/2014/main" id="{FEE92623-435A-417D-B229-2282D48E9B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941" cy="756"/>
                <a:chOff x="1931" y="984"/>
                <a:chExt cx="941" cy="756"/>
              </a:xfrm>
            </p:grpSpPr>
            <p:sp>
              <p:nvSpPr>
                <p:cNvPr id="188462" name="Text Box 37">
                  <a:extLst>
                    <a:ext uri="{FF2B5EF4-FFF2-40B4-BE49-F238E27FC236}">
                      <a16:creationId xmlns:a16="http://schemas.microsoft.com/office/drawing/2014/main" id="{E38C60AA-4B57-4838-B34B-76E4F3A8D8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88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0    4    11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6    0     2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66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7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8463" name="AutoShape 38">
                  <a:extLst>
                    <a:ext uri="{FF2B5EF4-FFF2-40B4-BE49-F238E27FC236}">
                      <a16:creationId xmlns:a16="http://schemas.microsoft.com/office/drawing/2014/main" id="{5B0BB950-2F33-4632-9B5F-DCBF4EC6AE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29" cy="577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464" name="AutoShape 39">
                  <a:extLst>
                    <a:ext uri="{FF2B5EF4-FFF2-40B4-BE49-F238E27FC236}">
                      <a16:creationId xmlns:a16="http://schemas.microsoft.com/office/drawing/2014/main" id="{51CC5257-558D-41BA-95F7-9853A336B5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17" y="1092"/>
                  <a:ext cx="29" cy="565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8461" name="Text Box 40">
                <a:extLst>
                  <a:ext uri="{FF2B5EF4-FFF2-40B4-BE49-F238E27FC236}">
                    <a16:creationId xmlns:a16="http://schemas.microsoft.com/office/drawing/2014/main" id="{B91E5881-1987-4AC1-8F06-D89436856E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79620D7-D734-4C4D-B78C-F28EDE9B4847}"/>
              </a:ext>
            </a:extLst>
          </p:cNvPr>
          <p:cNvGrpSpPr/>
          <p:nvPr/>
        </p:nvGrpSpPr>
        <p:grpSpPr>
          <a:xfrm>
            <a:off x="3257863" y="3740381"/>
            <a:ext cx="2359026" cy="1430337"/>
            <a:chOff x="3257863" y="3740381"/>
            <a:chExt cx="2359026" cy="1430337"/>
          </a:xfrm>
        </p:grpSpPr>
        <p:sp>
          <p:nvSpPr>
            <p:cNvPr id="188439" name="Text Box 48">
              <a:extLst>
                <a:ext uri="{FF2B5EF4-FFF2-40B4-BE49-F238E27FC236}">
                  <a16:creationId xmlns:a16="http://schemas.microsoft.com/office/drawing/2014/main" id="{DB9D6D8B-4206-4E74-9F39-9B93E6E6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449" y="3740381"/>
              <a:ext cx="9733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k=2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</a:t>
              </a:r>
            </a:p>
          </p:txBody>
        </p:sp>
        <p:grpSp>
          <p:nvGrpSpPr>
            <p:cNvPr id="188440" name="Group 49">
              <a:extLst>
                <a:ext uri="{FF2B5EF4-FFF2-40B4-BE49-F238E27FC236}">
                  <a16:creationId xmlns:a16="http://schemas.microsoft.com/office/drawing/2014/main" id="{99D02962-5336-4EE6-90F0-63B0EEE36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7863" y="3970568"/>
              <a:ext cx="2359026" cy="1200150"/>
              <a:chOff x="2164" y="1583"/>
              <a:chExt cx="1486" cy="756"/>
            </a:xfrm>
          </p:grpSpPr>
          <p:grpSp>
            <p:nvGrpSpPr>
              <p:cNvPr id="188447" name="Group 50">
                <a:extLst>
                  <a:ext uri="{FF2B5EF4-FFF2-40B4-BE49-F238E27FC236}">
                    <a16:creationId xmlns:a16="http://schemas.microsoft.com/office/drawing/2014/main" id="{B1949D5D-A0EE-4923-894C-2CBD694948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864" cy="756"/>
                <a:chOff x="1931" y="984"/>
                <a:chExt cx="864" cy="756"/>
              </a:xfrm>
            </p:grpSpPr>
            <p:sp>
              <p:nvSpPr>
                <p:cNvPr id="188449" name="Text Box 51">
                  <a:extLst>
                    <a:ext uri="{FF2B5EF4-FFF2-40B4-BE49-F238E27FC236}">
                      <a16:creationId xmlns:a16="http://schemas.microsoft.com/office/drawing/2014/main" id="{6898636A-70D1-469A-9299-B26ACDBA0C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9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6    0    2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66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7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8450" name="AutoShape 52">
                  <a:extLst>
                    <a:ext uri="{FF2B5EF4-FFF2-40B4-BE49-F238E27FC236}">
                      <a16:creationId xmlns:a16="http://schemas.microsoft.com/office/drawing/2014/main" id="{F523BCC6-21C2-4B02-B9A2-75DB0979B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586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451" name="AutoShape 53">
                  <a:extLst>
                    <a:ext uri="{FF2B5EF4-FFF2-40B4-BE49-F238E27FC236}">
                      <a16:creationId xmlns:a16="http://schemas.microsoft.com/office/drawing/2014/main" id="{B73A7A10-8AD5-44CE-ACC5-83CB1E4D57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6" y="1074"/>
                  <a:ext cx="29" cy="56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8448" name="Text Box 54">
                <a:extLst>
                  <a:ext uri="{FF2B5EF4-FFF2-40B4-BE49-F238E27FC236}">
                    <a16:creationId xmlns:a16="http://schemas.microsoft.com/office/drawing/2014/main" id="{28EE6F5E-B396-4209-B01F-57D4C9B653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35B5EAB-4805-4CC4-A345-AA7CDF9A884C}"/>
              </a:ext>
            </a:extLst>
          </p:cNvPr>
          <p:cNvGrpSpPr/>
          <p:nvPr/>
        </p:nvGrpSpPr>
        <p:grpSpPr>
          <a:xfrm>
            <a:off x="6178113" y="3740381"/>
            <a:ext cx="2338388" cy="1430337"/>
            <a:chOff x="6178113" y="3740381"/>
            <a:chExt cx="2338388" cy="1430337"/>
          </a:xfrm>
        </p:grpSpPr>
        <p:sp>
          <p:nvSpPr>
            <p:cNvPr id="188426" name="Text Box 62">
              <a:extLst>
                <a:ext uri="{FF2B5EF4-FFF2-40B4-BE49-F238E27FC236}">
                  <a16:creationId xmlns:a16="http://schemas.microsoft.com/office/drawing/2014/main" id="{460BAB74-846E-4BF5-AF25-36DF6D03B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9700" y="3740381"/>
              <a:ext cx="9733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k=3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</a:t>
              </a:r>
            </a:p>
          </p:txBody>
        </p:sp>
        <p:grpSp>
          <p:nvGrpSpPr>
            <p:cNvPr id="188427" name="Group 63">
              <a:extLst>
                <a:ext uri="{FF2B5EF4-FFF2-40B4-BE49-F238E27FC236}">
                  <a16:creationId xmlns:a16="http://schemas.microsoft.com/office/drawing/2014/main" id="{4257A6FF-283E-4703-AB18-BA1E34B54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8113" y="3970568"/>
              <a:ext cx="2338388" cy="1200150"/>
              <a:chOff x="2164" y="1583"/>
              <a:chExt cx="1473" cy="756"/>
            </a:xfrm>
          </p:grpSpPr>
          <p:grpSp>
            <p:nvGrpSpPr>
              <p:cNvPr id="188434" name="Group 64">
                <a:extLst>
                  <a:ext uri="{FF2B5EF4-FFF2-40B4-BE49-F238E27FC236}">
                    <a16:creationId xmlns:a16="http://schemas.microsoft.com/office/drawing/2014/main" id="{FBE139B5-60F9-4CB3-8A59-BD0266048D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851" cy="756"/>
                <a:chOff x="1931" y="984"/>
                <a:chExt cx="851" cy="756"/>
              </a:xfrm>
            </p:grpSpPr>
            <p:sp>
              <p:nvSpPr>
                <p:cNvPr id="188436" name="Text Box 65">
                  <a:extLst>
                    <a:ext uri="{FF2B5EF4-FFF2-40B4-BE49-F238E27FC236}">
                      <a16:creationId xmlns:a16="http://schemas.microsoft.com/office/drawing/2014/main" id="{65123C2E-8CE1-43BB-831F-49A3960ACE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9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6633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0    2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66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7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8437" name="AutoShape 66">
                  <a:extLst>
                    <a:ext uri="{FF2B5EF4-FFF2-40B4-BE49-F238E27FC236}">
                      <a16:creationId xmlns:a16="http://schemas.microsoft.com/office/drawing/2014/main" id="{A33C66EA-EBD9-4A9D-B3A7-F7061D203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43" cy="586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438" name="AutoShape 67">
                  <a:extLst>
                    <a:ext uri="{FF2B5EF4-FFF2-40B4-BE49-F238E27FC236}">
                      <a16:creationId xmlns:a16="http://schemas.microsoft.com/office/drawing/2014/main" id="{A39F033A-B51D-47E2-853B-F3F5C1EE7C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3" y="1074"/>
                  <a:ext cx="31" cy="56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8435" name="Text Box 68">
                <a:extLst>
                  <a:ext uri="{FF2B5EF4-FFF2-40B4-BE49-F238E27FC236}">
                    <a16:creationId xmlns:a16="http://schemas.microsoft.com/office/drawing/2014/main" id="{7AF16B70-2EF0-48F1-A14C-E43F89EE28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C961BF99-5217-4BB5-8F21-C7DE980E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算法的例子。</a:t>
            </a:r>
          </a:p>
        </p:txBody>
      </p:sp>
    </p:spTree>
    <p:extLst>
      <p:ext uri="{BB962C8B-B14F-4D97-AF65-F5344CB8AC3E}">
        <p14:creationId xmlns:p14="http://schemas.microsoft.com/office/powerpoint/2010/main" val="311372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222FB-1042-4E05-9564-66AFEDE0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求出任意两点间的最短路径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2F40D-7A28-4ABA-B552-D803142A5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lvl="1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Dist[][] 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 Length[][];</a:t>
            </a:r>
          </a:p>
          <a:p>
            <a:pPr marL="88900" lvl="1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Path[][]  0;   </a:t>
            </a:r>
            <a:r>
              <a:rPr lang="en-US" altLang="zh-CN" sz="2400" dirty="0">
                <a:sym typeface="Wingdings" panose="05000000000000000000" pitchFamily="2" charset="2"/>
              </a:rPr>
              <a:t>// path[u][v]</a:t>
            </a:r>
            <a:r>
              <a:rPr lang="zh-CN" altLang="en-US" sz="2400" dirty="0">
                <a:sym typeface="Wingdings" panose="05000000000000000000" pitchFamily="2" charset="2"/>
              </a:rPr>
              <a:t>是一个</a:t>
            </a:r>
            <a:r>
              <a:rPr lang="en-US" altLang="zh-CN" sz="2400" dirty="0">
                <a:sym typeface="Wingdings" panose="05000000000000000000" pitchFamily="2" charset="2"/>
              </a:rPr>
              <a:t>0~n</a:t>
            </a:r>
            <a:r>
              <a:rPr lang="zh-CN" altLang="en-US" sz="2400" dirty="0">
                <a:sym typeface="Wingdings" panose="05000000000000000000" pitchFamily="2" charset="2"/>
              </a:rPr>
              <a:t>的整数，</a:t>
            </a:r>
            <a:r>
              <a:rPr lang="en-US" altLang="zh-CN" sz="2400" dirty="0">
                <a:sym typeface="Wingdings" panose="05000000000000000000" pitchFamily="2" charset="2"/>
              </a:rPr>
              <a:t>0</a:t>
            </a:r>
            <a:r>
              <a:rPr lang="zh-CN" altLang="en-US" sz="2400" dirty="0">
                <a:sym typeface="Wingdings" panose="05000000000000000000" pitchFamily="2" charset="2"/>
              </a:rPr>
              <a:t>表示直连。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88900" lvl="1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for (int k = 1; k &lt;= n; k++)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for (int u = 1; u &lt;= n; u++)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for (int v = 1; v &lt;= n; v++)</a:t>
            </a: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    if (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[u][k]+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[k][v] &lt;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[u][v]){</a:t>
            </a: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	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[u][v] =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[u][k] +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[k][v];</a:t>
            </a: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       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Path[u][v] = k;  </a:t>
            </a:r>
            <a:r>
              <a:rPr lang="en-US" altLang="zh-CN" sz="2400" dirty="0">
                <a:sym typeface="Wingdings" panose="05000000000000000000" pitchFamily="2" charset="2"/>
              </a:rPr>
              <a:t>// </a:t>
            </a:r>
            <a:r>
              <a:rPr lang="zh-CN" altLang="en-US" sz="2400" dirty="0">
                <a:sym typeface="Wingdings" panose="05000000000000000000" pitchFamily="2" charset="2"/>
              </a:rPr>
              <a:t>表示</a:t>
            </a:r>
            <a:r>
              <a:rPr lang="en-US" altLang="zh-CN" sz="2400" dirty="0">
                <a:sym typeface="Wingdings" panose="05000000000000000000" pitchFamily="2" charset="2"/>
              </a:rPr>
              <a:t>u</a:t>
            </a:r>
            <a:r>
              <a:rPr lang="zh-CN" altLang="en-US" sz="2400" dirty="0"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ym typeface="Wingdings" panose="05000000000000000000" pitchFamily="2" charset="2"/>
              </a:rPr>
              <a:t>v</a:t>
            </a:r>
            <a:r>
              <a:rPr lang="zh-CN" altLang="en-US" sz="2400" dirty="0">
                <a:sym typeface="Wingdings" panose="05000000000000000000" pitchFamily="2" charset="2"/>
              </a:rPr>
              <a:t>需要通过</a:t>
            </a:r>
            <a:r>
              <a:rPr lang="en-US" altLang="zh-CN" sz="2400" dirty="0">
                <a:sym typeface="Wingdings" panose="05000000000000000000" pitchFamily="2" charset="2"/>
              </a:rPr>
              <a:t>k</a:t>
            </a:r>
            <a:r>
              <a:rPr lang="zh-CN" altLang="en-US" sz="2400" dirty="0">
                <a:sym typeface="Wingdings" panose="05000000000000000000" pitchFamily="2" charset="2"/>
              </a:rPr>
              <a:t>做中转。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  }</a:t>
            </a:r>
          </a:p>
          <a:p>
            <a:pPr marL="0" indent="0">
              <a:buNone/>
            </a:pPr>
            <a:r>
              <a:rPr lang="zh-CN" altLang="en-US" sz="2800" dirty="0"/>
              <a:t>利用</a:t>
            </a:r>
            <a:r>
              <a:rPr lang="en-US" altLang="zh-CN" sz="2800" dirty="0"/>
              <a:t>Path[][]</a:t>
            </a:r>
            <a:r>
              <a:rPr lang="zh-CN" altLang="en-US" sz="2800" dirty="0"/>
              <a:t>数组可以找到</a:t>
            </a:r>
            <a:r>
              <a:rPr lang="en-US" altLang="zh-CN" sz="2800" dirty="0"/>
              <a:t>u</a:t>
            </a:r>
            <a:r>
              <a:rPr lang="zh-CN" altLang="en-US" sz="2800" dirty="0"/>
              <a:t>到</a:t>
            </a:r>
            <a:r>
              <a:rPr lang="en-US" altLang="zh-CN" sz="2800" dirty="0"/>
              <a:t>v</a:t>
            </a:r>
            <a:r>
              <a:rPr lang="zh-CN" altLang="en-US" sz="2800" dirty="0"/>
              <a:t>的最短路径（留</a:t>
            </a:r>
            <a:r>
              <a:rPr lang="en-US" altLang="zh-CN" sz="2800" dirty="0"/>
              <a:t>hw3)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345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8540158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8540158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1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blipFill>
                <a:blip r:embed="rId4"/>
                <a:stretch>
                  <a:fillRect l="-2133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50E5DEBD-2A33-43D8-A612-BBE75D992B86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9BB5F499-EF78-4E69-9076-95E1B18CEB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C8639ECA-DA90-4620-9F39-556269DF3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558DE88C-C77A-49DE-B12E-42DFA8918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D75097CB-7F59-4A04-B321-87DF2224B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5144BE92-4337-4ADD-B262-5FE66017E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B3B11729-7965-4E4E-9E35-89AC0B69D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52D8DB4D-EC8C-450A-8900-58253FBB8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377CEF21-596B-4E80-983E-5EBA89F6A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E88697D0-0499-4DE2-BF24-396D2925A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19A5D00A-609B-4E5E-8B57-FD08FBCD0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B9D68B03-00D3-4882-9C33-7BAFD9ACA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BF1E20B3-7A4B-44B3-8CC6-8768412AD6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B4232989-3DF0-4DA7-9F7F-BCF59F866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7589348F-B5EF-4C6B-91ED-558EF8C25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A54947B7-3FDE-4608-BC83-E9E70500D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1A15CC5C-723D-4B19-AD6E-A158D4397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4838E247-55E4-4355-A05B-C017A7859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2825E667-DAD2-48AE-96E0-6B2769278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7FDE5440-8886-48DD-B48F-F5D30A276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D05C980B-0075-4C1F-9A73-7C00406C5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BF44C30B-A730-46AF-A516-2DE6FC734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DE86E165-4252-4D6C-A115-42FB37B6A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689226CD-5332-4D84-875B-DB956DD33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A98FD36E-6731-445E-9BB7-73A6CD7A3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C42AEDBB-9B0B-43F3-AC68-6B1D1D9F8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99F137B7-CFC7-46C2-8E52-58323A0C2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E2FC8FBC-F4FB-40D5-BC7F-4E13E3400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FDC63D1E-AF34-4E4B-894F-429F78783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2C5EA86B-3E19-4420-8681-7ECEFF31F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6045E771-2C0C-495D-B39B-8541C2FBA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216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A716A-AD83-41DE-8400-EE011778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6F5185E-F9E5-421B-AD8E-B1E6D3131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056411"/>
              </p:ext>
            </p:extLst>
          </p:nvPr>
        </p:nvGraphicFramePr>
        <p:xfrm>
          <a:off x="1274618" y="1396999"/>
          <a:ext cx="7065820" cy="454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455">
                  <a:extLst>
                    <a:ext uri="{9D8B030D-6E8A-4147-A177-3AD203B41FA5}">
                      <a16:colId xmlns:a16="http://schemas.microsoft.com/office/drawing/2014/main" val="3488706626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456040328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3100257773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60493370"/>
                    </a:ext>
                  </a:extLst>
                </a:gridCol>
              </a:tblGrid>
              <a:tr h="6409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Dijkstra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Bellman-ford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Floyd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277294"/>
                  </a:ext>
                </a:extLst>
              </a:tr>
              <a:tr h="594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允许负权</a:t>
                      </a:r>
                      <a:r>
                        <a:rPr lang="en-US" altLang="zh-CN" sz="2400" dirty="0"/>
                        <a:t>?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否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是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021370"/>
                  </a:ext>
                </a:extLst>
              </a:tr>
              <a:tr h="873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目标问题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单源点最短路径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任意两点</a:t>
                      </a:r>
                      <a:br>
                        <a:rPr lang="en-US" altLang="zh-CN" sz="2400" dirty="0"/>
                      </a:br>
                      <a:r>
                        <a:rPr lang="zh-CN" altLang="en-US" sz="2400" dirty="0"/>
                        <a:t>最短路径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575176"/>
                  </a:ext>
                </a:extLst>
              </a:tr>
              <a:tr h="873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时间复杂度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O(|E|+|V|</a:t>
                      </a:r>
                      <a:r>
                        <a:rPr lang="en-US" altLang="zh-CN" sz="2400" baseline="30000" dirty="0"/>
                        <a:t>2</a:t>
                      </a:r>
                      <a:r>
                        <a:rPr lang="en-US" altLang="zh-CN" sz="2400" dirty="0"/>
                        <a:t>)</a:t>
                      </a:r>
                      <a:r>
                        <a:rPr lang="zh-CN" altLang="en-US" sz="2400" dirty="0">
                          <a:solidFill>
                            <a:srgbClr val="FFC00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O(|E| ∙ |V|)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O(|V|</a:t>
                      </a:r>
                      <a:r>
                        <a:rPr lang="en-US" altLang="zh-CN" sz="2400" baseline="30000" dirty="0"/>
                        <a:t>3</a:t>
                      </a:r>
                      <a:r>
                        <a:rPr lang="en-US" altLang="zh-CN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001814"/>
                  </a:ext>
                </a:extLst>
              </a:tr>
              <a:tr h="873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空间复杂度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O(|E|+|V|)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O(|E|+|V|)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O(|V|</a:t>
                      </a:r>
                      <a:r>
                        <a:rPr lang="en-US" altLang="zh-CN" sz="2400" baseline="30000" dirty="0"/>
                        <a:t>2</a:t>
                      </a:r>
                      <a:r>
                        <a:rPr lang="en-US" altLang="zh-CN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260521"/>
                  </a:ext>
                </a:extLst>
              </a:tr>
              <a:tr h="6905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主要思想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贪心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动态规划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动态规划</a:t>
                      </a:r>
                      <a:endParaRPr lang="en-US" altLang="zh-C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89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9865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27475-95ED-49EF-BA0A-40C26327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特殊情况：各弧长均为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082E98EC-1CE9-434B-8CE1-653F1B3CF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5183212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9FC69F46-ED7A-4C39-A714-8EFCC2B3F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4189437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1B11781-6230-4BAD-B1AA-3434926D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4641874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328095D-AF87-4AE8-B95C-6338634B6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5622949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EEAAEEA0-5F39-4AEC-A792-201885FB5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4968899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1B26AB35-DC62-42E4-984A-A8171C6B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4316437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23" name="Oval 13">
            <a:extLst>
              <a:ext uri="{FF2B5EF4-FFF2-40B4-BE49-F238E27FC236}">
                <a16:creationId xmlns:a16="http://schemas.microsoft.com/office/drawing/2014/main" id="{025CFA0C-FCAE-427C-84F9-1973CEFB3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3663974"/>
            <a:ext cx="282575" cy="282575"/>
          </a:xfrm>
          <a:prstGeom prst="ellipse">
            <a:avLst/>
          </a:prstGeom>
          <a:solidFill>
            <a:srgbClr val="CC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4" name="Line 14">
            <a:extLst>
              <a:ext uri="{FF2B5EF4-FFF2-40B4-BE49-F238E27FC236}">
                <a16:creationId xmlns:a16="http://schemas.microsoft.com/office/drawing/2014/main" id="{90348586-DB43-4619-940A-7567EDEE6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88" y="3949724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A8757D7A-1E5E-4204-9FC7-38B460307F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8388" y="4619649"/>
            <a:ext cx="0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Line 16">
            <a:extLst>
              <a:ext uri="{FF2B5EF4-FFF2-40B4-BE49-F238E27FC236}">
                <a16:creationId xmlns:a16="http://schemas.microsoft.com/office/drawing/2014/main" id="{B089596F-71D1-49EB-8D1A-BC90D39AF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88" y="5272112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Line 17">
            <a:extLst>
              <a:ext uri="{FF2B5EF4-FFF2-40B4-BE49-F238E27FC236}">
                <a16:creationId xmlns:a16="http://schemas.microsoft.com/office/drawing/2014/main" id="{A5357501-EDF6-4F24-AA39-7D1BFF8FE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2213" y="3844949"/>
            <a:ext cx="9874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Line 18">
            <a:extLst>
              <a:ext uri="{FF2B5EF4-FFF2-40B4-BE49-F238E27FC236}">
                <a16:creationId xmlns:a16="http://schemas.microsoft.com/office/drawing/2014/main" id="{EAFF517D-63B3-464F-B45B-B9BEC0C1D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4408512"/>
            <a:ext cx="688975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0EF5ACBA-9095-428B-9AC6-1053DA372F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2213" y="5378474"/>
            <a:ext cx="969963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Line 20">
            <a:extLst>
              <a:ext uri="{FF2B5EF4-FFF2-40B4-BE49-F238E27FC236}">
                <a16:creationId xmlns:a16="http://schemas.microsoft.com/office/drawing/2014/main" id="{03447CF8-4555-4948-9B11-1E6A25273B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4919687"/>
            <a:ext cx="741363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Line 21">
            <a:extLst>
              <a:ext uri="{FF2B5EF4-FFF2-40B4-BE49-F238E27FC236}">
                <a16:creationId xmlns:a16="http://schemas.microsoft.com/office/drawing/2014/main" id="{8E95E198-A10C-4A3C-9522-5B5F8578B5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2350" y="4472012"/>
            <a:ext cx="22225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Freeform 22">
            <a:extLst>
              <a:ext uri="{FF2B5EF4-FFF2-40B4-BE49-F238E27FC236}">
                <a16:creationId xmlns:a16="http://schemas.microsoft.com/office/drawing/2014/main" id="{8A4E6B34-9BAC-4C0A-A74A-8D5B7E8AAA7F}"/>
              </a:ext>
            </a:extLst>
          </p:cNvPr>
          <p:cNvSpPr>
            <a:spLocks/>
          </p:cNvSpPr>
          <p:nvPr/>
        </p:nvSpPr>
        <p:spPr bwMode="auto">
          <a:xfrm>
            <a:off x="1971675" y="3879874"/>
            <a:ext cx="242888" cy="1816100"/>
          </a:xfrm>
          <a:custGeom>
            <a:avLst/>
            <a:gdLst>
              <a:gd name="T0" fmla="*/ 153 w 153"/>
              <a:gd name="T1" fmla="*/ 0 h 1144"/>
              <a:gd name="T2" fmla="*/ 31 w 153"/>
              <a:gd name="T3" fmla="*/ 278 h 1144"/>
              <a:gd name="T4" fmla="*/ 20 w 153"/>
              <a:gd name="T5" fmla="*/ 744 h 1144"/>
              <a:gd name="T6" fmla="*/ 153 w 153"/>
              <a:gd name="T7" fmla="*/ 1144 h 1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" h="1144">
                <a:moveTo>
                  <a:pt x="153" y="0"/>
                </a:moveTo>
                <a:cubicBezTo>
                  <a:pt x="103" y="77"/>
                  <a:pt x="53" y="154"/>
                  <a:pt x="31" y="278"/>
                </a:cubicBezTo>
                <a:cubicBezTo>
                  <a:pt x="9" y="402"/>
                  <a:pt x="0" y="600"/>
                  <a:pt x="20" y="744"/>
                </a:cubicBezTo>
                <a:cubicBezTo>
                  <a:pt x="40" y="888"/>
                  <a:pt x="134" y="1077"/>
                  <a:pt x="153" y="1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939787B6-005E-4695-95CE-7EA95CE0B065}"/>
              </a:ext>
            </a:extLst>
          </p:cNvPr>
          <p:cNvSpPr>
            <a:spLocks/>
          </p:cNvSpPr>
          <p:nvPr/>
        </p:nvSpPr>
        <p:spPr bwMode="auto">
          <a:xfrm>
            <a:off x="2462213" y="3700487"/>
            <a:ext cx="2009775" cy="955675"/>
          </a:xfrm>
          <a:custGeom>
            <a:avLst/>
            <a:gdLst>
              <a:gd name="T0" fmla="*/ 0 w 1266"/>
              <a:gd name="T1" fmla="*/ 24 h 602"/>
              <a:gd name="T2" fmla="*/ 288 w 1266"/>
              <a:gd name="T3" fmla="*/ 35 h 602"/>
              <a:gd name="T4" fmla="*/ 844 w 1266"/>
              <a:gd name="T5" fmla="*/ 235 h 602"/>
              <a:gd name="T6" fmla="*/ 1266 w 1266"/>
              <a:gd name="T7" fmla="*/ 602 h 6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66" h="602">
                <a:moveTo>
                  <a:pt x="0" y="24"/>
                </a:moveTo>
                <a:cubicBezTo>
                  <a:pt x="73" y="12"/>
                  <a:pt x="147" y="0"/>
                  <a:pt x="288" y="35"/>
                </a:cubicBezTo>
                <a:cubicBezTo>
                  <a:pt x="429" y="70"/>
                  <a:pt x="681" y="140"/>
                  <a:pt x="844" y="235"/>
                </a:cubicBezTo>
                <a:cubicBezTo>
                  <a:pt x="1007" y="330"/>
                  <a:pt x="1136" y="466"/>
                  <a:pt x="1266" y="60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Line 21">
            <a:extLst>
              <a:ext uri="{FF2B5EF4-FFF2-40B4-BE49-F238E27FC236}">
                <a16:creationId xmlns:a16="http://schemas.microsoft.com/office/drawing/2014/main" id="{2051DB84-5F17-46DF-9405-DF97A99C8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4275" y="5067324"/>
            <a:ext cx="10318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072DA28-824A-4DF3-94AB-4864E62ADB4F}"/>
              </a:ext>
            </a:extLst>
          </p:cNvPr>
          <p:cNvSpPr txBox="1"/>
          <p:nvPr/>
        </p:nvSpPr>
        <p:spPr>
          <a:xfrm>
            <a:off x="1651462" y="1706880"/>
            <a:ext cx="6528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直接采用</a:t>
            </a:r>
            <a:r>
              <a:rPr lang="en-US" altLang="zh-CN" sz="2400" dirty="0"/>
              <a:t>BFS(</a:t>
            </a:r>
            <a:r>
              <a:rPr lang="zh-CN" altLang="en-US" sz="2400" dirty="0"/>
              <a:t>广度优先遍历）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复杂度为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O(|V|+|E|)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88EE692-38F4-4C02-9C1E-6DDFD0AADD85}"/>
              </a:ext>
            </a:extLst>
          </p:cNvPr>
          <p:cNvSpPr/>
          <p:nvPr/>
        </p:nvSpPr>
        <p:spPr bwMode="auto">
          <a:xfrm>
            <a:off x="5419898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373B62D-CC57-49D5-B0FC-4776E16E8082}"/>
              </a:ext>
            </a:extLst>
          </p:cNvPr>
          <p:cNvSpPr/>
          <p:nvPr/>
        </p:nvSpPr>
        <p:spPr bwMode="auto">
          <a:xfrm>
            <a:off x="5807825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2208659-02A3-426F-B19B-88FABDF835A4}"/>
              </a:ext>
            </a:extLst>
          </p:cNvPr>
          <p:cNvSpPr/>
          <p:nvPr/>
        </p:nvSpPr>
        <p:spPr bwMode="auto">
          <a:xfrm>
            <a:off x="6195752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9EBB087-BE4D-40BF-9A15-2505A6D8E79C}"/>
              </a:ext>
            </a:extLst>
          </p:cNvPr>
          <p:cNvSpPr/>
          <p:nvPr/>
        </p:nvSpPr>
        <p:spPr bwMode="auto">
          <a:xfrm>
            <a:off x="6583679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A5105E5-4B7C-4635-9C10-89E0371CA237}"/>
              </a:ext>
            </a:extLst>
          </p:cNvPr>
          <p:cNvSpPr/>
          <p:nvPr/>
        </p:nvSpPr>
        <p:spPr bwMode="auto">
          <a:xfrm>
            <a:off x="6971606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CF37FE8-995E-4923-9EC1-12358C4EA6AE}"/>
              </a:ext>
            </a:extLst>
          </p:cNvPr>
          <p:cNvSpPr/>
          <p:nvPr/>
        </p:nvSpPr>
        <p:spPr bwMode="auto">
          <a:xfrm>
            <a:off x="7359533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9388C0B-B681-4BCB-9185-C640DC6B18B3}"/>
              </a:ext>
            </a:extLst>
          </p:cNvPr>
          <p:cNvSpPr/>
          <p:nvPr/>
        </p:nvSpPr>
        <p:spPr bwMode="auto">
          <a:xfrm>
            <a:off x="7747460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11D1BA7-15D3-47A8-9CC0-FC8B99D1DD00}"/>
              </a:ext>
            </a:extLst>
          </p:cNvPr>
          <p:cNvSpPr txBox="1"/>
          <p:nvPr/>
        </p:nvSpPr>
        <p:spPr>
          <a:xfrm>
            <a:off x="5457409" y="4154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0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5625724-71AF-4CBC-A3D5-5F0046B8F7CA}"/>
              </a:ext>
            </a:extLst>
          </p:cNvPr>
          <p:cNvSpPr txBox="1"/>
          <p:nvPr/>
        </p:nvSpPr>
        <p:spPr>
          <a:xfrm>
            <a:off x="5845335" y="4160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630E686-B359-45F7-8C1E-67DC61A3A52C}"/>
              </a:ext>
            </a:extLst>
          </p:cNvPr>
          <p:cNvSpPr txBox="1"/>
          <p:nvPr/>
        </p:nvSpPr>
        <p:spPr>
          <a:xfrm>
            <a:off x="6233262" y="4154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2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43D8926-5AD6-43DD-B1E1-A1EF1FE996E5}"/>
              </a:ext>
            </a:extLst>
          </p:cNvPr>
          <p:cNvSpPr txBox="1"/>
          <p:nvPr/>
        </p:nvSpPr>
        <p:spPr>
          <a:xfrm>
            <a:off x="7015872" y="415671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6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24F6C04-DDEF-4444-AC84-FF9EA064EBFD}"/>
              </a:ext>
            </a:extLst>
          </p:cNvPr>
          <p:cNvSpPr txBox="1"/>
          <p:nvPr/>
        </p:nvSpPr>
        <p:spPr>
          <a:xfrm>
            <a:off x="6621189" y="4154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4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B573475-D6F1-4C7C-9456-7C2C9D85A7C7}"/>
              </a:ext>
            </a:extLst>
          </p:cNvPr>
          <p:cNvSpPr txBox="1"/>
          <p:nvPr/>
        </p:nvSpPr>
        <p:spPr>
          <a:xfrm>
            <a:off x="7403799" y="4154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3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27CBD89-0852-4890-8C18-5E51A4CE2320}"/>
              </a:ext>
            </a:extLst>
          </p:cNvPr>
          <p:cNvSpPr txBox="1"/>
          <p:nvPr/>
        </p:nvSpPr>
        <p:spPr>
          <a:xfrm>
            <a:off x="7791726" y="4142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5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1B5941A-006E-413D-AC77-48E9598CD1E6}"/>
              </a:ext>
            </a:extLst>
          </p:cNvPr>
          <p:cNvSpPr txBox="1"/>
          <p:nvPr/>
        </p:nvSpPr>
        <p:spPr>
          <a:xfrm>
            <a:off x="2003257" y="33835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0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4FC6128-DB78-42C0-BFBE-9A0A126D7DC7}"/>
              </a:ext>
            </a:extLst>
          </p:cNvPr>
          <p:cNvSpPr txBox="1"/>
          <p:nvPr/>
        </p:nvSpPr>
        <p:spPr>
          <a:xfrm>
            <a:off x="3193801" y="42498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E9ACD63-D62F-4B46-A367-391868997375}"/>
              </a:ext>
            </a:extLst>
          </p:cNvPr>
          <p:cNvSpPr txBox="1"/>
          <p:nvPr/>
        </p:nvSpPr>
        <p:spPr>
          <a:xfrm>
            <a:off x="4580228" y="4511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30237EE-09C1-4725-ABB3-DD776AC8C47B}"/>
              </a:ext>
            </a:extLst>
          </p:cNvPr>
          <p:cNvSpPr txBox="1"/>
          <p:nvPr/>
        </p:nvSpPr>
        <p:spPr>
          <a:xfrm>
            <a:off x="2020703" y="41276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A7FDE74-70B8-4778-A417-FC08AC1C8B49}"/>
              </a:ext>
            </a:extLst>
          </p:cNvPr>
          <p:cNvSpPr txBox="1"/>
          <p:nvPr/>
        </p:nvSpPr>
        <p:spPr>
          <a:xfrm>
            <a:off x="1872985" y="5671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C21AFA0-2BCA-49B1-BC48-CCCE36107283}"/>
              </a:ext>
            </a:extLst>
          </p:cNvPr>
          <p:cNvSpPr txBox="1"/>
          <p:nvPr/>
        </p:nvSpPr>
        <p:spPr>
          <a:xfrm>
            <a:off x="2000642" y="47653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35B3EBE-D671-42AD-9D59-2B75C026C35F}"/>
              </a:ext>
            </a:extLst>
          </p:cNvPr>
          <p:cNvSpPr txBox="1"/>
          <p:nvPr/>
        </p:nvSpPr>
        <p:spPr>
          <a:xfrm>
            <a:off x="3678238" y="53244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0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0" grpId="0"/>
      <p:bldP spid="51" grpId="0"/>
      <p:bldP spid="52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DF213-100C-4ECF-9AAC-656016C8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水杯问题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C55C6-B086-449B-A02B-5214CA97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107593" cy="5405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问题描述：设有两个无刻度杯子，容量为</a:t>
            </a:r>
            <a:r>
              <a:rPr lang="en-US" altLang="zh-CN" sz="2800" dirty="0">
                <a:solidFill>
                  <a:srgbClr val="00B050"/>
                </a:solidFill>
              </a:rPr>
              <a:t>5</a:t>
            </a:r>
            <a:r>
              <a:rPr lang="zh-CN" altLang="en-US" sz="2800" dirty="0"/>
              <a:t>升、</a:t>
            </a:r>
            <a:r>
              <a:rPr lang="en-US" altLang="zh-CN" sz="2800" dirty="0">
                <a:solidFill>
                  <a:srgbClr val="00B050"/>
                </a:solidFill>
              </a:rPr>
              <a:t>7</a:t>
            </a:r>
            <a:r>
              <a:rPr lang="zh-CN" altLang="en-US" sz="2800" dirty="0"/>
              <a:t>升。无限水源。如何</a:t>
            </a:r>
            <a:r>
              <a:rPr lang="en-US" altLang="zh-CN" sz="2800" dirty="0"/>
              <a:t>(</a:t>
            </a:r>
            <a:r>
              <a:rPr lang="zh-CN" altLang="en-US" sz="2800" dirty="0"/>
              <a:t>用最少的步骤</a:t>
            </a:r>
            <a:r>
              <a:rPr lang="en-US" altLang="zh-CN" sz="2800" dirty="0"/>
              <a:t>)</a:t>
            </a:r>
            <a:r>
              <a:rPr lang="zh-CN" altLang="en-US" sz="2800" dirty="0"/>
              <a:t>量出</a:t>
            </a:r>
            <a:r>
              <a:rPr lang="en-US" altLang="zh-CN" sz="2800" dirty="0">
                <a:solidFill>
                  <a:srgbClr val="00B050"/>
                </a:solidFill>
              </a:rPr>
              <a:t>4</a:t>
            </a:r>
            <a:r>
              <a:rPr lang="zh-CN" altLang="en-US" sz="2800" dirty="0"/>
              <a:t>升水？</a:t>
            </a:r>
            <a:endParaRPr lang="en-US" altLang="zh-CN" sz="2800" dirty="0"/>
          </a:p>
          <a:p>
            <a:pPr marL="266700" indent="0">
              <a:spcBef>
                <a:spcPts val="1200"/>
              </a:spcBef>
              <a:buNone/>
            </a:pPr>
            <a:r>
              <a:rPr lang="zh-CN" altLang="en-US" sz="2800" dirty="0">
                <a:solidFill>
                  <a:srgbClr val="9933FF"/>
                </a:solidFill>
              </a:rPr>
              <a:t>解法</a:t>
            </a:r>
            <a:r>
              <a:rPr lang="en-US" altLang="zh-CN" sz="2800" dirty="0">
                <a:solidFill>
                  <a:srgbClr val="9933FF"/>
                </a:solidFill>
              </a:rPr>
              <a:t>:   </a:t>
            </a:r>
            <a:r>
              <a:rPr lang="zh-CN" altLang="en-US" sz="2800" dirty="0">
                <a:solidFill>
                  <a:srgbClr val="9933FF"/>
                </a:solidFill>
              </a:rPr>
              <a:t>杯子</a:t>
            </a:r>
            <a:r>
              <a:rPr lang="en-US" altLang="zh-CN" sz="2800" dirty="0">
                <a:solidFill>
                  <a:srgbClr val="9933FF"/>
                </a:solidFill>
              </a:rPr>
              <a:t>A</a:t>
            </a:r>
            <a:r>
              <a:rPr lang="zh-CN" altLang="en-US" sz="2800" dirty="0">
                <a:solidFill>
                  <a:srgbClr val="9933FF"/>
                </a:solidFill>
              </a:rPr>
              <a:t>打满</a:t>
            </a:r>
            <a:r>
              <a:rPr lang="en-US" altLang="zh-CN" sz="2800" dirty="0">
                <a:solidFill>
                  <a:srgbClr val="9933FF"/>
                </a:solidFill>
              </a:rPr>
              <a:t>5</a:t>
            </a:r>
            <a:r>
              <a:rPr lang="zh-CN" altLang="en-US" sz="2800" dirty="0">
                <a:solidFill>
                  <a:srgbClr val="9933FF"/>
                </a:solidFill>
              </a:rPr>
              <a:t>升。倒入杯子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。再打满杯子</a:t>
            </a:r>
            <a:r>
              <a:rPr lang="en-US" altLang="zh-CN" sz="2800" dirty="0">
                <a:solidFill>
                  <a:srgbClr val="9933FF"/>
                </a:solidFill>
              </a:rPr>
              <a:t>A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(5,5)</a:t>
            </a:r>
            <a:r>
              <a:rPr lang="zh-CN" altLang="en-US" sz="2800" dirty="0">
                <a:solidFill>
                  <a:srgbClr val="9933FF"/>
                </a:solidFill>
              </a:rPr>
              <a:t>。然后倒入杯子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(3,7)</a:t>
            </a:r>
            <a:r>
              <a:rPr lang="zh-CN" altLang="en-US" sz="2800" dirty="0">
                <a:solidFill>
                  <a:srgbClr val="9933FF"/>
                </a:solidFill>
              </a:rPr>
              <a:t>。倒掉杯子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 得到</a:t>
            </a:r>
            <a:r>
              <a:rPr lang="en-US" altLang="zh-CN" sz="2800" dirty="0">
                <a:solidFill>
                  <a:srgbClr val="9933FF"/>
                </a:solidFill>
              </a:rPr>
              <a:t>(3,0)</a:t>
            </a:r>
            <a:r>
              <a:rPr lang="zh-CN" altLang="en-US" sz="2800" dirty="0">
                <a:solidFill>
                  <a:srgbClr val="9933FF"/>
                </a:solidFill>
              </a:rPr>
              <a:t>。倒入杯子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(0,3)</a:t>
            </a:r>
            <a:r>
              <a:rPr lang="zh-CN" altLang="en-US" sz="2800" dirty="0">
                <a:solidFill>
                  <a:srgbClr val="9933FF"/>
                </a:solidFill>
              </a:rPr>
              <a:t>。打满杯子</a:t>
            </a:r>
            <a:r>
              <a:rPr lang="en-US" altLang="zh-CN" sz="2800" dirty="0">
                <a:solidFill>
                  <a:srgbClr val="9933FF"/>
                </a:solidFill>
              </a:rPr>
              <a:t>A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(5,3)</a:t>
            </a:r>
            <a:r>
              <a:rPr lang="zh-CN" altLang="en-US" sz="2800" dirty="0">
                <a:solidFill>
                  <a:srgbClr val="9933FF"/>
                </a:solidFill>
              </a:rPr>
              <a:t>。然后倒入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(1,7)</a:t>
            </a:r>
            <a:r>
              <a:rPr lang="zh-CN" altLang="en-US" sz="2800" dirty="0">
                <a:solidFill>
                  <a:srgbClr val="9933FF"/>
                </a:solidFill>
              </a:rPr>
              <a:t>。接下来，</a:t>
            </a:r>
            <a:r>
              <a:rPr lang="en-US" altLang="zh-CN" sz="2800" dirty="0">
                <a:solidFill>
                  <a:srgbClr val="9933FF"/>
                </a:solidFill>
              </a:rPr>
              <a:t>(1,0)</a:t>
            </a:r>
            <a:r>
              <a:rPr lang="zh-CN" altLang="en-US" sz="2800" dirty="0">
                <a:solidFill>
                  <a:srgbClr val="9933FF"/>
                </a:solidFill>
              </a:rPr>
              <a:t>。再接下来</a:t>
            </a:r>
            <a:r>
              <a:rPr lang="en-US" altLang="zh-CN" sz="2800" dirty="0">
                <a:solidFill>
                  <a:srgbClr val="9933FF"/>
                </a:solidFill>
              </a:rPr>
              <a:t>(0,1)</a:t>
            </a:r>
            <a:r>
              <a:rPr lang="zh-CN" altLang="en-US" sz="2800" dirty="0">
                <a:solidFill>
                  <a:srgbClr val="9933FF"/>
                </a:solidFill>
              </a:rPr>
              <a:t>。然后</a:t>
            </a:r>
            <a:r>
              <a:rPr lang="en-US" altLang="zh-CN" sz="2800" dirty="0">
                <a:solidFill>
                  <a:srgbClr val="9933FF"/>
                </a:solidFill>
              </a:rPr>
              <a:t>(5,1)</a:t>
            </a:r>
            <a:r>
              <a:rPr lang="zh-CN" altLang="en-US" sz="2800" dirty="0">
                <a:solidFill>
                  <a:srgbClr val="9933FF"/>
                </a:solidFill>
              </a:rPr>
              <a:t>。然后</a:t>
            </a:r>
            <a:r>
              <a:rPr lang="en-US" altLang="zh-CN" sz="2800" dirty="0">
                <a:solidFill>
                  <a:srgbClr val="9933FF"/>
                </a:solidFill>
              </a:rPr>
              <a:t>(0,6)</a:t>
            </a:r>
            <a:r>
              <a:rPr lang="zh-CN" altLang="en-US" sz="2800" dirty="0">
                <a:solidFill>
                  <a:srgbClr val="9933FF"/>
                </a:solidFill>
              </a:rPr>
              <a:t>。然后</a:t>
            </a:r>
            <a:r>
              <a:rPr lang="en-US" altLang="zh-CN" sz="2800" dirty="0">
                <a:solidFill>
                  <a:srgbClr val="9933FF"/>
                </a:solidFill>
              </a:rPr>
              <a:t>(5,6)</a:t>
            </a:r>
            <a:r>
              <a:rPr lang="zh-CN" altLang="en-US" sz="2800" dirty="0">
                <a:solidFill>
                  <a:srgbClr val="9933FF"/>
                </a:solidFill>
              </a:rPr>
              <a:t>，然后</a:t>
            </a:r>
            <a:r>
              <a:rPr lang="en-US" altLang="zh-CN" sz="2800" dirty="0">
                <a:solidFill>
                  <a:srgbClr val="9933FF"/>
                </a:solidFill>
              </a:rPr>
              <a:t>(4,7)!</a:t>
            </a:r>
            <a:r>
              <a:rPr lang="zh-CN" altLang="en-US" sz="2800" dirty="0">
                <a:solidFill>
                  <a:srgbClr val="9933FF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怎样将这个解法一般化描述？</a:t>
            </a:r>
            <a:endParaRPr lang="en-US" altLang="zh-CN" sz="2800" dirty="0">
              <a:solidFill>
                <a:srgbClr val="9933FF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dirty="0"/>
              <a:t>构造一个图。状态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)</a:t>
            </a:r>
            <a:r>
              <a:rPr lang="zh-CN" altLang="en-US" sz="2800" dirty="0"/>
              <a:t> </a:t>
            </a:r>
            <a:r>
              <a:rPr lang="en-US" altLang="zh-CN" sz="2800" dirty="0"/>
              <a:t>(0≤i≤5, 0≤j≤7)</a:t>
            </a:r>
            <a:r>
              <a:rPr lang="zh-CN" altLang="en-US" sz="2800" dirty="0"/>
              <a:t>为一个顶点。如果从状态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)</a:t>
            </a:r>
            <a:r>
              <a:rPr lang="zh-CN" altLang="en-US" sz="2800" dirty="0"/>
              <a:t> 通过一次操作可到状态</a:t>
            </a:r>
            <a:r>
              <a:rPr lang="en-US" altLang="zh-CN" sz="2800" dirty="0"/>
              <a:t>(i’,j’)</a:t>
            </a:r>
            <a:r>
              <a:rPr lang="zh-CN" altLang="en-US" sz="2800" dirty="0"/>
              <a:t>则连一条弧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Wingdings" panose="05000000000000000000" pitchFamily="2" charset="2"/>
              </a:rPr>
              <a:t>(</a:t>
            </a:r>
            <a:r>
              <a:rPr lang="en-US" altLang="zh-CN" sz="2800" dirty="0" err="1">
                <a:sym typeface="Wingdings" panose="05000000000000000000" pitchFamily="2" charset="2"/>
              </a:rPr>
              <a:t>I’,j</a:t>
            </a:r>
            <a:r>
              <a:rPr lang="en-US" altLang="zh-CN" sz="2800" dirty="0">
                <a:sym typeface="Wingdings" panose="05000000000000000000" pitchFamily="2" charset="2"/>
              </a:rPr>
              <a:t>’)</a:t>
            </a:r>
            <a:r>
              <a:rPr lang="zh-CN" altLang="en-US" sz="2800" dirty="0">
                <a:sym typeface="Wingdings" panose="05000000000000000000" pitchFamily="2" charset="2"/>
              </a:rPr>
              <a:t>。求</a:t>
            </a:r>
            <a:r>
              <a:rPr lang="en-US" altLang="zh-CN" sz="2800" dirty="0">
                <a:sym typeface="Wingdings" panose="05000000000000000000" pitchFamily="2" charset="2"/>
              </a:rPr>
              <a:t>(0,0)</a:t>
            </a:r>
            <a:r>
              <a:rPr lang="zh-CN" altLang="en-US" sz="2800" dirty="0">
                <a:sym typeface="Wingdings" panose="05000000000000000000" pitchFamily="2" charset="2"/>
              </a:rPr>
              <a:t>到</a:t>
            </a:r>
            <a:r>
              <a:rPr lang="en-US" altLang="zh-CN" sz="2800" dirty="0">
                <a:sym typeface="Wingdings" panose="05000000000000000000" pitchFamily="2" charset="2"/>
              </a:rPr>
              <a:t>{(4,j),(i,4)}</a:t>
            </a:r>
            <a:r>
              <a:rPr lang="zh-CN" altLang="en-US" sz="2800" dirty="0">
                <a:sym typeface="Wingdings" panose="05000000000000000000" pitchFamily="2" charset="2"/>
              </a:rPr>
              <a:t>的最短路。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8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BCB5A96-BE84-4893-9154-CE9192785D1F}"/>
              </a:ext>
            </a:extLst>
          </p:cNvPr>
          <p:cNvSpPr txBox="1"/>
          <p:nvPr/>
        </p:nvSpPr>
        <p:spPr>
          <a:xfrm>
            <a:off x="5263661" y="3938812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(5,5)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D77D23-485B-40AF-AA02-143478C149FD}"/>
              </a:ext>
            </a:extLst>
          </p:cNvPr>
          <p:cNvSpPr txBox="1"/>
          <p:nvPr/>
        </p:nvSpPr>
        <p:spPr>
          <a:xfrm>
            <a:off x="1295718" y="831454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(0,0)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787A5C-4210-4B1E-ABF4-A8BBBF216B01}"/>
              </a:ext>
            </a:extLst>
          </p:cNvPr>
          <p:cNvSpPr txBox="1"/>
          <p:nvPr/>
        </p:nvSpPr>
        <p:spPr>
          <a:xfrm>
            <a:off x="7242089" y="831454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(0,7)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8AFF62-F15A-46D0-9728-F86C5B315A14}"/>
              </a:ext>
            </a:extLst>
          </p:cNvPr>
          <p:cNvSpPr txBox="1"/>
          <p:nvPr/>
        </p:nvSpPr>
        <p:spPr>
          <a:xfrm>
            <a:off x="1295718" y="3938812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(5,0)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1C130B-B992-4629-9762-E547EF102578}"/>
              </a:ext>
            </a:extLst>
          </p:cNvPr>
          <p:cNvSpPr txBox="1"/>
          <p:nvPr/>
        </p:nvSpPr>
        <p:spPr>
          <a:xfrm>
            <a:off x="5263661" y="831454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(0,5)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91C55A-2A47-40A9-AA2E-5F915DB2EF8B}"/>
              </a:ext>
            </a:extLst>
          </p:cNvPr>
          <p:cNvSpPr txBox="1"/>
          <p:nvPr/>
        </p:nvSpPr>
        <p:spPr>
          <a:xfrm>
            <a:off x="7231323" y="3938812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(5,7)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74AC741-FA05-4F6D-9CE1-2EE8F153B4B2}"/>
              </a:ext>
            </a:extLst>
          </p:cNvPr>
          <p:cNvCxnSpPr>
            <a:stCxn id="6" idx="3"/>
            <a:endCxn id="7" idx="0"/>
          </p:cNvCxnSpPr>
          <p:nvPr/>
        </p:nvCxnSpPr>
        <p:spPr bwMode="auto">
          <a:xfrm flipV="1">
            <a:off x="2085427" y="831454"/>
            <a:ext cx="5551517" cy="184666"/>
          </a:xfrm>
          <a:prstGeom prst="curvedConnector4">
            <a:avLst>
              <a:gd name="adj1" fmla="val 46444"/>
              <a:gd name="adj2" fmla="val 2237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1">
            <a:extLst>
              <a:ext uri="{FF2B5EF4-FFF2-40B4-BE49-F238E27FC236}">
                <a16:creationId xmlns:a16="http://schemas.microsoft.com/office/drawing/2014/main" id="{CC61C794-BCEB-41BD-AE20-18E2DDD7935D}"/>
              </a:ext>
            </a:extLst>
          </p:cNvPr>
          <p:cNvCxnSpPr>
            <a:stCxn id="6" idx="3"/>
            <a:endCxn id="8" idx="3"/>
          </p:cNvCxnSpPr>
          <p:nvPr/>
        </p:nvCxnSpPr>
        <p:spPr bwMode="auto">
          <a:xfrm>
            <a:off x="2085427" y="1016120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1">
            <a:extLst>
              <a:ext uri="{FF2B5EF4-FFF2-40B4-BE49-F238E27FC236}">
                <a16:creationId xmlns:a16="http://schemas.microsoft.com/office/drawing/2014/main" id="{12D7E931-8CD5-44D4-8960-B2F383FDED1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 flipV="1">
            <a:off x="2085427" y="1016120"/>
            <a:ext cx="3178234" cy="310735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11">
            <a:extLst>
              <a:ext uri="{FF2B5EF4-FFF2-40B4-BE49-F238E27FC236}">
                <a16:creationId xmlns:a16="http://schemas.microsoft.com/office/drawing/2014/main" id="{0B9784DF-C382-415D-8BD7-99BB5292473B}"/>
              </a:ext>
            </a:extLst>
          </p:cNvPr>
          <p:cNvCxnSpPr>
            <a:cxnSpLocks/>
            <a:stCxn id="9" idx="3"/>
            <a:endCxn id="5" idx="3"/>
          </p:cNvCxnSpPr>
          <p:nvPr/>
        </p:nvCxnSpPr>
        <p:spPr bwMode="auto">
          <a:xfrm>
            <a:off x="6053370" y="1016120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11">
            <a:extLst>
              <a:ext uri="{FF2B5EF4-FFF2-40B4-BE49-F238E27FC236}">
                <a16:creationId xmlns:a16="http://schemas.microsoft.com/office/drawing/2014/main" id="{318CD8BA-45B9-4FC2-92E4-7D91643011E4}"/>
              </a:ext>
            </a:extLst>
          </p:cNvPr>
          <p:cNvCxnSpPr>
            <a:stCxn id="7" idx="3"/>
            <a:endCxn id="10" idx="3"/>
          </p:cNvCxnSpPr>
          <p:nvPr/>
        </p:nvCxnSpPr>
        <p:spPr bwMode="auto">
          <a:xfrm flipH="1">
            <a:off x="8021032" y="1016120"/>
            <a:ext cx="10766" cy="3107358"/>
          </a:xfrm>
          <a:prstGeom prst="curvedConnector3">
            <a:avLst>
              <a:gd name="adj1" fmla="val -21233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B45A0B8-34C7-4EFB-B4FC-A1B8DAC0D17F}"/>
              </a:ext>
            </a:extLst>
          </p:cNvPr>
          <p:cNvSpPr txBox="1"/>
          <p:nvPr/>
        </p:nvSpPr>
        <p:spPr>
          <a:xfrm>
            <a:off x="7227801" y="2451854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(3,7)</a:t>
            </a:r>
            <a:endParaRPr lang="zh-CN" altLang="en-US" dirty="0"/>
          </a:p>
        </p:txBody>
      </p:sp>
      <p:cxnSp>
        <p:nvCxnSpPr>
          <p:cNvPr id="40" name="直接箭头连接符 11">
            <a:extLst>
              <a:ext uri="{FF2B5EF4-FFF2-40B4-BE49-F238E27FC236}">
                <a16:creationId xmlns:a16="http://schemas.microsoft.com/office/drawing/2014/main" id="{6682B884-E9E2-433E-B3B5-70A8DB41A1D5}"/>
              </a:ext>
            </a:extLst>
          </p:cNvPr>
          <p:cNvCxnSpPr>
            <a:stCxn id="5" idx="3"/>
            <a:endCxn id="29" idx="1"/>
          </p:cNvCxnSpPr>
          <p:nvPr/>
        </p:nvCxnSpPr>
        <p:spPr bwMode="auto">
          <a:xfrm flipV="1">
            <a:off x="6053370" y="2636520"/>
            <a:ext cx="1174431" cy="148695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11">
            <a:extLst>
              <a:ext uri="{FF2B5EF4-FFF2-40B4-BE49-F238E27FC236}">
                <a16:creationId xmlns:a16="http://schemas.microsoft.com/office/drawing/2014/main" id="{674FA571-C42E-4F6B-8386-C35F8CF9AD56}"/>
              </a:ext>
            </a:extLst>
          </p:cNvPr>
          <p:cNvCxnSpPr>
            <a:stCxn id="10" idx="2"/>
            <a:endCxn id="8" idx="2"/>
          </p:cNvCxnSpPr>
          <p:nvPr/>
        </p:nvCxnSpPr>
        <p:spPr bwMode="auto">
          <a:xfrm rot="5400000">
            <a:off x="4658376" y="1340342"/>
            <a:ext cx="12700" cy="593560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11">
            <a:extLst>
              <a:ext uri="{FF2B5EF4-FFF2-40B4-BE49-F238E27FC236}">
                <a16:creationId xmlns:a16="http://schemas.microsoft.com/office/drawing/2014/main" id="{162263D4-1F84-47BC-A17C-1D9D9CE9D205}"/>
              </a:ext>
            </a:extLst>
          </p:cNvPr>
          <p:cNvCxnSpPr>
            <a:stCxn id="10" idx="1"/>
            <a:endCxn id="7" idx="1"/>
          </p:cNvCxnSpPr>
          <p:nvPr/>
        </p:nvCxnSpPr>
        <p:spPr bwMode="auto">
          <a:xfrm rot="10800000" flipH="1">
            <a:off x="7231323" y="1016120"/>
            <a:ext cx="10766" cy="3107358"/>
          </a:xfrm>
          <a:prstGeom prst="curvedConnector3">
            <a:avLst>
              <a:gd name="adj1" fmla="val -21233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11">
            <a:extLst>
              <a:ext uri="{FF2B5EF4-FFF2-40B4-BE49-F238E27FC236}">
                <a16:creationId xmlns:a16="http://schemas.microsoft.com/office/drawing/2014/main" id="{449F3B13-FF3C-442C-915A-18D7859E2036}"/>
              </a:ext>
            </a:extLst>
          </p:cNvPr>
          <p:cNvCxnSpPr>
            <a:cxnSpLocks/>
            <a:stCxn id="5" idx="1"/>
            <a:endCxn id="9" idx="1"/>
          </p:cNvCxnSpPr>
          <p:nvPr/>
        </p:nvCxnSpPr>
        <p:spPr bwMode="auto">
          <a:xfrm rot="10800000">
            <a:off x="5263661" y="1016120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箭头连接符 11">
            <a:extLst>
              <a:ext uri="{FF2B5EF4-FFF2-40B4-BE49-F238E27FC236}">
                <a16:creationId xmlns:a16="http://schemas.microsoft.com/office/drawing/2014/main" id="{F93D300B-5FEC-41C4-8CF9-F2C9AAE8A3A3}"/>
              </a:ext>
            </a:extLst>
          </p:cNvPr>
          <p:cNvCxnSpPr>
            <a:stCxn id="8" idx="1"/>
            <a:endCxn id="6" idx="1"/>
          </p:cNvCxnSpPr>
          <p:nvPr/>
        </p:nvCxnSpPr>
        <p:spPr bwMode="auto">
          <a:xfrm rot="10800000">
            <a:off x="1295718" y="1016120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19680D9C-4B40-43CE-93C7-61B638EC26CC}"/>
              </a:ext>
            </a:extLst>
          </p:cNvPr>
          <p:cNvSpPr txBox="1"/>
          <p:nvPr/>
        </p:nvSpPr>
        <p:spPr>
          <a:xfrm>
            <a:off x="620684" y="5003922"/>
            <a:ext cx="818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)</a:t>
            </a:r>
            <a:r>
              <a:rPr lang="zh-CN" altLang="en-US" sz="2400" dirty="0"/>
              <a:t>可以到哪些状态</a:t>
            </a:r>
            <a:r>
              <a:rPr lang="en-US" altLang="zh-CN" sz="2400" dirty="0"/>
              <a:t>?</a:t>
            </a:r>
          </a:p>
          <a:p>
            <a:r>
              <a:rPr lang="en-US" altLang="zh-CN" sz="2400" dirty="0"/>
              <a:t>  (a) (0,j), (5,j), (i,0), (i,7).</a:t>
            </a:r>
          </a:p>
          <a:p>
            <a:r>
              <a:rPr lang="en-US" altLang="zh-CN" sz="2400" dirty="0"/>
              <a:t>  (b) </a:t>
            </a:r>
            <a:r>
              <a:rPr lang="zh-CN" altLang="en-US" sz="2400" dirty="0"/>
              <a:t>将杯子</a:t>
            </a:r>
            <a:r>
              <a:rPr lang="en-US" altLang="zh-CN" sz="2400" dirty="0"/>
              <a:t>A</a:t>
            </a:r>
            <a:r>
              <a:rPr lang="zh-CN" altLang="en-US" sz="2400" dirty="0"/>
              <a:t>倒入杯子</a:t>
            </a:r>
            <a:r>
              <a:rPr lang="en-US" altLang="zh-CN" sz="2400" dirty="0"/>
              <a:t>B:</a:t>
            </a:r>
            <a:r>
              <a:rPr lang="zh-CN" altLang="en-US" sz="2400" dirty="0"/>
              <a:t> 若</a:t>
            </a:r>
            <a:r>
              <a:rPr lang="en-US" altLang="zh-CN" sz="2400" dirty="0" err="1"/>
              <a:t>i+j</a:t>
            </a:r>
            <a:r>
              <a:rPr lang="en-US" altLang="zh-CN" sz="2400" dirty="0"/>
              <a:t>&gt;7</a:t>
            </a:r>
            <a:r>
              <a:rPr lang="zh-CN" altLang="en-US" sz="2400" dirty="0"/>
              <a:t>，则</a:t>
            </a:r>
            <a:r>
              <a:rPr lang="en-US" altLang="zh-CN" sz="2400" dirty="0"/>
              <a:t>(i+j-7,7)</a:t>
            </a:r>
            <a:r>
              <a:rPr lang="zh-CN" altLang="en-US" sz="2400" dirty="0"/>
              <a:t>，否则</a:t>
            </a:r>
            <a:r>
              <a:rPr lang="en-US" altLang="zh-CN" sz="2400" dirty="0"/>
              <a:t>(0,i+j)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(c) </a:t>
            </a:r>
            <a:r>
              <a:rPr lang="zh-CN" altLang="en-US" sz="2400" dirty="0"/>
              <a:t>将杯子</a:t>
            </a:r>
            <a:r>
              <a:rPr lang="en-US" altLang="zh-CN" sz="2400" dirty="0"/>
              <a:t>B</a:t>
            </a:r>
            <a:r>
              <a:rPr lang="zh-CN" altLang="en-US" sz="2400" dirty="0"/>
              <a:t>倒入杯子</a:t>
            </a:r>
            <a:r>
              <a:rPr lang="en-US" altLang="zh-CN" sz="2400" dirty="0"/>
              <a:t>A: </a:t>
            </a:r>
            <a:r>
              <a:rPr lang="zh-CN" altLang="en-US" sz="2400" dirty="0"/>
              <a:t>若</a:t>
            </a:r>
            <a:r>
              <a:rPr lang="en-US" altLang="zh-CN" sz="2400" dirty="0" err="1"/>
              <a:t>i+j</a:t>
            </a:r>
            <a:r>
              <a:rPr lang="en-US" altLang="zh-CN" sz="2400" dirty="0"/>
              <a:t>&gt;5</a:t>
            </a:r>
            <a:r>
              <a:rPr lang="zh-CN" altLang="en-US" sz="2400" dirty="0"/>
              <a:t>，则</a:t>
            </a:r>
            <a:r>
              <a:rPr lang="en-US" altLang="zh-CN" sz="2400" dirty="0"/>
              <a:t>(5,i+j-5)</a:t>
            </a:r>
            <a:r>
              <a:rPr lang="zh-CN" altLang="en-US" sz="2400" dirty="0"/>
              <a:t>，否则</a:t>
            </a:r>
            <a:r>
              <a:rPr lang="en-US" altLang="zh-CN" sz="2400" dirty="0"/>
              <a:t>(i+j,0)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89093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FF01D-4554-4A64-910F-380BFF1A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思考题：跳跳棋**（</a:t>
            </a:r>
            <a:r>
              <a:rPr lang="en-US" altLang="zh-CN"/>
              <a:t>bzoj2144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5F9AA-99A8-4F76-BC0A-4763D205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2812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数轴上</a:t>
            </a:r>
            <a:r>
              <a:rPr lang="en-US" altLang="zh-CN" sz="2800" dirty="0"/>
              <a:t>3</a:t>
            </a:r>
            <a:r>
              <a:rPr lang="zh-CN" altLang="en-US" sz="2800" dirty="0"/>
              <a:t>个整点</a:t>
            </a:r>
            <a:r>
              <a:rPr lang="en-US" altLang="zh-CN" sz="2800" dirty="0"/>
              <a:t>{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i,j,k</a:t>
            </a:r>
            <a:r>
              <a:rPr lang="en-US" altLang="zh-CN" sz="2800" dirty="0"/>
              <a:t>}</a:t>
            </a:r>
            <a:r>
              <a:rPr lang="zh-CN" altLang="en-US" sz="2800" dirty="0"/>
              <a:t>处有</a:t>
            </a:r>
            <a:r>
              <a:rPr lang="en-US" altLang="zh-CN" sz="2800" dirty="0"/>
              <a:t>3</a:t>
            </a:r>
            <a:r>
              <a:rPr lang="zh-CN" altLang="en-US" sz="2800" dirty="0"/>
              <a:t>个棋子。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&lt;j&lt;k)</a:t>
            </a:r>
          </a:p>
          <a:p>
            <a:pPr marL="0" indent="0">
              <a:buNone/>
            </a:pPr>
            <a:r>
              <a:rPr lang="zh-CN" altLang="en-US" sz="2800" dirty="0"/>
              <a:t>你可以按</a:t>
            </a:r>
            <a:r>
              <a:rPr lang="zh-CN" altLang="en-US" sz="2800" dirty="0">
                <a:solidFill>
                  <a:srgbClr val="9933FF"/>
                </a:solidFill>
              </a:rPr>
              <a:t>跳子棋规则</a:t>
            </a:r>
            <a:r>
              <a:rPr lang="zh-CN" altLang="en-US" sz="2800" dirty="0"/>
              <a:t>移动这些棋子。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目标：将</a:t>
            </a:r>
            <a:r>
              <a:rPr lang="en-US" altLang="zh-CN" sz="2800" dirty="0"/>
              <a:t>3</a:t>
            </a:r>
            <a:r>
              <a:rPr lang="zh-CN" altLang="en-US" sz="2800" dirty="0"/>
              <a:t>个棋子的位子变化为</a:t>
            </a:r>
            <a:r>
              <a:rPr lang="en-US" altLang="zh-CN" sz="2800" dirty="0"/>
              <a:t>{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a,b,c</a:t>
            </a:r>
            <a:r>
              <a:rPr lang="en-US" altLang="zh-CN" sz="2800" dirty="0"/>
              <a:t>} (a&lt;b&lt;c)</a:t>
            </a:r>
          </a:p>
          <a:p>
            <a:pPr marL="0" indent="0">
              <a:buNone/>
            </a:pPr>
            <a:r>
              <a:rPr lang="zh-CN" altLang="en-US" sz="2800" dirty="0"/>
              <a:t>输入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i,j,k,a,b,c</a:t>
            </a:r>
            <a:r>
              <a:rPr lang="zh-CN" altLang="en-US" sz="2800" dirty="0"/>
              <a:t>。输出最小步数，或者输出无解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40A0318-AA79-4B38-9171-7A2D286B3FA9}"/>
              </a:ext>
            </a:extLst>
          </p:cNvPr>
          <p:cNvGrpSpPr/>
          <p:nvPr/>
        </p:nvGrpSpPr>
        <p:grpSpPr>
          <a:xfrm>
            <a:off x="892234" y="3967941"/>
            <a:ext cx="5131723" cy="530046"/>
            <a:chOff x="892234" y="3967941"/>
            <a:chExt cx="5131723" cy="530046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96C7543-5085-4979-B9FA-B9D80E872B08}"/>
                </a:ext>
              </a:extLst>
            </p:cNvPr>
            <p:cNvCxnSpPr/>
            <p:nvPr/>
          </p:nvCxnSpPr>
          <p:spPr bwMode="auto">
            <a:xfrm>
              <a:off x="892234" y="4051069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E1226FA-48A4-410F-899E-36F0F58EA338}"/>
                </a:ext>
              </a:extLst>
            </p:cNvPr>
            <p:cNvSpPr/>
            <p:nvPr/>
          </p:nvSpPr>
          <p:spPr bwMode="auto">
            <a:xfrm>
              <a:off x="1900844" y="3973484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976B68B-3439-43C5-9AED-6A5B19B966DB}"/>
                </a:ext>
              </a:extLst>
            </p:cNvPr>
            <p:cNvSpPr/>
            <p:nvPr/>
          </p:nvSpPr>
          <p:spPr bwMode="auto">
            <a:xfrm>
              <a:off x="2837411" y="396794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5C97113-6398-4182-938E-8A017BB2CBC4}"/>
                </a:ext>
              </a:extLst>
            </p:cNvPr>
            <p:cNvSpPr/>
            <p:nvPr/>
          </p:nvSpPr>
          <p:spPr bwMode="auto">
            <a:xfrm>
              <a:off x="4200698" y="396794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423C656-CCF5-4F35-B6A7-43943C17D09F}"/>
                </a:ext>
              </a:extLst>
            </p:cNvPr>
            <p:cNvSpPr txBox="1"/>
            <p:nvPr/>
          </p:nvSpPr>
          <p:spPr>
            <a:xfrm>
              <a:off x="1827518" y="411954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C416AA2-B980-4DE5-A540-66C33DF443C8}"/>
                </a:ext>
              </a:extLst>
            </p:cNvPr>
            <p:cNvSpPr txBox="1"/>
            <p:nvPr/>
          </p:nvSpPr>
          <p:spPr>
            <a:xfrm>
              <a:off x="2764085" y="412865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BB0319D-F551-49E6-8A84-AE2EA0BE4514}"/>
                </a:ext>
              </a:extLst>
            </p:cNvPr>
            <p:cNvSpPr txBox="1"/>
            <p:nvPr/>
          </p:nvSpPr>
          <p:spPr>
            <a:xfrm>
              <a:off x="4131634" y="411953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78066B5-B380-4948-91E8-0B42D32BCFBD}"/>
              </a:ext>
            </a:extLst>
          </p:cNvPr>
          <p:cNvGrpSpPr/>
          <p:nvPr/>
        </p:nvGrpSpPr>
        <p:grpSpPr>
          <a:xfrm>
            <a:off x="875609" y="4851860"/>
            <a:ext cx="5131723" cy="535587"/>
            <a:chOff x="875609" y="4851860"/>
            <a:chExt cx="5131723" cy="535587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A80C00E-9D1C-42B8-B2C0-64B0D7D0BA68}"/>
                </a:ext>
              </a:extLst>
            </p:cNvPr>
            <p:cNvCxnSpPr/>
            <p:nvPr/>
          </p:nvCxnSpPr>
          <p:spPr bwMode="auto">
            <a:xfrm>
              <a:off x="875609" y="4940529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9045301-A1F6-4069-9A29-34B013C16D8E}"/>
                </a:ext>
              </a:extLst>
            </p:cNvPr>
            <p:cNvSpPr/>
            <p:nvPr/>
          </p:nvSpPr>
          <p:spPr bwMode="auto">
            <a:xfrm>
              <a:off x="3757353" y="4851860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931FF8C-C49E-453C-8AC0-B4D128A07104}"/>
                </a:ext>
              </a:extLst>
            </p:cNvPr>
            <p:cNvSpPr/>
            <p:nvPr/>
          </p:nvSpPr>
          <p:spPr bwMode="auto">
            <a:xfrm>
              <a:off x="2820786" y="485740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1620A27-361F-450F-9F60-B5DD20CE4B2C}"/>
                </a:ext>
              </a:extLst>
            </p:cNvPr>
            <p:cNvSpPr/>
            <p:nvPr/>
          </p:nvSpPr>
          <p:spPr bwMode="auto">
            <a:xfrm>
              <a:off x="4184073" y="485740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D3E71FE-4C2B-4866-85AD-76D670F1D313}"/>
                </a:ext>
              </a:extLst>
            </p:cNvPr>
            <p:cNvSpPr txBox="1"/>
            <p:nvPr/>
          </p:nvSpPr>
          <p:spPr>
            <a:xfrm>
              <a:off x="3680182" y="50089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4575D0F-580C-4C9D-AA84-BF69C9467F31}"/>
                </a:ext>
              </a:extLst>
            </p:cNvPr>
            <p:cNvSpPr txBox="1"/>
            <p:nvPr/>
          </p:nvSpPr>
          <p:spPr>
            <a:xfrm>
              <a:off x="2747460" y="50181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AFC40D4-68F5-494C-B00D-4665154C9A68}"/>
                </a:ext>
              </a:extLst>
            </p:cNvPr>
            <p:cNvSpPr txBox="1"/>
            <p:nvPr/>
          </p:nvSpPr>
          <p:spPr>
            <a:xfrm>
              <a:off x="4115009" y="50089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7C8F04-3E11-4EF0-98CE-CF7E694D93D2}"/>
              </a:ext>
            </a:extLst>
          </p:cNvPr>
          <p:cNvGrpSpPr/>
          <p:nvPr/>
        </p:nvGrpSpPr>
        <p:grpSpPr>
          <a:xfrm>
            <a:off x="892234" y="5503024"/>
            <a:ext cx="5131723" cy="520932"/>
            <a:chOff x="892234" y="5503024"/>
            <a:chExt cx="5131723" cy="520932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589CC8B-06DB-4353-9EFA-E91CC5FF396B}"/>
                </a:ext>
              </a:extLst>
            </p:cNvPr>
            <p:cNvCxnSpPr/>
            <p:nvPr/>
          </p:nvCxnSpPr>
          <p:spPr bwMode="auto">
            <a:xfrm>
              <a:off x="892234" y="5586152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018ED61-EF6B-44CF-8D5D-ED943F988240}"/>
                </a:ext>
              </a:extLst>
            </p:cNvPr>
            <p:cNvSpPr/>
            <p:nvPr/>
          </p:nvSpPr>
          <p:spPr bwMode="auto">
            <a:xfrm>
              <a:off x="1900844" y="5508567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74FD526-43E9-48E7-BE71-A01CB8631284}"/>
                </a:ext>
              </a:extLst>
            </p:cNvPr>
            <p:cNvSpPr/>
            <p:nvPr/>
          </p:nvSpPr>
          <p:spPr bwMode="auto">
            <a:xfrm>
              <a:off x="1037602" y="5508567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07E21C1-65FE-4CFF-A5D8-5B16E2A58308}"/>
                </a:ext>
              </a:extLst>
            </p:cNvPr>
            <p:cNvSpPr/>
            <p:nvPr/>
          </p:nvSpPr>
          <p:spPr bwMode="auto">
            <a:xfrm>
              <a:off x="4200698" y="5503024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9586B71-1A0E-450F-949F-005289B19BCD}"/>
                </a:ext>
              </a:extLst>
            </p:cNvPr>
            <p:cNvSpPr txBox="1"/>
            <p:nvPr/>
          </p:nvSpPr>
          <p:spPr>
            <a:xfrm>
              <a:off x="1827518" y="56546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97D686A-42FD-4759-A8FC-31794B84F55F}"/>
                </a:ext>
              </a:extLst>
            </p:cNvPr>
            <p:cNvSpPr txBox="1"/>
            <p:nvPr/>
          </p:nvSpPr>
          <p:spPr>
            <a:xfrm>
              <a:off x="964276" y="565462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-1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CD6B23F-C436-423D-9D88-C39665AC2EAC}"/>
                </a:ext>
              </a:extLst>
            </p:cNvPr>
            <p:cNvSpPr txBox="1"/>
            <p:nvPr/>
          </p:nvSpPr>
          <p:spPr>
            <a:xfrm>
              <a:off x="4131634" y="5654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BE41639-E79B-4F3A-B504-50312C3DA509}"/>
              </a:ext>
            </a:extLst>
          </p:cNvPr>
          <p:cNvGrpSpPr/>
          <p:nvPr/>
        </p:nvGrpSpPr>
        <p:grpSpPr>
          <a:xfrm>
            <a:off x="875609" y="6147236"/>
            <a:ext cx="5131723" cy="548026"/>
            <a:chOff x="875609" y="6147236"/>
            <a:chExt cx="5131723" cy="548026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000AC46-A5B5-40ED-87D4-7954FCBC5CF2}"/>
                </a:ext>
              </a:extLst>
            </p:cNvPr>
            <p:cNvCxnSpPr/>
            <p:nvPr/>
          </p:nvCxnSpPr>
          <p:spPr bwMode="auto">
            <a:xfrm>
              <a:off x="875609" y="6230364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9F31470-27C2-460A-BB99-824215F3BD81}"/>
                </a:ext>
              </a:extLst>
            </p:cNvPr>
            <p:cNvSpPr/>
            <p:nvPr/>
          </p:nvSpPr>
          <p:spPr bwMode="auto">
            <a:xfrm>
              <a:off x="1884219" y="6152779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0081F88-1B70-4A74-8530-2C2CF8EABDE8}"/>
                </a:ext>
              </a:extLst>
            </p:cNvPr>
            <p:cNvSpPr/>
            <p:nvPr/>
          </p:nvSpPr>
          <p:spPr bwMode="auto">
            <a:xfrm>
              <a:off x="5558444" y="6159675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E4F1854-3F28-4682-ABE5-21668A15CA4F}"/>
                </a:ext>
              </a:extLst>
            </p:cNvPr>
            <p:cNvSpPr/>
            <p:nvPr/>
          </p:nvSpPr>
          <p:spPr bwMode="auto">
            <a:xfrm>
              <a:off x="4184073" y="6147236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F5923CF-38B3-4116-9539-D622B1621056}"/>
                </a:ext>
              </a:extLst>
            </p:cNvPr>
            <p:cNvSpPr txBox="1"/>
            <p:nvPr/>
          </p:nvSpPr>
          <p:spPr>
            <a:xfrm>
              <a:off x="1810893" y="62988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2F41D67-D3A2-4FE6-B14E-53EE23A46F45}"/>
                </a:ext>
              </a:extLst>
            </p:cNvPr>
            <p:cNvSpPr txBox="1"/>
            <p:nvPr/>
          </p:nvSpPr>
          <p:spPr>
            <a:xfrm>
              <a:off x="5485118" y="63259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2A4B8A2-1062-4631-B477-582CDBCA9B71}"/>
                </a:ext>
              </a:extLst>
            </p:cNvPr>
            <p:cNvSpPr txBox="1"/>
            <p:nvPr/>
          </p:nvSpPr>
          <p:spPr>
            <a:xfrm>
              <a:off x="4115009" y="62988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543DC98E-68DB-42F2-AF82-B442D9CDAC99}"/>
              </a:ext>
            </a:extLst>
          </p:cNvPr>
          <p:cNvSpPr txBox="1"/>
          <p:nvPr/>
        </p:nvSpPr>
        <p:spPr>
          <a:xfrm>
            <a:off x="6579606" y="4369722"/>
            <a:ext cx="17235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数据范围：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i,j,k,a,b,c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</a:endParaRPr>
          </a:p>
          <a:p>
            <a:r>
              <a:rPr lang="zh-CN" altLang="en-US" sz="2400" dirty="0"/>
              <a:t>属于</a:t>
            </a:r>
            <a:endParaRPr lang="en-US" altLang="zh-CN" sz="2400" dirty="0"/>
          </a:p>
          <a:p>
            <a:r>
              <a:rPr lang="en-US" altLang="zh-CN" sz="2400" dirty="0"/>
              <a:t>[-10</a:t>
            </a:r>
            <a:r>
              <a:rPr lang="en-US" altLang="zh-CN" sz="2400" baseline="30000" dirty="0"/>
              <a:t>9</a:t>
            </a:r>
            <a:r>
              <a:rPr lang="en-US" altLang="zh-CN" sz="2400" dirty="0"/>
              <a:t>,10</a:t>
            </a:r>
            <a:r>
              <a:rPr lang="en-US" altLang="zh-CN" sz="2400" baseline="30000" dirty="0"/>
              <a:t>9</a:t>
            </a:r>
            <a:r>
              <a:rPr lang="en-US" altLang="zh-CN" sz="2400" dirty="0"/>
              <a:t>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795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7229750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7229750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4572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3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4572000" cy="830997"/>
              </a:xfrm>
              <a:prstGeom prst="rect">
                <a:avLst/>
              </a:prstGeom>
              <a:blipFill>
                <a:blip r:embed="rId4"/>
                <a:stretch>
                  <a:fillRect l="-2133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C1A62890-6957-4CE1-8975-3CA634FCC4F7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97D6EF01-7185-4FFD-963F-DE0CF980FC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C3C08301-F284-4026-8894-B3CB9AFC4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FC16B18-3AAD-418B-9DAE-C21D21547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D48C8EB8-7F71-4B4C-A94C-720DD7ADD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DF1F0657-622E-44C9-91A8-ADD37437B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19FA6A12-5311-42D2-8C86-F160BB35A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ABD2B9BD-890D-4DA8-B0F5-23968D2EB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AEE2FACC-3295-4EE3-B9B6-9FE6E42B5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8EDB0694-6B6E-456C-A43E-E79C5E958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E378AC61-55EE-4997-8F68-DB7441FDB0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0F69BE90-2172-4B10-A744-B4D3F49C6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52283D2-E39C-43D1-B482-381C7E591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4D433824-1EA1-4DEE-87BE-7BFB416CED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E91ECEDE-2E24-40FA-9C60-86A89C35E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56CA563E-D365-45A3-AD18-234BEDB3D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3D1A0D86-FDF7-4577-BD5B-3C5621F76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93959B00-10B6-4992-956A-D55204BB7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A7083128-D65B-4B96-93D2-159DD5386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0817C1D-0356-4BDE-82D7-62BDBB20F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D5F112B4-FC2A-465D-AA4B-947C44803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CEFCD546-A6DF-4FBD-BE84-1D1F652B2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6ECD1AF6-82AF-4919-BBAE-84F563A67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7D26CBD-208C-4814-83E4-B97309C9A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B40CBFE-6AE1-40E2-AF23-F64355989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8DE31A74-356C-4B67-98C7-6C87466DE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DD9CBC44-6B2C-420F-ADA9-F827A02D8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15B2BB59-F899-49F9-B296-A575A4D54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1726BB23-3473-4FCB-A3A9-4006AB9BB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34E8D570-8C61-4945-B0D0-34366CB92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7C58BB68-9B57-4819-A411-753A85D3F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12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266334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266334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CN" sz="2400" b="0" dirty="0">
                    <a:solidFill>
                      <a:schemeClr val="accent5">
                        <a:lumMod val="25000"/>
                      </a:schemeClr>
                    </a:solidFill>
                    <a:ea typeface="宋体" panose="02010600030101010101" pitchFamily="2" charset="-122"/>
                  </a:rPr>
                  <a:t>,</a:t>
                </a:r>
                <a:r>
                  <a:rPr lang="el-GR" altLang="zh-CN" sz="2400" dirty="0">
                    <a:solidFill>
                      <a:schemeClr val="accent5">
                        <a:lumMod val="25000"/>
                      </a:schemeClr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e>
                    </m:d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4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blipFill>
                <a:blip r:embed="rId4"/>
                <a:stretch>
                  <a:fillRect l="-1944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A2DD32-FECA-4ED1-8B85-08F5EE3F44FD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0D194B28-E764-44DE-ABD0-E6A4F9ED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706E5A23-025A-4E4E-9A51-01D7DAF1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97D67F4-6A6A-4557-9A32-E83B47A0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E5F6657C-5C1D-4A1A-B6E0-99945018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2D7514A-0E7F-4A37-829C-A858A03E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AD5CDB05-C0F1-470C-8D19-A8174CE3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CC195448-6214-4AAB-A8E1-E870E5AB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6FB771A8-9616-45EB-A371-F6DA29E91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4241FDE-B364-4BC2-973E-93D51063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A000A2B-5006-43EE-9961-B9DC8B170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15DAE10B-1983-4197-8124-5DEB439A7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E923881-8E8C-46CD-926A-C868DEE7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6BAEE485-CE59-4B58-9BD4-1CEAD8EC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4DB375C6-2B5F-4DE1-AC0E-3268544D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EB3651CB-6E46-490E-9813-054337A8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A13BEA-B97F-4857-9893-EBCF1DAA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167BD94-17F9-4B1F-82BB-9404DA6A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4216E5AB-802D-4516-89EA-198C30DE6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F1AF8DA-0450-4D6A-B253-D82FC6866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B0A62300-2DA4-4385-BA05-9D789784A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2C4E05FB-D78B-4250-A781-09B823CA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46A2F049-4AA5-4B09-ADC8-C84F65ED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E3CADF3-F233-4C14-B208-C29D6E8F2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7B728D6-2FB5-42B2-AF4D-AB4079188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9E7EFB61-A163-4F6E-82DD-0EC6E5110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2925C8A5-F13E-4232-9376-2C8007AB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387A4EB9-6237-42B2-BAA9-B6FA37C7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C71E9EBA-A8DE-4DDE-9CF6-416DDC5B1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05BC694C-377A-4BC1-A396-8D89D0E6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5ECCEA30-0CC9-4993-988C-BACCDA807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2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8584550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8584550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,1,3,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4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e>
                    </m:d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5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blipFill>
                <a:blip r:embed="rId4"/>
                <a:stretch>
                  <a:fillRect l="-1944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A2DD32-FECA-4ED1-8B85-08F5EE3F44FD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0D194B28-E764-44DE-ABD0-E6A4F9ED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706E5A23-025A-4E4E-9A51-01D7DAF1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97D67F4-6A6A-4557-9A32-E83B47A0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E5F6657C-5C1D-4A1A-B6E0-99945018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2D7514A-0E7F-4A37-829C-A858A03E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AD5CDB05-C0F1-470C-8D19-A8174CE3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CC195448-6214-4AAB-A8E1-E870E5AB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6FB771A8-9616-45EB-A371-F6DA29E91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4241FDE-B364-4BC2-973E-93D51063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A000A2B-5006-43EE-9961-B9DC8B170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15DAE10B-1983-4197-8124-5DEB439A7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E923881-8E8C-46CD-926A-C868DEE7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6BAEE485-CE59-4B58-9BD4-1CEAD8EC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4DB375C6-2B5F-4DE1-AC0E-3268544D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EB3651CB-6E46-490E-9813-054337A8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A13BEA-B97F-4857-9893-EBCF1DAA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167BD94-17F9-4B1F-82BB-9404DA6A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4216E5AB-802D-4516-89EA-198C30DE6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F1AF8DA-0450-4D6A-B253-D82FC6866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B0A62300-2DA4-4385-BA05-9D789784A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2C4E05FB-D78B-4250-A781-09B823CA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46A2F049-4AA5-4B09-ADC8-C84F65ED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E3CADF3-F233-4C14-B208-C29D6E8F2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7B728D6-2FB5-42B2-AF4D-AB4079188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9E7EFB61-A163-4F6E-82DD-0EC6E5110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2925C8A5-F13E-4232-9376-2C8007AB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387A4EB9-6237-42B2-BAA9-B6FA37C7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C71E9EBA-A8DE-4DDE-9CF6-416DDC5B1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05BC694C-377A-4BC1-A396-8D89D0E6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5ECCEA30-0CC9-4993-988C-BACCDA807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68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43034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43034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75188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,1,3,4,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e>
                    </m:d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6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751882" cy="830997"/>
              </a:xfrm>
              <a:prstGeom prst="rect">
                <a:avLst/>
              </a:prstGeom>
              <a:blipFill>
                <a:blip r:embed="rId4"/>
                <a:stretch>
                  <a:fillRect l="-1697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A2DD32-FECA-4ED1-8B85-08F5EE3F44FD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0D194B28-E764-44DE-ABD0-E6A4F9ED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706E5A23-025A-4E4E-9A51-01D7DAF1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97D67F4-6A6A-4557-9A32-E83B47A0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E5F6657C-5C1D-4A1A-B6E0-99945018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2D7514A-0E7F-4A37-829C-A858A03E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AD5CDB05-C0F1-470C-8D19-A8174CE3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CC195448-6214-4AAB-A8E1-E870E5AB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6FB771A8-9616-45EB-A371-F6DA29E91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4241FDE-B364-4BC2-973E-93D51063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A000A2B-5006-43EE-9961-B9DC8B170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15DAE10B-1983-4197-8124-5DEB439A7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E923881-8E8C-46CD-926A-C868DEE7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6BAEE485-CE59-4B58-9BD4-1CEAD8EC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4DB375C6-2B5F-4DE1-AC0E-3268544D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EB3651CB-6E46-490E-9813-054337A8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A13BEA-B97F-4857-9893-EBCF1DAA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167BD94-17F9-4B1F-82BB-9404DA6A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4216E5AB-802D-4516-89EA-198C30DE6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F1AF8DA-0450-4D6A-B253-D82FC6866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B0A62300-2DA4-4385-BA05-9D789784A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2C4E05FB-D78B-4250-A781-09B823CA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46A2F049-4AA5-4B09-ADC8-C84F65ED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E3CADF3-F233-4C14-B208-C29D6E8F2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7B728D6-2FB5-42B2-AF4D-AB4079188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9E7EFB61-A163-4F6E-82DD-0EC6E5110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2925C8A5-F13E-4232-9376-2C8007AB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387A4EB9-6237-42B2-BAA9-B6FA37C7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C71E9EBA-A8DE-4DDE-9CF6-416DDC5B1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05BC694C-377A-4BC1-A396-8D89D0E6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5ECCEA30-0CC9-4993-988C-BACCDA807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536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4886</Words>
  <Application>Microsoft Office PowerPoint</Application>
  <PresentationFormat>全屏显示(4:3)</PresentationFormat>
  <Paragraphs>1109</Paragraphs>
  <Slides>54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54</vt:i4>
      </vt:variant>
    </vt:vector>
  </HeadingPairs>
  <TitlesOfParts>
    <vt:vector size="68" baseType="lpstr">
      <vt:lpstr>黑体</vt:lpstr>
      <vt:lpstr>隶书</vt:lpstr>
      <vt:lpstr>宋体</vt:lpstr>
      <vt:lpstr>Arial</vt:lpstr>
      <vt:lpstr>Calibri</vt:lpstr>
      <vt:lpstr>Calibri Light</vt:lpstr>
      <vt:lpstr>Cambria</vt:lpstr>
      <vt:lpstr>Cambria Math</vt:lpstr>
      <vt:lpstr>Impact</vt:lpstr>
      <vt:lpstr>Times New Roman</vt:lpstr>
      <vt:lpstr>Wingdings</vt:lpstr>
      <vt:lpstr>Office 主题​​</vt:lpstr>
      <vt:lpstr>caiyun</vt:lpstr>
      <vt:lpstr>1_caiyun</vt:lpstr>
      <vt:lpstr>第六章 图（4）  最短路径算法  Dijkstra算法（堆优化）          Bellman-ford算法           Floyd算法  </vt:lpstr>
      <vt:lpstr>PowerPoint 演示文稿</vt:lpstr>
      <vt:lpstr>迪杰斯特拉(Dijkstra)算法思想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正确性证明</vt:lpstr>
      <vt:lpstr>PowerPoint 演示文稿</vt:lpstr>
      <vt:lpstr>类C程序伪代码</vt:lpstr>
      <vt:lpstr>Dijkstra算法的堆优化（类Prim)</vt:lpstr>
      <vt:lpstr>无向图的最短路径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打印0到n的最短路径</vt:lpstr>
      <vt:lpstr>单源点最短路径问题的 Bellman-ford算法 (也叫Bellman–Ford–Moore算法 )</vt:lpstr>
      <vt:lpstr>Dijkstra算法的局限性</vt:lpstr>
      <vt:lpstr>负环</vt:lpstr>
      <vt:lpstr>Bellman-ford(贝尔曼福德)算法</vt:lpstr>
      <vt:lpstr>Bellman-ford算法描述</vt:lpstr>
      <vt:lpstr>PowerPoint 演示文稿</vt:lpstr>
      <vt:lpstr>PowerPoint 演示文稿</vt:lpstr>
      <vt:lpstr>PowerPoint 演示文稿</vt:lpstr>
      <vt:lpstr>定理的完整证明</vt:lpstr>
      <vt:lpstr>Bellman-ford的总结。</vt:lpstr>
      <vt:lpstr>时间复杂度分析</vt:lpstr>
      <vt:lpstr>课后思考题及阅读任务</vt:lpstr>
      <vt:lpstr>任意两点间的最短路径问题     以及floyd算法</vt:lpstr>
      <vt:lpstr>问题描述</vt:lpstr>
      <vt:lpstr>PowerPoint 演示文稿</vt:lpstr>
      <vt:lpstr>Floyd算法 (弗洛伊德算法)思想</vt:lpstr>
      <vt:lpstr>Floyd算法的具体实现(5行代码)</vt:lpstr>
      <vt:lpstr>Floyd算法的常见错误实现</vt:lpstr>
      <vt:lpstr>Floyd算法的例子。</vt:lpstr>
      <vt:lpstr>求出任意两点间的最短路径</vt:lpstr>
      <vt:lpstr>小结</vt:lpstr>
      <vt:lpstr>特殊情况：各弧长均为1</vt:lpstr>
      <vt:lpstr>水杯问题</vt:lpstr>
      <vt:lpstr>PowerPoint 演示文稿</vt:lpstr>
      <vt:lpstr>思考题：跳跳棋**（bzoj2144）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图（4）  最短路径</dc:title>
  <dc:creator>knight davion</dc:creator>
  <cp:lastModifiedBy>恺 金</cp:lastModifiedBy>
  <cp:revision>412</cp:revision>
  <dcterms:created xsi:type="dcterms:W3CDTF">2020-08-23T09:08:41Z</dcterms:created>
  <dcterms:modified xsi:type="dcterms:W3CDTF">2024-12-03T01:43:39Z</dcterms:modified>
</cp:coreProperties>
</file>