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5" r:id="rId1"/>
  </p:sldMasterIdLst>
  <p:notesMasterIdLst>
    <p:notesMasterId r:id="rId51"/>
  </p:notesMasterIdLst>
  <p:handoutMasterIdLst>
    <p:handoutMasterId r:id="rId52"/>
  </p:handoutMasterIdLst>
  <p:sldIdLst>
    <p:sldId id="295" r:id="rId2"/>
    <p:sldId id="442" r:id="rId3"/>
    <p:sldId id="518" r:id="rId4"/>
    <p:sldId id="519" r:id="rId5"/>
    <p:sldId id="392" r:id="rId6"/>
    <p:sldId id="400" r:id="rId7"/>
    <p:sldId id="553" r:id="rId8"/>
    <p:sldId id="552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63" r:id="rId24"/>
    <p:sldId id="535" r:id="rId25"/>
    <p:sldId id="536" r:id="rId26"/>
    <p:sldId id="554" r:id="rId27"/>
    <p:sldId id="499" r:id="rId28"/>
    <p:sldId id="539" r:id="rId29"/>
    <p:sldId id="540" r:id="rId30"/>
    <p:sldId id="555" r:id="rId31"/>
    <p:sldId id="541" r:id="rId32"/>
    <p:sldId id="497" r:id="rId33"/>
    <p:sldId id="543" r:id="rId34"/>
    <p:sldId id="544" r:id="rId35"/>
    <p:sldId id="545" r:id="rId36"/>
    <p:sldId id="546" r:id="rId37"/>
    <p:sldId id="547" r:id="rId38"/>
    <p:sldId id="564" r:id="rId39"/>
    <p:sldId id="548" r:id="rId40"/>
    <p:sldId id="556" r:id="rId41"/>
    <p:sldId id="557" r:id="rId42"/>
    <p:sldId id="558" r:id="rId43"/>
    <p:sldId id="559" r:id="rId44"/>
    <p:sldId id="560" r:id="rId45"/>
    <p:sldId id="550" r:id="rId46"/>
    <p:sldId id="561" r:id="rId47"/>
    <p:sldId id="551" r:id="rId48"/>
    <p:sldId id="562" r:id="rId49"/>
    <p:sldId id="325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412A0-377A-0049-873D-600E3C0DE3BE}" v="58" dt="2024-09-26T00:14:18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0" autoAdjust="0"/>
    <p:restoredTop sz="74150" autoAdjust="0"/>
  </p:normalViewPr>
  <p:slideViewPr>
    <p:cSldViewPr snapToGrid="0">
      <p:cViewPr varScale="1">
        <p:scale>
          <a:sx n="93" d="100"/>
          <a:sy n="93" d="100"/>
        </p:scale>
        <p:origin x="720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bo Wang" userId="f0da0bc2f53c18da" providerId="LiveId" clId="{38F412A0-377A-0049-873D-600E3C0DE3BE}"/>
    <pc:docChg chg="custSel addSld modSld sldOrd">
      <pc:chgData name="Junbo Wang" userId="f0da0bc2f53c18da" providerId="LiveId" clId="{38F412A0-377A-0049-873D-600E3C0DE3BE}" dt="2024-09-26T00:14:18.044" v="73"/>
      <pc:docMkLst>
        <pc:docMk/>
      </pc:docMkLst>
      <pc:sldChg chg="modAnim">
        <pc:chgData name="Junbo Wang" userId="f0da0bc2f53c18da" providerId="LiveId" clId="{38F412A0-377A-0049-873D-600E3C0DE3BE}" dt="2024-09-25T08:14:42.488" v="3"/>
        <pc:sldMkLst>
          <pc:docMk/>
          <pc:sldMk cId="1975107671" sldId="531"/>
        </pc:sldMkLst>
      </pc:sldChg>
      <pc:sldChg chg="addSp delSp modSp mod delAnim modAnim">
        <pc:chgData name="Junbo Wang" userId="f0da0bc2f53c18da" providerId="LiveId" clId="{38F412A0-377A-0049-873D-600E3C0DE3BE}" dt="2024-09-25T08:40:20.172" v="57"/>
        <pc:sldMkLst>
          <pc:docMk/>
          <pc:sldMk cId="2827033927" sldId="536"/>
        </pc:sldMkLst>
        <pc:spChg chg="add mod">
          <ac:chgData name="Junbo Wang" userId="f0da0bc2f53c18da" providerId="LiveId" clId="{38F412A0-377A-0049-873D-600E3C0DE3BE}" dt="2024-09-25T08:40:09.283" v="56" actId="164"/>
          <ac:spMkLst>
            <pc:docMk/>
            <pc:sldMk cId="2827033927" sldId="536"/>
            <ac:spMk id="2" creationId="{39A83048-FB09-A895-5BED-1E1832B20173}"/>
          </ac:spMkLst>
        </pc:spChg>
        <pc:spChg chg="add mod">
          <ac:chgData name="Junbo Wang" userId="f0da0bc2f53c18da" providerId="LiveId" clId="{38F412A0-377A-0049-873D-600E3C0DE3BE}" dt="2024-09-25T08:40:09.283" v="56" actId="164"/>
          <ac:spMkLst>
            <pc:docMk/>
            <pc:sldMk cId="2827033927" sldId="536"/>
            <ac:spMk id="5" creationId="{A4A49C58-0FFC-B1F8-C94D-5FD86C042098}"/>
          </ac:spMkLst>
        </pc:spChg>
        <pc:spChg chg="del">
          <ac:chgData name="Junbo Wang" userId="f0da0bc2f53c18da" providerId="LiveId" clId="{38F412A0-377A-0049-873D-600E3C0DE3BE}" dt="2024-09-25T08:40:05.091" v="54" actId="21"/>
          <ac:spMkLst>
            <pc:docMk/>
            <pc:sldMk cId="2827033927" sldId="536"/>
            <ac:spMk id="15" creationId="{F77A6289-C0E3-1693-654E-14EA2BFB0024}"/>
          </ac:spMkLst>
        </pc:spChg>
        <pc:spChg chg="del">
          <ac:chgData name="Junbo Wang" userId="f0da0bc2f53c18da" providerId="LiveId" clId="{38F412A0-377A-0049-873D-600E3C0DE3BE}" dt="2024-09-25T08:40:05.091" v="54" actId="21"/>
          <ac:spMkLst>
            <pc:docMk/>
            <pc:sldMk cId="2827033927" sldId="536"/>
            <ac:spMk id="24" creationId="{428262CC-A5B9-9B75-CBF5-650F5BA194C0}"/>
          </ac:spMkLst>
        </pc:spChg>
        <pc:grpChg chg="add mod">
          <ac:chgData name="Junbo Wang" userId="f0da0bc2f53c18da" providerId="LiveId" clId="{38F412A0-377A-0049-873D-600E3C0DE3BE}" dt="2024-09-25T08:40:09.283" v="56" actId="164"/>
          <ac:grpSpMkLst>
            <pc:docMk/>
            <pc:sldMk cId="2827033927" sldId="536"/>
            <ac:grpSpMk id="25" creationId="{0269AF49-3D81-03E9-B639-758F4EDAEC4F}"/>
          </ac:grpSpMkLst>
        </pc:grpChg>
      </pc:sldChg>
      <pc:sldChg chg="modAnim">
        <pc:chgData name="Junbo Wang" userId="f0da0bc2f53c18da" providerId="LiveId" clId="{38F412A0-377A-0049-873D-600E3C0DE3BE}" dt="2024-09-25T16:48:58.213" v="61"/>
        <pc:sldMkLst>
          <pc:docMk/>
          <pc:sldMk cId="2373784577" sldId="547"/>
        </pc:sldMkLst>
      </pc:sldChg>
      <pc:sldChg chg="modSp mod">
        <pc:chgData name="Junbo Wang" userId="f0da0bc2f53c18da" providerId="LiveId" clId="{38F412A0-377A-0049-873D-600E3C0DE3BE}" dt="2024-09-25T17:17:51.918" v="62" actId="14100"/>
        <pc:sldMkLst>
          <pc:docMk/>
          <pc:sldMk cId="839581344" sldId="556"/>
        </pc:sldMkLst>
        <pc:spChg chg="mod">
          <ac:chgData name="Junbo Wang" userId="f0da0bc2f53c18da" providerId="LiveId" clId="{38F412A0-377A-0049-873D-600E3C0DE3BE}" dt="2024-09-25T17:17:51.918" v="62" actId="14100"/>
          <ac:spMkLst>
            <pc:docMk/>
            <pc:sldMk cId="839581344" sldId="556"/>
            <ac:spMk id="82" creationId="{A3EE1416-75DE-72B5-ADF0-B3302A7AE0F6}"/>
          </ac:spMkLst>
        </pc:spChg>
        <pc:cxnChg chg="mod">
          <ac:chgData name="Junbo Wang" userId="f0da0bc2f53c18da" providerId="LiveId" clId="{38F412A0-377A-0049-873D-600E3C0DE3BE}" dt="2024-09-25T17:17:51.918" v="62" actId="14100"/>
          <ac:cxnSpMkLst>
            <pc:docMk/>
            <pc:sldMk cId="839581344" sldId="556"/>
            <ac:cxnSpMk id="81" creationId="{1337112E-7F09-E3B6-1CC7-6A7A0C1CB7CB}"/>
          </ac:cxnSpMkLst>
        </pc:cxnChg>
        <pc:cxnChg chg="mod">
          <ac:chgData name="Junbo Wang" userId="f0da0bc2f53c18da" providerId="LiveId" clId="{38F412A0-377A-0049-873D-600E3C0DE3BE}" dt="2024-09-25T17:17:51.918" v="62" actId="14100"/>
          <ac:cxnSpMkLst>
            <pc:docMk/>
            <pc:sldMk cId="839581344" sldId="556"/>
            <ac:cxnSpMk id="83" creationId="{B57057DC-E63D-1C88-963B-C4877D0C4CAB}"/>
          </ac:cxnSpMkLst>
        </pc:cxnChg>
      </pc:sldChg>
      <pc:sldChg chg="modAnim">
        <pc:chgData name="Junbo Wang" userId="f0da0bc2f53c18da" providerId="LiveId" clId="{38F412A0-377A-0049-873D-600E3C0DE3BE}" dt="2024-09-26T00:14:18.044" v="73"/>
        <pc:sldMkLst>
          <pc:docMk/>
          <pc:sldMk cId="86921559" sldId="558"/>
        </pc:sldMkLst>
      </pc:sldChg>
      <pc:sldChg chg="addSp delSp modSp add mod ord modAnim">
        <pc:chgData name="Junbo Wang" userId="f0da0bc2f53c18da" providerId="LiveId" clId="{38F412A0-377A-0049-873D-600E3C0DE3BE}" dt="2024-09-25T08:36:19.885" v="53" actId="20578"/>
        <pc:sldMkLst>
          <pc:docMk/>
          <pc:sldMk cId="3296869013" sldId="563"/>
        </pc:sldMkLst>
        <pc:spChg chg="mod">
          <ac:chgData name="Junbo Wang" userId="f0da0bc2f53c18da" providerId="LiveId" clId="{38F412A0-377A-0049-873D-600E3C0DE3BE}" dt="2024-09-25T08:30:24.526" v="8" actId="21"/>
          <ac:spMkLst>
            <pc:docMk/>
            <pc:sldMk cId="3296869013" sldId="563"/>
            <ac:spMk id="6" creationId="{8ACA9A0F-43D8-1D31-8C1D-DC7C9D93310A}"/>
          </ac:spMkLst>
        </pc:spChg>
        <pc:spChg chg="del">
          <ac:chgData name="Junbo Wang" userId="f0da0bc2f53c18da" providerId="LiveId" clId="{38F412A0-377A-0049-873D-600E3C0DE3BE}" dt="2024-09-25T08:30:03.360" v="5" actId="478"/>
          <ac:spMkLst>
            <pc:docMk/>
            <pc:sldMk cId="3296869013" sldId="563"/>
            <ac:spMk id="9" creationId="{7DC81262-581E-1B7D-2A29-D2CEFE86E3BC}"/>
          </ac:spMkLst>
        </pc:spChg>
        <pc:spChg chg="add mod">
          <ac:chgData name="Junbo Wang" userId="f0da0bc2f53c18da" providerId="LiveId" clId="{38F412A0-377A-0049-873D-600E3C0DE3BE}" dt="2024-09-25T08:30:46.921" v="14" actId="20577"/>
          <ac:spMkLst>
            <pc:docMk/>
            <pc:sldMk cId="3296869013" sldId="563"/>
            <ac:spMk id="10" creationId="{DAC6DEB4-D529-0ECD-D08A-1B3AA5921E6B}"/>
          </ac:spMkLst>
        </pc:spChg>
        <pc:spChg chg="add mod">
          <ac:chgData name="Junbo Wang" userId="f0da0bc2f53c18da" providerId="LiveId" clId="{38F412A0-377A-0049-873D-600E3C0DE3BE}" dt="2024-09-25T08:35:10.383" v="52" actId="1076"/>
          <ac:spMkLst>
            <pc:docMk/>
            <pc:sldMk cId="3296869013" sldId="563"/>
            <ac:spMk id="11" creationId="{39665109-FA55-A96B-2DE4-7C906A4D0694}"/>
          </ac:spMkLst>
        </pc:spChg>
        <pc:spChg chg="add mod">
          <ac:chgData name="Junbo Wang" userId="f0da0bc2f53c18da" providerId="LiveId" clId="{38F412A0-377A-0049-873D-600E3C0DE3BE}" dt="2024-09-25T08:35:10.383" v="52" actId="1076"/>
          <ac:spMkLst>
            <pc:docMk/>
            <pc:sldMk cId="3296869013" sldId="563"/>
            <ac:spMk id="12" creationId="{C0F371BD-33C5-6AA4-292F-B9473D9CDAED}"/>
          </ac:spMkLst>
        </pc:spChg>
      </pc:sldChg>
      <pc:sldChg chg="add">
        <pc:chgData name="Junbo Wang" userId="f0da0bc2f53c18da" providerId="LiveId" clId="{38F412A0-377A-0049-873D-600E3C0DE3BE}" dt="2024-09-26T00:08:42.997" v="63"/>
        <pc:sldMkLst>
          <pc:docMk/>
          <pc:sldMk cId="956104055" sldId="564"/>
        </pc:sldMkLst>
      </pc:sldChg>
    </pc:docChg>
  </pc:docChgLst>
  <pc:docChgLst>
    <pc:chgData name="军波 王" userId="abc43a65-caf0-4467-916d-72d11a280d59" providerId="ADAL" clId="{A4EAF66F-5656-A643-BD86-32D02F22383A}"/>
    <pc:docChg chg="custSel modSld">
      <pc:chgData name="军波 王" userId="abc43a65-caf0-4467-916d-72d11a280d59" providerId="ADAL" clId="{A4EAF66F-5656-A643-BD86-32D02F22383A}" dt="2023-04-26T12:26:21.944" v="10" actId="20577"/>
      <pc:docMkLst>
        <pc:docMk/>
      </pc:docMkLst>
      <pc:sldChg chg="modSp mod">
        <pc:chgData name="军波 王" userId="abc43a65-caf0-4467-916d-72d11a280d59" providerId="ADAL" clId="{A4EAF66F-5656-A643-BD86-32D02F22383A}" dt="2023-04-26T12:26:21.944" v="10" actId="20577"/>
        <pc:sldMkLst>
          <pc:docMk/>
          <pc:sldMk cId="910450784" sldId="325"/>
        </pc:sldMkLst>
        <pc:spChg chg="mod">
          <ac:chgData name="军波 王" userId="abc43a65-caf0-4467-916d-72d11a280d59" providerId="ADAL" clId="{A4EAF66F-5656-A643-BD86-32D02F22383A}" dt="2023-04-26T12:26:21.944" v="10" actId="20577"/>
          <ac:spMkLst>
            <pc:docMk/>
            <pc:sldMk cId="910450784" sldId="325"/>
            <ac:spMk id="2" creationId="{4AD6EF31-E34A-C34E-AF00-78B630DEF3DA}"/>
          </ac:spMkLst>
        </pc:spChg>
      </pc:sldChg>
      <pc:sldChg chg="delSp mod">
        <pc:chgData name="军波 王" userId="abc43a65-caf0-4467-916d-72d11a280d59" providerId="ADAL" clId="{A4EAF66F-5656-A643-BD86-32D02F22383A}" dt="2023-04-26T08:41:10.304" v="0" actId="478"/>
        <pc:sldMkLst>
          <pc:docMk/>
          <pc:sldMk cId="2694454362" sldId="489"/>
        </pc:sldMkLst>
        <pc:spChg chg="del">
          <ac:chgData name="军波 王" userId="abc43a65-caf0-4467-916d-72d11a280d59" providerId="ADAL" clId="{A4EAF66F-5656-A643-BD86-32D02F22383A}" dt="2023-04-26T08:41:10.304" v="0" actId="478"/>
          <ac:spMkLst>
            <pc:docMk/>
            <pc:sldMk cId="2694454362" sldId="489"/>
            <ac:spMk id="9" creationId="{81F23F55-56F8-430E-94F1-3777BF7F50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7400B5-BF50-0A4E-B92F-544FB6887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312D15-1D1F-EA47-BC8C-2A37904C69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27B89B-56EA-724B-995B-594F3BA220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02434C7-8817-484A-8E6B-C147B10B7F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76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D3333F-C7C1-3546-8454-3F27AA0AF8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F2CD77-16BA-174E-BC16-CCD2691F5A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0F4139A-7BE8-D04C-BD49-A1078161C0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93F4A6-2BC9-EA4E-8AA8-0038062D8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E23E247-4F35-1546-A65B-8A1614D3F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498CCE0-42E4-DF49-BF91-652509FCC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82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3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方法</a:t>
            </a:r>
            <a:r>
              <a:rPr lang="en-US" altLang="zh-CN" dirty="0"/>
              <a:t>2 </a:t>
            </a:r>
            <a:r>
              <a:rPr lang="zh-CN" altLang="en-US" dirty="0"/>
              <a:t>是  方法</a:t>
            </a:r>
            <a:r>
              <a:rPr lang="en-US" altLang="zh-CN" dirty="0"/>
              <a:t>1 </a:t>
            </a:r>
            <a:r>
              <a:rPr lang="zh-CN" altLang="en-US" dirty="0"/>
              <a:t>的一个简单的改进。它节省了</a:t>
            </a:r>
            <a:r>
              <a:rPr lang="en-US" altLang="zh-CN" dirty="0"/>
              <a:t>k</a:t>
            </a:r>
            <a:r>
              <a:rPr lang="zh-CN" altLang="en-US" dirty="0"/>
              <a:t>次比较，而且使得最终</a:t>
            </a:r>
            <a:r>
              <a:rPr lang="en-US" altLang="zh-CN" dirty="0" err="1"/>
              <a:t>i</a:t>
            </a:r>
            <a:r>
              <a:rPr lang="zh-CN" altLang="en-US" dirty="0"/>
              <a:t>在整个算法过程中不必回溯了！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711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其他部分不发生改变。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5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BF</a:t>
            </a:r>
            <a:r>
              <a:rPr lang="zh-CN" altLang="en-US" dirty="0"/>
              <a:t>和</a:t>
            </a:r>
            <a:r>
              <a:rPr lang="en-US" altLang="zh-CN" dirty="0"/>
              <a:t>KMP</a:t>
            </a:r>
            <a:r>
              <a:rPr lang="zh-CN" altLang="en-US" dirty="0"/>
              <a:t>算法，可以看到仅仅是黄色部分发生了改变。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原本在</a:t>
            </a:r>
            <a:r>
              <a:rPr lang="en-US" altLang="zh-CN" dirty="0"/>
              <a:t>BF</a:t>
            </a:r>
            <a:r>
              <a:rPr lang="zh-CN" altLang="en-US" dirty="0"/>
              <a:t>算法种，此处</a:t>
            </a:r>
            <a:r>
              <a:rPr lang="en-US" altLang="zh-CN" dirty="0" err="1"/>
              <a:t>i</a:t>
            </a:r>
            <a:r>
              <a:rPr lang="zh-CN" altLang="en-US" dirty="0"/>
              <a:t>需要回溯。但是在</a:t>
            </a:r>
            <a:r>
              <a:rPr lang="en-US" altLang="zh-CN" dirty="0"/>
              <a:t>KMP</a:t>
            </a:r>
            <a:r>
              <a:rPr lang="zh-CN" altLang="en-US" dirty="0"/>
              <a:t>算法中，</a:t>
            </a:r>
            <a:r>
              <a:rPr lang="en-US" altLang="zh-CN" dirty="0" err="1"/>
              <a:t>i</a:t>
            </a:r>
            <a:r>
              <a:rPr lang="zh-CN" altLang="en-US" dirty="0"/>
              <a:t>不需要回溯了！</a:t>
            </a:r>
            <a:r>
              <a:rPr lang="en-US" altLang="zh-CN" dirty="0"/>
              <a:t>Amazing!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52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通过这个例子，希望学生能进一步巩固对</a:t>
            </a:r>
            <a:r>
              <a:rPr lang="en-US" altLang="zh-CN" dirty="0"/>
              <a:t>KMP</a:t>
            </a:r>
            <a:r>
              <a:rPr lang="zh-CN" altLang="en-US" dirty="0"/>
              <a:t>算法的正确性的理解。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主要原理：利用</a:t>
            </a:r>
            <a:r>
              <a:rPr lang="en-US" altLang="zh-CN" dirty="0"/>
              <a:t>T[1,j]</a:t>
            </a:r>
            <a:r>
              <a:rPr lang="zh-CN" altLang="en-US" dirty="0"/>
              <a:t>的某些前后缀不同，可判定出某些检查是不必要去做的（一定会匹配失败的），因此跳过他们。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129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这个分析的第</a:t>
            </a:r>
            <a:r>
              <a:rPr lang="en-US" altLang="zh-CN" dirty="0"/>
              <a:t>2</a:t>
            </a:r>
            <a:r>
              <a:rPr lang="zh-CN" altLang="en-US" dirty="0"/>
              <a:t>步  用到了一个基本性质： </a:t>
            </a:r>
            <a:r>
              <a:rPr lang="en-US" altLang="zh-CN" dirty="0"/>
              <a:t>pi[j]&lt;j</a:t>
            </a:r>
            <a:r>
              <a:rPr lang="zh-CN" altLang="en-US" dirty="0"/>
              <a:t> （这个性质是根据</a:t>
            </a:r>
            <a:r>
              <a:rPr lang="en-US" altLang="zh-CN" dirty="0"/>
              <a:t>pi</a:t>
            </a:r>
            <a:r>
              <a:rPr lang="zh-CN" altLang="en-US" dirty="0"/>
              <a:t>的定义来的）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666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这个版本将在一会讲 </a:t>
            </a:r>
            <a:r>
              <a:rPr lang="en-US" altLang="zh-CN" dirty="0"/>
              <a:t>pi</a:t>
            </a:r>
            <a:r>
              <a:rPr lang="zh-CN" altLang="en-US" dirty="0"/>
              <a:t>的计算时用到。</a:t>
            </a:r>
            <a:endParaRPr lang="en-US" altLang="zh-CN" dirty="0"/>
          </a:p>
          <a:p>
            <a:r>
              <a:rPr lang="zh-CN" altLang="en-US" dirty="0"/>
              <a:t>所以，这里需要讲解一下 这个版本（前面那个版本找到第一次出现后就会退出）。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两个版本：求第一次出现； 求所有出现。 这两者之间 并没有太大的差异。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379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注：上面这种</a:t>
            </a:r>
            <a:r>
              <a:rPr lang="en-US" altLang="zh-CN" dirty="0"/>
              <a:t>pi</a:t>
            </a:r>
            <a:r>
              <a:rPr lang="zh-CN" altLang="en-US" dirty="0"/>
              <a:t>的等价定义中，由真后缀那个条件，可以知道</a:t>
            </a:r>
            <a:r>
              <a:rPr lang="en-US" altLang="zh-CN" dirty="0"/>
              <a:t>k&lt;j</a:t>
            </a:r>
            <a:r>
              <a:rPr lang="zh-CN" altLang="en-US" dirty="0"/>
              <a:t>。 另外，</a:t>
            </a:r>
            <a:r>
              <a:rPr lang="en-US" altLang="zh-CN" dirty="0"/>
              <a:t>T[1,0]</a:t>
            </a:r>
            <a:r>
              <a:rPr lang="zh-CN" altLang="en-US" dirty="0"/>
              <a:t>是表示空串，他是</a:t>
            </a:r>
            <a:r>
              <a:rPr lang="en-US" altLang="zh-CN" dirty="0"/>
              <a:t>T[1,j]</a:t>
            </a:r>
            <a:r>
              <a:rPr lang="zh-CN" altLang="en-US" dirty="0"/>
              <a:t>的真后缀，因此</a:t>
            </a:r>
            <a:r>
              <a:rPr lang="en-US" altLang="zh-CN" dirty="0"/>
              <a:t>k&gt;=0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221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注：上面这种</a:t>
            </a:r>
            <a:r>
              <a:rPr lang="en-US" altLang="zh-CN" dirty="0"/>
              <a:t>pi</a:t>
            </a:r>
            <a:r>
              <a:rPr lang="zh-CN" altLang="en-US" dirty="0"/>
              <a:t>的等价定义中，由真后缀那个条件，可以知道</a:t>
            </a:r>
            <a:r>
              <a:rPr lang="en-US" altLang="zh-CN" dirty="0"/>
              <a:t>k&lt;j</a:t>
            </a:r>
            <a:r>
              <a:rPr lang="zh-CN" altLang="en-US" dirty="0"/>
              <a:t>。 另外，</a:t>
            </a:r>
            <a:r>
              <a:rPr lang="en-US" altLang="zh-CN" dirty="0"/>
              <a:t>T[1,0]</a:t>
            </a:r>
            <a:r>
              <a:rPr lang="zh-CN" altLang="en-US" dirty="0"/>
              <a:t>是表示空串，他是</a:t>
            </a:r>
            <a:r>
              <a:rPr lang="en-US" altLang="zh-CN" dirty="0"/>
              <a:t>T[1,j]</a:t>
            </a:r>
            <a:r>
              <a:rPr lang="zh-CN" altLang="en-US" dirty="0"/>
              <a:t>的真后缀，因此</a:t>
            </a:r>
            <a:r>
              <a:rPr lang="en-US" altLang="zh-CN" dirty="0"/>
              <a:t>k&gt;=0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341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注意：满足条件</a:t>
            </a:r>
            <a:r>
              <a:rPr lang="en-US" altLang="zh-CN" dirty="0"/>
              <a:t>(1)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一定是存在的，比如</a:t>
            </a:r>
            <a:r>
              <a:rPr lang="en-US" altLang="zh-CN" dirty="0"/>
              <a:t>j=0</a:t>
            </a:r>
            <a:r>
              <a:rPr lang="zh-CN" altLang="en-US" dirty="0"/>
              <a:t>，但是满足条件 </a:t>
            </a:r>
            <a:r>
              <a:rPr lang="en-US" altLang="zh-CN" dirty="0"/>
              <a:t>(1)+(2) 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不一定存在。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10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黄色部分是我们接下来要考虑的一个子问题。它有很简单的解法。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85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S[0]</a:t>
            </a:r>
            <a:r>
              <a:rPr lang="zh-CN" altLang="en-US" dirty="0"/>
              <a:t>不用来存储任何信息（不妨浪费这</a:t>
            </a:r>
            <a:r>
              <a:rPr lang="en-US" altLang="zh-CN" dirty="0"/>
              <a:t>1</a:t>
            </a:r>
            <a:r>
              <a:rPr lang="zh-CN" altLang="en-US" dirty="0"/>
              <a:t>个存储单元），或者，它也可以用来存</a:t>
            </a:r>
            <a:r>
              <a:rPr lang="en-US" altLang="zh-CN" dirty="0"/>
              <a:t>S</a:t>
            </a:r>
            <a:r>
              <a:rPr lang="zh-CN" altLang="en-US" dirty="0"/>
              <a:t>的长度（不太必要）。</a:t>
            </a:r>
            <a:endParaRPr lang="en-US" altLang="zh-CN" dirty="0"/>
          </a:p>
          <a:p>
            <a:r>
              <a:rPr lang="zh-CN" altLang="en-US" dirty="0"/>
              <a:t>之前讲</a:t>
            </a:r>
            <a:r>
              <a:rPr lang="en-US" altLang="zh-CN" dirty="0"/>
              <a:t>c</a:t>
            </a:r>
            <a:r>
              <a:rPr lang="zh-CN" altLang="en-US" dirty="0"/>
              <a:t>语言存字符串时， </a:t>
            </a:r>
            <a:r>
              <a:rPr lang="en-US" altLang="zh-CN" dirty="0"/>
              <a:t>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个字符是存在</a:t>
            </a:r>
            <a:r>
              <a:rPr lang="en-US" altLang="zh-CN" dirty="0"/>
              <a:t>S[i-1]</a:t>
            </a:r>
            <a:r>
              <a:rPr lang="zh-CN" altLang="en-US" dirty="0"/>
              <a:t>的；这里要提醒学生们注意区分。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52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前面一个</a:t>
            </a:r>
            <a:r>
              <a:rPr lang="en-US" altLang="zh-CN" dirty="0"/>
              <a:t>slide</a:t>
            </a:r>
            <a:r>
              <a:rPr lang="zh-CN" altLang="en-US" dirty="0"/>
              <a:t>展示  从 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[i+1].</a:t>
            </a:r>
          </a:p>
          <a:p>
            <a:endParaRPr lang="en-US" altLang="zh-CN" sz="12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这个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slide 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展示   如何依次算出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   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只是在</a:t>
            </a:r>
            <a:r>
              <a:rPr lang="en-US" altLang="zh-CN" sz="1200" b="1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&lt;m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之前，不断的重复刚才那个过程即可。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24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我们接下来将 进一步 说明</a:t>
            </a:r>
            <a:r>
              <a:rPr lang="en-US" altLang="zh-CN" dirty="0"/>
              <a:t> </a:t>
            </a:r>
            <a:r>
              <a:rPr lang="zh-CN" altLang="en-US" dirty="0"/>
              <a:t>红框内的内容。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红框补充：而且</a:t>
            </a:r>
            <a:r>
              <a:rPr lang="en-US" altLang="zh-CN" dirty="0"/>
              <a:t>KMP</a:t>
            </a:r>
            <a:r>
              <a:rPr lang="zh-CN" altLang="en-US" dirty="0"/>
              <a:t>为每个</a:t>
            </a:r>
            <a:r>
              <a:rPr lang="en-US" altLang="zh-CN" dirty="0"/>
              <a:t>S[1,i]</a:t>
            </a:r>
            <a:r>
              <a:rPr lang="zh-CN" altLang="en-US" dirty="0"/>
              <a:t>找到这个</a:t>
            </a:r>
            <a:r>
              <a:rPr lang="en-US" altLang="zh-CN" dirty="0"/>
              <a:t>j</a:t>
            </a:r>
            <a:r>
              <a:rPr lang="zh-CN" altLang="en-US" dirty="0"/>
              <a:t>，以后，再去为</a:t>
            </a:r>
            <a:r>
              <a:rPr lang="en-US" altLang="zh-CN" dirty="0"/>
              <a:t>S[1,i+1]</a:t>
            </a:r>
            <a:r>
              <a:rPr lang="zh-CN" altLang="en-US" dirty="0"/>
              <a:t>找这个</a:t>
            </a:r>
            <a:r>
              <a:rPr lang="en-US" altLang="zh-CN" dirty="0"/>
              <a:t>j</a:t>
            </a:r>
            <a:r>
              <a:rPr lang="zh-CN" altLang="en-US" dirty="0"/>
              <a:t>。  一旦</a:t>
            </a:r>
            <a:r>
              <a:rPr lang="en-US" altLang="zh-CN" dirty="0"/>
              <a:t>j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。那么我们输出</a:t>
            </a:r>
            <a:r>
              <a:rPr lang="en-US" altLang="zh-CN" dirty="0"/>
              <a:t>i-m+1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411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这个版本将在一会讲 </a:t>
            </a:r>
            <a:r>
              <a:rPr lang="en-US" altLang="zh-CN" dirty="0"/>
              <a:t>pi</a:t>
            </a:r>
            <a:r>
              <a:rPr lang="zh-CN" altLang="en-US" dirty="0"/>
              <a:t>的计算时用到。</a:t>
            </a:r>
            <a:endParaRPr lang="en-US" altLang="zh-CN" dirty="0"/>
          </a:p>
          <a:p>
            <a:r>
              <a:rPr lang="zh-CN" altLang="en-US" dirty="0"/>
              <a:t>所以，这里需要讲解一下 这个版本（前面那个版本找到第一次出现后就会退出）。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两个版本：求第一次出现； 求所有出现。 这两者之间 并没有太大的差异。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895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这页分析如何 从</a:t>
            </a:r>
            <a:r>
              <a:rPr lang="en-US" altLang="zh-CN" dirty="0"/>
              <a:t>rho[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计算 </a:t>
            </a:r>
            <a:r>
              <a:rPr lang="en-US" altLang="zh-CN" dirty="0"/>
              <a:t>rho[i+1]</a:t>
            </a:r>
          </a:p>
          <a:p>
            <a:endParaRPr lang="en-US" altLang="zh-CN" dirty="0"/>
          </a:p>
          <a:p>
            <a:r>
              <a:rPr lang="zh-CN" altLang="en-US" dirty="0"/>
              <a:t>需要给学生解释一下： 黄色的步骤“</a:t>
            </a:r>
            <a:r>
              <a:rPr lang="en-US" altLang="zh-CN" dirty="0"/>
              <a:t>k</a:t>
            </a:r>
            <a:r>
              <a:rPr lang="en-US" altLang="zh-CN" dirty="0">
                <a:sym typeface="Wingdings" panose="05000000000000000000" pitchFamily="2" charset="2"/>
              </a:rPr>
              <a:t> pi[k]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zh-CN" altLang="en-US" dirty="0">
                <a:sym typeface="Wingdings" panose="05000000000000000000" pitchFamily="2" charset="2"/>
              </a:rPr>
              <a:t>是为了找满足</a:t>
            </a: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>
                <a:sym typeface="Wingdings" panose="05000000000000000000" pitchFamily="2" charset="2"/>
              </a:rPr>
              <a:t>的更小一点的那个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0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可以回头看最开始的那个例子。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019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这里演示一遍</a:t>
            </a:r>
            <a:r>
              <a:rPr lang="en-US" altLang="zh-CN" dirty="0"/>
              <a:t>KMP</a:t>
            </a:r>
            <a:r>
              <a:rPr lang="zh-CN" altLang="en-US" dirty="0"/>
              <a:t>算法（求所有出现版本）。 跑一遍</a:t>
            </a:r>
            <a:r>
              <a:rPr lang="en-US" altLang="zh-CN" dirty="0"/>
              <a:t>KMP</a:t>
            </a:r>
            <a:r>
              <a:rPr lang="zh-CN" altLang="en-US" dirty="0"/>
              <a:t>，实际上求出了 </a:t>
            </a:r>
            <a:r>
              <a:rPr lang="en-US" altLang="zh-CN" dirty="0"/>
              <a:t>rho[0]~rho[n]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09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BF </a:t>
            </a:r>
            <a:r>
              <a:rPr lang="zh-CN" altLang="en-US" dirty="0"/>
              <a:t>算法  </a:t>
            </a:r>
            <a:r>
              <a:rPr lang="en-US" altLang="zh-CN" dirty="0"/>
              <a:t>KMP</a:t>
            </a:r>
            <a:r>
              <a:rPr lang="zh-CN" altLang="en-US" dirty="0"/>
              <a:t>算法  都有</a:t>
            </a:r>
            <a:r>
              <a:rPr lang="en-US" altLang="zh-CN" dirty="0"/>
              <a:t>2</a:t>
            </a:r>
            <a:r>
              <a:rPr lang="zh-CN" altLang="en-US" dirty="0"/>
              <a:t>个版本 ：  求第一次出现。   求所有出现。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700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部分可以在实验课上教授。部分可以忽略（取决于任课老师）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296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28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注意</a:t>
            </a:r>
            <a:r>
              <a:rPr lang="en-US" altLang="zh-CN" dirty="0"/>
              <a:t>BF</a:t>
            </a:r>
            <a:r>
              <a:rPr lang="zh-CN" altLang="en-US" dirty="0"/>
              <a:t>算法有多种实现方法。以上这种实现方式不是最直观的。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但是，以上这种写法 和</a:t>
            </a:r>
            <a:r>
              <a:rPr lang="en-US" altLang="zh-CN" dirty="0"/>
              <a:t>KMP</a:t>
            </a:r>
            <a:r>
              <a:rPr lang="zh-CN" altLang="en-US" dirty="0"/>
              <a:t>的算法的思路是最接近的（用此写法，将很容易看出</a:t>
            </a:r>
            <a:r>
              <a:rPr lang="en-US" altLang="zh-CN" dirty="0"/>
              <a:t>KMP</a:t>
            </a:r>
            <a:r>
              <a:rPr lang="zh-CN" altLang="en-US" dirty="0"/>
              <a:t>是</a:t>
            </a:r>
            <a:r>
              <a:rPr lang="en-US" altLang="zh-CN" dirty="0"/>
              <a:t>BF</a:t>
            </a:r>
            <a:r>
              <a:rPr lang="zh-CN" altLang="en-US" dirty="0"/>
              <a:t>算法的一个改进。）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2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9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它其实更好理解一点点： 内层</a:t>
            </a:r>
            <a:r>
              <a:rPr lang="en-US" altLang="zh-CN" dirty="0"/>
              <a:t>while</a:t>
            </a:r>
            <a:r>
              <a:rPr lang="zh-CN" altLang="en-US" dirty="0"/>
              <a:t>循环就是做一次检查</a:t>
            </a:r>
            <a:r>
              <a:rPr lang="en-US" altLang="zh-CN" dirty="0"/>
              <a:t>S[i+1,i+m]=T?</a:t>
            </a:r>
          </a:p>
          <a:p>
            <a:endParaRPr lang="en-US" altLang="zh-CN" dirty="0"/>
          </a:p>
          <a:p>
            <a:r>
              <a:rPr lang="zh-CN" altLang="en-US" dirty="0"/>
              <a:t>但是为了描述</a:t>
            </a:r>
            <a:r>
              <a:rPr lang="en-US" altLang="zh-CN" dirty="0"/>
              <a:t>KMP</a:t>
            </a:r>
            <a:r>
              <a:rPr lang="zh-CN" altLang="en-US" dirty="0"/>
              <a:t>算法，我们 基于另一个版本的</a:t>
            </a:r>
            <a:r>
              <a:rPr lang="en-US" altLang="zh-CN" dirty="0"/>
              <a:t>BF</a:t>
            </a:r>
            <a:r>
              <a:rPr lang="zh-CN" altLang="en-US" dirty="0"/>
              <a:t>写法 会容易一点。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32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S[i+1,i+m]</a:t>
            </a:r>
            <a:r>
              <a:rPr lang="zh-CN" altLang="en-US" dirty="0"/>
              <a:t>  与 </a:t>
            </a:r>
            <a:r>
              <a:rPr lang="en-US" altLang="zh-CN" dirty="0"/>
              <a:t>T  </a:t>
            </a:r>
            <a:r>
              <a:rPr lang="zh-CN" altLang="en-US" dirty="0"/>
              <a:t>的比较：    第一位必须比较。   如果第一位相同（概率</a:t>
            </a:r>
            <a:r>
              <a:rPr lang="en-US" altLang="zh-CN" dirty="0"/>
              <a:t>&lt;=1/2)</a:t>
            </a:r>
            <a:r>
              <a:rPr lang="zh-CN" altLang="en-US" dirty="0"/>
              <a:t>，则第</a:t>
            </a:r>
            <a:r>
              <a:rPr lang="en-US" altLang="zh-CN" dirty="0"/>
              <a:t>2</a:t>
            </a:r>
            <a:r>
              <a:rPr lang="zh-CN" altLang="en-US" dirty="0"/>
              <a:t>位要比较。   如果前</a:t>
            </a:r>
            <a:r>
              <a:rPr lang="en-US" altLang="zh-CN" dirty="0" err="1"/>
              <a:t>i</a:t>
            </a:r>
            <a:r>
              <a:rPr lang="zh-CN" altLang="en-US" dirty="0"/>
              <a:t>位都相同</a:t>
            </a:r>
            <a:r>
              <a:rPr lang="en-US" altLang="zh-CN" dirty="0"/>
              <a:t>(</a:t>
            </a:r>
            <a:r>
              <a:rPr lang="zh-CN" altLang="en-US" dirty="0"/>
              <a:t>概率</a:t>
            </a:r>
            <a:r>
              <a:rPr lang="en-US" altLang="zh-CN" dirty="0"/>
              <a:t>&lt;=1/2^i)</a:t>
            </a:r>
            <a:r>
              <a:rPr lang="zh-CN" altLang="en-US" dirty="0"/>
              <a:t>，则第</a:t>
            </a:r>
            <a:r>
              <a:rPr lang="en-US" altLang="zh-CN" dirty="0"/>
              <a:t>i+1</a:t>
            </a:r>
            <a:r>
              <a:rPr lang="zh-CN" altLang="en-US" dirty="0"/>
              <a:t>位要比较。 因此</a:t>
            </a:r>
            <a:r>
              <a:rPr lang="en-US" altLang="zh-CN" dirty="0"/>
              <a:t>E(</a:t>
            </a:r>
            <a:r>
              <a:rPr lang="en-US" altLang="zh-CN" dirty="0" err="1"/>
              <a:t>t_i</a:t>
            </a:r>
            <a:r>
              <a:rPr lang="en-US" altLang="zh-CN" dirty="0"/>
              <a:t>) &lt; 1 + ½ + ¼ +…</a:t>
            </a:r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一般假定</a:t>
            </a:r>
            <a:r>
              <a:rPr lang="en-US" altLang="zh-CN" dirty="0"/>
              <a:t>m&lt;n</a:t>
            </a:r>
            <a:r>
              <a:rPr lang="zh-CN" altLang="en-US" dirty="0"/>
              <a:t>。因此也可以说 </a:t>
            </a:r>
            <a:r>
              <a:rPr lang="en-US" altLang="zh-CN" dirty="0"/>
              <a:t>BF</a:t>
            </a:r>
            <a:r>
              <a:rPr lang="zh-CN" altLang="en-US" dirty="0"/>
              <a:t>的平均复杂度为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62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这个观察的证明很简单（任课老师可借助板书画一下）。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32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这个观察的证明是类似。（任课老师可借助板书画一下）。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4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注意，即使对于</a:t>
            </a:r>
            <a:r>
              <a:rPr lang="en-US" altLang="zh-CN" dirty="0"/>
              <a:t>k=0</a:t>
            </a:r>
            <a:r>
              <a:rPr lang="zh-CN" altLang="en-US" dirty="0"/>
              <a:t>这一特殊情况，上述结论也是正确的</a:t>
            </a:r>
            <a:r>
              <a:rPr lang="en-US" altLang="zh-CN" dirty="0"/>
              <a:t>——</a:t>
            </a:r>
            <a:r>
              <a:rPr lang="zh-CN" altLang="en-US" dirty="0"/>
              <a:t>此时，只要去检查</a:t>
            </a:r>
            <a:r>
              <a:rPr lang="en-US" altLang="zh-CN" dirty="0"/>
              <a:t>S[i+1,i+m]</a:t>
            </a:r>
            <a:r>
              <a:rPr lang="zh-CN" altLang="en-US" dirty="0"/>
              <a:t>是否为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01869-CEA9-644E-8CA1-2A398EB94CB1}"/>
              </a:ext>
            </a:extLst>
          </p:cNvPr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C6463-7B0E-044B-8629-9BFB6CC39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4F6F0E3-AA04-544A-A67D-63B708093B11}"/>
              </a:ext>
            </a:extLst>
          </p:cNvPr>
          <p:cNvSpPr/>
          <p:nvPr userDrawn="1"/>
        </p:nvSpPr>
        <p:spPr>
          <a:xfrm>
            <a:off x="-155214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B125F-39FA-C941-A004-3E9DE92D2AFD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F3BB2071-6D22-EE49-92DF-297B99CEFF4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3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9F08E0A7-8723-BC40-A583-E2426BD90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4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4307BC36-E391-FA44-AB0C-284D91D8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5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2F6D2F44-7C5E-2B4C-805E-22B78BB3E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ACB134B6-3444-A748-A291-DCB2523E3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4F4837EE-45BA-324A-ACE4-41FA17631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8" name="Picture 5" descr="C:\Users\YHGong\Desktop\未命名-5.jpg">
            <a:extLst>
              <a:ext uri="{FF2B5EF4-FFF2-40B4-BE49-F238E27FC236}">
                <a16:creationId xmlns:a16="http://schemas.microsoft.com/office/drawing/2014/main" id="{96149DD7-1AB3-E349-A803-9824B71A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3">
            <a:extLst>
              <a:ext uri="{FF2B5EF4-FFF2-40B4-BE49-F238E27FC236}">
                <a16:creationId xmlns:a16="http://schemas.microsoft.com/office/drawing/2014/main" id="{343EA583-62E9-9043-9810-A29C0DA2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C:\Users\Gongyihong\Desktop\EGS.jpg">
            <a:extLst>
              <a:ext uri="{FF2B5EF4-FFF2-40B4-BE49-F238E27FC236}">
                <a16:creationId xmlns:a16="http://schemas.microsoft.com/office/drawing/2014/main" id="{BFFCECAC-28B1-0D44-AE5A-51D8382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6000" contrast="-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263" y="1162050"/>
            <a:ext cx="73072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48566D-7455-AE4E-98AF-BA51A53BF6D8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>
            <a:extLst>
              <a:ext uri="{FF2B5EF4-FFF2-40B4-BE49-F238E27FC236}">
                <a16:creationId xmlns:a16="http://schemas.microsoft.com/office/drawing/2014/main" id="{3D7D922A-53AA-3448-80EB-183AE0E00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>
            <a:extLst>
              <a:ext uri="{FF2B5EF4-FFF2-40B4-BE49-F238E27FC236}">
                <a16:creationId xmlns:a16="http://schemas.microsoft.com/office/drawing/2014/main" id="{8CA02F04-C442-5B4E-B4E8-D046B6B3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>
            <a:extLst>
              <a:ext uri="{FF2B5EF4-FFF2-40B4-BE49-F238E27FC236}">
                <a16:creationId xmlns:a16="http://schemas.microsoft.com/office/drawing/2014/main" id="{44503116-7D5D-9D46-8671-38047942E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1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9B4166B4-1202-D742-8696-1CECD9F86C92}"/>
              </a:ext>
            </a:extLst>
          </p:cNvPr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FF020133-AF4C-7B47-9F1B-DF3074871AEE}"/>
              </a:ext>
            </a:extLst>
          </p:cNvPr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061503-E097-1544-A8A8-865B68017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6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581" r:id="rId2"/>
    <p:sldLayoutId id="2147484582" r:id="rId3"/>
    <p:sldLayoutId id="2147484592" r:id="rId4"/>
    <p:sldLayoutId id="2147484567" r:id="rId5"/>
    <p:sldLayoutId id="2147484607" r:id="rId6"/>
    <p:sldLayoutId id="2147484608" r:id="rId7"/>
    <p:sldLayoutId id="2147484609" r:id="rId8"/>
    <p:sldLayoutId id="214748461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ographically_minimal_string_rotation#Booth's_Algorithm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b33@mail.sysu.edu.c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D3D44-57DE-D443-9182-47C93DE1A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数据结构与算法</a:t>
            </a:r>
            <a:endParaRPr kumimoji="1" lang="zh-CN" altLang="en-US" sz="6000" b="0" dirty="0"/>
          </a:p>
        </p:txBody>
      </p:sp>
      <p:sp>
        <p:nvSpPr>
          <p:cNvPr id="57346" name="副标题 3">
            <a:extLst>
              <a:ext uri="{FF2B5EF4-FFF2-40B4-BE49-F238E27FC236}">
                <a16:creationId xmlns:a16="http://schemas.microsoft.com/office/drawing/2014/main" id="{F8BBCA27-FBAF-3949-A8F5-A5A8C94FE9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智能工程学院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王军波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1524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AFB538-17A7-D2E0-313F-CA2DB6518C42}"/>
              </a:ext>
            </a:extLst>
          </p:cNvPr>
          <p:cNvSpPr txBox="1"/>
          <p:nvPr/>
        </p:nvSpPr>
        <p:spPr>
          <a:xfrm>
            <a:off x="1796971" y="1848995"/>
            <a:ext cx="565366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&lt;= n-m){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j = 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(S[i+1] == T[j+1] &amp;&amp; j&lt;m){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– j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241386F-FCA6-2213-A5B0-7220D8F2F6B6}"/>
              </a:ext>
            </a:extLst>
          </p:cNvPr>
          <p:cNvSpPr txBox="1">
            <a:spLocks noChangeArrowheads="1"/>
          </p:cNvSpPr>
          <p:nvPr/>
        </p:nvSpPr>
        <p:spPr>
          <a:xfrm>
            <a:off x="878895" y="986718"/>
            <a:ext cx="7239000" cy="7985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另一种写法（同样是正确的）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F26E1-4A27-7AA7-F4F8-62642F5E1DF7}"/>
              </a:ext>
            </a:extLst>
          </p:cNvPr>
          <p:cNvSpPr txBox="1"/>
          <p:nvPr/>
        </p:nvSpPr>
        <p:spPr>
          <a:xfrm>
            <a:off x="1340781" y="6055502"/>
            <a:ext cx="6315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感兴趣的同学可以课下阅读理解这个代码。（课上不讲解）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9064D19-2A08-4BAD-CD10-2F7C37F718BF}"/>
              </a:ext>
            </a:extLst>
          </p:cNvPr>
          <p:cNvSpPr txBox="1">
            <a:spLocks noChangeArrowheads="1"/>
          </p:cNvSpPr>
          <p:nvPr/>
        </p:nvSpPr>
        <p:spPr>
          <a:xfrm>
            <a:off x="536331" y="1187270"/>
            <a:ext cx="8305800" cy="71063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最坏情况</a:t>
            </a:r>
            <a:r>
              <a:rPr lang="zh-CN" altLang="en-US" sz="240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下比较次数：</a:t>
            </a:r>
            <a:r>
              <a:rPr kumimoji="1" lang="en-US" altLang="zh-CN" sz="240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(n-m+1) * m</a:t>
            </a:r>
            <a:r>
              <a:rPr kumimoji="1" lang="zh-CN" altLang="en-US" sz="240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＝</a:t>
            </a:r>
            <a:r>
              <a:rPr kumimoji="1" lang="en-US" altLang="zh-CN" sz="240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O((n-m)*m)</a:t>
            </a:r>
            <a:endParaRPr kumimoji="1"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F5CBD003-CC68-1EEA-2406-14C2A7FEB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14" y="4237465"/>
                <a:ext cx="8229600" cy="2170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平均情况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?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   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假设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的每一个元素都是随机生成的。</a:t>
                </a:r>
                <a:endParaRPr kumimoji="1"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表示：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S[i+1,i+m]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与 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T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比对时所需的比较次数。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&lt;1+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4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8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…&lt;2</m:t>
                    </m:r>
                  </m:oMath>
                </a14:m>
                <a:endParaRPr kumimoji="1"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     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…+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m</m:t>
                            </m:r>
                          </m:sub>
                        </m:sSub>
                      </m:e>
                    </m:d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𝑂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𝑛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−</m:t>
                    </m:r>
                    <m:r>
                      <a:rPr kumimoji="1" lang="en-US" altLang="zh-CN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𝑚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故，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BF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平均复杂度为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（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输入需要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时间）</a:t>
                </a: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F5CBD003-CC68-1EEA-2406-14C2A7FE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14" y="4237465"/>
                <a:ext cx="8229600" cy="2170659"/>
              </a:xfrm>
              <a:prstGeom prst="rect">
                <a:avLst/>
              </a:prstGeom>
              <a:blipFill>
                <a:blip r:embed="rId3"/>
                <a:stretch>
                  <a:fillRect l="-1111" t="-2247" b="-5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D38ED39-05DC-752B-D004-A36CF4FF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14" y="3448305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最好情况：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一配就中！  只比较了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次。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D7BDAD4-F027-BAF3-91D9-DF4E8C33B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1850858"/>
            <a:ext cx="80010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Aft>
                <a:spcPct val="0"/>
              </a:spcAft>
              <a:buSz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从任何位置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开始，都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检查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到串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的最后一位！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38C26-814E-1267-1209-A48D60AE4F14}"/>
              </a:ext>
            </a:extLst>
          </p:cNvPr>
          <p:cNvSpPr txBox="1"/>
          <p:nvPr/>
        </p:nvSpPr>
        <p:spPr>
          <a:xfrm>
            <a:off x="1471246" y="2342537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S=‘</a:t>
            </a:r>
            <a:r>
              <a:rPr lang="en-US" altLang="zh-CN" sz="2400" dirty="0" err="1">
                <a:solidFill>
                  <a:srgbClr val="002060"/>
                </a:solidFill>
              </a:rPr>
              <a:t>aaaaaaaaaaaaab</a:t>
            </a:r>
            <a:r>
              <a:rPr lang="en-US" altLang="zh-CN" sz="2400" dirty="0">
                <a:solidFill>
                  <a:srgbClr val="7030A0"/>
                </a:solidFill>
              </a:rPr>
              <a:t>’           T = ‘</a:t>
            </a:r>
            <a:r>
              <a:rPr lang="en-US" altLang="zh-CN" sz="2400" dirty="0" err="1">
                <a:solidFill>
                  <a:srgbClr val="002060"/>
                </a:solidFill>
              </a:rPr>
              <a:t>aaaaab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E0370B-506A-66E2-48C9-56B1D74C3AB6}"/>
              </a:ext>
            </a:extLst>
          </p:cNvPr>
          <p:cNvSpPr txBox="1"/>
          <p:nvPr/>
        </p:nvSpPr>
        <p:spPr>
          <a:xfrm>
            <a:off x="1849314" y="2600898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E5D8185-B950-CB88-837D-90EDE426F1D6}"/>
              </a:ext>
            </a:extLst>
          </p:cNvPr>
          <p:cNvSpPr txBox="1">
            <a:spLocks noChangeArrowheads="1"/>
          </p:cNvSpPr>
          <p:nvPr/>
        </p:nvSpPr>
        <p:spPr>
          <a:xfrm>
            <a:off x="6152345" y="5159287"/>
            <a:ext cx="2434214" cy="4559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ea typeface="楷体_GB2312"/>
              </a:rPr>
              <a:t>BF</a:t>
            </a:r>
            <a:r>
              <a:rPr lang="zh-CN" altLang="en-US" sz="1800" b="1" dirty="0">
                <a:solidFill>
                  <a:schemeClr val="accent2"/>
                </a:solidFill>
                <a:ea typeface="楷体_GB2312"/>
              </a:rPr>
              <a:t>算法被广泛采用。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E5AC04-F333-80B0-2620-EA2A34A60E9B}"/>
              </a:ext>
            </a:extLst>
          </p:cNvPr>
          <p:cNvSpPr txBox="1"/>
          <p:nvPr/>
        </p:nvSpPr>
        <p:spPr>
          <a:xfrm>
            <a:off x="1978269" y="2848625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0EC32251-DC52-A1B9-3B3C-CE1A7FB5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算法的时间复杂度分析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256819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build="p" autoUpdateAnimBg="0"/>
      <p:bldP spid="9" grpId="0" autoUpdateAnimBg="0"/>
      <p:bldP spid="10" grpId="0" animBg="1" autoUpdateAnimBg="0"/>
      <p:bldP spid="11" grpId="0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9">
            <a:extLst>
              <a:ext uri="{FF2B5EF4-FFF2-40B4-BE49-F238E27FC236}">
                <a16:creationId xmlns:a16="http://schemas.microsoft.com/office/drawing/2014/main" id="{FD724F7C-3264-A2BB-980B-792F8A826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84" y="930112"/>
            <a:ext cx="5371693" cy="1122376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能否设计一个算法，在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最坏情况下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也只需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n+m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时间？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39C6A25B-6646-A75E-EC40-AC7ADA5EAD23}"/>
              </a:ext>
            </a:extLst>
          </p:cNvPr>
          <p:cNvSpPr txBox="1">
            <a:spLocks noChangeArrowheads="1"/>
          </p:cNvSpPr>
          <p:nvPr/>
        </p:nvSpPr>
        <p:spPr>
          <a:xfrm>
            <a:off x="293827" y="3002684"/>
            <a:ext cx="5105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36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62ED0236-D81C-4C0B-2FCA-A6AC992C0D9F}"/>
              </a:ext>
            </a:extLst>
          </p:cNvPr>
          <p:cNvSpPr txBox="1">
            <a:spLocks noChangeArrowheads="1"/>
          </p:cNvSpPr>
          <p:nvPr/>
        </p:nvSpPr>
        <p:spPr>
          <a:xfrm>
            <a:off x="1016690" y="3688658"/>
            <a:ext cx="7660790" cy="3047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设计思想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推导过程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Failure function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的定义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及主过程的具体实现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 如何计算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本（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预处理过程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）？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了解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主过程的重要性质（深入理解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KMP)</a:t>
            </a:r>
            <a:b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（知道思想及原理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了解它是怎么被设计出来的。）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744F9367-E5F2-C5E6-F569-1D5EA8AA8249}"/>
              </a:ext>
            </a:extLst>
          </p:cNvPr>
          <p:cNvSpPr txBox="1">
            <a:spLocks noChangeArrowheads="1"/>
          </p:cNvSpPr>
          <p:nvPr/>
        </p:nvSpPr>
        <p:spPr>
          <a:xfrm>
            <a:off x="4076097" y="2239766"/>
            <a:ext cx="2225082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算法！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4933DBD-E189-47A1-E5B3-904511E3AD5C}"/>
              </a:ext>
            </a:extLst>
          </p:cNvPr>
          <p:cNvSpPr/>
          <p:nvPr/>
        </p:nvSpPr>
        <p:spPr>
          <a:xfrm>
            <a:off x="3518747" y="2741074"/>
            <a:ext cx="3779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cap="all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Knuth–Morris–Pratt algorithm</a:t>
            </a:r>
            <a:endParaRPr lang="zh-CN" altLang="en-US" sz="1600" cap="all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uiExpand="1" build="p" autoUpdateAnimBg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D8FDCB-1D5C-80CC-B538-0444E2CDD515}"/>
              </a:ext>
            </a:extLst>
          </p:cNvPr>
          <p:cNvSpPr txBox="1"/>
          <p:nvPr/>
        </p:nvSpPr>
        <p:spPr>
          <a:xfrm>
            <a:off x="1118524" y="4591002"/>
            <a:ext cx="77784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L=j-1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的前缀、后缀不相等：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故，可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跳过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i-L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（原本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这么做），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即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ii-L+1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A3E52A-6F5D-00BC-2D6D-8C1D9E5F18E6}"/>
              </a:ext>
            </a:extLst>
          </p:cNvPr>
          <p:cNvSpPr txBox="1"/>
          <p:nvPr/>
        </p:nvSpPr>
        <p:spPr>
          <a:xfrm>
            <a:off x="2886764" y="360543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060A09-04DD-9F2A-28A9-FA95BF9F0C0A}"/>
              </a:ext>
            </a:extLst>
          </p:cNvPr>
          <p:cNvSpPr txBox="1"/>
          <p:nvPr/>
        </p:nvSpPr>
        <p:spPr>
          <a:xfrm>
            <a:off x="2873197" y="177390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D0BA46-1C5C-17BD-C42B-61FC0600544A}"/>
              </a:ext>
            </a:extLst>
          </p:cNvPr>
          <p:cNvCxnSpPr>
            <a:cxnSpLocks/>
          </p:cNvCxnSpPr>
          <p:nvPr/>
        </p:nvCxnSpPr>
        <p:spPr>
          <a:xfrm>
            <a:off x="2993679" y="2095374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7E2A36-3BEA-86D2-3B86-D76C521205C4}"/>
              </a:ext>
            </a:extLst>
          </p:cNvPr>
          <p:cNvSpPr/>
          <p:nvPr/>
        </p:nvSpPr>
        <p:spPr>
          <a:xfrm>
            <a:off x="1291499" y="2296245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067A39-FCE0-3828-E2F9-088EB886D970}"/>
              </a:ext>
            </a:extLst>
          </p:cNvPr>
          <p:cNvSpPr/>
          <p:nvPr/>
        </p:nvSpPr>
        <p:spPr>
          <a:xfrm>
            <a:off x="2007849" y="3155748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897510D-6CA2-C2DC-27CC-CF90AC4F9BC5}"/>
              </a:ext>
            </a:extLst>
          </p:cNvPr>
          <p:cNvCxnSpPr>
            <a:cxnSpLocks/>
          </p:cNvCxnSpPr>
          <p:nvPr/>
        </p:nvCxnSpPr>
        <p:spPr>
          <a:xfrm>
            <a:off x="3102735" y="315574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AB968E5-97E4-4CAB-66F2-B2E68198A643}"/>
              </a:ext>
            </a:extLst>
          </p:cNvPr>
          <p:cNvCxnSpPr>
            <a:cxnSpLocks/>
          </p:cNvCxnSpPr>
          <p:nvPr/>
        </p:nvCxnSpPr>
        <p:spPr>
          <a:xfrm>
            <a:off x="2007849" y="229624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77852B-29FA-73E8-9C99-20EB0DAFE932}"/>
              </a:ext>
            </a:extLst>
          </p:cNvPr>
          <p:cNvCxnSpPr>
            <a:cxnSpLocks/>
          </p:cNvCxnSpPr>
          <p:nvPr/>
        </p:nvCxnSpPr>
        <p:spPr>
          <a:xfrm>
            <a:off x="3101442" y="228745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Line 29">
            <a:extLst>
              <a:ext uri="{FF2B5EF4-FFF2-40B4-BE49-F238E27FC236}">
                <a16:creationId xmlns:a16="http://schemas.microsoft.com/office/drawing/2014/main" id="{49D50E64-445F-8752-E46A-1E83870659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96346" y="3446031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211B64-6858-F4E2-0810-CF3E112168C3}"/>
              </a:ext>
            </a:extLst>
          </p:cNvPr>
          <p:cNvSpPr txBox="1"/>
          <p:nvPr/>
        </p:nvSpPr>
        <p:spPr>
          <a:xfrm>
            <a:off x="834795" y="227425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DEC580-1998-6DEF-9F67-538D1F8EC62C}"/>
              </a:ext>
            </a:extLst>
          </p:cNvPr>
          <p:cNvSpPr txBox="1"/>
          <p:nvPr/>
        </p:nvSpPr>
        <p:spPr>
          <a:xfrm>
            <a:off x="1585292" y="315574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259AB2-70FC-3163-240B-A9BAEC3B7C09}"/>
              </a:ext>
            </a:extLst>
          </p:cNvPr>
          <p:cNvSpPr txBox="1"/>
          <p:nvPr/>
        </p:nvSpPr>
        <p:spPr>
          <a:xfrm>
            <a:off x="915274" y="1292827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j&gt;0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124A13-FD7E-D0EF-E811-37FE5E1743FA}"/>
              </a:ext>
            </a:extLst>
          </p:cNvPr>
          <p:cNvSpPr/>
          <p:nvPr/>
        </p:nvSpPr>
        <p:spPr>
          <a:xfrm>
            <a:off x="3151581" y="2390822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4E13C30-9F13-368F-2007-3A9B8852134C}"/>
              </a:ext>
            </a:extLst>
          </p:cNvPr>
          <p:cNvSpPr/>
          <p:nvPr/>
        </p:nvSpPr>
        <p:spPr>
          <a:xfrm>
            <a:off x="3151581" y="3227967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2DCA328-A98D-112E-99E3-09C8E683EC83}"/>
              </a:ext>
            </a:extLst>
          </p:cNvPr>
          <p:cNvCxnSpPr>
            <a:cxnSpLocks/>
          </p:cNvCxnSpPr>
          <p:nvPr/>
        </p:nvCxnSpPr>
        <p:spPr>
          <a:xfrm>
            <a:off x="1898355" y="2085177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29">
            <a:extLst>
              <a:ext uri="{FF2B5EF4-FFF2-40B4-BE49-F238E27FC236}">
                <a16:creationId xmlns:a16="http://schemas.microsoft.com/office/drawing/2014/main" id="{BF62686F-B288-0759-9E92-D0454F565A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355" y="3516815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BCE523-355B-A4C4-1BAF-F7B662C54434}"/>
              </a:ext>
            </a:extLst>
          </p:cNvPr>
          <p:cNvSpPr txBox="1"/>
          <p:nvPr/>
        </p:nvSpPr>
        <p:spPr>
          <a:xfrm>
            <a:off x="1771261" y="361619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235EE3-EEA4-CCBE-989C-C2D57C3EFD7E}"/>
              </a:ext>
            </a:extLst>
          </p:cNvPr>
          <p:cNvSpPr txBox="1"/>
          <p:nvPr/>
        </p:nvSpPr>
        <p:spPr>
          <a:xfrm>
            <a:off x="1771260" y="178262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2B19FBA-00AE-B606-AE2E-7AA5F7F684FB}"/>
              </a:ext>
            </a:extLst>
          </p:cNvPr>
          <p:cNvGrpSpPr/>
          <p:nvPr/>
        </p:nvGrpSpPr>
        <p:grpSpPr>
          <a:xfrm>
            <a:off x="5046461" y="1767111"/>
            <a:ext cx="3495316" cy="2207657"/>
            <a:chOff x="5190839" y="1835535"/>
            <a:chExt cx="3495316" cy="2207657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712AD4-0498-D063-6962-98C4F49B0380}"/>
                </a:ext>
              </a:extLst>
            </p:cNvPr>
            <p:cNvSpPr txBox="1"/>
            <p:nvPr/>
          </p:nvSpPr>
          <p:spPr>
            <a:xfrm>
              <a:off x="7242808" y="367386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087E129-9A3C-1461-510B-8783D07DDD9A}"/>
                </a:ext>
              </a:extLst>
            </p:cNvPr>
            <p:cNvSpPr txBox="1"/>
            <p:nvPr/>
          </p:nvSpPr>
          <p:spPr>
            <a:xfrm>
              <a:off x="7229241" y="1842328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520319B-B94C-1A41-180C-B76FFEEB63FD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23" y="216379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014F27E-F349-A2EE-C0C7-5B4E60ECB5FC}"/>
                </a:ext>
              </a:extLst>
            </p:cNvPr>
            <p:cNvSpPr/>
            <p:nvPr/>
          </p:nvSpPr>
          <p:spPr>
            <a:xfrm>
              <a:off x="5647543" y="2364669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96CA51-D038-B663-937A-2D6682F5A0E9}"/>
                </a:ext>
              </a:extLst>
            </p:cNvPr>
            <p:cNvSpPr/>
            <p:nvPr/>
          </p:nvSpPr>
          <p:spPr>
            <a:xfrm>
              <a:off x="6363893" y="3224172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4499E8F-774A-AA22-C489-290E8FB5B183}"/>
                </a:ext>
              </a:extLst>
            </p:cNvPr>
            <p:cNvCxnSpPr>
              <a:cxnSpLocks/>
            </p:cNvCxnSpPr>
            <p:nvPr/>
          </p:nvCxnSpPr>
          <p:spPr>
            <a:xfrm>
              <a:off x="7458779" y="322417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1CC1A1A-D907-A57C-4F0D-96AED271C555}"/>
                </a:ext>
              </a:extLst>
            </p:cNvPr>
            <p:cNvCxnSpPr>
              <a:cxnSpLocks/>
            </p:cNvCxnSpPr>
            <p:nvPr/>
          </p:nvCxnSpPr>
          <p:spPr>
            <a:xfrm>
              <a:off x="6363893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FB17854-5DD1-CC52-19D8-741F38EBFC23}"/>
                </a:ext>
              </a:extLst>
            </p:cNvPr>
            <p:cNvCxnSpPr>
              <a:cxnSpLocks/>
            </p:cNvCxnSpPr>
            <p:nvPr/>
          </p:nvCxnSpPr>
          <p:spPr>
            <a:xfrm>
              <a:off x="7457486" y="235587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CC7388DA-15BE-CDFB-2E23-566FC521E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2390" y="351445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D9FD5F20-A2D1-177C-E58B-BC1769EC9A50}"/>
                </a:ext>
              </a:extLst>
            </p:cNvPr>
            <p:cNvSpPr/>
            <p:nvPr/>
          </p:nvSpPr>
          <p:spPr>
            <a:xfrm rot="5400000">
              <a:off x="6910098" y="2286560"/>
              <a:ext cx="164559" cy="93021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633CB14E-88AD-A29B-95E5-A4996F478E96}"/>
                </a:ext>
              </a:extLst>
            </p:cNvPr>
            <p:cNvSpPr/>
            <p:nvPr/>
          </p:nvSpPr>
          <p:spPr>
            <a:xfrm rot="5400000">
              <a:off x="6748931" y="3133103"/>
              <a:ext cx="150683" cy="91339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42F89CA-2C98-FD4D-EBB1-A6EE5CE167A8}"/>
                </a:ext>
              </a:extLst>
            </p:cNvPr>
            <p:cNvSpPr txBox="1"/>
            <p:nvPr/>
          </p:nvSpPr>
          <p:spPr>
            <a:xfrm>
              <a:off x="6657925" y="3594190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8BF781A-9B07-C88A-0857-2C40FA65CF8F}"/>
                </a:ext>
              </a:extLst>
            </p:cNvPr>
            <p:cNvSpPr txBox="1"/>
            <p:nvPr/>
          </p:nvSpPr>
          <p:spPr>
            <a:xfrm>
              <a:off x="6902533" y="2712011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F78A6AE-1353-6155-9AF8-1A1FC7AF786E}"/>
                </a:ext>
              </a:extLst>
            </p:cNvPr>
            <p:cNvSpPr txBox="1"/>
            <p:nvPr/>
          </p:nvSpPr>
          <p:spPr>
            <a:xfrm>
              <a:off x="5190839" y="234267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E931CC3-23E8-A8CC-2B61-230EADEFDB9F}"/>
                </a:ext>
              </a:extLst>
            </p:cNvPr>
            <p:cNvSpPr txBox="1"/>
            <p:nvPr/>
          </p:nvSpPr>
          <p:spPr>
            <a:xfrm>
              <a:off x="5941336" y="3224172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625581B-2202-843F-B6AA-070322BAD7D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58B57D3-E9E5-1E6C-8FBB-28579394DA0A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FA06892-C30D-D1BD-65A8-F4F48BD5FADA}"/>
                </a:ext>
              </a:extLst>
            </p:cNvPr>
            <p:cNvCxnSpPr>
              <a:cxnSpLocks/>
            </p:cNvCxnSpPr>
            <p:nvPr/>
          </p:nvCxnSpPr>
          <p:spPr>
            <a:xfrm>
              <a:off x="6527269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EB4EC35-02A1-33B2-CACF-2683F0DF2D49}"/>
                </a:ext>
              </a:extLst>
            </p:cNvPr>
            <p:cNvCxnSpPr>
              <a:cxnSpLocks/>
            </p:cNvCxnSpPr>
            <p:nvPr/>
          </p:nvCxnSpPr>
          <p:spPr>
            <a:xfrm>
              <a:off x="7280969" y="320966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标题 1">
            <a:extLst>
              <a:ext uri="{FF2B5EF4-FFF2-40B4-BE49-F238E27FC236}">
                <a16:creationId xmlns:a16="http://schemas.microsoft.com/office/drawing/2014/main" id="{3F028A6B-BAD0-B72B-B488-59C1BEA9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算法的设计思想</a:t>
            </a:r>
          </a:p>
        </p:txBody>
      </p:sp>
    </p:spTree>
    <p:extLst>
      <p:ext uri="{BB962C8B-B14F-4D97-AF65-F5344CB8AC3E}">
        <p14:creationId xmlns:p14="http://schemas.microsoft.com/office/powerpoint/2010/main" val="8909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5DD30B9-A040-4CD4-88D3-BB0DEDEFCE68}"/>
              </a:ext>
            </a:extLst>
          </p:cNvPr>
          <p:cNvSpPr txBox="1"/>
          <p:nvPr/>
        </p:nvSpPr>
        <p:spPr>
          <a:xfrm>
            <a:off x="950081" y="4623331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更一般的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(0&lt;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&lt;j)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4C76EA-1335-485C-3B97-9AE14B5A6A7B}"/>
              </a:ext>
            </a:extLst>
          </p:cNvPr>
          <p:cNvSpPr txBox="1"/>
          <p:nvPr/>
        </p:nvSpPr>
        <p:spPr>
          <a:xfrm>
            <a:off x="2718321" y="3637765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5C93BC-197D-DA99-7719-F74A7B3439F6}"/>
              </a:ext>
            </a:extLst>
          </p:cNvPr>
          <p:cNvSpPr txBox="1"/>
          <p:nvPr/>
        </p:nvSpPr>
        <p:spPr>
          <a:xfrm>
            <a:off x="2704754" y="180623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D789DF-B114-C5AD-B88F-A507AD48139F}"/>
              </a:ext>
            </a:extLst>
          </p:cNvPr>
          <p:cNvCxnSpPr>
            <a:cxnSpLocks/>
          </p:cNvCxnSpPr>
          <p:nvPr/>
        </p:nvCxnSpPr>
        <p:spPr>
          <a:xfrm>
            <a:off x="2825236" y="2127703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D0D63DE-495C-E300-6003-8C411F5164FD}"/>
              </a:ext>
            </a:extLst>
          </p:cNvPr>
          <p:cNvSpPr/>
          <p:nvPr/>
        </p:nvSpPr>
        <p:spPr>
          <a:xfrm>
            <a:off x="1123056" y="2328574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F83AE8-D02B-3CD8-D9D6-1454685B80D5}"/>
              </a:ext>
            </a:extLst>
          </p:cNvPr>
          <p:cNvSpPr/>
          <p:nvPr/>
        </p:nvSpPr>
        <p:spPr>
          <a:xfrm>
            <a:off x="1839406" y="3188077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6CE25B-D40B-8536-CBFD-7EA9F92A1227}"/>
              </a:ext>
            </a:extLst>
          </p:cNvPr>
          <p:cNvCxnSpPr>
            <a:cxnSpLocks/>
          </p:cNvCxnSpPr>
          <p:nvPr/>
        </p:nvCxnSpPr>
        <p:spPr>
          <a:xfrm>
            <a:off x="2934292" y="31880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B2B1136-DBBA-57E7-1E0C-12DBD08DD983}"/>
              </a:ext>
            </a:extLst>
          </p:cNvPr>
          <p:cNvCxnSpPr>
            <a:cxnSpLocks/>
          </p:cNvCxnSpPr>
          <p:nvPr/>
        </p:nvCxnSpPr>
        <p:spPr>
          <a:xfrm>
            <a:off x="1839406" y="232857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DE72C4-2FAB-B96F-219B-C312153E48AF}"/>
              </a:ext>
            </a:extLst>
          </p:cNvPr>
          <p:cNvCxnSpPr>
            <a:cxnSpLocks/>
          </p:cNvCxnSpPr>
          <p:nvPr/>
        </p:nvCxnSpPr>
        <p:spPr>
          <a:xfrm>
            <a:off x="2932999" y="231978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Line 29">
            <a:extLst>
              <a:ext uri="{FF2B5EF4-FFF2-40B4-BE49-F238E27FC236}">
                <a16:creationId xmlns:a16="http://schemas.microsoft.com/office/drawing/2014/main" id="{1A38C44D-5F6F-76D2-9309-C09AB851C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7903" y="3478360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C0900-0CDE-70FD-A817-75D599DCCB26}"/>
              </a:ext>
            </a:extLst>
          </p:cNvPr>
          <p:cNvSpPr txBox="1"/>
          <p:nvPr/>
        </p:nvSpPr>
        <p:spPr>
          <a:xfrm>
            <a:off x="666352" y="230658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D0821A-797D-AF6B-5C16-29F654E5A803}"/>
              </a:ext>
            </a:extLst>
          </p:cNvPr>
          <p:cNvSpPr txBox="1"/>
          <p:nvPr/>
        </p:nvSpPr>
        <p:spPr>
          <a:xfrm>
            <a:off x="1416849" y="3188077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3C96E1-FB0F-2249-D228-E9DDF4C579BE}"/>
              </a:ext>
            </a:extLst>
          </p:cNvPr>
          <p:cNvSpPr txBox="1"/>
          <p:nvPr/>
        </p:nvSpPr>
        <p:spPr>
          <a:xfrm>
            <a:off x="6929987" y="3637765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477E4D-2209-31F4-C4C5-0C090383A1A3}"/>
              </a:ext>
            </a:extLst>
          </p:cNvPr>
          <p:cNvSpPr txBox="1"/>
          <p:nvPr/>
        </p:nvSpPr>
        <p:spPr>
          <a:xfrm>
            <a:off x="6916420" y="180623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BB0E94-C28A-7641-9CE2-2E5CE90B4D6E}"/>
              </a:ext>
            </a:extLst>
          </p:cNvPr>
          <p:cNvCxnSpPr>
            <a:cxnSpLocks/>
          </p:cNvCxnSpPr>
          <p:nvPr/>
        </p:nvCxnSpPr>
        <p:spPr>
          <a:xfrm>
            <a:off x="7036902" y="2127703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204987D-6F7E-0432-6B7B-1F0FDB84BBAF}"/>
              </a:ext>
            </a:extLst>
          </p:cNvPr>
          <p:cNvSpPr/>
          <p:nvPr/>
        </p:nvSpPr>
        <p:spPr>
          <a:xfrm>
            <a:off x="5334722" y="2328574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614971-ECAF-88F4-2DEF-12821B3C4C7C}"/>
              </a:ext>
            </a:extLst>
          </p:cNvPr>
          <p:cNvSpPr/>
          <p:nvPr/>
        </p:nvSpPr>
        <p:spPr>
          <a:xfrm>
            <a:off x="6051072" y="3188077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8580D1D-C5D4-4579-0587-2FD9F5953EA0}"/>
              </a:ext>
            </a:extLst>
          </p:cNvPr>
          <p:cNvCxnSpPr>
            <a:cxnSpLocks/>
          </p:cNvCxnSpPr>
          <p:nvPr/>
        </p:nvCxnSpPr>
        <p:spPr>
          <a:xfrm>
            <a:off x="7145958" y="31880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3569C87-B24F-6853-D660-932B615638C5}"/>
              </a:ext>
            </a:extLst>
          </p:cNvPr>
          <p:cNvCxnSpPr>
            <a:cxnSpLocks/>
          </p:cNvCxnSpPr>
          <p:nvPr/>
        </p:nvCxnSpPr>
        <p:spPr>
          <a:xfrm>
            <a:off x="6051072" y="232857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8EEB0A5-8016-56C3-AB16-727DE24A03C5}"/>
              </a:ext>
            </a:extLst>
          </p:cNvPr>
          <p:cNvCxnSpPr>
            <a:cxnSpLocks/>
          </p:cNvCxnSpPr>
          <p:nvPr/>
        </p:nvCxnSpPr>
        <p:spPr>
          <a:xfrm>
            <a:off x="7144665" y="231978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ine 29">
            <a:extLst>
              <a:ext uri="{FF2B5EF4-FFF2-40B4-BE49-F238E27FC236}">
                <a16:creationId xmlns:a16="http://schemas.microsoft.com/office/drawing/2014/main" id="{48ADCBEF-2407-D9C6-378E-19E370EE52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9569" y="3478360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15BBA7BA-4691-5C1F-24CD-7F46784CB36C}"/>
              </a:ext>
            </a:extLst>
          </p:cNvPr>
          <p:cNvSpPr/>
          <p:nvPr/>
        </p:nvSpPr>
        <p:spPr>
          <a:xfrm rot="5400000">
            <a:off x="6290696" y="3242423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5DC990-D735-006A-EFAD-43AA7597BD9D}"/>
              </a:ext>
            </a:extLst>
          </p:cNvPr>
          <p:cNvSpPr txBox="1"/>
          <p:nvPr/>
        </p:nvSpPr>
        <p:spPr>
          <a:xfrm>
            <a:off x="6345104" y="3558095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F8298F-2F07-2502-433A-9DD507B3CC29}"/>
              </a:ext>
            </a:extLst>
          </p:cNvPr>
          <p:cNvSpPr txBox="1"/>
          <p:nvPr/>
        </p:nvSpPr>
        <p:spPr>
          <a:xfrm>
            <a:off x="6589713" y="2651448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5FB362-C82F-9553-57BD-4F9048DBE71A}"/>
              </a:ext>
            </a:extLst>
          </p:cNvPr>
          <p:cNvSpPr txBox="1"/>
          <p:nvPr/>
        </p:nvSpPr>
        <p:spPr>
          <a:xfrm>
            <a:off x="4878018" y="230658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00D046-7BF2-4616-5565-4BEC3D98BA6F}"/>
              </a:ext>
            </a:extLst>
          </p:cNvPr>
          <p:cNvSpPr txBox="1"/>
          <p:nvPr/>
        </p:nvSpPr>
        <p:spPr>
          <a:xfrm>
            <a:off x="5628515" y="3188077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1F4DAE-9FC0-40F1-144E-F756498E2CF0}"/>
              </a:ext>
            </a:extLst>
          </p:cNvPr>
          <p:cNvSpPr txBox="1"/>
          <p:nvPr/>
        </p:nvSpPr>
        <p:spPr>
          <a:xfrm>
            <a:off x="746831" y="1325156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j&gt;0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0286D87-4919-02A3-2A23-35FBEF85CB79}"/>
              </a:ext>
            </a:extLst>
          </p:cNvPr>
          <p:cNvSpPr/>
          <p:nvPr/>
        </p:nvSpPr>
        <p:spPr>
          <a:xfrm>
            <a:off x="2983138" y="2423151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0FC8A28-A1C9-6D6F-F0DA-9A8517242816}"/>
              </a:ext>
            </a:extLst>
          </p:cNvPr>
          <p:cNvSpPr/>
          <p:nvPr/>
        </p:nvSpPr>
        <p:spPr>
          <a:xfrm>
            <a:off x="2983138" y="3260296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1BA633C-8D7F-F90E-D0CC-ED124F3728CE}"/>
              </a:ext>
            </a:extLst>
          </p:cNvPr>
          <p:cNvCxnSpPr>
            <a:cxnSpLocks/>
          </p:cNvCxnSpPr>
          <p:nvPr/>
        </p:nvCxnSpPr>
        <p:spPr>
          <a:xfrm>
            <a:off x="1729912" y="2117506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ine 29">
            <a:extLst>
              <a:ext uri="{FF2B5EF4-FFF2-40B4-BE49-F238E27FC236}">
                <a16:creationId xmlns:a16="http://schemas.microsoft.com/office/drawing/2014/main" id="{AA06488F-A93A-9F73-21A5-B0DEAE2D72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9912" y="3549144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D8F7C3-9787-1AD7-CD7C-B49C9086D4B8}"/>
              </a:ext>
            </a:extLst>
          </p:cNvPr>
          <p:cNvSpPr txBox="1"/>
          <p:nvPr/>
        </p:nvSpPr>
        <p:spPr>
          <a:xfrm>
            <a:off x="1602818" y="364852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B8AA3FA-47FF-904D-A926-6EAFFEF9B7B1}"/>
              </a:ext>
            </a:extLst>
          </p:cNvPr>
          <p:cNvSpPr txBox="1"/>
          <p:nvPr/>
        </p:nvSpPr>
        <p:spPr>
          <a:xfrm>
            <a:off x="1602817" y="181494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8F63DCE-BFB7-FD3F-C470-79C7D01A2F5F}"/>
              </a:ext>
            </a:extLst>
          </p:cNvPr>
          <p:cNvGrpSpPr/>
          <p:nvPr/>
        </p:nvGrpSpPr>
        <p:grpSpPr>
          <a:xfrm>
            <a:off x="6178714" y="1799440"/>
            <a:ext cx="507518" cy="529134"/>
            <a:chOff x="6183473" y="1835535"/>
            <a:chExt cx="507518" cy="529134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A12D1D2-4AC4-6A24-B00C-372FC9559097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E1CF472-393E-D5CB-7CA8-9AF88DC4F60B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767C6-39B4-69D3-0213-B11F05BFA8AD}"/>
              </a:ext>
            </a:extLst>
          </p:cNvPr>
          <p:cNvCxnSpPr>
            <a:cxnSpLocks/>
          </p:cNvCxnSpPr>
          <p:nvPr/>
        </p:nvCxnSpPr>
        <p:spPr>
          <a:xfrm>
            <a:off x="6521434" y="231879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88F3C0B-8619-F618-4017-1683CE537763}"/>
              </a:ext>
            </a:extLst>
          </p:cNvPr>
          <p:cNvCxnSpPr>
            <a:cxnSpLocks/>
          </p:cNvCxnSpPr>
          <p:nvPr/>
        </p:nvCxnSpPr>
        <p:spPr>
          <a:xfrm>
            <a:off x="6677320" y="31735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D9641976-9C08-9DEF-E978-084148D53D0F}"/>
              </a:ext>
            </a:extLst>
          </p:cNvPr>
          <p:cNvSpPr/>
          <p:nvPr/>
        </p:nvSpPr>
        <p:spPr>
          <a:xfrm rot="5400000">
            <a:off x="6758041" y="2406037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9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80DF285-0BCD-8B76-0ED0-27B31602282B}"/>
              </a:ext>
            </a:extLst>
          </p:cNvPr>
          <p:cNvSpPr txBox="1"/>
          <p:nvPr/>
        </p:nvSpPr>
        <p:spPr>
          <a:xfrm>
            <a:off x="551365" y="4584288"/>
            <a:ext cx="80571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对于所有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DCF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j-1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S[i-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+1,i-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+m] ≠ T.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换句话说，在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算法中可以跳过以下的这一系列检查：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S[x+1,x+m]=T?   for   x =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j-1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j-2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 …,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k+1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因而，接下来应该去做的是：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0CAFAF-4C74-D1E5-6BA4-F4EF04C66F93}"/>
              </a:ext>
            </a:extLst>
          </p:cNvPr>
          <p:cNvSpPr txBox="1"/>
          <p:nvPr/>
        </p:nvSpPr>
        <p:spPr>
          <a:xfrm>
            <a:off x="2710792" y="319980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3297B0-BB29-0A05-0109-C8FF1A4AF318}"/>
              </a:ext>
            </a:extLst>
          </p:cNvPr>
          <p:cNvSpPr txBox="1"/>
          <p:nvPr/>
        </p:nvSpPr>
        <p:spPr>
          <a:xfrm>
            <a:off x="2697225" y="136826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FC19AD-6529-8808-811F-832800CBB6FE}"/>
              </a:ext>
            </a:extLst>
          </p:cNvPr>
          <p:cNvCxnSpPr>
            <a:cxnSpLocks/>
          </p:cNvCxnSpPr>
          <p:nvPr/>
        </p:nvCxnSpPr>
        <p:spPr>
          <a:xfrm>
            <a:off x="2817707" y="168973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673D55D-7C8B-C886-02CB-E50D029D1882}"/>
              </a:ext>
            </a:extLst>
          </p:cNvPr>
          <p:cNvSpPr/>
          <p:nvPr/>
        </p:nvSpPr>
        <p:spPr>
          <a:xfrm>
            <a:off x="1115527" y="189060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8B5BDC-1E07-A8E5-3035-552B2D2125B0}"/>
              </a:ext>
            </a:extLst>
          </p:cNvPr>
          <p:cNvSpPr/>
          <p:nvPr/>
        </p:nvSpPr>
        <p:spPr>
          <a:xfrm>
            <a:off x="1831877" y="275011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8F093AC-4539-F18D-A348-13EEBC02E13D}"/>
              </a:ext>
            </a:extLst>
          </p:cNvPr>
          <p:cNvCxnSpPr>
            <a:cxnSpLocks/>
          </p:cNvCxnSpPr>
          <p:nvPr/>
        </p:nvCxnSpPr>
        <p:spPr>
          <a:xfrm>
            <a:off x="2926763" y="275011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BBF0051-0EAD-3D94-CF22-8A640A1DDF1F}"/>
              </a:ext>
            </a:extLst>
          </p:cNvPr>
          <p:cNvCxnSpPr>
            <a:cxnSpLocks/>
          </p:cNvCxnSpPr>
          <p:nvPr/>
        </p:nvCxnSpPr>
        <p:spPr>
          <a:xfrm>
            <a:off x="1831877" y="189060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B778BFF-F930-4C9F-A1EE-3EED8024FF94}"/>
              </a:ext>
            </a:extLst>
          </p:cNvPr>
          <p:cNvCxnSpPr>
            <a:cxnSpLocks/>
          </p:cNvCxnSpPr>
          <p:nvPr/>
        </p:nvCxnSpPr>
        <p:spPr>
          <a:xfrm>
            <a:off x="2925470" y="188181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Line 29">
            <a:extLst>
              <a:ext uri="{FF2B5EF4-FFF2-40B4-BE49-F238E27FC236}">
                <a16:creationId xmlns:a16="http://schemas.microsoft.com/office/drawing/2014/main" id="{9051784C-5778-156B-3E01-E1173A5816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0374" y="304039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A9A48A-DC31-1F63-ADD7-77F591D74E74}"/>
              </a:ext>
            </a:extLst>
          </p:cNvPr>
          <p:cNvSpPr txBox="1"/>
          <p:nvPr/>
        </p:nvSpPr>
        <p:spPr>
          <a:xfrm>
            <a:off x="658823" y="186861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91568C-13C8-2397-A6A2-3C116DB4EC85}"/>
              </a:ext>
            </a:extLst>
          </p:cNvPr>
          <p:cNvSpPr txBox="1"/>
          <p:nvPr/>
        </p:nvSpPr>
        <p:spPr>
          <a:xfrm>
            <a:off x="1409320" y="275011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58C7D4-CAC5-7C9A-DC97-0E07A769ECDA}"/>
              </a:ext>
            </a:extLst>
          </p:cNvPr>
          <p:cNvSpPr txBox="1"/>
          <p:nvPr/>
        </p:nvSpPr>
        <p:spPr>
          <a:xfrm>
            <a:off x="739302" y="88719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28031D-CAAD-D7C1-1D5E-2B6BF850D99A}"/>
              </a:ext>
            </a:extLst>
          </p:cNvPr>
          <p:cNvSpPr/>
          <p:nvPr/>
        </p:nvSpPr>
        <p:spPr>
          <a:xfrm>
            <a:off x="2975609" y="198518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5849328-A41A-2F78-9E45-634E97D1CF56}"/>
              </a:ext>
            </a:extLst>
          </p:cNvPr>
          <p:cNvSpPr/>
          <p:nvPr/>
        </p:nvSpPr>
        <p:spPr>
          <a:xfrm>
            <a:off x="2975609" y="282233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86119D3-D700-CAC1-5188-5DBA251B2394}"/>
              </a:ext>
            </a:extLst>
          </p:cNvPr>
          <p:cNvCxnSpPr>
            <a:cxnSpLocks/>
          </p:cNvCxnSpPr>
          <p:nvPr/>
        </p:nvCxnSpPr>
        <p:spPr>
          <a:xfrm>
            <a:off x="1722383" y="167954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29">
            <a:extLst>
              <a:ext uri="{FF2B5EF4-FFF2-40B4-BE49-F238E27FC236}">
                <a16:creationId xmlns:a16="http://schemas.microsoft.com/office/drawing/2014/main" id="{C2B86160-BCF5-564A-0155-795BD2F04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383" y="311117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28BE4A-8D91-E204-CC68-6858CDD4514F}"/>
              </a:ext>
            </a:extLst>
          </p:cNvPr>
          <p:cNvSpPr txBox="1"/>
          <p:nvPr/>
        </p:nvSpPr>
        <p:spPr>
          <a:xfrm>
            <a:off x="1595289" y="321055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730F93-55CC-1CFF-B914-4E8D597C0F1A}"/>
              </a:ext>
            </a:extLst>
          </p:cNvPr>
          <p:cNvSpPr txBox="1"/>
          <p:nvPr/>
        </p:nvSpPr>
        <p:spPr>
          <a:xfrm>
            <a:off x="1595288" y="137698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B758941-DE1A-462E-9A40-D9ACF32DCF9A}"/>
              </a:ext>
            </a:extLst>
          </p:cNvPr>
          <p:cNvGrpSpPr/>
          <p:nvPr/>
        </p:nvGrpSpPr>
        <p:grpSpPr>
          <a:xfrm>
            <a:off x="4870489" y="1368268"/>
            <a:ext cx="3495316" cy="2200864"/>
            <a:chOff x="5171279" y="1079510"/>
            <a:chExt cx="3495316" cy="220086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0BDD229-67D7-5FDF-7C85-D5705F763A43}"/>
                </a:ext>
              </a:extLst>
            </p:cNvPr>
            <p:cNvSpPr txBox="1"/>
            <p:nvPr/>
          </p:nvSpPr>
          <p:spPr>
            <a:xfrm>
              <a:off x="7223248" y="2911042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B56FCBA-65C9-5163-A1E6-4088FDCA4EDE}"/>
                </a:ext>
              </a:extLst>
            </p:cNvPr>
            <p:cNvSpPr txBox="1"/>
            <p:nvPr/>
          </p:nvSpPr>
          <p:spPr>
            <a:xfrm>
              <a:off x="7209681" y="10795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F6109CD-C14C-1E84-E6E5-FDCD043F5EDB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63" y="140098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98E25F7-9923-E1F0-565D-D80423974711}"/>
                </a:ext>
              </a:extLst>
            </p:cNvPr>
            <p:cNvSpPr/>
            <p:nvPr/>
          </p:nvSpPr>
          <p:spPr>
            <a:xfrm>
              <a:off x="5627983" y="1601851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80AA831-9EC0-0377-575A-6C65A3593D4D}"/>
                </a:ext>
              </a:extLst>
            </p:cNvPr>
            <p:cNvSpPr/>
            <p:nvPr/>
          </p:nvSpPr>
          <p:spPr>
            <a:xfrm>
              <a:off x="6344333" y="2461354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981401A-2D9D-5FAF-4E1A-EC427FE10735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19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E3FFC6D-CB56-E66A-37F9-C5BBE384FBA8}"/>
                </a:ext>
              </a:extLst>
            </p:cNvPr>
            <p:cNvCxnSpPr>
              <a:cxnSpLocks/>
            </p:cNvCxnSpPr>
            <p:nvPr/>
          </p:nvCxnSpPr>
          <p:spPr>
            <a:xfrm>
              <a:off x="6344333" y="160185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82593EF-8273-08F1-3F6B-B050E36753E4}"/>
                </a:ext>
              </a:extLst>
            </p:cNvPr>
            <p:cNvCxnSpPr>
              <a:cxnSpLocks/>
            </p:cNvCxnSpPr>
            <p:nvPr/>
          </p:nvCxnSpPr>
          <p:spPr>
            <a:xfrm>
              <a:off x="7437926" y="159305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7B56892A-B225-D7C4-8BCF-211894B01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2830" y="2751637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右大括号 38">
              <a:extLst>
                <a:ext uri="{FF2B5EF4-FFF2-40B4-BE49-F238E27FC236}">
                  <a16:creationId xmlns:a16="http://schemas.microsoft.com/office/drawing/2014/main" id="{4312AF00-E388-2AB5-3D93-16FE18D98518}"/>
                </a:ext>
              </a:extLst>
            </p:cNvPr>
            <p:cNvSpPr/>
            <p:nvPr/>
          </p:nvSpPr>
          <p:spPr>
            <a:xfrm rot="5400000">
              <a:off x="6521099" y="2559233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A4C444A-1D48-1C1F-1F86-E18789DDE369}"/>
                </a:ext>
              </a:extLst>
            </p:cNvPr>
            <p:cNvSpPr txBox="1"/>
            <p:nvPr/>
          </p:nvSpPr>
          <p:spPr>
            <a:xfrm>
              <a:off x="6471975" y="2794944"/>
              <a:ext cx="33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01ADAE-763A-C964-47A7-3BBDED8DEA41}"/>
                </a:ext>
              </a:extLst>
            </p:cNvPr>
            <p:cNvSpPr txBox="1"/>
            <p:nvPr/>
          </p:nvSpPr>
          <p:spPr>
            <a:xfrm>
              <a:off x="7049229" y="1949193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A56D0E2-463F-F274-79A2-2A1CA8B9A886}"/>
                </a:ext>
              </a:extLst>
            </p:cNvPr>
            <p:cNvSpPr txBox="1"/>
            <p:nvPr/>
          </p:nvSpPr>
          <p:spPr>
            <a:xfrm>
              <a:off x="5171279" y="157986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1F4D1A7-0454-6C59-70A2-905F99540D13}"/>
                </a:ext>
              </a:extLst>
            </p:cNvPr>
            <p:cNvSpPr txBox="1"/>
            <p:nvPr/>
          </p:nvSpPr>
          <p:spPr>
            <a:xfrm>
              <a:off x="5921776" y="246135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C57B125-3908-A318-A1A5-FB5443118628}"/>
                </a:ext>
              </a:extLst>
            </p:cNvPr>
            <p:cNvGrpSpPr/>
            <p:nvPr/>
          </p:nvGrpSpPr>
          <p:grpSpPr>
            <a:xfrm>
              <a:off x="6567800" y="1088226"/>
              <a:ext cx="507518" cy="529134"/>
              <a:chOff x="6183473" y="1835535"/>
              <a:chExt cx="507518" cy="529134"/>
            </a:xfrm>
          </p:grpSpPr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B809D58D-F467-6559-F8C9-DA65F455C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323" y="2162393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4A890BC-6B9C-7D1C-3BDD-123D826D9CD3}"/>
                  </a:ext>
                </a:extLst>
              </p:cNvPr>
              <p:cNvSpPr txBox="1"/>
              <p:nvPr/>
            </p:nvSpPr>
            <p:spPr>
              <a:xfrm>
                <a:off x="6183473" y="1835535"/>
                <a:ext cx="50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-k</a:t>
                </a:r>
                <a:endParaRPr lang="zh-Hans-HK" altLang="en-US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1D96C5D-2007-AF0F-B0A8-0E2E7A445614}"/>
                </a:ext>
              </a:extLst>
            </p:cNvPr>
            <p:cNvCxnSpPr>
              <a:cxnSpLocks/>
            </p:cNvCxnSpPr>
            <p:nvPr/>
          </p:nvCxnSpPr>
          <p:spPr>
            <a:xfrm>
              <a:off x="6919581" y="159207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1AA501B-1915-D6FA-D595-A4E77DECD850}"/>
                </a:ext>
              </a:extLst>
            </p:cNvPr>
            <p:cNvCxnSpPr>
              <a:cxnSpLocks/>
            </p:cNvCxnSpPr>
            <p:nvPr/>
          </p:nvCxnSpPr>
          <p:spPr>
            <a:xfrm>
              <a:off x="6864190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4129DFD-9820-558E-1B38-F91720D42822}"/>
                </a:ext>
              </a:extLst>
            </p:cNvPr>
            <p:cNvSpPr/>
            <p:nvPr/>
          </p:nvSpPr>
          <p:spPr>
            <a:xfrm rot="5400000">
              <a:off x="7092663" y="1723781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AC90290-0A61-F14B-4C2F-ADA354396E18}"/>
                </a:ext>
              </a:extLst>
            </p:cNvPr>
            <p:cNvCxnSpPr>
              <a:cxnSpLocks/>
            </p:cNvCxnSpPr>
            <p:nvPr/>
          </p:nvCxnSpPr>
          <p:spPr>
            <a:xfrm>
              <a:off x="6725741" y="159207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DDA8438-3380-D50F-7103-F3CC65F0808F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47" y="160185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A0F56A1-5624-039A-8501-E5A92874B7FA}"/>
                </a:ext>
              </a:extLst>
            </p:cNvPr>
            <p:cNvSpPr/>
            <p:nvPr/>
          </p:nvSpPr>
          <p:spPr>
            <a:xfrm>
              <a:off x="6919581" y="1592071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0C78486-3D52-A73C-B718-52EE92B15D87}"/>
                </a:ext>
              </a:extLst>
            </p:cNvPr>
            <p:cNvSpPr/>
            <p:nvPr/>
          </p:nvSpPr>
          <p:spPr>
            <a:xfrm>
              <a:off x="6352348" y="2457010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90AB0BD1-3560-28DF-66CC-00716C576395}"/>
              </a:ext>
            </a:extLst>
          </p:cNvPr>
          <p:cNvSpPr txBox="1"/>
          <p:nvPr/>
        </p:nvSpPr>
        <p:spPr>
          <a:xfrm>
            <a:off x="626920" y="3729837"/>
            <a:ext cx="7906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中最大整数使得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E5132A-D9A8-D292-DE0B-2733B5C64A91}"/>
              </a:ext>
            </a:extLst>
          </p:cNvPr>
          <p:cNvSpPr txBox="1"/>
          <p:nvPr/>
        </p:nvSpPr>
        <p:spPr>
          <a:xfrm>
            <a:off x="818697" y="4029208"/>
            <a:ext cx="8057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接下来应该去做的是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29F67D-78D1-F46D-0A3D-9604EC90CBF6}"/>
              </a:ext>
            </a:extLst>
          </p:cNvPr>
          <p:cNvSpPr txBox="1"/>
          <p:nvPr/>
        </p:nvSpPr>
        <p:spPr>
          <a:xfrm>
            <a:off x="2963455" y="322386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52C634-FD49-DE9A-2E5D-48D80D212275}"/>
              </a:ext>
            </a:extLst>
          </p:cNvPr>
          <p:cNvSpPr txBox="1"/>
          <p:nvPr/>
        </p:nvSpPr>
        <p:spPr>
          <a:xfrm>
            <a:off x="2949888" y="1392331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650C39D-3C28-8279-3165-E5E0EF917EFE}"/>
              </a:ext>
            </a:extLst>
          </p:cNvPr>
          <p:cNvCxnSpPr>
            <a:cxnSpLocks/>
          </p:cNvCxnSpPr>
          <p:nvPr/>
        </p:nvCxnSpPr>
        <p:spPr>
          <a:xfrm>
            <a:off x="3070370" y="1713801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366E2B8-3D89-0AD6-4089-BF86DAC2BB02}"/>
              </a:ext>
            </a:extLst>
          </p:cNvPr>
          <p:cNvSpPr/>
          <p:nvPr/>
        </p:nvSpPr>
        <p:spPr>
          <a:xfrm>
            <a:off x="1368190" y="1914672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9A1B09-EB1F-BD54-268E-689288D80117}"/>
              </a:ext>
            </a:extLst>
          </p:cNvPr>
          <p:cNvSpPr/>
          <p:nvPr/>
        </p:nvSpPr>
        <p:spPr>
          <a:xfrm>
            <a:off x="2084540" y="2774175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FE280E-EAE1-70C5-B8F0-D5B314C20EE3}"/>
              </a:ext>
            </a:extLst>
          </p:cNvPr>
          <p:cNvCxnSpPr>
            <a:cxnSpLocks/>
          </p:cNvCxnSpPr>
          <p:nvPr/>
        </p:nvCxnSpPr>
        <p:spPr>
          <a:xfrm>
            <a:off x="3179426" y="277417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2FCDA15-A1C1-F3E4-4543-85DA711B496D}"/>
              </a:ext>
            </a:extLst>
          </p:cNvPr>
          <p:cNvCxnSpPr>
            <a:cxnSpLocks/>
          </p:cNvCxnSpPr>
          <p:nvPr/>
        </p:nvCxnSpPr>
        <p:spPr>
          <a:xfrm>
            <a:off x="2084540" y="19146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2AEE58-3A17-67C3-0932-4994E3B20141}"/>
              </a:ext>
            </a:extLst>
          </p:cNvPr>
          <p:cNvCxnSpPr>
            <a:cxnSpLocks/>
          </p:cNvCxnSpPr>
          <p:nvPr/>
        </p:nvCxnSpPr>
        <p:spPr>
          <a:xfrm>
            <a:off x="3178133" y="1905880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ine 29">
            <a:extLst>
              <a:ext uri="{FF2B5EF4-FFF2-40B4-BE49-F238E27FC236}">
                <a16:creationId xmlns:a16="http://schemas.microsoft.com/office/drawing/2014/main" id="{11A79AFB-F913-7222-A093-C9C481305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3037" y="3064458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8E3219-C50B-04E7-FAF5-3AB90A47EEF6}"/>
              </a:ext>
            </a:extLst>
          </p:cNvPr>
          <p:cNvSpPr txBox="1"/>
          <p:nvPr/>
        </p:nvSpPr>
        <p:spPr>
          <a:xfrm>
            <a:off x="911486" y="189268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43CC4B-19CF-4C51-18F6-C5EE85F86895}"/>
              </a:ext>
            </a:extLst>
          </p:cNvPr>
          <p:cNvSpPr txBox="1"/>
          <p:nvPr/>
        </p:nvSpPr>
        <p:spPr>
          <a:xfrm>
            <a:off x="1661983" y="277417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FFB1A8-60B4-C020-6CFD-3F6C768B5231}"/>
              </a:ext>
            </a:extLst>
          </p:cNvPr>
          <p:cNvSpPr txBox="1"/>
          <p:nvPr/>
        </p:nvSpPr>
        <p:spPr>
          <a:xfrm>
            <a:off x="7175121" y="322386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86C9BF-40B6-438E-1A9B-6654DF39042A}"/>
              </a:ext>
            </a:extLst>
          </p:cNvPr>
          <p:cNvSpPr txBox="1"/>
          <p:nvPr/>
        </p:nvSpPr>
        <p:spPr>
          <a:xfrm>
            <a:off x="7161554" y="1392331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08B7AA-56C4-B716-EB2C-DF7463D6EEE8}"/>
              </a:ext>
            </a:extLst>
          </p:cNvPr>
          <p:cNvCxnSpPr>
            <a:cxnSpLocks/>
          </p:cNvCxnSpPr>
          <p:nvPr/>
        </p:nvCxnSpPr>
        <p:spPr>
          <a:xfrm>
            <a:off x="7282036" y="1713801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41FA7D5-3F1B-C0AB-E09E-3FC7E44588F3}"/>
              </a:ext>
            </a:extLst>
          </p:cNvPr>
          <p:cNvSpPr/>
          <p:nvPr/>
        </p:nvSpPr>
        <p:spPr>
          <a:xfrm>
            <a:off x="5579856" y="1914672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7A2857-8F17-5209-AE9F-01B818BCB4E8}"/>
              </a:ext>
            </a:extLst>
          </p:cNvPr>
          <p:cNvSpPr/>
          <p:nvPr/>
        </p:nvSpPr>
        <p:spPr>
          <a:xfrm>
            <a:off x="6296206" y="2774175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4B66E61-11E0-E476-0002-6FE27D1C9839}"/>
              </a:ext>
            </a:extLst>
          </p:cNvPr>
          <p:cNvCxnSpPr>
            <a:cxnSpLocks/>
          </p:cNvCxnSpPr>
          <p:nvPr/>
        </p:nvCxnSpPr>
        <p:spPr>
          <a:xfrm>
            <a:off x="7391092" y="277417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5CBD64C-0ED6-CAD9-5195-53A0AC9BB204}"/>
              </a:ext>
            </a:extLst>
          </p:cNvPr>
          <p:cNvCxnSpPr>
            <a:cxnSpLocks/>
          </p:cNvCxnSpPr>
          <p:nvPr/>
        </p:nvCxnSpPr>
        <p:spPr>
          <a:xfrm>
            <a:off x="6296206" y="19146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6099A9-D5F1-5FDD-55C5-DF98818A1F4D}"/>
              </a:ext>
            </a:extLst>
          </p:cNvPr>
          <p:cNvCxnSpPr>
            <a:cxnSpLocks/>
          </p:cNvCxnSpPr>
          <p:nvPr/>
        </p:nvCxnSpPr>
        <p:spPr>
          <a:xfrm>
            <a:off x="7389799" y="1905880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Line 29">
            <a:extLst>
              <a:ext uri="{FF2B5EF4-FFF2-40B4-BE49-F238E27FC236}">
                <a16:creationId xmlns:a16="http://schemas.microsoft.com/office/drawing/2014/main" id="{4B55CB89-AD5B-7AD4-0EF2-36B4F5C216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4703" y="3064458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A3E947D-32EA-C906-9D49-5FBCFF991A63}"/>
              </a:ext>
            </a:extLst>
          </p:cNvPr>
          <p:cNvSpPr/>
          <p:nvPr/>
        </p:nvSpPr>
        <p:spPr>
          <a:xfrm rot="5400000">
            <a:off x="6472972" y="2872054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E8C21A-2253-9B64-5E5A-6CDE6536316A}"/>
              </a:ext>
            </a:extLst>
          </p:cNvPr>
          <p:cNvSpPr txBox="1"/>
          <p:nvPr/>
        </p:nvSpPr>
        <p:spPr>
          <a:xfrm>
            <a:off x="6423848" y="3107765"/>
            <a:ext cx="33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DF8C2E-00B9-ED2C-7468-80C3B7B00DDE}"/>
              </a:ext>
            </a:extLst>
          </p:cNvPr>
          <p:cNvSpPr txBox="1"/>
          <p:nvPr/>
        </p:nvSpPr>
        <p:spPr>
          <a:xfrm>
            <a:off x="7001102" y="2262014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37A0D4-D388-EA5F-27D6-13B1D06EDC7F}"/>
              </a:ext>
            </a:extLst>
          </p:cNvPr>
          <p:cNvSpPr txBox="1"/>
          <p:nvPr/>
        </p:nvSpPr>
        <p:spPr>
          <a:xfrm>
            <a:off x="5123152" y="189268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E61E7D8-9B6D-7347-BC37-780E35EF3D73}"/>
              </a:ext>
            </a:extLst>
          </p:cNvPr>
          <p:cNvSpPr txBox="1"/>
          <p:nvPr/>
        </p:nvSpPr>
        <p:spPr>
          <a:xfrm>
            <a:off x="5873649" y="277417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A59E0D-D340-05B1-4E85-7C0E97135ECA}"/>
              </a:ext>
            </a:extLst>
          </p:cNvPr>
          <p:cNvSpPr txBox="1"/>
          <p:nvPr/>
        </p:nvSpPr>
        <p:spPr>
          <a:xfrm>
            <a:off x="991965" y="911254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71E88CE-2743-28ED-CCEC-A26B3BFD09B9}"/>
              </a:ext>
            </a:extLst>
          </p:cNvPr>
          <p:cNvSpPr/>
          <p:nvPr/>
        </p:nvSpPr>
        <p:spPr>
          <a:xfrm>
            <a:off x="3228272" y="2009249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DB6DB8-5937-C266-A632-93EB44CEE70E}"/>
              </a:ext>
            </a:extLst>
          </p:cNvPr>
          <p:cNvSpPr/>
          <p:nvPr/>
        </p:nvSpPr>
        <p:spPr>
          <a:xfrm>
            <a:off x="3228272" y="2846394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BDF914E-4DF4-FC22-C0AE-9EC36EABA582}"/>
              </a:ext>
            </a:extLst>
          </p:cNvPr>
          <p:cNvCxnSpPr>
            <a:cxnSpLocks/>
          </p:cNvCxnSpPr>
          <p:nvPr/>
        </p:nvCxnSpPr>
        <p:spPr>
          <a:xfrm>
            <a:off x="1975046" y="1703604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ne 29">
            <a:extLst>
              <a:ext uri="{FF2B5EF4-FFF2-40B4-BE49-F238E27FC236}">
                <a16:creationId xmlns:a16="http://schemas.microsoft.com/office/drawing/2014/main" id="{8BD948E1-3F22-25BF-F7B1-B0553B0F5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5046" y="3135242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A6E45B-E2BA-A0B7-948A-3C29E97BA6F7}"/>
              </a:ext>
            </a:extLst>
          </p:cNvPr>
          <p:cNvSpPr txBox="1"/>
          <p:nvPr/>
        </p:nvSpPr>
        <p:spPr>
          <a:xfrm>
            <a:off x="1847952" y="323462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344487-8F0B-4AE5-CE64-4D0C3C434F17}"/>
              </a:ext>
            </a:extLst>
          </p:cNvPr>
          <p:cNvSpPr txBox="1"/>
          <p:nvPr/>
        </p:nvSpPr>
        <p:spPr>
          <a:xfrm>
            <a:off x="1847951" y="140104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B700909-BA58-5969-9D93-6F59BF47A8FB}"/>
              </a:ext>
            </a:extLst>
          </p:cNvPr>
          <p:cNvGrpSpPr/>
          <p:nvPr/>
        </p:nvGrpSpPr>
        <p:grpSpPr>
          <a:xfrm>
            <a:off x="6519673" y="1401047"/>
            <a:ext cx="507518" cy="529134"/>
            <a:chOff x="6183473" y="1835535"/>
            <a:chExt cx="507518" cy="529134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0B2C418-3AF1-D36F-3D32-5BDBCA391330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DA0702B-C565-4814-BB51-977775BB70F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-k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AC690C5-3F81-3427-FF33-48B58FF9E94C}"/>
              </a:ext>
            </a:extLst>
          </p:cNvPr>
          <p:cNvCxnSpPr>
            <a:cxnSpLocks/>
          </p:cNvCxnSpPr>
          <p:nvPr/>
        </p:nvCxnSpPr>
        <p:spPr>
          <a:xfrm>
            <a:off x="6871454" y="190489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32026BA-F94B-6D25-5A2B-1B3CF4006834}"/>
              </a:ext>
            </a:extLst>
          </p:cNvPr>
          <p:cNvCxnSpPr>
            <a:cxnSpLocks/>
          </p:cNvCxnSpPr>
          <p:nvPr/>
        </p:nvCxnSpPr>
        <p:spPr>
          <a:xfrm>
            <a:off x="6816063" y="277417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0BD5D663-198C-4E31-B1C7-F5DC66F0CF09}"/>
              </a:ext>
            </a:extLst>
          </p:cNvPr>
          <p:cNvSpPr/>
          <p:nvPr/>
        </p:nvSpPr>
        <p:spPr>
          <a:xfrm rot="5400000">
            <a:off x="7044536" y="2036602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611CA22-5F18-AB72-CA99-0C4B5ADA3EC9}"/>
              </a:ext>
            </a:extLst>
          </p:cNvPr>
          <p:cNvCxnSpPr>
            <a:cxnSpLocks/>
          </p:cNvCxnSpPr>
          <p:nvPr/>
        </p:nvCxnSpPr>
        <p:spPr>
          <a:xfrm>
            <a:off x="6677614" y="1904892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03B3A8-7366-2865-0B4C-7F67456CA285}"/>
              </a:ext>
            </a:extLst>
          </p:cNvPr>
          <p:cNvCxnSpPr>
            <a:cxnSpLocks/>
          </p:cNvCxnSpPr>
          <p:nvPr/>
        </p:nvCxnSpPr>
        <p:spPr>
          <a:xfrm>
            <a:off x="6482020" y="1914672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7A54FBD-239D-72E3-78DA-25189A1719F0}"/>
              </a:ext>
            </a:extLst>
          </p:cNvPr>
          <p:cNvSpPr/>
          <p:nvPr/>
        </p:nvSpPr>
        <p:spPr>
          <a:xfrm>
            <a:off x="6871454" y="1904892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5A1AE3-DE52-24E6-4D90-FCED296CB1A0}"/>
              </a:ext>
            </a:extLst>
          </p:cNvPr>
          <p:cNvSpPr/>
          <p:nvPr/>
        </p:nvSpPr>
        <p:spPr>
          <a:xfrm>
            <a:off x="6304221" y="2769831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ABCEA-7BF2-F6C6-2270-7B6FFDD3669E}"/>
              </a:ext>
            </a:extLst>
          </p:cNvPr>
          <p:cNvSpPr txBox="1"/>
          <p:nvPr/>
        </p:nvSpPr>
        <p:spPr>
          <a:xfrm>
            <a:off x="818697" y="5179873"/>
            <a:ext cx="805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i-k,j0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，然后逐位比较。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办法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（更聪明的做法）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不变，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jk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如右图，这利用了已有的结论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S[i-k+1,i]=T[1,k]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78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算法的主要策略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BD4F01-0BFE-BB3F-FA52-E27ADA53DCB6}"/>
              </a:ext>
            </a:extLst>
          </p:cNvPr>
          <p:cNvSpPr txBox="1"/>
          <p:nvPr/>
        </p:nvSpPr>
        <p:spPr>
          <a:xfrm>
            <a:off x="721669" y="1653011"/>
            <a:ext cx="3070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A6DAD2-EBA7-5291-AE27-E0148728C85D}"/>
              </a:ext>
            </a:extLst>
          </p:cNvPr>
          <p:cNvSpPr txBox="1"/>
          <p:nvPr/>
        </p:nvSpPr>
        <p:spPr>
          <a:xfrm>
            <a:off x="3802430" y="1588219"/>
            <a:ext cx="4972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(1)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j&gt;0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其中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中最大整数使得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的前、后缀相等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8A90A5-45C8-272B-FB61-D76DFB820831}"/>
              </a:ext>
            </a:extLst>
          </p:cNvPr>
          <p:cNvSpPr txBox="1"/>
          <p:nvPr/>
        </p:nvSpPr>
        <p:spPr>
          <a:xfrm>
            <a:off x="3002659" y="575685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670EFD-B12F-6EA6-006F-73856A1A34BA}"/>
              </a:ext>
            </a:extLst>
          </p:cNvPr>
          <p:cNvSpPr txBox="1"/>
          <p:nvPr/>
        </p:nvSpPr>
        <p:spPr>
          <a:xfrm>
            <a:off x="2993985" y="434344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F33C28-95CB-87CC-DFBE-028D4E977096}"/>
              </a:ext>
            </a:extLst>
          </p:cNvPr>
          <p:cNvCxnSpPr>
            <a:cxnSpLocks/>
          </p:cNvCxnSpPr>
          <p:nvPr/>
        </p:nvCxnSpPr>
        <p:spPr>
          <a:xfrm>
            <a:off x="3109577" y="4660029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47E6D2A-933D-7BD9-3456-2F6766021967}"/>
              </a:ext>
            </a:extLst>
          </p:cNvPr>
          <p:cNvSpPr/>
          <p:nvPr/>
        </p:nvSpPr>
        <p:spPr>
          <a:xfrm>
            <a:off x="1407397" y="4860900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1F32FC-9AB4-5273-023C-B4F56E0611E2}"/>
              </a:ext>
            </a:extLst>
          </p:cNvPr>
          <p:cNvSpPr/>
          <p:nvPr/>
        </p:nvSpPr>
        <p:spPr>
          <a:xfrm>
            <a:off x="1802323" y="5315956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E80B57-04A3-3ECA-AD67-17AA3B985CCF}"/>
              </a:ext>
            </a:extLst>
          </p:cNvPr>
          <p:cNvCxnSpPr>
            <a:cxnSpLocks/>
          </p:cNvCxnSpPr>
          <p:nvPr/>
        </p:nvCxnSpPr>
        <p:spPr>
          <a:xfrm>
            <a:off x="3218633" y="531595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85EBF5C-7DAB-4098-C41B-7A06C2F40F59}"/>
              </a:ext>
            </a:extLst>
          </p:cNvPr>
          <p:cNvCxnSpPr>
            <a:cxnSpLocks/>
          </p:cNvCxnSpPr>
          <p:nvPr/>
        </p:nvCxnSpPr>
        <p:spPr>
          <a:xfrm>
            <a:off x="1802323" y="4851420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1C57A1-2F41-FDD9-6F30-C00B522140F7}"/>
              </a:ext>
            </a:extLst>
          </p:cNvPr>
          <p:cNvCxnSpPr>
            <a:cxnSpLocks/>
          </p:cNvCxnSpPr>
          <p:nvPr/>
        </p:nvCxnSpPr>
        <p:spPr>
          <a:xfrm>
            <a:off x="3217340" y="485210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Line 29">
            <a:extLst>
              <a:ext uri="{FF2B5EF4-FFF2-40B4-BE49-F238E27FC236}">
                <a16:creationId xmlns:a16="http://schemas.microsoft.com/office/drawing/2014/main" id="{19F2C4BA-9E62-5F8D-8BAE-999D858519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2244" y="5606239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19B6D24B-3506-BCBA-01F8-0D5F46C82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2285" y="5617743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46FE2E-4CA7-831B-869C-D4BF84EA54E5}"/>
              </a:ext>
            </a:extLst>
          </p:cNvPr>
          <p:cNvSpPr txBox="1"/>
          <p:nvPr/>
        </p:nvSpPr>
        <p:spPr>
          <a:xfrm>
            <a:off x="2132712" y="5747903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Hans-HK" altLang="en-US" baseline="-250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9FA05A1-A8EC-D59F-8C9D-A392172C8B66}"/>
              </a:ext>
            </a:extLst>
          </p:cNvPr>
          <p:cNvSpPr/>
          <p:nvPr/>
        </p:nvSpPr>
        <p:spPr>
          <a:xfrm>
            <a:off x="1806035" y="5321025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21B1942-7559-8224-F455-5FE0164CAF46}"/>
              </a:ext>
            </a:extLst>
          </p:cNvPr>
          <p:cNvSpPr/>
          <p:nvPr/>
        </p:nvSpPr>
        <p:spPr>
          <a:xfrm>
            <a:off x="2634451" y="4864368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C01AB1-4627-8493-F8F4-F4E249039BE9}"/>
              </a:ext>
            </a:extLst>
          </p:cNvPr>
          <p:cNvSpPr txBox="1"/>
          <p:nvPr/>
        </p:nvSpPr>
        <p:spPr>
          <a:xfrm>
            <a:off x="3002658" y="434130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AD9085-5630-5DD4-EEA5-87CD1C7B7D4F}"/>
              </a:ext>
            </a:extLst>
          </p:cNvPr>
          <p:cNvSpPr txBox="1"/>
          <p:nvPr/>
        </p:nvSpPr>
        <p:spPr>
          <a:xfrm>
            <a:off x="5943199" y="5747851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B2E8A0-75E9-4D9B-CA19-08C4E5F7C35E}"/>
              </a:ext>
            </a:extLst>
          </p:cNvPr>
          <p:cNvSpPr txBox="1"/>
          <p:nvPr/>
        </p:nvSpPr>
        <p:spPr>
          <a:xfrm>
            <a:off x="6754302" y="433450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1843C2-4B62-ECE7-53B3-636237ADC0BB}"/>
              </a:ext>
            </a:extLst>
          </p:cNvPr>
          <p:cNvCxnSpPr>
            <a:cxnSpLocks/>
          </p:cNvCxnSpPr>
          <p:nvPr/>
        </p:nvCxnSpPr>
        <p:spPr>
          <a:xfrm>
            <a:off x="6869894" y="46510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1212D6D-7A1F-6069-A3D1-5B4BDD562241}"/>
              </a:ext>
            </a:extLst>
          </p:cNvPr>
          <p:cNvSpPr/>
          <p:nvPr/>
        </p:nvSpPr>
        <p:spPr>
          <a:xfrm>
            <a:off x="5167714" y="48519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3D696-5B50-29B4-76FB-E34D23726446}"/>
              </a:ext>
            </a:extLst>
          </p:cNvPr>
          <p:cNvSpPr/>
          <p:nvPr/>
        </p:nvSpPr>
        <p:spPr>
          <a:xfrm>
            <a:off x="5562640" y="5307007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BC17A82-30FF-3560-E1D9-DB6CA39159E4}"/>
              </a:ext>
            </a:extLst>
          </p:cNvPr>
          <p:cNvCxnSpPr>
            <a:cxnSpLocks/>
          </p:cNvCxnSpPr>
          <p:nvPr/>
        </p:nvCxnSpPr>
        <p:spPr>
          <a:xfrm>
            <a:off x="6977657" y="48431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1766579D-D53A-5918-FBB2-CB495E033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4876" y="5606239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891637-BB5B-6338-7E3B-5CA8239F8A3B}"/>
              </a:ext>
            </a:extLst>
          </p:cNvPr>
          <p:cNvSpPr/>
          <p:nvPr/>
        </p:nvSpPr>
        <p:spPr>
          <a:xfrm>
            <a:off x="5566352" y="5312076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25AFF06-65F0-3694-1230-522CA34F1478}"/>
              </a:ext>
            </a:extLst>
          </p:cNvPr>
          <p:cNvSpPr/>
          <p:nvPr/>
        </p:nvSpPr>
        <p:spPr>
          <a:xfrm>
            <a:off x="6394768" y="4855419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8551FFA-8515-D4AD-B141-14D64A6CD299}"/>
              </a:ext>
            </a:extLst>
          </p:cNvPr>
          <p:cNvSpPr txBox="1"/>
          <p:nvPr/>
        </p:nvSpPr>
        <p:spPr>
          <a:xfrm>
            <a:off x="6762975" y="4332355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73F9AA0-4F45-4E12-E426-4FBDF3288499}"/>
              </a:ext>
            </a:extLst>
          </p:cNvPr>
          <p:cNvSpPr/>
          <p:nvPr/>
        </p:nvSpPr>
        <p:spPr>
          <a:xfrm>
            <a:off x="4634944" y="5165692"/>
            <a:ext cx="335119" cy="212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A62E16-BC78-1727-F50A-694C17E1DB16}"/>
              </a:ext>
            </a:extLst>
          </p:cNvPr>
          <p:cNvSpPr txBox="1"/>
          <p:nvPr/>
        </p:nvSpPr>
        <p:spPr>
          <a:xfrm>
            <a:off x="1069291" y="481879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09B3CE-09A4-F30E-965B-24A4FFB138A0}"/>
              </a:ext>
            </a:extLst>
          </p:cNvPr>
          <p:cNvSpPr txBox="1"/>
          <p:nvPr/>
        </p:nvSpPr>
        <p:spPr>
          <a:xfrm>
            <a:off x="1484769" y="531380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825F6F2-B431-363A-1EAF-D39A0853EE63}"/>
              </a:ext>
            </a:extLst>
          </p:cNvPr>
          <p:cNvSpPr txBox="1"/>
          <p:nvPr/>
        </p:nvSpPr>
        <p:spPr>
          <a:xfrm>
            <a:off x="4851019" y="477780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443A94-7261-7DC2-0211-98C0130C80B6}"/>
              </a:ext>
            </a:extLst>
          </p:cNvPr>
          <p:cNvSpPr txBox="1"/>
          <p:nvPr/>
        </p:nvSpPr>
        <p:spPr>
          <a:xfrm>
            <a:off x="5266497" y="527280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4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C79A-057E-7CC7-D7BC-DE27017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主过程描述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D08CC-1FF2-02E0-072B-9C4F4CCC77CD}"/>
              </a:ext>
            </a:extLst>
          </p:cNvPr>
          <p:cNvSpPr txBox="1"/>
          <p:nvPr/>
        </p:nvSpPr>
        <p:spPr>
          <a:xfrm>
            <a:off x="799489" y="1407352"/>
            <a:ext cx="42614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匹配失败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ECD85B-E2FF-E662-FFEC-54583BF5F8E8}"/>
              </a:ext>
            </a:extLst>
          </p:cNvPr>
          <p:cNvSpPr txBox="1"/>
          <p:nvPr/>
        </p:nvSpPr>
        <p:spPr>
          <a:xfrm>
            <a:off x="5548759" y="1499685"/>
            <a:ext cx="2690621" cy="2677656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0&lt; j≤ m,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0~j-1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中最大的整数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的前、后缀相等。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F9C306-DF95-F1AD-5BC0-DAC89C4815A1}"/>
              </a:ext>
            </a:extLst>
          </p:cNvPr>
          <p:cNvSpPr txBox="1"/>
          <p:nvPr/>
        </p:nvSpPr>
        <p:spPr>
          <a:xfrm>
            <a:off x="4572000" y="4186468"/>
            <a:ext cx="372605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[1],…,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[m]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预先计算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计算方法马上会进行说明。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仅仅与模式串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有关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96CA01D5-210C-B84D-DB55-BE5EC112E492}"/>
              </a:ext>
            </a:extLst>
          </p:cNvPr>
          <p:cNvSpPr txBox="1"/>
          <p:nvPr/>
        </p:nvSpPr>
        <p:spPr>
          <a:xfrm>
            <a:off x="968252" y="3042600"/>
            <a:ext cx="723696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算法，下一步应去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算法，由于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，直接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6,1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S[4,9] 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(ii)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S[5,10] 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(iii)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的前后缀相同，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S[6,11]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有可能为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且不必检查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S[6]=T[1]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。因此可以跳过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5,0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5,0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6,1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中间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步都被跳过了！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4DA750-E54F-9979-A061-E6F20706D84F}"/>
              </a:ext>
            </a:extLst>
          </p:cNvPr>
          <p:cNvGrpSpPr/>
          <p:nvPr/>
        </p:nvGrpSpPr>
        <p:grpSpPr>
          <a:xfrm>
            <a:off x="1322565" y="1278677"/>
            <a:ext cx="4191000" cy="1746504"/>
            <a:chOff x="2237232" y="1615440"/>
            <a:chExt cx="4191000" cy="1746504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11737FBE-B1F5-36C1-7C52-2DC455579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9646FFF3-5D69-B418-2E91-A899D119B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01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</a:p>
          </p:txBody>
        </p:sp>
        <p:grpSp>
          <p:nvGrpSpPr>
            <p:cNvPr id="27" name="Group 15">
              <a:extLst>
                <a:ext uri="{FF2B5EF4-FFF2-40B4-BE49-F238E27FC236}">
                  <a16:creationId xmlns:a16="http://schemas.microsoft.com/office/drawing/2014/main" id="{941FB320-788F-67D0-5080-A4BD583A5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370" y="1615440"/>
              <a:ext cx="228600" cy="533400"/>
              <a:chOff x="5202" y="2496"/>
              <a:chExt cx="144" cy="336"/>
            </a:xfrm>
          </p:grpSpPr>
          <p:sp>
            <p:nvSpPr>
              <p:cNvPr id="31" name="Rectangle 16">
                <a:extLst>
                  <a:ext uri="{FF2B5EF4-FFF2-40B4-BE49-F238E27FC236}">
                    <a16:creationId xmlns:a16="http://schemas.microsoft.com/office/drawing/2014/main" id="{619FDA93-7A01-4A2C-C408-D53627465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17">
                <a:extLst>
                  <a:ext uri="{FF2B5EF4-FFF2-40B4-BE49-F238E27FC236}">
                    <a16:creationId xmlns:a16="http://schemas.microsoft.com/office/drawing/2014/main" id="{FE48AE26-DC9A-89A1-A7A2-A78D7D17D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62642E-AB98-5A7C-3097-830AD03A1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980" y="2841244"/>
              <a:ext cx="304800" cy="520700"/>
              <a:chOff x="3641" y="2448"/>
              <a:chExt cx="154" cy="32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BDA232-5ED8-4B12-3752-7FC10E14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30" name="Line 29">
                <a:extLst>
                  <a:ext uri="{FF2B5EF4-FFF2-40B4-BE49-F238E27FC236}">
                    <a16:creationId xmlns:a16="http://schemas.microsoft.com/office/drawing/2014/main" id="{4D27A9E8-A433-CEBB-2A1B-959E460EE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FF3BAF14-B8EB-B764-6F2D-6B49E1E149D0}"/>
              </a:ext>
            </a:extLst>
          </p:cNvPr>
          <p:cNvSpPr/>
          <p:nvPr/>
        </p:nvSpPr>
        <p:spPr>
          <a:xfrm>
            <a:off x="2444229" y="2132117"/>
            <a:ext cx="19159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9C1B54-D531-3F8B-5941-39DF220B5FFC}"/>
              </a:ext>
            </a:extLst>
          </p:cNvPr>
          <p:cNvSpPr/>
          <p:nvPr/>
        </p:nvSpPr>
        <p:spPr>
          <a:xfrm>
            <a:off x="3216325" y="2122152"/>
            <a:ext cx="18477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5E48AE-EB48-8279-3524-BA4B21BE9C73}"/>
              </a:ext>
            </a:extLst>
          </p:cNvPr>
          <p:cNvSpPr txBox="1"/>
          <p:nvPr/>
        </p:nvSpPr>
        <p:spPr>
          <a:xfrm>
            <a:off x="545438" y="910089"/>
            <a:ext cx="765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altLang="zh-CN" sz="32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4AF374-6057-FF8D-2DB1-29CE33B94A95}"/>
              </a:ext>
            </a:extLst>
          </p:cNvPr>
          <p:cNvSpPr txBox="1"/>
          <p:nvPr/>
        </p:nvSpPr>
        <p:spPr>
          <a:xfrm>
            <a:off x="5903012" y="1571077"/>
            <a:ext cx="2585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S[7] != T[5]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π[4]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=1.</a:t>
            </a:r>
          </a:p>
        </p:txBody>
      </p:sp>
    </p:spTree>
    <p:extLst>
      <p:ext uri="{BB962C8B-B14F-4D97-AF65-F5344CB8AC3E}">
        <p14:creationId xmlns:p14="http://schemas.microsoft.com/office/powerpoint/2010/main" val="19751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4C8DA324-6CCE-7B93-E8B9-A7F9893CCE1C}"/>
              </a:ext>
            </a:extLst>
          </p:cNvPr>
          <p:cNvSpPr txBox="1">
            <a:spLocks/>
          </p:cNvSpPr>
          <p:nvPr/>
        </p:nvSpPr>
        <p:spPr>
          <a:xfrm>
            <a:off x="1457856" y="2072786"/>
            <a:ext cx="5618515" cy="8339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串的模式匹配</a:t>
            </a:r>
            <a:endParaRPr lang="zh-Hans-HK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4">
            <a:extLst>
              <a:ext uri="{FF2B5EF4-FFF2-40B4-BE49-F238E27FC236}">
                <a16:creationId xmlns:a16="http://schemas.microsoft.com/office/drawing/2014/main" id="{43FD3D24-6365-8D8F-C5D5-C73BB80EFB74}"/>
              </a:ext>
            </a:extLst>
          </p:cNvPr>
          <p:cNvSpPr txBox="1">
            <a:spLocks/>
          </p:cNvSpPr>
          <p:nvPr/>
        </p:nvSpPr>
        <p:spPr>
          <a:xfrm>
            <a:off x="2612888" y="3131187"/>
            <a:ext cx="3715723" cy="59562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算法从入门到精通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算法主过程的复杂度分析</a:t>
            </a:r>
            <a:endParaRPr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C5539-F178-5B33-7255-BFA249ECB0C8}"/>
              </a:ext>
            </a:extLst>
          </p:cNvPr>
          <p:cNvSpPr txBox="1"/>
          <p:nvPr/>
        </p:nvSpPr>
        <p:spPr>
          <a:xfrm>
            <a:off x="469233" y="1396608"/>
            <a:ext cx="44766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4F65099-0776-2B56-A7FD-14AA062EC502}"/>
              </a:ext>
            </a:extLst>
          </p:cNvPr>
          <p:cNvCxnSpPr>
            <a:cxnSpLocks/>
          </p:cNvCxnSpPr>
          <p:nvPr/>
        </p:nvCxnSpPr>
        <p:spPr>
          <a:xfrm>
            <a:off x="5014138" y="1542031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220A4BA-E877-428F-C95C-7A3A91F0DAFD}"/>
              </a:ext>
            </a:extLst>
          </p:cNvPr>
          <p:cNvSpPr txBox="1"/>
          <p:nvPr/>
        </p:nvSpPr>
        <p:spPr>
          <a:xfrm>
            <a:off x="5428643" y="1396608"/>
            <a:ext cx="3310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n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j= π[j]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 ≤ n)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难点：</a:t>
            </a:r>
            <a:r>
              <a:rPr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不是单增的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B346B25-1FF4-F208-5222-A7CE154A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28" y="5686429"/>
            <a:ext cx="8534400" cy="64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5250"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526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90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8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5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2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9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indent="-7938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不必回溯，可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流水作业”</a:t>
            </a:r>
            <a:r>
              <a:rPr lang="zh-CN" altLang="en-US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！从输入文件边读入边查找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的所有出现的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3AFE1F-7ECD-FD13-E16C-5A0FBCEBC90E}"/>
              </a:ext>
            </a:extLst>
          </p:cNvPr>
          <p:cNvSpPr txBox="1"/>
          <p:nvPr/>
        </p:nvSpPr>
        <p:spPr>
          <a:xfrm>
            <a:off x="754698" y="1109263"/>
            <a:ext cx="45891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Output(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– m + 1); 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D172A90-AF00-3BAA-B5A0-40CC4BE89F7E}"/>
              </a:ext>
            </a:extLst>
          </p:cNvPr>
          <p:cNvSpPr txBox="1"/>
          <p:nvPr/>
        </p:nvSpPr>
        <p:spPr>
          <a:xfrm>
            <a:off x="5800120" y="1253133"/>
            <a:ext cx="2602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aaaa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’,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9DA313-34E9-C7D0-DCB4-BE20AF7453C9}"/>
              </a:ext>
            </a:extLst>
          </p:cNvPr>
          <p:cNvSpPr txBox="1"/>
          <p:nvPr/>
        </p:nvSpPr>
        <p:spPr>
          <a:xfrm>
            <a:off x="5800120" y="2633016"/>
            <a:ext cx="2870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正确性是类似的。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例子：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4783CE3-5F49-09E0-E38E-95C9BC7B40AB}"/>
              </a:ext>
            </a:extLst>
          </p:cNvPr>
          <p:cNvGrpSpPr/>
          <p:nvPr/>
        </p:nvGrpSpPr>
        <p:grpSpPr>
          <a:xfrm>
            <a:off x="6019124" y="4496412"/>
            <a:ext cx="2287798" cy="1817085"/>
            <a:chOff x="3148339" y="4811100"/>
            <a:chExt cx="2287798" cy="181708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F6DA98E8-A73B-B6EE-0481-DABFE256FD20}"/>
                </a:ext>
              </a:extLst>
            </p:cNvPr>
            <p:cNvGrpSpPr/>
            <p:nvPr/>
          </p:nvGrpSpPr>
          <p:grpSpPr>
            <a:xfrm>
              <a:off x="4527622" y="4811100"/>
              <a:ext cx="328857" cy="518856"/>
              <a:chOff x="6707238" y="4845910"/>
              <a:chExt cx="328857" cy="518856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FF1883B-6585-D1D5-AC8E-A590C814018E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F9D9D4B0-1A0E-4669-24A4-289A83A9E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0822A41-DBAD-B5E3-FC62-3E45E016F4B4}"/>
                </a:ext>
              </a:extLst>
            </p:cNvPr>
            <p:cNvSpPr/>
            <p:nvPr/>
          </p:nvSpPr>
          <p:spPr>
            <a:xfrm>
              <a:off x="3148339" y="5329956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A5A648F-E952-C232-6ECE-A926FE49BC27}"/>
                </a:ext>
              </a:extLst>
            </p:cNvPr>
            <p:cNvSpPr/>
            <p:nvPr/>
          </p:nvSpPr>
          <p:spPr>
            <a:xfrm>
              <a:off x="3630620" y="5785012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C8918D3-7A55-6B76-1982-D1716BA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70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178597CC-75BD-E0FB-0D4C-9DFF4DBD4773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55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626BD30-B0C8-06F6-E0B6-60E34726C790}"/>
                </a:ext>
              </a:extLst>
            </p:cNvPr>
            <p:cNvCxnSpPr>
              <a:cxnSpLocks/>
            </p:cNvCxnSpPr>
            <p:nvPr/>
          </p:nvCxnSpPr>
          <p:spPr>
            <a:xfrm>
              <a:off x="410145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F201A88-7E9D-84F2-AADF-C3624B6260EC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0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BBF7E2A-F916-464E-7EDA-2221DBA9ED9F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31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969CAE4-E1FE-292E-29EF-5B3BDDE1889E}"/>
                </a:ext>
              </a:extLst>
            </p:cNvPr>
            <p:cNvCxnSpPr>
              <a:cxnSpLocks/>
            </p:cNvCxnSpPr>
            <p:nvPr/>
          </p:nvCxnSpPr>
          <p:spPr>
            <a:xfrm>
              <a:off x="3400464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859ECBC-6297-D920-5621-332AB6DC0AB2}"/>
                </a:ext>
              </a:extLst>
            </p:cNvPr>
            <p:cNvCxnSpPr>
              <a:cxnSpLocks/>
            </p:cNvCxnSpPr>
            <p:nvPr/>
          </p:nvCxnSpPr>
          <p:spPr>
            <a:xfrm>
              <a:off x="4087822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AD020DE-B1FA-E475-3A33-055239DF1F8B}"/>
                </a:ext>
              </a:extLst>
            </p:cNvPr>
            <p:cNvCxnSpPr>
              <a:cxnSpLocks/>
            </p:cNvCxnSpPr>
            <p:nvPr/>
          </p:nvCxnSpPr>
          <p:spPr>
            <a:xfrm>
              <a:off x="4311177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C00A825-B875-B340-B569-36584F4298CF}"/>
                </a:ext>
              </a:extLst>
            </p:cNvPr>
            <p:cNvSpPr txBox="1"/>
            <p:nvPr/>
          </p:nvSpPr>
          <p:spPr>
            <a:xfrm>
              <a:off x="4527622" y="6258853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29">
              <a:extLst>
                <a:ext uri="{FF2B5EF4-FFF2-40B4-BE49-F238E27FC236}">
                  <a16:creationId xmlns:a16="http://schemas.microsoft.com/office/drawing/2014/main" id="{7BB30E17-43B8-64BA-B1B6-77E08B6DB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7207" y="6108240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4DB848F-43FD-EC7E-AAB0-0B50493326E5}"/>
                </a:ext>
              </a:extLst>
            </p:cNvPr>
            <p:cNvCxnSpPr>
              <a:cxnSpLocks/>
            </p:cNvCxnSpPr>
            <p:nvPr/>
          </p:nvCxnSpPr>
          <p:spPr>
            <a:xfrm>
              <a:off x="452762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B94638C-6478-F160-8AD7-DD8234970D1E}"/>
                </a:ext>
              </a:extLst>
            </p:cNvPr>
            <p:cNvCxnSpPr>
              <a:cxnSpLocks/>
            </p:cNvCxnSpPr>
            <p:nvPr/>
          </p:nvCxnSpPr>
          <p:spPr>
            <a:xfrm>
              <a:off x="4525960" y="533667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D085567-710F-E0AB-8FD9-505405EA31B2}"/>
                </a:ext>
              </a:extLst>
            </p:cNvPr>
            <p:cNvCxnSpPr>
              <a:cxnSpLocks/>
            </p:cNvCxnSpPr>
            <p:nvPr/>
          </p:nvCxnSpPr>
          <p:spPr>
            <a:xfrm>
              <a:off x="4748034" y="53375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Line 29">
              <a:extLst>
                <a:ext uri="{FF2B5EF4-FFF2-40B4-BE49-F238E27FC236}">
                  <a16:creationId xmlns:a16="http://schemas.microsoft.com/office/drawing/2014/main" id="{14E039C9-839F-543F-FDE2-C056A769D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858" y="608980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1C00070-6452-FDCE-ABEE-2D0EA7D0C447}"/>
                </a:ext>
              </a:extLst>
            </p:cNvPr>
            <p:cNvSpPr txBox="1"/>
            <p:nvPr/>
          </p:nvSpPr>
          <p:spPr>
            <a:xfrm>
              <a:off x="3664333" y="6258853"/>
              <a:ext cx="53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π[j]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174D3C5-489B-922B-F096-C2A214B52A5D}"/>
                </a:ext>
              </a:extLst>
            </p:cNvPr>
            <p:cNvSpPr txBox="1"/>
            <p:nvPr/>
          </p:nvSpPr>
          <p:spPr>
            <a:xfrm>
              <a:off x="4070050" y="575391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2CD5A87-F6F8-E12D-10DA-8A621E81DD03}"/>
                </a:ext>
              </a:extLst>
            </p:cNvPr>
            <p:cNvSpPr txBox="1"/>
            <p:nvPr/>
          </p:nvSpPr>
          <p:spPr>
            <a:xfrm>
              <a:off x="3605626" y="573924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6122C3A-511D-17F0-D2BF-9567743582C7}"/>
                </a:ext>
              </a:extLst>
            </p:cNvPr>
            <p:cNvSpPr txBox="1"/>
            <p:nvPr/>
          </p:nvSpPr>
          <p:spPr>
            <a:xfrm>
              <a:off x="3841156" y="575472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335FD26-A2C2-ACDE-094E-43619E19769A}"/>
                </a:ext>
              </a:extLst>
            </p:cNvPr>
            <p:cNvSpPr txBox="1"/>
            <p:nvPr/>
          </p:nvSpPr>
          <p:spPr>
            <a:xfrm>
              <a:off x="4286019" y="574494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3643C5A-6768-17A7-C144-B215FEC9FC7D}"/>
                </a:ext>
              </a:extLst>
            </p:cNvPr>
            <p:cNvSpPr txBox="1"/>
            <p:nvPr/>
          </p:nvSpPr>
          <p:spPr>
            <a:xfrm>
              <a:off x="4496281" y="57498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B8F2021-EBC2-BFD8-EA1D-53C36E82769F}"/>
                </a:ext>
              </a:extLst>
            </p:cNvPr>
            <p:cNvSpPr txBox="1"/>
            <p:nvPr/>
          </p:nvSpPr>
          <p:spPr>
            <a:xfrm>
              <a:off x="4056195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92CCEAD-7031-15BD-9B23-81B4FDBCB19C}"/>
                </a:ext>
              </a:extLst>
            </p:cNvPr>
            <p:cNvSpPr txBox="1"/>
            <p:nvPr/>
          </p:nvSpPr>
          <p:spPr>
            <a:xfrm>
              <a:off x="3606441" y="527551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D10445A-779F-2D3A-2F30-2610F4E09366}"/>
                </a:ext>
              </a:extLst>
            </p:cNvPr>
            <p:cNvSpPr txBox="1"/>
            <p:nvPr/>
          </p:nvSpPr>
          <p:spPr>
            <a:xfrm>
              <a:off x="3827301" y="528121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4A2E06E-B76B-827B-C033-DA12985E0597}"/>
                </a:ext>
              </a:extLst>
            </p:cNvPr>
            <p:cNvSpPr txBox="1"/>
            <p:nvPr/>
          </p:nvSpPr>
          <p:spPr>
            <a:xfrm>
              <a:off x="4272164" y="527143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B2E5D9-A8D0-FEA9-9697-9A8A5F9C686B}"/>
                </a:ext>
              </a:extLst>
            </p:cNvPr>
            <p:cNvSpPr txBox="1"/>
            <p:nvPr/>
          </p:nvSpPr>
          <p:spPr>
            <a:xfrm>
              <a:off x="4482426" y="527632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E2BF1B6-649A-E016-7684-9E12FA3CDA19}"/>
                </a:ext>
              </a:extLst>
            </p:cNvPr>
            <p:cNvSpPr txBox="1"/>
            <p:nvPr/>
          </p:nvSpPr>
          <p:spPr>
            <a:xfrm>
              <a:off x="3152495" y="528122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2D0ADE3-AEF0-213C-6FFC-CB35242885BE}"/>
                </a:ext>
              </a:extLst>
            </p:cNvPr>
            <p:cNvSpPr txBox="1"/>
            <p:nvPr/>
          </p:nvSpPr>
          <p:spPr>
            <a:xfrm>
              <a:off x="3388025" y="52820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54C3DAF-102C-2668-21B1-31587BC872C6}"/>
                </a:ext>
              </a:extLst>
            </p:cNvPr>
            <p:cNvSpPr txBox="1"/>
            <p:nvPr/>
          </p:nvSpPr>
          <p:spPr>
            <a:xfrm>
              <a:off x="4726326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8A0D58A0-A12F-83F2-36E8-08864A88FFDF}"/>
                </a:ext>
              </a:extLst>
            </p:cNvPr>
            <p:cNvSpPr txBox="1"/>
            <p:nvPr/>
          </p:nvSpPr>
          <p:spPr>
            <a:xfrm>
              <a:off x="4941066" y="52672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D432CF8-3CD2-E154-F610-5632A998471A}"/>
                </a:ext>
              </a:extLst>
            </p:cNvPr>
            <p:cNvSpPr txBox="1"/>
            <p:nvPr/>
          </p:nvSpPr>
          <p:spPr>
            <a:xfrm>
              <a:off x="5151328" y="527213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458E83B-0B60-6C4F-AF21-F828FDA49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15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F00CCD3-BDFB-10F3-9385-1870BBED58D5}"/>
                </a:ext>
              </a:extLst>
            </p:cNvPr>
            <p:cNvCxnSpPr>
              <a:cxnSpLocks/>
            </p:cNvCxnSpPr>
            <p:nvPr/>
          </p:nvCxnSpPr>
          <p:spPr>
            <a:xfrm>
              <a:off x="5186071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EAE3926-58EF-8B0F-40AA-201EAAC6C252}"/>
              </a:ext>
            </a:extLst>
          </p:cNvPr>
          <p:cNvSpPr txBox="1"/>
          <p:nvPr/>
        </p:nvSpPr>
        <p:spPr>
          <a:xfrm>
            <a:off x="1403003" y="5335051"/>
            <a:ext cx="356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‘</a:t>
            </a:r>
            <a:r>
              <a:rPr lang="en-US" altLang="zh-Hans-HK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ababab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’.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lang="en-US" altLang="zh-Hans-HK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bab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’,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2,   4.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8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小节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ECB8F6-74DA-9AD3-AAF0-D923CB589A04}"/>
              </a:ext>
            </a:extLst>
          </p:cNvPr>
          <p:cNvSpPr txBox="1"/>
          <p:nvPr/>
        </p:nvSpPr>
        <p:spPr>
          <a:xfrm>
            <a:off x="1384479" y="1412979"/>
            <a:ext cx="6375042" cy="954107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0&lt; j≤ m,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0~j-1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中最大的整数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的前、后缀相等。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57A5D0-4114-7FFF-BBB7-4AD3334E815F}"/>
              </a:ext>
            </a:extLst>
          </p:cNvPr>
          <p:cNvSpPr/>
          <p:nvPr/>
        </p:nvSpPr>
        <p:spPr>
          <a:xfrm>
            <a:off x="1247105" y="2634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:{1,..,m}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{0,…,m-1}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叫做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partial match table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518882-3FBA-2A56-1C95-7646E3E3911F}"/>
              </a:ext>
            </a:extLst>
          </p:cNvPr>
          <p:cNvSpPr/>
          <p:nvPr/>
        </p:nvSpPr>
        <p:spPr>
          <a:xfrm>
            <a:off x="4770513" y="307842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根据它的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来命名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FA001E-0192-20C4-0A51-619805E80B2C}"/>
              </a:ext>
            </a:extLst>
          </p:cNvPr>
          <p:cNvSpPr/>
          <p:nvPr/>
        </p:nvSpPr>
        <p:spPr>
          <a:xfrm>
            <a:off x="4771319" y="343366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根据它的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来命名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3B09C4-D23A-8D6C-1A84-FBED0AF0B251}"/>
              </a:ext>
            </a:extLst>
          </p:cNvPr>
          <p:cNvSpPr/>
          <p:nvPr/>
        </p:nvSpPr>
        <p:spPr>
          <a:xfrm>
            <a:off x="2114978" y="4221940"/>
            <a:ext cx="4903907" cy="584775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CN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仅仅与模式串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有关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006B8A-8989-D7A2-E549-D86714F4880A}"/>
              </a:ext>
            </a:extLst>
          </p:cNvPr>
          <p:cNvSpPr/>
          <p:nvPr/>
        </p:nvSpPr>
        <p:spPr>
          <a:xfrm>
            <a:off x="2114978" y="5417329"/>
            <a:ext cx="3696846" cy="584775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给定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如何，得到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32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③计算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1E8E298-1EDF-3231-0972-AF308F6DB97A}"/>
              </a:ext>
            </a:extLst>
          </p:cNvPr>
          <p:cNvSpPr txBox="1">
            <a:spLocks/>
          </p:cNvSpPr>
          <p:nvPr/>
        </p:nvSpPr>
        <p:spPr>
          <a:xfrm>
            <a:off x="787340" y="1308353"/>
            <a:ext cx="8048600" cy="14322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的等价描述：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非负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真后缀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BDBDFBA-A29A-39A0-D600-618D014B4313}"/>
              </a:ext>
            </a:extLst>
          </p:cNvPr>
          <p:cNvGrpSpPr/>
          <p:nvPr/>
        </p:nvGrpSpPr>
        <p:grpSpPr>
          <a:xfrm>
            <a:off x="843148" y="3025587"/>
            <a:ext cx="7031596" cy="1578650"/>
            <a:chOff x="787340" y="3257407"/>
            <a:chExt cx="7031596" cy="157865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ACA9A0F-43D8-1D31-8C1D-DC7C9D93310A}"/>
                </a:ext>
              </a:extLst>
            </p:cNvPr>
            <p:cNvSpPr txBox="1"/>
            <p:nvPr/>
          </p:nvSpPr>
          <p:spPr>
            <a:xfrm>
              <a:off x="1393752" y="3758839"/>
              <a:ext cx="64251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    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‘ a </a:t>
              </a:r>
              <a:r>
                <a:rPr lang="en-US" altLang="zh-CN" sz="32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b b a b’</a:t>
              </a:r>
              <a:endPara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endPara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A60798-01F9-D15C-E4C8-35A9597405E9}"/>
                </a:ext>
              </a:extLst>
            </p:cNvPr>
            <p:cNvSpPr/>
            <p:nvPr/>
          </p:nvSpPr>
          <p:spPr>
            <a:xfrm>
              <a:off x="787340" y="3257407"/>
              <a:ext cx="4982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笨方法，根据定义来暴力计算。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B580D0A-77C3-FF8E-0A1B-CDDE9F33715C}"/>
              </a:ext>
            </a:extLst>
          </p:cNvPr>
          <p:cNvSpPr/>
          <p:nvPr/>
        </p:nvSpPr>
        <p:spPr>
          <a:xfrm>
            <a:off x="2402175" y="2369753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容易验证这个定义和之前那个是等价的。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C6DEB4-D529-0ECD-D08A-1B3AA5921E6B}"/>
              </a:ext>
            </a:extLst>
          </p:cNvPr>
          <p:cNvSpPr txBox="1"/>
          <p:nvPr/>
        </p:nvSpPr>
        <p:spPr>
          <a:xfrm>
            <a:off x="2282537" y="4065628"/>
            <a:ext cx="4578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l-GR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0   1   2   3   0    0   1   0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665109-FA55-A96B-2DE4-7C906A4D0694}"/>
              </a:ext>
            </a:extLst>
          </p:cNvPr>
          <p:cNvSpPr txBox="1"/>
          <p:nvPr/>
        </p:nvSpPr>
        <p:spPr>
          <a:xfrm>
            <a:off x="1599048" y="5180315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b a b b a b b a b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1    2    3    4   5    6    7   8    9   10  11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F371BD-33C5-6AA4-292F-B9473D9CDAED}"/>
              </a:ext>
            </a:extLst>
          </p:cNvPr>
          <p:cNvSpPr txBox="1"/>
          <p:nvPr/>
        </p:nvSpPr>
        <p:spPr>
          <a:xfrm>
            <a:off x="1885382" y="5758691"/>
            <a:ext cx="5550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l-GR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0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2    3   4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③计算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1E8E298-1EDF-3231-0972-AF308F6DB97A}"/>
              </a:ext>
            </a:extLst>
          </p:cNvPr>
          <p:cNvSpPr txBox="1">
            <a:spLocks/>
          </p:cNvSpPr>
          <p:nvPr/>
        </p:nvSpPr>
        <p:spPr>
          <a:xfrm>
            <a:off x="787340" y="1308353"/>
            <a:ext cx="8048600" cy="14322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的等价描述：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非负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真后缀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BDBDFBA-A29A-39A0-D600-618D014B4313}"/>
              </a:ext>
            </a:extLst>
          </p:cNvPr>
          <p:cNvGrpSpPr/>
          <p:nvPr/>
        </p:nvGrpSpPr>
        <p:grpSpPr>
          <a:xfrm>
            <a:off x="843148" y="3025587"/>
            <a:ext cx="7031596" cy="1578650"/>
            <a:chOff x="787340" y="3257407"/>
            <a:chExt cx="7031596" cy="157865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ACA9A0F-43D8-1D31-8C1D-DC7C9D93310A}"/>
                </a:ext>
              </a:extLst>
            </p:cNvPr>
            <p:cNvSpPr txBox="1"/>
            <p:nvPr/>
          </p:nvSpPr>
          <p:spPr>
            <a:xfrm>
              <a:off x="1393752" y="3758839"/>
              <a:ext cx="64251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    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‘ a </a:t>
              </a:r>
              <a:r>
                <a:rPr lang="en-US" altLang="zh-CN" sz="32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b b a b’</a:t>
              </a:r>
              <a:endPara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 </a:t>
              </a:r>
              <a:r>
                <a:rPr kumimoji="1" lang="el-GR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kumimoji="1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  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0    1    2    3   0    0    1   0</a:t>
              </a:r>
              <a:endPara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A60798-01F9-D15C-E4C8-35A9597405E9}"/>
                </a:ext>
              </a:extLst>
            </p:cNvPr>
            <p:cNvSpPr/>
            <p:nvPr/>
          </p:nvSpPr>
          <p:spPr>
            <a:xfrm>
              <a:off x="787340" y="3257407"/>
              <a:ext cx="4982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笨方法，根据定义来暴力计算。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B580D0A-77C3-FF8E-0A1B-CDDE9F33715C}"/>
              </a:ext>
            </a:extLst>
          </p:cNvPr>
          <p:cNvSpPr/>
          <p:nvPr/>
        </p:nvSpPr>
        <p:spPr>
          <a:xfrm>
            <a:off x="2402175" y="2369753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容易验证这个定义和之前那个是等价的。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C81262-581E-1B7D-2A29-D2CEFE86E3BC}"/>
              </a:ext>
            </a:extLst>
          </p:cNvPr>
          <p:cNvSpPr txBox="1"/>
          <p:nvPr/>
        </p:nvSpPr>
        <p:spPr>
          <a:xfrm>
            <a:off x="787340" y="4807910"/>
            <a:ext cx="79548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递推 </a:t>
            </a:r>
            <a:endParaRPr lang="en-US" altLang="zh-CN" sz="2800" b="1" dirty="0">
              <a:solidFill>
                <a:srgbClr val="7030A0"/>
              </a:solidFill>
              <a:highlight>
                <a:srgbClr val="FFFF00"/>
              </a:highligh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[1],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[2],…,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算出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i≥1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初值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π[1]=0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（根据定义）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B163BE-A0F3-D00F-9997-215BA5E6C177}"/>
              </a:ext>
            </a:extLst>
          </p:cNvPr>
          <p:cNvSpPr txBox="1"/>
          <p:nvPr/>
        </p:nvSpPr>
        <p:spPr>
          <a:xfrm>
            <a:off x="987146" y="889336"/>
            <a:ext cx="7394459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=j+1 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是满足如下性质的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整数：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T[1,j+1]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T[1,i+1]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的真后缀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（注意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可能为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307C90-0696-FFAA-525F-25FBFFF77770}"/>
              </a:ext>
            </a:extLst>
          </p:cNvPr>
          <p:cNvGrpSpPr/>
          <p:nvPr/>
        </p:nvGrpSpPr>
        <p:grpSpPr>
          <a:xfrm>
            <a:off x="5101949" y="2361852"/>
            <a:ext cx="2933737" cy="1483846"/>
            <a:chOff x="6142109" y="3231485"/>
            <a:chExt cx="2933737" cy="148384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BAD8A2-35BE-C4ED-5274-C5D4220D59D2}"/>
                </a:ext>
              </a:extLst>
            </p:cNvPr>
            <p:cNvSpPr/>
            <p:nvPr/>
          </p:nvSpPr>
          <p:spPr>
            <a:xfrm>
              <a:off x="6435027" y="3600817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87005A-EC13-DB92-4B2A-BDC3084FF1A8}"/>
                </a:ext>
              </a:extLst>
            </p:cNvPr>
            <p:cNvSpPr/>
            <p:nvPr/>
          </p:nvSpPr>
          <p:spPr>
            <a:xfrm>
              <a:off x="6435028" y="4088740"/>
              <a:ext cx="1217076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4943523-55C1-8CB2-20BB-457FC381D555}"/>
                </a:ext>
              </a:extLst>
            </p:cNvPr>
            <p:cNvSpPr/>
            <p:nvPr/>
          </p:nvSpPr>
          <p:spPr>
            <a:xfrm>
              <a:off x="8545243" y="3600817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7991428-B962-298F-65EB-B3F1554C15DB}"/>
                </a:ext>
              </a:extLst>
            </p:cNvPr>
            <p:cNvSpPr txBox="1"/>
            <p:nvPr/>
          </p:nvSpPr>
          <p:spPr>
            <a:xfrm>
              <a:off x="8495553" y="3231485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C128A1-422E-70F9-0A3A-040BA17C5DA2}"/>
                </a:ext>
              </a:extLst>
            </p:cNvPr>
            <p:cNvSpPr/>
            <p:nvPr/>
          </p:nvSpPr>
          <p:spPr>
            <a:xfrm>
              <a:off x="7683690" y="4082571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E2AAB16-F97C-2E17-CB02-99B2F82E0678}"/>
                </a:ext>
              </a:extLst>
            </p:cNvPr>
            <p:cNvSpPr/>
            <p:nvPr/>
          </p:nvSpPr>
          <p:spPr>
            <a:xfrm>
              <a:off x="7305007" y="3600817"/>
              <a:ext cx="1217076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1DA3E1-B350-AC9A-D563-A9B6908CB820}"/>
                </a:ext>
              </a:extLst>
            </p:cNvPr>
            <p:cNvSpPr txBox="1"/>
            <p:nvPr/>
          </p:nvSpPr>
          <p:spPr>
            <a:xfrm>
              <a:off x="6142109" y="357763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54B118F-6EA9-2E5E-707E-345C2F37DC9F}"/>
                </a:ext>
              </a:extLst>
            </p:cNvPr>
            <p:cNvSpPr txBox="1"/>
            <p:nvPr/>
          </p:nvSpPr>
          <p:spPr>
            <a:xfrm>
              <a:off x="6142109" y="406694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BA642D9-1FD2-C474-ED6E-3343A74E83CF}"/>
                </a:ext>
              </a:extLst>
            </p:cNvPr>
            <p:cNvSpPr txBox="1"/>
            <p:nvPr/>
          </p:nvSpPr>
          <p:spPr>
            <a:xfrm>
              <a:off x="7654876" y="4345999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A5F4A2-4BF6-6DF1-688F-4DCD743204D8}"/>
              </a:ext>
            </a:extLst>
          </p:cNvPr>
          <p:cNvGrpSpPr/>
          <p:nvPr/>
        </p:nvGrpSpPr>
        <p:grpSpPr>
          <a:xfrm>
            <a:off x="1130847" y="2377488"/>
            <a:ext cx="2933737" cy="1483846"/>
            <a:chOff x="1539920" y="2282210"/>
            <a:chExt cx="2933737" cy="148384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D917AA3-2973-D142-CECE-5A919A56D4B8}"/>
                </a:ext>
              </a:extLst>
            </p:cNvPr>
            <p:cNvSpPr/>
            <p:nvPr/>
          </p:nvSpPr>
          <p:spPr>
            <a:xfrm>
              <a:off x="1832839" y="2651542"/>
              <a:ext cx="846820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56DA7A3-3DED-1C3B-D8E7-969B03CE990D}"/>
                </a:ext>
              </a:extLst>
            </p:cNvPr>
            <p:cNvSpPr/>
            <p:nvPr/>
          </p:nvSpPr>
          <p:spPr>
            <a:xfrm>
              <a:off x="2702818" y="2651542"/>
              <a:ext cx="1597103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E91C3F-A746-7C42-836F-B9B6B05462C6}"/>
                </a:ext>
              </a:extLst>
            </p:cNvPr>
            <p:cNvSpPr txBox="1"/>
            <p:nvPr/>
          </p:nvSpPr>
          <p:spPr>
            <a:xfrm>
              <a:off x="3893364" y="2282210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57474E8-63D9-0AD6-099B-11B048631AA6}"/>
                </a:ext>
              </a:extLst>
            </p:cNvPr>
            <p:cNvSpPr/>
            <p:nvPr/>
          </p:nvSpPr>
          <p:spPr>
            <a:xfrm>
              <a:off x="1832839" y="3133296"/>
              <a:ext cx="1605529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D37B6AE-D1C5-7CBB-0501-2B9BE6624520}"/>
                </a:ext>
              </a:extLst>
            </p:cNvPr>
            <p:cNvSpPr txBox="1"/>
            <p:nvPr/>
          </p:nvSpPr>
          <p:spPr>
            <a:xfrm>
              <a:off x="1539920" y="262835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6DE25D8-9EF1-5A22-EEE8-5CBDB0BFC82B}"/>
                </a:ext>
              </a:extLst>
            </p:cNvPr>
            <p:cNvSpPr txBox="1"/>
            <p:nvPr/>
          </p:nvSpPr>
          <p:spPr>
            <a:xfrm>
              <a:off x="1539920" y="311767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733A77-20EC-607D-F6AE-00ED1566C50C}"/>
                </a:ext>
              </a:extLst>
            </p:cNvPr>
            <p:cNvSpPr txBox="1"/>
            <p:nvPr/>
          </p:nvSpPr>
          <p:spPr>
            <a:xfrm>
              <a:off x="3052687" y="3396724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269AF49-3D81-03E9-B639-758F4EDAEC4F}"/>
              </a:ext>
            </a:extLst>
          </p:cNvPr>
          <p:cNvGrpSpPr/>
          <p:nvPr/>
        </p:nvGrpSpPr>
        <p:grpSpPr>
          <a:xfrm>
            <a:off x="996358" y="3863152"/>
            <a:ext cx="6276788" cy="2769989"/>
            <a:chOff x="996358" y="3863152"/>
            <a:chExt cx="6276788" cy="27699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9A83048-FB09-A895-5BED-1E1832B20173}"/>
                </a:ext>
              </a:extLst>
            </p:cNvPr>
            <p:cNvSpPr txBox="1"/>
            <p:nvPr/>
          </p:nvSpPr>
          <p:spPr>
            <a:xfrm>
              <a:off x="2095604" y="4386372"/>
              <a:ext cx="5177542" cy="2246769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找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最大</a:t>
              </a:r>
              <a:r>
                <a:rPr lang="zh-CN" altLang="en-US" sz="2800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整数</a:t>
              </a:r>
              <a:r>
                <a:rPr lang="en-US" altLang="zh-CN" sz="28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800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使得</a:t>
              </a:r>
              <a:endPara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(1) T[1,j] </a:t>
              </a:r>
              <a:r>
                <a:rPr lang="zh-CN" altLang="en-US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T[1,i]</a:t>
              </a:r>
              <a:r>
                <a:rPr lang="zh-CN" altLang="en-US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的真后缀</a:t>
              </a:r>
              <a:endPara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(2) T[j+1]=T[i+1]</a:t>
              </a:r>
            </a:p>
            <a:p>
              <a:r>
                <a:rPr lang="zh-CN" altLang="en-US" sz="2800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 ≥0 </a:t>
              </a:r>
              <a:r>
                <a: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el-GR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[i+1]</a:t>
              </a:r>
              <a:r>
                <a:rPr lang="en-US" altLang="zh-CN" sz="28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=j+1 </a:t>
              </a:r>
              <a:r>
                <a:rPr lang="zh-CN" altLang="en-US" sz="28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，否则</a:t>
              </a:r>
              <a:r>
                <a:rPr kumimoji="1" lang="el-GR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[i+1]=0.</a:t>
              </a:r>
              <a:endPara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A49C58-0FFC-B1F8-C94D-5FD86C042098}"/>
                </a:ext>
              </a:extLst>
            </p:cNvPr>
            <p:cNvSpPr/>
            <p:nvPr/>
          </p:nvSpPr>
          <p:spPr>
            <a:xfrm>
              <a:off x="996358" y="3863152"/>
              <a:ext cx="32704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l-GR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[i+1]</a:t>
              </a:r>
              <a:r>
                <a:rPr lang="zh-CN" altLang="en-US" sz="28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的计算方法：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0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9177A1-153D-10A0-184C-BCAAA7496B62}"/>
              </a:ext>
            </a:extLst>
          </p:cNvPr>
          <p:cNvSpPr txBox="1"/>
          <p:nvPr/>
        </p:nvSpPr>
        <p:spPr>
          <a:xfrm>
            <a:off x="1245963" y="276763"/>
            <a:ext cx="667191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问题转化为，给定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，找出最大的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T[1,j]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(2) T[j+1]=T[i+1]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9DBFAEB-2D8B-69BA-D2E2-6473794010C2}"/>
              </a:ext>
            </a:extLst>
          </p:cNvPr>
          <p:cNvGrpSpPr/>
          <p:nvPr/>
        </p:nvGrpSpPr>
        <p:grpSpPr>
          <a:xfrm>
            <a:off x="330190" y="2873199"/>
            <a:ext cx="5246420" cy="3242760"/>
            <a:chOff x="1352693" y="2559981"/>
            <a:chExt cx="5246420" cy="3242760"/>
          </a:xfrm>
        </p:grpSpPr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C304A34F-10C8-5BAA-2077-E9AB3E331366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决策 6">
              <a:extLst>
                <a:ext uri="{FF2B5EF4-FFF2-40B4-BE49-F238E27FC236}">
                  <a16:creationId xmlns:a16="http://schemas.microsoft.com/office/drawing/2014/main" id="{1AD54002-E2CF-D054-34DD-08944E4AA4F4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流程图: 终止 7">
              <a:extLst>
                <a:ext uri="{FF2B5EF4-FFF2-40B4-BE49-F238E27FC236}">
                  <a16:creationId xmlns:a16="http://schemas.microsoft.com/office/drawing/2014/main" id="{FD19B423-3A9A-3AB3-D7A4-8B3AFF56D5C7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9487ED12-84B9-F728-BF21-E973609A614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2BBFE689-E01F-D7B6-EAD1-AB542A4F87A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8F55110-D9DA-C2B0-8DDA-F09AAC09BE55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A269E4-0FBF-1A66-10E1-8F3E8FCCCDE1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46DBE59E-F405-FBC2-37FB-20251A9C0202}"/>
                </a:ext>
              </a:extLst>
            </p:cNvPr>
            <p:cNvSpPr/>
            <p:nvPr/>
          </p:nvSpPr>
          <p:spPr>
            <a:xfrm>
              <a:off x="4670274" y="4306450"/>
              <a:ext cx="1928839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18995D1B-A32A-E0C0-08A2-136335CBC381}"/>
                </a:ext>
              </a:extLst>
            </p:cNvPr>
            <p:cNvCxnSpPr>
              <a:cxnSpLocks/>
              <a:stCxn id="13" idx="0"/>
              <a:endCxn id="6" idx="3"/>
            </p:cNvCxnSpPr>
            <p:nvPr/>
          </p:nvCxnSpPr>
          <p:spPr>
            <a:xfrm rot="16200000" flipV="1">
              <a:off x="4543864" y="3215619"/>
              <a:ext cx="840245" cy="13414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终止 14">
              <a:extLst>
                <a:ext uri="{FF2B5EF4-FFF2-40B4-BE49-F238E27FC236}">
                  <a16:creationId xmlns:a16="http://schemas.microsoft.com/office/drawing/2014/main" id="{4FFF4002-0A84-27D2-23B9-B625CE63D3FA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连接符: 肘形 40">
              <a:extLst>
                <a:ext uri="{FF2B5EF4-FFF2-40B4-BE49-F238E27FC236}">
                  <a16:creationId xmlns:a16="http://schemas.microsoft.com/office/drawing/2014/main" id="{DE25BC96-3656-9109-7128-567F665163F8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DC97495-8DBD-C68F-D425-D368FAE3809D}"/>
                </a:ext>
              </a:extLst>
            </p:cNvPr>
            <p:cNvCxnSpPr>
              <a:cxnSpLocks/>
              <a:stCxn id="7" idx="2"/>
              <a:endCxn id="23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30BC16DC-28D3-87C5-F1F1-650651E2BE23}"/>
                </a:ext>
              </a:extLst>
            </p:cNvPr>
            <p:cNvCxnSpPr>
              <a:cxnSpLocks/>
              <a:stCxn id="7" idx="2"/>
              <a:endCxn id="13" idx="1"/>
            </p:cNvCxnSpPr>
            <p:nvPr/>
          </p:nvCxnSpPr>
          <p:spPr>
            <a:xfrm rot="16200000" flipH="1">
              <a:off x="4040776" y="4425098"/>
              <a:ext cx="319194" cy="9398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ED686D4-D62C-D991-E04B-CE1D3AE403F6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F47A505-96F0-5271-BCC6-AF272906525C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流程图: 准备 20">
              <a:extLst>
                <a:ext uri="{FF2B5EF4-FFF2-40B4-BE49-F238E27FC236}">
                  <a16:creationId xmlns:a16="http://schemas.microsoft.com/office/drawing/2014/main" id="{E947476D-6C29-73B0-5D8A-FA2826493896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D3EFEEF-74D3-CABE-0F78-D61510513091}"/>
                </a:ext>
              </a:extLst>
            </p:cNvPr>
            <p:cNvCxnSpPr>
              <a:cxnSpLocks/>
              <a:stCxn id="21" idx="2"/>
              <a:endCxn id="6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605464F8-7A1A-F587-8B4A-6A410BFC70FE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连接符: 肘形 72">
              <a:extLst>
                <a:ext uri="{FF2B5EF4-FFF2-40B4-BE49-F238E27FC236}">
                  <a16:creationId xmlns:a16="http://schemas.microsoft.com/office/drawing/2014/main" id="{5210BF85-7739-401D-21F7-3A2AD5A4FA39}"/>
                </a:ext>
              </a:extLst>
            </p:cNvPr>
            <p:cNvCxnSpPr>
              <a:cxnSpLocks/>
              <a:stCxn id="23" idx="1"/>
              <a:endCxn id="15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088C71B-0E7F-A970-5772-0FF2DF829C06}"/>
              </a:ext>
            </a:extLst>
          </p:cNvPr>
          <p:cNvSpPr txBox="1"/>
          <p:nvPr/>
        </p:nvSpPr>
        <p:spPr>
          <a:xfrm>
            <a:off x="170725" y="1925079"/>
            <a:ext cx="488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思想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从大到小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依次找出满足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的各个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，直到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就输出并退出。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511F6CA-1A66-14AE-BFE8-241540E8F4F1}"/>
              </a:ext>
            </a:extLst>
          </p:cNvPr>
          <p:cNvGrpSpPr/>
          <p:nvPr/>
        </p:nvGrpSpPr>
        <p:grpSpPr>
          <a:xfrm>
            <a:off x="5202081" y="1691879"/>
            <a:ext cx="3833635" cy="1067038"/>
            <a:chOff x="5310365" y="1788131"/>
            <a:chExt cx="3833635" cy="106703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337E580-6825-4BA2-8FDD-5E475EF2AB5C}"/>
                </a:ext>
              </a:extLst>
            </p:cNvPr>
            <p:cNvSpPr txBox="1"/>
            <p:nvPr/>
          </p:nvSpPr>
          <p:spPr>
            <a:xfrm>
              <a:off x="5310365" y="2208838"/>
              <a:ext cx="3833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' a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b a b'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   1    2    3    4   5    6    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 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8 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9  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834EC4E-831E-74EC-9504-D76F7C616321}"/>
                </a:ext>
              </a:extLst>
            </p:cNvPr>
            <p:cNvSpPr txBox="1"/>
            <p:nvPr/>
          </p:nvSpPr>
          <p:spPr>
            <a:xfrm>
              <a:off x="5568854" y="1788131"/>
              <a:ext cx="414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06CB3A7-DAB8-CC2A-D853-FDBEB8854E65}"/>
              </a:ext>
            </a:extLst>
          </p:cNvPr>
          <p:cNvSpPr txBox="1"/>
          <p:nvPr/>
        </p:nvSpPr>
        <p:spPr>
          <a:xfrm>
            <a:off x="5605996" y="3095524"/>
            <a:ext cx="30757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。求</a:t>
            </a:r>
            <a:r>
              <a:rPr kumimoji="1"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[10].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初始时，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[9]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7B13EA-1AC0-5403-8431-170D4D30B293}"/>
              </a:ext>
            </a:extLst>
          </p:cNvPr>
          <p:cNvSpPr/>
          <p:nvPr/>
        </p:nvSpPr>
        <p:spPr>
          <a:xfrm>
            <a:off x="138418" y="6110400"/>
            <a:ext cx="3194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输出的值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pi[i+1]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36C746-30B0-45C3-B129-497C51920EA5}"/>
              </a:ext>
            </a:extLst>
          </p:cNvPr>
          <p:cNvSpPr txBox="1"/>
          <p:nvPr/>
        </p:nvSpPr>
        <p:spPr>
          <a:xfrm>
            <a:off x="1105405" y="1429128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>
                <a:solidFill>
                  <a:srgbClr val="0DCFE9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1    2    3    4   5    6    7   8    9   10  11   12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11DF4-80A0-45E3-A94C-9335486937E9}"/>
              </a:ext>
            </a:extLst>
          </p:cNvPr>
          <p:cNvSpPr txBox="1"/>
          <p:nvPr/>
        </p:nvSpPr>
        <p:spPr>
          <a:xfrm>
            <a:off x="2011782" y="3580689"/>
            <a:ext cx="5730696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=8</a:t>
            </a:r>
            <a:r>
              <a:rPr kumimoji="1" lang="zh-CN" altLang="en-US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=5</a:t>
            </a:r>
            <a:r>
              <a:rPr kumimoji="1" lang="zh-CN" altLang="en-US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[12]=j</a:t>
            </a:r>
            <a:r>
              <a:rPr kumimoji="1" lang="en-US" altLang="zh-CN" sz="2400" baseline="-250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+1=1</a:t>
            </a:r>
            <a:r>
              <a:rPr kumimoji="1" lang="zh-CN" altLang="en-US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E8369FF-676B-4C5A-A9B6-BF0A3F1BD06C}"/>
              </a:ext>
            </a:extLst>
          </p:cNvPr>
          <p:cNvSpPr/>
          <p:nvPr/>
        </p:nvSpPr>
        <p:spPr>
          <a:xfrm rot="16200000">
            <a:off x="4115710" y="109825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78ACA5C-603F-40AF-96B5-C6784FC25EE1}"/>
              </a:ext>
            </a:extLst>
          </p:cNvPr>
          <p:cNvSpPr/>
          <p:nvPr/>
        </p:nvSpPr>
        <p:spPr>
          <a:xfrm rot="5400000">
            <a:off x="5056491" y="23830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AF1369D-2126-4920-A344-4EB57D131907}"/>
              </a:ext>
            </a:extLst>
          </p:cNvPr>
          <p:cNvSpPr/>
          <p:nvPr/>
        </p:nvSpPr>
        <p:spPr>
          <a:xfrm rot="16200000">
            <a:off x="3640926" y="1851137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3BCF64A-6648-4C88-BF8D-722AC5A4D8CB}"/>
              </a:ext>
            </a:extLst>
          </p:cNvPr>
          <p:cNvSpPr/>
          <p:nvPr/>
        </p:nvSpPr>
        <p:spPr>
          <a:xfrm rot="5400000">
            <a:off x="5531276" y="445046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FE72C0C-3A12-4E05-96DE-9BEABDC20B7B}"/>
              </a:ext>
            </a:extLst>
          </p:cNvPr>
          <p:cNvSpPr/>
          <p:nvPr/>
        </p:nvSpPr>
        <p:spPr>
          <a:xfrm rot="16200000">
            <a:off x="3152952" y="2548735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544F33F2-0EF4-465A-99BE-0C76DC7B8791}"/>
              </a:ext>
            </a:extLst>
          </p:cNvPr>
          <p:cNvSpPr/>
          <p:nvPr/>
        </p:nvSpPr>
        <p:spPr>
          <a:xfrm rot="5400000">
            <a:off x="6019248" y="664971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155C3E7-9390-44CC-808E-FD246D70FEB3}"/>
              </a:ext>
            </a:extLst>
          </p:cNvPr>
          <p:cNvSpPr/>
          <p:nvPr/>
        </p:nvSpPr>
        <p:spPr>
          <a:xfrm rot="16200000">
            <a:off x="2948223" y="3125694"/>
            <a:ext cx="249887" cy="5398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31E3C614-524E-4C98-A009-55840F05AD44}"/>
              </a:ext>
            </a:extLst>
          </p:cNvPr>
          <p:cNvSpPr/>
          <p:nvPr/>
        </p:nvSpPr>
        <p:spPr>
          <a:xfrm rot="5400000">
            <a:off x="6266734" y="433087"/>
            <a:ext cx="196810" cy="75374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56F942-88A9-459A-A78D-99FD3B271331}"/>
              </a:ext>
            </a:extLst>
          </p:cNvPr>
          <p:cNvSpPr txBox="1"/>
          <p:nvPr/>
        </p:nvSpPr>
        <p:spPr>
          <a:xfrm>
            <a:off x="6202761" y="2258948"/>
            <a:ext cx="383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 err="1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</a:t>
            </a:r>
            <a:endParaRPr kumimoji="1" lang="en-US" altLang="zh-CN" sz="1800" dirty="0">
              <a:solidFill>
                <a:srgbClr val="006600"/>
              </a:solidFill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490814-707E-4916-89E1-29B1D9A116FA}"/>
              </a:ext>
            </a:extLst>
          </p:cNvPr>
          <p:cNvSpPr txBox="1"/>
          <p:nvPr/>
        </p:nvSpPr>
        <p:spPr>
          <a:xfrm>
            <a:off x="4160030" y="2208946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=8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874672-CE5C-4CC7-86FE-BF88BF6D2A33}"/>
              </a:ext>
            </a:extLst>
          </p:cNvPr>
          <p:cNvSpPr txBox="1"/>
          <p:nvPr/>
        </p:nvSpPr>
        <p:spPr>
          <a:xfrm>
            <a:off x="3700385" y="2607648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=5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6EA36-AB94-438D-BE09-17398080A335}"/>
              </a:ext>
            </a:extLst>
          </p:cNvPr>
          <p:cNvSpPr txBox="1"/>
          <p:nvPr/>
        </p:nvSpPr>
        <p:spPr>
          <a:xfrm>
            <a:off x="3135415" y="280212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51FB67-F154-414C-B43A-8F695A7E059B}"/>
              </a:ext>
            </a:extLst>
          </p:cNvPr>
          <p:cNvSpPr txBox="1"/>
          <p:nvPr/>
        </p:nvSpPr>
        <p:spPr>
          <a:xfrm>
            <a:off x="2802905" y="310518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=0</a:t>
            </a:r>
          </a:p>
        </p:txBody>
      </p:sp>
    </p:spTree>
    <p:extLst>
      <p:ext uri="{BB962C8B-B14F-4D97-AF65-F5344CB8AC3E}">
        <p14:creationId xmlns:p14="http://schemas.microsoft.com/office/powerpoint/2010/main" val="42811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0" grpId="1"/>
      <p:bldP spid="21" grpId="0"/>
      <p:bldP spid="21" grpId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081CBFD7-7A90-C9DE-437B-FE666123F434}"/>
              </a:ext>
            </a:extLst>
          </p:cNvPr>
          <p:cNvSpPr txBox="1"/>
          <p:nvPr/>
        </p:nvSpPr>
        <p:spPr>
          <a:xfrm>
            <a:off x="998742" y="944166"/>
            <a:ext cx="655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的真后缀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],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]], …, 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对所有</a:t>
            </a:r>
            <a:r>
              <a:rPr lang="en-US" altLang="zh-CN" sz="28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成立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D52EE56-644E-1326-09C2-4B3B8381F43A}"/>
                  </a:ext>
                </a:extLst>
              </p:cNvPr>
              <p:cNvSpPr txBox="1"/>
              <p:nvPr/>
            </p:nvSpPr>
            <p:spPr>
              <a:xfrm>
                <a:off x="527538" y="2231732"/>
                <a:ext cx="7359162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证明：当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]=0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时，定理时显然成立的。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现在假设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注意：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={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i'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why</a:t>
                </a:r>
                <a:r>
                  <a:rPr lang="en-US" altLang="zh-CN" sz="28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=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（根据归纳法）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{j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Hans-HK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Hans-HK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i'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]], 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endParaRPr lang="zh-Hans-HK" altLang="en-US" sz="2800" i="1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D52EE56-644E-1326-09C2-4B3B8381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8" y="2231732"/>
                <a:ext cx="7359162" cy="3847207"/>
              </a:xfrm>
              <a:prstGeom prst="rect">
                <a:avLst/>
              </a:prstGeom>
              <a:blipFill>
                <a:blip r:embed="rId2"/>
                <a:stretch>
                  <a:fillRect l="-1740" t="-2060" b="-3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组合 63">
            <a:extLst>
              <a:ext uri="{FF2B5EF4-FFF2-40B4-BE49-F238E27FC236}">
                <a16:creationId xmlns:a16="http://schemas.microsoft.com/office/drawing/2014/main" id="{8BA9BFD9-01D0-B65C-A95D-0EDD50233090}"/>
              </a:ext>
            </a:extLst>
          </p:cNvPr>
          <p:cNvGrpSpPr/>
          <p:nvPr/>
        </p:nvGrpSpPr>
        <p:grpSpPr>
          <a:xfrm>
            <a:off x="5913925" y="5088979"/>
            <a:ext cx="2892668" cy="1649709"/>
            <a:chOff x="5996354" y="5125492"/>
            <a:chExt cx="2892668" cy="164970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FC12A8B-33B9-F521-FB46-1B9793F4B4BD}"/>
                </a:ext>
              </a:extLst>
            </p:cNvPr>
            <p:cNvSpPr/>
            <p:nvPr/>
          </p:nvSpPr>
          <p:spPr>
            <a:xfrm>
              <a:off x="5996354" y="5134708"/>
              <a:ext cx="284870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B6FECA-8475-56C8-2B31-40EB8B3C70B6}"/>
                </a:ext>
              </a:extLst>
            </p:cNvPr>
            <p:cNvSpPr/>
            <p:nvPr/>
          </p:nvSpPr>
          <p:spPr>
            <a:xfrm>
              <a:off x="6954716" y="5125492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6445335-2A41-5985-7EA3-68D9020CF302}"/>
                </a:ext>
              </a:extLst>
            </p:cNvPr>
            <p:cNvSpPr/>
            <p:nvPr/>
          </p:nvSpPr>
          <p:spPr>
            <a:xfrm>
              <a:off x="5996354" y="5594697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412DFCD-7A1C-CF61-A9D8-25B91EC0D263}"/>
                </a:ext>
              </a:extLst>
            </p:cNvPr>
            <p:cNvSpPr/>
            <p:nvPr/>
          </p:nvSpPr>
          <p:spPr>
            <a:xfrm>
              <a:off x="5996354" y="6054686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681E945-74EB-3A23-E1C1-97B0F6B25AAC}"/>
                </a:ext>
              </a:extLst>
            </p:cNvPr>
            <p:cNvSpPr txBox="1"/>
            <p:nvPr/>
          </p:nvSpPr>
          <p:spPr>
            <a:xfrm>
              <a:off x="8554915" y="5359764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E3F4494-A514-6033-D843-23715D62E08D}"/>
                </a:ext>
              </a:extLst>
            </p:cNvPr>
            <p:cNvSpPr txBox="1"/>
            <p:nvPr/>
          </p:nvSpPr>
          <p:spPr>
            <a:xfrm>
              <a:off x="7600951" y="5851871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'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6A7F18E-CB22-973A-B465-7D10BBD40C35}"/>
                </a:ext>
              </a:extLst>
            </p:cNvPr>
            <p:cNvSpPr txBox="1"/>
            <p:nvPr/>
          </p:nvSpPr>
          <p:spPr>
            <a:xfrm>
              <a:off x="6774473" y="6313536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DCFE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sz="2400" i="1" dirty="0">
                <a:solidFill>
                  <a:srgbClr val="0DCF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7ED3931-DA52-14EE-2599-58685D6EDECC}"/>
                </a:ext>
              </a:extLst>
            </p:cNvPr>
            <p:cNvSpPr/>
            <p:nvPr/>
          </p:nvSpPr>
          <p:spPr>
            <a:xfrm>
              <a:off x="6831623" y="5590597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44539BC-9992-FDB1-EF95-7E17C82A8E9A}"/>
                </a:ext>
              </a:extLst>
            </p:cNvPr>
            <p:cNvSpPr/>
            <p:nvPr/>
          </p:nvSpPr>
          <p:spPr>
            <a:xfrm>
              <a:off x="7789985" y="5125492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19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52625A-BCE0-320A-772F-798A0449AE49}"/>
              </a:ext>
            </a:extLst>
          </p:cNvPr>
          <p:cNvSpPr txBox="1"/>
          <p:nvPr/>
        </p:nvSpPr>
        <p:spPr>
          <a:xfrm>
            <a:off x="5494351" y="1436255"/>
            <a:ext cx="31069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j&gt;0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的某个真后缀。如何找到比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更小的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j'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T[1,j']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真后缀？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65E9D-5FD9-7073-EECA-8272083C9EEC}"/>
              </a:ext>
            </a:extLst>
          </p:cNvPr>
          <p:cNvSpPr txBox="1"/>
          <p:nvPr/>
        </p:nvSpPr>
        <p:spPr>
          <a:xfrm>
            <a:off x="1168737" y="4577121"/>
            <a:ext cx="5106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根据上面的定理，可知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j'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[j]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853038A-C012-00AD-1408-FA31481E7461}"/>
              </a:ext>
            </a:extLst>
          </p:cNvPr>
          <p:cNvGrpSpPr/>
          <p:nvPr/>
        </p:nvGrpSpPr>
        <p:grpSpPr>
          <a:xfrm>
            <a:off x="391011" y="944182"/>
            <a:ext cx="4936544" cy="3242760"/>
            <a:chOff x="1352693" y="2559981"/>
            <a:chExt cx="4936544" cy="3242760"/>
          </a:xfrm>
        </p:grpSpPr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48AB104A-8A88-FB7B-6AA5-C9AAAD755628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决策 10">
              <a:extLst>
                <a:ext uri="{FF2B5EF4-FFF2-40B4-BE49-F238E27FC236}">
                  <a16:creationId xmlns:a16="http://schemas.microsoft.com/office/drawing/2014/main" id="{99D9741A-B92F-7847-0616-4E389B7C645E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终止 11">
              <a:extLst>
                <a:ext uri="{FF2B5EF4-FFF2-40B4-BE49-F238E27FC236}">
                  <a16:creationId xmlns:a16="http://schemas.microsoft.com/office/drawing/2014/main" id="{CB166FAC-D54C-185F-4411-5F5481F44056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6DC6C5B9-A67A-9AB4-2D99-23E50C627902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9232296E-B52F-6093-94D8-73A6273551C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B63A903-060D-23F5-A282-74601F7A5F62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E70A945-D422-841C-CEC3-3A529F0985D7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1E25FC4F-5D1F-33D5-8386-E90C95329D7A}"/>
                </a:ext>
              </a:extLst>
            </p:cNvPr>
            <p:cNvSpPr/>
            <p:nvPr/>
          </p:nvSpPr>
          <p:spPr>
            <a:xfrm>
              <a:off x="4670275" y="4306450"/>
              <a:ext cx="1618962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989FCB2F-859E-F265-7989-04DD7773963F}"/>
                </a:ext>
              </a:extLst>
            </p:cNvPr>
            <p:cNvCxnSpPr>
              <a:cxnSpLocks/>
              <a:stCxn id="17" idx="0"/>
              <a:endCxn id="10" idx="3"/>
            </p:cNvCxnSpPr>
            <p:nvPr/>
          </p:nvCxnSpPr>
          <p:spPr>
            <a:xfrm rot="16200000" flipV="1">
              <a:off x="4466395" y="3293088"/>
              <a:ext cx="840245" cy="11864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图: 终止 18">
              <a:extLst>
                <a:ext uri="{FF2B5EF4-FFF2-40B4-BE49-F238E27FC236}">
                  <a16:creationId xmlns:a16="http://schemas.microsoft.com/office/drawing/2014/main" id="{B115C0DE-F7C7-4E4F-34B7-0BD1E198C3FA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连接符: 肘形 40">
              <a:extLst>
                <a:ext uri="{FF2B5EF4-FFF2-40B4-BE49-F238E27FC236}">
                  <a16:creationId xmlns:a16="http://schemas.microsoft.com/office/drawing/2014/main" id="{7B6097A6-75C1-3AE5-5569-52AC9CD64CAF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873FCC10-5EE5-D075-2DEB-C7AABB1CC024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26AD62F1-12B3-B905-F729-1C7ED2A3C53A}"/>
                </a:ext>
              </a:extLst>
            </p:cNvPr>
            <p:cNvCxnSpPr>
              <a:cxnSpLocks/>
              <a:stCxn id="11" idx="2"/>
              <a:endCxn id="17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96FB61F-5802-9319-2DDC-7F8B54AF420A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FF413B6-A5C3-E3CF-2350-C9F9155E3954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流程图: 准备 24">
              <a:extLst>
                <a:ext uri="{FF2B5EF4-FFF2-40B4-BE49-F238E27FC236}">
                  <a16:creationId xmlns:a16="http://schemas.microsoft.com/office/drawing/2014/main" id="{5855760C-73C0-8CE1-86C5-68E66119A7C7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7EECA96-6B2D-BFA2-DBA5-9D9C1A99E57F}"/>
                </a:ext>
              </a:extLst>
            </p:cNvPr>
            <p:cNvCxnSpPr>
              <a:cxnSpLocks/>
              <a:stCxn id="25" idx="2"/>
              <a:endCxn id="10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图: 终止 26">
              <a:extLst>
                <a:ext uri="{FF2B5EF4-FFF2-40B4-BE49-F238E27FC236}">
                  <a16:creationId xmlns:a16="http://schemas.microsoft.com/office/drawing/2014/main" id="{0B826749-54FA-600A-2CD9-B9DB23BAF744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连接符: 肘形 72">
              <a:extLst>
                <a:ext uri="{FF2B5EF4-FFF2-40B4-BE49-F238E27FC236}">
                  <a16:creationId xmlns:a16="http://schemas.microsoft.com/office/drawing/2014/main" id="{2742A424-1EB1-2EAB-1FFA-739DFC6B3B69}"/>
                </a:ext>
              </a:extLst>
            </p:cNvPr>
            <p:cNvCxnSpPr>
              <a:cxnSpLocks/>
              <a:stCxn id="27" idx="1"/>
              <a:endCxn id="19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FCA9F10D-B9D0-7DB7-8BD9-038201441951}"/>
              </a:ext>
            </a:extLst>
          </p:cNvPr>
          <p:cNvSpPr/>
          <p:nvPr/>
        </p:nvSpPr>
        <p:spPr>
          <a:xfrm>
            <a:off x="3642255" y="2696810"/>
            <a:ext cx="1685300" cy="14962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6B601E6-CC3D-BBF0-510B-636C8F300E47}"/>
              </a:ext>
            </a:extLst>
          </p:cNvPr>
          <p:cNvGrpSpPr/>
          <p:nvPr/>
        </p:nvGrpSpPr>
        <p:grpSpPr>
          <a:xfrm>
            <a:off x="1703186" y="5199515"/>
            <a:ext cx="5163705" cy="1540331"/>
            <a:chOff x="1859596" y="4802473"/>
            <a:chExt cx="5163705" cy="154033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E6D3400-AC76-736F-1F41-3D0650D0BA8C}"/>
                </a:ext>
              </a:extLst>
            </p:cNvPr>
            <p:cNvSpPr/>
            <p:nvPr/>
          </p:nvSpPr>
          <p:spPr>
            <a:xfrm>
              <a:off x="2152515" y="5185497"/>
              <a:ext cx="20605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23F277-A44B-AA21-C78C-053005407A2B}"/>
                </a:ext>
              </a:extLst>
            </p:cNvPr>
            <p:cNvSpPr/>
            <p:nvPr/>
          </p:nvSpPr>
          <p:spPr>
            <a:xfrm>
              <a:off x="2152515" y="5659271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A4DD4F9-393E-808E-82FA-08E5D44A3013}"/>
                </a:ext>
              </a:extLst>
            </p:cNvPr>
            <p:cNvSpPr txBox="1"/>
            <p:nvPr/>
          </p:nvSpPr>
          <p:spPr>
            <a:xfrm>
              <a:off x="4013751" y="4810006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E6446E1-19C6-A177-B2C4-ED1AABF63EB6}"/>
                </a:ext>
              </a:extLst>
            </p:cNvPr>
            <p:cNvSpPr/>
            <p:nvPr/>
          </p:nvSpPr>
          <p:spPr>
            <a:xfrm>
              <a:off x="3022494" y="518549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5F3A788-B61E-6179-C2DD-B5A6F518AB5D}"/>
                </a:ext>
              </a:extLst>
            </p:cNvPr>
            <p:cNvSpPr txBox="1"/>
            <p:nvPr/>
          </p:nvSpPr>
          <p:spPr>
            <a:xfrm>
              <a:off x="3124176" y="5973472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DAFDD74-CDB5-88F8-69C3-8C4713CF0472}"/>
                </a:ext>
              </a:extLst>
            </p:cNvPr>
            <p:cNvSpPr txBox="1"/>
            <p:nvPr/>
          </p:nvSpPr>
          <p:spPr>
            <a:xfrm>
              <a:off x="1859596" y="5136535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30964ED-EF31-B937-6543-B3261EFD6A06}"/>
                </a:ext>
              </a:extLst>
            </p:cNvPr>
            <p:cNvSpPr txBox="1"/>
            <p:nvPr/>
          </p:nvSpPr>
          <p:spPr>
            <a:xfrm>
              <a:off x="1859596" y="5625850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1FAA44E-ACDA-7AB8-C6A2-70326E9EDAD7}"/>
                </a:ext>
              </a:extLst>
            </p:cNvPr>
            <p:cNvSpPr/>
            <p:nvPr/>
          </p:nvSpPr>
          <p:spPr>
            <a:xfrm>
              <a:off x="4896220" y="5177964"/>
              <a:ext cx="20605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7756444-73EB-C076-9487-2AF0109CFF02}"/>
                </a:ext>
              </a:extLst>
            </p:cNvPr>
            <p:cNvSpPr/>
            <p:nvPr/>
          </p:nvSpPr>
          <p:spPr>
            <a:xfrm>
              <a:off x="4896220" y="5651738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F1194C2-A9C4-75C0-A177-20FCFC07B53B}"/>
                </a:ext>
              </a:extLst>
            </p:cNvPr>
            <p:cNvSpPr txBox="1"/>
            <p:nvPr/>
          </p:nvSpPr>
          <p:spPr>
            <a:xfrm>
              <a:off x="6757456" y="4802473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DD55CD5-8660-2B01-B2FA-820AF70256ED}"/>
                </a:ext>
              </a:extLst>
            </p:cNvPr>
            <p:cNvSpPr/>
            <p:nvPr/>
          </p:nvSpPr>
          <p:spPr>
            <a:xfrm>
              <a:off x="5766199" y="5177964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44ADC8D-FC27-5C9E-B322-4EAEAB4AF989}"/>
                </a:ext>
              </a:extLst>
            </p:cNvPr>
            <p:cNvSpPr txBox="1"/>
            <p:nvPr/>
          </p:nvSpPr>
          <p:spPr>
            <a:xfrm>
              <a:off x="5867881" y="5965939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2FAC7A2-ADBD-ABC2-7371-1853B0CAD647}"/>
                </a:ext>
              </a:extLst>
            </p:cNvPr>
            <p:cNvSpPr txBox="1"/>
            <p:nvPr/>
          </p:nvSpPr>
          <p:spPr>
            <a:xfrm>
              <a:off x="4603301" y="5129002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3B99A21-227E-A728-B427-ED86C4D23519}"/>
                </a:ext>
              </a:extLst>
            </p:cNvPr>
            <p:cNvSpPr txBox="1"/>
            <p:nvPr/>
          </p:nvSpPr>
          <p:spPr>
            <a:xfrm>
              <a:off x="4603301" y="5618317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852AAA0-7E75-B927-C805-1AC0558FDE02}"/>
                </a:ext>
              </a:extLst>
            </p:cNvPr>
            <p:cNvSpPr/>
            <p:nvPr/>
          </p:nvSpPr>
          <p:spPr>
            <a:xfrm>
              <a:off x="4896220" y="5684518"/>
              <a:ext cx="709224" cy="25480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6AF30-376E-E30C-C415-7206A54FF14A}"/>
                </a:ext>
              </a:extLst>
            </p:cNvPr>
            <p:cNvSpPr/>
            <p:nvPr/>
          </p:nvSpPr>
          <p:spPr>
            <a:xfrm>
              <a:off x="6247521" y="5210744"/>
              <a:ext cx="709224" cy="25480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5054F85-A4FB-1419-6DB3-CBB5BF4C737C}"/>
                </a:ext>
              </a:extLst>
            </p:cNvPr>
            <p:cNvSpPr txBox="1"/>
            <p:nvPr/>
          </p:nvSpPr>
          <p:spPr>
            <a:xfrm>
              <a:off x="5349553" y="5941318"/>
              <a:ext cx="35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j'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5E9FD9A-CE77-8202-B51E-8BAA7AF1B3E0}"/>
                </a:ext>
              </a:extLst>
            </p:cNvPr>
            <p:cNvSpPr/>
            <p:nvPr/>
          </p:nvSpPr>
          <p:spPr>
            <a:xfrm>
              <a:off x="3515911" y="5210744"/>
              <a:ext cx="709224" cy="25480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DE7549C7-E177-1C62-BE3A-85E9844E8A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4516" y="1012703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主串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首次出现的位置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CB865-261E-F951-81A4-18FCE6C9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16" y="4158986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BF(</a:t>
            </a:r>
            <a:r>
              <a:rPr lang="en-US" altLang="zh-CN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Brute Force)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（朴素的穷举算法）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b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Knuth–Morris–Pratt algorithm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1126958-4EDE-E97A-CD78-069D027F5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59" y="3701344"/>
            <a:ext cx="231237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算法：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E03CEE1-EECE-8FCA-1CB7-EFC5CE018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106" y="4677456"/>
            <a:ext cx="3429000" cy="609600"/>
          </a:xfrm>
          <a:prstGeom prst="wedgeEllipseCallout">
            <a:avLst>
              <a:gd name="adj1" fmla="val -50531"/>
              <a:gd name="adj2" fmla="val -6060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带回溯，速度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慢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EB7986F-F320-88E3-DE20-4200ECEE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217" y="5941043"/>
            <a:ext cx="4715608" cy="759069"/>
          </a:xfrm>
          <a:prstGeom prst="wedgeEllipseCallout">
            <a:avLst>
              <a:gd name="adj1" fmla="val -53057"/>
              <a:gd name="adj2" fmla="val -700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避免回溯，匹配速度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182ECB2-2E73-3D50-E773-FFE9132F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19" y="1998427"/>
            <a:ext cx="7479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又称“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串的模式匹配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”问题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。（回顾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3BD4BB-A502-8067-5015-866DC88301BC}"/>
              </a:ext>
            </a:extLst>
          </p:cNvPr>
          <p:cNvSpPr txBox="1"/>
          <p:nvPr/>
        </p:nvSpPr>
        <p:spPr>
          <a:xfrm>
            <a:off x="6724746" y="1571810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可假设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pos=1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C88DB11-69A6-0BBE-917C-F3AB8DC9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611" y="2661755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abcac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A614AC1-1AB9-352C-7696-5D6FEDB3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887" y="2661755"/>
            <a:ext cx="3842355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abcac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8" grpId="0" build="p" autoUpdateAnimBg="0"/>
      <p:bldP spid="9" grpId="0" build="p" autoUpdateAnimBg="0"/>
      <p:bldP spid="10" grpId="0" animBg="1" autoUpdateAnimBg="0"/>
      <p:bldP spid="11" grpId="0" animBg="1" autoUpdateAnimBg="0"/>
      <p:bldP spid="12" grpId="0"/>
      <p:bldP spid="13" grpId="0"/>
      <p:bldP spid="14" grpId="0" autoUpdateAnimBg="0"/>
      <p:bldP spid="1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9B6ABBA-D8C5-DB47-864E-98CF4CD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17" y="3113027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43644A1-C899-6DA9-2119-B75150F4B1B4}"/>
              </a:ext>
            </a:extLst>
          </p:cNvPr>
          <p:cNvGrpSpPr/>
          <p:nvPr/>
        </p:nvGrpSpPr>
        <p:grpSpPr>
          <a:xfrm>
            <a:off x="469651" y="178331"/>
            <a:ext cx="3990999" cy="2696660"/>
            <a:chOff x="1240008" y="458853"/>
            <a:chExt cx="3990999" cy="2696660"/>
          </a:xfrm>
        </p:grpSpPr>
        <p:sp>
          <p:nvSpPr>
            <p:cNvPr id="31" name="流程图: 决策 30">
              <a:extLst>
                <a:ext uri="{FF2B5EF4-FFF2-40B4-BE49-F238E27FC236}">
                  <a16:creationId xmlns:a16="http://schemas.microsoft.com/office/drawing/2014/main" id="{C8320973-06C6-B0D7-50E4-65941D7C88CF}"/>
                </a:ext>
              </a:extLst>
            </p:cNvPr>
            <p:cNvSpPr/>
            <p:nvPr/>
          </p:nvSpPr>
          <p:spPr>
            <a:xfrm>
              <a:off x="1320461" y="1027756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流程图: 决策 31">
              <a:extLst>
                <a:ext uri="{FF2B5EF4-FFF2-40B4-BE49-F238E27FC236}">
                  <a16:creationId xmlns:a16="http://schemas.microsoft.com/office/drawing/2014/main" id="{DC356C11-D866-29D6-D6D4-64230F34CD7E}"/>
                </a:ext>
              </a:extLst>
            </p:cNvPr>
            <p:cNvSpPr/>
            <p:nvPr/>
          </p:nvSpPr>
          <p:spPr>
            <a:xfrm>
              <a:off x="2851853" y="1991341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E6B7B90D-6EA5-DFF4-0D72-FA3431FEAD2F}"/>
                </a:ext>
              </a:extLst>
            </p:cNvPr>
            <p:cNvCxnSpPr>
              <a:cxnSpLocks/>
              <a:stCxn id="31" idx="2"/>
              <a:endCxn id="47" idx="0"/>
            </p:cNvCxnSpPr>
            <p:nvPr/>
          </p:nvCxnSpPr>
          <p:spPr>
            <a:xfrm rot="5400000">
              <a:off x="1987935" y="1237980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C3D297C7-71F9-DB0E-410C-25DF4CA2E653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rot="16200000" flipH="1">
              <a:off x="2890921" y="1287153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0FF603E-A02A-EDB8-4266-2E1B190E73CD}"/>
                </a:ext>
              </a:extLst>
            </p:cNvPr>
            <p:cNvSpPr txBox="1"/>
            <p:nvPr/>
          </p:nvSpPr>
          <p:spPr>
            <a:xfrm>
              <a:off x="1849671" y="146812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D12711F-92D9-DC19-0805-2F7BC6136AB0}"/>
                </a:ext>
              </a:extLst>
            </p:cNvPr>
            <p:cNvSpPr txBox="1"/>
            <p:nvPr/>
          </p:nvSpPr>
          <p:spPr>
            <a:xfrm>
              <a:off x="3130068" y="146371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流程图: 过程 36">
              <a:extLst>
                <a:ext uri="{FF2B5EF4-FFF2-40B4-BE49-F238E27FC236}">
                  <a16:creationId xmlns:a16="http://schemas.microsoft.com/office/drawing/2014/main" id="{ED34164D-DA53-75EB-E444-4D67136F54B1}"/>
                </a:ext>
              </a:extLst>
            </p:cNvPr>
            <p:cNvSpPr/>
            <p:nvPr/>
          </p:nvSpPr>
          <p:spPr>
            <a:xfrm>
              <a:off x="4206725" y="2534561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50A4F10D-B1DA-FB6C-29A1-40E42C61BEF7}"/>
                </a:ext>
              </a:extLst>
            </p:cNvPr>
            <p:cNvCxnSpPr>
              <a:cxnSpLocks/>
              <a:stCxn id="37" idx="0"/>
              <a:endCxn id="31" idx="3"/>
            </p:cNvCxnSpPr>
            <p:nvPr/>
          </p:nvCxnSpPr>
          <p:spPr>
            <a:xfrm rot="16200000" flipV="1">
              <a:off x="3787770" y="1603465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流程图: 终止 38">
              <a:extLst>
                <a:ext uri="{FF2B5EF4-FFF2-40B4-BE49-F238E27FC236}">
                  <a16:creationId xmlns:a16="http://schemas.microsoft.com/office/drawing/2014/main" id="{92854DEF-5CFE-785B-F917-E3718385A276}"/>
                </a:ext>
              </a:extLst>
            </p:cNvPr>
            <p:cNvSpPr/>
            <p:nvPr/>
          </p:nvSpPr>
          <p:spPr>
            <a:xfrm>
              <a:off x="1240008" y="258972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连接符: 肘形 40">
              <a:extLst>
                <a:ext uri="{FF2B5EF4-FFF2-40B4-BE49-F238E27FC236}">
                  <a16:creationId xmlns:a16="http://schemas.microsoft.com/office/drawing/2014/main" id="{E7634C5C-7107-67B2-721F-BEDA0B262847}"/>
                </a:ext>
              </a:extLst>
            </p:cNvPr>
            <p:cNvCxnSpPr>
              <a:cxnSpLocks/>
              <a:stCxn id="47" idx="2"/>
              <a:endCxn id="39" idx="0"/>
            </p:cNvCxnSpPr>
            <p:nvPr/>
          </p:nvCxnSpPr>
          <p:spPr>
            <a:xfrm flipH="1">
              <a:off x="1780927" y="2354134"/>
              <a:ext cx="610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BFAC570F-490E-AAD5-0FAB-453AC0A3C108}"/>
                </a:ext>
              </a:extLst>
            </p:cNvPr>
            <p:cNvCxnSpPr>
              <a:cxnSpLocks/>
              <a:stCxn id="32" idx="2"/>
              <a:endCxn id="39" idx="3"/>
            </p:cNvCxnSpPr>
            <p:nvPr/>
          </p:nvCxnSpPr>
          <p:spPr>
            <a:xfrm rot="5400000">
              <a:off x="2769555" y="1946620"/>
              <a:ext cx="377844" cy="12732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0773FBF6-2168-5FA2-DF1C-5588E1A84864}"/>
                </a:ext>
              </a:extLst>
            </p:cNvPr>
            <p:cNvCxnSpPr>
              <a:cxnSpLocks/>
              <a:stCxn id="32" idx="2"/>
              <a:endCxn id="37" idx="1"/>
            </p:cNvCxnSpPr>
            <p:nvPr/>
          </p:nvCxnSpPr>
          <p:spPr>
            <a:xfrm rot="16200000" flipH="1">
              <a:off x="3713375" y="2276061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367DB15-B981-E953-24FA-DF58B4800340}"/>
                </a:ext>
              </a:extLst>
            </p:cNvPr>
            <p:cNvSpPr txBox="1"/>
            <p:nvPr/>
          </p:nvSpPr>
          <p:spPr>
            <a:xfrm>
              <a:off x="3682351" y="278618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7BBD08D-0B87-1F40-A870-AF0FC964E364}"/>
                </a:ext>
              </a:extLst>
            </p:cNvPr>
            <p:cNvSpPr txBox="1"/>
            <p:nvPr/>
          </p:nvSpPr>
          <p:spPr>
            <a:xfrm>
              <a:off x="2880002" y="2786181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流程图: 准备 44">
              <a:extLst>
                <a:ext uri="{FF2B5EF4-FFF2-40B4-BE49-F238E27FC236}">
                  <a16:creationId xmlns:a16="http://schemas.microsoft.com/office/drawing/2014/main" id="{36246473-8D79-37C5-6EF8-FEAA0F21DD36}"/>
                </a:ext>
              </a:extLst>
            </p:cNvPr>
            <p:cNvSpPr/>
            <p:nvPr/>
          </p:nvSpPr>
          <p:spPr>
            <a:xfrm>
              <a:off x="1988595" y="458853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A206368-1F81-9948-374E-8EA50EE93615}"/>
                </a:ext>
              </a:extLst>
            </p:cNvPr>
            <p:cNvCxnSpPr>
              <a:cxnSpLocks/>
              <a:stCxn id="45" idx="2"/>
              <a:endCxn id="31" idx="0"/>
            </p:cNvCxnSpPr>
            <p:nvPr/>
          </p:nvCxnSpPr>
          <p:spPr>
            <a:xfrm>
              <a:off x="2739186" y="790683"/>
              <a:ext cx="1" cy="23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终止 46">
              <a:extLst>
                <a:ext uri="{FF2B5EF4-FFF2-40B4-BE49-F238E27FC236}">
                  <a16:creationId xmlns:a16="http://schemas.microsoft.com/office/drawing/2014/main" id="{0F6F2D88-344D-3095-A8C3-0DD4016AEAF0}"/>
                </a:ext>
              </a:extLst>
            </p:cNvPr>
            <p:cNvSpPr/>
            <p:nvPr/>
          </p:nvSpPr>
          <p:spPr>
            <a:xfrm>
              <a:off x="1246108" y="198923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83903F43-2D0D-229B-4E50-7F4F2F08F9EA}"/>
              </a:ext>
            </a:extLst>
          </p:cNvPr>
          <p:cNvSpPr txBox="1"/>
          <p:nvPr/>
        </p:nvSpPr>
        <p:spPr>
          <a:xfrm>
            <a:off x="4104329" y="132347"/>
            <a:ext cx="47594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[1],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b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算出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的流程示意图。</a:t>
            </a:r>
            <a:endParaRPr lang="en-US" altLang="zh-CN" sz="2400" dirty="0">
              <a:solidFill>
                <a:srgbClr val="7030A0"/>
              </a:solidFill>
              <a:highlight>
                <a:srgbClr val="FFFF00"/>
              </a:highligh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初始时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结束时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增加了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新的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9D76816-0309-932A-6ABE-03E9FA54B15B}"/>
              </a:ext>
            </a:extLst>
          </p:cNvPr>
          <p:cNvSpPr txBox="1"/>
          <p:nvPr/>
        </p:nvSpPr>
        <p:spPr>
          <a:xfrm>
            <a:off x="2279123" y="6018497"/>
            <a:ext cx="295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[m]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729C5BE-275E-0F5A-261C-0A2AC3F33EFD}"/>
              </a:ext>
            </a:extLst>
          </p:cNvPr>
          <p:cNvGrpSpPr/>
          <p:nvPr/>
        </p:nvGrpSpPr>
        <p:grpSpPr>
          <a:xfrm>
            <a:off x="5250413" y="2998875"/>
            <a:ext cx="3688945" cy="3318835"/>
            <a:chOff x="5339909" y="2704643"/>
            <a:chExt cx="3688945" cy="3318835"/>
          </a:xfrm>
        </p:grpSpPr>
        <p:sp>
          <p:nvSpPr>
            <p:cNvPr id="51" name="流程图: 决策 50">
              <a:extLst>
                <a:ext uri="{FF2B5EF4-FFF2-40B4-BE49-F238E27FC236}">
                  <a16:creationId xmlns:a16="http://schemas.microsoft.com/office/drawing/2014/main" id="{A82AD81B-2D5F-E02F-8943-377DFBD11EA5}"/>
                </a:ext>
              </a:extLst>
            </p:cNvPr>
            <p:cNvSpPr/>
            <p:nvPr/>
          </p:nvSpPr>
          <p:spPr>
            <a:xfrm>
              <a:off x="5339909" y="3927430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流程图: 决策 51">
              <a:extLst>
                <a:ext uri="{FF2B5EF4-FFF2-40B4-BE49-F238E27FC236}">
                  <a16:creationId xmlns:a16="http://schemas.microsoft.com/office/drawing/2014/main" id="{5780F827-9FB3-16F7-6E19-D3B84D90820E}"/>
                </a:ext>
              </a:extLst>
            </p:cNvPr>
            <p:cNvSpPr/>
            <p:nvPr/>
          </p:nvSpPr>
          <p:spPr>
            <a:xfrm>
              <a:off x="6671425" y="4939115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CBF66C0F-331F-022F-FB3B-8EE4D0DA6236}"/>
                </a:ext>
              </a:extLst>
            </p:cNvPr>
            <p:cNvCxnSpPr>
              <a:cxnSpLocks/>
              <a:stCxn id="51" idx="2"/>
              <a:endCxn id="67" idx="0"/>
            </p:cNvCxnSpPr>
            <p:nvPr/>
          </p:nvCxnSpPr>
          <p:spPr>
            <a:xfrm rot="5400000">
              <a:off x="6036280" y="4221225"/>
              <a:ext cx="605019" cy="83969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B50FC55-6CF3-9C4A-57DC-FE09807A30CC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>
            <a:xfrm rot="16200000" flipH="1">
              <a:off x="6786381" y="4310815"/>
              <a:ext cx="600553" cy="656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8BAD010-B854-B2B0-F058-87803640BB06}"/>
                </a:ext>
              </a:extLst>
            </p:cNvPr>
            <p:cNvSpPr txBox="1"/>
            <p:nvPr/>
          </p:nvSpPr>
          <p:spPr>
            <a:xfrm>
              <a:off x="5869119" y="436780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9AB5C60-77B8-EDB9-439D-2CC8D93EECD8}"/>
                </a:ext>
              </a:extLst>
            </p:cNvPr>
            <p:cNvSpPr txBox="1"/>
            <p:nvPr/>
          </p:nvSpPr>
          <p:spPr>
            <a:xfrm>
              <a:off x="6949028" y="4363385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3B3DD8FF-042C-1E89-B975-5FED9A9687E0}"/>
                </a:ext>
              </a:extLst>
            </p:cNvPr>
            <p:cNvSpPr/>
            <p:nvPr/>
          </p:nvSpPr>
          <p:spPr>
            <a:xfrm>
              <a:off x="8004572" y="5485399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5A2E16F8-2DD8-A77A-6D4F-C96F2262EDB1}"/>
                </a:ext>
              </a:extLst>
            </p:cNvPr>
            <p:cNvCxnSpPr>
              <a:cxnSpLocks/>
              <a:stCxn id="57" idx="0"/>
              <a:endCxn id="51" idx="3"/>
            </p:cNvCxnSpPr>
            <p:nvPr/>
          </p:nvCxnSpPr>
          <p:spPr>
            <a:xfrm rot="16200000" flipV="1">
              <a:off x="7670836" y="4639521"/>
              <a:ext cx="1352403" cy="3393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流程图: 终止 58">
              <a:extLst>
                <a:ext uri="{FF2B5EF4-FFF2-40B4-BE49-F238E27FC236}">
                  <a16:creationId xmlns:a16="http://schemas.microsoft.com/office/drawing/2014/main" id="{92CF38E3-23ED-97DA-AA3B-5D04CEA497D0}"/>
                </a:ext>
              </a:extLst>
            </p:cNvPr>
            <p:cNvSpPr/>
            <p:nvPr/>
          </p:nvSpPr>
          <p:spPr>
            <a:xfrm>
              <a:off x="8028743" y="3264526"/>
              <a:ext cx="879227" cy="36867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" name="连接符: 肘形 40">
              <a:extLst>
                <a:ext uri="{FF2B5EF4-FFF2-40B4-BE49-F238E27FC236}">
                  <a16:creationId xmlns:a16="http://schemas.microsoft.com/office/drawing/2014/main" id="{1EB0E378-9F6D-4B38-9ED9-8C6DC924FF80}"/>
                </a:ext>
              </a:extLst>
            </p:cNvPr>
            <p:cNvCxnSpPr>
              <a:cxnSpLocks/>
              <a:stCxn id="67" idx="2"/>
              <a:endCxn id="68" idx="0"/>
            </p:cNvCxnSpPr>
            <p:nvPr/>
          </p:nvCxnSpPr>
          <p:spPr>
            <a:xfrm>
              <a:off x="5918943" y="5308483"/>
              <a:ext cx="2064" cy="230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C088978E-2564-E74F-0298-ED905FCAEDA9}"/>
                </a:ext>
              </a:extLst>
            </p:cNvPr>
            <p:cNvCxnSpPr>
              <a:cxnSpLocks/>
              <a:stCxn id="52" idx="2"/>
              <a:endCxn id="68" idx="3"/>
            </p:cNvCxnSpPr>
            <p:nvPr/>
          </p:nvCxnSpPr>
          <p:spPr>
            <a:xfrm rot="5400000">
              <a:off x="6748590" y="5055439"/>
              <a:ext cx="379427" cy="9527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6990A58F-6CA5-FB3B-A411-495201127A48}"/>
                </a:ext>
              </a:extLst>
            </p:cNvPr>
            <p:cNvCxnSpPr>
              <a:cxnSpLocks/>
              <a:stCxn id="52" idx="2"/>
              <a:endCxn id="57" idx="1"/>
            </p:cNvCxnSpPr>
            <p:nvPr/>
          </p:nvCxnSpPr>
          <p:spPr>
            <a:xfrm rot="16200000" flipH="1">
              <a:off x="7520553" y="5236230"/>
              <a:ext cx="378146" cy="5898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CBDD911-0281-9F99-325E-E754C6717F5F}"/>
                </a:ext>
              </a:extLst>
            </p:cNvPr>
            <p:cNvSpPr txBox="1"/>
            <p:nvPr/>
          </p:nvSpPr>
          <p:spPr>
            <a:xfrm>
              <a:off x="7435852" y="565414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A9D6D13-4FC3-04E0-3701-D98CE3AB3623}"/>
                </a:ext>
              </a:extLst>
            </p:cNvPr>
            <p:cNvSpPr txBox="1"/>
            <p:nvPr/>
          </p:nvSpPr>
          <p:spPr>
            <a:xfrm>
              <a:off x="6730633" y="5654146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流程图: 准备 64">
              <a:extLst>
                <a:ext uri="{FF2B5EF4-FFF2-40B4-BE49-F238E27FC236}">
                  <a16:creationId xmlns:a16="http://schemas.microsoft.com/office/drawing/2014/main" id="{EBE09029-90AE-3675-45E7-28E6A1007EEF}"/>
                </a:ext>
              </a:extLst>
            </p:cNvPr>
            <p:cNvSpPr/>
            <p:nvPr/>
          </p:nvSpPr>
          <p:spPr>
            <a:xfrm>
              <a:off x="5496180" y="2704643"/>
              <a:ext cx="2532563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=1; j=0;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[1]=0;</a:t>
              </a:r>
              <a:endParaRPr lang="zh-Hans-HK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7A16E9D-44E9-9D22-9E2D-4BB2147F2F48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 flipH="1">
              <a:off x="6758634" y="3036473"/>
              <a:ext cx="3828" cy="21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终止 66">
              <a:extLst>
                <a:ext uri="{FF2B5EF4-FFF2-40B4-BE49-F238E27FC236}">
                  <a16:creationId xmlns:a16="http://schemas.microsoft.com/office/drawing/2014/main" id="{D640BA50-B826-F415-2257-8E450DDFF5EE}"/>
                </a:ext>
              </a:extLst>
            </p:cNvPr>
            <p:cNvSpPr/>
            <p:nvPr/>
          </p:nvSpPr>
          <p:spPr>
            <a:xfrm>
              <a:off x="5378024" y="4943581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流程图: 终止 67">
              <a:extLst>
                <a:ext uri="{FF2B5EF4-FFF2-40B4-BE49-F238E27FC236}">
                  <a16:creationId xmlns:a16="http://schemas.microsoft.com/office/drawing/2014/main" id="{43B5C829-D44A-0AF0-111F-4BD4DB10AD00}"/>
                </a:ext>
              </a:extLst>
            </p:cNvPr>
            <p:cNvSpPr/>
            <p:nvPr/>
          </p:nvSpPr>
          <p:spPr>
            <a:xfrm>
              <a:off x="5380088" y="553907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流程图: 决策 68">
              <a:extLst>
                <a:ext uri="{FF2B5EF4-FFF2-40B4-BE49-F238E27FC236}">
                  <a16:creationId xmlns:a16="http://schemas.microsoft.com/office/drawing/2014/main" id="{88D669DA-08EE-F2A2-75FB-09AA494C6031}"/>
                </a:ext>
              </a:extLst>
            </p:cNvPr>
            <p:cNvSpPr/>
            <p:nvPr/>
          </p:nvSpPr>
          <p:spPr>
            <a:xfrm>
              <a:off x="6140742" y="3247370"/>
              <a:ext cx="1235783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&lt; 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0" name="连接符: 肘形 40">
              <a:extLst>
                <a:ext uri="{FF2B5EF4-FFF2-40B4-BE49-F238E27FC236}">
                  <a16:creationId xmlns:a16="http://schemas.microsoft.com/office/drawing/2014/main" id="{AEA06EC8-5C7B-A6D9-BAF4-56CCA838C69C}"/>
                </a:ext>
              </a:extLst>
            </p:cNvPr>
            <p:cNvCxnSpPr>
              <a:cxnSpLocks/>
              <a:stCxn id="69" idx="2"/>
              <a:endCxn id="51" idx="0"/>
            </p:cNvCxnSpPr>
            <p:nvPr/>
          </p:nvCxnSpPr>
          <p:spPr>
            <a:xfrm>
              <a:off x="6758634" y="3650358"/>
              <a:ext cx="1" cy="277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9ABE15-40E8-AE37-BC39-4C38D2A6FC70}"/>
                </a:ext>
              </a:extLst>
            </p:cNvPr>
            <p:cNvSpPr txBox="1"/>
            <p:nvPr/>
          </p:nvSpPr>
          <p:spPr>
            <a:xfrm>
              <a:off x="7414680" y="3134149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2" name="连接符: 肘形 40">
              <a:extLst>
                <a:ext uri="{FF2B5EF4-FFF2-40B4-BE49-F238E27FC236}">
                  <a16:creationId xmlns:a16="http://schemas.microsoft.com/office/drawing/2014/main" id="{031A428E-E15C-F407-041E-320DB0133BFE}"/>
                </a:ext>
              </a:extLst>
            </p:cNvPr>
            <p:cNvCxnSpPr>
              <a:cxnSpLocks/>
              <a:stCxn id="68" idx="2"/>
              <a:endCxn id="69" idx="1"/>
            </p:cNvCxnSpPr>
            <p:nvPr/>
          </p:nvCxnSpPr>
          <p:spPr>
            <a:xfrm rot="5400000" flipH="1" flipV="1">
              <a:off x="4803315" y="4566555"/>
              <a:ext cx="2455117" cy="219735"/>
            </a:xfrm>
            <a:prstGeom prst="bentConnector4">
              <a:avLst>
                <a:gd name="adj1" fmla="val -9311"/>
                <a:gd name="adj2" fmla="val -3502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7BF2DE7-877A-69B2-2FBC-46CA96108287}"/>
                </a:ext>
              </a:extLst>
            </p:cNvPr>
            <p:cNvCxnSpPr>
              <a:cxnSpLocks/>
              <a:stCxn id="69" idx="3"/>
              <a:endCxn id="59" idx="1"/>
            </p:cNvCxnSpPr>
            <p:nvPr/>
          </p:nvCxnSpPr>
          <p:spPr>
            <a:xfrm>
              <a:off x="7376525" y="3448864"/>
              <a:ext cx="652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4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3">
            <a:extLst>
              <a:ext uri="{FF2B5EF4-FFF2-40B4-BE49-F238E27FC236}">
                <a16:creationId xmlns:a16="http://schemas.microsoft.com/office/drawing/2014/main" id="{4CA50F1C-4F00-5AE7-4CFC-055C710A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62" y="1651738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924F9CD-6D8B-2FB4-BF3E-0E4DAA3CC37B}"/>
              </a:ext>
            </a:extLst>
          </p:cNvPr>
          <p:cNvSpPr txBox="1"/>
          <p:nvPr/>
        </p:nvSpPr>
        <p:spPr>
          <a:xfrm>
            <a:off x="5212075" y="1536174"/>
            <a:ext cx="3639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m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j= π[j]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的主过程类似！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6C6849A-EA29-B229-B886-60B4845730DC}"/>
              </a:ext>
            </a:extLst>
          </p:cNvPr>
          <p:cNvSpPr txBox="1"/>
          <p:nvPr/>
        </p:nvSpPr>
        <p:spPr>
          <a:xfrm>
            <a:off x="620496" y="5090993"/>
            <a:ext cx="305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算法过程中始终有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j&lt;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D67FA01-A8D9-29DC-99BB-6B8FC3DD1E6C}"/>
              </a:ext>
            </a:extLst>
          </p:cNvPr>
          <p:cNvSpPr/>
          <p:nvPr/>
        </p:nvSpPr>
        <p:spPr>
          <a:xfrm>
            <a:off x="5508841" y="561300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和主过程的分析是一样的。</a:t>
            </a:r>
          </a:p>
        </p:txBody>
      </p:sp>
      <p:sp>
        <p:nvSpPr>
          <p:cNvPr id="187" name="标题 1">
            <a:extLst>
              <a:ext uri="{FF2B5EF4-FFF2-40B4-BE49-F238E27FC236}">
                <a16:creationId xmlns:a16="http://schemas.microsoft.com/office/drawing/2014/main" id="{93030831-E0AB-24A0-5915-3F476801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</a:t>
            </a:r>
            <a:r>
              <a:rPr kumimoji="0" lang="el-GR" altLang="zh-CN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过程的复杂度分析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D315F2-0B20-41B8-8F02-236B6D3F70CF}"/>
              </a:ext>
            </a:extLst>
          </p:cNvPr>
          <p:cNvSpPr txBox="1"/>
          <p:nvPr/>
        </p:nvSpPr>
        <p:spPr>
          <a:xfrm>
            <a:off x="1207947" y="1668665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      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b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1    2    3    4   5    6    7   8   9   10  11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DF0B0-C4C3-4509-B068-F7E0DB4097B1}"/>
              </a:ext>
            </a:extLst>
          </p:cNvPr>
          <p:cNvSpPr txBox="1"/>
          <p:nvPr/>
        </p:nvSpPr>
        <p:spPr>
          <a:xfrm>
            <a:off x="775856" y="598254"/>
            <a:ext cx="8049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的计算完整演示（课堂练习）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01E099-7033-4294-A704-CDCD1C3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251" y="3001577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383019-5C5F-4C26-A706-A441D3FE8595}"/>
              </a:ext>
            </a:extLst>
          </p:cNvPr>
          <p:cNvSpPr txBox="1"/>
          <p:nvPr/>
        </p:nvSpPr>
        <p:spPr>
          <a:xfrm>
            <a:off x="1960390" y="23524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0    0    1    1   2    3    4   5   6    2    3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3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1">
            <a:extLst>
              <a:ext uri="{FF2B5EF4-FFF2-40B4-BE49-F238E27FC236}">
                <a16:creationId xmlns:a16="http://schemas.microsoft.com/office/drawing/2014/main" id="{394526FA-ADA0-772A-C60D-02A97C98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递归与递推的区别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674B1CB-3716-8A5B-DE4B-E7655EA6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76" y="1446398"/>
            <a:ext cx="5700347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递推：由“小”到“大”递进；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递归：由“大”到“小”嵌套。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D4C6BD-726F-93E9-7CD3-E8A40475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3" y="3459229"/>
            <a:ext cx="5134708" cy="190205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递归法：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long int fact(int n){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if (n&gt;1)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return n*fact(n-1);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else return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20286A-2EDA-3364-6C8F-2F941DFF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466803"/>
            <a:ext cx="2654894" cy="186512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递推法：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long fact=1; 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for (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=1;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&lt;=n;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fact*=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580D4C3-FE18-2468-8588-80960484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2813847"/>
            <a:ext cx="230383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：求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f(n)=n!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CE7DBFC-85C0-0630-D3FE-651E4887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64" y="5630685"/>
            <a:ext cx="6931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在计算</a:t>
            </a:r>
            <a:r>
              <a:rPr lang="el-GR" altLang="zh-CN" sz="2800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l-GR" altLang="zh-CN" sz="2800" b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的过程中，我们用了递推。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 autoUpdateAnimBg="0"/>
      <p:bldP spid="4" grpId="0" animBg="1" autoUpdateAnimBg="0"/>
      <p:bldP spid="6" grpId="0" animBg="1" autoUpdateAnimBg="0"/>
      <p:bldP spid="7" grpId="0" autoUpdateAnimBg="0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1AFA21-B4A1-6659-482D-26B8CA808BC6}"/>
              </a:ext>
            </a:extLst>
          </p:cNvPr>
          <p:cNvSpPr txBox="1"/>
          <p:nvPr/>
        </p:nvSpPr>
        <p:spPr>
          <a:xfrm>
            <a:off x="1298560" y="1629543"/>
            <a:ext cx="5673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先利用模式串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自己与自己比较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再利用</a:t>
            </a:r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的出现。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算法非常的高效！最坏复杂度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n+m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AAF145-A1AE-C7D3-7DBC-9F904389FF03}"/>
              </a:ext>
            </a:extLst>
          </p:cNvPr>
          <p:cNvSpPr txBox="1"/>
          <p:nvPr/>
        </p:nvSpPr>
        <p:spPr>
          <a:xfrm>
            <a:off x="1298560" y="2908417"/>
            <a:ext cx="677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启示：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Reflect yourself before judging others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4CF9C7E-302A-84FC-D320-865E9D1A1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69038"/>
              </p:ext>
            </p:extLst>
          </p:nvPr>
        </p:nvGraphicFramePr>
        <p:xfrm>
          <a:off x="4411858" y="4102021"/>
          <a:ext cx="3195995" cy="22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29400" imgH="4038480" progId="PBrush">
                  <p:embed/>
                </p:oleObj>
              </mc:Choice>
              <mc:Fallback>
                <p:oleObj name="Bitmap Image" r:id="rId2" imgW="5729400" imgH="4038480" progId="PBrus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4CF9C7E-302A-84FC-D320-865E9D1A1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1858" y="4102021"/>
                        <a:ext cx="3195995" cy="2252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D3A7366D-E47D-7931-A7E3-0A67FB54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25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479153-FC1B-8B6E-2AB0-E06A646B2D40}"/>
              </a:ext>
            </a:extLst>
          </p:cNvPr>
          <p:cNvSpPr/>
          <p:nvPr/>
        </p:nvSpPr>
        <p:spPr>
          <a:xfrm>
            <a:off x="878305" y="3787234"/>
            <a:ext cx="7387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接下来我们讲解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算法的一个重要性质，理解该性质以后 能够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更加深入的理解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7B0467-B0E3-D36B-EA6D-BF356C372FFC}"/>
              </a:ext>
            </a:extLst>
          </p:cNvPr>
          <p:cNvSpPr/>
          <p:nvPr/>
        </p:nvSpPr>
        <p:spPr>
          <a:xfrm>
            <a:off x="878305" y="1935721"/>
            <a:ext cx="7387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根据以上部分已经能够实现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算法，并了解它和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算法的区别，以及知道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的时间复杂度。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30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AB28365-E1B5-F5C2-7FA5-D31EF562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④了解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主过程的重要性质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F5E3D4-3EA1-F4DD-CC26-64C2B808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580" y="2160587"/>
            <a:ext cx="4360277" cy="34163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]=j;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 == T[j+1]){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530324-DDB9-098B-0F70-66E1B6E6817B}"/>
              </a:ext>
            </a:extLst>
          </p:cNvPr>
          <p:cNvSpPr txBox="1"/>
          <p:nvPr/>
        </p:nvSpPr>
        <p:spPr>
          <a:xfrm>
            <a:off x="199873" y="2160588"/>
            <a:ext cx="421846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(j==m){Output;</a:t>
            </a:r>
            <a:r>
              <a:rPr lang="zh-CN" altLang="en-US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j=π[j];}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E9374-1733-A5D8-F0AD-6B03C129E448}"/>
              </a:ext>
            </a:extLst>
          </p:cNvPr>
          <p:cNvSpPr txBox="1"/>
          <p:nvPr/>
        </p:nvSpPr>
        <p:spPr>
          <a:xfrm>
            <a:off x="7144506" y="1402818"/>
            <a:ext cx="1270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Why?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1E1C39-A256-1B00-0606-093EECDA7A1A}"/>
              </a:ext>
            </a:extLst>
          </p:cNvPr>
          <p:cNvSpPr txBox="1"/>
          <p:nvPr/>
        </p:nvSpPr>
        <p:spPr>
          <a:xfrm>
            <a:off x="1500569" y="1402818"/>
            <a:ext cx="6386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主过程与 预处理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的过程非常相似！ 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>
            <a:extLst>
              <a:ext uri="{FF2B5EF4-FFF2-40B4-BE49-F238E27FC236}">
                <a16:creationId xmlns:a16="http://schemas.microsoft.com/office/drawing/2014/main" id="{86FE7B03-54B9-71EC-F9D9-22C80406D583}"/>
              </a:ext>
            </a:extLst>
          </p:cNvPr>
          <p:cNvSpPr txBox="1"/>
          <p:nvPr/>
        </p:nvSpPr>
        <p:spPr>
          <a:xfrm>
            <a:off x="750162" y="3259108"/>
            <a:ext cx="3698627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实际上为每一个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S[1,i] 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44829AE-E84C-F066-F2B3-6BF54D035A21}"/>
              </a:ext>
            </a:extLst>
          </p:cNvPr>
          <p:cNvSpPr txBox="1"/>
          <p:nvPr/>
        </p:nvSpPr>
        <p:spPr>
          <a:xfrm>
            <a:off x="4614458" y="959354"/>
            <a:ext cx="36986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在计算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T[1,i]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的后缀。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0FE7A04-D680-FDA5-89A4-076540D75A9A}"/>
              </a:ext>
            </a:extLst>
          </p:cNvPr>
          <p:cNvSpPr/>
          <p:nvPr/>
        </p:nvSpPr>
        <p:spPr>
          <a:xfrm>
            <a:off x="2281582" y="1334845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AA86AC9-1E3F-A480-1DA4-580380909AFB}"/>
              </a:ext>
            </a:extLst>
          </p:cNvPr>
          <p:cNvSpPr/>
          <p:nvPr/>
        </p:nvSpPr>
        <p:spPr>
          <a:xfrm>
            <a:off x="2281582" y="1808619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A35605-E7D9-4CD6-0E59-FF1AB711C44C}"/>
              </a:ext>
            </a:extLst>
          </p:cNvPr>
          <p:cNvSpPr txBox="1"/>
          <p:nvPr/>
        </p:nvSpPr>
        <p:spPr>
          <a:xfrm>
            <a:off x="4142818" y="959354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7125E88-544B-4CCB-FE24-73E2E501979B}"/>
              </a:ext>
            </a:extLst>
          </p:cNvPr>
          <p:cNvSpPr/>
          <p:nvPr/>
        </p:nvSpPr>
        <p:spPr>
          <a:xfrm>
            <a:off x="3151561" y="1334845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05CC91C-FCB1-A827-1576-4661AD0F7380}"/>
              </a:ext>
            </a:extLst>
          </p:cNvPr>
          <p:cNvSpPr txBox="1"/>
          <p:nvPr/>
        </p:nvSpPr>
        <p:spPr>
          <a:xfrm>
            <a:off x="3253243" y="2122820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88B95AA-E45D-3F65-B89B-26A08AF5A8EB}"/>
              </a:ext>
            </a:extLst>
          </p:cNvPr>
          <p:cNvSpPr txBox="1"/>
          <p:nvPr/>
        </p:nvSpPr>
        <p:spPr>
          <a:xfrm>
            <a:off x="1988663" y="128588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82C42C9-1D73-5149-22E1-BBAD21849A9C}"/>
              </a:ext>
            </a:extLst>
          </p:cNvPr>
          <p:cNvSpPr txBox="1"/>
          <p:nvPr/>
        </p:nvSpPr>
        <p:spPr>
          <a:xfrm>
            <a:off x="1988663" y="177519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08CDF7C-6FBD-CEFE-945D-61FF2F704069}"/>
              </a:ext>
            </a:extLst>
          </p:cNvPr>
          <p:cNvSpPr/>
          <p:nvPr/>
        </p:nvSpPr>
        <p:spPr>
          <a:xfrm>
            <a:off x="5083460" y="3671461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0EA0AA1-8B1C-2F4C-5C6C-DE90ACC2BADA}"/>
              </a:ext>
            </a:extLst>
          </p:cNvPr>
          <p:cNvSpPr/>
          <p:nvPr/>
        </p:nvSpPr>
        <p:spPr>
          <a:xfrm>
            <a:off x="5083460" y="4145235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33A40FC-B65F-FA69-CB82-DE9946D7A2B4}"/>
              </a:ext>
            </a:extLst>
          </p:cNvPr>
          <p:cNvSpPr txBox="1"/>
          <p:nvPr/>
        </p:nvSpPr>
        <p:spPr>
          <a:xfrm>
            <a:off x="6944696" y="3295970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F50D5E6-09A8-9200-8A98-B371BF595981}"/>
              </a:ext>
            </a:extLst>
          </p:cNvPr>
          <p:cNvSpPr/>
          <p:nvPr/>
        </p:nvSpPr>
        <p:spPr>
          <a:xfrm>
            <a:off x="5953439" y="3671461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21FC785-1189-EA28-00A8-4D7D35663C25}"/>
              </a:ext>
            </a:extLst>
          </p:cNvPr>
          <p:cNvSpPr txBox="1"/>
          <p:nvPr/>
        </p:nvSpPr>
        <p:spPr>
          <a:xfrm>
            <a:off x="6055121" y="4459436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4F9A175-3082-A46F-BEF7-7585B5AE8C39}"/>
              </a:ext>
            </a:extLst>
          </p:cNvPr>
          <p:cNvSpPr txBox="1"/>
          <p:nvPr/>
        </p:nvSpPr>
        <p:spPr>
          <a:xfrm>
            <a:off x="4790541" y="362249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848F1A2-3F3E-2993-4DD8-84431A52B181}"/>
              </a:ext>
            </a:extLst>
          </p:cNvPr>
          <p:cNvSpPr txBox="1"/>
          <p:nvPr/>
        </p:nvSpPr>
        <p:spPr>
          <a:xfrm>
            <a:off x="4790541" y="411181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E051C9E-A645-C2E1-B97C-1C28B72C381E}"/>
              </a:ext>
            </a:extLst>
          </p:cNvPr>
          <p:cNvSpPr txBox="1"/>
          <p:nvPr/>
        </p:nvSpPr>
        <p:spPr>
          <a:xfrm>
            <a:off x="833418" y="4877730"/>
            <a:ext cx="516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算法的一个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重要性质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604A8EF-FAB7-5855-AD55-DC391E4DB6AC}"/>
              </a:ext>
            </a:extLst>
          </p:cNvPr>
          <p:cNvSpPr txBox="1"/>
          <p:nvPr/>
        </p:nvSpPr>
        <p:spPr>
          <a:xfrm>
            <a:off x="1158459" y="5878882"/>
            <a:ext cx="642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因为两者的功能极其相似，所以代码也很像。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8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84" grpId="0"/>
      <p:bldP spid="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的所有出现的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3AFE1F-7ECD-FD13-E16C-5A0FBCEBC90E}"/>
              </a:ext>
            </a:extLst>
          </p:cNvPr>
          <p:cNvSpPr txBox="1"/>
          <p:nvPr/>
        </p:nvSpPr>
        <p:spPr>
          <a:xfrm>
            <a:off x="754698" y="1109263"/>
            <a:ext cx="45891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Output(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– m + 1); 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D172A90-AF00-3BAA-B5A0-40CC4BE89F7E}"/>
              </a:ext>
            </a:extLst>
          </p:cNvPr>
          <p:cNvSpPr txBox="1"/>
          <p:nvPr/>
        </p:nvSpPr>
        <p:spPr>
          <a:xfrm>
            <a:off x="5800120" y="1253133"/>
            <a:ext cx="2602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aaaa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’,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9DA313-34E9-C7D0-DCB4-BE20AF7453C9}"/>
              </a:ext>
            </a:extLst>
          </p:cNvPr>
          <p:cNvSpPr txBox="1"/>
          <p:nvPr/>
        </p:nvSpPr>
        <p:spPr>
          <a:xfrm>
            <a:off x="5800120" y="2633016"/>
            <a:ext cx="2870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正确性是类似的。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例子：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4783CE3-5F49-09E0-E38E-95C9BC7B40AB}"/>
              </a:ext>
            </a:extLst>
          </p:cNvPr>
          <p:cNvGrpSpPr/>
          <p:nvPr/>
        </p:nvGrpSpPr>
        <p:grpSpPr>
          <a:xfrm>
            <a:off x="6019124" y="4496412"/>
            <a:ext cx="2287798" cy="1817085"/>
            <a:chOff x="3148339" y="4811100"/>
            <a:chExt cx="2287798" cy="181708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F6DA98E8-A73B-B6EE-0481-DABFE256FD20}"/>
                </a:ext>
              </a:extLst>
            </p:cNvPr>
            <p:cNvGrpSpPr/>
            <p:nvPr/>
          </p:nvGrpSpPr>
          <p:grpSpPr>
            <a:xfrm>
              <a:off x="4527622" y="4811100"/>
              <a:ext cx="328857" cy="518856"/>
              <a:chOff x="6707238" y="4845910"/>
              <a:chExt cx="328857" cy="518856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FF1883B-6585-D1D5-AC8E-A590C814018E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F9D9D4B0-1A0E-4669-24A4-289A83A9E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0822A41-DBAD-B5E3-FC62-3E45E016F4B4}"/>
                </a:ext>
              </a:extLst>
            </p:cNvPr>
            <p:cNvSpPr/>
            <p:nvPr/>
          </p:nvSpPr>
          <p:spPr>
            <a:xfrm>
              <a:off x="3148339" y="5329956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A5A648F-E952-C232-6ECE-A926FE49BC27}"/>
                </a:ext>
              </a:extLst>
            </p:cNvPr>
            <p:cNvSpPr/>
            <p:nvPr/>
          </p:nvSpPr>
          <p:spPr>
            <a:xfrm>
              <a:off x="3630620" y="5785012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C8918D3-7A55-6B76-1982-D1716BA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70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178597CC-75BD-E0FB-0D4C-9DFF4DBD4773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55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626BD30-B0C8-06F6-E0B6-60E34726C790}"/>
                </a:ext>
              </a:extLst>
            </p:cNvPr>
            <p:cNvCxnSpPr>
              <a:cxnSpLocks/>
            </p:cNvCxnSpPr>
            <p:nvPr/>
          </p:nvCxnSpPr>
          <p:spPr>
            <a:xfrm>
              <a:off x="410145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F201A88-7E9D-84F2-AADF-C3624B6260EC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0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BBF7E2A-F916-464E-7EDA-2221DBA9ED9F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31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969CAE4-E1FE-292E-29EF-5B3BDDE1889E}"/>
                </a:ext>
              </a:extLst>
            </p:cNvPr>
            <p:cNvCxnSpPr>
              <a:cxnSpLocks/>
            </p:cNvCxnSpPr>
            <p:nvPr/>
          </p:nvCxnSpPr>
          <p:spPr>
            <a:xfrm>
              <a:off x="3400464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859ECBC-6297-D920-5621-332AB6DC0AB2}"/>
                </a:ext>
              </a:extLst>
            </p:cNvPr>
            <p:cNvCxnSpPr>
              <a:cxnSpLocks/>
            </p:cNvCxnSpPr>
            <p:nvPr/>
          </p:nvCxnSpPr>
          <p:spPr>
            <a:xfrm>
              <a:off x="4087822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AD020DE-B1FA-E475-3A33-055239DF1F8B}"/>
                </a:ext>
              </a:extLst>
            </p:cNvPr>
            <p:cNvCxnSpPr>
              <a:cxnSpLocks/>
            </p:cNvCxnSpPr>
            <p:nvPr/>
          </p:nvCxnSpPr>
          <p:spPr>
            <a:xfrm>
              <a:off x="4311177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C00A825-B875-B340-B569-36584F4298CF}"/>
                </a:ext>
              </a:extLst>
            </p:cNvPr>
            <p:cNvSpPr txBox="1"/>
            <p:nvPr/>
          </p:nvSpPr>
          <p:spPr>
            <a:xfrm>
              <a:off x="4527622" y="6258853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29">
              <a:extLst>
                <a:ext uri="{FF2B5EF4-FFF2-40B4-BE49-F238E27FC236}">
                  <a16:creationId xmlns:a16="http://schemas.microsoft.com/office/drawing/2014/main" id="{7BB30E17-43B8-64BA-B1B6-77E08B6DB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7207" y="6108240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4DB848F-43FD-EC7E-AAB0-0B50493326E5}"/>
                </a:ext>
              </a:extLst>
            </p:cNvPr>
            <p:cNvCxnSpPr>
              <a:cxnSpLocks/>
            </p:cNvCxnSpPr>
            <p:nvPr/>
          </p:nvCxnSpPr>
          <p:spPr>
            <a:xfrm>
              <a:off x="452762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B94638C-6478-F160-8AD7-DD8234970D1E}"/>
                </a:ext>
              </a:extLst>
            </p:cNvPr>
            <p:cNvCxnSpPr>
              <a:cxnSpLocks/>
            </p:cNvCxnSpPr>
            <p:nvPr/>
          </p:nvCxnSpPr>
          <p:spPr>
            <a:xfrm>
              <a:off x="4525960" y="533667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D085567-710F-E0AB-8FD9-505405EA31B2}"/>
                </a:ext>
              </a:extLst>
            </p:cNvPr>
            <p:cNvCxnSpPr>
              <a:cxnSpLocks/>
            </p:cNvCxnSpPr>
            <p:nvPr/>
          </p:nvCxnSpPr>
          <p:spPr>
            <a:xfrm>
              <a:off x="4748034" y="53375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Line 29">
              <a:extLst>
                <a:ext uri="{FF2B5EF4-FFF2-40B4-BE49-F238E27FC236}">
                  <a16:creationId xmlns:a16="http://schemas.microsoft.com/office/drawing/2014/main" id="{14E039C9-839F-543F-FDE2-C056A769D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858" y="608980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1C00070-6452-FDCE-ABEE-2D0EA7D0C447}"/>
                </a:ext>
              </a:extLst>
            </p:cNvPr>
            <p:cNvSpPr txBox="1"/>
            <p:nvPr/>
          </p:nvSpPr>
          <p:spPr>
            <a:xfrm>
              <a:off x="3664333" y="6258853"/>
              <a:ext cx="53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π[j]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174D3C5-489B-922B-F096-C2A214B52A5D}"/>
                </a:ext>
              </a:extLst>
            </p:cNvPr>
            <p:cNvSpPr txBox="1"/>
            <p:nvPr/>
          </p:nvSpPr>
          <p:spPr>
            <a:xfrm>
              <a:off x="4070050" y="575391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2CD5A87-F6F8-E12D-10DA-8A621E81DD03}"/>
                </a:ext>
              </a:extLst>
            </p:cNvPr>
            <p:cNvSpPr txBox="1"/>
            <p:nvPr/>
          </p:nvSpPr>
          <p:spPr>
            <a:xfrm>
              <a:off x="3605626" y="573924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6122C3A-511D-17F0-D2BF-9567743582C7}"/>
                </a:ext>
              </a:extLst>
            </p:cNvPr>
            <p:cNvSpPr txBox="1"/>
            <p:nvPr/>
          </p:nvSpPr>
          <p:spPr>
            <a:xfrm>
              <a:off x="3841156" y="575472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335FD26-A2C2-ACDE-094E-43619E19769A}"/>
                </a:ext>
              </a:extLst>
            </p:cNvPr>
            <p:cNvSpPr txBox="1"/>
            <p:nvPr/>
          </p:nvSpPr>
          <p:spPr>
            <a:xfrm>
              <a:off x="4286019" y="574494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3643C5A-6768-17A7-C144-B215FEC9FC7D}"/>
                </a:ext>
              </a:extLst>
            </p:cNvPr>
            <p:cNvSpPr txBox="1"/>
            <p:nvPr/>
          </p:nvSpPr>
          <p:spPr>
            <a:xfrm>
              <a:off x="4496281" y="57498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B8F2021-EBC2-BFD8-EA1D-53C36E82769F}"/>
                </a:ext>
              </a:extLst>
            </p:cNvPr>
            <p:cNvSpPr txBox="1"/>
            <p:nvPr/>
          </p:nvSpPr>
          <p:spPr>
            <a:xfrm>
              <a:off x="4056195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92CCEAD-7031-15BD-9B23-81B4FDBCB19C}"/>
                </a:ext>
              </a:extLst>
            </p:cNvPr>
            <p:cNvSpPr txBox="1"/>
            <p:nvPr/>
          </p:nvSpPr>
          <p:spPr>
            <a:xfrm>
              <a:off x="3606441" y="527551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D10445A-779F-2D3A-2F30-2610F4E09366}"/>
                </a:ext>
              </a:extLst>
            </p:cNvPr>
            <p:cNvSpPr txBox="1"/>
            <p:nvPr/>
          </p:nvSpPr>
          <p:spPr>
            <a:xfrm>
              <a:off x="3827301" y="528121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4A2E06E-B76B-827B-C033-DA12985E0597}"/>
                </a:ext>
              </a:extLst>
            </p:cNvPr>
            <p:cNvSpPr txBox="1"/>
            <p:nvPr/>
          </p:nvSpPr>
          <p:spPr>
            <a:xfrm>
              <a:off x="4272164" y="527143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B2E5D9-A8D0-FEA9-9697-9A8A5F9C686B}"/>
                </a:ext>
              </a:extLst>
            </p:cNvPr>
            <p:cNvSpPr txBox="1"/>
            <p:nvPr/>
          </p:nvSpPr>
          <p:spPr>
            <a:xfrm>
              <a:off x="4482426" y="527632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E2BF1B6-649A-E016-7684-9E12FA3CDA19}"/>
                </a:ext>
              </a:extLst>
            </p:cNvPr>
            <p:cNvSpPr txBox="1"/>
            <p:nvPr/>
          </p:nvSpPr>
          <p:spPr>
            <a:xfrm>
              <a:off x="3152495" y="528122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2D0ADE3-AEF0-213C-6FFC-CB35242885BE}"/>
                </a:ext>
              </a:extLst>
            </p:cNvPr>
            <p:cNvSpPr txBox="1"/>
            <p:nvPr/>
          </p:nvSpPr>
          <p:spPr>
            <a:xfrm>
              <a:off x="3388025" y="52820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54C3DAF-102C-2668-21B1-31587BC872C6}"/>
                </a:ext>
              </a:extLst>
            </p:cNvPr>
            <p:cNvSpPr txBox="1"/>
            <p:nvPr/>
          </p:nvSpPr>
          <p:spPr>
            <a:xfrm>
              <a:off x="4726326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8A0D58A0-A12F-83F2-36E8-08864A88FFDF}"/>
                </a:ext>
              </a:extLst>
            </p:cNvPr>
            <p:cNvSpPr txBox="1"/>
            <p:nvPr/>
          </p:nvSpPr>
          <p:spPr>
            <a:xfrm>
              <a:off x="4941066" y="52672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D432CF8-3CD2-E154-F610-5632A998471A}"/>
                </a:ext>
              </a:extLst>
            </p:cNvPr>
            <p:cNvSpPr txBox="1"/>
            <p:nvPr/>
          </p:nvSpPr>
          <p:spPr>
            <a:xfrm>
              <a:off x="5151328" y="527213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458E83B-0B60-6C4F-AF21-F828FDA49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15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F00CCD3-BDFB-10F3-9385-1870BBED58D5}"/>
                </a:ext>
              </a:extLst>
            </p:cNvPr>
            <p:cNvCxnSpPr>
              <a:cxnSpLocks/>
            </p:cNvCxnSpPr>
            <p:nvPr/>
          </p:nvCxnSpPr>
          <p:spPr>
            <a:xfrm>
              <a:off x="5186071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EAE3926-58EF-8B0F-40AA-201EAAC6C252}"/>
              </a:ext>
            </a:extLst>
          </p:cNvPr>
          <p:cNvSpPr txBox="1"/>
          <p:nvPr/>
        </p:nvSpPr>
        <p:spPr>
          <a:xfrm>
            <a:off x="1403003" y="5335051"/>
            <a:ext cx="356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‘</a:t>
            </a:r>
            <a:r>
              <a:rPr lang="en-US" altLang="zh-Hans-HK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ababab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’.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lang="en-US" altLang="zh-Hans-HK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bab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’,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2,   4.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4CBCA42-DBB1-1A77-974D-A0F7C1B157BB}"/>
              </a:ext>
            </a:extLst>
          </p:cNvPr>
          <p:cNvSpPr txBox="1"/>
          <p:nvPr/>
        </p:nvSpPr>
        <p:spPr>
          <a:xfrm>
            <a:off x="877814" y="2825437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15EAE3-6791-4FCB-5ED6-9EEA17309132}"/>
              </a:ext>
            </a:extLst>
          </p:cNvPr>
          <p:cNvSpPr txBox="1"/>
          <p:nvPr/>
        </p:nvSpPr>
        <p:spPr>
          <a:xfrm>
            <a:off x="961711" y="1643825"/>
            <a:ext cx="719155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下面严格说明：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算法（求所有出现的那个版本）事实上为每个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找到了</a:t>
            </a:r>
            <a:r>
              <a:rPr lang="el-GR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5D8A5A-8313-30A5-5D9C-113430D9199D}"/>
              </a:ext>
            </a:extLst>
          </p:cNvPr>
          <p:cNvSpPr txBox="1"/>
          <p:nvPr/>
        </p:nvSpPr>
        <p:spPr>
          <a:xfrm>
            <a:off x="1057121" y="894519"/>
            <a:ext cx="719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为了方便，引入 </a:t>
            </a:r>
            <a:r>
              <a:rPr lang="el-GR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max{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18C2F05-C722-F8C4-7F79-655BD97C1BCC}"/>
              </a:ext>
            </a:extLst>
          </p:cNvPr>
          <p:cNvSpPr txBox="1"/>
          <p:nvPr/>
        </p:nvSpPr>
        <p:spPr>
          <a:xfrm>
            <a:off x="4950030" y="2762464"/>
            <a:ext cx="33308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每次变化时，相应的新的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的值已被算法保存在变量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3E9D92-6CB9-6AD4-5471-0FCE981D060F}"/>
              </a:ext>
            </a:extLst>
          </p:cNvPr>
          <p:cNvSpPr txBox="1"/>
          <p:nvPr/>
        </p:nvSpPr>
        <p:spPr>
          <a:xfrm>
            <a:off x="4906019" y="4308782"/>
            <a:ext cx="3437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第一次变化时，很显然成立，因为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假定某次变化后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j=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要证明下次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变化之前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已更新成了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A9B0E77-4ACC-4158-B6E7-6B6FEBC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00DA5B-3F4E-2138-E940-61E04AC3D852}"/>
              </a:ext>
            </a:extLst>
          </p:cNvPr>
          <p:cNvSpPr txBox="1">
            <a:spLocks/>
          </p:cNvSpPr>
          <p:nvPr/>
        </p:nvSpPr>
        <p:spPr>
          <a:xfrm>
            <a:off x="870744" y="1621808"/>
            <a:ext cx="7402512" cy="411365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n=|S|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= |T|</a:t>
            </a:r>
            <a:b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分别表示串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的长度（字符个数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</a:t>
            </a:r>
            <a:r>
              <a:rPr lang="en-US" altLang="zh-CN" sz="32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 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32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个字符。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开始编号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不使用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S[0]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</a:t>
            </a:r>
            <a:r>
              <a:rPr lang="en-US" altLang="zh-CN" sz="32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32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 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的从第</a:t>
            </a:r>
            <a:r>
              <a:rPr lang="en-US" altLang="zh-CN" sz="32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个字符到第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个字符的子串。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 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，那么</a:t>
            </a:r>
            <a:r>
              <a:rPr kumimoji="1"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S[4,8]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bcabc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：参数 </a:t>
            </a:r>
            <a:r>
              <a:rPr kumimoji="1"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是结束位置，而不是子串长度。</a:t>
            </a:r>
            <a:endParaRPr kumimoji="1"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17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12DFB66-8271-33DA-A286-4012B078C84B}"/>
              </a:ext>
            </a:extLst>
          </p:cNvPr>
          <p:cNvGrpSpPr/>
          <p:nvPr/>
        </p:nvGrpSpPr>
        <p:grpSpPr>
          <a:xfrm>
            <a:off x="611392" y="1762184"/>
            <a:ext cx="2933737" cy="1497896"/>
            <a:chOff x="689938" y="581192"/>
            <a:chExt cx="2933737" cy="149789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29A851-11DB-6DAC-7A1E-DF02557EA981}"/>
                </a:ext>
              </a:extLst>
            </p:cNvPr>
            <p:cNvSpPr/>
            <p:nvPr/>
          </p:nvSpPr>
          <p:spPr>
            <a:xfrm>
              <a:off x="982856" y="950524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AFB575-943F-79D0-79B2-5AA0FAF949B9}"/>
                </a:ext>
              </a:extLst>
            </p:cNvPr>
            <p:cNvSpPr/>
            <p:nvPr/>
          </p:nvSpPr>
          <p:spPr>
            <a:xfrm>
              <a:off x="982857" y="143844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C1559B-BED1-FB75-C861-82037840E181}"/>
                </a:ext>
              </a:extLst>
            </p:cNvPr>
            <p:cNvSpPr/>
            <p:nvPr/>
          </p:nvSpPr>
          <p:spPr>
            <a:xfrm>
              <a:off x="3093072" y="950524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50020ED-DF85-72C2-1AA7-E37D8EB0EABE}"/>
                </a:ext>
              </a:extLst>
            </p:cNvPr>
            <p:cNvSpPr txBox="1"/>
            <p:nvPr/>
          </p:nvSpPr>
          <p:spPr>
            <a:xfrm>
              <a:off x="3043382" y="581192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75B6B0C-C588-2386-E13E-B2E48737EE74}"/>
                </a:ext>
              </a:extLst>
            </p:cNvPr>
            <p:cNvSpPr/>
            <p:nvPr/>
          </p:nvSpPr>
          <p:spPr>
            <a:xfrm>
              <a:off x="2231519" y="1432278"/>
              <a:ext cx="356867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D006CA-0015-5625-8B75-247F32DE604C}"/>
                </a:ext>
              </a:extLst>
            </p:cNvPr>
            <p:cNvSpPr/>
            <p:nvPr/>
          </p:nvSpPr>
          <p:spPr>
            <a:xfrm>
              <a:off x="1852836" y="950524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796F014-46CF-8A67-EA8D-131298697242}"/>
                </a:ext>
              </a:extLst>
            </p:cNvPr>
            <p:cNvSpPr txBox="1"/>
            <p:nvPr/>
          </p:nvSpPr>
          <p:spPr>
            <a:xfrm>
              <a:off x="689938" y="92734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6204DFF-B680-6208-6066-26AAEED0EB4D}"/>
                </a:ext>
              </a:extLst>
            </p:cNvPr>
            <p:cNvSpPr txBox="1"/>
            <p:nvPr/>
          </p:nvSpPr>
          <p:spPr>
            <a:xfrm>
              <a:off x="689938" y="1416656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309A432-502E-F342-F61B-B54B9F3737C4}"/>
                </a:ext>
              </a:extLst>
            </p:cNvPr>
            <p:cNvSpPr txBox="1"/>
            <p:nvPr/>
          </p:nvSpPr>
          <p:spPr>
            <a:xfrm>
              <a:off x="2172255" y="1709756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3ADCE3F-EFF0-DBA7-8D0E-D40374B59D1C}"/>
              </a:ext>
            </a:extLst>
          </p:cNvPr>
          <p:cNvSpPr txBox="1"/>
          <p:nvPr/>
        </p:nvSpPr>
        <p:spPr>
          <a:xfrm>
            <a:off x="343278" y="3600837"/>
            <a:ext cx="3908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的定义，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&lt;m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(1) T[1,k]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后缀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(2) T[k+1]=S[i+1]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存在，则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FDFBA8-4813-4115-B997-D66ED8883196}"/>
              </a:ext>
            </a:extLst>
          </p:cNvPr>
          <p:cNvCxnSpPr/>
          <p:nvPr/>
        </p:nvCxnSpPr>
        <p:spPr>
          <a:xfrm>
            <a:off x="4403207" y="606018"/>
            <a:ext cx="0" cy="554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5FF9F91-E35D-59DE-7C6A-B8453051B120}"/>
              </a:ext>
            </a:extLst>
          </p:cNvPr>
          <p:cNvSpPr txBox="1"/>
          <p:nvPr/>
        </p:nvSpPr>
        <p:spPr>
          <a:xfrm>
            <a:off x="4567369" y="227319"/>
            <a:ext cx="42626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老办法！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大到小找到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直到找到某个同时满足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即可解决问题。具体流程如下：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24697C-1DEC-B3AD-47F4-D3C9704FA391}"/>
              </a:ext>
            </a:extLst>
          </p:cNvPr>
          <p:cNvGrpSpPr/>
          <p:nvPr/>
        </p:nvGrpSpPr>
        <p:grpSpPr>
          <a:xfrm>
            <a:off x="4442327" y="2131444"/>
            <a:ext cx="4269911" cy="4320613"/>
            <a:chOff x="4646863" y="2263792"/>
            <a:chExt cx="4269911" cy="4320613"/>
          </a:xfrm>
        </p:grpSpPr>
        <p:sp>
          <p:nvSpPr>
            <p:cNvPr id="18" name="流程图: 决策 17">
              <a:extLst>
                <a:ext uri="{FF2B5EF4-FFF2-40B4-BE49-F238E27FC236}">
                  <a16:creationId xmlns:a16="http://schemas.microsoft.com/office/drawing/2014/main" id="{1047FF0D-DBF0-689A-7876-80C80E67534B}"/>
                </a:ext>
              </a:extLst>
            </p:cNvPr>
            <p:cNvSpPr/>
            <p:nvPr/>
          </p:nvSpPr>
          <p:spPr>
            <a:xfrm>
              <a:off x="5006228" y="4038243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T[k+1]==S[i+1]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流程图: 决策 18">
              <a:extLst>
                <a:ext uri="{FF2B5EF4-FFF2-40B4-BE49-F238E27FC236}">
                  <a16:creationId xmlns:a16="http://schemas.microsoft.com/office/drawing/2014/main" id="{8E121790-135A-854F-7F18-CD7800AD4895}"/>
                </a:ext>
              </a:extLst>
            </p:cNvPr>
            <p:cNvSpPr/>
            <p:nvPr/>
          </p:nvSpPr>
          <p:spPr>
            <a:xfrm>
              <a:off x="6537620" y="5001828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301BD384-BAE1-2BD0-3449-BAD53762092C}"/>
                </a:ext>
              </a:extLst>
            </p:cNvPr>
            <p:cNvCxnSpPr>
              <a:cxnSpLocks/>
              <a:stCxn id="18" idx="2"/>
              <a:endCxn id="77" idx="0"/>
            </p:cNvCxnSpPr>
            <p:nvPr/>
          </p:nvCxnSpPr>
          <p:spPr>
            <a:xfrm rot="5400000">
              <a:off x="5673702" y="4248467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3505BFD2-7931-9650-054E-C4B5C280BF23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rot="16200000" flipH="1">
              <a:off x="6576688" y="4297640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946A606-C2B5-F412-41AF-9BE52F1E75B3}"/>
                </a:ext>
              </a:extLst>
            </p:cNvPr>
            <p:cNvSpPr txBox="1"/>
            <p:nvPr/>
          </p:nvSpPr>
          <p:spPr>
            <a:xfrm>
              <a:off x="5535438" y="447861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D7705A2-8F90-7A04-659C-F639D6D307E1}"/>
                </a:ext>
              </a:extLst>
            </p:cNvPr>
            <p:cNvSpPr txBox="1"/>
            <p:nvPr/>
          </p:nvSpPr>
          <p:spPr>
            <a:xfrm>
              <a:off x="6815835" y="447419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流程图: 过程 23">
              <a:extLst>
                <a:ext uri="{FF2B5EF4-FFF2-40B4-BE49-F238E27FC236}">
                  <a16:creationId xmlns:a16="http://schemas.microsoft.com/office/drawing/2014/main" id="{653462C9-0F09-D5E7-96A7-58AB13EB7A30}"/>
                </a:ext>
              </a:extLst>
            </p:cNvPr>
            <p:cNvSpPr/>
            <p:nvPr/>
          </p:nvSpPr>
          <p:spPr>
            <a:xfrm>
              <a:off x="7892492" y="5545048"/>
              <a:ext cx="1024282" cy="469699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[k]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74537943-4857-626E-B019-B0A319E949C8}"/>
                </a:ext>
              </a:extLst>
            </p:cNvPr>
            <p:cNvCxnSpPr>
              <a:cxnSpLocks/>
              <a:stCxn id="24" idx="0"/>
              <a:endCxn id="18" idx="3"/>
            </p:cNvCxnSpPr>
            <p:nvPr/>
          </p:nvCxnSpPr>
          <p:spPr>
            <a:xfrm rot="16200000" flipV="1">
              <a:off x="7473537" y="4613952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终止 25">
              <a:extLst>
                <a:ext uri="{FF2B5EF4-FFF2-40B4-BE49-F238E27FC236}">
                  <a16:creationId xmlns:a16="http://schemas.microsoft.com/office/drawing/2014/main" id="{34635797-6077-17C4-50DD-6877E1A1CD07}"/>
                </a:ext>
              </a:extLst>
            </p:cNvPr>
            <p:cNvSpPr/>
            <p:nvPr/>
          </p:nvSpPr>
          <p:spPr>
            <a:xfrm>
              <a:off x="5037120" y="560020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连接符: 肘形 40">
              <a:extLst>
                <a:ext uri="{FF2B5EF4-FFF2-40B4-BE49-F238E27FC236}">
                  <a16:creationId xmlns:a16="http://schemas.microsoft.com/office/drawing/2014/main" id="{87B43590-F993-7457-9482-2B05C2D10347}"/>
                </a:ext>
              </a:extLst>
            </p:cNvPr>
            <p:cNvCxnSpPr>
              <a:cxnSpLocks/>
              <a:stCxn id="77" idx="2"/>
              <a:endCxn id="26" idx="0"/>
            </p:cNvCxnSpPr>
            <p:nvPr/>
          </p:nvCxnSpPr>
          <p:spPr>
            <a:xfrm>
              <a:off x="5472794" y="5364621"/>
              <a:ext cx="394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3A027681-3E7F-A663-1E59-A88351670629}"/>
                </a:ext>
              </a:extLst>
            </p:cNvPr>
            <p:cNvCxnSpPr>
              <a:cxnSpLocks/>
              <a:stCxn id="19" idx="2"/>
              <a:endCxn id="26" idx="3"/>
            </p:cNvCxnSpPr>
            <p:nvPr/>
          </p:nvCxnSpPr>
          <p:spPr>
            <a:xfrm rot="5400000">
              <a:off x="6409689" y="4911474"/>
              <a:ext cx="377844" cy="13645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4B6F40A-24F7-FC73-CAF0-3314B0D5E792}"/>
                </a:ext>
              </a:extLst>
            </p:cNvPr>
            <p:cNvCxnSpPr>
              <a:cxnSpLocks/>
              <a:stCxn id="19" idx="2"/>
              <a:endCxn id="24" idx="1"/>
            </p:cNvCxnSpPr>
            <p:nvPr/>
          </p:nvCxnSpPr>
          <p:spPr>
            <a:xfrm rot="16200000" flipH="1">
              <a:off x="7399142" y="5286548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FD5455-945E-B176-7569-6AF7EC4B4DE6}"/>
                </a:ext>
              </a:extLst>
            </p:cNvPr>
            <p:cNvSpPr txBox="1"/>
            <p:nvPr/>
          </p:nvSpPr>
          <p:spPr>
            <a:xfrm>
              <a:off x="7368118" y="579666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869758B-7A74-9E2C-749D-CADBDADD7A06}"/>
                </a:ext>
              </a:extLst>
            </p:cNvPr>
            <p:cNvSpPr txBox="1"/>
            <p:nvPr/>
          </p:nvSpPr>
          <p:spPr>
            <a:xfrm>
              <a:off x="6565769" y="5796668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流程图: 准备 74">
              <a:extLst>
                <a:ext uri="{FF2B5EF4-FFF2-40B4-BE49-F238E27FC236}">
                  <a16:creationId xmlns:a16="http://schemas.microsoft.com/office/drawing/2014/main" id="{BA683454-E29F-E456-842E-31F05F24F8B1}"/>
                </a:ext>
              </a:extLst>
            </p:cNvPr>
            <p:cNvSpPr/>
            <p:nvPr/>
          </p:nvSpPr>
          <p:spPr>
            <a:xfrm>
              <a:off x="5674363" y="2263792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ρ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BE21D8ED-A412-8C12-1A96-45F89F2CB768}"/>
                </a:ext>
              </a:extLst>
            </p:cNvPr>
            <p:cNvCxnSpPr>
              <a:cxnSpLocks/>
              <a:stCxn id="75" idx="2"/>
              <a:endCxn id="18" idx="0"/>
            </p:cNvCxnSpPr>
            <p:nvPr/>
          </p:nvCxnSpPr>
          <p:spPr>
            <a:xfrm>
              <a:off x="6424954" y="2595622"/>
              <a:ext cx="0" cy="1442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流程图: 终止 76">
              <a:extLst>
                <a:ext uri="{FF2B5EF4-FFF2-40B4-BE49-F238E27FC236}">
                  <a16:creationId xmlns:a16="http://schemas.microsoft.com/office/drawing/2014/main" id="{08957FFE-0004-FA7C-7804-0F55B61BF24B}"/>
                </a:ext>
              </a:extLst>
            </p:cNvPr>
            <p:cNvSpPr/>
            <p:nvPr/>
          </p:nvSpPr>
          <p:spPr>
            <a:xfrm>
              <a:off x="4931875" y="499971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流程图: 决策 77">
              <a:extLst>
                <a:ext uri="{FF2B5EF4-FFF2-40B4-BE49-F238E27FC236}">
                  <a16:creationId xmlns:a16="http://schemas.microsoft.com/office/drawing/2014/main" id="{5B50A52F-AE70-CDE7-ABB6-C115DBB09A38}"/>
                </a:ext>
              </a:extLst>
            </p:cNvPr>
            <p:cNvSpPr/>
            <p:nvPr/>
          </p:nvSpPr>
          <p:spPr>
            <a:xfrm>
              <a:off x="5925896" y="2801188"/>
              <a:ext cx="998116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==m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83D69EA-5CBE-3770-269A-4A4EFC793E16}"/>
                </a:ext>
              </a:extLst>
            </p:cNvPr>
            <p:cNvSpPr txBox="1"/>
            <p:nvPr/>
          </p:nvSpPr>
          <p:spPr>
            <a:xfrm>
              <a:off x="6082537" y="324668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2A71A16-73E1-5FA0-2839-6ADD7AF67F69}"/>
                </a:ext>
              </a:extLst>
            </p:cNvPr>
            <p:cNvSpPr txBox="1"/>
            <p:nvPr/>
          </p:nvSpPr>
          <p:spPr>
            <a:xfrm>
              <a:off x="6928504" y="26708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1337112E-7F09-E3B6-1CC7-6A7A0C1CB7CB}"/>
                </a:ext>
              </a:extLst>
            </p:cNvPr>
            <p:cNvCxnSpPr>
              <a:cxnSpLocks/>
              <a:stCxn id="78" idx="3"/>
              <a:endCxn id="82" idx="0"/>
            </p:cNvCxnSpPr>
            <p:nvPr/>
          </p:nvCxnSpPr>
          <p:spPr>
            <a:xfrm>
              <a:off x="6924012" y="3006754"/>
              <a:ext cx="951221" cy="20322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流程图: 终止 81">
              <a:extLst>
                <a:ext uri="{FF2B5EF4-FFF2-40B4-BE49-F238E27FC236}">
                  <a16:creationId xmlns:a16="http://schemas.microsoft.com/office/drawing/2014/main" id="{A3EE1416-75DE-72B5-ADF0-B3302A7AE0F6}"/>
                </a:ext>
              </a:extLst>
            </p:cNvPr>
            <p:cNvSpPr/>
            <p:nvPr/>
          </p:nvSpPr>
          <p:spPr>
            <a:xfrm>
              <a:off x="7205496" y="3209977"/>
              <a:ext cx="1339474" cy="364902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[k]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B57057DC-E63D-1C88-963B-C4877D0C4CAB}"/>
                </a:ext>
              </a:extLst>
            </p:cNvPr>
            <p:cNvCxnSpPr>
              <a:cxnSpLocks/>
              <a:stCxn id="82" idx="2"/>
              <a:endCxn id="18" idx="0"/>
            </p:cNvCxnSpPr>
            <p:nvPr/>
          </p:nvCxnSpPr>
          <p:spPr>
            <a:xfrm rot="5400000">
              <a:off x="6918412" y="3081422"/>
              <a:ext cx="463364" cy="14502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2A6A3FB-ED78-693F-CBF3-60DE28BEB5EA}"/>
                </a:ext>
              </a:extLst>
            </p:cNvPr>
            <p:cNvSpPr txBox="1"/>
            <p:nvPr/>
          </p:nvSpPr>
          <p:spPr>
            <a:xfrm>
              <a:off x="4646863" y="5938074"/>
              <a:ext cx="15378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Stop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时 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的值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</a:b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就是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ρ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[i+1].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9244AC08-A21C-9DA1-14F6-612C3FF10561}"/>
              </a:ext>
            </a:extLst>
          </p:cNvPr>
          <p:cNvSpPr txBox="1"/>
          <p:nvPr/>
        </p:nvSpPr>
        <p:spPr>
          <a:xfrm>
            <a:off x="296074" y="604747"/>
            <a:ext cx="3783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考虑如下问题：已知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]=j 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&lt;n)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，该如何计算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C1DFD3C7-4FC0-B851-046C-443AE929F152}"/>
              </a:ext>
            </a:extLst>
          </p:cNvPr>
          <p:cNvSpPr/>
          <p:nvPr/>
        </p:nvSpPr>
        <p:spPr>
          <a:xfrm>
            <a:off x="4892668" y="2184672"/>
            <a:ext cx="2837451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T[j+1]==S[i+1]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9DA5F464-47AB-FA1F-BDCA-09CE2AF9BDD9}"/>
              </a:ext>
            </a:extLst>
          </p:cNvPr>
          <p:cNvSpPr/>
          <p:nvPr/>
        </p:nvSpPr>
        <p:spPr>
          <a:xfrm>
            <a:off x="6424060" y="3148257"/>
            <a:ext cx="1486510" cy="4029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j==0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4D3FAE7-8C52-8B88-9701-8A39861BB58C}"/>
              </a:ext>
            </a:extLst>
          </p:cNvPr>
          <p:cNvCxnSpPr>
            <a:cxnSpLocks/>
            <a:stCxn id="2" idx="2"/>
            <a:endCxn id="89" idx="0"/>
          </p:cNvCxnSpPr>
          <p:nvPr/>
        </p:nvCxnSpPr>
        <p:spPr>
          <a:xfrm rot="5400000">
            <a:off x="5560142" y="2394896"/>
            <a:ext cx="550344" cy="952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17956F7-93E8-3CD4-1576-8D6B787CFE4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16200000" flipH="1">
            <a:off x="6463128" y="2444069"/>
            <a:ext cx="552453" cy="8559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F42601C-AB2E-4DD9-15A8-46A485FB8525}"/>
              </a:ext>
            </a:extLst>
          </p:cNvPr>
          <p:cNvSpPr txBox="1"/>
          <p:nvPr/>
        </p:nvSpPr>
        <p:spPr>
          <a:xfrm>
            <a:off x="5421878" y="2625043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29DC5A-D220-2B1F-95B5-9F869A2CAEC7}"/>
              </a:ext>
            </a:extLst>
          </p:cNvPr>
          <p:cNvSpPr txBox="1"/>
          <p:nvPr/>
        </p:nvSpPr>
        <p:spPr>
          <a:xfrm>
            <a:off x="6702275" y="2620627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03579346-8A58-D868-3378-74F3137A2F59}"/>
              </a:ext>
            </a:extLst>
          </p:cNvPr>
          <p:cNvSpPr/>
          <p:nvPr/>
        </p:nvSpPr>
        <p:spPr>
          <a:xfrm>
            <a:off x="7778932" y="3691477"/>
            <a:ext cx="1024282" cy="469699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0B824DE-6D6C-4A69-EE75-A17369E802C5}"/>
              </a:ext>
            </a:extLst>
          </p:cNvPr>
          <p:cNvCxnSpPr>
            <a:cxnSpLocks/>
            <a:stCxn id="67" idx="0"/>
            <a:endCxn id="2" idx="3"/>
          </p:cNvCxnSpPr>
          <p:nvPr/>
        </p:nvCxnSpPr>
        <p:spPr>
          <a:xfrm rot="16200000" flipV="1">
            <a:off x="7359977" y="2760381"/>
            <a:ext cx="1301239" cy="5609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终止 68">
            <a:extLst>
              <a:ext uri="{FF2B5EF4-FFF2-40B4-BE49-F238E27FC236}">
                <a16:creationId xmlns:a16="http://schemas.microsoft.com/office/drawing/2014/main" id="{F883C4EA-FA33-C6B3-D0E2-3EFBC17CC5BA}"/>
              </a:ext>
            </a:extLst>
          </p:cNvPr>
          <p:cNvSpPr/>
          <p:nvPr/>
        </p:nvSpPr>
        <p:spPr>
          <a:xfrm>
            <a:off x="4826195" y="3746638"/>
            <a:ext cx="1073958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[++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]=j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40">
            <a:extLst>
              <a:ext uri="{FF2B5EF4-FFF2-40B4-BE49-F238E27FC236}">
                <a16:creationId xmlns:a16="http://schemas.microsoft.com/office/drawing/2014/main" id="{7E98248C-B0F7-4B96-7A22-2FEE0602ECDE}"/>
              </a:ext>
            </a:extLst>
          </p:cNvPr>
          <p:cNvCxnSpPr>
            <a:cxnSpLocks/>
            <a:stCxn id="89" idx="2"/>
            <a:endCxn id="69" idx="0"/>
          </p:cNvCxnSpPr>
          <p:nvPr/>
        </p:nvCxnSpPr>
        <p:spPr>
          <a:xfrm>
            <a:off x="5359234" y="3511050"/>
            <a:ext cx="3940" cy="235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6708256E-A0F4-2917-CE96-BF8E48EFD51F}"/>
              </a:ext>
            </a:extLst>
          </p:cNvPr>
          <p:cNvCxnSpPr>
            <a:cxnSpLocks/>
            <a:stCxn id="3" idx="2"/>
            <a:endCxn id="69" idx="3"/>
          </p:cNvCxnSpPr>
          <p:nvPr/>
        </p:nvCxnSpPr>
        <p:spPr>
          <a:xfrm rot="5400000">
            <a:off x="6344812" y="3106586"/>
            <a:ext cx="377844" cy="12671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6C30E570-3AB7-9A6B-50EF-874197BAFBFF}"/>
              </a:ext>
            </a:extLst>
          </p:cNvPr>
          <p:cNvCxnSpPr>
            <a:cxnSpLocks/>
            <a:stCxn id="3" idx="2"/>
            <a:endCxn id="67" idx="1"/>
          </p:cNvCxnSpPr>
          <p:nvPr/>
        </p:nvCxnSpPr>
        <p:spPr>
          <a:xfrm rot="16200000" flipH="1">
            <a:off x="7285582" y="3432977"/>
            <a:ext cx="375082" cy="6116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B5B9D961-1B0D-62D2-53CA-65219A647949}"/>
              </a:ext>
            </a:extLst>
          </p:cNvPr>
          <p:cNvSpPr txBox="1"/>
          <p:nvPr/>
        </p:nvSpPr>
        <p:spPr>
          <a:xfrm>
            <a:off x="7254558" y="3943097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5B7363B-F42D-9C89-72A2-AA5765C5BA3B}"/>
              </a:ext>
            </a:extLst>
          </p:cNvPr>
          <p:cNvSpPr txBox="1"/>
          <p:nvPr/>
        </p:nvSpPr>
        <p:spPr>
          <a:xfrm>
            <a:off x="6452209" y="3943097"/>
            <a:ext cx="64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流程图: 准备 86">
            <a:extLst>
              <a:ext uri="{FF2B5EF4-FFF2-40B4-BE49-F238E27FC236}">
                <a16:creationId xmlns:a16="http://schemas.microsoft.com/office/drawing/2014/main" id="{69906370-8A6B-31CF-0915-7E8BA5E4B415}"/>
              </a:ext>
            </a:extLst>
          </p:cNvPr>
          <p:cNvSpPr/>
          <p:nvPr/>
        </p:nvSpPr>
        <p:spPr>
          <a:xfrm>
            <a:off x="5560803" y="410221"/>
            <a:ext cx="1501181" cy="331830"/>
          </a:xfrm>
          <a:prstGeom prst="flowChartPreparat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</a:t>
            </a:r>
            <a:r>
              <a:rPr lang="el-GR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Hans-HK" altLang="en-US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83E7407-0917-FDCA-B55B-4B893BEE8EC2}"/>
              </a:ext>
            </a:extLst>
          </p:cNvPr>
          <p:cNvCxnSpPr>
            <a:cxnSpLocks/>
            <a:stCxn id="87" idx="2"/>
            <a:endCxn id="2" idx="0"/>
          </p:cNvCxnSpPr>
          <p:nvPr/>
        </p:nvCxnSpPr>
        <p:spPr>
          <a:xfrm>
            <a:off x="6311394" y="742051"/>
            <a:ext cx="0" cy="144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流程图: 终止 88">
            <a:extLst>
              <a:ext uri="{FF2B5EF4-FFF2-40B4-BE49-F238E27FC236}">
                <a16:creationId xmlns:a16="http://schemas.microsoft.com/office/drawing/2014/main" id="{86658EBF-BF74-F210-18CC-F0CF23D86B5B}"/>
              </a:ext>
            </a:extLst>
          </p:cNvPr>
          <p:cNvSpPr/>
          <p:nvPr/>
        </p:nvSpPr>
        <p:spPr>
          <a:xfrm>
            <a:off x="4818315" y="3146148"/>
            <a:ext cx="1081837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流程图: 决策 89">
            <a:extLst>
              <a:ext uri="{FF2B5EF4-FFF2-40B4-BE49-F238E27FC236}">
                <a16:creationId xmlns:a16="http://schemas.microsoft.com/office/drawing/2014/main" id="{29AA6E77-FFEC-5430-C7B7-84DAB5F71B56}"/>
              </a:ext>
            </a:extLst>
          </p:cNvPr>
          <p:cNvSpPr/>
          <p:nvPr/>
        </p:nvSpPr>
        <p:spPr>
          <a:xfrm>
            <a:off x="5812336" y="947617"/>
            <a:ext cx="998116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==m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F5CB87F-2994-C229-EC4E-998D2BF74BB6}"/>
              </a:ext>
            </a:extLst>
          </p:cNvPr>
          <p:cNvSpPr txBox="1"/>
          <p:nvPr/>
        </p:nvSpPr>
        <p:spPr>
          <a:xfrm>
            <a:off x="5968977" y="1393116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05FF890-955E-9467-73C2-6F51F6AC3E48}"/>
              </a:ext>
            </a:extLst>
          </p:cNvPr>
          <p:cNvSpPr txBox="1"/>
          <p:nvPr/>
        </p:nvSpPr>
        <p:spPr>
          <a:xfrm>
            <a:off x="6814944" y="817233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13E5E109-D51D-B291-30CC-B1FB5F0170B6}"/>
              </a:ext>
            </a:extLst>
          </p:cNvPr>
          <p:cNvCxnSpPr>
            <a:cxnSpLocks/>
            <a:stCxn id="90" idx="3"/>
            <a:endCxn id="94" idx="0"/>
          </p:cNvCxnSpPr>
          <p:nvPr/>
        </p:nvCxnSpPr>
        <p:spPr>
          <a:xfrm>
            <a:off x="6810452" y="1153183"/>
            <a:ext cx="822403" cy="2032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图: 终止 93">
            <a:extLst>
              <a:ext uri="{FF2B5EF4-FFF2-40B4-BE49-F238E27FC236}">
                <a16:creationId xmlns:a16="http://schemas.microsoft.com/office/drawing/2014/main" id="{0FEF19C3-496E-02A4-7193-4476EE73541F}"/>
              </a:ext>
            </a:extLst>
          </p:cNvPr>
          <p:cNvSpPr/>
          <p:nvPr/>
        </p:nvSpPr>
        <p:spPr>
          <a:xfrm>
            <a:off x="7091936" y="1356406"/>
            <a:ext cx="1081837" cy="364902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[j]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59146BB0-33D2-B678-E79F-5B7BDEF22EAE}"/>
              </a:ext>
            </a:extLst>
          </p:cNvPr>
          <p:cNvCxnSpPr>
            <a:cxnSpLocks/>
            <a:stCxn id="94" idx="2"/>
            <a:endCxn id="2" idx="0"/>
          </p:cNvCxnSpPr>
          <p:nvPr/>
        </p:nvCxnSpPr>
        <p:spPr>
          <a:xfrm rot="5400000">
            <a:off x="6740443" y="1292260"/>
            <a:ext cx="463364" cy="13214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95D2CC4A-6DE4-8B23-742E-1EE34708C58A}"/>
              </a:ext>
            </a:extLst>
          </p:cNvPr>
          <p:cNvSpPr txBox="1"/>
          <p:nvPr/>
        </p:nvSpPr>
        <p:spPr>
          <a:xfrm>
            <a:off x="678029" y="568945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BD34981-8C9E-2EE8-4638-C63E34AA462A}"/>
              </a:ext>
            </a:extLst>
          </p:cNvPr>
          <p:cNvSpPr txBox="1"/>
          <p:nvPr/>
        </p:nvSpPr>
        <p:spPr>
          <a:xfrm>
            <a:off x="761720" y="4669474"/>
            <a:ext cx="7867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观察左边的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代码（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的所有出现的版本）可以看到：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每次</a:t>
            </a:r>
            <a:r>
              <a:rPr lang="en-US" altLang="zh-CN" sz="2800" b="1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改变以后，算法将按照右边这个流程运行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；而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该流程会将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更新为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74EB71C1-64C3-DBFC-7A33-B2C061C9A7FC}"/>
              </a:ext>
            </a:extLst>
          </p:cNvPr>
          <p:cNvCxnSpPr>
            <a:cxnSpLocks/>
            <a:stCxn id="69" idx="2"/>
            <a:endCxn id="87" idx="1"/>
          </p:cNvCxnSpPr>
          <p:nvPr/>
        </p:nvCxnSpPr>
        <p:spPr>
          <a:xfrm rot="5400000" flipH="1" flipV="1">
            <a:off x="3694286" y="2245023"/>
            <a:ext cx="3535404" cy="197629"/>
          </a:xfrm>
          <a:prstGeom prst="bentConnector4">
            <a:avLst>
              <a:gd name="adj1" fmla="val -6466"/>
              <a:gd name="adj2" fmla="val -3873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B8FA30D7-D5C1-238B-AEBE-E37EDC984780}"/>
              </a:ext>
            </a:extLst>
          </p:cNvPr>
          <p:cNvSpPr txBox="1"/>
          <p:nvPr/>
        </p:nvSpPr>
        <p:spPr>
          <a:xfrm>
            <a:off x="4869338" y="5983028"/>
            <a:ext cx="346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这是上一页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slide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证明的结果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651343-75ED-BD9B-CEED-53DF9B29928A}"/>
              </a:ext>
            </a:extLst>
          </p:cNvPr>
          <p:cNvSpPr txBox="1"/>
          <p:nvPr/>
        </p:nvSpPr>
        <p:spPr>
          <a:xfrm>
            <a:off x="5117212" y="567405"/>
            <a:ext cx="28947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[0]=0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[2]=2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=2,j=2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=2,j=0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[3]=1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[4]=2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[5]=3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[6]=4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[7]=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=7,j=5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=7,j=2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[8]=3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[9]=4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[10]=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4035F6-6ADF-F545-8CE6-6F6D78CEA594}"/>
              </a:ext>
            </a:extLst>
          </p:cNvPr>
          <p:cNvGrpSpPr/>
          <p:nvPr/>
        </p:nvGrpSpPr>
        <p:grpSpPr>
          <a:xfrm>
            <a:off x="1661421" y="2304322"/>
            <a:ext cx="2287798" cy="1925958"/>
            <a:chOff x="1000680" y="557973"/>
            <a:chExt cx="2287798" cy="19259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C730353-C455-2A83-474B-7D08A69A8D87}"/>
                </a:ext>
              </a:extLst>
            </p:cNvPr>
            <p:cNvGrpSpPr/>
            <p:nvPr/>
          </p:nvGrpSpPr>
          <p:grpSpPr>
            <a:xfrm>
              <a:off x="1234759" y="557973"/>
              <a:ext cx="255198" cy="553430"/>
              <a:chOff x="2699190" y="4159670"/>
              <a:chExt cx="255198" cy="553430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A515A02B-20B2-9052-8C4D-054D1003F76F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09E9EEDE-03BC-C474-93B3-8F22EC1544E0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700CFC1-FC21-8112-4EFB-D8DC36A6E7CF}"/>
                </a:ext>
              </a:extLst>
            </p:cNvPr>
            <p:cNvGrpSpPr/>
            <p:nvPr/>
          </p:nvGrpSpPr>
          <p:grpSpPr>
            <a:xfrm>
              <a:off x="1249580" y="1909807"/>
              <a:ext cx="255198" cy="574124"/>
              <a:chOff x="2655182" y="5028775"/>
              <a:chExt cx="255198" cy="574124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5F0D1F7-7440-D959-BFA9-091DE6936100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29">
                <a:extLst>
                  <a:ext uri="{FF2B5EF4-FFF2-40B4-BE49-F238E27FC236}">
                    <a16:creationId xmlns:a16="http://schemas.microsoft.com/office/drawing/2014/main" id="{41467B1B-F6F0-9A67-E26A-95D3013F4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0300F50-0140-21EC-D43C-97261BDAD2F5}"/>
                </a:ext>
              </a:extLst>
            </p:cNvPr>
            <p:cNvGrpSpPr/>
            <p:nvPr/>
          </p:nvGrpSpPr>
          <p:grpSpPr>
            <a:xfrm>
              <a:off x="2379963" y="601744"/>
              <a:ext cx="328857" cy="518856"/>
              <a:chOff x="6707238" y="4845910"/>
              <a:chExt cx="328857" cy="518856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5AD994F-C8EB-185B-1DA1-0F562C6F1FCA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A8A18F77-A730-64A5-C911-B5013B9C2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1BB78DD-98D2-2484-6424-39CA0A3A96A7}"/>
                </a:ext>
              </a:extLst>
            </p:cNvPr>
            <p:cNvSpPr/>
            <p:nvPr/>
          </p:nvSpPr>
          <p:spPr>
            <a:xfrm>
              <a:off x="1000680" y="1120600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B78419-F0BA-10B6-ED32-231A2DF9FD0B}"/>
                </a:ext>
              </a:extLst>
            </p:cNvPr>
            <p:cNvSpPr/>
            <p:nvPr/>
          </p:nvSpPr>
          <p:spPr>
            <a:xfrm>
              <a:off x="1482961" y="1575656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8FDCC87-DDEE-426E-6781-061CFEBE5C2F}"/>
                </a:ext>
              </a:extLst>
            </p:cNvPr>
            <p:cNvCxnSpPr>
              <a:cxnSpLocks/>
            </p:cNvCxnSpPr>
            <p:nvPr/>
          </p:nvCxnSpPr>
          <p:spPr>
            <a:xfrm>
              <a:off x="2164811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62A3C2E-365E-B03F-D320-936F73D8043A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96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8DAF3F-942C-6C16-B17A-98F1C87B4A18}"/>
                </a:ext>
              </a:extLst>
            </p:cNvPr>
            <p:cNvCxnSpPr>
              <a:cxnSpLocks/>
            </p:cNvCxnSpPr>
            <p:nvPr/>
          </p:nvCxnSpPr>
          <p:spPr>
            <a:xfrm>
              <a:off x="195379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B7FFB90-DE4F-400D-2C32-9D14F4B0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951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DD74197-2EE8-5982-5F6C-ED3A3A5F1679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72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6E632CB-0EBE-1B9B-9003-DC9DE4C41F52}"/>
                </a:ext>
              </a:extLst>
            </p:cNvPr>
            <p:cNvCxnSpPr>
              <a:cxnSpLocks/>
            </p:cNvCxnSpPr>
            <p:nvPr/>
          </p:nvCxnSpPr>
          <p:spPr>
            <a:xfrm>
              <a:off x="1252805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35172AA-B1D4-CD8E-046B-47DA96642E2A}"/>
                </a:ext>
              </a:extLst>
            </p:cNvPr>
            <p:cNvCxnSpPr>
              <a:cxnSpLocks/>
            </p:cNvCxnSpPr>
            <p:nvPr/>
          </p:nvCxnSpPr>
          <p:spPr>
            <a:xfrm>
              <a:off x="1940163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5F8CA94-8462-3130-E48C-0CFC39EECCDE}"/>
                </a:ext>
              </a:extLst>
            </p:cNvPr>
            <p:cNvCxnSpPr>
              <a:cxnSpLocks/>
            </p:cNvCxnSpPr>
            <p:nvPr/>
          </p:nvCxnSpPr>
          <p:spPr>
            <a:xfrm>
              <a:off x="2163518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320D2AD-9119-08D1-32BE-DB9807D15A23}"/>
                </a:ext>
              </a:extLst>
            </p:cNvPr>
            <p:cNvSpPr txBox="1"/>
            <p:nvPr/>
          </p:nvSpPr>
          <p:spPr>
            <a:xfrm>
              <a:off x="2379963" y="2049497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A8266D0B-0788-6CDD-930C-C124BD8E6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548" y="189888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C69B908-3AA8-89E3-41DB-0214F38E2942}"/>
                </a:ext>
              </a:extLst>
            </p:cNvPr>
            <p:cNvCxnSpPr>
              <a:cxnSpLocks/>
            </p:cNvCxnSpPr>
            <p:nvPr/>
          </p:nvCxnSpPr>
          <p:spPr>
            <a:xfrm>
              <a:off x="237996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5E88A94-A0D1-3403-A96A-9049E3130C8A}"/>
                </a:ext>
              </a:extLst>
            </p:cNvPr>
            <p:cNvCxnSpPr>
              <a:cxnSpLocks/>
            </p:cNvCxnSpPr>
            <p:nvPr/>
          </p:nvCxnSpPr>
          <p:spPr>
            <a:xfrm>
              <a:off x="2378301" y="112731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88C6058-555C-2C30-D3F6-9BDBF06868E3}"/>
                </a:ext>
              </a:extLst>
            </p:cNvPr>
            <p:cNvCxnSpPr>
              <a:cxnSpLocks/>
            </p:cNvCxnSpPr>
            <p:nvPr/>
          </p:nvCxnSpPr>
          <p:spPr>
            <a:xfrm>
              <a:off x="2600375" y="11281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6252812-F860-C74A-F143-B213C6AA8F9D}"/>
                </a:ext>
              </a:extLst>
            </p:cNvPr>
            <p:cNvSpPr txBox="1"/>
            <p:nvPr/>
          </p:nvSpPr>
          <p:spPr>
            <a:xfrm>
              <a:off x="1922391" y="154455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B1C527D-17B0-01FE-4DDB-A8D599B1F537}"/>
                </a:ext>
              </a:extLst>
            </p:cNvPr>
            <p:cNvSpPr txBox="1"/>
            <p:nvPr/>
          </p:nvSpPr>
          <p:spPr>
            <a:xfrm>
              <a:off x="1457967" y="152988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D80D6EE-CD41-F815-853E-85A36ACC8976}"/>
                </a:ext>
              </a:extLst>
            </p:cNvPr>
            <p:cNvSpPr txBox="1"/>
            <p:nvPr/>
          </p:nvSpPr>
          <p:spPr>
            <a:xfrm>
              <a:off x="1693497" y="154536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CC41D05-A539-DA1A-DDA9-3028C907FDD3}"/>
                </a:ext>
              </a:extLst>
            </p:cNvPr>
            <p:cNvSpPr txBox="1"/>
            <p:nvPr/>
          </p:nvSpPr>
          <p:spPr>
            <a:xfrm>
              <a:off x="2138360" y="153558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2B00A1-845F-4F66-62F0-4006FF76E018}"/>
                </a:ext>
              </a:extLst>
            </p:cNvPr>
            <p:cNvSpPr txBox="1"/>
            <p:nvPr/>
          </p:nvSpPr>
          <p:spPr>
            <a:xfrm>
              <a:off x="2348622" y="15404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BCFFDC-3DA4-FF10-E126-94F5A7BCC9AF}"/>
                </a:ext>
              </a:extLst>
            </p:cNvPr>
            <p:cNvSpPr txBox="1"/>
            <p:nvPr/>
          </p:nvSpPr>
          <p:spPr>
            <a:xfrm>
              <a:off x="1908536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852128-6985-B47D-7301-4B70BCE3FCD8}"/>
                </a:ext>
              </a:extLst>
            </p:cNvPr>
            <p:cNvSpPr txBox="1"/>
            <p:nvPr/>
          </p:nvSpPr>
          <p:spPr>
            <a:xfrm>
              <a:off x="1458782" y="106616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67C9915-C96D-6398-E6E6-A63FB90BA8E7}"/>
                </a:ext>
              </a:extLst>
            </p:cNvPr>
            <p:cNvSpPr txBox="1"/>
            <p:nvPr/>
          </p:nvSpPr>
          <p:spPr>
            <a:xfrm>
              <a:off x="1679642" y="107186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ECAF53E-DEB4-B34E-82B9-F3992AD34DD1}"/>
                </a:ext>
              </a:extLst>
            </p:cNvPr>
            <p:cNvSpPr txBox="1"/>
            <p:nvPr/>
          </p:nvSpPr>
          <p:spPr>
            <a:xfrm>
              <a:off x="2124505" y="1062083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AF53A05-DE91-9200-7D0B-66C45A326B0E}"/>
                </a:ext>
              </a:extLst>
            </p:cNvPr>
            <p:cNvSpPr txBox="1"/>
            <p:nvPr/>
          </p:nvSpPr>
          <p:spPr>
            <a:xfrm>
              <a:off x="2334767" y="106697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5102A90-B960-C4D5-243D-262BEC9BA606}"/>
                </a:ext>
              </a:extLst>
            </p:cNvPr>
            <p:cNvSpPr txBox="1"/>
            <p:nvPr/>
          </p:nvSpPr>
          <p:spPr>
            <a:xfrm>
              <a:off x="1004836" y="10718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EC208CB-3699-9F9F-3BE1-01D7395AAFAE}"/>
                </a:ext>
              </a:extLst>
            </p:cNvPr>
            <p:cNvSpPr txBox="1"/>
            <p:nvPr/>
          </p:nvSpPr>
          <p:spPr>
            <a:xfrm>
              <a:off x="1240366" y="10726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E3F7A93-2E7C-605A-50A9-EA6B964E5924}"/>
                </a:ext>
              </a:extLst>
            </p:cNvPr>
            <p:cNvSpPr txBox="1"/>
            <p:nvPr/>
          </p:nvSpPr>
          <p:spPr>
            <a:xfrm>
              <a:off x="2578667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5C815A4-9E71-25B4-0995-CA3C7FD76E57}"/>
                </a:ext>
              </a:extLst>
            </p:cNvPr>
            <p:cNvSpPr txBox="1"/>
            <p:nvPr/>
          </p:nvSpPr>
          <p:spPr>
            <a:xfrm>
              <a:off x="2793407" y="105789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54A0B79-C859-6FB7-EF52-2CD4FFDA5360}"/>
                </a:ext>
              </a:extLst>
            </p:cNvPr>
            <p:cNvSpPr txBox="1"/>
            <p:nvPr/>
          </p:nvSpPr>
          <p:spPr>
            <a:xfrm>
              <a:off x="3003669" y="106277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9450E3C-08B1-E419-7CC9-56B2C378D3A5}"/>
                </a:ext>
              </a:extLst>
            </p:cNvPr>
            <p:cNvCxnSpPr>
              <a:cxnSpLocks/>
            </p:cNvCxnSpPr>
            <p:nvPr/>
          </p:nvCxnSpPr>
          <p:spPr>
            <a:xfrm>
              <a:off x="2824356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9DFAC6E-4FF7-9003-985E-6C4E8FE08691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12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2822BAC-B955-39C7-689A-8D7AF1767091}"/>
              </a:ext>
            </a:extLst>
          </p:cNvPr>
          <p:cNvGrpSpPr/>
          <p:nvPr/>
        </p:nvGrpSpPr>
        <p:grpSpPr>
          <a:xfrm>
            <a:off x="1534935" y="4488235"/>
            <a:ext cx="2384428" cy="1921143"/>
            <a:chOff x="1270240" y="4412634"/>
            <a:chExt cx="2384428" cy="1921143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84D577BA-D2EC-AA10-85E6-A0DFBC48665E}"/>
                </a:ext>
              </a:extLst>
            </p:cNvPr>
            <p:cNvGrpSpPr/>
            <p:nvPr/>
          </p:nvGrpSpPr>
          <p:grpSpPr>
            <a:xfrm>
              <a:off x="2413585" y="4412634"/>
              <a:ext cx="255198" cy="553430"/>
              <a:chOff x="2699190" y="4159670"/>
              <a:chExt cx="255198" cy="553430"/>
            </a:xfrm>
          </p:grpSpPr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6ADC3C9-4771-642F-A390-D93033CB3861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EF93DD80-5D82-90CA-9AD0-BAF751566257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4601CD1-1789-5515-4187-28073AFA6DF9}"/>
                </a:ext>
              </a:extLst>
            </p:cNvPr>
            <p:cNvGrpSpPr/>
            <p:nvPr/>
          </p:nvGrpSpPr>
          <p:grpSpPr>
            <a:xfrm>
              <a:off x="2639345" y="5759653"/>
              <a:ext cx="255198" cy="574124"/>
              <a:chOff x="2655182" y="5028775"/>
              <a:chExt cx="255198" cy="574124"/>
            </a:xfrm>
          </p:grpSpPr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93FF1608-7545-7305-6A50-2B285BD64897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29">
                <a:extLst>
                  <a:ext uri="{FF2B5EF4-FFF2-40B4-BE49-F238E27FC236}">
                    <a16:creationId xmlns:a16="http://schemas.microsoft.com/office/drawing/2014/main" id="{DCAFF5B2-4EFA-BCB1-8268-95080390C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F9B880C8-EB72-94FB-43E9-D3ADFD257DD1}"/>
                </a:ext>
              </a:extLst>
            </p:cNvPr>
            <p:cNvGrpSpPr/>
            <p:nvPr/>
          </p:nvGrpSpPr>
          <p:grpSpPr>
            <a:xfrm>
              <a:off x="3314289" y="4454948"/>
              <a:ext cx="328857" cy="518856"/>
              <a:chOff x="6707238" y="4845910"/>
              <a:chExt cx="328857" cy="518856"/>
            </a:xfrm>
          </p:grpSpPr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4A13D03F-E42A-9B71-784A-B2BF498F7294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87AB343D-4A66-3AC7-E023-322D50482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8443ED2-3921-E260-ACCE-E13A55CDE5DD}"/>
                </a:ext>
              </a:extLst>
            </p:cNvPr>
            <p:cNvSpPr/>
            <p:nvPr/>
          </p:nvSpPr>
          <p:spPr>
            <a:xfrm>
              <a:off x="1270240" y="4967085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A5D1519-08FA-F41C-6BCA-E712684C4FF0}"/>
                </a:ext>
              </a:extLst>
            </p:cNvPr>
            <p:cNvSpPr/>
            <p:nvPr/>
          </p:nvSpPr>
          <p:spPr>
            <a:xfrm>
              <a:off x="2428809" y="5441518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7B16795B-4EF8-6457-E4ED-E4E44DCD6593}"/>
                </a:ext>
              </a:extLst>
            </p:cNvPr>
            <p:cNvCxnSpPr>
              <a:cxnSpLocks/>
            </p:cNvCxnSpPr>
            <p:nvPr/>
          </p:nvCxnSpPr>
          <p:spPr>
            <a:xfrm>
              <a:off x="3110659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11429516-17F4-0D13-9F12-4386E58330BE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44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5F619C7F-1E99-DE9A-A8B6-2C48EA81CAC1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4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ED30FF6-84E3-F71D-24FF-9144174941E9}"/>
                </a:ext>
              </a:extLst>
            </p:cNvPr>
            <p:cNvCxnSpPr>
              <a:cxnSpLocks/>
            </p:cNvCxnSpPr>
            <p:nvPr/>
          </p:nvCxnSpPr>
          <p:spPr>
            <a:xfrm>
              <a:off x="1989511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A903B23-F85C-195B-ABCE-3250C355B071}"/>
                </a:ext>
              </a:extLst>
            </p:cNvPr>
            <p:cNvCxnSpPr>
              <a:cxnSpLocks/>
            </p:cNvCxnSpPr>
            <p:nvPr/>
          </p:nvCxnSpPr>
          <p:spPr>
            <a:xfrm>
              <a:off x="1760032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DA3B388-8984-4215-479E-EAA05FA1BFD8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65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FF294DBE-CA1D-78C7-7428-2E39D7648F90}"/>
                </a:ext>
              </a:extLst>
            </p:cNvPr>
            <p:cNvCxnSpPr>
              <a:cxnSpLocks/>
            </p:cNvCxnSpPr>
            <p:nvPr/>
          </p:nvCxnSpPr>
          <p:spPr>
            <a:xfrm>
              <a:off x="2209723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399B3DF6-939E-C336-23CB-AFA9E95E86B4}"/>
                </a:ext>
              </a:extLst>
            </p:cNvPr>
            <p:cNvCxnSpPr>
              <a:cxnSpLocks/>
            </p:cNvCxnSpPr>
            <p:nvPr/>
          </p:nvCxnSpPr>
          <p:spPr>
            <a:xfrm>
              <a:off x="2433078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7BCD15B-7FDC-997F-DC7D-2EF2E92415C9}"/>
                </a:ext>
              </a:extLst>
            </p:cNvPr>
            <p:cNvSpPr txBox="1"/>
            <p:nvPr/>
          </p:nvSpPr>
          <p:spPr>
            <a:xfrm>
              <a:off x="3325811" y="591535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29">
              <a:extLst>
                <a:ext uri="{FF2B5EF4-FFF2-40B4-BE49-F238E27FC236}">
                  <a16:creationId xmlns:a16="http://schemas.microsoft.com/office/drawing/2014/main" id="{5DE63D2D-5C77-4716-4EC6-C340C0896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396" y="5764746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083318B2-E1E0-9A55-F723-39F8107C9024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1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37F4D1D3-A872-D981-D267-A2846CC2BCBE}"/>
                </a:ext>
              </a:extLst>
            </p:cNvPr>
            <p:cNvCxnSpPr>
              <a:cxnSpLocks/>
            </p:cNvCxnSpPr>
            <p:nvPr/>
          </p:nvCxnSpPr>
          <p:spPr>
            <a:xfrm>
              <a:off x="2647861" y="497380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6E1A077-9E6D-2FC9-DF35-6512948B6777}"/>
                </a:ext>
              </a:extLst>
            </p:cNvPr>
            <p:cNvCxnSpPr>
              <a:cxnSpLocks/>
            </p:cNvCxnSpPr>
            <p:nvPr/>
          </p:nvCxnSpPr>
          <p:spPr>
            <a:xfrm>
              <a:off x="2869935" y="497464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70BE3D9-99E5-DC52-DA6C-34BEED0B4C82}"/>
                </a:ext>
              </a:extLst>
            </p:cNvPr>
            <p:cNvSpPr txBox="1"/>
            <p:nvPr/>
          </p:nvSpPr>
          <p:spPr>
            <a:xfrm>
              <a:off x="2868239" y="541041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78CE49E2-4D00-BAB6-DE56-B41AFB194834}"/>
                </a:ext>
              </a:extLst>
            </p:cNvPr>
            <p:cNvSpPr txBox="1"/>
            <p:nvPr/>
          </p:nvSpPr>
          <p:spPr>
            <a:xfrm>
              <a:off x="2403815" y="53957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DE4D553-F89E-94BD-F46C-3FB1DD63CD5E}"/>
                </a:ext>
              </a:extLst>
            </p:cNvPr>
            <p:cNvSpPr txBox="1"/>
            <p:nvPr/>
          </p:nvSpPr>
          <p:spPr>
            <a:xfrm>
              <a:off x="2639345" y="541122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F480064-FE0C-983F-1272-1FAA1B6C617F}"/>
                </a:ext>
              </a:extLst>
            </p:cNvPr>
            <p:cNvSpPr txBox="1"/>
            <p:nvPr/>
          </p:nvSpPr>
          <p:spPr>
            <a:xfrm>
              <a:off x="3084208" y="540144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94D8B5D-821F-77F3-B20E-096F86D7D21B}"/>
                </a:ext>
              </a:extLst>
            </p:cNvPr>
            <p:cNvSpPr txBox="1"/>
            <p:nvPr/>
          </p:nvSpPr>
          <p:spPr>
            <a:xfrm>
              <a:off x="3294470" y="540633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F9A6A78-F85A-3675-1D9A-43E6587D93A8}"/>
                </a:ext>
              </a:extLst>
            </p:cNvPr>
            <p:cNvSpPr txBox="1"/>
            <p:nvPr/>
          </p:nvSpPr>
          <p:spPr>
            <a:xfrm>
              <a:off x="2178096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D0FB9C3-90F3-EC65-8FC5-96021C6727B4}"/>
                </a:ext>
              </a:extLst>
            </p:cNvPr>
            <p:cNvSpPr txBox="1"/>
            <p:nvPr/>
          </p:nvSpPr>
          <p:spPr>
            <a:xfrm>
              <a:off x="1728342" y="49126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8B6AC18-F209-C854-F766-8DBE6C814C44}"/>
                </a:ext>
              </a:extLst>
            </p:cNvPr>
            <p:cNvSpPr txBox="1"/>
            <p:nvPr/>
          </p:nvSpPr>
          <p:spPr>
            <a:xfrm>
              <a:off x="1949202" y="491834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1E598825-D244-2726-B407-AA53CAAC820F}"/>
                </a:ext>
              </a:extLst>
            </p:cNvPr>
            <p:cNvSpPr txBox="1"/>
            <p:nvPr/>
          </p:nvSpPr>
          <p:spPr>
            <a:xfrm>
              <a:off x="2394065" y="490856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E5BE949-C65D-EF8D-678A-855A875BDB26}"/>
                </a:ext>
              </a:extLst>
            </p:cNvPr>
            <p:cNvSpPr txBox="1"/>
            <p:nvPr/>
          </p:nvSpPr>
          <p:spPr>
            <a:xfrm>
              <a:off x="2604327" y="491345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1277D0DF-5161-212A-064A-50C411A7C801}"/>
                </a:ext>
              </a:extLst>
            </p:cNvPr>
            <p:cNvSpPr txBox="1"/>
            <p:nvPr/>
          </p:nvSpPr>
          <p:spPr>
            <a:xfrm>
              <a:off x="1274396" y="491834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C1745177-907B-EAAE-9281-85020215B33B}"/>
                </a:ext>
              </a:extLst>
            </p:cNvPr>
            <p:cNvSpPr txBox="1"/>
            <p:nvPr/>
          </p:nvSpPr>
          <p:spPr>
            <a:xfrm>
              <a:off x="1509926" y="491916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CB5BC97-225B-6802-4D42-50A9C9267581}"/>
                </a:ext>
              </a:extLst>
            </p:cNvPr>
            <p:cNvSpPr txBox="1"/>
            <p:nvPr/>
          </p:nvSpPr>
          <p:spPr>
            <a:xfrm>
              <a:off x="2848227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AF1B7667-C39E-FBF8-9826-77F09390065B}"/>
                </a:ext>
              </a:extLst>
            </p:cNvPr>
            <p:cNvSpPr txBox="1"/>
            <p:nvPr/>
          </p:nvSpPr>
          <p:spPr>
            <a:xfrm>
              <a:off x="3062967" y="49043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3305A6B-B09C-8542-A455-A1F97990CD0E}"/>
                </a:ext>
              </a:extLst>
            </p:cNvPr>
            <p:cNvSpPr txBox="1"/>
            <p:nvPr/>
          </p:nvSpPr>
          <p:spPr>
            <a:xfrm>
              <a:off x="3273229" y="49092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7C6CE51D-BC17-7E58-B0AB-31CDCDFF8F87}"/>
                </a:ext>
              </a:extLst>
            </p:cNvPr>
            <p:cNvCxnSpPr>
              <a:cxnSpLocks/>
            </p:cNvCxnSpPr>
            <p:nvPr/>
          </p:nvCxnSpPr>
          <p:spPr>
            <a:xfrm>
              <a:off x="3093916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8F39B90B-B345-1367-935D-670A9B78CCC3}"/>
                </a:ext>
              </a:extLst>
            </p:cNvPr>
            <p:cNvCxnSpPr>
              <a:cxnSpLocks/>
            </p:cNvCxnSpPr>
            <p:nvPr/>
          </p:nvCxnSpPr>
          <p:spPr>
            <a:xfrm>
              <a:off x="3307972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ACF2D15D-690C-29D0-4EE5-D9A979AD5416}"/>
              </a:ext>
            </a:extLst>
          </p:cNvPr>
          <p:cNvGrpSpPr/>
          <p:nvPr/>
        </p:nvGrpSpPr>
        <p:grpSpPr>
          <a:xfrm>
            <a:off x="1406947" y="99754"/>
            <a:ext cx="255198" cy="553430"/>
            <a:chOff x="2699190" y="4159670"/>
            <a:chExt cx="255198" cy="553430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5BF20992-3DDB-A800-1229-21BB7634E1E9}"/>
                </a:ext>
              </a:extLst>
            </p:cNvPr>
            <p:cNvSpPr txBox="1"/>
            <p:nvPr/>
          </p:nvSpPr>
          <p:spPr>
            <a:xfrm>
              <a:off x="2699190" y="4159670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058403C7-ACE3-2102-B861-E088D56071F9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4AEEB404-A2AB-E5B3-6200-137EB1584B04}"/>
              </a:ext>
            </a:extLst>
          </p:cNvPr>
          <p:cNvGrpSpPr/>
          <p:nvPr/>
        </p:nvGrpSpPr>
        <p:grpSpPr>
          <a:xfrm>
            <a:off x="1439154" y="1512375"/>
            <a:ext cx="255198" cy="574124"/>
            <a:chOff x="2655182" y="5028775"/>
            <a:chExt cx="255198" cy="574124"/>
          </a:xfrm>
        </p:grpSpPr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CA10ED9-EF2F-11A2-34DF-473B48BE4060}"/>
                </a:ext>
              </a:extLst>
            </p:cNvPr>
            <p:cNvSpPr txBox="1"/>
            <p:nvPr/>
          </p:nvSpPr>
          <p:spPr>
            <a:xfrm>
              <a:off x="2655182" y="5202789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29">
              <a:extLst>
                <a:ext uri="{FF2B5EF4-FFF2-40B4-BE49-F238E27FC236}">
                  <a16:creationId xmlns:a16="http://schemas.microsoft.com/office/drawing/2014/main" id="{E30486AB-18E1-8D7A-5332-CF11F7781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C34366D7-AA87-B6A8-7255-6C05B8227371}"/>
              </a:ext>
            </a:extLst>
          </p:cNvPr>
          <p:cNvGrpSpPr/>
          <p:nvPr/>
        </p:nvGrpSpPr>
        <p:grpSpPr>
          <a:xfrm>
            <a:off x="1943922" y="144032"/>
            <a:ext cx="328857" cy="518856"/>
            <a:chOff x="6707238" y="4845910"/>
            <a:chExt cx="328857" cy="518856"/>
          </a:xfrm>
        </p:grpSpPr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B5F1B3D-DD3A-CCFB-6DAE-86BFEDFA1422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35130CF-FD20-898E-D516-D1D28EF18A4D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矩形 154">
            <a:extLst>
              <a:ext uri="{FF2B5EF4-FFF2-40B4-BE49-F238E27FC236}">
                <a16:creationId xmlns:a16="http://schemas.microsoft.com/office/drawing/2014/main" id="{937A9ED2-3082-BB20-D89B-9F5F731DEAF0}"/>
              </a:ext>
            </a:extLst>
          </p:cNvPr>
          <p:cNvSpPr/>
          <p:nvPr/>
        </p:nvSpPr>
        <p:spPr>
          <a:xfrm>
            <a:off x="1681495" y="698899"/>
            <a:ext cx="225004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DD561B2-F6D8-1030-189F-0423FC58A2B3}"/>
              </a:ext>
            </a:extLst>
          </p:cNvPr>
          <p:cNvSpPr/>
          <p:nvPr/>
        </p:nvSpPr>
        <p:spPr>
          <a:xfrm>
            <a:off x="1694352" y="1153955"/>
            <a:ext cx="111741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F8E199F-CA98-4A47-F65F-43472D2759DD}"/>
              </a:ext>
            </a:extLst>
          </p:cNvPr>
          <p:cNvCxnSpPr>
            <a:cxnSpLocks/>
          </p:cNvCxnSpPr>
          <p:nvPr/>
        </p:nvCxnSpPr>
        <p:spPr>
          <a:xfrm>
            <a:off x="2376202" y="115395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24C6214D-66B0-3E72-F9CE-5FDD1AC801C5}"/>
              </a:ext>
            </a:extLst>
          </p:cNvPr>
          <p:cNvCxnSpPr>
            <a:cxnSpLocks/>
          </p:cNvCxnSpPr>
          <p:nvPr/>
        </p:nvCxnSpPr>
        <p:spPr>
          <a:xfrm>
            <a:off x="1936587" y="115395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BFF44508-1CD6-BEF9-5D52-C8C457C0A509}"/>
              </a:ext>
            </a:extLst>
          </p:cNvPr>
          <p:cNvCxnSpPr>
            <a:cxnSpLocks/>
          </p:cNvCxnSpPr>
          <p:nvPr/>
        </p:nvCxnSpPr>
        <p:spPr>
          <a:xfrm>
            <a:off x="2165184" y="115395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06D6596-30ED-5AF5-B9D3-ED8E7C04727B}"/>
              </a:ext>
            </a:extLst>
          </p:cNvPr>
          <p:cNvCxnSpPr>
            <a:cxnSpLocks/>
          </p:cNvCxnSpPr>
          <p:nvPr/>
        </p:nvCxnSpPr>
        <p:spPr>
          <a:xfrm>
            <a:off x="2400766" y="69889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01B36F14-56A4-B8CD-AFDA-22B157BEACFB}"/>
              </a:ext>
            </a:extLst>
          </p:cNvPr>
          <p:cNvCxnSpPr>
            <a:cxnSpLocks/>
          </p:cNvCxnSpPr>
          <p:nvPr/>
        </p:nvCxnSpPr>
        <p:spPr>
          <a:xfrm>
            <a:off x="2171287" y="69010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57065D23-6F24-7660-C3B2-879A907F3565}"/>
              </a:ext>
            </a:extLst>
          </p:cNvPr>
          <p:cNvCxnSpPr>
            <a:cxnSpLocks/>
          </p:cNvCxnSpPr>
          <p:nvPr/>
        </p:nvCxnSpPr>
        <p:spPr>
          <a:xfrm>
            <a:off x="1933620" y="69889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30FDD8AE-DF7D-C914-86E1-C4E00D497E1C}"/>
              </a:ext>
            </a:extLst>
          </p:cNvPr>
          <p:cNvCxnSpPr>
            <a:cxnSpLocks/>
          </p:cNvCxnSpPr>
          <p:nvPr/>
        </p:nvCxnSpPr>
        <p:spPr>
          <a:xfrm>
            <a:off x="2620978" y="69889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1D9316FF-B3FF-7229-A838-AD9746AF8C3D}"/>
              </a:ext>
            </a:extLst>
          </p:cNvPr>
          <p:cNvCxnSpPr>
            <a:cxnSpLocks/>
          </p:cNvCxnSpPr>
          <p:nvPr/>
        </p:nvCxnSpPr>
        <p:spPr>
          <a:xfrm>
            <a:off x="2844333" y="69010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5D265689-5265-8475-7BB9-0A984479B3F6}"/>
              </a:ext>
            </a:extLst>
          </p:cNvPr>
          <p:cNvGrpSpPr/>
          <p:nvPr/>
        </p:nvGrpSpPr>
        <p:grpSpPr>
          <a:xfrm>
            <a:off x="1950386" y="1519806"/>
            <a:ext cx="328857" cy="519945"/>
            <a:chOff x="2796083" y="1465152"/>
            <a:chExt cx="328857" cy="519945"/>
          </a:xfrm>
        </p:grpSpPr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52F85B15-901D-929E-2219-B8BFADB5AE16}"/>
                </a:ext>
              </a:extLst>
            </p:cNvPr>
            <p:cNvSpPr txBox="1"/>
            <p:nvPr/>
          </p:nvSpPr>
          <p:spPr>
            <a:xfrm>
              <a:off x="2796083" y="1615765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Line 29">
              <a:extLst>
                <a:ext uri="{FF2B5EF4-FFF2-40B4-BE49-F238E27FC236}">
                  <a16:creationId xmlns:a16="http://schemas.microsoft.com/office/drawing/2014/main" id="{C235DD4D-C04C-8254-6C52-71169A813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5668" y="1465152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3D002E11-E845-A685-6AF0-055C8904BF20}"/>
              </a:ext>
            </a:extLst>
          </p:cNvPr>
          <p:cNvCxnSpPr>
            <a:cxnSpLocks/>
          </p:cNvCxnSpPr>
          <p:nvPr/>
        </p:nvCxnSpPr>
        <p:spPr>
          <a:xfrm>
            <a:off x="2591354" y="115395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CA58C61-53B2-45B3-6582-637F274F2E9E}"/>
              </a:ext>
            </a:extLst>
          </p:cNvPr>
          <p:cNvCxnSpPr>
            <a:cxnSpLocks/>
          </p:cNvCxnSpPr>
          <p:nvPr/>
        </p:nvCxnSpPr>
        <p:spPr>
          <a:xfrm>
            <a:off x="3059116" y="70561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5D2F7F8-93FA-D1EC-58FF-B964A5656335}"/>
              </a:ext>
            </a:extLst>
          </p:cNvPr>
          <p:cNvCxnSpPr>
            <a:cxnSpLocks/>
          </p:cNvCxnSpPr>
          <p:nvPr/>
        </p:nvCxnSpPr>
        <p:spPr>
          <a:xfrm>
            <a:off x="3281190" y="706460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8869D1A-E55E-4DE5-C687-CCDAEC4F58E0}"/>
              </a:ext>
            </a:extLst>
          </p:cNvPr>
          <p:cNvSpPr txBox="1"/>
          <p:nvPr/>
        </p:nvSpPr>
        <p:spPr>
          <a:xfrm>
            <a:off x="2133782" y="112285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79364D2-E8D4-C983-F895-5E37609E01CC}"/>
              </a:ext>
            </a:extLst>
          </p:cNvPr>
          <p:cNvSpPr txBox="1"/>
          <p:nvPr/>
        </p:nvSpPr>
        <p:spPr>
          <a:xfrm>
            <a:off x="1669358" y="110818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3B6F2FF-1D45-2BD0-A846-71DAF4C0ABB9}"/>
              </a:ext>
            </a:extLst>
          </p:cNvPr>
          <p:cNvSpPr txBox="1"/>
          <p:nvPr/>
        </p:nvSpPr>
        <p:spPr>
          <a:xfrm>
            <a:off x="1904888" y="1123664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33CDAFD-E719-EB96-86EF-5DC553FB4BD5}"/>
              </a:ext>
            </a:extLst>
          </p:cNvPr>
          <p:cNvSpPr txBox="1"/>
          <p:nvPr/>
        </p:nvSpPr>
        <p:spPr>
          <a:xfrm>
            <a:off x="2349751" y="1113885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2A1A2C3-E24B-1692-7C7D-7646858EFF59}"/>
              </a:ext>
            </a:extLst>
          </p:cNvPr>
          <p:cNvSpPr txBox="1"/>
          <p:nvPr/>
        </p:nvSpPr>
        <p:spPr>
          <a:xfrm>
            <a:off x="2560013" y="1118774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B960F9E2-64C0-891C-F63B-202118C9DCBB}"/>
              </a:ext>
            </a:extLst>
          </p:cNvPr>
          <p:cNvSpPr txBox="1"/>
          <p:nvPr/>
        </p:nvSpPr>
        <p:spPr>
          <a:xfrm>
            <a:off x="2589351" y="64935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C2CAC97C-F454-7DD8-B542-7592BAF72C57}"/>
              </a:ext>
            </a:extLst>
          </p:cNvPr>
          <p:cNvSpPr txBox="1"/>
          <p:nvPr/>
        </p:nvSpPr>
        <p:spPr>
          <a:xfrm>
            <a:off x="2139597" y="64446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62CF988-CD18-97BB-8B38-C94757D43D19}"/>
              </a:ext>
            </a:extLst>
          </p:cNvPr>
          <p:cNvSpPr txBox="1"/>
          <p:nvPr/>
        </p:nvSpPr>
        <p:spPr>
          <a:xfrm>
            <a:off x="2360457" y="650161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65DD10B1-CDE8-F0A7-57B3-4FD7C1A679DD}"/>
              </a:ext>
            </a:extLst>
          </p:cNvPr>
          <p:cNvSpPr txBox="1"/>
          <p:nvPr/>
        </p:nvSpPr>
        <p:spPr>
          <a:xfrm>
            <a:off x="2805320" y="64038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F362EF4-08EA-35D7-CF49-DA0BBE8287FC}"/>
              </a:ext>
            </a:extLst>
          </p:cNvPr>
          <p:cNvSpPr txBox="1"/>
          <p:nvPr/>
        </p:nvSpPr>
        <p:spPr>
          <a:xfrm>
            <a:off x="3015582" y="645271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6E941777-A066-F662-3700-08E32A7E4EC5}"/>
              </a:ext>
            </a:extLst>
          </p:cNvPr>
          <p:cNvSpPr txBox="1"/>
          <p:nvPr/>
        </p:nvSpPr>
        <p:spPr>
          <a:xfrm>
            <a:off x="1685651" y="65016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6944473-9083-3D87-39AA-81C9E71BFB31}"/>
              </a:ext>
            </a:extLst>
          </p:cNvPr>
          <p:cNvSpPr txBox="1"/>
          <p:nvPr/>
        </p:nvSpPr>
        <p:spPr>
          <a:xfrm>
            <a:off x="1921181" y="650974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E54748C-CF1B-B15D-9DCF-882176055A97}"/>
              </a:ext>
            </a:extLst>
          </p:cNvPr>
          <p:cNvSpPr txBox="1"/>
          <p:nvPr/>
        </p:nvSpPr>
        <p:spPr>
          <a:xfrm>
            <a:off x="3259482" y="64935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81C0DA42-BBE3-9F03-0B20-3F2A6C711F74}"/>
              </a:ext>
            </a:extLst>
          </p:cNvPr>
          <p:cNvSpPr txBox="1"/>
          <p:nvPr/>
        </p:nvSpPr>
        <p:spPr>
          <a:xfrm>
            <a:off x="3474222" y="63618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5864B6F0-0820-0258-E26F-C10B53B54DE7}"/>
              </a:ext>
            </a:extLst>
          </p:cNvPr>
          <p:cNvSpPr txBox="1"/>
          <p:nvPr/>
        </p:nvSpPr>
        <p:spPr>
          <a:xfrm>
            <a:off x="3684484" y="641078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FC16B5ED-D8D6-9AF9-2E48-B1DD46528E08}"/>
              </a:ext>
            </a:extLst>
          </p:cNvPr>
          <p:cNvCxnSpPr>
            <a:cxnSpLocks/>
          </p:cNvCxnSpPr>
          <p:nvPr/>
        </p:nvCxnSpPr>
        <p:spPr>
          <a:xfrm>
            <a:off x="3505171" y="69010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9E92727-C797-F77B-0F3A-BCCB1544F874}"/>
              </a:ext>
            </a:extLst>
          </p:cNvPr>
          <p:cNvCxnSpPr>
            <a:cxnSpLocks/>
          </p:cNvCxnSpPr>
          <p:nvPr/>
        </p:nvCxnSpPr>
        <p:spPr>
          <a:xfrm>
            <a:off x="3719227" y="69889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0F62A6-7780-A343-12FA-2C3C3BD690B9}"/>
              </a:ext>
            </a:extLst>
          </p:cNvPr>
          <p:cNvSpPr txBox="1">
            <a:spLocks noChangeArrowheads="1"/>
          </p:cNvSpPr>
          <p:nvPr/>
        </p:nvSpPr>
        <p:spPr>
          <a:xfrm>
            <a:off x="993765" y="215026"/>
            <a:ext cx="65532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章小结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9659DE-EFF8-F9EA-CF7E-A0C23FC53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62" y="207404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C978E740-778E-FE2C-4B80-AAFAC964DA77}"/>
              </a:ext>
            </a:extLst>
          </p:cNvPr>
          <p:cNvSpPr>
            <a:spLocks/>
          </p:cNvSpPr>
          <p:nvPr/>
        </p:nvSpPr>
        <p:spPr bwMode="auto">
          <a:xfrm>
            <a:off x="1183414" y="1283465"/>
            <a:ext cx="152400" cy="2238375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 Box 5">
            <a:extLst>
              <a:ext uri="{FF2B5EF4-FFF2-40B4-BE49-F238E27FC236}">
                <a16:creationId xmlns:a16="http://schemas.microsoft.com/office/drawing/2014/main" id="{767562AF-0C15-39F0-1938-8ED0BC08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214" y="93104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='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……a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endParaRPr kumimoji="1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5" name="Group 6">
            <a:extLst>
              <a:ext uri="{FF2B5EF4-FFF2-40B4-BE49-F238E27FC236}">
                <a16:creationId xmlns:a16="http://schemas.microsoft.com/office/drawing/2014/main" id="{3ECA8B78-65F5-B416-D929-A33D0ADE0EA7}"/>
              </a:ext>
            </a:extLst>
          </p:cNvPr>
          <p:cNvGrpSpPr>
            <a:grpSpLocks/>
          </p:cNvGrpSpPr>
          <p:nvPr/>
        </p:nvGrpSpPr>
        <p:grpSpPr bwMode="auto">
          <a:xfrm>
            <a:off x="3103552" y="1525559"/>
            <a:ext cx="4491039" cy="1528763"/>
            <a:chOff x="1728" y="1056"/>
            <a:chExt cx="2829" cy="963"/>
          </a:xfrm>
        </p:grpSpPr>
        <p:sp>
          <p:nvSpPr>
            <p:cNvPr id="66" name="AutoShape 7">
              <a:extLst>
                <a:ext uri="{FF2B5EF4-FFF2-40B4-BE49-F238E27FC236}">
                  <a16:creationId xmlns:a16="http://schemas.microsoft.com/office/drawing/2014/main" id="{B5345680-AFCF-A431-E7B6-CA106B90B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15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090FD8A9-389D-0D0B-24DD-3508BAB06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定长顺序存储结构</a:t>
              </a:r>
            </a:p>
          </p:txBody>
        </p:sp>
        <p:sp>
          <p:nvSpPr>
            <p:cNvPr id="68" name="Rectangle 9">
              <a:extLst>
                <a:ext uri="{FF2B5EF4-FFF2-40B4-BE49-F238E27FC236}">
                  <a16:creationId xmlns:a16="http://schemas.microsoft.com/office/drawing/2014/main" id="{CF90EE39-F6E7-E8B7-7CD5-4DB958BDA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27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块链存储结构（不要求掌握）</a:t>
              </a:r>
            </a:p>
          </p:txBody>
        </p:sp>
        <p:sp>
          <p:nvSpPr>
            <p:cNvPr id="69" name="Rectangle 10">
              <a:extLst>
                <a:ext uri="{FF2B5EF4-FFF2-40B4-BE49-F238E27FC236}">
                  <a16:creationId xmlns:a16="http://schemas.microsoft.com/office/drawing/2014/main" id="{32E928AC-F870-D9C6-2A8F-38800C428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17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堆存储结构（动态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Group 11">
            <a:extLst>
              <a:ext uri="{FF2B5EF4-FFF2-40B4-BE49-F238E27FC236}">
                <a16:creationId xmlns:a16="http://schemas.microsoft.com/office/drawing/2014/main" id="{258787A5-4792-EEAD-C9C3-11817C6768DD}"/>
              </a:ext>
            </a:extLst>
          </p:cNvPr>
          <p:cNvGrpSpPr>
            <a:grpSpLocks/>
          </p:cNvGrpSpPr>
          <p:nvPr/>
        </p:nvGrpSpPr>
        <p:grpSpPr bwMode="auto">
          <a:xfrm>
            <a:off x="1326289" y="1007240"/>
            <a:ext cx="1828800" cy="2824163"/>
            <a:chOff x="618" y="720"/>
            <a:chExt cx="1152" cy="1779"/>
          </a:xfrm>
        </p:grpSpPr>
        <p:sp>
          <p:nvSpPr>
            <p:cNvPr id="71" name="Rectangle 12">
              <a:extLst>
                <a:ext uri="{FF2B5EF4-FFF2-40B4-BE49-F238E27FC236}">
                  <a16:creationId xmlns:a16="http://schemas.microsoft.com/office/drawing/2014/main" id="{2D59FF28-5724-CB99-E1AA-9174E5A1D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72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逻辑结构</a:t>
              </a:r>
            </a:p>
          </p:txBody>
        </p:sp>
        <p:sp>
          <p:nvSpPr>
            <p:cNvPr id="72" name="Rectangle 13">
              <a:extLst>
                <a:ext uri="{FF2B5EF4-FFF2-40B4-BE49-F238E27FC236}">
                  <a16:creationId xmlns:a16="http://schemas.microsoft.com/office/drawing/2014/main" id="{68F1F8AA-9D63-CC5B-4784-85D824412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44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存储结构</a:t>
              </a:r>
            </a:p>
          </p:txBody>
        </p:sp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2AF4A394-F6E8-F0C6-1F3C-E1FBC8AB3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208"/>
              <a:ext cx="11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操作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或运算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86" name="Group 15">
            <a:extLst>
              <a:ext uri="{FF2B5EF4-FFF2-40B4-BE49-F238E27FC236}">
                <a16:creationId xmlns:a16="http://schemas.microsoft.com/office/drawing/2014/main" id="{37FF09B7-993D-C16D-9680-4080747BC46A}"/>
              </a:ext>
            </a:extLst>
          </p:cNvPr>
          <p:cNvGrpSpPr>
            <a:grpSpLocks/>
          </p:cNvGrpSpPr>
          <p:nvPr/>
        </p:nvGrpSpPr>
        <p:grpSpPr bwMode="auto">
          <a:xfrm>
            <a:off x="3287702" y="3217040"/>
            <a:ext cx="3733800" cy="990600"/>
            <a:chOff x="1776" y="2112"/>
            <a:chExt cx="2352" cy="624"/>
          </a:xfrm>
        </p:grpSpPr>
        <p:sp>
          <p:nvSpPr>
            <p:cNvPr id="87" name="AutoShape 16">
              <a:extLst>
                <a:ext uri="{FF2B5EF4-FFF2-40B4-BE49-F238E27FC236}">
                  <a16:creationId xmlns:a16="http://schemas.microsoft.com/office/drawing/2014/main" id="{4614B7B8-6FDA-6981-EE33-FD62A18F1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208"/>
              <a:ext cx="144" cy="480"/>
            </a:xfrm>
            <a:prstGeom prst="leftBrace">
              <a:avLst>
                <a:gd name="adj1" fmla="val 27778"/>
                <a:gd name="adj2" fmla="val 47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17">
              <a:extLst>
                <a:ext uri="{FF2B5EF4-FFF2-40B4-BE49-F238E27FC236}">
                  <a16:creationId xmlns:a16="http://schemas.microsoft.com/office/drawing/2014/main" id="{E4436E84-5BE6-72AB-B39F-E6AB1A78B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模式匹配</a:t>
              </a:r>
            </a:p>
          </p:txBody>
        </p:sp>
        <p:sp>
          <p:nvSpPr>
            <p:cNvPr id="89" name="Rectangle 18">
              <a:extLst>
                <a:ext uri="{FF2B5EF4-FFF2-40B4-BE49-F238E27FC236}">
                  <a16:creationId xmlns:a16="http://schemas.microsoft.com/office/drawing/2014/main" id="{E0A49F12-2D73-87AF-A8A3-950EC875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若干函数的实现</a:t>
              </a:r>
            </a:p>
          </p:txBody>
        </p:sp>
      </p:grpSp>
      <p:sp>
        <p:nvSpPr>
          <p:cNvPr id="90" name="Rectangle 21">
            <a:extLst>
              <a:ext uri="{FF2B5EF4-FFF2-40B4-BE49-F238E27FC236}">
                <a16:creationId xmlns:a16="http://schemas.microsoft.com/office/drawing/2014/main" id="{79A59339-2E00-D56B-BA79-6F33BED5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453" y="3715272"/>
            <a:ext cx="3924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即如何实现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16832F68-6C95-7CEA-5F84-2F5EA42F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414" y="4358232"/>
            <a:ext cx="70514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直接、暴力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(brute force)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快速（用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failure 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加速滑动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F1554DD-43E3-D0F3-F0C1-A63DE069E115}"/>
              </a:ext>
            </a:extLst>
          </p:cNvPr>
          <p:cNvSpPr txBox="1"/>
          <p:nvPr/>
        </p:nvSpPr>
        <p:spPr>
          <a:xfrm>
            <a:off x="1614058" y="5677418"/>
            <a:ext cx="5685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利用已经部分匹配的结果信息，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避免</a:t>
            </a:r>
            <a:r>
              <a:rPr lang="en-US" altLang="zh-CN" sz="24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的回溯， 以加快模式串的滑动！</a:t>
            </a:r>
          </a:p>
        </p:txBody>
      </p:sp>
    </p:spTree>
    <p:extLst>
      <p:ext uri="{BB962C8B-B14F-4D97-AF65-F5344CB8AC3E}">
        <p14:creationId xmlns:p14="http://schemas.microsoft.com/office/powerpoint/2010/main" val="14024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4" grpId="0" autoUpdateAnimBg="0"/>
      <p:bldP spid="90" grpId="0" autoUpdateAnimBg="0"/>
      <p:bldP spid="91" grpId="0" build="p" autoUpdateAnimBg="0"/>
      <p:bldP spid="9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4950C63-645D-4F03-77CC-B6F8F977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64" y="2405836"/>
            <a:ext cx="6137872" cy="1275828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拓展内容（自学）</a:t>
            </a:r>
          </a:p>
        </p:txBody>
      </p:sp>
    </p:spTree>
    <p:extLst>
      <p:ext uri="{BB962C8B-B14F-4D97-AF65-F5344CB8AC3E}">
        <p14:creationId xmlns:p14="http://schemas.microsoft.com/office/powerpoint/2010/main" val="2068230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3F5FCC-1A7E-F5B4-5785-D082C7C2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用有限自动机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(DFA)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解决模式匹配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0F48FCB-C21F-74CD-71A5-D04DCC3FBC4D}"/>
              </a:ext>
            </a:extLst>
          </p:cNvPr>
          <p:cNvSpPr txBox="1"/>
          <p:nvPr/>
        </p:nvSpPr>
        <p:spPr>
          <a:xfrm>
            <a:off x="2000481" y="1073439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D5B38C7-3528-9A09-920C-A041A62073E0}"/>
              </a:ext>
            </a:extLst>
          </p:cNvPr>
          <p:cNvSpPr txBox="1"/>
          <p:nvPr/>
        </p:nvSpPr>
        <p:spPr>
          <a:xfrm>
            <a:off x="1130043" y="3618846"/>
            <a:ext cx="65151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deterministic finite automata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）去做模式匹配的过程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初始时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根据当前状态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，以及下一个输入的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，转移到下一个状态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k,c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。当自动机进入状态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时表明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max{j |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= 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实际上根据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进行了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提前计算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5B1816B-4509-2475-C27C-84E6A7767C78}"/>
              </a:ext>
            </a:extLst>
          </p:cNvPr>
          <p:cNvGrpSpPr/>
          <p:nvPr/>
        </p:nvGrpSpPr>
        <p:grpSpPr>
          <a:xfrm>
            <a:off x="976047" y="1866954"/>
            <a:ext cx="7047166" cy="1436634"/>
            <a:chOff x="1024174" y="2035396"/>
            <a:chExt cx="7047166" cy="1436634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AF3352D-22BC-BB26-60CC-B0CF5C0C84C0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22D97DB-FC78-E19E-EE35-B6F127F2979A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B7CB677-DA84-328C-F459-EAEC659E637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915B818-98AD-7AF1-F3BE-D4155DBAB99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EB19EB9-932D-AC0F-705F-0C69E78B9721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B95D646-0A1B-E1D5-D07A-4F10C7349356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97E039F-BACF-24F9-3B8F-56661EBFA2DD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CEA1A5B8-AA37-1BFA-4167-A8CDF02A9376}"/>
                </a:ext>
              </a:extLst>
            </p:cNvPr>
            <p:cNvCxnSpPr>
              <a:stCxn id="75" idx="6"/>
              <a:endCxn id="7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B82BD9D-D581-7874-B84C-AF1F2810A11F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423A320-C51D-F75A-2E3E-545A668E13E2}"/>
                </a:ext>
              </a:extLst>
            </p:cNvPr>
            <p:cNvCxnSpPr>
              <a:cxnSpLocks/>
              <a:stCxn id="76" idx="6"/>
              <a:endCxn id="7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BAC496EB-B8F1-843E-78CC-BA1DD4595C20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381A6FE-C7F7-7FCE-D76E-95813EDBC050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C99825F-DAA9-8F56-13D9-2B16DF0B517A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FB1F3DC-C52C-48D0-FC44-40AB89063153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568A9C93-0D53-FFD1-AFAB-8A58673065EB}"/>
                </a:ext>
              </a:extLst>
            </p:cNvPr>
            <p:cNvCxnSpPr>
              <a:cxnSpLocks/>
              <a:stCxn id="75" idx="1"/>
              <a:endCxn id="7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1EAD4E0C-F094-04B9-6067-902744A3718C}"/>
                </a:ext>
              </a:extLst>
            </p:cNvPr>
            <p:cNvCxnSpPr>
              <a:cxnSpLocks/>
              <a:stCxn id="76" idx="1"/>
              <a:endCxn id="7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7CADB486-054F-5E8E-90CD-DF5831E0CB5D}"/>
                </a:ext>
              </a:extLst>
            </p:cNvPr>
            <p:cNvCxnSpPr>
              <a:cxnSpLocks/>
              <a:stCxn id="77" idx="4"/>
              <a:endCxn id="7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1F9714E7-F2A0-1B21-23B1-58C0984C7CE9}"/>
                </a:ext>
              </a:extLst>
            </p:cNvPr>
            <p:cNvCxnSpPr>
              <a:cxnSpLocks/>
              <a:stCxn id="78" idx="1"/>
              <a:endCxn id="7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肘形 93">
              <a:extLst>
                <a:ext uri="{FF2B5EF4-FFF2-40B4-BE49-F238E27FC236}">
                  <a16:creationId xmlns:a16="http://schemas.microsoft.com/office/drawing/2014/main" id="{05870F7D-5549-A65B-DC06-9B65659E27AB}"/>
                </a:ext>
              </a:extLst>
            </p:cNvPr>
            <p:cNvCxnSpPr>
              <a:cxnSpLocks/>
              <a:stCxn id="80" idx="0"/>
              <a:endCxn id="7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DADFF30A-1E59-2531-DA9D-9A638F294FED}"/>
                </a:ext>
              </a:extLst>
            </p:cNvPr>
            <p:cNvCxnSpPr>
              <a:cxnSpLocks/>
              <a:stCxn id="81" idx="4"/>
              <a:endCxn id="7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DA23619-445E-B92F-3D3E-308038F6C80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AC80847-2F36-15D9-2DDA-AA16D6B434F9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A2ABE45-0320-FB43-29B1-68F489ADA1B3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C3A9E90-D411-3410-007D-13A350B44B9E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64708FC-73DF-547A-9E59-2E7DAC5FF945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96B964A-3071-486E-8A40-C8FC8415A93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48BECA2-1F8E-20A9-440F-ACC027079E01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074AC43-F773-F937-53A3-CBC8B0B3FBF5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372560A-D47D-34D0-7242-5CBF26D10E5C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858ADC9-48F4-36A6-A289-5022322DDACA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1E6F4BB-9811-9870-9FF0-A7FBF03E32F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707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0E989C-8E7B-3215-F3DC-4C27AB07E05B}"/>
              </a:ext>
            </a:extLst>
          </p:cNvPr>
          <p:cNvSpPr txBox="1"/>
          <p:nvPr/>
        </p:nvSpPr>
        <p:spPr>
          <a:xfrm>
            <a:off x="2048608" y="252835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127E1B-1429-FD80-EE70-4F8F42E7B15A}"/>
              </a:ext>
            </a:extLst>
          </p:cNvPr>
          <p:cNvSpPr txBox="1"/>
          <p:nvPr/>
        </p:nvSpPr>
        <p:spPr>
          <a:xfrm>
            <a:off x="1092339" y="2827048"/>
            <a:ext cx="732399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去做模式的优缺点。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缺点：需要建立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。空间需求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m|A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，字母表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中元素个数较多时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比较大。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（建立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的第一步是计算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Failure function π)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优点：每输入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，仅仅要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时间转移。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算法中并不是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的，而是均摊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稍微快一点点（常数小一点）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匹配算法适用于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固定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有多个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的情况</a:t>
            </a:r>
            <a:endParaRPr lang="en-US" altLang="zh-CN" sz="2400" b="1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945382-E923-06E3-4A93-58E4A712DFEE}"/>
              </a:ext>
            </a:extLst>
          </p:cNvPr>
          <p:cNvGrpSpPr/>
          <p:nvPr/>
        </p:nvGrpSpPr>
        <p:grpSpPr>
          <a:xfrm>
            <a:off x="1024174" y="1046350"/>
            <a:ext cx="7047166" cy="1436634"/>
            <a:chOff x="1024174" y="2035396"/>
            <a:chExt cx="7047166" cy="143663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2603E49-004F-B7DD-F666-AC0C5BBDA2D3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07B1517-4D6E-2328-6EEB-E3B139FCAC3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720C3A6-0188-4211-2B88-D0AFCFD0D103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5E3BC07-6725-E581-3CE3-A6DD07A4E61A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BAD9C45-7511-3B6C-2CF0-BC12F92BDB4B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B13AE94-C014-A64C-597B-C40A530CB4D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93A43F-423D-9C7E-9C5B-9F73489DDFCB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E2A2E57-A141-E2AC-9B1F-9C3C5B9B74B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98D0360-816E-6313-4703-57B842A21313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9C56FA1-8B80-4595-7ACD-6DCA8D696739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8F0433E-A0DA-2874-8E41-86B8AFA5BFF8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A60CA84-BF64-A44E-A056-D33AACB2BF3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2010A52-77F9-376E-1878-48AFF5819EA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C708FAF-BB49-E19A-A711-F26F212ADEFE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D3E0DC72-35DB-8250-654A-D9CC5077CC7B}"/>
                </a:ext>
              </a:extLst>
            </p:cNvPr>
            <p:cNvCxnSpPr>
              <a:cxnSpLocks/>
              <a:stCxn id="8" idx="1"/>
              <a:endCxn id="8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45E094ED-2C21-4F5E-AB27-AF08E335968D}"/>
                </a:ext>
              </a:extLst>
            </p:cNvPr>
            <p:cNvCxnSpPr>
              <a:cxnSpLocks/>
              <a:stCxn id="9" idx="1"/>
              <a:endCxn id="9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3CF08C53-67FF-1DD0-F3E8-69C783DCCE7A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C01398FF-B740-3180-DD5B-C4CF93BF3F72}"/>
                </a:ext>
              </a:extLst>
            </p:cNvPr>
            <p:cNvCxnSpPr>
              <a:cxnSpLocks/>
              <a:stCxn id="11" idx="1"/>
              <a:endCxn id="10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E7DBFB89-F0D9-8A8F-5570-C1A4014597C8}"/>
                </a:ext>
              </a:extLst>
            </p:cNvPr>
            <p:cNvCxnSpPr>
              <a:cxnSpLocks/>
              <a:stCxn id="12" idx="0"/>
              <a:endCxn id="9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0DC69230-9B48-3D52-5E1D-71F7C7FBCF18}"/>
                </a:ext>
              </a:extLst>
            </p:cNvPr>
            <p:cNvCxnSpPr>
              <a:cxnSpLocks/>
              <a:stCxn id="13" idx="4"/>
              <a:endCxn id="11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7B16EC7-0462-D013-6967-466D9DB69212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959984C-CCF3-EEDC-1CEE-1619CCB5912D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CDF8F39-F2C0-BDB0-C1E9-595A88A91556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3EA03EE-11B8-260D-64C4-51003FE37CC2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1EB1FC6-E360-8FD1-0445-12B987B77869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C1C0EE3-3269-94D3-E37A-161C994B9797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5AF807A-BE7C-4445-DD72-CEAB0F302250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0BB9785-CFA1-EB20-B16F-258A25E4A86C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F44F5D4-B819-B727-1FA7-908ED24C3D89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4C51528-F8D1-F545-3720-51FC1EE54C7F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43515F0-57BE-ADC2-034F-5FD6A2F35C35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204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3">
            <a:extLst>
              <a:ext uri="{FF2B5EF4-FFF2-40B4-BE49-F238E27FC236}">
                <a16:creationId xmlns:a16="http://schemas.microsoft.com/office/drawing/2014/main" id="{43BD061D-3481-3E0E-DE1B-D6AAA184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一个相关问题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ADFDF9E-04C8-3316-E106-7E5D67C47821}"/>
              </a:ext>
            </a:extLst>
          </p:cNvPr>
          <p:cNvSpPr txBox="1"/>
          <p:nvPr/>
        </p:nvSpPr>
        <p:spPr>
          <a:xfrm>
            <a:off x="862108" y="1124334"/>
            <a:ext cx="7280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给定模式串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（简单起见，假设它只含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')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假设有一个串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的每一位是随机生成的。先生成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，再生成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S[2]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。某一位生成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为一个子串，则生成过程结束。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40729AE-B0AA-7ECE-DF0B-14CFD429309D}"/>
              </a:ext>
            </a:extLst>
          </p:cNvPr>
          <p:cNvGrpSpPr/>
          <p:nvPr/>
        </p:nvGrpSpPr>
        <p:grpSpPr>
          <a:xfrm>
            <a:off x="952164" y="2710683"/>
            <a:ext cx="7047166" cy="1436634"/>
            <a:chOff x="1024174" y="2035396"/>
            <a:chExt cx="7047166" cy="1436634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5B53684-0D61-0E15-5F5E-8A1446C40833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1D664D0-7DE6-0028-960A-4790285FC15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0720755-7C5A-74A3-4A7B-6C26F4B6318C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02509A4-F481-BB1F-D279-68E790A0879C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18A7A9B-1131-1B1A-7551-622F6A27EEF1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1E3AE6D-0AFE-FC7A-B579-07C51FB9EE12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168FFE4-5461-21FD-F334-10DD62DA22E7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CB912EB2-E7D8-CB77-AB58-75192C91340C}"/>
                </a:ext>
              </a:extLst>
            </p:cNvPr>
            <p:cNvCxnSpPr>
              <a:stCxn id="75" idx="6"/>
              <a:endCxn id="7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4F889C6-B75F-8BA4-5F8B-5B053121C614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EFB8A9E-F859-45F0-5803-918553C3FAF4}"/>
                </a:ext>
              </a:extLst>
            </p:cNvPr>
            <p:cNvCxnSpPr>
              <a:cxnSpLocks/>
              <a:stCxn id="76" idx="6"/>
              <a:endCxn id="7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A79B59FB-3B71-AC93-2147-7CA9717F0367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D773675-29F0-182A-E8C4-EF7DD4D7119A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2B97352D-3E6D-6148-C1A1-E134A89D54BD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D596790B-1BD2-3A70-22AF-A18281D4A784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88B3A07C-4645-83DB-0E02-FFA2168EB54A}"/>
                </a:ext>
              </a:extLst>
            </p:cNvPr>
            <p:cNvCxnSpPr>
              <a:cxnSpLocks/>
              <a:stCxn id="75" idx="1"/>
              <a:endCxn id="7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E0182483-B27C-1924-74EC-C46262E49A90}"/>
                </a:ext>
              </a:extLst>
            </p:cNvPr>
            <p:cNvCxnSpPr>
              <a:cxnSpLocks/>
              <a:stCxn id="76" idx="1"/>
              <a:endCxn id="7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A61A7B32-10A5-CDDF-E469-5BD200E6AAF6}"/>
                </a:ext>
              </a:extLst>
            </p:cNvPr>
            <p:cNvCxnSpPr>
              <a:cxnSpLocks/>
              <a:stCxn id="77" idx="4"/>
              <a:endCxn id="7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50BA34AB-D3D7-3F62-1CE7-5AF5CDEBA45A}"/>
                </a:ext>
              </a:extLst>
            </p:cNvPr>
            <p:cNvCxnSpPr>
              <a:cxnSpLocks/>
              <a:stCxn id="78" idx="1"/>
              <a:endCxn id="7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肘形 93">
              <a:extLst>
                <a:ext uri="{FF2B5EF4-FFF2-40B4-BE49-F238E27FC236}">
                  <a16:creationId xmlns:a16="http://schemas.microsoft.com/office/drawing/2014/main" id="{1B94E5FD-EAD9-1655-D21E-CDA951BF5A53}"/>
                </a:ext>
              </a:extLst>
            </p:cNvPr>
            <p:cNvCxnSpPr>
              <a:cxnSpLocks/>
              <a:stCxn id="80" idx="0"/>
              <a:endCxn id="7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9697CF09-72F3-9381-E8FB-8C777E7C9949}"/>
                </a:ext>
              </a:extLst>
            </p:cNvPr>
            <p:cNvCxnSpPr>
              <a:cxnSpLocks/>
              <a:stCxn id="81" idx="4"/>
              <a:endCxn id="7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2B04B8E-056F-EE6E-4B73-F84EF73206B7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C03B31A-46F6-CE23-09E2-D99DAC4634A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9DE36CF-FC3B-A053-8E37-06F3878AB382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A98092A-B1FB-69D8-28B4-943A9D2E2AAC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6EEAA3B-DA99-CCAC-65A9-D6E774F02C96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C012BE4-E555-018E-963D-FB54CCCB78A8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81B7B38-B829-B295-57EF-6AB1CC7844F5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7E6625F0-55ED-8A73-BE26-E57B9F8909BE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EA752F8-A7E2-4047-7B6A-C075F9A94A32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BD9A9E6-E07E-37B0-32FF-88AFEFF58C6C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05285F8-4372-B5CE-8253-D14F61E84D19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CBE55D4-A69E-B310-4A29-7FEAB128E5BE}"/>
              </a:ext>
            </a:extLst>
          </p:cNvPr>
          <p:cNvSpPr txBox="1"/>
          <p:nvPr/>
        </p:nvSpPr>
        <p:spPr>
          <a:xfrm>
            <a:off x="1194084" y="4387363"/>
            <a:ext cx="62974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结束时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|S|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的期望值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上面这个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的停机时间的期望值。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Hans-HK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计算这个期望值存在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的算法。参见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&lt;Kai Jin, Computing the Pattern Waiting Time: A Revisit of the Intuitive Approach,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ISAAC’2016&gt;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提示：解方程。利用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63DFAC4-C391-ED47-799B-038F1226AE1C}"/>
              </a:ext>
            </a:extLst>
          </p:cNvPr>
          <p:cNvSpPr txBox="1"/>
          <p:nvPr/>
        </p:nvSpPr>
        <p:spPr>
          <a:xfrm>
            <a:off x="3618238" y="39392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NFA(non-deterministic finite automata)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2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3">
            <a:extLst>
              <a:ext uri="{FF2B5EF4-FFF2-40B4-BE49-F238E27FC236}">
                <a16:creationId xmlns:a16="http://schemas.microsoft.com/office/drawing/2014/main" id="{43BD061D-3481-3E0E-DE1B-D6AAA184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更多拓展 可课后阅读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E4C046-9B51-EDCA-517B-D8D3F44A60A3}"/>
              </a:ext>
            </a:extLst>
          </p:cNvPr>
          <p:cNvSpPr txBox="1"/>
          <p:nvPr/>
        </p:nvSpPr>
        <p:spPr>
          <a:xfrm>
            <a:off x="690428" y="1368360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(**)</a:t>
            </a:r>
          </a:p>
          <a:p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中，我们为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的每个前缀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计算了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用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，我们可以为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的每个后缀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（仅仅需要稍微修改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算法。留作思考题）</a:t>
            </a:r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Booth’s Algorithm (***)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计算</a:t>
            </a:r>
            <a:r>
              <a:rPr lang="en-US" altLang="zh-Hans-HK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Lexicographically minimal string rotation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它的一个预处理过程与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算法求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是相似的。</a:t>
            </a:r>
            <a:endParaRPr lang="en-US" altLang="zh-Hans-HK" sz="2400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https://en.wikipedia.org/wiki/</a:t>
            </a:r>
            <a:r>
              <a:rPr lang="en-US" altLang="zh-Hans-HK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Lexicographically_minimal_string_rotation#Booth‘s_Algorithm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（论文仅仅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页）</a:t>
            </a:r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Hans-HK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69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F31-E34A-C34E-AF00-78B630D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2436"/>
            <a:ext cx="7886700" cy="3851564"/>
          </a:xfrm>
        </p:spPr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工学园 </a:t>
            </a:r>
            <a:r>
              <a:rPr lang="en-US" altLang="zh-CN"/>
              <a:t>1-202</a:t>
            </a:r>
            <a:br>
              <a:rPr lang="en-US" altLang="zh-CN" dirty="0"/>
            </a:br>
            <a:r>
              <a:rPr lang="en-US" altLang="zh-CN" sz="3600" dirty="0">
                <a:hlinkClick r:id="rId2"/>
              </a:rPr>
              <a:t>wangjb33@mail.sysu.edu.cn</a:t>
            </a:r>
            <a:br>
              <a:rPr lang="en-US" altLang="zh-CN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BC51CEB-98A6-F594-867B-395A52BC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BD8D775-614E-D355-EE13-B802441BD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67" y="1051506"/>
            <a:ext cx="78935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对每个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≤n-m)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S[i+1,i+m]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若发现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S[i+1,i+m]==T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，匹配成功，返回 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如果以上全都不等于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则匹配失败，返回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8D6A4C-7B46-05F3-CAF0-925A20A72A9D}"/>
              </a:ext>
            </a:extLst>
          </p:cNvPr>
          <p:cNvSpPr txBox="1"/>
          <p:nvPr/>
        </p:nvSpPr>
        <p:spPr>
          <a:xfrm>
            <a:off x="619937" y="3089881"/>
            <a:ext cx="58282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 j=0;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i-m+1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匹配成功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下个检查的开始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6A0C05-DDB4-FD93-BD8A-72226C6A82EB}"/>
              </a:ext>
            </a:extLst>
          </p:cNvPr>
          <p:cNvGrpSpPr/>
          <p:nvPr/>
        </p:nvGrpSpPr>
        <p:grpSpPr>
          <a:xfrm>
            <a:off x="6372032" y="5038905"/>
            <a:ext cx="356806" cy="1659603"/>
            <a:chOff x="5991931" y="4832938"/>
            <a:chExt cx="356806" cy="165960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4543A6-4DC2-265D-8D06-01A23B73C91F}"/>
                </a:ext>
              </a:extLst>
            </p:cNvPr>
            <p:cNvSpPr txBox="1"/>
            <p:nvPr/>
          </p:nvSpPr>
          <p:spPr>
            <a:xfrm>
              <a:off x="5991931" y="612320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3E4A0AA-B99D-B069-1CE5-26721B2DEA00}"/>
                </a:ext>
              </a:extLst>
            </p:cNvPr>
            <p:cNvGrpSpPr/>
            <p:nvPr/>
          </p:nvGrpSpPr>
          <p:grpSpPr>
            <a:xfrm>
              <a:off x="6019880" y="4832938"/>
              <a:ext cx="328857" cy="530423"/>
              <a:chOff x="6019880" y="4832938"/>
              <a:chExt cx="328857" cy="530423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1C5958-4B6D-8C60-DE17-990B7CE2F6D3}"/>
                  </a:ext>
                </a:extLst>
              </p:cNvPr>
              <p:cNvSpPr txBox="1"/>
              <p:nvPr/>
            </p:nvSpPr>
            <p:spPr>
              <a:xfrm>
                <a:off x="6019880" y="4832938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DFFF85A8-FC02-7DA1-A39D-39AC98F80F0E}"/>
                  </a:ext>
                </a:extLst>
              </p:cNvPr>
              <p:cNvCxnSpPr/>
              <p:nvPr/>
            </p:nvCxnSpPr>
            <p:spPr>
              <a:xfrm>
                <a:off x="6137030" y="5161085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EC90BB2-F297-716B-7C78-ACAE2E3C7350}"/>
              </a:ext>
            </a:extLst>
          </p:cNvPr>
          <p:cNvSpPr txBox="1"/>
          <p:nvPr/>
        </p:nvSpPr>
        <p:spPr>
          <a:xfrm>
            <a:off x="7079837" y="632917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E974CF-FCE6-6CB3-869B-A4F2582B9163}"/>
              </a:ext>
            </a:extLst>
          </p:cNvPr>
          <p:cNvGrpSpPr/>
          <p:nvPr/>
        </p:nvGrpSpPr>
        <p:grpSpPr>
          <a:xfrm>
            <a:off x="7087339" y="5051877"/>
            <a:ext cx="328857" cy="518856"/>
            <a:chOff x="6707238" y="4845910"/>
            <a:chExt cx="328857" cy="51885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DB9AC98-955E-8E8D-FDAD-E167E2EF8DA6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1A05E57-6FD4-34F3-FA02-9E6EFB1E8CFA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78E2994-9603-E6EB-CE78-3BB717C63A18}"/>
              </a:ext>
            </a:extLst>
          </p:cNvPr>
          <p:cNvGrpSpPr/>
          <p:nvPr/>
        </p:nvGrpSpPr>
        <p:grpSpPr>
          <a:xfrm>
            <a:off x="6147855" y="5560536"/>
            <a:ext cx="2391507" cy="768640"/>
            <a:chOff x="5767754" y="5354569"/>
            <a:chExt cx="2391507" cy="768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8FC681E-E658-5B14-C0EC-F4A977C2E25E}"/>
                </a:ext>
              </a:extLst>
            </p:cNvPr>
            <p:cNvSpPr/>
            <p:nvPr/>
          </p:nvSpPr>
          <p:spPr>
            <a:xfrm>
              <a:off x="5767754" y="5363361"/>
              <a:ext cx="2391507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BEC64EB-8CC3-E2F5-39A9-DEB5D4A77684}"/>
                </a:ext>
              </a:extLst>
            </p:cNvPr>
            <p:cNvSpPr/>
            <p:nvPr/>
          </p:nvSpPr>
          <p:spPr>
            <a:xfrm>
              <a:off x="6250036" y="5818417"/>
              <a:ext cx="105637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2113E01-2C73-03CF-2971-5CC1FC68A3A0}"/>
                </a:ext>
              </a:extLst>
            </p:cNvPr>
            <p:cNvCxnSpPr>
              <a:cxnSpLocks/>
            </p:cNvCxnSpPr>
            <p:nvPr/>
          </p:nvCxnSpPr>
          <p:spPr>
            <a:xfrm>
              <a:off x="6931886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607FC84-C6C8-C5EE-A182-D854BBEB151A}"/>
                </a:ext>
              </a:extLst>
            </p:cNvPr>
            <p:cNvCxnSpPr>
              <a:cxnSpLocks/>
            </p:cNvCxnSpPr>
            <p:nvPr/>
          </p:nvCxnSpPr>
          <p:spPr>
            <a:xfrm>
              <a:off x="6492271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47738B0-5C1C-B592-021E-20C5380EA4E5}"/>
                </a:ext>
              </a:extLst>
            </p:cNvPr>
            <p:cNvCxnSpPr>
              <a:cxnSpLocks/>
            </p:cNvCxnSpPr>
            <p:nvPr/>
          </p:nvCxnSpPr>
          <p:spPr>
            <a:xfrm>
              <a:off x="6720868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3A79345-6451-26D6-A22E-F9C835E776BE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26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802A363-E59C-FDF5-8DE2-88E6CF369E76}"/>
                </a:ext>
              </a:extLst>
            </p:cNvPr>
            <p:cNvCxnSpPr>
              <a:cxnSpLocks/>
            </p:cNvCxnSpPr>
            <p:nvPr/>
          </p:nvCxnSpPr>
          <p:spPr>
            <a:xfrm>
              <a:off x="6257547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E6764C-D778-A61F-89AE-FF451EEFE908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80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CA8F2B1-344E-245A-DB68-28AF465F28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38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DFD93CE-386E-A5BB-3B76-CCC02CE3CAD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593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1A2B442-6A65-31AB-687B-59B152A8C469}"/>
              </a:ext>
            </a:extLst>
          </p:cNvPr>
          <p:cNvGrpSpPr/>
          <p:nvPr/>
        </p:nvGrpSpPr>
        <p:grpSpPr>
          <a:xfrm>
            <a:off x="6648137" y="5035441"/>
            <a:ext cx="328857" cy="536440"/>
            <a:chOff x="6268036" y="4829474"/>
            <a:chExt cx="328857" cy="53644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ADAA1DC-BB37-0968-8101-5890ECEB4AD6}"/>
                </a:ext>
              </a:extLst>
            </p:cNvPr>
            <p:cNvSpPr txBox="1"/>
            <p:nvPr/>
          </p:nvSpPr>
          <p:spPr>
            <a:xfrm>
              <a:off x="6268036" y="4829474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85AFFF2-92E9-DE72-45B9-4B69BFD3FF57}"/>
                </a:ext>
              </a:extLst>
            </p:cNvPr>
            <p:cNvCxnSpPr>
              <a:cxnSpLocks/>
            </p:cNvCxnSpPr>
            <p:nvPr/>
          </p:nvCxnSpPr>
          <p:spPr>
            <a:xfrm>
              <a:off x="6383628" y="516363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 154">
            <a:extLst>
              <a:ext uri="{FF2B5EF4-FFF2-40B4-BE49-F238E27FC236}">
                <a16:creationId xmlns:a16="http://schemas.microsoft.com/office/drawing/2014/main" id="{169D4633-6EB8-EA07-FF76-E7F4A6F5FFC8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57EBC6C-C24D-DD63-5655-68168D67B123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B6510ED-A7C9-22B9-101C-C205AE7F9C32}"/>
              </a:ext>
            </a:extLst>
          </p:cNvPr>
          <p:cNvSpPr txBox="1"/>
          <p:nvPr/>
        </p:nvSpPr>
        <p:spPr>
          <a:xfrm>
            <a:off x="1228067" y="5038542"/>
            <a:ext cx="349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C1893A0-FCDC-35C7-2D5E-57EB1FB5C3E4}"/>
              </a:ext>
            </a:extLst>
          </p:cNvPr>
          <p:cNvGrpSpPr/>
          <p:nvPr/>
        </p:nvGrpSpPr>
        <p:grpSpPr>
          <a:xfrm>
            <a:off x="2075539" y="5610442"/>
            <a:ext cx="269626" cy="635679"/>
            <a:chOff x="2655182" y="5028775"/>
            <a:chExt cx="269626" cy="635679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17A7682-8853-017C-9421-30875E443C32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Line 29">
              <a:extLst>
                <a:ext uri="{FF2B5EF4-FFF2-40B4-BE49-F238E27FC236}">
                  <a16:creationId xmlns:a16="http://schemas.microsoft.com/office/drawing/2014/main" id="{C5B11B57-7913-9B4A-5B9D-236C73FE1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B3D3DDC4-464F-8C0A-1EF5-55CB25FB8DAF}"/>
              </a:ext>
            </a:extLst>
          </p:cNvPr>
          <p:cNvGrpSpPr/>
          <p:nvPr/>
        </p:nvGrpSpPr>
        <p:grpSpPr>
          <a:xfrm>
            <a:off x="2073288" y="4086320"/>
            <a:ext cx="269626" cy="626780"/>
            <a:chOff x="2699190" y="4086320"/>
            <a:chExt cx="269626" cy="626780"/>
          </a:xfrm>
        </p:grpSpPr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F8B13B4A-A9F7-7AED-87AA-9585B653A954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6F67BC4E-AD71-A71F-210D-06F1945656BF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D54314A-D406-EB8A-9D6B-DE1A15FC3541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0,0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)=(2,2)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584A182-F788-6674-68D0-50A31D6513CB}"/>
              </a:ext>
            </a:extLst>
          </p:cNvPr>
          <p:cNvGrpSpPr/>
          <p:nvPr/>
        </p:nvGrpSpPr>
        <p:grpSpPr>
          <a:xfrm>
            <a:off x="1696090" y="4070599"/>
            <a:ext cx="269626" cy="626780"/>
            <a:chOff x="2699190" y="4086320"/>
            <a:chExt cx="269626" cy="626780"/>
          </a:xfrm>
        </p:grpSpPr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1898B6CA-2461-F5E9-DFBB-0E5F7465DD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CA00B8A-4046-DB56-7B22-8C2545D7EABC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4B70BC45-8355-D91A-FA5D-08C5983EBE7B}"/>
              </a:ext>
            </a:extLst>
          </p:cNvPr>
          <p:cNvGrpSpPr/>
          <p:nvPr/>
        </p:nvGrpSpPr>
        <p:grpSpPr>
          <a:xfrm>
            <a:off x="1699316" y="5610442"/>
            <a:ext cx="269626" cy="635679"/>
            <a:chOff x="2655182" y="5028775"/>
            <a:chExt cx="269626" cy="635679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03EC811D-0168-57BD-9F49-E23AB6D66E32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Line 29">
              <a:extLst>
                <a:ext uri="{FF2B5EF4-FFF2-40B4-BE49-F238E27FC236}">
                  <a16:creationId xmlns:a16="http://schemas.microsoft.com/office/drawing/2014/main" id="{18BFE624-39B1-173C-0767-6E044DA5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5694029B-8394-280F-323C-7B8ED083E11E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7631A1A-C091-68CF-5D44-8989945C8496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Rectangle 3">
              <a:extLst>
                <a:ext uri="{FF2B5EF4-FFF2-40B4-BE49-F238E27FC236}">
                  <a16:creationId xmlns:a16="http://schemas.microsoft.com/office/drawing/2014/main" id="{B132575B-4C97-CDEE-E7EC-97207B42E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AA669538-3889-6CDB-3C53-9594B519D020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25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41EA5416-77B8-00DF-9859-4BEFE7A6C1B2}"/>
              </a:ext>
            </a:extLst>
          </p:cNvPr>
          <p:cNvGrpSpPr/>
          <p:nvPr/>
        </p:nvGrpSpPr>
        <p:grpSpPr>
          <a:xfrm>
            <a:off x="1879801" y="5606043"/>
            <a:ext cx="269626" cy="635679"/>
            <a:chOff x="2655182" y="5028775"/>
            <a:chExt cx="269626" cy="635679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837CD5D8-CEC0-3C31-15C4-C592720C5CDB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29">
              <a:extLst>
                <a:ext uri="{FF2B5EF4-FFF2-40B4-BE49-F238E27FC236}">
                  <a16:creationId xmlns:a16="http://schemas.microsoft.com/office/drawing/2014/main" id="{AB3A6863-DD6C-7511-F7EC-DBFE370FA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2B9B945-1837-A9B3-B346-71DBA841C219}"/>
              </a:ext>
            </a:extLst>
          </p:cNvPr>
          <p:cNvGrpSpPr/>
          <p:nvPr/>
        </p:nvGrpSpPr>
        <p:grpSpPr>
          <a:xfrm>
            <a:off x="1850461" y="4022167"/>
            <a:ext cx="269626" cy="626780"/>
            <a:chOff x="2699190" y="4086320"/>
            <a:chExt cx="269626" cy="626780"/>
          </a:xfrm>
        </p:grpSpPr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5D18780B-005B-37F3-976F-C114CCB9D8D3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7E11B110-0220-A07D-3793-DCF8C363D9A0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F4C70D0-3E17-43D8-1960-2A6F7321C606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B48D7DF-7053-92EC-C6AD-531B6051E11F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3">
              <a:extLst>
                <a:ext uri="{FF2B5EF4-FFF2-40B4-BE49-F238E27FC236}">
                  <a16:creationId xmlns:a16="http://schemas.microsoft.com/office/drawing/2014/main" id="{D36D5B96-5810-AF2F-B753-BAFDCAC4F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163CB0-0BCE-C5C6-7944-70B10C372414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187B6BA-7346-A94B-D7F6-92BD02603E01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2D766ED-7EF5-135C-84FB-683C2BC2BD19}"/>
              </a:ext>
            </a:extLst>
          </p:cNvPr>
          <p:cNvSpPr txBox="1"/>
          <p:nvPr/>
        </p:nvSpPr>
        <p:spPr>
          <a:xfrm>
            <a:off x="5575639" y="4708210"/>
            <a:ext cx="2931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 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5DFFE6C-AF47-1EF4-B87D-441620DF56CB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88E984F-1212-D417-7802-6C28E7885CDC}"/>
              </a:ext>
            </a:extLst>
          </p:cNvPr>
          <p:cNvSpPr txBox="1"/>
          <p:nvPr/>
        </p:nvSpPr>
        <p:spPr>
          <a:xfrm>
            <a:off x="1399211" y="5021268"/>
            <a:ext cx="2931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5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0B0666-4B0C-FFCB-7848-40E5856036E6}"/>
              </a:ext>
            </a:extLst>
          </p:cNvPr>
          <p:cNvGrpSpPr/>
          <p:nvPr/>
        </p:nvGrpSpPr>
        <p:grpSpPr>
          <a:xfrm>
            <a:off x="2048338" y="5584237"/>
            <a:ext cx="269626" cy="635679"/>
            <a:chOff x="2655182" y="5028775"/>
            <a:chExt cx="269626" cy="63567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6959A47-C048-A906-5D97-7AFF7F4E065B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DD1A3D55-405B-F5A0-71AF-51A346EE0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024668D-ED66-2ED7-340E-654A9CEFD93F}"/>
              </a:ext>
            </a:extLst>
          </p:cNvPr>
          <p:cNvGrpSpPr/>
          <p:nvPr/>
        </p:nvGrpSpPr>
        <p:grpSpPr>
          <a:xfrm>
            <a:off x="2048338" y="4023010"/>
            <a:ext cx="269626" cy="626780"/>
            <a:chOff x="2699190" y="4086320"/>
            <a:chExt cx="269626" cy="62678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E314032-6EFE-045C-39A9-15B2823371A4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027B2AB-B5D5-B60C-059B-A7E9A5E26CEC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20D5B96-7791-C404-98AC-558221F16634}"/>
              </a:ext>
            </a:extLst>
          </p:cNvPr>
          <p:cNvGrpSpPr/>
          <p:nvPr/>
        </p:nvGrpSpPr>
        <p:grpSpPr>
          <a:xfrm>
            <a:off x="2819938" y="4054158"/>
            <a:ext cx="269626" cy="626780"/>
            <a:chOff x="2699190" y="4086320"/>
            <a:chExt cx="269626" cy="62678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E1CDED-8622-9109-E3BD-1C49425839A4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183177F-6729-CFE2-96E8-5A51B4EC63DD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C656F81-5BE0-21BB-A5C1-D109AEC29D15}"/>
              </a:ext>
            </a:extLst>
          </p:cNvPr>
          <p:cNvGrpSpPr/>
          <p:nvPr/>
        </p:nvGrpSpPr>
        <p:grpSpPr>
          <a:xfrm>
            <a:off x="2819938" y="5599980"/>
            <a:ext cx="269626" cy="635679"/>
            <a:chOff x="2655182" y="5028775"/>
            <a:chExt cx="269626" cy="63567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0C613FC-9ABB-A157-817A-425A2CEE96BC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8F8E388B-DF87-87AA-E6FF-BA1D12AB8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2BCB268-87F0-ADA9-4902-13439A38CF0D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34B271F-8624-20F1-A6CE-E3F3D23FB8E9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91D82D1A-844B-38EA-F3A0-DA5025B5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E48F6BE-1B08-1894-B316-5AF67931021F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B478227-379A-E633-E351-694E14B288E7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B0307BC-AEB4-2C2F-FDA4-A8E08C68E728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)=(6,4).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4989FB2-58A0-F649-645D-1272DE9EF09A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1FF7076-7BA7-4410-3FAC-56F4AA662200}"/>
              </a:ext>
            </a:extLst>
          </p:cNvPr>
          <p:cNvSpPr txBox="1"/>
          <p:nvPr/>
        </p:nvSpPr>
        <p:spPr>
          <a:xfrm>
            <a:off x="1599695" y="5038542"/>
            <a:ext cx="209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24D9105-DD51-3D00-3320-8647C321B15F}"/>
              </a:ext>
            </a:extLst>
          </p:cNvPr>
          <p:cNvGrpSpPr/>
          <p:nvPr/>
        </p:nvGrpSpPr>
        <p:grpSpPr>
          <a:xfrm>
            <a:off x="2644793" y="4067208"/>
            <a:ext cx="269626" cy="626780"/>
            <a:chOff x="2699190" y="4086320"/>
            <a:chExt cx="269626" cy="62678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0BBED4-8330-7E92-7CC7-A4B4175E3339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45F0944-8C21-BDD8-219B-1B0E88157341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C9904DD-1C59-0CA8-5B49-A12EAC8DF264}"/>
              </a:ext>
            </a:extLst>
          </p:cNvPr>
          <p:cNvGrpSpPr/>
          <p:nvPr/>
        </p:nvGrpSpPr>
        <p:grpSpPr>
          <a:xfrm>
            <a:off x="2644793" y="5569917"/>
            <a:ext cx="269626" cy="635679"/>
            <a:chOff x="2655182" y="5028775"/>
            <a:chExt cx="269626" cy="63567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452DE74-A9CA-9C38-691B-45324FBA5571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C8815795-5A38-7DF9-1496-C8B24DEAC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CAAB548-423A-644A-09CE-671B5A2DE182}"/>
              </a:ext>
            </a:extLst>
          </p:cNvPr>
          <p:cNvGrpSpPr/>
          <p:nvPr/>
        </p:nvGrpSpPr>
        <p:grpSpPr>
          <a:xfrm>
            <a:off x="3567333" y="4070015"/>
            <a:ext cx="269626" cy="626780"/>
            <a:chOff x="2699190" y="4086320"/>
            <a:chExt cx="269626" cy="62678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AEC364-628D-E12F-D753-39F735952B45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4E5FCDF-3FC1-B228-72FA-378FCB2A7F2A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C6DEC86-A94B-9CF3-8053-AD41C763C563}"/>
              </a:ext>
            </a:extLst>
          </p:cNvPr>
          <p:cNvGrpSpPr/>
          <p:nvPr/>
        </p:nvGrpSpPr>
        <p:grpSpPr>
          <a:xfrm>
            <a:off x="3562443" y="5585209"/>
            <a:ext cx="269626" cy="635679"/>
            <a:chOff x="2655182" y="5028775"/>
            <a:chExt cx="269626" cy="63567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74494E1-1B59-A130-0971-EFEE6CADCA43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24A71093-2AD2-6ED6-3ED4-A5FB3B10E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84DDBFD-34F5-6FFE-3971-53765D1FAF4E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785CFA7-029E-84A0-DAD7-9443F350D7E3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B6869C32-FDF4-00B4-24AC-ECD8B0B7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A74BCD7-C743-4EF0-CD2D-76C5C5B1B9AD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’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DC3B63E-3EBC-9F10-BC2B-1994F187FED2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i-m+1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67D2F0-22FA-6F2E-BCB0-0379B9BD0D1E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5,0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)=(10,5).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j==m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i-m+1=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9FB556-EF31-9BBF-A3B2-54352FAF62B6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ababc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EEEAAC0-4973-4BD7-92D4-93CD750CB727}"/>
              </a:ext>
            </a:extLst>
          </p:cNvPr>
          <p:cNvSpPr txBox="1"/>
          <p:nvPr/>
        </p:nvSpPr>
        <p:spPr>
          <a:xfrm>
            <a:off x="2157141" y="5038542"/>
            <a:ext cx="2312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53826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7549</Words>
  <Application>Microsoft Macintosh PowerPoint</Application>
  <PresentationFormat>全屏显示(4:3)</PresentationFormat>
  <Paragraphs>928</Paragraphs>
  <Slides>49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SimHei</vt:lpstr>
      <vt:lpstr>SimHei</vt:lpstr>
      <vt:lpstr>STZhongsong</vt:lpstr>
      <vt:lpstr>楷体_GB2312</vt:lpstr>
      <vt:lpstr>隶书</vt:lpstr>
      <vt:lpstr>宋体</vt:lpstr>
      <vt:lpstr>Kaiti SC</vt:lpstr>
      <vt:lpstr>Tiimes New Roman</vt:lpstr>
      <vt:lpstr>Arial</vt:lpstr>
      <vt:lpstr>Calibri</vt:lpstr>
      <vt:lpstr>Cambria Math</vt:lpstr>
      <vt:lpstr>Lucida Sans</vt:lpstr>
      <vt:lpstr>Times New Roman</vt:lpstr>
      <vt:lpstr>Verdana</vt:lpstr>
      <vt:lpstr>Wingdings</vt:lpstr>
      <vt:lpstr>机器学习v2.1rgb</vt:lpstr>
      <vt:lpstr>Bitmap Image</vt:lpstr>
      <vt:lpstr>数据结构与算法</vt:lpstr>
      <vt:lpstr>PowerPoint 演示文稿</vt:lpstr>
      <vt:lpstr>PowerPoint 演示文稿</vt:lpstr>
      <vt:lpstr>符号</vt:lpstr>
      <vt:lpstr>BF算法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BT算法的时间复杂度分析</vt:lpstr>
      <vt:lpstr>PowerPoint 演示文稿</vt:lpstr>
      <vt:lpstr>①KMP算法的设计思想</vt:lpstr>
      <vt:lpstr>PowerPoint 演示文稿</vt:lpstr>
      <vt:lpstr>PowerPoint 演示文稿</vt:lpstr>
      <vt:lpstr>PowerPoint 演示文稿</vt:lpstr>
      <vt:lpstr>KMP算法的主要策略</vt:lpstr>
      <vt:lpstr>②π的定义及KMP主过程描述</vt:lpstr>
      <vt:lpstr>PowerPoint 演示文稿</vt:lpstr>
      <vt:lpstr>KMP算法主过程的复杂度分析</vt:lpstr>
      <vt:lpstr>变种：找T的所有出现的KMP算法</vt:lpstr>
      <vt:lpstr>小节</vt:lpstr>
      <vt:lpstr>③计算π</vt:lpstr>
      <vt:lpstr>③计算π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预处理π过程的复杂度分析</vt:lpstr>
      <vt:lpstr>PowerPoint 演示文稿</vt:lpstr>
      <vt:lpstr>递归与递推的区别</vt:lpstr>
      <vt:lpstr>小结</vt:lpstr>
      <vt:lpstr>PowerPoint 演示文稿</vt:lpstr>
      <vt:lpstr>④了解KMP主过程的重要性质</vt:lpstr>
      <vt:lpstr>PowerPoint 演示文稿</vt:lpstr>
      <vt:lpstr>变种：找T的所有出现的KMP算法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拓展内容（自学）</vt:lpstr>
      <vt:lpstr>1 用有限自动机(DFA)解决模式匹配</vt:lpstr>
      <vt:lpstr>PowerPoint 演示文稿</vt:lpstr>
      <vt:lpstr>2 一个相关问题(*)</vt:lpstr>
      <vt:lpstr>更多拓展 可课后阅读</vt:lpstr>
      <vt:lpstr>Thanks  工学园 1-202 wangjb33@mail.sysu.edu.cn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机器学习-神经网络</dc:title>
  <dc:creator>w49</dc:creator>
  <cp:lastModifiedBy>Junbo Wang</cp:lastModifiedBy>
  <cp:revision>193</cp:revision>
  <cp:lastPrinted>2022-05-10T07:09:34Z</cp:lastPrinted>
  <dcterms:created xsi:type="dcterms:W3CDTF">2021-03-30T12:18:31Z</dcterms:created>
  <dcterms:modified xsi:type="dcterms:W3CDTF">2024-09-26T00:14:26Z</dcterms:modified>
</cp:coreProperties>
</file>