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7" r:id="rId3"/>
    <p:sldId id="259" r:id="rId4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3" r:id="rId27"/>
    <p:sldId id="285" r:id="rId28"/>
    <p:sldId id="286" r:id="rId29"/>
    <p:sldId id="288" r:id="rId30"/>
    <p:sldId id="289" r:id="rId31"/>
    <p:sldId id="291" r:id="rId32"/>
    <p:sldId id="292" r:id="rId33"/>
    <p:sldId id="293" r:id="rId34"/>
    <p:sldId id="295" r:id="rId35"/>
    <p:sldId id="296" r:id="rId36"/>
    <p:sldId id="297" r:id="rId37"/>
    <p:sldId id="298" r:id="rId38"/>
    <p:sldId id="301" r:id="rId39"/>
    <p:sldId id="302" r:id="rId40"/>
    <p:sldId id="303" r:id="rId41"/>
    <p:sldId id="304" r:id="rId42"/>
    <p:sldId id="306" r:id="rId43"/>
  </p:sldIdLst>
  <p:sldSz cx="9144000" cy="684022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42" autoAdjust="0"/>
  </p:normalViewPr>
  <p:slideViewPr>
    <p:cSldViewPr>
      <p:cViewPr varScale="1">
        <p:scale>
          <a:sx n="83" d="100"/>
          <a:sy n="83" d="100"/>
        </p:scale>
        <p:origin x="24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648"/>
            <a:ext cx="9359536" cy="703066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slide" Target="../slides/slide36.xml"/><Relationship Id="rId7" Type="http://schemas.openxmlformats.org/officeDocument/2006/relationships/slide" Target="../slides/slide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9" y="0"/>
            <a:ext cx="9349462" cy="7038470"/>
          </a:xfrm>
          <a:prstGeom prst="rect">
            <a:avLst/>
          </a:prstGeom>
          <a:noFill/>
        </p:spPr>
      </p:pic>
      <p:grpSp>
        <p:nvGrpSpPr>
          <p:cNvPr id="2" name="组合 38"/>
          <p:cNvGrpSpPr/>
          <p:nvPr/>
        </p:nvGrpSpPr>
        <p:grpSpPr>
          <a:xfrm>
            <a:off x="5632936" y="-1216241"/>
            <a:ext cx="1430805" cy="646332"/>
            <a:chOff x="7891888" y="1091049"/>
            <a:chExt cx="954463" cy="207335"/>
          </a:xfrm>
        </p:grpSpPr>
        <p:sp>
          <p:nvSpPr>
            <p:cNvPr id="15" name="圆角矩形 14"/>
            <p:cNvSpPr/>
            <p:nvPr userDrawn="1"/>
          </p:nvSpPr>
          <p:spPr>
            <a:xfrm>
              <a:off x="7891888" y="1091050"/>
              <a:ext cx="481682" cy="174063"/>
            </a:xfrm>
            <a:prstGeom prst="roundRect">
              <a:avLst>
                <a:gd name="adj" fmla="val 4577"/>
              </a:avLst>
            </a:prstGeom>
            <a:solidFill>
              <a:srgbClr val="EFC2E8"/>
            </a:solidFill>
            <a:ln w="6350" cap="flat">
              <a:solidFill>
                <a:srgbClr val="6C137F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7657" y="1091049"/>
              <a:ext cx="928694" cy="2073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sng" strike="noStrike" kern="1200" cap="none" spc="0" normalizeH="0" baseline="0" noProof="0" dirty="0">
                  <a:ln>
                    <a:noFill/>
                  </a:ln>
                  <a:solidFill>
                    <a:srgbClr val="6C137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hlinkClick r:id="rId7" action="ppaction://hlinksldjump"/>
                </a:rPr>
                <a:t>考点清单</a:t>
              </a:r>
              <a:endParaRPr kumimoji="0" lang="en-US" altLang="zh-CN" sz="900" b="1" i="0" u="sng" strike="noStrike" kern="1200" cap="none" spc="0" normalizeH="0" baseline="0" noProof="0" dirty="0">
                <a:ln>
                  <a:noFill/>
                </a:ln>
                <a:solidFill>
                  <a:srgbClr val="6C137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hlinkClick r:id="rId7" action="ppaction://hlinksldjump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1" i="0" u="sng" strike="noStrike" kern="1200" cap="none" spc="0" normalizeH="0" baseline="0" noProof="0" dirty="0">
                  <a:ln>
                    <a:noFill/>
                  </a:ln>
                  <a:solidFill>
                    <a:srgbClr val="6C137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hlinkClick r:id="rId8" action="ppaction://hlinksldjump"/>
                </a:rPr>
                <a:t>方法技巧</a:t>
              </a:r>
              <a:endParaRPr kumimoji="0" lang="en-US" altLang="zh-CN" sz="900" b="1" i="0" u="sng" strike="noStrike" kern="1200" cap="none" spc="0" normalizeH="0" baseline="0" noProof="0" dirty="0">
                <a:ln>
                  <a:noFill/>
                </a:ln>
                <a:solidFill>
                  <a:srgbClr val="6C137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900" b="1" i="0" u="sng" strike="noStrike" kern="1200" cap="none" spc="0" normalizeH="0" baseline="0" noProof="0" dirty="0">
                <a:ln>
                  <a:noFill/>
                </a:ln>
                <a:solidFill>
                  <a:srgbClr val="6C137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9" name="Picture 3" descr="C:\Users\Administrator\Desktop\53B教参\2021版53B教参PPT课件\索引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65289" y="440384"/>
            <a:ext cx="1030288" cy="29769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181 L -0.00052 0.232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0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6925E-6 L -8.33333E-7 -0.3341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" y="4807443"/>
            <a:ext cx="8604209" cy="174664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ts val="3990"/>
              </a:lnSpc>
              <a:defRPr/>
            </a:pPr>
            <a:r>
              <a:rPr lang="zh-CN" altLang="en-US" sz="299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第四部分 写作</a:t>
            </a:r>
            <a:endParaRPr lang="en-US" altLang="zh-CN" sz="299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r">
              <a:lnSpc>
                <a:spcPts val="3990"/>
              </a:lnSpc>
              <a:defRPr/>
            </a:pPr>
            <a:r>
              <a:rPr lang="zh-CN" altLang="en-US" sz="269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专题十四  应用文写作</a:t>
            </a:r>
            <a:endParaRPr lang="zh-CN" altLang="en-US" sz="279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7420568" y="2320925"/>
            <a:ext cx="1264319" cy="128790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algn="ctr" defTabSz="9118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9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高考</a:t>
            </a:r>
            <a:endParaRPr lang="en-US" altLang="zh-CN" sz="379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 defTabSz="9118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9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英语</a:t>
            </a:r>
            <a:endParaRPr lang="zh-CN" altLang="en-US" sz="379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7" name="直线连接符 2"/>
          <p:cNvCxnSpPr/>
          <p:nvPr/>
        </p:nvCxnSpPr>
        <p:spPr bwMode="auto">
          <a:xfrm flipV="1">
            <a:off x="7577524" y="3599920"/>
            <a:ext cx="912236" cy="104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2"/>
          <p:cNvSpPr txBox="1"/>
          <p:nvPr/>
        </p:nvSpPr>
        <p:spPr>
          <a:xfrm>
            <a:off x="7495754" y="3628608"/>
            <a:ext cx="1097652" cy="3858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1295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新高考专用</a:t>
            </a:r>
            <a:endParaRPr lang="zh-CN" altLang="en-US" sz="1295" kern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4951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With the entrance examination to college drawing near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I feel greatly stressed and can't sleep well.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随着高考的临近,我感到压力很大,睡不好觉。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4.That's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why I think the trip along the Yangtze River will be a better choice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这就是为什么我认为沿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长江旅行会是一个更好的选择。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strongly suggest/advise/recommend you should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consult with teachers or parents.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我强烈建议你和老师或家长商量。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It's a good idea to read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some books about the history of China,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which can enhance your understand-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ing of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Chinese culture.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读一些关于中国历史的书是个好主意,这可以增强你对中国文化的理解。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●结尾锦上添花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1.(2020课标全国Ⅲ)Hopefully you would be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 kind as to give us some help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with this problem.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希望你能在这个问题上给我们一些帮助。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2.(2020课标全国Ⅲ)We would appreciate it if you could do us a favor.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如果你能帮我们一个忙,我们将不胜感激。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833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would be grateful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if you could give me some guidance/instruction/help/assistance.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如果你能给我一些指导/帮助,我将不胜感激。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4.I hope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 will find these suggestions useful/helpful/beneficial/valuable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我希望这些建议对你是有用的/有帮助的/有益的/有价值的。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(五)申请与邀请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●开头引人入胜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1.(2019课标全国Ⅰ)I am writing to apply for being a volunteer.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我写信是为了申请成为一名志愿者。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On seeing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your notice on the bulletin board, I feel excited and want to apply for the position. 在公告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栏上看到你们的通知,我就很兴奋并想申请这个职位。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Learning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that volunteers are needed for the coming Chinese culture exhibition, 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can't wait to apply 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for the position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得知即将到来的中国文化展需要志愿者,我迫不及待地申请这个职位。</a:t>
            </a:r>
            <a:endParaRPr lang="zh-CN" altLang="en-US" dirty="0"/>
          </a:p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4.I'm writing to you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the hope that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you'll be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 kind as to participate in/get involved in/engage in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Chinese speech contest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be held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next Friday. 我写信是希望你能参加下周五举行的汉语演讲比</a:t>
            </a:r>
            <a:r>
              <a:rPr lang="zh-CN" altLang="en-US" sz="18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赛。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361608"/>
            <a:ext cx="8316000" cy="493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中间精彩纷呈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 (2018浙江)I have just won first prize in the Spoken English Competition, so 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have no trouble com-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municating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with foreigners.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我刚刚在英语口语比赛中获得了第一名,所以我和外国人交流没有任何问题。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 experienced am I in organizing such kind of activity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that I am up to the job.我在组织这样的活动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方面很有经验,所以我能胜任这份工作。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Not only am I outgoing and energetic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but also I'm optimistic and enthusiastic.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我性格外向、精力充沛,而且乐观热情。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Sociable and responsible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I am convinced that I'm perfectly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qualified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do the job well.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我善于交际,有责任心,我相信我完全有资格做好这份工作。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5.My previous volunteering experience will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qualify me for the position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我以前做志愿者的经验使我能胜任这个职位。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have a good command of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oral English,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which enables me to communicate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with foreign visitors with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great ease. 我英语口语很好,这使我能很轻松地与外国游客交流。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If interested in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table tennis,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register for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our school team by July 20th.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如果你对乒乓球感兴趣,请在7月20日前报名参加我们的校队。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scheduled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the music festival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to be held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in the new lecture hall next Sunday. 按计划,音乐节将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于下周日在新报告厅举行。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9.This is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 a golden opportunity to experience traditional Chinese art at first hand that it can't be </a:t>
            </a:r>
            <a:b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missed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这是亲身体验中国传统艺术的绝佳机会,不容错过。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10.The activity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aimed at promoting traditional Chinese culture as well as improving our ability to </a:t>
            </a:r>
            <a:b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appreciate art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活动旨在弘扬中国传统文化,提高我们欣赏艺术的能力。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●结尾锦上添花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1.(2018课标全国Ⅲ)All in all, I sincerely invite you to come to our school and see for yourself.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总之,我真诚地邀请你来我们学校亲自看看。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If given the opportunity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be the volunteer, I'll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spare no effort to do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everything I can.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如果有机会做志愿者,我会竭尽全力。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I'd appreciate it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if you gave me the opportunity.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如果您能给我这个机会,我将不胜感激。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4.If you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took my application into account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I would spare no effort to offer my best service.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如果您考虑我的申请,我将不遗余力地提供我最佳的服务。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(六)道歉与通知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●开头引人入胜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1.(2021北京)I am indeed sorry that I can't go sightseeing with you this weekend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scheduled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很抱歉这个周末不能如期和你一起去观光。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2.(2021北京)I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do apologize for it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and want you to know what happened. 我真诚地为此道歉,并想让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你知道发生了什么事。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3.I'm writing to convey my sincere apology for not accompanying you to the gallery at our appointed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time.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我写信向你表达我诚挚的歉意,因为我没有在我们约定的时间陪你去画廊。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4.(2018课标全国Ⅱ)It's a great honor to be on behalf of our school to inform you that we'd like to in-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vite you to see an English short film named </a:t>
            </a: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Growing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Together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我很荣幸能代表我们的学校通知您,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我们想邀请您去看一部名为</a:t>
            </a: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Growing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Together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的英语短片。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5.Boys and girls, may I have your attention, please? I have an announcement to make.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同学们,请注意。我有个通知要宣布。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●中间精彩纷呈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1.I hope the change will not cause you too much trouble. 我希望这个变化不会给你造成太大的麻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烦。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2.The reason why I won't be able to go to the party at that time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planned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is that I have to join a sum-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mer camp. 我不能按计划在那个时间参加聚会,因为我必须参加夏令营。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Much to my regret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I was unable to keep my appointment to discuss Chinese paintings with you. 非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常遗憾,我不能如约和你讨论中国画。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4.The lecture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expected to last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2 hours, from 3 pm to 5 pm on May 20, 2021 in the lecture hall.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讲座将于2021年5月20日下午3点到5点在报告厅举行,预计持续两个小时。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5.The music festival focuses on Chinese folk music,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aimed at promoting deeper appreciation of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tradi-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tional Chinese music.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音乐节以中国民间音乐为主题,旨在促进对中国传统音乐的更深的理解。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●结尾锦上添花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1.(2021北京)I sincerely hope you can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accept my apology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我衷心地希望你能接受我的道歉。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2793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2.Please forgive me and 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assure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 that such a matter will never happen again. 请原谅我,我向你保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证这样的事情不会再次发生。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3.If there is any change, we will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keep you informed ahead of time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如有任何变化,我们会提前通知您。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Make sure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 arrive on time and please don't forget to wear the red vest for voluntary work. 务必准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时到达,并且请不要忘记穿上志愿者工作的红马甲。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5.Those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interested in the activity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are supposed to sign up at our office by the deadline.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对活动感兴趣的人应该在截止日期前到我们的办公室报名。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20000" y="2056159"/>
          <a:ext cx="7740000" cy="3210956"/>
        </p:xfrm>
        <a:graphic>
          <a:graphicData uri="http://schemas.openxmlformats.org/drawingml/2006/table">
            <a:tbl>
              <a:tblPr/>
              <a:tblGrid>
                <a:gridCol w="971680"/>
                <a:gridCol w="1080120"/>
                <a:gridCol w="5688200"/>
              </a:tblGrid>
              <a:tr h="471600"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常见词汇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意义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高级词汇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60462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attend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参加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be/get involved in;participate in;engage in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bear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忍受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put up with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39249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cause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导致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lead to;result in;contribute to;give rise to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consider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take...into consideration/account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5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explain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解释;说明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account for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5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fail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失败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meet with failure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11560" y="1116013"/>
            <a:ext cx="4676172" cy="800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1" hangingPunct="0">
              <a:lnSpc>
                <a:spcPct val="15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二、高级词汇助力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auto" latinLnBrk="1" hangingPunct="0">
              <a:lnSpc>
                <a:spcPct val="15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1.动词(短语)类</a:t>
            </a:r>
            <a:endParaRPr lang="zh-CN" altLang="en-US" sz="15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20000" y="1260000"/>
          <a:ext cx="7740000" cy="4204877"/>
        </p:xfrm>
        <a:graphic>
          <a:graphicData uri="http://schemas.openxmlformats.org/drawingml/2006/table">
            <a:tbl>
              <a:tblPr/>
              <a:tblGrid>
                <a:gridCol w="971680"/>
                <a:gridCol w="1656184"/>
                <a:gridCol w="5112136"/>
              </a:tblGrid>
              <a:tr h="432077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help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帮助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do sb. a favor;lend sb. a helping hand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happen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发生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occur;come about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have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拥有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ossess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improve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提高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romote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like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喜欢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adore;be keen on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master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掌握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have a command of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realise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意识到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aware of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remember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记得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bear/keep in mind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save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保留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set aside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899592" y="1620069"/>
          <a:ext cx="7740000" cy="3672408"/>
        </p:xfrm>
        <a:graphic>
          <a:graphicData uri="http://schemas.openxmlformats.org/drawingml/2006/table">
            <a:tbl>
              <a:tblPr/>
              <a:tblGrid>
                <a:gridCol w="1547744"/>
                <a:gridCol w="3612256"/>
                <a:gridCol w="2580000"/>
              </a:tblGrid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see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看见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catch sight of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send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送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deliver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should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应该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supposed to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thank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感谢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appreciate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17885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tend to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倾向做某事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have a tendency to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use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使用;利用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make use of;take advantage of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understand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理解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make sense of;figure out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24923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made up of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由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组成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composed of;consist of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531272"/>
            <a:ext cx="8316000" cy="500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一、酷言酷语奠基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(一)叙事与写人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●开头引人入胜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1.(2021全国甲)Next week, a class meeting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scheduled to be held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with the theme of traditional Chi-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nese culture,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which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will be displayed on the English website later.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预计下周将举行以中国传统文化为主题的班会,稍后它将在英文网站上展示。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2.Last Saturday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witnessed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an unforgettable activity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which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we visited a nursing home to spend the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Double Ninth Festival with the senior citizens. 上周六见证了一场难忘的活动。我们去了敬老院,和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老年人一起度过了重阳节。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 (2020课标全国Ⅰ)There are many respectable people around us.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for me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my father is the one I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respect. 我们周围有很多值得尊敬的人。而我尊敬的人是我的父亲。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4.Yuan Longping,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known as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“father of hybrid rice”, was one of China's most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outstanding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scien-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tists. 袁隆平被称为“杂交水稻之父”,是中国最卓越的科学家之一。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19466" y="1236097"/>
            <a:ext cx="7562075" cy="545811"/>
            <a:chOff x="819466" y="1236097"/>
            <a:chExt cx="7562075" cy="545811"/>
          </a:xfrm>
        </p:grpSpPr>
        <p:sp>
          <p:nvSpPr>
            <p:cNvPr id="4" name="矩形 6"/>
            <p:cNvSpPr/>
            <p:nvPr/>
          </p:nvSpPr>
          <p:spPr>
            <a:xfrm>
              <a:off x="3817271" y="1285756"/>
              <a:ext cx="1419743" cy="44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300" dirty="0">
                  <a:solidFill>
                    <a:srgbClr val="A02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考点清单</a:t>
              </a:r>
              <a:endParaRPr lang="zh-CN" altLang="en-US" sz="230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6" y="1236097"/>
              <a:ext cx="7562075" cy="5458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20000" y="1260000"/>
          <a:ext cx="7740000" cy="4377593"/>
        </p:xfrm>
        <a:graphic>
          <a:graphicData uri="http://schemas.openxmlformats.org/drawingml/2006/table">
            <a:tbl>
              <a:tblPr/>
              <a:tblGrid>
                <a:gridCol w="1763768"/>
                <a:gridCol w="2016224"/>
                <a:gridCol w="3960008"/>
              </a:tblGrid>
              <a:tr h="432077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being built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在建造中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under construction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36004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can't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不能做某事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have trouble/difficulty doing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631493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decide to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决定做某事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determine to do sth.;be determined to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8036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have to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不得不做某事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cannot help but do sth.;have no alternative but to do </a:t>
                      </a:r>
                      <a:endParaRPr lang="en-US" altLang="zh-CN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lie in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位于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located/situated in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53230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result from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由于;由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造成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attributed to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53230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sb. think of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某人想到某事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sth. occur to sb.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53230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try one's best to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尽某人最大努力做某事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spare no effort to do sth.;do everything in one’s </a:t>
                      </a:r>
                      <a:endParaRPr lang="en-US" altLang="zh-CN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power to do sth.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54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学以致用　用高级词汇完成下面的句子。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(1)很多事情导致交通问题。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Quite a few things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  　　　　　                            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traffic problem.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(2)我真诚地希望你能考虑我的建议。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sincerely hope you will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my suggestions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       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(3)除了采取措施同污染作斗争,我们别无选择。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but to take measures to fight against pollution.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(4)在那时,我突然想到一个好主意。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All of a sudden,a good idea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me at that moment.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(5)我们应该记住不劳无获。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 should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that no pain, no gain.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(6)(2021全国乙)Students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                                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(使用) more materials in their favor.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(7)Last Sunday, 150 participants from three grades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                                　                  </a:t>
            </a:r>
            <a:endParaRPr lang="en-US" altLang="zh-CN" sz="150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(参加) the race actively.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(8)As a student from China,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 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(我喜欢中国绘画).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33914" y="190810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give rise to/contribute to/result in/lead to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71800" y="262818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take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2000" y="262818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into account/consideration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3608" y="3322248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have no alternative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59832" y="4063485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occurred to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35696" y="4612515"/>
            <a:ext cx="467617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keep/bear in mind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71800" y="5150469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take advantage of/make use of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572000" y="5338779"/>
            <a:ext cx="467617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got involved in/participated in/engaged in 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43522" y="6237464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adore/am keen on Chinese paintings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2.名词(短语)类</a:t>
            </a:r>
            <a:endParaRPr lang="zh-CN" altLang="en-US" sz="15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20000" y="1656566"/>
          <a:ext cx="7740000" cy="4427999"/>
        </p:xfrm>
        <a:graphic>
          <a:graphicData uri="http://schemas.openxmlformats.org/drawingml/2006/table">
            <a:tbl>
              <a:tblPr/>
              <a:tblGrid>
                <a:gridCol w="2580000"/>
                <a:gridCol w="2580000"/>
                <a:gridCol w="2580000"/>
              </a:tblGrid>
              <a:tr h="471600"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常见词汇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意义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高级词汇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chance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机会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opportunity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choice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选择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alternative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people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人们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individuals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result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结果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consequence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shortcoming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drawback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5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importance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重要性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significance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11268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more and more people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越来越多的人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an increasing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number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of people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676536" cy="4064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学以致用　用高级词汇完成或翻译下面的句子。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(1)你应该抓住这个机会克服这个缺点。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 should seize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    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overcome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             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(2)你最好准时或比指定的时间提前一点到达,这非常重要。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</a:t>
            </a:r>
            <a:r>
              <a:rPr lang="en-US" altLang="zh-CN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better arrive punctually or some time earlier than the appointed time, which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              　　    </a:t>
            </a:r>
            <a:r>
              <a:rPr lang="en-US" dirty="0"/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(3)不同的人对食品安全的问题有着不同的看法。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have different opinions about the safety of food.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(4)这是一个你和其他人分享照片的好机会。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(5)越来越多的人选择在网上看电影。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1720" y="190810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opportunity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0" y="190810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drawback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48135" y="2556170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of great significance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1560" y="3383101"/>
            <a:ext cx="588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Different individuals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1560" y="407736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This is a good opportunity for you to share your photos with others.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2366" y="4660589"/>
            <a:ext cx="7105977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An increasing number of people choose to watch movies on the Internet. 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3.形容词(短语)类</a:t>
            </a:r>
            <a:endParaRPr lang="zh-CN" altLang="en-US" sz="15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20000" y="1764085"/>
          <a:ext cx="7740000" cy="4284000"/>
        </p:xfrm>
        <a:graphic>
          <a:graphicData uri="http://schemas.openxmlformats.org/drawingml/2006/table">
            <a:tbl>
              <a:tblPr/>
              <a:tblGrid>
                <a:gridCol w="1835776"/>
                <a:gridCol w="3324224"/>
                <a:gridCol w="2580000"/>
              </a:tblGrid>
              <a:tr h="471600"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常见词汇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意义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高级词汇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difficult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困难的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challenging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enough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足够的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adequate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11268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good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好的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outstanding;distinguished;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rilliant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free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空闲的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available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7992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important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重要的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essential;vital;significant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lucky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幸运的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fortunate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20000" y="1260000"/>
          <a:ext cx="6588304" cy="4611599"/>
        </p:xfrm>
        <a:graphic>
          <a:graphicData uri="http://schemas.openxmlformats.org/drawingml/2006/table">
            <a:tbl>
              <a:tblPr/>
              <a:tblGrid>
                <a:gridCol w="2580000"/>
                <a:gridCol w="1632040"/>
                <a:gridCol w="2376264"/>
              </a:tblGrid>
              <a:tr h="7992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popular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受欢迎的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enjoy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popularity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proper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恰当的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appropriate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rich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丰富的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abundant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7991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tired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疲惫的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exhausted;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worn out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angry with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生气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annoyed with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11268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busy with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忙于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occupied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with;bury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oneself in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bored with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厌烦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fed up with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20000" y="1260000"/>
          <a:ext cx="7740000" cy="4725325"/>
        </p:xfrm>
        <a:graphic>
          <a:graphicData uri="http://schemas.openxmlformats.org/drawingml/2006/table">
            <a:tbl>
              <a:tblPr/>
              <a:tblGrid>
                <a:gridCol w="2580000"/>
                <a:gridCol w="2580000"/>
                <a:gridCol w="2580000"/>
              </a:tblGrid>
              <a:tr h="7991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very happy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很高兴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wild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with joy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14544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be+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adj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(important/useful/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beneficial/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helpful/valuable)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是重要的/有用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的/有益的/有帮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助的/有价值的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of+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(importance/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use/benefit/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help/value)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7991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satisfied with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满意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express one's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satisfaction with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7991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interested in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……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感兴趣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have interest in;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fascinated by;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 crazy about;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sth. appeal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to sb.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2807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学以致用　用高级词汇完成下面的句子。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(1)(2021北京)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           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(我将有时间) in the following two weekends.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(2)(2018课标全国Ⅲ)To begin with,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                             　　　　                  </a:t>
            </a:r>
            <a:endParaRPr lang="en-US" altLang="zh-CN" sz="150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                                  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(一个极好的新体育场已经建成了), which has become the new landmark in our </a:t>
            </a:r>
            <a:endParaRPr lang="en-US" altLang="zh-CN" sz="1500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school.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(3)Hearing the exciting news,all of us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(欣喜若狂).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(4)At first, please read some materials about poetry of the Tang Dynasty, which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　　　　　　    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                                                                                                  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(在我们的文学中起着极其重要的作用).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33914" y="154806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will be available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91880" y="1843303"/>
            <a:ext cx="5040560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a(n) outstanding/distinguished/brilliant new stadium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0000" y="2301057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has been built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692324" y="2987240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were wild with joy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05914" y="3275218"/>
            <a:ext cx="467617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plays an extremely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9230" y="3609361"/>
            <a:ext cx="574104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significant role in our literature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4.副词类</a:t>
            </a:r>
            <a:endParaRPr lang="zh-CN" altLang="en-US" sz="15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20000" y="1768161"/>
          <a:ext cx="7740000" cy="4244396"/>
        </p:xfrm>
        <a:graphic>
          <a:graphicData uri="http://schemas.openxmlformats.org/drawingml/2006/table">
            <a:tbl>
              <a:tblPr/>
              <a:tblGrid>
                <a:gridCol w="2580000"/>
                <a:gridCol w="2580000"/>
                <a:gridCol w="2580000"/>
              </a:tblGrid>
              <a:tr h="471600"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常见词汇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意义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高级词汇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finally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最后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eventually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hardly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几乎不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barely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hurriedly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匆忙地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in a hurry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immediately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立刻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without hesitation/delay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5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nowadays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现在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currently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5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so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因此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consequently;therefore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5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suddenly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突然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all of a sudden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599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very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非常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extremely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1381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学以致用　用高级词汇完成下面的句子。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       　   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(毫不犹豫),I decided to follow them and did have lots of fun that day.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    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(最后),we worked out the difficult problem which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                  　　　         </a:t>
            </a:r>
            <a:endParaRPr lang="en-US" altLang="zh-CN" sz="150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(对他们来讲极其困难).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1575054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Without hesitation/delay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9184" y="1917247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Eventually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85914" y="1944386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was extremely tough for them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●中间精彩纷呈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On arriving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there, we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set about collecting rubbish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in groups.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一到那儿,我们就开始分组搜集垃圾。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 sooner had we arrived at the farm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than we picked up the apples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looking appealing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我们一到农场就采摘看起来诱人的苹果。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Curious and excited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we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couldn't wait to exchange gifts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with the foreign students. 我们好奇而兴奋,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迫不及待地想要和外国学生交换礼物。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(2020课标全国Ⅰ)He is a doctor and always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takes a positive attitude towards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life.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他是一名医生,总是对生活持积极的态度。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What impresses me most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is his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ongoing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ability to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fulfill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his dreams.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让我印象最深的是他不断实现梦想的能力。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Not only is he a caring father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but also a courageous and kind doctor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loved by many people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他不仅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是一位体贴的父亲,也是一位勇敢、善良的医生,被很多人喜爱。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●结尾锦上添花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1.(2020课标全国Ⅱ)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There is no denying the fact that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this was a fantastic experience. 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3568" y="1188021"/>
            <a:ext cx="8316000" cy="39453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latinLnBrk="1" hangingPunct="0">
              <a:lnSpc>
                <a:spcPct val="170000"/>
              </a:lnSpc>
              <a:spcBef>
                <a:spcPts val="140"/>
              </a:spcBef>
              <a:spcAft>
                <a:spcPct val="0"/>
              </a:spcAft>
              <a:defRPr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三、非谓语动词夺目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用非谓语动词完成下面的句子。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(1)(2020课标全国Ⅰ)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(致力于他的工作), he said, “Nothing is more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important than saving a life.”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(2)(2018课标全国Ⅲ)I am exceedingly delighted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(收到你的来信).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(3)(2018课标全国Ⅰ)I am delighted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(收到你来信的时候), asking what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customs you should pay attention to when visiting a Chinese friend.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(4)(2018课标全国Ⅲ)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(随着体育场的建成), a wide range of events are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able to be held, of which ping-pong and football, as well as running competitions enjoy popularity.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(5)(2018浙江)What's more, I have ever served as a receptionist in our school's 70th anniversary cele-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bration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(使我自己更自信了).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39914" y="190810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Devoted to his job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67828" y="2556202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hear from you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34072" y="2890507"/>
            <a:ext cx="5486400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when receiving your letter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3768" y="3590897"/>
            <a:ext cx="5486400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With the stadium set up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2771" y="4744622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making myself more confident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44042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latinLnBrk="1" hangingPunct="0">
              <a:lnSpc>
                <a:spcPct val="170000"/>
              </a:lnSpc>
              <a:spcBef>
                <a:spcPts val="140"/>
              </a:spcBef>
              <a:spcAft>
                <a:spcPct val="0"/>
              </a:spcAft>
              <a:defRPr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四、三大从句增光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用主从复合句的相关知识完成下面的句子。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1.定语从句</a:t>
            </a:r>
            <a:endParaRPr lang="zh-CN" altLang="en-US" sz="15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(1)(2021全国甲)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       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(如你所知), Chinese culture is broad and profound.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(2)(2021新高考Ⅰ)I have become a person passionate about reading,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    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                                                 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(这一定会为我的未来奠定坚实的基础).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(3)(2021全国乙)However, some students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                  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(缺乏自律) may find their mind</a:t>
            </a:r>
            <a:endParaRPr lang="en-US" altLang="zh-CN" sz="1500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wandering when facing a screen rather than the face of their teacher.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(4)(2020课标全国Ⅰ)There are various reasons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       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(我为什么崇拜他).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(5)(2019课标全国Ⅱ)It will fall at 2 pm in our gymnasium,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 　　　             　　　　　　　                </a:t>
            </a:r>
            <a:endParaRPr lang="en-US" altLang="zh-CN" sz="150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                                                                      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(来自这两所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65" charset="-122"/>
                <a:ea typeface="宋体" panose="02010600030101010101" pitchFamily="2" charset="-122"/>
                <a:cs typeface="+mn-cs"/>
              </a:rPr>
              <a:t>学校的大约1000名学生将前来观看).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33914" y="2412157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you know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45583" y="2596823"/>
            <a:ext cx="467617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which is bound to lay a solid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4891" y="3102617"/>
            <a:ext cx="526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foundation for my future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987830" y="3464140"/>
            <a:ext cx="526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who lack self-discipline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518186" y="4120054"/>
            <a:ext cx="526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why I admire him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148064" y="4452802"/>
            <a:ext cx="526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where about 1,000 students from the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9460" y="4851137"/>
            <a:ext cx="526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two schools will come to watch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604528" cy="35006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2.名词性从句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              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(给我印象最深的) is his famous saying,“Genius is one percent inspiration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and ninety-nine percent perspiration.”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(2)(2021全国乙)Keep in mind that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                                                            </a:t>
            </a:r>
            <a:endParaRPr lang="en-US" altLang="zh-CN" sz="150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(应该明智地处理分散注意力的事).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(3)(2021新高考Ⅰ)Since then I have been reading it every day, which is an excellent window for me to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learn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(外面正在发生的事情).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(4)(2019课标全国Ⅰ)I am Li Hua, a student studying in London, who is more than thrilled to be informed of the message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            　　　　　　　                                                　　　　　　　　    </a:t>
            </a:r>
            <a:endParaRPr lang="en-US" altLang="zh-CN" sz="150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(你们当地的画廊将会举办中国画展).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3940" y="154806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impresses me most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69863" y="2197167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distraction should be dealt with wisely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96049" y="3319000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happening outside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57868" y="3968106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there will be an exhibition of Chinese paintings in your local art gallery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17155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3.状语从句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(1)(2021浙江)As for me,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(我一进入展厅), I was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attracted by its charming contents.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(2)(2021全国乙)Finally, set aside 10 minutes to have a break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    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                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(如果你发现很难专注于你所学的东西).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71800" y="154806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moment I entered the exhibition hall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36096" y="2192047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if you find it hard to focus 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7584" y="2606202"/>
            <a:ext cx="5058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what you're learning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4599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五、特殊句式添彩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用特殊句式完成下面的句子。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(1)(2021新高考Ⅰ)I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(真的希望) it will develop better and become the best friend of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each student.(强调)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(2)(2020课标全国Ⅰ)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           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(正是父亲的鼓励) that restored my confi-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dence. (强调)     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(3)(2021浙江)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                             　　　　　　　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(它们不仅丰富了我对传统艺术的理解) but also make me feel proud of our great and glorious Chinese culture.(倒装)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(4)(2021浙江)In short,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        　　　　　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(这次展览是如此地有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意义和迷人) that I strongly recommend you should come to experience it in person. (倒装)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(5)(2020课标全国Ⅰ)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(这就是我的父亲), a great man who sets a good example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to me and I love him a great deal. (倒装)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(6)(2020新高考Ⅰ)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(尽管我们很累), we continued running.(倒装)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39752" y="1908101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do hope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33914" y="2433784"/>
            <a:ext cx="467617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 was my father's encouragement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35696" y="3258713"/>
            <a:ext cx="604867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Not only do they enrich my understanding of traditional art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21946" y="4071638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 meaningful and fascinating is the exhibition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23895" y="4758026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 is my father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87836" y="5395872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Tired as we were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2827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六、虚拟语气护航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用虚拟语气完成下面的句子。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(1)(2020课标全国Ⅰ)But for his encouragement,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　　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(我不可能取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得大的进步).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(2)(2019课标全国Ⅱ)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(我将非常感激) if you could participate in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 on time.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(3)(2018课标全国Ⅰ)Most importantly, it's vital that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    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   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(你注意餐桌礼仪).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9828" y="1764085"/>
            <a:ext cx="467617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couldn't have made much progress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2595103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would appreciate it much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49846" y="3235603"/>
            <a:ext cx="467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 should mind your table manners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textimage0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00" y="2470399"/>
            <a:ext cx="5905500" cy="3686174"/>
          </a:xfrm>
          <a:prstGeom prst="rect">
            <a:avLst/>
          </a:prstGeom>
        </p:spPr>
      </p:pic>
      <p:grpSp>
        <p:nvGrpSpPr>
          <p:cNvPr id="4" name="组合 7"/>
          <p:cNvGrpSpPr/>
          <p:nvPr/>
        </p:nvGrpSpPr>
        <p:grpSpPr>
          <a:xfrm>
            <a:off x="1018516" y="1476053"/>
            <a:ext cx="7562075" cy="547204"/>
            <a:chOff x="819466" y="1236097"/>
            <a:chExt cx="7562075" cy="5458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66" y="1236097"/>
              <a:ext cx="7562075" cy="545811"/>
            </a:xfrm>
            <a:prstGeom prst="rect">
              <a:avLst/>
            </a:prstGeom>
          </p:spPr>
        </p:pic>
        <p:sp>
          <p:nvSpPr>
            <p:cNvPr id="6" name="矩形 6"/>
            <p:cNvSpPr/>
            <p:nvPr/>
          </p:nvSpPr>
          <p:spPr>
            <a:xfrm>
              <a:off x="3817271" y="1285756"/>
              <a:ext cx="1419743" cy="44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300" dirty="0">
                  <a:solidFill>
                    <a:srgbClr val="A022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方法技巧</a:t>
              </a:r>
              <a:endParaRPr lang="zh-CN" altLang="en-US" sz="230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4977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b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典题引领 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你校英文报</a:t>
            </a: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Youth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正在庆祝创刊十周年。请你写一篇短文投稿,内容包括: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1.读报的经历;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2.喜爱的栏目;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3.期望和祝福。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注意:写作词数应为80左右。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Youth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and Me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　　　　　　　　　　　　　　　　　　　　　　　　　　　　　    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35134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5"/>
              </a:spcBef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Step 1 审题</a:t>
            </a:r>
            <a:endParaRPr lang="zh-CN" altLang="en-US" sz="1600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本文要求写一篇短文,主要以第一人称进行展开和叙述,时态以一般过去时和一般现在时为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主,要点主要包括读报的经历、喜爱的栏目、期望和祝福。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Step 2列纲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1.文章可以采用三段式的结构:第一段简明叙述阅读英文报的经历;第二段是文章的主体,主要介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绍自己喜爱的栏目并说明理由;第三段表达对校报的期望和祝福。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2.词汇和句型: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column </a:t>
            </a: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.栏目 　attract </a:t>
            </a:r>
            <a:r>
              <a:rPr lang="zh-CN" altLang="en-US" sz="1500" i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vt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.吸引　fall in love with 爱上 　faithful reader　忠实的读者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increase the awareness of 增进对</a:t>
            </a:r>
            <a:r>
              <a:rPr lang="zh-CN" altLang="en-US" sz="1500" kern="0" dirty="0">
                <a:solidFill>
                  <a:srgbClr val="00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……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的认识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Of all the columns, I like...best. 在所有的栏目中,我最喜欢的是</a:t>
            </a:r>
            <a:r>
              <a:rPr lang="zh-CN" altLang="en-US" sz="1500" kern="0" dirty="0">
                <a:solidFill>
                  <a:srgbClr val="00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20000" y="1494915"/>
          <a:ext cx="7740000" cy="5284598"/>
        </p:xfrm>
        <a:graphic>
          <a:graphicData uri="http://schemas.openxmlformats.org/drawingml/2006/table">
            <a:tbl>
              <a:tblPr/>
              <a:tblGrid>
                <a:gridCol w="3870000"/>
                <a:gridCol w="3870000"/>
              </a:tblGrid>
              <a:tr h="341178"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成文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润色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  <a:tr h="471600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　　It has been 3 years since I read 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Youth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for the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first time. As a fan of it, I have never missed any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issue of the newspaper.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　　 Of all the columns, I like 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Western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Culture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best. Through it I have broadened my horizons and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increased the awareness of cultural exchange.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Some English sayings of famous people reflect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their wisdom of life. It encourages me to become a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better person.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　　I hope 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Youth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will become more popular, at-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tract more and more readers and help us students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grow up healthily.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　　①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How time flies!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(感叹句)It has been 3 years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since I read 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Youth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for the first time. As a fan of it,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 have never missed any issue of the newspaper.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　　 Of all the columns, ②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what I like best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(主语从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句) is 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Western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415" i="1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Culture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. Through it ③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not only have</a:t>
                      </a:r>
                      <a:br>
                        <a:rPr dirty="0"/>
                      </a:b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I broadened my horizons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, but also 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promoted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the 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awareness of cultural exchange.(倒装句+高级词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汇) ④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Additionally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, (过渡语)some English sayings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of famous people reflect their wisdom of life, ⑤</a:t>
                      </a:r>
                      <a:br>
                        <a:rPr dirty="0"/>
                      </a:b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which encourages me to become a better person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(定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语从句). 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 ⑥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sincerely wish </a:t>
                      </a:r>
                      <a:r>
                        <a:rPr lang="zh-CN" altLang="en-US" sz="1415" i="1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Youth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would enjoy more popu-</a:t>
                      </a:r>
                      <a:br>
                        <a:rPr dirty="0"/>
                      </a:b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larity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attracting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more and more readers and </a:t>
                      </a: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help-</a:t>
                      </a:r>
                      <a:br>
                        <a:rPr dirty="0"/>
                      </a:br>
                      <a:r>
                        <a:rPr lang="zh-CN" altLang="en-US" sz="1415" u="sng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ing</a:t>
                      </a: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 us students grow up healthily.(虚拟语气+高级</a:t>
                      </a:r>
                      <a:br>
                        <a:rPr dirty="0"/>
                      </a:br>
                      <a:r>
                        <a:rPr lang="zh-CN" altLang="en-US" sz="1415" kern="0" dirty="0">
                          <a:solidFill>
                            <a:srgbClr val="000000"/>
                          </a:solidFill>
                          <a:latin typeface="Times New Roman" panose="02020603050405020304" pitchFamily="65" charset="-122"/>
                          <a:ea typeface="宋体" panose="02010600030101010101" pitchFamily="2" charset="-122"/>
                        </a:rPr>
                        <a:t>词汇+非谓语动词)</a:t>
                      </a:r>
                      <a:endParaRPr lang="zh-CN" altLang="en-US" sz="1415" kern="0" dirty="0">
                        <a:solidFill>
                          <a:srgbClr val="000000"/>
                        </a:solidFill>
                        <a:latin typeface="Times New Roman" panose="02020603050405020304" pitchFamily="65" charset="-122"/>
                        <a:ea typeface="宋体" panose="02010600030101010101" pitchFamily="2" charset="-122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7771" y="1027734"/>
            <a:ext cx="467617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1" hangingPunct="0">
              <a:lnSpc>
                <a:spcPct val="15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65" charset="-122"/>
                <a:ea typeface="宋体" panose="02010600030101010101" pitchFamily="2" charset="-122"/>
                <a:cs typeface="+mn-cs"/>
              </a:rPr>
              <a:t>Step 3成文与润色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不可否认的是,这是一次美妙的经历。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2.Through the activity,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not only have we enhanced the understanding of Chinese paintings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but also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spread traditional Chinese culture.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通过这次活动,我们不仅增强了对中国画的理解,而且传播了中国传统文化。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Tired as we were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we thought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 was worthwhile to spend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festival with the elderly. 尽管我们很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累,但我们认为和老年人共度节日很值得。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Such is my uncle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a warm-hearted man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who is loved by all of us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这就是我的叔叔,一个热心肠的人,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我们大家都很爱他。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 is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Yuan's innovation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that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has helped feed not just China, but many other countries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that depend on 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rice as well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正是袁隆平的创新,不仅帮助养活了中国,也养活了许多其他依赖大米的国家。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(二)发言稿与宣传稿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●开头引人入胜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1.(2021浙江)Good news. An exhibition of students' traditional Chinese paintings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being displayed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in 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our school this week. 好消息。本周我们学校正在举行学生传统中国画画展。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Step 4誊写与检查(略)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It's my great honor to have the opportunity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to share with you my opinion on how to protect the envi-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ronment.我很荣幸有机会与大家分享我对如何保护环境的看法。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It's a privilege for me to share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my opinion about reading.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我很荣幸能分享一下我对阅读的看法。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 It's my great honor to stand here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on behalf of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all the students, and I'd like to offer you my warmest 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welcome. 我很荣幸能代表所有的学生站在这里,向你们表示最热烈的欢迎。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●中间精彩纷呈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1.(2021浙江)Undoubtedly, it can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leave a wonderful impression on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you!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毫无疑问,它会给你留下一个美妙的印象!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2.From my point of view,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 critical is a balanced diet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that no one can ignore it.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我认为均衡的饮食如此关键,没有人能忽视它。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It's generally accepted that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doing exercise regularly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is of great significance to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our health.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人们普遍认为,定期锻炼对我们的健康非常重要。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Just as the saying goes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“Change the world by changing yourself.”正如俗话说的那样:“通过改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变自己来改变世界。”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Not only should we focus on study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but also do exercise regularly to strengthen our body.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我们不仅要专注于学习,而且要定期锻炼来增强我们的身体。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When it comes to the most important family tradition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the first that comes to my mind is honesty.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谈到最重要的家风时,我首先想到的是诚实。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●结尾锦上添花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1.(2021全国乙)That's all. Thank you for your attention. 我的发言完毕。谢谢你们的关注。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2.Thank you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from the bottom of my heart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for giving me this chance to speak to you today.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我从心底感谢你们今天给我这个在你们面前发言的机会。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am convinced that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your visit will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promote our friendship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我确信你的来访会促进我们的友谊。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4.I hope you will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have a good time when staying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here. 我希望你在这里度过一段快乐的时光。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(三)询问与告知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●开头引人入胜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1.(2021全国甲)I am writing to ask you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what kind of traditional Chinese culture attracts the foreigners 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most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我写信是想问你什么样的中国传统文化最吸引外国人。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40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2.(2021天津)And thank you very much for asking about my vacation arrangements and future plans.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非常感谢你询问我的假期安排和未来的计划。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3.(2019课标全国Ⅱ)I'm very pleased to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inform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 that we will have a friendly match with the volley-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ball team of Guangming Middle School next Monday. 我很高兴地通知您,下周一我们将与光明中学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排球队进行一场友谊赛。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4.I'd like to tell you some details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related to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art exhibition. 我想告诉你一些关于艺术展的细节/信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息。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can hardly wait to share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with you the exciting news that the cultural exchange program will be </a:t>
            </a:r>
            <a:b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launched next month.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我迫不及待地想要告诉你一个令人激动的消息——文化交流项目将于下月启动。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●中间精彩纷呈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1.(2021全国甲)What interests you and your friends most?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你和你的朋友们最感兴趣的是什么?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I'd like to know when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activity will begin and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how many days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it will last. 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我想知道活动什么时候开始,持续多少天。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732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wonder how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 are getting along with your classmates.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我想知道你和你的同学相处得怎么样。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Could you be so kind as to tell me the detailed arrangements for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exhibition?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您能告诉我展览的具体安排吗?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next class is about Tang Poems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for which you should make some preparations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下一节课讲唐诗,你应做一些准备。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for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football match to be held in our school next Saturday,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I'm delighted/pleased to tell you </a:t>
            </a:r>
            <a:br>
              <a:rPr dirty="0"/>
            </a:b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something about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our preparations for it.至于下星期六在我们学校举行的足球比赛,我很高兴/很乐意</a:t>
            </a:r>
            <a:br>
              <a:rPr dirty="0"/>
            </a:b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告诉你我们对此的准备工作。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●结尾锦上添花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1.(2021全国甲)I would appreciate it if you could tell me more information about the meeting.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如果能告诉我更多关于这次会议的信息,我将不胜感激。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I'm looking forward to your joining us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我期待着你加入我们。</a:t>
            </a:r>
            <a:endParaRPr lang="zh-CN" altLang="en-US" dirty="0"/>
          </a:p>
          <a:p>
            <a:pPr marL="0" marR="0" lvl="0" indent="0" algn="l" defTabSz="914400" rtl="0" eaLnBrk="0" fontAlgn="auto" latinLnBrk="1" hangingPunct="0">
              <a:lnSpc>
                <a:spcPct val="15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I'd appreciate it if you could give me a reply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at your earliest convenience.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65" charset="-122"/>
                <a:ea typeface="宋体" panose="02010600030101010101" pitchFamily="2" charset="-122"/>
                <a:cs typeface="+mn-cs"/>
              </a:rPr>
              <a:t>如能尽早回复我将不胜感激。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0000" y="1260000"/>
            <a:ext cx="8316000" cy="5790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700" kern="0" dirty="0">
                <a:solidFill>
                  <a:srgbClr val="A02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(四)求助与建议</a:t>
            </a:r>
            <a:endParaRPr lang="zh-CN" altLang="en-US" sz="1700" kern="0" dirty="0">
              <a:solidFill>
                <a:srgbClr val="A02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●开头引人入胜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1.(2020课标全国Ⅲ)Now, I am writing to ask you to give us some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guidance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现在,我写信是想让你给我们一些指导。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The reason why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I am writing to you is that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 wonder if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you could do me a favor.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我写信给你是想知道你能否帮我。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3.I'm willing to offer some practical suggestions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at your request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我愿意按你的请求提一些实用的建议。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for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how to adapt yourself to the new environment,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I'd like to offer you some advice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至于如何适应新的环境,我想给你一些建议。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●中间精彩纷呈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find it hard/tough/challenging to make sense of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what my teacher says in English class.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我发现很难理解我的老师在英语课上说的话。</a:t>
            </a:r>
            <a:endParaRPr lang="zh-CN" altLang="en-US" dirty="0"/>
          </a:p>
          <a:p>
            <a:pPr marL="0" marR="0" lvl="0" indent="0" algn="l" defTabSz="914400" rtl="0" eaLnBrk="0" fontAlgn="auto" latinLnBrk="1" hangingPunct="0">
              <a:lnSpc>
                <a:spcPct val="15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2.I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have trouble adapting to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the new environment, </a:t>
            </a:r>
            <a:r>
              <a:rPr lang="zh-CN" altLang="en-US" sz="150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which makes me very anxious</a:t>
            </a:r>
            <a:r>
              <a:rPr lang="zh-CN" altLang="en-US" sz="150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.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65" charset="-122"/>
                <a:ea typeface="宋体" panose="02010600030101010101" pitchFamily="2" charset="-122"/>
                <a:cs typeface="+mn-cs"/>
              </a:rPr>
              <a:t>我很难适应新环境,这让我很焦虑。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indent="0" eaLnBrk="0" latinLnBrk="1" hangingPunct="0">
              <a:lnSpc>
                <a:spcPct val="150000"/>
              </a:lnSpc>
              <a:spcBef>
                <a:spcPts val="145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b37a1f1-d969-4841-beed-043b62524cce"/>
  <p:tag name="COMMONDATA" val="eyJoZGlkIjoiN2M5ZDE0YjViYzk4ZjIzY2M3ZTA2N2I5OWY2NWVmY2UifQ=="/>
</p:tagLst>
</file>

<file path=ppt/theme/theme1.xml><?xml version="1.0" encoding="utf-8"?>
<a:theme xmlns:a="http://schemas.openxmlformats.org/drawingml/2006/main" name="版式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81750"/>
      </a:hlink>
      <a:folHlink>
        <a:srgbClr val="7030A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专题三　阅读理解</Template>
  <TotalTime>0</TotalTime>
  <Words>21209</Words>
  <Application>WPS 演示</Application>
  <PresentationFormat>自定义</PresentationFormat>
  <Paragraphs>867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黑体</vt:lpstr>
      <vt:lpstr>微软雅黑</vt:lpstr>
      <vt:lpstr>Times New Roman</vt:lpstr>
      <vt:lpstr>Arial</vt:lpstr>
      <vt:lpstr>Arial Unicode MS</vt:lpstr>
      <vt:lpstr>Calibri</vt:lpstr>
      <vt:lpstr>Times New Roman</vt:lpstr>
      <vt:lpstr>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dc:creator/>
  <cp:lastModifiedBy>QYX</cp:lastModifiedBy>
  <cp:revision>54</cp:revision>
  <dcterms:created xsi:type="dcterms:W3CDTF">2022-07-07T08:47:21Z</dcterms:created>
  <dcterms:modified xsi:type="dcterms:W3CDTF">2022-07-07T08:55:33Z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282A8FED2018436BB01E3BA410AFFF1D</vt:lpwstr>
  </property>
  <property fmtid="{D5CDD505-2E9C-101B-9397-08002B2CF9AE}" pid="3" name="KSOProductBuildVer">
    <vt:lpwstr>2052-11.1.0.11830</vt:lpwstr>
  </property>
</Properties>
</file>