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404" r:id="rId4"/>
    <p:sldId id="405" r:id="rId5"/>
    <p:sldId id="316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1059180" indent="-601980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4237355" indent="-240855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41">
          <p15:clr>
            <a:srgbClr val="A4A3A4"/>
          </p15:clr>
        </p15:guide>
        <p15:guide id="2" pos="74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1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00000"/>
    <a:srgbClr val="9D234F"/>
    <a:srgbClr val="D22800"/>
    <a:srgbClr val="E62C00"/>
    <a:srgbClr val="FF3300"/>
    <a:srgbClr val="4DA9CF"/>
    <a:srgbClr val="671734"/>
    <a:srgbClr val="DC6690"/>
    <a:srgbClr val="DD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467" autoAdjust="0"/>
  </p:normalViewPr>
  <p:slideViewPr>
    <p:cSldViewPr>
      <p:cViewPr varScale="1">
        <p:scale>
          <a:sx n="52" d="100"/>
          <a:sy n="52" d="100"/>
        </p:scale>
        <p:origin x="-828" y="-108"/>
      </p:cViewPr>
      <p:guideLst>
        <p:guide orient="horz" pos="4241"/>
        <p:guide pos="74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9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931F0-0F06-4D43-84F3-9562F0EEE9E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5A7E-BC9E-4B02-A88E-93F2C7987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05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5D1F0-0559-45E3-AA3F-653AFB4BCBF4}" type="datetimeFigureOut">
              <a:rPr lang="zh-CN" altLang="en-US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E6B5E2-414F-4B9B-AAB9-9B87664B65D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6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pointgz.cn/faq/index.html?q=luanma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npointgz.cn/faq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358160" y="324446"/>
            <a:ext cx="93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DD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课件编辑说明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1" y="564610"/>
            <a:ext cx="726923" cy="720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D4D2AAD-FAEA-401A-8311-7F6B4F28C6A8}"/>
              </a:ext>
            </a:extLst>
          </p:cNvPr>
          <p:cNvGrpSpPr/>
          <p:nvPr/>
        </p:nvGrpSpPr>
        <p:grpSpPr>
          <a:xfrm>
            <a:off x="3874891" y="3456794"/>
            <a:ext cx="16013507" cy="6408712"/>
            <a:chOff x="4077049" y="4068862"/>
            <a:chExt cx="16013507" cy="640871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53E71B3-0453-7F7E-F646-850ED0764770}"/>
                </a:ext>
              </a:extLst>
            </p:cNvPr>
            <p:cNvGrpSpPr/>
            <p:nvPr/>
          </p:nvGrpSpPr>
          <p:grpSpPr>
            <a:xfrm>
              <a:off x="4077049" y="4068862"/>
              <a:ext cx="16013507" cy="1482650"/>
              <a:chOff x="4077049" y="4068862"/>
              <a:chExt cx="16013507" cy="1482650"/>
            </a:xfrm>
          </p:grpSpPr>
          <p:sp>
            <p:nvSpPr>
              <p:cNvPr id="16" name="矩形: 圆角 18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B49FB72-B2BE-45BB-D1B0-0B1474F6F6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9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9C008C9C-53C0-10A8-71AA-7FED58DBF6FE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本课件需用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office2010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及以上版本打开，如果您的电脑是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office2007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及以下版本或者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WPS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软件，可能会出现不可编辑的文档。</a:t>
                </a:r>
              </a:p>
            </p:txBody>
          </p:sp>
          <p:sp>
            <p:nvSpPr>
              <p:cNvPr id="18" name="文本框 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479B736-C9E6-E6A4-FDCD-0A4727AD7127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版本要求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05FEC8-2069-4E00-C397-9F65DFE173F4}"/>
                </a:ext>
              </a:extLst>
            </p:cNvPr>
            <p:cNvGrpSpPr/>
            <p:nvPr/>
          </p:nvGrpSpPr>
          <p:grpSpPr>
            <a:xfrm>
              <a:off x="4077049" y="6546652"/>
              <a:ext cx="16013507" cy="1482650"/>
              <a:chOff x="4077049" y="4068862"/>
              <a:chExt cx="16013507" cy="1482650"/>
            </a:xfrm>
          </p:grpSpPr>
          <p:sp>
            <p:nvSpPr>
              <p:cNvPr id="13" name="矩形: 圆角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3008E3F-92CB-4558-B5E3-9DBB0E562E4A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文本框 1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BE85408-8A19-37D9-28D1-E2578CB3FC49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如您在使用过程中遇到公式不显示或者乱码的情况，可能是因为您的电脑缺少字体，请登录网站</a:t>
                </a:r>
                <a:r>
                  <a:rPr lang="en-US" altLang="zh-CN" sz="3200" u="sng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3"/>
                  </a:rPr>
                  <a:t>www.canpointgz.cn/faq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下载。 </a:t>
                </a:r>
              </a:p>
            </p:txBody>
          </p:sp>
          <p:sp>
            <p:nvSpPr>
              <p:cNvPr id="15" name="文本框 17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5390994-19EE-83A3-E0F5-6AD322D93403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乱码问题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2207F49-21DD-ADEB-84A7-2BCBC2FD99B2}"/>
                </a:ext>
              </a:extLst>
            </p:cNvPr>
            <p:cNvGrpSpPr/>
            <p:nvPr/>
          </p:nvGrpSpPr>
          <p:grpSpPr>
            <a:xfrm>
              <a:off x="4077049" y="8969469"/>
              <a:ext cx="16013507" cy="1508105"/>
              <a:chOff x="4077049" y="4068862"/>
              <a:chExt cx="16013507" cy="1508105"/>
            </a:xfrm>
          </p:grpSpPr>
          <p:sp>
            <p:nvSpPr>
              <p:cNvPr id="10" name="矩形: 圆角 12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1312C439-83FE-DCF6-592B-E16804BD02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489351F-EE60-DA09-7265-8832D7E7997B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还有其他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方面的问题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，请登录网站</a:t>
                </a:r>
                <a:r>
                  <a:rPr lang="en-US" altLang="zh-CN" sz="3200" u="sng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4"/>
                  </a:rPr>
                  <a:t>www.canpointgz.cn/faq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</a:t>
                </a:r>
                <a:r>
                  <a:rPr lang="zh-CN" altLang="en-US" sz="3200" dirty="0">
                    <a:solidFill>
                      <a:srgbClr val="1865D6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“常见问题”</a:t>
                </a:r>
                <a:r>
                  <a:rPr lang="zh-CN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，或致电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010-58818058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3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98AEAE0-0D28-4728-0D92-56E472F0D4CE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联系我们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35488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82803"/>
              </p:ext>
            </p:extLst>
          </p:nvPr>
        </p:nvGraphicFramePr>
        <p:xfrm>
          <a:off x="2664620" y="1404566"/>
          <a:ext cx="18517863" cy="954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6424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使用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use/employ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use of;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take advantage of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道歉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apologize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an apology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96384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从不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never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no case; by no means;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under no circumstances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意识到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realize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aware/conscious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经常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usually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more often than not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24108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97470"/>
              </p:ext>
            </p:extLst>
          </p:nvPr>
        </p:nvGraphicFramePr>
        <p:xfrm>
          <a:off x="2664620" y="1404566"/>
          <a:ext cx="18517863" cy="8136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18392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导致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cause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give rise to; lead to;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result in; bring about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记住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remember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bear/keep in mind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重要的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important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(be) of great importance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不可能的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impossible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out of the question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突然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suddenly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all of a sudden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5339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27612"/>
              </p:ext>
            </p:extLst>
          </p:nvPr>
        </p:nvGraphicFramePr>
        <p:xfrm>
          <a:off x="2664620" y="1404566"/>
          <a:ext cx="18517863" cy="9577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立即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immediately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a flash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尽管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although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despite the fact that</a:t>
                      </a: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</a:t>
                      </a:r>
                      <a:r>
                        <a:rPr lang="zh-CN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……</a:t>
                      </a: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期间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during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the course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抚养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raise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bring up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影响深远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deeply influence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 a deep influence on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9112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陪同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accompany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stay with/ keep </a:t>
                      </a:r>
                      <a:r>
                        <a:rPr lang="en-US" sz="5000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sb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company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194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0274"/>
              </p:ext>
            </p:extLst>
          </p:nvPr>
        </p:nvGraphicFramePr>
        <p:xfrm>
          <a:off x="2664620" y="1404566"/>
          <a:ext cx="18517863" cy="741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032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质量好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very good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of high quality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帮忙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help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do sb a favour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决定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decide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up </a:t>
                      </a: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one's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mind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想出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think of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come up 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不得不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 no choice but to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373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14162"/>
              </p:ext>
            </p:extLst>
          </p:nvPr>
        </p:nvGraphicFramePr>
        <p:xfrm>
          <a:off x="2664620" y="2556694"/>
          <a:ext cx="18517863" cy="8281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848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擅长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good at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 a good command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of; be experienced in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照料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look after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attend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</a:t>
                      </a:r>
                      <a:r>
                        <a:rPr lang="zh-CN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……</a:t>
                      </a: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满意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satisfied 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express </a:t>
                      </a: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one's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satisfaction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尽全力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try </a:t>
                      </a: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one's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best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spare no effort;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every effort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79776" y="1116534"/>
            <a:ext cx="57454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“短语→短语”型</a:t>
            </a:r>
            <a:endParaRPr lang="zh-CN" altLang="en-US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87403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73522"/>
              </p:ext>
            </p:extLst>
          </p:nvPr>
        </p:nvGraphicFramePr>
        <p:xfrm>
          <a:off x="2664620" y="1404566"/>
          <a:ext cx="18517863" cy="9218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40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1899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  <a:endParaRPr lang="zh-CN" altLang="en-US" sz="5000" b="1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8352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参加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take part in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participate in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忙于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busy in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occupied in/with;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buried in; be engaged in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因为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because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due to; owing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站起来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stand up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get to </a:t>
                      </a: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one's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feet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例如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for example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for instance; take</a:t>
                      </a: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…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as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an example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20739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16842"/>
              </p:ext>
            </p:extLst>
          </p:nvPr>
        </p:nvGraphicFramePr>
        <p:xfrm>
          <a:off x="2664620" y="1404566"/>
          <a:ext cx="18517863" cy="9829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40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1899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  <a:endParaRPr lang="zh-CN" altLang="en-US" sz="5000" b="1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8352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实际上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fact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as a matter of fact;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truth; in reality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6944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成功做了某事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succeed in </a:t>
                      </a:r>
                      <a:endParaRPr lang="en-US" sz="5000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doing </a:t>
                      </a:r>
                      <a:r>
                        <a:rPr lang="en-US" sz="5000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it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在我看来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 my opinion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as far as I am concerned;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from my own perspective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越来越多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more and more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an increasing number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大多数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most of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the majority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31058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78822"/>
              </p:ext>
            </p:extLst>
          </p:nvPr>
        </p:nvGraphicFramePr>
        <p:xfrm>
          <a:off x="2664620" y="1404566"/>
          <a:ext cx="18517863" cy="777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36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1899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  <a:endParaRPr lang="zh-CN" altLang="en-US" sz="5000" b="1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8352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置若罔闻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refuse to listen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turn a deaf ear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我认为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 think/believe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 am firmly convinced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</a:t>
                      </a:r>
                      <a:r>
                        <a:rPr lang="zh-CN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……</a:t>
                      </a: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厌烦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bored 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fed up with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以</a:t>
                      </a:r>
                      <a:r>
                        <a:rPr lang="zh-CN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……</a:t>
                      </a: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闻名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famous for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 a reputation for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感到舒心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feel comfortable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feel at ease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15911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79437"/>
              </p:ext>
            </p:extLst>
          </p:nvPr>
        </p:nvGraphicFramePr>
        <p:xfrm>
          <a:off x="2664620" y="1404566"/>
          <a:ext cx="18517863" cy="583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848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1899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  <a:endParaRPr lang="zh-CN" altLang="en-US" sz="5000" b="1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4416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向某人</a:t>
                      </a:r>
                      <a:endParaRPr lang="en-US" altLang="zh-CN" sz="5000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寻求</a:t>
                      </a: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帮助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ask someone </a:t>
                      </a:r>
                      <a:endParaRPr lang="en-US" sz="5000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for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help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turn to </a:t>
                      </a:r>
                      <a:r>
                        <a:rPr lang="en-US" sz="5000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sb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for help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确信</a:t>
                      </a: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, </a:t>
                      </a: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一定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sure to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be bound to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对</a:t>
                      </a: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……</a:t>
                      </a: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感兴趣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interested in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be crazy </a:t>
                      </a: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about/addicted </a:t>
                      </a: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to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77075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40212" y="1980630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新高考版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7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81244" y="5322322"/>
            <a:ext cx="123764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写作微专题</a:t>
            </a:r>
            <a:endParaRPr lang="en-US" altLang="zh-CN" sz="7200" b="1" spc="300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600" b="1" spc="300" dirty="0" smtClean="0">
                <a:solidFill>
                  <a:srgbClr val="DC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写作词汇升级对比</a:t>
            </a:r>
            <a:endParaRPr lang="zh-CN" altLang="en-US" sz="9600" b="1" spc="300" dirty="0">
              <a:solidFill>
                <a:srgbClr val="DC66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747"/>
              </p:ext>
            </p:extLst>
          </p:nvPr>
        </p:nvGraphicFramePr>
        <p:xfrm>
          <a:off x="2664620" y="2412678"/>
          <a:ext cx="18517863" cy="7377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升级词汇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机会</a:t>
                      </a:r>
                      <a:endParaRPr lang="zh-CN" altLang="en-US" sz="5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chance</a:t>
                      </a:r>
                      <a:endParaRPr lang="zh-CN" altLang="en-US" sz="5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opportunity</a:t>
                      </a:r>
                      <a:endParaRPr lang="zh-CN" altLang="en-US" sz="5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选择</a:t>
                      </a:r>
                      <a:endParaRPr lang="zh-CN" altLang="en-US" sz="5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choice</a:t>
                      </a:r>
                      <a:endParaRPr lang="zh-CN" altLang="en-US" sz="5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alternative</a:t>
                      </a:r>
                      <a:endParaRPr lang="zh-CN" altLang="en-US" sz="5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影响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effect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influence/impact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后果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result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consequence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缺点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shortcoming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drawback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81739" y="1116534"/>
            <a:ext cx="59875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“单词→单词”型</a:t>
            </a:r>
            <a:endParaRPr lang="zh-CN" altLang="en-US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542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86091"/>
              </p:ext>
            </p:extLst>
          </p:nvPr>
        </p:nvGraphicFramePr>
        <p:xfrm>
          <a:off x="2664620" y="1404566"/>
          <a:ext cx="18517863" cy="809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升级词汇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拥有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have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possess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提高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develop/improve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promote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感谢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thank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appreciate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决定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decide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determine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令人惊奇的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surprising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amazing/astonishing/</a:t>
                      </a:r>
                      <a:endParaRPr lang="zh-CN" sz="5000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shocking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7157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67755"/>
              </p:ext>
            </p:extLst>
          </p:nvPr>
        </p:nvGraphicFramePr>
        <p:xfrm>
          <a:off x="2664620" y="1404566"/>
          <a:ext cx="18517863" cy="9897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升级词汇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优秀的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excellent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outstanding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明显的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obvious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apparent/evident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充足的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enough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adequate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勤奋的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hard-working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diligent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艰难的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difficult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rough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重要的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important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vital/significant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幸运的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lucky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50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fortunate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3811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86881"/>
              </p:ext>
            </p:extLst>
          </p:nvPr>
        </p:nvGraphicFramePr>
        <p:xfrm>
          <a:off x="2664620" y="1404566"/>
          <a:ext cx="18517863" cy="10393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升级词汇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最终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finally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eventually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吸引人的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attractive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appealing/inviting/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fascinating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love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affection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成立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found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establish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减轻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reduce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relieve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4575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有希望的</a:t>
                      </a: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,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有前途的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good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promising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32648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55596"/>
              </p:ext>
            </p:extLst>
          </p:nvPr>
        </p:nvGraphicFramePr>
        <p:xfrm>
          <a:off x="2664620" y="2412678"/>
          <a:ext cx="18517863" cy="6300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28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喜欢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like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keen on; be fond of;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crazy about; be into 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拜访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visit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pay a visit to; call on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想要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want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anxious to;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eager to; long to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29348" y="1116534"/>
            <a:ext cx="57518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“单词→短语”型</a:t>
            </a:r>
            <a:endParaRPr lang="zh-CN" altLang="en-US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26068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01582"/>
              </p:ext>
            </p:extLst>
          </p:nvPr>
        </p:nvGraphicFramePr>
        <p:xfrm>
          <a:off x="2664620" y="1404566"/>
          <a:ext cx="18517863" cy="935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529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汉语意思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单词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87352" marR="87352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50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短语</a:t>
                      </a:r>
                      <a:endParaRPr lang="zh-CN" altLang="en-US" sz="50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3694" marR="63694" marT="43676" marB="43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表扬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praise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speak highly of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support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in favour of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看见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see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catch sight of; 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get a glimpse of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面对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face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 faced 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容忍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bear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put up with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understand</a:t>
                      </a:r>
                      <a:endParaRPr lang="zh-CN" sz="5000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2118995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make sense of; figure out</a:t>
                      </a:r>
                      <a:endParaRPr lang="zh-CN" sz="50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18794412" y="468462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1059180" indent="-601980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2117725" indent="-120332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3178175" indent="-180657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4237355" indent="-2408555" algn="l" defTabSz="2117725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5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（续表）</a:t>
            </a:r>
            <a:endParaRPr lang="zh-CN" altLang="en-US" sz="5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1800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766</Words>
  <Application>Microsoft Office PowerPoint</Application>
  <PresentationFormat>自定义</PresentationFormat>
  <Paragraphs>325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685</cp:revision>
  <dcterms:created xsi:type="dcterms:W3CDTF">2016-01-31T01:38:00Z</dcterms:created>
  <dcterms:modified xsi:type="dcterms:W3CDTF">2022-10-18T08:00:57Z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