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Lst>
  <p:notesMasterIdLst>
    <p:notesMasterId r:id="rId161"/>
  </p:notesMasterIdLst>
  <p:handoutMasterIdLst>
    <p:handoutMasterId r:id="rId162"/>
  </p:handoutMasterIdLst>
  <p:sldIdLst>
    <p:sldId id="489" r:id="rId5"/>
    <p:sldId id="490" r:id="rId6"/>
    <p:sldId id="482" r:id="rId7"/>
    <p:sldId id="488" r:id="rId8"/>
    <p:sldId id="483" r:id="rId9"/>
    <p:sldId id="492" r:id="rId10"/>
    <p:sldId id="305" r:id="rId11"/>
    <p:sldId id="395" r:id="rId12"/>
    <p:sldId id="481" r:id="rId13"/>
    <p:sldId id="396" r:id="rId14"/>
    <p:sldId id="493" r:id="rId15"/>
    <p:sldId id="494" r:id="rId16"/>
    <p:sldId id="495" r:id="rId17"/>
    <p:sldId id="316" r:id="rId18"/>
    <p:sldId id="496" r:id="rId19"/>
    <p:sldId id="497" r:id="rId20"/>
    <p:sldId id="498" r:id="rId21"/>
    <p:sldId id="499" r:id="rId22"/>
    <p:sldId id="501" r:id="rId23"/>
    <p:sldId id="502" r:id="rId24"/>
    <p:sldId id="503" r:id="rId25"/>
    <p:sldId id="504" r:id="rId26"/>
    <p:sldId id="505" r:id="rId27"/>
    <p:sldId id="507" r:id="rId28"/>
    <p:sldId id="506" r:id="rId29"/>
    <p:sldId id="508" r:id="rId30"/>
    <p:sldId id="509" r:id="rId31"/>
    <p:sldId id="510" r:id="rId32"/>
    <p:sldId id="511" r:id="rId33"/>
    <p:sldId id="512" r:id="rId34"/>
    <p:sldId id="514" r:id="rId35"/>
    <p:sldId id="515" r:id="rId36"/>
    <p:sldId id="516" r:id="rId37"/>
    <p:sldId id="517" r:id="rId38"/>
    <p:sldId id="518" r:id="rId39"/>
    <p:sldId id="519" r:id="rId40"/>
    <p:sldId id="520" r:id="rId41"/>
    <p:sldId id="522" r:id="rId42"/>
    <p:sldId id="524" r:id="rId43"/>
    <p:sldId id="525" r:id="rId44"/>
    <p:sldId id="526" r:id="rId45"/>
    <p:sldId id="527" r:id="rId46"/>
    <p:sldId id="528" r:id="rId47"/>
    <p:sldId id="529" r:id="rId48"/>
    <p:sldId id="530" r:id="rId49"/>
    <p:sldId id="531" r:id="rId50"/>
    <p:sldId id="532" r:id="rId51"/>
    <p:sldId id="538" r:id="rId52"/>
    <p:sldId id="533" r:id="rId53"/>
    <p:sldId id="535" r:id="rId54"/>
    <p:sldId id="536" r:id="rId55"/>
    <p:sldId id="539" r:id="rId56"/>
    <p:sldId id="540" r:id="rId57"/>
    <p:sldId id="541" r:id="rId58"/>
    <p:sldId id="542" r:id="rId59"/>
    <p:sldId id="543" r:id="rId60"/>
    <p:sldId id="544" r:id="rId61"/>
    <p:sldId id="545" r:id="rId62"/>
    <p:sldId id="547" r:id="rId63"/>
    <p:sldId id="549" r:id="rId64"/>
    <p:sldId id="552" r:id="rId65"/>
    <p:sldId id="550" r:id="rId66"/>
    <p:sldId id="551" r:id="rId67"/>
    <p:sldId id="553" r:id="rId68"/>
    <p:sldId id="554" r:id="rId69"/>
    <p:sldId id="556" r:id="rId70"/>
    <p:sldId id="557" r:id="rId71"/>
    <p:sldId id="558" r:id="rId72"/>
    <p:sldId id="559" r:id="rId73"/>
    <p:sldId id="560" r:id="rId74"/>
    <p:sldId id="561" r:id="rId75"/>
    <p:sldId id="563" r:id="rId76"/>
    <p:sldId id="564" r:id="rId77"/>
    <p:sldId id="567" r:id="rId78"/>
    <p:sldId id="568" r:id="rId79"/>
    <p:sldId id="570" r:id="rId80"/>
    <p:sldId id="571" r:id="rId81"/>
    <p:sldId id="572" r:id="rId82"/>
    <p:sldId id="579" r:id="rId83"/>
    <p:sldId id="574" r:id="rId84"/>
    <p:sldId id="575" r:id="rId85"/>
    <p:sldId id="577" r:id="rId86"/>
    <p:sldId id="578" r:id="rId87"/>
    <p:sldId id="580" r:id="rId88"/>
    <p:sldId id="581" r:id="rId89"/>
    <p:sldId id="611" r:id="rId90"/>
    <p:sldId id="612" r:id="rId91"/>
    <p:sldId id="613" r:id="rId92"/>
    <p:sldId id="614" r:id="rId93"/>
    <p:sldId id="615" r:id="rId94"/>
    <p:sldId id="616" r:id="rId95"/>
    <p:sldId id="617" r:id="rId96"/>
    <p:sldId id="618" r:id="rId97"/>
    <p:sldId id="619" r:id="rId98"/>
    <p:sldId id="620" r:id="rId99"/>
    <p:sldId id="622" r:id="rId100"/>
    <p:sldId id="623" r:id="rId101"/>
    <p:sldId id="624" r:id="rId102"/>
    <p:sldId id="625" r:id="rId103"/>
    <p:sldId id="583" r:id="rId104"/>
    <p:sldId id="584" r:id="rId105"/>
    <p:sldId id="585" r:id="rId106"/>
    <p:sldId id="586" r:id="rId107"/>
    <p:sldId id="587" r:id="rId108"/>
    <p:sldId id="592" r:id="rId109"/>
    <p:sldId id="588" r:id="rId110"/>
    <p:sldId id="590" r:id="rId111"/>
    <p:sldId id="591" r:id="rId112"/>
    <p:sldId id="627" r:id="rId113"/>
    <p:sldId id="628" r:id="rId114"/>
    <p:sldId id="630" r:id="rId115"/>
    <p:sldId id="631" r:id="rId116"/>
    <p:sldId id="632" r:id="rId117"/>
    <p:sldId id="633" r:id="rId118"/>
    <p:sldId id="640" r:id="rId119"/>
    <p:sldId id="634" r:id="rId120"/>
    <p:sldId id="635" r:id="rId121"/>
    <p:sldId id="636" r:id="rId122"/>
    <p:sldId id="638" r:id="rId123"/>
    <p:sldId id="639" r:id="rId124"/>
    <p:sldId id="641" r:id="rId125"/>
    <p:sldId id="642" r:id="rId126"/>
    <p:sldId id="643" r:id="rId127"/>
    <p:sldId id="644" r:id="rId128"/>
    <p:sldId id="645" r:id="rId129"/>
    <p:sldId id="646" r:id="rId130"/>
    <p:sldId id="647" r:id="rId131"/>
    <p:sldId id="648" r:id="rId132"/>
    <p:sldId id="649" r:id="rId133"/>
    <p:sldId id="651" r:id="rId134"/>
    <p:sldId id="653" r:id="rId135"/>
    <p:sldId id="654" r:id="rId136"/>
    <p:sldId id="655" r:id="rId137"/>
    <p:sldId id="656" r:id="rId138"/>
    <p:sldId id="657" r:id="rId139"/>
    <p:sldId id="658" r:id="rId140"/>
    <p:sldId id="659" r:id="rId141"/>
    <p:sldId id="660" r:id="rId142"/>
    <p:sldId id="661" r:id="rId143"/>
    <p:sldId id="662" r:id="rId144"/>
    <p:sldId id="664" r:id="rId145"/>
    <p:sldId id="665" r:id="rId146"/>
    <p:sldId id="666" r:id="rId147"/>
    <p:sldId id="667" r:id="rId148"/>
    <p:sldId id="668" r:id="rId149"/>
    <p:sldId id="669" r:id="rId150"/>
    <p:sldId id="670" r:id="rId151"/>
    <p:sldId id="671" r:id="rId152"/>
    <p:sldId id="672" r:id="rId153"/>
    <p:sldId id="673" r:id="rId154"/>
    <p:sldId id="674" r:id="rId155"/>
    <p:sldId id="675" r:id="rId156"/>
    <p:sldId id="680" r:id="rId157"/>
    <p:sldId id="676" r:id="rId158"/>
    <p:sldId id="678" r:id="rId159"/>
    <p:sldId id="679" r:id="rId160"/>
  </p:sldIdLst>
  <p:sldSz cx="23763288" cy="13322300"/>
  <p:notesSz cx="6858000" cy="9144000"/>
  <p:defaultTextStyle>
    <a:defPPr>
      <a:defRPr lang="zh-CN"/>
    </a:defPPr>
    <a:lvl1pPr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1pPr>
    <a:lvl2pPr marL="1059180" indent="-601980"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2pPr>
    <a:lvl3pPr marL="2117725" indent="-120332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3pPr>
    <a:lvl4pPr marL="3178175" indent="-180657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4pPr>
    <a:lvl5pPr marL="4237355" indent="-240855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4241">
          <p15:clr>
            <a:srgbClr val="A4A3A4"/>
          </p15:clr>
        </p15:guide>
        <p15:guide id="2" pos="7484">
          <p15:clr>
            <a:srgbClr val="A4A3A4"/>
          </p15:clr>
        </p15:guide>
      </p15:sldGuideLst>
    </p:ext>
    <p:ext uri="{2D200454-40CA-4A62-9FC3-DE9A4176ACB9}">
      <p15:notesGuideLst xmlns:p15="http://schemas.microsoft.com/office/powerpoint/2012/main" xmlns="">
        <p15:guide id="1" orient="horz" pos="291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00000"/>
    <a:srgbClr val="9D234F"/>
    <a:srgbClr val="D22800"/>
    <a:srgbClr val="E62C00"/>
    <a:srgbClr val="FF3300"/>
    <a:srgbClr val="4DA9CF"/>
    <a:srgbClr val="671734"/>
    <a:srgbClr val="DC6690"/>
    <a:srgbClr val="DD66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9" autoAdjust="0"/>
    <p:restoredTop sz="94353" autoAdjust="0"/>
  </p:normalViewPr>
  <p:slideViewPr>
    <p:cSldViewPr>
      <p:cViewPr>
        <p:scale>
          <a:sx n="50" d="100"/>
          <a:sy n="50" d="100"/>
        </p:scale>
        <p:origin x="-990" y="-246"/>
      </p:cViewPr>
      <p:guideLst>
        <p:guide orient="horz" pos="4241"/>
        <p:guide pos="7484"/>
      </p:guideLst>
    </p:cSldViewPr>
  </p:slideViewPr>
  <p:outlineViewPr>
    <p:cViewPr>
      <p:scale>
        <a:sx n="33" d="100"/>
        <a:sy n="33" d="100"/>
      </p:scale>
      <p:origin x="0" y="534"/>
    </p:cViewPr>
  </p:outlineViewPr>
  <p:notesTextViewPr>
    <p:cViewPr>
      <p:scale>
        <a:sx n="100" d="100"/>
        <a:sy n="100" d="100"/>
      </p:scale>
      <p:origin x="0" y="0"/>
    </p:cViewPr>
  </p:notesTextViewPr>
  <p:notesViewPr>
    <p:cSldViewPr>
      <p:cViewPr varScale="1">
        <p:scale>
          <a:sx n="68" d="100"/>
          <a:sy n="68" d="100"/>
        </p:scale>
        <p:origin x="-2856" y="-108"/>
      </p:cViewPr>
      <p:guideLst>
        <p:guide orient="horz" pos="2911"/>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slide" Target="slides/slide155.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slide" Target="slides/slide152.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F3931F0-0F06-4D43-84F3-9562F0EEE9E7}" type="datetimeFigureOut">
              <a:rPr lang="zh-CN" altLang="en-US" smtClean="0"/>
              <a:t>2022/10/18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C85A7E-BC9E-4B02-A88E-93F2C7987CD2}" type="slidenum">
              <a:rPr lang="zh-CN" altLang="en-US" smtClean="0"/>
              <a:t>‹#›</a:t>
            </a:fld>
            <a:endParaRPr lang="zh-CN" altLang="en-US"/>
          </a:p>
        </p:txBody>
      </p:sp>
    </p:spTree>
    <p:extLst>
      <p:ext uri="{BB962C8B-B14F-4D97-AF65-F5344CB8AC3E}">
        <p14:creationId xmlns:p14="http://schemas.microsoft.com/office/powerpoint/2010/main" val="1055505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7255D1F0-0559-45E3-AA3F-653AFB4BCBF4}" type="datetimeFigureOut">
              <a:rPr lang="zh-CN" altLang="en-US"/>
              <a:t>2022/10/18</a:t>
            </a:fld>
            <a:endParaRPr lang="zh-CN" altLang="en-US"/>
          </a:p>
        </p:txBody>
      </p:sp>
      <p:sp>
        <p:nvSpPr>
          <p:cNvPr id="4" name="幻灯片图像占位符 3"/>
          <p:cNvSpPr>
            <a:spLocks noGrp="1" noRot="1" noChangeAspect="1"/>
          </p:cNvSpPr>
          <p:nvPr>
            <p:ph type="sldImg" idx="2"/>
          </p:nvPr>
        </p:nvSpPr>
        <p:spPr>
          <a:xfrm>
            <a:off x="371475" y="685800"/>
            <a:ext cx="611505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pPr>
              <a:defRPr/>
            </a:pPr>
            <a:fld id="{09E6B5E2-414F-4B9B-AAB9-9B87664B65D6}" type="slidenum">
              <a:rPr lang="zh-CN" altLang="en-US"/>
              <a:t>‹#›</a:t>
            </a:fld>
            <a:endParaRPr lang="zh-CN" altLang="en-US"/>
          </a:p>
        </p:txBody>
      </p:sp>
    </p:spTree>
    <p:extLst>
      <p:ext uri="{BB962C8B-B14F-4D97-AF65-F5344CB8AC3E}">
        <p14:creationId xmlns:p14="http://schemas.microsoft.com/office/powerpoint/2010/main" val="22698917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4</a:t>
            </a:fld>
            <a:endParaRPr lang="zh-CN" altLang="en-US"/>
          </a:p>
        </p:txBody>
      </p:sp>
    </p:spTree>
    <p:extLst>
      <p:ext uri="{BB962C8B-B14F-4D97-AF65-F5344CB8AC3E}">
        <p14:creationId xmlns:p14="http://schemas.microsoft.com/office/powerpoint/2010/main" val="2700150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119</a:t>
            </a:fld>
            <a:endParaRPr lang="zh-CN" altLang="en-US"/>
          </a:p>
        </p:txBody>
      </p:sp>
    </p:spTree>
    <p:extLst>
      <p:ext uri="{BB962C8B-B14F-4D97-AF65-F5344CB8AC3E}">
        <p14:creationId xmlns:p14="http://schemas.microsoft.com/office/powerpoint/2010/main" val="291073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121</a:t>
            </a:fld>
            <a:endParaRPr lang="zh-CN" altLang="en-US"/>
          </a:p>
        </p:txBody>
      </p:sp>
    </p:spTree>
    <p:extLst>
      <p:ext uri="{BB962C8B-B14F-4D97-AF65-F5344CB8AC3E}">
        <p14:creationId xmlns:p14="http://schemas.microsoft.com/office/powerpoint/2010/main" val="925137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131</a:t>
            </a:fld>
            <a:endParaRPr lang="zh-CN" altLang="en-US"/>
          </a:p>
        </p:txBody>
      </p:sp>
    </p:spTree>
    <p:extLst>
      <p:ext uri="{BB962C8B-B14F-4D97-AF65-F5344CB8AC3E}">
        <p14:creationId xmlns:p14="http://schemas.microsoft.com/office/powerpoint/2010/main" val="29107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133</a:t>
            </a:fld>
            <a:endParaRPr lang="zh-CN" altLang="en-US"/>
          </a:p>
        </p:txBody>
      </p:sp>
    </p:spTree>
    <p:extLst>
      <p:ext uri="{BB962C8B-B14F-4D97-AF65-F5344CB8AC3E}">
        <p14:creationId xmlns:p14="http://schemas.microsoft.com/office/powerpoint/2010/main" val="925137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137</a:t>
            </a:fld>
            <a:endParaRPr lang="zh-CN" altLang="en-US"/>
          </a:p>
        </p:txBody>
      </p:sp>
    </p:spTree>
    <p:extLst>
      <p:ext uri="{BB962C8B-B14F-4D97-AF65-F5344CB8AC3E}">
        <p14:creationId xmlns:p14="http://schemas.microsoft.com/office/powerpoint/2010/main" val="279562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143</a:t>
            </a:fld>
            <a:endParaRPr lang="zh-CN" altLang="en-US"/>
          </a:p>
        </p:txBody>
      </p:sp>
    </p:spTree>
    <p:extLst>
      <p:ext uri="{BB962C8B-B14F-4D97-AF65-F5344CB8AC3E}">
        <p14:creationId xmlns:p14="http://schemas.microsoft.com/office/powerpoint/2010/main" val="29107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145</a:t>
            </a:fld>
            <a:endParaRPr lang="zh-CN" altLang="en-US"/>
          </a:p>
        </p:txBody>
      </p:sp>
    </p:spTree>
    <p:extLst>
      <p:ext uri="{BB962C8B-B14F-4D97-AF65-F5344CB8AC3E}">
        <p14:creationId xmlns:p14="http://schemas.microsoft.com/office/powerpoint/2010/main" val="925137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149</a:t>
            </a:fld>
            <a:endParaRPr lang="zh-CN" altLang="en-US"/>
          </a:p>
        </p:txBody>
      </p:sp>
    </p:spTree>
    <p:extLst>
      <p:ext uri="{BB962C8B-B14F-4D97-AF65-F5344CB8AC3E}">
        <p14:creationId xmlns:p14="http://schemas.microsoft.com/office/powerpoint/2010/main" val="279562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155</a:t>
            </a:fld>
            <a:endParaRPr lang="zh-CN" altLang="en-US"/>
          </a:p>
        </p:txBody>
      </p:sp>
    </p:spTree>
    <p:extLst>
      <p:ext uri="{BB962C8B-B14F-4D97-AF65-F5344CB8AC3E}">
        <p14:creationId xmlns:p14="http://schemas.microsoft.com/office/powerpoint/2010/main" val="291073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solidFill>
                  <a:prstClr val="black"/>
                </a:solidFill>
              </a:rPr>
              <a:t>14</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50</a:t>
            </a:fld>
            <a:endParaRPr lang="zh-CN" altLang="en-US"/>
          </a:p>
        </p:txBody>
      </p:sp>
    </p:spTree>
    <p:extLst>
      <p:ext uri="{BB962C8B-B14F-4D97-AF65-F5344CB8AC3E}">
        <p14:creationId xmlns:p14="http://schemas.microsoft.com/office/powerpoint/2010/main" val="291073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62</a:t>
            </a:fld>
            <a:endParaRPr lang="zh-CN" altLang="en-US"/>
          </a:p>
        </p:txBody>
      </p:sp>
    </p:spTree>
    <p:extLst>
      <p:ext uri="{BB962C8B-B14F-4D97-AF65-F5344CB8AC3E}">
        <p14:creationId xmlns:p14="http://schemas.microsoft.com/office/powerpoint/2010/main" val="2910735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72</a:t>
            </a:fld>
            <a:endParaRPr lang="zh-CN" altLang="en-US"/>
          </a:p>
        </p:txBody>
      </p:sp>
    </p:spTree>
    <p:extLst>
      <p:ext uri="{BB962C8B-B14F-4D97-AF65-F5344CB8AC3E}">
        <p14:creationId xmlns:p14="http://schemas.microsoft.com/office/powerpoint/2010/main" val="2910735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82</a:t>
            </a:fld>
            <a:endParaRPr lang="zh-CN" altLang="en-US"/>
          </a:p>
        </p:txBody>
      </p:sp>
    </p:spTree>
    <p:extLst>
      <p:ext uri="{BB962C8B-B14F-4D97-AF65-F5344CB8AC3E}">
        <p14:creationId xmlns:p14="http://schemas.microsoft.com/office/powerpoint/2010/main" val="2910735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96</a:t>
            </a:fld>
            <a:endParaRPr lang="zh-CN" altLang="en-US"/>
          </a:p>
        </p:txBody>
      </p:sp>
    </p:spTree>
    <p:extLst>
      <p:ext uri="{BB962C8B-B14F-4D97-AF65-F5344CB8AC3E}">
        <p14:creationId xmlns:p14="http://schemas.microsoft.com/office/powerpoint/2010/main" val="291073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107</a:t>
            </a:fld>
            <a:endParaRPr lang="zh-CN" altLang="en-US"/>
          </a:p>
        </p:txBody>
      </p:sp>
    </p:spTree>
    <p:extLst>
      <p:ext uri="{BB962C8B-B14F-4D97-AF65-F5344CB8AC3E}">
        <p14:creationId xmlns:p14="http://schemas.microsoft.com/office/powerpoint/2010/main" val="291073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t>109</a:t>
            </a:fld>
            <a:endParaRPr lang="zh-CN" altLang="en-US"/>
          </a:p>
        </p:txBody>
      </p:sp>
    </p:spTree>
    <p:extLst>
      <p:ext uri="{BB962C8B-B14F-4D97-AF65-F5344CB8AC3E}">
        <p14:creationId xmlns:p14="http://schemas.microsoft.com/office/powerpoint/2010/main" val="925137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TextBox 7"/>
          <p:cNvSpPr txBox="1"/>
          <p:nvPr userDrawn="1"/>
        </p:nvSpPr>
        <p:spPr>
          <a:xfrm>
            <a:off x="7881116" y="5173950"/>
            <a:ext cx="8143932" cy="1631216"/>
          </a:xfrm>
          <a:prstGeom prst="rect">
            <a:avLst/>
          </a:prstGeom>
          <a:noFill/>
        </p:spPr>
        <p:txBody>
          <a:bodyPr wrap="square" rtlCol="0">
            <a:spAutoFit/>
          </a:bodyPr>
          <a:lstStyle/>
          <a:p>
            <a:endParaRPr lang="zh-CN" altLang="en-US" sz="10000" b="1" dirty="0">
              <a:solidFill>
                <a:srgbClr val="404040"/>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7921204" y="7589844"/>
            <a:ext cx="13249472" cy="825419"/>
          </a:xfrm>
          <a:prstGeom prst="rect">
            <a:avLst/>
          </a:prstGeom>
          <a:noFill/>
        </p:spPr>
        <p:txBody>
          <a:bodyPr wrap="square" rtlCol="0">
            <a:spAutoFit/>
          </a:bodyPr>
          <a:lstStyle/>
          <a:p>
            <a:pPr>
              <a:lnSpc>
                <a:spcPct val="150000"/>
              </a:lnSpc>
            </a:pPr>
            <a:endParaRPr lang="zh-CN" altLang="en-US" sz="36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TextBox 7"/>
          <p:cNvSpPr txBox="1"/>
          <p:nvPr userDrawn="1"/>
        </p:nvSpPr>
        <p:spPr>
          <a:xfrm>
            <a:off x="7881116" y="5173950"/>
            <a:ext cx="8143932" cy="1631216"/>
          </a:xfrm>
          <a:prstGeom prst="rect">
            <a:avLst/>
          </a:prstGeom>
          <a:noFill/>
        </p:spPr>
        <p:txBody>
          <a:bodyPr wrap="square" rtlCol="0">
            <a:spAutoFit/>
          </a:bodyPr>
          <a:lstStyle/>
          <a:p>
            <a:endParaRPr lang="zh-CN" altLang="en-US" sz="10000" b="1" dirty="0">
              <a:solidFill>
                <a:srgbClr val="404040"/>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7921204" y="7589844"/>
            <a:ext cx="13249472" cy="825419"/>
          </a:xfrm>
          <a:prstGeom prst="rect">
            <a:avLst/>
          </a:prstGeom>
          <a:noFill/>
        </p:spPr>
        <p:txBody>
          <a:bodyPr wrap="square" rtlCol="0">
            <a:spAutoFit/>
          </a:bodyPr>
          <a:lstStyle/>
          <a:p>
            <a:pPr>
              <a:lnSpc>
                <a:spcPct val="150000"/>
              </a:lnSpc>
            </a:pPr>
            <a:endParaRPr lang="zh-CN" altLang="en-US" sz="3600"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490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TextBox 7"/>
          <p:cNvSpPr txBox="1"/>
          <p:nvPr userDrawn="1"/>
        </p:nvSpPr>
        <p:spPr>
          <a:xfrm>
            <a:off x="7881116" y="5173950"/>
            <a:ext cx="8143932" cy="1631216"/>
          </a:xfrm>
          <a:prstGeom prst="rect">
            <a:avLst/>
          </a:prstGeom>
          <a:noFill/>
        </p:spPr>
        <p:txBody>
          <a:bodyPr wrap="square" rtlCol="0">
            <a:spAutoFit/>
          </a:bodyPr>
          <a:lstStyle/>
          <a:p>
            <a:endParaRPr lang="zh-CN" altLang="en-US" sz="10000" b="1" dirty="0">
              <a:solidFill>
                <a:srgbClr val="404040"/>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7921204" y="7589844"/>
            <a:ext cx="13249472" cy="825419"/>
          </a:xfrm>
          <a:prstGeom prst="rect">
            <a:avLst/>
          </a:prstGeom>
          <a:noFill/>
        </p:spPr>
        <p:txBody>
          <a:bodyPr wrap="square" rtlCol="0">
            <a:spAutoFit/>
          </a:bodyPr>
          <a:lstStyle/>
          <a:p>
            <a:pPr>
              <a:lnSpc>
                <a:spcPct val="150000"/>
              </a:lnSpc>
            </a:pPr>
            <a:endParaRPr lang="zh-CN" altLang="en-US" sz="3600"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902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TextBox 7"/>
          <p:cNvSpPr txBox="1"/>
          <p:nvPr userDrawn="1"/>
        </p:nvSpPr>
        <p:spPr>
          <a:xfrm>
            <a:off x="7881116" y="5173950"/>
            <a:ext cx="8143932" cy="1631216"/>
          </a:xfrm>
          <a:prstGeom prst="rect">
            <a:avLst/>
          </a:prstGeom>
          <a:noFill/>
        </p:spPr>
        <p:txBody>
          <a:bodyPr wrap="square" rtlCol="0">
            <a:spAutoFit/>
          </a:bodyPr>
          <a:lstStyle/>
          <a:p>
            <a:endParaRPr lang="zh-CN" altLang="en-US" sz="10000" b="1" dirty="0">
              <a:solidFill>
                <a:srgbClr val="404040"/>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7921204" y="7589844"/>
            <a:ext cx="13249472" cy="825419"/>
          </a:xfrm>
          <a:prstGeom prst="rect">
            <a:avLst/>
          </a:prstGeom>
          <a:noFill/>
        </p:spPr>
        <p:txBody>
          <a:bodyPr wrap="square" rtlCol="0">
            <a:spAutoFit/>
          </a:bodyPr>
          <a:lstStyle/>
          <a:p>
            <a:pPr>
              <a:lnSpc>
                <a:spcPct val="150000"/>
              </a:lnSpc>
            </a:pPr>
            <a:endParaRPr lang="zh-CN" altLang="en-US" sz="3600"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1384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7881116" y="4238094"/>
            <a:ext cx="13289560" cy="1046440"/>
          </a:xfrm>
          <a:prstGeom prst="rect">
            <a:avLst/>
          </a:prstGeom>
          <a:noFill/>
        </p:spPr>
        <p:txBody>
          <a:bodyPr wrap="square" rtlCol="0">
            <a:spAutoFit/>
          </a:bodyPr>
          <a:lstStyle/>
          <a:p>
            <a:endParaRPr lang="zh-CN" altLang="en-US" sz="6000" b="1" dirty="0">
              <a:solidFill>
                <a:srgbClr val="339B6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7881116" y="5173950"/>
            <a:ext cx="8143932" cy="1631216"/>
          </a:xfrm>
          <a:prstGeom prst="rect">
            <a:avLst/>
          </a:prstGeom>
          <a:noFill/>
        </p:spPr>
        <p:txBody>
          <a:bodyPr wrap="square" rtlCol="0">
            <a:spAutoFit/>
          </a:bodyPr>
          <a:lstStyle/>
          <a:p>
            <a:endParaRPr lang="zh-CN" altLang="en-US" sz="10000" b="1" dirty="0">
              <a:solidFill>
                <a:srgbClr val="404040"/>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7921204" y="7589844"/>
            <a:ext cx="13249472" cy="825419"/>
          </a:xfrm>
          <a:prstGeom prst="rect">
            <a:avLst/>
          </a:prstGeom>
          <a:noFill/>
        </p:spPr>
        <p:txBody>
          <a:bodyPr wrap="square" rtlCol="0">
            <a:spAutoFit/>
          </a:bodyPr>
          <a:lstStyle/>
          <a:p>
            <a:pPr>
              <a:lnSpc>
                <a:spcPct val="150000"/>
              </a:lnSpc>
            </a:pPr>
            <a:endParaRPr lang="zh-CN" altLang="en-US" sz="36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117725" rtl="0" eaLnBrk="0" fontAlgn="base" hangingPunct="0">
        <a:spcBef>
          <a:spcPct val="0"/>
        </a:spcBef>
        <a:spcAft>
          <a:spcPct val="0"/>
        </a:spcAft>
        <a:defRPr sz="10200" kern="1200">
          <a:solidFill>
            <a:schemeClr val="tx1"/>
          </a:solidFill>
          <a:latin typeface="+mj-lt"/>
          <a:ea typeface="+mj-ea"/>
          <a:cs typeface="+mj-cs"/>
        </a:defRPr>
      </a:lvl1pPr>
      <a:lvl2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2pPr>
      <a:lvl3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3pPr>
      <a:lvl4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4pPr>
      <a:lvl5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5pPr>
      <a:lvl6pPr marL="4572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6pPr>
      <a:lvl7pPr marL="9144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7pPr>
      <a:lvl8pPr marL="13716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8pPr>
      <a:lvl9pPr marL="18288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9pPr>
    </p:titleStyle>
    <p:bodyStyle>
      <a:lvl1pPr marL="793750" indent="-793750" algn="l" defTabSz="2117725" rtl="0" eaLnBrk="0" fontAlgn="base" hangingPunct="0">
        <a:spcBef>
          <a:spcPct val="20000"/>
        </a:spcBef>
        <a:spcAft>
          <a:spcPct val="0"/>
        </a:spcAft>
        <a:buFont typeface="Arial" panose="020B0604020202020204" pitchFamily="34" charset="0"/>
        <a:buChar char="•"/>
        <a:defRPr sz="7400" kern="1200">
          <a:solidFill>
            <a:schemeClr val="tx1"/>
          </a:solidFill>
          <a:latin typeface="+mn-lt"/>
          <a:ea typeface="+mn-ea"/>
          <a:cs typeface="+mn-cs"/>
        </a:defRPr>
      </a:lvl1pPr>
      <a:lvl2pPr marL="1720850" indent="-662305" algn="l" defTabSz="2117725"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n-ea"/>
          <a:cs typeface="+mn-cs"/>
        </a:defRPr>
      </a:lvl2pPr>
      <a:lvl3pPr marL="2647950" indent="-528955" algn="l" defTabSz="2117725" rtl="0" eaLnBrk="0" fontAlgn="base" hangingPunct="0">
        <a:spcBef>
          <a:spcPct val="20000"/>
        </a:spcBef>
        <a:spcAft>
          <a:spcPct val="0"/>
        </a:spcAft>
        <a:buFont typeface="Arial" panose="020B0604020202020204" pitchFamily="34" charset="0"/>
        <a:buChar char="•"/>
        <a:defRPr sz="5600" kern="1200">
          <a:solidFill>
            <a:schemeClr val="tx1"/>
          </a:solidFill>
          <a:latin typeface="+mn-lt"/>
          <a:ea typeface="+mn-ea"/>
          <a:cs typeface="+mn-cs"/>
        </a:defRPr>
      </a:lvl3pPr>
      <a:lvl4pPr marL="3708400" indent="-528955" algn="l" defTabSz="2117725" rtl="0" eaLnBrk="0" fontAlgn="base" hangingPunct="0">
        <a:spcBef>
          <a:spcPct val="20000"/>
        </a:spcBef>
        <a:spcAft>
          <a:spcPct val="0"/>
        </a:spcAft>
        <a:buFont typeface="Arial" panose="020B0604020202020204" pitchFamily="34" charset="0"/>
        <a:buChar char="–"/>
        <a:defRPr sz="4600" kern="1200">
          <a:solidFill>
            <a:schemeClr val="tx1"/>
          </a:solidFill>
          <a:latin typeface="+mn-lt"/>
          <a:ea typeface="+mn-ea"/>
          <a:cs typeface="+mn-cs"/>
        </a:defRPr>
      </a:lvl4pPr>
      <a:lvl5pPr marL="4767580" indent="-528955" algn="l" defTabSz="2117725" rtl="0" eaLnBrk="0" fontAlgn="base" hangingPunct="0">
        <a:spcBef>
          <a:spcPct val="20000"/>
        </a:spcBef>
        <a:spcAft>
          <a:spcPct val="0"/>
        </a:spcAft>
        <a:buFont typeface="Arial" panose="020B0604020202020204" pitchFamily="34" charset="0"/>
        <a:buChar char="»"/>
        <a:defRPr sz="4600" kern="1200">
          <a:solidFill>
            <a:schemeClr val="tx1"/>
          </a:solidFill>
          <a:latin typeface="+mn-lt"/>
          <a:ea typeface="+mn-ea"/>
          <a:cs typeface="+mn-cs"/>
        </a:defRPr>
      </a:lvl5pPr>
      <a:lvl6pPr marL="582739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6pPr>
      <a:lvl7pPr marL="6887210"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7pPr>
      <a:lvl8pPr marL="794702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8pPr>
      <a:lvl9pPr marL="900620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9pPr>
    </p:bodyStyle>
    <p:otherStyle>
      <a:defPPr>
        <a:defRPr lang="zh-CN"/>
      </a:defPPr>
      <a:lvl1pPr marL="0" algn="l" defTabSz="2118995" rtl="0" eaLnBrk="1" latinLnBrk="0" hangingPunct="1">
        <a:defRPr sz="4200" kern="1200">
          <a:solidFill>
            <a:schemeClr val="tx1"/>
          </a:solidFill>
          <a:latin typeface="+mn-lt"/>
          <a:ea typeface="+mn-ea"/>
          <a:cs typeface="+mn-cs"/>
        </a:defRPr>
      </a:lvl1pPr>
      <a:lvl2pPr marL="1059815" algn="l" defTabSz="2118995" rtl="0" eaLnBrk="1" latinLnBrk="0" hangingPunct="1">
        <a:defRPr sz="4200" kern="1200">
          <a:solidFill>
            <a:schemeClr val="tx1"/>
          </a:solidFill>
          <a:latin typeface="+mn-lt"/>
          <a:ea typeface="+mn-ea"/>
          <a:cs typeface="+mn-cs"/>
        </a:defRPr>
      </a:lvl2pPr>
      <a:lvl3pPr marL="2118995" algn="l" defTabSz="2118995" rtl="0" eaLnBrk="1" latinLnBrk="0" hangingPunct="1">
        <a:defRPr sz="4200" kern="1200">
          <a:solidFill>
            <a:schemeClr val="tx1"/>
          </a:solidFill>
          <a:latin typeface="+mn-lt"/>
          <a:ea typeface="+mn-ea"/>
          <a:cs typeface="+mn-cs"/>
        </a:defRPr>
      </a:lvl3pPr>
      <a:lvl4pPr marL="3178810" algn="l" defTabSz="2118995" rtl="0" eaLnBrk="1" latinLnBrk="0" hangingPunct="1">
        <a:defRPr sz="4200" kern="1200">
          <a:solidFill>
            <a:schemeClr val="tx1"/>
          </a:solidFill>
          <a:latin typeface="+mn-lt"/>
          <a:ea typeface="+mn-ea"/>
          <a:cs typeface="+mn-cs"/>
        </a:defRPr>
      </a:lvl4pPr>
      <a:lvl5pPr marL="4237990" algn="l" defTabSz="2118995" rtl="0" eaLnBrk="1" latinLnBrk="0" hangingPunct="1">
        <a:defRPr sz="4200" kern="1200">
          <a:solidFill>
            <a:schemeClr val="tx1"/>
          </a:solidFill>
          <a:latin typeface="+mn-lt"/>
          <a:ea typeface="+mn-ea"/>
          <a:cs typeface="+mn-cs"/>
        </a:defRPr>
      </a:lvl5pPr>
      <a:lvl6pPr marL="5297805" algn="l" defTabSz="2118995" rtl="0" eaLnBrk="1" latinLnBrk="0" hangingPunct="1">
        <a:defRPr sz="4200" kern="1200">
          <a:solidFill>
            <a:schemeClr val="tx1"/>
          </a:solidFill>
          <a:latin typeface="+mn-lt"/>
          <a:ea typeface="+mn-ea"/>
          <a:cs typeface="+mn-cs"/>
        </a:defRPr>
      </a:lvl6pPr>
      <a:lvl7pPr marL="6357620" algn="l" defTabSz="2118995" rtl="0" eaLnBrk="1" latinLnBrk="0" hangingPunct="1">
        <a:defRPr sz="4200" kern="1200">
          <a:solidFill>
            <a:schemeClr val="tx1"/>
          </a:solidFill>
          <a:latin typeface="+mn-lt"/>
          <a:ea typeface="+mn-ea"/>
          <a:cs typeface="+mn-cs"/>
        </a:defRPr>
      </a:lvl7pPr>
      <a:lvl8pPr marL="7416800" algn="l" defTabSz="2118995" rtl="0" eaLnBrk="1" latinLnBrk="0" hangingPunct="1">
        <a:defRPr sz="4200" kern="1200">
          <a:solidFill>
            <a:schemeClr val="tx1"/>
          </a:solidFill>
          <a:latin typeface="+mn-lt"/>
          <a:ea typeface="+mn-ea"/>
          <a:cs typeface="+mn-cs"/>
        </a:defRPr>
      </a:lvl8pPr>
      <a:lvl9pPr marL="8476615" algn="l" defTabSz="2118995" rtl="0" eaLnBrk="1" latinLnBrk="0" hangingPunct="1">
        <a:defRPr sz="4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7881116" y="4238094"/>
            <a:ext cx="13289560" cy="1046440"/>
          </a:xfrm>
          <a:prstGeom prst="rect">
            <a:avLst/>
          </a:prstGeom>
          <a:noFill/>
        </p:spPr>
        <p:txBody>
          <a:bodyPr wrap="square" rtlCol="0">
            <a:spAutoFit/>
          </a:bodyPr>
          <a:lstStyle/>
          <a:p>
            <a:endParaRPr lang="zh-CN" altLang="en-US" sz="6000" b="1" dirty="0">
              <a:solidFill>
                <a:srgbClr val="339B6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7881116" y="5173950"/>
            <a:ext cx="8143932" cy="1631216"/>
          </a:xfrm>
          <a:prstGeom prst="rect">
            <a:avLst/>
          </a:prstGeom>
          <a:noFill/>
        </p:spPr>
        <p:txBody>
          <a:bodyPr wrap="square" rtlCol="0">
            <a:spAutoFit/>
          </a:bodyPr>
          <a:lstStyle/>
          <a:p>
            <a:endParaRPr lang="zh-CN" altLang="en-US" sz="10000" b="1" dirty="0">
              <a:solidFill>
                <a:srgbClr val="404040"/>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7921204" y="7589844"/>
            <a:ext cx="13249472" cy="825419"/>
          </a:xfrm>
          <a:prstGeom prst="rect">
            <a:avLst/>
          </a:prstGeom>
          <a:noFill/>
        </p:spPr>
        <p:txBody>
          <a:bodyPr wrap="square" rtlCol="0">
            <a:spAutoFit/>
          </a:bodyPr>
          <a:lstStyle/>
          <a:p>
            <a:pPr>
              <a:lnSpc>
                <a:spcPct val="150000"/>
              </a:lnSpc>
            </a:pPr>
            <a:endParaRPr lang="zh-CN" altLang="en-US" sz="3600"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9791231"/>
      </p:ext>
    </p:extLst>
  </p:cSld>
  <p:clrMap bg1="lt1" tx1="dk1" bg2="lt2" tx2="dk2" accent1="accent1" accent2="accent2" accent3="accent3" accent4="accent4" accent5="accent5" accent6="accent6" hlink="hlink" folHlink="folHlink"/>
  <p:sldLayoutIdLst>
    <p:sldLayoutId id="2147483651" r:id="rId1"/>
  </p:sldLayoutIdLst>
  <p:txStyles>
    <p:titleStyle>
      <a:lvl1pPr algn="ctr" defTabSz="2117725" rtl="0" eaLnBrk="0" fontAlgn="base" hangingPunct="0">
        <a:spcBef>
          <a:spcPct val="0"/>
        </a:spcBef>
        <a:spcAft>
          <a:spcPct val="0"/>
        </a:spcAft>
        <a:defRPr sz="10200" kern="1200">
          <a:solidFill>
            <a:schemeClr val="tx1"/>
          </a:solidFill>
          <a:latin typeface="+mj-lt"/>
          <a:ea typeface="+mj-ea"/>
          <a:cs typeface="+mj-cs"/>
        </a:defRPr>
      </a:lvl1pPr>
      <a:lvl2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2pPr>
      <a:lvl3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3pPr>
      <a:lvl4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4pPr>
      <a:lvl5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5pPr>
      <a:lvl6pPr marL="4572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6pPr>
      <a:lvl7pPr marL="9144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7pPr>
      <a:lvl8pPr marL="13716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8pPr>
      <a:lvl9pPr marL="18288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9pPr>
    </p:titleStyle>
    <p:bodyStyle>
      <a:lvl1pPr marL="793750" indent="-793750" algn="l" defTabSz="2117725" rtl="0" eaLnBrk="0" fontAlgn="base" hangingPunct="0">
        <a:spcBef>
          <a:spcPct val="20000"/>
        </a:spcBef>
        <a:spcAft>
          <a:spcPct val="0"/>
        </a:spcAft>
        <a:buFont typeface="Arial" panose="020B0604020202020204" pitchFamily="34" charset="0"/>
        <a:buChar char="•"/>
        <a:defRPr sz="7400" kern="1200">
          <a:solidFill>
            <a:schemeClr val="tx1"/>
          </a:solidFill>
          <a:latin typeface="+mn-lt"/>
          <a:ea typeface="+mn-ea"/>
          <a:cs typeface="+mn-cs"/>
        </a:defRPr>
      </a:lvl1pPr>
      <a:lvl2pPr marL="1720850" indent="-662305" algn="l" defTabSz="2117725"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n-ea"/>
          <a:cs typeface="+mn-cs"/>
        </a:defRPr>
      </a:lvl2pPr>
      <a:lvl3pPr marL="2647950" indent="-528955" algn="l" defTabSz="2117725" rtl="0" eaLnBrk="0" fontAlgn="base" hangingPunct="0">
        <a:spcBef>
          <a:spcPct val="20000"/>
        </a:spcBef>
        <a:spcAft>
          <a:spcPct val="0"/>
        </a:spcAft>
        <a:buFont typeface="Arial" panose="020B0604020202020204" pitchFamily="34" charset="0"/>
        <a:buChar char="•"/>
        <a:defRPr sz="5600" kern="1200">
          <a:solidFill>
            <a:schemeClr val="tx1"/>
          </a:solidFill>
          <a:latin typeface="+mn-lt"/>
          <a:ea typeface="+mn-ea"/>
          <a:cs typeface="+mn-cs"/>
        </a:defRPr>
      </a:lvl3pPr>
      <a:lvl4pPr marL="3708400" indent="-528955" algn="l" defTabSz="2117725" rtl="0" eaLnBrk="0" fontAlgn="base" hangingPunct="0">
        <a:spcBef>
          <a:spcPct val="20000"/>
        </a:spcBef>
        <a:spcAft>
          <a:spcPct val="0"/>
        </a:spcAft>
        <a:buFont typeface="Arial" panose="020B0604020202020204" pitchFamily="34" charset="0"/>
        <a:buChar char="–"/>
        <a:defRPr sz="4600" kern="1200">
          <a:solidFill>
            <a:schemeClr val="tx1"/>
          </a:solidFill>
          <a:latin typeface="+mn-lt"/>
          <a:ea typeface="+mn-ea"/>
          <a:cs typeface="+mn-cs"/>
        </a:defRPr>
      </a:lvl4pPr>
      <a:lvl5pPr marL="4767580" indent="-528955" algn="l" defTabSz="2117725" rtl="0" eaLnBrk="0" fontAlgn="base" hangingPunct="0">
        <a:spcBef>
          <a:spcPct val="20000"/>
        </a:spcBef>
        <a:spcAft>
          <a:spcPct val="0"/>
        </a:spcAft>
        <a:buFont typeface="Arial" panose="020B0604020202020204" pitchFamily="34" charset="0"/>
        <a:buChar char="»"/>
        <a:defRPr sz="4600" kern="1200">
          <a:solidFill>
            <a:schemeClr val="tx1"/>
          </a:solidFill>
          <a:latin typeface="+mn-lt"/>
          <a:ea typeface="+mn-ea"/>
          <a:cs typeface="+mn-cs"/>
        </a:defRPr>
      </a:lvl5pPr>
      <a:lvl6pPr marL="582739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6pPr>
      <a:lvl7pPr marL="6887210"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7pPr>
      <a:lvl8pPr marL="794702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8pPr>
      <a:lvl9pPr marL="900620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9pPr>
    </p:bodyStyle>
    <p:otherStyle>
      <a:defPPr>
        <a:defRPr lang="zh-CN"/>
      </a:defPPr>
      <a:lvl1pPr marL="0" algn="l" defTabSz="2118995" rtl="0" eaLnBrk="1" latinLnBrk="0" hangingPunct="1">
        <a:defRPr sz="4200" kern="1200">
          <a:solidFill>
            <a:schemeClr val="tx1"/>
          </a:solidFill>
          <a:latin typeface="+mn-lt"/>
          <a:ea typeface="+mn-ea"/>
          <a:cs typeface="+mn-cs"/>
        </a:defRPr>
      </a:lvl1pPr>
      <a:lvl2pPr marL="1059815" algn="l" defTabSz="2118995" rtl="0" eaLnBrk="1" latinLnBrk="0" hangingPunct="1">
        <a:defRPr sz="4200" kern="1200">
          <a:solidFill>
            <a:schemeClr val="tx1"/>
          </a:solidFill>
          <a:latin typeface="+mn-lt"/>
          <a:ea typeface="+mn-ea"/>
          <a:cs typeface="+mn-cs"/>
        </a:defRPr>
      </a:lvl2pPr>
      <a:lvl3pPr marL="2118995" algn="l" defTabSz="2118995" rtl="0" eaLnBrk="1" latinLnBrk="0" hangingPunct="1">
        <a:defRPr sz="4200" kern="1200">
          <a:solidFill>
            <a:schemeClr val="tx1"/>
          </a:solidFill>
          <a:latin typeface="+mn-lt"/>
          <a:ea typeface="+mn-ea"/>
          <a:cs typeface="+mn-cs"/>
        </a:defRPr>
      </a:lvl3pPr>
      <a:lvl4pPr marL="3178810" algn="l" defTabSz="2118995" rtl="0" eaLnBrk="1" latinLnBrk="0" hangingPunct="1">
        <a:defRPr sz="4200" kern="1200">
          <a:solidFill>
            <a:schemeClr val="tx1"/>
          </a:solidFill>
          <a:latin typeface="+mn-lt"/>
          <a:ea typeface="+mn-ea"/>
          <a:cs typeface="+mn-cs"/>
        </a:defRPr>
      </a:lvl4pPr>
      <a:lvl5pPr marL="4237990" algn="l" defTabSz="2118995" rtl="0" eaLnBrk="1" latinLnBrk="0" hangingPunct="1">
        <a:defRPr sz="4200" kern="1200">
          <a:solidFill>
            <a:schemeClr val="tx1"/>
          </a:solidFill>
          <a:latin typeface="+mn-lt"/>
          <a:ea typeface="+mn-ea"/>
          <a:cs typeface="+mn-cs"/>
        </a:defRPr>
      </a:lvl5pPr>
      <a:lvl6pPr marL="5297805" algn="l" defTabSz="2118995" rtl="0" eaLnBrk="1" latinLnBrk="0" hangingPunct="1">
        <a:defRPr sz="4200" kern="1200">
          <a:solidFill>
            <a:schemeClr val="tx1"/>
          </a:solidFill>
          <a:latin typeface="+mn-lt"/>
          <a:ea typeface="+mn-ea"/>
          <a:cs typeface="+mn-cs"/>
        </a:defRPr>
      </a:lvl6pPr>
      <a:lvl7pPr marL="6357620" algn="l" defTabSz="2118995" rtl="0" eaLnBrk="1" latinLnBrk="0" hangingPunct="1">
        <a:defRPr sz="4200" kern="1200">
          <a:solidFill>
            <a:schemeClr val="tx1"/>
          </a:solidFill>
          <a:latin typeface="+mn-lt"/>
          <a:ea typeface="+mn-ea"/>
          <a:cs typeface="+mn-cs"/>
        </a:defRPr>
      </a:lvl7pPr>
      <a:lvl8pPr marL="7416800" algn="l" defTabSz="2118995" rtl="0" eaLnBrk="1" latinLnBrk="0" hangingPunct="1">
        <a:defRPr sz="4200" kern="1200">
          <a:solidFill>
            <a:schemeClr val="tx1"/>
          </a:solidFill>
          <a:latin typeface="+mn-lt"/>
          <a:ea typeface="+mn-ea"/>
          <a:cs typeface="+mn-cs"/>
        </a:defRPr>
      </a:lvl8pPr>
      <a:lvl9pPr marL="8476615" algn="l" defTabSz="2118995" rtl="0" eaLnBrk="1" latinLnBrk="0" hangingPunct="1">
        <a:defRPr sz="4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7881116" y="4238094"/>
            <a:ext cx="13289560" cy="1046440"/>
          </a:xfrm>
          <a:prstGeom prst="rect">
            <a:avLst/>
          </a:prstGeom>
          <a:noFill/>
        </p:spPr>
        <p:txBody>
          <a:bodyPr wrap="square" rtlCol="0">
            <a:spAutoFit/>
          </a:bodyPr>
          <a:lstStyle/>
          <a:p>
            <a:endParaRPr lang="zh-CN" altLang="en-US" sz="6000" b="1" dirty="0">
              <a:solidFill>
                <a:srgbClr val="339B6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7881116" y="5173950"/>
            <a:ext cx="8143932" cy="1631216"/>
          </a:xfrm>
          <a:prstGeom prst="rect">
            <a:avLst/>
          </a:prstGeom>
          <a:noFill/>
        </p:spPr>
        <p:txBody>
          <a:bodyPr wrap="square" rtlCol="0">
            <a:spAutoFit/>
          </a:bodyPr>
          <a:lstStyle/>
          <a:p>
            <a:endParaRPr lang="zh-CN" altLang="en-US" sz="10000" b="1" dirty="0">
              <a:solidFill>
                <a:srgbClr val="404040"/>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7921204" y="7589844"/>
            <a:ext cx="13249472" cy="825419"/>
          </a:xfrm>
          <a:prstGeom prst="rect">
            <a:avLst/>
          </a:prstGeom>
          <a:noFill/>
        </p:spPr>
        <p:txBody>
          <a:bodyPr wrap="square" rtlCol="0">
            <a:spAutoFit/>
          </a:bodyPr>
          <a:lstStyle/>
          <a:p>
            <a:pPr>
              <a:lnSpc>
                <a:spcPct val="150000"/>
              </a:lnSpc>
            </a:pPr>
            <a:endParaRPr lang="zh-CN" altLang="en-US" sz="3600"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3834321"/>
      </p:ext>
    </p:extLst>
  </p:cSld>
  <p:clrMap bg1="lt1" tx1="dk1" bg2="lt2" tx2="dk2" accent1="accent1" accent2="accent2" accent3="accent3" accent4="accent4" accent5="accent5" accent6="accent6" hlink="hlink" folHlink="folHlink"/>
  <p:sldLayoutIdLst>
    <p:sldLayoutId id="2147483653" r:id="rId1"/>
  </p:sldLayoutIdLst>
  <p:txStyles>
    <p:titleStyle>
      <a:lvl1pPr algn="ctr" defTabSz="2117725" rtl="0" eaLnBrk="0" fontAlgn="base" hangingPunct="0">
        <a:spcBef>
          <a:spcPct val="0"/>
        </a:spcBef>
        <a:spcAft>
          <a:spcPct val="0"/>
        </a:spcAft>
        <a:defRPr sz="10200" kern="1200">
          <a:solidFill>
            <a:schemeClr val="tx1"/>
          </a:solidFill>
          <a:latin typeface="+mj-lt"/>
          <a:ea typeface="+mj-ea"/>
          <a:cs typeface="+mj-cs"/>
        </a:defRPr>
      </a:lvl1pPr>
      <a:lvl2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2pPr>
      <a:lvl3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3pPr>
      <a:lvl4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4pPr>
      <a:lvl5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5pPr>
      <a:lvl6pPr marL="4572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6pPr>
      <a:lvl7pPr marL="9144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7pPr>
      <a:lvl8pPr marL="13716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8pPr>
      <a:lvl9pPr marL="18288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9pPr>
    </p:titleStyle>
    <p:bodyStyle>
      <a:lvl1pPr marL="793750" indent="-793750" algn="l" defTabSz="2117725" rtl="0" eaLnBrk="0" fontAlgn="base" hangingPunct="0">
        <a:spcBef>
          <a:spcPct val="20000"/>
        </a:spcBef>
        <a:spcAft>
          <a:spcPct val="0"/>
        </a:spcAft>
        <a:buFont typeface="Arial" panose="020B0604020202020204" pitchFamily="34" charset="0"/>
        <a:buChar char="•"/>
        <a:defRPr sz="7400" kern="1200">
          <a:solidFill>
            <a:schemeClr val="tx1"/>
          </a:solidFill>
          <a:latin typeface="+mn-lt"/>
          <a:ea typeface="+mn-ea"/>
          <a:cs typeface="+mn-cs"/>
        </a:defRPr>
      </a:lvl1pPr>
      <a:lvl2pPr marL="1720850" indent="-662305" algn="l" defTabSz="2117725"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n-ea"/>
          <a:cs typeface="+mn-cs"/>
        </a:defRPr>
      </a:lvl2pPr>
      <a:lvl3pPr marL="2647950" indent="-528955" algn="l" defTabSz="2117725" rtl="0" eaLnBrk="0" fontAlgn="base" hangingPunct="0">
        <a:spcBef>
          <a:spcPct val="20000"/>
        </a:spcBef>
        <a:spcAft>
          <a:spcPct val="0"/>
        </a:spcAft>
        <a:buFont typeface="Arial" panose="020B0604020202020204" pitchFamily="34" charset="0"/>
        <a:buChar char="•"/>
        <a:defRPr sz="5600" kern="1200">
          <a:solidFill>
            <a:schemeClr val="tx1"/>
          </a:solidFill>
          <a:latin typeface="+mn-lt"/>
          <a:ea typeface="+mn-ea"/>
          <a:cs typeface="+mn-cs"/>
        </a:defRPr>
      </a:lvl3pPr>
      <a:lvl4pPr marL="3708400" indent="-528955" algn="l" defTabSz="2117725" rtl="0" eaLnBrk="0" fontAlgn="base" hangingPunct="0">
        <a:spcBef>
          <a:spcPct val="20000"/>
        </a:spcBef>
        <a:spcAft>
          <a:spcPct val="0"/>
        </a:spcAft>
        <a:buFont typeface="Arial" panose="020B0604020202020204" pitchFamily="34" charset="0"/>
        <a:buChar char="–"/>
        <a:defRPr sz="4600" kern="1200">
          <a:solidFill>
            <a:schemeClr val="tx1"/>
          </a:solidFill>
          <a:latin typeface="+mn-lt"/>
          <a:ea typeface="+mn-ea"/>
          <a:cs typeface="+mn-cs"/>
        </a:defRPr>
      </a:lvl4pPr>
      <a:lvl5pPr marL="4767580" indent="-528955" algn="l" defTabSz="2117725" rtl="0" eaLnBrk="0" fontAlgn="base" hangingPunct="0">
        <a:spcBef>
          <a:spcPct val="20000"/>
        </a:spcBef>
        <a:spcAft>
          <a:spcPct val="0"/>
        </a:spcAft>
        <a:buFont typeface="Arial" panose="020B0604020202020204" pitchFamily="34" charset="0"/>
        <a:buChar char="»"/>
        <a:defRPr sz="4600" kern="1200">
          <a:solidFill>
            <a:schemeClr val="tx1"/>
          </a:solidFill>
          <a:latin typeface="+mn-lt"/>
          <a:ea typeface="+mn-ea"/>
          <a:cs typeface="+mn-cs"/>
        </a:defRPr>
      </a:lvl5pPr>
      <a:lvl6pPr marL="582739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6pPr>
      <a:lvl7pPr marL="6887210"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7pPr>
      <a:lvl8pPr marL="794702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8pPr>
      <a:lvl9pPr marL="900620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9pPr>
    </p:bodyStyle>
    <p:otherStyle>
      <a:defPPr>
        <a:defRPr lang="zh-CN"/>
      </a:defPPr>
      <a:lvl1pPr marL="0" algn="l" defTabSz="2118995" rtl="0" eaLnBrk="1" latinLnBrk="0" hangingPunct="1">
        <a:defRPr sz="4200" kern="1200">
          <a:solidFill>
            <a:schemeClr val="tx1"/>
          </a:solidFill>
          <a:latin typeface="+mn-lt"/>
          <a:ea typeface="+mn-ea"/>
          <a:cs typeface="+mn-cs"/>
        </a:defRPr>
      </a:lvl1pPr>
      <a:lvl2pPr marL="1059815" algn="l" defTabSz="2118995" rtl="0" eaLnBrk="1" latinLnBrk="0" hangingPunct="1">
        <a:defRPr sz="4200" kern="1200">
          <a:solidFill>
            <a:schemeClr val="tx1"/>
          </a:solidFill>
          <a:latin typeface="+mn-lt"/>
          <a:ea typeface="+mn-ea"/>
          <a:cs typeface="+mn-cs"/>
        </a:defRPr>
      </a:lvl2pPr>
      <a:lvl3pPr marL="2118995" algn="l" defTabSz="2118995" rtl="0" eaLnBrk="1" latinLnBrk="0" hangingPunct="1">
        <a:defRPr sz="4200" kern="1200">
          <a:solidFill>
            <a:schemeClr val="tx1"/>
          </a:solidFill>
          <a:latin typeface="+mn-lt"/>
          <a:ea typeface="+mn-ea"/>
          <a:cs typeface="+mn-cs"/>
        </a:defRPr>
      </a:lvl3pPr>
      <a:lvl4pPr marL="3178810" algn="l" defTabSz="2118995" rtl="0" eaLnBrk="1" latinLnBrk="0" hangingPunct="1">
        <a:defRPr sz="4200" kern="1200">
          <a:solidFill>
            <a:schemeClr val="tx1"/>
          </a:solidFill>
          <a:latin typeface="+mn-lt"/>
          <a:ea typeface="+mn-ea"/>
          <a:cs typeface="+mn-cs"/>
        </a:defRPr>
      </a:lvl4pPr>
      <a:lvl5pPr marL="4237990" algn="l" defTabSz="2118995" rtl="0" eaLnBrk="1" latinLnBrk="0" hangingPunct="1">
        <a:defRPr sz="4200" kern="1200">
          <a:solidFill>
            <a:schemeClr val="tx1"/>
          </a:solidFill>
          <a:latin typeface="+mn-lt"/>
          <a:ea typeface="+mn-ea"/>
          <a:cs typeface="+mn-cs"/>
        </a:defRPr>
      </a:lvl5pPr>
      <a:lvl6pPr marL="5297805" algn="l" defTabSz="2118995" rtl="0" eaLnBrk="1" latinLnBrk="0" hangingPunct="1">
        <a:defRPr sz="4200" kern="1200">
          <a:solidFill>
            <a:schemeClr val="tx1"/>
          </a:solidFill>
          <a:latin typeface="+mn-lt"/>
          <a:ea typeface="+mn-ea"/>
          <a:cs typeface="+mn-cs"/>
        </a:defRPr>
      </a:lvl6pPr>
      <a:lvl7pPr marL="6357620" algn="l" defTabSz="2118995" rtl="0" eaLnBrk="1" latinLnBrk="0" hangingPunct="1">
        <a:defRPr sz="4200" kern="1200">
          <a:solidFill>
            <a:schemeClr val="tx1"/>
          </a:solidFill>
          <a:latin typeface="+mn-lt"/>
          <a:ea typeface="+mn-ea"/>
          <a:cs typeface="+mn-cs"/>
        </a:defRPr>
      </a:lvl7pPr>
      <a:lvl8pPr marL="7416800" algn="l" defTabSz="2118995" rtl="0" eaLnBrk="1" latinLnBrk="0" hangingPunct="1">
        <a:defRPr sz="4200" kern="1200">
          <a:solidFill>
            <a:schemeClr val="tx1"/>
          </a:solidFill>
          <a:latin typeface="+mn-lt"/>
          <a:ea typeface="+mn-ea"/>
          <a:cs typeface="+mn-cs"/>
        </a:defRPr>
      </a:lvl8pPr>
      <a:lvl9pPr marL="8476615" algn="l" defTabSz="2118995" rtl="0" eaLnBrk="1" latinLnBrk="0" hangingPunct="1">
        <a:defRPr sz="4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7881116" y="4238094"/>
            <a:ext cx="13289560" cy="1046440"/>
          </a:xfrm>
          <a:prstGeom prst="rect">
            <a:avLst/>
          </a:prstGeom>
          <a:noFill/>
        </p:spPr>
        <p:txBody>
          <a:bodyPr wrap="square" rtlCol="0">
            <a:spAutoFit/>
          </a:bodyPr>
          <a:lstStyle/>
          <a:p>
            <a:endParaRPr lang="zh-CN" altLang="en-US" sz="6000" b="1" dirty="0">
              <a:solidFill>
                <a:srgbClr val="339B6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7881116" y="5173950"/>
            <a:ext cx="8143932" cy="1631216"/>
          </a:xfrm>
          <a:prstGeom prst="rect">
            <a:avLst/>
          </a:prstGeom>
          <a:noFill/>
        </p:spPr>
        <p:txBody>
          <a:bodyPr wrap="square" rtlCol="0">
            <a:spAutoFit/>
          </a:bodyPr>
          <a:lstStyle/>
          <a:p>
            <a:endParaRPr lang="zh-CN" altLang="en-US" sz="10000" b="1" dirty="0">
              <a:solidFill>
                <a:srgbClr val="404040"/>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7921204" y="7589844"/>
            <a:ext cx="13249472" cy="825419"/>
          </a:xfrm>
          <a:prstGeom prst="rect">
            <a:avLst/>
          </a:prstGeom>
          <a:noFill/>
        </p:spPr>
        <p:txBody>
          <a:bodyPr wrap="square" rtlCol="0">
            <a:spAutoFit/>
          </a:bodyPr>
          <a:lstStyle/>
          <a:p>
            <a:pPr>
              <a:lnSpc>
                <a:spcPct val="150000"/>
              </a:lnSpc>
            </a:pPr>
            <a:endParaRPr lang="zh-CN" altLang="en-US" sz="3600"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7425510"/>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2117725" rtl="0" eaLnBrk="0" fontAlgn="base" hangingPunct="0">
        <a:spcBef>
          <a:spcPct val="0"/>
        </a:spcBef>
        <a:spcAft>
          <a:spcPct val="0"/>
        </a:spcAft>
        <a:defRPr sz="10200" kern="1200">
          <a:solidFill>
            <a:schemeClr val="tx1"/>
          </a:solidFill>
          <a:latin typeface="+mj-lt"/>
          <a:ea typeface="+mj-ea"/>
          <a:cs typeface="+mj-cs"/>
        </a:defRPr>
      </a:lvl1pPr>
      <a:lvl2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2pPr>
      <a:lvl3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3pPr>
      <a:lvl4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4pPr>
      <a:lvl5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5pPr>
      <a:lvl6pPr marL="4572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6pPr>
      <a:lvl7pPr marL="9144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7pPr>
      <a:lvl8pPr marL="13716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8pPr>
      <a:lvl9pPr marL="18288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9pPr>
    </p:titleStyle>
    <p:bodyStyle>
      <a:lvl1pPr marL="793750" indent="-793750" algn="l" defTabSz="2117725" rtl="0" eaLnBrk="0" fontAlgn="base" hangingPunct="0">
        <a:spcBef>
          <a:spcPct val="20000"/>
        </a:spcBef>
        <a:spcAft>
          <a:spcPct val="0"/>
        </a:spcAft>
        <a:buFont typeface="Arial" panose="020B0604020202020204" pitchFamily="34" charset="0"/>
        <a:buChar char="•"/>
        <a:defRPr sz="7400" kern="1200">
          <a:solidFill>
            <a:schemeClr val="tx1"/>
          </a:solidFill>
          <a:latin typeface="+mn-lt"/>
          <a:ea typeface="+mn-ea"/>
          <a:cs typeface="+mn-cs"/>
        </a:defRPr>
      </a:lvl1pPr>
      <a:lvl2pPr marL="1720850" indent="-662305" algn="l" defTabSz="2117725"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n-ea"/>
          <a:cs typeface="+mn-cs"/>
        </a:defRPr>
      </a:lvl2pPr>
      <a:lvl3pPr marL="2647950" indent="-528955" algn="l" defTabSz="2117725" rtl="0" eaLnBrk="0" fontAlgn="base" hangingPunct="0">
        <a:spcBef>
          <a:spcPct val="20000"/>
        </a:spcBef>
        <a:spcAft>
          <a:spcPct val="0"/>
        </a:spcAft>
        <a:buFont typeface="Arial" panose="020B0604020202020204" pitchFamily="34" charset="0"/>
        <a:buChar char="•"/>
        <a:defRPr sz="5600" kern="1200">
          <a:solidFill>
            <a:schemeClr val="tx1"/>
          </a:solidFill>
          <a:latin typeface="+mn-lt"/>
          <a:ea typeface="+mn-ea"/>
          <a:cs typeface="+mn-cs"/>
        </a:defRPr>
      </a:lvl3pPr>
      <a:lvl4pPr marL="3708400" indent="-528955" algn="l" defTabSz="2117725" rtl="0" eaLnBrk="0" fontAlgn="base" hangingPunct="0">
        <a:spcBef>
          <a:spcPct val="20000"/>
        </a:spcBef>
        <a:spcAft>
          <a:spcPct val="0"/>
        </a:spcAft>
        <a:buFont typeface="Arial" panose="020B0604020202020204" pitchFamily="34" charset="0"/>
        <a:buChar char="–"/>
        <a:defRPr sz="4600" kern="1200">
          <a:solidFill>
            <a:schemeClr val="tx1"/>
          </a:solidFill>
          <a:latin typeface="+mn-lt"/>
          <a:ea typeface="+mn-ea"/>
          <a:cs typeface="+mn-cs"/>
        </a:defRPr>
      </a:lvl4pPr>
      <a:lvl5pPr marL="4767580" indent="-528955" algn="l" defTabSz="2117725" rtl="0" eaLnBrk="0" fontAlgn="base" hangingPunct="0">
        <a:spcBef>
          <a:spcPct val="20000"/>
        </a:spcBef>
        <a:spcAft>
          <a:spcPct val="0"/>
        </a:spcAft>
        <a:buFont typeface="Arial" panose="020B0604020202020204" pitchFamily="34" charset="0"/>
        <a:buChar char="»"/>
        <a:defRPr sz="4600" kern="1200">
          <a:solidFill>
            <a:schemeClr val="tx1"/>
          </a:solidFill>
          <a:latin typeface="+mn-lt"/>
          <a:ea typeface="+mn-ea"/>
          <a:cs typeface="+mn-cs"/>
        </a:defRPr>
      </a:lvl5pPr>
      <a:lvl6pPr marL="582739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6pPr>
      <a:lvl7pPr marL="6887210"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7pPr>
      <a:lvl8pPr marL="794702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8pPr>
      <a:lvl9pPr marL="900620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9pPr>
    </p:bodyStyle>
    <p:otherStyle>
      <a:defPPr>
        <a:defRPr lang="zh-CN"/>
      </a:defPPr>
      <a:lvl1pPr marL="0" algn="l" defTabSz="2118995" rtl="0" eaLnBrk="1" latinLnBrk="0" hangingPunct="1">
        <a:defRPr sz="4200" kern="1200">
          <a:solidFill>
            <a:schemeClr val="tx1"/>
          </a:solidFill>
          <a:latin typeface="+mn-lt"/>
          <a:ea typeface="+mn-ea"/>
          <a:cs typeface="+mn-cs"/>
        </a:defRPr>
      </a:lvl1pPr>
      <a:lvl2pPr marL="1059815" algn="l" defTabSz="2118995" rtl="0" eaLnBrk="1" latinLnBrk="0" hangingPunct="1">
        <a:defRPr sz="4200" kern="1200">
          <a:solidFill>
            <a:schemeClr val="tx1"/>
          </a:solidFill>
          <a:latin typeface="+mn-lt"/>
          <a:ea typeface="+mn-ea"/>
          <a:cs typeface="+mn-cs"/>
        </a:defRPr>
      </a:lvl2pPr>
      <a:lvl3pPr marL="2118995" algn="l" defTabSz="2118995" rtl="0" eaLnBrk="1" latinLnBrk="0" hangingPunct="1">
        <a:defRPr sz="4200" kern="1200">
          <a:solidFill>
            <a:schemeClr val="tx1"/>
          </a:solidFill>
          <a:latin typeface="+mn-lt"/>
          <a:ea typeface="+mn-ea"/>
          <a:cs typeface="+mn-cs"/>
        </a:defRPr>
      </a:lvl3pPr>
      <a:lvl4pPr marL="3178810" algn="l" defTabSz="2118995" rtl="0" eaLnBrk="1" latinLnBrk="0" hangingPunct="1">
        <a:defRPr sz="4200" kern="1200">
          <a:solidFill>
            <a:schemeClr val="tx1"/>
          </a:solidFill>
          <a:latin typeface="+mn-lt"/>
          <a:ea typeface="+mn-ea"/>
          <a:cs typeface="+mn-cs"/>
        </a:defRPr>
      </a:lvl4pPr>
      <a:lvl5pPr marL="4237990" algn="l" defTabSz="2118995" rtl="0" eaLnBrk="1" latinLnBrk="0" hangingPunct="1">
        <a:defRPr sz="4200" kern="1200">
          <a:solidFill>
            <a:schemeClr val="tx1"/>
          </a:solidFill>
          <a:latin typeface="+mn-lt"/>
          <a:ea typeface="+mn-ea"/>
          <a:cs typeface="+mn-cs"/>
        </a:defRPr>
      </a:lvl5pPr>
      <a:lvl6pPr marL="5297805" algn="l" defTabSz="2118995" rtl="0" eaLnBrk="1" latinLnBrk="0" hangingPunct="1">
        <a:defRPr sz="4200" kern="1200">
          <a:solidFill>
            <a:schemeClr val="tx1"/>
          </a:solidFill>
          <a:latin typeface="+mn-lt"/>
          <a:ea typeface="+mn-ea"/>
          <a:cs typeface="+mn-cs"/>
        </a:defRPr>
      </a:lvl6pPr>
      <a:lvl7pPr marL="6357620" algn="l" defTabSz="2118995" rtl="0" eaLnBrk="1" latinLnBrk="0" hangingPunct="1">
        <a:defRPr sz="4200" kern="1200">
          <a:solidFill>
            <a:schemeClr val="tx1"/>
          </a:solidFill>
          <a:latin typeface="+mn-lt"/>
          <a:ea typeface="+mn-ea"/>
          <a:cs typeface="+mn-cs"/>
        </a:defRPr>
      </a:lvl7pPr>
      <a:lvl8pPr marL="7416800" algn="l" defTabSz="2118995" rtl="0" eaLnBrk="1" latinLnBrk="0" hangingPunct="1">
        <a:defRPr sz="4200" kern="1200">
          <a:solidFill>
            <a:schemeClr val="tx1"/>
          </a:solidFill>
          <a:latin typeface="+mn-lt"/>
          <a:ea typeface="+mn-ea"/>
          <a:cs typeface="+mn-cs"/>
        </a:defRPr>
      </a:lvl8pPr>
      <a:lvl9pPr marL="8476615" algn="l" defTabSz="2118995" rtl="0" eaLnBrk="1" latinLnBrk="0" hangingPunct="1">
        <a:defRPr sz="4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anpointgz.cn/faq/index.html?q=luanma" TargetMode="External"/><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hyperlink" Target="http://www.canpointgz.cn/faq"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2358160" y="324446"/>
            <a:ext cx="9307460" cy="1200329"/>
          </a:xfrm>
          <a:prstGeom prst="rect">
            <a:avLst/>
          </a:prstGeom>
          <a:noFill/>
        </p:spPr>
        <p:txBody>
          <a:bodyPr wrap="square" rtlCol="0">
            <a:spAutoFit/>
          </a:bodyPr>
          <a:lstStyle/>
          <a:p>
            <a:r>
              <a:rPr lang="zh-CN" altLang="en-US" sz="7200" b="1" dirty="0">
                <a:solidFill>
                  <a:srgbClr val="DD6690"/>
                </a:solidFill>
                <a:latin typeface="微软雅黑" panose="020B0503020204020204" pitchFamily="34" charset="-122"/>
                <a:ea typeface="微软雅黑" panose="020B0503020204020204" pitchFamily="34" charset="-122"/>
              </a:rPr>
              <a:t>课件编辑说明</a:t>
            </a:r>
          </a:p>
        </p:txBody>
      </p:sp>
      <p:pic>
        <p:nvPicPr>
          <p:cNvPr id="4" name="图片 3"/>
          <p:cNvPicPr>
            <a:picLocks noChangeAspect="1"/>
          </p:cNvPicPr>
          <p:nvPr/>
        </p:nvPicPr>
        <p:blipFill>
          <a:blip r:embed="rId2"/>
          <a:stretch>
            <a:fillRect/>
          </a:stretch>
        </p:blipFill>
        <p:spPr>
          <a:xfrm>
            <a:off x="1369441" y="564610"/>
            <a:ext cx="726923" cy="720000"/>
          </a:xfrm>
          <a:prstGeom prst="rect">
            <a:avLst/>
          </a:prstGeom>
        </p:spPr>
      </p:pic>
      <p:grpSp>
        <p:nvGrpSpPr>
          <p:cNvPr id="6" name="组合 5">
            <a:extLst>
              <a:ext uri="{FF2B5EF4-FFF2-40B4-BE49-F238E27FC236}">
                <a16:creationId xmlns:lc="http://schemas.openxmlformats.org/drawingml/2006/lockedCanvas" xmlns="" xmlns:a16="http://schemas.microsoft.com/office/drawing/2014/main" id="{5D4D2AAD-FAEA-401A-8311-7F6B4F28C6A8}"/>
              </a:ext>
            </a:extLst>
          </p:cNvPr>
          <p:cNvGrpSpPr/>
          <p:nvPr/>
        </p:nvGrpSpPr>
        <p:grpSpPr>
          <a:xfrm>
            <a:off x="3874891" y="3456794"/>
            <a:ext cx="16013507" cy="6408712"/>
            <a:chOff x="4077049" y="4068862"/>
            <a:chExt cx="16013507" cy="6408712"/>
          </a:xfrm>
        </p:grpSpPr>
        <p:grpSp>
          <p:nvGrpSpPr>
            <p:cNvPr id="7" name="组合 6">
              <a:extLst>
                <a:ext uri="{FF2B5EF4-FFF2-40B4-BE49-F238E27FC236}">
                  <a16:creationId xmlns:lc="http://schemas.openxmlformats.org/drawingml/2006/lockedCanvas" xmlns="" xmlns:a16="http://schemas.microsoft.com/office/drawing/2014/main" id="{053E71B3-0453-7F7E-F646-850ED0764770}"/>
                </a:ext>
              </a:extLst>
            </p:cNvPr>
            <p:cNvGrpSpPr/>
            <p:nvPr/>
          </p:nvGrpSpPr>
          <p:grpSpPr>
            <a:xfrm>
              <a:off x="4077049" y="4068862"/>
              <a:ext cx="16013507" cy="1482650"/>
              <a:chOff x="4077049" y="4068862"/>
              <a:chExt cx="16013507" cy="1482650"/>
            </a:xfrm>
          </p:grpSpPr>
          <p:sp>
            <p:nvSpPr>
              <p:cNvPr id="16" name="矩形: 圆角 18">
                <a:extLst>
                  <a:ext uri="{FF2B5EF4-FFF2-40B4-BE49-F238E27FC236}">
                    <a16:creationId xmlns:lc="http://schemas.openxmlformats.org/drawingml/2006/lockedCanvas" xmlns="" xmlns:a16="http://schemas.microsoft.com/office/drawing/2014/main" id="{5B49FB72-B2BE-45BB-D1B0-0B1474F6F6D4}"/>
                  </a:ext>
                </a:extLst>
              </p:cNvPr>
              <p:cNvSpPr/>
              <p:nvPr/>
            </p:nvSpPr>
            <p:spPr>
              <a:xfrm>
                <a:off x="4077049" y="4334485"/>
                <a:ext cx="2791726" cy="1030520"/>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defTabSz="2117725" rtl="0" fontAlgn="base">
                  <a:spcBef>
                    <a:spcPct val="0"/>
                  </a:spcBef>
                  <a:spcAft>
                    <a:spcPct val="0"/>
                  </a:spcAft>
                  <a:defRPr sz="4200" kern="1200">
                    <a:solidFill>
                      <a:schemeClr val="lt1"/>
                    </a:solidFill>
                    <a:latin typeface="+mn-lt"/>
                    <a:ea typeface="+mn-ea"/>
                    <a:cs typeface="+mn-cs"/>
                  </a:defRPr>
                </a:lvl1pPr>
                <a:lvl2pPr marL="1059180" indent="-601980" algn="l" defTabSz="2117725" rtl="0" fontAlgn="base">
                  <a:spcBef>
                    <a:spcPct val="0"/>
                  </a:spcBef>
                  <a:spcAft>
                    <a:spcPct val="0"/>
                  </a:spcAft>
                  <a:defRPr sz="4200" kern="1200">
                    <a:solidFill>
                      <a:schemeClr val="lt1"/>
                    </a:solidFill>
                    <a:latin typeface="+mn-lt"/>
                    <a:ea typeface="+mn-ea"/>
                    <a:cs typeface="+mn-cs"/>
                  </a:defRPr>
                </a:lvl2pPr>
                <a:lvl3pPr marL="2117725" indent="-1203325" algn="l" defTabSz="2117725" rtl="0" fontAlgn="base">
                  <a:spcBef>
                    <a:spcPct val="0"/>
                  </a:spcBef>
                  <a:spcAft>
                    <a:spcPct val="0"/>
                  </a:spcAft>
                  <a:defRPr sz="4200" kern="1200">
                    <a:solidFill>
                      <a:schemeClr val="lt1"/>
                    </a:solidFill>
                    <a:latin typeface="+mn-lt"/>
                    <a:ea typeface="+mn-ea"/>
                    <a:cs typeface="+mn-cs"/>
                  </a:defRPr>
                </a:lvl3pPr>
                <a:lvl4pPr marL="3178175" indent="-1806575" algn="l" defTabSz="2117725" rtl="0" fontAlgn="base">
                  <a:spcBef>
                    <a:spcPct val="0"/>
                  </a:spcBef>
                  <a:spcAft>
                    <a:spcPct val="0"/>
                  </a:spcAft>
                  <a:defRPr sz="4200" kern="1200">
                    <a:solidFill>
                      <a:schemeClr val="lt1"/>
                    </a:solidFill>
                    <a:latin typeface="+mn-lt"/>
                    <a:ea typeface="+mn-ea"/>
                    <a:cs typeface="+mn-cs"/>
                  </a:defRPr>
                </a:lvl4pPr>
                <a:lvl5pPr marL="4237355" indent="-2408555" algn="l" defTabSz="2117725" rtl="0" fontAlgn="base">
                  <a:spcBef>
                    <a:spcPct val="0"/>
                  </a:spcBef>
                  <a:spcAft>
                    <a:spcPct val="0"/>
                  </a:spcAft>
                  <a:defRPr sz="4200" kern="1200">
                    <a:solidFill>
                      <a:schemeClr val="lt1"/>
                    </a:solidFill>
                    <a:latin typeface="+mn-lt"/>
                    <a:ea typeface="+mn-ea"/>
                    <a:cs typeface="+mn-cs"/>
                  </a:defRPr>
                </a:lvl5pPr>
                <a:lvl6pPr marL="2286000" algn="l" defTabSz="914400" rtl="0" eaLnBrk="1" latinLnBrk="0" hangingPunct="1">
                  <a:defRPr sz="4200" kern="1200">
                    <a:solidFill>
                      <a:schemeClr val="lt1"/>
                    </a:solidFill>
                    <a:latin typeface="+mn-lt"/>
                    <a:ea typeface="+mn-ea"/>
                    <a:cs typeface="+mn-cs"/>
                  </a:defRPr>
                </a:lvl6pPr>
                <a:lvl7pPr marL="2743200" algn="l" defTabSz="914400" rtl="0" eaLnBrk="1" latinLnBrk="0" hangingPunct="1">
                  <a:defRPr sz="4200" kern="1200">
                    <a:solidFill>
                      <a:schemeClr val="lt1"/>
                    </a:solidFill>
                    <a:latin typeface="+mn-lt"/>
                    <a:ea typeface="+mn-ea"/>
                    <a:cs typeface="+mn-cs"/>
                  </a:defRPr>
                </a:lvl7pPr>
                <a:lvl8pPr marL="3200400" algn="l" defTabSz="914400" rtl="0" eaLnBrk="1" latinLnBrk="0" hangingPunct="1">
                  <a:defRPr sz="4200" kern="1200">
                    <a:solidFill>
                      <a:schemeClr val="lt1"/>
                    </a:solidFill>
                    <a:latin typeface="+mn-lt"/>
                    <a:ea typeface="+mn-ea"/>
                    <a:cs typeface="+mn-cs"/>
                  </a:defRPr>
                </a:lvl8pPr>
                <a:lvl9pPr marL="3657600" algn="l" defTabSz="914400" rtl="0" eaLnBrk="1" latinLnBrk="0" hangingPunct="1">
                  <a:defRPr sz="4200" kern="1200">
                    <a:solidFill>
                      <a:schemeClr val="lt1"/>
                    </a:solidFill>
                    <a:latin typeface="+mn-lt"/>
                    <a:ea typeface="+mn-ea"/>
                    <a:cs typeface="+mn-cs"/>
                  </a:defRPr>
                </a:lvl9pPr>
              </a:lstStyle>
              <a:p>
                <a:pPr algn="ctr"/>
                <a:endParaRPr lang="zh-CN" altLang="en-US"/>
              </a:p>
            </p:txBody>
          </p:sp>
          <p:sp>
            <p:nvSpPr>
              <p:cNvPr id="17" name="文本框 19">
                <a:extLst>
                  <a:ext uri="{FF2B5EF4-FFF2-40B4-BE49-F238E27FC236}">
                    <a16:creationId xmlns:lc="http://schemas.openxmlformats.org/drawingml/2006/lockedCanvas" xmlns="" xmlns:a16="http://schemas.microsoft.com/office/drawing/2014/main" id="{9C008C9C-53C0-10A8-71AA-7FED58DBF6FE}"/>
                  </a:ext>
                </a:extLst>
              </p:cNvPr>
              <p:cNvSpPr txBox="1"/>
              <p:nvPr/>
            </p:nvSpPr>
            <p:spPr>
              <a:xfrm>
                <a:off x="7387652" y="4068862"/>
                <a:ext cx="12702904" cy="1482650"/>
              </a:xfrm>
              <a:prstGeom prst="rect">
                <a:avLst/>
              </a:prstGeom>
              <a:noFill/>
            </p:spPr>
            <p:txBody>
              <a:bodyPr wrap="square">
                <a:spAutoFit/>
              </a:bodyPr>
              <a:lstStyle>
                <a:defPPr>
                  <a:defRPr lang="zh-CN"/>
                </a:defPPr>
                <a:lvl1pPr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1pPr>
                <a:lvl2pPr marL="1059180" indent="-601980"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2pPr>
                <a:lvl3pPr marL="2117725" indent="-120332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3pPr>
                <a:lvl4pPr marL="3178175" indent="-180657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4pPr>
                <a:lvl5pPr marL="4237355" indent="-240855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zh-CN" sz="3200" dirty="0">
                    <a:latin typeface="微软雅黑" panose="020B0503020204020204" pitchFamily="34" charset="-122"/>
                    <a:ea typeface="微软雅黑" panose="020B0503020204020204" pitchFamily="34" charset="-122"/>
                  </a:rPr>
                  <a:t>本课件需用</a:t>
                </a:r>
                <a:r>
                  <a:rPr lang="en-US" altLang="zh-CN" sz="3200" dirty="0">
                    <a:latin typeface="微软雅黑" panose="020B0503020204020204" pitchFamily="34" charset="-122"/>
                    <a:ea typeface="微软雅黑" panose="020B0503020204020204" pitchFamily="34" charset="-122"/>
                  </a:rPr>
                  <a:t>office2010</a:t>
                </a:r>
                <a:r>
                  <a:rPr lang="zh-CN" altLang="zh-CN" sz="3200" dirty="0">
                    <a:latin typeface="微软雅黑" panose="020B0503020204020204" pitchFamily="34" charset="-122"/>
                    <a:ea typeface="微软雅黑" panose="020B0503020204020204" pitchFamily="34" charset="-122"/>
                  </a:rPr>
                  <a:t>及以上版本打开，如果您的电脑是</a:t>
                </a:r>
                <a:r>
                  <a:rPr lang="en-US" altLang="zh-CN" sz="3200" dirty="0">
                    <a:latin typeface="微软雅黑" panose="020B0503020204020204" pitchFamily="34" charset="-122"/>
                    <a:ea typeface="微软雅黑" panose="020B0503020204020204" pitchFamily="34" charset="-122"/>
                  </a:rPr>
                  <a:t>office2007</a:t>
                </a:r>
                <a:r>
                  <a:rPr lang="zh-CN" altLang="zh-CN" sz="3200" dirty="0">
                    <a:latin typeface="微软雅黑" panose="020B0503020204020204" pitchFamily="34" charset="-122"/>
                    <a:ea typeface="微软雅黑" panose="020B0503020204020204" pitchFamily="34" charset="-122"/>
                  </a:rPr>
                  <a:t>及以下版本或者</a:t>
                </a:r>
                <a:r>
                  <a:rPr lang="en-US" altLang="zh-CN" sz="3200" dirty="0">
                    <a:latin typeface="微软雅黑" panose="020B0503020204020204" pitchFamily="34" charset="-122"/>
                    <a:ea typeface="微软雅黑" panose="020B0503020204020204" pitchFamily="34" charset="-122"/>
                  </a:rPr>
                  <a:t>WPS</a:t>
                </a:r>
                <a:r>
                  <a:rPr lang="zh-CN" altLang="zh-CN" sz="3200" dirty="0">
                    <a:latin typeface="微软雅黑" panose="020B0503020204020204" pitchFamily="34" charset="-122"/>
                    <a:ea typeface="微软雅黑" panose="020B0503020204020204" pitchFamily="34" charset="-122"/>
                  </a:rPr>
                  <a:t>软件，可能会出现不可编辑的文档。</a:t>
                </a:r>
              </a:p>
            </p:txBody>
          </p:sp>
          <p:sp>
            <p:nvSpPr>
              <p:cNvPr id="18" name="文本框 20">
                <a:extLst>
                  <a:ext uri="{FF2B5EF4-FFF2-40B4-BE49-F238E27FC236}">
                    <a16:creationId xmlns:lc="http://schemas.openxmlformats.org/drawingml/2006/lockedCanvas" xmlns="" xmlns:a16="http://schemas.microsoft.com/office/drawing/2014/main" id="{4479B736-C9E6-E6A4-FDCD-0A4727AD7127}"/>
                  </a:ext>
                </a:extLst>
              </p:cNvPr>
              <p:cNvSpPr txBox="1"/>
              <p:nvPr/>
            </p:nvSpPr>
            <p:spPr>
              <a:xfrm>
                <a:off x="4175744" y="4212878"/>
                <a:ext cx="3025380" cy="1069845"/>
              </a:xfrm>
              <a:prstGeom prst="rect">
                <a:avLst/>
              </a:prstGeom>
              <a:noFill/>
            </p:spPr>
            <p:txBody>
              <a:bodyPr wrap="square">
                <a:spAutoFit/>
              </a:bodyPr>
              <a:lstStyle>
                <a:defPPr>
                  <a:defRPr lang="zh-CN"/>
                </a:defPPr>
                <a:lvl1pPr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1pPr>
                <a:lvl2pPr marL="1059180" indent="-601980"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2pPr>
                <a:lvl3pPr marL="2117725" indent="-120332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3pPr>
                <a:lvl4pPr marL="3178175" indent="-180657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4pPr>
                <a:lvl5pPr marL="4237355" indent="-240855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en-US" sz="4800" b="1" dirty="0">
                    <a:solidFill>
                      <a:srgbClr val="002060"/>
                    </a:solidFill>
                    <a:latin typeface="微软雅黑" panose="020B0503020204020204" pitchFamily="34" charset="-122"/>
                    <a:ea typeface="微软雅黑" panose="020B0503020204020204" pitchFamily="34" charset="-122"/>
                  </a:rPr>
                  <a:t>版本要求</a:t>
                </a:r>
                <a:endParaRPr lang="zh-CN" altLang="zh-CN" sz="4800" b="1" dirty="0">
                  <a:solidFill>
                    <a:srgbClr val="002060"/>
                  </a:solidFill>
                  <a:latin typeface="微软雅黑" panose="020B0503020204020204" pitchFamily="34" charset="-122"/>
                  <a:ea typeface="微软雅黑" panose="020B0503020204020204" pitchFamily="34" charset="-122"/>
                </a:endParaRPr>
              </a:p>
            </p:txBody>
          </p:sp>
        </p:grpSp>
        <p:grpSp>
          <p:nvGrpSpPr>
            <p:cNvPr id="8" name="组合 7">
              <a:extLst>
                <a:ext uri="{FF2B5EF4-FFF2-40B4-BE49-F238E27FC236}">
                  <a16:creationId xmlns:lc="http://schemas.openxmlformats.org/drawingml/2006/lockedCanvas" xmlns="" xmlns:a16="http://schemas.microsoft.com/office/drawing/2014/main" id="{B805FEC8-2069-4E00-C397-9F65DFE173F4}"/>
                </a:ext>
              </a:extLst>
            </p:cNvPr>
            <p:cNvGrpSpPr/>
            <p:nvPr/>
          </p:nvGrpSpPr>
          <p:grpSpPr>
            <a:xfrm>
              <a:off x="4077049" y="6546652"/>
              <a:ext cx="16013507" cy="1482650"/>
              <a:chOff x="4077049" y="4068862"/>
              <a:chExt cx="16013507" cy="1482650"/>
            </a:xfrm>
          </p:grpSpPr>
          <p:sp>
            <p:nvSpPr>
              <p:cNvPr id="13" name="矩形: 圆角 15">
                <a:extLst>
                  <a:ext uri="{FF2B5EF4-FFF2-40B4-BE49-F238E27FC236}">
                    <a16:creationId xmlns:lc="http://schemas.openxmlformats.org/drawingml/2006/lockedCanvas" xmlns="" xmlns:a16="http://schemas.microsoft.com/office/drawing/2014/main" id="{63008E3F-92CB-4558-B5E3-9DBB0E562E4A}"/>
                  </a:ext>
                </a:extLst>
              </p:cNvPr>
              <p:cNvSpPr/>
              <p:nvPr/>
            </p:nvSpPr>
            <p:spPr>
              <a:xfrm>
                <a:off x="4077049" y="4334485"/>
                <a:ext cx="2791726" cy="1030520"/>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defTabSz="2117725" rtl="0" fontAlgn="base">
                  <a:spcBef>
                    <a:spcPct val="0"/>
                  </a:spcBef>
                  <a:spcAft>
                    <a:spcPct val="0"/>
                  </a:spcAft>
                  <a:defRPr sz="4200" kern="1200">
                    <a:solidFill>
                      <a:schemeClr val="lt1"/>
                    </a:solidFill>
                    <a:latin typeface="+mn-lt"/>
                    <a:ea typeface="+mn-ea"/>
                    <a:cs typeface="+mn-cs"/>
                  </a:defRPr>
                </a:lvl1pPr>
                <a:lvl2pPr marL="1059180" indent="-601980" algn="l" defTabSz="2117725" rtl="0" fontAlgn="base">
                  <a:spcBef>
                    <a:spcPct val="0"/>
                  </a:spcBef>
                  <a:spcAft>
                    <a:spcPct val="0"/>
                  </a:spcAft>
                  <a:defRPr sz="4200" kern="1200">
                    <a:solidFill>
                      <a:schemeClr val="lt1"/>
                    </a:solidFill>
                    <a:latin typeface="+mn-lt"/>
                    <a:ea typeface="+mn-ea"/>
                    <a:cs typeface="+mn-cs"/>
                  </a:defRPr>
                </a:lvl2pPr>
                <a:lvl3pPr marL="2117725" indent="-1203325" algn="l" defTabSz="2117725" rtl="0" fontAlgn="base">
                  <a:spcBef>
                    <a:spcPct val="0"/>
                  </a:spcBef>
                  <a:spcAft>
                    <a:spcPct val="0"/>
                  </a:spcAft>
                  <a:defRPr sz="4200" kern="1200">
                    <a:solidFill>
                      <a:schemeClr val="lt1"/>
                    </a:solidFill>
                    <a:latin typeface="+mn-lt"/>
                    <a:ea typeface="+mn-ea"/>
                    <a:cs typeface="+mn-cs"/>
                  </a:defRPr>
                </a:lvl3pPr>
                <a:lvl4pPr marL="3178175" indent="-1806575" algn="l" defTabSz="2117725" rtl="0" fontAlgn="base">
                  <a:spcBef>
                    <a:spcPct val="0"/>
                  </a:spcBef>
                  <a:spcAft>
                    <a:spcPct val="0"/>
                  </a:spcAft>
                  <a:defRPr sz="4200" kern="1200">
                    <a:solidFill>
                      <a:schemeClr val="lt1"/>
                    </a:solidFill>
                    <a:latin typeface="+mn-lt"/>
                    <a:ea typeface="+mn-ea"/>
                    <a:cs typeface="+mn-cs"/>
                  </a:defRPr>
                </a:lvl4pPr>
                <a:lvl5pPr marL="4237355" indent="-2408555" algn="l" defTabSz="2117725" rtl="0" fontAlgn="base">
                  <a:spcBef>
                    <a:spcPct val="0"/>
                  </a:spcBef>
                  <a:spcAft>
                    <a:spcPct val="0"/>
                  </a:spcAft>
                  <a:defRPr sz="4200" kern="1200">
                    <a:solidFill>
                      <a:schemeClr val="lt1"/>
                    </a:solidFill>
                    <a:latin typeface="+mn-lt"/>
                    <a:ea typeface="+mn-ea"/>
                    <a:cs typeface="+mn-cs"/>
                  </a:defRPr>
                </a:lvl5pPr>
                <a:lvl6pPr marL="2286000" algn="l" defTabSz="914400" rtl="0" eaLnBrk="1" latinLnBrk="0" hangingPunct="1">
                  <a:defRPr sz="4200" kern="1200">
                    <a:solidFill>
                      <a:schemeClr val="lt1"/>
                    </a:solidFill>
                    <a:latin typeface="+mn-lt"/>
                    <a:ea typeface="+mn-ea"/>
                    <a:cs typeface="+mn-cs"/>
                  </a:defRPr>
                </a:lvl6pPr>
                <a:lvl7pPr marL="2743200" algn="l" defTabSz="914400" rtl="0" eaLnBrk="1" latinLnBrk="0" hangingPunct="1">
                  <a:defRPr sz="4200" kern="1200">
                    <a:solidFill>
                      <a:schemeClr val="lt1"/>
                    </a:solidFill>
                    <a:latin typeface="+mn-lt"/>
                    <a:ea typeface="+mn-ea"/>
                    <a:cs typeface="+mn-cs"/>
                  </a:defRPr>
                </a:lvl7pPr>
                <a:lvl8pPr marL="3200400" algn="l" defTabSz="914400" rtl="0" eaLnBrk="1" latinLnBrk="0" hangingPunct="1">
                  <a:defRPr sz="4200" kern="1200">
                    <a:solidFill>
                      <a:schemeClr val="lt1"/>
                    </a:solidFill>
                    <a:latin typeface="+mn-lt"/>
                    <a:ea typeface="+mn-ea"/>
                    <a:cs typeface="+mn-cs"/>
                  </a:defRPr>
                </a:lvl8pPr>
                <a:lvl9pPr marL="3657600" algn="l" defTabSz="914400" rtl="0" eaLnBrk="1" latinLnBrk="0" hangingPunct="1">
                  <a:defRPr sz="4200" kern="1200">
                    <a:solidFill>
                      <a:schemeClr val="lt1"/>
                    </a:solidFill>
                    <a:latin typeface="+mn-lt"/>
                    <a:ea typeface="+mn-ea"/>
                    <a:cs typeface="+mn-cs"/>
                  </a:defRPr>
                </a:lvl9pPr>
              </a:lstStyle>
              <a:p>
                <a:pPr algn="ctr"/>
                <a:endParaRPr lang="zh-CN" altLang="en-US"/>
              </a:p>
            </p:txBody>
          </p:sp>
          <p:sp>
            <p:nvSpPr>
              <p:cNvPr id="14" name="文本框 16">
                <a:extLst>
                  <a:ext uri="{FF2B5EF4-FFF2-40B4-BE49-F238E27FC236}">
                    <a16:creationId xmlns:lc="http://schemas.openxmlformats.org/drawingml/2006/lockedCanvas" xmlns="" xmlns:a16="http://schemas.microsoft.com/office/drawing/2014/main" id="{4BE85408-8A19-37D9-28D1-E2578CB3FC49}"/>
                  </a:ext>
                </a:extLst>
              </p:cNvPr>
              <p:cNvSpPr txBox="1"/>
              <p:nvPr/>
            </p:nvSpPr>
            <p:spPr>
              <a:xfrm>
                <a:off x="7387652" y="4068862"/>
                <a:ext cx="12702904" cy="1482650"/>
              </a:xfrm>
              <a:prstGeom prst="rect">
                <a:avLst/>
              </a:prstGeom>
              <a:noFill/>
            </p:spPr>
            <p:txBody>
              <a:bodyPr wrap="square">
                <a:spAutoFit/>
              </a:bodyPr>
              <a:lstStyle>
                <a:defPPr>
                  <a:defRPr lang="zh-CN"/>
                </a:defPPr>
                <a:lvl1pPr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1pPr>
                <a:lvl2pPr marL="1059180" indent="-601980"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2pPr>
                <a:lvl3pPr marL="2117725" indent="-120332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3pPr>
                <a:lvl4pPr marL="3178175" indent="-180657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4pPr>
                <a:lvl5pPr marL="4237355" indent="-240855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zh-CN" sz="3200" dirty="0">
                    <a:latin typeface="微软雅黑" panose="020B0503020204020204" pitchFamily="34" charset="-122"/>
                    <a:ea typeface="微软雅黑" panose="020B0503020204020204" pitchFamily="34" charset="-122"/>
                  </a:rPr>
                  <a:t>如您在使用过程中遇到公式不显示或者乱码的情况，可能是因为您的电脑缺少字体，请登录网站</a:t>
                </a:r>
                <a:r>
                  <a:rPr lang="en-US" altLang="zh-CN" sz="3200" u="sng" dirty="0">
                    <a:latin typeface="微软雅黑" panose="020B0503020204020204" pitchFamily="34" charset="-122"/>
                    <a:ea typeface="微软雅黑" panose="020B0503020204020204" pitchFamily="34" charset="-122"/>
                    <a:hlinkClick r:id="rId3"/>
                  </a:rPr>
                  <a:t>www.canpointgz.cn/faq</a:t>
                </a:r>
                <a:r>
                  <a:rPr lang="zh-CN" altLang="zh-CN" sz="3200" dirty="0">
                    <a:latin typeface="微软雅黑" panose="020B0503020204020204" pitchFamily="34" charset="-122"/>
                    <a:ea typeface="微软雅黑" panose="020B0503020204020204" pitchFamily="34" charset="-122"/>
                  </a:rPr>
                  <a:t>下载。 </a:t>
                </a:r>
              </a:p>
            </p:txBody>
          </p:sp>
          <p:sp>
            <p:nvSpPr>
              <p:cNvPr id="15" name="文本框 17">
                <a:extLst>
                  <a:ext uri="{FF2B5EF4-FFF2-40B4-BE49-F238E27FC236}">
                    <a16:creationId xmlns:lc="http://schemas.openxmlformats.org/drawingml/2006/lockedCanvas" xmlns="" xmlns:a16="http://schemas.microsoft.com/office/drawing/2014/main" id="{75390994-19EE-83A3-E0F5-6AD322D93403}"/>
                  </a:ext>
                </a:extLst>
              </p:cNvPr>
              <p:cNvSpPr txBox="1"/>
              <p:nvPr/>
            </p:nvSpPr>
            <p:spPr>
              <a:xfrm>
                <a:off x="4175744" y="4212878"/>
                <a:ext cx="3025380" cy="1069845"/>
              </a:xfrm>
              <a:prstGeom prst="rect">
                <a:avLst/>
              </a:prstGeom>
              <a:noFill/>
            </p:spPr>
            <p:txBody>
              <a:bodyPr wrap="square">
                <a:spAutoFit/>
              </a:bodyPr>
              <a:lstStyle>
                <a:defPPr>
                  <a:defRPr lang="zh-CN"/>
                </a:defPPr>
                <a:lvl1pPr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1pPr>
                <a:lvl2pPr marL="1059180" indent="-601980"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2pPr>
                <a:lvl3pPr marL="2117725" indent="-120332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3pPr>
                <a:lvl4pPr marL="3178175" indent="-180657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4pPr>
                <a:lvl5pPr marL="4237355" indent="-240855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en-US" sz="4800" b="1" dirty="0">
                    <a:solidFill>
                      <a:srgbClr val="002060"/>
                    </a:solidFill>
                    <a:latin typeface="微软雅黑" panose="020B0503020204020204" pitchFamily="34" charset="-122"/>
                    <a:ea typeface="微软雅黑" panose="020B0503020204020204" pitchFamily="34" charset="-122"/>
                  </a:rPr>
                  <a:t>乱码问题</a:t>
                </a:r>
                <a:endParaRPr lang="zh-CN" altLang="zh-CN" sz="4800" b="1" dirty="0">
                  <a:solidFill>
                    <a:srgbClr val="002060"/>
                  </a:solidFill>
                  <a:latin typeface="微软雅黑" panose="020B0503020204020204" pitchFamily="34" charset="-122"/>
                  <a:ea typeface="微软雅黑" panose="020B0503020204020204" pitchFamily="34" charset="-122"/>
                </a:endParaRPr>
              </a:p>
            </p:txBody>
          </p:sp>
        </p:grpSp>
        <p:grpSp>
          <p:nvGrpSpPr>
            <p:cNvPr id="9" name="组合 8">
              <a:extLst>
                <a:ext uri="{FF2B5EF4-FFF2-40B4-BE49-F238E27FC236}">
                  <a16:creationId xmlns:lc="http://schemas.openxmlformats.org/drawingml/2006/lockedCanvas" xmlns="" xmlns:a16="http://schemas.microsoft.com/office/drawing/2014/main" id="{52207F49-21DD-ADEB-84A7-2BCBC2FD99B2}"/>
                </a:ext>
              </a:extLst>
            </p:cNvPr>
            <p:cNvGrpSpPr/>
            <p:nvPr/>
          </p:nvGrpSpPr>
          <p:grpSpPr>
            <a:xfrm>
              <a:off x="4077049" y="8969469"/>
              <a:ext cx="16013507" cy="1508105"/>
              <a:chOff x="4077049" y="4068862"/>
              <a:chExt cx="16013507" cy="1508105"/>
            </a:xfrm>
          </p:grpSpPr>
          <p:sp>
            <p:nvSpPr>
              <p:cNvPr id="10" name="矩形: 圆角 12">
                <a:extLst>
                  <a:ext uri="{FF2B5EF4-FFF2-40B4-BE49-F238E27FC236}">
                    <a16:creationId xmlns:lc="http://schemas.openxmlformats.org/drawingml/2006/lockedCanvas" xmlns="" xmlns:a16="http://schemas.microsoft.com/office/drawing/2014/main" id="{1312C439-83FE-DCF6-592B-E16804BD02D4}"/>
                  </a:ext>
                </a:extLst>
              </p:cNvPr>
              <p:cNvSpPr/>
              <p:nvPr/>
            </p:nvSpPr>
            <p:spPr>
              <a:xfrm>
                <a:off x="4077049" y="4334485"/>
                <a:ext cx="2791726" cy="1030520"/>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defTabSz="2117725" rtl="0" fontAlgn="base">
                  <a:spcBef>
                    <a:spcPct val="0"/>
                  </a:spcBef>
                  <a:spcAft>
                    <a:spcPct val="0"/>
                  </a:spcAft>
                  <a:defRPr sz="4200" kern="1200">
                    <a:solidFill>
                      <a:schemeClr val="lt1"/>
                    </a:solidFill>
                    <a:latin typeface="+mn-lt"/>
                    <a:ea typeface="+mn-ea"/>
                    <a:cs typeface="+mn-cs"/>
                  </a:defRPr>
                </a:lvl1pPr>
                <a:lvl2pPr marL="1059180" indent="-601980" algn="l" defTabSz="2117725" rtl="0" fontAlgn="base">
                  <a:spcBef>
                    <a:spcPct val="0"/>
                  </a:spcBef>
                  <a:spcAft>
                    <a:spcPct val="0"/>
                  </a:spcAft>
                  <a:defRPr sz="4200" kern="1200">
                    <a:solidFill>
                      <a:schemeClr val="lt1"/>
                    </a:solidFill>
                    <a:latin typeface="+mn-lt"/>
                    <a:ea typeface="+mn-ea"/>
                    <a:cs typeface="+mn-cs"/>
                  </a:defRPr>
                </a:lvl2pPr>
                <a:lvl3pPr marL="2117725" indent="-1203325" algn="l" defTabSz="2117725" rtl="0" fontAlgn="base">
                  <a:spcBef>
                    <a:spcPct val="0"/>
                  </a:spcBef>
                  <a:spcAft>
                    <a:spcPct val="0"/>
                  </a:spcAft>
                  <a:defRPr sz="4200" kern="1200">
                    <a:solidFill>
                      <a:schemeClr val="lt1"/>
                    </a:solidFill>
                    <a:latin typeface="+mn-lt"/>
                    <a:ea typeface="+mn-ea"/>
                    <a:cs typeface="+mn-cs"/>
                  </a:defRPr>
                </a:lvl3pPr>
                <a:lvl4pPr marL="3178175" indent="-1806575" algn="l" defTabSz="2117725" rtl="0" fontAlgn="base">
                  <a:spcBef>
                    <a:spcPct val="0"/>
                  </a:spcBef>
                  <a:spcAft>
                    <a:spcPct val="0"/>
                  </a:spcAft>
                  <a:defRPr sz="4200" kern="1200">
                    <a:solidFill>
                      <a:schemeClr val="lt1"/>
                    </a:solidFill>
                    <a:latin typeface="+mn-lt"/>
                    <a:ea typeface="+mn-ea"/>
                    <a:cs typeface="+mn-cs"/>
                  </a:defRPr>
                </a:lvl4pPr>
                <a:lvl5pPr marL="4237355" indent="-2408555" algn="l" defTabSz="2117725" rtl="0" fontAlgn="base">
                  <a:spcBef>
                    <a:spcPct val="0"/>
                  </a:spcBef>
                  <a:spcAft>
                    <a:spcPct val="0"/>
                  </a:spcAft>
                  <a:defRPr sz="4200" kern="1200">
                    <a:solidFill>
                      <a:schemeClr val="lt1"/>
                    </a:solidFill>
                    <a:latin typeface="+mn-lt"/>
                    <a:ea typeface="+mn-ea"/>
                    <a:cs typeface="+mn-cs"/>
                  </a:defRPr>
                </a:lvl5pPr>
                <a:lvl6pPr marL="2286000" algn="l" defTabSz="914400" rtl="0" eaLnBrk="1" latinLnBrk="0" hangingPunct="1">
                  <a:defRPr sz="4200" kern="1200">
                    <a:solidFill>
                      <a:schemeClr val="lt1"/>
                    </a:solidFill>
                    <a:latin typeface="+mn-lt"/>
                    <a:ea typeface="+mn-ea"/>
                    <a:cs typeface="+mn-cs"/>
                  </a:defRPr>
                </a:lvl6pPr>
                <a:lvl7pPr marL="2743200" algn="l" defTabSz="914400" rtl="0" eaLnBrk="1" latinLnBrk="0" hangingPunct="1">
                  <a:defRPr sz="4200" kern="1200">
                    <a:solidFill>
                      <a:schemeClr val="lt1"/>
                    </a:solidFill>
                    <a:latin typeface="+mn-lt"/>
                    <a:ea typeface="+mn-ea"/>
                    <a:cs typeface="+mn-cs"/>
                  </a:defRPr>
                </a:lvl7pPr>
                <a:lvl8pPr marL="3200400" algn="l" defTabSz="914400" rtl="0" eaLnBrk="1" latinLnBrk="0" hangingPunct="1">
                  <a:defRPr sz="4200" kern="1200">
                    <a:solidFill>
                      <a:schemeClr val="lt1"/>
                    </a:solidFill>
                    <a:latin typeface="+mn-lt"/>
                    <a:ea typeface="+mn-ea"/>
                    <a:cs typeface="+mn-cs"/>
                  </a:defRPr>
                </a:lvl8pPr>
                <a:lvl9pPr marL="3657600" algn="l" defTabSz="914400" rtl="0" eaLnBrk="1" latinLnBrk="0" hangingPunct="1">
                  <a:defRPr sz="4200" kern="1200">
                    <a:solidFill>
                      <a:schemeClr val="lt1"/>
                    </a:solidFill>
                    <a:latin typeface="+mn-lt"/>
                    <a:ea typeface="+mn-ea"/>
                    <a:cs typeface="+mn-cs"/>
                  </a:defRPr>
                </a:lvl9pPr>
              </a:lstStyle>
              <a:p>
                <a:pPr algn="ctr"/>
                <a:endParaRPr lang="zh-CN" altLang="en-US"/>
              </a:p>
            </p:txBody>
          </p:sp>
          <p:sp>
            <p:nvSpPr>
              <p:cNvPr id="11" name="文本框 13">
                <a:extLst>
                  <a:ext uri="{FF2B5EF4-FFF2-40B4-BE49-F238E27FC236}">
                    <a16:creationId xmlns:lc="http://schemas.openxmlformats.org/drawingml/2006/lockedCanvas" xmlns="" xmlns:a16="http://schemas.microsoft.com/office/drawing/2014/main" id="{7489351F-EE60-DA09-7265-8832D7E7997B}"/>
                  </a:ext>
                </a:extLst>
              </p:cNvPr>
              <p:cNvSpPr txBox="1"/>
              <p:nvPr/>
            </p:nvSpPr>
            <p:spPr>
              <a:xfrm>
                <a:off x="7387652" y="4068862"/>
                <a:ext cx="12702904" cy="1508105"/>
              </a:xfrm>
              <a:prstGeom prst="rect">
                <a:avLst/>
              </a:prstGeom>
              <a:noFill/>
            </p:spPr>
            <p:txBody>
              <a:bodyPr wrap="square">
                <a:spAutoFit/>
              </a:bodyPr>
              <a:lstStyle>
                <a:defPPr>
                  <a:defRPr lang="zh-CN"/>
                </a:defPPr>
                <a:lvl1pPr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1pPr>
                <a:lvl2pPr marL="1059180" indent="-601980"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2pPr>
                <a:lvl3pPr marL="2117725" indent="-120332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3pPr>
                <a:lvl4pPr marL="3178175" indent="-180657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4pPr>
                <a:lvl5pPr marL="4237355" indent="-240855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zh-CN" sz="3200" dirty="0">
                    <a:latin typeface="微软雅黑" panose="020B0503020204020204" pitchFamily="34" charset="-122"/>
                    <a:ea typeface="微软雅黑" panose="020B0503020204020204" pitchFamily="34" charset="-122"/>
                  </a:rPr>
                  <a:t>如您</a:t>
                </a:r>
                <a:r>
                  <a:rPr lang="zh-CN" altLang="en-US" sz="3200" dirty="0">
                    <a:latin typeface="微软雅黑" panose="020B0503020204020204" pitchFamily="34" charset="-122"/>
                    <a:ea typeface="微软雅黑" panose="020B0503020204020204" pitchFamily="34" charset="-122"/>
                  </a:rPr>
                  <a:t>还有其他</a:t>
                </a:r>
                <a:r>
                  <a:rPr lang="zh-CN" altLang="zh-CN" sz="3200" dirty="0">
                    <a:latin typeface="微软雅黑" panose="020B0503020204020204" pitchFamily="34" charset="-122"/>
                    <a:ea typeface="微软雅黑" panose="020B0503020204020204" pitchFamily="34" charset="-122"/>
                  </a:rPr>
                  <a:t>方面的问题</a:t>
                </a:r>
                <a:r>
                  <a:rPr lang="zh-CN" altLang="en-US" sz="3200" dirty="0">
                    <a:latin typeface="微软雅黑" panose="020B0503020204020204" pitchFamily="34" charset="-122"/>
                    <a:ea typeface="微软雅黑" panose="020B0503020204020204" pitchFamily="34" charset="-122"/>
                  </a:rPr>
                  <a:t>，请登录网站</a:t>
                </a:r>
                <a:r>
                  <a:rPr lang="en-US" altLang="zh-CN" sz="3200" u="sng" dirty="0">
                    <a:latin typeface="微软雅黑" panose="020B0503020204020204" pitchFamily="34" charset="-122"/>
                    <a:ea typeface="微软雅黑" panose="020B0503020204020204" pitchFamily="34" charset="-122"/>
                    <a:hlinkClick r:id="rId4"/>
                  </a:rPr>
                  <a:t>www.canpointgz.cn/faq</a:t>
                </a:r>
                <a:r>
                  <a:rPr lang="zh-CN" altLang="zh-CN" sz="2800" dirty="0">
                    <a:latin typeface="微软雅黑" panose="020B0503020204020204" pitchFamily="34" charset="-122"/>
                    <a:ea typeface="微软雅黑" panose="020B0503020204020204" pitchFamily="34" charset="-122"/>
                  </a:rPr>
                  <a:t>，</a:t>
                </a:r>
                <a:r>
                  <a:rPr lang="zh-CN" altLang="zh-CN" sz="3200" dirty="0">
                    <a:latin typeface="微软雅黑" panose="020B0503020204020204" pitchFamily="34" charset="-122"/>
                    <a:ea typeface="微软雅黑" panose="020B0503020204020204" pitchFamily="34" charset="-122"/>
                  </a:rPr>
                  <a:t>点击</a:t>
                </a:r>
                <a:r>
                  <a:rPr lang="zh-CN" altLang="en-US" sz="3200" dirty="0">
                    <a:solidFill>
                      <a:srgbClr val="1865D6"/>
                    </a:solidFill>
                    <a:latin typeface="华文行楷" panose="02010800040101010101" pitchFamily="2" charset="-122"/>
                    <a:ea typeface="华文行楷" panose="02010800040101010101" pitchFamily="2" charset="-122"/>
                  </a:rPr>
                  <a:t>“常见问题”</a:t>
                </a:r>
                <a:r>
                  <a:rPr lang="zh-CN" altLang="zh-CN" sz="3200" dirty="0">
                    <a:latin typeface="微软雅黑" panose="020B0503020204020204" pitchFamily="34" charset="-122"/>
                    <a:ea typeface="微软雅黑" panose="020B0503020204020204" pitchFamily="34" charset="-122"/>
                  </a:rPr>
                  <a:t>，或致电</a:t>
                </a:r>
                <a:r>
                  <a:rPr lang="en-US" altLang="zh-CN" sz="3200" dirty="0">
                    <a:latin typeface="微软雅黑" panose="020B0503020204020204" pitchFamily="34" charset="-122"/>
                    <a:ea typeface="微软雅黑" panose="020B0503020204020204" pitchFamily="34" charset="-122"/>
                  </a:rPr>
                  <a:t>010-58818058</a:t>
                </a:r>
                <a:r>
                  <a:rPr lang="zh-CN" altLang="en-US" sz="3200" dirty="0">
                    <a:latin typeface="微软雅黑" panose="020B0503020204020204" pitchFamily="34" charset="-122"/>
                    <a:ea typeface="微软雅黑" panose="020B0503020204020204" pitchFamily="34" charset="-122"/>
                  </a:rPr>
                  <a:t>。</a:t>
                </a:r>
                <a:endParaRPr lang="zh-CN" altLang="zh-CN" sz="3200" dirty="0">
                  <a:latin typeface="微软雅黑" panose="020B0503020204020204" pitchFamily="34" charset="-122"/>
                  <a:ea typeface="微软雅黑" panose="020B0503020204020204" pitchFamily="34" charset="-122"/>
                </a:endParaRPr>
              </a:p>
            </p:txBody>
          </p:sp>
          <p:sp>
            <p:nvSpPr>
              <p:cNvPr id="12" name="文本框 14">
                <a:extLst>
                  <a:ext uri="{FF2B5EF4-FFF2-40B4-BE49-F238E27FC236}">
                    <a16:creationId xmlns:lc="http://schemas.openxmlformats.org/drawingml/2006/lockedCanvas" xmlns="" xmlns:a16="http://schemas.microsoft.com/office/drawing/2014/main" id="{598AEAE0-0D28-4728-0D92-56E472F0D4CE}"/>
                  </a:ext>
                </a:extLst>
              </p:cNvPr>
              <p:cNvSpPr txBox="1"/>
              <p:nvPr/>
            </p:nvSpPr>
            <p:spPr>
              <a:xfrm>
                <a:off x="4175744" y="4212878"/>
                <a:ext cx="3025380" cy="1069845"/>
              </a:xfrm>
              <a:prstGeom prst="rect">
                <a:avLst/>
              </a:prstGeom>
              <a:noFill/>
            </p:spPr>
            <p:txBody>
              <a:bodyPr wrap="square">
                <a:spAutoFit/>
              </a:bodyPr>
              <a:lstStyle>
                <a:defPPr>
                  <a:defRPr lang="zh-CN"/>
                </a:defPPr>
                <a:lvl1pPr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1pPr>
                <a:lvl2pPr marL="1059180" indent="-601980"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2pPr>
                <a:lvl3pPr marL="2117725" indent="-120332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3pPr>
                <a:lvl4pPr marL="3178175" indent="-180657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4pPr>
                <a:lvl5pPr marL="4237355" indent="-240855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en-US" sz="4800" b="1" dirty="0">
                    <a:solidFill>
                      <a:srgbClr val="002060"/>
                    </a:solidFill>
                    <a:latin typeface="微软雅黑" panose="020B0503020204020204" pitchFamily="34" charset="-122"/>
                    <a:ea typeface="微软雅黑" panose="020B0503020204020204" pitchFamily="34" charset="-122"/>
                  </a:rPr>
                  <a:t>联系我们</a:t>
                </a:r>
                <a:endParaRPr lang="zh-CN" altLang="zh-CN" sz="4800" b="1" dirty="0">
                  <a:solidFill>
                    <a:srgbClr val="002060"/>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3576512057"/>
      </p:ext>
    </p:extLst>
  </p:cSld>
  <p:clrMapOvr>
    <a:masterClrMapping/>
  </p:clrMapOvr>
  <p:transition>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矩形 6">
            <a:extLst>
              <a:ext uri="{FF2B5EF4-FFF2-40B4-BE49-F238E27FC236}">
                <a16:creationId xmlns:a16="http://schemas.microsoft.com/office/drawing/2014/main" xmlns="" id="{64EF2993-AAFD-4871-96E7-501F8986002F}"/>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schemeClr val="tx1"/>
                </a:solidFill>
                <a:latin typeface="微软雅黑" panose="020B0503020204020204" pitchFamily="34" charset="-122"/>
                <a:ea typeface="微软雅黑" panose="020B0503020204020204" pitchFamily="34" charset="-122"/>
              </a:rPr>
              <a:t>应试点睛</a:t>
            </a:r>
            <a:endParaRPr lang="zh-CN" altLang="en-US" sz="5400" b="1" dirty="0">
              <a:solidFill>
                <a:schemeClr val="tx1"/>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800524" y="3420790"/>
            <a:ext cx="20522280" cy="2400657"/>
          </a:xfrm>
          <a:prstGeom prst="rect">
            <a:avLst/>
          </a:prstGeom>
          <a:noFill/>
        </p:spPr>
        <p:txBody>
          <a:bodyPr wrap="square" rtlCol="0">
            <a:spAutoFit/>
          </a:bodyPr>
          <a:lstStyle/>
          <a:p>
            <a:pPr>
              <a:lnSpc>
                <a:spcPct val="150000"/>
              </a:lnSpc>
            </a:pPr>
            <a:r>
              <a:rPr lang="zh-CN" altLang="en-US" sz="5000" dirty="0" smtClean="0">
                <a:latin typeface="微软雅黑" panose="020B0503020204020204" pitchFamily="34" charset="-122"/>
                <a:ea typeface="微软雅黑" panose="020B0503020204020204" pitchFamily="34" charset="-122"/>
              </a:rPr>
              <a:t>       通过</a:t>
            </a:r>
            <a:r>
              <a:rPr lang="zh-CN" altLang="en-US" sz="5000" dirty="0">
                <a:latin typeface="微软雅黑" panose="020B0503020204020204" pitchFamily="34" charset="-122"/>
                <a:ea typeface="微软雅黑" panose="020B0503020204020204" pitchFamily="34" charset="-122"/>
              </a:rPr>
              <a:t>分析第三档至第五档的评分标准可知</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高分书面表达具有卷面美观化、用词高级化、句式多样化、结构复杂化、逻辑条理化等特点。</a:t>
            </a:r>
          </a:p>
        </p:txBody>
      </p:sp>
    </p:spTree>
    <p:extLst>
      <p:ext uri="{BB962C8B-B14F-4D97-AF65-F5344CB8AC3E}">
        <p14:creationId xmlns:p14="http://schemas.microsoft.com/office/powerpoint/2010/main" val="3554587246"/>
      </p:ext>
    </p:extLst>
  </p:cSld>
  <p:clrMapOvr>
    <a:masterClrMapping/>
  </p:clrMapOvr>
  <p:transition>
    <p:pull di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经典范文</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Dear Alex,</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Learning </a:t>
            </a:r>
            <a:r>
              <a:rPr lang="en-US" altLang="zh-CN" sz="5000" b="1" dirty="0">
                <a:solidFill>
                  <a:prstClr val="black"/>
                </a:solidFill>
                <a:latin typeface="微软雅黑" panose="020B0503020204020204" pitchFamily="34" charset="-122"/>
                <a:ea typeface="微软雅黑" panose="020B0503020204020204" pitchFamily="34" charset="-122"/>
              </a:rPr>
              <a:t>that </a:t>
            </a:r>
            <a:r>
              <a:rPr lang="en-US" altLang="zh-CN" sz="5000" dirty="0" smtClean="0">
                <a:solidFill>
                  <a:prstClr val="black"/>
                </a:solidFill>
                <a:latin typeface="微软雅黑" panose="020B0503020204020204" pitchFamily="34" charset="-122"/>
                <a:ea typeface="微软雅黑" panose="020B0503020204020204" pitchFamily="34" charset="-122"/>
              </a:rPr>
              <a:t>you're </a:t>
            </a:r>
            <a:r>
              <a:rPr lang="en-US" altLang="zh-CN" sz="5000" dirty="0">
                <a:solidFill>
                  <a:prstClr val="black"/>
                </a:solidFill>
                <a:latin typeface="微软雅黑" panose="020B0503020204020204" pitchFamily="34" charset="-122"/>
                <a:ea typeface="微软雅黑" panose="020B0503020204020204" pitchFamily="34" charset="-122"/>
              </a:rPr>
              <a:t>leaving for the United States soon, </a:t>
            </a:r>
            <a:r>
              <a:rPr lang="en-US" altLang="zh-CN" sz="5000" dirty="0" smtClean="0">
                <a:solidFill>
                  <a:prstClr val="black"/>
                </a:solidFill>
                <a:latin typeface="微软雅黑" panose="020B0503020204020204" pitchFamily="34" charset="-122"/>
                <a:ea typeface="微软雅黑" panose="020B0503020204020204" pitchFamily="34" charset="-122"/>
              </a:rPr>
              <a:t>I'm </a:t>
            </a:r>
            <a:r>
              <a:rPr lang="en-US" altLang="zh-CN" sz="5000" dirty="0">
                <a:solidFill>
                  <a:prstClr val="black"/>
                </a:solidFill>
                <a:latin typeface="微软雅黑" panose="020B0503020204020204" pitchFamily="34" charset="-122"/>
                <a:ea typeface="微软雅黑" panose="020B0503020204020204" pitchFamily="34" charset="-122"/>
              </a:rPr>
              <a:t>eagerly writing to </a:t>
            </a:r>
            <a:r>
              <a:rPr lang="en-US" altLang="zh-CN" sz="5000" b="1" dirty="0">
                <a:solidFill>
                  <a:prstClr val="black"/>
                </a:solidFill>
                <a:latin typeface="微软雅黑" panose="020B0503020204020204" pitchFamily="34" charset="-122"/>
                <a:ea typeface="微软雅黑" panose="020B0503020204020204" pitchFamily="34" charset="-122"/>
              </a:rPr>
              <a:t>express my heartfelt gratitude </a:t>
            </a:r>
            <a:r>
              <a:rPr lang="en-US" altLang="zh-CN" sz="5000" dirty="0">
                <a:solidFill>
                  <a:prstClr val="black"/>
                </a:solidFill>
                <a:latin typeface="微软雅黑" panose="020B0503020204020204" pitchFamily="34" charset="-122"/>
                <a:ea typeface="微软雅黑" panose="020B0503020204020204" pitchFamily="34" charset="-122"/>
              </a:rPr>
              <a:t>to you for your help.</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Honestly </a:t>
            </a:r>
            <a:r>
              <a:rPr lang="en-US" altLang="zh-CN" sz="5000" b="1" dirty="0">
                <a:solidFill>
                  <a:prstClr val="black"/>
                </a:solidFill>
                <a:latin typeface="微软雅黑" panose="020B0503020204020204" pitchFamily="34" charset="-122"/>
                <a:ea typeface="微软雅黑" panose="020B0503020204020204" pitchFamily="34" charset="-122"/>
              </a:rPr>
              <a:t>speaking</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it's </a:t>
            </a:r>
            <a:r>
              <a:rPr lang="en-US" altLang="zh-CN" sz="5000" b="1" dirty="0">
                <a:solidFill>
                  <a:prstClr val="black"/>
                </a:solidFill>
                <a:latin typeface="微软雅黑" panose="020B0503020204020204" pitchFamily="34" charset="-122"/>
                <a:ea typeface="微软雅黑" panose="020B0503020204020204" pitchFamily="34" charset="-122"/>
              </a:rPr>
              <a:t>so nice of you to </a:t>
            </a:r>
            <a:r>
              <a:rPr lang="en-US" altLang="zh-CN" sz="5000" dirty="0">
                <a:solidFill>
                  <a:prstClr val="black"/>
                </a:solidFill>
                <a:latin typeface="微软雅黑" panose="020B0503020204020204" pitchFamily="34" charset="-122"/>
                <a:ea typeface="微软雅黑" panose="020B0503020204020204" pitchFamily="34" charset="-122"/>
              </a:rPr>
              <a:t>offer me some practical learning skills. Under your professional guidance, I have made such unbelievable progress in English. </a:t>
            </a:r>
          </a:p>
        </p:txBody>
      </p:sp>
    </p:spTree>
    <p:extLst>
      <p:ext uri="{BB962C8B-B14F-4D97-AF65-F5344CB8AC3E}">
        <p14:creationId xmlns:p14="http://schemas.microsoft.com/office/powerpoint/2010/main" val="2211055036"/>
      </p:ext>
    </p:extLst>
  </p:cSld>
  <p:clrMapOvr>
    <a:masterClrMapping/>
  </p:clrMapOvr>
  <p:transition>
    <p:pull di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It's </a:t>
            </a:r>
            <a:r>
              <a:rPr lang="en-US" altLang="zh-CN" sz="5000" dirty="0">
                <a:solidFill>
                  <a:prstClr val="black"/>
                </a:solidFill>
                <a:latin typeface="微软雅黑" panose="020B0503020204020204" pitchFamily="34" charset="-122"/>
                <a:ea typeface="微软雅黑" panose="020B0503020204020204" pitchFamily="34" charset="-122"/>
              </a:rPr>
              <a:t>indeed a pleasant surprise for me to even rank first in a recent English speech contest. </a:t>
            </a:r>
            <a:r>
              <a:rPr lang="en-US" altLang="zh-CN" sz="5000" b="1" dirty="0" smtClean="0">
                <a:solidFill>
                  <a:prstClr val="black"/>
                </a:solidFill>
                <a:latin typeface="微软雅黑" panose="020B0503020204020204" pitchFamily="34" charset="-122"/>
                <a:ea typeface="微软雅黑" panose="020B0503020204020204" pitchFamily="34" charset="-122"/>
              </a:rPr>
              <a:t>Whenever </a:t>
            </a:r>
            <a:r>
              <a:rPr lang="en-US" altLang="zh-CN" sz="5000" b="1" dirty="0">
                <a:solidFill>
                  <a:prstClr val="black"/>
                </a:solidFill>
                <a:latin typeface="微软雅黑" panose="020B0503020204020204" pitchFamily="34" charset="-122"/>
                <a:ea typeface="微软雅黑" panose="020B0503020204020204" pitchFamily="34" charset="-122"/>
              </a:rPr>
              <a:t>I encounter difficulties</a:t>
            </a:r>
            <a:r>
              <a:rPr lang="en-US" altLang="zh-CN" sz="5000" dirty="0">
                <a:solidFill>
                  <a:prstClr val="black"/>
                </a:solidFill>
                <a:latin typeface="微软雅黑" panose="020B0503020204020204" pitchFamily="34" charset="-122"/>
                <a:ea typeface="微软雅黑" panose="020B0503020204020204" pitchFamily="34" charset="-122"/>
              </a:rPr>
              <a:t>, you always cheer me up and help me out, </a:t>
            </a:r>
            <a:r>
              <a:rPr lang="en-US" altLang="zh-CN" sz="5000" b="1" dirty="0">
                <a:solidFill>
                  <a:prstClr val="black"/>
                </a:solidFill>
                <a:latin typeface="微软雅黑" panose="020B0503020204020204" pitchFamily="34" charset="-122"/>
                <a:ea typeface="微软雅黑" panose="020B0503020204020204" pitchFamily="34" charset="-122"/>
              </a:rPr>
              <a:t>which fuels my enthusiasm for </a:t>
            </a:r>
            <a:r>
              <a:rPr lang="en-US" altLang="zh-CN" sz="5000" dirty="0">
                <a:solidFill>
                  <a:prstClr val="black"/>
                </a:solidFill>
                <a:latin typeface="微软雅黑" panose="020B0503020204020204" pitchFamily="34" charset="-122"/>
                <a:ea typeface="微软雅黑" panose="020B0503020204020204" pitchFamily="34" charset="-122"/>
              </a:rPr>
              <a:t>English and </a:t>
            </a:r>
            <a:r>
              <a:rPr lang="en-US" altLang="zh-CN" sz="5000" b="1" dirty="0">
                <a:solidFill>
                  <a:prstClr val="black"/>
                </a:solidFill>
                <a:latin typeface="微软雅黑" panose="020B0503020204020204" pitchFamily="34" charset="-122"/>
                <a:ea typeface="微软雅黑" panose="020B0503020204020204" pitchFamily="34" charset="-122"/>
              </a:rPr>
              <a:t>boosts</a:t>
            </a:r>
            <a:r>
              <a:rPr lang="en-US" altLang="zh-CN" sz="5000" dirty="0">
                <a:solidFill>
                  <a:prstClr val="black"/>
                </a:solidFill>
                <a:latin typeface="微软雅黑" panose="020B0503020204020204" pitchFamily="34" charset="-122"/>
                <a:ea typeface="微软雅黑" panose="020B0503020204020204" pitchFamily="34" charset="-122"/>
              </a:rPr>
              <a:t> my confidence. </a:t>
            </a:r>
            <a:r>
              <a:rPr lang="en-US" altLang="zh-CN" sz="5000" b="1" dirty="0">
                <a:solidFill>
                  <a:prstClr val="black"/>
                </a:solidFill>
                <a:latin typeface="微软雅黑" panose="020B0503020204020204" pitchFamily="34" charset="-122"/>
                <a:ea typeface="微软雅黑" panose="020B0503020204020204" pitchFamily="34" charset="-122"/>
              </a:rPr>
              <a:t>No words are strong enough to convey how grateful I am</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Thanks again and wish you a pleasant journey home.</a:t>
            </a: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Yours,</a:t>
            </a: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Li </a:t>
            </a:r>
            <a:r>
              <a:rPr lang="en-US" altLang="zh-CN" sz="5000" dirty="0" err="1">
                <a:solidFill>
                  <a:prstClr val="black"/>
                </a:solidFill>
                <a:latin typeface="微软雅黑" panose="020B0503020204020204" pitchFamily="34" charset="-122"/>
                <a:ea typeface="微软雅黑" panose="020B0503020204020204" pitchFamily="34" charset="-122"/>
              </a:rPr>
              <a:t>Hua</a:t>
            </a:r>
            <a:endParaRPr lang="en-US" altLang="zh-CN" sz="5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2694213"/>
      </p:ext>
    </p:extLst>
  </p:cSld>
  <p:clrMapOvr>
    <a:masterClrMapping/>
  </p:clrMapOvr>
  <p:transition>
    <p:pull di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633133"/>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【提分句式】</a:t>
            </a:r>
            <a:endParaRPr lang="en-US" altLang="zh-CN" sz="5000" b="1" dirty="0" smtClean="0">
              <a:solidFill>
                <a:srgbClr val="9D234F"/>
              </a:solidFill>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精彩开头</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点明写信目的</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因某事表示感谢</a:t>
            </a:r>
            <a:r>
              <a:rPr lang="en-US" altLang="zh-CN" sz="5000" b="1" dirty="0">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On behalf of…, </a:t>
            </a:r>
            <a:r>
              <a:rPr lang="en-US" altLang="zh-CN" sz="5000" dirty="0" smtClean="0">
                <a:latin typeface="微软雅黑" panose="020B0503020204020204" pitchFamily="34" charset="-122"/>
                <a:ea typeface="微软雅黑" panose="020B0503020204020204" pitchFamily="34" charset="-122"/>
              </a:rPr>
              <a:t>I'd </a:t>
            </a:r>
            <a:r>
              <a:rPr lang="en-US" altLang="zh-CN" sz="5000" dirty="0">
                <a:latin typeface="微软雅黑" panose="020B0503020204020204" pitchFamily="34" charset="-122"/>
                <a:ea typeface="微软雅黑" panose="020B0503020204020204" pitchFamily="34" charset="-122"/>
              </a:rPr>
              <a:t>like to </a:t>
            </a:r>
            <a:r>
              <a:rPr lang="en-US" altLang="zh-CN" sz="5000" b="1" dirty="0">
                <a:latin typeface="微软雅黑" panose="020B0503020204020204" pitchFamily="34" charset="-122"/>
                <a:ea typeface="微软雅黑" panose="020B0503020204020204" pitchFamily="34" charset="-122"/>
              </a:rPr>
              <a:t>extend</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convey</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express my sincere</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heartfelt gratitude</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appreciation for </a:t>
            </a:r>
            <a:r>
              <a:rPr lang="en-US" altLang="zh-CN" sz="5000" dirty="0">
                <a:latin typeface="微软雅黑" panose="020B0503020204020204" pitchFamily="34" charset="-122"/>
                <a:ea typeface="微软雅黑" panose="020B0503020204020204" pitchFamily="34" charset="-122"/>
              </a:rPr>
              <a:t>your selfless help with…</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a:t>
            </a:r>
            <a:r>
              <a:rPr lang="en-US" altLang="zh-CN" sz="5000" b="1"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I'm</a:t>
            </a:r>
            <a:r>
              <a:rPr lang="en-US" altLang="zh-CN" sz="5000" b="1" dirty="0" smtClean="0">
                <a:latin typeface="微软雅黑" panose="020B0503020204020204" pitchFamily="34" charset="-122"/>
                <a:ea typeface="微软雅黑" panose="020B0503020204020204" pitchFamily="34" charset="-122"/>
              </a:rPr>
              <a:t> </a:t>
            </a:r>
            <a:r>
              <a:rPr lang="en-US" altLang="zh-CN" sz="5000" b="1" dirty="0">
                <a:latin typeface="微软雅黑" panose="020B0503020204020204" pitchFamily="34" charset="-122"/>
                <a:ea typeface="微软雅黑" panose="020B0503020204020204" pitchFamily="34" charset="-122"/>
              </a:rPr>
              <a:t>extremely grateful</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thankful to you for </a:t>
            </a:r>
            <a:r>
              <a:rPr lang="en-US" altLang="zh-CN" sz="5000" dirty="0">
                <a:latin typeface="微软雅黑" panose="020B0503020204020204" pitchFamily="34" charset="-122"/>
                <a:ea typeface="微软雅黑" panose="020B0503020204020204" pitchFamily="34" charset="-122"/>
              </a:rPr>
              <a:t>your unselfish assistance during</a:t>
            </a:r>
            <a:r>
              <a:rPr lang="en-US" altLang="zh-CN" sz="5000" dirty="0" smtClean="0">
                <a:latin typeface="微软雅黑" panose="020B0503020204020204" pitchFamily="34" charset="-122"/>
                <a:ea typeface="微软雅黑" panose="020B0503020204020204" pitchFamily="34" charset="-122"/>
              </a:rPr>
              <a:t>…</a:t>
            </a:r>
            <a:endParaRPr lang="en-US" altLang="zh-CN" sz="5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4369649"/>
      </p:ext>
    </p:extLst>
  </p:cSld>
  <p:clrMapOvr>
    <a:masterClrMapping/>
  </p:clrMapOvr>
  <p:transition>
    <p:pull di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633133"/>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 </a:t>
            </a:r>
            <a:r>
              <a:rPr lang="en-US" altLang="zh-CN" sz="5000" b="1" dirty="0">
                <a:latin typeface="微软雅黑" panose="020B0503020204020204" pitchFamily="34" charset="-122"/>
                <a:ea typeface="微软雅黑" panose="020B0503020204020204" pitchFamily="34" charset="-122"/>
              </a:rPr>
              <a:t>Knowing that </a:t>
            </a:r>
            <a:r>
              <a:rPr lang="en-US" altLang="zh-CN" sz="5000" dirty="0" smtClean="0">
                <a:latin typeface="微软雅黑" panose="020B0503020204020204" pitchFamily="34" charset="-122"/>
                <a:ea typeface="微软雅黑" panose="020B0503020204020204" pitchFamily="34" charset="-122"/>
              </a:rPr>
              <a:t>I've </a:t>
            </a:r>
            <a:r>
              <a:rPr lang="en-US" altLang="zh-CN" sz="5000" dirty="0">
                <a:latin typeface="微软雅黑" panose="020B0503020204020204" pitchFamily="34" charset="-122"/>
                <a:ea typeface="微软雅黑" panose="020B0503020204020204" pitchFamily="34" charset="-122"/>
              </a:rPr>
              <a:t>been admitted to the Harvard </a:t>
            </a:r>
            <a:r>
              <a:rPr lang="en-US" altLang="zh-CN" sz="5000" dirty="0" smtClean="0">
                <a:latin typeface="微软雅黑" panose="020B0503020204020204" pitchFamily="34" charset="-122"/>
                <a:ea typeface="微软雅黑" panose="020B0503020204020204" pitchFamily="34" charset="-122"/>
              </a:rPr>
              <a:t>University's </a:t>
            </a:r>
            <a:r>
              <a:rPr lang="en-US" altLang="zh-CN" sz="5000" dirty="0">
                <a:latin typeface="微软雅黑" panose="020B0503020204020204" pitchFamily="34" charset="-122"/>
                <a:ea typeface="微软雅黑" panose="020B0503020204020204" pitchFamily="34" charset="-122"/>
              </a:rPr>
              <a:t>Exchange Project in the summer vacation, </a:t>
            </a:r>
            <a:r>
              <a:rPr lang="en-US" altLang="zh-CN" sz="5000" u="sng" dirty="0" smtClean="0">
                <a:latin typeface="微软雅黑" panose="020B0503020204020204" pitchFamily="34" charset="-122"/>
                <a:ea typeface="微软雅黑" panose="020B0503020204020204" pitchFamily="34" charset="-122"/>
              </a:rPr>
              <a:t>__________________________</a:t>
            </a:r>
            <a:endParaRPr lang="en-US" altLang="zh-CN" sz="5000" u="sng"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0" u="sng"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我写信来感谢你的指导和鼓励</a:t>
            </a:r>
            <a:r>
              <a:rPr lang="en-US" altLang="zh-CN" sz="5000" dirty="0">
                <a:latin typeface="微软雅黑" panose="020B0503020204020204" pitchFamily="34" charset="-122"/>
                <a:ea typeface="微软雅黑" panose="020B0503020204020204" pitchFamily="34" charset="-122"/>
              </a:rPr>
              <a:t>). </a:t>
            </a:r>
            <a:endParaRPr lang="en-US" altLang="zh-CN" sz="5000" dirty="0" smtClean="0">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正文佳句</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讲述对方给予的帮助以及对自己的</a:t>
            </a:r>
            <a:r>
              <a:rPr lang="zh-CN" altLang="en-US" sz="5000" b="1" dirty="0" smtClean="0">
                <a:latin typeface="微软雅黑" panose="020B0503020204020204" pitchFamily="34" charset="-122"/>
                <a:ea typeface="微软雅黑" panose="020B0503020204020204" pitchFamily="34" charset="-122"/>
              </a:rPr>
              <a:t>影响</a:t>
            </a:r>
            <a:endParaRPr lang="zh-CN" altLang="en-US" sz="5000" dirty="0">
              <a:latin typeface="微软雅黑" panose="020B0503020204020204" pitchFamily="34" charset="-122"/>
              <a:ea typeface="微软雅黑" panose="020B0503020204020204" pitchFamily="34" charset="-122"/>
            </a:endParaRP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 </a:t>
            </a:r>
            <a:r>
              <a:rPr lang="en-US" altLang="zh-CN" sz="5000" b="1" dirty="0">
                <a:latin typeface="微软雅黑" panose="020B0503020204020204" pitchFamily="34" charset="-122"/>
                <a:ea typeface="微软雅黑" panose="020B0503020204020204" pitchFamily="34" charset="-122"/>
              </a:rPr>
              <a:t>But for</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Without your help</a:t>
            </a:r>
            <a:r>
              <a:rPr lang="en-US" altLang="zh-CN" sz="5000" dirty="0">
                <a:latin typeface="微软雅黑" panose="020B0503020204020204" pitchFamily="34" charset="-122"/>
                <a:ea typeface="微软雅黑" panose="020B0503020204020204" pitchFamily="34" charset="-122"/>
              </a:rPr>
              <a:t>, the performance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smtClean="0">
                <a:solidFill>
                  <a:schemeClr val="bg1"/>
                </a:solidFill>
                <a:latin typeface="微软雅黑" panose="020B0503020204020204" pitchFamily="34" charset="-122"/>
                <a:ea typeface="微软雅黑" panose="020B0503020204020204" pitchFamily="34" charset="-122"/>
              </a:rPr>
              <a:t>.</a:t>
            </a:r>
          </a:p>
          <a:p>
            <a:pPr>
              <a:lnSpc>
                <a:spcPct val="150000"/>
              </a:lnSpc>
            </a:pPr>
            <a:r>
              <a:rPr lang="en-US" altLang="zh-CN" sz="5000" u="sng" dirty="0">
                <a:latin typeface="微软雅黑" panose="020B0503020204020204" pitchFamily="34" charset="-122"/>
                <a:ea typeface="微软雅黑" panose="020B0503020204020204" pitchFamily="34" charset="-122"/>
              </a:rPr>
              <a:t> </a:t>
            </a:r>
            <a:r>
              <a:rPr lang="en-US" altLang="zh-CN"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不会如此成功</a:t>
            </a:r>
            <a:r>
              <a:rPr lang="en-US" altLang="zh-CN" sz="5000" dirty="0">
                <a:latin typeface="微软雅黑" panose="020B0503020204020204" pitchFamily="34" charset="-122"/>
                <a:ea typeface="微软雅黑" panose="020B0503020204020204" pitchFamily="34" charset="-122"/>
              </a:rPr>
              <a:t>). </a:t>
            </a:r>
            <a:r>
              <a:rPr lang="zh-CN" altLang="en-US" sz="5000" dirty="0" smtClean="0">
                <a:latin typeface="微软雅黑" panose="020B0503020204020204" pitchFamily="34" charset="-122"/>
                <a:ea typeface="微软雅黑" panose="020B0503020204020204" pitchFamily="34" charset="-122"/>
              </a:rPr>
              <a:t>　　</a:t>
            </a:r>
            <a:endParaRPr lang="en-US" altLang="zh-CN" sz="5000" dirty="0">
              <a:latin typeface="微软雅黑" panose="020B0503020204020204" pitchFamily="34" charset="-122"/>
              <a:ea typeface="微软雅黑" panose="020B0503020204020204" pitchFamily="34" charset="-122"/>
            </a:endParaRPr>
          </a:p>
        </p:txBody>
      </p:sp>
      <p:sp>
        <p:nvSpPr>
          <p:cNvPr id="9" name="矩形 8"/>
          <p:cNvSpPr/>
          <p:nvPr/>
        </p:nvSpPr>
        <p:spPr>
          <a:xfrm>
            <a:off x="1977965" y="1935912"/>
            <a:ext cx="20167398" cy="2492990"/>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    </a:t>
            </a:r>
            <a:r>
              <a:rPr lang="en-US" altLang="zh-CN" sz="6000" b="1" dirty="0" smtClean="0">
                <a:solidFill>
                  <a:srgbClr val="CC0000"/>
                </a:solidFill>
                <a:latin typeface="微软雅黑" panose="020B0503020204020204" pitchFamily="34" charset="-122"/>
                <a:ea typeface="微软雅黑" panose="020B0503020204020204" pitchFamily="34" charset="-122"/>
              </a:rPr>
              <a:t>                                                       I'm </a:t>
            </a:r>
            <a:r>
              <a:rPr lang="en-US" altLang="zh-CN" sz="6000" b="1" dirty="0">
                <a:solidFill>
                  <a:srgbClr val="CC0000"/>
                </a:solidFill>
                <a:latin typeface="微软雅黑" panose="020B0503020204020204" pitchFamily="34" charset="-122"/>
                <a:ea typeface="微软雅黑" panose="020B0503020204020204" pitchFamily="34" charset="-122"/>
              </a:rPr>
              <a:t>writing to thank you for your guidance and encouragement</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1867375" y="7040653"/>
            <a:ext cx="20167397" cy="2492990"/>
          </a:xfrm>
          <a:prstGeom prst="rect">
            <a:avLst/>
          </a:prstGeom>
        </p:spPr>
        <p:txBody>
          <a:bodyPr wrap="square">
            <a:spAutoFit/>
          </a:bodyPr>
          <a:lstStyle/>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 </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6000" b="1" dirty="0" smtClean="0">
                <a:solidFill>
                  <a:srgbClr val="CC0000"/>
                </a:solidFill>
                <a:latin typeface="微软雅黑" panose="020B0503020204020204" pitchFamily="34" charset="-122"/>
                <a:ea typeface="微软雅黑" panose="020B0503020204020204" pitchFamily="34" charset="-122"/>
              </a:rPr>
              <a:t>                                                                  couldn</a:t>
            </a:r>
            <a:r>
              <a:rPr lang="en-US" altLang="zh-CN" sz="6000" dirty="0" smtClean="0">
                <a:solidFill>
                  <a:srgbClr val="CC0000"/>
                </a:solidFill>
                <a:latin typeface="微软雅黑" panose="020B0503020204020204" pitchFamily="34" charset="-122"/>
                <a:ea typeface="微软雅黑" panose="020B0503020204020204" pitchFamily="34" charset="-122"/>
              </a:rPr>
              <a:t>'</a:t>
            </a:r>
            <a:r>
              <a:rPr lang="en-US" altLang="zh-CN" sz="6000" b="1" dirty="0" smtClean="0">
                <a:solidFill>
                  <a:srgbClr val="CC0000"/>
                </a:solidFill>
                <a:latin typeface="微软雅黑" panose="020B0503020204020204" pitchFamily="34" charset="-122"/>
                <a:ea typeface="微软雅黑" panose="020B0503020204020204" pitchFamily="34" charset="-122"/>
              </a:rPr>
              <a:t>t</a:t>
            </a:r>
          </a:p>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 </a:t>
            </a:r>
            <a:r>
              <a:rPr lang="en-US" altLang="zh-CN" sz="6000" b="1" dirty="0" smtClean="0">
                <a:solidFill>
                  <a:srgbClr val="CC0000"/>
                </a:solidFill>
                <a:latin typeface="微软雅黑" panose="020B0503020204020204" pitchFamily="34" charset="-122"/>
                <a:ea typeface="微软雅黑" panose="020B0503020204020204" pitchFamily="34" charset="-122"/>
              </a:rPr>
              <a:t>have been </a:t>
            </a:r>
            <a:r>
              <a:rPr lang="en-US" altLang="zh-CN" sz="6000" b="1" dirty="0">
                <a:solidFill>
                  <a:srgbClr val="CC0000"/>
                </a:solidFill>
                <a:latin typeface="微软雅黑" panose="020B0503020204020204" pitchFamily="34" charset="-122"/>
                <a:ea typeface="微软雅黑" panose="020B0503020204020204" pitchFamily="34" charset="-122"/>
              </a:rPr>
              <a:t>so successful</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98698611"/>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8633133"/>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What </a:t>
            </a:r>
            <a:r>
              <a:rPr lang="en-US" altLang="zh-CN" sz="5000" b="1" dirty="0">
                <a:solidFill>
                  <a:prstClr val="black"/>
                </a:solidFill>
                <a:latin typeface="微软雅黑" panose="020B0503020204020204" pitchFamily="34" charset="-122"/>
                <a:ea typeface="微软雅黑" panose="020B0503020204020204" pitchFamily="34" charset="-122"/>
              </a:rPr>
              <a:t>benefits/impresses me most is your selfless guidance </a:t>
            </a:r>
            <a:r>
              <a:rPr lang="en-US" altLang="zh-CN" sz="5000" dirty="0">
                <a:solidFill>
                  <a:prstClr val="black"/>
                </a:solidFill>
                <a:latin typeface="微软雅黑" panose="020B0503020204020204" pitchFamily="34" charset="-122"/>
                <a:ea typeface="微软雅黑" panose="020B0503020204020204" pitchFamily="34" charset="-122"/>
              </a:rPr>
              <a:t>on my English pronunciation, which not only equips me with the ability to express myself fluently, but also </a:t>
            </a:r>
            <a:r>
              <a:rPr lang="en-US" altLang="zh-CN" sz="5000" u="sng" dirty="0" smtClean="0">
                <a:solidFill>
                  <a:prstClr val="black"/>
                </a:solidFill>
                <a:latin typeface="微软雅黑" panose="020B0503020204020204" pitchFamily="34" charset="-122"/>
                <a:ea typeface="微软雅黑" panose="020B0503020204020204" pitchFamily="34" charset="-122"/>
              </a:rPr>
              <a:t>___________________________</a:t>
            </a:r>
            <a:endParaRPr lang="en-US" altLang="zh-CN" sz="5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增加我面对挑战的信心</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Your warmth has made our </a:t>
            </a:r>
            <a:r>
              <a:rPr lang="en-US" altLang="zh-CN" sz="5000" b="1" dirty="0">
                <a:solidFill>
                  <a:prstClr val="black"/>
                </a:solidFill>
                <a:latin typeface="微软雅黑" panose="020B0503020204020204" pitchFamily="34" charset="-122"/>
                <a:ea typeface="微软雅黑" panose="020B0503020204020204" pitchFamily="34" charset="-122"/>
              </a:rPr>
              <a:t>brief stay in London pleasant and memorable.</a:t>
            </a:r>
          </a:p>
        </p:txBody>
      </p:sp>
      <p:sp>
        <p:nvSpPr>
          <p:cNvPr id="6" name="矩形 5"/>
          <p:cNvSpPr/>
          <p:nvPr/>
        </p:nvSpPr>
        <p:spPr>
          <a:xfrm>
            <a:off x="1853240" y="3087793"/>
            <a:ext cx="20056808" cy="2376035"/>
          </a:xfrm>
          <a:prstGeom prst="rect">
            <a:avLst/>
          </a:prstGeom>
        </p:spPr>
        <p:txBody>
          <a:bodyPr wrap="square">
            <a:spAutoFit/>
          </a:bodyPr>
          <a:lstStyle/>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                                                              boosts </a:t>
            </a:r>
            <a:r>
              <a:rPr lang="en-US" altLang="zh-CN" sz="6000" b="1" dirty="0">
                <a:solidFill>
                  <a:srgbClr val="CC0000"/>
                </a:solidFill>
                <a:latin typeface="微软雅黑" panose="020B0503020204020204" pitchFamily="34" charset="-122"/>
                <a:ea typeface="微软雅黑" panose="020B0503020204020204" pitchFamily="34" charset="-122"/>
              </a:rPr>
              <a:t>my </a:t>
            </a:r>
            <a:r>
              <a:rPr lang="en-US" altLang="zh-CN" sz="6000" b="1" dirty="0" smtClean="0">
                <a:solidFill>
                  <a:srgbClr val="CC0000"/>
                </a:solidFill>
                <a:latin typeface="微软雅黑" panose="020B0503020204020204" pitchFamily="34" charset="-122"/>
                <a:ea typeface="微软雅黑" panose="020B0503020204020204" pitchFamily="34" charset="-122"/>
              </a:rPr>
              <a:t>        confidence </a:t>
            </a:r>
            <a:r>
              <a:rPr lang="en-US" altLang="zh-CN" sz="6000" b="1" dirty="0">
                <a:solidFill>
                  <a:srgbClr val="CC0000"/>
                </a:solidFill>
                <a:latin typeface="微软雅黑" panose="020B0503020204020204" pitchFamily="34" charset="-122"/>
                <a:ea typeface="微软雅黑" panose="020B0503020204020204" pitchFamily="34" charset="-122"/>
              </a:rPr>
              <a:t>to face up to the challenge</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2661343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7709803"/>
          </a:xfrm>
          <a:prstGeom prst="rect">
            <a:avLst/>
          </a:prstGeom>
        </p:spPr>
        <p:txBody>
          <a:bodyPr wrap="square">
            <a:spAutoFit/>
          </a:bodyPr>
          <a:lstStyle/>
          <a:p>
            <a:pPr>
              <a:lnSpc>
                <a:spcPct val="150000"/>
              </a:lnSpc>
            </a:pPr>
            <a:r>
              <a:rPr lang="zh-CN" altLang="en-US" sz="5000" b="1" dirty="0">
                <a:solidFill>
                  <a:prstClr val="black"/>
                </a:solidFill>
                <a:latin typeface="微软雅黑" panose="020B0503020204020204" pitchFamily="34" charset="-122"/>
                <a:ea typeface="微软雅黑" panose="020B0503020204020204" pitchFamily="34" charset="-122"/>
              </a:rPr>
              <a:t>靓丽结尾</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再次表达感谢</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并表达回报意愿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7.</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My true gratitude is </a:t>
            </a:r>
            <a:r>
              <a:rPr lang="en-US" altLang="zh-CN" sz="5000" b="1" dirty="0">
                <a:solidFill>
                  <a:prstClr val="black"/>
                </a:solidFill>
                <a:latin typeface="微软雅黑" panose="020B0503020204020204" pitchFamily="34" charset="-122"/>
                <a:ea typeface="微软雅黑" panose="020B0503020204020204" pitchFamily="34" charset="-122"/>
              </a:rPr>
              <a:t>beyond any words</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description</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8.</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Please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接受我真诚的感谢</a:t>
            </a:r>
            <a:r>
              <a:rPr lang="en-US" altLang="zh-CN" sz="5000" dirty="0">
                <a:solidFill>
                  <a:prstClr val="black"/>
                </a:solidFill>
                <a:latin typeface="微软雅黑" panose="020B0503020204020204" pitchFamily="34" charset="-122"/>
                <a:ea typeface="微软雅黑" panose="020B0503020204020204" pitchFamily="34" charset="-122"/>
              </a:rPr>
              <a:t>) for your generous help, </a:t>
            </a:r>
            <a:r>
              <a:rPr lang="en-US" altLang="zh-CN" sz="5000" b="1" dirty="0">
                <a:solidFill>
                  <a:prstClr val="black"/>
                </a:solidFill>
                <a:latin typeface="微软雅黑" panose="020B0503020204020204" pitchFamily="34" charset="-122"/>
                <a:ea typeface="微软雅黑" panose="020B0503020204020204" pitchFamily="34" charset="-122"/>
              </a:rPr>
              <a:t>which I will never forget</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9</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I </a:t>
            </a:r>
            <a:r>
              <a:rPr lang="en-US" altLang="zh-CN" sz="5000" dirty="0">
                <a:solidFill>
                  <a:prstClr val="black"/>
                </a:solidFill>
                <a:latin typeface="微软雅黑" panose="020B0503020204020204" pitchFamily="34" charset="-122"/>
                <a:ea typeface="微软雅黑" panose="020B0503020204020204" pitchFamily="34" charset="-122"/>
              </a:rPr>
              <a:t>hope you will come to visit China in the future and I can </a:t>
            </a:r>
            <a:r>
              <a:rPr lang="en-US" altLang="zh-CN" sz="5000" b="1" dirty="0">
                <a:solidFill>
                  <a:prstClr val="black"/>
                </a:solidFill>
                <a:latin typeface="微软雅黑" panose="020B0503020204020204" pitchFamily="34" charset="-122"/>
                <a:ea typeface="微软雅黑" panose="020B0503020204020204" pitchFamily="34" charset="-122"/>
              </a:rPr>
              <a:t>return</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repay your kindness</a:t>
            </a:r>
            <a:r>
              <a:rPr lang="en-US" altLang="zh-CN" sz="5000" dirty="0">
                <a:solidFill>
                  <a:prstClr val="black"/>
                </a:solidFill>
                <a:latin typeface="微软雅黑" panose="020B0503020204020204" pitchFamily="34" charset="-122"/>
                <a:ea typeface="微软雅黑" panose="020B0503020204020204" pitchFamily="34" charset="-122"/>
              </a:rPr>
              <a:t>.</a:t>
            </a:r>
          </a:p>
        </p:txBody>
      </p:sp>
      <p:sp>
        <p:nvSpPr>
          <p:cNvPr id="6" name="矩形 5"/>
          <p:cNvSpPr/>
          <p:nvPr/>
        </p:nvSpPr>
        <p:spPr>
          <a:xfrm>
            <a:off x="4896868" y="3253196"/>
            <a:ext cx="9865096" cy="1175706"/>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accept my sincere thanks</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8903058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模拟演练</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a:t>
            </a:r>
            <a:r>
              <a:rPr lang="zh-CN" altLang="en-US" sz="5000" dirty="0" smtClean="0">
                <a:latin typeface="微软雅黑" panose="020B0503020204020204" pitchFamily="34" charset="-122"/>
                <a:ea typeface="微软雅黑" panose="020B0503020204020204" pitchFamily="34" charset="-122"/>
              </a:rPr>
              <a:t>假定</a:t>
            </a:r>
            <a:r>
              <a:rPr lang="zh-CN" altLang="en-US" sz="5000" dirty="0">
                <a:latin typeface="微软雅黑" panose="020B0503020204020204" pitchFamily="34" charset="-122"/>
                <a:ea typeface="微软雅黑" panose="020B0503020204020204" pitchFamily="34" charset="-122"/>
              </a:rPr>
              <a:t>你是李华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刚结束在英国为期一个月的学习。学习期间</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你和房东</a:t>
            </a:r>
            <a:r>
              <a:rPr lang="en-US" altLang="zh-CN" sz="5000" dirty="0" err="1">
                <a:latin typeface="微软雅黑" panose="020B0503020204020204" pitchFamily="34" charset="-122"/>
                <a:ea typeface="微软雅黑" panose="020B0503020204020204" pitchFamily="34" charset="-122"/>
              </a:rPr>
              <a:t>Mr</a:t>
            </a:r>
            <a:r>
              <a:rPr lang="en-US" altLang="zh-CN" sz="5000" dirty="0">
                <a:latin typeface="微软雅黑" panose="020B0503020204020204" pitchFamily="34" charset="-122"/>
                <a:ea typeface="微软雅黑" panose="020B0503020204020204" pitchFamily="34" charset="-122"/>
              </a:rPr>
              <a:t> Smith</a:t>
            </a:r>
            <a:r>
              <a:rPr lang="zh-CN" altLang="en-US" sz="5000" dirty="0">
                <a:latin typeface="微软雅黑" panose="020B0503020204020204" pitchFamily="34" charset="-122"/>
                <a:ea typeface="微软雅黑" panose="020B0503020204020204" pitchFamily="34" charset="-122"/>
              </a:rPr>
              <a:t>结下了深厚的友谊。请用英语给</a:t>
            </a:r>
            <a:r>
              <a:rPr lang="en-US" altLang="zh-CN" sz="5000" dirty="0" err="1">
                <a:latin typeface="微软雅黑" panose="020B0503020204020204" pitchFamily="34" charset="-122"/>
                <a:ea typeface="微软雅黑" panose="020B0503020204020204" pitchFamily="34" charset="-122"/>
              </a:rPr>
              <a:t>Mr</a:t>
            </a:r>
            <a:r>
              <a:rPr lang="en-US" altLang="zh-CN" sz="5000" dirty="0">
                <a:latin typeface="微软雅黑" panose="020B0503020204020204" pitchFamily="34" charset="-122"/>
                <a:ea typeface="微软雅黑" panose="020B0503020204020204" pitchFamily="34" charset="-122"/>
              </a:rPr>
              <a:t> Smith</a:t>
            </a:r>
            <a:r>
              <a:rPr lang="zh-CN" altLang="en-US" sz="5000" dirty="0">
                <a:latin typeface="微软雅黑" panose="020B0503020204020204" pitchFamily="34" charset="-122"/>
                <a:ea typeface="微软雅黑" panose="020B0503020204020204" pitchFamily="34" charset="-122"/>
              </a:rPr>
              <a:t>发一封邮件</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内容要点如下</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1</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对</a:t>
            </a:r>
            <a:r>
              <a:rPr lang="en-US" altLang="zh-CN" sz="5000" dirty="0" err="1">
                <a:latin typeface="微软雅黑" panose="020B0503020204020204" pitchFamily="34" charset="-122"/>
                <a:ea typeface="微软雅黑" panose="020B0503020204020204" pitchFamily="34" charset="-122"/>
              </a:rPr>
              <a:t>Mr</a:t>
            </a:r>
            <a:r>
              <a:rPr lang="en-US" altLang="zh-CN" sz="5000" dirty="0">
                <a:latin typeface="微软雅黑" panose="020B0503020204020204" pitchFamily="34" charset="-122"/>
                <a:ea typeface="微软雅黑" panose="020B0503020204020204" pitchFamily="34" charset="-122"/>
              </a:rPr>
              <a:t> Smith</a:t>
            </a:r>
            <a:r>
              <a:rPr lang="zh-CN" altLang="en-US" sz="5000" dirty="0">
                <a:latin typeface="微软雅黑" panose="020B0503020204020204" pitchFamily="34" charset="-122"/>
                <a:ea typeface="微软雅黑" panose="020B0503020204020204" pitchFamily="34" charset="-122"/>
              </a:rPr>
              <a:t>表示感谢</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希望保持联系</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邀请他来中国游玩。</a:t>
            </a:r>
          </a:p>
          <a:p>
            <a:pPr>
              <a:lnSpc>
                <a:spcPct val="150000"/>
              </a:lnSpc>
            </a:pPr>
            <a:r>
              <a:rPr lang="zh-CN" altLang="en-US" sz="5000" dirty="0" smtClean="0">
                <a:latin typeface="微软雅黑" panose="020B0503020204020204" pitchFamily="34" charset="-122"/>
                <a:ea typeface="微软雅黑" panose="020B0503020204020204" pitchFamily="34" charset="-122"/>
              </a:rPr>
              <a:t>       注意</a:t>
            </a:r>
            <a:r>
              <a:rPr lang="en-US" altLang="zh-CN" sz="5000" dirty="0">
                <a:latin typeface="微软雅黑" panose="020B0503020204020204" pitchFamily="34" charset="-122"/>
                <a:ea typeface="微软雅黑" panose="020B0503020204020204" pitchFamily="34" charset="-122"/>
              </a:rPr>
              <a:t>:1. </a:t>
            </a:r>
            <a:r>
              <a:rPr lang="zh-CN" altLang="en-US" sz="5000" dirty="0">
                <a:latin typeface="微软雅黑" panose="020B0503020204020204" pitchFamily="34" charset="-122"/>
                <a:ea typeface="微软雅黑" panose="020B0503020204020204" pitchFamily="34" charset="-122"/>
              </a:rPr>
              <a:t>词数</a:t>
            </a:r>
            <a:r>
              <a:rPr lang="en-US" altLang="zh-CN" sz="5000" dirty="0">
                <a:latin typeface="微软雅黑" panose="020B0503020204020204" pitchFamily="34" charset="-122"/>
                <a:ea typeface="微软雅黑" panose="020B0503020204020204" pitchFamily="34" charset="-122"/>
              </a:rPr>
              <a:t>80</a:t>
            </a:r>
            <a:r>
              <a:rPr lang="zh-CN" altLang="en-US" sz="5000" dirty="0">
                <a:latin typeface="微软雅黑" panose="020B0503020204020204" pitchFamily="34" charset="-122"/>
                <a:ea typeface="微软雅黑" panose="020B0503020204020204" pitchFamily="34" charset="-122"/>
              </a:rPr>
              <a:t>左右</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可以适当增加细节</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以使行文连贯。</a:t>
            </a:r>
          </a:p>
        </p:txBody>
      </p:sp>
    </p:spTree>
    <p:extLst>
      <p:ext uri="{BB962C8B-B14F-4D97-AF65-F5344CB8AC3E}">
        <p14:creationId xmlns:p14="http://schemas.microsoft.com/office/powerpoint/2010/main" val="1074196117"/>
      </p:ext>
    </p:extLst>
  </p:cSld>
  <p:clrMapOvr>
    <a:masterClrMapping/>
  </p:clrMapOvr>
  <p:transition>
    <p:pull di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i="1" dirty="0">
                <a:solidFill>
                  <a:srgbClr val="CC0000"/>
                </a:solidFill>
                <a:latin typeface="微软雅黑" panose="020B0503020204020204" pitchFamily="34" charset="-122"/>
                <a:ea typeface="微软雅黑" panose="020B0503020204020204" pitchFamily="34" charset="-122"/>
              </a:rPr>
              <a:t>One possible version:</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Dear </a:t>
            </a:r>
            <a:r>
              <a:rPr lang="en-US" altLang="zh-CN" sz="5000" dirty="0" err="1">
                <a:solidFill>
                  <a:srgbClr val="C00000"/>
                </a:solidFill>
                <a:latin typeface="微软雅黑" panose="020B0503020204020204" pitchFamily="34" charset="-122"/>
                <a:ea typeface="微软雅黑" panose="020B0503020204020204" pitchFamily="34" charset="-122"/>
              </a:rPr>
              <a:t>Mr</a:t>
            </a:r>
            <a:r>
              <a:rPr lang="en-US" altLang="zh-CN" sz="5000" dirty="0">
                <a:solidFill>
                  <a:srgbClr val="C00000"/>
                </a:solidFill>
                <a:latin typeface="微软雅黑" panose="020B0503020204020204" pitchFamily="34" charset="-122"/>
                <a:ea typeface="微软雅黑" panose="020B0503020204020204" pitchFamily="34" charset="-122"/>
              </a:rPr>
              <a:t> Smith,</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How </a:t>
            </a:r>
            <a:r>
              <a:rPr lang="en-US" altLang="zh-CN" sz="5000" dirty="0">
                <a:solidFill>
                  <a:srgbClr val="C00000"/>
                </a:solidFill>
                <a:latin typeface="微软雅黑" panose="020B0503020204020204" pitchFamily="34" charset="-122"/>
                <a:ea typeface="微软雅黑" panose="020B0503020204020204" pitchFamily="34" charset="-122"/>
              </a:rPr>
              <a:t>time flies! </a:t>
            </a:r>
            <a:r>
              <a:rPr lang="en-US" altLang="zh-CN" sz="5000" dirty="0" smtClean="0">
                <a:solidFill>
                  <a:srgbClr val="C00000"/>
                </a:solidFill>
                <a:latin typeface="微软雅黑" panose="020B0503020204020204" pitchFamily="34" charset="-122"/>
                <a:ea typeface="微软雅黑" panose="020B0503020204020204" pitchFamily="34" charset="-122"/>
              </a:rPr>
              <a:t>I've </a:t>
            </a:r>
            <a:r>
              <a:rPr lang="en-US" altLang="zh-CN" sz="5000" dirty="0">
                <a:solidFill>
                  <a:srgbClr val="C00000"/>
                </a:solidFill>
                <a:latin typeface="微软雅黑" panose="020B0503020204020204" pitchFamily="34" charset="-122"/>
                <a:ea typeface="微软雅黑" panose="020B0503020204020204" pitchFamily="34" charset="-122"/>
              </a:rPr>
              <a:t>been back home. How I miss the days we spent together!</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a:t>
            </a:r>
            <a:r>
              <a:rPr lang="en-US" altLang="zh-CN" sz="5000" b="1" dirty="0" smtClean="0">
                <a:solidFill>
                  <a:srgbClr val="C00000"/>
                </a:solidFill>
                <a:latin typeface="微软雅黑" panose="020B0503020204020204" pitchFamily="34" charset="-122"/>
                <a:ea typeface="微软雅黑" panose="020B0503020204020204" pitchFamily="34" charset="-122"/>
              </a:rPr>
              <a:t>It </a:t>
            </a:r>
            <a:r>
              <a:rPr lang="en-US" altLang="zh-CN" sz="5000" b="1" dirty="0">
                <a:solidFill>
                  <a:srgbClr val="C00000"/>
                </a:solidFill>
                <a:latin typeface="微软雅黑" panose="020B0503020204020204" pitchFamily="34" charset="-122"/>
                <a:ea typeface="微软雅黑" panose="020B0503020204020204" pitchFamily="34" charset="-122"/>
              </a:rPr>
              <a:t>was your help and kindness that </a:t>
            </a:r>
            <a:r>
              <a:rPr lang="en-US" altLang="zh-CN" sz="5000" dirty="0">
                <a:solidFill>
                  <a:srgbClr val="C00000"/>
                </a:solidFill>
                <a:latin typeface="微软雅黑" panose="020B0503020204020204" pitchFamily="34" charset="-122"/>
                <a:ea typeface="微软雅黑" panose="020B0503020204020204" pitchFamily="34" charset="-122"/>
              </a:rPr>
              <a:t>made my study and life in the UK special and enjoyable. </a:t>
            </a:r>
            <a:r>
              <a:rPr lang="en-US" altLang="zh-CN" sz="5000" b="1" dirty="0">
                <a:solidFill>
                  <a:srgbClr val="C00000"/>
                </a:solidFill>
                <a:latin typeface="微软雅黑" panose="020B0503020204020204" pitchFamily="34" charset="-122"/>
                <a:ea typeface="微软雅黑" panose="020B0503020204020204" pitchFamily="34" charset="-122"/>
              </a:rPr>
              <a:t>Without your help</a:t>
            </a:r>
            <a:r>
              <a:rPr lang="en-US" altLang="zh-CN" sz="5000" dirty="0">
                <a:solidFill>
                  <a:srgbClr val="C00000"/>
                </a:solidFill>
                <a:latin typeface="微软雅黑" panose="020B0503020204020204" pitchFamily="34" charset="-122"/>
                <a:ea typeface="微软雅黑" panose="020B0503020204020204" pitchFamily="34" charset="-122"/>
              </a:rPr>
              <a:t>, </a:t>
            </a:r>
            <a:r>
              <a:rPr lang="en-US" altLang="zh-CN" sz="5000" b="1" dirty="0">
                <a:solidFill>
                  <a:srgbClr val="C00000"/>
                </a:solidFill>
                <a:latin typeface="微软雅黑" panose="020B0503020204020204" pitchFamily="34" charset="-122"/>
                <a:ea typeface="微软雅黑" panose="020B0503020204020204" pitchFamily="34" charset="-122"/>
              </a:rPr>
              <a:t>I </a:t>
            </a:r>
            <a:r>
              <a:rPr lang="en-US" altLang="zh-CN" sz="5000" b="1" dirty="0" smtClean="0">
                <a:solidFill>
                  <a:srgbClr val="C00000"/>
                </a:solidFill>
                <a:latin typeface="微软雅黑" panose="020B0503020204020204" pitchFamily="34" charset="-122"/>
                <a:ea typeface="微软雅黑" panose="020B0503020204020204" pitchFamily="34" charset="-122"/>
              </a:rPr>
              <a:t>wouldn't </a:t>
            </a:r>
            <a:r>
              <a:rPr lang="en-US" altLang="zh-CN" sz="5000" b="1" dirty="0">
                <a:solidFill>
                  <a:srgbClr val="C00000"/>
                </a:solidFill>
                <a:latin typeface="微软雅黑" panose="020B0503020204020204" pitchFamily="34" charset="-122"/>
                <a:ea typeface="微软雅黑" panose="020B0503020204020204" pitchFamily="34" charset="-122"/>
              </a:rPr>
              <a:t>have got used to </a:t>
            </a:r>
            <a:r>
              <a:rPr lang="en-US" altLang="zh-CN" sz="5000" dirty="0">
                <a:solidFill>
                  <a:srgbClr val="C00000"/>
                </a:solidFill>
                <a:latin typeface="微软雅黑" panose="020B0503020204020204" pitchFamily="34" charset="-122"/>
                <a:ea typeface="微软雅黑" panose="020B0503020204020204" pitchFamily="34" charset="-122"/>
              </a:rPr>
              <a:t>the life there that quickly. I still miss the delicious meals you prepared for me. </a:t>
            </a:r>
          </a:p>
        </p:txBody>
      </p:sp>
    </p:spTree>
    <p:extLst>
      <p:ext uri="{BB962C8B-B14F-4D97-AF65-F5344CB8AC3E}">
        <p14:creationId xmlns:p14="http://schemas.microsoft.com/office/powerpoint/2010/main" val="3497462864"/>
      </p:ext>
    </p:extLst>
  </p:cSld>
  <p:clrMapOvr>
    <a:masterClrMapping/>
  </p:clrMapOvr>
  <p:transition>
    <p:pull di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Besides, </a:t>
            </a:r>
            <a:r>
              <a:rPr lang="en-US" altLang="zh-CN" sz="5000" b="1" dirty="0">
                <a:solidFill>
                  <a:srgbClr val="C00000"/>
                </a:solidFill>
                <a:latin typeface="微软雅黑" panose="020B0503020204020204" pitchFamily="34" charset="-122"/>
                <a:ea typeface="微软雅黑" panose="020B0503020204020204" pitchFamily="34" charset="-122"/>
              </a:rPr>
              <a:t>I am really grateful for</a:t>
            </a:r>
            <a:r>
              <a:rPr lang="en-US" altLang="zh-CN" sz="5000" dirty="0">
                <a:solidFill>
                  <a:srgbClr val="C00000"/>
                </a:solidFill>
                <a:latin typeface="微软雅黑" panose="020B0503020204020204" pitchFamily="34" charset="-122"/>
                <a:ea typeface="微软雅黑" panose="020B0503020204020204" pitchFamily="34" charset="-122"/>
              </a:rPr>
              <a:t> your patience while you are talking with me. </a:t>
            </a:r>
            <a:r>
              <a:rPr lang="en-US" altLang="zh-CN" sz="5000" b="1" dirty="0">
                <a:solidFill>
                  <a:srgbClr val="C00000"/>
                </a:solidFill>
                <a:latin typeface="微软雅黑" panose="020B0503020204020204" pitchFamily="34" charset="-122"/>
                <a:ea typeface="微软雅黑" panose="020B0503020204020204" pitchFamily="34" charset="-122"/>
              </a:rPr>
              <a:t>It was a wonderful time for me to improve </a:t>
            </a:r>
            <a:r>
              <a:rPr lang="en-US" altLang="zh-CN" sz="5000" dirty="0">
                <a:solidFill>
                  <a:srgbClr val="C00000"/>
                </a:solidFill>
                <a:latin typeface="微软雅黑" panose="020B0503020204020204" pitchFamily="34" charset="-122"/>
                <a:ea typeface="微软雅黑" panose="020B0503020204020204" pitchFamily="34" charset="-122"/>
              </a:rPr>
              <a:t>my spoken English.</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       I hope we can stay in touch with each other. Welcome to my country in the near future.</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Best </a:t>
            </a:r>
            <a:r>
              <a:rPr lang="en-US" altLang="zh-CN" sz="5000" dirty="0">
                <a:solidFill>
                  <a:srgbClr val="C00000"/>
                </a:solidFill>
                <a:latin typeface="微软雅黑" panose="020B0503020204020204" pitchFamily="34" charset="-122"/>
                <a:ea typeface="微软雅黑" panose="020B0503020204020204" pitchFamily="34" charset="-122"/>
              </a:rPr>
              <a:t>wishes.</a:t>
            </a:r>
          </a:p>
          <a:p>
            <a:pPr algn="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Yours</a:t>
            </a:r>
            <a:r>
              <a:rPr lang="en-US" altLang="zh-CN" sz="5000" dirty="0">
                <a:solidFill>
                  <a:srgbClr val="C00000"/>
                </a:solidFill>
                <a:latin typeface="微软雅黑" panose="020B0503020204020204" pitchFamily="34" charset="-122"/>
                <a:ea typeface="微软雅黑" panose="020B0503020204020204" pitchFamily="34" charset="-122"/>
              </a:rPr>
              <a:t>,</a:t>
            </a:r>
          </a:p>
          <a:p>
            <a:pPr algn="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Li </a:t>
            </a:r>
            <a:r>
              <a:rPr lang="en-US" altLang="zh-CN" sz="5000" dirty="0" err="1">
                <a:solidFill>
                  <a:srgbClr val="C00000"/>
                </a:solidFill>
                <a:latin typeface="微软雅黑" panose="020B0503020204020204" pitchFamily="34" charset="-122"/>
                <a:ea typeface="微软雅黑" panose="020B0503020204020204" pitchFamily="34" charset="-122"/>
              </a:rPr>
              <a:t>Hua</a:t>
            </a:r>
            <a:endParaRPr lang="en-US" altLang="zh-CN" sz="5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8638651"/>
      </p:ext>
    </p:extLst>
  </p:cSld>
  <p:clrMapOvr>
    <a:masterClrMapping/>
  </p:clrMapOvr>
  <p:transition>
    <p:pull dir="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 name="矩形 1"/>
          <p:cNvSpPr/>
          <p:nvPr/>
        </p:nvSpPr>
        <p:spPr>
          <a:xfrm>
            <a:off x="7561164" y="805982"/>
            <a:ext cx="9289032" cy="1015663"/>
          </a:xfrm>
          <a:prstGeom prst="rect">
            <a:avLst/>
          </a:prstGeom>
        </p:spPr>
        <p:txBody>
          <a:bodyPr wrap="square">
            <a:spAutoFit/>
          </a:bodyPr>
          <a:lstStyle/>
          <a:p>
            <a:pPr algn="ctr"/>
            <a:r>
              <a:rPr lang="zh-CN" altLang="en-US" sz="6000" b="1" dirty="0" smtClean="0">
                <a:solidFill>
                  <a:srgbClr val="9D234F"/>
                </a:solidFill>
                <a:latin typeface="微软雅黑" panose="020B0503020204020204" pitchFamily="34" charset="-122"/>
                <a:ea typeface="微软雅黑" panose="020B0503020204020204" pitchFamily="34" charset="-122"/>
              </a:rPr>
              <a:t>考点</a:t>
            </a:r>
            <a:r>
              <a:rPr lang="en-US" altLang="zh-CN" sz="6000" b="1" dirty="0" smtClean="0">
                <a:solidFill>
                  <a:srgbClr val="9D234F"/>
                </a:solidFill>
                <a:latin typeface="微软雅黑" panose="020B0503020204020204" pitchFamily="34" charset="-122"/>
                <a:ea typeface="微软雅黑" panose="020B0503020204020204" pitchFamily="34" charset="-122"/>
              </a:rPr>
              <a:t>9   </a:t>
            </a:r>
            <a:r>
              <a:rPr lang="zh-CN" altLang="en-US" sz="6000" b="1" dirty="0" smtClean="0">
                <a:solidFill>
                  <a:srgbClr val="9D234F"/>
                </a:solidFill>
                <a:latin typeface="微软雅黑" panose="020B0503020204020204" pitchFamily="34" charset="-122"/>
                <a:ea typeface="微软雅黑" panose="020B0503020204020204" pitchFamily="34" charset="-122"/>
              </a:rPr>
              <a:t>通知</a:t>
            </a:r>
            <a:r>
              <a:rPr lang="en-US" altLang="zh-CN" sz="6000" dirty="0">
                <a:solidFill>
                  <a:srgbClr val="9D234F"/>
                </a:solidFill>
                <a:latin typeface="微软雅黑" panose="020B0503020204020204" pitchFamily="34" charset="-122"/>
                <a:ea typeface="微软雅黑" panose="020B0503020204020204" pitchFamily="34" charset="-122"/>
              </a:rPr>
              <a:t>/</a:t>
            </a:r>
            <a:r>
              <a:rPr lang="zh-CN" altLang="en-US" sz="6000" b="1" dirty="0">
                <a:solidFill>
                  <a:srgbClr val="9D234F"/>
                </a:solidFill>
                <a:latin typeface="微软雅黑" panose="020B0503020204020204" pitchFamily="34" charset="-122"/>
                <a:ea typeface="微软雅黑" panose="020B0503020204020204" pitchFamily="34" charset="-122"/>
              </a:rPr>
              <a:t>启事</a:t>
            </a:r>
            <a:endParaRPr lang="zh-CN" altLang="zh-CN" sz="6000" b="1" dirty="0">
              <a:solidFill>
                <a:srgbClr val="9D234F"/>
              </a:solidFill>
              <a:latin typeface="微软雅黑" panose="020B0503020204020204" pitchFamily="34" charset="-122"/>
              <a:ea typeface="微软雅黑" panose="020B0503020204020204" pitchFamily="34" charset="-122"/>
            </a:endParaRPr>
          </a:p>
        </p:txBody>
      </p:sp>
      <p:sp>
        <p:nvSpPr>
          <p:cNvPr id="13" name="矩形 12"/>
          <p:cNvSpPr/>
          <p:nvPr/>
        </p:nvSpPr>
        <p:spPr>
          <a:xfrm>
            <a:off x="1800524" y="1764605"/>
            <a:ext cx="20522280" cy="1246495"/>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【写作架构】</a:t>
            </a:r>
            <a:endParaRPr lang="zh-CN" altLang="en-US" sz="5000" b="1" dirty="0">
              <a:solidFill>
                <a:srgbClr val="9D234F"/>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07876" y="3348782"/>
            <a:ext cx="16226696" cy="691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232486"/>
      </p:ext>
    </p:extLst>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矩形 6">
            <a:extLst>
              <a:ext uri="{FF2B5EF4-FFF2-40B4-BE49-F238E27FC236}">
                <a16:creationId xmlns:a16="http://schemas.microsoft.com/office/drawing/2014/main" xmlns="" id="{64EF2993-AAFD-4871-96E7-501F8986002F}"/>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schemeClr val="tx1"/>
                </a:solidFill>
                <a:latin typeface="微软雅黑" panose="020B0503020204020204" pitchFamily="34" charset="-122"/>
                <a:ea typeface="微软雅黑" panose="020B0503020204020204" pitchFamily="34" charset="-122"/>
              </a:rPr>
              <a:t>应试点睛</a:t>
            </a:r>
            <a:endParaRPr lang="zh-CN" altLang="en-US" sz="5400" b="1" dirty="0">
              <a:solidFill>
                <a:schemeClr val="tx1"/>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800524" y="900510"/>
            <a:ext cx="20522280" cy="8863965"/>
          </a:xfrm>
          <a:prstGeom prst="rect">
            <a:avLst/>
          </a:prstGeom>
          <a:noFill/>
        </p:spPr>
        <p:txBody>
          <a:bodyPr wrap="square" rtlCol="0">
            <a:spAutoFit/>
          </a:bodyPr>
          <a:lstStyle/>
          <a:p>
            <a:pPr>
              <a:lnSpc>
                <a:spcPct val="150000"/>
              </a:lnSpc>
            </a:pPr>
            <a:r>
              <a:rPr lang="zh-CN" altLang="en-US" sz="5000" b="1" dirty="0">
                <a:latin typeface="微软雅黑" panose="020B0503020204020204" pitchFamily="34" charset="-122"/>
                <a:ea typeface="微软雅黑" panose="020B0503020204020204" pitchFamily="34" charset="-122"/>
              </a:rPr>
              <a:t>二</a:t>
            </a:r>
            <a:r>
              <a:rPr lang="zh-CN" altLang="en-US" sz="5000" b="1" dirty="0" smtClean="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应用文的基本写作步骤</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a:t>
            </a:r>
            <a:r>
              <a:rPr lang="en-US" altLang="zh-CN" sz="5000" b="1" dirty="0" smtClean="0">
                <a:latin typeface="微软雅黑" panose="020B0503020204020204" pitchFamily="34" charset="-122"/>
                <a:ea typeface="微软雅黑" panose="020B0503020204020204" pitchFamily="34" charset="-122"/>
              </a:rPr>
              <a:t> </a:t>
            </a:r>
            <a:r>
              <a:rPr lang="zh-CN" altLang="en-US" sz="5000" dirty="0" smtClean="0">
                <a:latin typeface="微软雅黑" panose="020B0503020204020204" pitchFamily="34" charset="-122"/>
                <a:ea typeface="微软雅黑" panose="020B0503020204020204" pitchFamily="34" charset="-122"/>
              </a:rPr>
              <a:t>审题</a:t>
            </a:r>
            <a:r>
              <a:rPr lang="zh-CN" altLang="en-US" sz="5000" dirty="0">
                <a:latin typeface="微软雅黑" panose="020B0503020204020204" pitchFamily="34" charset="-122"/>
                <a:ea typeface="微软雅黑" panose="020B0503020204020204" pitchFamily="34" charset="-122"/>
              </a:rPr>
              <a:t>。审题是应用文写作的关键步骤。考生应该通读应用文写作的文字说明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根据文字说明判断文章的体裁、人称和时态。</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 </a:t>
            </a:r>
            <a:r>
              <a:rPr lang="zh-CN" altLang="en-US" sz="5000" dirty="0" smtClean="0">
                <a:latin typeface="微软雅黑" panose="020B0503020204020204" pitchFamily="34" charset="-122"/>
                <a:ea typeface="微软雅黑" panose="020B0503020204020204" pitchFamily="34" charset="-122"/>
              </a:rPr>
              <a:t>构思</a:t>
            </a:r>
            <a:r>
              <a:rPr lang="zh-CN" altLang="en-US" sz="5000" dirty="0">
                <a:latin typeface="微软雅黑" panose="020B0503020204020204" pitchFamily="34" charset="-122"/>
                <a:ea typeface="微软雅黑" panose="020B0503020204020204" pitchFamily="34" charset="-122"/>
              </a:rPr>
              <a:t>。根据文章体裁构思文章的要点。构思时切记要点要全、不跑题。</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a:t>
            </a:r>
            <a:r>
              <a:rPr lang="en-US" altLang="zh-CN" sz="6000" b="1" dirty="0">
                <a:solidFill>
                  <a:srgbClr val="9D234F"/>
                </a:solidFill>
                <a:latin typeface="微软雅黑" panose="020B0503020204020204" pitchFamily="34" charset="-122"/>
                <a:ea typeface="微软雅黑" panose="020B0503020204020204" pitchFamily="34" charset="-122"/>
              </a:rPr>
              <a:t>. </a:t>
            </a:r>
            <a:r>
              <a:rPr lang="zh-CN" altLang="en-US" sz="5000" dirty="0" smtClean="0">
                <a:latin typeface="微软雅黑" panose="020B0503020204020204" pitchFamily="34" charset="-122"/>
                <a:ea typeface="微软雅黑" panose="020B0503020204020204" pitchFamily="34" charset="-122"/>
              </a:rPr>
              <a:t>布局</a:t>
            </a:r>
            <a:r>
              <a:rPr lang="zh-CN" altLang="en-US" sz="5000" dirty="0">
                <a:latin typeface="微软雅黑" panose="020B0503020204020204" pitchFamily="34" charset="-122"/>
                <a:ea typeface="微软雅黑" panose="020B0503020204020204" pitchFamily="34" charset="-122"/>
              </a:rPr>
              <a:t>。合理安排文章的结构</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应用文写作最忌讳考生不分段。考生可以根据文章体裁和写作要点提示分两段或三段完成写作。要注意书信的写作格式</a:t>
            </a:r>
            <a:r>
              <a:rPr lang="zh-CN" altLang="en-US" sz="5000" dirty="0" smtClean="0">
                <a:latin typeface="微软雅黑" panose="020B0503020204020204" pitchFamily="34" charset="-122"/>
                <a:ea typeface="微软雅黑" panose="020B0503020204020204" pitchFamily="34" charset="-122"/>
              </a:rPr>
              <a:t>。</a:t>
            </a:r>
            <a:endParaRPr lang="zh-CN" altLang="en-US" sz="5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439623"/>
      </p:ext>
    </p:extLst>
  </p:cSld>
  <p:clrMapOvr>
    <a:masterClrMapping/>
  </p:clrMapOvr>
  <p:transition>
    <p:pull di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zh-CN" altLang="en-US" sz="5000" b="1" dirty="0">
                <a:solidFill>
                  <a:srgbClr val="9D234F"/>
                </a:solidFill>
                <a:latin typeface="微软雅黑" panose="020B0503020204020204" pitchFamily="34" charset="-122"/>
                <a:ea typeface="微软雅黑" panose="020B0503020204020204" pitchFamily="34" charset="-122"/>
              </a:rPr>
              <a:t>【高考体验】</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[2018•</a:t>
            </a:r>
            <a:r>
              <a:rPr lang="zh-CN" altLang="en-US" sz="5000" dirty="0">
                <a:solidFill>
                  <a:prstClr val="black"/>
                </a:solidFill>
                <a:latin typeface="微软雅黑" panose="020B0503020204020204" pitchFamily="34" charset="-122"/>
                <a:ea typeface="微软雅黑" panose="020B0503020204020204" pitchFamily="34" charset="-122"/>
              </a:rPr>
              <a:t>全国卷</a:t>
            </a:r>
            <a:r>
              <a:rPr lang="en-US" altLang="zh-CN" sz="5000" dirty="0">
                <a:solidFill>
                  <a:prstClr val="black"/>
                </a:solidFill>
                <a:latin typeface="微软雅黑" panose="020B0503020204020204" pitchFamily="34" charset="-122"/>
                <a:ea typeface="微软雅黑" panose="020B0503020204020204" pitchFamily="34" charset="-122"/>
              </a:rPr>
              <a:t>Ⅱ] </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你</a:t>
            </a:r>
            <a:r>
              <a:rPr lang="zh-CN" altLang="en-US" sz="5000" dirty="0">
                <a:solidFill>
                  <a:prstClr val="black"/>
                </a:solidFill>
                <a:latin typeface="微软雅黑" panose="020B0503020204020204" pitchFamily="34" charset="-122"/>
                <a:ea typeface="微软雅黑" panose="020B0503020204020204" pitchFamily="34" charset="-122"/>
              </a:rPr>
              <a:t>受学生会委托为校宣传栏“英语天地”写一则通知</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请大家观看一部英文短片</a:t>
            </a:r>
            <a:r>
              <a:rPr lang="en-US" altLang="zh-CN" sz="5000" i="1" dirty="0">
                <a:solidFill>
                  <a:prstClr val="black"/>
                </a:solidFill>
                <a:latin typeface="微软雅黑" panose="020B0503020204020204" pitchFamily="34" charset="-122"/>
                <a:ea typeface="微软雅黑" panose="020B0503020204020204" pitchFamily="34" charset="-122"/>
              </a:rPr>
              <a:t>Growing Together</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内容包括</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1</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短片内容</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学校的发展</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放映时间、地点</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3</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欢迎对短片提出意见。</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注意</a:t>
            </a:r>
            <a:r>
              <a:rPr lang="en-US" altLang="zh-CN" sz="5000" dirty="0">
                <a:solidFill>
                  <a:prstClr val="black"/>
                </a:solidFill>
                <a:latin typeface="微软雅黑" panose="020B0503020204020204" pitchFamily="34" charset="-122"/>
                <a:ea typeface="微软雅黑" panose="020B0503020204020204" pitchFamily="34" charset="-122"/>
              </a:rPr>
              <a:t>:1. </a:t>
            </a:r>
            <a:r>
              <a:rPr lang="zh-CN" altLang="en-US" sz="5000" dirty="0">
                <a:solidFill>
                  <a:prstClr val="black"/>
                </a:solidFill>
                <a:latin typeface="微软雅黑" panose="020B0503020204020204" pitchFamily="34" charset="-122"/>
                <a:ea typeface="微软雅黑" panose="020B0503020204020204" pitchFamily="34" charset="-122"/>
              </a:rPr>
              <a:t>词数</a:t>
            </a:r>
            <a:r>
              <a:rPr lang="en-US" altLang="zh-CN" sz="5000" dirty="0">
                <a:solidFill>
                  <a:prstClr val="black"/>
                </a:solidFill>
                <a:latin typeface="微软雅黑" panose="020B0503020204020204" pitchFamily="34" charset="-122"/>
                <a:ea typeface="微软雅黑" panose="020B0503020204020204" pitchFamily="34" charset="-122"/>
              </a:rPr>
              <a:t>100</a:t>
            </a:r>
            <a:r>
              <a:rPr lang="zh-CN" altLang="en-US" sz="5000" dirty="0">
                <a:solidFill>
                  <a:prstClr val="black"/>
                </a:solidFill>
                <a:latin typeface="微软雅黑" panose="020B0503020204020204" pitchFamily="34" charset="-122"/>
                <a:ea typeface="微软雅黑" panose="020B0503020204020204" pitchFamily="34" charset="-122"/>
              </a:rPr>
              <a:t>左右</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可以适当增加细节</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以使行文连贯。</a:t>
            </a:r>
          </a:p>
        </p:txBody>
      </p:sp>
    </p:spTree>
    <p:extLst>
      <p:ext uri="{BB962C8B-B14F-4D97-AF65-F5344CB8AC3E}">
        <p14:creationId xmlns:p14="http://schemas.microsoft.com/office/powerpoint/2010/main" val="432373890"/>
      </p:ext>
    </p:extLst>
  </p:cSld>
  <p:clrMapOvr>
    <a:masterClrMapping/>
  </p:clrMapOvr>
  <p:transition>
    <p:pull dir="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171468"/>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经典范文</a:t>
            </a:r>
            <a:r>
              <a:rPr lang="en-US" altLang="zh-CN" sz="5000" b="1" dirty="0">
                <a:solidFill>
                  <a:srgbClr val="9D234F"/>
                </a:solidFill>
                <a:latin typeface="微软雅黑" panose="020B0503020204020204" pitchFamily="34" charset="-122"/>
                <a:ea typeface="微软雅黑" panose="020B0503020204020204" pitchFamily="34" charset="-122"/>
              </a:rPr>
              <a:t>]</a:t>
            </a:r>
          </a:p>
          <a:p>
            <a:pPr algn="ctr">
              <a:lnSpc>
                <a:spcPct val="150000"/>
              </a:lnSpc>
            </a:pPr>
            <a:r>
              <a:rPr lang="en-US" altLang="zh-CN" sz="5000" b="1" dirty="0">
                <a:solidFill>
                  <a:prstClr val="black"/>
                </a:solidFill>
                <a:latin typeface="微软雅黑" panose="020B0503020204020204" pitchFamily="34" charset="-122"/>
                <a:ea typeface="微软雅黑" panose="020B0503020204020204" pitchFamily="34" charset="-122"/>
              </a:rPr>
              <a:t>Notice</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In </a:t>
            </a:r>
            <a:r>
              <a:rPr lang="en-US" altLang="zh-CN" sz="5000" b="1" dirty="0">
                <a:solidFill>
                  <a:prstClr val="black"/>
                </a:solidFill>
                <a:latin typeface="微软雅黑" panose="020B0503020204020204" pitchFamily="34" charset="-122"/>
                <a:ea typeface="微软雅黑" panose="020B0503020204020204" pitchFamily="34" charset="-122"/>
              </a:rPr>
              <a:t>order to have a better understanding of </a:t>
            </a:r>
            <a:r>
              <a:rPr lang="en-US" altLang="zh-CN" sz="5000" dirty="0">
                <a:solidFill>
                  <a:prstClr val="black"/>
                </a:solidFill>
                <a:latin typeface="微软雅黑" panose="020B0503020204020204" pitchFamily="34" charset="-122"/>
                <a:ea typeface="微软雅黑" panose="020B0503020204020204" pitchFamily="34" charset="-122"/>
              </a:rPr>
              <a:t>our school, an outstanding English short movie about our school will be shown in the library from 2:30 to 4:00 in the afternoon on June 9th. It is organized by the Student Union</a:t>
            </a: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Here </a:t>
            </a:r>
            <a:r>
              <a:rPr lang="en-US" altLang="zh-CN" sz="5000" b="1" dirty="0">
                <a:solidFill>
                  <a:prstClr val="black"/>
                </a:solidFill>
                <a:latin typeface="微软雅黑" panose="020B0503020204020204" pitchFamily="34" charset="-122"/>
                <a:ea typeface="微软雅黑" panose="020B0503020204020204" pitchFamily="34" charset="-122"/>
              </a:rPr>
              <a:t>are some relevant details </a:t>
            </a:r>
            <a:r>
              <a:rPr lang="en-US" altLang="zh-CN" sz="5000" dirty="0">
                <a:solidFill>
                  <a:prstClr val="black"/>
                </a:solidFill>
                <a:latin typeface="微软雅黑" panose="020B0503020204020204" pitchFamily="34" charset="-122"/>
                <a:ea typeface="微软雅黑" panose="020B0503020204020204" pitchFamily="34" charset="-122"/>
              </a:rPr>
              <a:t>about it</a:t>
            </a:r>
            <a:r>
              <a:rPr lang="en-US" altLang="zh-CN" sz="5000" dirty="0" smtClean="0">
                <a:solidFill>
                  <a:prstClr val="black"/>
                </a:solidFill>
                <a:latin typeface="微软雅黑" panose="020B0503020204020204" pitchFamily="34" charset="-122"/>
                <a:ea typeface="微软雅黑" panose="020B0503020204020204" pitchFamily="34" charset="-122"/>
              </a:rPr>
              <a:t>.</a:t>
            </a:r>
            <a:endParaRPr lang="en-US" altLang="zh-CN" sz="5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6193272"/>
      </p:ext>
    </p:extLst>
  </p:cSld>
  <p:clrMapOvr>
    <a:masterClrMapping/>
  </p:clrMapOvr>
  <p:transition>
    <p:pull dir="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      To </a:t>
            </a:r>
            <a:r>
              <a:rPr lang="en-US" altLang="zh-CN" sz="5000" b="1" dirty="0">
                <a:solidFill>
                  <a:prstClr val="black"/>
                </a:solidFill>
                <a:latin typeface="微软雅黑" panose="020B0503020204020204" pitchFamily="34" charset="-122"/>
                <a:ea typeface="微软雅黑" panose="020B0503020204020204" pitchFamily="34" charset="-122"/>
              </a:rPr>
              <a:t>begin with</a:t>
            </a:r>
            <a:r>
              <a:rPr lang="en-US" altLang="zh-CN" sz="5000" dirty="0">
                <a:solidFill>
                  <a:prstClr val="black"/>
                </a:solidFill>
                <a:latin typeface="微软雅黑" panose="020B0503020204020204" pitchFamily="34" charset="-122"/>
                <a:ea typeface="微软雅黑" panose="020B0503020204020204" pitchFamily="34" charset="-122"/>
              </a:rPr>
              <a:t>, the name of the movie is </a:t>
            </a:r>
            <a:r>
              <a:rPr lang="en-US" altLang="zh-CN" sz="5000" i="1" dirty="0">
                <a:solidFill>
                  <a:prstClr val="black"/>
                </a:solidFill>
                <a:latin typeface="微软雅黑" panose="020B0503020204020204" pitchFamily="34" charset="-122"/>
                <a:ea typeface="微软雅黑" panose="020B0503020204020204" pitchFamily="34" charset="-122"/>
              </a:rPr>
              <a:t>Growing Together</a:t>
            </a:r>
            <a:r>
              <a:rPr lang="en-US" altLang="zh-CN" sz="5000" dirty="0">
                <a:solidFill>
                  <a:prstClr val="black"/>
                </a:solidFill>
                <a:latin typeface="微软雅黑" panose="020B0503020204020204" pitchFamily="34" charset="-122"/>
                <a:ea typeface="微软雅黑" panose="020B0503020204020204" pitchFamily="34" charset="-122"/>
              </a:rPr>
              <a:t>, which is about the development of our beloved school. </a:t>
            </a:r>
            <a:r>
              <a:rPr lang="en-US" altLang="zh-CN" sz="5000" b="1" dirty="0" smtClean="0">
                <a:solidFill>
                  <a:prstClr val="black"/>
                </a:solidFill>
                <a:latin typeface="微软雅黑" panose="020B0503020204020204" pitchFamily="34" charset="-122"/>
                <a:ea typeface="微软雅黑" panose="020B0503020204020204" pitchFamily="34" charset="-122"/>
              </a:rPr>
              <a:t>As </a:t>
            </a:r>
            <a:r>
              <a:rPr lang="en-US" altLang="zh-CN" sz="5000" b="1" dirty="0">
                <a:solidFill>
                  <a:prstClr val="black"/>
                </a:solidFill>
                <a:latin typeface="微软雅黑" panose="020B0503020204020204" pitchFamily="34" charset="-122"/>
                <a:ea typeface="微软雅黑" panose="020B0503020204020204" pitchFamily="34" charset="-122"/>
              </a:rPr>
              <a:t>we all expect</a:t>
            </a:r>
            <a:r>
              <a:rPr lang="en-US" altLang="zh-CN" sz="5000" dirty="0">
                <a:solidFill>
                  <a:prstClr val="black"/>
                </a:solidFill>
                <a:latin typeface="微软雅黑" panose="020B0503020204020204" pitchFamily="34" charset="-122"/>
                <a:ea typeface="微软雅黑" panose="020B0503020204020204" pitchFamily="34" charset="-122"/>
              </a:rPr>
              <a:t>, it will be </a:t>
            </a:r>
            <a:r>
              <a:rPr lang="en-US" altLang="zh-CN" sz="5000" b="1" dirty="0">
                <a:solidFill>
                  <a:prstClr val="black"/>
                </a:solidFill>
                <a:latin typeface="微软雅黑" panose="020B0503020204020204" pitchFamily="34" charset="-122"/>
                <a:ea typeface="微软雅黑" panose="020B0503020204020204" pitchFamily="34" charset="-122"/>
              </a:rPr>
              <a:t>not only </a:t>
            </a:r>
            <a:r>
              <a:rPr lang="en-US" altLang="zh-CN" sz="5000" dirty="0">
                <a:solidFill>
                  <a:prstClr val="black"/>
                </a:solidFill>
                <a:latin typeface="微软雅黑" panose="020B0503020204020204" pitchFamily="34" charset="-122"/>
                <a:ea typeface="微软雅黑" panose="020B0503020204020204" pitchFamily="34" charset="-122"/>
              </a:rPr>
              <a:t>meaningful </a:t>
            </a:r>
            <a:r>
              <a:rPr lang="en-US" altLang="zh-CN" sz="5000" b="1" dirty="0">
                <a:solidFill>
                  <a:prstClr val="black"/>
                </a:solidFill>
                <a:latin typeface="微软雅黑" panose="020B0503020204020204" pitchFamily="34" charset="-122"/>
                <a:ea typeface="微软雅黑" panose="020B0503020204020204" pitchFamily="34" charset="-122"/>
              </a:rPr>
              <a:t>but also </a:t>
            </a:r>
            <a:r>
              <a:rPr lang="en-US" altLang="zh-CN" sz="5000" dirty="0">
                <a:solidFill>
                  <a:prstClr val="black"/>
                </a:solidFill>
                <a:latin typeface="微软雅黑" panose="020B0503020204020204" pitchFamily="34" charset="-122"/>
                <a:ea typeface="微软雅黑" panose="020B0503020204020204" pitchFamily="34" charset="-122"/>
              </a:rPr>
              <a:t>interesting. </a:t>
            </a:r>
            <a:r>
              <a:rPr lang="en-US" altLang="zh-CN" sz="5000" dirty="0" smtClean="0">
                <a:solidFill>
                  <a:prstClr val="black"/>
                </a:solidFill>
                <a:latin typeface="微软雅黑" panose="020B0503020204020204" pitchFamily="34" charset="-122"/>
                <a:ea typeface="微软雅黑" panose="020B0503020204020204" pitchFamily="34" charset="-122"/>
              </a:rPr>
              <a:t>What's </a:t>
            </a:r>
            <a:r>
              <a:rPr lang="en-US" altLang="zh-CN" sz="5000" dirty="0">
                <a:solidFill>
                  <a:prstClr val="black"/>
                </a:solidFill>
                <a:latin typeface="微软雅黑" panose="020B0503020204020204" pitchFamily="34" charset="-122"/>
                <a:ea typeface="微软雅黑" panose="020B0503020204020204" pitchFamily="34" charset="-122"/>
              </a:rPr>
              <a:t>more, everyone of you will be welcome to take part/participate in it, </a:t>
            </a:r>
            <a:r>
              <a:rPr lang="en-US" altLang="zh-CN" sz="5000" b="1" dirty="0">
                <a:solidFill>
                  <a:prstClr val="black"/>
                </a:solidFill>
                <a:latin typeface="微软雅黑" panose="020B0503020204020204" pitchFamily="34" charset="-122"/>
                <a:ea typeface="微软雅黑" panose="020B0503020204020204" pitchFamily="34" charset="-122"/>
              </a:rPr>
              <a:t>enjoying</a:t>
            </a:r>
            <a:r>
              <a:rPr lang="en-US" altLang="zh-CN" sz="5000" dirty="0">
                <a:solidFill>
                  <a:prstClr val="black"/>
                </a:solidFill>
                <a:latin typeface="微软雅黑" panose="020B0503020204020204" pitchFamily="34" charset="-122"/>
                <a:ea typeface="微软雅黑" panose="020B0503020204020204" pitchFamily="34" charset="-122"/>
              </a:rPr>
              <a:t> the movie, </a:t>
            </a:r>
            <a:r>
              <a:rPr lang="en-US" altLang="zh-CN" sz="5000" b="1" dirty="0">
                <a:solidFill>
                  <a:prstClr val="black"/>
                </a:solidFill>
                <a:latin typeface="微软雅黑" panose="020B0503020204020204" pitchFamily="34" charset="-122"/>
                <a:ea typeface="微软雅黑" panose="020B0503020204020204" pitchFamily="34" charset="-122"/>
              </a:rPr>
              <a:t>having</a:t>
            </a:r>
            <a:r>
              <a:rPr lang="en-US" altLang="zh-CN" sz="5000" dirty="0">
                <a:solidFill>
                  <a:prstClr val="black"/>
                </a:solidFill>
                <a:latin typeface="微软雅黑" panose="020B0503020204020204" pitchFamily="34" charset="-122"/>
                <a:ea typeface="微软雅黑" panose="020B0503020204020204" pitchFamily="34" charset="-122"/>
              </a:rPr>
              <a:t> a heated discussion afterwards and </a:t>
            </a:r>
            <a:r>
              <a:rPr lang="en-US" altLang="zh-CN" sz="5000" b="1" dirty="0">
                <a:solidFill>
                  <a:prstClr val="black"/>
                </a:solidFill>
                <a:latin typeface="微软雅黑" panose="020B0503020204020204" pitchFamily="34" charset="-122"/>
                <a:ea typeface="微软雅黑" panose="020B0503020204020204" pitchFamily="34" charset="-122"/>
              </a:rPr>
              <a:t>giving</a:t>
            </a:r>
            <a:r>
              <a:rPr lang="en-US" altLang="zh-CN" sz="5000" dirty="0">
                <a:solidFill>
                  <a:prstClr val="black"/>
                </a:solidFill>
                <a:latin typeface="微软雅黑" panose="020B0503020204020204" pitchFamily="34" charset="-122"/>
                <a:ea typeface="微软雅黑" panose="020B0503020204020204" pitchFamily="34" charset="-122"/>
              </a:rPr>
              <a:t> your own comments.</a:t>
            </a: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The Student Union</a:t>
            </a: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June 8, 2018</a:t>
            </a:r>
          </a:p>
        </p:txBody>
      </p:sp>
    </p:spTree>
    <p:extLst>
      <p:ext uri="{BB962C8B-B14F-4D97-AF65-F5344CB8AC3E}">
        <p14:creationId xmlns:p14="http://schemas.microsoft.com/office/powerpoint/2010/main" val="3773202926"/>
      </p:ext>
    </p:extLst>
  </p:cSld>
  <p:clrMapOvr>
    <a:masterClrMapping/>
  </p:clrMapOvr>
  <p:transition>
    <p:pull dir="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941457"/>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【提分句式】</a:t>
            </a:r>
            <a:endParaRPr lang="en-US" altLang="zh-CN" sz="5000" b="1" dirty="0" smtClean="0">
              <a:solidFill>
                <a:srgbClr val="9D234F"/>
              </a:solidFill>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精彩开头</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口头</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先引起听者注意</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点明通知的主题、目的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Attention </a:t>
            </a:r>
            <a:r>
              <a:rPr lang="en-US" altLang="zh-CN" sz="5000" dirty="0">
                <a:latin typeface="微软雅黑" panose="020B0503020204020204" pitchFamily="34" charset="-122"/>
                <a:ea typeface="微软雅黑" panose="020B0503020204020204" pitchFamily="34" charset="-122"/>
              </a:rPr>
              <a:t>please, everybody!</a:t>
            </a:r>
            <a:r>
              <a:rPr lang="en-US" altLang="zh-CN" sz="5000" b="1" dirty="0">
                <a:latin typeface="微软雅黑" panose="020B0503020204020204" pitchFamily="34" charset="-122"/>
                <a:ea typeface="微软雅黑" panose="020B0503020204020204" pitchFamily="34" charset="-122"/>
              </a:rPr>
              <a:t> I have something important to tell you</a:t>
            </a:r>
            <a:r>
              <a:rPr lang="en-US" altLang="zh-CN" sz="5000" dirty="0" smtClean="0">
                <a:latin typeface="微软雅黑" panose="020B0503020204020204" pitchFamily="34" charset="-122"/>
                <a:ea typeface="微软雅黑" panose="020B0503020204020204" pitchFamily="34" charset="-122"/>
              </a:rPr>
              <a:t>. </a:t>
            </a:r>
            <a:r>
              <a:rPr lang="en-US" altLang="zh-CN" sz="5000" b="1" dirty="0" smtClean="0">
                <a:latin typeface="微软雅黑" panose="020B0503020204020204" pitchFamily="34" charset="-122"/>
                <a:ea typeface="微软雅黑" panose="020B0503020204020204" pitchFamily="34" charset="-122"/>
              </a:rPr>
              <a:t>In </a:t>
            </a:r>
            <a:r>
              <a:rPr lang="en-US" altLang="zh-CN" sz="5000" b="1" dirty="0">
                <a:latin typeface="微软雅黑" panose="020B0503020204020204" pitchFamily="34" charset="-122"/>
                <a:ea typeface="微软雅黑" panose="020B0503020204020204" pitchFamily="34" charset="-122"/>
              </a:rPr>
              <a:t>order to promote </a:t>
            </a:r>
            <a:r>
              <a:rPr lang="en-US" altLang="zh-CN" sz="5000" dirty="0">
                <a:latin typeface="微软雅黑" panose="020B0503020204020204" pitchFamily="34" charset="-122"/>
                <a:ea typeface="微软雅黑" panose="020B0503020204020204" pitchFamily="34" charset="-122"/>
              </a:rPr>
              <a:t>traditional Chinese culture, our school will </a:t>
            </a:r>
            <a:r>
              <a:rPr lang="en-US" altLang="zh-CN" sz="5000" b="1" dirty="0">
                <a:latin typeface="微软雅黑" panose="020B0503020204020204" pitchFamily="34" charset="-122"/>
                <a:ea typeface="微软雅黑" panose="020B0503020204020204" pitchFamily="34" charset="-122"/>
              </a:rPr>
              <a:t>arrange for the exchange students to </a:t>
            </a:r>
            <a:r>
              <a:rPr lang="en-US" altLang="zh-CN" sz="5000" dirty="0">
                <a:latin typeface="微软雅黑" panose="020B0503020204020204" pitchFamily="34" charset="-122"/>
                <a:ea typeface="微软雅黑" panose="020B0503020204020204" pitchFamily="34" charset="-122"/>
              </a:rPr>
              <a:t>pay a visit to the Chinese Painting Exhibition.</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To </a:t>
            </a:r>
            <a:r>
              <a:rPr lang="en-US" altLang="zh-CN" sz="5000" dirty="0">
                <a:latin typeface="微软雅黑" panose="020B0503020204020204" pitchFamily="34" charset="-122"/>
                <a:ea typeface="微软雅黑" panose="020B0503020204020204" pitchFamily="34" charset="-122"/>
              </a:rPr>
              <a:t>celebrate the approaching New Year, a New Year </a:t>
            </a:r>
            <a:r>
              <a:rPr lang="en-US" altLang="zh-CN" sz="5000" dirty="0" smtClean="0">
                <a:latin typeface="微软雅黑" panose="020B0503020204020204" pitchFamily="34" charset="-122"/>
                <a:ea typeface="微软雅黑" panose="020B0503020204020204" pitchFamily="34" charset="-122"/>
              </a:rPr>
              <a:t>party</a:t>
            </a:r>
          </a:p>
          <a:p>
            <a:pPr>
              <a:lnSpc>
                <a:spcPct val="150000"/>
              </a:lnSpc>
            </a:pPr>
            <a:r>
              <a:rPr lang="en-US" altLang="zh-CN"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按计划将被举行</a:t>
            </a:r>
            <a:r>
              <a:rPr lang="en-US" altLang="zh-CN" sz="5000" dirty="0">
                <a:latin typeface="微软雅黑" panose="020B0503020204020204" pitchFamily="34" charset="-122"/>
                <a:ea typeface="微软雅黑" panose="020B0503020204020204" pitchFamily="34" charset="-122"/>
              </a:rPr>
              <a:t>) in the school music hall on January 1st. </a:t>
            </a:r>
          </a:p>
        </p:txBody>
      </p:sp>
      <p:sp>
        <p:nvSpPr>
          <p:cNvPr id="5" name="矩形 4"/>
          <p:cNvSpPr/>
          <p:nvPr/>
        </p:nvSpPr>
        <p:spPr>
          <a:xfrm>
            <a:off x="2479442" y="9184912"/>
            <a:ext cx="9402202" cy="1292662"/>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is scheduled to be held</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91356154"/>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7248138"/>
          </a:xfrm>
          <a:prstGeom prst="rect">
            <a:avLst/>
          </a:prstGeom>
        </p:spPr>
        <p:txBody>
          <a:bodyPr wrap="square">
            <a:spAutoFit/>
          </a:bodyPr>
          <a:lstStyle/>
          <a:p>
            <a:pPr>
              <a:lnSpc>
                <a:spcPct val="150000"/>
              </a:lnSpc>
            </a:pPr>
            <a:r>
              <a:rPr lang="zh-CN" altLang="en-US" sz="5000" b="1" dirty="0">
                <a:latin typeface="微软雅黑" panose="020B0503020204020204" pitchFamily="34" charset="-122"/>
                <a:ea typeface="微软雅黑" panose="020B0503020204020204" pitchFamily="34" charset="-122"/>
              </a:rPr>
              <a:t>正文佳句</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详细告知相关信息</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时间、地点、活动内容、截止日期、注意事项等</a:t>
            </a:r>
            <a:r>
              <a:rPr lang="en-US" altLang="zh-CN" sz="5000" b="1" dirty="0">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As </a:t>
            </a:r>
            <a:r>
              <a:rPr lang="en-US" altLang="zh-CN" sz="5000" b="1" dirty="0">
                <a:latin typeface="微软雅黑" panose="020B0503020204020204" pitchFamily="34" charset="-122"/>
                <a:ea typeface="微软雅黑" panose="020B0503020204020204" pitchFamily="34" charset="-122"/>
              </a:rPr>
              <a:t>scheduled</a:t>
            </a:r>
            <a:r>
              <a:rPr lang="en-US" altLang="zh-CN" sz="5000" dirty="0">
                <a:latin typeface="微软雅黑" panose="020B0503020204020204" pitchFamily="34" charset="-122"/>
                <a:ea typeface="微软雅黑" panose="020B0503020204020204" pitchFamily="34" charset="-122"/>
              </a:rPr>
              <a:t>, a wide variety of performances featuring traditional Chinese culture will be</a:t>
            </a:r>
            <a:r>
              <a:rPr lang="en-US" altLang="zh-CN" sz="5000" b="1" dirty="0">
                <a:latin typeface="微软雅黑" panose="020B0503020204020204" pitchFamily="34" charset="-122"/>
                <a:ea typeface="微软雅黑" panose="020B0503020204020204" pitchFamily="34" charset="-122"/>
              </a:rPr>
              <a:t> put on </a:t>
            </a:r>
            <a:r>
              <a:rPr lang="en-US" altLang="zh-CN" sz="5000" dirty="0">
                <a:latin typeface="微软雅黑" panose="020B0503020204020204" pitchFamily="34" charset="-122"/>
                <a:ea typeface="微软雅黑" panose="020B0503020204020204" pitchFamily="34" charset="-122"/>
              </a:rPr>
              <a:t>stage, including folk music, traditional Chinese operas, cross talk, lion dance and Chinese martial arts</a:t>
            </a:r>
            <a:r>
              <a:rPr lang="en-US" altLang="zh-CN" sz="5000" dirty="0" smtClean="0">
                <a:latin typeface="微软雅黑" panose="020B0503020204020204" pitchFamily="34" charset="-122"/>
                <a:ea typeface="微软雅黑" panose="020B0503020204020204" pitchFamily="34" charset="-122"/>
              </a:rPr>
              <a:t>.</a:t>
            </a:r>
            <a:endParaRPr lang="en-US" altLang="zh-CN" sz="5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3557527"/>
      </p:ext>
    </p:extLst>
  </p:cSld>
  <p:clrMapOvr>
    <a:masterClrMapping/>
  </p:clrMapOvr>
  <p:transition>
    <p:pull di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633133"/>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 </a:t>
            </a:r>
            <a:r>
              <a:rPr lang="en-US" altLang="zh-CN" sz="5000" dirty="0" smtClean="0">
                <a:latin typeface="微软雅黑" panose="020B0503020204020204" pitchFamily="34" charset="-122"/>
                <a:ea typeface="微软雅黑" panose="020B0503020204020204" pitchFamily="34" charset="-122"/>
              </a:rPr>
              <a:t>Everybody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欢迎参加</a:t>
            </a:r>
            <a:r>
              <a:rPr lang="en-US" altLang="zh-CN" sz="5000" dirty="0">
                <a:latin typeface="微软雅黑" panose="020B0503020204020204" pitchFamily="34" charset="-122"/>
                <a:ea typeface="微软雅黑" panose="020B0503020204020204" pitchFamily="34" charset="-122"/>
              </a:rPr>
              <a:t>). Those who are athletic can </a:t>
            </a:r>
            <a:r>
              <a:rPr lang="en-US" altLang="zh-CN" sz="5000" b="1" dirty="0">
                <a:latin typeface="微软雅黑" panose="020B0503020204020204" pitchFamily="34" charset="-122"/>
                <a:ea typeface="微软雅黑" panose="020B0503020204020204" pitchFamily="34" charset="-122"/>
              </a:rPr>
              <a:t>sign up for </a:t>
            </a:r>
            <a:r>
              <a:rPr lang="en-US" altLang="zh-CN" sz="5000" dirty="0">
                <a:latin typeface="微软雅黑" panose="020B0503020204020204" pitchFamily="34" charset="-122"/>
                <a:ea typeface="微软雅黑" panose="020B0503020204020204" pitchFamily="34" charset="-122"/>
              </a:rPr>
              <a:t>track and field events to win glory for their class. And a volunteer group </a:t>
            </a:r>
            <a:r>
              <a:rPr lang="en-US" altLang="zh-CN" sz="5000" b="1" dirty="0">
                <a:latin typeface="微软雅黑" panose="020B0503020204020204" pitchFamily="34" charset="-122"/>
                <a:ea typeface="微软雅黑" panose="020B0503020204020204" pitchFamily="34" charset="-122"/>
              </a:rPr>
              <a:t>is meant for whoever is not gifted </a:t>
            </a:r>
            <a:r>
              <a:rPr lang="en-US" altLang="zh-CN" sz="5000" dirty="0">
                <a:latin typeface="微软雅黑" panose="020B0503020204020204" pitchFamily="34" charset="-122"/>
                <a:ea typeface="微软雅黑" panose="020B0503020204020204" pitchFamily="34" charset="-122"/>
              </a:rPr>
              <a:t>in sports but still </a:t>
            </a:r>
            <a:r>
              <a:rPr lang="en-US" altLang="zh-CN" sz="5000" b="1" dirty="0">
                <a:latin typeface="微软雅黑" panose="020B0503020204020204" pitchFamily="34" charset="-122"/>
                <a:ea typeface="微软雅黑" panose="020B0503020204020204" pitchFamily="34" charset="-122"/>
              </a:rPr>
              <a:t>keen on participating </a:t>
            </a:r>
            <a:r>
              <a:rPr lang="en-US" altLang="zh-CN" sz="5000" dirty="0">
                <a:latin typeface="微软雅黑" panose="020B0503020204020204" pitchFamily="34" charset="-122"/>
                <a:ea typeface="微软雅黑" panose="020B0503020204020204" pitchFamily="34" charset="-122"/>
              </a:rPr>
              <a:t>to help make this important activity a great success. </a:t>
            </a:r>
            <a:endParaRPr lang="en-US" altLang="zh-CN" sz="5000" dirty="0" smtClean="0">
              <a:latin typeface="微软雅黑" panose="020B0503020204020204" pitchFamily="34" charset="-122"/>
              <a:ea typeface="微软雅黑" panose="020B0503020204020204" pitchFamily="34" charset="-122"/>
            </a:endParaRP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Those </a:t>
            </a:r>
            <a:r>
              <a:rPr lang="en-US" altLang="zh-CN" sz="5000" dirty="0">
                <a:latin typeface="微软雅黑" panose="020B0503020204020204" pitchFamily="34" charset="-122"/>
                <a:ea typeface="微软雅黑" panose="020B0503020204020204" pitchFamily="34" charset="-122"/>
              </a:rPr>
              <a:t>who are interested can</a:t>
            </a:r>
            <a:r>
              <a:rPr lang="en-US" altLang="zh-CN" sz="5000" b="1" dirty="0">
                <a:latin typeface="微软雅黑" panose="020B0503020204020204" pitchFamily="34" charset="-122"/>
                <a:ea typeface="微软雅黑" panose="020B0503020204020204" pitchFamily="34" charset="-122"/>
              </a:rPr>
              <a:t> contact the Student Union for further information</a:t>
            </a:r>
            <a:r>
              <a:rPr lang="en-US" altLang="zh-CN" sz="5000" dirty="0">
                <a:latin typeface="微软雅黑" panose="020B0503020204020204" pitchFamily="34" charset="-122"/>
                <a:ea typeface="微软雅黑" panose="020B0503020204020204" pitchFamily="34" charset="-122"/>
              </a:rPr>
              <a:t>.</a:t>
            </a:r>
          </a:p>
        </p:txBody>
      </p:sp>
      <p:sp>
        <p:nvSpPr>
          <p:cNvPr id="10" name="矩形 9"/>
          <p:cNvSpPr/>
          <p:nvPr/>
        </p:nvSpPr>
        <p:spPr>
          <a:xfrm>
            <a:off x="6481044" y="903992"/>
            <a:ext cx="9685518" cy="1292662"/>
          </a:xfrm>
          <a:prstGeom prst="rect">
            <a:avLst/>
          </a:prstGeom>
        </p:spPr>
        <p:txBody>
          <a:bodyPr wrap="square">
            <a:spAutoFit/>
          </a:bodyPr>
          <a:lstStyle/>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is </a:t>
            </a:r>
            <a:r>
              <a:rPr lang="en-US" altLang="zh-CN" sz="6000" b="1" dirty="0">
                <a:solidFill>
                  <a:srgbClr val="CC0000"/>
                </a:solidFill>
                <a:latin typeface="微软雅黑" panose="020B0503020204020204" pitchFamily="34" charset="-122"/>
                <a:ea typeface="微软雅黑" panose="020B0503020204020204" pitchFamily="34" charset="-122"/>
              </a:rPr>
              <a:t>welcome to take part</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5995716"/>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11403122"/>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All </a:t>
            </a:r>
            <a:r>
              <a:rPr lang="en-US" altLang="zh-CN" sz="5000" dirty="0">
                <a:solidFill>
                  <a:prstClr val="black"/>
                </a:solidFill>
                <a:latin typeface="微软雅黑" panose="020B0503020204020204" pitchFamily="34" charset="-122"/>
                <a:ea typeface="微软雅黑" panose="020B0503020204020204" pitchFamily="34" charset="-122"/>
              </a:rPr>
              <a:t>the participants </a:t>
            </a:r>
            <a:r>
              <a:rPr lang="en-US" altLang="zh-CN" sz="5000" b="1" dirty="0">
                <a:solidFill>
                  <a:prstClr val="black"/>
                </a:solidFill>
                <a:latin typeface="微软雅黑" panose="020B0503020204020204" pitchFamily="34" charset="-122"/>
                <a:ea typeface="微软雅黑" panose="020B0503020204020204" pitchFamily="34" charset="-122"/>
              </a:rPr>
              <a:t>are supposed to register </a:t>
            </a:r>
            <a:r>
              <a:rPr lang="en-US" altLang="zh-CN" sz="5000" dirty="0">
                <a:solidFill>
                  <a:prstClr val="black"/>
                </a:solidFill>
                <a:latin typeface="微软雅黑" panose="020B0503020204020204" pitchFamily="34" charset="-122"/>
                <a:ea typeface="微软雅黑" panose="020B0503020204020204" pitchFamily="34" charset="-122"/>
              </a:rPr>
              <a:t>before this Friday if interested.</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7</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Participants </a:t>
            </a:r>
            <a:r>
              <a:rPr lang="en-US" altLang="zh-CN" sz="5000" b="1" dirty="0">
                <a:solidFill>
                  <a:prstClr val="black"/>
                </a:solidFill>
                <a:latin typeface="微软雅黑" panose="020B0503020204020204" pitchFamily="34" charset="-122"/>
                <a:ea typeface="微软雅黑" panose="020B0503020204020204" pitchFamily="34" charset="-122"/>
              </a:rPr>
              <a:t>are</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required to be there 10 minutes earlier </a:t>
            </a:r>
            <a:r>
              <a:rPr lang="en-US" altLang="zh-CN" sz="5000" dirty="0">
                <a:solidFill>
                  <a:prstClr val="black"/>
                </a:solidFill>
                <a:latin typeface="微软雅黑" panose="020B0503020204020204" pitchFamily="34" charset="-122"/>
                <a:ea typeface="微软雅黑" panose="020B0503020204020204" pitchFamily="34" charset="-122"/>
              </a:rPr>
              <a:t>and while watching the film, please keep quiet and clean.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8. </a:t>
            </a:r>
            <a:r>
              <a:rPr lang="en-US" altLang="zh-CN" sz="5000" b="1" dirty="0">
                <a:solidFill>
                  <a:prstClr val="black"/>
                </a:solidFill>
                <a:latin typeface="微软雅黑" panose="020B0503020204020204" pitchFamily="34" charset="-122"/>
                <a:ea typeface="微软雅黑" panose="020B0503020204020204" pitchFamily="34" charset="-122"/>
              </a:rPr>
              <a:t>Whoever feels interested and has a passion for </a:t>
            </a:r>
            <a:r>
              <a:rPr lang="en-US" altLang="zh-CN" sz="5000" dirty="0">
                <a:solidFill>
                  <a:prstClr val="black"/>
                </a:solidFill>
                <a:latin typeface="微软雅黑" panose="020B0503020204020204" pitchFamily="34" charset="-122"/>
                <a:ea typeface="微软雅黑" panose="020B0503020204020204" pitchFamily="34" charset="-122"/>
              </a:rPr>
              <a:t>Chinese culture, please </a:t>
            </a:r>
            <a:r>
              <a:rPr lang="en-US" altLang="zh-CN" sz="5000" u="sng" dirty="0" smtClean="0">
                <a:solidFill>
                  <a:prstClr val="black"/>
                </a:solidFill>
                <a:latin typeface="微软雅黑" panose="020B0503020204020204" pitchFamily="34" charset="-122"/>
                <a:ea typeface="微软雅黑" panose="020B0503020204020204" pitchFamily="34" charset="-122"/>
              </a:rPr>
              <a:t>_______________________________________________________</a:t>
            </a:r>
            <a:endParaRPr lang="en-US" altLang="zh-CN" sz="5000" u="sng" dirty="0" smtClean="0">
              <a:solidFill>
                <a:prstClr val="black"/>
              </a:solidFill>
              <a:latin typeface="微软雅黑" panose="020B0503020204020204" pitchFamily="34" charset="-122"/>
              <a:ea typeface="微软雅黑" panose="020B0503020204020204" pitchFamily="34" charset="-122"/>
            </a:endParaRPr>
          </a:p>
          <a:p>
            <a:pPr>
              <a:lnSpc>
                <a:spcPct val="150000"/>
              </a:lnSpc>
            </a:pP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尽快报名参加比赛</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9.</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Be sure to be there on time./Everyone</a:t>
            </a:r>
            <a:r>
              <a:rPr lang="en-US" altLang="zh-CN" sz="5000" b="1" dirty="0">
                <a:solidFill>
                  <a:prstClr val="black"/>
                </a:solidFill>
                <a:latin typeface="微软雅黑" panose="020B0503020204020204" pitchFamily="34" charset="-122"/>
                <a:ea typeface="微软雅黑" panose="020B0503020204020204" pitchFamily="34" charset="-122"/>
              </a:rPr>
              <a:t> is required to </a:t>
            </a:r>
            <a:r>
              <a:rPr lang="en-US" altLang="zh-CN" sz="5000" dirty="0">
                <a:solidFill>
                  <a:prstClr val="black"/>
                </a:solidFill>
                <a:latin typeface="微软雅黑" panose="020B0503020204020204" pitchFamily="34" charset="-122"/>
                <a:ea typeface="微软雅黑" panose="020B0503020204020204" pitchFamily="34" charset="-122"/>
              </a:rPr>
              <a:t>be present on time.</a:t>
            </a:r>
          </a:p>
        </p:txBody>
      </p:sp>
      <p:sp>
        <p:nvSpPr>
          <p:cNvPr id="6" name="矩形 5"/>
          <p:cNvSpPr/>
          <p:nvPr/>
        </p:nvSpPr>
        <p:spPr>
          <a:xfrm>
            <a:off x="2160564" y="6976472"/>
            <a:ext cx="19802200" cy="2492990"/>
          </a:xfrm>
          <a:prstGeom prst="rect">
            <a:avLst/>
          </a:prstGeom>
        </p:spPr>
        <p:txBody>
          <a:bodyPr wrap="square">
            <a:spAutoFit/>
          </a:bodyPr>
          <a:lstStyle/>
          <a:p>
            <a:pPr>
              <a:lnSpc>
                <a:spcPct val="130000"/>
              </a:lnSpc>
            </a:pP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6000" b="1" dirty="0" smtClean="0">
                <a:solidFill>
                  <a:srgbClr val="CC0000"/>
                </a:solidFill>
                <a:latin typeface="微软雅黑" panose="020B0503020204020204" pitchFamily="34" charset="-122"/>
                <a:ea typeface="微软雅黑" panose="020B0503020204020204" pitchFamily="34" charset="-122"/>
              </a:rPr>
              <a:t>                     sign </a:t>
            </a:r>
            <a:r>
              <a:rPr lang="en-US" altLang="zh-CN" sz="6000" b="1" dirty="0">
                <a:solidFill>
                  <a:srgbClr val="CC0000"/>
                </a:solidFill>
                <a:latin typeface="微软雅黑" panose="020B0503020204020204" pitchFamily="34" charset="-122"/>
                <a:ea typeface="微软雅黑" panose="020B0503020204020204" pitchFamily="34" charset="-122"/>
              </a:rPr>
              <a:t>up for the contest as </a:t>
            </a:r>
            <a:r>
              <a:rPr lang="en-US" altLang="zh-CN" sz="6000" b="1" dirty="0" smtClean="0">
                <a:solidFill>
                  <a:srgbClr val="CC0000"/>
                </a:solidFill>
                <a:latin typeface="微软雅黑" panose="020B0503020204020204" pitchFamily="34" charset="-122"/>
                <a:ea typeface="微软雅黑" panose="020B0503020204020204" pitchFamily="34" charset="-122"/>
              </a:rPr>
              <a:t>soon  as  possible</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41629823"/>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6555641"/>
          </a:xfrm>
          <a:prstGeom prst="rect">
            <a:avLst/>
          </a:prstGeom>
        </p:spPr>
        <p:txBody>
          <a:bodyPr wrap="square">
            <a:spAutoFit/>
          </a:bodyPr>
          <a:lstStyle/>
          <a:p>
            <a:pPr>
              <a:lnSpc>
                <a:spcPct val="150000"/>
              </a:lnSpc>
            </a:pPr>
            <a:r>
              <a:rPr lang="zh-CN" altLang="en-US" sz="5000" b="1" dirty="0">
                <a:solidFill>
                  <a:prstClr val="black"/>
                </a:solidFill>
                <a:latin typeface="微软雅黑" panose="020B0503020204020204" pitchFamily="34" charset="-122"/>
                <a:ea typeface="微软雅黑" panose="020B0503020204020204" pitchFamily="34" charset="-122"/>
              </a:rPr>
              <a:t>靓丽结尾</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号召积极参与</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口头通知结束语</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感谢聆听</a:t>
            </a:r>
            <a:r>
              <a:rPr lang="en-US" altLang="zh-CN" sz="5000" b="1"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10</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Looking </a:t>
            </a:r>
            <a:r>
              <a:rPr lang="en-US" altLang="zh-CN" sz="5000" dirty="0">
                <a:solidFill>
                  <a:prstClr val="black"/>
                </a:solidFill>
                <a:latin typeface="微软雅黑" panose="020B0503020204020204" pitchFamily="34" charset="-122"/>
                <a:ea typeface="微软雅黑" panose="020B0503020204020204" pitchFamily="34" charset="-122"/>
              </a:rPr>
              <a:t>forward to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你的积极参与</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That's </a:t>
            </a:r>
            <a:r>
              <a:rPr lang="en-US" altLang="zh-CN" sz="5000" dirty="0">
                <a:solidFill>
                  <a:prstClr val="black"/>
                </a:solidFill>
                <a:latin typeface="微软雅黑" panose="020B0503020204020204" pitchFamily="34" charset="-122"/>
                <a:ea typeface="微软雅黑" panose="020B0503020204020204" pitchFamily="34" charset="-122"/>
              </a:rPr>
              <a:t>all. Thank you.(</a:t>
            </a:r>
            <a:r>
              <a:rPr lang="zh-CN" altLang="en-US" sz="5000" dirty="0">
                <a:solidFill>
                  <a:prstClr val="black"/>
                </a:solidFill>
                <a:latin typeface="微软雅黑" panose="020B0503020204020204" pitchFamily="34" charset="-122"/>
                <a:ea typeface="微软雅黑" panose="020B0503020204020204" pitchFamily="34" charset="-122"/>
              </a:rPr>
              <a:t>口头通知</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11.</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Don't </a:t>
            </a:r>
            <a:r>
              <a:rPr lang="en-US" altLang="zh-CN" sz="5000" dirty="0">
                <a:solidFill>
                  <a:prstClr val="black"/>
                </a:solidFill>
                <a:latin typeface="微软雅黑" panose="020B0503020204020204" pitchFamily="34" charset="-122"/>
                <a:ea typeface="微软雅黑" panose="020B0503020204020204" pitchFamily="34" charset="-122"/>
              </a:rPr>
              <a:t>miss the chance!</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12.</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Everybody</a:t>
            </a:r>
            <a:r>
              <a:rPr lang="en-US" altLang="zh-CN" sz="5000" b="1" dirty="0">
                <a:solidFill>
                  <a:prstClr val="black"/>
                </a:solidFill>
                <a:latin typeface="微软雅黑" panose="020B0503020204020204" pitchFamily="34" charset="-122"/>
                <a:ea typeface="微软雅黑" panose="020B0503020204020204" pitchFamily="34" charset="-122"/>
              </a:rPr>
              <a:t> is expected to attend </a:t>
            </a:r>
            <a:r>
              <a:rPr lang="en-US" altLang="zh-CN" sz="5000" dirty="0">
                <a:solidFill>
                  <a:prstClr val="black"/>
                </a:solidFill>
                <a:latin typeface="微软雅黑" panose="020B0503020204020204" pitchFamily="34" charset="-122"/>
                <a:ea typeface="微软雅黑" panose="020B0503020204020204" pitchFamily="34" charset="-122"/>
              </a:rPr>
              <a:t>it/</a:t>
            </a:r>
            <a:r>
              <a:rPr lang="en-US" altLang="zh-CN" sz="5000" b="1" dirty="0">
                <a:solidFill>
                  <a:prstClr val="black"/>
                </a:solidFill>
                <a:latin typeface="微软雅黑" panose="020B0503020204020204" pitchFamily="34" charset="-122"/>
                <a:ea typeface="微软雅黑" panose="020B0503020204020204" pitchFamily="34" charset="-122"/>
              </a:rPr>
              <a:t>is welcome to take part</a:t>
            </a:r>
            <a:r>
              <a:rPr lang="en-US" altLang="zh-CN" sz="5000" dirty="0">
                <a:solidFill>
                  <a:prstClr val="black"/>
                </a:solidFill>
                <a:latin typeface="微软雅黑" panose="020B0503020204020204" pitchFamily="34" charset="-122"/>
                <a:ea typeface="微软雅黑" panose="020B0503020204020204" pitchFamily="34" charset="-122"/>
              </a:rPr>
              <a:t>.</a:t>
            </a:r>
          </a:p>
        </p:txBody>
      </p:sp>
      <p:sp>
        <p:nvSpPr>
          <p:cNvPr id="6" name="矩形 5"/>
          <p:cNvSpPr/>
          <p:nvPr/>
        </p:nvSpPr>
        <p:spPr>
          <a:xfrm>
            <a:off x="9577388" y="1813036"/>
            <a:ext cx="9865096" cy="1175706"/>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your active participation</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67248216"/>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模拟演练</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zh-CN" altLang="en-US" sz="5000" dirty="0" smtClean="0">
                <a:latin typeface="微软雅黑" panose="020B0503020204020204" pitchFamily="34" charset="-122"/>
                <a:ea typeface="微软雅黑" panose="020B0503020204020204" pitchFamily="34" charset="-122"/>
              </a:rPr>
              <a:t>       假定</a:t>
            </a:r>
            <a:r>
              <a:rPr lang="zh-CN" altLang="en-US" sz="5000" dirty="0">
                <a:latin typeface="微软雅黑" panose="020B0503020204020204" pitchFamily="34" charset="-122"/>
                <a:ea typeface="微软雅黑" panose="020B0503020204020204" pitchFamily="34" charset="-122"/>
              </a:rPr>
              <a:t>你是李华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是某国际学校学生会主席</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你校近期将在线上举办外国学生华语歌曲演唱比赛。请你用英文写一则通知</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向在校留学生征集歌曲视频作品</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内容包括</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1. </a:t>
            </a:r>
            <a:r>
              <a:rPr lang="zh-CN" altLang="en-US" sz="5000" dirty="0">
                <a:latin typeface="微软雅黑" panose="020B0503020204020204" pitchFamily="34" charset="-122"/>
                <a:ea typeface="微软雅黑" panose="020B0503020204020204" pitchFamily="34" charset="-122"/>
              </a:rPr>
              <a:t>比赛目的</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作品要求</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作品提交时间和方式。</a:t>
            </a:r>
          </a:p>
          <a:p>
            <a:pPr>
              <a:lnSpc>
                <a:spcPct val="150000"/>
              </a:lnSpc>
            </a:pPr>
            <a:r>
              <a:rPr lang="zh-CN" altLang="en-US" sz="5000" dirty="0" smtClean="0">
                <a:latin typeface="微软雅黑" panose="020B0503020204020204" pitchFamily="34" charset="-122"/>
                <a:ea typeface="微软雅黑" panose="020B0503020204020204" pitchFamily="34" charset="-122"/>
              </a:rPr>
              <a:t>       注意</a:t>
            </a:r>
            <a:r>
              <a:rPr lang="en-US" altLang="zh-CN" sz="5000" dirty="0">
                <a:latin typeface="微软雅黑" panose="020B0503020204020204" pitchFamily="34" charset="-122"/>
                <a:ea typeface="微软雅黑" panose="020B0503020204020204" pitchFamily="34" charset="-122"/>
              </a:rPr>
              <a:t>:1. </a:t>
            </a:r>
            <a:r>
              <a:rPr lang="zh-CN" altLang="en-US" sz="5000" dirty="0">
                <a:latin typeface="微软雅黑" panose="020B0503020204020204" pitchFamily="34" charset="-122"/>
                <a:ea typeface="微软雅黑" panose="020B0503020204020204" pitchFamily="34" charset="-122"/>
              </a:rPr>
              <a:t>词数</a:t>
            </a:r>
            <a:r>
              <a:rPr lang="en-US" altLang="zh-CN" sz="5000" dirty="0">
                <a:latin typeface="微软雅黑" panose="020B0503020204020204" pitchFamily="34" charset="-122"/>
                <a:ea typeface="微软雅黑" panose="020B0503020204020204" pitchFamily="34" charset="-122"/>
              </a:rPr>
              <a:t>80</a:t>
            </a:r>
            <a:r>
              <a:rPr lang="zh-CN" altLang="en-US" sz="5000" dirty="0">
                <a:latin typeface="微软雅黑" panose="020B0503020204020204" pitchFamily="34" charset="-122"/>
                <a:ea typeface="微软雅黑" panose="020B0503020204020204" pitchFamily="34" charset="-122"/>
              </a:rPr>
              <a:t>词左右</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2. </a:t>
            </a:r>
            <a:r>
              <a:rPr lang="zh-CN" altLang="en-US" sz="5000" dirty="0">
                <a:latin typeface="微软雅黑" panose="020B0503020204020204" pitchFamily="34" charset="-122"/>
                <a:ea typeface="微软雅黑" panose="020B0503020204020204" pitchFamily="34" charset="-122"/>
              </a:rPr>
              <a:t>可适当增加细节</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以使行文连贯。</a:t>
            </a:r>
          </a:p>
        </p:txBody>
      </p:sp>
    </p:spTree>
    <p:extLst>
      <p:ext uri="{BB962C8B-B14F-4D97-AF65-F5344CB8AC3E}">
        <p14:creationId xmlns:p14="http://schemas.microsoft.com/office/powerpoint/2010/main" val="2862949497"/>
      </p:ext>
    </p:extLst>
  </p:cSld>
  <p:clrMapOvr>
    <a:masterClrMapping/>
  </p:clrMapOvr>
  <p:transition>
    <p:pull dir="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i="1" dirty="0">
                <a:solidFill>
                  <a:srgbClr val="CC0000"/>
                </a:solidFill>
                <a:latin typeface="微软雅黑" panose="020B0503020204020204" pitchFamily="34" charset="-122"/>
                <a:ea typeface="微软雅黑" panose="020B0503020204020204" pitchFamily="34" charset="-122"/>
              </a:rPr>
              <a:t>One possible version:</a:t>
            </a:r>
          </a:p>
          <a:p>
            <a:pPr algn="ctr">
              <a:lnSpc>
                <a:spcPct val="150000"/>
              </a:lnSpc>
            </a:pPr>
            <a:r>
              <a:rPr lang="en-US" altLang="zh-CN" sz="5000" b="1" dirty="0">
                <a:solidFill>
                  <a:srgbClr val="C00000"/>
                </a:solidFill>
                <a:latin typeface="微软雅黑" panose="020B0503020204020204" pitchFamily="34" charset="-122"/>
                <a:ea typeface="微软雅黑" panose="020B0503020204020204" pitchFamily="34" charset="-122"/>
              </a:rPr>
              <a:t>Notice</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To </a:t>
            </a:r>
            <a:r>
              <a:rPr lang="en-US" altLang="zh-CN" sz="5000" dirty="0">
                <a:solidFill>
                  <a:srgbClr val="C00000"/>
                </a:solidFill>
                <a:latin typeface="微软雅黑" panose="020B0503020204020204" pitchFamily="34" charset="-122"/>
                <a:ea typeface="微软雅黑" panose="020B0503020204020204" pitchFamily="34" charset="-122"/>
              </a:rPr>
              <a:t>enrich extra-curricular cultural life of international students, the online Chinese Songs Singing Competition will be launched. The related information is as follows.</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Participants </a:t>
            </a:r>
            <a:r>
              <a:rPr lang="en-US" altLang="zh-CN" sz="5000" dirty="0">
                <a:solidFill>
                  <a:srgbClr val="C00000"/>
                </a:solidFill>
                <a:latin typeface="微软雅黑" panose="020B0503020204020204" pitchFamily="34" charset="-122"/>
                <a:ea typeface="微软雅黑" panose="020B0503020204020204" pitchFamily="34" charset="-122"/>
              </a:rPr>
              <a:t>are free to sing their </a:t>
            </a:r>
            <a:r>
              <a:rPr lang="en-US" altLang="zh-CN" sz="5000" dirty="0" err="1">
                <a:solidFill>
                  <a:srgbClr val="C00000"/>
                </a:solidFill>
                <a:latin typeface="微软雅黑" panose="020B0503020204020204" pitchFamily="34" charset="-122"/>
                <a:ea typeface="微软雅黑" panose="020B0503020204020204" pitchFamily="34" charset="-122"/>
              </a:rPr>
              <a:t>favourite</a:t>
            </a:r>
            <a:r>
              <a:rPr lang="en-US" altLang="zh-CN" sz="5000" dirty="0">
                <a:solidFill>
                  <a:srgbClr val="C00000"/>
                </a:solidFill>
                <a:latin typeface="微软雅黑" panose="020B0503020204020204" pitchFamily="34" charset="-122"/>
                <a:ea typeface="微软雅黑" panose="020B0503020204020204" pitchFamily="34" charset="-122"/>
              </a:rPr>
              <a:t> Chinese songs, whose content should be positive, reflecting the vitality of students. Solo performances are required. </a:t>
            </a:r>
          </a:p>
        </p:txBody>
      </p:sp>
    </p:spTree>
    <p:extLst>
      <p:ext uri="{BB962C8B-B14F-4D97-AF65-F5344CB8AC3E}">
        <p14:creationId xmlns:p14="http://schemas.microsoft.com/office/powerpoint/2010/main" val="2111833588"/>
      </p:ext>
    </p:extLst>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矩形 6">
            <a:extLst>
              <a:ext uri="{FF2B5EF4-FFF2-40B4-BE49-F238E27FC236}">
                <a16:creationId xmlns:a16="http://schemas.microsoft.com/office/drawing/2014/main" xmlns="" id="{64EF2993-AAFD-4871-96E7-501F8986002F}"/>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schemeClr val="tx1"/>
                </a:solidFill>
                <a:latin typeface="微软雅黑" panose="020B0503020204020204" pitchFamily="34" charset="-122"/>
                <a:ea typeface="微软雅黑" panose="020B0503020204020204" pitchFamily="34" charset="-122"/>
              </a:rPr>
              <a:t>应试点睛</a:t>
            </a:r>
            <a:endParaRPr lang="zh-CN" altLang="en-US" sz="5400" b="1" dirty="0">
              <a:solidFill>
                <a:schemeClr val="tx1"/>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800524" y="900510"/>
            <a:ext cx="20522280" cy="8863965"/>
          </a:xfrm>
          <a:prstGeom prst="rect">
            <a:avLst/>
          </a:prstGeom>
          <a:noFill/>
        </p:spPr>
        <p:txBody>
          <a:bodyPr wrap="square" rtlCol="0">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 </a:t>
            </a:r>
            <a:r>
              <a:rPr lang="zh-CN" altLang="en-US" sz="5000" dirty="0" smtClean="0">
                <a:latin typeface="微软雅黑" panose="020B0503020204020204" pitchFamily="34" charset="-122"/>
                <a:ea typeface="微软雅黑" panose="020B0503020204020204" pitchFamily="34" charset="-122"/>
              </a:rPr>
              <a:t>撰写</a:t>
            </a:r>
            <a:r>
              <a:rPr lang="zh-CN" altLang="en-US" sz="5000" dirty="0">
                <a:latin typeface="微软雅黑" panose="020B0503020204020204" pitchFamily="34" charset="-122"/>
                <a:ea typeface="微软雅黑" panose="020B0503020204020204" pitchFamily="34" charset="-122"/>
              </a:rPr>
              <a:t>。考生撰写时</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应该根据写作内容确定写作的语气</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根据交际对象使用恰当、得体的语言。适当使用高级词汇和高级句式</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使用恰当的过渡语</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力求句句之间、段段之间连接紧凑</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结构完整</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表达清楚。</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 </a:t>
            </a:r>
            <a:r>
              <a:rPr lang="zh-CN" altLang="en-US" sz="5000" dirty="0" smtClean="0">
                <a:latin typeface="微软雅黑" panose="020B0503020204020204" pitchFamily="34" charset="-122"/>
                <a:ea typeface="微软雅黑" panose="020B0503020204020204" pitchFamily="34" charset="-122"/>
              </a:rPr>
              <a:t>检查</a:t>
            </a:r>
            <a:r>
              <a:rPr lang="zh-CN" altLang="en-US" sz="5000" dirty="0">
                <a:latin typeface="微软雅黑" panose="020B0503020204020204" pitchFamily="34" charset="-122"/>
                <a:ea typeface="微软雅黑" panose="020B0503020204020204" pitchFamily="34" charset="-122"/>
              </a:rPr>
              <a:t>。检查文章时</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首先应该对照写作提示检查要点是否齐全</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语气是否正确。然后进行语言修改</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检查句子是否有拼写和语法错误。</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 </a:t>
            </a:r>
            <a:r>
              <a:rPr lang="zh-CN" altLang="en-US" sz="5000" dirty="0" smtClean="0">
                <a:latin typeface="微软雅黑" panose="020B0503020204020204" pitchFamily="34" charset="-122"/>
                <a:ea typeface="微软雅黑" panose="020B0503020204020204" pitchFamily="34" charset="-122"/>
              </a:rPr>
              <a:t>誊写</a:t>
            </a:r>
            <a:r>
              <a:rPr lang="zh-CN" altLang="en-US" sz="5000" dirty="0">
                <a:latin typeface="微软雅黑" panose="020B0503020204020204" pitchFamily="34" charset="-122"/>
                <a:ea typeface="微软雅黑" panose="020B0503020204020204" pitchFamily="34" charset="-122"/>
              </a:rPr>
              <a:t>。修改完成后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将其誊写在答题纸上</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确保卷面整洁</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书写规范</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力求给阅卷老师留下良好的印象</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为获得高分创造条件。</a:t>
            </a:r>
          </a:p>
        </p:txBody>
      </p:sp>
    </p:spTree>
    <p:extLst>
      <p:ext uri="{BB962C8B-B14F-4D97-AF65-F5344CB8AC3E}">
        <p14:creationId xmlns:p14="http://schemas.microsoft.com/office/powerpoint/2010/main" val="4037479089"/>
      </p:ext>
    </p:extLst>
  </p:cSld>
  <p:clrMapOvr>
    <a:masterClrMapping/>
  </p:clrMapOvr>
  <p:transition>
    <p:pull di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7017306"/>
          </a:xfrm>
          <a:prstGeom prst="rect">
            <a:avLst/>
          </a:prstGeom>
        </p:spPr>
        <p:txBody>
          <a:bodyPr wrap="square">
            <a:spAutoFit/>
          </a:bodyPr>
          <a:lstStyle/>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Every submission needs to be recorded in a video format of MP4 within five minutes. </a:t>
            </a:r>
            <a:r>
              <a:rPr lang="en-US" altLang="zh-CN" sz="5000" dirty="0" smtClean="0">
                <a:solidFill>
                  <a:srgbClr val="C00000"/>
                </a:solidFill>
                <a:latin typeface="微软雅黑" panose="020B0503020204020204" pitchFamily="34" charset="-122"/>
                <a:ea typeface="微软雅黑" panose="020B0503020204020204" pitchFamily="34" charset="-122"/>
              </a:rPr>
              <a:t>Please </a:t>
            </a:r>
            <a:r>
              <a:rPr lang="en-US" altLang="zh-CN" sz="5000" dirty="0">
                <a:solidFill>
                  <a:srgbClr val="C00000"/>
                </a:solidFill>
                <a:latin typeface="微软雅黑" panose="020B0503020204020204" pitchFamily="34" charset="-122"/>
                <a:ea typeface="微软雅黑" panose="020B0503020204020204" pitchFamily="34" charset="-122"/>
              </a:rPr>
              <a:t>send your work to </a:t>
            </a:r>
            <a:r>
              <a:rPr lang="en-US" altLang="zh-CN" sz="5000" dirty="0" smtClean="0">
                <a:solidFill>
                  <a:srgbClr val="C00000"/>
                </a:solidFill>
                <a:latin typeface="微软雅黑" panose="020B0503020204020204" pitchFamily="34" charset="-122"/>
                <a:ea typeface="微软雅黑" panose="020B0503020204020204" pitchFamily="34" charset="-122"/>
              </a:rPr>
              <a:t>Student </a:t>
            </a:r>
            <a:r>
              <a:rPr lang="en-US" altLang="zh-CN" sz="5000" dirty="0">
                <a:solidFill>
                  <a:srgbClr val="C00000"/>
                </a:solidFill>
                <a:latin typeface="微软雅黑" panose="020B0503020204020204" pitchFamily="34" charset="-122"/>
                <a:ea typeface="微软雅黑" panose="020B0503020204020204" pitchFamily="34" charset="-122"/>
              </a:rPr>
              <a:t>Union</a:t>
            </a:r>
            <a:r>
              <a:rPr lang="en-US" altLang="zh-CN" sz="5000" dirty="0" smtClean="0">
                <a:solidFill>
                  <a:srgbClr val="C00000"/>
                </a:solidFill>
                <a:latin typeface="微软雅黑" panose="020B0503020204020204" pitchFamily="34" charset="-122"/>
                <a:ea typeface="微软雅黑" panose="020B0503020204020204" pitchFamily="34" charset="-122"/>
              </a:rPr>
              <a:t>  @126.com </a:t>
            </a:r>
            <a:r>
              <a:rPr lang="en-US" altLang="zh-CN" sz="5000" dirty="0">
                <a:solidFill>
                  <a:srgbClr val="C00000"/>
                </a:solidFill>
                <a:latin typeface="微软雅黑" panose="020B0503020204020204" pitchFamily="34" charset="-122"/>
                <a:ea typeface="微软雅黑" panose="020B0503020204020204" pitchFamily="34" charset="-122"/>
              </a:rPr>
              <a:t>before May 15th. Top ten winning songs will be selected and displayed on the school website. Welcome to showcase your passion and talent for music.</a:t>
            </a:r>
          </a:p>
          <a:p>
            <a:pPr algn="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The Student Union</a:t>
            </a:r>
          </a:p>
        </p:txBody>
      </p:sp>
    </p:spTree>
    <p:extLst>
      <p:ext uri="{BB962C8B-B14F-4D97-AF65-F5344CB8AC3E}">
        <p14:creationId xmlns:p14="http://schemas.microsoft.com/office/powerpoint/2010/main" val="982590639"/>
      </p:ext>
    </p:extLst>
  </p:cSld>
  <p:clrMapOvr>
    <a:masterClrMapping/>
  </p:clrMapOvr>
  <p:transition>
    <p:pull dir="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 name="矩形 1"/>
          <p:cNvSpPr/>
          <p:nvPr/>
        </p:nvSpPr>
        <p:spPr>
          <a:xfrm>
            <a:off x="7561164" y="805982"/>
            <a:ext cx="9289032" cy="1015663"/>
          </a:xfrm>
          <a:prstGeom prst="rect">
            <a:avLst/>
          </a:prstGeom>
        </p:spPr>
        <p:txBody>
          <a:bodyPr wrap="square">
            <a:spAutoFit/>
          </a:bodyPr>
          <a:lstStyle/>
          <a:p>
            <a:pPr algn="ctr"/>
            <a:r>
              <a:rPr lang="zh-CN" altLang="en-US" sz="6000" b="1" dirty="0" smtClean="0">
                <a:solidFill>
                  <a:srgbClr val="9D234F"/>
                </a:solidFill>
                <a:latin typeface="微软雅黑" panose="020B0503020204020204" pitchFamily="34" charset="-122"/>
                <a:ea typeface="微软雅黑" panose="020B0503020204020204" pitchFamily="34" charset="-122"/>
              </a:rPr>
              <a:t>考点</a:t>
            </a:r>
            <a:r>
              <a:rPr lang="en-US" altLang="zh-CN" sz="6000" b="1" dirty="0" smtClean="0">
                <a:solidFill>
                  <a:srgbClr val="9D234F"/>
                </a:solidFill>
                <a:latin typeface="微软雅黑" panose="020B0503020204020204" pitchFamily="34" charset="-122"/>
                <a:ea typeface="微软雅黑" panose="020B0503020204020204" pitchFamily="34" charset="-122"/>
              </a:rPr>
              <a:t>10   </a:t>
            </a:r>
            <a:r>
              <a:rPr lang="zh-CN" altLang="en-US" sz="6000" b="1" dirty="0" smtClean="0">
                <a:solidFill>
                  <a:srgbClr val="9D234F"/>
                </a:solidFill>
                <a:latin typeface="微软雅黑" panose="020B0503020204020204" pitchFamily="34" charset="-122"/>
                <a:ea typeface="微软雅黑" panose="020B0503020204020204" pitchFamily="34" charset="-122"/>
              </a:rPr>
              <a:t>通知</a:t>
            </a:r>
            <a:r>
              <a:rPr lang="en-US" altLang="zh-CN" sz="6000" b="1" dirty="0">
                <a:solidFill>
                  <a:srgbClr val="9D234F"/>
                </a:solidFill>
                <a:latin typeface="微软雅黑" panose="020B0503020204020204" pitchFamily="34" charset="-122"/>
                <a:ea typeface="微软雅黑" panose="020B0503020204020204" pitchFamily="34" charset="-122"/>
              </a:rPr>
              <a:t>/</a:t>
            </a:r>
            <a:r>
              <a:rPr lang="zh-CN" altLang="en-US" sz="6000" b="1" dirty="0">
                <a:solidFill>
                  <a:srgbClr val="9D234F"/>
                </a:solidFill>
                <a:latin typeface="微软雅黑" panose="020B0503020204020204" pitchFamily="34" charset="-122"/>
                <a:ea typeface="微软雅黑" panose="020B0503020204020204" pitchFamily="34" charset="-122"/>
              </a:rPr>
              <a:t>启事</a:t>
            </a:r>
            <a:endParaRPr lang="zh-CN" altLang="zh-CN" sz="6000" b="1" dirty="0">
              <a:solidFill>
                <a:srgbClr val="9D234F"/>
              </a:solidFill>
              <a:latin typeface="微软雅黑" panose="020B0503020204020204" pitchFamily="34" charset="-122"/>
              <a:ea typeface="微软雅黑" panose="020B0503020204020204" pitchFamily="34" charset="-122"/>
            </a:endParaRPr>
          </a:p>
        </p:txBody>
      </p:sp>
      <p:sp>
        <p:nvSpPr>
          <p:cNvPr id="13" name="矩形 12"/>
          <p:cNvSpPr/>
          <p:nvPr/>
        </p:nvSpPr>
        <p:spPr>
          <a:xfrm>
            <a:off x="1800524" y="1764605"/>
            <a:ext cx="20522280" cy="1246495"/>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【写作架构】</a:t>
            </a:r>
            <a:endParaRPr lang="zh-CN" altLang="en-US" sz="5000" b="1" dirty="0">
              <a:solidFill>
                <a:srgbClr val="9D234F"/>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28553" y="3564806"/>
            <a:ext cx="15906182"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372336"/>
      </p:ext>
    </p:extLst>
  </p:cSld>
  <p:clrMapOvr>
    <a:masterClrMapping/>
  </p:clrMapOvr>
  <p:transition>
    <p:pull dir="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zh-CN" altLang="en-US" sz="5000" b="1" dirty="0">
                <a:solidFill>
                  <a:srgbClr val="9D234F"/>
                </a:solidFill>
                <a:latin typeface="微软雅黑" panose="020B0503020204020204" pitchFamily="34" charset="-122"/>
                <a:ea typeface="微软雅黑" panose="020B0503020204020204" pitchFamily="34" charset="-122"/>
              </a:rPr>
              <a:t>【高考体验】</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[2021•</a:t>
            </a:r>
            <a:r>
              <a:rPr lang="zh-CN" altLang="en-US" sz="5000" dirty="0">
                <a:solidFill>
                  <a:prstClr val="black"/>
                </a:solidFill>
                <a:latin typeface="微软雅黑" panose="020B0503020204020204" pitchFamily="34" charset="-122"/>
                <a:ea typeface="微软雅黑" panose="020B0503020204020204" pitchFamily="34" charset="-122"/>
              </a:rPr>
              <a:t>全国乙卷</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你</a:t>
            </a:r>
            <a:r>
              <a:rPr lang="zh-CN" altLang="en-US" sz="5000" dirty="0">
                <a:solidFill>
                  <a:prstClr val="black"/>
                </a:solidFill>
                <a:latin typeface="微软雅黑" panose="020B0503020204020204" pitchFamily="34" charset="-122"/>
                <a:ea typeface="微软雅黑" panose="020B0503020204020204" pitchFamily="34" charset="-122"/>
              </a:rPr>
              <a:t>校将举办英语演讲比赛。请你以</a:t>
            </a:r>
            <a:r>
              <a:rPr lang="en-US" altLang="zh-CN" sz="5000" dirty="0">
                <a:solidFill>
                  <a:prstClr val="black"/>
                </a:solidFill>
                <a:latin typeface="微软雅黑" panose="020B0503020204020204" pitchFamily="34" charset="-122"/>
                <a:ea typeface="微软雅黑" panose="020B0503020204020204" pitchFamily="34" charset="-122"/>
              </a:rPr>
              <a:t>Be smart online learners</a:t>
            </a:r>
            <a:r>
              <a:rPr lang="zh-CN" altLang="en-US" sz="5000" dirty="0">
                <a:solidFill>
                  <a:prstClr val="black"/>
                </a:solidFill>
                <a:latin typeface="微软雅黑" panose="020B0503020204020204" pitchFamily="34" charset="-122"/>
                <a:ea typeface="微软雅黑" panose="020B0503020204020204" pitchFamily="34" charset="-122"/>
              </a:rPr>
              <a:t>为题写一篇发言稿参赛</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内容包括</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1</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分析优势与不足</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提出学习建议。</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注意</a:t>
            </a:r>
            <a:r>
              <a:rPr lang="en-US" altLang="zh-CN" sz="5000" dirty="0">
                <a:solidFill>
                  <a:prstClr val="black"/>
                </a:solidFill>
                <a:latin typeface="微软雅黑" panose="020B0503020204020204" pitchFamily="34" charset="-122"/>
                <a:ea typeface="微软雅黑" panose="020B0503020204020204" pitchFamily="34" charset="-122"/>
              </a:rPr>
              <a:t>:1. </a:t>
            </a:r>
            <a:r>
              <a:rPr lang="zh-CN" altLang="en-US" sz="5000" dirty="0">
                <a:solidFill>
                  <a:prstClr val="black"/>
                </a:solidFill>
                <a:latin typeface="微软雅黑" panose="020B0503020204020204" pitchFamily="34" charset="-122"/>
                <a:ea typeface="微软雅黑" panose="020B0503020204020204" pitchFamily="34" charset="-122"/>
              </a:rPr>
              <a:t>词数</a:t>
            </a:r>
            <a:r>
              <a:rPr lang="en-US" altLang="zh-CN" sz="5000" dirty="0">
                <a:solidFill>
                  <a:prstClr val="black"/>
                </a:solidFill>
                <a:latin typeface="微软雅黑" panose="020B0503020204020204" pitchFamily="34" charset="-122"/>
                <a:ea typeface="微软雅黑" panose="020B0503020204020204" pitchFamily="34" charset="-122"/>
              </a:rPr>
              <a:t>100</a:t>
            </a:r>
            <a:r>
              <a:rPr lang="zh-CN" altLang="en-US" sz="5000" dirty="0">
                <a:solidFill>
                  <a:prstClr val="black"/>
                </a:solidFill>
                <a:latin typeface="微软雅黑" panose="020B0503020204020204" pitchFamily="34" charset="-122"/>
                <a:ea typeface="微软雅黑" panose="020B0503020204020204" pitchFamily="34" charset="-122"/>
              </a:rPr>
              <a:t>左右</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题目和首句已为你写好。</a:t>
            </a:r>
          </a:p>
        </p:txBody>
      </p:sp>
    </p:spTree>
    <p:extLst>
      <p:ext uri="{BB962C8B-B14F-4D97-AF65-F5344CB8AC3E}">
        <p14:creationId xmlns:p14="http://schemas.microsoft.com/office/powerpoint/2010/main" val="293021492"/>
      </p:ext>
    </p:extLst>
  </p:cSld>
  <p:clrMapOvr>
    <a:masterClrMapping/>
  </p:clrMapOvr>
  <p:transition>
    <p:pull dir="d"/>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5863144"/>
          </a:xfrm>
          <a:prstGeom prst="rect">
            <a:avLst/>
          </a:prstGeom>
        </p:spPr>
        <p:txBody>
          <a:bodyPr wrap="square">
            <a:spAutoFit/>
          </a:bodyPr>
          <a:lstStyle/>
          <a:p>
            <a:pPr algn="ct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b="1" dirty="0">
                <a:latin typeface="微软雅黑" panose="020B0503020204020204" pitchFamily="34" charset="-122"/>
                <a:ea typeface="微软雅黑" panose="020B0503020204020204" pitchFamily="34" charset="-122"/>
              </a:rPr>
              <a:t>Be smart online learners</a:t>
            </a:r>
          </a:p>
          <a:p>
            <a:pPr>
              <a:lnSpc>
                <a:spcPct val="150000"/>
              </a:lnSpc>
            </a:pPr>
            <a:r>
              <a:rPr lang="en-US" altLang="zh-CN" sz="5000" dirty="0" smtClean="0">
                <a:latin typeface="微软雅黑" panose="020B0503020204020204" pitchFamily="34" charset="-122"/>
                <a:ea typeface="微软雅黑" panose="020B0503020204020204" pitchFamily="34" charset="-122"/>
              </a:rPr>
              <a:t>       Online </a:t>
            </a:r>
            <a:r>
              <a:rPr lang="en-US" altLang="zh-CN" sz="5000" dirty="0">
                <a:latin typeface="微软雅黑" panose="020B0503020204020204" pitchFamily="34" charset="-122"/>
                <a:ea typeface="微软雅黑" panose="020B0503020204020204" pitchFamily="34" charset="-122"/>
              </a:rPr>
              <a:t>learning has been an important way in </a:t>
            </a:r>
            <a:r>
              <a:rPr lang="en-US" altLang="zh-CN" sz="5000" dirty="0" smtClean="0">
                <a:latin typeface="微软雅黑" panose="020B0503020204020204" pitchFamily="34" charset="-122"/>
                <a:ea typeface="微软雅黑" panose="020B0503020204020204" pitchFamily="34" charset="-122"/>
              </a:rPr>
              <a:t>study </a:t>
            </a:r>
            <a:r>
              <a:rPr lang="en-US" altLang="zh-CN" sz="5000" dirty="0" smtClean="0">
                <a:latin typeface="微软雅黑" panose="020B0503020204020204" pitchFamily="34" charset="-122"/>
                <a:ea typeface="微软雅黑" panose="020B0503020204020204" pitchFamily="34" charset="-122"/>
              </a:rPr>
              <a:t>__________</a:t>
            </a:r>
          </a:p>
          <a:p>
            <a:pPr>
              <a:lnSpc>
                <a:spcPct val="150000"/>
              </a:lnSpc>
            </a:pPr>
            <a:r>
              <a:rPr lang="en-US" altLang="zh-CN" sz="5000" u="sng" dirty="0" smtClean="0">
                <a:latin typeface="微软雅黑" panose="020B0503020204020204" pitchFamily="34" charset="-122"/>
                <a:ea typeface="微软雅黑" panose="020B0503020204020204" pitchFamily="34" charset="-122"/>
              </a:rPr>
              <a:t>_____________________________________________________________________________________________________________________________________________________________________________________________________________________</a:t>
            </a:r>
            <a:r>
              <a:rPr lang="en-US" altLang="zh-CN" sz="5000" u="sng" dirty="0" smtClean="0">
                <a:latin typeface="微软雅黑" panose="020B0503020204020204" pitchFamily="34" charset="-122"/>
                <a:ea typeface="微软雅黑" panose="020B0503020204020204" pitchFamily="34" charset="-122"/>
              </a:rPr>
              <a:t>    </a:t>
            </a:r>
            <a:endParaRPr lang="en-US" altLang="zh-CN" sz="5000" u="sng"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2118230"/>
      </p:ext>
    </p:extLst>
  </p:cSld>
  <p:clrMapOvr>
    <a:masterClrMapping/>
  </p:clrMapOvr>
  <p:transition>
    <p:pull dir="d"/>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经典范文</a:t>
            </a:r>
            <a:r>
              <a:rPr lang="en-US" altLang="zh-CN" sz="5000" b="1" dirty="0">
                <a:solidFill>
                  <a:srgbClr val="9D234F"/>
                </a:solidFill>
                <a:latin typeface="微软雅黑" panose="020B0503020204020204" pitchFamily="34" charset="-122"/>
                <a:ea typeface="微软雅黑" panose="020B0503020204020204" pitchFamily="34" charset="-122"/>
              </a:rPr>
              <a:t>]</a:t>
            </a:r>
          </a:p>
          <a:p>
            <a:pPr algn="ctr">
              <a:lnSpc>
                <a:spcPct val="150000"/>
              </a:lnSpc>
            </a:pPr>
            <a:r>
              <a:rPr lang="en-US" altLang="zh-CN" sz="5000" b="1" dirty="0">
                <a:solidFill>
                  <a:prstClr val="black"/>
                </a:solidFill>
                <a:latin typeface="微软雅黑" panose="020B0503020204020204" pitchFamily="34" charset="-122"/>
                <a:ea typeface="微软雅黑" panose="020B0503020204020204" pitchFamily="34" charset="-122"/>
              </a:rPr>
              <a:t>Be smart online learners</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u="sng" dirty="0" smtClean="0">
                <a:solidFill>
                  <a:prstClr val="black"/>
                </a:solidFill>
                <a:latin typeface="微软雅黑" panose="020B0503020204020204" pitchFamily="34" charset="-122"/>
                <a:ea typeface="微软雅黑" panose="020B0503020204020204" pitchFamily="34" charset="-122"/>
              </a:rPr>
              <a:t>Online </a:t>
            </a:r>
            <a:r>
              <a:rPr lang="en-US" altLang="zh-CN" sz="5000" u="sng" dirty="0">
                <a:solidFill>
                  <a:prstClr val="black"/>
                </a:solidFill>
                <a:latin typeface="微软雅黑" panose="020B0503020204020204" pitchFamily="34" charset="-122"/>
                <a:ea typeface="微软雅黑" panose="020B0503020204020204" pitchFamily="34" charset="-122"/>
              </a:rPr>
              <a:t>learning has been an important way in study </a:t>
            </a:r>
            <a:r>
              <a:rPr lang="en-US" altLang="zh-CN" sz="5000" dirty="0">
                <a:solidFill>
                  <a:prstClr val="black"/>
                </a:solidFill>
                <a:latin typeface="微软雅黑" panose="020B0503020204020204" pitchFamily="34" charset="-122"/>
                <a:ea typeface="微软雅黑" panose="020B0503020204020204" pitchFamily="34" charset="-122"/>
              </a:rPr>
              <a:t>ever since the outbreak of COVID-19. </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Obviously</a:t>
            </a:r>
            <a:r>
              <a:rPr lang="en-US" altLang="zh-CN" sz="5000" dirty="0">
                <a:solidFill>
                  <a:prstClr val="black"/>
                </a:solidFill>
                <a:latin typeface="微软雅黑" panose="020B0503020204020204" pitchFamily="34" charset="-122"/>
                <a:ea typeface="微软雅黑" panose="020B0503020204020204" pitchFamily="34" charset="-122"/>
              </a:rPr>
              <a:t>, online learning </a:t>
            </a:r>
            <a:r>
              <a:rPr lang="en-US" altLang="zh-CN" sz="5000" b="1" dirty="0">
                <a:solidFill>
                  <a:prstClr val="black"/>
                </a:solidFill>
                <a:latin typeface="微软雅黑" panose="020B0503020204020204" pitchFamily="34" charset="-122"/>
                <a:ea typeface="微软雅黑" panose="020B0503020204020204" pitchFamily="34" charset="-122"/>
              </a:rPr>
              <a:t>makes study more convenient and efficient</a:t>
            </a:r>
            <a:r>
              <a:rPr lang="en-US" altLang="zh-CN" sz="5000" dirty="0">
                <a:solidFill>
                  <a:prstClr val="black"/>
                </a:solidFill>
                <a:latin typeface="微软雅黑" panose="020B0503020204020204" pitchFamily="34" charset="-122"/>
                <a:ea typeface="微软雅黑" panose="020B0503020204020204" pitchFamily="34" charset="-122"/>
              </a:rPr>
              <a:t>. Nearly all the courses </a:t>
            </a:r>
            <a:r>
              <a:rPr lang="en-US" altLang="zh-CN" sz="5000" b="1" dirty="0">
                <a:solidFill>
                  <a:prstClr val="black"/>
                </a:solidFill>
                <a:latin typeface="微软雅黑" panose="020B0503020204020204" pitchFamily="34" charset="-122"/>
                <a:ea typeface="微软雅黑" panose="020B0503020204020204" pitchFamily="34" charset="-122"/>
              </a:rPr>
              <a:t>are accessible to </a:t>
            </a:r>
            <a:r>
              <a:rPr lang="en-US" altLang="zh-CN" sz="5000" dirty="0">
                <a:solidFill>
                  <a:prstClr val="black"/>
                </a:solidFill>
                <a:latin typeface="微软雅黑" panose="020B0503020204020204" pitchFamily="34" charset="-122"/>
                <a:ea typeface="微软雅黑" panose="020B0503020204020204" pitchFamily="34" charset="-122"/>
              </a:rPr>
              <a:t>us. Furthermore, the time that would otherwise be spent on transport during school days can be saved to study. However, online learning can also be disadvantageous. </a:t>
            </a:r>
          </a:p>
        </p:txBody>
      </p:sp>
    </p:spTree>
    <p:extLst>
      <p:ext uri="{BB962C8B-B14F-4D97-AF65-F5344CB8AC3E}">
        <p14:creationId xmlns:p14="http://schemas.microsoft.com/office/powerpoint/2010/main" val="379550404"/>
      </p:ext>
    </p:extLst>
  </p:cSld>
  <p:clrMapOvr>
    <a:masterClrMapping/>
  </p:clrMapOvr>
  <p:transition>
    <p:pull dir="d"/>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Courses </a:t>
            </a:r>
            <a:r>
              <a:rPr lang="en-US" altLang="zh-CN" sz="5000" dirty="0">
                <a:solidFill>
                  <a:prstClr val="black"/>
                </a:solidFill>
                <a:latin typeface="微软雅黑" panose="020B0503020204020204" pitchFamily="34" charset="-122"/>
                <a:ea typeface="微软雅黑" panose="020B0503020204020204" pitchFamily="34" charset="-122"/>
              </a:rPr>
              <a:t>are frequently interrupted </a:t>
            </a:r>
            <a:r>
              <a:rPr lang="en-US" altLang="zh-CN" sz="5000" b="1" dirty="0">
                <a:solidFill>
                  <a:prstClr val="black"/>
                </a:solidFill>
                <a:latin typeface="微软雅黑" panose="020B0503020204020204" pitchFamily="34" charset="-122"/>
                <a:ea typeface="微软雅黑" panose="020B0503020204020204" pitchFamily="34" charset="-122"/>
              </a:rPr>
              <a:t>due to </a:t>
            </a:r>
            <a:r>
              <a:rPr lang="en-US" altLang="zh-CN" sz="5000" dirty="0">
                <a:solidFill>
                  <a:prstClr val="black"/>
                </a:solidFill>
                <a:latin typeface="微软雅黑" panose="020B0503020204020204" pitchFamily="34" charset="-122"/>
                <a:ea typeface="微软雅黑" panose="020B0503020204020204" pitchFamily="34" charset="-122"/>
              </a:rPr>
              <a:t>the bad Internet connection. Besides, some students may not concentrate on the lessons without being monitored by the teachers face-to-face</a:t>
            </a:r>
            <a:r>
              <a:rPr lang="en-US" altLang="zh-CN" sz="5000" dirty="0" smtClean="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To </a:t>
            </a:r>
            <a:r>
              <a:rPr lang="en-US" altLang="zh-CN" sz="5000" dirty="0">
                <a:solidFill>
                  <a:prstClr val="black"/>
                </a:solidFill>
                <a:latin typeface="微软雅黑" panose="020B0503020204020204" pitchFamily="34" charset="-122"/>
                <a:ea typeface="微软雅黑" panose="020B0503020204020204" pitchFamily="34" charset="-122"/>
              </a:rPr>
              <a:t>be a smart online learner, </a:t>
            </a:r>
            <a:r>
              <a:rPr lang="en-US" altLang="zh-CN" sz="5000" b="1" dirty="0">
                <a:solidFill>
                  <a:prstClr val="black"/>
                </a:solidFill>
                <a:latin typeface="微软雅黑" panose="020B0503020204020204" pitchFamily="34" charset="-122"/>
                <a:ea typeface="微软雅黑" panose="020B0503020204020204" pitchFamily="34" charset="-122"/>
              </a:rPr>
              <a:t>I suggest we communicate with the teachers whenever necessary </a:t>
            </a:r>
            <a:r>
              <a:rPr lang="en-US" altLang="zh-CN" sz="5000" dirty="0">
                <a:solidFill>
                  <a:prstClr val="black"/>
                </a:solidFill>
                <a:latin typeface="微软雅黑" panose="020B0503020204020204" pitchFamily="34" charset="-122"/>
                <a:ea typeface="微软雅黑" panose="020B0503020204020204" pitchFamily="34" charset="-122"/>
              </a:rPr>
              <a:t>and focus on what the teachers say. Replay the teaching video after class if we </a:t>
            </a:r>
            <a:r>
              <a:rPr lang="en-US" altLang="zh-CN" sz="5000" b="1" dirty="0">
                <a:solidFill>
                  <a:prstClr val="black"/>
                </a:solidFill>
                <a:latin typeface="微软雅黑" panose="020B0503020204020204" pitchFamily="34" charset="-122"/>
                <a:ea typeface="微软雅黑" panose="020B0503020204020204" pitchFamily="34" charset="-122"/>
              </a:rPr>
              <a:t>have difficulty with </a:t>
            </a:r>
            <a:r>
              <a:rPr lang="en-US" altLang="zh-CN" sz="5000" dirty="0">
                <a:solidFill>
                  <a:prstClr val="black"/>
                </a:solidFill>
                <a:latin typeface="微软雅黑" panose="020B0503020204020204" pitchFamily="34" charset="-122"/>
                <a:ea typeface="微软雅黑" panose="020B0503020204020204" pitchFamily="34" charset="-122"/>
              </a:rPr>
              <a:t>the subjects. I am convinced online learning will bring us as many benefits as school learning does. </a:t>
            </a:r>
          </a:p>
        </p:txBody>
      </p:sp>
    </p:spTree>
    <p:extLst>
      <p:ext uri="{BB962C8B-B14F-4D97-AF65-F5344CB8AC3E}">
        <p14:creationId xmlns:p14="http://schemas.microsoft.com/office/powerpoint/2010/main" val="2752482896"/>
      </p:ext>
    </p:extLst>
  </p:cSld>
  <p:clrMapOvr>
    <a:masterClrMapping/>
  </p:clrMapOvr>
  <p:transition>
    <p:pull dir="d"/>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787295"/>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【提分句式】</a:t>
            </a:r>
            <a:endParaRPr lang="en-US" altLang="zh-CN" sz="5000" b="1" dirty="0" smtClean="0">
              <a:solidFill>
                <a:srgbClr val="9D234F"/>
              </a:solidFill>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精彩开头</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表示问候</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介绍发言主题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Good </a:t>
            </a:r>
            <a:r>
              <a:rPr lang="en-US" altLang="zh-CN" sz="5000" dirty="0">
                <a:latin typeface="微软雅黑" panose="020B0503020204020204" pitchFamily="34" charset="-122"/>
                <a:ea typeface="微软雅黑" panose="020B0503020204020204" pitchFamily="34" charset="-122"/>
              </a:rPr>
              <a:t>morning, boys and girls! </a:t>
            </a:r>
            <a:r>
              <a:rPr lang="en-US" altLang="zh-CN" sz="5000" b="1" dirty="0" smtClean="0">
                <a:latin typeface="微软雅黑" panose="020B0503020204020204" pitchFamily="34" charset="-122"/>
                <a:ea typeface="微软雅黑" panose="020B0503020204020204" pitchFamily="34" charset="-122"/>
              </a:rPr>
              <a:t>I'm </a:t>
            </a:r>
            <a:r>
              <a:rPr lang="en-US" altLang="zh-CN" sz="5000" b="1" dirty="0">
                <a:latin typeface="微软雅黑" panose="020B0503020204020204" pitchFamily="34" charset="-122"/>
                <a:ea typeface="微软雅黑" panose="020B0503020204020204" pitchFamily="34" charset="-122"/>
              </a:rPr>
              <a:t>glad</a:t>
            </a:r>
            <a:r>
              <a:rPr lang="en-US" altLang="zh-CN" sz="5000" dirty="0">
                <a:latin typeface="微软雅黑" panose="020B0503020204020204" pitchFamily="34" charset="-122"/>
                <a:ea typeface="微软雅黑" panose="020B0503020204020204" pitchFamily="34" charset="-122"/>
              </a:rPr>
              <a:t>/</a:t>
            </a:r>
            <a:r>
              <a:rPr lang="en-US" altLang="zh-CN" sz="5000" b="1" dirty="0" err="1">
                <a:latin typeface="微软雅黑" panose="020B0503020204020204" pitchFamily="34" charset="-122"/>
                <a:ea typeface="微软雅黑" panose="020B0503020204020204" pitchFamily="34" charset="-122"/>
              </a:rPr>
              <a:t>honoured</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privileged to have the opportunity </a:t>
            </a:r>
            <a:r>
              <a:rPr lang="en-US" altLang="zh-CN" sz="5000" dirty="0">
                <a:latin typeface="微软雅黑" panose="020B0503020204020204" pitchFamily="34" charset="-122"/>
                <a:ea typeface="微软雅黑" panose="020B0503020204020204" pitchFamily="34" charset="-122"/>
              </a:rPr>
              <a:t>to share my topic with you. I shall be speaking today about online learning.</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It's </a:t>
            </a:r>
            <a:r>
              <a:rPr lang="en-US" altLang="zh-CN" sz="5000" b="1" dirty="0">
                <a:latin typeface="微软雅黑" panose="020B0503020204020204" pitchFamily="34" charset="-122"/>
                <a:ea typeface="微软雅黑" panose="020B0503020204020204" pitchFamily="34" charset="-122"/>
              </a:rPr>
              <a:t>a great </a:t>
            </a:r>
            <a:r>
              <a:rPr lang="en-US" altLang="zh-CN" sz="5000" b="1" dirty="0" err="1">
                <a:latin typeface="微软雅黑" panose="020B0503020204020204" pitchFamily="34" charset="-122"/>
                <a:ea typeface="微软雅黑" panose="020B0503020204020204" pitchFamily="34" charset="-122"/>
              </a:rPr>
              <a:t>honour</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privilege </a:t>
            </a:r>
            <a:r>
              <a:rPr lang="en-US" altLang="zh-CN" sz="5000" dirty="0">
                <a:latin typeface="微软雅黑" panose="020B0503020204020204" pitchFamily="34" charset="-122"/>
                <a:ea typeface="微软雅黑" panose="020B0503020204020204" pitchFamily="34" charset="-122"/>
              </a:rPr>
              <a:t>for me to stand here and </a:t>
            </a:r>
            <a:r>
              <a:rPr lang="en-US" altLang="zh-CN" sz="5000" b="1" dirty="0">
                <a:latin typeface="微软雅黑" panose="020B0503020204020204" pitchFamily="34" charset="-122"/>
                <a:ea typeface="微软雅黑" panose="020B0503020204020204" pitchFamily="34" charset="-122"/>
              </a:rPr>
              <a:t>make</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deliver</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give a speech</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deliver</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give an address entitled</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with the title of </a:t>
            </a:r>
            <a:r>
              <a:rPr lang="en-US" altLang="zh-CN" sz="5000" dirty="0">
                <a:latin typeface="微软雅黑" panose="020B0503020204020204" pitchFamily="34" charset="-122"/>
                <a:ea typeface="微软雅黑" panose="020B0503020204020204" pitchFamily="34" charset="-122"/>
              </a:rPr>
              <a:t>“Follow the lead”.</a:t>
            </a:r>
          </a:p>
        </p:txBody>
      </p:sp>
    </p:spTree>
    <p:extLst>
      <p:ext uri="{BB962C8B-B14F-4D97-AF65-F5344CB8AC3E}">
        <p14:creationId xmlns:p14="http://schemas.microsoft.com/office/powerpoint/2010/main" val="2080913923"/>
      </p:ext>
    </p:extLst>
  </p:cSld>
  <p:clrMapOvr>
    <a:masterClrMapping/>
  </p:clrMapOvr>
  <p:transition>
    <p:pull dir="d"/>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787295"/>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I</a:t>
            </a:r>
            <a:r>
              <a:rPr lang="en-US" altLang="zh-CN" sz="5000" b="1" dirty="0">
                <a:latin typeface="微软雅黑" panose="020B0503020204020204" pitchFamily="34" charset="-122"/>
                <a:ea typeface="微软雅黑" panose="020B0503020204020204" pitchFamily="34" charset="-122"/>
              </a:rPr>
              <a:t> feel greatly privileged </a:t>
            </a:r>
            <a:r>
              <a:rPr lang="en-US" altLang="zh-CN" sz="5000" dirty="0">
                <a:latin typeface="微软雅黑" panose="020B0503020204020204" pitchFamily="34" charset="-122"/>
                <a:ea typeface="微软雅黑" panose="020B0503020204020204" pitchFamily="34" charset="-122"/>
              </a:rPr>
              <a:t>to stand here, on behalf of the whole class, </a:t>
            </a:r>
            <a:r>
              <a:rPr lang="en-US" altLang="zh-CN" sz="5000" u="sng" dirty="0" smtClean="0">
                <a:latin typeface="微软雅黑" panose="020B0503020204020204" pitchFamily="34" charset="-122"/>
                <a:ea typeface="微软雅黑" panose="020B0503020204020204" pitchFamily="34" charset="-122"/>
              </a:rPr>
              <a:t>_________________________________________________________________</a:t>
            </a:r>
            <a:endParaRPr lang="en-US" altLang="zh-CN" sz="5000" u="sng" dirty="0" smtClean="0">
              <a:latin typeface="微软雅黑" panose="020B0503020204020204" pitchFamily="34" charset="-122"/>
              <a:ea typeface="微软雅黑" panose="020B0503020204020204" pitchFamily="34" charset="-122"/>
            </a:endParaRPr>
          </a:p>
          <a:p>
            <a:pPr>
              <a:lnSpc>
                <a:spcPct val="150000"/>
              </a:lnSpc>
            </a:pPr>
            <a:r>
              <a:rPr lang="en-US" altLang="zh-CN" sz="5000" u="sng"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来表达我们热烈的欢迎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由衷的感谢</a:t>
            </a:r>
            <a:r>
              <a:rPr lang="en-US" altLang="zh-CN" sz="5000" dirty="0">
                <a:latin typeface="微软雅黑" panose="020B0503020204020204" pitchFamily="34" charset="-122"/>
                <a:ea typeface="微软雅黑" panose="020B0503020204020204" pitchFamily="34" charset="-122"/>
              </a:rPr>
              <a:t>) our </a:t>
            </a:r>
            <a:r>
              <a:rPr lang="en-US" altLang="zh-CN" sz="5000" dirty="0" err="1">
                <a:latin typeface="微软雅黑" panose="020B0503020204020204" pitchFamily="34" charset="-122"/>
                <a:ea typeface="微软雅黑" panose="020B0503020204020204" pitchFamily="34" charset="-122"/>
              </a:rPr>
              <a:t>honourable</a:t>
            </a:r>
            <a:r>
              <a:rPr lang="en-US" altLang="zh-CN" sz="5000" dirty="0">
                <a:latin typeface="微软雅黑" panose="020B0503020204020204" pitchFamily="34" charset="-122"/>
                <a:ea typeface="微软雅黑" panose="020B0503020204020204" pitchFamily="34" charset="-122"/>
              </a:rPr>
              <a:t> guest, </a:t>
            </a:r>
            <a:r>
              <a:rPr lang="en-US" altLang="zh-CN" sz="5000" dirty="0" err="1">
                <a:latin typeface="微软雅黑" panose="020B0503020204020204" pitchFamily="34" charset="-122"/>
                <a:ea typeface="微软雅黑" panose="020B0503020204020204" pitchFamily="34" charset="-122"/>
              </a:rPr>
              <a:t>Mr</a:t>
            </a:r>
            <a:r>
              <a:rPr lang="en-US" altLang="zh-CN" sz="5000" dirty="0">
                <a:latin typeface="微软雅黑" panose="020B0503020204020204" pitchFamily="34" charset="-122"/>
                <a:ea typeface="微软雅黑" panose="020B0503020204020204" pitchFamily="34" charset="-122"/>
              </a:rPr>
              <a:t> Smith. </a:t>
            </a:r>
          </a:p>
          <a:p>
            <a:pPr>
              <a:lnSpc>
                <a:spcPct val="150000"/>
              </a:lnSpc>
            </a:pPr>
            <a:r>
              <a:rPr lang="zh-CN" altLang="en-US" sz="5000" b="1" dirty="0">
                <a:latin typeface="微软雅黑" panose="020B0503020204020204" pitchFamily="34" charset="-122"/>
                <a:ea typeface="微软雅黑" panose="020B0503020204020204" pitchFamily="34" charset="-122"/>
              </a:rPr>
              <a:t>正文佳句</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发言的具体内容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a:t>
            </a:r>
            <a:r>
              <a:rPr lang="en-US" altLang="zh-CN" sz="5000" b="1" dirty="0">
                <a:latin typeface="微软雅黑" panose="020B0503020204020204" pitchFamily="34" charset="-122"/>
                <a:ea typeface="微软雅黑" panose="020B0503020204020204" pitchFamily="34" charset="-122"/>
              </a:rPr>
              <a:t> To better achieve my dream</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I've </a:t>
            </a:r>
            <a:r>
              <a:rPr lang="en-US" altLang="zh-CN" sz="5000" dirty="0">
                <a:latin typeface="微软雅黑" panose="020B0503020204020204" pitchFamily="34" charset="-122"/>
                <a:ea typeface="微软雅黑" panose="020B0503020204020204" pitchFamily="34" charset="-122"/>
              </a:rPr>
              <a:t>made boundless preparations, </a:t>
            </a:r>
            <a:r>
              <a:rPr lang="en-US" altLang="zh-CN" sz="5000" b="1" dirty="0">
                <a:latin typeface="微软雅黑" panose="020B0503020204020204" pitchFamily="34" charset="-122"/>
                <a:ea typeface="微软雅黑" panose="020B0503020204020204" pitchFamily="34" charset="-122"/>
              </a:rPr>
              <a:t>equipping myself with </a:t>
            </a:r>
            <a:r>
              <a:rPr lang="en-US" altLang="zh-CN" sz="5000" dirty="0">
                <a:latin typeface="微软雅黑" panose="020B0503020204020204" pitchFamily="34" charset="-122"/>
                <a:ea typeface="微软雅黑" panose="020B0503020204020204" pitchFamily="34" charset="-122"/>
              </a:rPr>
              <a:t>medical knowledge and studying hard to gain access to a great medical university.</a:t>
            </a:r>
          </a:p>
        </p:txBody>
      </p:sp>
      <p:sp>
        <p:nvSpPr>
          <p:cNvPr id="5" name="矩形 4"/>
          <p:cNvSpPr/>
          <p:nvPr/>
        </p:nvSpPr>
        <p:spPr>
          <a:xfrm>
            <a:off x="2160564" y="2227412"/>
            <a:ext cx="18146016" cy="2308324"/>
          </a:xfrm>
          <a:prstGeom prst="rect">
            <a:avLst/>
          </a:prstGeom>
        </p:spPr>
        <p:txBody>
          <a:bodyPr wrap="square">
            <a:spAutoFit/>
          </a:bodyPr>
          <a:lstStyle/>
          <a:p>
            <a:pPr>
              <a:lnSpc>
                <a:spcPct val="120000"/>
              </a:lnSpc>
            </a:pPr>
            <a:r>
              <a:rPr lang="en-US" altLang="zh-CN" sz="6000" b="1" dirty="0" smtClean="0">
                <a:solidFill>
                  <a:srgbClr val="CC0000"/>
                </a:solidFill>
                <a:latin typeface="微软雅黑" panose="020B0503020204020204" pitchFamily="34" charset="-122"/>
                <a:ea typeface="微软雅黑" panose="020B0503020204020204" pitchFamily="34" charset="-122"/>
              </a:rPr>
              <a:t>           to </a:t>
            </a:r>
            <a:r>
              <a:rPr lang="en-US" altLang="zh-CN" sz="6000" b="1" dirty="0">
                <a:solidFill>
                  <a:srgbClr val="CC0000"/>
                </a:solidFill>
                <a:latin typeface="微软雅黑" panose="020B0503020204020204" pitchFamily="34" charset="-122"/>
                <a:ea typeface="微软雅黑" panose="020B0503020204020204" pitchFamily="34" charset="-122"/>
              </a:rPr>
              <a:t>extend our warm welcome</a:t>
            </a:r>
            <a:r>
              <a:rPr lang="en-US" altLang="zh-CN" sz="6000" dirty="0">
                <a:solidFill>
                  <a:srgbClr val="CC0000"/>
                </a:solidFill>
                <a:latin typeface="微软雅黑" panose="020B0503020204020204" pitchFamily="34" charset="-122"/>
                <a:ea typeface="微软雅黑" panose="020B0503020204020204" pitchFamily="34" charset="-122"/>
              </a:rPr>
              <a:t>/</a:t>
            </a:r>
            <a:r>
              <a:rPr lang="en-US" altLang="zh-CN" sz="6000" b="1" dirty="0">
                <a:solidFill>
                  <a:srgbClr val="CC0000"/>
                </a:solidFill>
                <a:latin typeface="微软雅黑" panose="020B0503020204020204" pitchFamily="34" charset="-122"/>
                <a:ea typeface="微软雅黑" panose="020B0503020204020204" pitchFamily="34" charset="-122"/>
              </a:rPr>
              <a:t>heartfelt gratitude to</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2893429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6324808"/>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Now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我必须提醒你们所有人</a:t>
            </a:r>
            <a:r>
              <a:rPr lang="en-US" altLang="zh-CN" sz="5000" dirty="0">
                <a:latin typeface="微软雅黑" panose="020B0503020204020204" pitchFamily="34" charset="-122"/>
                <a:ea typeface="微软雅黑" panose="020B0503020204020204" pitchFamily="34" charset="-122"/>
              </a:rPr>
              <a:t>) that the single drop of water is never as clean as before, for it has been polluted severely by our human beings.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a:t>
            </a:r>
            <a:r>
              <a:rPr lang="en-US" altLang="zh-CN" sz="5000" dirty="0">
                <a:latin typeface="微软雅黑" panose="020B0503020204020204" pitchFamily="34" charset="-122"/>
                <a:ea typeface="微软雅黑" panose="020B0503020204020204" pitchFamily="34" charset="-122"/>
              </a:rPr>
              <a:t> I </a:t>
            </a:r>
            <a:r>
              <a:rPr lang="en-US" altLang="zh-CN" sz="5000" b="1" dirty="0">
                <a:latin typeface="微软雅黑" panose="020B0503020204020204" pitchFamily="34" charset="-122"/>
                <a:ea typeface="微软雅黑" panose="020B0503020204020204" pitchFamily="34" charset="-122"/>
              </a:rPr>
              <a:t>sincerely hope that </a:t>
            </a:r>
            <a:r>
              <a:rPr lang="en-US" altLang="zh-CN" sz="5000" dirty="0">
                <a:latin typeface="微软雅黑" panose="020B0503020204020204" pitchFamily="34" charset="-122"/>
                <a:ea typeface="微软雅黑" panose="020B0503020204020204" pitchFamily="34" charset="-122"/>
              </a:rPr>
              <a:t>we can work together to reduce global pollution.</a:t>
            </a:r>
          </a:p>
        </p:txBody>
      </p:sp>
      <p:sp>
        <p:nvSpPr>
          <p:cNvPr id="10" name="矩形 9"/>
          <p:cNvSpPr/>
          <p:nvPr/>
        </p:nvSpPr>
        <p:spPr>
          <a:xfrm>
            <a:off x="4896868" y="831984"/>
            <a:ext cx="12457384" cy="1292662"/>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I have to remind all of you here</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2722414"/>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8863965"/>
          </a:xfrm>
          <a:prstGeom prst="rect">
            <a:avLst/>
          </a:prstGeom>
        </p:spPr>
        <p:txBody>
          <a:bodyPr wrap="square">
            <a:spAutoFit/>
          </a:bodyPr>
          <a:lstStyle/>
          <a:p>
            <a:pPr>
              <a:lnSpc>
                <a:spcPct val="150000"/>
              </a:lnSpc>
            </a:pPr>
            <a:r>
              <a:rPr lang="zh-CN" altLang="en-US" sz="5000" b="1" dirty="0">
                <a:solidFill>
                  <a:prstClr val="black"/>
                </a:solidFill>
                <a:latin typeface="微软雅黑" panose="020B0503020204020204" pitchFamily="34" charset="-122"/>
                <a:ea typeface="微软雅黑" panose="020B0503020204020204" pitchFamily="34" charset="-122"/>
              </a:rPr>
              <a:t>靓丽结尾</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总结发言并致谢听众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7</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The </a:t>
            </a:r>
            <a:r>
              <a:rPr lang="en-US" altLang="zh-CN" sz="5000" dirty="0">
                <a:solidFill>
                  <a:prstClr val="black"/>
                </a:solidFill>
                <a:latin typeface="微软雅黑" panose="020B0503020204020204" pitchFamily="34" charset="-122"/>
                <a:ea typeface="微软雅黑" panose="020B0503020204020204" pitchFamily="34" charset="-122"/>
              </a:rPr>
              <a:t>world around us is so beautiful</a:t>
            </a: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There </a:t>
            </a:r>
            <a:r>
              <a:rPr lang="en-US" altLang="zh-CN" sz="5000" b="1" dirty="0">
                <a:solidFill>
                  <a:prstClr val="black"/>
                </a:solidFill>
                <a:latin typeface="微软雅黑" panose="020B0503020204020204" pitchFamily="34" charset="-122"/>
                <a:ea typeface="微软雅黑" panose="020B0503020204020204" pitchFamily="34" charset="-122"/>
              </a:rPr>
              <a:t>is no reason why </a:t>
            </a:r>
            <a:r>
              <a:rPr lang="en-US" altLang="zh-CN" sz="5000" dirty="0">
                <a:solidFill>
                  <a:prstClr val="black"/>
                </a:solidFill>
                <a:latin typeface="微软雅黑" panose="020B0503020204020204" pitchFamily="34" charset="-122"/>
                <a:ea typeface="微软雅黑" panose="020B0503020204020204" pitchFamily="34" charset="-122"/>
              </a:rPr>
              <a:t>we </a:t>
            </a:r>
            <a:r>
              <a:rPr lang="en-US" altLang="zh-CN" sz="5000" dirty="0" smtClean="0">
                <a:solidFill>
                  <a:prstClr val="black"/>
                </a:solidFill>
                <a:latin typeface="微软雅黑" panose="020B0503020204020204" pitchFamily="34" charset="-122"/>
                <a:ea typeface="微软雅黑" panose="020B0503020204020204" pitchFamily="34" charset="-122"/>
              </a:rPr>
              <a:t>don't </a:t>
            </a:r>
            <a:r>
              <a:rPr lang="en-US" altLang="zh-CN" sz="5000" dirty="0">
                <a:solidFill>
                  <a:prstClr val="black"/>
                </a:solidFill>
                <a:latin typeface="微软雅黑" panose="020B0503020204020204" pitchFamily="34" charset="-122"/>
                <a:ea typeface="微软雅黑" panose="020B0503020204020204" pitchFamily="34" charset="-122"/>
              </a:rPr>
              <a:t>enjoy </a:t>
            </a:r>
            <a:r>
              <a:rPr lang="en-US" altLang="zh-CN" sz="5000" dirty="0" err="1" smtClean="0">
                <a:solidFill>
                  <a:prstClr val="black"/>
                </a:solidFill>
                <a:latin typeface="微软雅黑" panose="020B0503020204020204" pitchFamily="34" charset="-122"/>
                <a:ea typeface="微软雅黑" panose="020B0503020204020204" pitchFamily="34" charset="-122"/>
              </a:rPr>
              <a:t>it.So,everybody,let's</a:t>
            </a: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choose to be happy every </a:t>
            </a:r>
            <a:r>
              <a:rPr lang="en-US" altLang="zh-CN" sz="5000" dirty="0" err="1" smtClean="0">
                <a:solidFill>
                  <a:prstClr val="black"/>
                </a:solidFill>
                <a:latin typeface="微软雅黑" panose="020B0503020204020204" pitchFamily="34" charset="-122"/>
                <a:ea typeface="微软雅黑" panose="020B0503020204020204" pitchFamily="34" charset="-122"/>
              </a:rPr>
              <a:t>day!That's</a:t>
            </a: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all. Thank you.</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8</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In </a:t>
            </a:r>
            <a:r>
              <a:rPr lang="en-US" altLang="zh-CN" sz="5000" dirty="0">
                <a:solidFill>
                  <a:prstClr val="black"/>
                </a:solidFill>
                <a:latin typeface="微软雅黑" panose="020B0503020204020204" pitchFamily="34" charset="-122"/>
                <a:ea typeface="微软雅黑" panose="020B0503020204020204" pitchFamily="34" charset="-122"/>
              </a:rPr>
              <a:t>a word, listening can really </a:t>
            </a:r>
            <a:r>
              <a:rPr lang="en-US" altLang="zh-CN" sz="5000" b="1" dirty="0">
                <a:solidFill>
                  <a:prstClr val="black"/>
                </a:solidFill>
                <a:latin typeface="微软雅黑" panose="020B0503020204020204" pitchFamily="34" charset="-122"/>
                <a:ea typeface="微软雅黑" panose="020B0503020204020204" pitchFamily="34" charset="-122"/>
              </a:rPr>
              <a:t>enable us to </a:t>
            </a:r>
            <a:r>
              <a:rPr lang="en-US" altLang="zh-CN" sz="5000" dirty="0">
                <a:solidFill>
                  <a:prstClr val="black"/>
                </a:solidFill>
                <a:latin typeface="微软雅黑" panose="020B0503020204020204" pitchFamily="34" charset="-122"/>
                <a:ea typeface="微软雅黑" panose="020B0503020204020204" pitchFamily="34" charset="-122"/>
              </a:rPr>
              <a:t>get closer to each </a:t>
            </a:r>
            <a:r>
              <a:rPr lang="en-US" altLang="zh-CN" sz="5000" dirty="0" err="1">
                <a:solidFill>
                  <a:prstClr val="black"/>
                </a:solidFill>
                <a:latin typeface="微软雅黑" panose="020B0503020204020204" pitchFamily="34" charset="-122"/>
                <a:ea typeface="微软雅黑" panose="020B0503020204020204" pitchFamily="34" charset="-122"/>
              </a:rPr>
              <a:t>other.Thanks</a:t>
            </a:r>
            <a:r>
              <a:rPr lang="en-US" altLang="zh-CN" sz="5000" dirty="0">
                <a:solidFill>
                  <a:prstClr val="black"/>
                </a:solidFill>
                <a:latin typeface="微软雅黑" panose="020B0503020204020204" pitchFamily="34" charset="-122"/>
                <a:ea typeface="微软雅黑" panose="020B0503020204020204" pitchFamily="34" charset="-122"/>
              </a:rPr>
              <a:t> for your listening/attention/time.</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9</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Let </a:t>
            </a:r>
            <a:r>
              <a:rPr lang="en-US" altLang="zh-CN" sz="5000" dirty="0">
                <a:solidFill>
                  <a:prstClr val="black"/>
                </a:solidFill>
                <a:latin typeface="微软雅黑" panose="020B0503020204020204" pitchFamily="34" charset="-122"/>
                <a:ea typeface="微软雅黑" panose="020B0503020204020204" pitchFamily="34" charset="-122"/>
              </a:rPr>
              <a:t>me </a:t>
            </a:r>
            <a:r>
              <a:rPr lang="en-US" altLang="zh-CN" sz="5000" b="1" dirty="0">
                <a:solidFill>
                  <a:prstClr val="black"/>
                </a:solidFill>
                <a:latin typeface="微软雅黑" panose="020B0503020204020204" pitchFamily="34" charset="-122"/>
                <a:ea typeface="微软雅黑" panose="020B0503020204020204" pitchFamily="34" charset="-122"/>
              </a:rPr>
              <a:t>conclude my speech with</a:t>
            </a:r>
            <a:r>
              <a:rPr lang="en-US" altLang="zh-CN" sz="5000"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25756765"/>
      </p:ext>
    </p:extLst>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矩形 6">
            <a:extLst>
              <a:ext uri="{FF2B5EF4-FFF2-40B4-BE49-F238E27FC236}">
                <a16:creationId xmlns:a16="http://schemas.microsoft.com/office/drawing/2014/main" xmlns="" id="{64EF2993-AAFD-4871-96E7-501F8986002F}"/>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schemeClr val="tx1"/>
                </a:solidFill>
                <a:latin typeface="微软雅黑" panose="020B0503020204020204" pitchFamily="34" charset="-122"/>
                <a:ea typeface="微软雅黑" panose="020B0503020204020204" pitchFamily="34" charset="-122"/>
              </a:rPr>
              <a:t>应试点睛</a:t>
            </a:r>
            <a:endParaRPr lang="zh-CN" altLang="en-US" sz="5400" b="1" dirty="0">
              <a:solidFill>
                <a:schemeClr val="tx1"/>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800524" y="900510"/>
            <a:ext cx="20522280" cy="8171468"/>
          </a:xfrm>
          <a:prstGeom prst="rect">
            <a:avLst/>
          </a:prstGeom>
          <a:noFill/>
        </p:spPr>
        <p:txBody>
          <a:bodyPr wrap="square" rtlCol="0">
            <a:spAutoFit/>
          </a:bodyPr>
          <a:lstStyle/>
          <a:p>
            <a:pPr>
              <a:lnSpc>
                <a:spcPct val="150000"/>
              </a:lnSpc>
            </a:pPr>
            <a:r>
              <a:rPr lang="zh-CN" altLang="en-US" sz="5000" b="1" dirty="0">
                <a:latin typeface="微软雅黑" panose="020B0503020204020204" pitchFamily="34" charset="-122"/>
                <a:ea typeface="微软雅黑" panose="020B0503020204020204" pitchFamily="34" charset="-122"/>
              </a:rPr>
              <a:t>三、应用文写作的</a:t>
            </a:r>
            <a:r>
              <a:rPr lang="en-US" altLang="zh-CN" sz="5000" b="1" dirty="0">
                <a:latin typeface="微软雅黑" panose="020B0503020204020204" pitchFamily="34" charset="-122"/>
                <a:ea typeface="微软雅黑" panose="020B0503020204020204" pitchFamily="34" charset="-122"/>
              </a:rPr>
              <a:t>5C</a:t>
            </a:r>
            <a:r>
              <a:rPr lang="zh-CN" altLang="en-US" sz="5000" b="1" dirty="0">
                <a:latin typeface="微软雅黑" panose="020B0503020204020204" pitchFamily="34" charset="-122"/>
                <a:ea typeface="微软雅黑" panose="020B0503020204020204" pitchFamily="34" charset="-122"/>
              </a:rPr>
              <a:t>原则</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  </a:t>
            </a:r>
            <a:r>
              <a:rPr lang="zh-CN" altLang="en-US" sz="5000" dirty="0" smtClean="0">
                <a:latin typeface="微软雅黑" panose="020B0503020204020204" pitchFamily="34" charset="-122"/>
                <a:ea typeface="微软雅黑" panose="020B0503020204020204" pitchFamily="34" charset="-122"/>
              </a:rPr>
              <a:t>完整</a:t>
            </a:r>
            <a:r>
              <a:rPr lang="en-US" altLang="zh-CN" sz="5000" dirty="0">
                <a:latin typeface="微软雅黑" panose="020B0503020204020204" pitchFamily="34" charset="-122"/>
                <a:ea typeface="微软雅黑" panose="020B0503020204020204" pitchFamily="34" charset="-122"/>
              </a:rPr>
              <a:t>(completeness)</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a:t>
            </a:r>
            <a:r>
              <a:rPr lang="en-US" altLang="zh-CN" sz="6000" b="1" dirty="0">
                <a:solidFill>
                  <a:srgbClr val="9D234F"/>
                </a:solidFill>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清楚</a:t>
            </a:r>
            <a:r>
              <a:rPr lang="en-US" altLang="zh-CN" sz="5000" dirty="0">
                <a:latin typeface="微软雅黑" panose="020B0503020204020204" pitchFamily="34" charset="-122"/>
                <a:ea typeface="微软雅黑" panose="020B0503020204020204" pitchFamily="34" charset="-122"/>
              </a:rPr>
              <a:t>(clarity)</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 </a:t>
            </a:r>
            <a:r>
              <a:rPr lang="en-US" altLang="zh-CN" sz="6000" b="1" dirty="0">
                <a:solidFill>
                  <a:srgbClr val="9D234F"/>
                </a:solidFill>
                <a:latin typeface="微软雅黑" panose="020B0503020204020204" pitchFamily="34" charset="-122"/>
                <a:ea typeface="微软雅黑" panose="020B0503020204020204" pitchFamily="34" charset="-122"/>
              </a:rPr>
              <a:t> </a:t>
            </a:r>
            <a:r>
              <a:rPr lang="zh-CN" altLang="en-US" sz="5000" dirty="0" smtClean="0">
                <a:latin typeface="微软雅黑" panose="020B0503020204020204" pitchFamily="34" charset="-122"/>
                <a:ea typeface="微软雅黑" panose="020B0503020204020204" pitchFamily="34" charset="-122"/>
              </a:rPr>
              <a:t>礼貌</a:t>
            </a:r>
            <a:r>
              <a:rPr lang="en-US" altLang="zh-CN" sz="5000" dirty="0">
                <a:latin typeface="微软雅黑" panose="020B0503020204020204" pitchFamily="34" charset="-122"/>
                <a:ea typeface="微软雅黑" panose="020B0503020204020204" pitchFamily="34" charset="-122"/>
              </a:rPr>
              <a:t>(courtesy)</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a:t>
            </a:r>
            <a:r>
              <a:rPr lang="en-US" altLang="zh-CN" sz="6000" b="1" dirty="0">
                <a:solidFill>
                  <a:srgbClr val="9D234F"/>
                </a:solidFill>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连贯</a:t>
            </a:r>
            <a:r>
              <a:rPr lang="en-US" altLang="zh-CN" sz="5000" dirty="0">
                <a:latin typeface="微软雅黑" panose="020B0503020204020204" pitchFamily="34" charset="-122"/>
                <a:ea typeface="微软雅黑" panose="020B0503020204020204" pitchFamily="34" charset="-122"/>
              </a:rPr>
              <a:t>(coherence)</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a:t>
            </a:r>
            <a:r>
              <a:rPr lang="en-US" altLang="zh-CN" sz="6000" b="1" dirty="0">
                <a:solidFill>
                  <a:srgbClr val="9D234F"/>
                </a:solidFill>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简洁</a:t>
            </a:r>
            <a:r>
              <a:rPr lang="en-US" altLang="zh-CN" sz="5000" dirty="0">
                <a:latin typeface="微软雅黑" panose="020B0503020204020204" pitchFamily="34" charset="-122"/>
                <a:ea typeface="微软雅黑" panose="020B0503020204020204" pitchFamily="34" charset="-122"/>
              </a:rPr>
              <a:t>(conciseness)</a:t>
            </a:r>
          </a:p>
        </p:txBody>
      </p:sp>
    </p:spTree>
    <p:extLst>
      <p:ext uri="{BB962C8B-B14F-4D97-AF65-F5344CB8AC3E}">
        <p14:creationId xmlns:p14="http://schemas.microsoft.com/office/powerpoint/2010/main" val="526350794"/>
      </p:ext>
    </p:extLst>
  </p:cSld>
  <p:clrMapOvr>
    <a:masterClrMapping/>
  </p:clrMapOvr>
  <p:transition>
    <p:pull dir="d"/>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模拟演练</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zh-CN" altLang="en-US" sz="5000" dirty="0" smtClean="0">
                <a:latin typeface="微软雅黑" panose="020B0503020204020204" pitchFamily="34" charset="-122"/>
                <a:ea typeface="微软雅黑" panose="020B0503020204020204" pitchFamily="34" charset="-122"/>
              </a:rPr>
              <a:t>       假定</a:t>
            </a:r>
            <a:r>
              <a:rPr lang="zh-CN" altLang="en-US" sz="5000" dirty="0">
                <a:latin typeface="微软雅黑" panose="020B0503020204020204" pitchFamily="34" charset="-122"/>
                <a:ea typeface="微软雅黑" panose="020B0503020204020204" pitchFamily="34" charset="-122"/>
              </a:rPr>
              <a:t>你是李华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即将参加学校组织的主题为“</a:t>
            </a:r>
            <a:r>
              <a:rPr lang="en-US" altLang="zh-CN" sz="5000" dirty="0">
                <a:latin typeface="微软雅黑" panose="020B0503020204020204" pitchFamily="34" charset="-122"/>
                <a:ea typeface="微软雅黑" panose="020B0503020204020204" pitchFamily="34" charset="-122"/>
              </a:rPr>
              <a:t>My Future Career”</a:t>
            </a:r>
            <a:r>
              <a:rPr lang="zh-CN" altLang="en-US" sz="5000" dirty="0">
                <a:latin typeface="微软雅黑" panose="020B0503020204020204" pitchFamily="34" charset="-122"/>
                <a:ea typeface="微软雅黑" panose="020B0503020204020204" pitchFamily="34" charset="-122"/>
              </a:rPr>
              <a:t>的英语演讲比赛</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请你根据以下要点写一篇演讲稿</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内容包括</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1</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你的职业规划</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选择理由</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你为此做的准备。</a:t>
            </a:r>
          </a:p>
          <a:p>
            <a:pPr>
              <a:lnSpc>
                <a:spcPct val="150000"/>
              </a:lnSpc>
            </a:pPr>
            <a:r>
              <a:rPr lang="zh-CN" altLang="en-US" sz="5000" dirty="0" smtClean="0">
                <a:latin typeface="微软雅黑" panose="020B0503020204020204" pitchFamily="34" charset="-122"/>
                <a:ea typeface="微软雅黑" panose="020B0503020204020204" pitchFamily="34" charset="-122"/>
              </a:rPr>
              <a:t>       注意</a:t>
            </a:r>
            <a:r>
              <a:rPr lang="en-US" altLang="zh-CN" sz="5000" dirty="0">
                <a:latin typeface="微软雅黑" panose="020B0503020204020204" pitchFamily="34" charset="-122"/>
                <a:ea typeface="微软雅黑" panose="020B0503020204020204" pitchFamily="34" charset="-122"/>
              </a:rPr>
              <a:t>:1. </a:t>
            </a:r>
            <a:r>
              <a:rPr lang="zh-CN" altLang="en-US" sz="5000" dirty="0">
                <a:latin typeface="微软雅黑" panose="020B0503020204020204" pitchFamily="34" charset="-122"/>
                <a:ea typeface="微软雅黑" panose="020B0503020204020204" pitchFamily="34" charset="-122"/>
              </a:rPr>
              <a:t>词数</a:t>
            </a:r>
            <a:r>
              <a:rPr lang="en-US" altLang="zh-CN" sz="5000" dirty="0">
                <a:latin typeface="微软雅黑" panose="020B0503020204020204" pitchFamily="34" charset="-122"/>
                <a:ea typeface="微软雅黑" panose="020B0503020204020204" pitchFamily="34" charset="-122"/>
              </a:rPr>
              <a:t>80</a:t>
            </a:r>
            <a:r>
              <a:rPr lang="zh-CN" altLang="en-US" sz="5000" dirty="0">
                <a:latin typeface="微软雅黑" panose="020B0503020204020204" pitchFamily="34" charset="-122"/>
                <a:ea typeface="微软雅黑" panose="020B0503020204020204" pitchFamily="34" charset="-122"/>
              </a:rPr>
              <a:t>左右</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可适当增加细节</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以使行文连贯。</a:t>
            </a:r>
          </a:p>
        </p:txBody>
      </p:sp>
    </p:spTree>
    <p:extLst>
      <p:ext uri="{BB962C8B-B14F-4D97-AF65-F5344CB8AC3E}">
        <p14:creationId xmlns:p14="http://schemas.microsoft.com/office/powerpoint/2010/main" val="1577362816"/>
      </p:ext>
    </p:extLst>
  </p:cSld>
  <p:clrMapOvr>
    <a:masterClrMapping/>
  </p:clrMapOvr>
  <p:transition>
    <p:pull dir="d"/>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i="1" dirty="0">
                <a:solidFill>
                  <a:srgbClr val="CC0000"/>
                </a:solidFill>
                <a:latin typeface="微软雅黑" panose="020B0503020204020204" pitchFamily="34" charset="-122"/>
                <a:ea typeface="微软雅黑" panose="020B0503020204020204" pitchFamily="34" charset="-122"/>
              </a:rPr>
              <a:t>One possible version:</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Good afternoon, ladies and gentlemen!</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a:t>
            </a:r>
            <a:r>
              <a:rPr lang="en-US" altLang="zh-CN" sz="5000" b="1" dirty="0" smtClean="0">
                <a:solidFill>
                  <a:srgbClr val="C00000"/>
                </a:solidFill>
                <a:latin typeface="微软雅黑" panose="020B0503020204020204" pitchFamily="34" charset="-122"/>
                <a:ea typeface="微软雅黑" panose="020B0503020204020204" pitchFamily="34" charset="-122"/>
              </a:rPr>
              <a:t>I'm </a:t>
            </a:r>
            <a:r>
              <a:rPr lang="en-US" altLang="zh-CN" sz="5000" b="1" dirty="0">
                <a:solidFill>
                  <a:srgbClr val="C00000"/>
                </a:solidFill>
                <a:latin typeface="微软雅黑" panose="020B0503020204020204" pitchFamily="34" charset="-122"/>
                <a:ea typeface="微软雅黑" panose="020B0503020204020204" pitchFamily="34" charset="-122"/>
              </a:rPr>
              <a:t>greatly </a:t>
            </a:r>
            <a:r>
              <a:rPr lang="en-US" altLang="zh-CN" sz="5000" b="1" dirty="0" err="1">
                <a:solidFill>
                  <a:srgbClr val="C00000"/>
                </a:solidFill>
                <a:latin typeface="微软雅黑" panose="020B0503020204020204" pitchFamily="34" charset="-122"/>
                <a:ea typeface="微软雅黑" panose="020B0503020204020204" pitchFamily="34" charset="-122"/>
              </a:rPr>
              <a:t>honoured</a:t>
            </a:r>
            <a:r>
              <a:rPr lang="en-US" altLang="zh-CN" sz="5000" b="1" dirty="0">
                <a:solidFill>
                  <a:srgbClr val="C00000"/>
                </a:solidFill>
                <a:latin typeface="微软雅黑" panose="020B0503020204020204" pitchFamily="34" charset="-122"/>
                <a:ea typeface="微软雅黑" panose="020B0503020204020204" pitchFamily="34" charset="-122"/>
              </a:rPr>
              <a:t> to be here to share my ideas about </a:t>
            </a:r>
            <a:r>
              <a:rPr lang="en-US" altLang="zh-CN" sz="5000" dirty="0">
                <a:solidFill>
                  <a:srgbClr val="C00000"/>
                </a:solidFill>
                <a:latin typeface="微软雅黑" panose="020B0503020204020204" pitchFamily="34" charset="-122"/>
                <a:ea typeface="微软雅黑" panose="020B0503020204020204" pitchFamily="34" charset="-122"/>
              </a:rPr>
              <a:t>my future career.</a:t>
            </a:r>
          </a:p>
          <a:p>
            <a:pPr>
              <a:lnSpc>
                <a:spcPct val="150000"/>
              </a:lnSpc>
            </a:pPr>
            <a:r>
              <a:rPr lang="en-US" altLang="zh-CN" sz="5000" b="1" dirty="0" smtClean="0">
                <a:solidFill>
                  <a:srgbClr val="C00000"/>
                </a:solidFill>
                <a:latin typeface="微软雅黑" panose="020B0503020204020204" pitchFamily="34" charset="-122"/>
                <a:ea typeface="微软雅黑" panose="020B0503020204020204" pitchFamily="34" charset="-122"/>
              </a:rPr>
              <a:t>       If </a:t>
            </a:r>
            <a:r>
              <a:rPr lang="en-US" altLang="zh-CN" sz="5000" b="1" dirty="0">
                <a:solidFill>
                  <a:srgbClr val="C00000"/>
                </a:solidFill>
                <a:latin typeface="微软雅黑" panose="020B0503020204020204" pitchFamily="34" charset="-122"/>
                <a:ea typeface="微软雅黑" panose="020B0503020204020204" pitchFamily="34" charset="-122"/>
              </a:rPr>
              <a:t>possible</a:t>
            </a:r>
            <a:r>
              <a:rPr lang="en-US" altLang="zh-CN" sz="5000" dirty="0">
                <a:solidFill>
                  <a:srgbClr val="C00000"/>
                </a:solidFill>
                <a:latin typeface="微软雅黑" panose="020B0503020204020204" pitchFamily="34" charset="-122"/>
                <a:ea typeface="微软雅黑" panose="020B0503020204020204" pitchFamily="34" charset="-122"/>
              </a:rPr>
              <a:t>,</a:t>
            </a:r>
            <a:r>
              <a:rPr lang="en-US" altLang="zh-CN" sz="5000" b="1" dirty="0">
                <a:solidFill>
                  <a:srgbClr val="C00000"/>
                </a:solidFill>
                <a:latin typeface="微软雅黑" panose="020B0503020204020204" pitchFamily="34" charset="-122"/>
                <a:ea typeface="微软雅黑" panose="020B0503020204020204" pitchFamily="34" charset="-122"/>
              </a:rPr>
              <a:t> I want to be a teacher </a:t>
            </a:r>
            <a:r>
              <a:rPr lang="en-US" altLang="zh-CN" sz="5000" dirty="0">
                <a:solidFill>
                  <a:srgbClr val="C00000"/>
                </a:solidFill>
                <a:latin typeface="微软雅黑" panose="020B0503020204020204" pitchFamily="34" charset="-122"/>
                <a:ea typeface="微软雅黑" panose="020B0503020204020204" pitchFamily="34" charset="-122"/>
              </a:rPr>
              <a:t>in the countryside. </a:t>
            </a:r>
            <a:r>
              <a:rPr lang="en-US" altLang="zh-CN" sz="5000" b="1" dirty="0">
                <a:solidFill>
                  <a:srgbClr val="C00000"/>
                </a:solidFill>
                <a:latin typeface="微软雅黑" panose="020B0503020204020204" pitchFamily="34" charset="-122"/>
                <a:ea typeface="微软雅黑" panose="020B0503020204020204" pitchFamily="34" charset="-122"/>
              </a:rPr>
              <a:t>Born and raised</a:t>
            </a:r>
            <a:r>
              <a:rPr lang="en-US" altLang="zh-CN" sz="5000" dirty="0">
                <a:solidFill>
                  <a:srgbClr val="C00000"/>
                </a:solidFill>
                <a:latin typeface="微软雅黑" panose="020B0503020204020204" pitchFamily="34" charset="-122"/>
                <a:ea typeface="微软雅黑" panose="020B0503020204020204" pitchFamily="34" charset="-122"/>
              </a:rPr>
              <a:t> in a rural village, where limited educational resources and qualified teachers are available, I know teachers </a:t>
            </a:r>
            <a:r>
              <a:rPr lang="en-US" altLang="zh-CN" sz="5000" b="1" dirty="0">
                <a:solidFill>
                  <a:srgbClr val="C00000"/>
                </a:solidFill>
                <a:latin typeface="微软雅黑" panose="020B0503020204020204" pitchFamily="34" charset="-122"/>
                <a:ea typeface="微软雅黑" panose="020B0503020204020204" pitchFamily="34" charset="-122"/>
              </a:rPr>
              <a:t>are badly needed</a:t>
            </a:r>
            <a:r>
              <a:rPr lang="en-US" altLang="zh-CN" sz="5000" dirty="0">
                <a:solidFill>
                  <a:srgbClr val="C00000"/>
                </a:solidFill>
                <a:latin typeface="微软雅黑" panose="020B0503020204020204" pitchFamily="34" charset="-122"/>
                <a:ea typeface="微软雅黑" panose="020B0503020204020204" pitchFamily="34" charset="-122"/>
              </a:rPr>
              <a:t> there. </a:t>
            </a:r>
          </a:p>
        </p:txBody>
      </p:sp>
    </p:spTree>
    <p:extLst>
      <p:ext uri="{BB962C8B-B14F-4D97-AF65-F5344CB8AC3E}">
        <p14:creationId xmlns:p14="http://schemas.microsoft.com/office/powerpoint/2010/main" val="1022234466"/>
      </p:ext>
    </p:extLst>
  </p:cSld>
  <p:clrMapOvr>
    <a:masterClrMapping/>
  </p:clrMapOvr>
  <p:transition>
    <p:pull dir="d"/>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7017306"/>
          </a:xfrm>
          <a:prstGeom prst="rect">
            <a:avLst/>
          </a:prstGeom>
        </p:spPr>
        <p:txBody>
          <a:bodyPr wrap="square">
            <a:spAutoFit/>
          </a:bodyPr>
          <a:lstStyle/>
          <a:p>
            <a:pPr>
              <a:lnSpc>
                <a:spcPct val="150000"/>
              </a:lnSpc>
            </a:pPr>
            <a:r>
              <a:rPr lang="en-US" altLang="zh-CN" sz="5000" b="1" dirty="0">
                <a:solidFill>
                  <a:srgbClr val="C00000"/>
                </a:solidFill>
                <a:latin typeface="微软雅黑" panose="020B0503020204020204" pitchFamily="34" charset="-122"/>
                <a:ea typeface="微软雅黑" panose="020B0503020204020204" pitchFamily="34" charset="-122"/>
              </a:rPr>
              <a:t>Challenging as it may be</a:t>
            </a:r>
            <a:r>
              <a:rPr lang="en-US" altLang="zh-CN" sz="5000" dirty="0">
                <a:solidFill>
                  <a:srgbClr val="C00000"/>
                </a:solidFill>
                <a:latin typeface="微软雅黑" panose="020B0503020204020204" pitchFamily="34" charset="-122"/>
                <a:ea typeface="微软雅黑" panose="020B0503020204020204" pitchFamily="34" charset="-122"/>
              </a:rPr>
              <a:t>, </a:t>
            </a:r>
            <a:r>
              <a:rPr lang="en-US" altLang="zh-CN" sz="5000" dirty="0" smtClean="0">
                <a:solidFill>
                  <a:srgbClr val="C00000"/>
                </a:solidFill>
                <a:latin typeface="微软雅黑" panose="020B0503020204020204" pitchFamily="34" charset="-122"/>
                <a:ea typeface="微软雅黑" panose="020B0503020204020204" pitchFamily="34" charset="-122"/>
              </a:rPr>
              <a:t>I'll </a:t>
            </a:r>
            <a:r>
              <a:rPr lang="en-US" altLang="zh-CN" sz="5000" dirty="0">
                <a:solidFill>
                  <a:srgbClr val="C00000"/>
                </a:solidFill>
                <a:latin typeface="微软雅黑" panose="020B0503020204020204" pitchFamily="34" charset="-122"/>
                <a:ea typeface="微软雅黑" panose="020B0503020204020204" pitchFamily="34" charset="-122"/>
              </a:rPr>
              <a:t>make every effort to teach them advanced knowledge and help them get rid of poverty. </a:t>
            </a:r>
            <a:r>
              <a:rPr lang="en-US" altLang="zh-CN" sz="5000" b="1" dirty="0">
                <a:solidFill>
                  <a:srgbClr val="C00000"/>
                </a:solidFill>
                <a:latin typeface="微软雅黑" panose="020B0503020204020204" pitchFamily="34" charset="-122"/>
                <a:ea typeface="微软雅黑" panose="020B0503020204020204" pitchFamily="34" charset="-122"/>
              </a:rPr>
              <a:t>To get better prepared</a:t>
            </a:r>
            <a:r>
              <a:rPr lang="en-US" altLang="zh-CN" sz="5000" dirty="0">
                <a:solidFill>
                  <a:srgbClr val="C00000"/>
                </a:solidFill>
                <a:latin typeface="微软雅黑" panose="020B0503020204020204" pitchFamily="34" charset="-122"/>
                <a:ea typeface="微软雅黑" panose="020B0503020204020204" pitchFamily="34" charset="-122"/>
              </a:rPr>
              <a:t>, I will work hard to be admitted into a normal university, </a:t>
            </a:r>
            <a:r>
              <a:rPr lang="en-US" altLang="zh-CN" sz="5000" b="1" dirty="0">
                <a:solidFill>
                  <a:srgbClr val="C00000"/>
                </a:solidFill>
                <a:latin typeface="微软雅黑" panose="020B0503020204020204" pitchFamily="34" charset="-122"/>
                <a:ea typeface="微软雅黑" panose="020B0503020204020204" pitchFamily="34" charset="-122"/>
              </a:rPr>
              <a:t>hopefully laying a solid foundation for </a:t>
            </a:r>
            <a:r>
              <a:rPr lang="en-US" altLang="zh-CN" sz="5000" dirty="0">
                <a:solidFill>
                  <a:srgbClr val="C00000"/>
                </a:solidFill>
                <a:latin typeface="微软雅黑" panose="020B0503020204020204" pitchFamily="34" charset="-122"/>
                <a:ea typeface="微软雅黑" panose="020B0503020204020204" pitchFamily="34" charset="-122"/>
              </a:rPr>
              <a:t>my future career.</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       Thank you.</a:t>
            </a:r>
          </a:p>
        </p:txBody>
      </p:sp>
    </p:spTree>
    <p:extLst>
      <p:ext uri="{BB962C8B-B14F-4D97-AF65-F5344CB8AC3E}">
        <p14:creationId xmlns:p14="http://schemas.microsoft.com/office/powerpoint/2010/main" val="3440924139"/>
      </p:ext>
    </p:extLst>
  </p:cSld>
  <p:clrMapOvr>
    <a:masterClrMapping/>
  </p:clrMapOvr>
  <p:transition>
    <p:pull dir="d"/>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 name="矩形 1"/>
          <p:cNvSpPr/>
          <p:nvPr/>
        </p:nvSpPr>
        <p:spPr>
          <a:xfrm>
            <a:off x="7561164" y="805982"/>
            <a:ext cx="9289032" cy="1015663"/>
          </a:xfrm>
          <a:prstGeom prst="rect">
            <a:avLst/>
          </a:prstGeom>
        </p:spPr>
        <p:txBody>
          <a:bodyPr wrap="square">
            <a:spAutoFit/>
          </a:bodyPr>
          <a:lstStyle/>
          <a:p>
            <a:pPr algn="ctr"/>
            <a:r>
              <a:rPr lang="zh-CN" altLang="en-US" sz="6000" b="1" dirty="0" smtClean="0">
                <a:solidFill>
                  <a:srgbClr val="9D234F"/>
                </a:solidFill>
                <a:latin typeface="微软雅黑" panose="020B0503020204020204" pitchFamily="34" charset="-122"/>
                <a:ea typeface="微软雅黑" panose="020B0503020204020204" pitchFamily="34" charset="-122"/>
              </a:rPr>
              <a:t>考点</a:t>
            </a:r>
            <a:r>
              <a:rPr lang="en-US" altLang="zh-CN" sz="6000" b="1" dirty="0" smtClean="0">
                <a:solidFill>
                  <a:srgbClr val="9D234F"/>
                </a:solidFill>
                <a:latin typeface="微软雅黑" panose="020B0503020204020204" pitchFamily="34" charset="-122"/>
                <a:ea typeface="微软雅黑" panose="020B0503020204020204" pitchFamily="34" charset="-122"/>
              </a:rPr>
              <a:t>11   </a:t>
            </a:r>
            <a:r>
              <a:rPr lang="zh-CN" altLang="en-US" sz="6000" b="1" dirty="0" smtClean="0">
                <a:solidFill>
                  <a:srgbClr val="9D234F"/>
                </a:solidFill>
                <a:latin typeface="微软雅黑" panose="020B0503020204020204" pitchFamily="34" charset="-122"/>
                <a:ea typeface="微软雅黑" panose="020B0503020204020204" pitchFamily="34" charset="-122"/>
              </a:rPr>
              <a:t>倡议书</a:t>
            </a:r>
            <a:endParaRPr lang="zh-CN" altLang="zh-CN" sz="6000" b="1" dirty="0">
              <a:solidFill>
                <a:srgbClr val="9D234F"/>
              </a:solidFill>
              <a:latin typeface="微软雅黑" panose="020B0503020204020204" pitchFamily="34" charset="-122"/>
              <a:ea typeface="微软雅黑" panose="020B0503020204020204" pitchFamily="34" charset="-122"/>
            </a:endParaRPr>
          </a:p>
        </p:txBody>
      </p:sp>
      <p:sp>
        <p:nvSpPr>
          <p:cNvPr id="13" name="矩形 12"/>
          <p:cNvSpPr/>
          <p:nvPr/>
        </p:nvSpPr>
        <p:spPr>
          <a:xfrm>
            <a:off x="1800524" y="1764605"/>
            <a:ext cx="20522280" cy="1246495"/>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【写作架构】</a:t>
            </a:r>
            <a:endParaRPr lang="zh-CN" altLang="en-US" sz="5000" b="1" dirty="0">
              <a:solidFill>
                <a:srgbClr val="9D234F"/>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68162" y="3204766"/>
            <a:ext cx="14626964" cy="72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066246"/>
      </p:ext>
    </p:extLst>
  </p:cSld>
  <p:clrMapOvr>
    <a:masterClrMapping/>
  </p:clrMapOvr>
  <p:transition>
    <p:pull dir="d"/>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zh-CN" altLang="en-US" sz="5000" b="1" dirty="0">
                <a:solidFill>
                  <a:srgbClr val="9D234F"/>
                </a:solidFill>
                <a:latin typeface="微软雅黑" panose="020B0503020204020204" pitchFamily="34" charset="-122"/>
                <a:ea typeface="微软雅黑" panose="020B0503020204020204" pitchFamily="34" charset="-122"/>
              </a:rPr>
              <a:t>【高考体验】</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[2022•</a:t>
            </a:r>
            <a:r>
              <a:rPr lang="zh-CN" altLang="en-US" sz="5000" dirty="0">
                <a:solidFill>
                  <a:prstClr val="black"/>
                </a:solidFill>
                <a:latin typeface="微软雅黑" panose="020B0503020204020204" pitchFamily="34" charset="-122"/>
                <a:ea typeface="微软雅黑" panose="020B0503020204020204" pitchFamily="34" charset="-122"/>
              </a:rPr>
              <a:t>全国甲卷</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你</a:t>
            </a:r>
            <a:r>
              <a:rPr lang="zh-CN" altLang="en-US" sz="5000" dirty="0">
                <a:solidFill>
                  <a:prstClr val="black"/>
                </a:solidFill>
                <a:latin typeface="微软雅黑" panose="020B0503020204020204" pitchFamily="34" charset="-122"/>
                <a:ea typeface="微软雅黑" panose="020B0503020204020204" pitchFamily="34" charset="-122"/>
              </a:rPr>
              <a:t>校将以六月八日世界海洋日为主题</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举办英语征文比赛</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请你写一篇短文投稿。内容包括</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1</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海洋的重要性</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保护海洋的倡议。</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注意</a:t>
            </a:r>
            <a:r>
              <a:rPr lang="en-US" altLang="zh-CN" sz="5000" dirty="0">
                <a:solidFill>
                  <a:prstClr val="black"/>
                </a:solidFill>
                <a:latin typeface="微软雅黑" panose="020B0503020204020204" pitchFamily="34" charset="-122"/>
                <a:ea typeface="微软雅黑" panose="020B0503020204020204" pitchFamily="34" charset="-122"/>
              </a:rPr>
              <a:t>:1. </a:t>
            </a:r>
            <a:r>
              <a:rPr lang="zh-CN" altLang="en-US" sz="5000" dirty="0">
                <a:solidFill>
                  <a:prstClr val="black"/>
                </a:solidFill>
                <a:latin typeface="微软雅黑" panose="020B0503020204020204" pitchFamily="34" charset="-122"/>
                <a:ea typeface="微软雅黑" panose="020B0503020204020204" pitchFamily="34" charset="-122"/>
              </a:rPr>
              <a:t>词数</a:t>
            </a:r>
            <a:r>
              <a:rPr lang="en-US" altLang="zh-CN" sz="5000" dirty="0">
                <a:solidFill>
                  <a:prstClr val="black"/>
                </a:solidFill>
                <a:latin typeface="微软雅黑" panose="020B0503020204020204" pitchFamily="34" charset="-122"/>
                <a:ea typeface="微软雅黑" panose="020B0503020204020204" pitchFamily="34" charset="-122"/>
              </a:rPr>
              <a:t>100</a:t>
            </a:r>
            <a:r>
              <a:rPr lang="zh-CN" altLang="en-US" sz="5000" dirty="0">
                <a:solidFill>
                  <a:prstClr val="black"/>
                </a:solidFill>
                <a:latin typeface="微软雅黑" panose="020B0503020204020204" pitchFamily="34" charset="-122"/>
                <a:ea typeface="微软雅黑" panose="020B0503020204020204" pitchFamily="34" charset="-122"/>
              </a:rPr>
              <a:t>左右</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短文的题目和首句已为你写好。</a:t>
            </a:r>
          </a:p>
        </p:txBody>
      </p:sp>
    </p:spTree>
    <p:extLst>
      <p:ext uri="{BB962C8B-B14F-4D97-AF65-F5344CB8AC3E}">
        <p14:creationId xmlns:p14="http://schemas.microsoft.com/office/powerpoint/2010/main" val="2345792900"/>
      </p:ext>
    </p:extLst>
  </p:cSld>
  <p:clrMapOvr>
    <a:masterClrMapping/>
  </p:clrMapOvr>
  <p:transition>
    <p:pull dir="d"/>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7017306"/>
          </a:xfrm>
          <a:prstGeom prst="rect">
            <a:avLst/>
          </a:prstGeom>
        </p:spPr>
        <p:txBody>
          <a:bodyPr wrap="square">
            <a:spAutoFit/>
          </a:bodyPr>
          <a:lstStyle/>
          <a:p>
            <a:pPr algn="ctr">
              <a:lnSpc>
                <a:spcPct val="150000"/>
              </a:lnSpc>
            </a:pPr>
            <a:r>
              <a:rPr lang="en-US" altLang="zh-CN" sz="5000" b="1" dirty="0">
                <a:latin typeface="微软雅黑" panose="020B0503020204020204" pitchFamily="34" charset="-122"/>
                <a:ea typeface="微软雅黑" panose="020B0503020204020204" pitchFamily="34" charset="-122"/>
              </a:rPr>
              <a:t>Our oceans, our responsibility</a:t>
            </a:r>
          </a:p>
          <a:p>
            <a:pPr>
              <a:lnSpc>
                <a:spcPct val="150000"/>
              </a:lnSpc>
            </a:pPr>
            <a:r>
              <a:rPr lang="en-US" altLang="zh-CN" sz="5000" dirty="0" smtClean="0">
                <a:latin typeface="微软雅黑" panose="020B0503020204020204" pitchFamily="34" charset="-122"/>
                <a:ea typeface="微软雅黑" panose="020B0503020204020204" pitchFamily="34" charset="-122"/>
              </a:rPr>
              <a:t>       June </a:t>
            </a:r>
            <a:r>
              <a:rPr lang="en-US" altLang="zh-CN" sz="5000" dirty="0">
                <a:latin typeface="微软雅黑" panose="020B0503020204020204" pitchFamily="34" charset="-122"/>
                <a:ea typeface="微软雅黑" panose="020B0503020204020204" pitchFamily="34" charset="-122"/>
              </a:rPr>
              <a:t>8th was officially named by the UN in 2009 as World Oceans </a:t>
            </a:r>
            <a:r>
              <a:rPr lang="en-US" altLang="zh-CN" sz="5000" dirty="0" smtClean="0">
                <a:latin typeface="微软雅黑" panose="020B0503020204020204" pitchFamily="34" charset="-122"/>
                <a:ea typeface="微软雅黑" panose="020B0503020204020204" pitchFamily="34" charset="-122"/>
              </a:rPr>
              <a:t>Day.__________________________________________________________</a:t>
            </a:r>
          </a:p>
          <a:p>
            <a:pPr>
              <a:lnSpc>
                <a:spcPct val="150000"/>
              </a:lnSpc>
            </a:pPr>
            <a:r>
              <a:rPr lang="en-US" altLang="zh-CN" sz="5000" dirty="0" smtClean="0">
                <a:latin typeface="微软雅黑" panose="020B0503020204020204" pitchFamily="34" charset="-122"/>
                <a:ea typeface="微软雅黑" panose="020B0503020204020204" pitchFamily="34" charset="-122"/>
              </a:rPr>
              <a:t>_____________________________________________________________________________________________________________________________________________________________________________________________________________________</a:t>
            </a:r>
            <a:endParaRPr lang="en-US" altLang="zh-CN" sz="5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4377594"/>
      </p:ext>
    </p:extLst>
  </p:cSld>
  <p:clrMapOvr>
    <a:masterClrMapping/>
  </p:clrMapOvr>
  <p:transition>
    <p:pull dir="d"/>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经典范文</a:t>
            </a:r>
            <a:r>
              <a:rPr lang="en-US" altLang="zh-CN" sz="5000" b="1" dirty="0">
                <a:solidFill>
                  <a:srgbClr val="9D234F"/>
                </a:solidFill>
                <a:latin typeface="微软雅黑" panose="020B0503020204020204" pitchFamily="34" charset="-122"/>
                <a:ea typeface="微软雅黑" panose="020B0503020204020204" pitchFamily="34" charset="-122"/>
              </a:rPr>
              <a:t>]</a:t>
            </a:r>
          </a:p>
          <a:p>
            <a:pPr algn="ctr">
              <a:lnSpc>
                <a:spcPct val="150000"/>
              </a:lnSpc>
            </a:pPr>
            <a:r>
              <a:rPr lang="en-US" altLang="zh-CN" sz="5000" b="1" dirty="0">
                <a:solidFill>
                  <a:prstClr val="black"/>
                </a:solidFill>
                <a:latin typeface="微软雅黑" panose="020B0503020204020204" pitchFamily="34" charset="-122"/>
                <a:ea typeface="微软雅黑" panose="020B0503020204020204" pitchFamily="34" charset="-122"/>
              </a:rPr>
              <a:t>Our oceans, our responsibility</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u="sng" dirty="0" smtClean="0">
                <a:solidFill>
                  <a:prstClr val="black"/>
                </a:solidFill>
                <a:latin typeface="微软雅黑" panose="020B0503020204020204" pitchFamily="34" charset="-122"/>
                <a:ea typeface="微软雅黑" panose="020B0503020204020204" pitchFamily="34" charset="-122"/>
              </a:rPr>
              <a:t>June </a:t>
            </a:r>
            <a:r>
              <a:rPr lang="en-US" altLang="zh-CN" sz="5000" u="sng" dirty="0">
                <a:solidFill>
                  <a:prstClr val="black"/>
                </a:solidFill>
                <a:latin typeface="微软雅黑" panose="020B0503020204020204" pitchFamily="34" charset="-122"/>
                <a:ea typeface="微软雅黑" panose="020B0503020204020204" pitchFamily="34" charset="-122"/>
              </a:rPr>
              <a:t>8th was officially named by the UN in 2009 as World Oceans Day.</a:t>
            </a:r>
            <a:r>
              <a:rPr lang="en-US" altLang="zh-CN" sz="5000" dirty="0">
                <a:solidFill>
                  <a:prstClr val="black"/>
                </a:solidFill>
                <a:latin typeface="微软雅黑" panose="020B0503020204020204" pitchFamily="34" charset="-122"/>
                <a:ea typeface="微软雅黑" panose="020B0503020204020204" pitchFamily="34" charset="-122"/>
              </a:rPr>
              <a:t> It was set up </a:t>
            </a:r>
            <a:r>
              <a:rPr lang="en-US" altLang="zh-CN" sz="5000" b="1" dirty="0">
                <a:solidFill>
                  <a:prstClr val="black"/>
                </a:solidFill>
                <a:latin typeface="微软雅黑" panose="020B0503020204020204" pitchFamily="34" charset="-122"/>
                <a:ea typeface="微软雅黑" panose="020B0503020204020204" pitchFamily="34" charset="-122"/>
              </a:rPr>
              <a:t>to raise our awareness of</a:t>
            </a:r>
            <a:r>
              <a:rPr lang="en-US" altLang="zh-CN" sz="5000" dirty="0">
                <a:solidFill>
                  <a:prstClr val="black"/>
                </a:solidFill>
                <a:latin typeface="微软雅黑" panose="020B0503020204020204" pitchFamily="34" charset="-122"/>
                <a:ea typeface="微软雅黑" panose="020B0503020204020204" pitchFamily="34" charset="-122"/>
              </a:rPr>
              <a:t> protecting the ocean. </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As </a:t>
            </a:r>
            <a:r>
              <a:rPr lang="en-US" altLang="zh-CN" sz="5000" dirty="0">
                <a:solidFill>
                  <a:prstClr val="black"/>
                </a:solidFill>
                <a:latin typeface="微软雅黑" panose="020B0503020204020204" pitchFamily="34" charset="-122"/>
                <a:ea typeface="微软雅黑" panose="020B0503020204020204" pitchFamily="34" charset="-122"/>
              </a:rPr>
              <a:t>we all know, the ocean </a:t>
            </a:r>
            <a:r>
              <a:rPr lang="en-US" altLang="zh-CN" sz="5000" b="1" dirty="0">
                <a:solidFill>
                  <a:prstClr val="black"/>
                </a:solidFill>
                <a:latin typeface="微软雅黑" panose="020B0503020204020204" pitchFamily="34" charset="-122"/>
                <a:ea typeface="微软雅黑" panose="020B0503020204020204" pitchFamily="34" charset="-122"/>
              </a:rPr>
              <a:t>plays an important role in </a:t>
            </a:r>
            <a:r>
              <a:rPr lang="en-US" altLang="zh-CN" sz="5000" dirty="0">
                <a:solidFill>
                  <a:prstClr val="black"/>
                </a:solidFill>
                <a:latin typeface="微软雅黑" panose="020B0503020204020204" pitchFamily="34" charset="-122"/>
                <a:ea typeface="微软雅黑" panose="020B0503020204020204" pitchFamily="34" charset="-122"/>
              </a:rPr>
              <a:t>our life. </a:t>
            </a:r>
            <a:r>
              <a:rPr lang="en-US" altLang="zh-CN" sz="5000" b="1" dirty="0">
                <a:solidFill>
                  <a:prstClr val="black"/>
                </a:solidFill>
                <a:latin typeface="微软雅黑" panose="020B0503020204020204" pitchFamily="34" charset="-122"/>
                <a:ea typeface="微软雅黑" panose="020B0503020204020204" pitchFamily="34" charset="-122"/>
              </a:rPr>
              <a:t>Not only does </a:t>
            </a:r>
            <a:r>
              <a:rPr lang="en-US" altLang="zh-CN" sz="5000" dirty="0">
                <a:solidFill>
                  <a:prstClr val="black"/>
                </a:solidFill>
                <a:latin typeface="微软雅黑" panose="020B0503020204020204" pitchFamily="34" charset="-122"/>
                <a:ea typeface="微软雅黑" panose="020B0503020204020204" pitchFamily="34" charset="-122"/>
              </a:rPr>
              <a:t>the ocean offer us sufficient food, </a:t>
            </a:r>
            <a:r>
              <a:rPr lang="en-US" altLang="zh-CN" sz="5000" b="1" dirty="0">
                <a:solidFill>
                  <a:prstClr val="black"/>
                </a:solidFill>
                <a:latin typeface="微软雅黑" panose="020B0503020204020204" pitchFamily="34" charset="-122"/>
                <a:ea typeface="微软雅黑" panose="020B0503020204020204" pitchFamily="34" charset="-122"/>
              </a:rPr>
              <a:t>but also </a:t>
            </a:r>
            <a:r>
              <a:rPr lang="en-US" altLang="zh-CN" sz="5000" dirty="0">
                <a:solidFill>
                  <a:prstClr val="black"/>
                </a:solidFill>
                <a:latin typeface="微软雅黑" panose="020B0503020204020204" pitchFamily="34" charset="-122"/>
                <a:ea typeface="微软雅黑" panose="020B0503020204020204" pitchFamily="34" charset="-122"/>
              </a:rPr>
              <a:t>it maintains the balance of nature. </a:t>
            </a:r>
          </a:p>
        </p:txBody>
      </p:sp>
    </p:spTree>
    <p:extLst>
      <p:ext uri="{BB962C8B-B14F-4D97-AF65-F5344CB8AC3E}">
        <p14:creationId xmlns:p14="http://schemas.microsoft.com/office/powerpoint/2010/main" val="834619361"/>
      </p:ext>
    </p:extLst>
  </p:cSld>
  <p:clrMapOvr>
    <a:masterClrMapping/>
  </p:clrMapOvr>
  <p:transition>
    <p:pull dir="d"/>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171468"/>
          </a:xfrm>
          <a:prstGeom prst="rect">
            <a:avLst/>
          </a:prstGeom>
        </p:spPr>
        <p:txBody>
          <a:bodyPr wrap="square">
            <a:spAutoFit/>
          </a:bodyPr>
          <a:lstStyle/>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So, </a:t>
            </a:r>
            <a:r>
              <a:rPr lang="en-US" altLang="zh-CN" sz="5000" b="1" dirty="0">
                <a:solidFill>
                  <a:prstClr val="black"/>
                </a:solidFill>
                <a:latin typeface="微软雅黑" panose="020B0503020204020204" pitchFamily="34" charset="-122"/>
                <a:ea typeface="微软雅黑" panose="020B0503020204020204" pitchFamily="34" charset="-122"/>
              </a:rPr>
              <a:t>it is vital for us to protect the ocean</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First</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what we can do is</a:t>
            </a:r>
            <a:r>
              <a:rPr lang="en-US" altLang="zh-CN" sz="5000" dirty="0">
                <a:solidFill>
                  <a:prstClr val="black"/>
                </a:solidFill>
                <a:latin typeface="微软雅黑" panose="020B0503020204020204" pitchFamily="34" charset="-122"/>
                <a:ea typeface="微软雅黑" panose="020B0503020204020204" pitchFamily="34" charset="-122"/>
              </a:rPr>
              <a:t> regulate our daily actions. </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For </a:t>
            </a:r>
            <a:r>
              <a:rPr lang="en-US" altLang="zh-CN" sz="5000" dirty="0">
                <a:solidFill>
                  <a:prstClr val="black"/>
                </a:solidFill>
                <a:latin typeface="微软雅黑" panose="020B0503020204020204" pitchFamily="34" charset="-122"/>
                <a:ea typeface="微软雅黑" panose="020B0503020204020204" pitchFamily="34" charset="-122"/>
              </a:rPr>
              <a:t>example, garbage </a:t>
            </a:r>
            <a:r>
              <a:rPr lang="en-US" altLang="zh-CN" sz="5000" dirty="0" smtClean="0">
                <a:solidFill>
                  <a:prstClr val="black"/>
                </a:solidFill>
                <a:latin typeface="微软雅黑" panose="020B0503020204020204" pitchFamily="34" charset="-122"/>
                <a:ea typeface="微软雅黑" panose="020B0503020204020204" pitchFamily="34" charset="-122"/>
              </a:rPr>
              <a:t>can't </a:t>
            </a:r>
            <a:r>
              <a:rPr lang="en-US" altLang="zh-CN" sz="5000" dirty="0">
                <a:solidFill>
                  <a:prstClr val="black"/>
                </a:solidFill>
                <a:latin typeface="微软雅黑" panose="020B0503020204020204" pitchFamily="34" charset="-122"/>
                <a:ea typeface="微软雅黑" panose="020B0503020204020204" pitchFamily="34" charset="-122"/>
              </a:rPr>
              <a:t>be thrown into the ocean. </a:t>
            </a:r>
            <a:r>
              <a:rPr lang="en-US" altLang="zh-CN" sz="5000" b="1" dirty="0">
                <a:solidFill>
                  <a:prstClr val="black"/>
                </a:solidFill>
                <a:latin typeface="微软雅黑" panose="020B0503020204020204" pitchFamily="34" charset="-122"/>
                <a:ea typeface="微软雅黑" panose="020B0503020204020204" pitchFamily="34" charset="-122"/>
              </a:rPr>
              <a:t>Besides</a:t>
            </a:r>
            <a:r>
              <a:rPr lang="en-US" altLang="zh-CN" sz="5000" dirty="0">
                <a:solidFill>
                  <a:prstClr val="black"/>
                </a:solidFill>
                <a:latin typeface="微软雅黑" panose="020B0503020204020204" pitchFamily="34" charset="-122"/>
                <a:ea typeface="微软雅黑" panose="020B0503020204020204" pitchFamily="34" charset="-122"/>
              </a:rPr>
              <a:t>, we can </a:t>
            </a:r>
            <a:r>
              <a:rPr lang="en-US" altLang="zh-CN" sz="5000" b="1" dirty="0">
                <a:solidFill>
                  <a:prstClr val="black"/>
                </a:solidFill>
                <a:latin typeface="微软雅黑" panose="020B0503020204020204" pitchFamily="34" charset="-122"/>
                <a:ea typeface="微软雅黑" panose="020B0503020204020204" pitchFamily="34" charset="-122"/>
              </a:rPr>
              <a:t>hand out </a:t>
            </a:r>
            <a:r>
              <a:rPr lang="en-US" altLang="zh-CN" sz="5000" dirty="0">
                <a:solidFill>
                  <a:prstClr val="black"/>
                </a:solidFill>
                <a:latin typeface="微软雅黑" panose="020B0503020204020204" pitchFamily="34" charset="-122"/>
                <a:ea typeface="微软雅黑" panose="020B0503020204020204" pitchFamily="34" charset="-122"/>
              </a:rPr>
              <a:t>leaflets to advocate protecting the ocean. </a:t>
            </a:r>
            <a:r>
              <a:rPr lang="en-US" altLang="zh-CN" sz="5000" b="1" dirty="0">
                <a:solidFill>
                  <a:prstClr val="black"/>
                </a:solidFill>
                <a:latin typeface="微软雅黑" panose="020B0503020204020204" pitchFamily="34" charset="-122"/>
                <a:ea typeface="微软雅黑" panose="020B0503020204020204" pitchFamily="34" charset="-122"/>
              </a:rPr>
              <a:t>The more people are involved</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 the better the ocean environment will be</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It is high time that we protected the ocean</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To protect the ocean is to protect ourselves</a:t>
            </a:r>
            <a:r>
              <a:rPr lang="en-US" altLang="zh-CN" sz="5000"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98154416"/>
      </p:ext>
    </p:extLst>
  </p:cSld>
  <p:clrMapOvr>
    <a:masterClrMapping/>
  </p:clrMapOvr>
  <p:transition>
    <p:pull dir="d"/>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540470"/>
            <a:ext cx="20522280" cy="12095619"/>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【提分句式】</a:t>
            </a:r>
            <a:endParaRPr lang="en-US" altLang="zh-CN" sz="5000" b="1" dirty="0" smtClean="0">
              <a:solidFill>
                <a:srgbClr val="9D234F"/>
              </a:solidFill>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精彩开头</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呈现问题</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表明倡议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 </a:t>
            </a:r>
            <a:r>
              <a:rPr lang="en-US" altLang="zh-CN" sz="5000" dirty="0" smtClean="0">
                <a:latin typeface="微软雅黑" panose="020B0503020204020204" pitchFamily="34" charset="-122"/>
                <a:ea typeface="微软雅黑" panose="020B0503020204020204" pitchFamily="34" charset="-122"/>
              </a:rPr>
              <a:t>It's </a:t>
            </a:r>
            <a:r>
              <a:rPr lang="en-US" altLang="zh-CN" sz="5000" dirty="0">
                <a:latin typeface="微软雅黑" panose="020B0503020204020204" pitchFamily="34" charset="-122"/>
                <a:ea typeface="微软雅黑" panose="020B0503020204020204" pitchFamily="34" charset="-122"/>
              </a:rPr>
              <a:t>common to see that with College Entrance Examination approaching, many of us Senior Three are under much pressure from study, so we </a:t>
            </a:r>
            <a:r>
              <a:rPr lang="en-US" altLang="zh-CN" sz="5000" b="1" dirty="0">
                <a:latin typeface="微软雅黑" panose="020B0503020204020204" pitchFamily="34" charset="-122"/>
                <a:ea typeface="微软雅黑" panose="020B0503020204020204" pitchFamily="34" charset="-122"/>
              </a:rPr>
              <a:t>sincerely appeal to</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call on us all to say no to </a:t>
            </a:r>
            <a:r>
              <a:rPr lang="en-US" altLang="zh-CN" sz="5000" dirty="0">
                <a:latin typeface="微软雅黑" panose="020B0503020204020204" pitchFamily="34" charset="-122"/>
                <a:ea typeface="微软雅黑" panose="020B0503020204020204" pitchFamily="34" charset="-122"/>
              </a:rPr>
              <a:t>the unhealthy lifestyle.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There </a:t>
            </a:r>
            <a:r>
              <a:rPr lang="en-US" altLang="zh-CN" sz="5000" b="1" dirty="0">
                <a:latin typeface="微软雅黑" panose="020B0503020204020204" pitchFamily="34" charset="-122"/>
                <a:ea typeface="微软雅黑" panose="020B0503020204020204" pitchFamily="34" charset="-122"/>
              </a:rPr>
              <a:t>exists a problem</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phenomenon that </a:t>
            </a:r>
            <a:r>
              <a:rPr lang="en-US" altLang="zh-CN" sz="5000" dirty="0">
                <a:latin typeface="微软雅黑" panose="020B0503020204020204" pitchFamily="34" charset="-122"/>
                <a:ea typeface="微软雅黑" panose="020B0503020204020204" pitchFamily="34" charset="-122"/>
              </a:rPr>
              <a:t>many high school students </a:t>
            </a:r>
            <a:r>
              <a:rPr lang="en-US" altLang="zh-CN" sz="5000" dirty="0" smtClean="0">
                <a:latin typeface="微软雅黑" panose="020B0503020204020204" pitchFamily="34" charset="-122"/>
                <a:ea typeface="微软雅黑" panose="020B0503020204020204" pitchFamily="34" charset="-122"/>
              </a:rPr>
              <a:t>don't </a:t>
            </a:r>
            <a:r>
              <a:rPr lang="en-US" altLang="zh-CN" sz="5000" dirty="0">
                <a:latin typeface="微软雅黑" panose="020B0503020204020204" pitchFamily="34" charset="-122"/>
                <a:ea typeface="微软雅黑" panose="020B0503020204020204" pitchFamily="34" charset="-122"/>
              </a:rPr>
              <a:t>have enough sleep. Thus, I</a:t>
            </a:r>
            <a:r>
              <a:rPr lang="en-US" altLang="zh-CN" sz="5000" b="1" dirty="0">
                <a:latin typeface="微软雅黑" panose="020B0503020204020204" pitchFamily="34" charset="-122"/>
                <a:ea typeface="微软雅黑" panose="020B0503020204020204" pitchFamily="34" charset="-122"/>
              </a:rPr>
              <a:t> strongly advocate that </a:t>
            </a:r>
            <a:r>
              <a:rPr lang="en-US" altLang="zh-CN" sz="5000" dirty="0">
                <a:latin typeface="微软雅黑" panose="020B0503020204020204" pitchFamily="34" charset="-122"/>
                <a:ea typeface="微软雅黑" panose="020B0503020204020204" pitchFamily="34" charset="-122"/>
              </a:rPr>
              <a:t>we students should </a:t>
            </a:r>
            <a:r>
              <a:rPr lang="en-US" altLang="zh-CN" sz="5000" b="1" dirty="0">
                <a:latin typeface="微软雅黑" panose="020B0503020204020204" pitchFamily="34" charset="-122"/>
                <a:ea typeface="微软雅黑" panose="020B0503020204020204" pitchFamily="34" charset="-122"/>
              </a:rPr>
              <a:t>sleep regularly and get enough sleep to enjoy a healthy life</a:t>
            </a:r>
            <a:r>
              <a:rPr lang="en-US" altLang="zh-CN" sz="5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49287557"/>
      </p:ext>
    </p:extLst>
  </p:cSld>
  <p:clrMapOvr>
    <a:masterClrMapping/>
  </p:clrMapOvr>
  <p:transition>
    <p:pull dir="d"/>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684486"/>
            <a:ext cx="20522280" cy="12326451"/>
          </a:xfrm>
          <a:prstGeom prst="rect">
            <a:avLst/>
          </a:prstGeom>
        </p:spPr>
        <p:txBody>
          <a:bodyPr wrap="square">
            <a:spAutoFit/>
          </a:bodyPr>
          <a:lstStyle/>
          <a:p>
            <a:pPr>
              <a:lnSpc>
                <a:spcPct val="150000"/>
              </a:lnSpc>
            </a:pPr>
            <a:r>
              <a:rPr lang="zh-CN" altLang="en-US" sz="5000" b="1" dirty="0">
                <a:latin typeface="微软雅黑" panose="020B0503020204020204" pitchFamily="34" charset="-122"/>
                <a:ea typeface="微软雅黑" panose="020B0503020204020204" pitchFamily="34" charset="-122"/>
              </a:rPr>
              <a:t>正文佳句</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倡议的意义、理由和内容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Please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记住</a:t>
            </a:r>
            <a:r>
              <a:rPr lang="en-US" altLang="zh-CN" sz="5000" dirty="0">
                <a:latin typeface="宋体" pitchFamily="2" charset="-122"/>
              </a:rPr>
              <a:t>……</a:t>
            </a:r>
            <a:r>
              <a:rPr lang="en-US" altLang="zh-CN" sz="5000" dirty="0">
                <a:latin typeface="微软雅黑" panose="020B0503020204020204" pitchFamily="34" charset="-122"/>
                <a:ea typeface="微软雅黑" panose="020B0503020204020204" pitchFamily="34" charset="-122"/>
              </a:rPr>
              <a:t>) a small action can </a:t>
            </a:r>
            <a:r>
              <a:rPr lang="en-US" altLang="zh-CN" sz="5000" b="1" dirty="0">
                <a:latin typeface="微软雅黑" panose="020B0503020204020204" pitchFamily="34" charset="-122"/>
                <a:ea typeface="微软雅黑" panose="020B0503020204020204" pitchFamily="34" charset="-122"/>
              </a:rPr>
              <a:t>make a huge difference</a:t>
            </a:r>
            <a:r>
              <a:rPr lang="en-US" altLang="zh-CN" sz="5000" dirty="0">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a:t>
            </a:r>
            <a:r>
              <a:rPr lang="en-US" altLang="zh-CN" sz="5000" b="1"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It's </a:t>
            </a:r>
            <a:r>
              <a:rPr lang="en-US" altLang="zh-CN" sz="5000" dirty="0">
                <a:latin typeface="微软雅黑" panose="020B0503020204020204" pitchFamily="34" charset="-122"/>
                <a:ea typeface="微软雅黑" panose="020B0503020204020204" pitchFamily="34" charset="-122"/>
              </a:rPr>
              <a:t>of </a:t>
            </a:r>
            <a:r>
              <a:rPr lang="en-US" altLang="zh-CN" sz="5000" b="1" dirty="0">
                <a:latin typeface="微软雅黑" panose="020B0503020204020204" pitchFamily="34" charset="-122"/>
                <a:ea typeface="微软雅黑" panose="020B0503020204020204" pitchFamily="34" charset="-122"/>
              </a:rPr>
              <a:t>great importance</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significance </a:t>
            </a:r>
            <a:r>
              <a:rPr lang="en-US" altLang="zh-CN" sz="5000" dirty="0">
                <a:latin typeface="微软雅黑" panose="020B0503020204020204" pitchFamily="34" charset="-122"/>
                <a:ea typeface="微软雅黑" panose="020B0503020204020204" pitchFamily="34" charset="-122"/>
              </a:rPr>
              <a:t>for us all </a:t>
            </a:r>
            <a:r>
              <a:rPr lang="en-US" altLang="zh-CN" sz="5000" b="1" dirty="0">
                <a:latin typeface="微软雅黑" panose="020B0503020204020204" pitchFamily="34" charset="-122"/>
                <a:ea typeface="微软雅黑" panose="020B0503020204020204" pitchFamily="34" charset="-122"/>
              </a:rPr>
              <a:t>to make a reasonable plan for </a:t>
            </a:r>
            <a:r>
              <a:rPr lang="en-US" altLang="zh-CN" sz="5000" dirty="0">
                <a:latin typeface="微软雅黑" panose="020B0503020204020204" pitchFamily="34" charset="-122"/>
                <a:ea typeface="微软雅黑" panose="020B0503020204020204" pitchFamily="34" charset="-122"/>
              </a:rPr>
              <a:t>our future</a:t>
            </a:r>
            <a:r>
              <a:rPr lang="en-US" altLang="zh-CN" sz="5000" dirty="0" smtClean="0">
                <a:latin typeface="微软雅黑" panose="020B0503020204020204" pitchFamily="34" charset="-122"/>
                <a:ea typeface="微软雅黑" panose="020B0503020204020204" pitchFamily="34" charset="-122"/>
              </a:rPr>
              <a:t>.</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 </a:t>
            </a:r>
            <a:r>
              <a:rPr lang="en-US" altLang="zh-CN" sz="5000" b="1" dirty="0">
                <a:latin typeface="微软雅黑" panose="020B0503020204020204" pitchFamily="34" charset="-122"/>
                <a:ea typeface="微软雅黑" panose="020B0503020204020204" pitchFamily="34" charset="-122"/>
              </a:rPr>
              <a:t>To solve this problem</a:t>
            </a:r>
            <a:r>
              <a:rPr lang="en-US" altLang="zh-CN" sz="5000" dirty="0">
                <a:latin typeface="微软雅黑" panose="020B0503020204020204" pitchFamily="34" charset="-122"/>
                <a:ea typeface="微软雅黑" panose="020B0503020204020204" pitchFamily="34" charset="-122"/>
              </a:rPr>
              <a:t>, we should </a:t>
            </a:r>
            <a:r>
              <a:rPr lang="en-US" altLang="zh-CN" sz="5000" b="1" dirty="0">
                <a:latin typeface="微软雅黑" panose="020B0503020204020204" pitchFamily="34" charset="-122"/>
                <a:ea typeface="微软雅黑" panose="020B0503020204020204" pitchFamily="34" charset="-122"/>
              </a:rPr>
              <a:t>do as follows</a:t>
            </a:r>
            <a:r>
              <a:rPr lang="en-US" altLang="zh-CN" sz="5000" dirty="0">
                <a:latin typeface="微软雅黑" panose="020B0503020204020204" pitchFamily="34" charset="-122"/>
                <a:ea typeface="微软雅黑" panose="020B0503020204020204" pitchFamily="34" charset="-122"/>
              </a:rPr>
              <a:t>. </a:t>
            </a:r>
            <a:r>
              <a:rPr lang="en-US" altLang="zh-CN" sz="5000" b="1" dirty="0">
                <a:latin typeface="微软雅黑" panose="020B0503020204020204" pitchFamily="34" charset="-122"/>
                <a:ea typeface="微软雅黑" panose="020B0503020204020204" pitchFamily="34" charset="-122"/>
              </a:rPr>
              <a:t>Firstly</a:t>
            </a: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we'd </a:t>
            </a:r>
            <a:r>
              <a:rPr lang="en-US" altLang="zh-CN" sz="5000" dirty="0">
                <a:latin typeface="微软雅黑" panose="020B0503020204020204" pitchFamily="34" charset="-122"/>
                <a:ea typeface="微软雅黑" panose="020B0503020204020204" pitchFamily="34" charset="-122"/>
              </a:rPr>
              <a:t>better use less electric products while learning </a:t>
            </a:r>
            <a:r>
              <a:rPr lang="en-US" altLang="zh-CN" sz="5000" b="1" dirty="0">
                <a:latin typeface="微软雅黑" panose="020B0503020204020204" pitchFamily="34" charset="-122"/>
                <a:ea typeface="微软雅黑" panose="020B0503020204020204" pitchFamily="34" charset="-122"/>
              </a:rPr>
              <a:t>so that we can have more time to </a:t>
            </a:r>
            <a:r>
              <a:rPr lang="en-US" altLang="zh-CN" sz="5000" dirty="0">
                <a:latin typeface="微软雅黑" panose="020B0503020204020204" pitchFamily="34" charset="-122"/>
                <a:ea typeface="微软雅黑" panose="020B0503020204020204" pitchFamily="34" charset="-122"/>
              </a:rPr>
              <a:t>improve our handwriting. </a:t>
            </a:r>
            <a:r>
              <a:rPr lang="en-US" altLang="zh-CN" sz="5000" b="1" dirty="0">
                <a:latin typeface="微软雅黑" panose="020B0503020204020204" pitchFamily="34" charset="-122"/>
                <a:ea typeface="微软雅黑" panose="020B0503020204020204" pitchFamily="34" charset="-122"/>
              </a:rPr>
              <a:t>Additionally</a:t>
            </a:r>
            <a:r>
              <a:rPr lang="en-US" altLang="zh-CN" sz="5000" dirty="0">
                <a:latin typeface="微软雅黑" panose="020B0503020204020204" pitchFamily="34" charset="-122"/>
                <a:ea typeface="微软雅黑" panose="020B0503020204020204" pitchFamily="34" charset="-122"/>
              </a:rPr>
              <a:t>, </a:t>
            </a:r>
            <a:r>
              <a:rPr lang="en-US" altLang="zh-CN" sz="5000" b="1" dirty="0" smtClean="0">
                <a:latin typeface="微软雅黑" panose="020B0503020204020204" pitchFamily="34" charset="-122"/>
                <a:ea typeface="微软雅黑" panose="020B0503020204020204" pitchFamily="34" charset="-122"/>
              </a:rPr>
              <a:t>it's </a:t>
            </a:r>
            <a:r>
              <a:rPr lang="en-US" altLang="zh-CN" sz="5000" b="1" dirty="0">
                <a:latin typeface="微软雅黑" panose="020B0503020204020204" pitchFamily="34" charset="-122"/>
                <a:ea typeface="微软雅黑" panose="020B0503020204020204" pitchFamily="34" charset="-122"/>
              </a:rPr>
              <a:t>necessary that </a:t>
            </a:r>
            <a:r>
              <a:rPr lang="en-US" altLang="zh-CN" sz="5000" dirty="0">
                <a:latin typeface="微软雅黑" panose="020B0503020204020204" pitchFamily="34" charset="-122"/>
                <a:ea typeface="微软雅黑" panose="020B0503020204020204" pitchFamily="34" charset="-122"/>
              </a:rPr>
              <a:t>we </a:t>
            </a:r>
            <a:r>
              <a:rPr lang="en-US" altLang="zh-CN" sz="5000" b="1" dirty="0">
                <a:latin typeface="微软雅黑" panose="020B0503020204020204" pitchFamily="34" charset="-122"/>
                <a:ea typeface="微软雅黑" panose="020B0503020204020204" pitchFamily="34" charset="-122"/>
              </a:rPr>
              <a:t>form the habit of </a:t>
            </a:r>
            <a:r>
              <a:rPr lang="en-US" altLang="zh-CN" sz="5000" b="1" dirty="0" err="1">
                <a:latin typeface="微软雅黑" panose="020B0503020204020204" pitchFamily="34" charset="-122"/>
                <a:ea typeface="微软雅黑" panose="020B0503020204020204" pitchFamily="34" charset="-122"/>
              </a:rPr>
              <a:t>practising</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calligraphy every day.</a:t>
            </a:r>
          </a:p>
        </p:txBody>
      </p:sp>
      <p:sp>
        <p:nvSpPr>
          <p:cNvPr id="5" name="矩形 4"/>
          <p:cNvSpPr/>
          <p:nvPr/>
        </p:nvSpPr>
        <p:spPr>
          <a:xfrm>
            <a:off x="5076888" y="1836614"/>
            <a:ext cx="6984776" cy="1200329"/>
          </a:xfrm>
          <a:prstGeom prst="rect">
            <a:avLst/>
          </a:prstGeom>
        </p:spPr>
        <p:txBody>
          <a:bodyPr wrap="square">
            <a:spAutoFit/>
          </a:bodyPr>
          <a:lstStyle/>
          <a:p>
            <a:pPr>
              <a:lnSpc>
                <a:spcPct val="120000"/>
              </a:lnSpc>
            </a:pPr>
            <a:r>
              <a:rPr lang="en-US" altLang="zh-CN" sz="6000" b="1" dirty="0">
                <a:solidFill>
                  <a:srgbClr val="CC0000"/>
                </a:solidFill>
                <a:latin typeface="微软雅黑" panose="020B0503020204020204" pitchFamily="34" charset="-122"/>
                <a:ea typeface="微软雅黑" panose="020B0503020204020204" pitchFamily="34" charset="-122"/>
              </a:rPr>
              <a:t>keep in mind that</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68504533"/>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8281244" y="5322322"/>
            <a:ext cx="12376444" cy="2677656"/>
          </a:xfrm>
          <a:prstGeom prst="rect">
            <a:avLst/>
          </a:prstGeom>
        </p:spPr>
        <p:txBody>
          <a:bodyPr wrap="square">
            <a:spAutoFit/>
          </a:bodyPr>
          <a:lstStyle/>
          <a:p>
            <a:r>
              <a:rPr lang="zh-CN" altLang="en-US" sz="7200" b="1" spc="300" dirty="0" smtClean="0">
                <a:solidFill>
                  <a:srgbClr val="9D234F"/>
                </a:solidFill>
                <a:latin typeface="微软雅黑" panose="020B0503020204020204" pitchFamily="34" charset="-122"/>
                <a:ea typeface="微软雅黑" panose="020B0503020204020204" pitchFamily="34" charset="-122"/>
              </a:rPr>
              <a:t>第</a:t>
            </a:r>
            <a:r>
              <a:rPr lang="en-US" altLang="zh-CN" sz="7200" b="1" spc="300" dirty="0" smtClean="0">
                <a:solidFill>
                  <a:srgbClr val="9D234F"/>
                </a:solidFill>
                <a:latin typeface="微软雅黑" panose="020B0503020204020204" pitchFamily="34" charset="-122"/>
                <a:ea typeface="微软雅黑" panose="020B0503020204020204" pitchFamily="34" charset="-122"/>
              </a:rPr>
              <a:t>1</a:t>
            </a:r>
            <a:r>
              <a:rPr lang="zh-CN" altLang="en-US" sz="7200" b="1" spc="300" dirty="0" smtClean="0">
                <a:solidFill>
                  <a:srgbClr val="9D234F"/>
                </a:solidFill>
                <a:latin typeface="微软雅黑" panose="020B0503020204020204" pitchFamily="34" charset="-122"/>
                <a:ea typeface="微软雅黑" panose="020B0503020204020204" pitchFamily="34" charset="-122"/>
              </a:rPr>
              <a:t>讲</a:t>
            </a:r>
            <a:endParaRPr lang="en-US" altLang="zh-CN" sz="7200" b="1" spc="300" dirty="0">
              <a:solidFill>
                <a:srgbClr val="9D234F"/>
              </a:solidFill>
              <a:latin typeface="微软雅黑" panose="020B0503020204020204" pitchFamily="34" charset="-122"/>
              <a:ea typeface="微软雅黑" panose="020B0503020204020204" pitchFamily="34" charset="-122"/>
            </a:endParaRPr>
          </a:p>
          <a:p>
            <a:r>
              <a:rPr lang="zh-CN" altLang="en-US" sz="9600" b="1" spc="300" dirty="0" smtClean="0">
                <a:solidFill>
                  <a:srgbClr val="DC6690"/>
                </a:solidFill>
                <a:latin typeface="微软雅黑" panose="020B0503020204020204" pitchFamily="34" charset="-122"/>
                <a:ea typeface="微软雅黑" panose="020B0503020204020204" pitchFamily="34" charset="-122"/>
              </a:rPr>
              <a:t>应用文类</a:t>
            </a:r>
            <a:endParaRPr lang="zh-CN" altLang="en-US" sz="9600" b="1" spc="300" dirty="0">
              <a:solidFill>
                <a:srgbClr val="DC6690"/>
              </a:solidFill>
              <a:latin typeface="微软雅黑" panose="020B0503020204020204" pitchFamily="34" charset="-122"/>
              <a:ea typeface="微软雅黑" panose="020B0503020204020204" pitchFamily="34" charset="-122"/>
            </a:endParaRPr>
          </a:p>
        </p:txBody>
      </p:sp>
    </p:spTree>
  </p:cSld>
  <p:clrMapOvr>
    <a:masterClrMapping/>
  </p:clrMapOvr>
  <p:transition>
    <p:pull dir="d"/>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863965"/>
          </a:xfrm>
          <a:prstGeom prst="rect">
            <a:avLst/>
          </a:prstGeom>
        </p:spPr>
        <p:txBody>
          <a:bodyPr wrap="square">
            <a:spAutoFit/>
          </a:bodyPr>
          <a:lstStyle/>
          <a:p>
            <a:pPr>
              <a:lnSpc>
                <a:spcPct val="150000"/>
              </a:lnSpc>
            </a:pPr>
            <a:r>
              <a:rPr lang="zh-CN" altLang="en-US" sz="5000" b="1" dirty="0">
                <a:latin typeface="微软雅黑" panose="020B0503020204020204" pitchFamily="34" charset="-122"/>
                <a:ea typeface="微软雅黑" panose="020B0503020204020204" pitchFamily="34" charset="-122"/>
              </a:rPr>
              <a:t>靓丽结尾</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再次发出倡议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Such measures/steps can surely improve air quality, so </a:t>
            </a:r>
            <a:r>
              <a:rPr lang="en-US" altLang="zh-CN" sz="5000" b="1" dirty="0" smtClean="0">
                <a:latin typeface="微软雅黑" panose="020B0503020204020204" pitchFamily="34" charset="-122"/>
                <a:ea typeface="微软雅黑" panose="020B0503020204020204" pitchFamily="34" charset="-122"/>
              </a:rPr>
              <a:t>let's </a:t>
            </a:r>
            <a:r>
              <a:rPr lang="en-US" altLang="zh-CN" sz="5000" b="1" dirty="0">
                <a:latin typeface="微软雅黑" panose="020B0503020204020204" pitchFamily="34" charset="-122"/>
                <a:ea typeface="微软雅黑" panose="020B0503020204020204" pitchFamily="34" charset="-122"/>
              </a:rPr>
              <a:t>start from now on.</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7.</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We would like all of you to</a:t>
            </a:r>
            <a:r>
              <a:rPr lang="en-US" altLang="zh-CN" sz="5000" b="1" dirty="0">
                <a:latin typeface="微软雅黑" panose="020B0503020204020204" pitchFamily="34" charset="-122"/>
                <a:ea typeface="微软雅黑" panose="020B0503020204020204" pitchFamily="34" charset="-122"/>
              </a:rPr>
              <a:t> attach importance to </a:t>
            </a:r>
            <a:r>
              <a:rPr lang="en-US" altLang="zh-CN" sz="5000" dirty="0">
                <a:latin typeface="微软雅黑" panose="020B0503020204020204" pitchFamily="34" charset="-122"/>
                <a:ea typeface="微软雅黑" panose="020B0503020204020204" pitchFamily="34" charset="-122"/>
              </a:rPr>
              <a:t>saving food. </a:t>
            </a:r>
            <a:r>
              <a:rPr lang="en-US" altLang="zh-CN" sz="5000" b="1" dirty="0">
                <a:latin typeface="微软雅黑" panose="020B0503020204020204" pitchFamily="34" charset="-122"/>
                <a:ea typeface="微软雅黑" panose="020B0503020204020204" pitchFamily="34" charset="-122"/>
              </a:rPr>
              <a:t>Only in this way can we overcome </a:t>
            </a:r>
            <a:r>
              <a:rPr lang="en-US" altLang="zh-CN" sz="5000" dirty="0">
                <a:latin typeface="微软雅黑" panose="020B0503020204020204" pitchFamily="34" charset="-122"/>
                <a:ea typeface="微软雅黑" panose="020B0503020204020204" pitchFamily="34" charset="-122"/>
              </a:rPr>
              <a:t>such disturbing difficulties.</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8. </a:t>
            </a:r>
            <a:r>
              <a:rPr lang="en-US" altLang="zh-CN" sz="5000" dirty="0">
                <a:latin typeface="微软雅黑" panose="020B0503020204020204" pitchFamily="34" charset="-122"/>
                <a:ea typeface="微软雅黑" panose="020B0503020204020204" pitchFamily="34" charset="-122"/>
              </a:rPr>
              <a:t>Every effort </a:t>
            </a:r>
            <a:r>
              <a:rPr lang="en-US" altLang="zh-CN" sz="5000" b="1" dirty="0">
                <a:latin typeface="微软雅黑" panose="020B0503020204020204" pitchFamily="34" charset="-122"/>
                <a:ea typeface="微软雅黑" panose="020B0503020204020204" pitchFamily="34" charset="-122"/>
              </a:rPr>
              <a:t>counts</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matters</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makes a difference</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Let's </a:t>
            </a:r>
            <a:r>
              <a:rPr lang="en-US" altLang="zh-CN" sz="5000" b="1" dirty="0">
                <a:latin typeface="微软雅黑" panose="020B0503020204020204" pitchFamily="34" charset="-122"/>
                <a:ea typeface="微软雅黑" panose="020B0503020204020204" pitchFamily="34" charset="-122"/>
              </a:rPr>
              <a:t>work together</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join hands </a:t>
            </a:r>
            <a:r>
              <a:rPr lang="en-US" altLang="zh-CN" sz="5000" dirty="0">
                <a:latin typeface="微软雅黑" panose="020B0503020204020204" pitchFamily="34" charset="-122"/>
                <a:ea typeface="微软雅黑" panose="020B0503020204020204" pitchFamily="34" charset="-122"/>
              </a:rPr>
              <a:t>to make the world a better place.</a:t>
            </a:r>
          </a:p>
        </p:txBody>
      </p:sp>
    </p:spTree>
    <p:extLst>
      <p:ext uri="{BB962C8B-B14F-4D97-AF65-F5344CB8AC3E}">
        <p14:creationId xmlns:p14="http://schemas.microsoft.com/office/powerpoint/2010/main" val="3699714792"/>
      </p:ext>
    </p:extLst>
  </p:cSld>
  <p:clrMapOvr>
    <a:masterClrMapping/>
  </p:clrMapOvr>
  <p:transition>
    <p:pull dir="d"/>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模拟演练</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zh-CN" altLang="en-US" sz="5000" dirty="0" smtClean="0">
                <a:latin typeface="微软雅黑" panose="020B0503020204020204" pitchFamily="34" charset="-122"/>
                <a:ea typeface="微软雅黑" panose="020B0503020204020204" pitchFamily="34" charset="-122"/>
              </a:rPr>
              <a:t>       随着</a:t>
            </a:r>
            <a:r>
              <a:rPr lang="zh-CN" altLang="en-US" sz="5000" dirty="0">
                <a:latin typeface="微软雅黑" panose="020B0503020204020204" pitchFamily="34" charset="-122"/>
                <a:ea typeface="微软雅黑" panose="020B0503020204020204" pitchFamily="34" charset="-122"/>
              </a:rPr>
              <a:t>科技的发展</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几乎每个高中生都有自己的微信号</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交流特别方便。但很多学生花太多的时间用微信和朋友聊天。假设你是学生会主席李华</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请你以学生会的名义给全校学生写一份英文倡议书</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倡议大家减少使用社交媒体的时间。内容包括</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1</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倡议的目的</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过度使用社交媒体的危害</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发出倡议</a:t>
            </a:r>
            <a:r>
              <a:rPr lang="zh-CN" altLang="en-US" sz="5000" dirty="0" smtClean="0">
                <a:latin typeface="微软雅黑" panose="020B0503020204020204" pitchFamily="34" charset="-122"/>
                <a:ea typeface="微软雅黑" panose="020B0503020204020204" pitchFamily="34" charset="-122"/>
              </a:rPr>
              <a:t>。</a:t>
            </a:r>
            <a:endParaRPr lang="zh-CN" altLang="en-US" sz="5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3872746"/>
      </p:ext>
    </p:extLst>
  </p:cSld>
  <p:clrMapOvr>
    <a:masterClrMapping/>
  </p:clrMapOvr>
  <p:transition>
    <p:pull dir="d"/>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171468"/>
          </a:xfrm>
          <a:prstGeom prst="rect">
            <a:avLst/>
          </a:prstGeom>
        </p:spPr>
        <p:txBody>
          <a:bodyPr wrap="square">
            <a:spAutoFit/>
          </a:bodyPr>
          <a:lstStyle/>
          <a:p>
            <a:pPr>
              <a:lnSpc>
                <a:spcPct val="150000"/>
              </a:lnSpc>
            </a:pPr>
            <a:r>
              <a:rPr lang="zh-CN" altLang="en-US" sz="5000" dirty="0" smtClean="0">
                <a:latin typeface="微软雅黑" panose="020B0503020204020204" pitchFamily="34" charset="-122"/>
                <a:ea typeface="微软雅黑" panose="020B0503020204020204" pitchFamily="34" charset="-122"/>
              </a:rPr>
              <a:t>       注意</a:t>
            </a:r>
            <a:r>
              <a:rPr lang="en-US" altLang="zh-CN" sz="5000" dirty="0">
                <a:latin typeface="微软雅黑" panose="020B0503020204020204" pitchFamily="34" charset="-122"/>
                <a:ea typeface="微软雅黑" panose="020B0503020204020204" pitchFamily="34" charset="-122"/>
              </a:rPr>
              <a:t>: 1. </a:t>
            </a:r>
            <a:r>
              <a:rPr lang="zh-CN" altLang="en-US" sz="5000" dirty="0">
                <a:latin typeface="微软雅黑" panose="020B0503020204020204" pitchFamily="34" charset="-122"/>
                <a:ea typeface="微软雅黑" panose="020B0503020204020204" pitchFamily="34" charset="-122"/>
              </a:rPr>
              <a:t>词数</a:t>
            </a:r>
            <a:r>
              <a:rPr lang="en-US" altLang="zh-CN" sz="5000" dirty="0">
                <a:latin typeface="微软雅黑" panose="020B0503020204020204" pitchFamily="34" charset="-122"/>
                <a:ea typeface="微软雅黑" panose="020B0503020204020204" pitchFamily="34" charset="-122"/>
              </a:rPr>
              <a:t>80</a:t>
            </a:r>
            <a:r>
              <a:rPr lang="zh-CN" altLang="en-US" sz="5000" dirty="0">
                <a:latin typeface="微软雅黑" panose="020B0503020204020204" pitchFamily="34" charset="-122"/>
                <a:ea typeface="微软雅黑" panose="020B0503020204020204" pitchFamily="34" charset="-122"/>
              </a:rPr>
              <a:t>左右</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2. </a:t>
            </a:r>
            <a:r>
              <a:rPr lang="zh-CN" altLang="en-US" sz="5000" dirty="0">
                <a:latin typeface="微软雅黑" panose="020B0503020204020204" pitchFamily="34" charset="-122"/>
                <a:ea typeface="微软雅黑" panose="020B0503020204020204" pitchFamily="34" charset="-122"/>
              </a:rPr>
              <a:t>可适当增加细节</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以使行文连贯。</a:t>
            </a:r>
          </a:p>
          <a:p>
            <a:pPr>
              <a:lnSpc>
                <a:spcPct val="150000"/>
              </a:lnSpc>
            </a:pPr>
            <a:r>
              <a:rPr lang="zh-CN" altLang="en-US" sz="5000" dirty="0">
                <a:latin typeface="微软雅黑" panose="020B0503020204020204" pitchFamily="34" charset="-122"/>
                <a:ea typeface="微软雅黑" panose="020B0503020204020204" pitchFamily="34" charset="-122"/>
              </a:rPr>
              <a:t>      参考词汇</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社交媒体</a:t>
            </a:r>
            <a:r>
              <a:rPr lang="en-US" altLang="zh-CN" sz="5000" dirty="0">
                <a:latin typeface="微软雅黑" panose="020B0503020204020204" pitchFamily="34" charset="-122"/>
                <a:ea typeface="微软雅黑" panose="020B0503020204020204" pitchFamily="34" charset="-122"/>
              </a:rPr>
              <a:t>social </a:t>
            </a:r>
            <a:r>
              <a:rPr lang="en-US" altLang="zh-CN" sz="5000" dirty="0" smtClean="0">
                <a:latin typeface="微软雅黑" panose="020B0503020204020204" pitchFamily="34" charset="-122"/>
                <a:ea typeface="微软雅黑" panose="020B0503020204020204" pitchFamily="34" charset="-122"/>
              </a:rPr>
              <a:t>media</a:t>
            </a:r>
          </a:p>
          <a:p>
            <a:pPr>
              <a:lnSpc>
                <a:spcPct val="150000"/>
              </a:lnSpc>
            </a:pPr>
            <a:r>
              <a:rPr lang="en-US" altLang="zh-CN" sz="5000" dirty="0" smtClean="0">
                <a:latin typeface="微软雅黑" panose="020B0503020204020204" pitchFamily="34" charset="-122"/>
                <a:ea typeface="微软雅黑" panose="020B0503020204020204" pitchFamily="34" charset="-122"/>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5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7260861"/>
      </p:ext>
    </p:extLst>
  </p:cSld>
  <p:clrMapOvr>
    <a:masterClrMapping/>
  </p:clrMapOvr>
  <p:transition>
    <p:pull dir="d"/>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i="1" dirty="0">
                <a:solidFill>
                  <a:srgbClr val="CC0000"/>
                </a:solidFill>
                <a:latin typeface="微软雅黑" panose="020B0503020204020204" pitchFamily="34" charset="-122"/>
                <a:ea typeface="微软雅黑" panose="020B0503020204020204" pitchFamily="34" charset="-122"/>
              </a:rPr>
              <a:t>One possible version:</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Dear all,</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I'm </a:t>
            </a:r>
            <a:r>
              <a:rPr lang="en-US" altLang="zh-CN" sz="5000" dirty="0">
                <a:solidFill>
                  <a:srgbClr val="C00000"/>
                </a:solidFill>
                <a:latin typeface="微软雅黑" panose="020B0503020204020204" pitchFamily="34" charset="-122"/>
                <a:ea typeface="微软雅黑" panose="020B0503020204020204" pitchFamily="34" charset="-122"/>
              </a:rPr>
              <a:t>Li </a:t>
            </a:r>
            <a:r>
              <a:rPr lang="en-US" altLang="zh-CN" sz="5000" dirty="0" err="1">
                <a:solidFill>
                  <a:srgbClr val="C00000"/>
                </a:solidFill>
                <a:latin typeface="微软雅黑" panose="020B0503020204020204" pitchFamily="34" charset="-122"/>
                <a:ea typeface="微软雅黑" panose="020B0503020204020204" pitchFamily="34" charset="-122"/>
              </a:rPr>
              <a:t>Hua</a:t>
            </a:r>
            <a:r>
              <a:rPr lang="en-US" altLang="zh-CN" sz="5000" dirty="0">
                <a:solidFill>
                  <a:srgbClr val="C00000"/>
                </a:solidFill>
                <a:latin typeface="微软雅黑" panose="020B0503020204020204" pitchFamily="34" charset="-122"/>
                <a:ea typeface="微软雅黑" panose="020B0503020204020204" pitchFamily="34" charset="-122"/>
              </a:rPr>
              <a:t>, chairman of the </a:t>
            </a:r>
            <a:r>
              <a:rPr lang="en-US" altLang="zh-CN" sz="5000" dirty="0" smtClean="0">
                <a:solidFill>
                  <a:srgbClr val="C00000"/>
                </a:solidFill>
                <a:latin typeface="微软雅黑" panose="020B0503020204020204" pitchFamily="34" charset="-122"/>
                <a:ea typeface="微软雅黑" panose="020B0503020204020204" pitchFamily="34" charset="-122"/>
              </a:rPr>
              <a:t>Students' </a:t>
            </a:r>
            <a:r>
              <a:rPr lang="en-US" altLang="zh-CN" sz="5000" dirty="0">
                <a:solidFill>
                  <a:srgbClr val="C00000"/>
                </a:solidFill>
                <a:latin typeface="微软雅黑" panose="020B0503020204020204" pitchFamily="34" charset="-122"/>
                <a:ea typeface="微软雅黑" panose="020B0503020204020204" pitchFamily="34" charset="-122"/>
              </a:rPr>
              <a:t>Union. </a:t>
            </a:r>
            <a:r>
              <a:rPr lang="en-US" altLang="zh-CN" sz="5000" dirty="0" smtClean="0">
                <a:solidFill>
                  <a:srgbClr val="C00000"/>
                </a:solidFill>
                <a:latin typeface="微软雅黑" panose="020B0503020204020204" pitchFamily="34" charset="-122"/>
                <a:ea typeface="微软雅黑" panose="020B0503020204020204" pitchFamily="34" charset="-122"/>
              </a:rPr>
              <a:t>I'm </a:t>
            </a:r>
            <a:r>
              <a:rPr lang="en-US" altLang="zh-CN" sz="5000" dirty="0">
                <a:solidFill>
                  <a:srgbClr val="C00000"/>
                </a:solidFill>
                <a:latin typeface="微软雅黑" panose="020B0503020204020204" pitchFamily="34" charset="-122"/>
                <a:ea typeface="微软雅黑" panose="020B0503020204020204" pitchFamily="34" charset="-122"/>
              </a:rPr>
              <a:t>writing to </a:t>
            </a:r>
            <a:r>
              <a:rPr lang="en-US" altLang="zh-CN" sz="5000" b="1" dirty="0">
                <a:solidFill>
                  <a:srgbClr val="C00000"/>
                </a:solidFill>
                <a:latin typeface="微软雅黑" panose="020B0503020204020204" pitchFamily="34" charset="-122"/>
                <a:ea typeface="微软雅黑" panose="020B0503020204020204" pitchFamily="34" charset="-122"/>
              </a:rPr>
              <a:t>advocate</a:t>
            </a:r>
            <a:r>
              <a:rPr lang="en-US" altLang="zh-CN" sz="5000" dirty="0">
                <a:solidFill>
                  <a:srgbClr val="C00000"/>
                </a:solidFill>
                <a:latin typeface="微软雅黑" panose="020B0503020204020204" pitchFamily="34" charset="-122"/>
                <a:ea typeface="微软雅黑" panose="020B0503020204020204" pitchFamily="34" charset="-122"/>
              </a:rPr>
              <a:t> all the students </a:t>
            </a:r>
            <a:r>
              <a:rPr lang="en-US" altLang="zh-CN" sz="5000" b="1" dirty="0">
                <a:solidFill>
                  <a:srgbClr val="C00000"/>
                </a:solidFill>
                <a:latin typeface="微软雅黑" panose="020B0503020204020204" pitchFamily="34" charset="-122"/>
                <a:ea typeface="微软雅黑" panose="020B0503020204020204" pitchFamily="34" charset="-122"/>
              </a:rPr>
              <a:t>reduce</a:t>
            </a:r>
            <a:r>
              <a:rPr lang="en-US" altLang="zh-CN" sz="5000" dirty="0">
                <a:solidFill>
                  <a:srgbClr val="C00000"/>
                </a:solidFill>
                <a:latin typeface="微软雅黑" panose="020B0503020204020204" pitchFamily="34" charset="-122"/>
                <a:ea typeface="微软雅黑" panose="020B0503020204020204" pitchFamily="34" charset="-122"/>
              </a:rPr>
              <a:t> the time of using social media </a:t>
            </a:r>
            <a:r>
              <a:rPr lang="en-US" altLang="zh-CN" sz="5000" b="1" dirty="0">
                <a:solidFill>
                  <a:srgbClr val="C00000"/>
                </a:solidFill>
                <a:latin typeface="微软雅黑" panose="020B0503020204020204" pitchFamily="34" charset="-122"/>
                <a:ea typeface="微软雅黑" panose="020B0503020204020204" pitchFamily="34" charset="-122"/>
              </a:rPr>
              <a:t>on behalf of </a:t>
            </a:r>
            <a:r>
              <a:rPr lang="en-US" altLang="zh-CN" sz="5000" dirty="0">
                <a:solidFill>
                  <a:srgbClr val="C00000"/>
                </a:solidFill>
                <a:latin typeface="微软雅黑" panose="020B0503020204020204" pitchFamily="34" charset="-122"/>
                <a:ea typeface="微软雅黑" panose="020B0503020204020204" pitchFamily="34" charset="-122"/>
              </a:rPr>
              <a:t>the </a:t>
            </a:r>
            <a:r>
              <a:rPr lang="en-US" altLang="zh-CN" sz="5000" dirty="0" smtClean="0">
                <a:solidFill>
                  <a:srgbClr val="C00000"/>
                </a:solidFill>
                <a:latin typeface="微软雅黑" panose="020B0503020204020204" pitchFamily="34" charset="-122"/>
                <a:ea typeface="微软雅黑" panose="020B0503020204020204" pitchFamily="34" charset="-122"/>
              </a:rPr>
              <a:t>Students' </a:t>
            </a:r>
            <a:r>
              <a:rPr lang="en-US" altLang="zh-CN" sz="5000" dirty="0">
                <a:solidFill>
                  <a:srgbClr val="C00000"/>
                </a:solidFill>
                <a:latin typeface="微软雅黑" panose="020B0503020204020204" pitchFamily="34" charset="-122"/>
                <a:ea typeface="微软雅黑" panose="020B0503020204020204" pitchFamily="34" charset="-122"/>
              </a:rPr>
              <a:t>Union of our school.</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a:t>
            </a:r>
            <a:r>
              <a:rPr lang="en-US" altLang="zh-CN" sz="5000" b="1" dirty="0" smtClean="0">
                <a:solidFill>
                  <a:srgbClr val="C00000"/>
                </a:solidFill>
                <a:latin typeface="微软雅黑" panose="020B0503020204020204" pitchFamily="34" charset="-122"/>
                <a:ea typeface="微软雅黑" panose="020B0503020204020204" pitchFamily="34" charset="-122"/>
              </a:rPr>
              <a:t>Recent </a:t>
            </a:r>
            <a:r>
              <a:rPr lang="en-US" altLang="zh-CN" sz="5000" b="1" dirty="0">
                <a:solidFill>
                  <a:srgbClr val="C00000"/>
                </a:solidFill>
                <a:latin typeface="微软雅黑" panose="020B0503020204020204" pitchFamily="34" charset="-122"/>
                <a:ea typeface="微软雅黑" panose="020B0503020204020204" pitchFamily="34" charset="-122"/>
              </a:rPr>
              <a:t>years have witnessed </a:t>
            </a:r>
            <a:r>
              <a:rPr lang="en-US" altLang="zh-CN" sz="5000" dirty="0">
                <a:solidFill>
                  <a:srgbClr val="C00000"/>
                </a:solidFill>
                <a:latin typeface="微软雅黑" panose="020B0503020204020204" pitchFamily="34" charset="-122"/>
                <a:ea typeface="微软雅黑" panose="020B0503020204020204" pitchFamily="34" charset="-122"/>
              </a:rPr>
              <a:t>the high development of science and technology, </a:t>
            </a:r>
            <a:r>
              <a:rPr lang="en-US" altLang="zh-CN" sz="5000" b="1" dirty="0">
                <a:solidFill>
                  <a:srgbClr val="C00000"/>
                </a:solidFill>
                <a:latin typeface="微软雅黑" panose="020B0503020204020204" pitchFamily="34" charset="-122"/>
                <a:ea typeface="微软雅黑" panose="020B0503020204020204" pitchFamily="34" charset="-122"/>
              </a:rPr>
              <a:t>bringing </a:t>
            </a:r>
            <a:r>
              <a:rPr lang="en-US" altLang="zh-CN" sz="5000" dirty="0">
                <a:solidFill>
                  <a:srgbClr val="C00000"/>
                </a:solidFill>
                <a:latin typeface="微软雅黑" panose="020B0503020204020204" pitchFamily="34" charset="-122"/>
                <a:ea typeface="微软雅黑" panose="020B0503020204020204" pitchFamily="34" charset="-122"/>
              </a:rPr>
              <a:t>great convenience to our daily communication. </a:t>
            </a:r>
          </a:p>
        </p:txBody>
      </p:sp>
    </p:spTree>
    <p:extLst>
      <p:ext uri="{BB962C8B-B14F-4D97-AF65-F5344CB8AC3E}">
        <p14:creationId xmlns:p14="http://schemas.microsoft.com/office/powerpoint/2010/main" val="27915679"/>
      </p:ext>
    </p:extLst>
  </p:cSld>
  <p:clrMapOvr>
    <a:masterClrMapping/>
  </p:clrMapOvr>
  <p:transition>
    <p:pull dir="d"/>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189632"/>
          </a:xfrm>
          <a:prstGeom prst="rect">
            <a:avLst/>
          </a:prstGeom>
        </p:spPr>
        <p:txBody>
          <a:bodyPr wrap="square">
            <a:spAutoFit/>
          </a:bodyPr>
          <a:lstStyle/>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However, </a:t>
            </a:r>
            <a:r>
              <a:rPr lang="en-US" altLang="zh-CN" sz="5000" b="1" dirty="0">
                <a:solidFill>
                  <a:srgbClr val="C00000"/>
                </a:solidFill>
                <a:latin typeface="微软雅黑" panose="020B0503020204020204" pitchFamily="34" charset="-122"/>
                <a:ea typeface="微软雅黑" panose="020B0503020204020204" pitchFamily="34" charset="-122"/>
              </a:rPr>
              <a:t>it is not uncommon that </a:t>
            </a:r>
            <a:r>
              <a:rPr lang="en-US" altLang="zh-CN" sz="5000" dirty="0">
                <a:solidFill>
                  <a:srgbClr val="C00000"/>
                </a:solidFill>
                <a:latin typeface="微软雅黑" panose="020B0503020204020204" pitchFamily="34" charset="-122"/>
                <a:ea typeface="微软雅黑" panose="020B0503020204020204" pitchFamily="34" charset="-122"/>
              </a:rPr>
              <a:t>quite a few students </a:t>
            </a:r>
            <a:r>
              <a:rPr lang="en-US" altLang="zh-CN" sz="5000" b="1" dirty="0">
                <a:solidFill>
                  <a:srgbClr val="C00000"/>
                </a:solidFill>
                <a:latin typeface="微软雅黑" panose="020B0503020204020204" pitchFamily="34" charset="-122"/>
                <a:ea typeface="微软雅黑" panose="020B0503020204020204" pitchFamily="34" charset="-122"/>
              </a:rPr>
              <a:t>attach too much importance to </a:t>
            </a:r>
            <a:r>
              <a:rPr lang="en-US" altLang="zh-CN" sz="5000" dirty="0">
                <a:solidFill>
                  <a:srgbClr val="C00000"/>
                </a:solidFill>
                <a:latin typeface="微软雅黑" panose="020B0503020204020204" pitchFamily="34" charset="-122"/>
                <a:ea typeface="微软雅黑" panose="020B0503020204020204" pitchFamily="34" charset="-122"/>
              </a:rPr>
              <a:t>their “virtual” friends on social media, </a:t>
            </a:r>
            <a:r>
              <a:rPr lang="en-US" altLang="zh-CN" sz="5000" b="1" dirty="0">
                <a:solidFill>
                  <a:srgbClr val="C00000"/>
                </a:solidFill>
                <a:latin typeface="微软雅黑" panose="020B0503020204020204" pitchFamily="34" charset="-122"/>
                <a:ea typeface="微软雅黑" panose="020B0503020204020204" pitchFamily="34" charset="-122"/>
              </a:rPr>
              <a:t>influencing</a:t>
            </a:r>
            <a:r>
              <a:rPr lang="en-US" altLang="zh-CN" sz="5000" dirty="0">
                <a:solidFill>
                  <a:srgbClr val="C00000"/>
                </a:solidFill>
                <a:latin typeface="微软雅黑" panose="020B0503020204020204" pitchFamily="34" charset="-122"/>
                <a:ea typeface="微软雅黑" panose="020B0503020204020204" pitchFamily="34" charset="-122"/>
              </a:rPr>
              <a:t> their relationship with friends in real life. </a:t>
            </a:r>
            <a:r>
              <a:rPr lang="en-US" altLang="zh-CN" sz="5000" b="1" dirty="0">
                <a:solidFill>
                  <a:srgbClr val="C00000"/>
                </a:solidFill>
                <a:latin typeface="微软雅黑" panose="020B0503020204020204" pitchFamily="34" charset="-122"/>
                <a:ea typeface="微软雅黑" panose="020B0503020204020204" pitchFamily="34" charset="-122"/>
              </a:rPr>
              <a:t>Worse still</a:t>
            </a:r>
            <a:r>
              <a:rPr lang="en-US" altLang="zh-CN" sz="5000" dirty="0">
                <a:solidFill>
                  <a:srgbClr val="C00000"/>
                </a:solidFill>
                <a:latin typeface="微软雅黑" panose="020B0503020204020204" pitchFamily="34" charset="-122"/>
                <a:ea typeface="微软雅黑" panose="020B0503020204020204" pitchFamily="34" charset="-122"/>
              </a:rPr>
              <a:t>, social media has occupied too much of their spare time, even their study time, </a:t>
            </a:r>
            <a:r>
              <a:rPr lang="en-US" altLang="zh-CN" sz="5000" b="1" dirty="0">
                <a:solidFill>
                  <a:srgbClr val="C00000"/>
                </a:solidFill>
                <a:latin typeface="微软雅黑" panose="020B0503020204020204" pitchFamily="34" charset="-122"/>
                <a:ea typeface="微软雅黑" panose="020B0503020204020204" pitchFamily="34" charset="-122"/>
              </a:rPr>
              <a:t>doing harm to </a:t>
            </a:r>
            <a:r>
              <a:rPr lang="en-US" altLang="zh-CN" sz="5000" dirty="0">
                <a:solidFill>
                  <a:srgbClr val="C00000"/>
                </a:solidFill>
                <a:latin typeface="微软雅黑" panose="020B0503020204020204" pitchFamily="34" charset="-122"/>
                <a:ea typeface="微软雅黑" panose="020B0503020204020204" pitchFamily="34" charset="-122"/>
              </a:rPr>
              <a:t>their academic results.</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       Please </a:t>
            </a:r>
            <a:r>
              <a:rPr lang="en-US" altLang="zh-CN" sz="5000" b="1" dirty="0">
                <a:solidFill>
                  <a:srgbClr val="C00000"/>
                </a:solidFill>
                <a:latin typeface="微软雅黑" panose="020B0503020204020204" pitchFamily="34" charset="-122"/>
                <a:ea typeface="微软雅黑" panose="020B0503020204020204" pitchFamily="34" charset="-122"/>
              </a:rPr>
              <a:t>be aware of </a:t>
            </a:r>
            <a:r>
              <a:rPr lang="en-US" altLang="zh-CN" sz="5000" dirty="0">
                <a:solidFill>
                  <a:srgbClr val="C00000"/>
                </a:solidFill>
                <a:latin typeface="微软雅黑" panose="020B0503020204020204" pitchFamily="34" charset="-122"/>
                <a:ea typeface="微软雅黑" panose="020B0503020204020204" pitchFamily="34" charset="-122"/>
              </a:rPr>
              <a:t>the problem. </a:t>
            </a:r>
            <a:r>
              <a:rPr lang="en-US" altLang="zh-CN" sz="5000" dirty="0" smtClean="0">
                <a:solidFill>
                  <a:srgbClr val="C00000"/>
                </a:solidFill>
                <a:latin typeface="微软雅黑" panose="020B0503020204020204" pitchFamily="34" charset="-122"/>
                <a:ea typeface="微软雅黑" panose="020B0503020204020204" pitchFamily="34" charset="-122"/>
              </a:rPr>
              <a:t>Let's </a:t>
            </a:r>
            <a:r>
              <a:rPr lang="en-US" altLang="zh-CN" sz="5000" dirty="0">
                <a:solidFill>
                  <a:srgbClr val="C00000"/>
                </a:solidFill>
                <a:latin typeface="微软雅黑" panose="020B0503020204020204" pitchFamily="34" charset="-122"/>
                <a:ea typeface="微软雅黑" panose="020B0503020204020204" pitchFamily="34" charset="-122"/>
              </a:rPr>
              <a:t>use social media properly and limit our time on it.</a:t>
            </a:r>
          </a:p>
          <a:p>
            <a:pPr algn="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The </a:t>
            </a:r>
            <a:r>
              <a:rPr lang="en-US" altLang="zh-CN" sz="5000" dirty="0" smtClean="0">
                <a:solidFill>
                  <a:srgbClr val="C00000"/>
                </a:solidFill>
                <a:latin typeface="微软雅黑" panose="020B0503020204020204" pitchFamily="34" charset="-122"/>
                <a:ea typeface="微软雅黑" panose="020B0503020204020204" pitchFamily="34" charset="-122"/>
              </a:rPr>
              <a:t>Students' </a:t>
            </a:r>
            <a:r>
              <a:rPr lang="en-US" altLang="zh-CN" sz="5000" dirty="0">
                <a:solidFill>
                  <a:srgbClr val="C00000"/>
                </a:solidFill>
                <a:latin typeface="微软雅黑" panose="020B0503020204020204" pitchFamily="34" charset="-122"/>
                <a:ea typeface="微软雅黑" panose="020B0503020204020204" pitchFamily="34" charset="-122"/>
              </a:rPr>
              <a:t>Union</a:t>
            </a:r>
          </a:p>
        </p:txBody>
      </p:sp>
    </p:spTree>
    <p:extLst>
      <p:ext uri="{BB962C8B-B14F-4D97-AF65-F5344CB8AC3E}">
        <p14:creationId xmlns:p14="http://schemas.microsoft.com/office/powerpoint/2010/main" val="2797083639"/>
      </p:ext>
    </p:extLst>
  </p:cSld>
  <p:clrMapOvr>
    <a:masterClrMapping/>
  </p:clrMapOvr>
  <p:transition>
    <p:pull dir="d"/>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 name="矩形 1"/>
          <p:cNvSpPr/>
          <p:nvPr/>
        </p:nvSpPr>
        <p:spPr>
          <a:xfrm>
            <a:off x="7561164" y="805982"/>
            <a:ext cx="9289032" cy="1015663"/>
          </a:xfrm>
          <a:prstGeom prst="rect">
            <a:avLst/>
          </a:prstGeom>
        </p:spPr>
        <p:txBody>
          <a:bodyPr wrap="square">
            <a:spAutoFit/>
          </a:bodyPr>
          <a:lstStyle/>
          <a:p>
            <a:pPr algn="ctr"/>
            <a:r>
              <a:rPr lang="zh-CN" altLang="en-US" sz="6000" b="1" dirty="0" smtClean="0">
                <a:solidFill>
                  <a:srgbClr val="9D234F"/>
                </a:solidFill>
                <a:latin typeface="微软雅黑" panose="020B0503020204020204" pitchFamily="34" charset="-122"/>
                <a:ea typeface="微软雅黑" panose="020B0503020204020204" pitchFamily="34" charset="-122"/>
              </a:rPr>
              <a:t>考点</a:t>
            </a:r>
            <a:r>
              <a:rPr lang="en-US" altLang="zh-CN" sz="6000" b="1" dirty="0" smtClean="0">
                <a:solidFill>
                  <a:srgbClr val="9D234F"/>
                </a:solidFill>
                <a:latin typeface="微软雅黑" panose="020B0503020204020204" pitchFamily="34" charset="-122"/>
                <a:ea typeface="微软雅黑" panose="020B0503020204020204" pitchFamily="34" charset="-122"/>
              </a:rPr>
              <a:t>12   </a:t>
            </a:r>
            <a:r>
              <a:rPr lang="zh-CN" altLang="en-US" sz="6000" b="1" dirty="0" smtClean="0">
                <a:solidFill>
                  <a:srgbClr val="9D234F"/>
                </a:solidFill>
                <a:latin typeface="微软雅黑" panose="020B0503020204020204" pitchFamily="34" charset="-122"/>
                <a:ea typeface="微软雅黑" panose="020B0503020204020204" pitchFamily="34" charset="-122"/>
              </a:rPr>
              <a:t>新闻</a:t>
            </a:r>
            <a:r>
              <a:rPr lang="zh-CN" altLang="en-US" sz="6000" b="1" dirty="0">
                <a:solidFill>
                  <a:srgbClr val="9D234F"/>
                </a:solidFill>
                <a:latin typeface="微软雅黑" panose="020B0503020204020204" pitchFamily="34" charset="-122"/>
                <a:ea typeface="微软雅黑" panose="020B0503020204020204" pitchFamily="34" charset="-122"/>
              </a:rPr>
              <a:t>报道</a:t>
            </a:r>
            <a:endParaRPr lang="zh-CN" altLang="zh-CN" sz="6000" b="1" dirty="0">
              <a:solidFill>
                <a:srgbClr val="9D234F"/>
              </a:solidFill>
              <a:latin typeface="微软雅黑" panose="020B0503020204020204" pitchFamily="34" charset="-122"/>
              <a:ea typeface="微软雅黑" panose="020B0503020204020204" pitchFamily="34" charset="-122"/>
            </a:endParaRPr>
          </a:p>
        </p:txBody>
      </p:sp>
      <p:sp>
        <p:nvSpPr>
          <p:cNvPr id="13" name="矩形 12"/>
          <p:cNvSpPr/>
          <p:nvPr/>
        </p:nvSpPr>
        <p:spPr>
          <a:xfrm>
            <a:off x="1800524" y="1764605"/>
            <a:ext cx="20522280" cy="1246495"/>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【写作架构】</a:t>
            </a:r>
            <a:endParaRPr lang="zh-CN" altLang="en-US" sz="5000" b="1" dirty="0">
              <a:solidFill>
                <a:srgbClr val="9D234F"/>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644" y="3420790"/>
            <a:ext cx="17861400"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066756"/>
      </p:ext>
    </p:extLst>
  </p:cSld>
  <p:clrMapOvr>
    <a:masterClrMapping/>
  </p:clrMapOvr>
  <p:transition>
    <p:pull dir="d"/>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【高考体验】</a:t>
            </a:r>
            <a:endParaRPr lang="en-US" altLang="zh-CN" sz="5000" b="1" dirty="0" smtClean="0">
              <a:solidFill>
                <a:srgbClr val="9D234F"/>
              </a:solidFill>
              <a:latin typeface="微软雅黑" panose="020B0503020204020204" pitchFamily="34" charset="-122"/>
              <a:ea typeface="微软雅黑" panose="020B0503020204020204" pitchFamily="34" charset="-122"/>
            </a:endParaRP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a:t>
            </a:r>
            <a:r>
              <a:rPr lang="en-US" altLang="zh-CN" sz="5000" dirty="0">
                <a:solidFill>
                  <a:prstClr val="black"/>
                </a:solidFill>
                <a:latin typeface="微软雅黑" panose="020B0503020204020204" pitchFamily="34" charset="-122"/>
                <a:ea typeface="微软雅黑" panose="020B0503020204020204" pitchFamily="34" charset="-122"/>
              </a:rPr>
              <a:t>2020•</a:t>
            </a:r>
            <a:r>
              <a:rPr lang="zh-CN" altLang="en-US" sz="5000" dirty="0">
                <a:solidFill>
                  <a:prstClr val="black"/>
                </a:solidFill>
                <a:latin typeface="微软雅黑" panose="020B0503020204020204" pitchFamily="34" charset="-122"/>
                <a:ea typeface="微软雅黑" panose="020B0503020204020204" pitchFamily="34" charset="-122"/>
              </a:rPr>
              <a:t>全国新高考</a:t>
            </a:r>
            <a:r>
              <a:rPr lang="en-US" altLang="zh-CN" sz="5000" dirty="0">
                <a:solidFill>
                  <a:prstClr val="black"/>
                </a:solidFill>
                <a:latin typeface="微软雅黑" panose="020B0503020204020204" pitchFamily="34" charset="-122"/>
                <a:ea typeface="微软雅黑" panose="020B0503020204020204" pitchFamily="34" charset="-122"/>
              </a:rPr>
              <a:t>Ⅰ</a:t>
            </a:r>
            <a:r>
              <a:rPr lang="zh-CN" altLang="en-US" sz="5000" dirty="0">
                <a:solidFill>
                  <a:prstClr val="black"/>
                </a:solidFill>
                <a:latin typeface="微软雅黑" panose="020B0503020204020204" pitchFamily="34" charset="-122"/>
                <a:ea typeface="微软雅黑" panose="020B0503020204020204" pitchFamily="34" charset="-122"/>
              </a:rPr>
              <a:t>卷</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假定</a:t>
            </a:r>
            <a:r>
              <a:rPr lang="zh-CN" altLang="en-US" sz="5000" dirty="0">
                <a:solidFill>
                  <a:prstClr val="black"/>
                </a:solidFill>
                <a:latin typeface="微软雅黑" panose="020B0503020204020204" pitchFamily="34" charset="-122"/>
                <a:ea typeface="微软雅黑" panose="020B0503020204020204" pitchFamily="34" charset="-122"/>
              </a:rPr>
              <a:t>你是李华</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上周日你校举办了</a:t>
            </a:r>
            <a:r>
              <a:rPr lang="en-US" altLang="zh-CN" sz="5000" dirty="0">
                <a:solidFill>
                  <a:prstClr val="black"/>
                </a:solidFill>
                <a:latin typeface="微软雅黑" panose="020B0503020204020204" pitchFamily="34" charset="-122"/>
                <a:ea typeface="微软雅黑" panose="020B0503020204020204" pitchFamily="34" charset="-122"/>
              </a:rPr>
              <a:t>5</a:t>
            </a:r>
            <a:r>
              <a:rPr lang="zh-CN" altLang="en-US" sz="5000" dirty="0">
                <a:solidFill>
                  <a:prstClr val="black"/>
                </a:solidFill>
                <a:latin typeface="微软雅黑" panose="020B0503020204020204" pitchFamily="34" charset="-122"/>
                <a:ea typeface="微软雅黑" panose="020B0503020204020204" pitchFamily="34" charset="-122"/>
              </a:rPr>
              <a:t>公里越野赛跑活动。请你为校英文报写一篇报道</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内容包括</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1</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参加人员</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跑步路线</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从校门口到南山脚下</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3</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活动反响。</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注意</a:t>
            </a:r>
            <a:r>
              <a:rPr lang="en-US" altLang="zh-CN" sz="5000" dirty="0">
                <a:solidFill>
                  <a:prstClr val="black"/>
                </a:solidFill>
                <a:latin typeface="微软雅黑" panose="020B0503020204020204" pitchFamily="34" charset="-122"/>
                <a:ea typeface="微软雅黑" panose="020B0503020204020204" pitchFamily="34" charset="-122"/>
              </a:rPr>
              <a:t>:1. </a:t>
            </a:r>
            <a:r>
              <a:rPr lang="zh-CN" altLang="en-US" sz="5000" dirty="0">
                <a:solidFill>
                  <a:prstClr val="black"/>
                </a:solidFill>
                <a:latin typeface="微软雅黑" panose="020B0503020204020204" pitchFamily="34" charset="-122"/>
                <a:ea typeface="微软雅黑" panose="020B0503020204020204" pitchFamily="34" charset="-122"/>
              </a:rPr>
              <a:t>写作词数应为</a:t>
            </a:r>
            <a:r>
              <a:rPr lang="en-US" altLang="zh-CN" sz="5000" dirty="0">
                <a:solidFill>
                  <a:prstClr val="black"/>
                </a:solidFill>
                <a:latin typeface="微软雅黑" panose="020B0503020204020204" pitchFamily="34" charset="-122"/>
                <a:ea typeface="微软雅黑" panose="020B0503020204020204" pitchFamily="34" charset="-122"/>
              </a:rPr>
              <a:t>80</a:t>
            </a:r>
            <a:r>
              <a:rPr lang="zh-CN" altLang="en-US" sz="5000" dirty="0">
                <a:solidFill>
                  <a:prstClr val="black"/>
                </a:solidFill>
                <a:latin typeface="微软雅黑" panose="020B0503020204020204" pitchFamily="34" charset="-122"/>
                <a:ea typeface="微软雅黑" panose="020B0503020204020204" pitchFamily="34" charset="-122"/>
              </a:rPr>
              <a:t>左右</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请按如下格式在相应位置作答。</a:t>
            </a:r>
          </a:p>
        </p:txBody>
      </p:sp>
    </p:spTree>
    <p:extLst>
      <p:ext uri="{BB962C8B-B14F-4D97-AF65-F5344CB8AC3E}">
        <p14:creationId xmlns:p14="http://schemas.microsoft.com/office/powerpoint/2010/main" val="2967482486"/>
      </p:ext>
    </p:extLst>
  </p:cSld>
  <p:clrMapOvr>
    <a:masterClrMapping/>
  </p:clrMapOvr>
  <p:transition>
    <p:pull dir="d"/>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5863144"/>
          </a:xfrm>
          <a:prstGeom prst="rect">
            <a:avLst/>
          </a:prstGeom>
        </p:spPr>
        <p:txBody>
          <a:bodyPr wrap="square">
            <a:spAutoFit/>
          </a:bodyPr>
          <a:lstStyle/>
          <a:p>
            <a:pPr algn="ctr">
              <a:lnSpc>
                <a:spcPct val="150000"/>
              </a:lnSpc>
            </a:pPr>
            <a:r>
              <a:rPr lang="en-US" altLang="zh-CN" sz="5000" b="1" dirty="0">
                <a:latin typeface="微软雅黑" panose="020B0503020204020204" pitchFamily="34" charset="-122"/>
                <a:ea typeface="微软雅黑" panose="020B0503020204020204" pitchFamily="34" charset="-122"/>
              </a:rPr>
              <a:t>A cross-country running </a:t>
            </a:r>
            <a:r>
              <a:rPr lang="en-US" altLang="zh-CN" sz="5000" b="1" dirty="0" smtClean="0">
                <a:latin typeface="微软雅黑" panose="020B0503020204020204" pitchFamily="34" charset="-122"/>
                <a:ea typeface="微软雅黑" panose="020B0503020204020204" pitchFamily="34" charset="-122"/>
              </a:rPr>
              <a:t>race</a:t>
            </a:r>
          </a:p>
          <a:p>
            <a:pPr>
              <a:lnSpc>
                <a:spcPct val="150000"/>
              </a:lnSpc>
            </a:pPr>
            <a:r>
              <a:rPr lang="en-US" altLang="zh-CN" sz="5000" b="1" dirty="0" smtClean="0">
                <a:latin typeface="微软雅黑" panose="020B0503020204020204" pitchFamily="34" charset="-122"/>
                <a:ea typeface="微软雅黑" panose="020B0503020204020204" pitchFamily="34" charset="-122"/>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50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5115800"/>
      </p:ext>
    </p:extLst>
  </p:cSld>
  <p:clrMapOvr>
    <a:masterClrMapping/>
  </p:clrMapOvr>
  <p:transition>
    <p:pull dir="d"/>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经典范文</a:t>
            </a:r>
            <a:r>
              <a:rPr lang="en-US" altLang="zh-CN" sz="5000" b="1" dirty="0">
                <a:solidFill>
                  <a:srgbClr val="9D234F"/>
                </a:solidFill>
                <a:latin typeface="微软雅黑" panose="020B0503020204020204" pitchFamily="34" charset="-122"/>
                <a:ea typeface="微软雅黑" panose="020B0503020204020204" pitchFamily="34" charset="-122"/>
              </a:rPr>
              <a:t>]</a:t>
            </a:r>
          </a:p>
          <a:p>
            <a:pPr algn="ctr">
              <a:lnSpc>
                <a:spcPct val="150000"/>
              </a:lnSpc>
            </a:pPr>
            <a:r>
              <a:rPr lang="en-US" altLang="zh-CN" sz="5000" b="1" dirty="0">
                <a:solidFill>
                  <a:prstClr val="black"/>
                </a:solidFill>
                <a:latin typeface="微软雅黑" panose="020B0503020204020204" pitchFamily="34" charset="-122"/>
                <a:ea typeface="微软雅黑" panose="020B0503020204020204" pitchFamily="34" charset="-122"/>
              </a:rPr>
              <a:t>A cross-country running race</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Last </a:t>
            </a:r>
            <a:r>
              <a:rPr lang="en-US" altLang="zh-CN" sz="5000" b="1" dirty="0">
                <a:solidFill>
                  <a:prstClr val="black"/>
                </a:solidFill>
                <a:latin typeface="微软雅黑" panose="020B0503020204020204" pitchFamily="34" charset="-122"/>
                <a:ea typeface="微软雅黑" panose="020B0503020204020204" pitchFamily="34" charset="-122"/>
              </a:rPr>
              <a:t>Sunday witnessed an extraordinary cross-country running race</a:t>
            </a:r>
            <a:r>
              <a:rPr lang="en-US" altLang="zh-CN" sz="5000" dirty="0">
                <a:solidFill>
                  <a:prstClr val="black"/>
                </a:solidFill>
                <a:latin typeface="微软雅黑" panose="020B0503020204020204" pitchFamily="34" charset="-122"/>
                <a:ea typeface="微软雅黑" panose="020B0503020204020204" pitchFamily="34" charset="-122"/>
              </a:rPr>
              <a:t>, which nearly drew the attention of every student and teacher of our school.</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The </a:t>
            </a:r>
            <a:r>
              <a:rPr lang="en-US" altLang="zh-CN" sz="5000" dirty="0">
                <a:solidFill>
                  <a:prstClr val="black"/>
                </a:solidFill>
                <a:latin typeface="微软雅黑" panose="020B0503020204020204" pitchFamily="34" charset="-122"/>
                <a:ea typeface="微软雅黑" panose="020B0503020204020204" pitchFamily="34" charset="-122"/>
              </a:rPr>
              <a:t>students selected from every class </a:t>
            </a:r>
            <a:r>
              <a:rPr lang="en-US" altLang="zh-CN" sz="5000" b="1" dirty="0">
                <a:solidFill>
                  <a:prstClr val="black"/>
                </a:solidFill>
                <a:latin typeface="微软雅黑" panose="020B0503020204020204" pitchFamily="34" charset="-122"/>
                <a:ea typeface="微软雅黑" panose="020B0503020204020204" pitchFamily="34" charset="-122"/>
              </a:rPr>
              <a:t>took part in the competition</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The route measured</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five </a:t>
            </a:r>
            <a:r>
              <a:rPr lang="en-US" altLang="zh-CN" sz="5000" b="1" dirty="0" err="1">
                <a:solidFill>
                  <a:prstClr val="black"/>
                </a:solidFill>
                <a:latin typeface="微软雅黑" panose="020B0503020204020204" pitchFamily="34" charset="-122"/>
                <a:ea typeface="微软雅黑" panose="020B0503020204020204" pitchFamily="34" charset="-122"/>
              </a:rPr>
              <a:t>kilometres</a:t>
            </a:r>
            <a:r>
              <a:rPr lang="en-US" altLang="zh-CN" sz="5000" dirty="0">
                <a:solidFill>
                  <a:prstClr val="black"/>
                </a:solidFill>
                <a:latin typeface="微软雅黑" panose="020B0503020204020204" pitchFamily="34" charset="-122"/>
                <a:ea typeface="微软雅黑" panose="020B0503020204020204" pitchFamily="34" charset="-122"/>
              </a:rPr>
              <a:t>, from our school gate to the foot of </a:t>
            </a:r>
            <a:r>
              <a:rPr lang="en-US" altLang="zh-CN" sz="5000" dirty="0" err="1">
                <a:solidFill>
                  <a:prstClr val="black"/>
                </a:solidFill>
                <a:latin typeface="微软雅黑" panose="020B0503020204020204" pitchFamily="34" charset="-122"/>
                <a:ea typeface="微软雅黑" panose="020B0503020204020204" pitchFamily="34" charset="-122"/>
              </a:rPr>
              <a:t>Nanshan</a:t>
            </a:r>
            <a:r>
              <a:rPr lang="en-US" altLang="zh-CN" sz="5000" dirty="0">
                <a:solidFill>
                  <a:prstClr val="black"/>
                </a:solidFill>
                <a:latin typeface="微软雅黑" panose="020B0503020204020204" pitchFamily="34" charset="-122"/>
                <a:ea typeface="微软雅黑" panose="020B0503020204020204" pitchFamily="34" charset="-122"/>
              </a:rPr>
              <a:t> Mountain. </a:t>
            </a:r>
          </a:p>
        </p:txBody>
      </p:sp>
    </p:spTree>
    <p:extLst>
      <p:ext uri="{BB962C8B-B14F-4D97-AF65-F5344CB8AC3E}">
        <p14:creationId xmlns:p14="http://schemas.microsoft.com/office/powerpoint/2010/main" val="2388648014"/>
      </p:ext>
    </p:extLst>
  </p:cSld>
  <p:clrMapOvr>
    <a:masterClrMapping/>
  </p:clrMapOvr>
  <p:transition>
    <p:pull dir="d"/>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171468"/>
          </a:xfrm>
          <a:prstGeom prst="rect">
            <a:avLst/>
          </a:prstGeom>
        </p:spPr>
        <p:txBody>
          <a:bodyPr wrap="square">
            <a:spAutoFit/>
          </a:bodyPr>
          <a:lstStyle/>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Every participant tried their best to finish the task, </a:t>
            </a:r>
            <a:r>
              <a:rPr lang="en-US" altLang="zh-CN" sz="5000" b="1" dirty="0">
                <a:solidFill>
                  <a:prstClr val="black"/>
                </a:solidFill>
                <a:latin typeface="微软雅黑" panose="020B0503020204020204" pitchFamily="34" charset="-122"/>
                <a:ea typeface="微软雅黑" panose="020B0503020204020204" pitchFamily="34" charset="-122"/>
              </a:rPr>
              <a:t>with their classmates along the way giving them necessary help as well as encouragement</a:t>
            </a:r>
            <a:r>
              <a:rPr lang="en-US" altLang="zh-CN" sz="5000" dirty="0">
                <a:solidFill>
                  <a:prstClr val="black"/>
                </a:solidFill>
                <a:latin typeface="微软雅黑" panose="020B0503020204020204" pitchFamily="34" charset="-122"/>
                <a:ea typeface="微软雅黑" panose="020B0503020204020204" pitchFamily="34" charset="-122"/>
              </a:rPr>
              <a:t>. At last, all the runners </a:t>
            </a:r>
            <a:r>
              <a:rPr lang="en-US" altLang="zh-CN" sz="5000" b="1" dirty="0">
                <a:solidFill>
                  <a:prstClr val="black"/>
                </a:solidFill>
                <a:latin typeface="微软雅黑" panose="020B0503020204020204" pitchFamily="34" charset="-122"/>
                <a:ea typeface="微软雅黑" panose="020B0503020204020204" pitchFamily="34" charset="-122"/>
              </a:rPr>
              <a:t>managed to </a:t>
            </a:r>
            <a:r>
              <a:rPr lang="en-US" altLang="zh-CN" sz="5000" dirty="0">
                <a:solidFill>
                  <a:prstClr val="black"/>
                </a:solidFill>
                <a:latin typeface="微软雅黑" panose="020B0503020204020204" pitchFamily="34" charset="-122"/>
                <a:ea typeface="微软雅黑" panose="020B0503020204020204" pitchFamily="34" charset="-122"/>
              </a:rPr>
              <a:t>arrive at the finish line, </a:t>
            </a:r>
            <a:r>
              <a:rPr lang="en-US" altLang="zh-CN" sz="5000" b="1" dirty="0">
                <a:solidFill>
                  <a:prstClr val="black"/>
                </a:solidFill>
                <a:latin typeface="微软雅黑" panose="020B0503020204020204" pitchFamily="34" charset="-122"/>
                <a:ea typeface="微软雅黑" panose="020B0503020204020204" pitchFamily="34" charset="-122"/>
              </a:rPr>
              <a:t>receiving cheers in all directions</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The activity was highly spoken of</a:t>
            </a:r>
            <a:r>
              <a:rPr lang="en-US" altLang="zh-CN" sz="5000" dirty="0">
                <a:solidFill>
                  <a:prstClr val="black"/>
                </a:solidFill>
                <a:latin typeface="微软雅黑" panose="020B0503020204020204" pitchFamily="34" charset="-122"/>
                <a:ea typeface="微软雅黑" panose="020B0503020204020204" pitchFamily="34" charset="-122"/>
              </a:rPr>
              <a:t>, because </a:t>
            </a:r>
            <a:r>
              <a:rPr lang="en-US" altLang="zh-CN" sz="5000" b="1" dirty="0">
                <a:solidFill>
                  <a:prstClr val="black"/>
                </a:solidFill>
                <a:latin typeface="微软雅黑" panose="020B0503020204020204" pitchFamily="34" charset="-122"/>
                <a:ea typeface="微软雅黑" panose="020B0503020204020204" pitchFamily="34" charset="-122"/>
              </a:rPr>
              <a:t>not only did it provide</a:t>
            </a:r>
            <a:r>
              <a:rPr lang="en-US" altLang="zh-CN" sz="5000" dirty="0">
                <a:solidFill>
                  <a:prstClr val="black"/>
                </a:solidFill>
                <a:latin typeface="微软雅黑" panose="020B0503020204020204" pitchFamily="34" charset="-122"/>
                <a:ea typeface="微软雅黑" panose="020B0503020204020204" pitchFamily="34" charset="-122"/>
              </a:rPr>
              <a:t> chance for us to exercise, </a:t>
            </a:r>
            <a:r>
              <a:rPr lang="en-US" altLang="zh-CN" sz="5000" b="1" dirty="0">
                <a:solidFill>
                  <a:prstClr val="black"/>
                </a:solidFill>
                <a:latin typeface="微软雅黑" panose="020B0503020204020204" pitchFamily="34" charset="-122"/>
                <a:ea typeface="微软雅黑" panose="020B0503020204020204" pitchFamily="34" charset="-122"/>
              </a:rPr>
              <a:t>but also </a:t>
            </a:r>
            <a:r>
              <a:rPr lang="en-US" altLang="zh-CN" sz="5000" dirty="0">
                <a:solidFill>
                  <a:prstClr val="black"/>
                </a:solidFill>
                <a:latin typeface="微软雅黑" panose="020B0503020204020204" pitchFamily="34" charset="-122"/>
                <a:ea typeface="微软雅黑" panose="020B0503020204020204" pitchFamily="34" charset="-122"/>
              </a:rPr>
              <a:t>made us </a:t>
            </a:r>
            <a:r>
              <a:rPr lang="en-US" altLang="zh-CN" sz="5000" b="1" dirty="0">
                <a:solidFill>
                  <a:prstClr val="black"/>
                </a:solidFill>
                <a:latin typeface="微软雅黑" panose="020B0503020204020204" pitchFamily="34" charset="-122"/>
                <a:ea typeface="微软雅黑" panose="020B0503020204020204" pitchFamily="34" charset="-122"/>
              </a:rPr>
              <a:t>a more cohesive class</a:t>
            </a:r>
            <a:r>
              <a:rPr lang="en-US" altLang="zh-CN" sz="5000"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04299699"/>
      </p:ext>
    </p:extLst>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prstClr val="black"/>
                </a:solidFill>
                <a:latin typeface="微软雅黑" panose="020B0503020204020204" pitchFamily="34" charset="-122"/>
                <a:ea typeface="微软雅黑" panose="020B0503020204020204" pitchFamily="34" charset="-122"/>
              </a:rPr>
              <a:t>专题导读</a:t>
            </a:r>
          </a:p>
        </p:txBody>
      </p:sp>
      <p:sp>
        <p:nvSpPr>
          <p:cNvPr id="2" name="TextBox 1"/>
          <p:cNvSpPr txBox="1"/>
          <p:nvPr/>
        </p:nvSpPr>
        <p:spPr>
          <a:xfrm>
            <a:off x="1800524" y="2700710"/>
            <a:ext cx="20450272" cy="5725863"/>
          </a:xfrm>
          <a:prstGeom prst="rect">
            <a:avLst/>
          </a:prstGeom>
          <a:noFill/>
        </p:spPr>
        <p:txBody>
          <a:bodyPr wrap="square" rtlCol="0">
            <a:spAutoFit/>
          </a:bodyPr>
          <a:lstStyle/>
          <a:p>
            <a:pPr>
              <a:lnSpc>
                <a:spcPct val="150000"/>
              </a:lnSpc>
            </a:pPr>
            <a:r>
              <a:rPr lang="en-US" altLang="zh-CN" sz="5000" dirty="0" smtClean="0">
                <a:latin typeface="微软雅黑" panose="020B0503020204020204" pitchFamily="34" charset="-122"/>
                <a:ea typeface="微软雅黑" panose="020B0503020204020204" pitchFamily="34" charset="-122"/>
              </a:rPr>
              <a:t>       </a:t>
            </a:r>
            <a:r>
              <a:rPr lang="zh-CN" altLang="zh-CN" sz="5000" dirty="0" smtClean="0">
                <a:latin typeface="微软雅黑" panose="020B0503020204020204" pitchFamily="34" charset="-122"/>
                <a:ea typeface="微软雅黑" panose="020B0503020204020204" pitchFamily="34" charset="-122"/>
              </a:rPr>
              <a:t>应用文</a:t>
            </a:r>
            <a:r>
              <a:rPr lang="zh-CN" altLang="zh-CN" sz="5000" dirty="0">
                <a:latin typeface="微软雅黑" panose="020B0503020204020204" pitchFamily="34" charset="-122"/>
                <a:ea typeface="微软雅黑" panose="020B0503020204020204" pitchFamily="34" charset="-122"/>
              </a:rPr>
              <a:t>是高考英语写作中最常考查的一种体裁。它接近考生的实际生活</a:t>
            </a:r>
            <a:r>
              <a:rPr lang="en-US" altLang="zh-CN" sz="5000" dirty="0">
                <a:latin typeface="微软雅黑" panose="020B0503020204020204" pitchFamily="34" charset="-122"/>
                <a:ea typeface="微软雅黑" panose="020B0503020204020204" pitchFamily="34" charset="-122"/>
              </a:rPr>
              <a:t>, </a:t>
            </a:r>
            <a:r>
              <a:rPr lang="zh-CN" altLang="zh-CN" sz="5000" dirty="0">
                <a:latin typeface="微软雅黑" panose="020B0503020204020204" pitchFamily="34" charset="-122"/>
                <a:ea typeface="微软雅黑" panose="020B0503020204020204" pitchFamily="34" charset="-122"/>
              </a:rPr>
              <a:t>易于表达</a:t>
            </a:r>
            <a:r>
              <a:rPr lang="en-US" altLang="zh-CN" sz="5000" dirty="0">
                <a:latin typeface="微软雅黑" panose="020B0503020204020204" pitchFamily="34" charset="-122"/>
                <a:ea typeface="微软雅黑" panose="020B0503020204020204" pitchFamily="34" charset="-122"/>
              </a:rPr>
              <a:t>, </a:t>
            </a:r>
            <a:r>
              <a:rPr lang="zh-CN" altLang="zh-CN" sz="5000" dirty="0">
                <a:latin typeface="微软雅黑" panose="020B0503020204020204" pitchFamily="34" charset="-122"/>
                <a:ea typeface="微软雅黑" panose="020B0503020204020204" pitchFamily="34" charset="-122"/>
              </a:rPr>
              <a:t>能充分考查考生的写作水平。常见的应用文有书信</a:t>
            </a:r>
            <a:r>
              <a:rPr lang="en-US" altLang="zh-CN" sz="5000" dirty="0">
                <a:latin typeface="微软雅黑" panose="020B0503020204020204" pitchFamily="34" charset="-122"/>
                <a:ea typeface="微软雅黑" panose="020B0503020204020204" pitchFamily="34" charset="-122"/>
              </a:rPr>
              <a:t>(</a:t>
            </a:r>
            <a:r>
              <a:rPr lang="zh-CN" altLang="zh-CN" sz="5000" dirty="0">
                <a:latin typeface="微软雅黑" panose="020B0503020204020204" pitchFamily="34" charset="-122"/>
                <a:ea typeface="微软雅黑" panose="020B0503020204020204" pitchFamily="34" charset="-122"/>
              </a:rPr>
              <a:t>包括电子邮件</a:t>
            </a:r>
            <a:r>
              <a:rPr lang="en-US" altLang="zh-CN" sz="5000" dirty="0">
                <a:latin typeface="微软雅黑" panose="020B0503020204020204" pitchFamily="34" charset="-122"/>
                <a:ea typeface="微软雅黑" panose="020B0503020204020204" pitchFamily="34" charset="-122"/>
              </a:rPr>
              <a:t>)</a:t>
            </a:r>
            <a:r>
              <a:rPr lang="zh-CN" altLang="zh-CN" sz="5000" dirty="0">
                <a:latin typeface="微软雅黑" panose="020B0503020204020204" pitchFamily="34" charset="-122"/>
                <a:ea typeface="微软雅黑" panose="020B0503020204020204" pitchFamily="34" charset="-122"/>
              </a:rPr>
              <a:t>、通知、新闻报道、演讲稿等</a:t>
            </a:r>
            <a:r>
              <a:rPr lang="en-US" altLang="zh-CN" sz="5000" dirty="0">
                <a:latin typeface="微软雅黑" panose="020B0503020204020204" pitchFamily="34" charset="-122"/>
                <a:ea typeface="微软雅黑" panose="020B0503020204020204" pitchFamily="34" charset="-122"/>
              </a:rPr>
              <a:t>, </a:t>
            </a:r>
            <a:r>
              <a:rPr lang="zh-CN" altLang="zh-CN" sz="5000" dirty="0">
                <a:latin typeface="微软雅黑" panose="020B0503020204020204" pitchFamily="34" charset="-122"/>
                <a:ea typeface="微软雅黑" panose="020B0503020204020204" pitchFamily="34" charset="-122"/>
              </a:rPr>
              <a:t>其中书信最为常见</a:t>
            </a:r>
            <a:r>
              <a:rPr lang="en-US" altLang="zh-CN" sz="5000" dirty="0">
                <a:latin typeface="微软雅黑" panose="020B0503020204020204" pitchFamily="34" charset="-122"/>
                <a:ea typeface="微软雅黑" panose="020B0503020204020204" pitchFamily="34" charset="-122"/>
              </a:rPr>
              <a:t>, </a:t>
            </a:r>
            <a:r>
              <a:rPr lang="zh-CN" altLang="zh-CN" sz="5000" dirty="0">
                <a:latin typeface="微软雅黑" panose="020B0503020204020204" pitchFamily="34" charset="-122"/>
                <a:ea typeface="微软雅黑" panose="020B0503020204020204" pitchFamily="34" charset="-122"/>
              </a:rPr>
              <a:t>主要包括致歉信、致谢信、求助信、慰问信、邀请信、介绍信、自荐信、求职信</a:t>
            </a:r>
            <a:r>
              <a:rPr lang="en-US" altLang="zh-CN" sz="5000" dirty="0">
                <a:latin typeface="微软雅黑" panose="020B0503020204020204" pitchFamily="34" charset="-122"/>
                <a:ea typeface="微软雅黑" panose="020B0503020204020204" pitchFamily="34" charset="-122"/>
              </a:rPr>
              <a:t>, </a:t>
            </a:r>
            <a:r>
              <a:rPr lang="zh-CN" altLang="zh-CN" sz="5000" dirty="0">
                <a:latin typeface="微软雅黑" panose="020B0503020204020204" pitchFamily="34" charset="-122"/>
                <a:ea typeface="微软雅黑" panose="020B0503020204020204" pitchFamily="34" charset="-122"/>
              </a:rPr>
              <a:t>以及答复读者的解答信和短文投稿等</a:t>
            </a:r>
            <a:r>
              <a:rPr lang="en-US" altLang="zh-CN" sz="5000" dirty="0">
                <a:latin typeface="微软雅黑" panose="020B0503020204020204" pitchFamily="34" charset="-122"/>
                <a:ea typeface="微软雅黑" panose="020B0503020204020204" pitchFamily="34" charset="-122"/>
              </a:rPr>
              <a:t>,</a:t>
            </a:r>
            <a:r>
              <a:rPr lang="zh-CN" altLang="zh-CN" sz="5000" dirty="0">
                <a:latin typeface="微软雅黑" panose="020B0503020204020204" pitchFamily="34" charset="-122"/>
                <a:ea typeface="微软雅黑" panose="020B0503020204020204" pitchFamily="34" charset="-122"/>
              </a:rPr>
              <a:t>体现考察形式的</a:t>
            </a:r>
            <a:r>
              <a:rPr lang="zh-CN" altLang="zh-CN" sz="5000" dirty="0" smtClean="0">
                <a:latin typeface="微软雅黑" panose="020B0503020204020204" pitchFamily="34" charset="-122"/>
                <a:ea typeface="微软雅黑" panose="020B0503020204020204" pitchFamily="34" charset="-122"/>
              </a:rPr>
              <a:t>多样化。</a:t>
            </a:r>
            <a:endParaRPr lang="zh-CN" altLang="en-US" dirty="0"/>
          </a:p>
        </p:txBody>
      </p:sp>
    </p:spTree>
    <p:extLst>
      <p:ext uri="{BB962C8B-B14F-4D97-AF65-F5344CB8AC3E}">
        <p14:creationId xmlns:p14="http://schemas.microsoft.com/office/powerpoint/2010/main" val="3987788794"/>
      </p:ext>
    </p:extLst>
  </p:cSld>
  <p:clrMapOvr>
    <a:masterClrMapping/>
  </p:clrMapOvr>
  <p:transition>
    <p:pull dir="d"/>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633133"/>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【提分句式】</a:t>
            </a:r>
            <a:endParaRPr lang="en-US" altLang="zh-CN" sz="5000" b="1" dirty="0" smtClean="0">
              <a:solidFill>
                <a:srgbClr val="9D234F"/>
              </a:solidFill>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精彩开头</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导语</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简要概述事件</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时间、地点、人物、事件</a:t>
            </a:r>
            <a:r>
              <a:rPr lang="en-US" altLang="zh-CN" sz="5000" b="1" dirty="0">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为了增进相互了解</a:t>
            </a:r>
            <a:r>
              <a:rPr lang="en-US" altLang="zh-CN" sz="5000" dirty="0">
                <a:latin typeface="微软雅黑" panose="020B0503020204020204" pitchFamily="34" charset="-122"/>
                <a:ea typeface="微软雅黑" panose="020B0503020204020204" pitchFamily="34" charset="-122"/>
              </a:rPr>
              <a:t>), we had an online class with a sister school in the UK, introducing traditional festivals to each other.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Last </a:t>
            </a:r>
            <a:r>
              <a:rPr lang="en-US" altLang="zh-CN" sz="5000" dirty="0">
                <a:latin typeface="微软雅黑" panose="020B0503020204020204" pitchFamily="34" charset="-122"/>
                <a:ea typeface="微软雅黑" panose="020B0503020204020204" pitchFamily="34" charset="-122"/>
              </a:rPr>
              <a:t>Wednesday afternoon, our class </a:t>
            </a:r>
            <a:r>
              <a:rPr lang="en-US" altLang="zh-CN" sz="5000" b="1" dirty="0">
                <a:latin typeface="微软雅黑" panose="020B0503020204020204" pitchFamily="34" charset="-122"/>
                <a:ea typeface="微软雅黑" panose="020B0503020204020204" pitchFamily="34" charset="-122"/>
              </a:rPr>
              <a:t>took part in</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participated in</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joined in </a:t>
            </a:r>
            <a:r>
              <a:rPr lang="en-US" altLang="zh-CN" sz="5000" dirty="0" err="1">
                <a:latin typeface="微软雅黑" panose="020B0503020204020204" pitchFamily="34" charset="-122"/>
                <a:ea typeface="微软雅黑" panose="020B0503020204020204" pitchFamily="34" charset="-122"/>
              </a:rPr>
              <a:t>labour</a:t>
            </a:r>
            <a:r>
              <a:rPr lang="en-US" altLang="zh-CN" sz="5000" dirty="0">
                <a:latin typeface="微软雅黑" panose="020B0503020204020204" pitchFamily="34" charset="-122"/>
                <a:ea typeface="微软雅黑" panose="020B0503020204020204" pitchFamily="34" charset="-122"/>
              </a:rPr>
              <a:t> practice on Hong Xing farm.</a:t>
            </a:r>
          </a:p>
        </p:txBody>
      </p:sp>
      <p:sp>
        <p:nvSpPr>
          <p:cNvPr id="5" name="矩形 4"/>
          <p:cNvSpPr/>
          <p:nvPr/>
        </p:nvSpPr>
        <p:spPr>
          <a:xfrm>
            <a:off x="2880644" y="3156565"/>
            <a:ext cx="13537504" cy="1200329"/>
          </a:xfrm>
          <a:prstGeom prst="rect">
            <a:avLst/>
          </a:prstGeom>
        </p:spPr>
        <p:txBody>
          <a:bodyPr wrap="square">
            <a:spAutoFit/>
          </a:bodyPr>
          <a:lstStyle/>
          <a:p>
            <a:pPr>
              <a:lnSpc>
                <a:spcPct val="120000"/>
              </a:lnSpc>
            </a:pPr>
            <a:r>
              <a:rPr lang="en-US" altLang="zh-CN" sz="6000" b="1" dirty="0">
                <a:solidFill>
                  <a:srgbClr val="CC0000"/>
                </a:solidFill>
                <a:latin typeface="微软雅黑" panose="020B0503020204020204" pitchFamily="34" charset="-122"/>
                <a:ea typeface="微软雅黑" panose="020B0503020204020204" pitchFamily="34" charset="-122"/>
              </a:rPr>
              <a:t>To enhance mutual understanding</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31523429"/>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941457"/>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Last Wednesday, a thrilling </a:t>
            </a:r>
            <a:r>
              <a:rPr lang="en-US" altLang="zh-CN" sz="5000" dirty="0" smtClean="0">
                <a:latin typeface="微软雅黑" panose="020B0503020204020204" pitchFamily="34" charset="-122"/>
                <a:ea typeface="微软雅黑" panose="020B0503020204020204" pitchFamily="34" charset="-122"/>
              </a:rPr>
              <a:t>tug-of-war___________________________</a:t>
            </a:r>
            <a:endParaRPr lang="en-US" altLang="zh-CN" sz="5000" u="sng"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0" u="sng"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举行</a:t>
            </a:r>
            <a:r>
              <a:rPr lang="en-US" altLang="zh-CN" sz="5000" dirty="0">
                <a:latin typeface="微软雅黑" panose="020B0503020204020204" pitchFamily="34" charset="-122"/>
                <a:ea typeface="微软雅黑" panose="020B0503020204020204" pitchFamily="34" charset="-122"/>
              </a:rPr>
              <a:t>) on the school playground, </a:t>
            </a:r>
            <a:r>
              <a:rPr lang="en-US" altLang="zh-CN" sz="5000" b="1" dirty="0">
                <a:latin typeface="微软雅黑" panose="020B0503020204020204" pitchFamily="34" charset="-122"/>
                <a:ea typeface="微软雅黑" panose="020B0503020204020204" pitchFamily="34" charset="-122"/>
              </a:rPr>
              <a:t>which attracted </a:t>
            </a:r>
            <a:r>
              <a:rPr lang="en-US" altLang="zh-CN" sz="5000" dirty="0">
                <a:latin typeface="微软雅黑" panose="020B0503020204020204" pitchFamily="34" charset="-122"/>
                <a:ea typeface="微软雅黑" panose="020B0503020204020204" pitchFamily="34" charset="-122"/>
              </a:rPr>
              <a:t>lots of attention./Last Wednesday</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见证</a:t>
            </a:r>
            <a:r>
              <a:rPr lang="en-US" altLang="zh-CN" sz="5000" dirty="0">
                <a:latin typeface="微软雅黑" panose="020B0503020204020204" pitchFamily="34" charset="-122"/>
                <a:ea typeface="微软雅黑" panose="020B0503020204020204" pitchFamily="34" charset="-122"/>
              </a:rPr>
              <a:t>) an exciting tug-of-war kicking off on the playground of our school, </a:t>
            </a:r>
            <a:r>
              <a:rPr lang="en-US" altLang="zh-CN" sz="5000" b="1" dirty="0">
                <a:latin typeface="微软雅黑" panose="020B0503020204020204" pitchFamily="34" charset="-122"/>
                <a:ea typeface="微软雅黑" panose="020B0503020204020204" pitchFamily="34" charset="-122"/>
              </a:rPr>
              <a:t>attracting</a:t>
            </a:r>
            <a:r>
              <a:rPr lang="en-US" altLang="zh-CN" sz="5000" dirty="0">
                <a:latin typeface="微软雅黑" panose="020B0503020204020204" pitchFamily="34" charset="-122"/>
                <a:ea typeface="微软雅黑" panose="020B0503020204020204" pitchFamily="34" charset="-122"/>
              </a:rPr>
              <a:t> lots of attention.  </a:t>
            </a:r>
          </a:p>
          <a:p>
            <a:pPr>
              <a:lnSpc>
                <a:spcPct val="150000"/>
              </a:lnSpc>
            </a:pPr>
            <a:r>
              <a:rPr lang="zh-CN" altLang="en-US" sz="5000" b="1" dirty="0">
                <a:latin typeface="微软雅黑" panose="020B0503020204020204" pitchFamily="34" charset="-122"/>
                <a:ea typeface="微软雅黑" panose="020B0503020204020204" pitchFamily="34" charset="-122"/>
              </a:rPr>
              <a:t>正文佳句</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主体</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详述事件的起因、经过和结果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 variety of activities, fun and exciting, </a:t>
            </a:r>
            <a:r>
              <a:rPr lang="en-US" altLang="zh-CN" sz="5000" b="1" dirty="0">
                <a:latin typeface="微软雅黑" panose="020B0503020204020204" pitchFamily="34" charset="-122"/>
                <a:ea typeface="微软雅黑" panose="020B0503020204020204" pitchFamily="34" charset="-122"/>
              </a:rPr>
              <a:t>attracted lots of participation</a:t>
            </a:r>
            <a:r>
              <a:rPr lang="en-US" altLang="zh-CN" sz="5000" dirty="0">
                <a:latin typeface="微软雅黑" panose="020B0503020204020204" pitchFamily="34" charset="-122"/>
                <a:ea typeface="微软雅黑" panose="020B0503020204020204" pitchFamily="34" charset="-122"/>
              </a:rPr>
              <a:t>, among which dumpling making was most welcomed.</a:t>
            </a:r>
          </a:p>
        </p:txBody>
      </p:sp>
      <p:sp>
        <p:nvSpPr>
          <p:cNvPr id="5" name="矩形 4"/>
          <p:cNvSpPr/>
          <p:nvPr/>
        </p:nvSpPr>
        <p:spPr>
          <a:xfrm>
            <a:off x="2808636" y="743134"/>
            <a:ext cx="18866096" cy="2677656"/>
          </a:xfrm>
          <a:prstGeom prst="rect">
            <a:avLst/>
          </a:prstGeom>
        </p:spPr>
        <p:txBody>
          <a:bodyPr wrap="square">
            <a:spAutoFit/>
          </a:bodyPr>
          <a:lstStyle/>
          <a:p>
            <a:pPr>
              <a:lnSpc>
                <a:spcPct val="140000"/>
              </a:lnSpc>
            </a:pPr>
            <a:r>
              <a:rPr lang="en-US" altLang="zh-CN" sz="6000" b="1" dirty="0" smtClean="0">
                <a:solidFill>
                  <a:srgbClr val="CC0000"/>
                </a:solidFill>
                <a:latin typeface="微软雅黑" panose="020B0503020204020204" pitchFamily="34" charset="-122"/>
                <a:ea typeface="微软雅黑" panose="020B0503020204020204" pitchFamily="34" charset="-122"/>
              </a:rPr>
              <a:t>                                                           took place</a:t>
            </a:r>
          </a:p>
          <a:p>
            <a:pPr>
              <a:lnSpc>
                <a:spcPct val="140000"/>
              </a:lnSpc>
            </a:pPr>
            <a:r>
              <a:rPr lang="en-US" altLang="zh-CN" sz="6000" dirty="0" smtClean="0">
                <a:solidFill>
                  <a:srgbClr val="CC0000"/>
                </a:solidFill>
                <a:latin typeface="微软雅黑" panose="020B0503020204020204" pitchFamily="34" charset="-122"/>
                <a:ea typeface="微软雅黑" panose="020B0503020204020204" pitchFamily="34" charset="-122"/>
              </a:rPr>
              <a:t>/</a:t>
            </a:r>
            <a:r>
              <a:rPr lang="en-US" altLang="zh-CN" sz="6000" b="1" dirty="0">
                <a:solidFill>
                  <a:srgbClr val="CC0000"/>
                </a:solidFill>
                <a:latin typeface="微软雅黑" panose="020B0503020204020204" pitchFamily="34" charset="-122"/>
                <a:ea typeface="微软雅黑" panose="020B0503020204020204" pitchFamily="34" charset="-122"/>
              </a:rPr>
              <a:t>was </a:t>
            </a:r>
            <a:r>
              <a:rPr lang="en-US" altLang="zh-CN" sz="6000" b="1" dirty="0" smtClean="0">
                <a:solidFill>
                  <a:srgbClr val="CC0000"/>
                </a:solidFill>
                <a:latin typeface="微软雅黑" panose="020B0503020204020204" pitchFamily="34" charset="-122"/>
                <a:ea typeface="微软雅黑" panose="020B0503020204020204" pitchFamily="34" charset="-122"/>
              </a:rPr>
              <a:t>held </a:t>
            </a:r>
          </a:p>
        </p:txBody>
      </p:sp>
      <p:sp>
        <p:nvSpPr>
          <p:cNvPr id="2" name="TextBox 1"/>
          <p:cNvSpPr txBox="1"/>
          <p:nvPr/>
        </p:nvSpPr>
        <p:spPr>
          <a:xfrm>
            <a:off x="15374032" y="3413239"/>
            <a:ext cx="6516724" cy="1015663"/>
          </a:xfrm>
          <a:prstGeom prst="rect">
            <a:avLst/>
          </a:prstGeom>
          <a:noFill/>
        </p:spPr>
        <p:txBody>
          <a:bodyPr wrap="square" rtlCol="0">
            <a:spAutoFit/>
          </a:bodyPr>
          <a:lstStyle/>
          <a:p>
            <a:r>
              <a:rPr lang="en-US" altLang="zh-CN" sz="6000" b="1" dirty="0" smtClean="0">
                <a:solidFill>
                  <a:srgbClr val="CC0000"/>
                </a:solidFill>
                <a:latin typeface="微软雅黑" panose="020B0503020204020204" pitchFamily="34" charset="-122"/>
                <a:ea typeface="微软雅黑" panose="020B0503020204020204" pitchFamily="34" charset="-122"/>
              </a:rPr>
              <a:t>witnessed</a:t>
            </a:r>
            <a:r>
              <a:rPr lang="en-US" altLang="zh-CN" sz="6000" dirty="0" smtClean="0">
                <a:solidFill>
                  <a:srgbClr val="CC0000"/>
                </a:solidFill>
                <a:latin typeface="微软雅黑" panose="020B0503020204020204" pitchFamily="34" charset="-122"/>
                <a:ea typeface="微软雅黑" panose="020B0503020204020204" pitchFamily="34" charset="-122"/>
              </a:rPr>
              <a:t>/</a:t>
            </a:r>
            <a:r>
              <a:rPr lang="en-US" altLang="zh-CN" sz="6000" b="1" dirty="0" smtClean="0">
                <a:solidFill>
                  <a:srgbClr val="CC0000"/>
                </a:solidFill>
                <a:latin typeface="微软雅黑" panose="020B0503020204020204" pitchFamily="34" charset="-122"/>
                <a:ea typeface="微软雅黑" panose="020B0503020204020204" pitchFamily="34" charset="-122"/>
              </a:rPr>
              <a:t>saw</a:t>
            </a:r>
            <a:endParaRPr lang="zh-CN" altLang="en-US" dirty="0"/>
          </a:p>
        </p:txBody>
      </p:sp>
    </p:spTree>
    <p:extLst>
      <p:ext uri="{BB962C8B-B14F-4D97-AF65-F5344CB8AC3E}">
        <p14:creationId xmlns:p14="http://schemas.microsoft.com/office/powerpoint/2010/main" val="793868600"/>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633133"/>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a:t>
            </a:r>
            <a:r>
              <a:rPr lang="en-US" altLang="zh-CN" sz="5000" b="1" dirty="0">
                <a:latin typeface="微软雅黑" panose="020B0503020204020204" pitchFamily="34" charset="-122"/>
                <a:ea typeface="微软雅黑" panose="020B0503020204020204" pitchFamily="34" charset="-122"/>
              </a:rPr>
              <a:t> Not only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学生们表演了</a:t>
            </a:r>
            <a:r>
              <a:rPr lang="en-US" altLang="zh-CN" sz="5000" dirty="0">
                <a:latin typeface="微软雅黑" panose="020B0503020204020204" pitchFamily="34" charset="-122"/>
                <a:ea typeface="微软雅黑" panose="020B0503020204020204" pitchFamily="34" charset="-122"/>
              </a:rPr>
              <a:t>) antique musical instruments, Chinese painting and calligraphy, </a:t>
            </a:r>
            <a:r>
              <a:rPr lang="en-US" altLang="zh-CN" sz="5000" b="1" dirty="0">
                <a:latin typeface="微软雅黑" panose="020B0503020204020204" pitchFamily="34" charset="-122"/>
                <a:ea typeface="微软雅黑" panose="020B0503020204020204" pitchFamily="34" charset="-122"/>
              </a:rPr>
              <a:t>but they also </a:t>
            </a:r>
            <a:r>
              <a:rPr lang="en-US" altLang="zh-CN" sz="5000" dirty="0">
                <a:latin typeface="微软雅黑" panose="020B0503020204020204" pitchFamily="34" charset="-122"/>
                <a:ea typeface="微软雅黑" panose="020B0503020204020204" pitchFamily="34" charset="-122"/>
              </a:rPr>
              <a:t>did kung </a:t>
            </a:r>
            <a:r>
              <a:rPr lang="en-US" altLang="zh-CN" sz="5000" dirty="0" err="1">
                <a:latin typeface="微软雅黑" panose="020B0503020204020204" pitchFamily="34" charset="-122"/>
                <a:ea typeface="微软雅黑" panose="020B0503020204020204" pitchFamily="34" charset="-122"/>
              </a:rPr>
              <a:t>fu</a:t>
            </a:r>
            <a:r>
              <a:rPr lang="en-US" altLang="zh-CN" sz="5000" dirty="0">
                <a:latin typeface="微软雅黑" panose="020B0503020204020204" pitchFamily="34" charset="-122"/>
                <a:ea typeface="微软雅黑" panose="020B0503020204020204" pitchFamily="34" charset="-122"/>
              </a:rPr>
              <a:t> and </a:t>
            </a:r>
            <a:r>
              <a:rPr lang="en-US" altLang="zh-CN" sz="5000" dirty="0" err="1" smtClean="0">
                <a:latin typeface="微软雅黑" panose="020B0503020204020204" pitchFamily="34" charset="-122"/>
                <a:ea typeface="微软雅黑" panose="020B0503020204020204" pitchFamily="34" charset="-122"/>
              </a:rPr>
              <a:t>t'ai</a:t>
            </a:r>
            <a:r>
              <a:rPr lang="en-US" altLang="zh-CN" sz="5000" dirty="0" smtClean="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chi, </a:t>
            </a:r>
            <a:r>
              <a:rPr lang="en-US" altLang="zh-CN" sz="5000" b="1" dirty="0">
                <a:latin typeface="微软雅黑" panose="020B0503020204020204" pitchFamily="34" charset="-122"/>
                <a:ea typeface="微软雅黑" panose="020B0503020204020204" pitchFamily="34" charset="-122"/>
              </a:rPr>
              <a:t>which </a:t>
            </a:r>
            <a:r>
              <a:rPr lang="en-US" altLang="zh-CN" sz="5000" dirty="0">
                <a:latin typeface="微软雅黑" panose="020B0503020204020204" pitchFamily="34" charset="-122"/>
                <a:ea typeface="微软雅黑" panose="020B0503020204020204" pitchFamily="34" charset="-122"/>
              </a:rPr>
              <a:t>undoubtedly drew these foreign </a:t>
            </a:r>
            <a:r>
              <a:rPr lang="en-US" altLang="zh-CN" sz="5000" dirty="0" smtClean="0">
                <a:latin typeface="微软雅黑" panose="020B0503020204020204" pitchFamily="34" charset="-122"/>
                <a:ea typeface="微软雅黑" panose="020B0503020204020204" pitchFamily="34" charset="-122"/>
              </a:rPr>
              <a:t>visitors'</a:t>
            </a:r>
            <a:r>
              <a:rPr lang="zh-CN" altLang="en-US" sz="5000" dirty="0" smtClean="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attention.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a:t>
            </a:r>
            <a:r>
              <a:rPr lang="en-US" altLang="zh-CN" sz="5000" b="1" dirty="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既兴奋又好奇</a:t>
            </a:r>
            <a:r>
              <a:rPr lang="en-US" altLang="zh-CN" sz="5000" dirty="0">
                <a:latin typeface="微软雅黑" panose="020B0503020204020204" pitchFamily="34" charset="-122"/>
                <a:ea typeface="微软雅黑" panose="020B0503020204020204" pitchFamily="34" charset="-122"/>
              </a:rPr>
              <a:t>), all the students immersed themselves in the fascinating </a:t>
            </a:r>
            <a:r>
              <a:rPr lang="en-US" altLang="zh-CN" sz="5000" dirty="0" err="1">
                <a:latin typeface="微软雅黑" panose="020B0503020204020204" pitchFamily="34" charset="-122"/>
                <a:ea typeface="微软雅黑" panose="020B0503020204020204" pitchFamily="34" charset="-122"/>
              </a:rPr>
              <a:t>programmes</a:t>
            </a:r>
            <a:r>
              <a:rPr lang="en-US" altLang="zh-CN" sz="5000" dirty="0">
                <a:latin typeface="微软雅黑" panose="020B0503020204020204" pitchFamily="34" charset="-122"/>
                <a:ea typeface="微软雅黑" panose="020B0503020204020204" pitchFamily="34" charset="-122"/>
              </a:rPr>
              <a:t>, offering applause enthusiastically after it wrapped up. </a:t>
            </a:r>
          </a:p>
        </p:txBody>
      </p:sp>
      <p:sp>
        <p:nvSpPr>
          <p:cNvPr id="5" name="矩形 4"/>
          <p:cNvSpPr/>
          <p:nvPr/>
        </p:nvSpPr>
        <p:spPr>
          <a:xfrm>
            <a:off x="6337028" y="811659"/>
            <a:ext cx="10153128" cy="1384995"/>
          </a:xfrm>
          <a:prstGeom prst="rect">
            <a:avLst/>
          </a:prstGeom>
        </p:spPr>
        <p:txBody>
          <a:bodyPr wrap="square">
            <a:spAutoFit/>
          </a:bodyPr>
          <a:lstStyle/>
          <a:p>
            <a:pPr>
              <a:lnSpc>
                <a:spcPct val="140000"/>
              </a:lnSpc>
            </a:pPr>
            <a:r>
              <a:rPr lang="en-US" altLang="zh-CN" sz="6000" b="1" dirty="0" smtClean="0">
                <a:solidFill>
                  <a:srgbClr val="CC0000"/>
                </a:solidFill>
                <a:latin typeface="微软雅黑" panose="020B0503020204020204" pitchFamily="34" charset="-122"/>
                <a:ea typeface="微软雅黑" panose="020B0503020204020204" pitchFamily="34" charset="-122"/>
              </a:rPr>
              <a:t>did </a:t>
            </a:r>
            <a:r>
              <a:rPr lang="en-US" altLang="zh-CN" sz="6000" b="1" dirty="0">
                <a:solidFill>
                  <a:srgbClr val="CC0000"/>
                </a:solidFill>
                <a:latin typeface="微软雅黑" panose="020B0503020204020204" pitchFamily="34" charset="-122"/>
                <a:ea typeface="微软雅黑" panose="020B0503020204020204" pitchFamily="34" charset="-122"/>
              </a:rPr>
              <a:t>the students perform</a:t>
            </a:r>
            <a:endParaRPr lang="en-US" altLang="zh-CN" sz="6000" b="1" dirty="0" smtClean="0">
              <a:solidFill>
                <a:srgbClr val="CC0000"/>
              </a:solidFill>
              <a:latin typeface="微软雅黑" panose="020B0503020204020204" pitchFamily="34" charset="-122"/>
              <a:ea typeface="微软雅黑" panose="020B0503020204020204" pitchFamily="34" charset="-122"/>
            </a:endParaRPr>
          </a:p>
        </p:txBody>
      </p:sp>
      <p:sp>
        <p:nvSpPr>
          <p:cNvPr id="6" name="矩形 5"/>
          <p:cNvSpPr/>
          <p:nvPr/>
        </p:nvSpPr>
        <p:spPr>
          <a:xfrm>
            <a:off x="3024660" y="5636195"/>
            <a:ext cx="7848872" cy="1384995"/>
          </a:xfrm>
          <a:prstGeom prst="rect">
            <a:avLst/>
          </a:prstGeom>
        </p:spPr>
        <p:txBody>
          <a:bodyPr wrap="square">
            <a:spAutoFit/>
          </a:bodyPr>
          <a:lstStyle/>
          <a:p>
            <a:pPr>
              <a:lnSpc>
                <a:spcPct val="140000"/>
              </a:lnSpc>
            </a:pPr>
            <a:r>
              <a:rPr lang="en-US" altLang="zh-CN" sz="6000" b="1" dirty="0">
                <a:solidFill>
                  <a:srgbClr val="CC0000"/>
                </a:solidFill>
                <a:latin typeface="微软雅黑" panose="020B0503020204020204" pitchFamily="34" charset="-122"/>
                <a:ea typeface="微软雅黑" panose="020B0503020204020204" pitchFamily="34" charset="-122"/>
              </a:rPr>
              <a:t>Thrilled and curious</a:t>
            </a:r>
            <a:endParaRPr lang="en-US" altLang="zh-CN" sz="6000" b="1" dirty="0" smtClean="0">
              <a:solidFill>
                <a:srgbClr val="CC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2904337"/>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1172289"/>
          </a:xfrm>
          <a:prstGeom prst="rect">
            <a:avLst/>
          </a:prstGeom>
        </p:spPr>
        <p:txBody>
          <a:bodyPr wrap="square">
            <a:spAutoFit/>
          </a:bodyPr>
          <a:lstStyle/>
          <a:p>
            <a:pPr>
              <a:lnSpc>
                <a:spcPct val="150000"/>
              </a:lnSpc>
            </a:pPr>
            <a:r>
              <a:rPr lang="zh-CN" altLang="en-US" sz="5000" b="1" dirty="0">
                <a:latin typeface="微软雅黑" panose="020B0503020204020204" pitchFamily="34" charset="-122"/>
                <a:ea typeface="微软雅黑" panose="020B0503020204020204" pitchFamily="34" charset="-122"/>
              </a:rPr>
              <a:t>靓丽结尾</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结语</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对事件进行简要总结与评价</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活动的影响、意义、感受或启发等</a:t>
            </a:r>
            <a:r>
              <a:rPr lang="en-US" altLang="zh-CN" sz="5000" b="1" dirty="0">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7</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The </a:t>
            </a:r>
            <a:r>
              <a:rPr lang="en-US" altLang="zh-CN" sz="5000" dirty="0">
                <a:latin typeface="微软雅黑" panose="020B0503020204020204" pitchFamily="34" charset="-122"/>
                <a:ea typeface="微软雅黑" panose="020B0503020204020204" pitchFamily="34" charset="-122"/>
              </a:rPr>
              <a:t>show was </a:t>
            </a:r>
            <a:r>
              <a:rPr lang="en-US" altLang="zh-CN" sz="5000" b="1" dirty="0">
                <a:latin typeface="微软雅黑" panose="020B0503020204020204" pitchFamily="34" charset="-122"/>
                <a:ea typeface="微软雅黑" panose="020B0503020204020204" pitchFamily="34" charset="-122"/>
              </a:rPr>
              <a:t>well received</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was highly thought of</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was sung high praises for</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8.</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The event </a:t>
            </a:r>
            <a:r>
              <a:rPr lang="en-US" altLang="zh-CN" sz="5000" b="1" dirty="0">
                <a:latin typeface="微软雅黑" panose="020B0503020204020204" pitchFamily="34" charset="-122"/>
                <a:ea typeface="微软雅黑" panose="020B0503020204020204" pitchFamily="34" charset="-122"/>
              </a:rPr>
              <a:t>turned out to be a hit</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a great success </a:t>
            </a:r>
            <a:r>
              <a:rPr lang="en-US" altLang="zh-CN" sz="5000" dirty="0">
                <a:latin typeface="微软雅黑" panose="020B0503020204020204" pitchFamily="34" charset="-122"/>
                <a:ea typeface="微软雅黑" panose="020B0503020204020204" pitchFamily="34" charset="-122"/>
              </a:rPr>
              <a:t>and we </a:t>
            </a:r>
            <a:r>
              <a:rPr lang="en-US" altLang="zh-CN" sz="5000" b="1" dirty="0">
                <a:latin typeface="微软雅黑" panose="020B0503020204020204" pitchFamily="34" charset="-122"/>
                <a:ea typeface="微软雅黑" panose="020B0503020204020204" pitchFamily="34" charset="-122"/>
              </a:rPr>
              <a:t>are longing for </a:t>
            </a:r>
            <a:r>
              <a:rPr lang="en-US" altLang="zh-CN" sz="5000" dirty="0">
                <a:latin typeface="微软雅黑" panose="020B0503020204020204" pitchFamily="34" charset="-122"/>
                <a:ea typeface="微软雅黑" panose="020B0503020204020204" pitchFamily="34" charset="-122"/>
              </a:rPr>
              <a:t>another exchange </a:t>
            </a:r>
            <a:r>
              <a:rPr lang="en-US" altLang="zh-CN" sz="5000" dirty="0" err="1">
                <a:latin typeface="微软雅黑" panose="020B0503020204020204" pitchFamily="34" charset="-122"/>
                <a:ea typeface="微软雅黑" panose="020B0503020204020204" pitchFamily="34" charset="-122"/>
              </a:rPr>
              <a:t>programme</a:t>
            </a:r>
            <a:r>
              <a:rPr lang="en-US" altLang="zh-CN" sz="5000" dirty="0">
                <a:latin typeface="微软雅黑" panose="020B0503020204020204" pitchFamily="34" charset="-122"/>
                <a:ea typeface="微软雅黑" panose="020B0503020204020204" pitchFamily="34" charset="-122"/>
              </a:rPr>
              <a:t> in the near future.</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9.</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It is surely</a:t>
            </a:r>
            <a:r>
              <a:rPr lang="en-US" altLang="zh-CN" sz="5000" b="1" dirty="0">
                <a:latin typeface="微软雅黑" panose="020B0503020204020204" pitchFamily="34" charset="-122"/>
                <a:ea typeface="微软雅黑" panose="020B0503020204020204" pitchFamily="34" charset="-122"/>
              </a:rPr>
              <a:t> a rewarding experience</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 which not only enables us to </a:t>
            </a:r>
            <a:r>
              <a:rPr lang="en-US" altLang="zh-CN" sz="5000" dirty="0">
                <a:latin typeface="微软雅黑" panose="020B0503020204020204" pitchFamily="34" charset="-122"/>
                <a:ea typeface="微软雅黑" panose="020B0503020204020204" pitchFamily="34" charset="-122"/>
              </a:rPr>
              <a:t>learn a lot that is beyond our textbooks </a:t>
            </a:r>
            <a:r>
              <a:rPr lang="en-US" altLang="zh-CN" sz="5000" b="1" dirty="0">
                <a:latin typeface="微软雅黑" panose="020B0503020204020204" pitchFamily="34" charset="-122"/>
                <a:ea typeface="微软雅黑" panose="020B0503020204020204" pitchFamily="34" charset="-122"/>
              </a:rPr>
              <a:t>but also promotes the friendship</a:t>
            </a:r>
            <a:r>
              <a:rPr lang="en-US" altLang="zh-CN" sz="5000" dirty="0">
                <a:latin typeface="微软雅黑" panose="020B0503020204020204" pitchFamily="34" charset="-122"/>
                <a:ea typeface="微软雅黑" panose="020B0503020204020204" pitchFamily="34" charset="-122"/>
              </a:rPr>
              <a:t> among us.</a:t>
            </a:r>
          </a:p>
        </p:txBody>
      </p:sp>
    </p:spTree>
    <p:extLst>
      <p:ext uri="{BB962C8B-B14F-4D97-AF65-F5344CB8AC3E}">
        <p14:creationId xmlns:p14="http://schemas.microsoft.com/office/powerpoint/2010/main" val="2336518621"/>
      </p:ext>
    </p:extLst>
  </p:cSld>
  <p:clrMapOvr>
    <a:masterClrMapping/>
  </p:clrMapOvr>
  <p:transition>
    <p:pull dir="d"/>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模拟演练</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zh-CN" altLang="en-US" sz="5000" dirty="0" smtClean="0">
                <a:latin typeface="微软雅黑" panose="020B0503020204020204" pitchFamily="34" charset="-122"/>
                <a:ea typeface="微软雅黑" panose="020B0503020204020204" pitchFamily="34" charset="-122"/>
              </a:rPr>
              <a:t>       假定</a:t>
            </a:r>
            <a:r>
              <a:rPr lang="zh-CN" altLang="en-US" sz="5000" dirty="0">
                <a:latin typeface="微软雅黑" panose="020B0503020204020204" pitchFamily="34" charset="-122"/>
                <a:ea typeface="微软雅黑" panose="020B0503020204020204" pitchFamily="34" charset="-122"/>
              </a:rPr>
              <a:t>你是李华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应约为某英文网站写一则简讯</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报道你校今天刚结束的中文诗词大赛 </a:t>
            </a:r>
            <a:r>
              <a:rPr lang="en-US" altLang="zh-CN" sz="5000" dirty="0">
                <a:latin typeface="微软雅黑" panose="020B0503020204020204" pitchFamily="34" charset="-122"/>
                <a:ea typeface="微软雅黑" panose="020B0503020204020204" pitchFamily="34" charset="-122"/>
              </a:rPr>
              <a:t>(Chinese Poetry Contest)</a:t>
            </a:r>
            <a:r>
              <a:rPr lang="zh-CN" altLang="en-US" sz="5000" dirty="0">
                <a:latin typeface="微软雅黑" panose="020B0503020204020204" pitchFamily="34" charset="-122"/>
                <a:ea typeface="微软雅黑" panose="020B0503020204020204" pitchFamily="34" charset="-122"/>
              </a:rPr>
              <a:t>。内容包括</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1</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大赛举办的目的</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大赛举办的形式</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大赛举办的结果。</a:t>
            </a:r>
          </a:p>
          <a:p>
            <a:pPr>
              <a:lnSpc>
                <a:spcPct val="150000"/>
              </a:lnSpc>
            </a:pPr>
            <a:r>
              <a:rPr lang="zh-CN" altLang="en-US" sz="5000" dirty="0" smtClean="0">
                <a:latin typeface="微软雅黑" panose="020B0503020204020204" pitchFamily="34" charset="-122"/>
                <a:ea typeface="微软雅黑" panose="020B0503020204020204" pitchFamily="34" charset="-122"/>
              </a:rPr>
              <a:t>       注意</a:t>
            </a:r>
            <a:r>
              <a:rPr lang="en-US" altLang="zh-CN" sz="5000" dirty="0">
                <a:latin typeface="微软雅黑" panose="020B0503020204020204" pitchFamily="34" charset="-122"/>
                <a:ea typeface="微软雅黑" panose="020B0503020204020204" pitchFamily="34" charset="-122"/>
              </a:rPr>
              <a:t>:1. </a:t>
            </a:r>
            <a:r>
              <a:rPr lang="zh-CN" altLang="en-US" sz="5000" dirty="0">
                <a:latin typeface="微软雅黑" panose="020B0503020204020204" pitchFamily="34" charset="-122"/>
                <a:ea typeface="微软雅黑" panose="020B0503020204020204" pitchFamily="34" charset="-122"/>
              </a:rPr>
              <a:t>词数</a:t>
            </a:r>
            <a:r>
              <a:rPr lang="en-US" altLang="zh-CN" sz="5000" dirty="0">
                <a:latin typeface="微软雅黑" panose="020B0503020204020204" pitchFamily="34" charset="-122"/>
                <a:ea typeface="微软雅黑" panose="020B0503020204020204" pitchFamily="34" charset="-122"/>
              </a:rPr>
              <a:t>80</a:t>
            </a:r>
            <a:r>
              <a:rPr lang="zh-CN" altLang="en-US" sz="5000" dirty="0">
                <a:latin typeface="微软雅黑" panose="020B0503020204020204" pitchFamily="34" charset="-122"/>
                <a:ea typeface="微软雅黑" panose="020B0503020204020204" pitchFamily="34" charset="-122"/>
              </a:rPr>
              <a:t>左右</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可以适当增加细节</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以使行文连贯。</a:t>
            </a:r>
          </a:p>
        </p:txBody>
      </p:sp>
    </p:spTree>
    <p:extLst>
      <p:ext uri="{BB962C8B-B14F-4D97-AF65-F5344CB8AC3E}">
        <p14:creationId xmlns:p14="http://schemas.microsoft.com/office/powerpoint/2010/main" val="4175588264"/>
      </p:ext>
    </p:extLst>
  </p:cSld>
  <p:clrMapOvr>
    <a:masterClrMapping/>
  </p:clrMapOvr>
  <p:transition>
    <p:pull dir="d"/>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171468"/>
          </a:xfrm>
          <a:prstGeom prst="rect">
            <a:avLst/>
          </a:prstGeom>
        </p:spPr>
        <p:txBody>
          <a:bodyPr wrap="square">
            <a:spAutoFit/>
          </a:bodyPr>
          <a:lstStyle/>
          <a:p>
            <a:pPr>
              <a:lnSpc>
                <a:spcPct val="150000"/>
              </a:lnSpc>
            </a:pPr>
            <a:r>
              <a:rPr lang="en-US" altLang="zh-CN" sz="5000" b="1" i="1" dirty="0">
                <a:solidFill>
                  <a:srgbClr val="CC0000"/>
                </a:solidFill>
                <a:latin typeface="微软雅黑" panose="020B0503020204020204" pitchFamily="34" charset="-122"/>
                <a:ea typeface="微软雅黑" panose="020B0503020204020204" pitchFamily="34" charset="-122"/>
              </a:rPr>
              <a:t>One possible version:</a:t>
            </a:r>
          </a:p>
          <a:p>
            <a:pPr algn="ctr">
              <a:lnSpc>
                <a:spcPct val="150000"/>
              </a:lnSpc>
            </a:pPr>
            <a:r>
              <a:rPr lang="en-US" altLang="zh-CN" sz="5000" b="1" dirty="0">
                <a:solidFill>
                  <a:srgbClr val="C00000"/>
                </a:solidFill>
                <a:latin typeface="微软雅黑" panose="020B0503020204020204" pitchFamily="34" charset="-122"/>
                <a:ea typeface="微软雅黑" panose="020B0503020204020204" pitchFamily="34" charset="-122"/>
              </a:rPr>
              <a:t>A Chinese Poetry Contest</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a:t>
            </a:r>
            <a:r>
              <a:rPr lang="en-US" altLang="zh-CN" sz="5000" b="1" dirty="0" smtClean="0">
                <a:solidFill>
                  <a:srgbClr val="C00000"/>
                </a:solidFill>
                <a:latin typeface="微软雅黑" panose="020B0503020204020204" pitchFamily="34" charset="-122"/>
                <a:ea typeface="微软雅黑" panose="020B0503020204020204" pitchFamily="34" charset="-122"/>
              </a:rPr>
              <a:t>Aimed </a:t>
            </a:r>
            <a:r>
              <a:rPr lang="en-US" altLang="zh-CN" sz="5000" b="1" dirty="0">
                <a:solidFill>
                  <a:srgbClr val="C00000"/>
                </a:solidFill>
                <a:latin typeface="微软雅黑" panose="020B0503020204020204" pitchFamily="34" charset="-122"/>
                <a:ea typeface="微软雅黑" panose="020B0503020204020204" pitchFamily="34" charset="-122"/>
              </a:rPr>
              <a:t>at </a:t>
            </a:r>
            <a:r>
              <a:rPr lang="en-US" altLang="zh-CN" sz="5000" dirty="0">
                <a:solidFill>
                  <a:srgbClr val="C00000"/>
                </a:solidFill>
                <a:latin typeface="微软雅黑" panose="020B0503020204020204" pitchFamily="34" charset="-122"/>
                <a:ea typeface="微软雅黑" panose="020B0503020204020204" pitchFamily="34" charset="-122"/>
              </a:rPr>
              <a:t>cultivating </a:t>
            </a:r>
            <a:r>
              <a:rPr lang="en-US" altLang="zh-CN" sz="5000" dirty="0" smtClean="0">
                <a:solidFill>
                  <a:srgbClr val="C00000"/>
                </a:solidFill>
                <a:latin typeface="微软雅黑" panose="020B0503020204020204" pitchFamily="34" charset="-122"/>
                <a:ea typeface="微软雅黑" panose="020B0503020204020204" pitchFamily="34" charset="-122"/>
              </a:rPr>
              <a:t>students' </a:t>
            </a:r>
            <a:r>
              <a:rPr lang="en-US" altLang="zh-CN" sz="5000" dirty="0">
                <a:solidFill>
                  <a:srgbClr val="C00000"/>
                </a:solidFill>
                <a:latin typeface="微软雅黑" panose="020B0503020204020204" pitchFamily="34" charset="-122"/>
                <a:ea typeface="微软雅黑" panose="020B0503020204020204" pitchFamily="34" charset="-122"/>
              </a:rPr>
              <a:t>passion for Chinese poems and inspiring them to have a clear picture of traditional Chinese culture, a Chinese Poetry Contest was successfully held in our school today.</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Twenty </a:t>
            </a:r>
            <a:r>
              <a:rPr lang="en-US" altLang="zh-CN" sz="5000" dirty="0">
                <a:solidFill>
                  <a:srgbClr val="C00000"/>
                </a:solidFill>
                <a:latin typeface="微软雅黑" panose="020B0503020204020204" pitchFamily="34" charset="-122"/>
                <a:ea typeface="微软雅黑" panose="020B0503020204020204" pitchFamily="34" charset="-122"/>
              </a:rPr>
              <a:t>students from different classes </a:t>
            </a:r>
            <a:r>
              <a:rPr lang="en-US" altLang="zh-CN" sz="5000" b="1" dirty="0">
                <a:solidFill>
                  <a:srgbClr val="C00000"/>
                </a:solidFill>
                <a:latin typeface="微软雅黑" panose="020B0503020204020204" pitchFamily="34" charset="-122"/>
                <a:ea typeface="微软雅黑" panose="020B0503020204020204" pitchFamily="34" charset="-122"/>
              </a:rPr>
              <a:t>turned up </a:t>
            </a:r>
            <a:r>
              <a:rPr lang="en-US" altLang="zh-CN" sz="5000" dirty="0">
                <a:solidFill>
                  <a:srgbClr val="C00000"/>
                </a:solidFill>
                <a:latin typeface="微软雅黑" panose="020B0503020204020204" pitchFamily="34" charset="-122"/>
                <a:ea typeface="微软雅黑" panose="020B0503020204020204" pitchFamily="34" charset="-122"/>
              </a:rPr>
              <a:t>as competitors. </a:t>
            </a:r>
          </a:p>
        </p:txBody>
      </p:sp>
    </p:spTree>
    <p:extLst>
      <p:ext uri="{BB962C8B-B14F-4D97-AF65-F5344CB8AC3E}">
        <p14:creationId xmlns:p14="http://schemas.microsoft.com/office/powerpoint/2010/main" val="2499974708"/>
      </p:ext>
    </p:extLst>
  </p:cSld>
  <p:clrMapOvr>
    <a:masterClrMapping/>
  </p:clrMapOvr>
  <p:transition>
    <p:pull dir="d"/>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a:solidFill>
                  <a:srgbClr val="C00000"/>
                </a:solidFill>
                <a:latin typeface="微软雅黑" panose="020B0503020204020204" pitchFamily="34" charset="-122"/>
                <a:ea typeface="微软雅黑" panose="020B0503020204020204" pitchFamily="34" charset="-122"/>
              </a:rPr>
              <a:t>Not only did they read </a:t>
            </a:r>
            <a:r>
              <a:rPr lang="en-US" altLang="zh-CN" sz="5000" dirty="0">
                <a:solidFill>
                  <a:srgbClr val="C00000"/>
                </a:solidFill>
                <a:latin typeface="微软雅黑" panose="020B0503020204020204" pitchFamily="34" charset="-122"/>
                <a:ea typeface="微软雅黑" panose="020B0503020204020204" pitchFamily="34" charset="-122"/>
              </a:rPr>
              <a:t>poems with expression, </a:t>
            </a:r>
            <a:r>
              <a:rPr lang="en-US" altLang="zh-CN" sz="5000" b="1" dirty="0">
                <a:solidFill>
                  <a:srgbClr val="C00000"/>
                </a:solidFill>
                <a:latin typeface="微软雅黑" panose="020B0503020204020204" pitchFamily="34" charset="-122"/>
                <a:ea typeface="微软雅黑" panose="020B0503020204020204" pitchFamily="34" charset="-122"/>
              </a:rPr>
              <a:t>but </a:t>
            </a:r>
            <a:r>
              <a:rPr lang="en-US" altLang="zh-CN" sz="5000" dirty="0">
                <a:solidFill>
                  <a:srgbClr val="C00000"/>
                </a:solidFill>
                <a:latin typeface="微软雅黑" panose="020B0503020204020204" pitchFamily="34" charset="-122"/>
                <a:ea typeface="微软雅黑" panose="020B0503020204020204" pitchFamily="34" charset="-122"/>
              </a:rPr>
              <a:t>they </a:t>
            </a:r>
            <a:r>
              <a:rPr lang="en-US" altLang="zh-CN" sz="5000" b="1" dirty="0">
                <a:solidFill>
                  <a:srgbClr val="C00000"/>
                </a:solidFill>
                <a:latin typeface="微软雅黑" panose="020B0503020204020204" pitchFamily="34" charset="-122"/>
                <a:ea typeface="微软雅黑" panose="020B0503020204020204" pitchFamily="34" charset="-122"/>
              </a:rPr>
              <a:t>also</a:t>
            </a:r>
            <a:r>
              <a:rPr lang="en-US" altLang="zh-CN" sz="5000" dirty="0">
                <a:solidFill>
                  <a:srgbClr val="C00000"/>
                </a:solidFill>
                <a:latin typeface="微软雅黑" panose="020B0503020204020204" pitchFamily="34" charset="-122"/>
                <a:ea typeface="微软雅黑" panose="020B0503020204020204" pitchFamily="34" charset="-122"/>
              </a:rPr>
              <a:t> recited poems from memory. </a:t>
            </a:r>
            <a:r>
              <a:rPr lang="en-US" altLang="zh-CN" sz="5000" b="1" dirty="0" smtClean="0">
                <a:solidFill>
                  <a:srgbClr val="C00000"/>
                </a:solidFill>
                <a:latin typeface="微软雅黑" panose="020B0503020204020204" pitchFamily="34" charset="-122"/>
                <a:ea typeface="微软雅黑" panose="020B0503020204020204" pitchFamily="34" charset="-122"/>
              </a:rPr>
              <a:t>It </a:t>
            </a:r>
            <a:r>
              <a:rPr lang="en-US" altLang="zh-CN" sz="5000" b="1" dirty="0">
                <a:solidFill>
                  <a:srgbClr val="C00000"/>
                </a:solidFill>
                <a:latin typeface="微软雅黑" panose="020B0503020204020204" pitchFamily="34" charset="-122"/>
                <a:ea typeface="微软雅黑" panose="020B0503020204020204" pitchFamily="34" charset="-122"/>
              </a:rPr>
              <a:t>went without saying that </a:t>
            </a:r>
            <a:r>
              <a:rPr lang="en-US" altLang="zh-CN" sz="5000" dirty="0">
                <a:solidFill>
                  <a:srgbClr val="C00000"/>
                </a:solidFill>
                <a:latin typeface="微软雅黑" panose="020B0503020204020204" pitchFamily="34" charset="-122"/>
                <a:ea typeface="微软雅黑" panose="020B0503020204020204" pitchFamily="34" charset="-122"/>
              </a:rPr>
              <a:t>they all had made excellent preparations for the contest. Finally, the prizes were awarded to the winners, one top, five second and several more third.</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a:t>
            </a:r>
            <a:r>
              <a:rPr lang="en-US" altLang="zh-CN" sz="5000" b="1" dirty="0" smtClean="0">
                <a:solidFill>
                  <a:srgbClr val="C00000"/>
                </a:solidFill>
                <a:latin typeface="微软雅黑" panose="020B0503020204020204" pitchFamily="34" charset="-122"/>
                <a:ea typeface="微软雅黑" panose="020B0503020204020204" pitchFamily="34" charset="-122"/>
              </a:rPr>
              <a:t>End </a:t>
            </a:r>
            <a:r>
              <a:rPr lang="en-US" altLang="zh-CN" sz="5000" b="1" dirty="0">
                <a:solidFill>
                  <a:srgbClr val="C00000"/>
                </a:solidFill>
                <a:latin typeface="微软雅黑" panose="020B0503020204020204" pitchFamily="34" charset="-122"/>
                <a:ea typeface="微软雅黑" panose="020B0503020204020204" pitchFamily="34" charset="-122"/>
              </a:rPr>
              <a:t>as the contest did</a:t>
            </a:r>
            <a:r>
              <a:rPr lang="en-US" altLang="zh-CN" sz="5000" dirty="0">
                <a:solidFill>
                  <a:srgbClr val="C00000"/>
                </a:solidFill>
                <a:latin typeface="微软雅黑" panose="020B0503020204020204" pitchFamily="34" charset="-122"/>
                <a:ea typeface="微软雅黑" panose="020B0503020204020204" pitchFamily="34" charset="-122"/>
              </a:rPr>
              <a:t>, it has a far-reaching influence on us students. By attending activities of this kind, students have learned a lot about Chinese poetry and traditional culture.</a:t>
            </a:r>
          </a:p>
        </p:txBody>
      </p:sp>
    </p:spTree>
    <p:extLst>
      <p:ext uri="{BB962C8B-B14F-4D97-AF65-F5344CB8AC3E}">
        <p14:creationId xmlns:p14="http://schemas.microsoft.com/office/powerpoint/2010/main" val="1195071867"/>
      </p:ext>
    </p:extLst>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 name="矩形 1"/>
          <p:cNvSpPr/>
          <p:nvPr/>
        </p:nvSpPr>
        <p:spPr>
          <a:xfrm>
            <a:off x="7561164" y="805982"/>
            <a:ext cx="9289032" cy="1015663"/>
          </a:xfrm>
          <a:prstGeom prst="rect">
            <a:avLst/>
          </a:prstGeom>
        </p:spPr>
        <p:txBody>
          <a:bodyPr wrap="square">
            <a:spAutoFit/>
          </a:bodyPr>
          <a:lstStyle/>
          <a:p>
            <a:pPr algn="ctr"/>
            <a:r>
              <a:rPr lang="zh-CN" altLang="en-US" sz="6000" b="1" dirty="0" smtClean="0">
                <a:solidFill>
                  <a:srgbClr val="9D234F"/>
                </a:solidFill>
                <a:latin typeface="微软雅黑" panose="020B0503020204020204" pitchFamily="34" charset="-122"/>
                <a:ea typeface="微软雅黑" panose="020B0503020204020204" pitchFamily="34" charset="-122"/>
              </a:rPr>
              <a:t>考点</a:t>
            </a:r>
            <a:r>
              <a:rPr lang="en-US" altLang="zh-CN" sz="6000" b="1" dirty="0" smtClean="0">
                <a:solidFill>
                  <a:srgbClr val="9D234F"/>
                </a:solidFill>
                <a:latin typeface="微软雅黑" panose="020B0503020204020204" pitchFamily="34" charset="-122"/>
                <a:ea typeface="微软雅黑" panose="020B0503020204020204" pitchFamily="34" charset="-122"/>
              </a:rPr>
              <a:t>1   </a:t>
            </a:r>
            <a:r>
              <a:rPr lang="zh-CN" altLang="en-US" sz="6000" b="1" dirty="0" smtClean="0">
                <a:solidFill>
                  <a:srgbClr val="9D234F"/>
                </a:solidFill>
                <a:latin typeface="微软雅黑" panose="020B0503020204020204" pitchFamily="34" charset="-122"/>
                <a:ea typeface="微软雅黑" panose="020B0503020204020204" pitchFamily="34" charset="-122"/>
              </a:rPr>
              <a:t>邀请</a:t>
            </a:r>
            <a:r>
              <a:rPr lang="zh-CN" altLang="en-US" sz="6000" b="1" dirty="0">
                <a:solidFill>
                  <a:srgbClr val="9D234F"/>
                </a:solidFill>
                <a:latin typeface="微软雅黑" panose="020B0503020204020204" pitchFamily="34" charset="-122"/>
                <a:ea typeface="微软雅黑" panose="020B0503020204020204" pitchFamily="34" charset="-122"/>
              </a:rPr>
              <a:t>信</a:t>
            </a:r>
            <a:endParaRPr lang="zh-CN" altLang="zh-CN" sz="6000" b="1" dirty="0">
              <a:solidFill>
                <a:srgbClr val="9D234F"/>
              </a:solidFill>
              <a:latin typeface="微软雅黑" panose="020B0503020204020204" pitchFamily="34" charset="-122"/>
              <a:ea typeface="微软雅黑" panose="020B0503020204020204" pitchFamily="34" charset="-122"/>
            </a:endParaRPr>
          </a:p>
        </p:txBody>
      </p:sp>
      <p:sp>
        <p:nvSpPr>
          <p:cNvPr id="13" name="矩形 12"/>
          <p:cNvSpPr/>
          <p:nvPr/>
        </p:nvSpPr>
        <p:spPr>
          <a:xfrm>
            <a:off x="1800524" y="1764605"/>
            <a:ext cx="20522280" cy="1246495"/>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【写作架构】</a:t>
            </a:r>
            <a:endParaRPr lang="zh-CN" altLang="en-US" sz="5000" b="1" dirty="0">
              <a:solidFill>
                <a:srgbClr val="9D234F"/>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41667" y="3564806"/>
            <a:ext cx="19079954"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725525"/>
      </p:ext>
    </p:extLst>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zh-CN" altLang="en-US" sz="5000" b="1" dirty="0">
                <a:solidFill>
                  <a:srgbClr val="9D234F"/>
                </a:solidFill>
                <a:latin typeface="微软雅黑" panose="020B0503020204020204" pitchFamily="34" charset="-122"/>
                <a:ea typeface="微软雅黑" panose="020B0503020204020204" pitchFamily="34" charset="-122"/>
              </a:rPr>
              <a:t>【高考体验】</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[2022•</a:t>
            </a:r>
            <a:r>
              <a:rPr lang="zh-CN" altLang="en-US" sz="5000" dirty="0">
                <a:solidFill>
                  <a:prstClr val="black"/>
                </a:solidFill>
                <a:latin typeface="微软雅黑" panose="020B0503020204020204" pitchFamily="34" charset="-122"/>
                <a:ea typeface="微软雅黑" panose="020B0503020204020204" pitchFamily="34" charset="-122"/>
              </a:rPr>
              <a:t>新高考全国</a:t>
            </a:r>
            <a:r>
              <a:rPr lang="en-US" altLang="zh-CN" sz="5000" dirty="0">
                <a:solidFill>
                  <a:prstClr val="black"/>
                </a:solidFill>
                <a:latin typeface="微软雅黑" panose="020B0503020204020204" pitchFamily="34" charset="-122"/>
                <a:ea typeface="微软雅黑" panose="020B0503020204020204" pitchFamily="34" charset="-122"/>
              </a:rPr>
              <a:t>Ⅰ</a:t>
            </a:r>
            <a:r>
              <a:rPr lang="zh-CN" altLang="en-US" sz="5000" dirty="0">
                <a:solidFill>
                  <a:prstClr val="black"/>
                </a:solidFill>
                <a:latin typeface="微软雅黑" panose="020B0503020204020204" pitchFamily="34" charset="-122"/>
                <a:ea typeface="微软雅黑" panose="020B0503020204020204" pitchFamily="34" charset="-122"/>
              </a:rPr>
              <a:t>卷</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假定</a:t>
            </a:r>
            <a:r>
              <a:rPr lang="zh-CN" altLang="en-US" sz="5000" dirty="0">
                <a:solidFill>
                  <a:prstClr val="black"/>
                </a:solidFill>
                <a:latin typeface="微软雅黑" panose="020B0503020204020204" pitchFamily="34" charset="-122"/>
                <a:ea typeface="微软雅黑" panose="020B0503020204020204" pitchFamily="34" charset="-122"/>
              </a:rPr>
              <a:t>你是校广播站英语节目“</a:t>
            </a:r>
            <a:r>
              <a:rPr lang="en-US" altLang="zh-CN" sz="5000" dirty="0">
                <a:solidFill>
                  <a:prstClr val="black"/>
                </a:solidFill>
                <a:latin typeface="微软雅黑" panose="020B0503020204020204" pitchFamily="34" charset="-122"/>
                <a:ea typeface="微软雅黑" panose="020B0503020204020204" pitchFamily="34" charset="-122"/>
              </a:rPr>
              <a:t>Talk and Talk”</a:t>
            </a:r>
            <a:r>
              <a:rPr lang="zh-CN" altLang="en-US" sz="5000" dirty="0">
                <a:solidFill>
                  <a:prstClr val="black"/>
                </a:solidFill>
                <a:latin typeface="微软雅黑" panose="020B0503020204020204" pitchFamily="34" charset="-122"/>
                <a:ea typeface="微软雅黑" panose="020B0503020204020204" pitchFamily="34" charset="-122"/>
              </a:rPr>
              <a:t>的负责人李华</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请给外教</a:t>
            </a:r>
            <a:r>
              <a:rPr lang="en-US" altLang="zh-CN" sz="5000" dirty="0">
                <a:solidFill>
                  <a:prstClr val="black"/>
                </a:solidFill>
                <a:latin typeface="微软雅黑" panose="020B0503020204020204" pitchFamily="34" charset="-122"/>
                <a:ea typeface="微软雅黑" panose="020B0503020204020204" pitchFamily="34" charset="-122"/>
              </a:rPr>
              <a:t>Caroline</a:t>
            </a:r>
            <a:r>
              <a:rPr lang="zh-CN" altLang="en-US" sz="5000" dirty="0">
                <a:solidFill>
                  <a:prstClr val="black"/>
                </a:solidFill>
                <a:latin typeface="微软雅黑" panose="020B0503020204020204" pitchFamily="34" charset="-122"/>
                <a:ea typeface="微软雅黑" panose="020B0503020204020204" pitchFamily="34" charset="-122"/>
              </a:rPr>
              <a:t>写邮件邀请她做一次访谈。内容包括</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1</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节目介绍</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访谈的时间和话题。</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注意</a:t>
            </a:r>
            <a:r>
              <a:rPr lang="en-US" altLang="zh-CN" sz="5000" dirty="0">
                <a:solidFill>
                  <a:prstClr val="black"/>
                </a:solidFill>
                <a:latin typeface="微软雅黑" panose="020B0503020204020204" pitchFamily="34" charset="-122"/>
                <a:ea typeface="微软雅黑" panose="020B0503020204020204" pitchFamily="34" charset="-122"/>
              </a:rPr>
              <a:t>: 1. </a:t>
            </a:r>
            <a:r>
              <a:rPr lang="zh-CN" altLang="en-US" sz="5000" dirty="0">
                <a:solidFill>
                  <a:prstClr val="black"/>
                </a:solidFill>
                <a:latin typeface="微软雅黑" panose="020B0503020204020204" pitchFamily="34" charset="-122"/>
                <a:ea typeface="微软雅黑" panose="020B0503020204020204" pitchFamily="34" charset="-122"/>
              </a:rPr>
              <a:t>写作词数应为</a:t>
            </a:r>
            <a:r>
              <a:rPr lang="en-US" altLang="zh-CN" sz="5000" dirty="0">
                <a:solidFill>
                  <a:prstClr val="black"/>
                </a:solidFill>
                <a:latin typeface="微软雅黑" panose="020B0503020204020204" pitchFamily="34" charset="-122"/>
                <a:ea typeface="微软雅黑" panose="020B0503020204020204" pitchFamily="34" charset="-122"/>
              </a:rPr>
              <a:t>80</a:t>
            </a:r>
            <a:r>
              <a:rPr lang="zh-CN" altLang="en-US" sz="5000" dirty="0">
                <a:solidFill>
                  <a:prstClr val="black"/>
                </a:solidFill>
                <a:latin typeface="微软雅黑" panose="020B0503020204020204" pitchFamily="34" charset="-122"/>
                <a:ea typeface="微软雅黑" panose="020B0503020204020204" pitchFamily="34" charset="-122"/>
              </a:rPr>
              <a:t>左右</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请按如下格式在相应位置作答。</a:t>
            </a:r>
          </a:p>
        </p:txBody>
      </p:sp>
    </p:spTree>
    <p:extLst>
      <p:ext uri="{BB962C8B-B14F-4D97-AF65-F5344CB8AC3E}">
        <p14:creationId xmlns:p14="http://schemas.microsoft.com/office/powerpoint/2010/main" val="310589006"/>
      </p:ext>
    </p:extLst>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dirty="0">
                <a:latin typeface="微软雅黑" panose="020B0503020204020204" pitchFamily="34" charset="-122"/>
                <a:ea typeface="微软雅黑" panose="020B0503020204020204" pitchFamily="34" charset="-122"/>
              </a:rPr>
              <a:t>Dear Caroline</a:t>
            </a:r>
            <a:r>
              <a:rPr lang="en-US" altLang="zh-CN" sz="5000" dirty="0" smtClean="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u="sng" dirty="0" smtClean="0">
                <a:latin typeface="微软雅黑" panose="020B0503020204020204" pitchFamily="34" charset="-122"/>
                <a:ea typeface="微软雅黑" panose="020B0503020204020204" pitchFamily="34" charset="-122"/>
              </a:rPr>
              <a:t>                                                                                                           </a:t>
            </a:r>
            <a:r>
              <a:rPr lang="en-US" altLang="zh-CN" sz="5000" u="sng" dirty="0" smtClean="0">
                <a:solidFill>
                  <a:schemeClr val="bg1"/>
                </a:solidFill>
                <a:latin typeface="微软雅黑" panose="020B0503020204020204" pitchFamily="34" charset="-122"/>
                <a:ea typeface="微软雅黑" panose="020B0503020204020204" pitchFamily="34" charset="-122"/>
              </a:rPr>
              <a:t>.</a:t>
            </a:r>
            <a:endParaRPr lang="en-US" altLang="zh-CN" sz="5000" u="sng"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5000" dirty="0" smtClean="0">
                <a:latin typeface="微软雅黑" panose="020B0503020204020204" pitchFamily="34" charset="-122"/>
                <a:ea typeface="微软雅黑" panose="020B0503020204020204" pitchFamily="34" charset="-122"/>
              </a:rPr>
              <a:t> </a:t>
            </a:r>
            <a:r>
              <a:rPr lang="en-US" altLang="zh-CN" sz="5000" u="sng" dirty="0" smtClean="0">
                <a:latin typeface="微软雅黑" panose="020B0503020204020204" pitchFamily="34" charset="-122"/>
                <a:ea typeface="微软雅黑" panose="020B0503020204020204" pitchFamily="34" charset="-122"/>
              </a:rPr>
              <a:t>                                                                                                           </a:t>
            </a:r>
            <a:r>
              <a:rPr lang="en-US" altLang="zh-CN" sz="5000" u="sng" dirty="0" smtClean="0">
                <a:solidFill>
                  <a:schemeClr val="bg1"/>
                </a:solidFill>
                <a:latin typeface="微软雅黑" panose="020B0503020204020204" pitchFamily="34" charset="-122"/>
                <a:ea typeface="微软雅黑" panose="020B0503020204020204" pitchFamily="34" charset="-122"/>
              </a:rPr>
              <a:t>.</a:t>
            </a:r>
            <a:endParaRPr lang="en-US" altLang="zh-CN" sz="5000" dirty="0">
              <a:latin typeface="微软雅黑" panose="020B0503020204020204" pitchFamily="34" charset="-122"/>
              <a:ea typeface="微软雅黑" panose="020B0503020204020204" pitchFamily="34" charset="-122"/>
            </a:endParaRP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u="sng" dirty="0">
                <a:latin typeface="微软雅黑" panose="020B0503020204020204" pitchFamily="34" charset="-122"/>
                <a:ea typeface="微软雅黑" panose="020B0503020204020204" pitchFamily="34" charset="-122"/>
              </a:rPr>
              <a:t> </a:t>
            </a:r>
            <a:r>
              <a:rPr lang="en-US" altLang="zh-CN" sz="5000" u="sng" dirty="0" smtClean="0">
                <a:latin typeface="微软雅黑" panose="020B0503020204020204" pitchFamily="34" charset="-122"/>
                <a:ea typeface="微软雅黑" panose="020B0503020204020204" pitchFamily="34" charset="-122"/>
              </a:rPr>
              <a:t>                                                                                                          </a:t>
            </a:r>
            <a:r>
              <a:rPr lang="en-US" altLang="zh-CN" sz="5000" u="sng" dirty="0" smtClean="0">
                <a:solidFill>
                  <a:schemeClr val="bg1"/>
                </a:solidFill>
                <a:latin typeface="微软雅黑" panose="020B0503020204020204" pitchFamily="34" charset="-122"/>
                <a:ea typeface="微软雅黑" panose="020B0503020204020204" pitchFamily="34" charset="-122"/>
              </a:rPr>
              <a:t>.</a:t>
            </a:r>
            <a:endParaRPr lang="en-US" altLang="zh-CN" sz="5000" dirty="0">
              <a:latin typeface="微软雅黑" panose="020B0503020204020204" pitchFamily="34" charset="-122"/>
              <a:ea typeface="微软雅黑" panose="020B0503020204020204" pitchFamily="34" charset="-122"/>
            </a:endParaRP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u="sng" dirty="0">
                <a:latin typeface="微软雅黑" panose="020B0503020204020204" pitchFamily="34" charset="-122"/>
                <a:ea typeface="微软雅黑" panose="020B0503020204020204" pitchFamily="34" charset="-122"/>
              </a:rPr>
              <a:t> </a:t>
            </a:r>
            <a:r>
              <a:rPr lang="en-US" altLang="zh-CN" sz="5000" u="sng" dirty="0" smtClean="0">
                <a:latin typeface="微软雅黑" panose="020B0503020204020204" pitchFamily="34" charset="-122"/>
                <a:ea typeface="微软雅黑" panose="020B0503020204020204" pitchFamily="34" charset="-122"/>
              </a:rPr>
              <a:t>                                                                                                          </a:t>
            </a:r>
            <a:r>
              <a:rPr lang="en-US" altLang="zh-CN" sz="5000" u="sng" dirty="0" smtClean="0">
                <a:solidFill>
                  <a:schemeClr val="bg1"/>
                </a:solidFill>
                <a:latin typeface="微软雅黑" panose="020B0503020204020204" pitchFamily="34" charset="-122"/>
                <a:ea typeface="微软雅黑" panose="020B0503020204020204" pitchFamily="34" charset="-122"/>
              </a:rPr>
              <a:t>.</a:t>
            </a:r>
            <a:endParaRPr lang="en-US" altLang="zh-CN" sz="5000" dirty="0">
              <a:latin typeface="微软雅黑" panose="020B0503020204020204" pitchFamily="34" charset="-122"/>
              <a:ea typeface="微软雅黑" panose="020B0503020204020204" pitchFamily="34" charset="-122"/>
            </a:endParaRP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u="sng" dirty="0" smtClean="0">
                <a:latin typeface="微软雅黑" panose="020B0503020204020204" pitchFamily="34" charset="-122"/>
                <a:ea typeface="微软雅黑" panose="020B0503020204020204" pitchFamily="34" charset="-122"/>
              </a:rPr>
              <a:t>                                                                                                           </a:t>
            </a:r>
            <a:r>
              <a:rPr lang="en-US" altLang="zh-CN" sz="5000" u="sng" dirty="0" smtClean="0">
                <a:solidFill>
                  <a:schemeClr val="bg1"/>
                </a:solidFill>
                <a:latin typeface="微软雅黑" panose="020B0503020204020204" pitchFamily="34" charset="-122"/>
                <a:ea typeface="微软雅黑" panose="020B0503020204020204" pitchFamily="34" charset="-122"/>
              </a:rPr>
              <a:t>.</a:t>
            </a:r>
            <a:endParaRPr lang="en-US" altLang="zh-CN" sz="5000" dirty="0">
              <a:latin typeface="微软雅黑" panose="020B0503020204020204" pitchFamily="34" charset="-122"/>
              <a:ea typeface="微软雅黑" panose="020B0503020204020204" pitchFamily="34" charset="-122"/>
            </a:endParaRPr>
          </a:p>
          <a:p>
            <a:pPr algn="r">
              <a:lnSpc>
                <a:spcPct val="150000"/>
              </a:lnSpc>
            </a:pPr>
            <a:r>
              <a:rPr lang="en-US" altLang="zh-CN" sz="5000" dirty="0" smtClean="0">
                <a:latin typeface="微软雅黑" panose="020B0503020204020204" pitchFamily="34" charset="-122"/>
                <a:ea typeface="微软雅黑" panose="020B0503020204020204" pitchFamily="34" charset="-122"/>
              </a:rPr>
              <a:t>Yours </a:t>
            </a:r>
            <a:r>
              <a:rPr lang="en-US" altLang="zh-CN" sz="5000" dirty="0">
                <a:latin typeface="微软雅黑" panose="020B0503020204020204" pitchFamily="34" charset="-122"/>
                <a:ea typeface="微软雅黑" panose="020B0503020204020204" pitchFamily="34" charset="-122"/>
              </a:rPr>
              <a:t>sincerely,</a:t>
            </a:r>
          </a:p>
          <a:p>
            <a:pPr algn="r">
              <a:lnSpc>
                <a:spcPct val="150000"/>
              </a:lnSpc>
            </a:pPr>
            <a:r>
              <a:rPr lang="en-US" altLang="zh-CN" sz="5000" dirty="0">
                <a:latin typeface="微软雅黑" panose="020B0503020204020204" pitchFamily="34" charset="-122"/>
                <a:ea typeface="微软雅黑" panose="020B0503020204020204" pitchFamily="34" charset="-122"/>
              </a:rPr>
              <a:t>Li </a:t>
            </a:r>
            <a:r>
              <a:rPr lang="en-US" altLang="zh-CN" sz="5000" dirty="0" err="1">
                <a:latin typeface="微软雅黑" panose="020B0503020204020204" pitchFamily="34" charset="-122"/>
                <a:ea typeface="微软雅黑" panose="020B0503020204020204" pitchFamily="34" charset="-122"/>
              </a:rPr>
              <a:t>Hua</a:t>
            </a:r>
            <a:endParaRPr lang="en-US" altLang="zh-CN" sz="5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4450743"/>
      </p:ext>
    </p:extLst>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经典范文</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en-US" altLang="zh-CN" sz="5000" u="sng" dirty="0">
                <a:latin typeface="微软雅黑" panose="020B0503020204020204" pitchFamily="34" charset="-122"/>
                <a:ea typeface="微软雅黑" panose="020B0503020204020204" pitchFamily="34" charset="-122"/>
              </a:rPr>
              <a:t>Dear Caroline, </a:t>
            </a:r>
          </a:p>
          <a:p>
            <a:pPr>
              <a:lnSpc>
                <a:spcPct val="150000"/>
              </a:lnSpc>
            </a:pPr>
            <a:r>
              <a:rPr lang="en-US" altLang="zh-CN" sz="5000" dirty="0" smtClean="0">
                <a:latin typeface="微软雅黑" panose="020B0503020204020204" pitchFamily="34" charset="-122"/>
                <a:ea typeface="微软雅黑" panose="020B0503020204020204" pitchFamily="34" charset="-122"/>
              </a:rPr>
              <a:t>       I'm </a:t>
            </a:r>
            <a:r>
              <a:rPr lang="en-US" altLang="zh-CN" sz="5000" dirty="0">
                <a:latin typeface="微软雅黑" panose="020B0503020204020204" pitchFamily="34" charset="-122"/>
                <a:ea typeface="微软雅黑" panose="020B0503020204020204" pitchFamily="34" charset="-122"/>
              </a:rPr>
              <a:t>Li </a:t>
            </a:r>
            <a:r>
              <a:rPr lang="en-US" altLang="zh-CN" sz="5000" dirty="0" err="1">
                <a:latin typeface="微软雅黑" panose="020B0503020204020204" pitchFamily="34" charset="-122"/>
                <a:ea typeface="微软雅黑" panose="020B0503020204020204" pitchFamily="34" charset="-122"/>
              </a:rPr>
              <a:t>Hua</a:t>
            </a:r>
            <a:r>
              <a:rPr lang="en-US" altLang="zh-CN" sz="5000" dirty="0">
                <a:latin typeface="微软雅黑" panose="020B0503020204020204" pitchFamily="34" charset="-122"/>
                <a:ea typeface="微软雅黑" panose="020B0503020204020204" pitchFamily="34" charset="-122"/>
              </a:rPr>
              <a:t>, the student </a:t>
            </a:r>
            <a:r>
              <a:rPr lang="en-US" altLang="zh-CN" sz="5000" b="1" dirty="0">
                <a:latin typeface="微软雅黑" panose="020B0503020204020204" pitchFamily="34" charset="-122"/>
                <a:ea typeface="微软雅黑" panose="020B0503020204020204" pitchFamily="34" charset="-122"/>
              </a:rPr>
              <a:t>in charge of </a:t>
            </a:r>
            <a:r>
              <a:rPr lang="en-US" altLang="zh-CN" sz="5000" dirty="0">
                <a:latin typeface="微软雅黑" panose="020B0503020204020204" pitchFamily="34" charset="-122"/>
                <a:ea typeface="微软雅黑" panose="020B0503020204020204" pitchFamily="34" charset="-122"/>
              </a:rPr>
              <a:t>“Talk and Talk”, an English </a:t>
            </a:r>
            <a:r>
              <a:rPr lang="en-US" altLang="zh-CN" sz="5000" dirty="0" err="1">
                <a:latin typeface="微软雅黑" panose="020B0503020204020204" pitchFamily="34" charset="-122"/>
                <a:ea typeface="微软雅黑" panose="020B0503020204020204" pitchFamily="34" charset="-122"/>
              </a:rPr>
              <a:t>programme</a:t>
            </a:r>
            <a:r>
              <a:rPr lang="en-US" altLang="zh-CN" sz="5000" dirty="0">
                <a:latin typeface="微软雅黑" panose="020B0503020204020204" pitchFamily="34" charset="-122"/>
                <a:ea typeface="微软雅黑" panose="020B0503020204020204" pitchFamily="34" charset="-122"/>
              </a:rPr>
              <a:t> in our school radio station. I am writing to ask whether you </a:t>
            </a:r>
            <a:r>
              <a:rPr lang="en-US" altLang="zh-CN" sz="5000" b="1" dirty="0">
                <a:latin typeface="微软雅黑" panose="020B0503020204020204" pitchFamily="34" charset="-122"/>
                <a:ea typeface="微软雅黑" panose="020B0503020204020204" pitchFamily="34" charset="-122"/>
              </a:rPr>
              <a:t>are available to be present at </a:t>
            </a:r>
            <a:r>
              <a:rPr lang="en-US" altLang="zh-CN" sz="5000" dirty="0">
                <a:latin typeface="微软雅黑" panose="020B0503020204020204" pitchFamily="34" charset="-122"/>
                <a:ea typeface="微软雅黑" panose="020B0503020204020204" pitchFamily="34" charset="-122"/>
              </a:rPr>
              <a:t>our </a:t>
            </a:r>
            <a:r>
              <a:rPr lang="en-US" altLang="zh-CN" sz="5000" dirty="0" err="1">
                <a:latin typeface="微软雅黑" panose="020B0503020204020204" pitchFamily="34" charset="-122"/>
                <a:ea typeface="微软雅黑" panose="020B0503020204020204" pitchFamily="34" charset="-122"/>
              </a:rPr>
              <a:t>programme</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As </a:t>
            </a:r>
            <a:r>
              <a:rPr lang="en-US" altLang="zh-CN" sz="5000" dirty="0">
                <a:latin typeface="微软雅黑" panose="020B0503020204020204" pitchFamily="34" charset="-122"/>
                <a:ea typeface="微软雅黑" panose="020B0503020204020204" pitchFamily="34" charset="-122"/>
              </a:rPr>
              <a:t>the most popular </a:t>
            </a:r>
            <a:r>
              <a:rPr lang="en-US" altLang="zh-CN" sz="5000" dirty="0" err="1">
                <a:latin typeface="微软雅黑" panose="020B0503020204020204" pitchFamily="34" charset="-122"/>
                <a:ea typeface="微软雅黑" panose="020B0503020204020204" pitchFamily="34" charset="-122"/>
              </a:rPr>
              <a:t>programme</a:t>
            </a:r>
            <a:r>
              <a:rPr lang="en-US" altLang="zh-CN" sz="5000" dirty="0">
                <a:latin typeface="微软雅黑" panose="020B0503020204020204" pitchFamily="34" charset="-122"/>
                <a:ea typeface="微软雅黑" panose="020B0503020204020204" pitchFamily="34" charset="-122"/>
              </a:rPr>
              <a:t> in the school radio station, our </a:t>
            </a:r>
            <a:r>
              <a:rPr lang="en-US" altLang="zh-CN" sz="5000" dirty="0" err="1">
                <a:latin typeface="微软雅黑" panose="020B0503020204020204" pitchFamily="34" charset="-122"/>
                <a:ea typeface="微软雅黑" panose="020B0503020204020204" pitchFamily="34" charset="-122"/>
              </a:rPr>
              <a:t>programme</a:t>
            </a:r>
            <a:r>
              <a:rPr lang="en-US" altLang="zh-CN" sz="5000" dirty="0">
                <a:latin typeface="微软雅黑" panose="020B0503020204020204" pitchFamily="34" charset="-122"/>
                <a:ea typeface="微软雅黑" panose="020B0503020204020204" pitchFamily="34" charset="-122"/>
              </a:rPr>
              <a:t> </a:t>
            </a:r>
            <a:r>
              <a:rPr lang="en-US" altLang="zh-CN" sz="5000" b="1" dirty="0">
                <a:latin typeface="微软雅黑" panose="020B0503020204020204" pitchFamily="34" charset="-122"/>
                <a:ea typeface="微软雅黑" panose="020B0503020204020204" pitchFamily="34" charset="-122"/>
              </a:rPr>
              <a:t>has attracted </a:t>
            </a:r>
            <a:r>
              <a:rPr lang="en-US" altLang="zh-CN" sz="5000" dirty="0">
                <a:latin typeface="微软雅黑" panose="020B0503020204020204" pitchFamily="34" charset="-122"/>
                <a:ea typeface="微软雅黑" panose="020B0503020204020204" pitchFamily="34" charset="-122"/>
              </a:rPr>
              <a:t>hundreds of </a:t>
            </a:r>
            <a:r>
              <a:rPr lang="en-US" altLang="zh-CN" sz="5000" b="1" dirty="0">
                <a:latin typeface="微软雅黑" panose="020B0503020204020204" pitchFamily="34" charset="-122"/>
                <a:ea typeface="微软雅黑" panose="020B0503020204020204" pitchFamily="34" charset="-122"/>
              </a:rPr>
              <a:t>regular listeners </a:t>
            </a:r>
            <a:r>
              <a:rPr lang="en-US" altLang="zh-CN" sz="5000" dirty="0">
                <a:latin typeface="微软雅黑" panose="020B0503020204020204" pitchFamily="34" charset="-122"/>
                <a:ea typeface="微软雅黑" panose="020B0503020204020204" pitchFamily="34" charset="-122"/>
              </a:rPr>
              <a:t>ever since it was set up two years ago. </a:t>
            </a:r>
          </a:p>
        </p:txBody>
      </p:sp>
    </p:spTree>
    <p:extLst>
      <p:ext uri="{BB962C8B-B14F-4D97-AF65-F5344CB8AC3E}">
        <p14:creationId xmlns:p14="http://schemas.microsoft.com/office/powerpoint/2010/main" val="3534688639"/>
      </p:ext>
    </p:extLst>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8071806" y="1980630"/>
            <a:ext cx="2339102" cy="738664"/>
          </a:xfrm>
          <a:prstGeom prst="rect">
            <a:avLst/>
          </a:prstGeom>
          <a:noFill/>
        </p:spPr>
        <p:txBody>
          <a:bodyPr wrap="none" rtlCol="0">
            <a:spAutoFit/>
          </a:bodyPr>
          <a:lstStyle/>
          <a:p>
            <a:pPr algn="r"/>
            <a:r>
              <a:rPr lang="zh-CN" altLang="en-US" b="1" dirty="0" smtClean="0">
                <a:solidFill>
                  <a:prstClr val="white"/>
                </a:solidFill>
                <a:latin typeface="微软雅黑" panose="020B0503020204020204" pitchFamily="34" charset="-122"/>
                <a:ea typeface="微软雅黑" panose="020B0503020204020204" pitchFamily="34" charset="-122"/>
              </a:rPr>
              <a:t>新高考版</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796385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dirty="0" smtClean="0">
                <a:latin typeface="微软雅黑" panose="020B0503020204020204" pitchFamily="34" charset="-122"/>
                <a:ea typeface="微软雅黑" panose="020B0503020204020204" pitchFamily="34" charset="-122"/>
              </a:rPr>
              <a:t>We </a:t>
            </a:r>
            <a:r>
              <a:rPr lang="en-US" altLang="zh-CN" sz="5000" dirty="0">
                <a:latin typeface="微软雅黑" panose="020B0503020204020204" pitchFamily="34" charset="-122"/>
                <a:ea typeface="微软雅黑" panose="020B0503020204020204" pitchFamily="34" charset="-122"/>
              </a:rPr>
              <a:t>invite </a:t>
            </a:r>
            <a:r>
              <a:rPr lang="en-US" altLang="zh-CN" sz="5000" b="1" dirty="0">
                <a:latin typeface="微软雅黑" panose="020B0503020204020204" pitchFamily="34" charset="-122"/>
                <a:ea typeface="微软雅黑" panose="020B0503020204020204" pitchFamily="34" charset="-122"/>
              </a:rPr>
              <a:t>influential</a:t>
            </a:r>
            <a:r>
              <a:rPr lang="en-US" altLang="zh-CN" sz="5000" dirty="0">
                <a:latin typeface="微软雅黑" panose="020B0503020204020204" pitchFamily="34" charset="-122"/>
                <a:ea typeface="微软雅黑" panose="020B0503020204020204" pitchFamily="34" charset="-122"/>
              </a:rPr>
              <a:t> people in different fields to share their thoughts with us each week. </a:t>
            </a:r>
            <a:r>
              <a:rPr lang="en-US" altLang="zh-CN" sz="5000" b="1" dirty="0">
                <a:latin typeface="微软雅黑" panose="020B0503020204020204" pitchFamily="34" charset="-122"/>
                <a:ea typeface="微软雅黑" panose="020B0503020204020204" pitchFamily="34" charset="-122"/>
              </a:rPr>
              <a:t>Starting </a:t>
            </a:r>
            <a:r>
              <a:rPr lang="en-US" altLang="zh-CN" sz="5000" dirty="0">
                <a:latin typeface="微软雅黑" panose="020B0503020204020204" pitchFamily="34" charset="-122"/>
                <a:ea typeface="微软雅黑" panose="020B0503020204020204" pitchFamily="34" charset="-122"/>
              </a:rPr>
              <a:t>at 12 </a:t>
            </a:r>
            <a:r>
              <a:rPr lang="en-US" altLang="zh-CN" sz="5000" dirty="0" smtClean="0">
                <a:latin typeface="微软雅黑" panose="020B0503020204020204" pitchFamily="34" charset="-122"/>
                <a:ea typeface="微软雅黑" panose="020B0503020204020204" pitchFamily="34" charset="-122"/>
              </a:rPr>
              <a:t>o'clock </a:t>
            </a:r>
            <a:r>
              <a:rPr lang="en-US" altLang="zh-CN" sz="5000" dirty="0">
                <a:latin typeface="微软雅黑" panose="020B0503020204020204" pitchFamily="34" charset="-122"/>
                <a:ea typeface="微软雅黑" panose="020B0503020204020204" pitchFamily="34" charset="-122"/>
              </a:rPr>
              <a:t>on Sunday, the interview will last forty minutes, </a:t>
            </a:r>
            <a:r>
              <a:rPr lang="en-US" altLang="zh-CN" sz="5000" b="1" dirty="0">
                <a:latin typeface="微软雅黑" panose="020B0503020204020204" pitchFamily="34" charset="-122"/>
                <a:ea typeface="微软雅黑" panose="020B0503020204020204" pitchFamily="34" charset="-122"/>
              </a:rPr>
              <a:t>during which time </a:t>
            </a:r>
            <a:r>
              <a:rPr lang="en-US" altLang="zh-CN" sz="5000" dirty="0">
                <a:latin typeface="微软雅黑" panose="020B0503020204020204" pitchFamily="34" charset="-122"/>
                <a:ea typeface="微软雅黑" panose="020B0503020204020204" pitchFamily="34" charset="-122"/>
              </a:rPr>
              <a:t>you </a:t>
            </a:r>
            <a:r>
              <a:rPr lang="en-US" altLang="zh-CN" sz="5000" b="1" dirty="0">
                <a:latin typeface="微软雅黑" panose="020B0503020204020204" pitchFamily="34" charset="-122"/>
                <a:ea typeface="微软雅黑" panose="020B0503020204020204" pitchFamily="34" charset="-122"/>
              </a:rPr>
              <a:t>are expected to</a:t>
            </a:r>
            <a:r>
              <a:rPr lang="en-US" altLang="zh-CN" sz="5000" dirty="0">
                <a:latin typeface="微软雅黑" panose="020B0503020204020204" pitchFamily="34" charset="-122"/>
                <a:ea typeface="微软雅黑" panose="020B0503020204020204" pitchFamily="34" charset="-122"/>
              </a:rPr>
              <a:t> give us some recommendations </a:t>
            </a:r>
            <a:r>
              <a:rPr lang="en-US" altLang="zh-CN" sz="5000" b="1" dirty="0">
                <a:latin typeface="微软雅黑" panose="020B0503020204020204" pitchFamily="34" charset="-122"/>
                <a:ea typeface="微软雅黑" panose="020B0503020204020204" pitchFamily="34" charset="-122"/>
              </a:rPr>
              <a:t>on how to reduce stress</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Looking </a:t>
            </a:r>
            <a:r>
              <a:rPr lang="en-US" altLang="zh-CN" sz="5000" dirty="0">
                <a:latin typeface="微软雅黑" panose="020B0503020204020204" pitchFamily="34" charset="-122"/>
                <a:ea typeface="微软雅黑" panose="020B0503020204020204" pitchFamily="34" charset="-122"/>
              </a:rPr>
              <a:t>forward to your earliest reply.</a:t>
            </a:r>
          </a:p>
          <a:p>
            <a:pPr algn="r">
              <a:lnSpc>
                <a:spcPct val="150000"/>
              </a:lnSpc>
            </a:pPr>
            <a:r>
              <a:rPr lang="en-US" altLang="zh-CN" sz="5000" u="sng" dirty="0">
                <a:latin typeface="微软雅黑" panose="020B0503020204020204" pitchFamily="34" charset="-122"/>
                <a:ea typeface="微软雅黑" panose="020B0503020204020204" pitchFamily="34" charset="-122"/>
              </a:rPr>
              <a:t>Yours sincerely, </a:t>
            </a:r>
          </a:p>
          <a:p>
            <a:pPr algn="r">
              <a:lnSpc>
                <a:spcPct val="150000"/>
              </a:lnSpc>
            </a:pPr>
            <a:r>
              <a:rPr lang="en-US" altLang="zh-CN" sz="5000" u="sng" dirty="0">
                <a:latin typeface="微软雅黑" panose="020B0503020204020204" pitchFamily="34" charset="-122"/>
                <a:ea typeface="微软雅黑" panose="020B0503020204020204" pitchFamily="34" charset="-122"/>
              </a:rPr>
              <a:t>Li </a:t>
            </a:r>
            <a:r>
              <a:rPr lang="en-US" altLang="zh-CN" sz="5000" u="sng" dirty="0" err="1">
                <a:latin typeface="微软雅黑" panose="020B0503020204020204" pitchFamily="34" charset="-122"/>
                <a:ea typeface="微软雅黑" panose="020B0503020204020204" pitchFamily="34" charset="-122"/>
              </a:rPr>
              <a:t>Hua</a:t>
            </a:r>
            <a:r>
              <a:rPr lang="en-US" altLang="zh-CN" sz="5000" u="sng"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533534669"/>
      </p:ext>
    </p:extLst>
  </p:cSld>
  <p:clrMapOvr>
    <a:masterClrMapping/>
  </p:clrMapOvr>
  <p:transition>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787295"/>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【提分句式】</a:t>
            </a:r>
            <a:endParaRPr lang="en-US" altLang="zh-CN" sz="5000" b="1" dirty="0" smtClean="0">
              <a:solidFill>
                <a:srgbClr val="9D234F"/>
              </a:solidFill>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精彩开头</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就某事发出邀请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We </a:t>
            </a:r>
            <a:r>
              <a:rPr lang="en-US" altLang="zh-CN" sz="5000" b="1" dirty="0">
                <a:latin typeface="微软雅黑" panose="020B0503020204020204" pitchFamily="34" charset="-122"/>
                <a:ea typeface="微软雅黑" panose="020B0503020204020204" pitchFamily="34" charset="-122"/>
              </a:rPr>
              <a:t>are planning </a:t>
            </a:r>
            <a:r>
              <a:rPr lang="en-US" altLang="zh-CN" sz="5000" dirty="0">
                <a:latin typeface="微软雅黑" panose="020B0503020204020204" pitchFamily="34" charset="-122"/>
                <a:ea typeface="微软雅黑" panose="020B0503020204020204" pitchFamily="34" charset="-122"/>
              </a:rPr>
              <a:t>a Spelling Bee in the school hall this Friday evening. If you are available then, we will </a:t>
            </a:r>
            <a:r>
              <a:rPr lang="en-US" altLang="zh-CN" sz="5000" b="1" dirty="0">
                <a:latin typeface="微软雅黑" panose="020B0503020204020204" pitchFamily="34" charset="-122"/>
                <a:ea typeface="微软雅黑" panose="020B0503020204020204" pitchFamily="34" charset="-122"/>
              </a:rPr>
              <a:t>be happy and grateful to </a:t>
            </a:r>
            <a:r>
              <a:rPr lang="en-US" altLang="zh-CN" sz="5000" dirty="0">
                <a:latin typeface="微软雅黑" panose="020B0503020204020204" pitchFamily="34" charset="-122"/>
                <a:ea typeface="微软雅黑" panose="020B0503020204020204" pitchFamily="34" charset="-122"/>
              </a:rPr>
              <a:t>have you there with us.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b="1" dirty="0" smtClean="0">
                <a:latin typeface="微软雅黑" panose="020B0503020204020204" pitchFamily="34" charset="-122"/>
                <a:ea typeface="微软雅黑" panose="020B0503020204020204" pitchFamily="34" charset="-122"/>
              </a:rPr>
              <a:t>Knowing </a:t>
            </a:r>
            <a:r>
              <a:rPr lang="en-US" altLang="zh-CN" sz="5000" b="1" dirty="0">
                <a:latin typeface="微软雅黑" panose="020B0503020204020204" pitchFamily="34" charset="-122"/>
                <a:ea typeface="微软雅黑" panose="020B0503020204020204" pitchFamily="34" charset="-122"/>
              </a:rPr>
              <a:t>you have a great passion for</a:t>
            </a:r>
            <a:r>
              <a:rPr lang="en-US" altLang="zh-CN" sz="5000" dirty="0">
                <a:latin typeface="微软雅黑" panose="020B0503020204020204" pitchFamily="34" charset="-122"/>
                <a:ea typeface="微软雅黑" panose="020B0503020204020204" pitchFamily="34" charset="-122"/>
              </a:rPr>
              <a:t> traditional Chinese culture, </a:t>
            </a:r>
            <a:r>
              <a:rPr lang="en-US" altLang="zh-CN" sz="5000" dirty="0" smtClean="0">
                <a:latin typeface="微软雅黑" panose="020B0503020204020204" pitchFamily="34" charset="-122"/>
                <a:ea typeface="微软雅黑" panose="020B0503020204020204" pitchFamily="34" charset="-122"/>
              </a:rPr>
              <a:t>I'm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写信邀请你参加</a:t>
            </a:r>
            <a:r>
              <a:rPr lang="en-US" altLang="zh-CN" sz="5000" dirty="0">
                <a:latin typeface="微软雅黑" panose="020B0503020204020204" pitchFamily="34" charset="-122"/>
                <a:ea typeface="微软雅黑" panose="020B0503020204020204" pitchFamily="34" charset="-122"/>
              </a:rPr>
              <a:t>) the exhibition of traditional Chinese culture in our school.  </a:t>
            </a:r>
          </a:p>
        </p:txBody>
      </p:sp>
      <p:sp>
        <p:nvSpPr>
          <p:cNvPr id="5" name="矩形 4"/>
          <p:cNvSpPr/>
          <p:nvPr/>
        </p:nvSpPr>
        <p:spPr>
          <a:xfrm>
            <a:off x="5662862" y="7813278"/>
            <a:ext cx="12097344" cy="1477328"/>
          </a:xfrm>
          <a:prstGeom prst="rect">
            <a:avLst/>
          </a:prstGeom>
        </p:spPr>
        <p:txBody>
          <a:bodyPr wrap="square">
            <a:spAutoFit/>
          </a:bodyPr>
          <a:lstStyle/>
          <a:p>
            <a:pPr>
              <a:lnSpc>
                <a:spcPct val="150000"/>
              </a:lnSpc>
            </a:pPr>
            <a:r>
              <a:rPr lang="en-US" altLang="zh-CN" sz="6000" b="1" dirty="0">
                <a:solidFill>
                  <a:srgbClr val="CC0000"/>
                </a:solidFill>
                <a:latin typeface="微软雅黑" panose="020B0503020204020204" pitchFamily="34" charset="-122"/>
                <a:ea typeface="微软雅黑" panose="020B0503020204020204" pitchFamily="34" charset="-122"/>
              </a:rPr>
              <a:t>writing to invite you to attend</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25126586"/>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018127"/>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b="1" dirty="0" smtClean="0">
                <a:latin typeface="微软雅黑" panose="020B0503020204020204" pitchFamily="34" charset="-122"/>
                <a:ea typeface="微软雅黑" panose="020B0503020204020204" pitchFamily="34" charset="-122"/>
              </a:rPr>
              <a:t>I </a:t>
            </a:r>
            <a:r>
              <a:rPr lang="en-US" altLang="zh-CN" sz="5000" b="1" dirty="0">
                <a:latin typeface="微软雅黑" panose="020B0503020204020204" pitchFamily="34" charset="-122"/>
                <a:ea typeface="微软雅黑" panose="020B0503020204020204" pitchFamily="34" charset="-122"/>
              </a:rPr>
              <a:t>am greatly </a:t>
            </a:r>
            <a:r>
              <a:rPr lang="en-US" altLang="zh-CN" sz="5000" b="1" dirty="0" err="1" smtClean="0">
                <a:latin typeface="微软雅黑" panose="020B0503020204020204" pitchFamily="34" charset="-122"/>
                <a:ea typeface="微软雅黑" panose="020B0503020204020204" pitchFamily="34" charset="-122"/>
              </a:rPr>
              <a:t>honoured</a:t>
            </a:r>
            <a:r>
              <a:rPr lang="en-US" altLang="zh-CN" sz="5000" dirty="0" smtClean="0">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It's </a:t>
            </a:r>
            <a:r>
              <a:rPr lang="en-US" altLang="zh-CN" sz="5000" b="1" dirty="0">
                <a:latin typeface="微软雅黑" panose="020B0503020204020204" pitchFamily="34" charset="-122"/>
                <a:ea typeface="微软雅黑" panose="020B0503020204020204" pitchFamily="34" charset="-122"/>
              </a:rPr>
              <a:t>my </a:t>
            </a:r>
            <a:r>
              <a:rPr lang="en-US" altLang="zh-CN" sz="5000" b="1" dirty="0" err="1">
                <a:latin typeface="微软雅黑" panose="020B0503020204020204" pitchFamily="34" charset="-122"/>
                <a:ea typeface="微软雅黑" panose="020B0503020204020204" pitchFamily="34" charset="-122"/>
              </a:rPr>
              <a:t>honour</a:t>
            </a:r>
            <a:r>
              <a:rPr lang="en-US" altLang="zh-CN" sz="5000" b="1" dirty="0">
                <a:latin typeface="微软雅黑" panose="020B0503020204020204" pitchFamily="34" charset="-122"/>
                <a:ea typeface="微软雅黑" panose="020B0503020204020204" pitchFamily="34" charset="-122"/>
              </a:rPr>
              <a:t> to extend our sincere invitation</a:t>
            </a:r>
            <a:r>
              <a:rPr lang="en-US" altLang="zh-CN" sz="5000" dirty="0">
                <a:latin typeface="微软雅黑" panose="020B0503020204020204" pitchFamily="34" charset="-122"/>
                <a:ea typeface="微软雅黑" panose="020B0503020204020204" pitchFamily="34" charset="-122"/>
              </a:rPr>
              <a:t> to you to join us in a surprise party to be held in the nearby nursing home next Saturday for the Double Ninth Festival. </a:t>
            </a:r>
          </a:p>
          <a:p>
            <a:pPr>
              <a:lnSpc>
                <a:spcPct val="150000"/>
              </a:lnSpc>
            </a:pPr>
            <a:r>
              <a:rPr lang="zh-CN" altLang="en-US" sz="5000" b="1" dirty="0">
                <a:latin typeface="微软雅黑" panose="020B0503020204020204" pitchFamily="34" charset="-122"/>
                <a:ea typeface="微软雅黑" panose="020B0503020204020204" pitchFamily="34" charset="-122"/>
              </a:rPr>
              <a:t>正文佳句</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说明所邀请的活动的具体内容及收获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It </a:t>
            </a:r>
            <a:r>
              <a:rPr lang="en-US" altLang="zh-CN" sz="5000" dirty="0">
                <a:latin typeface="微软雅黑" panose="020B0503020204020204" pitchFamily="34" charset="-122"/>
                <a:ea typeface="微软雅黑" panose="020B0503020204020204" pitchFamily="34" charset="-122"/>
              </a:rPr>
              <a:t>will begin at 2:00 pm and last two hours, </a:t>
            </a:r>
            <a:r>
              <a:rPr lang="en-US" altLang="zh-CN" sz="5000" b="1" dirty="0">
                <a:latin typeface="微软雅黑" panose="020B0503020204020204" pitchFamily="34" charset="-122"/>
                <a:ea typeface="微软雅黑" panose="020B0503020204020204" pitchFamily="34" charset="-122"/>
              </a:rPr>
              <a:t>during which time </a:t>
            </a:r>
            <a:r>
              <a:rPr lang="en-US" altLang="zh-CN" sz="5000" dirty="0">
                <a:latin typeface="微软雅黑" panose="020B0503020204020204" pitchFamily="34" charset="-122"/>
                <a:ea typeface="微软雅黑" panose="020B0503020204020204" pitchFamily="34" charset="-122"/>
              </a:rPr>
              <a:t>15 well-prepared contestants will deliver their speeches</a:t>
            </a:r>
            <a:r>
              <a:rPr lang="en-US" altLang="zh-CN" sz="5000" dirty="0" smtClean="0">
                <a:latin typeface="微软雅黑" panose="020B0503020204020204" pitchFamily="34" charset="-122"/>
                <a:ea typeface="微软雅黑" panose="020B0503020204020204" pitchFamily="34" charset="-122"/>
              </a:rPr>
              <a:t>.</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a:t>
            </a:r>
            <a:r>
              <a:rPr lang="en-US" altLang="zh-CN" sz="6000" b="1" dirty="0">
                <a:solidFill>
                  <a:srgbClr val="9D234F"/>
                </a:solidFill>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按照预定时间</a:t>
            </a:r>
            <a:r>
              <a:rPr lang="en-US" altLang="zh-CN" sz="5000" dirty="0">
                <a:latin typeface="微软雅黑" panose="020B0503020204020204" pitchFamily="34" charset="-122"/>
                <a:ea typeface="微软雅黑" panose="020B0503020204020204" pitchFamily="34" charset="-122"/>
              </a:rPr>
              <a:t>), the festival is to be held/The festival </a:t>
            </a:r>
            <a:r>
              <a:rPr lang="en-US" altLang="zh-CN" sz="5000" b="1" dirty="0">
                <a:latin typeface="微软雅黑" panose="020B0503020204020204" pitchFamily="34" charset="-122"/>
                <a:ea typeface="微软雅黑" panose="020B0503020204020204" pitchFamily="34" charset="-122"/>
              </a:rPr>
              <a:t>is scheduled to </a:t>
            </a:r>
            <a:r>
              <a:rPr lang="en-US" altLang="zh-CN" sz="5000" dirty="0">
                <a:latin typeface="微软雅黑" panose="020B0503020204020204" pitchFamily="34" charset="-122"/>
                <a:ea typeface="微软雅黑" panose="020B0503020204020204" pitchFamily="34" charset="-122"/>
              </a:rPr>
              <a:t>take place from…to… </a:t>
            </a:r>
          </a:p>
        </p:txBody>
      </p:sp>
      <p:sp>
        <p:nvSpPr>
          <p:cNvPr id="5" name="矩形 4"/>
          <p:cNvSpPr/>
          <p:nvPr/>
        </p:nvSpPr>
        <p:spPr>
          <a:xfrm>
            <a:off x="2880644" y="7957294"/>
            <a:ext cx="5760640" cy="1477328"/>
          </a:xfrm>
          <a:prstGeom prst="rect">
            <a:avLst/>
          </a:prstGeom>
        </p:spPr>
        <p:txBody>
          <a:bodyPr wrap="square">
            <a:spAutoFit/>
          </a:bodyPr>
          <a:lstStyle/>
          <a:p>
            <a:pPr>
              <a:lnSpc>
                <a:spcPct val="150000"/>
              </a:lnSpc>
            </a:pPr>
            <a:r>
              <a:rPr lang="en-US" altLang="zh-CN" sz="6000" b="1" dirty="0">
                <a:solidFill>
                  <a:srgbClr val="CC0000"/>
                </a:solidFill>
                <a:latin typeface="微软雅黑" panose="020B0503020204020204" pitchFamily="34" charset="-122"/>
                <a:ea typeface="微软雅黑" panose="020B0503020204020204" pitchFamily="34" charset="-122"/>
              </a:rPr>
              <a:t>As scheduled</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9609226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633133"/>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b="1" dirty="0" smtClean="0">
                <a:latin typeface="微软雅黑" panose="020B0503020204020204" pitchFamily="34" charset="-122"/>
                <a:ea typeface="微软雅黑" panose="020B0503020204020204" pitchFamily="34" charset="-122"/>
              </a:rPr>
              <a:t>By </a:t>
            </a:r>
            <a:r>
              <a:rPr lang="en-US" altLang="zh-CN" sz="5000" b="1" dirty="0">
                <a:latin typeface="微软雅黑" panose="020B0503020204020204" pitchFamily="34" charset="-122"/>
                <a:ea typeface="微软雅黑" panose="020B0503020204020204" pitchFamily="34" charset="-122"/>
              </a:rPr>
              <a:t>participating in </a:t>
            </a:r>
            <a:r>
              <a:rPr lang="en-US" altLang="zh-CN" sz="5000" dirty="0">
                <a:latin typeface="微软雅黑" panose="020B0503020204020204" pitchFamily="34" charset="-122"/>
                <a:ea typeface="微软雅黑" panose="020B0503020204020204" pitchFamily="34" charset="-122"/>
              </a:rPr>
              <a:t>the event, not </a:t>
            </a:r>
            <a:r>
              <a:rPr lang="en-US" altLang="zh-CN" sz="5000" dirty="0" smtClean="0">
                <a:latin typeface="微软雅黑" panose="020B0503020204020204" pitchFamily="34" charset="-122"/>
                <a:ea typeface="微软雅黑" panose="020B0503020204020204" pitchFamily="34" charset="-122"/>
              </a:rPr>
              <a:t>only </a:t>
            </a:r>
            <a:r>
              <a:rPr lang="en-US" altLang="zh-CN" sz="5000" dirty="0" smtClean="0">
                <a:latin typeface="微软雅黑" panose="020B0503020204020204" pitchFamily="34" charset="-122"/>
                <a:ea typeface="微软雅黑" panose="020B0503020204020204" pitchFamily="34" charset="-122"/>
              </a:rPr>
              <a:t>_______________________</a:t>
            </a:r>
          </a:p>
          <a:p>
            <a:pPr>
              <a:lnSpc>
                <a:spcPct val="150000"/>
              </a:lnSpc>
            </a:pPr>
            <a:r>
              <a:rPr lang="en-US" altLang="zh-CN" sz="5000" dirty="0" smtClean="0">
                <a:latin typeface="微软雅黑" panose="020B0503020204020204" pitchFamily="34" charset="-122"/>
                <a:ea typeface="微软雅黑" panose="020B0503020204020204" pitchFamily="34" charset="-122"/>
              </a:rPr>
              <a:t>__________________________</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我们可以面对面交流</a:t>
            </a:r>
            <a:r>
              <a:rPr lang="en-US" altLang="zh-CN" sz="5000" dirty="0">
                <a:latin typeface="微软雅黑" panose="020B0503020204020204" pitchFamily="34" charset="-122"/>
                <a:ea typeface="微软雅黑" panose="020B0503020204020204" pitchFamily="34" charset="-122"/>
              </a:rPr>
              <a:t>), but also we can </a:t>
            </a:r>
            <a:r>
              <a:rPr lang="en-US" altLang="zh-CN" sz="5000" b="1" dirty="0">
                <a:latin typeface="微软雅黑" panose="020B0503020204020204" pitchFamily="34" charset="-122"/>
                <a:ea typeface="微软雅黑" panose="020B0503020204020204" pitchFamily="34" charset="-122"/>
              </a:rPr>
              <a:t>have a better understanding of </a:t>
            </a:r>
            <a:r>
              <a:rPr lang="en-US" altLang="zh-CN" sz="5000" dirty="0">
                <a:latin typeface="微软雅黑" panose="020B0503020204020204" pitchFamily="34" charset="-122"/>
                <a:ea typeface="微软雅黑" panose="020B0503020204020204" pitchFamily="34" charset="-122"/>
              </a:rPr>
              <a:t>each other.  </a:t>
            </a:r>
          </a:p>
          <a:p>
            <a:pPr>
              <a:lnSpc>
                <a:spcPct val="150000"/>
              </a:lnSpc>
            </a:pPr>
            <a:r>
              <a:rPr lang="zh-CN" altLang="en-US" sz="5000" b="1" dirty="0">
                <a:latin typeface="微软雅黑" panose="020B0503020204020204" pitchFamily="34" charset="-122"/>
                <a:ea typeface="微软雅黑" panose="020B0503020204020204" pitchFamily="34" charset="-122"/>
              </a:rPr>
              <a:t>靓丽结尾</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期待接受</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期盼回复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7</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I </a:t>
            </a:r>
            <a:r>
              <a:rPr lang="en-US" altLang="zh-CN" sz="5000" dirty="0" smtClean="0">
                <a:latin typeface="微软雅黑" panose="020B0503020204020204" pitchFamily="34" charset="-122"/>
                <a:ea typeface="微软雅黑" panose="020B0503020204020204" pitchFamily="34" charset="-122"/>
              </a:rPr>
              <a:t>________________________________________________________________</a:t>
            </a:r>
          </a:p>
          <a:p>
            <a:pPr>
              <a:lnSpc>
                <a:spcPct val="150000"/>
              </a:lnSpc>
            </a:pPr>
            <a:r>
              <a:rPr lang="en-US" altLang="zh-CN" sz="5000" dirty="0" smtClean="0">
                <a:latin typeface="微软雅黑" panose="020B0503020204020204" pitchFamily="34" charset="-122"/>
                <a:ea typeface="微软雅黑" panose="020B0503020204020204" pitchFamily="34" charset="-122"/>
              </a:rPr>
              <a:t>________________</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将不胜感激如果你能接受我的邀请</a:t>
            </a: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I'm </a:t>
            </a:r>
            <a:r>
              <a:rPr lang="en-US" altLang="zh-CN" sz="5000" dirty="0">
                <a:latin typeface="微软雅黑" panose="020B0503020204020204" pitchFamily="34" charset="-122"/>
                <a:ea typeface="微软雅黑" panose="020B0503020204020204" pitchFamily="34" charset="-122"/>
              </a:rPr>
              <a:t>sure it can</a:t>
            </a:r>
            <a:r>
              <a:rPr lang="en-US" altLang="zh-CN" sz="5000" b="1" dirty="0">
                <a:latin typeface="微软雅黑" panose="020B0503020204020204" pitchFamily="34" charset="-122"/>
                <a:ea typeface="微软雅黑" panose="020B0503020204020204" pitchFamily="34" charset="-122"/>
              </a:rPr>
              <a:t> leave a wonderful impression on you</a:t>
            </a:r>
            <a:r>
              <a:rPr lang="en-US" altLang="zh-CN" sz="5000" dirty="0">
                <a:latin typeface="微软雅黑" panose="020B0503020204020204" pitchFamily="34" charset="-122"/>
                <a:ea typeface="微软雅黑" panose="020B0503020204020204" pitchFamily="34" charset="-122"/>
              </a:rPr>
              <a:t>! </a:t>
            </a:r>
          </a:p>
        </p:txBody>
      </p:sp>
      <p:sp>
        <p:nvSpPr>
          <p:cNvPr id="5" name="矩形 4"/>
          <p:cNvSpPr/>
          <p:nvPr/>
        </p:nvSpPr>
        <p:spPr>
          <a:xfrm>
            <a:off x="2232572" y="1943462"/>
            <a:ext cx="7416824" cy="1477328"/>
          </a:xfrm>
          <a:prstGeom prst="rect">
            <a:avLst/>
          </a:prstGeom>
        </p:spPr>
        <p:txBody>
          <a:bodyPr wrap="square">
            <a:spAutoFit/>
          </a:bodyPr>
          <a:lstStyle/>
          <a:p>
            <a:pPr>
              <a:lnSpc>
                <a:spcPct val="150000"/>
              </a:lnSpc>
            </a:pPr>
            <a:r>
              <a:rPr lang="en-US" altLang="zh-CN" sz="6000" b="1" dirty="0" smtClean="0">
                <a:solidFill>
                  <a:srgbClr val="CC0000"/>
                </a:solidFill>
                <a:latin typeface="微软雅黑" panose="020B0503020204020204" pitchFamily="34" charset="-122"/>
                <a:ea typeface="微软雅黑" panose="020B0503020204020204" pitchFamily="34" charset="-122"/>
              </a:rPr>
              <a:t>face-to-face </a:t>
            </a:r>
            <a:r>
              <a:rPr lang="en-US" altLang="zh-CN" sz="6000" b="1" dirty="0">
                <a:solidFill>
                  <a:srgbClr val="CC0000"/>
                </a:solidFill>
                <a:latin typeface="微软雅黑" panose="020B0503020204020204" pitchFamily="34" charset="-122"/>
                <a:ea typeface="微软雅黑" panose="020B0503020204020204" pitchFamily="34" charset="-122"/>
              </a:rPr>
              <a:t>talks</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2260280" y="5653038"/>
            <a:ext cx="17857984" cy="2492990"/>
          </a:xfrm>
          <a:prstGeom prst="rect">
            <a:avLst/>
          </a:prstGeom>
        </p:spPr>
        <p:txBody>
          <a:bodyPr wrap="square">
            <a:spAutoFit/>
          </a:bodyPr>
          <a:lstStyle/>
          <a:p>
            <a:pPr>
              <a:lnSpc>
                <a:spcPct val="130000"/>
              </a:lnSpc>
            </a:pP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6000" b="1" dirty="0" smtClean="0">
                <a:solidFill>
                  <a:srgbClr val="CC0000"/>
                </a:solidFill>
                <a:latin typeface="微软雅黑" panose="020B0503020204020204" pitchFamily="34" charset="-122"/>
                <a:ea typeface="微软雅黑" panose="020B0503020204020204" pitchFamily="34" charset="-122"/>
              </a:rPr>
              <a:t>    would </a:t>
            </a:r>
            <a:r>
              <a:rPr lang="en-US" altLang="zh-CN" sz="6000" b="1" dirty="0">
                <a:solidFill>
                  <a:srgbClr val="CC0000"/>
                </a:solidFill>
                <a:latin typeface="微软雅黑" panose="020B0503020204020204" pitchFamily="34" charset="-122"/>
                <a:ea typeface="微软雅黑" panose="020B0503020204020204" pitchFamily="34" charset="-122"/>
              </a:rPr>
              <a:t>appreciate it if you could accept </a:t>
            </a:r>
            <a:r>
              <a:rPr lang="en-US" altLang="zh-CN" sz="6000" b="1" dirty="0" smtClean="0">
                <a:solidFill>
                  <a:srgbClr val="CC0000"/>
                </a:solidFill>
                <a:latin typeface="微软雅黑" panose="020B0503020204020204" pitchFamily="34" charset="-122"/>
                <a:ea typeface="微软雅黑" panose="020B0503020204020204" pitchFamily="34" charset="-122"/>
              </a:rPr>
              <a:t>my</a:t>
            </a:r>
          </a:p>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 </a:t>
            </a:r>
            <a:r>
              <a:rPr lang="en-US" altLang="zh-CN" sz="6000" b="1" dirty="0">
                <a:solidFill>
                  <a:srgbClr val="CC0000"/>
                </a:solidFill>
                <a:latin typeface="微软雅黑" panose="020B0503020204020204" pitchFamily="34" charset="-122"/>
                <a:ea typeface="微软雅黑" panose="020B0503020204020204" pitchFamily="34" charset="-122"/>
              </a:rPr>
              <a:t>invitation</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TextBox 1"/>
          <p:cNvSpPr txBox="1"/>
          <p:nvPr/>
        </p:nvSpPr>
        <p:spPr>
          <a:xfrm>
            <a:off x="15122004" y="1036975"/>
            <a:ext cx="5904656" cy="1015663"/>
          </a:xfrm>
          <a:prstGeom prst="rect">
            <a:avLst/>
          </a:prstGeom>
          <a:noFill/>
        </p:spPr>
        <p:txBody>
          <a:bodyPr wrap="square" rtlCol="0">
            <a:spAutoFit/>
          </a:bodyPr>
          <a:lstStyle/>
          <a:p>
            <a:r>
              <a:rPr lang="en-US" altLang="zh-CN" sz="6000" b="1" dirty="0">
                <a:solidFill>
                  <a:srgbClr val="CC0000"/>
                </a:solidFill>
                <a:latin typeface="微软雅黑" panose="020B0503020204020204" pitchFamily="34" charset="-122"/>
                <a:ea typeface="微软雅黑" panose="020B0503020204020204" pitchFamily="34" charset="-122"/>
              </a:rPr>
              <a:t>can we enjoy</a:t>
            </a:r>
            <a:endParaRPr lang="zh-CN" altLang="en-US" sz="6000" b="1" dirty="0">
              <a:solidFill>
                <a:srgbClr val="CC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657371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6324808"/>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8. </a:t>
            </a:r>
            <a:r>
              <a:rPr lang="en-US" altLang="zh-CN" sz="5000" dirty="0" smtClean="0">
                <a:latin typeface="微软雅黑" panose="020B0503020204020204" pitchFamily="34" charset="-122"/>
                <a:ea typeface="微软雅黑" panose="020B0503020204020204" pitchFamily="34" charset="-122"/>
              </a:rPr>
              <a:t>Would </a:t>
            </a:r>
            <a:r>
              <a:rPr lang="en-US" altLang="zh-CN" sz="5000" dirty="0">
                <a:latin typeface="微软雅黑" panose="020B0503020204020204" pitchFamily="34" charset="-122"/>
                <a:ea typeface="微软雅黑" panose="020B0503020204020204" pitchFamily="34" charset="-122"/>
              </a:rPr>
              <a:t>you please let me know as soon as possible</a:t>
            </a:r>
            <a:r>
              <a:rPr lang="en-US" altLang="zh-CN" sz="5000" b="1" dirty="0">
                <a:latin typeface="微软雅黑" panose="020B0503020204020204" pitchFamily="34" charset="-122"/>
                <a:ea typeface="微软雅黑" panose="020B0503020204020204" pitchFamily="34" charset="-122"/>
              </a:rPr>
              <a:t> if you can accept my invitation</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9</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b="1" dirty="0" smtClean="0">
                <a:latin typeface="微软雅黑" panose="020B0503020204020204" pitchFamily="34" charset="-122"/>
                <a:ea typeface="微软雅黑" panose="020B0503020204020204" pitchFamily="34" charset="-122"/>
              </a:rPr>
              <a:t>If </a:t>
            </a:r>
            <a:r>
              <a:rPr lang="en-US" altLang="zh-CN" sz="5000" b="1" dirty="0">
                <a:latin typeface="微软雅黑" panose="020B0503020204020204" pitchFamily="34" charset="-122"/>
                <a:ea typeface="微软雅黑" panose="020B0503020204020204" pitchFamily="34" charset="-122"/>
              </a:rPr>
              <a:t>interested and available</a:t>
            </a:r>
            <a:r>
              <a:rPr lang="en-US" altLang="zh-CN" sz="5000" dirty="0">
                <a:latin typeface="微软雅黑" panose="020B0503020204020204" pitchFamily="34" charset="-122"/>
                <a:ea typeface="微软雅黑" panose="020B0503020204020204" pitchFamily="34" charset="-122"/>
              </a:rPr>
              <a:t>, please drop me a line to let me know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以便我可以提前预订</a:t>
            </a:r>
            <a:r>
              <a:rPr lang="en-US" altLang="zh-CN" sz="5000" dirty="0">
                <a:latin typeface="微软雅黑" panose="020B0503020204020204" pitchFamily="34" charset="-122"/>
                <a:ea typeface="微软雅黑" panose="020B0503020204020204" pitchFamily="34" charset="-122"/>
              </a:rPr>
              <a:t>). </a:t>
            </a:r>
            <a:r>
              <a:rPr lang="en-US" altLang="zh-CN" sz="5000" b="1" dirty="0">
                <a:latin typeface="微软雅黑" panose="020B0503020204020204" pitchFamily="34" charset="-122"/>
                <a:ea typeface="微软雅黑" panose="020B0503020204020204" pitchFamily="34" charset="-122"/>
              </a:rPr>
              <a:t>Looking forward to your arrival</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presence</a:t>
            </a:r>
            <a:r>
              <a:rPr lang="en-US" altLang="zh-CN" sz="5000" dirty="0">
                <a:latin typeface="微软雅黑" panose="020B0503020204020204" pitchFamily="34" charset="-122"/>
                <a:ea typeface="微软雅黑" panose="020B0503020204020204" pitchFamily="34" charset="-122"/>
              </a:rPr>
              <a:t>. </a:t>
            </a:r>
          </a:p>
        </p:txBody>
      </p:sp>
      <p:sp>
        <p:nvSpPr>
          <p:cNvPr id="5" name="TextBox 4"/>
          <p:cNvSpPr txBox="1"/>
          <p:nvPr/>
        </p:nvSpPr>
        <p:spPr>
          <a:xfrm>
            <a:off x="3960764" y="4834805"/>
            <a:ext cx="11449272" cy="1015663"/>
          </a:xfrm>
          <a:prstGeom prst="rect">
            <a:avLst/>
          </a:prstGeom>
          <a:noFill/>
        </p:spPr>
        <p:txBody>
          <a:bodyPr wrap="square" rtlCol="0">
            <a:spAutoFit/>
          </a:bodyPr>
          <a:lstStyle/>
          <a:p>
            <a:r>
              <a:rPr lang="en-US" altLang="zh-CN" sz="6000" b="1" dirty="0">
                <a:solidFill>
                  <a:srgbClr val="CC0000"/>
                </a:solidFill>
                <a:latin typeface="微软雅黑" panose="020B0503020204020204" pitchFamily="34" charset="-122"/>
                <a:ea typeface="微软雅黑" panose="020B0503020204020204" pitchFamily="34" charset="-122"/>
              </a:rPr>
              <a:t>so that I can book in advance</a:t>
            </a:r>
            <a:endParaRPr lang="zh-CN" altLang="en-US" sz="6000" b="1" dirty="0">
              <a:solidFill>
                <a:srgbClr val="CC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791102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模拟演练</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zh-CN" altLang="en-US" sz="5000" dirty="0">
                <a:solidFill>
                  <a:srgbClr val="9D234F"/>
                </a:solidFill>
                <a:latin typeface="微软雅黑" panose="020B0503020204020204" pitchFamily="34" charset="-122"/>
                <a:ea typeface="微软雅黑" panose="020B0503020204020204" pitchFamily="34" charset="-122"/>
              </a:rPr>
              <a:t> </a:t>
            </a:r>
            <a:r>
              <a:rPr lang="zh-CN" altLang="en-US" sz="5000" dirty="0" smtClean="0">
                <a:solidFill>
                  <a:srgbClr val="9D234F"/>
                </a:solidFill>
                <a:latin typeface="微软雅黑" panose="020B0503020204020204" pitchFamily="34" charset="-122"/>
                <a:ea typeface="微软雅黑" panose="020B0503020204020204" pitchFamily="34" charset="-122"/>
              </a:rPr>
              <a:t>      </a:t>
            </a:r>
            <a:r>
              <a:rPr lang="zh-CN" altLang="en-US" sz="5000" dirty="0" smtClean="0">
                <a:latin typeface="微软雅黑" panose="020B0503020204020204" pitchFamily="34" charset="-122"/>
                <a:ea typeface="微软雅黑" panose="020B0503020204020204" pitchFamily="34" charset="-122"/>
              </a:rPr>
              <a:t>假定</a:t>
            </a:r>
            <a:r>
              <a:rPr lang="zh-CN" altLang="en-US" sz="5000" dirty="0">
                <a:latin typeface="微软雅黑" panose="020B0503020204020204" pitchFamily="34" charset="-122"/>
                <a:ea typeface="微软雅黑" panose="020B0503020204020204" pitchFamily="34" charset="-122"/>
              </a:rPr>
              <a:t>你是李华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你校的志愿者团队准备招收新成员。请写封邮件邀请你的留学生朋友</a:t>
            </a:r>
            <a:r>
              <a:rPr lang="en-US" altLang="zh-CN" sz="5000" dirty="0">
                <a:latin typeface="微软雅黑" panose="020B0503020204020204" pitchFamily="34" charset="-122"/>
                <a:ea typeface="微软雅黑" panose="020B0503020204020204" pitchFamily="34" charset="-122"/>
              </a:rPr>
              <a:t>Robert</a:t>
            </a:r>
            <a:r>
              <a:rPr lang="zh-CN" altLang="en-US" sz="5000" dirty="0">
                <a:latin typeface="微软雅黑" panose="020B0503020204020204" pitchFamily="34" charset="-122"/>
                <a:ea typeface="微软雅黑" panose="020B0503020204020204" pitchFamily="34" charset="-122"/>
              </a:rPr>
              <a:t>参加</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内容包括</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1</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招募信息</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团队的活动</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期待参加。</a:t>
            </a:r>
          </a:p>
          <a:p>
            <a:pPr>
              <a:lnSpc>
                <a:spcPct val="150000"/>
              </a:lnSpc>
            </a:pPr>
            <a:r>
              <a:rPr lang="zh-CN" altLang="en-US" sz="5000" dirty="0" smtClean="0">
                <a:latin typeface="微软雅黑" panose="020B0503020204020204" pitchFamily="34" charset="-122"/>
                <a:ea typeface="微软雅黑" panose="020B0503020204020204" pitchFamily="34" charset="-122"/>
              </a:rPr>
              <a:t>       注意</a:t>
            </a:r>
            <a:r>
              <a:rPr lang="en-US" altLang="zh-CN" sz="5000" dirty="0">
                <a:latin typeface="微软雅黑" panose="020B0503020204020204" pitchFamily="34" charset="-122"/>
                <a:ea typeface="微软雅黑" panose="020B0503020204020204" pitchFamily="34" charset="-122"/>
              </a:rPr>
              <a:t>: 1. </a:t>
            </a:r>
            <a:r>
              <a:rPr lang="zh-CN" altLang="en-US" sz="5000" dirty="0">
                <a:latin typeface="微软雅黑" panose="020B0503020204020204" pitchFamily="34" charset="-122"/>
                <a:ea typeface="微软雅黑" panose="020B0503020204020204" pitchFamily="34" charset="-122"/>
              </a:rPr>
              <a:t>词数</a:t>
            </a:r>
            <a:r>
              <a:rPr lang="en-US" altLang="zh-CN" sz="5000" dirty="0">
                <a:latin typeface="微软雅黑" panose="020B0503020204020204" pitchFamily="34" charset="-122"/>
                <a:ea typeface="微软雅黑" panose="020B0503020204020204" pitchFamily="34" charset="-122"/>
              </a:rPr>
              <a:t>80</a:t>
            </a:r>
            <a:r>
              <a:rPr lang="zh-CN" altLang="en-US" sz="5000" dirty="0">
                <a:latin typeface="微软雅黑" panose="020B0503020204020204" pitchFamily="34" charset="-122"/>
                <a:ea typeface="微软雅黑" panose="020B0503020204020204" pitchFamily="34" charset="-122"/>
              </a:rPr>
              <a:t>左右</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2. </a:t>
            </a:r>
            <a:r>
              <a:rPr lang="zh-CN" altLang="en-US" sz="5000" dirty="0">
                <a:latin typeface="微软雅黑" panose="020B0503020204020204" pitchFamily="34" charset="-122"/>
                <a:ea typeface="微软雅黑" panose="020B0503020204020204" pitchFamily="34" charset="-122"/>
              </a:rPr>
              <a:t>可以适当增加细节</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以使行文连贯</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开头及结尾已为你写好</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不计入总词数。</a:t>
            </a:r>
          </a:p>
        </p:txBody>
      </p:sp>
    </p:spTree>
    <p:extLst>
      <p:ext uri="{BB962C8B-B14F-4D97-AF65-F5344CB8AC3E}">
        <p14:creationId xmlns:p14="http://schemas.microsoft.com/office/powerpoint/2010/main" val="3917027979"/>
      </p:ext>
    </p:extLst>
  </p:cSld>
  <p:clrMapOvr>
    <a:masterClrMapping/>
  </p:clrMapOvr>
  <p:transition>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5955476"/>
          </a:xfrm>
          <a:prstGeom prst="rect">
            <a:avLst/>
          </a:prstGeom>
        </p:spPr>
        <p:txBody>
          <a:bodyPr wrap="square">
            <a:spAutoFit/>
          </a:bodyPr>
          <a:lstStyle/>
          <a:p>
            <a:pPr>
              <a:lnSpc>
                <a:spcPct val="150000"/>
              </a:lnSpc>
            </a:pPr>
            <a:r>
              <a:rPr lang="en-US" altLang="zh-CN" sz="5000" dirty="0" smtClean="0">
                <a:latin typeface="微软雅黑" panose="020B0503020204020204" pitchFamily="34" charset="-122"/>
                <a:ea typeface="微软雅黑" panose="020B0503020204020204" pitchFamily="34" charset="-122"/>
              </a:rPr>
              <a:t>Dear </a:t>
            </a:r>
            <a:r>
              <a:rPr lang="en-US" altLang="zh-CN" sz="5400" dirty="0"/>
              <a:t>Robert</a:t>
            </a:r>
            <a:r>
              <a:rPr lang="en-US" altLang="zh-CN" sz="5400" dirty="0" smtClean="0"/>
              <a:t>,</a:t>
            </a:r>
            <a:endParaRPr lang="en-US" altLang="zh-CN" sz="5000" dirty="0" smtClean="0">
              <a:latin typeface="微软雅黑" panose="020B0503020204020204" pitchFamily="34" charset="-122"/>
              <a:ea typeface="微软雅黑" panose="020B0503020204020204" pitchFamily="34" charset="-122"/>
            </a:endParaRPr>
          </a:p>
          <a:p>
            <a:pPr>
              <a:lnSpc>
                <a:spcPct val="150000"/>
              </a:lnSpc>
            </a:pPr>
            <a:r>
              <a:rPr lang="en-US" altLang="zh-CN" sz="5000" dirty="0" smtClean="0">
                <a:latin typeface="微软雅黑" panose="020B0503020204020204" pitchFamily="34" charset="-122"/>
                <a:ea typeface="微软雅黑" panose="020B0503020204020204" pitchFamily="34" charset="-122"/>
              </a:rPr>
              <a:t> </a:t>
            </a:r>
            <a:r>
              <a:rPr lang="en-US" altLang="zh-CN" sz="5000" u="sng" dirty="0" smtClean="0">
                <a:latin typeface="微软雅黑" panose="020B0503020204020204" pitchFamily="34" charset="-122"/>
                <a:ea typeface="微软雅黑" panose="020B0503020204020204" pitchFamily="34" charset="-122"/>
              </a:rPr>
              <a:t>______________________________________________________________________</a:t>
            </a:r>
            <a:endParaRPr lang="en-US" altLang="zh-CN" sz="5000" u="sng"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5000" dirty="0" smtClean="0">
                <a:latin typeface="微软雅黑" panose="020B0503020204020204" pitchFamily="34" charset="-122"/>
                <a:ea typeface="微软雅黑" panose="020B0503020204020204" pitchFamily="34" charset="-122"/>
              </a:rPr>
              <a:t> </a:t>
            </a:r>
            <a:r>
              <a:rPr lang="en-US" altLang="zh-CN" sz="5000" u="sng" dirty="0">
                <a:latin typeface="微软雅黑" panose="020B0503020204020204" pitchFamily="34" charset="-122"/>
                <a:ea typeface="微软雅黑" panose="020B0503020204020204" pitchFamily="34" charset="-122"/>
              </a:rPr>
              <a:t>______________________________________________________________________</a:t>
            </a:r>
            <a:endParaRPr lang="en-US" altLang="zh-CN" sz="5000" u="sng"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5000" dirty="0" smtClean="0">
                <a:latin typeface="微软雅黑" panose="020B0503020204020204" pitchFamily="34" charset="-122"/>
                <a:ea typeface="微软雅黑" panose="020B0503020204020204" pitchFamily="34" charset="-122"/>
              </a:rPr>
              <a:t>                                                                                                  Yours, </a:t>
            </a:r>
          </a:p>
          <a:p>
            <a:pPr algn="r">
              <a:lnSpc>
                <a:spcPct val="150000"/>
              </a:lnSpc>
            </a:pPr>
            <a:r>
              <a:rPr lang="en-US" altLang="zh-CN" sz="5000" dirty="0" smtClean="0">
                <a:latin typeface="微软雅黑" panose="020B0503020204020204" pitchFamily="34" charset="-122"/>
                <a:ea typeface="微软雅黑" panose="020B0503020204020204" pitchFamily="34" charset="-122"/>
              </a:rPr>
              <a:t>Li </a:t>
            </a:r>
            <a:r>
              <a:rPr lang="en-US" altLang="zh-CN" sz="5000" dirty="0">
                <a:latin typeface="微软雅黑" panose="020B0503020204020204" pitchFamily="34" charset="-122"/>
                <a:ea typeface="微软雅黑" panose="020B0503020204020204" pitchFamily="34" charset="-122"/>
              </a:rPr>
              <a:t>Hua</a:t>
            </a:r>
          </a:p>
        </p:txBody>
      </p:sp>
    </p:spTree>
    <p:extLst>
      <p:ext uri="{BB962C8B-B14F-4D97-AF65-F5344CB8AC3E}">
        <p14:creationId xmlns:p14="http://schemas.microsoft.com/office/powerpoint/2010/main" val="1140796016"/>
      </p:ext>
    </p:extLst>
  </p:cSld>
  <p:clrMapOvr>
    <a:masterClrMapping/>
  </p:clrMapOvr>
  <p:transition>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b="1" i="1" dirty="0">
                <a:solidFill>
                  <a:srgbClr val="CC0000"/>
                </a:solidFill>
                <a:latin typeface="微软雅黑" panose="020B0503020204020204" pitchFamily="34" charset="-122"/>
                <a:ea typeface="微软雅黑" panose="020B0503020204020204" pitchFamily="34" charset="-122"/>
              </a:rPr>
              <a:t>One possible version:</a:t>
            </a:r>
          </a:p>
          <a:p>
            <a:pPr>
              <a:lnSpc>
                <a:spcPct val="150000"/>
              </a:lnSpc>
            </a:pPr>
            <a:r>
              <a:rPr lang="en-US" altLang="zh-CN" sz="5000" u="sng" dirty="0">
                <a:solidFill>
                  <a:srgbClr val="CC0000"/>
                </a:solidFill>
                <a:latin typeface="微软雅黑" panose="020B0503020204020204" pitchFamily="34" charset="-122"/>
                <a:ea typeface="微软雅黑" panose="020B0503020204020204" pitchFamily="34" charset="-122"/>
              </a:rPr>
              <a:t>Dear Robert, </a:t>
            </a:r>
          </a:p>
          <a:p>
            <a:pPr>
              <a:lnSpc>
                <a:spcPct val="150000"/>
              </a:lnSpc>
            </a:pPr>
            <a:r>
              <a:rPr lang="en-US" altLang="zh-CN" sz="5000" dirty="0">
                <a:solidFill>
                  <a:srgbClr val="CC0000"/>
                </a:solidFill>
                <a:latin typeface="微软雅黑" panose="020B0503020204020204" pitchFamily="34" charset="-122"/>
                <a:ea typeface="微软雅黑" panose="020B0503020204020204" pitchFamily="34" charset="-122"/>
              </a:rPr>
              <a:t>       </a:t>
            </a:r>
            <a:r>
              <a:rPr lang="en-US" altLang="zh-CN" sz="5000" b="1" dirty="0">
                <a:solidFill>
                  <a:srgbClr val="CC0000"/>
                </a:solidFill>
                <a:latin typeface="微软雅黑" panose="020B0503020204020204" pitchFamily="34" charset="-122"/>
                <a:ea typeface="微软雅黑" panose="020B0503020204020204" pitchFamily="34" charset="-122"/>
              </a:rPr>
              <a:t>Fully aware </a:t>
            </a:r>
            <a:r>
              <a:rPr lang="en-US" altLang="zh-CN" sz="5000" dirty="0">
                <a:solidFill>
                  <a:srgbClr val="CC0000"/>
                </a:solidFill>
                <a:latin typeface="微软雅黑" panose="020B0503020204020204" pitchFamily="34" charset="-122"/>
                <a:ea typeface="微软雅黑" panose="020B0503020204020204" pitchFamily="34" charset="-122"/>
              </a:rPr>
              <a:t>that you </a:t>
            </a:r>
            <a:r>
              <a:rPr lang="en-US" altLang="zh-CN" sz="5000" b="1" dirty="0">
                <a:solidFill>
                  <a:srgbClr val="CC0000"/>
                </a:solidFill>
                <a:latin typeface="微软雅黑" panose="020B0503020204020204" pitchFamily="34" charset="-122"/>
                <a:ea typeface="微软雅黑" panose="020B0503020204020204" pitchFamily="34" charset="-122"/>
              </a:rPr>
              <a:t>are keen on </a:t>
            </a:r>
            <a:r>
              <a:rPr lang="en-US" altLang="zh-CN" sz="5000" dirty="0">
                <a:solidFill>
                  <a:srgbClr val="CC0000"/>
                </a:solidFill>
                <a:latin typeface="微软雅黑" panose="020B0503020204020204" pitchFamily="34" charset="-122"/>
                <a:ea typeface="微软雅黑" panose="020B0503020204020204" pitchFamily="34" charset="-122"/>
              </a:rPr>
              <a:t>Chinese culture and enthusiastic about volunteer work, </a:t>
            </a:r>
            <a:r>
              <a:rPr lang="en-US" altLang="zh-CN" sz="5000" dirty="0" smtClean="0">
                <a:solidFill>
                  <a:srgbClr val="CC0000"/>
                </a:solidFill>
                <a:latin typeface="微软雅黑" panose="020B0503020204020204" pitchFamily="34" charset="-122"/>
                <a:ea typeface="微软雅黑" panose="020B0503020204020204" pitchFamily="34" charset="-122"/>
              </a:rPr>
              <a:t>I'm </a:t>
            </a:r>
            <a:r>
              <a:rPr lang="en-US" altLang="zh-CN" sz="5000" dirty="0">
                <a:solidFill>
                  <a:srgbClr val="CC0000"/>
                </a:solidFill>
                <a:latin typeface="微软雅黑" panose="020B0503020204020204" pitchFamily="34" charset="-122"/>
                <a:ea typeface="微软雅黑" panose="020B0503020204020204" pitchFamily="34" charset="-122"/>
              </a:rPr>
              <a:t>writing to invite you to apply to </a:t>
            </a:r>
            <a:r>
              <a:rPr lang="en-US" altLang="zh-CN" sz="5000" b="1" dirty="0">
                <a:solidFill>
                  <a:srgbClr val="CC0000"/>
                </a:solidFill>
                <a:latin typeface="微软雅黑" panose="020B0503020204020204" pitchFamily="34" charset="-122"/>
                <a:ea typeface="微软雅黑" panose="020B0503020204020204" pitchFamily="34" charset="-122"/>
              </a:rPr>
              <a:t>be admitted into </a:t>
            </a:r>
            <a:r>
              <a:rPr lang="en-US" altLang="zh-CN" sz="5000" dirty="0">
                <a:solidFill>
                  <a:srgbClr val="CC0000"/>
                </a:solidFill>
                <a:latin typeface="微软雅黑" panose="020B0503020204020204" pitchFamily="34" charset="-122"/>
                <a:ea typeface="微软雅黑" panose="020B0503020204020204" pitchFamily="34" charset="-122"/>
              </a:rPr>
              <a:t>our </a:t>
            </a:r>
            <a:r>
              <a:rPr lang="en-US" altLang="zh-CN" sz="5000" dirty="0" smtClean="0">
                <a:solidFill>
                  <a:srgbClr val="CC0000"/>
                </a:solidFill>
                <a:latin typeface="微软雅黑" panose="020B0503020204020204" pitchFamily="34" charset="-122"/>
                <a:ea typeface="微软雅黑" panose="020B0503020204020204" pitchFamily="34" charset="-122"/>
              </a:rPr>
              <a:t>school's </a:t>
            </a:r>
            <a:r>
              <a:rPr lang="en-US" altLang="zh-CN" sz="5000" dirty="0">
                <a:solidFill>
                  <a:srgbClr val="CC0000"/>
                </a:solidFill>
                <a:latin typeface="微软雅黑" panose="020B0503020204020204" pitchFamily="34" charset="-122"/>
                <a:ea typeface="微软雅黑" panose="020B0503020204020204" pitchFamily="34" charset="-122"/>
              </a:rPr>
              <a:t>volunteer team, since </a:t>
            </a:r>
            <a:r>
              <a:rPr lang="en-US" altLang="zh-CN" sz="5000" dirty="0" smtClean="0">
                <a:solidFill>
                  <a:srgbClr val="CC0000"/>
                </a:solidFill>
                <a:latin typeface="微软雅黑" panose="020B0503020204020204" pitchFamily="34" charset="-122"/>
                <a:ea typeface="微软雅黑" panose="020B0503020204020204" pitchFamily="34" charset="-122"/>
              </a:rPr>
              <a:t>they're </a:t>
            </a:r>
            <a:r>
              <a:rPr lang="en-US" altLang="zh-CN" sz="5000" dirty="0">
                <a:solidFill>
                  <a:srgbClr val="CC0000"/>
                </a:solidFill>
                <a:latin typeface="微软雅黑" panose="020B0503020204020204" pitchFamily="34" charset="-122"/>
                <a:ea typeface="微软雅黑" panose="020B0503020204020204" pitchFamily="34" charset="-122"/>
              </a:rPr>
              <a:t>now </a:t>
            </a:r>
            <a:r>
              <a:rPr lang="en-US" altLang="zh-CN" sz="5000" b="1" dirty="0">
                <a:solidFill>
                  <a:srgbClr val="CC0000"/>
                </a:solidFill>
                <a:latin typeface="微软雅黑" panose="020B0503020204020204" pitchFamily="34" charset="-122"/>
                <a:ea typeface="微软雅黑" panose="020B0503020204020204" pitchFamily="34" charset="-122"/>
              </a:rPr>
              <a:t>recruiting</a:t>
            </a:r>
            <a:r>
              <a:rPr lang="en-US" altLang="zh-CN" sz="5000" dirty="0">
                <a:solidFill>
                  <a:srgbClr val="CC0000"/>
                </a:solidFill>
                <a:latin typeface="微软雅黑" panose="020B0503020204020204" pitchFamily="34" charset="-122"/>
                <a:ea typeface="微软雅黑" panose="020B0503020204020204" pitchFamily="34" charset="-122"/>
              </a:rPr>
              <a:t> new members.</a:t>
            </a:r>
          </a:p>
          <a:p>
            <a:pPr>
              <a:lnSpc>
                <a:spcPct val="150000"/>
              </a:lnSpc>
            </a:pPr>
            <a:r>
              <a:rPr lang="en-US" altLang="zh-CN" sz="5000" dirty="0">
                <a:solidFill>
                  <a:srgbClr val="CC0000"/>
                </a:solidFill>
                <a:latin typeface="微软雅黑" panose="020B0503020204020204" pitchFamily="34" charset="-122"/>
                <a:ea typeface="微软雅黑" panose="020B0503020204020204" pitchFamily="34" charset="-122"/>
              </a:rPr>
              <a:t>       Our </a:t>
            </a:r>
            <a:r>
              <a:rPr lang="en-US" altLang="zh-CN" sz="5000" dirty="0" smtClean="0">
                <a:solidFill>
                  <a:srgbClr val="CC0000"/>
                </a:solidFill>
                <a:latin typeface="微软雅黑" panose="020B0503020204020204" pitchFamily="34" charset="-122"/>
                <a:ea typeface="微软雅黑" panose="020B0503020204020204" pitchFamily="34" charset="-122"/>
              </a:rPr>
              <a:t>school's </a:t>
            </a:r>
            <a:r>
              <a:rPr lang="en-US" altLang="zh-CN" sz="5000" dirty="0">
                <a:solidFill>
                  <a:srgbClr val="CC0000"/>
                </a:solidFill>
                <a:latin typeface="微软雅黑" panose="020B0503020204020204" pitchFamily="34" charset="-122"/>
                <a:ea typeface="微软雅黑" panose="020B0503020204020204" pitchFamily="34" charset="-122"/>
              </a:rPr>
              <a:t>volunteer team is </a:t>
            </a:r>
            <a:r>
              <a:rPr lang="en-US" altLang="zh-CN" sz="5000" b="1" dirty="0">
                <a:solidFill>
                  <a:srgbClr val="CC0000"/>
                </a:solidFill>
                <a:latin typeface="微软雅黑" panose="020B0503020204020204" pitchFamily="34" charset="-122"/>
                <a:ea typeface="微软雅黑" panose="020B0503020204020204" pitchFamily="34" charset="-122"/>
              </a:rPr>
              <a:t>made up of </a:t>
            </a:r>
            <a:r>
              <a:rPr lang="en-US" altLang="zh-CN" sz="5000" dirty="0">
                <a:solidFill>
                  <a:srgbClr val="CC0000"/>
                </a:solidFill>
                <a:latin typeface="微软雅黑" panose="020B0503020204020204" pitchFamily="34" charset="-122"/>
                <a:ea typeface="微软雅黑" panose="020B0503020204020204" pitchFamily="34" charset="-122"/>
              </a:rPr>
              <a:t>enthusiastic members, </a:t>
            </a:r>
            <a:r>
              <a:rPr lang="en-US" altLang="zh-CN" sz="5000" b="1" dirty="0">
                <a:solidFill>
                  <a:srgbClr val="CC0000"/>
                </a:solidFill>
                <a:latin typeface="微软雅黑" panose="020B0503020204020204" pitchFamily="34" charset="-122"/>
                <a:ea typeface="微软雅黑" panose="020B0503020204020204" pitchFamily="34" charset="-122"/>
              </a:rPr>
              <a:t>who hold various </a:t>
            </a:r>
            <a:r>
              <a:rPr lang="en-US" altLang="zh-CN" sz="5000" b="1" dirty="0" err="1">
                <a:solidFill>
                  <a:srgbClr val="CC0000"/>
                </a:solidFill>
                <a:latin typeface="微软雅黑" panose="020B0503020204020204" pitchFamily="34" charset="-122"/>
                <a:ea typeface="微软雅黑" panose="020B0503020204020204" pitchFamily="34" charset="-122"/>
              </a:rPr>
              <a:t>programmes</a:t>
            </a:r>
            <a:r>
              <a:rPr lang="en-US" altLang="zh-CN" sz="5000" b="1" dirty="0">
                <a:solidFill>
                  <a:srgbClr val="CC0000"/>
                </a:solidFill>
                <a:latin typeface="微软雅黑" panose="020B0503020204020204" pitchFamily="34" charset="-122"/>
                <a:ea typeface="微软雅黑" panose="020B0503020204020204" pitchFamily="34" charset="-122"/>
              </a:rPr>
              <a:t> on a regular basis</a:t>
            </a:r>
            <a:r>
              <a:rPr lang="en-US" altLang="zh-CN" sz="5000" dirty="0">
                <a:solidFill>
                  <a:srgbClr val="CC0000"/>
                </a:solidFill>
                <a:latin typeface="微软雅黑" panose="020B0503020204020204" pitchFamily="34" charset="-122"/>
                <a:ea typeface="微软雅黑" panose="020B0503020204020204" pitchFamily="34" charset="-122"/>
              </a:rPr>
              <a:t>, like visiting the home for the old. </a:t>
            </a:r>
          </a:p>
        </p:txBody>
      </p:sp>
    </p:spTree>
    <p:extLst>
      <p:ext uri="{BB962C8B-B14F-4D97-AF65-F5344CB8AC3E}">
        <p14:creationId xmlns:p14="http://schemas.microsoft.com/office/powerpoint/2010/main" val="2344851814"/>
      </p:ext>
    </p:extLst>
  </p:cSld>
  <p:clrMapOvr>
    <a:masterClrMapping/>
  </p:clrMapOvr>
  <p:transition>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171468"/>
          </a:xfrm>
          <a:prstGeom prst="rect">
            <a:avLst/>
          </a:prstGeom>
        </p:spPr>
        <p:txBody>
          <a:bodyPr wrap="square">
            <a:spAutoFit/>
          </a:bodyPr>
          <a:lstStyle/>
          <a:p>
            <a:pPr>
              <a:lnSpc>
                <a:spcPct val="150000"/>
              </a:lnSpc>
            </a:pPr>
            <a:r>
              <a:rPr lang="en-US" altLang="zh-CN" sz="5000" dirty="0">
                <a:solidFill>
                  <a:srgbClr val="CC0000"/>
                </a:solidFill>
                <a:latin typeface="微软雅黑" panose="020B0503020204020204" pitchFamily="34" charset="-122"/>
                <a:ea typeface="微软雅黑" panose="020B0503020204020204" pitchFamily="34" charset="-122"/>
              </a:rPr>
              <a:t>I see it as a good way for you to </a:t>
            </a:r>
            <a:r>
              <a:rPr lang="en-US" altLang="zh-CN" sz="5000" b="1" dirty="0">
                <a:solidFill>
                  <a:srgbClr val="CC0000"/>
                </a:solidFill>
                <a:latin typeface="微软雅黑" panose="020B0503020204020204" pitchFamily="34" charset="-122"/>
                <a:ea typeface="微软雅黑" panose="020B0503020204020204" pitchFamily="34" charset="-122"/>
              </a:rPr>
              <a:t>get exposed to </a:t>
            </a:r>
            <a:r>
              <a:rPr lang="en-US" altLang="zh-CN" sz="5000" dirty="0">
                <a:solidFill>
                  <a:srgbClr val="CC0000"/>
                </a:solidFill>
                <a:latin typeface="微软雅黑" panose="020B0503020204020204" pitchFamily="34" charset="-122"/>
                <a:ea typeface="微软雅黑" panose="020B0503020204020204" pitchFamily="34" charset="-122"/>
              </a:rPr>
              <a:t>Chinese culture and expect your involvement in the team. Should you be interested and get admitted, </a:t>
            </a:r>
            <a:r>
              <a:rPr lang="en-US" altLang="zh-CN" sz="5000" dirty="0" smtClean="0">
                <a:solidFill>
                  <a:srgbClr val="CC0000"/>
                </a:solidFill>
                <a:latin typeface="微软雅黑" panose="020B0503020204020204" pitchFamily="34" charset="-122"/>
                <a:ea typeface="微软雅黑" panose="020B0503020204020204" pitchFamily="34" charset="-122"/>
              </a:rPr>
              <a:t>you'll </a:t>
            </a:r>
            <a:r>
              <a:rPr lang="en-US" altLang="zh-CN" sz="5000" b="1" dirty="0">
                <a:solidFill>
                  <a:srgbClr val="CC0000"/>
                </a:solidFill>
                <a:latin typeface="微软雅黑" panose="020B0503020204020204" pitchFamily="34" charset="-122"/>
                <a:ea typeface="微软雅黑" panose="020B0503020204020204" pitchFamily="34" charset="-122"/>
              </a:rPr>
              <a:t>find it a precious experience that leaves you many lasting memories</a:t>
            </a:r>
            <a:r>
              <a:rPr lang="en-US" altLang="zh-CN" sz="5000" dirty="0">
                <a:solidFill>
                  <a:srgbClr val="CC0000"/>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srgbClr val="CC0000"/>
                </a:solidFill>
                <a:latin typeface="微软雅黑" panose="020B0503020204020204" pitchFamily="34" charset="-122"/>
                <a:ea typeface="微软雅黑" panose="020B0503020204020204" pitchFamily="34" charset="-122"/>
              </a:rPr>
              <a:t>       Looking </a:t>
            </a:r>
            <a:r>
              <a:rPr lang="en-US" altLang="zh-CN" sz="5000" dirty="0">
                <a:solidFill>
                  <a:srgbClr val="CC0000"/>
                </a:solidFill>
                <a:latin typeface="微软雅黑" panose="020B0503020204020204" pitchFamily="34" charset="-122"/>
                <a:ea typeface="微软雅黑" panose="020B0503020204020204" pitchFamily="34" charset="-122"/>
              </a:rPr>
              <a:t>forward to your reply.</a:t>
            </a:r>
          </a:p>
          <a:p>
            <a:pPr algn="r">
              <a:lnSpc>
                <a:spcPct val="150000"/>
              </a:lnSpc>
            </a:pPr>
            <a:r>
              <a:rPr lang="en-US" altLang="zh-CN" sz="5000" u="sng" dirty="0">
                <a:solidFill>
                  <a:srgbClr val="CC0000"/>
                </a:solidFill>
                <a:latin typeface="微软雅黑" panose="020B0503020204020204" pitchFamily="34" charset="-122"/>
                <a:ea typeface="微软雅黑" panose="020B0503020204020204" pitchFamily="34" charset="-122"/>
              </a:rPr>
              <a:t>Yours,</a:t>
            </a:r>
          </a:p>
          <a:p>
            <a:pPr algn="r">
              <a:lnSpc>
                <a:spcPct val="150000"/>
              </a:lnSpc>
            </a:pPr>
            <a:r>
              <a:rPr lang="en-US" altLang="zh-CN" sz="5000" u="sng" dirty="0">
                <a:solidFill>
                  <a:srgbClr val="CC0000"/>
                </a:solidFill>
                <a:latin typeface="微软雅黑" panose="020B0503020204020204" pitchFamily="34" charset="-122"/>
                <a:ea typeface="微软雅黑" panose="020B0503020204020204" pitchFamily="34" charset="-122"/>
              </a:rPr>
              <a:t>Li </a:t>
            </a:r>
            <a:r>
              <a:rPr lang="en-US" altLang="zh-CN" sz="5000" u="sng" dirty="0" err="1">
                <a:solidFill>
                  <a:srgbClr val="CC0000"/>
                </a:solidFill>
                <a:latin typeface="微软雅黑" panose="020B0503020204020204" pitchFamily="34" charset="-122"/>
                <a:ea typeface="微软雅黑" panose="020B0503020204020204" pitchFamily="34" charset="-122"/>
              </a:rPr>
              <a:t>Hua</a:t>
            </a:r>
            <a:r>
              <a:rPr lang="en-US" altLang="zh-CN" sz="5000" u="sng" dirty="0">
                <a:solidFill>
                  <a:srgbClr val="CC000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422810208"/>
      </p:ext>
    </p:extLst>
  </p:cSld>
  <p:clrMapOvr>
    <a:masterClrMapping/>
  </p:clrMapOvr>
  <p:transition>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 name="矩形 1"/>
          <p:cNvSpPr/>
          <p:nvPr/>
        </p:nvSpPr>
        <p:spPr>
          <a:xfrm>
            <a:off x="7561164" y="805982"/>
            <a:ext cx="9289032" cy="1015663"/>
          </a:xfrm>
          <a:prstGeom prst="rect">
            <a:avLst/>
          </a:prstGeom>
        </p:spPr>
        <p:txBody>
          <a:bodyPr wrap="square">
            <a:spAutoFit/>
          </a:bodyPr>
          <a:lstStyle/>
          <a:p>
            <a:pPr algn="ctr"/>
            <a:r>
              <a:rPr lang="zh-CN" altLang="en-US" sz="6000" b="1" dirty="0" smtClean="0">
                <a:solidFill>
                  <a:srgbClr val="9D234F"/>
                </a:solidFill>
                <a:latin typeface="微软雅黑" panose="020B0503020204020204" pitchFamily="34" charset="-122"/>
                <a:ea typeface="微软雅黑" panose="020B0503020204020204" pitchFamily="34" charset="-122"/>
              </a:rPr>
              <a:t>考点</a:t>
            </a:r>
            <a:r>
              <a:rPr lang="en-US" altLang="zh-CN" sz="6000" b="1" dirty="0" smtClean="0">
                <a:solidFill>
                  <a:srgbClr val="9D234F"/>
                </a:solidFill>
                <a:latin typeface="微软雅黑" panose="020B0503020204020204" pitchFamily="34" charset="-122"/>
                <a:ea typeface="微软雅黑" panose="020B0503020204020204" pitchFamily="34" charset="-122"/>
              </a:rPr>
              <a:t>2   </a:t>
            </a:r>
            <a:r>
              <a:rPr lang="zh-CN" altLang="en-US" sz="6000" b="1" dirty="0" smtClean="0">
                <a:solidFill>
                  <a:srgbClr val="9D234F"/>
                </a:solidFill>
                <a:latin typeface="微软雅黑" panose="020B0503020204020204" pitchFamily="34" charset="-122"/>
                <a:ea typeface="微软雅黑" panose="020B0503020204020204" pitchFamily="34" charset="-122"/>
              </a:rPr>
              <a:t>告知</a:t>
            </a:r>
            <a:r>
              <a:rPr lang="zh-CN" altLang="en-US" sz="6000" b="1" dirty="0">
                <a:solidFill>
                  <a:srgbClr val="9D234F"/>
                </a:solidFill>
                <a:latin typeface="微软雅黑" panose="020B0503020204020204" pitchFamily="34" charset="-122"/>
                <a:ea typeface="微软雅黑" panose="020B0503020204020204" pitchFamily="34" charset="-122"/>
              </a:rPr>
              <a:t>信</a:t>
            </a:r>
            <a:endParaRPr lang="zh-CN" altLang="zh-CN" sz="6000" b="1" dirty="0">
              <a:solidFill>
                <a:srgbClr val="9D234F"/>
              </a:solidFill>
              <a:latin typeface="微软雅黑" panose="020B0503020204020204" pitchFamily="34" charset="-122"/>
              <a:ea typeface="微软雅黑" panose="020B0503020204020204" pitchFamily="34" charset="-122"/>
            </a:endParaRPr>
          </a:p>
        </p:txBody>
      </p:sp>
      <p:sp>
        <p:nvSpPr>
          <p:cNvPr id="13" name="矩形 12"/>
          <p:cNvSpPr/>
          <p:nvPr/>
        </p:nvSpPr>
        <p:spPr>
          <a:xfrm>
            <a:off x="1800524" y="1764605"/>
            <a:ext cx="20522280" cy="1246495"/>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【写作架构】</a:t>
            </a:r>
            <a:endParaRPr lang="zh-CN" altLang="en-US" sz="5000" b="1" dirty="0">
              <a:solidFill>
                <a:srgbClr val="9D234F"/>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3061" y="2772718"/>
            <a:ext cx="13677166" cy="7920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902529"/>
      </p:ext>
    </p:extLst>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矩形 6">
            <a:extLst>
              <a:ext uri="{FF2B5EF4-FFF2-40B4-BE49-F238E27FC236}">
                <a16:creationId xmlns:a16="http://schemas.microsoft.com/office/drawing/2014/main" xmlns="" id="{67E26101-1297-4E1A-B61D-0EA75D03A0CD}"/>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考情分析</a:t>
            </a:r>
          </a:p>
        </p:txBody>
      </p:sp>
      <p:graphicFrame>
        <p:nvGraphicFramePr>
          <p:cNvPr id="3" name="表格 2"/>
          <p:cNvGraphicFramePr>
            <a:graphicFrameLocks noGrp="1"/>
          </p:cNvGraphicFramePr>
          <p:nvPr>
            <p:extLst>
              <p:ext uri="{D42A27DB-BD31-4B8C-83A1-F6EECF244321}">
                <p14:modId xmlns:p14="http://schemas.microsoft.com/office/powerpoint/2010/main" val="859466363"/>
              </p:ext>
            </p:extLst>
          </p:nvPr>
        </p:nvGraphicFramePr>
        <p:xfrm>
          <a:off x="1512492" y="1620590"/>
          <a:ext cx="20810312" cy="9424981"/>
        </p:xfrm>
        <a:graphic>
          <a:graphicData uri="http://schemas.openxmlformats.org/drawingml/2006/table">
            <a:tbl>
              <a:tblPr>
                <a:tableStyleId>{5C22544A-7EE6-4342-B048-85BDC9FD1C3A}</a:tableStyleId>
              </a:tblPr>
              <a:tblGrid>
                <a:gridCol w="2107331">
                  <a:extLst>
                    <a:ext uri="{9D8B030D-6E8A-4147-A177-3AD203B41FA5}">
                      <a16:colId xmlns:a16="http://schemas.microsoft.com/office/drawing/2014/main" xmlns="" val="20000"/>
                    </a:ext>
                  </a:extLst>
                </a:gridCol>
                <a:gridCol w="3384279">
                  <a:extLst>
                    <a:ext uri="{9D8B030D-6E8A-4147-A177-3AD203B41FA5}">
                      <a16:colId xmlns:a16="http://schemas.microsoft.com/office/drawing/2014/main" xmlns="" val="20001"/>
                    </a:ext>
                  </a:extLst>
                </a:gridCol>
                <a:gridCol w="2529031">
                  <a:extLst>
                    <a:ext uri="{9D8B030D-6E8A-4147-A177-3AD203B41FA5}">
                      <a16:colId xmlns:a16="http://schemas.microsoft.com/office/drawing/2014/main" xmlns="" val="20002"/>
                    </a:ext>
                  </a:extLst>
                </a:gridCol>
                <a:gridCol w="8037143">
                  <a:extLst>
                    <a:ext uri="{9D8B030D-6E8A-4147-A177-3AD203B41FA5}">
                      <a16:colId xmlns:a16="http://schemas.microsoft.com/office/drawing/2014/main" xmlns="" val="20003"/>
                    </a:ext>
                  </a:extLst>
                </a:gridCol>
                <a:gridCol w="4752528">
                  <a:extLst>
                    <a:ext uri="{9D8B030D-6E8A-4147-A177-3AD203B41FA5}">
                      <a16:colId xmlns:a16="http://schemas.microsoft.com/office/drawing/2014/main" xmlns="" val="20004"/>
                    </a:ext>
                  </a:extLst>
                </a:gridCol>
              </a:tblGrid>
              <a:tr h="1268845">
                <a:tc gridSpan="5">
                  <a:txBody>
                    <a:bodyPr/>
                    <a:lstStyle/>
                    <a:p>
                      <a:pPr marL="0" marR="0" algn="ctr">
                        <a:lnSpc>
                          <a:spcPct val="130000"/>
                        </a:lnSpc>
                        <a:spcBef>
                          <a:spcPts val="0"/>
                        </a:spcBef>
                        <a:spcAft>
                          <a:spcPts val="0"/>
                        </a:spcAft>
                      </a:pPr>
                      <a:r>
                        <a:rPr lang="zh-CN" altLang="en-US" sz="5000" b="1" i="1" dirty="0">
                          <a:effectLst/>
                          <a:latin typeface="微软雅黑" panose="020B0503020204020204" pitchFamily="34" charset="-122"/>
                          <a:ea typeface="微软雅黑" panose="020B0503020204020204" pitchFamily="34" charset="-122"/>
                        </a:rPr>
                        <a:t>命题透视</a:t>
                      </a:r>
                      <a:endParaRPr lang="zh-CN" altLang="en-US" sz="5000" b="1" i="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1155158">
                <a:tc gridSpan="5">
                  <a:txBody>
                    <a:bodyPr/>
                    <a:lstStyle/>
                    <a:p>
                      <a:pPr marL="0" marR="0" algn="ctr">
                        <a:lnSpc>
                          <a:spcPct val="130000"/>
                        </a:lnSpc>
                        <a:spcBef>
                          <a:spcPts val="0"/>
                        </a:spcBef>
                        <a:spcAft>
                          <a:spcPts val="0"/>
                        </a:spcAft>
                      </a:pPr>
                      <a:r>
                        <a:rPr lang="en-US" altLang="zh-CN" sz="5000" b="1" dirty="0" smtClean="0">
                          <a:effectLst/>
                          <a:latin typeface="微软雅黑" panose="020B0503020204020204" pitchFamily="34" charset="-122"/>
                          <a:ea typeface="微软雅黑" panose="020B0503020204020204" pitchFamily="34" charset="-122"/>
                        </a:rPr>
                        <a:t>2020—2022</a:t>
                      </a:r>
                      <a:r>
                        <a:rPr lang="zh-CN" altLang="en-US" sz="5000" b="1" dirty="0" smtClean="0">
                          <a:effectLst/>
                          <a:latin typeface="微软雅黑" panose="020B0503020204020204" pitchFamily="34" charset="-122"/>
                          <a:ea typeface="微软雅黑" panose="020B0503020204020204" pitchFamily="34" charset="-122"/>
                        </a:rPr>
                        <a:t>年高考应用文写作试题分析表</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1"/>
                  </a:ext>
                </a:extLst>
              </a:tr>
              <a:tr h="1268845">
                <a:tc>
                  <a:txBody>
                    <a:bodyPr/>
                    <a:lstStyle/>
                    <a:p>
                      <a:pPr marL="0" marR="0" algn="ctr">
                        <a:lnSpc>
                          <a:spcPct val="130000"/>
                        </a:lnSpc>
                        <a:spcBef>
                          <a:spcPts val="0"/>
                        </a:spcBef>
                        <a:spcAft>
                          <a:spcPts val="0"/>
                        </a:spcAft>
                      </a:pPr>
                      <a:r>
                        <a:rPr lang="zh-CN" altLang="en-US" sz="5000" b="1" dirty="0">
                          <a:effectLst/>
                          <a:latin typeface="微软雅黑" panose="020B0503020204020204" pitchFamily="34" charset="-122"/>
                          <a:ea typeface="微软雅黑" panose="020B0503020204020204" pitchFamily="34" charset="-122"/>
                        </a:rPr>
                        <a:t>年份</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b="1" dirty="0">
                          <a:effectLst/>
                          <a:latin typeface="微软雅黑" panose="020B0503020204020204" pitchFamily="34" charset="-122"/>
                          <a:ea typeface="微软雅黑" panose="020B0503020204020204" pitchFamily="34" charset="-122"/>
                        </a:rPr>
                        <a:t>卷别</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b="1" dirty="0">
                          <a:effectLst/>
                          <a:latin typeface="微软雅黑" panose="020B0503020204020204" pitchFamily="34" charset="-122"/>
                          <a:ea typeface="微软雅黑" panose="020B0503020204020204" pitchFamily="34" charset="-122"/>
                        </a:rPr>
                        <a:t>体裁</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b="1" dirty="0">
                          <a:effectLst/>
                          <a:latin typeface="微软雅黑" panose="020B0503020204020204" pitchFamily="34" charset="-122"/>
                          <a:ea typeface="微软雅黑" panose="020B0503020204020204" pitchFamily="34" charset="-122"/>
                        </a:rPr>
                        <a:t>主题</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63694" marR="63694"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b="1" dirty="0" smtClean="0">
                          <a:solidFill>
                            <a:srgbClr val="000000"/>
                          </a:solidFill>
                          <a:effectLst/>
                          <a:latin typeface="微软雅黑" panose="020B0503020204020204" pitchFamily="34" charset="-122"/>
                          <a:ea typeface="微软雅黑" panose="020B0503020204020204" pitchFamily="34" charset="-122"/>
                          <a:cs typeface="Times New Roman"/>
                        </a:rPr>
                        <a:t>形式</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088762">
                <a:tc rowSpan="3">
                  <a:txBody>
                    <a:bodyPr/>
                    <a:lstStyle/>
                    <a:p>
                      <a:pPr marL="0" marR="0" algn="ctr">
                        <a:lnSpc>
                          <a:spcPct val="130000"/>
                        </a:lnSpc>
                        <a:spcBef>
                          <a:spcPts val="0"/>
                        </a:spcBef>
                        <a:spcAft>
                          <a:spcPts val="0"/>
                        </a:spcAft>
                      </a:pPr>
                      <a:r>
                        <a:rPr lang="en-US" altLang="zh-CN" sz="5000" dirty="0" smtClean="0">
                          <a:effectLst/>
                          <a:latin typeface="微软雅黑" panose="020B0503020204020204" pitchFamily="34" charset="-122"/>
                          <a:ea typeface="微软雅黑" panose="020B0503020204020204" pitchFamily="34" charset="-122"/>
                        </a:rPr>
                        <a:t>2022</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dirty="0" smtClean="0">
                          <a:effectLst/>
                          <a:latin typeface="微软雅黑" panose="020B0503020204020204" pitchFamily="34" charset="-122"/>
                          <a:ea typeface="微软雅黑" panose="020B0503020204020204" pitchFamily="34" charset="-122"/>
                        </a:rPr>
                        <a:t>新高考</a:t>
                      </a:r>
                      <a:r>
                        <a:rPr lang="en-US" altLang="zh-CN" sz="5000" dirty="0" smtClean="0">
                          <a:effectLst/>
                          <a:latin typeface="微软雅黑" panose="020B0503020204020204" pitchFamily="34" charset="-122"/>
                          <a:ea typeface="微软雅黑" panose="020B0503020204020204" pitchFamily="34" charset="-122"/>
                        </a:rPr>
                        <a:t>Ⅰ/Ⅱ</a:t>
                      </a:r>
                      <a:r>
                        <a:rPr lang="zh-CN" altLang="en-US" sz="5000" dirty="0" smtClean="0">
                          <a:effectLst/>
                          <a:latin typeface="微软雅黑" panose="020B0503020204020204" pitchFamily="34" charset="-122"/>
                          <a:ea typeface="微软雅黑" panose="020B0503020204020204" pitchFamily="34" charset="-122"/>
                        </a:rPr>
                        <a:t>卷</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dirty="0" smtClean="0">
                          <a:solidFill>
                            <a:srgbClr val="000000"/>
                          </a:solidFill>
                          <a:effectLst/>
                          <a:latin typeface="微软雅黑" panose="020B0503020204020204" pitchFamily="34" charset="-122"/>
                          <a:ea typeface="微软雅黑" panose="020B0503020204020204" pitchFamily="34" charset="-122"/>
                          <a:cs typeface="Times New Roman"/>
                        </a:rPr>
                        <a:t>邀请信</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30000"/>
                        </a:lnSpc>
                        <a:spcBef>
                          <a:spcPts val="0"/>
                        </a:spcBef>
                        <a:spcAft>
                          <a:spcPts val="0"/>
                        </a:spcAft>
                      </a:pPr>
                      <a:r>
                        <a:rPr lang="zh-CN" altLang="en-US" sz="5000" dirty="0" smtClean="0">
                          <a:effectLst/>
                          <a:latin typeface="微软雅黑" panose="020B0503020204020204" pitchFamily="34" charset="-122"/>
                          <a:ea typeface="微软雅黑" panose="020B0503020204020204" pitchFamily="34" charset="-122"/>
                        </a:rPr>
                        <a:t>  邀请外教做访谈</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63694" marR="63694"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2118995" rtl="0" eaLnBrk="1" latinLnBrk="0" hangingPunct="1">
                        <a:lnSpc>
                          <a:spcPct val="130000"/>
                        </a:lnSpc>
                        <a:spcBef>
                          <a:spcPts val="0"/>
                        </a:spcBef>
                        <a:spcAft>
                          <a:spcPts val="0"/>
                        </a:spcAft>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文字提纲</a:t>
                      </a:r>
                      <a:endParaRPr lang="zh-CN" altLang="en-US" sz="5000" kern="1200" dirty="0">
                        <a:solidFill>
                          <a:schemeClr val="dk1"/>
                        </a:solidFill>
                        <a:effectLst/>
                        <a:latin typeface="微软雅黑" panose="020B0503020204020204" pitchFamily="34" charset="-122"/>
                        <a:ea typeface="微软雅黑" panose="020B0503020204020204" pitchFamily="34"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160240">
                <a:tc vMerge="1">
                  <a:txBody>
                    <a:bodyPr/>
                    <a:lstStyle/>
                    <a:p>
                      <a:endParaRPr lang="zh-CN" altLang="en-US"/>
                    </a:p>
                  </a:txBody>
                  <a:tcPr/>
                </a:tc>
                <a:tc>
                  <a:txBody>
                    <a:bodyPr/>
                    <a:lstStyle/>
                    <a:p>
                      <a:pPr marL="0" marR="0" algn="ctr">
                        <a:lnSpc>
                          <a:spcPct val="130000"/>
                        </a:lnSpc>
                        <a:spcBef>
                          <a:spcPts val="0"/>
                        </a:spcBef>
                        <a:spcAft>
                          <a:spcPts val="0"/>
                        </a:spcAft>
                      </a:pPr>
                      <a:r>
                        <a:rPr lang="zh-CN" altLang="en-US" sz="5000" dirty="0" smtClean="0">
                          <a:effectLst/>
                          <a:latin typeface="微软雅黑" panose="020B0503020204020204" pitchFamily="34" charset="-122"/>
                          <a:ea typeface="微软雅黑" panose="020B0503020204020204" pitchFamily="34" charset="-122"/>
                        </a:rPr>
                        <a:t>全国甲卷</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dirty="0" smtClean="0">
                          <a:solidFill>
                            <a:srgbClr val="000000"/>
                          </a:solidFill>
                          <a:effectLst/>
                          <a:latin typeface="微软雅黑" panose="020B0503020204020204" pitchFamily="34" charset="-122"/>
                          <a:ea typeface="微软雅黑" panose="020B0503020204020204" pitchFamily="34" charset="-122"/>
                          <a:cs typeface="Times New Roman"/>
                        </a:rPr>
                        <a:t>倡议书</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2118995" rtl="0" eaLnBrk="1" latinLnBrk="0" hangingPunct="1">
                        <a:lnSpc>
                          <a:spcPct val="130000"/>
                        </a:lnSpc>
                        <a:spcBef>
                          <a:spcPts val="0"/>
                        </a:spcBef>
                        <a:spcAft>
                          <a:spcPts val="0"/>
                        </a:spcAft>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  海洋保护</a:t>
                      </a:r>
                      <a:endParaRPr lang="zh-CN" altLang="en-US" sz="5000" kern="1200" dirty="0">
                        <a:solidFill>
                          <a:schemeClr val="dk1"/>
                        </a:solidFill>
                        <a:effectLst/>
                        <a:latin typeface="微软雅黑" panose="020B0503020204020204" pitchFamily="34" charset="-122"/>
                        <a:ea typeface="微软雅黑" panose="020B0503020204020204" pitchFamily="34" charset="-122"/>
                        <a:cs typeface="+mn-cs"/>
                      </a:endParaRPr>
                    </a:p>
                  </a:txBody>
                  <a:tcPr marL="63694" marR="63694"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2118995" rtl="0" eaLnBrk="1" fontAlgn="auto" latinLnBrk="0" hangingPunct="1">
                        <a:lnSpc>
                          <a:spcPct val="130000"/>
                        </a:lnSpc>
                        <a:spcBef>
                          <a:spcPts val="0"/>
                        </a:spcBef>
                        <a:spcAft>
                          <a:spcPts val="0"/>
                        </a:spcAft>
                        <a:buClrTx/>
                        <a:buSzTx/>
                        <a:buFontTx/>
                        <a:buNone/>
                        <a:tabLst/>
                        <a:defRPr/>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文字提纲</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1483131">
                <a:tc vMerge="1">
                  <a:txBody>
                    <a:bodyPr/>
                    <a:lstStyle/>
                    <a:p>
                      <a:endParaRPr lang="zh-CN" altLang="en-US"/>
                    </a:p>
                  </a:txBody>
                  <a:tcPr/>
                </a:tc>
                <a:tc>
                  <a:txBody>
                    <a:bodyPr/>
                    <a:lstStyle/>
                    <a:p>
                      <a:pPr marL="0" marR="0" algn="ctr">
                        <a:lnSpc>
                          <a:spcPct val="130000"/>
                        </a:lnSpc>
                        <a:spcBef>
                          <a:spcPts val="0"/>
                        </a:spcBef>
                        <a:spcAft>
                          <a:spcPts val="0"/>
                        </a:spcAft>
                      </a:pPr>
                      <a:r>
                        <a:rPr lang="zh-CN" altLang="en-US" sz="5000" dirty="0" smtClean="0">
                          <a:effectLst/>
                          <a:latin typeface="微软雅黑" panose="020B0503020204020204" pitchFamily="34" charset="-122"/>
                          <a:ea typeface="微软雅黑" panose="020B0503020204020204" pitchFamily="34" charset="-122"/>
                        </a:rPr>
                        <a:t>全国乙卷</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dirty="0" smtClean="0">
                          <a:solidFill>
                            <a:srgbClr val="000000"/>
                          </a:solidFill>
                          <a:effectLst/>
                          <a:latin typeface="微软雅黑" panose="020B0503020204020204" pitchFamily="34" charset="-122"/>
                          <a:ea typeface="微软雅黑" panose="020B0503020204020204" pitchFamily="34" charset="-122"/>
                          <a:cs typeface="Times New Roman"/>
                        </a:rPr>
                        <a:t>说明文</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2118995" rtl="0" eaLnBrk="1" latinLnBrk="0" hangingPunct="1">
                        <a:lnSpc>
                          <a:spcPct val="130000"/>
                        </a:lnSpc>
                        <a:spcBef>
                          <a:spcPts val="0"/>
                        </a:spcBef>
                        <a:spcAft>
                          <a:spcPts val="0"/>
                        </a:spcAft>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  课堂外的英语学习方式</a:t>
                      </a:r>
                      <a:endParaRPr lang="zh-CN" altLang="en-US" sz="5000" kern="1200" dirty="0">
                        <a:solidFill>
                          <a:schemeClr val="dk1"/>
                        </a:solidFill>
                        <a:effectLst/>
                        <a:latin typeface="微软雅黑" panose="020B0503020204020204" pitchFamily="34" charset="-122"/>
                        <a:ea typeface="微软雅黑" panose="020B0503020204020204" pitchFamily="34" charset="-122"/>
                        <a:cs typeface="+mn-cs"/>
                      </a:endParaRPr>
                    </a:p>
                  </a:txBody>
                  <a:tcPr marL="63694" marR="63694"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2118995" rtl="0" eaLnBrk="1" latinLnBrk="0" hangingPunct="1">
                        <a:lnSpc>
                          <a:spcPct val="130000"/>
                        </a:lnSpc>
                        <a:spcBef>
                          <a:spcPts val="0"/>
                        </a:spcBef>
                        <a:spcAft>
                          <a:spcPts val="0"/>
                        </a:spcAft>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文字提纲</a:t>
                      </a:r>
                      <a:r>
                        <a:rPr lang="en-US" altLang="zh-CN" sz="5000" kern="1200" dirty="0" smtClean="0">
                          <a:solidFill>
                            <a:schemeClr val="dk1"/>
                          </a:solidFill>
                          <a:effectLst/>
                          <a:latin typeface="微软雅黑" panose="020B0503020204020204" pitchFamily="34" charset="-122"/>
                          <a:ea typeface="微软雅黑" panose="020B0503020204020204" pitchFamily="34" charset="-122"/>
                          <a:cs typeface="+mn-cs"/>
                        </a:rPr>
                        <a:t>+</a:t>
                      </a: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图表</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021292861"/>
      </p:ext>
    </p:extLst>
  </p:cSld>
  <p:clrMapOvr>
    <a:masterClrMapping/>
  </p:clrMapOvr>
  <p:transition>
    <p:pull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zh-CN" altLang="en-US" sz="5000" b="1" dirty="0">
                <a:solidFill>
                  <a:srgbClr val="9D234F"/>
                </a:solidFill>
                <a:latin typeface="微软雅黑" panose="020B0503020204020204" pitchFamily="34" charset="-122"/>
                <a:ea typeface="微软雅黑" panose="020B0503020204020204" pitchFamily="34" charset="-122"/>
              </a:rPr>
              <a:t>【高考体验】</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[2019•</a:t>
            </a:r>
            <a:r>
              <a:rPr lang="zh-CN" altLang="en-US" sz="5000" dirty="0">
                <a:solidFill>
                  <a:prstClr val="black"/>
                </a:solidFill>
                <a:latin typeface="微软雅黑" panose="020B0503020204020204" pitchFamily="34" charset="-122"/>
                <a:ea typeface="微软雅黑" panose="020B0503020204020204" pitchFamily="34" charset="-122"/>
              </a:rPr>
              <a:t>全国卷</a:t>
            </a:r>
            <a:r>
              <a:rPr lang="en-US" altLang="zh-CN" sz="5000" dirty="0">
                <a:solidFill>
                  <a:prstClr val="black"/>
                </a:solidFill>
                <a:latin typeface="微软雅黑" panose="020B0503020204020204" pitchFamily="34" charset="-122"/>
                <a:ea typeface="微软雅黑" panose="020B0503020204020204" pitchFamily="34" charset="-122"/>
              </a:rPr>
              <a:t>Ⅱ] </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假定</a:t>
            </a:r>
            <a:r>
              <a:rPr lang="zh-CN" altLang="en-US" sz="5000" dirty="0">
                <a:solidFill>
                  <a:prstClr val="black"/>
                </a:solidFill>
                <a:latin typeface="微软雅黑" panose="020B0503020204020204" pitchFamily="34" charset="-122"/>
                <a:ea typeface="微软雅黑" panose="020B0503020204020204" pitchFamily="34" charset="-122"/>
              </a:rPr>
              <a:t>你是校排球队队长李华。请写封邮件告知你的队友</a:t>
            </a:r>
            <a:r>
              <a:rPr lang="en-US" altLang="zh-CN" sz="5000" dirty="0">
                <a:solidFill>
                  <a:prstClr val="black"/>
                </a:solidFill>
                <a:latin typeface="微软雅黑" panose="020B0503020204020204" pitchFamily="34" charset="-122"/>
                <a:ea typeface="微软雅黑" panose="020B0503020204020204" pitchFamily="34" charset="-122"/>
              </a:rPr>
              <a:t>Chris</a:t>
            </a:r>
            <a:r>
              <a:rPr lang="zh-CN" altLang="en-US" sz="5000" dirty="0">
                <a:solidFill>
                  <a:prstClr val="black"/>
                </a:solidFill>
                <a:latin typeface="微软雅黑" panose="020B0503020204020204" pitchFamily="34" charset="-122"/>
                <a:ea typeface="微软雅黑" panose="020B0503020204020204" pitchFamily="34" charset="-122"/>
              </a:rPr>
              <a:t>球队近期将参加比赛</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内容包括</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1</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比赛信息</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赛前准备</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3</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表达期待。</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注意</a:t>
            </a:r>
            <a:r>
              <a:rPr lang="en-US" altLang="zh-CN" sz="5000" dirty="0">
                <a:solidFill>
                  <a:prstClr val="black"/>
                </a:solidFill>
                <a:latin typeface="微软雅黑" panose="020B0503020204020204" pitchFamily="34" charset="-122"/>
                <a:ea typeface="微软雅黑" panose="020B0503020204020204" pitchFamily="34" charset="-122"/>
              </a:rPr>
              <a:t>: 1. </a:t>
            </a:r>
            <a:r>
              <a:rPr lang="zh-CN" altLang="en-US" sz="5000" dirty="0">
                <a:solidFill>
                  <a:prstClr val="black"/>
                </a:solidFill>
                <a:latin typeface="微软雅黑" panose="020B0503020204020204" pitchFamily="34" charset="-122"/>
                <a:ea typeface="微软雅黑" panose="020B0503020204020204" pitchFamily="34" charset="-122"/>
              </a:rPr>
              <a:t>词数</a:t>
            </a:r>
            <a:r>
              <a:rPr lang="en-US" altLang="zh-CN" sz="5000" dirty="0">
                <a:solidFill>
                  <a:prstClr val="black"/>
                </a:solidFill>
                <a:latin typeface="微软雅黑" panose="020B0503020204020204" pitchFamily="34" charset="-122"/>
                <a:ea typeface="微软雅黑" panose="020B0503020204020204" pitchFamily="34" charset="-122"/>
              </a:rPr>
              <a:t>100</a:t>
            </a:r>
            <a:r>
              <a:rPr lang="zh-CN" altLang="en-US" sz="5000" dirty="0">
                <a:solidFill>
                  <a:prstClr val="black"/>
                </a:solidFill>
                <a:latin typeface="微软雅黑" panose="020B0503020204020204" pitchFamily="34" charset="-122"/>
                <a:ea typeface="微软雅黑" panose="020B0503020204020204" pitchFamily="34" charset="-122"/>
              </a:rPr>
              <a:t>左右</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可以适当增加细节</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以使行文连贯。</a:t>
            </a:r>
          </a:p>
        </p:txBody>
      </p:sp>
    </p:spTree>
    <p:extLst>
      <p:ext uri="{BB962C8B-B14F-4D97-AF65-F5344CB8AC3E}">
        <p14:creationId xmlns:p14="http://schemas.microsoft.com/office/powerpoint/2010/main" val="2391035280"/>
      </p:ext>
    </p:extLst>
  </p:cSld>
  <p:clrMapOvr>
    <a:masterClrMapping/>
  </p:clrMapOvr>
  <p:transition>
    <p:pull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1633954"/>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经典范文</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Dear Chris,</a:t>
            </a:r>
            <a:endParaRPr lang="zh-CN" altLang="zh-CN" sz="5000"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How </a:t>
            </a:r>
            <a:r>
              <a:rPr lang="en-US" altLang="zh-CN" sz="5000" dirty="0">
                <a:solidFill>
                  <a:prstClr val="black"/>
                </a:solidFill>
                <a:latin typeface="微软雅黑" panose="020B0503020204020204" pitchFamily="34" charset="-122"/>
                <a:ea typeface="微软雅黑" panose="020B0503020204020204" pitchFamily="34" charset="-122"/>
              </a:rPr>
              <a:t>is everything going? I have good news to tell you. A volleyball match is going to be held in a few weeks and our team will participate.</a:t>
            </a:r>
            <a:endParaRPr lang="zh-CN" altLang="zh-CN" sz="5000"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As </a:t>
            </a:r>
            <a:r>
              <a:rPr lang="en-US" altLang="zh-CN" sz="5000" b="1" dirty="0">
                <a:solidFill>
                  <a:prstClr val="black"/>
                </a:solidFill>
                <a:latin typeface="微软雅黑" panose="020B0503020204020204" pitchFamily="34" charset="-122"/>
                <a:ea typeface="微软雅黑" panose="020B0503020204020204" pitchFamily="34" charset="-122"/>
              </a:rPr>
              <a:t>for the detailed information </a:t>
            </a:r>
            <a:r>
              <a:rPr lang="en-US" altLang="zh-CN" sz="5000" dirty="0">
                <a:solidFill>
                  <a:prstClr val="black"/>
                </a:solidFill>
                <a:latin typeface="微软雅黑" panose="020B0503020204020204" pitchFamily="34" charset="-122"/>
                <a:ea typeface="微软雅黑" panose="020B0503020204020204" pitchFamily="34" charset="-122"/>
              </a:rPr>
              <a:t>of the match, there will be probably dozens of teams </a:t>
            </a:r>
            <a:r>
              <a:rPr lang="en-US" altLang="zh-CN" sz="5000" b="1" dirty="0">
                <a:solidFill>
                  <a:prstClr val="black"/>
                </a:solidFill>
                <a:latin typeface="微软雅黑" panose="020B0503020204020204" pitchFamily="34" charset="-122"/>
                <a:ea typeface="微软雅黑" panose="020B0503020204020204" pitchFamily="34" charset="-122"/>
              </a:rPr>
              <a:t>which are going to make a revolving competition</a:t>
            </a:r>
            <a:r>
              <a:rPr lang="en-US" altLang="zh-CN" sz="5000" dirty="0">
                <a:solidFill>
                  <a:prstClr val="black"/>
                </a:solidFill>
                <a:latin typeface="微软雅黑" panose="020B0503020204020204" pitchFamily="34" charset="-122"/>
                <a:ea typeface="微软雅黑" panose="020B0503020204020204" pitchFamily="34" charset="-122"/>
              </a:rPr>
              <a:t>. Additionally, </a:t>
            </a:r>
            <a:r>
              <a:rPr lang="en-US" altLang="zh-CN" sz="5000" b="1" dirty="0">
                <a:solidFill>
                  <a:prstClr val="black"/>
                </a:solidFill>
                <a:latin typeface="微软雅黑" panose="020B0503020204020204" pitchFamily="34" charset="-122"/>
                <a:ea typeface="微软雅黑" panose="020B0503020204020204" pitchFamily="34" charset="-122"/>
              </a:rPr>
              <a:t>not only can the top three teams each be awarded </a:t>
            </a:r>
            <a:r>
              <a:rPr lang="en-US" altLang="zh-CN" sz="5000" dirty="0">
                <a:solidFill>
                  <a:prstClr val="black"/>
                </a:solidFill>
                <a:latin typeface="微软雅黑" panose="020B0503020204020204" pitchFamily="34" charset="-122"/>
                <a:ea typeface="微软雅黑" panose="020B0503020204020204" pitchFamily="34" charset="-122"/>
              </a:rPr>
              <a:t>a medal but all the other teams </a:t>
            </a:r>
            <a:r>
              <a:rPr lang="en-US" altLang="zh-CN" sz="5000" b="1" dirty="0">
                <a:solidFill>
                  <a:prstClr val="black"/>
                </a:solidFill>
                <a:latin typeface="微软雅黑" panose="020B0503020204020204" pitchFamily="34" charset="-122"/>
                <a:ea typeface="微软雅黑" panose="020B0503020204020204" pitchFamily="34" charset="-122"/>
              </a:rPr>
              <a:t>taking part in it </a:t>
            </a:r>
            <a:r>
              <a:rPr lang="en-US" altLang="zh-CN" sz="5000" dirty="0">
                <a:solidFill>
                  <a:prstClr val="black"/>
                </a:solidFill>
                <a:latin typeface="微软雅黑" panose="020B0503020204020204" pitchFamily="34" charset="-122"/>
                <a:ea typeface="微软雅黑" panose="020B0503020204020204" pitchFamily="34" charset="-122"/>
              </a:rPr>
              <a:t>will get a reward as well. </a:t>
            </a:r>
            <a:endParaRPr lang="zh-CN" altLang="zh-CN" sz="5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5010098"/>
      </p:ext>
    </p:extLst>
  </p:cSld>
  <p:clrMapOvr>
    <a:masterClrMapping/>
  </p:clrMapOvr>
  <p:transition>
    <p:pull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b="1" dirty="0" smtClean="0">
                <a:solidFill>
                  <a:prstClr val="black"/>
                </a:solidFill>
                <a:latin typeface="微软雅黑" panose="020B0503020204020204" pitchFamily="34" charset="-122"/>
                <a:ea typeface="微软雅黑" panose="020B0503020204020204" pitchFamily="34" charset="-122"/>
              </a:rPr>
              <a:t>What </a:t>
            </a:r>
            <a:r>
              <a:rPr lang="en-US" altLang="zh-CN" sz="5000" b="1" dirty="0">
                <a:solidFill>
                  <a:prstClr val="black"/>
                </a:solidFill>
                <a:latin typeface="微软雅黑" panose="020B0503020204020204" pitchFamily="34" charset="-122"/>
                <a:ea typeface="微软雅黑" panose="020B0503020204020204" pitchFamily="34" charset="-122"/>
              </a:rPr>
              <a:t>will be the most attractive</a:t>
            </a:r>
            <a:r>
              <a:rPr lang="en-US" altLang="zh-CN" sz="5000" dirty="0">
                <a:solidFill>
                  <a:prstClr val="black"/>
                </a:solidFill>
                <a:latin typeface="微软雅黑" panose="020B0503020204020204" pitchFamily="34" charset="-122"/>
                <a:ea typeface="微软雅黑" panose="020B0503020204020204" pitchFamily="34" charset="-122"/>
              </a:rPr>
              <a:t> is that it will be a great </a:t>
            </a:r>
            <a:r>
              <a:rPr lang="en-US" altLang="zh-CN" sz="5000" dirty="0" err="1">
                <a:solidFill>
                  <a:prstClr val="black"/>
                </a:solidFill>
                <a:latin typeface="微软雅黑" panose="020B0503020204020204" pitchFamily="34" charset="-122"/>
                <a:ea typeface="微软雅黑" panose="020B0503020204020204" pitchFamily="34" charset="-122"/>
              </a:rPr>
              <a:t>honour</a:t>
            </a:r>
            <a:r>
              <a:rPr lang="en-US" altLang="zh-CN" sz="5000" dirty="0">
                <a:solidFill>
                  <a:prstClr val="black"/>
                </a:solidFill>
                <a:latin typeface="微软雅黑" panose="020B0503020204020204" pitchFamily="34" charset="-122"/>
                <a:ea typeface="微软雅黑" panose="020B0503020204020204" pitchFamily="34" charset="-122"/>
              </a:rPr>
              <a:t> for the top three teams to receive special volleyballs </a:t>
            </a:r>
            <a:r>
              <a:rPr lang="en-US" altLang="zh-CN" sz="5000" b="1" dirty="0">
                <a:solidFill>
                  <a:prstClr val="black"/>
                </a:solidFill>
                <a:latin typeface="微软雅黑" panose="020B0503020204020204" pitchFamily="34" charset="-122"/>
                <a:ea typeface="微软雅黑" panose="020B0503020204020204" pitchFamily="34" charset="-122"/>
              </a:rPr>
              <a:t>that have the name of</a:t>
            </a:r>
            <a:r>
              <a:rPr lang="en-US" altLang="zh-CN" sz="5000" dirty="0">
                <a:solidFill>
                  <a:prstClr val="black"/>
                </a:solidFill>
                <a:latin typeface="微软雅黑" panose="020B0503020204020204" pitchFamily="34" charset="-122"/>
                <a:ea typeface="微软雅黑" panose="020B0503020204020204" pitchFamily="34" charset="-122"/>
              </a:rPr>
              <a:t> the most popular volleyball player on them. Therefore, we must do enough preparations before the match, </a:t>
            </a:r>
            <a:r>
              <a:rPr lang="en-US" altLang="zh-CN" sz="5000" b="1" dirty="0">
                <a:solidFill>
                  <a:prstClr val="black"/>
                </a:solidFill>
                <a:latin typeface="微软雅黑" panose="020B0503020204020204" pitchFamily="34" charset="-122"/>
                <a:ea typeface="微软雅黑" panose="020B0503020204020204" pitchFamily="34" charset="-122"/>
              </a:rPr>
              <a:t>such as training as frequently as we can</a:t>
            </a:r>
            <a:r>
              <a:rPr lang="en-US" altLang="zh-CN" sz="5000" dirty="0">
                <a:solidFill>
                  <a:prstClr val="black"/>
                </a:solidFill>
                <a:latin typeface="微软雅黑" panose="020B0503020204020204" pitchFamily="34" charset="-122"/>
                <a:ea typeface="微软雅黑" panose="020B0503020204020204" pitchFamily="34" charset="-122"/>
              </a:rPr>
              <a:t>.</a:t>
            </a:r>
            <a:endParaRPr lang="zh-CN" altLang="zh-CN" sz="5000"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So </a:t>
            </a:r>
            <a:r>
              <a:rPr lang="en-US" altLang="zh-CN" sz="5000" b="1" dirty="0">
                <a:solidFill>
                  <a:prstClr val="black"/>
                </a:solidFill>
                <a:latin typeface="微软雅黑" panose="020B0503020204020204" pitchFamily="34" charset="-122"/>
                <a:ea typeface="微软雅黑" panose="020B0503020204020204" pitchFamily="34" charset="-122"/>
              </a:rPr>
              <a:t>excited am I that I </a:t>
            </a:r>
            <a:r>
              <a:rPr lang="en-US" altLang="zh-CN" sz="5000" b="1" dirty="0" smtClean="0">
                <a:solidFill>
                  <a:prstClr val="black"/>
                </a:solidFill>
                <a:latin typeface="微软雅黑" panose="020B0503020204020204" pitchFamily="34" charset="-122"/>
                <a:ea typeface="微软雅黑" panose="020B0503020204020204" pitchFamily="34" charset="-122"/>
              </a:rPr>
              <a:t>can't </a:t>
            </a:r>
            <a:r>
              <a:rPr lang="en-US" altLang="zh-CN" sz="5000" b="1" dirty="0">
                <a:solidFill>
                  <a:prstClr val="black"/>
                </a:solidFill>
                <a:latin typeface="微软雅黑" panose="020B0503020204020204" pitchFamily="34" charset="-122"/>
                <a:ea typeface="微软雅黑" panose="020B0503020204020204" pitchFamily="34" charset="-122"/>
              </a:rPr>
              <a:t>wait to join in it</a:t>
            </a:r>
            <a:r>
              <a:rPr lang="en-US" altLang="zh-CN" sz="5000" dirty="0">
                <a:solidFill>
                  <a:prstClr val="black"/>
                </a:solidFill>
                <a:latin typeface="微软雅黑" panose="020B0503020204020204" pitchFamily="34" charset="-122"/>
                <a:ea typeface="微软雅黑" panose="020B0503020204020204" pitchFamily="34" charset="-122"/>
              </a:rPr>
              <a:t>. How about you? Looking forward to your reply.</a:t>
            </a:r>
            <a:endParaRPr lang="zh-CN" altLang="zh-CN" sz="5000" dirty="0">
              <a:solidFill>
                <a:prstClr val="black"/>
              </a:solidFill>
              <a:latin typeface="微软雅黑" panose="020B0503020204020204" pitchFamily="34" charset="-122"/>
              <a:ea typeface="微软雅黑" panose="020B0503020204020204" pitchFamily="34" charset="-122"/>
            </a:endParaRP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Yours,</a:t>
            </a:r>
            <a:endParaRPr lang="zh-CN" altLang="zh-CN" sz="5000" dirty="0">
              <a:solidFill>
                <a:prstClr val="black"/>
              </a:solidFill>
              <a:latin typeface="微软雅黑" panose="020B0503020204020204" pitchFamily="34" charset="-122"/>
              <a:ea typeface="微软雅黑" panose="020B0503020204020204" pitchFamily="34" charset="-122"/>
            </a:endParaRP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Li </a:t>
            </a:r>
            <a:r>
              <a:rPr lang="en-US" altLang="zh-CN" sz="5000" dirty="0" err="1">
                <a:solidFill>
                  <a:prstClr val="black"/>
                </a:solidFill>
                <a:latin typeface="微软雅黑" panose="020B0503020204020204" pitchFamily="34" charset="-122"/>
                <a:ea typeface="微软雅黑" panose="020B0503020204020204" pitchFamily="34" charset="-122"/>
              </a:rPr>
              <a:t>Hua</a:t>
            </a:r>
            <a:endParaRPr lang="zh-CN" altLang="zh-CN" sz="5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6725218"/>
      </p:ext>
    </p:extLst>
  </p:cSld>
  <p:clrMapOvr>
    <a:masterClrMapping/>
  </p:clrMapOvr>
  <p:transition>
    <p:pull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2095619"/>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【提分句式】</a:t>
            </a:r>
            <a:endParaRPr lang="en-US" altLang="zh-CN" sz="5000" b="1" dirty="0" smtClean="0">
              <a:solidFill>
                <a:srgbClr val="9D234F"/>
              </a:solidFill>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精彩开头</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概述告知事宜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a:t>
            </a:r>
            <a:r>
              <a:rPr lang="en-US" altLang="zh-CN" sz="6000" b="1" dirty="0">
                <a:solidFill>
                  <a:srgbClr val="9D234F"/>
                </a:solidFill>
                <a:latin typeface="微软雅黑" panose="020B0503020204020204" pitchFamily="34" charset="-122"/>
                <a:ea typeface="微软雅黑" panose="020B0503020204020204" pitchFamily="34" charset="-122"/>
              </a:rPr>
              <a:t>. </a:t>
            </a:r>
            <a:r>
              <a:rPr lang="zh-CN" altLang="en-US" sz="5000" b="1" u="sng" dirty="0">
                <a:latin typeface="微软雅黑" panose="020B0503020204020204" pitchFamily="34" charset="-122"/>
                <a:ea typeface="微软雅黑" panose="020B0503020204020204" pitchFamily="34" charset="-122"/>
              </a:rPr>
              <a:t>　</a:t>
            </a:r>
            <a:r>
              <a:rPr lang="zh-CN" altLang="en-US" sz="5000" b="1" u="sng" dirty="0" smtClean="0">
                <a:latin typeface="微软雅黑" panose="020B0503020204020204" pitchFamily="34" charset="-122"/>
                <a:ea typeface="微软雅黑" panose="020B0503020204020204" pitchFamily="34" charset="-122"/>
              </a:rPr>
              <a:t>         </a:t>
            </a:r>
            <a:r>
              <a:rPr lang="zh-CN" altLang="en-US" sz="5000" b="1" u="sng" dirty="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了解到</a:t>
            </a:r>
            <a:r>
              <a:rPr lang="en-US" altLang="zh-CN" sz="5000" dirty="0">
                <a:latin typeface="微软雅黑" panose="020B0503020204020204" pitchFamily="34" charset="-122"/>
                <a:ea typeface="微软雅黑" panose="020B0503020204020204" pitchFamily="34" charset="-122"/>
              </a:rPr>
              <a:t>) you want/desire/would like to apply for voluntary work for the next Winter Olympics, </a:t>
            </a:r>
            <a:r>
              <a:rPr lang="en-US" altLang="zh-CN" sz="5000" b="1" dirty="0" smtClean="0">
                <a:latin typeface="微软雅黑" panose="020B0503020204020204" pitchFamily="34" charset="-122"/>
                <a:ea typeface="微软雅黑" panose="020B0503020204020204" pitchFamily="34" charset="-122"/>
              </a:rPr>
              <a:t>I'm </a:t>
            </a:r>
            <a:r>
              <a:rPr lang="en-US" altLang="zh-CN" sz="5000" b="1" dirty="0">
                <a:latin typeface="微软雅黑" panose="020B0503020204020204" pitchFamily="34" charset="-122"/>
                <a:ea typeface="微软雅黑" panose="020B0503020204020204" pitchFamily="34" charset="-122"/>
              </a:rPr>
              <a:t>ready to share my experience with you </a:t>
            </a:r>
            <a:r>
              <a:rPr lang="en-US" altLang="zh-CN" sz="5000" dirty="0">
                <a:latin typeface="微软雅黑" panose="020B0503020204020204" pitchFamily="34" charset="-122"/>
                <a:ea typeface="微软雅黑" panose="020B0503020204020204" pitchFamily="34" charset="-122"/>
              </a:rPr>
              <a:t>without reservation.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b="1" u="sng" dirty="0" smtClean="0">
                <a:latin typeface="微软雅黑" panose="020B0503020204020204" pitchFamily="34" charset="-122"/>
                <a:ea typeface="微软雅黑" panose="020B0503020204020204" pitchFamily="34" charset="-122"/>
              </a:rPr>
              <a:t>____________________________________________________________________</a:t>
            </a:r>
            <a:endParaRPr lang="en-US" altLang="zh-CN" sz="5000" b="1" u="sng"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5000" u="sng"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得知你已经接受我们的邀请我很高兴</a:t>
            </a:r>
            <a:r>
              <a:rPr lang="en-US" altLang="zh-CN" sz="5000" dirty="0">
                <a:latin typeface="微软雅黑" panose="020B0503020204020204" pitchFamily="34" charset="-122"/>
                <a:ea typeface="微软雅黑" panose="020B0503020204020204" pitchFamily="34" charset="-122"/>
              </a:rPr>
              <a:t>) to participate in the coming-of-age ceremony, </a:t>
            </a:r>
            <a:r>
              <a:rPr lang="en-US" altLang="zh-CN" sz="5000" dirty="0" smtClean="0">
                <a:latin typeface="微软雅黑" panose="020B0503020204020204" pitchFamily="34" charset="-122"/>
                <a:ea typeface="微软雅黑" panose="020B0503020204020204" pitchFamily="34" charset="-122"/>
              </a:rPr>
              <a:t>I'm </a:t>
            </a:r>
            <a:r>
              <a:rPr lang="en-US" altLang="zh-CN" sz="5000" dirty="0">
                <a:latin typeface="微软雅黑" panose="020B0503020204020204" pitchFamily="34" charset="-122"/>
                <a:ea typeface="微软雅黑" panose="020B0503020204020204" pitchFamily="34" charset="-122"/>
              </a:rPr>
              <a:t>writing to offer some brief introductions with the concrete arrangement attached/brief you about the specific arrangement. </a:t>
            </a:r>
          </a:p>
        </p:txBody>
      </p:sp>
      <p:sp>
        <p:nvSpPr>
          <p:cNvPr id="5" name="矩形 4"/>
          <p:cNvSpPr/>
          <p:nvPr/>
        </p:nvSpPr>
        <p:spPr>
          <a:xfrm>
            <a:off x="3024660" y="2916734"/>
            <a:ext cx="5472608" cy="1477328"/>
          </a:xfrm>
          <a:prstGeom prst="rect">
            <a:avLst/>
          </a:prstGeom>
        </p:spPr>
        <p:txBody>
          <a:bodyPr wrap="square">
            <a:spAutoFit/>
          </a:bodyPr>
          <a:lstStyle/>
          <a:p>
            <a:pPr>
              <a:lnSpc>
                <a:spcPct val="150000"/>
              </a:lnSpc>
            </a:pPr>
            <a:r>
              <a:rPr lang="en-US" altLang="zh-CN" sz="6000" b="1" dirty="0">
                <a:solidFill>
                  <a:srgbClr val="CC0000"/>
                </a:solidFill>
                <a:latin typeface="微软雅黑" panose="020B0503020204020204" pitchFamily="34" charset="-122"/>
                <a:ea typeface="微软雅黑" panose="020B0503020204020204" pitchFamily="34" charset="-122"/>
              </a:rPr>
              <a:t>Learning that</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2453756" y="6933816"/>
            <a:ext cx="17929992" cy="2492990"/>
          </a:xfrm>
          <a:prstGeom prst="rect">
            <a:avLst/>
          </a:prstGeom>
        </p:spPr>
        <p:txBody>
          <a:bodyPr wrap="square">
            <a:spAutoFit/>
          </a:bodyPr>
          <a:lstStyle/>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         Delighted</a:t>
            </a:r>
            <a:r>
              <a:rPr lang="en-US" altLang="zh-CN" sz="6000" dirty="0" smtClean="0">
                <a:solidFill>
                  <a:srgbClr val="CC0000"/>
                </a:solidFill>
                <a:latin typeface="微软雅黑" panose="020B0503020204020204" pitchFamily="34" charset="-122"/>
                <a:ea typeface="微软雅黑" panose="020B0503020204020204" pitchFamily="34" charset="-122"/>
              </a:rPr>
              <a:t>/</a:t>
            </a:r>
            <a:r>
              <a:rPr lang="en-US" altLang="zh-CN" sz="6000" b="1" dirty="0" smtClean="0">
                <a:solidFill>
                  <a:srgbClr val="CC0000"/>
                </a:solidFill>
                <a:latin typeface="微软雅黑" panose="020B0503020204020204" pitchFamily="34" charset="-122"/>
                <a:ea typeface="微软雅黑" panose="020B0503020204020204" pitchFamily="34" charset="-122"/>
              </a:rPr>
              <a:t>Thrilled </a:t>
            </a:r>
            <a:r>
              <a:rPr lang="en-US" altLang="zh-CN" sz="6000" b="1" dirty="0">
                <a:solidFill>
                  <a:srgbClr val="CC0000"/>
                </a:solidFill>
                <a:latin typeface="微软雅黑" panose="020B0503020204020204" pitchFamily="34" charset="-122"/>
                <a:ea typeface="微软雅黑" panose="020B0503020204020204" pitchFamily="34" charset="-122"/>
              </a:rPr>
              <a:t>to know that </a:t>
            </a:r>
            <a:r>
              <a:rPr lang="en-US" altLang="zh-CN" sz="6000" b="1" dirty="0" smtClean="0">
                <a:solidFill>
                  <a:srgbClr val="CC0000"/>
                </a:solidFill>
                <a:latin typeface="微软雅黑" panose="020B0503020204020204" pitchFamily="34" charset="-122"/>
                <a:ea typeface="微软雅黑" panose="020B0503020204020204" pitchFamily="34" charset="-122"/>
              </a:rPr>
              <a:t>you've </a:t>
            </a:r>
          </a:p>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 </a:t>
            </a:r>
            <a:r>
              <a:rPr lang="en-US" altLang="zh-CN" sz="6000" b="1" dirty="0" smtClean="0">
                <a:solidFill>
                  <a:srgbClr val="CC0000"/>
                </a:solidFill>
                <a:latin typeface="微软雅黑" panose="020B0503020204020204" pitchFamily="34" charset="-122"/>
                <a:ea typeface="微软雅黑" panose="020B0503020204020204" pitchFamily="34" charset="-122"/>
              </a:rPr>
              <a:t>accepted </a:t>
            </a:r>
            <a:r>
              <a:rPr lang="en-US" altLang="zh-CN" sz="6000" b="1" dirty="0">
                <a:solidFill>
                  <a:srgbClr val="CC0000"/>
                </a:solidFill>
                <a:latin typeface="微软雅黑" panose="020B0503020204020204" pitchFamily="34" charset="-122"/>
                <a:ea typeface="微软雅黑" panose="020B0503020204020204" pitchFamily="34" charset="-122"/>
              </a:rPr>
              <a:t>our invitation</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69031260"/>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787295"/>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 </a:t>
            </a:r>
            <a:r>
              <a:rPr lang="en-US" altLang="zh-CN" sz="5000" dirty="0" smtClean="0">
                <a:solidFill>
                  <a:prstClr val="black"/>
                </a:solidFill>
                <a:latin typeface="微软雅黑" panose="020B0503020204020204" pitchFamily="34" charset="-122"/>
                <a:ea typeface="微软雅黑" panose="020B0503020204020204" pitchFamily="34" charset="-122"/>
              </a:rPr>
              <a:t>I'm </a:t>
            </a:r>
            <a:r>
              <a:rPr lang="en-US" altLang="zh-CN" sz="5000" dirty="0">
                <a:solidFill>
                  <a:prstClr val="black"/>
                </a:solidFill>
                <a:latin typeface="微软雅黑" panose="020B0503020204020204" pitchFamily="34" charset="-122"/>
                <a:ea typeface="微软雅黑" panose="020B0503020204020204" pitchFamily="34" charset="-122"/>
              </a:rPr>
              <a:t>more than delighted to receive your letter asking me about the physical exercise in our school. Thus, I am writing </a:t>
            </a:r>
            <a:r>
              <a:rPr lang="en-US" altLang="zh-CN" sz="5000" b="1" dirty="0">
                <a:solidFill>
                  <a:prstClr val="black"/>
                </a:solidFill>
                <a:latin typeface="微软雅黑" panose="020B0503020204020204" pitchFamily="34" charset="-122"/>
                <a:ea typeface="微软雅黑" panose="020B0503020204020204" pitchFamily="34" charset="-122"/>
              </a:rPr>
              <a:t>to tell you some relevant details on it</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 </a:t>
            </a:r>
          </a:p>
          <a:p>
            <a:pPr>
              <a:lnSpc>
                <a:spcPct val="150000"/>
              </a:lnSpc>
            </a:pPr>
            <a:r>
              <a:rPr lang="zh-CN" altLang="en-US" sz="5000" b="1" dirty="0">
                <a:solidFill>
                  <a:prstClr val="black"/>
                </a:solidFill>
                <a:latin typeface="微软雅黑" panose="020B0503020204020204" pitchFamily="34" charset="-122"/>
                <a:ea typeface="微软雅黑" panose="020B0503020204020204" pitchFamily="34" charset="-122"/>
              </a:rPr>
              <a:t>正文佳句</a:t>
            </a:r>
            <a:r>
              <a:rPr lang="en-US" altLang="zh-CN" sz="5000" b="1" dirty="0">
                <a:solidFill>
                  <a:prstClr val="black"/>
                </a:solidFill>
                <a:latin typeface="微软雅黑" panose="020B0503020204020204" pitchFamily="34" charset="-122"/>
                <a:ea typeface="微软雅黑" panose="020B0503020204020204" pitchFamily="34" charset="-122"/>
              </a:rPr>
              <a:t>: </a:t>
            </a:r>
            <a:r>
              <a:rPr lang="zh-CN" altLang="en-US" sz="5000" b="1" dirty="0">
                <a:solidFill>
                  <a:prstClr val="black"/>
                </a:solidFill>
                <a:latin typeface="微软雅黑" panose="020B0503020204020204" pitchFamily="34" charset="-122"/>
                <a:ea typeface="微软雅黑" panose="020B0503020204020204" pitchFamily="34" charset="-122"/>
              </a:rPr>
              <a:t>细述告知内容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Meant</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Designed</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Intended</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In </a:t>
            </a:r>
            <a:r>
              <a:rPr lang="en-US" altLang="zh-CN" sz="5000" b="1" dirty="0">
                <a:solidFill>
                  <a:prstClr val="black"/>
                </a:solidFill>
                <a:latin typeface="微软雅黑" panose="020B0503020204020204" pitchFamily="34" charset="-122"/>
                <a:ea typeface="微软雅黑" panose="020B0503020204020204" pitchFamily="34" charset="-122"/>
              </a:rPr>
              <a:t>order to </a:t>
            </a:r>
            <a:r>
              <a:rPr lang="en-US" altLang="zh-CN" sz="5000" dirty="0">
                <a:solidFill>
                  <a:prstClr val="black"/>
                </a:solidFill>
                <a:latin typeface="微软雅黑" panose="020B0503020204020204" pitchFamily="34" charset="-122"/>
                <a:ea typeface="微软雅黑" panose="020B0503020204020204" pitchFamily="34" charset="-122"/>
              </a:rPr>
              <a:t>help out people in need </a:t>
            </a:r>
            <a:r>
              <a:rPr lang="en-US" altLang="zh-CN" sz="5000" b="1" dirty="0">
                <a:solidFill>
                  <a:prstClr val="black"/>
                </a:solidFill>
                <a:latin typeface="微软雅黑" panose="020B0503020204020204" pitchFamily="34" charset="-122"/>
                <a:ea typeface="微软雅黑" panose="020B0503020204020204" pitchFamily="34" charset="-122"/>
              </a:rPr>
              <a:t>as well as </a:t>
            </a:r>
            <a:r>
              <a:rPr lang="en-US" altLang="zh-CN" sz="5000" dirty="0">
                <a:solidFill>
                  <a:prstClr val="black"/>
                </a:solidFill>
                <a:latin typeface="微软雅黑" panose="020B0503020204020204" pitchFamily="34" charset="-122"/>
                <a:ea typeface="微软雅黑" panose="020B0503020204020204" pitchFamily="34" charset="-122"/>
              </a:rPr>
              <a:t>enrich our school life, the club </a:t>
            </a:r>
            <a:r>
              <a:rPr lang="en-US" altLang="zh-CN" sz="5000" b="1" dirty="0">
                <a:solidFill>
                  <a:prstClr val="black"/>
                </a:solidFill>
                <a:latin typeface="微软雅黑" panose="020B0503020204020204" pitchFamily="34" charset="-122"/>
                <a:ea typeface="微软雅黑" panose="020B0503020204020204" pitchFamily="34" charset="-122"/>
              </a:rPr>
              <a:t>organizes</a:t>
            </a:r>
            <a:r>
              <a:rPr lang="en-US" altLang="zh-CN" sz="5000" dirty="0" smtClean="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b="1" dirty="0" smtClean="0">
                <a:solidFill>
                  <a:prstClr val="black"/>
                </a:solidFill>
                <a:latin typeface="微软雅黑" panose="020B0503020204020204" pitchFamily="34" charset="-122"/>
                <a:ea typeface="微软雅黑" panose="020B0503020204020204" pitchFamily="34" charset="-122"/>
              </a:rPr>
              <a:t>holds</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hosts</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launches </a:t>
            </a:r>
            <a:r>
              <a:rPr lang="en-US" altLang="zh-CN" sz="5000" b="1" dirty="0">
                <a:solidFill>
                  <a:prstClr val="black"/>
                </a:solidFill>
                <a:latin typeface="微软雅黑" panose="020B0503020204020204" pitchFamily="34" charset="-122"/>
                <a:ea typeface="微软雅黑" panose="020B0503020204020204" pitchFamily="34" charset="-122"/>
              </a:rPr>
              <a:t>different kinds of</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a variety of</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various</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a wide range of </a:t>
            </a:r>
            <a:r>
              <a:rPr lang="en-US" altLang="zh-CN" sz="5000" dirty="0">
                <a:solidFill>
                  <a:prstClr val="black"/>
                </a:solidFill>
                <a:latin typeface="微软雅黑" panose="020B0503020204020204" pitchFamily="34" charset="-122"/>
                <a:ea typeface="微软雅黑" panose="020B0503020204020204" pitchFamily="34" charset="-122"/>
              </a:rPr>
              <a:t>voluntary activities on a regular basis/regularly. </a:t>
            </a:r>
          </a:p>
        </p:txBody>
      </p:sp>
    </p:spTree>
    <p:extLst>
      <p:ext uri="{BB962C8B-B14F-4D97-AF65-F5344CB8AC3E}">
        <p14:creationId xmlns:p14="http://schemas.microsoft.com/office/powerpoint/2010/main" val="1258728873"/>
      </p:ext>
    </p:extLst>
  </p:cSld>
  <p:clrMapOvr>
    <a:masterClrMapping/>
  </p:clrMapOvr>
  <p:transition>
    <p:pull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7478970"/>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 </a:t>
            </a:r>
            <a:r>
              <a:rPr lang="zh-CN" altLang="en-US" sz="5000" b="1" u="sng" dirty="0">
                <a:solidFill>
                  <a:prstClr val="black"/>
                </a:solidFill>
                <a:latin typeface="微软雅黑" panose="020B0503020204020204" pitchFamily="34" charset="-122"/>
                <a:ea typeface="微软雅黑" panose="020B0503020204020204" pitchFamily="34" charset="-122"/>
              </a:rPr>
              <a:t>　　　　　　　　　　　</a:t>
            </a:r>
            <a:r>
              <a:rPr lang="zh-CN" altLang="en-US" sz="5000" b="1" u="sng" dirty="0" smtClean="0">
                <a:solidFill>
                  <a:prstClr val="black"/>
                </a:solidFill>
                <a:latin typeface="微软雅黑" panose="020B0503020204020204" pitchFamily="34" charset="-122"/>
                <a:ea typeface="微软雅黑" panose="020B0503020204020204" pitchFamily="34" charset="-122"/>
              </a:rPr>
              <a:t>                                              </a:t>
            </a:r>
            <a:r>
              <a:rPr lang="zh-CN" altLang="en-US" sz="5000" b="1" u="sng"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为了提高我们服务大众的意识</a:t>
            </a:r>
            <a:r>
              <a:rPr lang="en-US" altLang="zh-CN" sz="5000" dirty="0">
                <a:solidFill>
                  <a:prstClr val="black"/>
                </a:solidFill>
                <a:latin typeface="微软雅黑" panose="020B0503020204020204" pitchFamily="34" charset="-122"/>
                <a:ea typeface="微软雅黑" panose="020B0503020204020204" pitchFamily="34" charset="-122"/>
              </a:rPr>
              <a:t>) and helping the needy, the club offers many different activities.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 </a:t>
            </a:r>
            <a:r>
              <a:rPr lang="en-US" altLang="zh-CN" sz="5000" b="1" dirty="0">
                <a:solidFill>
                  <a:prstClr val="black"/>
                </a:solidFill>
                <a:latin typeface="微软雅黑" panose="020B0503020204020204" pitchFamily="34" charset="-122"/>
                <a:ea typeface="微软雅黑" panose="020B0503020204020204" pitchFamily="34" charset="-122"/>
              </a:rPr>
              <a:t>Aimed at </a:t>
            </a:r>
            <a:r>
              <a:rPr lang="en-US" altLang="zh-CN" sz="5000" dirty="0">
                <a:solidFill>
                  <a:prstClr val="black"/>
                </a:solidFill>
                <a:latin typeface="微软雅黑" panose="020B0503020204020204" pitchFamily="34" charset="-122"/>
                <a:ea typeface="微软雅黑" panose="020B0503020204020204" pitchFamily="34" charset="-122"/>
              </a:rPr>
              <a:t>offering a platform for foreign students to develop an interest in Chinese, various activities will be arranged, </a:t>
            </a:r>
            <a:endParaRPr lang="en-US" altLang="zh-CN" sz="5000" dirty="0" smtClean="0">
              <a:solidFill>
                <a:prstClr val="black"/>
              </a:solidFill>
              <a:latin typeface="微软雅黑" panose="020B0503020204020204" pitchFamily="34" charset="-122"/>
              <a:ea typeface="微软雅黑" panose="020B0503020204020204" pitchFamily="34" charset="-122"/>
            </a:endParaRPr>
          </a:p>
          <a:p>
            <a:pPr>
              <a:lnSpc>
                <a:spcPct val="150000"/>
              </a:lnSpc>
            </a:pP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从</a:t>
            </a:r>
            <a:r>
              <a:rPr lang="en-US" altLang="zh-CN" sz="5000" dirty="0">
                <a:solidFill>
                  <a:prstClr val="black"/>
                </a:solidFill>
                <a:latin typeface="宋体" pitchFamily="2" charset="-122"/>
              </a:rPr>
              <a:t>……</a:t>
            </a:r>
            <a:r>
              <a:rPr lang="zh-CN" altLang="en-US" sz="5000" dirty="0">
                <a:solidFill>
                  <a:prstClr val="black"/>
                </a:solidFill>
                <a:latin typeface="微软雅黑" panose="020B0503020204020204" pitchFamily="34" charset="-122"/>
                <a:ea typeface="微软雅黑" panose="020B0503020204020204" pitchFamily="34" charset="-122"/>
              </a:rPr>
              <a:t>到</a:t>
            </a:r>
            <a:r>
              <a:rPr lang="en-US" altLang="zh-CN" sz="5000" dirty="0">
                <a:solidFill>
                  <a:prstClr val="black"/>
                </a:solidFill>
                <a:latin typeface="宋体" pitchFamily="2" charset="-122"/>
              </a:rPr>
              <a:t>……</a:t>
            </a:r>
            <a:r>
              <a:rPr lang="en-US" altLang="zh-CN" sz="5000" dirty="0">
                <a:solidFill>
                  <a:prstClr val="black"/>
                </a:solidFill>
                <a:latin typeface="微软雅黑" panose="020B0503020204020204" pitchFamily="34" charset="-122"/>
                <a:ea typeface="微软雅黑" panose="020B0503020204020204" pitchFamily="34" charset="-122"/>
              </a:rPr>
              <a:t>) </a:t>
            </a:r>
          </a:p>
        </p:txBody>
      </p:sp>
      <p:sp>
        <p:nvSpPr>
          <p:cNvPr id="2" name="TextBox 1"/>
          <p:cNvSpPr txBox="1"/>
          <p:nvPr/>
        </p:nvSpPr>
        <p:spPr>
          <a:xfrm>
            <a:off x="2797028" y="906582"/>
            <a:ext cx="17137904" cy="1015663"/>
          </a:xfrm>
          <a:prstGeom prst="rect">
            <a:avLst/>
          </a:prstGeom>
          <a:noFill/>
        </p:spPr>
        <p:txBody>
          <a:bodyPr wrap="square" rtlCol="0">
            <a:spAutoFit/>
          </a:bodyPr>
          <a:lstStyle/>
          <a:p>
            <a:r>
              <a:rPr lang="en-US" altLang="zh-CN" sz="6000" b="1" dirty="0">
                <a:solidFill>
                  <a:srgbClr val="CC0000"/>
                </a:solidFill>
                <a:latin typeface="微软雅黑" panose="020B0503020204020204" pitchFamily="34" charset="-122"/>
                <a:ea typeface="微软雅黑" panose="020B0503020204020204" pitchFamily="34" charset="-122"/>
              </a:rPr>
              <a:t>To raise our awareness of serving the </a:t>
            </a:r>
            <a:r>
              <a:rPr lang="en-US" altLang="zh-CN" sz="6000" b="1" dirty="0" smtClean="0">
                <a:solidFill>
                  <a:srgbClr val="CC0000"/>
                </a:solidFill>
                <a:latin typeface="微软雅黑" panose="020B0503020204020204" pitchFamily="34" charset="-122"/>
                <a:ea typeface="微软雅黑" panose="020B0503020204020204" pitchFamily="34" charset="-122"/>
              </a:rPr>
              <a:t>public</a:t>
            </a:r>
            <a:endParaRPr lang="zh-CN" altLang="en-US" sz="6000" b="1" dirty="0">
              <a:solidFill>
                <a:srgbClr val="CC0000"/>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2160564" y="7017414"/>
            <a:ext cx="7632848" cy="1015663"/>
          </a:xfrm>
          <a:prstGeom prst="rect">
            <a:avLst/>
          </a:prstGeom>
          <a:noFill/>
        </p:spPr>
        <p:txBody>
          <a:bodyPr wrap="square" rtlCol="0">
            <a:spAutoFit/>
          </a:bodyPr>
          <a:lstStyle/>
          <a:p>
            <a:r>
              <a:rPr lang="en-US" altLang="zh-CN" sz="6000" b="1" dirty="0">
                <a:solidFill>
                  <a:srgbClr val="CC0000"/>
                </a:solidFill>
                <a:latin typeface="微软雅黑" panose="020B0503020204020204" pitchFamily="34" charset="-122"/>
                <a:ea typeface="微软雅黑" panose="020B0503020204020204" pitchFamily="34" charset="-122"/>
              </a:rPr>
              <a:t>ranging from…to…</a:t>
            </a:r>
            <a:endParaRPr lang="zh-CN" altLang="en-US" sz="6000" b="1" dirty="0">
              <a:solidFill>
                <a:srgbClr val="CC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1397277"/>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8863965"/>
          </a:xfrm>
          <a:prstGeom prst="rect">
            <a:avLst/>
          </a:prstGeom>
        </p:spPr>
        <p:txBody>
          <a:bodyPr wrap="square">
            <a:spAutoFit/>
          </a:bodyPr>
          <a:lstStyle/>
          <a:p>
            <a:pPr>
              <a:lnSpc>
                <a:spcPct val="150000"/>
              </a:lnSpc>
            </a:pPr>
            <a:r>
              <a:rPr lang="zh-CN" altLang="en-US" sz="5000" b="1" dirty="0">
                <a:solidFill>
                  <a:prstClr val="black"/>
                </a:solidFill>
                <a:latin typeface="微软雅黑" panose="020B0503020204020204" pitchFamily="34" charset="-122"/>
                <a:ea typeface="微软雅黑" panose="020B0503020204020204" pitchFamily="34" charset="-122"/>
              </a:rPr>
              <a:t>靓丽结尾</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表达期待或祝愿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7. </a:t>
            </a:r>
            <a:r>
              <a:rPr lang="en-US" altLang="zh-CN" sz="5000" b="1" dirty="0">
                <a:solidFill>
                  <a:prstClr val="black"/>
                </a:solidFill>
                <a:latin typeface="微软雅黑" panose="020B0503020204020204" pitchFamily="34" charset="-122"/>
                <a:ea typeface="微软雅黑" panose="020B0503020204020204" pitchFamily="34" charset="-122"/>
              </a:rPr>
              <a:t>Remember to submit your application </a:t>
            </a:r>
            <a:r>
              <a:rPr lang="en-US" altLang="zh-CN" sz="5000" dirty="0">
                <a:solidFill>
                  <a:prstClr val="black"/>
                </a:solidFill>
                <a:latin typeface="微软雅黑" panose="020B0503020204020204" pitchFamily="34" charset="-122"/>
                <a:ea typeface="微软雅黑" panose="020B0503020204020204" pitchFamily="34" charset="-122"/>
              </a:rPr>
              <a:t>at the school website no later than/by May 10th.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8. </a:t>
            </a:r>
            <a:r>
              <a:rPr lang="en-US" altLang="zh-CN" sz="5000" dirty="0">
                <a:solidFill>
                  <a:prstClr val="black"/>
                </a:solidFill>
                <a:latin typeface="微软雅黑" panose="020B0503020204020204" pitchFamily="34" charset="-122"/>
                <a:ea typeface="微软雅黑" panose="020B0503020204020204" pitchFamily="34" charset="-122"/>
              </a:rPr>
              <a:t>To be officially admitted, </a:t>
            </a:r>
            <a:r>
              <a:rPr lang="en-US" altLang="zh-CN" sz="5000" b="1" dirty="0">
                <a:solidFill>
                  <a:prstClr val="black"/>
                </a:solidFill>
                <a:latin typeface="微软雅黑" panose="020B0503020204020204" pitchFamily="34" charset="-122"/>
                <a:ea typeface="微软雅黑" panose="020B0503020204020204" pitchFamily="34" charset="-122"/>
              </a:rPr>
              <a:t>you are expected to </a:t>
            </a:r>
            <a:r>
              <a:rPr lang="en-US" altLang="zh-CN" sz="5000" dirty="0">
                <a:solidFill>
                  <a:prstClr val="black"/>
                </a:solidFill>
                <a:latin typeface="微软雅黑" panose="020B0503020204020204" pitchFamily="34" charset="-122"/>
                <a:ea typeface="微软雅黑" panose="020B0503020204020204" pitchFamily="34" charset="-122"/>
              </a:rPr>
              <a:t>fill in the application attached and send it to…</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9.</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If you have any further questions,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en-US" altLang="zh-CN" sz="5000" u="sng" dirty="0" smtClean="0">
                <a:solidFill>
                  <a:schemeClr val="bg1"/>
                </a:solidFill>
                <a:latin typeface="微软雅黑" panose="020B0503020204020204" pitchFamily="34" charset="-122"/>
                <a:ea typeface="微软雅黑" panose="020B0503020204020204" pitchFamily="34" charset="-122"/>
              </a:rPr>
              <a:t>.</a:t>
            </a:r>
          </a:p>
          <a:p>
            <a:pPr>
              <a:lnSpc>
                <a:spcPct val="150000"/>
              </a:lnSpc>
            </a:pPr>
            <a:r>
              <a:rPr lang="en-US" altLang="zh-CN" sz="5000" u="sng" dirty="0" smtClean="0">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请随意问我</a:t>
            </a:r>
            <a:r>
              <a:rPr lang="en-US" altLang="zh-CN" sz="5000" dirty="0">
                <a:solidFill>
                  <a:prstClr val="black"/>
                </a:solidFill>
                <a:latin typeface="微软雅黑" panose="020B0503020204020204" pitchFamily="34" charset="-122"/>
                <a:ea typeface="微软雅黑" panose="020B0503020204020204" pitchFamily="34" charset="-122"/>
              </a:rPr>
              <a:t>). </a:t>
            </a:r>
          </a:p>
        </p:txBody>
      </p:sp>
      <p:sp>
        <p:nvSpPr>
          <p:cNvPr id="5" name="TextBox 4"/>
          <p:cNvSpPr txBox="1"/>
          <p:nvPr/>
        </p:nvSpPr>
        <p:spPr>
          <a:xfrm>
            <a:off x="2592612" y="7093198"/>
            <a:ext cx="19946216" cy="2308324"/>
          </a:xfrm>
          <a:prstGeom prst="rect">
            <a:avLst/>
          </a:prstGeom>
          <a:noFill/>
        </p:spPr>
        <p:txBody>
          <a:bodyPr wrap="square" rtlCol="0">
            <a:spAutoFit/>
          </a:bodyPr>
          <a:lstStyle/>
          <a:p>
            <a:pPr>
              <a:lnSpc>
                <a:spcPct val="120000"/>
              </a:lnSpc>
            </a:pPr>
            <a:r>
              <a:rPr lang="en-US" altLang="zh-CN" sz="6000" b="1" dirty="0" smtClean="0">
                <a:solidFill>
                  <a:srgbClr val="CC0000"/>
                </a:solidFill>
                <a:latin typeface="微软雅黑" panose="020B0503020204020204" pitchFamily="34" charset="-122"/>
                <a:ea typeface="微软雅黑" panose="020B0503020204020204" pitchFamily="34" charset="-122"/>
              </a:rPr>
              <a:t>                                               </a:t>
            </a:r>
            <a:r>
              <a:rPr lang="en-US" altLang="zh-CN" sz="6000" b="1" dirty="0" smtClean="0">
                <a:solidFill>
                  <a:srgbClr val="CC0000"/>
                </a:solidFill>
                <a:latin typeface="微软雅黑" panose="020B0503020204020204" pitchFamily="34" charset="-122"/>
                <a:ea typeface="微软雅黑" panose="020B0503020204020204" pitchFamily="34" charset="-122"/>
              </a:rPr>
              <a:t>feel </a:t>
            </a:r>
            <a:r>
              <a:rPr lang="en-US" altLang="zh-CN" sz="6000" b="1" dirty="0">
                <a:solidFill>
                  <a:srgbClr val="CC0000"/>
                </a:solidFill>
                <a:latin typeface="微软雅黑" panose="020B0503020204020204" pitchFamily="34" charset="-122"/>
                <a:ea typeface="微软雅黑" panose="020B0503020204020204" pitchFamily="34" charset="-122"/>
              </a:rPr>
              <a:t>free to ask </a:t>
            </a:r>
            <a:r>
              <a:rPr lang="en-US" altLang="zh-CN" sz="6000" b="1" dirty="0" smtClean="0">
                <a:solidFill>
                  <a:srgbClr val="CC0000"/>
                </a:solidFill>
                <a:latin typeface="微软雅黑" panose="020B0503020204020204" pitchFamily="34" charset="-122"/>
                <a:ea typeface="微软雅黑" panose="020B0503020204020204" pitchFamily="34" charset="-122"/>
              </a:rPr>
              <a:t>me</a:t>
            </a:r>
          </a:p>
          <a:p>
            <a:pPr>
              <a:lnSpc>
                <a:spcPct val="120000"/>
              </a:lnSpc>
            </a:pPr>
            <a:r>
              <a:rPr lang="en-US" altLang="zh-CN" sz="6000" dirty="0" smtClean="0">
                <a:solidFill>
                  <a:srgbClr val="CC0000"/>
                </a:solidFill>
                <a:latin typeface="微软雅黑" panose="020B0503020204020204" pitchFamily="34" charset="-122"/>
                <a:ea typeface="微软雅黑" panose="020B0503020204020204" pitchFamily="34" charset="-122"/>
              </a:rPr>
              <a:t>/</a:t>
            </a:r>
            <a:r>
              <a:rPr lang="en-US" altLang="zh-CN" sz="6000" b="1" dirty="0" smtClean="0">
                <a:solidFill>
                  <a:srgbClr val="CC0000"/>
                </a:solidFill>
                <a:latin typeface="微软雅黑" panose="020B0503020204020204" pitchFamily="34" charset="-122"/>
                <a:ea typeface="微软雅黑" panose="020B0503020204020204" pitchFamily="34" charset="-122"/>
              </a:rPr>
              <a:t>don't </a:t>
            </a:r>
            <a:r>
              <a:rPr lang="en-US" altLang="zh-CN" sz="6000" b="1" dirty="0">
                <a:solidFill>
                  <a:srgbClr val="CC0000"/>
                </a:solidFill>
                <a:latin typeface="微软雅黑" panose="020B0503020204020204" pitchFamily="34" charset="-122"/>
                <a:ea typeface="微软雅黑" panose="020B0503020204020204" pitchFamily="34" charset="-122"/>
              </a:rPr>
              <a:t>hesitate to ask me</a:t>
            </a:r>
            <a:endParaRPr lang="zh-CN" altLang="en-US" sz="6000" b="1" dirty="0">
              <a:solidFill>
                <a:srgbClr val="CC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7570169"/>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模拟演练</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zh-CN" altLang="en-US" sz="5000" dirty="0" smtClean="0">
                <a:latin typeface="微软雅黑" panose="020B0503020204020204" pitchFamily="34" charset="-122"/>
                <a:ea typeface="微软雅黑" panose="020B0503020204020204" pitchFamily="34" charset="-122"/>
              </a:rPr>
              <a:t>       假定</a:t>
            </a:r>
            <a:r>
              <a:rPr lang="zh-CN" altLang="en-US" sz="5000" dirty="0">
                <a:latin typeface="微软雅黑" panose="020B0503020204020204" pitchFamily="34" charset="-122"/>
                <a:ea typeface="微软雅黑" panose="020B0503020204020204" pitchFamily="34" charset="-122"/>
              </a:rPr>
              <a:t>你是李华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你的英国朋友</a:t>
            </a:r>
            <a:r>
              <a:rPr lang="en-US" altLang="zh-CN" sz="5000" dirty="0">
                <a:latin typeface="微软雅黑" panose="020B0503020204020204" pitchFamily="34" charset="-122"/>
                <a:ea typeface="微软雅黑" panose="020B0503020204020204" pitchFamily="34" charset="-122"/>
              </a:rPr>
              <a:t>Peter</a:t>
            </a:r>
            <a:r>
              <a:rPr lang="zh-CN" altLang="en-US" sz="5000" dirty="0">
                <a:latin typeface="微软雅黑" panose="020B0503020204020204" pitchFamily="34" charset="-122"/>
                <a:ea typeface="微软雅黑" panose="020B0503020204020204" pitchFamily="34" charset="-122"/>
              </a:rPr>
              <a:t>得知你校开设了名为“心灵小屋</a:t>
            </a:r>
            <a:r>
              <a:rPr lang="en-US" altLang="zh-CN" sz="5000" dirty="0">
                <a:latin typeface="微软雅黑" panose="020B0503020204020204" pitchFamily="34" charset="-122"/>
                <a:ea typeface="微软雅黑" panose="020B0503020204020204" pitchFamily="34" charset="-122"/>
              </a:rPr>
              <a:t>(Soul House)”</a:t>
            </a:r>
            <a:r>
              <a:rPr lang="zh-CN" altLang="en-US" sz="5000" dirty="0">
                <a:latin typeface="微软雅黑" panose="020B0503020204020204" pitchFamily="34" charset="-122"/>
                <a:ea typeface="微软雅黑" panose="020B0503020204020204" pitchFamily="34" charset="-122"/>
              </a:rPr>
              <a:t>的心理咨询室</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来信询问其具体情况。请你给他写一封回信</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内容包括</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1</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开设原因和目的</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具体实施情况</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效果及反馈。</a:t>
            </a:r>
          </a:p>
          <a:p>
            <a:pPr>
              <a:lnSpc>
                <a:spcPct val="150000"/>
              </a:lnSpc>
            </a:pPr>
            <a:r>
              <a:rPr lang="zh-CN" altLang="en-US" sz="5000" dirty="0" smtClean="0">
                <a:latin typeface="微软雅黑" panose="020B0503020204020204" pitchFamily="34" charset="-122"/>
                <a:ea typeface="微软雅黑" panose="020B0503020204020204" pitchFamily="34" charset="-122"/>
              </a:rPr>
              <a:t>       注意</a:t>
            </a:r>
            <a:r>
              <a:rPr lang="en-US" altLang="zh-CN" sz="5000" dirty="0">
                <a:latin typeface="微软雅黑" panose="020B0503020204020204" pitchFamily="34" charset="-122"/>
                <a:ea typeface="微软雅黑" panose="020B0503020204020204" pitchFamily="34" charset="-122"/>
              </a:rPr>
              <a:t>:1. </a:t>
            </a:r>
            <a:r>
              <a:rPr lang="zh-CN" altLang="en-US" sz="5000" dirty="0">
                <a:latin typeface="微软雅黑" panose="020B0503020204020204" pitchFamily="34" charset="-122"/>
                <a:ea typeface="微软雅黑" panose="020B0503020204020204" pitchFamily="34" charset="-122"/>
              </a:rPr>
              <a:t>词数</a:t>
            </a:r>
            <a:r>
              <a:rPr lang="en-US" altLang="zh-CN" sz="5000" dirty="0">
                <a:latin typeface="微软雅黑" panose="020B0503020204020204" pitchFamily="34" charset="-122"/>
                <a:ea typeface="微软雅黑" panose="020B0503020204020204" pitchFamily="34" charset="-122"/>
              </a:rPr>
              <a:t>80</a:t>
            </a:r>
            <a:r>
              <a:rPr lang="zh-CN" altLang="en-US" sz="5000" dirty="0">
                <a:latin typeface="微软雅黑" panose="020B0503020204020204" pitchFamily="34" charset="-122"/>
                <a:ea typeface="微软雅黑" panose="020B0503020204020204" pitchFamily="34" charset="-122"/>
              </a:rPr>
              <a:t>左右</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可以适当增加细节</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以使行文连贯</a:t>
            </a:r>
            <a:r>
              <a:rPr lang="zh-CN" altLang="en-US" sz="5000" dirty="0" smtClean="0">
                <a:latin typeface="微软雅黑" panose="020B0503020204020204" pitchFamily="34" charset="-122"/>
                <a:ea typeface="微软雅黑" panose="020B0503020204020204" pitchFamily="34" charset="-122"/>
              </a:rPr>
              <a:t>。</a:t>
            </a:r>
            <a:endParaRPr lang="zh-CN" altLang="en-US" sz="5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9317928"/>
      </p:ext>
    </p:extLst>
  </p:cSld>
  <p:clrMapOvr>
    <a:masterClrMapping/>
  </p:clrMapOvr>
  <p:transition>
    <p:pull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b="1" i="1" dirty="0">
                <a:solidFill>
                  <a:srgbClr val="CC0000"/>
                </a:solidFill>
                <a:latin typeface="微软雅黑" panose="020B0503020204020204" pitchFamily="34" charset="-122"/>
                <a:ea typeface="微软雅黑" panose="020B0503020204020204" pitchFamily="34" charset="-122"/>
              </a:rPr>
              <a:t>One possible version:</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Dear Peter,</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a:t>
            </a:r>
            <a:r>
              <a:rPr lang="en-US" altLang="zh-CN" sz="5000" b="1" dirty="0" smtClean="0">
                <a:solidFill>
                  <a:srgbClr val="C00000"/>
                </a:solidFill>
                <a:latin typeface="微软雅黑" panose="020B0503020204020204" pitchFamily="34" charset="-122"/>
                <a:ea typeface="微软雅黑" panose="020B0503020204020204" pitchFamily="34" charset="-122"/>
              </a:rPr>
              <a:t>Delighted to know that </a:t>
            </a:r>
            <a:r>
              <a:rPr lang="en-US" altLang="zh-CN" sz="5000" dirty="0" smtClean="0">
                <a:solidFill>
                  <a:srgbClr val="C00000"/>
                </a:solidFill>
                <a:latin typeface="微软雅黑" panose="020B0503020204020204" pitchFamily="34" charset="-122"/>
                <a:ea typeface="微软雅黑" panose="020B0503020204020204" pitchFamily="34" charset="-122"/>
              </a:rPr>
              <a:t>you show an interest in the Soul House in our school, I'm </a:t>
            </a:r>
            <a:r>
              <a:rPr lang="en-US" altLang="zh-CN" sz="5000" dirty="0" err="1" smtClean="0">
                <a:solidFill>
                  <a:srgbClr val="C00000"/>
                </a:solidFill>
                <a:latin typeface="微软雅黑" panose="020B0503020204020204" pitchFamily="34" charset="-122"/>
                <a:ea typeface="微软雅黑" panose="020B0503020204020204" pitchFamily="34" charset="-122"/>
              </a:rPr>
              <a:t>honoured</a:t>
            </a:r>
            <a:r>
              <a:rPr lang="en-US" altLang="zh-CN" sz="5000" dirty="0" smtClean="0">
                <a:solidFill>
                  <a:srgbClr val="C00000"/>
                </a:solidFill>
                <a:latin typeface="微软雅黑" panose="020B0503020204020204" pitchFamily="34" charset="-122"/>
                <a:ea typeface="微软雅黑" panose="020B0503020204020204" pitchFamily="34" charset="-122"/>
              </a:rPr>
              <a:t> to inform you of the relevant details.</a:t>
            </a:r>
          </a:p>
          <a:p>
            <a:pPr>
              <a:lnSpc>
                <a:spcPct val="150000"/>
              </a:lnSpc>
            </a:pPr>
            <a:r>
              <a:rPr lang="en-US" altLang="zh-CN" sz="5000" b="1" dirty="0" smtClean="0">
                <a:solidFill>
                  <a:srgbClr val="C00000"/>
                </a:solidFill>
                <a:latin typeface="微软雅黑" panose="020B0503020204020204" pitchFamily="34" charset="-122"/>
                <a:ea typeface="微软雅黑" panose="020B0503020204020204" pitchFamily="34" charset="-122"/>
              </a:rPr>
              <a:t>       With a growing number of students feeling stressed out</a:t>
            </a:r>
            <a:r>
              <a:rPr lang="en-US" altLang="zh-CN" sz="5000" dirty="0" smtClean="0">
                <a:solidFill>
                  <a:srgbClr val="C00000"/>
                </a:solidFill>
                <a:latin typeface="微软雅黑" panose="020B0503020204020204" pitchFamily="34" charset="-122"/>
                <a:ea typeface="微软雅黑" panose="020B0503020204020204" pitchFamily="34" charset="-122"/>
              </a:rPr>
              <a:t>, our school set up the Soul House, </a:t>
            </a:r>
            <a:r>
              <a:rPr lang="en-US" altLang="zh-CN" sz="5000" b="1" dirty="0" smtClean="0">
                <a:solidFill>
                  <a:srgbClr val="C00000"/>
                </a:solidFill>
                <a:latin typeface="微软雅黑" panose="020B0503020204020204" pitchFamily="34" charset="-122"/>
                <a:ea typeface="微软雅黑" panose="020B0503020204020204" pitchFamily="34" charset="-122"/>
              </a:rPr>
              <a:t>aiming at </a:t>
            </a:r>
            <a:r>
              <a:rPr lang="en-US" altLang="zh-CN" sz="5000" dirty="0" smtClean="0">
                <a:solidFill>
                  <a:srgbClr val="C00000"/>
                </a:solidFill>
                <a:latin typeface="微软雅黑" panose="020B0503020204020204" pitchFamily="34" charset="-122"/>
                <a:ea typeface="微软雅黑" panose="020B0503020204020204" pitchFamily="34" charset="-122"/>
              </a:rPr>
              <a:t>relieving students' pressure and </a:t>
            </a:r>
            <a:r>
              <a:rPr lang="en-US" altLang="zh-CN" sz="5000" b="1" dirty="0" smtClean="0">
                <a:solidFill>
                  <a:srgbClr val="C00000"/>
                </a:solidFill>
                <a:latin typeface="微软雅黑" panose="020B0503020204020204" pitchFamily="34" charset="-122"/>
                <a:ea typeface="微软雅黑" panose="020B0503020204020204" pitchFamily="34" charset="-122"/>
              </a:rPr>
              <a:t>ensuring </a:t>
            </a:r>
            <a:r>
              <a:rPr lang="en-US" altLang="zh-CN" sz="5000" dirty="0" smtClean="0">
                <a:solidFill>
                  <a:srgbClr val="C00000"/>
                </a:solidFill>
                <a:latin typeface="微软雅黑" panose="020B0503020204020204" pitchFamily="34" charset="-122"/>
                <a:ea typeface="微软雅黑" panose="020B0503020204020204" pitchFamily="34" charset="-122"/>
              </a:rPr>
              <a:t>their health. It opens from 5:40 pm to 6:40 pm on weekdays. </a:t>
            </a:r>
            <a:endParaRPr lang="en-US" altLang="zh-CN" sz="5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5441400"/>
      </p:ext>
    </p:extLst>
  </p:cSld>
  <p:clrMapOvr>
    <a:masterClrMapping/>
  </p:clrMapOvr>
  <p:transition>
    <p:pull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A </a:t>
            </a:r>
            <a:r>
              <a:rPr lang="en-US" altLang="zh-CN" sz="5000" dirty="0">
                <a:solidFill>
                  <a:srgbClr val="C00000"/>
                </a:solidFill>
                <a:latin typeface="微软雅黑" panose="020B0503020204020204" pitchFamily="34" charset="-122"/>
                <a:ea typeface="微软雅黑" panose="020B0503020204020204" pitchFamily="34" charset="-122"/>
              </a:rPr>
              <a:t>psychologist is </a:t>
            </a:r>
            <a:r>
              <a:rPr lang="en-US" altLang="zh-CN" sz="5000" b="1" dirty="0">
                <a:solidFill>
                  <a:srgbClr val="C00000"/>
                </a:solidFill>
                <a:latin typeface="微软雅黑" panose="020B0503020204020204" pitchFamily="34" charset="-122"/>
                <a:ea typeface="微软雅黑" panose="020B0503020204020204" pitchFamily="34" charset="-122"/>
              </a:rPr>
              <a:t>on duty </a:t>
            </a:r>
            <a:r>
              <a:rPr lang="en-US" altLang="zh-CN" sz="5000" dirty="0">
                <a:solidFill>
                  <a:srgbClr val="C00000"/>
                </a:solidFill>
                <a:latin typeface="微软雅黑" panose="020B0503020204020204" pitchFamily="34" charset="-122"/>
                <a:ea typeface="微软雅黑" panose="020B0503020204020204" pitchFamily="34" charset="-122"/>
              </a:rPr>
              <a:t>in the room</a:t>
            </a:r>
            <a:r>
              <a:rPr lang="en-US" altLang="zh-CN" sz="5000" dirty="0" smtClean="0">
                <a:solidFill>
                  <a:srgbClr val="C00000"/>
                </a:solidFill>
                <a:latin typeface="微软雅黑" panose="020B0503020204020204" pitchFamily="34" charset="-122"/>
                <a:ea typeface="微软雅黑" panose="020B0503020204020204" pitchFamily="34" charset="-122"/>
              </a:rPr>
              <a:t>,</a:t>
            </a:r>
            <a:r>
              <a:rPr lang="en-US" altLang="zh-CN" sz="5000" b="1" dirty="0" smtClean="0">
                <a:solidFill>
                  <a:srgbClr val="C00000"/>
                </a:solidFill>
                <a:latin typeface="微软雅黑" panose="020B0503020204020204" pitchFamily="34" charset="-122"/>
                <a:ea typeface="微软雅黑" panose="020B0503020204020204" pitchFamily="34" charset="-122"/>
              </a:rPr>
              <a:t> who </a:t>
            </a:r>
            <a:r>
              <a:rPr lang="en-US" altLang="zh-CN" sz="5000" b="1" dirty="0">
                <a:solidFill>
                  <a:srgbClr val="C00000"/>
                </a:solidFill>
                <a:latin typeface="微软雅黑" panose="020B0503020204020204" pitchFamily="34" charset="-122"/>
                <a:ea typeface="微软雅黑" panose="020B0503020204020204" pitchFamily="34" charset="-122"/>
              </a:rPr>
              <a:t>provides psychological expertise and guidance for students and helps resolve their mental health issues and concerns</a:t>
            </a:r>
            <a:r>
              <a:rPr lang="en-US" altLang="zh-CN" sz="5000" dirty="0">
                <a:solidFill>
                  <a:srgbClr val="C00000"/>
                </a:solidFill>
                <a:latin typeface="微软雅黑" panose="020B0503020204020204" pitchFamily="34" charset="-122"/>
                <a:ea typeface="微软雅黑" panose="020B0503020204020204" pitchFamily="34" charset="-122"/>
              </a:rPr>
              <a:t>. </a:t>
            </a:r>
            <a:r>
              <a:rPr lang="en-US" altLang="zh-CN" sz="5000" b="1" dirty="0">
                <a:solidFill>
                  <a:srgbClr val="C00000"/>
                </a:solidFill>
                <a:latin typeface="微软雅黑" panose="020B0503020204020204" pitchFamily="34" charset="-122"/>
                <a:ea typeface="微软雅黑" panose="020B0503020204020204" pitchFamily="34" charset="-122"/>
              </a:rPr>
              <a:t>As its name suggests,</a:t>
            </a:r>
            <a:r>
              <a:rPr lang="en-US" altLang="zh-CN" sz="5000" dirty="0">
                <a:solidFill>
                  <a:srgbClr val="C00000"/>
                </a:solidFill>
                <a:latin typeface="微软雅黑" panose="020B0503020204020204" pitchFamily="34" charset="-122"/>
                <a:ea typeface="微软雅黑" panose="020B0503020204020204" pitchFamily="34" charset="-122"/>
              </a:rPr>
              <a:t> Soul House has become a place of peace for our souls and </a:t>
            </a:r>
            <a:r>
              <a:rPr lang="en-US" altLang="zh-CN" sz="5000" b="1" dirty="0">
                <a:solidFill>
                  <a:srgbClr val="C00000"/>
                </a:solidFill>
                <a:latin typeface="微软雅黑" panose="020B0503020204020204" pitchFamily="34" charset="-122"/>
                <a:ea typeface="微软雅黑" panose="020B0503020204020204" pitchFamily="34" charset="-122"/>
              </a:rPr>
              <a:t>played an important role in </a:t>
            </a:r>
            <a:r>
              <a:rPr lang="en-US" altLang="zh-CN" sz="5000" dirty="0">
                <a:solidFill>
                  <a:srgbClr val="C00000"/>
                </a:solidFill>
                <a:latin typeface="微软雅黑" panose="020B0503020204020204" pitchFamily="34" charset="-122"/>
                <a:ea typeface="微软雅黑" panose="020B0503020204020204" pitchFamily="34" charset="-122"/>
              </a:rPr>
              <a:t>our mental health.</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Hope </a:t>
            </a:r>
            <a:r>
              <a:rPr lang="en-US" altLang="zh-CN" sz="5000" dirty="0">
                <a:solidFill>
                  <a:srgbClr val="C00000"/>
                </a:solidFill>
                <a:latin typeface="微软雅黑" panose="020B0503020204020204" pitchFamily="34" charset="-122"/>
                <a:ea typeface="微软雅黑" panose="020B0503020204020204" pitchFamily="34" charset="-122"/>
              </a:rPr>
              <a:t>my account can </a:t>
            </a:r>
            <a:r>
              <a:rPr lang="en-US" altLang="zh-CN" sz="5000" b="1" dirty="0">
                <a:solidFill>
                  <a:srgbClr val="C00000"/>
                </a:solidFill>
                <a:latin typeface="微软雅黑" panose="020B0503020204020204" pitchFamily="34" charset="-122"/>
                <a:ea typeface="微软雅黑" panose="020B0503020204020204" pitchFamily="34" charset="-122"/>
              </a:rPr>
              <a:t>contribute to </a:t>
            </a:r>
            <a:r>
              <a:rPr lang="en-US" altLang="zh-CN" sz="5000" dirty="0">
                <a:solidFill>
                  <a:srgbClr val="C00000"/>
                </a:solidFill>
                <a:latin typeface="微软雅黑" panose="020B0503020204020204" pitchFamily="34" charset="-122"/>
                <a:ea typeface="微软雅黑" panose="020B0503020204020204" pitchFamily="34" charset="-122"/>
              </a:rPr>
              <a:t>your understanding. </a:t>
            </a:r>
            <a:r>
              <a:rPr lang="en-US" altLang="zh-CN" sz="5000" b="1" dirty="0">
                <a:solidFill>
                  <a:srgbClr val="C00000"/>
                </a:solidFill>
                <a:latin typeface="微软雅黑" panose="020B0503020204020204" pitchFamily="34" charset="-122"/>
                <a:ea typeface="微软雅黑" panose="020B0503020204020204" pitchFamily="34" charset="-122"/>
              </a:rPr>
              <a:t>If you have any other questions</a:t>
            </a:r>
            <a:r>
              <a:rPr lang="en-US" altLang="zh-CN" sz="5000" dirty="0">
                <a:solidFill>
                  <a:srgbClr val="C00000"/>
                </a:solidFill>
                <a:latin typeface="微软雅黑" panose="020B0503020204020204" pitchFamily="34" charset="-122"/>
                <a:ea typeface="微软雅黑" panose="020B0503020204020204" pitchFamily="34" charset="-122"/>
              </a:rPr>
              <a:t>, </a:t>
            </a:r>
            <a:r>
              <a:rPr lang="en-US" altLang="zh-CN" sz="5000" dirty="0" smtClean="0">
                <a:solidFill>
                  <a:srgbClr val="C00000"/>
                </a:solidFill>
                <a:latin typeface="微软雅黑" panose="020B0503020204020204" pitchFamily="34" charset="-122"/>
                <a:ea typeface="微软雅黑" panose="020B0503020204020204" pitchFamily="34" charset="-122"/>
              </a:rPr>
              <a:t>don't </a:t>
            </a:r>
            <a:r>
              <a:rPr lang="en-US" altLang="zh-CN" sz="5000" dirty="0">
                <a:solidFill>
                  <a:srgbClr val="C00000"/>
                </a:solidFill>
                <a:latin typeface="微软雅黑" panose="020B0503020204020204" pitchFamily="34" charset="-122"/>
                <a:ea typeface="微软雅黑" panose="020B0503020204020204" pitchFamily="34" charset="-122"/>
              </a:rPr>
              <a:t>hesitate to turn to me.</a:t>
            </a:r>
          </a:p>
          <a:p>
            <a:pPr algn="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Yours,</a:t>
            </a:r>
          </a:p>
          <a:p>
            <a:pPr algn="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Li </a:t>
            </a:r>
            <a:r>
              <a:rPr lang="en-US" altLang="zh-CN" sz="5000" dirty="0" err="1">
                <a:solidFill>
                  <a:srgbClr val="C00000"/>
                </a:solidFill>
                <a:latin typeface="微软雅黑" panose="020B0503020204020204" pitchFamily="34" charset="-122"/>
                <a:ea typeface="微软雅黑" panose="020B0503020204020204" pitchFamily="34" charset="-122"/>
              </a:rPr>
              <a:t>Hua</a:t>
            </a:r>
            <a:endParaRPr lang="en-US" altLang="zh-CN" sz="5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1650522"/>
      </p:ext>
    </p:extLst>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矩形 6">
            <a:extLst>
              <a:ext uri="{FF2B5EF4-FFF2-40B4-BE49-F238E27FC236}">
                <a16:creationId xmlns:a16="http://schemas.microsoft.com/office/drawing/2014/main" xmlns="" id="{67E26101-1297-4E1A-B61D-0EA75D03A0CD}"/>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考情分析</a:t>
            </a:r>
          </a:p>
        </p:txBody>
      </p:sp>
      <p:graphicFrame>
        <p:nvGraphicFramePr>
          <p:cNvPr id="3" name="表格 2"/>
          <p:cNvGraphicFramePr>
            <a:graphicFrameLocks noGrp="1"/>
          </p:cNvGraphicFramePr>
          <p:nvPr>
            <p:extLst>
              <p:ext uri="{D42A27DB-BD31-4B8C-83A1-F6EECF244321}">
                <p14:modId xmlns:p14="http://schemas.microsoft.com/office/powerpoint/2010/main" val="78405768"/>
              </p:ext>
            </p:extLst>
          </p:nvPr>
        </p:nvGraphicFramePr>
        <p:xfrm>
          <a:off x="1512492" y="1628657"/>
          <a:ext cx="20810312" cy="9424981"/>
        </p:xfrm>
        <a:graphic>
          <a:graphicData uri="http://schemas.openxmlformats.org/drawingml/2006/table">
            <a:tbl>
              <a:tblPr>
                <a:tableStyleId>{5C22544A-7EE6-4342-B048-85BDC9FD1C3A}</a:tableStyleId>
              </a:tblPr>
              <a:tblGrid>
                <a:gridCol w="2107331">
                  <a:extLst>
                    <a:ext uri="{9D8B030D-6E8A-4147-A177-3AD203B41FA5}">
                      <a16:colId xmlns:a16="http://schemas.microsoft.com/office/drawing/2014/main" xmlns="" val="20000"/>
                    </a:ext>
                  </a:extLst>
                </a:gridCol>
                <a:gridCol w="3384279">
                  <a:extLst>
                    <a:ext uri="{9D8B030D-6E8A-4147-A177-3AD203B41FA5}">
                      <a16:colId xmlns:a16="http://schemas.microsoft.com/office/drawing/2014/main" xmlns="" val="20001"/>
                    </a:ext>
                  </a:extLst>
                </a:gridCol>
                <a:gridCol w="2529031">
                  <a:extLst>
                    <a:ext uri="{9D8B030D-6E8A-4147-A177-3AD203B41FA5}">
                      <a16:colId xmlns:a16="http://schemas.microsoft.com/office/drawing/2014/main" xmlns="" val="20002"/>
                    </a:ext>
                  </a:extLst>
                </a:gridCol>
                <a:gridCol w="8755069">
                  <a:extLst>
                    <a:ext uri="{9D8B030D-6E8A-4147-A177-3AD203B41FA5}">
                      <a16:colId xmlns:a16="http://schemas.microsoft.com/office/drawing/2014/main" xmlns="" val="20003"/>
                    </a:ext>
                  </a:extLst>
                </a:gridCol>
                <a:gridCol w="4034602">
                  <a:extLst>
                    <a:ext uri="{9D8B030D-6E8A-4147-A177-3AD203B41FA5}">
                      <a16:colId xmlns:a16="http://schemas.microsoft.com/office/drawing/2014/main" xmlns="" val="20004"/>
                    </a:ext>
                  </a:extLst>
                </a:gridCol>
              </a:tblGrid>
              <a:tr h="1268845">
                <a:tc gridSpan="5">
                  <a:txBody>
                    <a:bodyPr/>
                    <a:lstStyle/>
                    <a:p>
                      <a:pPr marL="0" marR="0" algn="ctr">
                        <a:lnSpc>
                          <a:spcPct val="130000"/>
                        </a:lnSpc>
                        <a:spcBef>
                          <a:spcPts val="0"/>
                        </a:spcBef>
                        <a:spcAft>
                          <a:spcPts val="0"/>
                        </a:spcAft>
                      </a:pPr>
                      <a:r>
                        <a:rPr lang="zh-CN" altLang="en-US" sz="5000" b="1" i="1" dirty="0">
                          <a:effectLst/>
                          <a:latin typeface="微软雅黑" panose="020B0503020204020204" pitchFamily="34" charset="-122"/>
                          <a:ea typeface="微软雅黑" panose="020B0503020204020204" pitchFamily="34" charset="-122"/>
                        </a:rPr>
                        <a:t>命题透视</a:t>
                      </a:r>
                      <a:endParaRPr lang="zh-CN" altLang="en-US" sz="5000" b="1" i="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1155158">
                <a:tc gridSpan="5">
                  <a:txBody>
                    <a:bodyPr/>
                    <a:lstStyle/>
                    <a:p>
                      <a:pPr marL="0" marR="0" algn="ctr">
                        <a:lnSpc>
                          <a:spcPct val="130000"/>
                        </a:lnSpc>
                        <a:spcBef>
                          <a:spcPts val="0"/>
                        </a:spcBef>
                        <a:spcAft>
                          <a:spcPts val="0"/>
                        </a:spcAft>
                      </a:pPr>
                      <a:r>
                        <a:rPr lang="en-US" altLang="zh-CN" sz="5000" b="1" dirty="0" smtClean="0">
                          <a:effectLst/>
                          <a:latin typeface="微软雅黑" panose="020B0503020204020204" pitchFamily="34" charset="-122"/>
                          <a:ea typeface="微软雅黑" panose="020B0503020204020204" pitchFamily="34" charset="-122"/>
                        </a:rPr>
                        <a:t>2020—2022</a:t>
                      </a:r>
                      <a:r>
                        <a:rPr lang="zh-CN" altLang="en-US" sz="5000" b="1" dirty="0" smtClean="0">
                          <a:effectLst/>
                          <a:latin typeface="微软雅黑" panose="020B0503020204020204" pitchFamily="34" charset="-122"/>
                          <a:ea typeface="微软雅黑" panose="020B0503020204020204" pitchFamily="34" charset="-122"/>
                        </a:rPr>
                        <a:t>年高考应用文写作试题分析表</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1"/>
                  </a:ext>
                </a:extLst>
              </a:tr>
              <a:tr h="1268845">
                <a:tc>
                  <a:txBody>
                    <a:bodyPr/>
                    <a:lstStyle/>
                    <a:p>
                      <a:pPr marL="0" marR="0" algn="ctr">
                        <a:lnSpc>
                          <a:spcPct val="130000"/>
                        </a:lnSpc>
                        <a:spcBef>
                          <a:spcPts val="0"/>
                        </a:spcBef>
                        <a:spcAft>
                          <a:spcPts val="0"/>
                        </a:spcAft>
                      </a:pPr>
                      <a:r>
                        <a:rPr lang="zh-CN" altLang="en-US" sz="5000" b="1" dirty="0">
                          <a:effectLst/>
                          <a:latin typeface="微软雅黑" panose="020B0503020204020204" pitchFamily="34" charset="-122"/>
                          <a:ea typeface="微软雅黑" panose="020B0503020204020204" pitchFamily="34" charset="-122"/>
                        </a:rPr>
                        <a:t>年份</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b="1" dirty="0">
                          <a:effectLst/>
                          <a:latin typeface="微软雅黑" panose="020B0503020204020204" pitchFamily="34" charset="-122"/>
                          <a:ea typeface="微软雅黑" panose="020B0503020204020204" pitchFamily="34" charset="-122"/>
                        </a:rPr>
                        <a:t>卷别</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b="1" dirty="0">
                          <a:effectLst/>
                          <a:latin typeface="微软雅黑" panose="020B0503020204020204" pitchFamily="34" charset="-122"/>
                          <a:ea typeface="微软雅黑" panose="020B0503020204020204" pitchFamily="34" charset="-122"/>
                        </a:rPr>
                        <a:t>体裁</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b="1" dirty="0">
                          <a:effectLst/>
                          <a:latin typeface="微软雅黑" panose="020B0503020204020204" pitchFamily="34" charset="-122"/>
                          <a:ea typeface="微软雅黑" panose="020B0503020204020204" pitchFamily="34" charset="-122"/>
                        </a:rPr>
                        <a:t>主题</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63694" marR="63694"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b="1" dirty="0" smtClean="0">
                          <a:solidFill>
                            <a:srgbClr val="000000"/>
                          </a:solidFill>
                          <a:effectLst/>
                          <a:latin typeface="微软雅黑" panose="020B0503020204020204" pitchFamily="34" charset="-122"/>
                          <a:ea typeface="微软雅黑" panose="020B0503020204020204" pitchFamily="34" charset="-122"/>
                          <a:cs typeface="Times New Roman"/>
                        </a:rPr>
                        <a:t>形式</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088762">
                <a:tc rowSpan="3">
                  <a:txBody>
                    <a:bodyPr/>
                    <a:lstStyle/>
                    <a:p>
                      <a:pPr marL="0" marR="0" algn="ctr">
                        <a:lnSpc>
                          <a:spcPct val="130000"/>
                        </a:lnSpc>
                        <a:spcBef>
                          <a:spcPts val="0"/>
                        </a:spcBef>
                        <a:spcAft>
                          <a:spcPts val="0"/>
                        </a:spcAft>
                      </a:pPr>
                      <a:r>
                        <a:rPr lang="en-US" altLang="zh-CN" sz="5000" dirty="0" smtClean="0">
                          <a:effectLst/>
                          <a:latin typeface="微软雅黑" panose="020B0503020204020204" pitchFamily="34" charset="-122"/>
                          <a:ea typeface="微软雅黑" panose="020B0503020204020204" pitchFamily="34" charset="-122"/>
                        </a:rPr>
                        <a:t>2021</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dirty="0" smtClean="0">
                          <a:effectLst/>
                          <a:latin typeface="微软雅黑" panose="020B0503020204020204" pitchFamily="34" charset="-122"/>
                          <a:ea typeface="微软雅黑" panose="020B0503020204020204" pitchFamily="34" charset="-122"/>
                        </a:rPr>
                        <a:t>新高考</a:t>
                      </a:r>
                      <a:r>
                        <a:rPr lang="en-US" altLang="zh-CN" sz="5000" dirty="0" smtClean="0">
                          <a:effectLst/>
                          <a:latin typeface="微软雅黑" panose="020B0503020204020204" pitchFamily="34" charset="-122"/>
                          <a:ea typeface="微软雅黑" panose="020B0503020204020204" pitchFamily="34" charset="-122"/>
                        </a:rPr>
                        <a:t>Ⅰ/Ⅱ</a:t>
                      </a:r>
                      <a:r>
                        <a:rPr lang="zh-CN" altLang="en-US" sz="5000" dirty="0" smtClean="0">
                          <a:effectLst/>
                          <a:latin typeface="微软雅黑" panose="020B0503020204020204" pitchFamily="34" charset="-122"/>
                          <a:ea typeface="微软雅黑" panose="020B0503020204020204" pitchFamily="34" charset="-122"/>
                        </a:rPr>
                        <a:t>卷</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dirty="0" smtClean="0">
                          <a:solidFill>
                            <a:srgbClr val="000000"/>
                          </a:solidFill>
                          <a:effectLst/>
                          <a:latin typeface="微软雅黑" panose="020B0503020204020204" pitchFamily="34" charset="-122"/>
                          <a:ea typeface="微软雅黑" panose="020B0503020204020204" pitchFamily="34" charset="-122"/>
                          <a:cs typeface="Times New Roman"/>
                        </a:rPr>
                        <a:t>短文投稿</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30000"/>
                        </a:lnSpc>
                        <a:spcBef>
                          <a:spcPts val="0"/>
                        </a:spcBef>
                        <a:spcAft>
                          <a:spcPts val="0"/>
                        </a:spcAft>
                      </a:pPr>
                      <a:r>
                        <a:rPr lang="zh-CN" altLang="en-US" sz="5000" dirty="0" smtClean="0">
                          <a:effectLst/>
                          <a:latin typeface="微软雅黑" panose="020B0503020204020204" pitchFamily="34" charset="-122"/>
                          <a:ea typeface="微软雅黑" panose="020B0503020204020204" pitchFamily="34" charset="-122"/>
                        </a:rPr>
                        <a:t>  英文报</a:t>
                      </a:r>
                      <a:r>
                        <a:rPr lang="en-US" altLang="zh-CN" sz="5000" i="1" dirty="0" smtClean="0">
                          <a:effectLst/>
                          <a:latin typeface="微软雅黑" panose="020B0503020204020204" pitchFamily="34" charset="-122"/>
                          <a:ea typeface="微软雅黑" panose="020B0503020204020204" pitchFamily="34" charset="-122"/>
                        </a:rPr>
                        <a:t>Youth</a:t>
                      </a:r>
                      <a:r>
                        <a:rPr lang="zh-CN" altLang="en-US" sz="5000" dirty="0" smtClean="0">
                          <a:effectLst/>
                          <a:latin typeface="微软雅黑" panose="020B0503020204020204" pitchFamily="34" charset="-122"/>
                          <a:ea typeface="微软雅黑" panose="020B0503020204020204" pitchFamily="34" charset="-122"/>
                        </a:rPr>
                        <a:t>庆祝创刊十周年 </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63694" marR="63694"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2118995" rtl="0" eaLnBrk="1" latinLnBrk="0" hangingPunct="1">
                        <a:lnSpc>
                          <a:spcPct val="130000"/>
                        </a:lnSpc>
                        <a:spcBef>
                          <a:spcPts val="0"/>
                        </a:spcBef>
                        <a:spcAft>
                          <a:spcPts val="0"/>
                        </a:spcAft>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文字提纲</a:t>
                      </a:r>
                      <a:endParaRPr lang="zh-CN" altLang="en-US" sz="5000" kern="1200" dirty="0">
                        <a:solidFill>
                          <a:schemeClr val="dk1"/>
                        </a:solidFill>
                        <a:effectLst/>
                        <a:latin typeface="微软雅黑" panose="020B0503020204020204" pitchFamily="34" charset="-122"/>
                        <a:ea typeface="微软雅黑" panose="020B0503020204020204" pitchFamily="34"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160240">
                <a:tc vMerge="1">
                  <a:txBody>
                    <a:bodyPr/>
                    <a:lstStyle/>
                    <a:p>
                      <a:endParaRPr lang="zh-CN" altLang="en-US"/>
                    </a:p>
                  </a:txBody>
                  <a:tcPr/>
                </a:tc>
                <a:tc>
                  <a:txBody>
                    <a:bodyPr/>
                    <a:lstStyle/>
                    <a:p>
                      <a:pPr marL="0" marR="0" algn="ctr">
                        <a:lnSpc>
                          <a:spcPct val="130000"/>
                        </a:lnSpc>
                        <a:spcBef>
                          <a:spcPts val="0"/>
                        </a:spcBef>
                        <a:spcAft>
                          <a:spcPts val="0"/>
                        </a:spcAft>
                      </a:pPr>
                      <a:r>
                        <a:rPr lang="zh-CN" altLang="en-US" sz="5000" dirty="0" smtClean="0">
                          <a:effectLst/>
                          <a:latin typeface="微软雅黑" panose="020B0503020204020204" pitchFamily="34" charset="-122"/>
                          <a:ea typeface="微软雅黑" panose="020B0503020204020204" pitchFamily="34" charset="-122"/>
                        </a:rPr>
                        <a:t>全国甲卷</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dirty="0" smtClean="0">
                          <a:solidFill>
                            <a:srgbClr val="000000"/>
                          </a:solidFill>
                          <a:effectLst/>
                          <a:latin typeface="微软雅黑" panose="020B0503020204020204" pitchFamily="34" charset="-122"/>
                          <a:ea typeface="微软雅黑" panose="020B0503020204020204" pitchFamily="34" charset="-122"/>
                          <a:cs typeface="Times New Roman"/>
                        </a:rPr>
                        <a:t>咨询信</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2118995" rtl="0" eaLnBrk="1" latinLnBrk="0" hangingPunct="1">
                        <a:lnSpc>
                          <a:spcPct val="130000"/>
                        </a:lnSpc>
                        <a:spcBef>
                          <a:spcPts val="0"/>
                        </a:spcBef>
                        <a:spcAft>
                          <a:spcPts val="0"/>
                        </a:spcAft>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  中国传统文化</a:t>
                      </a:r>
                      <a:endParaRPr lang="zh-CN" altLang="en-US" sz="5000" kern="1200" dirty="0">
                        <a:solidFill>
                          <a:schemeClr val="dk1"/>
                        </a:solidFill>
                        <a:effectLst/>
                        <a:latin typeface="微软雅黑" panose="020B0503020204020204" pitchFamily="34" charset="-122"/>
                        <a:ea typeface="微软雅黑" panose="020B0503020204020204" pitchFamily="34" charset="-122"/>
                        <a:cs typeface="+mn-cs"/>
                      </a:endParaRPr>
                    </a:p>
                  </a:txBody>
                  <a:tcPr marL="63694" marR="63694"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2118995" rtl="0" eaLnBrk="1" fontAlgn="auto" latinLnBrk="0" hangingPunct="1">
                        <a:lnSpc>
                          <a:spcPct val="130000"/>
                        </a:lnSpc>
                        <a:spcBef>
                          <a:spcPts val="0"/>
                        </a:spcBef>
                        <a:spcAft>
                          <a:spcPts val="0"/>
                        </a:spcAft>
                        <a:buClrTx/>
                        <a:buSzTx/>
                        <a:buFontTx/>
                        <a:buNone/>
                        <a:tabLst/>
                        <a:defRPr/>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文字提纲</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1483131">
                <a:tc vMerge="1">
                  <a:txBody>
                    <a:bodyPr/>
                    <a:lstStyle/>
                    <a:p>
                      <a:endParaRPr lang="zh-CN" altLang="en-US"/>
                    </a:p>
                  </a:txBody>
                  <a:tcPr/>
                </a:tc>
                <a:tc>
                  <a:txBody>
                    <a:bodyPr/>
                    <a:lstStyle/>
                    <a:p>
                      <a:pPr marL="0" marR="0" algn="ctr">
                        <a:lnSpc>
                          <a:spcPct val="130000"/>
                        </a:lnSpc>
                        <a:spcBef>
                          <a:spcPts val="0"/>
                        </a:spcBef>
                        <a:spcAft>
                          <a:spcPts val="0"/>
                        </a:spcAft>
                      </a:pPr>
                      <a:r>
                        <a:rPr lang="zh-CN" altLang="en-US" sz="5000" dirty="0" smtClean="0">
                          <a:effectLst/>
                          <a:latin typeface="微软雅黑" panose="020B0503020204020204" pitchFamily="34" charset="-122"/>
                          <a:ea typeface="微软雅黑" panose="020B0503020204020204" pitchFamily="34" charset="-122"/>
                        </a:rPr>
                        <a:t>全国乙卷</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dirty="0" smtClean="0">
                          <a:solidFill>
                            <a:srgbClr val="000000"/>
                          </a:solidFill>
                          <a:effectLst/>
                          <a:latin typeface="微软雅黑" panose="020B0503020204020204" pitchFamily="34" charset="-122"/>
                          <a:ea typeface="微软雅黑" panose="020B0503020204020204" pitchFamily="34" charset="-122"/>
                          <a:cs typeface="Times New Roman"/>
                        </a:rPr>
                        <a:t>发言稿</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2118995" rtl="0" eaLnBrk="1" latinLnBrk="0" hangingPunct="1">
                        <a:lnSpc>
                          <a:spcPct val="130000"/>
                        </a:lnSpc>
                        <a:spcBef>
                          <a:spcPts val="0"/>
                        </a:spcBef>
                        <a:spcAft>
                          <a:spcPts val="0"/>
                        </a:spcAft>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  网络学习</a:t>
                      </a:r>
                      <a:endParaRPr lang="zh-CN" altLang="en-US" sz="5000" kern="1200" dirty="0">
                        <a:solidFill>
                          <a:schemeClr val="dk1"/>
                        </a:solidFill>
                        <a:effectLst/>
                        <a:latin typeface="微软雅黑" panose="020B0503020204020204" pitchFamily="34" charset="-122"/>
                        <a:ea typeface="微软雅黑" panose="020B0503020204020204" pitchFamily="34" charset="-122"/>
                        <a:cs typeface="+mn-cs"/>
                      </a:endParaRPr>
                    </a:p>
                  </a:txBody>
                  <a:tcPr marL="63694" marR="63694"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2118995" rtl="0" eaLnBrk="1" latinLnBrk="0" hangingPunct="1">
                        <a:lnSpc>
                          <a:spcPct val="130000"/>
                        </a:lnSpc>
                        <a:spcBef>
                          <a:spcPts val="0"/>
                        </a:spcBef>
                        <a:spcAft>
                          <a:spcPts val="0"/>
                        </a:spcAft>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文字提纲</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bl>
          </a:graphicData>
        </a:graphic>
      </p:graphicFrame>
      <p:sp>
        <p:nvSpPr>
          <p:cNvPr id="5" name="TextBox 4"/>
          <p:cNvSpPr txBox="1"/>
          <p:nvPr/>
        </p:nvSpPr>
        <p:spPr>
          <a:xfrm>
            <a:off x="19802524" y="756494"/>
            <a:ext cx="2304256" cy="861774"/>
          </a:xfrm>
          <a:prstGeom prst="rect">
            <a:avLst/>
          </a:prstGeom>
          <a:noFill/>
        </p:spPr>
        <p:txBody>
          <a:bodyPr wrap="square" rtlCol="0">
            <a:spAutoFit/>
          </a:bodyPr>
          <a:lstStyle/>
          <a:p>
            <a:r>
              <a:rPr lang="zh-CN" altLang="en-US" sz="5000" dirty="0" smtClean="0">
                <a:solidFill>
                  <a:schemeClr val="dk1"/>
                </a:solidFill>
                <a:latin typeface="微软雅黑" panose="020B0503020204020204" pitchFamily="34" charset="-122"/>
                <a:ea typeface="微软雅黑" panose="020B0503020204020204" pitchFamily="34" charset="-122"/>
              </a:rPr>
              <a:t>（续表）</a:t>
            </a:r>
            <a:endParaRPr lang="zh-CN" altLang="en-US" sz="5000" dirty="0">
              <a:solidFill>
                <a:schemeClr val="dk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7948439"/>
      </p:ext>
    </p:extLst>
  </p:cSld>
  <p:clrMapOvr>
    <a:masterClrMapping/>
  </p:clrMapOvr>
  <p:transition>
    <p:pull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 name="矩形 1"/>
          <p:cNvSpPr/>
          <p:nvPr/>
        </p:nvSpPr>
        <p:spPr>
          <a:xfrm>
            <a:off x="7561164" y="805982"/>
            <a:ext cx="9289032" cy="1015663"/>
          </a:xfrm>
          <a:prstGeom prst="rect">
            <a:avLst/>
          </a:prstGeom>
        </p:spPr>
        <p:txBody>
          <a:bodyPr wrap="square">
            <a:spAutoFit/>
          </a:bodyPr>
          <a:lstStyle/>
          <a:p>
            <a:pPr algn="ctr"/>
            <a:r>
              <a:rPr lang="zh-CN" altLang="en-US" sz="6000" b="1" dirty="0" smtClean="0">
                <a:solidFill>
                  <a:srgbClr val="9D234F"/>
                </a:solidFill>
                <a:latin typeface="微软雅黑" panose="020B0503020204020204" pitchFamily="34" charset="-122"/>
                <a:ea typeface="微软雅黑" panose="020B0503020204020204" pitchFamily="34" charset="-122"/>
              </a:rPr>
              <a:t>考点</a:t>
            </a:r>
            <a:r>
              <a:rPr lang="en-US" altLang="zh-CN" sz="6000" b="1" dirty="0" smtClean="0">
                <a:solidFill>
                  <a:srgbClr val="9D234F"/>
                </a:solidFill>
                <a:latin typeface="微软雅黑" panose="020B0503020204020204" pitchFamily="34" charset="-122"/>
                <a:ea typeface="微软雅黑" panose="020B0503020204020204" pitchFamily="34" charset="-122"/>
              </a:rPr>
              <a:t>3   </a:t>
            </a:r>
            <a:r>
              <a:rPr lang="zh-CN" altLang="en-US" sz="6000" b="1" dirty="0" smtClean="0">
                <a:solidFill>
                  <a:srgbClr val="9D234F"/>
                </a:solidFill>
                <a:latin typeface="微软雅黑" panose="020B0503020204020204" pitchFamily="34" charset="-122"/>
                <a:ea typeface="微软雅黑" panose="020B0503020204020204" pitchFamily="34" charset="-122"/>
              </a:rPr>
              <a:t>建议</a:t>
            </a:r>
            <a:r>
              <a:rPr lang="zh-CN" altLang="en-US" sz="6000" b="1" dirty="0">
                <a:solidFill>
                  <a:srgbClr val="9D234F"/>
                </a:solidFill>
                <a:latin typeface="微软雅黑" panose="020B0503020204020204" pitchFamily="34" charset="-122"/>
                <a:ea typeface="微软雅黑" panose="020B0503020204020204" pitchFamily="34" charset="-122"/>
              </a:rPr>
              <a:t>信</a:t>
            </a:r>
            <a:endParaRPr lang="zh-CN" altLang="zh-CN" sz="6000" b="1" dirty="0">
              <a:solidFill>
                <a:srgbClr val="9D234F"/>
              </a:solidFill>
              <a:latin typeface="微软雅黑" panose="020B0503020204020204" pitchFamily="34" charset="-122"/>
              <a:ea typeface="微软雅黑" panose="020B0503020204020204" pitchFamily="34" charset="-122"/>
            </a:endParaRPr>
          </a:p>
        </p:txBody>
      </p:sp>
      <p:sp>
        <p:nvSpPr>
          <p:cNvPr id="13" name="矩形 12"/>
          <p:cNvSpPr/>
          <p:nvPr/>
        </p:nvSpPr>
        <p:spPr>
          <a:xfrm>
            <a:off x="1800524" y="1764605"/>
            <a:ext cx="20522280" cy="1246495"/>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【写作架构】</a:t>
            </a:r>
            <a:endParaRPr lang="zh-CN" altLang="en-US" sz="5000" b="1" dirty="0">
              <a:solidFill>
                <a:srgbClr val="9D234F"/>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72732" y="3420790"/>
            <a:ext cx="16417824" cy="6626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8613472"/>
      </p:ext>
    </p:extLst>
  </p:cSld>
  <p:clrMapOvr>
    <a:masterClrMapping/>
  </p:clrMapOvr>
  <p:transition>
    <p:pull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zh-CN" altLang="en-US" sz="5000" b="1" dirty="0">
                <a:solidFill>
                  <a:srgbClr val="9D234F"/>
                </a:solidFill>
                <a:latin typeface="微软雅黑" panose="020B0503020204020204" pitchFamily="34" charset="-122"/>
                <a:ea typeface="微软雅黑" panose="020B0503020204020204" pitchFamily="34" charset="-122"/>
              </a:rPr>
              <a:t>【高考体验】</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[2011•</a:t>
            </a:r>
            <a:r>
              <a:rPr lang="zh-CN" altLang="en-US" sz="5000" dirty="0">
                <a:solidFill>
                  <a:prstClr val="black"/>
                </a:solidFill>
                <a:latin typeface="微软雅黑" panose="020B0503020204020204" pitchFamily="34" charset="-122"/>
                <a:ea typeface="微软雅黑" panose="020B0503020204020204" pitchFamily="34" charset="-122"/>
              </a:rPr>
              <a:t>全国卷</a:t>
            </a:r>
            <a:r>
              <a:rPr lang="en-US" altLang="zh-CN" sz="5000" dirty="0">
                <a:solidFill>
                  <a:prstClr val="black"/>
                </a:solidFill>
                <a:latin typeface="微软雅黑" panose="020B0503020204020204" pitchFamily="34" charset="-122"/>
                <a:ea typeface="微软雅黑" panose="020B0503020204020204" pitchFamily="34" charset="-122"/>
              </a:rPr>
              <a:t>Ⅱ] </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假定</a:t>
            </a:r>
            <a:r>
              <a:rPr lang="zh-CN" altLang="en-US" sz="5000" dirty="0">
                <a:solidFill>
                  <a:prstClr val="black"/>
                </a:solidFill>
                <a:latin typeface="微软雅黑" panose="020B0503020204020204" pitchFamily="34" charset="-122"/>
                <a:ea typeface="微软雅黑" panose="020B0503020204020204" pitchFamily="34" charset="-122"/>
              </a:rPr>
              <a:t>你是李华</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你所喜爱的</a:t>
            </a:r>
            <a:r>
              <a:rPr lang="en-US" altLang="zh-CN" sz="5000" dirty="0">
                <a:solidFill>
                  <a:prstClr val="black"/>
                </a:solidFill>
                <a:latin typeface="微软雅黑" panose="020B0503020204020204" pitchFamily="34" charset="-122"/>
                <a:ea typeface="微软雅黑" panose="020B0503020204020204" pitchFamily="34" charset="-122"/>
              </a:rPr>
              <a:t>Global Mirror</a:t>
            </a:r>
            <a:r>
              <a:rPr lang="zh-CN" altLang="en-US" sz="5000" dirty="0">
                <a:solidFill>
                  <a:prstClr val="black"/>
                </a:solidFill>
                <a:latin typeface="微软雅黑" panose="020B0503020204020204" pitchFamily="34" charset="-122"/>
                <a:ea typeface="微软雅黑" panose="020B0503020204020204" pitchFamily="34" charset="-122"/>
              </a:rPr>
              <a:t>周报创刊五周年之际征集读者意见。请你依据以下内容给主编写封信</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内容主要包括</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1</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说明你是该报的忠实读者</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赞赏该报优点</a:t>
            </a:r>
            <a:r>
              <a:rPr lang="en-US" altLang="zh-CN" sz="5000" dirty="0">
                <a:solidFill>
                  <a:prstClr val="black"/>
                </a:solidFill>
                <a:latin typeface="微软雅黑" panose="020B0503020204020204" pitchFamily="34" charset="-122"/>
                <a:ea typeface="微软雅黑" panose="020B0503020204020204" pitchFamily="34" charset="-122"/>
              </a:rPr>
              <a:t>:1)</a:t>
            </a:r>
            <a:r>
              <a:rPr lang="zh-CN" altLang="en-US" sz="5000" dirty="0">
                <a:solidFill>
                  <a:prstClr val="black"/>
                </a:solidFill>
                <a:latin typeface="微软雅黑" panose="020B0503020204020204" pitchFamily="34" charset="-122"/>
                <a:ea typeface="微软雅黑" panose="020B0503020204020204" pitchFamily="34" charset="-122"/>
              </a:rPr>
              <a:t>兼顾国内外新闻</a:t>
            </a:r>
            <a:r>
              <a:rPr lang="en-US" altLang="zh-CN" sz="5000" dirty="0">
                <a:solidFill>
                  <a:prstClr val="black"/>
                </a:solidFill>
                <a:latin typeface="微软雅黑" panose="020B0503020204020204" pitchFamily="34" charset="-122"/>
                <a:ea typeface="微软雅黑" panose="020B0503020204020204" pitchFamily="34" charset="-122"/>
              </a:rPr>
              <a:t>;2)</a:t>
            </a:r>
            <a:r>
              <a:rPr lang="zh-CN" altLang="en-US" sz="5000" dirty="0">
                <a:solidFill>
                  <a:prstClr val="black"/>
                </a:solidFill>
                <a:latin typeface="微软雅黑" panose="020B0503020204020204" pitchFamily="34" charset="-122"/>
                <a:ea typeface="微软雅黑" panose="020B0503020204020204" pitchFamily="34" charset="-122"/>
              </a:rPr>
              <a:t>介绍名人成功故事</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3</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提出建议</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刊登指导英语学习的文章。</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注意</a:t>
            </a:r>
            <a:r>
              <a:rPr lang="en-US" altLang="zh-CN" sz="5000" dirty="0">
                <a:solidFill>
                  <a:prstClr val="black"/>
                </a:solidFill>
                <a:latin typeface="微软雅黑" panose="020B0503020204020204" pitchFamily="34" charset="-122"/>
                <a:ea typeface="微软雅黑" panose="020B0503020204020204" pitchFamily="34" charset="-122"/>
              </a:rPr>
              <a:t>:1. </a:t>
            </a:r>
            <a:r>
              <a:rPr lang="zh-CN" altLang="en-US" sz="5000" dirty="0">
                <a:solidFill>
                  <a:prstClr val="black"/>
                </a:solidFill>
                <a:latin typeface="微软雅黑" panose="020B0503020204020204" pitchFamily="34" charset="-122"/>
                <a:ea typeface="微软雅黑" panose="020B0503020204020204" pitchFamily="34" charset="-122"/>
              </a:rPr>
              <a:t>词数</a:t>
            </a:r>
            <a:r>
              <a:rPr lang="en-US" altLang="zh-CN" sz="5000" dirty="0">
                <a:solidFill>
                  <a:prstClr val="black"/>
                </a:solidFill>
                <a:latin typeface="微软雅黑" panose="020B0503020204020204" pitchFamily="34" charset="-122"/>
                <a:ea typeface="微软雅黑" panose="020B0503020204020204" pitchFamily="34" charset="-122"/>
              </a:rPr>
              <a:t>100</a:t>
            </a:r>
            <a:r>
              <a:rPr lang="zh-CN" altLang="en-US" sz="5000" dirty="0">
                <a:solidFill>
                  <a:prstClr val="black"/>
                </a:solidFill>
                <a:latin typeface="微软雅黑" panose="020B0503020204020204" pitchFamily="34" charset="-122"/>
                <a:ea typeface="微软雅黑" panose="020B0503020204020204" pitchFamily="34" charset="-122"/>
              </a:rPr>
              <a:t>左右</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可以适当增加细节</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以使行文连贯</a:t>
            </a:r>
            <a:r>
              <a:rPr lang="zh-CN" altLang="en-US" sz="5000" dirty="0" smtClean="0">
                <a:solidFill>
                  <a:prstClr val="black"/>
                </a:solidFill>
                <a:latin typeface="微软雅黑" panose="020B0503020204020204" pitchFamily="34" charset="-122"/>
                <a:ea typeface="微软雅黑" panose="020B0503020204020204" pitchFamily="34" charset="-122"/>
              </a:rPr>
              <a:t>。</a:t>
            </a:r>
            <a:endParaRPr lang="zh-CN" altLang="en-US" sz="5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621460"/>
      </p:ext>
    </p:extLst>
  </p:cSld>
  <p:clrMapOvr>
    <a:masterClrMapping/>
  </p:clrMapOvr>
  <p:transition>
    <p:pull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经典范文</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Dear Editor-in-Chief,</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Congratulations </a:t>
            </a:r>
            <a:r>
              <a:rPr lang="en-US" altLang="zh-CN" sz="5000" dirty="0">
                <a:solidFill>
                  <a:prstClr val="black"/>
                </a:solidFill>
                <a:latin typeface="微软雅黑" panose="020B0503020204020204" pitchFamily="34" charset="-122"/>
                <a:ea typeface="微软雅黑" panose="020B0503020204020204" pitchFamily="34" charset="-122"/>
              </a:rPr>
              <a:t>on the 5th anniversary of </a:t>
            </a:r>
            <a:r>
              <a:rPr lang="en-US" altLang="zh-CN" sz="5000" i="1" dirty="0">
                <a:solidFill>
                  <a:prstClr val="black"/>
                </a:solidFill>
                <a:latin typeface="微软雅黑" panose="020B0503020204020204" pitchFamily="34" charset="-122"/>
                <a:ea typeface="微软雅黑" panose="020B0503020204020204" pitchFamily="34" charset="-122"/>
              </a:rPr>
              <a:t>Global </a:t>
            </a:r>
            <a:r>
              <a:rPr lang="en-US" altLang="zh-CN" sz="5000" i="1" dirty="0" smtClean="0">
                <a:solidFill>
                  <a:prstClr val="black"/>
                </a:solidFill>
                <a:latin typeface="微软雅黑" panose="020B0503020204020204" pitchFamily="34" charset="-122"/>
                <a:ea typeface="微软雅黑" panose="020B0503020204020204" pitchFamily="34" charset="-122"/>
              </a:rPr>
              <a:t>Mirror </a:t>
            </a:r>
            <a:r>
              <a:rPr lang="en-US" altLang="zh-CN" sz="5000" dirty="0" smtClean="0">
                <a:solidFill>
                  <a:prstClr val="black"/>
                </a:solidFill>
                <a:latin typeface="微软雅黑" panose="020B0503020204020204" pitchFamily="34" charset="-122"/>
                <a:ea typeface="微软雅黑" panose="020B0503020204020204" pitchFamily="34" charset="-122"/>
              </a:rPr>
              <a:t>!</a:t>
            </a:r>
            <a:endParaRPr lang="en-US" altLang="zh-CN" sz="5000"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I'm </a:t>
            </a:r>
            <a:r>
              <a:rPr lang="en-US" altLang="zh-CN" sz="5000" b="1" dirty="0">
                <a:solidFill>
                  <a:prstClr val="black"/>
                </a:solidFill>
                <a:latin typeface="微软雅黑" panose="020B0503020204020204" pitchFamily="34" charset="-122"/>
                <a:ea typeface="微软雅黑" panose="020B0503020204020204" pitchFamily="34" charset="-122"/>
              </a:rPr>
              <a:t>a regular reader </a:t>
            </a:r>
            <a:r>
              <a:rPr lang="en-US" altLang="zh-CN" sz="5000" dirty="0">
                <a:solidFill>
                  <a:prstClr val="black"/>
                </a:solidFill>
                <a:latin typeface="微软雅黑" panose="020B0503020204020204" pitchFamily="34" charset="-122"/>
                <a:ea typeface="微软雅黑" panose="020B0503020204020204" pitchFamily="34" charset="-122"/>
              </a:rPr>
              <a:t>of your newspaper. I like it very much mainly </a:t>
            </a:r>
            <a:r>
              <a:rPr lang="en-US" altLang="zh-CN" sz="5000" b="1" dirty="0">
                <a:solidFill>
                  <a:prstClr val="black"/>
                </a:solidFill>
                <a:latin typeface="微软雅黑" panose="020B0503020204020204" pitchFamily="34" charset="-122"/>
                <a:ea typeface="微软雅黑" panose="020B0503020204020204" pitchFamily="34" charset="-122"/>
              </a:rPr>
              <a:t>for the following two reasons</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First</a:t>
            </a:r>
            <a:r>
              <a:rPr lang="en-US" altLang="zh-CN" sz="5000" dirty="0">
                <a:solidFill>
                  <a:prstClr val="black"/>
                </a:solidFill>
                <a:latin typeface="微软雅黑" panose="020B0503020204020204" pitchFamily="34" charset="-122"/>
                <a:ea typeface="微软雅黑" panose="020B0503020204020204" pitchFamily="34" charset="-122"/>
              </a:rPr>
              <a:t>, it covers both national and international news </a:t>
            </a:r>
            <a:r>
              <a:rPr lang="en-US" altLang="zh-CN" sz="5000" b="1" dirty="0">
                <a:solidFill>
                  <a:prstClr val="black"/>
                </a:solidFill>
                <a:latin typeface="微软雅黑" panose="020B0503020204020204" pitchFamily="34" charset="-122"/>
                <a:ea typeface="微软雅黑" panose="020B0503020204020204" pitchFamily="34" charset="-122"/>
              </a:rPr>
              <a:t>so that</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by simply turning the pages</a:t>
            </a:r>
            <a:r>
              <a:rPr lang="en-US" altLang="zh-CN" sz="5000" dirty="0">
                <a:solidFill>
                  <a:prstClr val="black"/>
                </a:solidFill>
                <a:latin typeface="微软雅黑" panose="020B0503020204020204" pitchFamily="34" charset="-122"/>
                <a:ea typeface="微软雅黑" panose="020B0503020204020204" pitchFamily="34" charset="-122"/>
              </a:rPr>
              <a:t>, I can learn all important things </a:t>
            </a:r>
            <a:r>
              <a:rPr lang="en-US" altLang="zh-CN" sz="5000" b="1" dirty="0">
                <a:solidFill>
                  <a:prstClr val="black"/>
                </a:solidFill>
                <a:latin typeface="微软雅黑" panose="020B0503020204020204" pitchFamily="34" charset="-122"/>
                <a:ea typeface="微软雅黑" panose="020B0503020204020204" pitchFamily="34" charset="-122"/>
              </a:rPr>
              <a:t>that have happened during the week</a:t>
            </a:r>
            <a:r>
              <a:rPr lang="en-US" altLang="zh-CN" sz="5000" dirty="0">
                <a:solidFill>
                  <a:prstClr val="black"/>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847256135"/>
      </p:ext>
    </p:extLst>
  </p:cSld>
  <p:clrMapOvr>
    <a:masterClrMapping/>
  </p:clrMapOvr>
  <p:transition>
    <p:pull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a:solidFill>
                  <a:prstClr val="black"/>
                </a:solidFill>
                <a:latin typeface="微软雅黑" panose="020B0503020204020204" pitchFamily="34" charset="-122"/>
                <a:ea typeface="微软雅黑" panose="020B0503020204020204" pitchFamily="34" charset="-122"/>
              </a:rPr>
              <a:t>Equally attractive are </a:t>
            </a:r>
            <a:r>
              <a:rPr lang="en-US" altLang="zh-CN" sz="5000" dirty="0">
                <a:solidFill>
                  <a:prstClr val="black"/>
                </a:solidFill>
                <a:latin typeface="微软雅黑" panose="020B0503020204020204" pitchFamily="34" charset="-122"/>
                <a:ea typeface="微软雅黑" panose="020B0503020204020204" pitchFamily="34" charset="-122"/>
              </a:rPr>
              <a:t>the success stories of world-famous people, </a:t>
            </a:r>
            <a:r>
              <a:rPr lang="en-US" altLang="zh-CN" sz="5000" b="1" dirty="0">
                <a:solidFill>
                  <a:prstClr val="black"/>
                </a:solidFill>
                <a:latin typeface="微软雅黑" panose="020B0503020204020204" pitchFamily="34" charset="-122"/>
                <a:ea typeface="微软雅黑" panose="020B0503020204020204" pitchFamily="34" charset="-122"/>
              </a:rPr>
              <a:t>which help me understand </a:t>
            </a:r>
            <a:r>
              <a:rPr lang="en-US" altLang="zh-CN" sz="5000" dirty="0">
                <a:solidFill>
                  <a:prstClr val="black"/>
                </a:solidFill>
                <a:latin typeface="微软雅黑" panose="020B0503020204020204" pitchFamily="34" charset="-122"/>
                <a:ea typeface="微软雅黑" panose="020B0503020204020204" pitchFamily="34" charset="-122"/>
              </a:rPr>
              <a:t>how a person can work hard to make the world a better place.</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As a young student</a:t>
            </a:r>
            <a:r>
              <a:rPr lang="en-US" altLang="zh-CN" sz="5000" dirty="0">
                <a:solidFill>
                  <a:prstClr val="black"/>
                </a:solidFill>
                <a:latin typeface="微软雅黑" panose="020B0503020204020204" pitchFamily="34" charset="-122"/>
                <a:ea typeface="微软雅黑" panose="020B0503020204020204" pitchFamily="34" charset="-122"/>
              </a:rPr>
              <a:t>, I suggest that </a:t>
            </a:r>
            <a:r>
              <a:rPr lang="en-US" altLang="zh-CN" sz="5000" i="1" dirty="0">
                <a:solidFill>
                  <a:prstClr val="black"/>
                </a:solidFill>
                <a:latin typeface="微软雅黑" panose="020B0503020204020204" pitchFamily="34" charset="-122"/>
                <a:ea typeface="微软雅黑" panose="020B0503020204020204" pitchFamily="34" charset="-122"/>
              </a:rPr>
              <a:t>Global Mirror </a:t>
            </a:r>
            <a:r>
              <a:rPr lang="en-US" altLang="zh-CN" sz="5000" dirty="0">
                <a:solidFill>
                  <a:prstClr val="black"/>
                </a:solidFill>
                <a:latin typeface="微软雅黑" panose="020B0503020204020204" pitchFamily="34" charset="-122"/>
                <a:ea typeface="微软雅黑" panose="020B0503020204020204" pitchFamily="34" charset="-122"/>
              </a:rPr>
              <a:t>carry articles to guide us in our English learning, and I hope that it will become even more popular.</a:t>
            </a: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Sincerely </a:t>
            </a:r>
            <a:r>
              <a:rPr lang="en-US" altLang="zh-CN" sz="5000" dirty="0" smtClean="0">
                <a:solidFill>
                  <a:prstClr val="black"/>
                </a:solidFill>
                <a:latin typeface="微软雅黑" panose="020B0503020204020204" pitchFamily="34" charset="-122"/>
                <a:ea typeface="微软雅黑" panose="020B0503020204020204" pitchFamily="34" charset="-122"/>
              </a:rPr>
              <a:t>yours,</a:t>
            </a:r>
          </a:p>
          <a:p>
            <a:pPr algn="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Li </a:t>
            </a:r>
            <a:r>
              <a:rPr lang="en-US" altLang="zh-CN" sz="5000" dirty="0" err="1">
                <a:solidFill>
                  <a:prstClr val="black"/>
                </a:solidFill>
                <a:latin typeface="微软雅黑" panose="020B0503020204020204" pitchFamily="34" charset="-122"/>
                <a:ea typeface="微软雅黑" panose="020B0503020204020204" pitchFamily="34" charset="-122"/>
              </a:rPr>
              <a:t>Hua</a:t>
            </a:r>
            <a:endParaRPr lang="en-US" altLang="zh-CN" sz="5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8495869"/>
      </p:ext>
    </p:extLst>
  </p:cSld>
  <p:clrMapOvr>
    <a:masterClrMapping/>
  </p:clrMapOvr>
  <p:transition>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633133"/>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【提分句式】</a:t>
            </a:r>
            <a:endParaRPr lang="en-US" altLang="zh-CN" sz="5000" b="1" dirty="0" smtClean="0">
              <a:solidFill>
                <a:srgbClr val="9D234F"/>
              </a:solidFill>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精彩开头</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表明写作背景和目的</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要提供建议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a:t>
            </a:r>
            <a:r>
              <a:rPr lang="en-US" altLang="zh-CN" sz="6000" b="1" dirty="0">
                <a:solidFill>
                  <a:srgbClr val="9D234F"/>
                </a:solidFill>
                <a:latin typeface="微软雅黑" panose="020B0503020204020204" pitchFamily="34" charset="-122"/>
                <a:ea typeface="微软雅黑" panose="020B0503020204020204" pitchFamily="34" charset="-122"/>
              </a:rPr>
              <a:t>. </a:t>
            </a:r>
            <a:r>
              <a:rPr lang="zh-CN" altLang="en-US" sz="5000" b="1" u="sng" dirty="0">
                <a:latin typeface="微软雅黑" panose="020B0503020204020204" pitchFamily="34" charset="-122"/>
                <a:ea typeface="微软雅黑" panose="020B0503020204020204" pitchFamily="34" charset="-122"/>
              </a:rPr>
              <a:t>　　　　　　　　　　</a:t>
            </a:r>
            <a:r>
              <a:rPr lang="zh-CN" altLang="en-US" sz="5000" b="1" u="sng" dirty="0" smtClean="0">
                <a:latin typeface="微软雅黑" panose="020B0503020204020204" pitchFamily="34" charset="-122"/>
                <a:ea typeface="微软雅黑" panose="020B0503020204020204" pitchFamily="34" charset="-122"/>
              </a:rPr>
              <a:t>                            </a:t>
            </a:r>
            <a:r>
              <a:rPr lang="en-US" altLang="zh-CN" sz="5000" b="1"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得知你遇到麻烦</a:t>
            </a:r>
            <a:r>
              <a:rPr lang="en-US" altLang="zh-CN" sz="5000" dirty="0">
                <a:latin typeface="微软雅黑" panose="020B0503020204020204" pitchFamily="34" charset="-122"/>
                <a:ea typeface="微软雅黑" panose="020B0503020204020204" pitchFamily="34" charset="-122"/>
              </a:rPr>
              <a:t>) in making friends,</a:t>
            </a:r>
            <a:r>
              <a:rPr lang="en-US" altLang="zh-CN" sz="5000" b="1" dirty="0">
                <a:latin typeface="微软雅黑" panose="020B0503020204020204" pitchFamily="34" charset="-122"/>
                <a:ea typeface="微软雅黑" panose="020B0503020204020204" pitchFamily="34" charset="-122"/>
              </a:rPr>
              <a:t> I am writing to give you some constructive suggestions</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advice</a:t>
            </a:r>
            <a:r>
              <a:rPr lang="en-US" altLang="zh-CN" sz="5000" dirty="0">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 </a:t>
            </a:r>
            <a:r>
              <a:rPr lang="en-US" altLang="zh-CN" sz="5000" b="1" dirty="0">
                <a:latin typeface="微软雅黑" panose="020B0503020204020204" pitchFamily="34" charset="-122"/>
                <a:ea typeface="微软雅黑" panose="020B0503020204020204" pitchFamily="34" charset="-122"/>
              </a:rPr>
              <a:t>Concerning your request</a:t>
            </a:r>
            <a:r>
              <a:rPr lang="en-US" altLang="zh-CN" sz="5000" dirty="0">
                <a:latin typeface="微软雅黑" panose="020B0503020204020204" pitchFamily="34" charset="-122"/>
                <a:ea typeface="微软雅黑" panose="020B0503020204020204" pitchFamily="34" charset="-122"/>
              </a:rPr>
              <a:t>, I am more than glad to </a:t>
            </a:r>
            <a:r>
              <a:rPr lang="en-US" altLang="zh-CN" sz="5000" b="1" dirty="0">
                <a:latin typeface="微软雅黑" panose="020B0503020204020204" pitchFamily="34" charset="-122"/>
                <a:ea typeface="微软雅黑" panose="020B0503020204020204" pitchFamily="34" charset="-122"/>
              </a:rPr>
              <a:t>offer my advice for your reference</a:t>
            </a:r>
            <a:r>
              <a:rPr lang="en-US" altLang="zh-CN" sz="5000" dirty="0">
                <a:latin typeface="微软雅黑" panose="020B0503020204020204" pitchFamily="34" charset="-122"/>
                <a:ea typeface="微软雅黑" panose="020B0503020204020204" pitchFamily="34" charset="-122"/>
              </a:rPr>
              <a:t>. </a:t>
            </a:r>
          </a:p>
        </p:txBody>
      </p:sp>
      <p:sp>
        <p:nvSpPr>
          <p:cNvPr id="5" name="矩形 4"/>
          <p:cNvSpPr/>
          <p:nvPr/>
        </p:nvSpPr>
        <p:spPr>
          <a:xfrm>
            <a:off x="2952652" y="3060750"/>
            <a:ext cx="10729192" cy="1477328"/>
          </a:xfrm>
          <a:prstGeom prst="rect">
            <a:avLst/>
          </a:prstGeom>
        </p:spPr>
        <p:txBody>
          <a:bodyPr wrap="square">
            <a:spAutoFit/>
          </a:bodyPr>
          <a:lstStyle/>
          <a:p>
            <a:pPr>
              <a:lnSpc>
                <a:spcPct val="150000"/>
              </a:lnSpc>
            </a:pPr>
            <a:r>
              <a:rPr lang="en-US" altLang="zh-CN" sz="6000" b="1" dirty="0">
                <a:solidFill>
                  <a:srgbClr val="CC0000"/>
                </a:solidFill>
                <a:latin typeface="微软雅黑" panose="020B0503020204020204" pitchFamily="34" charset="-122"/>
                <a:ea typeface="微软雅黑" panose="020B0503020204020204" pitchFamily="34" charset="-122"/>
              </a:rPr>
              <a:t>Knowing you have trouble</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90190661"/>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1403122"/>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 </a:t>
            </a:r>
            <a:r>
              <a:rPr lang="zh-CN" altLang="en-US" sz="5000" b="1"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回复</a:t>
            </a:r>
            <a:r>
              <a:rPr lang="en-US" altLang="zh-CN" sz="5000" dirty="0">
                <a:solidFill>
                  <a:prstClr val="black"/>
                </a:solidFill>
                <a:latin typeface="微软雅黑" panose="020B0503020204020204" pitchFamily="34" charset="-122"/>
                <a:ea typeface="微软雅黑" panose="020B0503020204020204" pitchFamily="34" charset="-122"/>
              </a:rPr>
              <a:t>) your letter asking me how to get along with your roommates, </a:t>
            </a:r>
            <a:r>
              <a:rPr lang="en-US" altLang="zh-CN" sz="5000" dirty="0" smtClean="0">
                <a:solidFill>
                  <a:prstClr val="black"/>
                </a:solidFill>
                <a:latin typeface="微软雅黑" panose="020B0503020204020204" pitchFamily="34" charset="-122"/>
                <a:ea typeface="微软雅黑" panose="020B0503020204020204" pitchFamily="34" charset="-122"/>
              </a:rPr>
              <a:t>I'm</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only too willing to </a:t>
            </a:r>
            <a:r>
              <a:rPr lang="en-US" altLang="zh-CN" sz="5000" dirty="0">
                <a:solidFill>
                  <a:prstClr val="black"/>
                </a:solidFill>
                <a:latin typeface="微软雅黑" panose="020B0503020204020204" pitchFamily="34" charset="-122"/>
                <a:ea typeface="微软雅黑" panose="020B0503020204020204" pitchFamily="34" charset="-122"/>
              </a:rPr>
              <a:t>help and </a:t>
            </a:r>
            <a:r>
              <a:rPr lang="en-US" altLang="zh-CN" sz="5000" b="1" dirty="0">
                <a:solidFill>
                  <a:prstClr val="black"/>
                </a:solidFill>
                <a:latin typeface="微软雅黑" panose="020B0503020204020204" pitchFamily="34" charset="-122"/>
                <a:ea typeface="微软雅黑" panose="020B0503020204020204" pitchFamily="34" charset="-122"/>
              </a:rPr>
              <a:t>my tips</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suggestions are as follows</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my advice is as follows</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the following are my suggestions</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the following is my advice</a:t>
            </a:r>
            <a:r>
              <a:rPr lang="en-US" altLang="zh-CN" sz="5000" dirty="0" smtClean="0">
                <a:solidFill>
                  <a:prstClr val="black"/>
                </a:solidFill>
                <a:latin typeface="微软雅黑" panose="020B0503020204020204" pitchFamily="34" charset="-122"/>
                <a:ea typeface="微软雅黑" panose="020B0503020204020204" pitchFamily="34" charset="-122"/>
              </a:rPr>
              <a:t>.</a:t>
            </a:r>
          </a:p>
          <a:p>
            <a:pPr>
              <a:lnSpc>
                <a:spcPct val="150000"/>
              </a:lnSpc>
            </a:pPr>
            <a:r>
              <a:rPr lang="zh-CN" altLang="en-US" sz="5000" b="1" dirty="0">
                <a:solidFill>
                  <a:prstClr val="black"/>
                </a:solidFill>
                <a:latin typeface="微软雅黑" panose="020B0503020204020204" pitchFamily="34" charset="-122"/>
                <a:ea typeface="微软雅黑" panose="020B0503020204020204" pitchFamily="34" charset="-122"/>
              </a:rPr>
              <a:t>正文佳句</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提出具体建议</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并说明</a:t>
            </a:r>
            <a:r>
              <a:rPr lang="zh-CN" altLang="en-US" sz="5000" b="1" dirty="0" smtClean="0">
                <a:solidFill>
                  <a:prstClr val="black"/>
                </a:solidFill>
                <a:latin typeface="微软雅黑" panose="020B0503020204020204" pitchFamily="34" charset="-122"/>
                <a:ea typeface="微软雅黑" panose="020B0503020204020204" pitchFamily="34" charset="-122"/>
              </a:rPr>
              <a:t>理由 </a:t>
            </a:r>
            <a:endParaRPr lang="zh-CN" altLang="en-US" sz="5000" b="1"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Considering</a:t>
            </a:r>
            <a:r>
              <a:rPr lang="en-US" altLang="zh-CN" sz="5000" dirty="0">
                <a:solidFill>
                  <a:prstClr val="black"/>
                </a:solidFill>
                <a:latin typeface="微软雅黑" panose="020B0503020204020204" pitchFamily="34" charset="-122"/>
                <a:ea typeface="微软雅黑" panose="020B0503020204020204" pitchFamily="34" charset="-122"/>
              </a:rPr>
              <a:t>…,I </a:t>
            </a:r>
            <a:r>
              <a:rPr lang="en-US" altLang="zh-CN" sz="5000" b="1" dirty="0">
                <a:solidFill>
                  <a:prstClr val="black"/>
                </a:solidFill>
                <a:latin typeface="微软雅黑" panose="020B0503020204020204" pitchFamily="34" charset="-122"/>
                <a:ea typeface="微软雅黑" panose="020B0503020204020204" pitchFamily="34" charset="-122"/>
              </a:rPr>
              <a:t>suggest</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advise that</a:t>
            </a:r>
            <a:r>
              <a:rPr lang="en-US" altLang="zh-CN" sz="5000" dirty="0">
                <a:solidFill>
                  <a:prstClr val="black"/>
                </a:solidFill>
                <a:latin typeface="微软雅黑" panose="020B0503020204020204" pitchFamily="34" charset="-122"/>
                <a:ea typeface="微软雅黑" panose="020B0503020204020204" pitchFamily="34" charset="-122"/>
              </a:rPr>
              <a:t> you should (not) do…</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It</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could be better </a:t>
            </a:r>
            <a:r>
              <a:rPr lang="en-US" altLang="zh-CN" sz="5000" b="1" dirty="0" smtClean="0">
                <a:solidFill>
                  <a:prstClr val="black"/>
                </a:solidFill>
                <a:latin typeface="微软雅黑" panose="020B0503020204020204" pitchFamily="34" charset="-122"/>
                <a:ea typeface="微软雅黑" panose="020B0503020204020204" pitchFamily="34" charset="-122"/>
              </a:rPr>
              <a:t>if</a:t>
            </a:r>
            <a:r>
              <a:rPr lang="en-US" altLang="zh-CN" sz="5000" dirty="0" smtClean="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In </a:t>
            </a:r>
            <a:r>
              <a:rPr lang="en-US" altLang="zh-CN" sz="5000" dirty="0">
                <a:solidFill>
                  <a:prstClr val="black"/>
                </a:solidFill>
                <a:latin typeface="微软雅黑" panose="020B0503020204020204" pitchFamily="34" charset="-122"/>
                <a:ea typeface="微软雅黑" panose="020B0503020204020204" pitchFamily="34" charset="-122"/>
              </a:rPr>
              <a:t>my personal opinion, </a:t>
            </a:r>
            <a:r>
              <a:rPr lang="en-US" altLang="zh-CN" sz="5000" b="1" dirty="0">
                <a:solidFill>
                  <a:prstClr val="black"/>
                </a:solidFill>
                <a:latin typeface="微软雅黑" panose="020B0503020204020204" pitchFamily="34" charset="-122"/>
                <a:ea typeface="微软雅黑" panose="020B0503020204020204" pitchFamily="34" charset="-122"/>
              </a:rPr>
              <a:t>it would be wise of you to do</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be a good idea to do</a:t>
            </a:r>
            <a:r>
              <a:rPr lang="en-US" altLang="zh-CN" sz="5000" dirty="0">
                <a:solidFill>
                  <a:prstClr val="black"/>
                </a:solidFill>
                <a:latin typeface="微软雅黑" panose="020B0503020204020204" pitchFamily="34" charset="-122"/>
                <a:ea typeface="微软雅黑" panose="020B0503020204020204" pitchFamily="34" charset="-122"/>
              </a:rPr>
              <a:t>…</a:t>
            </a:r>
          </a:p>
        </p:txBody>
      </p:sp>
      <p:sp>
        <p:nvSpPr>
          <p:cNvPr id="2" name="TextBox 1"/>
          <p:cNvSpPr txBox="1"/>
          <p:nvPr/>
        </p:nvSpPr>
        <p:spPr>
          <a:xfrm>
            <a:off x="3240684" y="820951"/>
            <a:ext cx="5826953" cy="1015663"/>
          </a:xfrm>
          <a:prstGeom prst="rect">
            <a:avLst/>
          </a:prstGeom>
          <a:noFill/>
        </p:spPr>
        <p:txBody>
          <a:bodyPr wrap="square" rtlCol="0">
            <a:spAutoFit/>
          </a:bodyPr>
          <a:lstStyle/>
          <a:p>
            <a:r>
              <a:rPr lang="en-US" altLang="zh-CN" sz="6000" b="1" dirty="0">
                <a:solidFill>
                  <a:srgbClr val="CC0000"/>
                </a:solidFill>
                <a:latin typeface="微软雅黑" panose="020B0503020204020204" pitchFamily="34" charset="-122"/>
                <a:ea typeface="微软雅黑" panose="020B0503020204020204" pitchFamily="34" charset="-122"/>
              </a:rPr>
              <a:t>In response </a:t>
            </a:r>
            <a:r>
              <a:rPr lang="en-US" altLang="zh-CN" sz="6000" b="1" dirty="0" smtClean="0">
                <a:solidFill>
                  <a:srgbClr val="CC0000"/>
                </a:solidFill>
                <a:latin typeface="微软雅黑" panose="020B0503020204020204" pitchFamily="34" charset="-122"/>
                <a:ea typeface="微软雅黑" panose="020B0503020204020204" pitchFamily="34" charset="-122"/>
              </a:rPr>
              <a:t>to</a:t>
            </a:r>
            <a:endParaRPr lang="zh-CN" altLang="en-US" dirty="0"/>
          </a:p>
        </p:txBody>
      </p:sp>
    </p:spTree>
    <p:extLst>
      <p:ext uri="{BB962C8B-B14F-4D97-AF65-F5344CB8AC3E}">
        <p14:creationId xmlns:p14="http://schemas.microsoft.com/office/powerpoint/2010/main" val="400033134"/>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9094797"/>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7</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I </a:t>
            </a:r>
            <a:r>
              <a:rPr lang="en-US" altLang="zh-CN" sz="5000" dirty="0">
                <a:solidFill>
                  <a:prstClr val="black"/>
                </a:solidFill>
                <a:latin typeface="微软雅黑" panose="020B0503020204020204" pitchFamily="34" charset="-122"/>
                <a:ea typeface="微软雅黑" panose="020B0503020204020204" pitchFamily="34" charset="-122"/>
              </a:rPr>
              <a:t>think it </a:t>
            </a:r>
            <a:r>
              <a:rPr lang="en-US" altLang="zh-CN" sz="5000" b="1" dirty="0">
                <a:solidFill>
                  <a:prstClr val="black"/>
                </a:solidFill>
                <a:latin typeface="微软雅黑" panose="020B0503020204020204" pitchFamily="34" charset="-122"/>
                <a:ea typeface="微软雅黑" panose="020B0503020204020204" pitchFamily="34" charset="-122"/>
              </a:rPr>
              <a:t>would be more helpful if you could </a:t>
            </a:r>
            <a:r>
              <a:rPr lang="en-US" altLang="zh-CN" sz="5000" dirty="0">
                <a:solidFill>
                  <a:prstClr val="black"/>
                </a:solidFill>
                <a:latin typeface="微软雅黑" panose="020B0503020204020204" pitchFamily="34" charset="-122"/>
                <a:ea typeface="微软雅黑" panose="020B0503020204020204" pitchFamily="34" charset="-122"/>
              </a:rPr>
              <a:t>do…</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8</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If </a:t>
            </a:r>
            <a:r>
              <a:rPr lang="en-US" altLang="zh-CN" sz="5000" b="1" dirty="0">
                <a:solidFill>
                  <a:prstClr val="black"/>
                </a:solidFill>
                <a:latin typeface="微软雅黑" panose="020B0503020204020204" pitchFamily="34" charset="-122"/>
                <a:ea typeface="微软雅黑" panose="020B0503020204020204" pitchFamily="34" charset="-122"/>
              </a:rPr>
              <a:t>I were you</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 I would</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9</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Referring </a:t>
            </a:r>
            <a:r>
              <a:rPr lang="en-US" altLang="zh-CN" sz="5000" dirty="0">
                <a:solidFill>
                  <a:prstClr val="black"/>
                </a:solidFill>
                <a:latin typeface="微软雅黑" panose="020B0503020204020204" pitchFamily="34" charset="-122"/>
                <a:ea typeface="微软雅黑" panose="020B0503020204020204" pitchFamily="34" charset="-122"/>
              </a:rPr>
              <a:t>to a dictionary more often </a:t>
            </a:r>
            <a:r>
              <a:rPr lang="en-US" altLang="zh-CN" sz="5000" b="1" dirty="0">
                <a:solidFill>
                  <a:prstClr val="black"/>
                </a:solidFill>
                <a:latin typeface="微软雅黑" panose="020B0503020204020204" pitchFamily="34" charset="-122"/>
                <a:ea typeface="微软雅黑" panose="020B0503020204020204" pitchFamily="34" charset="-122"/>
              </a:rPr>
              <a:t>is </a:t>
            </a:r>
            <a:r>
              <a:rPr lang="en-US" altLang="zh-CN" sz="5000" b="1" dirty="0" smtClean="0">
                <a:solidFill>
                  <a:prstClr val="black"/>
                </a:solidFill>
                <a:latin typeface="微软雅黑" panose="020B0503020204020204" pitchFamily="34" charset="-122"/>
                <a:ea typeface="微软雅黑" panose="020B0503020204020204" pitchFamily="34" charset="-122"/>
              </a:rPr>
              <a:t>advisable________________</a:t>
            </a:r>
            <a:r>
              <a:rPr lang="zh-CN" altLang="en-US" sz="5000" b="1" u="sng" dirty="0" smtClean="0">
                <a:solidFill>
                  <a:prstClr val="black"/>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 </a:t>
            </a:r>
            <a:endParaRPr lang="en-US" altLang="zh-CN" sz="5000" b="1" dirty="0" smtClean="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zh-CN" altLang="en-US" sz="5000" b="1" u="sng" dirty="0">
                <a:solidFill>
                  <a:prstClr val="black"/>
                </a:solidFill>
                <a:latin typeface="微软雅黑" panose="020B0503020204020204" pitchFamily="34" charset="-122"/>
                <a:ea typeface="微软雅黑" panose="020B0503020204020204" pitchFamily="34" charset="-122"/>
              </a:rPr>
              <a:t>　</a:t>
            </a:r>
            <a:r>
              <a:rPr lang="zh-CN" altLang="en-US" sz="5000" b="1" u="sng" dirty="0" smtClean="0">
                <a:solidFill>
                  <a:prstClr val="black"/>
                </a:solidFill>
                <a:latin typeface="微软雅黑" panose="020B0503020204020204" pitchFamily="34" charset="-122"/>
                <a:ea typeface="微软雅黑" panose="020B0503020204020204" pitchFamily="34" charset="-122"/>
              </a:rPr>
              <a:t>                                     </a:t>
            </a:r>
            <a:r>
              <a:rPr lang="zh-CN" altLang="en-US" sz="5000" b="1"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以便你能获得全面的理解</a:t>
            </a:r>
            <a:r>
              <a:rPr lang="en-US" altLang="zh-CN" sz="5000" dirty="0">
                <a:solidFill>
                  <a:prstClr val="black"/>
                </a:solidFill>
                <a:latin typeface="微软雅黑" panose="020B0503020204020204" pitchFamily="34" charset="-122"/>
                <a:ea typeface="微软雅黑" panose="020B0503020204020204" pitchFamily="34" charset="-122"/>
              </a:rPr>
              <a:t>) the Chinese characters. </a:t>
            </a:r>
            <a:endParaRPr lang="en-US" altLang="zh-CN" sz="5000" dirty="0" smtClean="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10.</a:t>
            </a:r>
            <a:r>
              <a:rPr lang="en-US" altLang="zh-CN" sz="5000" b="1" dirty="0" smtClean="0">
                <a:solidFill>
                  <a:prstClr val="black"/>
                </a:solidFill>
                <a:latin typeface="微软雅黑" panose="020B0503020204020204" pitchFamily="34" charset="-122"/>
                <a:ea typeface="微软雅黑" panose="020B0503020204020204" pitchFamily="34" charset="-122"/>
              </a:rPr>
              <a:t>You'd </a:t>
            </a:r>
            <a:r>
              <a:rPr lang="en-US" altLang="zh-CN" sz="5000" b="1" dirty="0">
                <a:solidFill>
                  <a:prstClr val="black"/>
                </a:solidFill>
                <a:latin typeface="微软雅黑" panose="020B0503020204020204" pitchFamily="34" charset="-122"/>
                <a:ea typeface="微软雅黑" panose="020B0503020204020204" pitchFamily="34" charset="-122"/>
              </a:rPr>
              <a:t>better talk as much as possible with your classmates</a:t>
            </a:r>
            <a:r>
              <a:rPr lang="en-US" altLang="zh-CN" sz="5000" dirty="0">
                <a:solidFill>
                  <a:prstClr val="black"/>
                </a:solidFill>
                <a:latin typeface="微软雅黑" panose="020B0503020204020204" pitchFamily="34" charset="-122"/>
                <a:ea typeface="微软雅黑" panose="020B0503020204020204" pitchFamily="34" charset="-122"/>
              </a:rPr>
              <a:t>, thus immersing yourself in the oral-Chinese-learning atmosphere. </a:t>
            </a:r>
            <a:endParaRPr lang="en-US" altLang="zh-CN" sz="5000" dirty="0" smtClean="0">
              <a:solidFill>
                <a:prstClr val="black"/>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2304580" y="3922251"/>
            <a:ext cx="20234248" cy="1938992"/>
          </a:xfrm>
          <a:prstGeom prst="rect">
            <a:avLst/>
          </a:prstGeom>
          <a:noFill/>
        </p:spPr>
        <p:txBody>
          <a:bodyPr wrap="square" rtlCol="0">
            <a:spAutoFit/>
          </a:bodyPr>
          <a:lstStyle/>
          <a:p>
            <a:r>
              <a:rPr lang="en-US" altLang="zh-CN" sz="6000" b="1" dirty="0" smtClean="0">
                <a:solidFill>
                  <a:srgbClr val="CC0000"/>
                </a:solidFill>
                <a:latin typeface="微软雅黑" panose="020B0503020204020204" pitchFamily="34" charset="-122"/>
                <a:ea typeface="微软雅黑" panose="020B0503020204020204" pitchFamily="34" charset="-122"/>
              </a:rPr>
              <a:t>                                                                        so that</a:t>
            </a:r>
          </a:p>
          <a:p>
            <a:r>
              <a:rPr lang="en-US" altLang="zh-CN" sz="6000" b="1" dirty="0" smtClean="0">
                <a:solidFill>
                  <a:srgbClr val="CC0000"/>
                </a:solidFill>
                <a:latin typeface="微软雅黑" panose="020B0503020204020204" pitchFamily="34" charset="-122"/>
                <a:ea typeface="微软雅黑" panose="020B0503020204020204" pitchFamily="34" charset="-122"/>
              </a:rPr>
              <a:t> </a:t>
            </a:r>
            <a:r>
              <a:rPr lang="en-US" altLang="zh-CN" sz="6000" b="1" dirty="0">
                <a:solidFill>
                  <a:srgbClr val="CC0000"/>
                </a:solidFill>
                <a:latin typeface="微软雅黑" panose="020B0503020204020204" pitchFamily="34" charset="-122"/>
                <a:ea typeface="微软雅黑" panose="020B0503020204020204" pitchFamily="34" charset="-122"/>
              </a:rPr>
              <a:t>you can gain a comprehensive understanding </a:t>
            </a:r>
            <a:r>
              <a:rPr lang="en-US" altLang="zh-CN" sz="6000" b="1" dirty="0" smtClean="0">
                <a:solidFill>
                  <a:srgbClr val="CC0000"/>
                </a:solidFill>
                <a:latin typeface="微软雅黑" panose="020B0503020204020204" pitchFamily="34" charset="-122"/>
                <a:ea typeface="微软雅黑" panose="020B0503020204020204" pitchFamily="34" charset="-122"/>
              </a:rPr>
              <a:t>of     </a:t>
            </a:r>
            <a:endParaRPr lang="zh-CN" altLang="en-US" sz="6000" b="1" dirty="0">
              <a:solidFill>
                <a:srgbClr val="CC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40187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9787295"/>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11</a:t>
            </a:r>
            <a:r>
              <a:rPr lang="en-US" altLang="zh-CN" sz="6000" b="1" dirty="0">
                <a:solidFill>
                  <a:srgbClr val="9D234F"/>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为什么不留出一些时间参观</a:t>
            </a:r>
            <a:r>
              <a:rPr lang="en-US" altLang="zh-CN" sz="5000" dirty="0">
                <a:solidFill>
                  <a:prstClr val="black"/>
                </a:solidFill>
                <a:latin typeface="微软雅黑" panose="020B0503020204020204" pitchFamily="34" charset="-122"/>
                <a:ea typeface="微软雅黑" panose="020B0503020204020204" pitchFamily="34" charset="-122"/>
              </a:rPr>
              <a:t>) museums and art galleries, where </a:t>
            </a:r>
            <a:r>
              <a:rPr lang="en-US" altLang="zh-CN" sz="5000" dirty="0" smtClean="0">
                <a:solidFill>
                  <a:prstClr val="black"/>
                </a:solidFill>
                <a:latin typeface="微软雅黑" panose="020B0503020204020204" pitchFamily="34" charset="-122"/>
                <a:ea typeface="微软雅黑" panose="020B0503020204020204" pitchFamily="34" charset="-122"/>
              </a:rPr>
              <a:t>you're </a:t>
            </a:r>
            <a:r>
              <a:rPr lang="en-US" altLang="zh-CN" sz="5000" dirty="0">
                <a:solidFill>
                  <a:prstClr val="black"/>
                </a:solidFill>
                <a:latin typeface="微软雅黑" panose="020B0503020204020204" pitchFamily="34" charset="-122"/>
                <a:ea typeface="微软雅黑" panose="020B0503020204020204" pitchFamily="34" charset="-122"/>
              </a:rPr>
              <a:t>certain to </a:t>
            </a:r>
            <a:r>
              <a:rPr lang="en-US" altLang="zh-CN" sz="5000" b="1" dirty="0">
                <a:solidFill>
                  <a:prstClr val="black"/>
                </a:solidFill>
                <a:latin typeface="微软雅黑" panose="020B0503020204020204" pitchFamily="34" charset="-122"/>
                <a:ea typeface="微软雅黑" panose="020B0503020204020204" pitchFamily="34" charset="-122"/>
              </a:rPr>
              <a:t>get a deeper insight into </a:t>
            </a:r>
            <a:r>
              <a:rPr lang="en-US" altLang="zh-CN" sz="5000" dirty="0">
                <a:solidFill>
                  <a:prstClr val="black"/>
                </a:solidFill>
                <a:latin typeface="微软雅黑" panose="020B0503020204020204" pitchFamily="34" charset="-122"/>
                <a:ea typeface="微软雅黑" panose="020B0503020204020204" pitchFamily="34" charset="-122"/>
              </a:rPr>
              <a:t>Chinese culture? </a:t>
            </a:r>
            <a:endParaRPr lang="en-US" altLang="zh-CN" sz="5000" dirty="0" smtClean="0">
              <a:solidFill>
                <a:prstClr val="black"/>
              </a:solidFill>
              <a:latin typeface="微软雅黑" panose="020B0503020204020204" pitchFamily="34" charset="-122"/>
              <a:ea typeface="微软雅黑" panose="020B0503020204020204" pitchFamily="34" charset="-122"/>
            </a:endParaRPr>
          </a:p>
          <a:p>
            <a:pPr>
              <a:lnSpc>
                <a:spcPct val="150000"/>
              </a:lnSpc>
            </a:pPr>
            <a:r>
              <a:rPr lang="zh-CN" altLang="en-US" sz="5000" b="1" dirty="0">
                <a:solidFill>
                  <a:prstClr val="black"/>
                </a:solidFill>
                <a:latin typeface="微软雅黑" panose="020B0503020204020204" pitchFamily="34" charset="-122"/>
                <a:ea typeface="微软雅黑" panose="020B0503020204020204" pitchFamily="34" charset="-122"/>
              </a:rPr>
              <a:t>靓丽结尾</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希望采纳建议</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表达美好祝愿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12. </a:t>
            </a:r>
            <a:r>
              <a:rPr lang="en-US" altLang="zh-CN" sz="5000" b="1" dirty="0">
                <a:solidFill>
                  <a:prstClr val="black"/>
                </a:solidFill>
                <a:latin typeface="微软雅黑" panose="020B0503020204020204" pitchFamily="34" charset="-122"/>
                <a:ea typeface="微软雅黑" panose="020B0503020204020204" pitchFamily="34" charset="-122"/>
              </a:rPr>
              <a:t>Hopefully</a:t>
            </a:r>
            <a:r>
              <a:rPr lang="en-US" altLang="zh-CN" sz="5000" dirty="0">
                <a:solidFill>
                  <a:prstClr val="black"/>
                </a:solidFill>
                <a:latin typeface="微软雅黑" panose="020B0503020204020204" pitchFamily="34" charset="-122"/>
                <a:ea typeface="微软雅黑" panose="020B0503020204020204" pitchFamily="34" charset="-122"/>
              </a:rPr>
              <a:t>, these suggestions would </a:t>
            </a:r>
            <a:r>
              <a:rPr lang="en-US" altLang="zh-CN" sz="5000" b="1" dirty="0">
                <a:solidFill>
                  <a:prstClr val="black"/>
                </a:solidFill>
                <a:latin typeface="微软雅黑" panose="020B0503020204020204" pitchFamily="34" charset="-122"/>
                <a:ea typeface="微软雅黑" panose="020B0503020204020204" pitchFamily="34" charset="-122"/>
              </a:rPr>
              <a:t>be helpful</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be of great help to you</a:t>
            </a:r>
            <a:r>
              <a:rPr lang="en-US" altLang="zh-CN" sz="5000" dirty="0">
                <a:solidFill>
                  <a:prstClr val="black"/>
                </a:solidFill>
                <a:latin typeface="微软雅黑" panose="020B0503020204020204" pitchFamily="34" charset="-122"/>
                <a:ea typeface="微软雅黑" panose="020B0503020204020204" pitchFamily="34" charset="-122"/>
              </a:rPr>
              <a:t>/my</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proposals can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对</a:t>
            </a:r>
            <a:r>
              <a:rPr lang="en-US" altLang="zh-CN" sz="5000" dirty="0">
                <a:solidFill>
                  <a:prstClr val="black"/>
                </a:solidFill>
                <a:latin typeface="宋体" pitchFamily="2" charset="-122"/>
              </a:rPr>
              <a:t>……</a:t>
            </a:r>
            <a:r>
              <a:rPr lang="zh-CN" altLang="en-US" sz="5000" dirty="0">
                <a:solidFill>
                  <a:prstClr val="black"/>
                </a:solidFill>
                <a:latin typeface="微软雅黑" panose="020B0503020204020204" pitchFamily="34" charset="-122"/>
                <a:ea typeface="微软雅黑" panose="020B0503020204020204" pitchFamily="34" charset="-122"/>
              </a:rPr>
              <a:t>有影响</a:t>
            </a:r>
            <a:r>
              <a:rPr lang="en-US" altLang="zh-CN" sz="5000" dirty="0">
                <a:solidFill>
                  <a:prstClr val="black"/>
                </a:solidFill>
                <a:latin typeface="微软雅黑" panose="020B0503020204020204" pitchFamily="34" charset="-122"/>
                <a:ea typeface="微软雅黑" panose="020B0503020204020204" pitchFamily="34" charset="-122"/>
              </a:rPr>
              <a:t>) you. </a:t>
            </a:r>
            <a:r>
              <a:rPr lang="en-US" altLang="zh-CN" sz="5000" b="1" dirty="0">
                <a:solidFill>
                  <a:prstClr val="black"/>
                </a:solidFill>
                <a:latin typeface="微软雅黑" panose="020B0503020204020204" pitchFamily="34" charset="-122"/>
                <a:ea typeface="微软雅黑" panose="020B0503020204020204" pitchFamily="34" charset="-122"/>
              </a:rPr>
              <a:t>Looking forward to </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seeing</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 your progress</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improvement</a:t>
            </a:r>
            <a:r>
              <a:rPr lang="en-US" altLang="zh-CN" sz="5000" dirty="0">
                <a:solidFill>
                  <a:prstClr val="black"/>
                </a:solidFill>
                <a:latin typeface="微软雅黑" panose="020B0503020204020204" pitchFamily="34" charset="-122"/>
                <a:ea typeface="微软雅黑" panose="020B0503020204020204" pitchFamily="34" charset="-122"/>
              </a:rPr>
              <a:t>. </a:t>
            </a:r>
          </a:p>
        </p:txBody>
      </p:sp>
      <p:sp>
        <p:nvSpPr>
          <p:cNvPr id="5" name="TextBox 4"/>
          <p:cNvSpPr txBox="1"/>
          <p:nvPr/>
        </p:nvSpPr>
        <p:spPr>
          <a:xfrm>
            <a:off x="3517852" y="684486"/>
            <a:ext cx="14545616" cy="1477328"/>
          </a:xfrm>
          <a:prstGeom prst="rect">
            <a:avLst/>
          </a:prstGeom>
          <a:noFill/>
        </p:spPr>
        <p:txBody>
          <a:bodyPr wrap="square" rtlCol="0">
            <a:spAutoFit/>
          </a:bodyPr>
          <a:lstStyle/>
          <a:p>
            <a:pPr>
              <a:lnSpc>
                <a:spcPct val="150000"/>
              </a:lnSpc>
            </a:pPr>
            <a:r>
              <a:rPr lang="en-US" altLang="zh-CN" sz="6000" b="1" dirty="0" smtClean="0">
                <a:solidFill>
                  <a:srgbClr val="CC0000"/>
                </a:solidFill>
                <a:latin typeface="微软雅黑" panose="020B0503020204020204" pitchFamily="34" charset="-122"/>
                <a:ea typeface="微软雅黑" panose="020B0503020204020204" pitchFamily="34" charset="-122"/>
              </a:rPr>
              <a:t>Why </a:t>
            </a:r>
            <a:r>
              <a:rPr lang="en-US" altLang="zh-CN" sz="6000" b="1" dirty="0">
                <a:solidFill>
                  <a:srgbClr val="CC0000"/>
                </a:solidFill>
                <a:latin typeface="微软雅黑" panose="020B0503020204020204" pitchFamily="34" charset="-122"/>
                <a:ea typeface="微软雅黑" panose="020B0503020204020204" pitchFamily="34" charset="-122"/>
              </a:rPr>
              <a:t>not set aside some time to </a:t>
            </a:r>
            <a:r>
              <a:rPr lang="en-US" altLang="zh-CN" sz="6000" b="1" dirty="0" smtClean="0">
                <a:solidFill>
                  <a:srgbClr val="CC0000"/>
                </a:solidFill>
                <a:latin typeface="微软雅黑" panose="020B0503020204020204" pitchFamily="34" charset="-122"/>
                <a:ea typeface="微软雅黑" panose="020B0503020204020204" pitchFamily="34" charset="-122"/>
              </a:rPr>
              <a:t>visit        </a:t>
            </a:r>
            <a:endParaRPr lang="zh-CN" altLang="en-US" sz="6000" b="1" dirty="0">
              <a:solidFill>
                <a:srgbClr val="CC000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1449596" y="6858588"/>
            <a:ext cx="8280920" cy="1477328"/>
          </a:xfrm>
          <a:prstGeom prst="rect">
            <a:avLst/>
          </a:prstGeom>
          <a:noFill/>
        </p:spPr>
        <p:txBody>
          <a:bodyPr wrap="square" rtlCol="0">
            <a:spAutoFit/>
          </a:bodyPr>
          <a:lstStyle/>
          <a:p>
            <a:pPr>
              <a:lnSpc>
                <a:spcPct val="150000"/>
              </a:lnSpc>
            </a:pPr>
            <a:r>
              <a:rPr lang="en-US" altLang="zh-CN" sz="6000" b="1" dirty="0">
                <a:solidFill>
                  <a:srgbClr val="CC0000"/>
                </a:solidFill>
                <a:latin typeface="微软雅黑" panose="020B0503020204020204" pitchFamily="34" charset="-122"/>
                <a:ea typeface="微软雅黑" panose="020B0503020204020204" pitchFamily="34" charset="-122"/>
              </a:rPr>
              <a:t>make a difference </a:t>
            </a:r>
            <a:r>
              <a:rPr lang="en-US" altLang="zh-CN" sz="6000" b="1" dirty="0" smtClean="0">
                <a:solidFill>
                  <a:srgbClr val="CC0000"/>
                </a:solidFill>
                <a:latin typeface="微软雅黑" panose="020B0503020204020204" pitchFamily="34" charset="-122"/>
                <a:ea typeface="微软雅黑" panose="020B0503020204020204" pitchFamily="34" charset="-122"/>
              </a:rPr>
              <a:t>to</a:t>
            </a:r>
            <a:endParaRPr lang="zh-CN" altLang="en-US" sz="6000" b="1" dirty="0">
              <a:solidFill>
                <a:srgbClr val="CC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3194867"/>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6324808"/>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13</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I sincerely hope that you </a:t>
            </a:r>
            <a:r>
              <a:rPr lang="en-US" altLang="zh-CN" sz="5000" u="sng" dirty="0" smtClean="0">
                <a:solidFill>
                  <a:prstClr val="black"/>
                </a:solidFill>
                <a:latin typeface="微软雅黑" panose="020B0503020204020204" pitchFamily="34" charset="-122"/>
                <a:ea typeface="微软雅黑" panose="020B0503020204020204" pitchFamily="34" charset="-122"/>
              </a:rPr>
              <a:t>_______________________________________</a:t>
            </a:r>
            <a:r>
              <a:rPr lang="zh-CN" altLang="en-US" sz="5000" u="sng" dirty="0">
                <a:solidFill>
                  <a:prstClr val="black"/>
                </a:solidFill>
                <a:latin typeface="微软雅黑" panose="020B0503020204020204" pitchFamily="34" charset="-122"/>
                <a:ea typeface="微软雅黑" panose="020B0503020204020204" pitchFamily="34" charset="-122"/>
              </a:rPr>
              <a:t>　</a:t>
            </a:r>
            <a:endParaRPr lang="en-US" altLang="zh-CN" sz="5000" u="sng"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5000" u="sng"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将会考虑我的建议</a:t>
            </a:r>
            <a:r>
              <a:rPr lang="en-US" altLang="zh-CN" sz="5000" dirty="0">
                <a:solidFill>
                  <a:prstClr val="black"/>
                </a:solidFill>
                <a:latin typeface="微软雅黑" panose="020B0503020204020204" pitchFamily="34" charset="-122"/>
                <a:ea typeface="微软雅黑" panose="020B0503020204020204" pitchFamily="34" charset="-122"/>
              </a:rPr>
              <a:t>), and I look forward to your reply </a:t>
            </a:r>
            <a:r>
              <a:rPr lang="en-US" altLang="zh-CN" sz="5000" b="1" dirty="0">
                <a:solidFill>
                  <a:prstClr val="black"/>
                </a:solidFill>
                <a:latin typeface="微软雅黑" panose="020B0503020204020204" pitchFamily="34" charset="-122"/>
                <a:ea typeface="微软雅黑" panose="020B0503020204020204" pitchFamily="34" charset="-122"/>
              </a:rPr>
              <a:t>at your earliest convenience</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14</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I </a:t>
            </a:r>
            <a:r>
              <a:rPr lang="en-US" altLang="zh-CN" sz="5000" dirty="0">
                <a:solidFill>
                  <a:prstClr val="black"/>
                </a:solidFill>
                <a:latin typeface="微软雅黑" panose="020B0503020204020204" pitchFamily="34" charset="-122"/>
                <a:ea typeface="微软雅黑" panose="020B0503020204020204" pitchFamily="34" charset="-122"/>
              </a:rPr>
              <a:t>will be more than glad/happy if you </a:t>
            </a:r>
            <a:r>
              <a:rPr lang="en-US" altLang="zh-CN" sz="5000" b="1" dirty="0">
                <a:solidFill>
                  <a:prstClr val="black"/>
                </a:solidFill>
                <a:latin typeface="微软雅黑" panose="020B0503020204020204" pitchFamily="34" charset="-122"/>
                <a:ea typeface="微软雅黑" panose="020B0503020204020204" pitchFamily="34" charset="-122"/>
              </a:rPr>
              <a:t>find my advice </a:t>
            </a:r>
            <a:r>
              <a:rPr lang="en-US" altLang="zh-CN" sz="5000" b="1" dirty="0" smtClean="0">
                <a:solidFill>
                  <a:prstClr val="black"/>
                </a:solidFill>
                <a:latin typeface="微软雅黑" panose="020B0503020204020204" pitchFamily="34" charset="-122"/>
                <a:ea typeface="微软雅黑" panose="020B0503020204020204" pitchFamily="34" charset="-122"/>
              </a:rPr>
              <a:t>useful</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helpful</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beneficial</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practical</a:t>
            </a:r>
            <a:r>
              <a:rPr lang="en-US" altLang="zh-CN" sz="5000" dirty="0" smtClean="0">
                <a:solidFill>
                  <a:prstClr val="black"/>
                </a:solidFill>
                <a:latin typeface="微软雅黑" panose="020B0503020204020204" pitchFamily="34" charset="-122"/>
                <a:ea typeface="微软雅黑" panose="020B0503020204020204" pitchFamily="34" charset="-122"/>
              </a:rPr>
              <a:t>.</a:t>
            </a:r>
            <a:endParaRPr lang="en-US" altLang="zh-CN" sz="5000" dirty="0">
              <a:solidFill>
                <a:prstClr val="black"/>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2344342" y="900510"/>
            <a:ext cx="19946216" cy="2699200"/>
          </a:xfrm>
          <a:prstGeom prst="rect">
            <a:avLst/>
          </a:prstGeom>
          <a:noFill/>
        </p:spPr>
        <p:txBody>
          <a:bodyPr wrap="square" rtlCol="0">
            <a:spAutoFit/>
          </a:bodyPr>
          <a:lstStyle/>
          <a:p>
            <a:pPr>
              <a:lnSpc>
                <a:spcPct val="140000"/>
              </a:lnSpc>
            </a:pPr>
            <a:r>
              <a:rPr lang="en-US" altLang="zh-CN" sz="6000" b="1" dirty="0">
                <a:solidFill>
                  <a:srgbClr val="CC0000"/>
                </a:solidFill>
                <a:latin typeface="微软雅黑" panose="020B0503020204020204" pitchFamily="34" charset="-122"/>
                <a:ea typeface="微软雅黑" panose="020B0503020204020204" pitchFamily="34" charset="-122"/>
              </a:rPr>
              <a:t>                                           </a:t>
            </a:r>
            <a:r>
              <a:rPr lang="en-US" altLang="zh-CN" sz="6000" b="1" dirty="0" smtClean="0">
                <a:solidFill>
                  <a:srgbClr val="CC0000"/>
                </a:solidFill>
                <a:latin typeface="微软雅黑" panose="020B0503020204020204" pitchFamily="34" charset="-122"/>
                <a:ea typeface="微软雅黑" panose="020B0503020204020204" pitchFamily="34" charset="-122"/>
              </a:rPr>
              <a:t>will </a:t>
            </a:r>
            <a:r>
              <a:rPr lang="en-US" altLang="zh-CN" sz="6000" b="1" dirty="0">
                <a:solidFill>
                  <a:srgbClr val="CC0000"/>
                </a:solidFill>
                <a:latin typeface="微软雅黑" panose="020B0503020204020204" pitchFamily="34" charset="-122"/>
                <a:ea typeface="微软雅黑" panose="020B0503020204020204" pitchFamily="34" charset="-122"/>
              </a:rPr>
              <a:t>take my advice into consideration</a:t>
            </a:r>
            <a:r>
              <a:rPr lang="en-US" altLang="zh-CN" sz="6000" dirty="0">
                <a:solidFill>
                  <a:srgbClr val="CC0000"/>
                </a:solidFill>
                <a:latin typeface="微软雅黑" panose="020B0503020204020204" pitchFamily="34" charset="-122"/>
                <a:ea typeface="微软雅黑" panose="020B0503020204020204" pitchFamily="34" charset="-122"/>
              </a:rPr>
              <a:t>/</a:t>
            </a:r>
            <a:r>
              <a:rPr lang="en-US" altLang="zh-CN" sz="6000" b="1" dirty="0">
                <a:solidFill>
                  <a:srgbClr val="CC0000"/>
                </a:solidFill>
                <a:latin typeface="微软雅黑" panose="020B0503020204020204" pitchFamily="34" charset="-122"/>
                <a:ea typeface="微软雅黑" panose="020B0503020204020204" pitchFamily="34" charset="-122"/>
              </a:rPr>
              <a:t>account</a:t>
            </a:r>
            <a:endParaRPr lang="zh-CN" altLang="en-US" sz="6000" b="1" dirty="0">
              <a:solidFill>
                <a:srgbClr val="CC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6629667"/>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1633954"/>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模拟演练</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zh-CN" altLang="en-US" sz="5000" dirty="0" smtClean="0">
                <a:latin typeface="微软雅黑" panose="020B0503020204020204" pitchFamily="34" charset="-122"/>
                <a:ea typeface="微软雅黑" panose="020B0503020204020204" pitchFamily="34" charset="-122"/>
              </a:rPr>
              <a:t>       假如</a:t>
            </a:r>
            <a:r>
              <a:rPr lang="zh-CN" altLang="en-US" sz="5000" dirty="0">
                <a:latin typeface="微软雅黑" panose="020B0503020204020204" pitchFamily="34" charset="-122"/>
                <a:ea typeface="微软雅黑" panose="020B0503020204020204" pitchFamily="34" charset="-122"/>
              </a:rPr>
              <a:t>你是李华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你的巴基斯坦笔友</a:t>
            </a:r>
            <a:r>
              <a:rPr lang="en-US" altLang="zh-CN" sz="5000" dirty="0">
                <a:latin typeface="微软雅黑" panose="020B0503020204020204" pitchFamily="34" charset="-122"/>
                <a:ea typeface="微软雅黑" panose="020B0503020204020204" pitchFamily="34" charset="-122"/>
              </a:rPr>
              <a:t>Muhammad</a:t>
            </a:r>
            <a:r>
              <a:rPr lang="zh-CN" altLang="en-US" sz="5000" dirty="0">
                <a:latin typeface="微软雅黑" panose="020B0503020204020204" pitchFamily="34" charset="-122"/>
                <a:ea typeface="微软雅黑" panose="020B0503020204020204" pitchFamily="34" charset="-122"/>
              </a:rPr>
              <a:t>准备明年来你校做交换生</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写信向你咨询如何学习中文。请你用英语给他回封电子邮件。</a:t>
            </a:r>
          </a:p>
          <a:p>
            <a:pPr>
              <a:lnSpc>
                <a:spcPct val="150000"/>
              </a:lnSpc>
            </a:pPr>
            <a:r>
              <a:rPr lang="zh-CN" altLang="en-US" sz="5000" dirty="0" smtClean="0">
                <a:latin typeface="微软雅黑" panose="020B0503020204020204" pitchFamily="34" charset="-122"/>
                <a:ea typeface="微软雅黑" panose="020B0503020204020204" pitchFamily="34" charset="-122"/>
              </a:rPr>
              <a:t>       要点</a:t>
            </a:r>
            <a:r>
              <a:rPr lang="en-US" altLang="zh-CN" sz="5000" dirty="0">
                <a:latin typeface="微软雅黑" panose="020B0503020204020204" pitchFamily="34" charset="-122"/>
                <a:ea typeface="微软雅黑" panose="020B0503020204020204" pitchFamily="34" charset="-122"/>
              </a:rPr>
              <a:t>:1. </a:t>
            </a:r>
            <a:r>
              <a:rPr lang="zh-CN" altLang="en-US" sz="5000" dirty="0">
                <a:latin typeface="微软雅黑" panose="020B0503020204020204" pitchFamily="34" charset="-122"/>
                <a:ea typeface="微软雅黑" panose="020B0503020204020204" pitchFamily="34" charset="-122"/>
              </a:rPr>
              <a:t>表示欢迎</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提出学习中文建议</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期待与祝福。</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a:t>
            </a:r>
            <a:r>
              <a:rPr lang="zh-CN" altLang="en-US" sz="5000" dirty="0" smtClean="0">
                <a:latin typeface="微软雅黑" panose="020B0503020204020204" pitchFamily="34" charset="-122"/>
                <a:ea typeface="微软雅黑" panose="020B0503020204020204" pitchFamily="34" charset="-122"/>
              </a:rPr>
              <a:t>注意</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写作词数应为</a:t>
            </a:r>
            <a:r>
              <a:rPr lang="en-US" altLang="zh-CN" sz="5000" dirty="0">
                <a:latin typeface="微软雅黑" panose="020B0503020204020204" pitchFamily="34" charset="-122"/>
                <a:ea typeface="微软雅黑" panose="020B0503020204020204" pitchFamily="34" charset="-122"/>
              </a:rPr>
              <a:t>80</a:t>
            </a:r>
            <a:r>
              <a:rPr lang="zh-CN" altLang="en-US" sz="5000" dirty="0">
                <a:latin typeface="微软雅黑" panose="020B0503020204020204" pitchFamily="34" charset="-122"/>
                <a:ea typeface="微软雅黑" panose="020B0503020204020204" pitchFamily="34" charset="-122"/>
              </a:rPr>
              <a:t>左右</a:t>
            </a:r>
            <a:r>
              <a:rPr lang="zh-CN" altLang="en-US" sz="5000" dirty="0" smtClean="0">
                <a:latin typeface="微软雅黑" panose="020B0503020204020204" pitchFamily="34" charset="-122"/>
                <a:ea typeface="微软雅黑" panose="020B0503020204020204" pitchFamily="34" charset="-122"/>
              </a:rPr>
              <a:t>。</a:t>
            </a:r>
            <a:endParaRPr lang="en-US" altLang="zh-CN" sz="5000" dirty="0" smtClean="0">
              <a:latin typeface="微软雅黑" panose="020B0503020204020204" pitchFamily="34" charset="-122"/>
              <a:ea typeface="微软雅黑" panose="020B0503020204020204" pitchFamily="34" charset="-122"/>
            </a:endParaRPr>
          </a:p>
          <a:p>
            <a:pPr>
              <a:lnSpc>
                <a:spcPct val="150000"/>
              </a:lnSpc>
            </a:pPr>
            <a:r>
              <a:rPr lang="en-US" altLang="zh-CN" sz="5000" u="sng" dirty="0" smtClean="0">
                <a:latin typeface="微软雅黑" panose="020B0503020204020204" pitchFamily="34" charset="-122"/>
                <a:ea typeface="微软雅黑" panose="020B0503020204020204" pitchFamily="34" charset="-122"/>
              </a:rPr>
              <a:t>                                                                                                           </a:t>
            </a:r>
            <a:r>
              <a:rPr lang="en-US" altLang="zh-CN" sz="5000" u="sng" dirty="0" smtClean="0">
                <a:solidFill>
                  <a:schemeClr val="bg1"/>
                </a:solidFill>
                <a:latin typeface="微软雅黑" panose="020B0503020204020204" pitchFamily="34" charset="-122"/>
                <a:ea typeface="微软雅黑" panose="020B0503020204020204" pitchFamily="34" charset="-122"/>
              </a:rPr>
              <a:t>; </a:t>
            </a:r>
            <a:r>
              <a:rPr lang="en-US" altLang="zh-CN" sz="5000" u="sng" dirty="0" smtClean="0">
                <a:latin typeface="微软雅黑" panose="020B0503020204020204" pitchFamily="34" charset="-122"/>
                <a:ea typeface="微软雅黑" panose="020B0503020204020204" pitchFamily="34" charset="-122"/>
              </a:rPr>
              <a:t> </a:t>
            </a:r>
            <a:endParaRPr lang="zh-CN" altLang="en-US" sz="5000" u="sng" dirty="0">
              <a:latin typeface="微软雅黑" panose="020B0503020204020204" pitchFamily="34" charset="-122"/>
              <a:ea typeface="微软雅黑" panose="020B0503020204020204" pitchFamily="34" charset="-122"/>
            </a:endParaRPr>
          </a:p>
          <a:p>
            <a:pPr>
              <a:lnSpc>
                <a:spcPct val="150000"/>
              </a:lnSpc>
            </a:pPr>
            <a:r>
              <a:rPr lang="zh-CN" altLang="en-US" sz="5000" u="sng" dirty="0" smtClean="0">
                <a:latin typeface="微软雅黑" panose="020B0503020204020204" pitchFamily="34" charset="-122"/>
                <a:ea typeface="微软雅黑" panose="020B0503020204020204" pitchFamily="34" charset="-122"/>
              </a:rPr>
              <a:t>                                                                                                           </a:t>
            </a:r>
            <a:r>
              <a:rPr lang="en-US" altLang="zh-CN" sz="5000" u="sng" dirty="0" smtClean="0">
                <a:solidFill>
                  <a:schemeClr val="bg1"/>
                </a:solidFill>
                <a:latin typeface="微软雅黑" panose="020B0503020204020204" pitchFamily="34" charset="-122"/>
                <a:ea typeface="微软雅黑" panose="020B0503020204020204" pitchFamily="34" charset="-122"/>
              </a:rPr>
              <a:t>.</a:t>
            </a:r>
          </a:p>
          <a:p>
            <a:pPr>
              <a:lnSpc>
                <a:spcPct val="150000"/>
              </a:lnSpc>
            </a:pPr>
            <a:r>
              <a:rPr lang="en-US" altLang="zh-CN" sz="5000" u="sng" dirty="0" smtClean="0">
                <a:latin typeface="微软雅黑" panose="020B0503020204020204" pitchFamily="34" charset="-122"/>
                <a:ea typeface="微软雅黑" panose="020B0503020204020204" pitchFamily="34" charset="-122"/>
              </a:rPr>
              <a:t>                                                                                                           </a:t>
            </a:r>
            <a:r>
              <a:rPr lang="en-US" altLang="zh-CN" sz="5000" u="sng" dirty="0" smtClean="0">
                <a:solidFill>
                  <a:schemeClr val="bg1"/>
                </a:solidFill>
                <a:latin typeface="微软雅黑" panose="020B0503020204020204" pitchFamily="34" charset="-122"/>
                <a:ea typeface="微软雅黑" panose="020B0503020204020204" pitchFamily="34" charset="-122"/>
              </a:rPr>
              <a:t>.</a:t>
            </a:r>
            <a:r>
              <a:rPr lang="zh-CN" altLang="en-US" sz="5000" u="sng" dirty="0">
                <a:latin typeface="微软雅黑" panose="020B0503020204020204" pitchFamily="34" charset="-122"/>
                <a:ea typeface="微软雅黑" panose="020B0503020204020204" pitchFamily="34" charset="-122"/>
              </a:rPr>
              <a:t> </a:t>
            </a:r>
            <a:endParaRPr lang="zh-CN" altLang="en-US" sz="5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1933589"/>
      </p:ext>
    </p:extLst>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矩形 6">
            <a:extLst>
              <a:ext uri="{FF2B5EF4-FFF2-40B4-BE49-F238E27FC236}">
                <a16:creationId xmlns:a16="http://schemas.microsoft.com/office/drawing/2014/main" xmlns="" id="{67E26101-1297-4E1A-B61D-0EA75D03A0CD}"/>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考情分析</a:t>
            </a:r>
          </a:p>
        </p:txBody>
      </p:sp>
      <p:graphicFrame>
        <p:nvGraphicFramePr>
          <p:cNvPr id="3" name="表格 2"/>
          <p:cNvGraphicFramePr>
            <a:graphicFrameLocks noGrp="1"/>
          </p:cNvGraphicFramePr>
          <p:nvPr>
            <p:extLst>
              <p:ext uri="{D42A27DB-BD31-4B8C-83A1-F6EECF244321}">
                <p14:modId xmlns:p14="http://schemas.microsoft.com/office/powerpoint/2010/main" val="984211073"/>
              </p:ext>
            </p:extLst>
          </p:nvPr>
        </p:nvGraphicFramePr>
        <p:xfrm>
          <a:off x="1512492" y="1620590"/>
          <a:ext cx="20810312" cy="11162530"/>
        </p:xfrm>
        <a:graphic>
          <a:graphicData uri="http://schemas.openxmlformats.org/drawingml/2006/table">
            <a:tbl>
              <a:tblPr>
                <a:tableStyleId>{5C22544A-7EE6-4342-B048-85BDC9FD1C3A}</a:tableStyleId>
              </a:tblPr>
              <a:tblGrid>
                <a:gridCol w="2100039">
                  <a:extLst>
                    <a:ext uri="{9D8B030D-6E8A-4147-A177-3AD203B41FA5}">
                      <a16:colId xmlns:a16="http://schemas.microsoft.com/office/drawing/2014/main" xmlns="" val="20000"/>
                    </a:ext>
                  </a:extLst>
                </a:gridCol>
                <a:gridCol w="3372569">
                  <a:extLst>
                    <a:ext uri="{9D8B030D-6E8A-4147-A177-3AD203B41FA5}">
                      <a16:colId xmlns:a16="http://schemas.microsoft.com/office/drawing/2014/main" xmlns="" val="20001"/>
                    </a:ext>
                  </a:extLst>
                </a:gridCol>
                <a:gridCol w="2520280">
                  <a:extLst>
                    <a:ext uri="{9D8B030D-6E8A-4147-A177-3AD203B41FA5}">
                      <a16:colId xmlns:a16="http://schemas.microsoft.com/office/drawing/2014/main" xmlns="" val="20002"/>
                    </a:ext>
                  </a:extLst>
                </a:gridCol>
                <a:gridCol w="8724775">
                  <a:extLst>
                    <a:ext uri="{9D8B030D-6E8A-4147-A177-3AD203B41FA5}">
                      <a16:colId xmlns:a16="http://schemas.microsoft.com/office/drawing/2014/main" xmlns="" val="20003"/>
                    </a:ext>
                  </a:extLst>
                </a:gridCol>
                <a:gridCol w="4092649">
                  <a:extLst>
                    <a:ext uri="{9D8B030D-6E8A-4147-A177-3AD203B41FA5}">
                      <a16:colId xmlns:a16="http://schemas.microsoft.com/office/drawing/2014/main" xmlns="" val="20004"/>
                    </a:ext>
                  </a:extLst>
                </a:gridCol>
              </a:tblGrid>
              <a:tr h="1268845">
                <a:tc gridSpan="5">
                  <a:txBody>
                    <a:bodyPr/>
                    <a:lstStyle/>
                    <a:p>
                      <a:pPr marL="0" marR="0" algn="ctr">
                        <a:lnSpc>
                          <a:spcPct val="130000"/>
                        </a:lnSpc>
                        <a:spcBef>
                          <a:spcPts val="0"/>
                        </a:spcBef>
                        <a:spcAft>
                          <a:spcPts val="0"/>
                        </a:spcAft>
                      </a:pPr>
                      <a:r>
                        <a:rPr lang="zh-CN" altLang="en-US" sz="5000" b="1" i="1" dirty="0">
                          <a:effectLst/>
                          <a:latin typeface="微软雅黑" panose="020B0503020204020204" pitchFamily="34" charset="-122"/>
                          <a:ea typeface="微软雅黑" panose="020B0503020204020204" pitchFamily="34" charset="-122"/>
                        </a:rPr>
                        <a:t>命题透视</a:t>
                      </a:r>
                      <a:endParaRPr lang="zh-CN" altLang="en-US" sz="5000" b="1" i="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1155158">
                <a:tc gridSpan="5">
                  <a:txBody>
                    <a:bodyPr/>
                    <a:lstStyle/>
                    <a:p>
                      <a:pPr marL="0" marR="0" algn="ctr">
                        <a:lnSpc>
                          <a:spcPct val="130000"/>
                        </a:lnSpc>
                        <a:spcBef>
                          <a:spcPts val="0"/>
                        </a:spcBef>
                        <a:spcAft>
                          <a:spcPts val="0"/>
                        </a:spcAft>
                      </a:pPr>
                      <a:r>
                        <a:rPr lang="en-US" altLang="zh-CN" sz="5000" b="1" dirty="0" smtClean="0">
                          <a:effectLst/>
                          <a:latin typeface="微软雅黑" panose="020B0503020204020204" pitchFamily="34" charset="-122"/>
                          <a:ea typeface="微软雅黑" panose="020B0503020204020204" pitchFamily="34" charset="-122"/>
                        </a:rPr>
                        <a:t>2020—2022</a:t>
                      </a:r>
                      <a:r>
                        <a:rPr lang="zh-CN" altLang="en-US" sz="5000" b="1" dirty="0" smtClean="0">
                          <a:effectLst/>
                          <a:latin typeface="微软雅黑" panose="020B0503020204020204" pitchFamily="34" charset="-122"/>
                          <a:ea typeface="微软雅黑" panose="020B0503020204020204" pitchFamily="34" charset="-122"/>
                        </a:rPr>
                        <a:t>年高考应用文写作试题分析表</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1"/>
                  </a:ext>
                </a:extLst>
              </a:tr>
              <a:tr h="1268845">
                <a:tc>
                  <a:txBody>
                    <a:bodyPr/>
                    <a:lstStyle/>
                    <a:p>
                      <a:pPr marL="0" marR="0" algn="ctr">
                        <a:lnSpc>
                          <a:spcPct val="130000"/>
                        </a:lnSpc>
                        <a:spcBef>
                          <a:spcPts val="0"/>
                        </a:spcBef>
                        <a:spcAft>
                          <a:spcPts val="0"/>
                        </a:spcAft>
                      </a:pPr>
                      <a:r>
                        <a:rPr lang="zh-CN" altLang="en-US" sz="5000" b="1" dirty="0">
                          <a:effectLst/>
                          <a:latin typeface="微软雅黑" panose="020B0503020204020204" pitchFamily="34" charset="-122"/>
                          <a:ea typeface="微软雅黑" panose="020B0503020204020204" pitchFamily="34" charset="-122"/>
                        </a:rPr>
                        <a:t>年份</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b="1" dirty="0">
                          <a:effectLst/>
                          <a:latin typeface="微软雅黑" panose="020B0503020204020204" pitchFamily="34" charset="-122"/>
                          <a:ea typeface="微软雅黑" panose="020B0503020204020204" pitchFamily="34" charset="-122"/>
                        </a:rPr>
                        <a:t>卷别</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b="1" dirty="0">
                          <a:effectLst/>
                          <a:latin typeface="微软雅黑" panose="020B0503020204020204" pitchFamily="34" charset="-122"/>
                          <a:ea typeface="微软雅黑" panose="020B0503020204020204" pitchFamily="34" charset="-122"/>
                        </a:rPr>
                        <a:t>体裁</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b="1" dirty="0">
                          <a:effectLst/>
                          <a:latin typeface="微软雅黑" panose="020B0503020204020204" pitchFamily="34" charset="-122"/>
                          <a:ea typeface="微软雅黑" panose="020B0503020204020204" pitchFamily="34" charset="-122"/>
                        </a:rPr>
                        <a:t>主题</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63694" marR="63694"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b="1" dirty="0" smtClean="0">
                          <a:solidFill>
                            <a:srgbClr val="000000"/>
                          </a:solidFill>
                          <a:effectLst/>
                          <a:latin typeface="微软雅黑" panose="020B0503020204020204" pitchFamily="34" charset="-122"/>
                          <a:ea typeface="微软雅黑" panose="020B0503020204020204" pitchFamily="34" charset="-122"/>
                          <a:cs typeface="Times New Roman"/>
                        </a:rPr>
                        <a:t>形式</a:t>
                      </a:r>
                      <a:endParaRPr lang="zh-CN" altLang="en-US" sz="50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1268845">
                <a:tc rowSpan="4">
                  <a:txBody>
                    <a:bodyPr/>
                    <a:lstStyle/>
                    <a:p>
                      <a:pPr marL="0" marR="0" algn="ctr">
                        <a:lnSpc>
                          <a:spcPct val="130000"/>
                        </a:lnSpc>
                        <a:spcBef>
                          <a:spcPts val="0"/>
                        </a:spcBef>
                        <a:spcAft>
                          <a:spcPts val="0"/>
                        </a:spcAft>
                      </a:pPr>
                      <a:r>
                        <a:rPr lang="en-US" altLang="zh-CN" sz="5000" dirty="0" smtClean="0">
                          <a:effectLst/>
                          <a:latin typeface="微软雅黑" panose="020B0503020204020204" pitchFamily="34" charset="-122"/>
                          <a:ea typeface="微软雅黑" panose="020B0503020204020204" pitchFamily="34" charset="-122"/>
                        </a:rPr>
                        <a:t>2020</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b="0" dirty="0" smtClean="0">
                          <a:solidFill>
                            <a:srgbClr val="000000"/>
                          </a:solidFill>
                          <a:effectLst/>
                          <a:latin typeface="微软雅黑" panose="020B0503020204020204" pitchFamily="34" charset="-122"/>
                          <a:ea typeface="微软雅黑" panose="020B0503020204020204" pitchFamily="34" charset="-122"/>
                          <a:cs typeface="Times New Roman"/>
                        </a:rPr>
                        <a:t>新高考</a:t>
                      </a:r>
                      <a:r>
                        <a:rPr lang="en-US" altLang="zh-CN" sz="5000" b="0" dirty="0" smtClean="0">
                          <a:solidFill>
                            <a:srgbClr val="000000"/>
                          </a:solidFill>
                          <a:effectLst/>
                          <a:latin typeface="微软雅黑" panose="020B0503020204020204" pitchFamily="34" charset="-122"/>
                          <a:ea typeface="微软雅黑" panose="020B0503020204020204" pitchFamily="34" charset="-122"/>
                          <a:cs typeface="Times New Roman"/>
                        </a:rPr>
                        <a:t>Ⅰ/Ⅱ</a:t>
                      </a:r>
                      <a:r>
                        <a:rPr lang="zh-CN" altLang="en-US" sz="5000" b="0" dirty="0" smtClean="0">
                          <a:solidFill>
                            <a:srgbClr val="000000"/>
                          </a:solidFill>
                          <a:effectLst/>
                          <a:latin typeface="微软雅黑" panose="020B0503020204020204" pitchFamily="34" charset="-122"/>
                          <a:ea typeface="微软雅黑" panose="020B0503020204020204" pitchFamily="34" charset="-122"/>
                          <a:cs typeface="Times New Roman"/>
                        </a:rPr>
                        <a:t>卷</a:t>
                      </a:r>
                      <a:endParaRPr lang="zh-CN" altLang="en-US" sz="5000" b="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b="0" dirty="0" smtClean="0">
                          <a:solidFill>
                            <a:srgbClr val="000000"/>
                          </a:solidFill>
                          <a:effectLst/>
                          <a:latin typeface="微软雅黑" panose="020B0503020204020204" pitchFamily="34" charset="-122"/>
                          <a:ea typeface="微软雅黑" panose="020B0503020204020204" pitchFamily="34" charset="-122"/>
                          <a:cs typeface="Times New Roman"/>
                        </a:rPr>
                        <a:t>新闻报道</a:t>
                      </a:r>
                      <a:endParaRPr lang="zh-CN" altLang="en-US" sz="5000" b="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30000"/>
                        </a:lnSpc>
                        <a:spcBef>
                          <a:spcPts val="0"/>
                        </a:spcBef>
                        <a:spcAft>
                          <a:spcPts val="0"/>
                        </a:spcAft>
                      </a:pPr>
                      <a:r>
                        <a:rPr lang="zh-CN" altLang="en-US" sz="5000" b="0" dirty="0" smtClean="0">
                          <a:solidFill>
                            <a:srgbClr val="000000"/>
                          </a:solidFill>
                          <a:effectLst/>
                          <a:latin typeface="微软雅黑" panose="020B0503020204020204" pitchFamily="34" charset="-122"/>
                          <a:ea typeface="微软雅黑" panose="020B0503020204020204" pitchFamily="34" charset="-122"/>
                          <a:cs typeface="Times New Roman"/>
                        </a:rPr>
                        <a:t>  学校组织的越野赛跑活动</a:t>
                      </a:r>
                      <a:endParaRPr lang="zh-CN" altLang="en-US" sz="5000" b="0" dirty="0">
                        <a:solidFill>
                          <a:srgbClr val="000000"/>
                        </a:solidFill>
                        <a:effectLst/>
                        <a:latin typeface="微软雅黑" panose="020B0503020204020204" pitchFamily="34" charset="-122"/>
                        <a:ea typeface="微软雅黑" panose="020B0503020204020204" pitchFamily="34" charset="-122"/>
                        <a:cs typeface="Times New Roman"/>
                      </a:endParaRPr>
                    </a:p>
                  </a:txBody>
                  <a:tcPr marL="63694" marR="63694"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2118995" rtl="0" eaLnBrk="1" latinLnBrk="0" hangingPunct="1">
                        <a:lnSpc>
                          <a:spcPct val="130000"/>
                        </a:lnSpc>
                        <a:spcBef>
                          <a:spcPts val="0"/>
                        </a:spcBef>
                        <a:spcAft>
                          <a:spcPts val="0"/>
                        </a:spcAft>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文字提纲</a:t>
                      </a:r>
                      <a:endParaRPr lang="zh-CN" altLang="en-US" sz="5000" kern="1200" dirty="0">
                        <a:solidFill>
                          <a:schemeClr val="dk1"/>
                        </a:solidFill>
                        <a:effectLst/>
                        <a:latin typeface="微软雅黑" panose="020B0503020204020204" pitchFamily="34" charset="-122"/>
                        <a:ea typeface="微软雅黑" panose="020B0503020204020204" pitchFamily="34" charset="-122"/>
                        <a:cs typeface="+mn-cs"/>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483131">
                <a:tc vMerge="1">
                  <a:txBody>
                    <a:bodyPr/>
                    <a:lstStyle/>
                    <a:p>
                      <a:pPr marL="0" marR="0" algn="ctr">
                        <a:lnSpc>
                          <a:spcPct val="130000"/>
                        </a:lnSpc>
                        <a:spcBef>
                          <a:spcPts val="0"/>
                        </a:spcBef>
                        <a:spcAft>
                          <a:spcPts val="0"/>
                        </a:spcAft>
                      </a:pP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dirty="0" smtClean="0">
                          <a:effectLst/>
                          <a:latin typeface="微软雅黑" panose="020B0503020204020204" pitchFamily="34" charset="-122"/>
                          <a:ea typeface="微软雅黑" panose="020B0503020204020204" pitchFamily="34" charset="-122"/>
                        </a:rPr>
                        <a:t>全国卷</a:t>
                      </a:r>
                      <a:r>
                        <a:rPr lang="en-US" altLang="zh-CN" sz="5000" dirty="0" smtClean="0">
                          <a:effectLst/>
                          <a:latin typeface="微软雅黑" panose="020B0503020204020204" pitchFamily="34" charset="-122"/>
                          <a:ea typeface="微软雅黑" panose="020B0503020204020204" pitchFamily="34" charset="-122"/>
                        </a:rPr>
                        <a:t>Ⅰ</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dirty="0" smtClean="0">
                          <a:effectLst/>
                          <a:latin typeface="微软雅黑" panose="020B0503020204020204" pitchFamily="34" charset="-122"/>
                          <a:ea typeface="微软雅黑" panose="020B0503020204020204" pitchFamily="34" charset="-122"/>
                        </a:rPr>
                        <a:t>记叙文</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30000"/>
                        </a:lnSpc>
                        <a:spcBef>
                          <a:spcPts val="0"/>
                        </a:spcBef>
                        <a:spcAft>
                          <a:spcPts val="0"/>
                        </a:spcAft>
                      </a:pPr>
                      <a:r>
                        <a:rPr lang="zh-CN" altLang="en-US" sz="5000" dirty="0" smtClean="0">
                          <a:effectLst/>
                          <a:latin typeface="微软雅黑" panose="020B0503020204020204" pitchFamily="34" charset="-122"/>
                          <a:ea typeface="微软雅黑" panose="020B0503020204020204" pitchFamily="34" charset="-122"/>
                        </a:rPr>
                        <a:t>  写一位自己尊敬的人</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63694" marR="63694"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2118995" rtl="0" eaLnBrk="1" latinLnBrk="0" hangingPunct="1">
                        <a:lnSpc>
                          <a:spcPct val="130000"/>
                        </a:lnSpc>
                        <a:spcBef>
                          <a:spcPts val="0"/>
                        </a:spcBef>
                        <a:spcAft>
                          <a:spcPts val="0"/>
                        </a:spcAft>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文字提纲</a:t>
                      </a:r>
                      <a:endParaRPr lang="zh-CN" altLang="en-US" sz="5000" kern="1200" dirty="0">
                        <a:solidFill>
                          <a:schemeClr val="dk1"/>
                        </a:solidFill>
                        <a:effectLst/>
                        <a:latin typeface="微软雅黑" panose="020B0503020204020204" pitchFamily="34" charset="-122"/>
                        <a:ea typeface="微软雅黑" panose="020B0503020204020204" pitchFamily="34" charset="-122"/>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434868">
                <a:tc vMerge="1">
                  <a:txBody>
                    <a:bodyPr/>
                    <a:lstStyle/>
                    <a:p>
                      <a:endParaRPr lang="zh-CN" altLang="en-US" dirty="0"/>
                    </a:p>
                  </a:txBody>
                  <a:tcPr/>
                </a:tc>
                <a:tc>
                  <a:txBody>
                    <a:bodyPr/>
                    <a:lstStyle/>
                    <a:p>
                      <a:pPr marL="0" marR="0" algn="ctr">
                        <a:lnSpc>
                          <a:spcPct val="130000"/>
                        </a:lnSpc>
                        <a:spcBef>
                          <a:spcPts val="0"/>
                        </a:spcBef>
                        <a:spcAft>
                          <a:spcPts val="0"/>
                        </a:spcAft>
                      </a:pPr>
                      <a:r>
                        <a:rPr lang="zh-CN" altLang="en-US" sz="5000" dirty="0" smtClean="0">
                          <a:effectLst/>
                          <a:latin typeface="微软雅黑" panose="020B0503020204020204" pitchFamily="34" charset="-122"/>
                          <a:ea typeface="微软雅黑" panose="020B0503020204020204" pitchFamily="34" charset="-122"/>
                        </a:rPr>
                        <a:t>全国卷</a:t>
                      </a:r>
                      <a:r>
                        <a:rPr lang="en-US" altLang="zh-CN" sz="5000" dirty="0" smtClean="0">
                          <a:effectLst/>
                          <a:latin typeface="微软雅黑" panose="020B0503020204020204" pitchFamily="34" charset="-122"/>
                          <a:ea typeface="微软雅黑" panose="020B0503020204020204" pitchFamily="34" charset="-122"/>
                        </a:rPr>
                        <a:t>Ⅱ</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dirty="0" smtClean="0">
                          <a:effectLst/>
                          <a:latin typeface="微软雅黑" panose="020B0503020204020204" pitchFamily="34" charset="-122"/>
                          <a:ea typeface="微软雅黑" panose="020B0503020204020204" pitchFamily="34" charset="-122"/>
                        </a:rPr>
                        <a:t>记叙文</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2118995" rtl="0" eaLnBrk="1" latinLnBrk="0" hangingPunct="1">
                        <a:lnSpc>
                          <a:spcPct val="130000"/>
                        </a:lnSpc>
                        <a:spcBef>
                          <a:spcPts val="0"/>
                        </a:spcBef>
                        <a:spcAft>
                          <a:spcPts val="0"/>
                        </a:spcAft>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  记叙和同学到农场参加的一次采摘活动</a:t>
                      </a:r>
                      <a:endParaRPr lang="zh-CN" altLang="en-US" sz="5000" kern="1200" dirty="0">
                        <a:solidFill>
                          <a:schemeClr val="dk1"/>
                        </a:solidFill>
                        <a:effectLst/>
                        <a:latin typeface="微软雅黑" panose="020B0503020204020204" pitchFamily="34" charset="-122"/>
                        <a:ea typeface="微软雅黑" panose="020B0503020204020204" pitchFamily="34" charset="-122"/>
                        <a:cs typeface="+mn-cs"/>
                      </a:endParaRPr>
                    </a:p>
                  </a:txBody>
                  <a:tcPr marL="63694" marR="63694"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2118995" rtl="0" eaLnBrk="1" fontAlgn="auto" latinLnBrk="0" hangingPunct="1">
                        <a:lnSpc>
                          <a:spcPct val="130000"/>
                        </a:lnSpc>
                        <a:spcBef>
                          <a:spcPts val="0"/>
                        </a:spcBef>
                        <a:spcAft>
                          <a:spcPts val="0"/>
                        </a:spcAft>
                        <a:buClrTx/>
                        <a:buSzTx/>
                        <a:buFontTx/>
                        <a:buNone/>
                        <a:tabLst/>
                        <a:defRPr/>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文字提纲</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1483131">
                <a:tc vMerge="1">
                  <a:txBody>
                    <a:bodyPr/>
                    <a:lstStyle/>
                    <a:p>
                      <a:endParaRPr lang="zh-CN" altLang="en-US"/>
                    </a:p>
                  </a:txBody>
                  <a:tcPr/>
                </a:tc>
                <a:tc>
                  <a:txBody>
                    <a:bodyPr/>
                    <a:lstStyle/>
                    <a:p>
                      <a:pPr marL="0" marR="0" algn="ctr">
                        <a:lnSpc>
                          <a:spcPct val="130000"/>
                        </a:lnSpc>
                        <a:spcBef>
                          <a:spcPts val="0"/>
                        </a:spcBef>
                        <a:spcAft>
                          <a:spcPts val="0"/>
                        </a:spcAft>
                      </a:pPr>
                      <a:r>
                        <a:rPr lang="zh-CN" altLang="en-US" sz="5000" dirty="0" smtClean="0">
                          <a:effectLst/>
                          <a:latin typeface="微软雅黑" panose="020B0503020204020204" pitchFamily="34" charset="-122"/>
                          <a:ea typeface="微软雅黑" panose="020B0503020204020204" pitchFamily="34" charset="-122"/>
                        </a:rPr>
                        <a:t>全国卷</a:t>
                      </a:r>
                      <a:r>
                        <a:rPr lang="en-US" altLang="zh-CN" sz="5000" dirty="0" smtClean="0">
                          <a:effectLst/>
                          <a:latin typeface="微软雅黑" panose="020B0503020204020204" pitchFamily="34" charset="-122"/>
                          <a:ea typeface="微软雅黑" panose="020B0503020204020204" pitchFamily="34" charset="-122"/>
                        </a:rPr>
                        <a:t>Ⅲ</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en-US" sz="5000" dirty="0" smtClean="0">
                          <a:solidFill>
                            <a:schemeClr val="dk1"/>
                          </a:solidFill>
                          <a:effectLst/>
                          <a:latin typeface="微软雅黑" panose="020B0503020204020204" pitchFamily="34" charset="-122"/>
                          <a:ea typeface="微软雅黑" panose="020B0503020204020204" pitchFamily="34" charset="-122"/>
                          <a:cs typeface="+mn-cs"/>
                        </a:rPr>
                        <a:t>求助信</a:t>
                      </a:r>
                      <a:endParaRPr lang="zh-CN" altLang="en-US" sz="50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2118995" rtl="0" eaLnBrk="1" latinLnBrk="0" hangingPunct="1">
                        <a:lnSpc>
                          <a:spcPct val="130000"/>
                        </a:lnSpc>
                        <a:spcBef>
                          <a:spcPts val="0"/>
                        </a:spcBef>
                        <a:spcAft>
                          <a:spcPts val="0"/>
                        </a:spcAft>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  请外教帮助指导改编的短剧</a:t>
                      </a:r>
                      <a:endParaRPr lang="zh-CN" altLang="en-US" sz="5000" kern="1200" dirty="0">
                        <a:solidFill>
                          <a:schemeClr val="dk1"/>
                        </a:solidFill>
                        <a:effectLst/>
                        <a:latin typeface="微软雅黑" panose="020B0503020204020204" pitchFamily="34" charset="-122"/>
                        <a:ea typeface="微软雅黑" panose="020B0503020204020204" pitchFamily="34" charset="-122"/>
                        <a:cs typeface="+mn-cs"/>
                      </a:endParaRPr>
                    </a:p>
                  </a:txBody>
                  <a:tcPr marL="63694" marR="63694"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2118995" rtl="0" eaLnBrk="1" latinLnBrk="0" hangingPunct="1">
                        <a:lnSpc>
                          <a:spcPct val="130000"/>
                        </a:lnSpc>
                        <a:spcBef>
                          <a:spcPts val="0"/>
                        </a:spcBef>
                        <a:spcAft>
                          <a:spcPts val="0"/>
                        </a:spcAft>
                      </a:pPr>
                      <a:r>
                        <a:rPr lang="zh-CN" altLang="en-US" sz="5000" kern="1200" dirty="0" smtClean="0">
                          <a:solidFill>
                            <a:schemeClr val="dk1"/>
                          </a:solidFill>
                          <a:effectLst/>
                          <a:latin typeface="微软雅黑" panose="020B0503020204020204" pitchFamily="34" charset="-122"/>
                          <a:ea typeface="微软雅黑" panose="020B0503020204020204" pitchFamily="34" charset="-122"/>
                          <a:cs typeface="+mn-cs"/>
                        </a:rPr>
                        <a:t>文字提纲</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bl>
          </a:graphicData>
        </a:graphic>
      </p:graphicFrame>
      <p:sp>
        <p:nvSpPr>
          <p:cNvPr id="6" name="TextBox 5"/>
          <p:cNvSpPr txBox="1"/>
          <p:nvPr/>
        </p:nvSpPr>
        <p:spPr>
          <a:xfrm>
            <a:off x="19802524" y="756494"/>
            <a:ext cx="2304256" cy="861774"/>
          </a:xfrm>
          <a:prstGeom prst="rect">
            <a:avLst/>
          </a:prstGeom>
          <a:noFill/>
        </p:spPr>
        <p:txBody>
          <a:bodyPr wrap="square" rtlCol="0">
            <a:spAutoFit/>
          </a:bodyPr>
          <a:lstStyle/>
          <a:p>
            <a:r>
              <a:rPr lang="zh-CN" altLang="en-US" sz="5000" dirty="0" smtClean="0">
                <a:solidFill>
                  <a:schemeClr val="dk1"/>
                </a:solidFill>
                <a:latin typeface="微软雅黑" panose="020B0503020204020204" pitchFamily="34" charset="-122"/>
                <a:ea typeface="微软雅黑" panose="020B0503020204020204" pitchFamily="34" charset="-122"/>
              </a:rPr>
              <a:t>（续表）</a:t>
            </a:r>
            <a:endParaRPr lang="zh-CN" altLang="en-US" sz="5000" dirty="0">
              <a:solidFill>
                <a:schemeClr val="dk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7609649"/>
      </p:ext>
    </p:extLst>
  </p:cSld>
  <p:clrMapOvr>
    <a:masterClrMapping/>
  </p:clrMapOvr>
  <p:transition>
    <p:pull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i="1" dirty="0">
                <a:solidFill>
                  <a:srgbClr val="CC0000"/>
                </a:solidFill>
                <a:latin typeface="微软雅黑" panose="020B0503020204020204" pitchFamily="34" charset="-122"/>
                <a:ea typeface="微软雅黑" panose="020B0503020204020204" pitchFamily="34" charset="-122"/>
              </a:rPr>
              <a:t>One possible version:</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Dear Muhammad,</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Welcome </a:t>
            </a:r>
            <a:r>
              <a:rPr lang="en-US" altLang="zh-CN" sz="5000" dirty="0">
                <a:solidFill>
                  <a:srgbClr val="C00000"/>
                </a:solidFill>
                <a:latin typeface="微软雅黑" panose="020B0503020204020204" pitchFamily="34" charset="-122"/>
                <a:ea typeface="微软雅黑" panose="020B0503020204020204" pitchFamily="34" charset="-122"/>
              </a:rPr>
              <a:t>to be an exchange student at our school next year. As to how to learn Chinese, </a:t>
            </a:r>
            <a:r>
              <a:rPr lang="en-US" altLang="zh-CN" sz="5000" b="1" dirty="0">
                <a:solidFill>
                  <a:srgbClr val="C00000"/>
                </a:solidFill>
                <a:latin typeface="微软雅黑" panose="020B0503020204020204" pitchFamily="34" charset="-122"/>
                <a:ea typeface="微软雅黑" panose="020B0503020204020204" pitchFamily="34" charset="-122"/>
              </a:rPr>
              <a:t>here come my tips</a:t>
            </a:r>
            <a:r>
              <a:rPr lang="en-US" altLang="zh-CN" sz="5000" dirty="0">
                <a:solidFill>
                  <a:srgbClr val="C00000"/>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First</a:t>
            </a:r>
            <a:r>
              <a:rPr lang="en-US" altLang="zh-CN" sz="5000" dirty="0">
                <a:solidFill>
                  <a:srgbClr val="C00000"/>
                </a:solidFill>
                <a:latin typeface="微软雅黑" panose="020B0503020204020204" pitchFamily="34" charset="-122"/>
                <a:ea typeface="微软雅黑" panose="020B0503020204020204" pitchFamily="34" charset="-122"/>
              </a:rPr>
              <a:t>, you </a:t>
            </a:r>
            <a:r>
              <a:rPr lang="en-US" altLang="zh-CN" sz="5000" b="1" dirty="0">
                <a:solidFill>
                  <a:srgbClr val="C00000"/>
                </a:solidFill>
                <a:latin typeface="微软雅黑" panose="020B0503020204020204" pitchFamily="34" charset="-122"/>
                <a:ea typeface="微软雅黑" panose="020B0503020204020204" pitchFamily="34" charset="-122"/>
              </a:rPr>
              <a:t>might as well </a:t>
            </a:r>
            <a:r>
              <a:rPr lang="en-US" altLang="zh-CN" sz="5000" dirty="0">
                <a:solidFill>
                  <a:srgbClr val="C00000"/>
                </a:solidFill>
                <a:latin typeface="微软雅黑" panose="020B0503020204020204" pitchFamily="34" charset="-122"/>
                <a:ea typeface="微软雅黑" panose="020B0503020204020204" pitchFamily="34" charset="-122"/>
              </a:rPr>
              <a:t>take a Chinese course to lay a solid foundation. </a:t>
            </a:r>
            <a:r>
              <a:rPr lang="en-US" altLang="zh-CN" sz="5000" dirty="0" smtClean="0">
                <a:solidFill>
                  <a:srgbClr val="C00000"/>
                </a:solidFill>
                <a:latin typeface="微软雅黑" panose="020B0503020204020204" pitchFamily="34" charset="-122"/>
                <a:ea typeface="微软雅黑" panose="020B0503020204020204" pitchFamily="34" charset="-122"/>
              </a:rPr>
              <a:t>What's </a:t>
            </a:r>
            <a:r>
              <a:rPr lang="en-US" altLang="zh-CN" sz="5000" dirty="0">
                <a:solidFill>
                  <a:srgbClr val="C00000"/>
                </a:solidFill>
                <a:latin typeface="微软雅黑" panose="020B0503020204020204" pitchFamily="34" charset="-122"/>
                <a:ea typeface="微软雅黑" panose="020B0503020204020204" pitchFamily="34" charset="-122"/>
              </a:rPr>
              <a:t>more, </a:t>
            </a:r>
            <a:r>
              <a:rPr lang="en-US" altLang="zh-CN" sz="5000" b="1" dirty="0">
                <a:solidFill>
                  <a:srgbClr val="C00000"/>
                </a:solidFill>
                <a:latin typeface="微软雅黑" panose="020B0503020204020204" pitchFamily="34" charset="-122"/>
                <a:ea typeface="微软雅黑" panose="020B0503020204020204" pitchFamily="34" charset="-122"/>
              </a:rPr>
              <a:t>it is a wise choice to </a:t>
            </a:r>
            <a:r>
              <a:rPr lang="en-US" altLang="zh-CN" sz="5000" dirty="0">
                <a:solidFill>
                  <a:srgbClr val="C00000"/>
                </a:solidFill>
                <a:latin typeface="微软雅黑" panose="020B0503020204020204" pitchFamily="34" charset="-122"/>
                <a:ea typeface="微软雅黑" panose="020B0503020204020204" pitchFamily="34" charset="-122"/>
              </a:rPr>
              <a:t>pick up proper Chinese TV </a:t>
            </a:r>
            <a:r>
              <a:rPr lang="en-US" altLang="zh-CN" sz="5000" dirty="0" err="1">
                <a:solidFill>
                  <a:srgbClr val="C00000"/>
                </a:solidFill>
                <a:latin typeface="微软雅黑" panose="020B0503020204020204" pitchFamily="34" charset="-122"/>
                <a:ea typeface="微软雅黑" panose="020B0503020204020204" pitchFamily="34" charset="-122"/>
              </a:rPr>
              <a:t>programmes</a:t>
            </a:r>
            <a:r>
              <a:rPr lang="en-US" altLang="zh-CN" sz="5000" dirty="0">
                <a:solidFill>
                  <a:srgbClr val="C00000"/>
                </a:solidFill>
                <a:latin typeface="微软雅黑" panose="020B0503020204020204" pitchFamily="34" charset="-122"/>
                <a:ea typeface="微软雅黑" panose="020B0503020204020204" pitchFamily="34" charset="-122"/>
              </a:rPr>
              <a:t>, which will enable you to access standard and authentic Chinese. </a:t>
            </a:r>
          </a:p>
        </p:txBody>
      </p:sp>
    </p:spTree>
    <p:extLst>
      <p:ext uri="{BB962C8B-B14F-4D97-AF65-F5344CB8AC3E}">
        <p14:creationId xmlns:p14="http://schemas.microsoft.com/office/powerpoint/2010/main" val="3905518271"/>
      </p:ext>
    </p:extLst>
  </p:cSld>
  <p:clrMapOvr>
    <a:masterClrMapping/>
  </p:clrMapOvr>
  <p:transition>
    <p:pull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Plus, </a:t>
            </a:r>
            <a:r>
              <a:rPr lang="en-US" altLang="zh-CN" sz="5000" b="1" dirty="0">
                <a:solidFill>
                  <a:srgbClr val="C00000"/>
                </a:solidFill>
                <a:latin typeface="微软雅黑" panose="020B0503020204020204" pitchFamily="34" charset="-122"/>
                <a:ea typeface="微软雅黑" panose="020B0503020204020204" pitchFamily="34" charset="-122"/>
              </a:rPr>
              <a:t>befriending</a:t>
            </a:r>
            <a:r>
              <a:rPr lang="en-US" altLang="zh-CN" sz="5000" dirty="0">
                <a:solidFill>
                  <a:srgbClr val="C00000"/>
                </a:solidFill>
                <a:latin typeface="微软雅黑" panose="020B0503020204020204" pitchFamily="34" charset="-122"/>
                <a:ea typeface="微软雅黑" panose="020B0503020204020204" pitchFamily="34" charset="-122"/>
              </a:rPr>
              <a:t> warm-hearted Chinese friends around you is sure to better your oral Chinese. Meanwhile, it can enrich your knowledge of Chinese customs. Finally, I suggest you try e-mailing me in Chinese.</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       I hope my suggestions above may benefit you. Hope you will make sufficient progress in Chinese soon. I am looking forward to your arrival.</a:t>
            </a:r>
          </a:p>
          <a:p>
            <a:pPr algn="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Yours,</a:t>
            </a:r>
          </a:p>
          <a:p>
            <a:pPr algn="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Li </a:t>
            </a:r>
            <a:r>
              <a:rPr lang="en-US" altLang="zh-CN" sz="5000" dirty="0" err="1">
                <a:solidFill>
                  <a:srgbClr val="C00000"/>
                </a:solidFill>
                <a:latin typeface="微软雅黑" panose="020B0503020204020204" pitchFamily="34" charset="-122"/>
                <a:ea typeface="微软雅黑" panose="020B0503020204020204" pitchFamily="34" charset="-122"/>
              </a:rPr>
              <a:t>Hua</a:t>
            </a:r>
            <a:endParaRPr lang="en-US" altLang="zh-CN" sz="5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0485521"/>
      </p:ext>
    </p:extLst>
  </p:cSld>
  <p:clrMapOvr>
    <a:masterClrMapping/>
  </p:clrMapOvr>
  <p:transition>
    <p:pull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 name="矩形 1"/>
          <p:cNvSpPr/>
          <p:nvPr/>
        </p:nvSpPr>
        <p:spPr>
          <a:xfrm>
            <a:off x="7561164" y="805982"/>
            <a:ext cx="9289032" cy="1015663"/>
          </a:xfrm>
          <a:prstGeom prst="rect">
            <a:avLst/>
          </a:prstGeom>
        </p:spPr>
        <p:txBody>
          <a:bodyPr wrap="square">
            <a:spAutoFit/>
          </a:bodyPr>
          <a:lstStyle/>
          <a:p>
            <a:pPr algn="ctr"/>
            <a:r>
              <a:rPr lang="zh-CN" altLang="en-US" sz="6000" b="1" dirty="0" smtClean="0">
                <a:solidFill>
                  <a:srgbClr val="9D234F"/>
                </a:solidFill>
                <a:latin typeface="微软雅黑" panose="020B0503020204020204" pitchFamily="34" charset="-122"/>
                <a:ea typeface="微软雅黑" panose="020B0503020204020204" pitchFamily="34" charset="-122"/>
              </a:rPr>
              <a:t>考点</a:t>
            </a:r>
            <a:r>
              <a:rPr lang="en-US" altLang="zh-CN" sz="6000" b="1" dirty="0" smtClean="0">
                <a:solidFill>
                  <a:srgbClr val="9D234F"/>
                </a:solidFill>
                <a:latin typeface="微软雅黑" panose="020B0503020204020204" pitchFamily="34" charset="-122"/>
                <a:ea typeface="微软雅黑" panose="020B0503020204020204" pitchFamily="34" charset="-122"/>
              </a:rPr>
              <a:t>4   </a:t>
            </a:r>
            <a:r>
              <a:rPr lang="zh-CN" altLang="en-US" sz="6000" b="1" dirty="0" smtClean="0">
                <a:solidFill>
                  <a:srgbClr val="9D234F"/>
                </a:solidFill>
                <a:latin typeface="微软雅黑" panose="020B0503020204020204" pitchFamily="34" charset="-122"/>
                <a:ea typeface="微软雅黑" panose="020B0503020204020204" pitchFamily="34" charset="-122"/>
              </a:rPr>
              <a:t>推荐信</a:t>
            </a:r>
            <a:endParaRPr lang="zh-CN" altLang="zh-CN" sz="6000" b="1" dirty="0">
              <a:solidFill>
                <a:srgbClr val="9D234F"/>
              </a:solidFill>
              <a:latin typeface="微软雅黑" panose="020B0503020204020204" pitchFamily="34" charset="-122"/>
              <a:ea typeface="微软雅黑" panose="020B0503020204020204" pitchFamily="34" charset="-122"/>
            </a:endParaRPr>
          </a:p>
        </p:txBody>
      </p:sp>
      <p:sp>
        <p:nvSpPr>
          <p:cNvPr id="13" name="矩形 12"/>
          <p:cNvSpPr/>
          <p:nvPr/>
        </p:nvSpPr>
        <p:spPr>
          <a:xfrm>
            <a:off x="1800524" y="1764605"/>
            <a:ext cx="20522280" cy="1246495"/>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【写作架构】</a:t>
            </a:r>
            <a:endParaRPr lang="zh-CN" altLang="en-US" sz="5000" b="1" dirty="0">
              <a:solidFill>
                <a:srgbClr val="9D234F"/>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4850" y="3564806"/>
            <a:ext cx="17933588"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832825"/>
      </p:ext>
    </p:extLst>
  </p:cSld>
  <p:clrMapOvr>
    <a:masterClrMapping/>
  </p:clrMapOvr>
  <p:transition>
    <p:pull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1633954"/>
          </a:xfrm>
          <a:prstGeom prst="rect">
            <a:avLst/>
          </a:prstGeom>
        </p:spPr>
        <p:txBody>
          <a:bodyPr wrap="square">
            <a:spAutoFit/>
          </a:bodyPr>
          <a:lstStyle/>
          <a:p>
            <a:pPr>
              <a:lnSpc>
                <a:spcPct val="150000"/>
              </a:lnSpc>
            </a:pPr>
            <a:r>
              <a:rPr lang="zh-CN" altLang="en-US" sz="5000" b="1" dirty="0">
                <a:solidFill>
                  <a:srgbClr val="9D234F"/>
                </a:solidFill>
                <a:latin typeface="微软雅黑" panose="020B0503020204020204" pitchFamily="34" charset="-122"/>
                <a:ea typeface="微软雅黑" panose="020B0503020204020204" pitchFamily="34" charset="-122"/>
              </a:rPr>
              <a:t>【高考体验】</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a:t>
            </a:r>
            <a:r>
              <a:rPr lang="en-US" altLang="zh-CN" sz="5000" dirty="0">
                <a:solidFill>
                  <a:prstClr val="black"/>
                </a:solidFill>
                <a:latin typeface="微软雅黑" panose="020B0503020204020204" pitchFamily="34" charset="-122"/>
                <a:ea typeface="微软雅黑" panose="020B0503020204020204" pitchFamily="34" charset="-122"/>
              </a:rPr>
              <a:t>2018•</a:t>
            </a:r>
            <a:r>
              <a:rPr lang="zh-CN" altLang="en-US" sz="5000" dirty="0">
                <a:solidFill>
                  <a:prstClr val="black"/>
                </a:solidFill>
                <a:latin typeface="微软雅黑" panose="020B0503020204020204" pitchFamily="34" charset="-122"/>
                <a:ea typeface="微软雅黑" panose="020B0503020204020204" pitchFamily="34" charset="-122"/>
              </a:rPr>
              <a:t>北京卷</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假设</a:t>
            </a:r>
            <a:r>
              <a:rPr lang="zh-CN" altLang="en-US" sz="5000" dirty="0">
                <a:solidFill>
                  <a:prstClr val="black"/>
                </a:solidFill>
                <a:latin typeface="微软雅黑" panose="020B0503020204020204" pitchFamily="34" charset="-122"/>
                <a:ea typeface="微软雅黑" panose="020B0503020204020204" pitchFamily="34" charset="-122"/>
              </a:rPr>
              <a:t>你是红星中学高三学生李华</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你的英国朋友</a:t>
            </a:r>
            <a:r>
              <a:rPr lang="en-US" altLang="zh-CN" sz="5000" dirty="0">
                <a:solidFill>
                  <a:prstClr val="black"/>
                </a:solidFill>
                <a:latin typeface="微软雅黑" panose="020B0503020204020204" pitchFamily="34" charset="-122"/>
                <a:ea typeface="微软雅黑" panose="020B0503020204020204" pitchFamily="34" charset="-122"/>
              </a:rPr>
              <a:t>Jim</a:t>
            </a:r>
            <a:r>
              <a:rPr lang="zh-CN" altLang="en-US" sz="5000" dirty="0">
                <a:solidFill>
                  <a:prstClr val="black"/>
                </a:solidFill>
                <a:latin typeface="微软雅黑" panose="020B0503020204020204" pitchFamily="34" charset="-122"/>
                <a:ea typeface="微软雅黑" panose="020B0503020204020204" pitchFamily="34" charset="-122"/>
              </a:rPr>
              <a:t>在给你的邮件中提到他对中国文化感兴趣</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计划明年来北京上大学。他向你咨询相关信息。请给他回邮件</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内容包括</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1</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表示欢迎</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推荐他上哪所大学</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3</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建议他做哪些准备工作。</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注意</a:t>
            </a:r>
            <a:r>
              <a:rPr lang="en-US" altLang="zh-CN" sz="5000" dirty="0">
                <a:solidFill>
                  <a:prstClr val="black"/>
                </a:solidFill>
                <a:latin typeface="微软雅黑" panose="020B0503020204020204" pitchFamily="34" charset="-122"/>
                <a:ea typeface="微软雅黑" panose="020B0503020204020204" pitchFamily="34" charset="-122"/>
              </a:rPr>
              <a:t>:1. </a:t>
            </a:r>
            <a:r>
              <a:rPr lang="zh-CN" altLang="en-US" sz="5000" dirty="0">
                <a:solidFill>
                  <a:prstClr val="black"/>
                </a:solidFill>
                <a:latin typeface="微软雅黑" panose="020B0503020204020204" pitchFamily="34" charset="-122"/>
                <a:ea typeface="微软雅黑" panose="020B0503020204020204" pitchFamily="34" charset="-122"/>
              </a:rPr>
              <a:t>词数</a:t>
            </a:r>
            <a:r>
              <a:rPr lang="en-US" altLang="zh-CN" sz="5000" dirty="0">
                <a:solidFill>
                  <a:prstClr val="black"/>
                </a:solidFill>
                <a:latin typeface="微软雅黑" panose="020B0503020204020204" pitchFamily="34" charset="-122"/>
                <a:ea typeface="微软雅黑" panose="020B0503020204020204" pitchFamily="34" charset="-122"/>
              </a:rPr>
              <a:t>80</a:t>
            </a:r>
            <a:r>
              <a:rPr lang="zh-CN" altLang="en-US" sz="5000" dirty="0">
                <a:solidFill>
                  <a:prstClr val="black"/>
                </a:solidFill>
                <a:latin typeface="微软雅黑" panose="020B0503020204020204" pitchFamily="34" charset="-122"/>
                <a:ea typeface="微软雅黑" panose="020B0503020204020204" pitchFamily="34" charset="-122"/>
              </a:rPr>
              <a:t>左右</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2. </a:t>
            </a:r>
            <a:r>
              <a:rPr lang="zh-CN" altLang="en-US" sz="5000" dirty="0">
                <a:solidFill>
                  <a:prstClr val="black"/>
                </a:solidFill>
                <a:latin typeface="微软雅黑" panose="020B0503020204020204" pitchFamily="34" charset="-122"/>
                <a:ea typeface="微软雅黑" panose="020B0503020204020204" pitchFamily="34" charset="-122"/>
              </a:rPr>
              <a:t>开头和结尾已给出</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不计入总词数。</a:t>
            </a:r>
          </a:p>
        </p:txBody>
      </p:sp>
    </p:spTree>
    <p:extLst>
      <p:ext uri="{BB962C8B-B14F-4D97-AF65-F5344CB8AC3E}">
        <p14:creationId xmlns:p14="http://schemas.microsoft.com/office/powerpoint/2010/main" val="3352908096"/>
      </p:ext>
    </p:extLst>
  </p:cSld>
  <p:clrMapOvr>
    <a:masterClrMapping/>
  </p:clrMapOvr>
  <p:transition>
    <p:pull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09"/>
            <a:ext cx="20522280" cy="7017306"/>
          </a:xfrm>
          <a:prstGeom prst="rect">
            <a:avLst/>
          </a:prstGeom>
        </p:spPr>
        <p:txBody>
          <a:bodyPr wrap="square">
            <a:spAutoFit/>
          </a:bodyPr>
          <a:lstStyle/>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Dear Jim, </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_____________________________________________________________________________________________________________________________________________________________________________________________________________________</a:t>
            </a:r>
            <a:r>
              <a:rPr lang="en-US" altLang="zh-CN" sz="5000" u="sng"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a:t>
            </a:r>
            <a:r>
              <a:rPr lang="en-US" altLang="zh-CN" sz="5000" u="sng" dirty="0" smtClean="0">
                <a:latin typeface="微软雅黑" panose="020B0503020204020204" pitchFamily="34" charset="-122"/>
                <a:ea typeface="微软雅黑" panose="020B0503020204020204" pitchFamily="34" charset="-122"/>
              </a:rPr>
              <a:t>                                                                                                          </a:t>
            </a:r>
            <a:endParaRPr lang="en-US" altLang="zh-CN" sz="5000" u="sng" dirty="0" smtClean="0">
              <a:latin typeface="微软雅黑" panose="020B0503020204020204" pitchFamily="34" charset="-122"/>
              <a:ea typeface="微软雅黑" panose="020B0503020204020204" pitchFamily="34" charset="-122"/>
            </a:endParaRP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Yours,</a:t>
            </a:r>
            <a:endParaRPr lang="zh-CN" altLang="zh-CN" sz="5000" dirty="0">
              <a:solidFill>
                <a:prstClr val="black"/>
              </a:solidFill>
              <a:latin typeface="微软雅黑" panose="020B0503020204020204" pitchFamily="34" charset="-122"/>
              <a:ea typeface="微软雅黑" panose="020B0503020204020204" pitchFamily="34" charset="-122"/>
            </a:endParaRP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Li </a:t>
            </a:r>
            <a:r>
              <a:rPr lang="en-US" altLang="zh-CN" sz="5000" dirty="0" err="1">
                <a:solidFill>
                  <a:prstClr val="black"/>
                </a:solidFill>
                <a:latin typeface="微软雅黑" panose="020B0503020204020204" pitchFamily="34" charset="-122"/>
                <a:ea typeface="微软雅黑" panose="020B0503020204020204" pitchFamily="34" charset="-122"/>
              </a:rPr>
              <a:t>Hua</a:t>
            </a:r>
            <a:r>
              <a:rPr lang="en-US" altLang="zh-CN" sz="5000" dirty="0">
                <a:solidFill>
                  <a:prstClr val="black"/>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557134038"/>
      </p:ext>
    </p:extLst>
  </p:cSld>
  <p:clrMapOvr>
    <a:masterClrMapping/>
  </p:clrMapOvr>
  <p:transition>
    <p:pull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经典范文</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Dear Jim, </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I </a:t>
            </a:r>
            <a:r>
              <a:rPr lang="en-US" altLang="zh-CN" sz="5000" dirty="0">
                <a:solidFill>
                  <a:prstClr val="black"/>
                </a:solidFill>
                <a:latin typeface="微软雅黑" panose="020B0503020204020204" pitchFamily="34" charset="-122"/>
                <a:ea typeface="微软雅黑" panose="020B0503020204020204" pitchFamily="34" charset="-122"/>
              </a:rPr>
              <a:t>am very glad to know that you are coming to attend university in Beijing next year</a:t>
            </a: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Knowing</a:t>
            </a: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you are interested in Chinese culture, I recommend Beijing University to you, </a:t>
            </a:r>
            <a:r>
              <a:rPr lang="en-US" altLang="zh-CN" sz="5000" b="1" dirty="0">
                <a:solidFill>
                  <a:prstClr val="black"/>
                </a:solidFill>
                <a:latin typeface="微软雅黑" panose="020B0503020204020204" pitchFamily="34" charset="-122"/>
                <a:ea typeface="微软雅黑" panose="020B0503020204020204" pitchFamily="34" charset="-122"/>
              </a:rPr>
              <a:t>which</a:t>
            </a:r>
            <a:r>
              <a:rPr lang="en-US" altLang="zh-CN" sz="5000" dirty="0">
                <a:solidFill>
                  <a:prstClr val="black"/>
                </a:solidFill>
                <a:latin typeface="微软雅黑" panose="020B0503020204020204" pitchFamily="34" charset="-122"/>
                <a:ea typeface="微软雅黑" panose="020B0503020204020204" pitchFamily="34" charset="-122"/>
              </a:rPr>
              <a:t> is one of the best universities in China. Its Chinese Literature major is perfect for you </a:t>
            </a:r>
            <a:r>
              <a:rPr lang="en-US" altLang="zh-CN" sz="5000" b="1" dirty="0">
                <a:solidFill>
                  <a:prstClr val="black"/>
                </a:solidFill>
                <a:latin typeface="微软雅黑" panose="020B0503020204020204" pitchFamily="34" charset="-122"/>
                <a:ea typeface="微软雅黑" panose="020B0503020204020204" pitchFamily="34" charset="-122"/>
              </a:rPr>
              <a:t>where you can be completely soaked in </a:t>
            </a:r>
            <a:r>
              <a:rPr lang="en-US" altLang="zh-CN" sz="5000" dirty="0">
                <a:solidFill>
                  <a:prstClr val="black"/>
                </a:solidFill>
                <a:latin typeface="微软雅黑" panose="020B0503020204020204" pitchFamily="34" charset="-122"/>
                <a:ea typeface="微软雅黑" panose="020B0503020204020204" pitchFamily="34" charset="-122"/>
              </a:rPr>
              <a:t>Chinese profound history and rich culture. </a:t>
            </a:r>
          </a:p>
        </p:txBody>
      </p:sp>
    </p:spTree>
    <p:extLst>
      <p:ext uri="{BB962C8B-B14F-4D97-AF65-F5344CB8AC3E}">
        <p14:creationId xmlns:p14="http://schemas.microsoft.com/office/powerpoint/2010/main" val="4056764978"/>
      </p:ext>
    </p:extLst>
  </p:cSld>
  <p:clrMapOvr>
    <a:masterClrMapping/>
  </p:clrMapOvr>
  <p:transition>
    <p:pull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a:solidFill>
                  <a:prstClr val="black"/>
                </a:solidFill>
                <a:latin typeface="微软雅黑" panose="020B0503020204020204" pitchFamily="34" charset="-122"/>
                <a:ea typeface="微软雅黑" panose="020B0503020204020204" pitchFamily="34" charset="-122"/>
              </a:rPr>
              <a:t>As for </a:t>
            </a:r>
            <a:r>
              <a:rPr lang="en-US" altLang="zh-CN" sz="5000" dirty="0">
                <a:solidFill>
                  <a:prstClr val="black"/>
                </a:solidFill>
                <a:latin typeface="微软雅黑" panose="020B0503020204020204" pitchFamily="34" charset="-122"/>
                <a:ea typeface="微软雅黑" panose="020B0503020204020204" pitchFamily="34" charset="-122"/>
              </a:rPr>
              <a:t>preparation, some reading in advance is needed like </a:t>
            </a:r>
            <a:r>
              <a:rPr lang="en-US" altLang="zh-CN" sz="5000" i="1" dirty="0">
                <a:solidFill>
                  <a:prstClr val="black"/>
                </a:solidFill>
                <a:latin typeface="微软雅黑" panose="020B0503020204020204" pitchFamily="34" charset="-122"/>
                <a:ea typeface="微软雅黑" panose="020B0503020204020204" pitchFamily="34" charset="-122"/>
              </a:rPr>
              <a:t>The Story of the Stone</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while</a:t>
            </a:r>
            <a:r>
              <a:rPr lang="en-US" altLang="zh-CN" sz="5000" dirty="0">
                <a:solidFill>
                  <a:prstClr val="black"/>
                </a:solidFill>
                <a:latin typeface="微软雅黑" panose="020B0503020204020204" pitchFamily="34" charset="-122"/>
                <a:ea typeface="微软雅黑" panose="020B0503020204020204" pitchFamily="34" charset="-122"/>
              </a:rPr>
              <a:t> some online courses of spoken Chinese can </a:t>
            </a:r>
            <a:r>
              <a:rPr lang="en-US" altLang="zh-CN" sz="5000" b="1" dirty="0">
                <a:solidFill>
                  <a:prstClr val="black"/>
                </a:solidFill>
                <a:latin typeface="微软雅黑" panose="020B0503020204020204" pitchFamily="34" charset="-122"/>
                <a:ea typeface="微软雅黑" panose="020B0503020204020204" pitchFamily="34" charset="-122"/>
              </a:rPr>
              <a:t>be of giant help for you to adapt into </a:t>
            </a:r>
            <a:r>
              <a:rPr lang="en-US" altLang="zh-CN" sz="5000" dirty="0">
                <a:solidFill>
                  <a:prstClr val="black"/>
                </a:solidFill>
                <a:latin typeface="微软雅黑" panose="020B0503020204020204" pitchFamily="34" charset="-122"/>
                <a:ea typeface="微软雅黑" panose="020B0503020204020204" pitchFamily="34" charset="-122"/>
              </a:rPr>
              <a:t>the Chinese language environment. If you still have questions, please </a:t>
            </a:r>
            <a:r>
              <a:rPr lang="en-US" altLang="zh-CN" sz="5000" b="1" dirty="0">
                <a:solidFill>
                  <a:prstClr val="black"/>
                </a:solidFill>
                <a:latin typeface="微软雅黑" panose="020B0503020204020204" pitchFamily="34" charset="-122"/>
                <a:ea typeface="微软雅黑" panose="020B0503020204020204" pitchFamily="34" charset="-122"/>
              </a:rPr>
              <a:t>feel free to </a:t>
            </a:r>
            <a:r>
              <a:rPr lang="en-US" altLang="zh-CN" sz="5000" dirty="0">
                <a:solidFill>
                  <a:prstClr val="black"/>
                </a:solidFill>
                <a:latin typeface="微软雅黑" panose="020B0503020204020204" pitchFamily="34" charset="-122"/>
                <a:ea typeface="微软雅黑" panose="020B0503020204020204" pitchFamily="34" charset="-122"/>
              </a:rPr>
              <a:t>let me know.</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Looking forward to meeting you here soon.</a:t>
            </a: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Yours,</a:t>
            </a: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Li </a:t>
            </a:r>
            <a:r>
              <a:rPr lang="en-US" altLang="zh-CN" sz="5000" dirty="0" err="1">
                <a:solidFill>
                  <a:prstClr val="black"/>
                </a:solidFill>
                <a:latin typeface="微软雅黑" panose="020B0503020204020204" pitchFamily="34" charset="-122"/>
                <a:ea typeface="微软雅黑" panose="020B0503020204020204" pitchFamily="34" charset="-122"/>
              </a:rPr>
              <a:t>Hua</a:t>
            </a:r>
            <a:r>
              <a:rPr lang="en-US" altLang="zh-CN" sz="5000" dirty="0">
                <a:solidFill>
                  <a:prstClr val="black"/>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36851685"/>
      </p:ext>
    </p:extLst>
  </p:cSld>
  <p:clrMapOvr>
    <a:masterClrMapping/>
  </p:clrMapOvr>
  <p:transition>
    <p:pull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1172289"/>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【提分句式】</a:t>
            </a:r>
            <a:endParaRPr lang="en-US" altLang="zh-CN" sz="5000" b="1" dirty="0" smtClean="0">
              <a:solidFill>
                <a:srgbClr val="9D234F"/>
              </a:solidFill>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精彩开头</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开门见山</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推荐某人某物或某活动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得知你对</a:t>
            </a:r>
            <a:r>
              <a:rPr lang="en-US" altLang="zh-CN" sz="5000" dirty="0">
                <a:latin typeface="宋体" pitchFamily="2" charset="-122"/>
              </a:rPr>
              <a:t>……</a:t>
            </a:r>
            <a:r>
              <a:rPr lang="zh-CN" altLang="en-US" sz="5000" dirty="0">
                <a:latin typeface="微软雅黑" panose="020B0503020204020204" pitchFamily="34" charset="-122"/>
                <a:ea typeface="微软雅黑" panose="020B0503020204020204" pitchFamily="34" charset="-122"/>
              </a:rPr>
              <a:t>很感兴趣</a:t>
            </a:r>
            <a:r>
              <a:rPr lang="en-US" altLang="zh-CN" sz="5000" dirty="0">
                <a:latin typeface="微软雅黑" panose="020B0503020204020204" pitchFamily="34" charset="-122"/>
                <a:ea typeface="微软雅黑" panose="020B0503020204020204" pitchFamily="34" charset="-122"/>
              </a:rPr>
              <a:t>) ancient Chinese architecture, I strongly </a:t>
            </a:r>
            <a:r>
              <a:rPr lang="en-US" altLang="zh-CN" sz="5000" b="1" dirty="0">
                <a:latin typeface="微软雅黑" panose="020B0503020204020204" pitchFamily="34" charset="-122"/>
                <a:ea typeface="微软雅黑" panose="020B0503020204020204" pitchFamily="34" charset="-122"/>
              </a:rPr>
              <a:t>recommend the Forbidden City to you</a:t>
            </a:r>
            <a:r>
              <a:rPr lang="en-US" altLang="zh-CN" sz="5000" dirty="0">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 </a:t>
            </a:r>
            <a:r>
              <a:rPr lang="en-US" altLang="zh-CN" sz="5000" dirty="0">
                <a:latin typeface="微软雅黑" panose="020B0503020204020204" pitchFamily="34" charset="-122"/>
                <a:ea typeface="微软雅黑" panose="020B0503020204020204" pitchFamily="34" charset="-122"/>
              </a:rPr>
              <a:t>I would like to </a:t>
            </a:r>
            <a:r>
              <a:rPr lang="en-US" altLang="zh-CN" sz="5000" b="1" dirty="0">
                <a:latin typeface="微软雅黑" panose="020B0503020204020204" pitchFamily="34" charset="-122"/>
                <a:ea typeface="微软雅黑" panose="020B0503020204020204" pitchFamily="34" charset="-122"/>
              </a:rPr>
              <a:t>present</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for your consideration </a:t>
            </a:r>
            <a:r>
              <a:rPr lang="en-US" altLang="zh-CN" sz="5000" dirty="0">
                <a:latin typeface="微软雅黑" panose="020B0503020204020204" pitchFamily="34" charset="-122"/>
                <a:ea typeface="微软雅黑" panose="020B0503020204020204" pitchFamily="34" charset="-122"/>
              </a:rPr>
              <a:t>in your search for…</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a:t>
            </a:r>
            <a:r>
              <a:rPr lang="en-US" altLang="zh-CN" sz="5000" b="1"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I'm </a:t>
            </a:r>
            <a:r>
              <a:rPr lang="en-US" altLang="zh-CN" sz="5000" dirty="0">
                <a:latin typeface="微软雅黑" panose="020B0503020204020204" pitchFamily="34" charset="-122"/>
                <a:ea typeface="微软雅黑" panose="020B0503020204020204" pitchFamily="34" charset="-122"/>
              </a:rPr>
              <a:t>more than delighted to </a:t>
            </a:r>
            <a:r>
              <a:rPr lang="en-US" altLang="zh-CN" sz="5000" b="1" dirty="0">
                <a:latin typeface="微软雅黑" panose="020B0503020204020204" pitchFamily="34" charset="-122"/>
                <a:ea typeface="微软雅黑" panose="020B0503020204020204" pitchFamily="34" charset="-122"/>
              </a:rPr>
              <a:t>recommend the table tennis club which you are curious about to you</a:t>
            </a:r>
            <a:r>
              <a:rPr lang="en-US" altLang="zh-CN" sz="5000" dirty="0">
                <a:latin typeface="微软雅黑" panose="020B0503020204020204" pitchFamily="34" charset="-122"/>
                <a:ea typeface="微软雅黑" panose="020B0503020204020204" pitchFamily="34" charset="-122"/>
              </a:rPr>
              <a:t>.</a:t>
            </a:r>
          </a:p>
        </p:txBody>
      </p:sp>
      <p:sp>
        <p:nvSpPr>
          <p:cNvPr id="5" name="矩形 4"/>
          <p:cNvSpPr/>
          <p:nvPr/>
        </p:nvSpPr>
        <p:spPr>
          <a:xfrm>
            <a:off x="3528716" y="2807558"/>
            <a:ext cx="16273808" cy="1477328"/>
          </a:xfrm>
          <a:prstGeom prst="rect">
            <a:avLst/>
          </a:prstGeom>
        </p:spPr>
        <p:txBody>
          <a:bodyPr wrap="square">
            <a:spAutoFit/>
          </a:bodyPr>
          <a:lstStyle/>
          <a:p>
            <a:pPr>
              <a:lnSpc>
                <a:spcPct val="150000"/>
              </a:lnSpc>
            </a:pPr>
            <a:r>
              <a:rPr lang="en-US" altLang="zh-CN" sz="6000" b="1" dirty="0">
                <a:solidFill>
                  <a:srgbClr val="CC0000"/>
                </a:solidFill>
                <a:latin typeface="微软雅黑" panose="020B0503020204020204" pitchFamily="34" charset="-122"/>
                <a:ea typeface="微软雅黑" panose="020B0503020204020204" pitchFamily="34" charset="-122"/>
              </a:rPr>
              <a:t>Knowing that you take a great interest in</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73285643"/>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863965"/>
          </a:xfrm>
          <a:prstGeom prst="rect">
            <a:avLst/>
          </a:prstGeom>
        </p:spPr>
        <p:txBody>
          <a:bodyPr wrap="square">
            <a:spAutoFit/>
          </a:bodyPr>
          <a:lstStyle/>
          <a:p>
            <a:pPr>
              <a:lnSpc>
                <a:spcPct val="150000"/>
              </a:lnSpc>
            </a:pPr>
            <a:r>
              <a:rPr lang="zh-CN" altLang="en-US" sz="5000" b="1" dirty="0">
                <a:solidFill>
                  <a:prstClr val="black"/>
                </a:solidFill>
                <a:latin typeface="微软雅黑" panose="020B0503020204020204" pitchFamily="34" charset="-122"/>
                <a:ea typeface="微软雅黑" panose="020B0503020204020204" pitchFamily="34" charset="-122"/>
              </a:rPr>
              <a:t>正文佳句</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讲述推荐理由 </a:t>
            </a:r>
            <a:endParaRPr lang="en-US" altLang="zh-CN" sz="5000" b="1" dirty="0" smtClean="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The reason why I recommend</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is that</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With rich social practice experience, he </a:t>
            </a:r>
            <a:r>
              <a:rPr lang="en-US" altLang="zh-CN" sz="5000" b="1" dirty="0">
                <a:solidFill>
                  <a:prstClr val="black"/>
                </a:solidFill>
                <a:latin typeface="微软雅黑" panose="020B0503020204020204" pitchFamily="34" charset="-122"/>
                <a:ea typeface="微软雅黑" panose="020B0503020204020204" pitchFamily="34" charset="-122"/>
              </a:rPr>
              <a:t>is capable of </a:t>
            </a:r>
            <a:r>
              <a:rPr lang="en-US" altLang="zh-CN" sz="5000" dirty="0">
                <a:solidFill>
                  <a:prstClr val="black"/>
                </a:solidFill>
                <a:latin typeface="微软雅黑" panose="020B0503020204020204" pitchFamily="34" charset="-122"/>
                <a:ea typeface="微软雅黑" panose="020B0503020204020204" pitchFamily="34" charset="-122"/>
              </a:rPr>
              <a:t>dealing with all kinds of emergencies, so I am sure </a:t>
            </a:r>
            <a:r>
              <a:rPr lang="en-US" altLang="zh-CN" sz="5000" b="1" dirty="0">
                <a:solidFill>
                  <a:prstClr val="black"/>
                </a:solidFill>
                <a:latin typeface="微软雅黑" panose="020B0503020204020204" pitchFamily="34" charset="-122"/>
                <a:ea typeface="微软雅黑" panose="020B0503020204020204" pitchFamily="34" charset="-122"/>
              </a:rPr>
              <a:t>he is the best person for this position</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Besides</a:t>
            </a:r>
            <a:r>
              <a:rPr lang="en-US" altLang="zh-CN" sz="5000" dirty="0">
                <a:solidFill>
                  <a:prstClr val="black"/>
                </a:solidFill>
                <a:latin typeface="微软雅黑" panose="020B0503020204020204" pitchFamily="34" charset="-122"/>
                <a:ea typeface="微软雅黑" panose="020B0503020204020204" pitchFamily="34" charset="-122"/>
              </a:rPr>
              <a:t>, it will help you </a:t>
            </a:r>
            <a:r>
              <a:rPr lang="en-US" altLang="zh-CN" sz="5000" b="1" dirty="0">
                <a:solidFill>
                  <a:prstClr val="black"/>
                </a:solidFill>
                <a:latin typeface="微软雅黑" panose="020B0503020204020204" pitchFamily="34" charset="-122"/>
                <a:ea typeface="微软雅黑" panose="020B0503020204020204" pitchFamily="34" charset="-122"/>
              </a:rPr>
              <a:t>learn Chinese in interesting and effective ways</a:t>
            </a:r>
            <a:r>
              <a:rPr lang="en-US" altLang="zh-CN" sz="5000"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68357484"/>
      </p:ext>
    </p:extLst>
  </p:cSld>
  <p:clrMapOvr>
    <a:masterClrMapping/>
  </p:clrMapOvr>
  <p:transition>
    <p:pull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10018127"/>
          </a:xfrm>
          <a:prstGeom prst="rect">
            <a:avLst/>
          </a:prstGeom>
        </p:spPr>
        <p:txBody>
          <a:bodyPr wrap="square">
            <a:spAutoFit/>
          </a:bodyPr>
          <a:lstStyle/>
          <a:p>
            <a:pPr>
              <a:lnSpc>
                <a:spcPct val="150000"/>
              </a:lnSpc>
            </a:pPr>
            <a:r>
              <a:rPr lang="zh-CN" altLang="en-US" sz="5000" b="1" dirty="0">
                <a:solidFill>
                  <a:prstClr val="black"/>
                </a:solidFill>
                <a:latin typeface="微软雅黑" panose="020B0503020204020204" pitchFamily="34" charset="-122"/>
                <a:ea typeface="微软雅黑" panose="020B0503020204020204" pitchFamily="34" charset="-122"/>
              </a:rPr>
              <a:t>靓丽结尾</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希望推荐有帮助</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期待对方考虑自己的推荐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7. </a:t>
            </a:r>
            <a:r>
              <a:rPr lang="en-US" altLang="zh-CN" sz="5000" dirty="0">
                <a:solidFill>
                  <a:prstClr val="black"/>
                </a:solidFill>
                <a:latin typeface="微软雅黑" panose="020B0503020204020204" pitchFamily="34" charset="-122"/>
                <a:ea typeface="微软雅黑" panose="020B0503020204020204" pitchFamily="34" charset="-122"/>
              </a:rPr>
              <a:t>Therefore, I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毫不犹豫地推荐她</a:t>
            </a:r>
            <a:r>
              <a:rPr lang="en-US" altLang="zh-CN" sz="5000" dirty="0">
                <a:solidFill>
                  <a:prstClr val="black"/>
                </a:solidFill>
                <a:latin typeface="微软雅黑" panose="020B0503020204020204" pitchFamily="34" charset="-122"/>
                <a:ea typeface="微软雅黑" panose="020B0503020204020204" pitchFamily="34" charset="-122"/>
              </a:rPr>
              <a:t>) as an ideal candidate for the post you advertised.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8.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在她的帮助下</a:t>
            </a:r>
            <a:r>
              <a:rPr lang="en-US" altLang="zh-CN" sz="5000" dirty="0">
                <a:solidFill>
                  <a:prstClr val="black"/>
                </a:solidFill>
                <a:latin typeface="微软雅黑" panose="020B0503020204020204" pitchFamily="34" charset="-122"/>
                <a:ea typeface="微软雅黑" panose="020B0503020204020204" pitchFamily="34" charset="-122"/>
              </a:rPr>
              <a:t>), you will surely benefit a lot.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9. </a:t>
            </a:r>
            <a:r>
              <a:rPr lang="en-US" altLang="zh-CN" sz="5000" dirty="0">
                <a:solidFill>
                  <a:prstClr val="black"/>
                </a:solidFill>
                <a:latin typeface="微软雅黑" panose="020B0503020204020204" pitchFamily="34" charset="-122"/>
                <a:ea typeface="微软雅黑" panose="020B0503020204020204" pitchFamily="34" charset="-122"/>
              </a:rPr>
              <a:t>I </a:t>
            </a:r>
            <a:r>
              <a:rPr lang="en-US" altLang="zh-CN" sz="5000" b="1" dirty="0">
                <a:solidFill>
                  <a:prstClr val="black"/>
                </a:solidFill>
                <a:latin typeface="微软雅黑" panose="020B0503020204020204" pitchFamily="34" charset="-122"/>
                <a:ea typeface="微软雅黑" panose="020B0503020204020204" pitchFamily="34" charset="-122"/>
              </a:rPr>
              <a:t>do hope </a:t>
            </a:r>
            <a:r>
              <a:rPr lang="en-US" altLang="zh-CN" sz="5000" dirty="0">
                <a:solidFill>
                  <a:prstClr val="black"/>
                </a:solidFill>
                <a:latin typeface="微软雅黑" panose="020B0503020204020204" pitchFamily="34" charset="-122"/>
                <a:ea typeface="微软雅黑" panose="020B0503020204020204" pitchFamily="34" charset="-122"/>
              </a:rPr>
              <a:t>that you can </a:t>
            </a:r>
            <a:r>
              <a:rPr lang="en-US" altLang="zh-CN" sz="5000" b="1" dirty="0">
                <a:solidFill>
                  <a:prstClr val="black"/>
                </a:solidFill>
                <a:latin typeface="微软雅黑" panose="020B0503020204020204" pitchFamily="34" charset="-122"/>
                <a:ea typeface="微软雅黑" panose="020B0503020204020204" pitchFamily="34" charset="-122"/>
              </a:rPr>
              <a:t>consider my recommendation</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take my recommendation into consideration</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account </a:t>
            </a:r>
            <a:r>
              <a:rPr lang="en-US" altLang="zh-CN" sz="5000" dirty="0">
                <a:solidFill>
                  <a:prstClr val="black"/>
                </a:solidFill>
                <a:latin typeface="微软雅黑" panose="020B0503020204020204" pitchFamily="34" charset="-122"/>
                <a:ea typeface="微软雅黑" panose="020B0503020204020204" pitchFamily="34" charset="-122"/>
              </a:rPr>
              <a:t>and it can </a:t>
            </a:r>
            <a:r>
              <a:rPr lang="en-US" altLang="zh-CN" sz="5000" b="1" dirty="0">
                <a:solidFill>
                  <a:prstClr val="black"/>
                </a:solidFill>
                <a:latin typeface="微软雅黑" panose="020B0503020204020204" pitchFamily="34" charset="-122"/>
                <a:ea typeface="微软雅黑" panose="020B0503020204020204" pitchFamily="34" charset="-122"/>
              </a:rPr>
              <a:t>be of great help </a:t>
            </a:r>
            <a:r>
              <a:rPr lang="en-US" altLang="zh-CN" sz="5000" dirty="0">
                <a:solidFill>
                  <a:prstClr val="black"/>
                </a:solidFill>
                <a:latin typeface="微软雅黑" panose="020B0503020204020204" pitchFamily="34" charset="-122"/>
                <a:ea typeface="微软雅黑" panose="020B0503020204020204" pitchFamily="34" charset="-122"/>
              </a:rPr>
              <a:t>for your decision.</a:t>
            </a:r>
          </a:p>
        </p:txBody>
      </p:sp>
      <p:sp>
        <p:nvSpPr>
          <p:cNvPr id="5" name="TextBox 4"/>
          <p:cNvSpPr txBox="1"/>
          <p:nvPr/>
        </p:nvSpPr>
        <p:spPr>
          <a:xfrm>
            <a:off x="6769076" y="1799446"/>
            <a:ext cx="13465496" cy="1477328"/>
          </a:xfrm>
          <a:prstGeom prst="rect">
            <a:avLst/>
          </a:prstGeom>
          <a:noFill/>
        </p:spPr>
        <p:txBody>
          <a:bodyPr wrap="square" rtlCol="0">
            <a:spAutoFit/>
          </a:bodyPr>
          <a:lstStyle/>
          <a:p>
            <a:pPr>
              <a:lnSpc>
                <a:spcPct val="150000"/>
              </a:lnSpc>
            </a:pPr>
            <a:r>
              <a:rPr lang="en-US" altLang="zh-CN" sz="6000" b="1" dirty="0">
                <a:solidFill>
                  <a:srgbClr val="CC0000"/>
                </a:solidFill>
                <a:latin typeface="微软雅黑" panose="020B0503020204020204" pitchFamily="34" charset="-122"/>
                <a:ea typeface="微软雅黑" panose="020B0503020204020204" pitchFamily="34" charset="-122"/>
              </a:rPr>
              <a:t>do not hesitate to recommend her</a:t>
            </a:r>
            <a:endParaRPr lang="zh-CN" altLang="en-US" sz="6000" b="1" dirty="0">
              <a:solidFill>
                <a:srgbClr val="CC000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168676" y="4338832"/>
            <a:ext cx="8280920" cy="1314206"/>
          </a:xfrm>
          <a:prstGeom prst="rect">
            <a:avLst/>
          </a:prstGeom>
          <a:noFill/>
        </p:spPr>
        <p:txBody>
          <a:bodyPr wrap="square" rtlCol="0">
            <a:spAutoFit/>
          </a:bodyPr>
          <a:lstStyle/>
          <a:p>
            <a:pPr>
              <a:lnSpc>
                <a:spcPct val="150000"/>
              </a:lnSpc>
            </a:pPr>
            <a:r>
              <a:rPr lang="en-US" altLang="zh-CN" sz="6000" b="1" dirty="0">
                <a:solidFill>
                  <a:srgbClr val="CC0000"/>
                </a:solidFill>
                <a:latin typeface="微软雅黑" panose="020B0503020204020204" pitchFamily="34" charset="-122"/>
                <a:ea typeface="微软雅黑" panose="020B0503020204020204" pitchFamily="34" charset="-122"/>
              </a:rPr>
              <a:t>With her assistance</a:t>
            </a:r>
            <a:endParaRPr lang="zh-CN" altLang="en-US" sz="6000" b="1" dirty="0">
              <a:solidFill>
                <a:srgbClr val="CC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4288441"/>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矩形 6">
            <a:extLst>
              <a:ext uri="{FF2B5EF4-FFF2-40B4-BE49-F238E27FC236}">
                <a16:creationId xmlns="" xmlns:a16="http://schemas.microsoft.com/office/drawing/2014/main" id="{67E26101-1297-4E1A-B61D-0EA75D03A0CD}"/>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考情分析</a:t>
            </a:r>
          </a:p>
        </p:txBody>
      </p:sp>
      <p:graphicFrame>
        <p:nvGraphicFramePr>
          <p:cNvPr id="3" name="表格 2"/>
          <p:cNvGraphicFramePr>
            <a:graphicFrameLocks noGrp="1"/>
          </p:cNvGraphicFramePr>
          <p:nvPr>
            <p:extLst>
              <p:ext uri="{D42A27DB-BD31-4B8C-83A1-F6EECF244321}">
                <p14:modId xmlns:p14="http://schemas.microsoft.com/office/powerpoint/2010/main" val="2612447014"/>
              </p:ext>
            </p:extLst>
          </p:nvPr>
        </p:nvGraphicFramePr>
        <p:xfrm>
          <a:off x="1512492" y="1620590"/>
          <a:ext cx="20810312" cy="10198536"/>
        </p:xfrm>
        <a:graphic>
          <a:graphicData uri="http://schemas.openxmlformats.org/drawingml/2006/table">
            <a:tbl>
              <a:tblPr>
                <a:tableStyleId>{5C22544A-7EE6-4342-B048-85BDC9FD1C3A}</a:tableStyleId>
              </a:tblPr>
              <a:tblGrid>
                <a:gridCol w="1274170">
                  <a:extLst>
                    <a:ext uri="{9D8B030D-6E8A-4147-A177-3AD203B41FA5}">
                      <a16:colId xmlns="" xmlns:a16="http://schemas.microsoft.com/office/drawing/2014/main" val="20000"/>
                    </a:ext>
                  </a:extLst>
                </a:gridCol>
                <a:gridCol w="19536142">
                  <a:extLst>
                    <a:ext uri="{9D8B030D-6E8A-4147-A177-3AD203B41FA5}">
                      <a16:colId xmlns="" xmlns:a16="http://schemas.microsoft.com/office/drawing/2014/main" val="20001"/>
                    </a:ext>
                  </a:extLst>
                </a:gridCol>
              </a:tblGrid>
              <a:tr h="887072">
                <a:tc gridSpan="2">
                  <a:txBody>
                    <a:bodyPr/>
                    <a:lstStyle/>
                    <a:p>
                      <a:pPr marL="0" marR="0" algn="ctr">
                        <a:lnSpc>
                          <a:spcPct val="130000"/>
                        </a:lnSpc>
                        <a:spcBef>
                          <a:spcPts val="0"/>
                        </a:spcBef>
                        <a:spcAft>
                          <a:spcPts val="0"/>
                        </a:spcAft>
                      </a:pPr>
                      <a:r>
                        <a:rPr lang="zh-CN" altLang="en-US" sz="4400" b="1" i="1" dirty="0">
                          <a:effectLst/>
                          <a:latin typeface="微软雅黑" panose="020B0503020204020204" pitchFamily="34" charset="-122"/>
                          <a:ea typeface="微软雅黑" panose="020B0503020204020204" pitchFamily="34" charset="-122"/>
                        </a:rPr>
                        <a:t>命题透视</a:t>
                      </a:r>
                      <a:endParaRPr lang="zh-CN" altLang="en-US" sz="4400" b="1" i="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zh-CN" altLang="en-US"/>
                    </a:p>
                  </a:txBody>
                  <a:tcPr/>
                </a:tc>
                <a:extLst>
                  <a:ext uri="{0D108BD9-81ED-4DB2-BD59-A6C34878D82A}">
                    <a16:rowId xmlns="" xmlns:a16="http://schemas.microsoft.com/office/drawing/2014/main" val="10000"/>
                  </a:ext>
                </a:extLst>
              </a:tr>
              <a:tr h="245071">
                <a:tc gridSpan="2">
                  <a:txBody>
                    <a:bodyPr/>
                    <a:lstStyle/>
                    <a:p>
                      <a:pPr marL="0" marR="0" algn="ctr">
                        <a:lnSpc>
                          <a:spcPct val="130000"/>
                        </a:lnSpc>
                        <a:spcBef>
                          <a:spcPts val="0"/>
                        </a:spcBef>
                        <a:spcAft>
                          <a:spcPts val="0"/>
                        </a:spcAft>
                      </a:pPr>
                      <a:r>
                        <a:rPr lang="en-US" altLang="zh-CN" sz="4400" b="1" dirty="0" smtClean="0">
                          <a:effectLst/>
                          <a:latin typeface="微软雅黑" panose="020B0503020204020204" pitchFamily="34" charset="-122"/>
                          <a:ea typeface="微软雅黑" panose="020B0503020204020204" pitchFamily="34" charset="-122"/>
                        </a:rPr>
                        <a:t>2020—2022</a:t>
                      </a:r>
                      <a:r>
                        <a:rPr lang="zh-CN" altLang="en-US" sz="4400" b="1" dirty="0" smtClean="0">
                          <a:effectLst/>
                          <a:latin typeface="微软雅黑" panose="020B0503020204020204" pitchFamily="34" charset="-122"/>
                          <a:ea typeface="微软雅黑" panose="020B0503020204020204" pitchFamily="34" charset="-122"/>
                        </a:rPr>
                        <a:t>年高考应用文写作试题分析表</a:t>
                      </a:r>
                      <a:endParaRPr lang="zh-CN" altLang="en-US" sz="44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 xmlns:a16="http://schemas.microsoft.com/office/drawing/2014/main" val="10001"/>
                  </a:ext>
                </a:extLst>
              </a:tr>
              <a:tr h="560508">
                <a:tc>
                  <a:txBody>
                    <a:bodyPr/>
                    <a:lstStyle/>
                    <a:p>
                      <a:pPr marL="0" marR="0" algn="ctr">
                        <a:lnSpc>
                          <a:spcPct val="130000"/>
                        </a:lnSpc>
                        <a:spcBef>
                          <a:spcPts val="0"/>
                        </a:spcBef>
                        <a:spcAft>
                          <a:spcPts val="0"/>
                        </a:spcAft>
                      </a:pPr>
                      <a:r>
                        <a:rPr lang="zh-CN" altLang="en-US" sz="4400" dirty="0">
                          <a:effectLst/>
                          <a:latin typeface="微软雅黑" panose="020B0503020204020204" pitchFamily="34" charset="-122"/>
                          <a:ea typeface="微软雅黑" panose="020B0503020204020204" pitchFamily="34" charset="-122"/>
                        </a:rPr>
                        <a:t>命题</a:t>
                      </a:r>
                    </a:p>
                    <a:p>
                      <a:pPr marL="0" marR="0" algn="ctr">
                        <a:lnSpc>
                          <a:spcPct val="130000"/>
                        </a:lnSpc>
                        <a:spcBef>
                          <a:spcPts val="0"/>
                        </a:spcBef>
                        <a:spcAft>
                          <a:spcPts val="0"/>
                        </a:spcAft>
                      </a:pPr>
                      <a:r>
                        <a:rPr lang="zh-CN" altLang="en-US" sz="4400" dirty="0">
                          <a:effectLst/>
                          <a:latin typeface="微软雅黑" panose="020B0503020204020204" pitchFamily="34" charset="-122"/>
                          <a:ea typeface="微软雅黑" panose="020B0503020204020204" pitchFamily="34" charset="-122"/>
                        </a:rPr>
                        <a:t>规律</a:t>
                      </a:r>
                      <a:endParaRPr lang="zh-CN" altLang="en-US" sz="44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40000"/>
                        </a:lnSpc>
                        <a:spcBef>
                          <a:spcPts val="0"/>
                        </a:spcBef>
                        <a:spcAft>
                          <a:spcPts val="0"/>
                        </a:spcAft>
                      </a:pPr>
                      <a:r>
                        <a:rPr lang="zh-CN" altLang="en-US" sz="4400" dirty="0" smtClean="0">
                          <a:effectLst/>
                          <a:latin typeface="微软雅黑" panose="020B0503020204020204" pitchFamily="34" charset="-122"/>
                          <a:ea typeface="微软雅黑" panose="020B0503020204020204" pitchFamily="34" charset="-122"/>
                        </a:rPr>
                        <a:t>   </a:t>
                      </a:r>
                      <a:r>
                        <a:rPr lang="en-US" altLang="zh-CN" sz="4800" dirty="0" smtClean="0">
                          <a:effectLst/>
                          <a:latin typeface="微软雅黑" panose="020B0503020204020204" pitchFamily="34" charset="-122"/>
                          <a:ea typeface="微软雅黑" panose="020B0503020204020204" pitchFamily="34" charset="-122"/>
                        </a:rPr>
                        <a:t>1. </a:t>
                      </a:r>
                      <a:r>
                        <a:rPr lang="zh-CN" altLang="en-US" sz="4800" dirty="0" smtClean="0">
                          <a:effectLst/>
                          <a:latin typeface="微软雅黑" panose="020B0503020204020204" pitchFamily="34" charset="-122"/>
                          <a:ea typeface="微软雅黑" panose="020B0503020204020204" pitchFamily="34" charset="-122"/>
                        </a:rPr>
                        <a:t>写作体裁多样化。过去主要以书信和电子邮件为主</a:t>
                      </a:r>
                      <a:r>
                        <a:rPr lang="en-US" altLang="zh-CN" sz="4800" dirty="0" smtClean="0">
                          <a:effectLst/>
                          <a:latin typeface="微软雅黑" panose="020B0503020204020204" pitchFamily="34" charset="-122"/>
                          <a:ea typeface="微软雅黑" panose="020B0503020204020204" pitchFamily="34" charset="-122"/>
                        </a:rPr>
                        <a:t>,</a:t>
                      </a:r>
                      <a:r>
                        <a:rPr lang="zh-CN" altLang="en-US" sz="4800" dirty="0" smtClean="0">
                          <a:effectLst/>
                          <a:latin typeface="微软雅黑" panose="020B0503020204020204" pitchFamily="34" charset="-122"/>
                          <a:ea typeface="微软雅黑" panose="020B0503020204020204" pitchFamily="34" charset="-122"/>
                        </a:rPr>
                        <a:t>近几年出现了新闻报道、记叙文、演讲稿等</a:t>
                      </a:r>
                      <a:r>
                        <a:rPr lang="en-US" altLang="zh-CN" sz="4800" dirty="0" smtClean="0">
                          <a:effectLst/>
                          <a:latin typeface="微软雅黑" panose="020B0503020204020204" pitchFamily="34" charset="-122"/>
                          <a:ea typeface="微软雅黑" panose="020B0503020204020204" pitchFamily="34" charset="-122"/>
                        </a:rPr>
                        <a:t>,2022</a:t>
                      </a:r>
                      <a:r>
                        <a:rPr lang="zh-CN" altLang="en-US" sz="4800" dirty="0" smtClean="0">
                          <a:effectLst/>
                          <a:latin typeface="微软雅黑" panose="020B0503020204020204" pitchFamily="34" charset="-122"/>
                          <a:ea typeface="微软雅黑" panose="020B0503020204020204" pitchFamily="34" charset="-122"/>
                        </a:rPr>
                        <a:t>年全国甲、乙卷中均以短文投稿的形式出现。</a:t>
                      </a:r>
                    </a:p>
                    <a:p>
                      <a:pPr marL="0" marR="0" algn="l">
                        <a:lnSpc>
                          <a:spcPct val="140000"/>
                        </a:lnSpc>
                        <a:spcBef>
                          <a:spcPts val="0"/>
                        </a:spcBef>
                        <a:spcAft>
                          <a:spcPts val="0"/>
                        </a:spcAft>
                      </a:pPr>
                      <a:r>
                        <a:rPr lang="zh-CN" altLang="en-US" sz="4800" dirty="0" smtClean="0">
                          <a:effectLst/>
                          <a:latin typeface="微软雅黑" panose="020B0503020204020204" pitchFamily="34" charset="-122"/>
                          <a:ea typeface="微软雅黑" panose="020B0503020204020204" pitchFamily="34" charset="-122"/>
                        </a:rPr>
                        <a:t>　</a:t>
                      </a:r>
                      <a:r>
                        <a:rPr lang="en-US" altLang="zh-CN" sz="4800" dirty="0" smtClean="0">
                          <a:effectLst/>
                          <a:latin typeface="微软雅黑" panose="020B0503020204020204" pitchFamily="34" charset="-122"/>
                          <a:ea typeface="微软雅黑" panose="020B0503020204020204" pitchFamily="34" charset="-122"/>
                        </a:rPr>
                        <a:t>2. </a:t>
                      </a:r>
                      <a:r>
                        <a:rPr lang="zh-CN" altLang="en-US" sz="4800" dirty="0" smtClean="0">
                          <a:effectLst/>
                          <a:latin typeface="微软雅黑" panose="020B0503020204020204" pitchFamily="34" charset="-122"/>
                          <a:ea typeface="微软雅黑" panose="020B0503020204020204" pitchFamily="34" charset="-122"/>
                        </a:rPr>
                        <a:t>命题形式开放化。过去主要以单一的提纲式文字提示为主</a:t>
                      </a:r>
                      <a:r>
                        <a:rPr lang="en-US" altLang="zh-CN" sz="4800" dirty="0" smtClean="0">
                          <a:effectLst/>
                          <a:latin typeface="微软雅黑" panose="020B0503020204020204" pitchFamily="34" charset="-122"/>
                          <a:ea typeface="微软雅黑" panose="020B0503020204020204" pitchFamily="34" charset="-122"/>
                        </a:rPr>
                        <a:t>,2022</a:t>
                      </a:r>
                      <a:r>
                        <a:rPr lang="zh-CN" altLang="en-US" sz="4800" dirty="0" smtClean="0">
                          <a:effectLst/>
                          <a:latin typeface="微软雅黑" panose="020B0503020204020204" pitchFamily="34" charset="-122"/>
                          <a:ea typeface="微软雅黑" panose="020B0503020204020204" pitchFamily="34" charset="-122"/>
                        </a:rPr>
                        <a:t>年全国乙卷首次运用了“文字提纲</a:t>
                      </a:r>
                      <a:r>
                        <a:rPr lang="en-US" altLang="zh-CN" sz="4800" dirty="0" smtClean="0">
                          <a:effectLst/>
                          <a:latin typeface="微软雅黑" panose="020B0503020204020204" pitchFamily="34" charset="-122"/>
                          <a:ea typeface="微软雅黑" panose="020B0503020204020204" pitchFamily="34" charset="-122"/>
                        </a:rPr>
                        <a:t>+</a:t>
                      </a:r>
                      <a:r>
                        <a:rPr lang="zh-CN" altLang="en-US" sz="4800" dirty="0" smtClean="0">
                          <a:effectLst/>
                          <a:latin typeface="微软雅黑" panose="020B0503020204020204" pitchFamily="34" charset="-122"/>
                          <a:ea typeface="微软雅黑" panose="020B0503020204020204" pitchFamily="34" charset="-122"/>
                        </a:rPr>
                        <a:t>图表” 式的提示语。</a:t>
                      </a:r>
                    </a:p>
                    <a:p>
                      <a:pPr marL="0" marR="0" algn="l">
                        <a:lnSpc>
                          <a:spcPct val="140000"/>
                        </a:lnSpc>
                        <a:spcBef>
                          <a:spcPts val="0"/>
                        </a:spcBef>
                        <a:spcAft>
                          <a:spcPts val="0"/>
                        </a:spcAft>
                      </a:pPr>
                      <a:r>
                        <a:rPr lang="zh-CN" altLang="en-US" sz="4800" dirty="0" smtClean="0">
                          <a:effectLst/>
                          <a:latin typeface="微软雅黑" panose="020B0503020204020204" pitchFamily="34" charset="-122"/>
                          <a:ea typeface="微软雅黑" panose="020B0503020204020204" pitchFamily="34" charset="-122"/>
                        </a:rPr>
                        <a:t>　</a:t>
                      </a:r>
                      <a:r>
                        <a:rPr lang="en-US" altLang="zh-CN" sz="4800" dirty="0" smtClean="0">
                          <a:effectLst/>
                          <a:latin typeface="微软雅黑" panose="020B0503020204020204" pitchFamily="34" charset="-122"/>
                          <a:ea typeface="微软雅黑" panose="020B0503020204020204" pitchFamily="34" charset="-122"/>
                        </a:rPr>
                        <a:t>3. </a:t>
                      </a:r>
                      <a:r>
                        <a:rPr lang="zh-CN" altLang="en-US" sz="4800" dirty="0" smtClean="0">
                          <a:effectLst/>
                          <a:latin typeface="微软雅黑" panose="020B0503020204020204" pitchFamily="34" charset="-122"/>
                          <a:ea typeface="微软雅黑" panose="020B0503020204020204" pitchFamily="34" charset="-122"/>
                        </a:rPr>
                        <a:t>写作主题深刻化。过去主要写与考生的学习、日常活动、人际关系等相关的话题</a:t>
                      </a:r>
                      <a:r>
                        <a:rPr lang="en-US" altLang="zh-CN" sz="4800" dirty="0" smtClean="0">
                          <a:effectLst/>
                          <a:latin typeface="微软雅黑" panose="020B0503020204020204" pitchFamily="34" charset="-122"/>
                          <a:ea typeface="微软雅黑" panose="020B0503020204020204" pitchFamily="34" charset="-122"/>
                        </a:rPr>
                        <a:t>,</a:t>
                      </a:r>
                      <a:r>
                        <a:rPr lang="zh-CN" altLang="en-US" sz="4800" dirty="0" smtClean="0">
                          <a:effectLst/>
                          <a:latin typeface="微软雅黑" panose="020B0503020204020204" pitchFamily="34" charset="-122"/>
                          <a:ea typeface="微软雅黑" panose="020B0503020204020204" pitchFamily="34" charset="-122"/>
                        </a:rPr>
                        <a:t>同时关注中国传统文化和社会主义核心价值观</a:t>
                      </a:r>
                      <a:r>
                        <a:rPr lang="en-US" altLang="zh-CN" sz="4800" dirty="0" smtClean="0">
                          <a:effectLst/>
                          <a:latin typeface="微软雅黑" panose="020B0503020204020204" pitchFamily="34" charset="-122"/>
                          <a:ea typeface="微软雅黑" panose="020B0503020204020204" pitchFamily="34" charset="-122"/>
                        </a:rPr>
                        <a:t>,2022</a:t>
                      </a:r>
                      <a:r>
                        <a:rPr lang="zh-CN" altLang="en-US" sz="4800" dirty="0" smtClean="0">
                          <a:effectLst/>
                          <a:latin typeface="微软雅黑" panose="020B0503020204020204" pitchFamily="34" charset="-122"/>
                          <a:ea typeface="微软雅黑" panose="020B0503020204020204" pitchFamily="34" charset="-122"/>
                        </a:rPr>
                        <a:t>年全国甲卷“我们的海洋</a:t>
                      </a:r>
                      <a:r>
                        <a:rPr lang="en-US" altLang="zh-CN" sz="4800" dirty="0" smtClean="0">
                          <a:effectLst/>
                          <a:latin typeface="微软雅黑" panose="020B0503020204020204" pitchFamily="34" charset="-122"/>
                          <a:ea typeface="微软雅黑" panose="020B0503020204020204" pitchFamily="34" charset="-122"/>
                        </a:rPr>
                        <a:t>,</a:t>
                      </a:r>
                      <a:r>
                        <a:rPr lang="zh-CN" altLang="en-US" sz="4800" dirty="0" smtClean="0">
                          <a:effectLst/>
                          <a:latin typeface="微软雅黑" panose="020B0503020204020204" pitchFamily="34" charset="-122"/>
                          <a:ea typeface="微软雅黑" panose="020B0503020204020204" pitchFamily="34" charset="-122"/>
                        </a:rPr>
                        <a:t>我们的责任”深化到生命共同体的话题。</a:t>
                      </a:r>
                    </a:p>
                  </a:txBody>
                  <a:tcPr marL="63694" marR="63694"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sp>
        <p:nvSpPr>
          <p:cNvPr id="6" name="TextBox 5"/>
          <p:cNvSpPr txBox="1"/>
          <p:nvPr/>
        </p:nvSpPr>
        <p:spPr>
          <a:xfrm>
            <a:off x="19802524" y="756494"/>
            <a:ext cx="2304256" cy="861774"/>
          </a:xfrm>
          <a:prstGeom prst="rect">
            <a:avLst/>
          </a:prstGeom>
          <a:noFill/>
        </p:spPr>
        <p:txBody>
          <a:bodyPr wrap="square" rtlCol="0">
            <a:spAutoFit/>
          </a:bodyPr>
          <a:lstStyle/>
          <a:p>
            <a:r>
              <a:rPr lang="zh-CN" altLang="en-US" sz="5000" dirty="0" smtClean="0">
                <a:solidFill>
                  <a:schemeClr val="dk1"/>
                </a:solidFill>
                <a:latin typeface="微软雅黑" panose="020B0503020204020204" pitchFamily="34" charset="-122"/>
                <a:ea typeface="微软雅黑" panose="020B0503020204020204" pitchFamily="34" charset="-122"/>
              </a:rPr>
              <a:t>（续表）</a:t>
            </a:r>
            <a:endParaRPr lang="zh-CN" altLang="en-US" sz="5000" dirty="0">
              <a:solidFill>
                <a:schemeClr val="dk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2834351"/>
      </p:ext>
    </p:extLst>
  </p:cSld>
  <p:clrMapOvr>
    <a:masterClrMapping/>
  </p:clrMapOvr>
  <p:transition>
    <p:pull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1633954"/>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模拟演练</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zh-CN" altLang="en-US" sz="5000" dirty="0" smtClean="0">
                <a:latin typeface="微软雅黑" panose="020B0503020204020204" pitchFamily="34" charset="-122"/>
                <a:ea typeface="微软雅黑" panose="020B0503020204020204" pitchFamily="34" charset="-122"/>
              </a:rPr>
              <a:t>       假定</a:t>
            </a:r>
            <a:r>
              <a:rPr lang="zh-CN" altLang="en-US" sz="5000" dirty="0">
                <a:latin typeface="微软雅黑" panose="020B0503020204020204" pitchFamily="34" charset="-122"/>
                <a:ea typeface="微软雅黑" panose="020B0503020204020204" pitchFamily="34" charset="-122"/>
              </a:rPr>
              <a:t>你是李华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你的英国笔友</a:t>
            </a:r>
            <a:r>
              <a:rPr lang="en-US" altLang="zh-CN" sz="5000" dirty="0">
                <a:latin typeface="微软雅黑" panose="020B0503020204020204" pitchFamily="34" charset="-122"/>
                <a:ea typeface="微软雅黑" panose="020B0503020204020204" pitchFamily="34" charset="-122"/>
              </a:rPr>
              <a:t>John</a:t>
            </a:r>
            <a:r>
              <a:rPr lang="zh-CN" altLang="en-US" sz="5000" dirty="0">
                <a:latin typeface="微软雅黑" panose="020B0503020204020204" pitchFamily="34" charset="-122"/>
                <a:ea typeface="微软雅黑" panose="020B0503020204020204" pitchFamily="34" charset="-122"/>
              </a:rPr>
              <a:t>对于体育锻炼产生了浓厚的兴趣</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想请你推荐一项适合高中生在业余时间里进行的体育运动。请你给他写封邮件</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内容包括</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1</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推荐理由</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提醒进行该项运动时的注意事项</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该运动带来的益处。</a:t>
            </a:r>
          </a:p>
          <a:p>
            <a:pPr>
              <a:lnSpc>
                <a:spcPct val="150000"/>
              </a:lnSpc>
            </a:pPr>
            <a:r>
              <a:rPr lang="zh-CN" altLang="en-US" sz="5000" dirty="0" smtClean="0">
                <a:latin typeface="微软雅黑" panose="020B0503020204020204" pitchFamily="34" charset="-122"/>
                <a:ea typeface="微软雅黑" panose="020B0503020204020204" pitchFamily="34" charset="-122"/>
              </a:rPr>
              <a:t>       注意</a:t>
            </a:r>
            <a:r>
              <a:rPr lang="en-US" altLang="zh-CN" sz="5000" dirty="0">
                <a:latin typeface="微软雅黑" panose="020B0503020204020204" pitchFamily="34" charset="-122"/>
                <a:ea typeface="微软雅黑" panose="020B0503020204020204" pitchFamily="34" charset="-122"/>
              </a:rPr>
              <a:t>:1. </a:t>
            </a:r>
            <a:r>
              <a:rPr lang="zh-CN" altLang="en-US" sz="5000" dirty="0">
                <a:latin typeface="微软雅黑" panose="020B0503020204020204" pitchFamily="34" charset="-122"/>
                <a:ea typeface="微软雅黑" panose="020B0503020204020204" pitchFamily="34" charset="-122"/>
              </a:rPr>
              <a:t>词数</a:t>
            </a:r>
            <a:r>
              <a:rPr lang="en-US" altLang="zh-CN" sz="5000" dirty="0">
                <a:latin typeface="微软雅黑" panose="020B0503020204020204" pitchFamily="34" charset="-122"/>
                <a:ea typeface="微软雅黑" panose="020B0503020204020204" pitchFamily="34" charset="-122"/>
              </a:rPr>
              <a:t>80</a:t>
            </a:r>
            <a:r>
              <a:rPr lang="zh-CN" altLang="en-US" sz="5000" dirty="0">
                <a:latin typeface="微软雅黑" panose="020B0503020204020204" pitchFamily="34" charset="-122"/>
                <a:ea typeface="微软雅黑" panose="020B0503020204020204" pitchFamily="34" charset="-122"/>
              </a:rPr>
              <a:t>左右</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可以适当增加细节</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以使行文连贯</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开头和结尾已为你写好。</a:t>
            </a:r>
          </a:p>
        </p:txBody>
      </p:sp>
    </p:spTree>
    <p:extLst>
      <p:ext uri="{BB962C8B-B14F-4D97-AF65-F5344CB8AC3E}">
        <p14:creationId xmlns:p14="http://schemas.microsoft.com/office/powerpoint/2010/main" val="505880740"/>
      </p:ext>
    </p:extLst>
  </p:cSld>
  <p:clrMapOvr>
    <a:masterClrMapping/>
  </p:clrMapOvr>
  <p:transition>
    <p:pull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7017306"/>
          </a:xfrm>
          <a:prstGeom prst="rect">
            <a:avLst/>
          </a:prstGeom>
        </p:spPr>
        <p:txBody>
          <a:bodyPr wrap="square">
            <a:spAutoFit/>
          </a:bodyPr>
          <a:lstStyle/>
          <a:p>
            <a:pPr>
              <a:lnSpc>
                <a:spcPct val="150000"/>
              </a:lnSpc>
            </a:pPr>
            <a:r>
              <a:rPr lang="en-US" altLang="zh-CN" sz="5000" dirty="0" smtClean="0">
                <a:latin typeface="微软雅黑" panose="020B0503020204020204" pitchFamily="34" charset="-122"/>
                <a:ea typeface="微软雅黑" panose="020B0503020204020204" pitchFamily="34" charset="-122"/>
              </a:rPr>
              <a:t>De</a:t>
            </a:r>
            <a:r>
              <a:rPr lang="en-US" altLang="zh-CN" sz="5000" dirty="0">
                <a:latin typeface="微软雅黑" panose="020B0503020204020204" pitchFamily="34" charset="-122"/>
                <a:ea typeface="微软雅黑" panose="020B0503020204020204" pitchFamily="34" charset="-122"/>
              </a:rPr>
              <a:t>ar</a:t>
            </a:r>
            <a:r>
              <a:rPr lang="en-US" altLang="zh-CN" sz="5000" dirty="0" smtClean="0">
                <a:latin typeface="微软雅黑" panose="020B0503020204020204" pitchFamily="34" charset="-122"/>
                <a:ea typeface="微软雅黑" panose="020B0503020204020204" pitchFamily="34" charset="-122"/>
              </a:rPr>
              <a:t> John</a:t>
            </a:r>
            <a:r>
              <a:rPr lang="en-US" altLang="zh-CN" sz="5000" dirty="0">
                <a:latin typeface="微软雅黑" panose="020B0503020204020204" pitchFamily="34" charset="-122"/>
                <a:ea typeface="微软雅黑" panose="020B0503020204020204" pitchFamily="34" charset="-122"/>
              </a:rPr>
              <a:t>, </a:t>
            </a:r>
          </a:p>
          <a:p>
            <a:pPr>
              <a:lnSpc>
                <a:spcPct val="150000"/>
              </a:lnSpc>
            </a:pPr>
            <a:r>
              <a:rPr lang="en-US" altLang="zh-CN" sz="5000" u="sng" dirty="0" smtClean="0">
                <a:latin typeface="微软雅黑" panose="020B0503020204020204" pitchFamily="34" charset="-122"/>
                <a:ea typeface="微软雅黑" panose="020B0503020204020204" pitchFamily="34" charset="-122"/>
              </a:rPr>
              <a:t>_____________________________________________________________________________________________________________________________________________________________________________________________________________________</a:t>
            </a:r>
            <a:endParaRPr lang="en-US" altLang="zh-CN" sz="5000" u="sng" dirty="0" smtClean="0">
              <a:latin typeface="微软雅黑" panose="020B0503020204020204" pitchFamily="34" charset="-122"/>
              <a:ea typeface="微软雅黑" panose="020B0503020204020204" pitchFamily="34" charset="-122"/>
            </a:endParaRPr>
          </a:p>
          <a:p>
            <a:pPr algn="r">
              <a:lnSpc>
                <a:spcPct val="150000"/>
              </a:lnSpc>
            </a:pPr>
            <a:r>
              <a:rPr lang="en-US" altLang="zh-CN" sz="5000" dirty="0">
                <a:latin typeface="微软雅黑" panose="020B0503020204020204" pitchFamily="34" charset="-122"/>
                <a:ea typeface="微软雅黑" panose="020B0503020204020204" pitchFamily="34" charset="-122"/>
              </a:rPr>
              <a:t>Yours,</a:t>
            </a:r>
            <a:endParaRPr lang="zh-CN" altLang="zh-CN" sz="5000" dirty="0">
              <a:latin typeface="微软雅黑" panose="020B0503020204020204" pitchFamily="34" charset="-122"/>
              <a:ea typeface="微软雅黑" panose="020B0503020204020204" pitchFamily="34" charset="-122"/>
            </a:endParaRPr>
          </a:p>
          <a:p>
            <a:pPr algn="r">
              <a:lnSpc>
                <a:spcPct val="150000"/>
              </a:lnSpc>
            </a:pPr>
            <a:r>
              <a:rPr lang="en-US" altLang="zh-CN" sz="5000" dirty="0">
                <a:latin typeface="微软雅黑" panose="020B0503020204020204" pitchFamily="34" charset="-122"/>
                <a:ea typeface="微软雅黑" panose="020B0503020204020204" pitchFamily="34" charset="-122"/>
              </a:rPr>
              <a:t>Li </a:t>
            </a:r>
            <a:r>
              <a:rPr lang="en-US" altLang="zh-CN" sz="5000" dirty="0" err="1">
                <a:latin typeface="微软雅黑" panose="020B0503020204020204" pitchFamily="34" charset="-122"/>
                <a:ea typeface="微软雅黑" panose="020B0503020204020204" pitchFamily="34" charset="-122"/>
              </a:rPr>
              <a:t>Hua</a:t>
            </a:r>
            <a:r>
              <a:rPr lang="en-US" altLang="zh-CN" sz="50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801222018"/>
      </p:ext>
    </p:extLst>
  </p:cSld>
  <p:clrMapOvr>
    <a:masterClrMapping/>
  </p:clrMapOvr>
  <p:transition>
    <p:pull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171468"/>
          </a:xfrm>
          <a:prstGeom prst="rect">
            <a:avLst/>
          </a:prstGeom>
        </p:spPr>
        <p:txBody>
          <a:bodyPr wrap="square">
            <a:spAutoFit/>
          </a:bodyPr>
          <a:lstStyle/>
          <a:p>
            <a:pPr>
              <a:lnSpc>
                <a:spcPct val="150000"/>
              </a:lnSpc>
            </a:pPr>
            <a:r>
              <a:rPr lang="en-US" altLang="zh-CN" sz="5000" b="1" i="1" dirty="0">
                <a:solidFill>
                  <a:srgbClr val="CC0000"/>
                </a:solidFill>
                <a:latin typeface="微软雅黑" panose="020B0503020204020204" pitchFamily="34" charset="-122"/>
                <a:ea typeface="微软雅黑" panose="020B0503020204020204" pitchFamily="34" charset="-122"/>
              </a:rPr>
              <a:t>One possible version:</a:t>
            </a:r>
          </a:p>
          <a:p>
            <a:pPr>
              <a:lnSpc>
                <a:spcPct val="150000"/>
              </a:lnSpc>
            </a:pPr>
            <a:r>
              <a:rPr lang="en-US" altLang="zh-CN" sz="5000" u="sng" dirty="0">
                <a:solidFill>
                  <a:srgbClr val="C00000"/>
                </a:solidFill>
                <a:latin typeface="微软雅黑" panose="020B0503020204020204" pitchFamily="34" charset="-122"/>
                <a:ea typeface="微软雅黑" panose="020B0503020204020204" pitchFamily="34" charset="-122"/>
              </a:rPr>
              <a:t>Dear John, </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I'm </a:t>
            </a:r>
            <a:r>
              <a:rPr lang="en-US" altLang="zh-CN" sz="5000" dirty="0">
                <a:solidFill>
                  <a:srgbClr val="C00000"/>
                </a:solidFill>
                <a:latin typeface="微软雅黑" panose="020B0503020204020204" pitchFamily="34" charset="-122"/>
                <a:ea typeface="微软雅黑" panose="020B0503020204020204" pitchFamily="34" charset="-122"/>
              </a:rPr>
              <a:t>glad you are interested in physical exercise. </a:t>
            </a:r>
            <a:r>
              <a:rPr lang="en-US" altLang="zh-CN" sz="5000" dirty="0" smtClean="0">
                <a:solidFill>
                  <a:srgbClr val="C00000"/>
                </a:solidFill>
                <a:latin typeface="微软雅黑" panose="020B0503020204020204" pitchFamily="34" charset="-122"/>
                <a:ea typeface="微软雅黑" panose="020B0503020204020204" pitchFamily="34" charset="-122"/>
              </a:rPr>
              <a:t>I'm </a:t>
            </a:r>
            <a:r>
              <a:rPr lang="en-US" altLang="zh-CN" sz="5000" dirty="0">
                <a:solidFill>
                  <a:srgbClr val="C00000"/>
                </a:solidFill>
                <a:latin typeface="微软雅黑" panose="020B0503020204020204" pitchFamily="34" charset="-122"/>
                <a:ea typeface="微软雅黑" panose="020B0503020204020204" pitchFamily="34" charset="-122"/>
              </a:rPr>
              <a:t>writing to recommend skating to you in your spare time.</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To </a:t>
            </a:r>
            <a:r>
              <a:rPr lang="en-US" altLang="zh-CN" sz="5000" dirty="0">
                <a:solidFill>
                  <a:srgbClr val="C00000"/>
                </a:solidFill>
                <a:latin typeface="微软雅黑" panose="020B0503020204020204" pitchFamily="34" charset="-122"/>
                <a:ea typeface="微软雅黑" panose="020B0503020204020204" pitchFamily="34" charset="-122"/>
              </a:rPr>
              <a:t>begin with, skating can help </a:t>
            </a:r>
            <a:r>
              <a:rPr lang="en-US" altLang="zh-CN" sz="5000" b="1" dirty="0">
                <a:solidFill>
                  <a:srgbClr val="C00000"/>
                </a:solidFill>
                <a:latin typeface="微软雅黑" panose="020B0503020204020204" pitchFamily="34" charset="-122"/>
                <a:ea typeface="微软雅黑" panose="020B0503020204020204" pitchFamily="34" charset="-122"/>
              </a:rPr>
              <a:t>build up </a:t>
            </a:r>
            <a:r>
              <a:rPr lang="en-US" altLang="zh-CN" sz="5000" dirty="0">
                <a:solidFill>
                  <a:srgbClr val="C00000"/>
                </a:solidFill>
                <a:latin typeface="微软雅黑" panose="020B0503020204020204" pitchFamily="34" charset="-122"/>
                <a:ea typeface="微软雅黑" panose="020B0503020204020204" pitchFamily="34" charset="-122"/>
              </a:rPr>
              <a:t>your body. It can also remove stress and tension and keep you relaxed, which </a:t>
            </a:r>
            <a:r>
              <a:rPr lang="en-US" altLang="zh-CN" sz="5000" b="1" dirty="0">
                <a:solidFill>
                  <a:srgbClr val="C00000"/>
                </a:solidFill>
                <a:latin typeface="微软雅黑" panose="020B0503020204020204" pitchFamily="34" charset="-122"/>
                <a:ea typeface="微软雅黑" panose="020B0503020204020204" pitchFamily="34" charset="-122"/>
              </a:rPr>
              <a:t>contributes to </a:t>
            </a:r>
            <a:r>
              <a:rPr lang="en-US" altLang="zh-CN" sz="5000" dirty="0">
                <a:solidFill>
                  <a:srgbClr val="C00000"/>
                </a:solidFill>
                <a:latin typeface="微软雅黑" panose="020B0503020204020204" pitchFamily="34" charset="-122"/>
                <a:ea typeface="微软雅黑" panose="020B0503020204020204" pitchFamily="34" charset="-122"/>
              </a:rPr>
              <a:t>your physical and mental health. </a:t>
            </a:r>
          </a:p>
        </p:txBody>
      </p:sp>
    </p:spTree>
    <p:extLst>
      <p:ext uri="{BB962C8B-B14F-4D97-AF65-F5344CB8AC3E}">
        <p14:creationId xmlns:p14="http://schemas.microsoft.com/office/powerpoint/2010/main" val="1863615142"/>
      </p:ext>
    </p:extLst>
  </p:cSld>
  <p:clrMapOvr>
    <a:masterClrMapping/>
  </p:clrMapOvr>
  <p:transition>
    <p:pull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7017306"/>
          </a:xfrm>
          <a:prstGeom prst="rect">
            <a:avLst/>
          </a:prstGeom>
        </p:spPr>
        <p:txBody>
          <a:bodyPr wrap="square">
            <a:spAutoFit/>
          </a:bodyPr>
          <a:lstStyle/>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Besides, your sense of balance and flexibility will get improved. </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You'd </a:t>
            </a:r>
            <a:r>
              <a:rPr lang="en-US" altLang="zh-CN" sz="5000" dirty="0">
                <a:solidFill>
                  <a:srgbClr val="C00000"/>
                </a:solidFill>
                <a:latin typeface="微软雅黑" panose="020B0503020204020204" pitchFamily="34" charset="-122"/>
                <a:ea typeface="微软雅黑" panose="020B0503020204020204" pitchFamily="34" charset="-122"/>
              </a:rPr>
              <a:t>better choose a professional coach and a safe stadium. Take care of yourself while exercising. After all, safety always comes first. I hope you can enjoy it.</a:t>
            </a:r>
          </a:p>
          <a:p>
            <a:pPr algn="r">
              <a:lnSpc>
                <a:spcPct val="150000"/>
              </a:lnSpc>
            </a:pPr>
            <a:r>
              <a:rPr lang="en-US" altLang="zh-CN" sz="5000" u="sng" dirty="0" smtClean="0">
                <a:solidFill>
                  <a:srgbClr val="C00000"/>
                </a:solidFill>
                <a:latin typeface="微软雅黑" panose="020B0503020204020204" pitchFamily="34" charset="-122"/>
                <a:ea typeface="微软雅黑" panose="020B0503020204020204" pitchFamily="34" charset="-122"/>
              </a:rPr>
              <a:t>Yours</a:t>
            </a:r>
            <a:r>
              <a:rPr lang="en-US" altLang="zh-CN" sz="5000" u="sng" dirty="0">
                <a:solidFill>
                  <a:srgbClr val="C00000"/>
                </a:solidFill>
                <a:latin typeface="微软雅黑" panose="020B0503020204020204" pitchFamily="34" charset="-122"/>
                <a:ea typeface="微软雅黑" panose="020B0503020204020204" pitchFamily="34" charset="-122"/>
              </a:rPr>
              <a:t>,</a:t>
            </a:r>
          </a:p>
          <a:p>
            <a:pPr algn="r">
              <a:lnSpc>
                <a:spcPct val="150000"/>
              </a:lnSpc>
            </a:pPr>
            <a:r>
              <a:rPr lang="en-US" altLang="zh-CN" sz="5000" u="sng" dirty="0">
                <a:solidFill>
                  <a:srgbClr val="C00000"/>
                </a:solidFill>
                <a:latin typeface="微软雅黑" panose="020B0503020204020204" pitchFamily="34" charset="-122"/>
                <a:ea typeface="微软雅黑" panose="020B0503020204020204" pitchFamily="34" charset="-122"/>
              </a:rPr>
              <a:t>Li </a:t>
            </a:r>
            <a:r>
              <a:rPr lang="en-US" altLang="zh-CN" sz="5000" u="sng" dirty="0" err="1">
                <a:solidFill>
                  <a:srgbClr val="C00000"/>
                </a:solidFill>
                <a:latin typeface="微软雅黑" panose="020B0503020204020204" pitchFamily="34" charset="-122"/>
                <a:ea typeface="微软雅黑" panose="020B0503020204020204" pitchFamily="34" charset="-122"/>
              </a:rPr>
              <a:t>Hua</a:t>
            </a:r>
            <a:endParaRPr lang="en-US" altLang="zh-CN" sz="5000" u="sng"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0810455"/>
      </p:ext>
    </p:extLst>
  </p:cSld>
  <p:clrMapOvr>
    <a:masterClrMapping/>
  </p:clrMapOvr>
  <p:transition>
    <p:pull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 name="矩形 1"/>
          <p:cNvSpPr/>
          <p:nvPr/>
        </p:nvSpPr>
        <p:spPr>
          <a:xfrm>
            <a:off x="7561164" y="805982"/>
            <a:ext cx="9289032" cy="1015663"/>
          </a:xfrm>
          <a:prstGeom prst="rect">
            <a:avLst/>
          </a:prstGeom>
        </p:spPr>
        <p:txBody>
          <a:bodyPr wrap="square">
            <a:spAutoFit/>
          </a:bodyPr>
          <a:lstStyle/>
          <a:p>
            <a:pPr algn="ctr"/>
            <a:r>
              <a:rPr lang="zh-CN" altLang="en-US" sz="6000" b="1" dirty="0" smtClean="0">
                <a:solidFill>
                  <a:srgbClr val="9D234F"/>
                </a:solidFill>
                <a:latin typeface="微软雅黑" panose="020B0503020204020204" pitchFamily="34" charset="-122"/>
                <a:ea typeface="微软雅黑" panose="020B0503020204020204" pitchFamily="34" charset="-122"/>
              </a:rPr>
              <a:t>考点</a:t>
            </a:r>
            <a:r>
              <a:rPr lang="en-US" altLang="zh-CN" sz="6000" b="1" dirty="0" smtClean="0">
                <a:solidFill>
                  <a:srgbClr val="9D234F"/>
                </a:solidFill>
                <a:latin typeface="微软雅黑" panose="020B0503020204020204" pitchFamily="34" charset="-122"/>
                <a:ea typeface="微软雅黑" panose="020B0503020204020204" pitchFamily="34" charset="-122"/>
              </a:rPr>
              <a:t>5   </a:t>
            </a:r>
            <a:r>
              <a:rPr lang="zh-CN" altLang="en-US" sz="6000" b="1" dirty="0" smtClean="0">
                <a:solidFill>
                  <a:srgbClr val="9D234F"/>
                </a:solidFill>
                <a:latin typeface="微软雅黑" panose="020B0503020204020204" pitchFamily="34" charset="-122"/>
                <a:ea typeface="微软雅黑" panose="020B0503020204020204" pitchFamily="34" charset="-122"/>
              </a:rPr>
              <a:t>求助</a:t>
            </a:r>
            <a:r>
              <a:rPr lang="zh-CN" altLang="en-US" sz="6000" b="1" dirty="0">
                <a:solidFill>
                  <a:srgbClr val="9D234F"/>
                </a:solidFill>
                <a:latin typeface="微软雅黑" panose="020B0503020204020204" pitchFamily="34" charset="-122"/>
                <a:ea typeface="微软雅黑" panose="020B0503020204020204" pitchFamily="34" charset="-122"/>
              </a:rPr>
              <a:t>信</a:t>
            </a:r>
            <a:endParaRPr lang="zh-CN" altLang="zh-CN" sz="6000" b="1" dirty="0">
              <a:solidFill>
                <a:srgbClr val="9D234F"/>
              </a:solidFill>
              <a:latin typeface="微软雅黑" panose="020B0503020204020204" pitchFamily="34" charset="-122"/>
              <a:ea typeface="微软雅黑" panose="020B0503020204020204" pitchFamily="34" charset="-122"/>
            </a:endParaRPr>
          </a:p>
        </p:txBody>
      </p:sp>
      <p:sp>
        <p:nvSpPr>
          <p:cNvPr id="13" name="矩形 12"/>
          <p:cNvSpPr/>
          <p:nvPr/>
        </p:nvSpPr>
        <p:spPr>
          <a:xfrm>
            <a:off x="1800524" y="1764605"/>
            <a:ext cx="20522280" cy="1246495"/>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【写作架构】</a:t>
            </a:r>
            <a:endParaRPr lang="zh-CN" altLang="en-US" sz="5000" b="1" dirty="0">
              <a:solidFill>
                <a:srgbClr val="9D234F"/>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36628" y="3248696"/>
            <a:ext cx="18290032" cy="6824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232468"/>
      </p:ext>
    </p:extLst>
  </p:cSld>
  <p:clrMapOvr>
    <a:masterClrMapping/>
  </p:clrMapOvr>
  <p:transition>
    <p:pull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1633954"/>
          </a:xfrm>
          <a:prstGeom prst="rect">
            <a:avLst/>
          </a:prstGeom>
        </p:spPr>
        <p:txBody>
          <a:bodyPr wrap="square">
            <a:spAutoFit/>
          </a:bodyPr>
          <a:lstStyle/>
          <a:p>
            <a:pPr>
              <a:lnSpc>
                <a:spcPct val="150000"/>
              </a:lnSpc>
            </a:pPr>
            <a:r>
              <a:rPr lang="zh-CN" altLang="en-US" sz="5000" b="1" dirty="0">
                <a:solidFill>
                  <a:srgbClr val="9D234F"/>
                </a:solidFill>
                <a:latin typeface="微软雅黑" panose="020B0503020204020204" pitchFamily="34" charset="-122"/>
                <a:ea typeface="微软雅黑" panose="020B0503020204020204" pitchFamily="34" charset="-122"/>
              </a:rPr>
              <a:t>【高考体验】</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[2016•</a:t>
            </a:r>
            <a:r>
              <a:rPr lang="zh-CN" altLang="en-US" sz="5000" dirty="0">
                <a:solidFill>
                  <a:prstClr val="black"/>
                </a:solidFill>
                <a:latin typeface="微软雅黑" panose="020B0503020204020204" pitchFamily="34" charset="-122"/>
                <a:ea typeface="微软雅黑" panose="020B0503020204020204" pitchFamily="34" charset="-122"/>
              </a:rPr>
              <a:t>全国卷</a:t>
            </a:r>
            <a:r>
              <a:rPr lang="en-US" altLang="zh-CN" sz="5000" dirty="0">
                <a:solidFill>
                  <a:prstClr val="black"/>
                </a:solidFill>
                <a:latin typeface="微软雅黑" panose="020B0503020204020204" pitchFamily="34" charset="-122"/>
                <a:ea typeface="微软雅黑" panose="020B0503020204020204" pitchFamily="34" charset="-122"/>
              </a:rPr>
              <a:t>Ⅰ] </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假定</a:t>
            </a:r>
            <a:r>
              <a:rPr lang="zh-CN" altLang="en-US" sz="5000" dirty="0">
                <a:solidFill>
                  <a:prstClr val="black"/>
                </a:solidFill>
                <a:latin typeface="微软雅黑" panose="020B0503020204020204" pitchFamily="34" charset="-122"/>
                <a:ea typeface="微软雅黑" panose="020B0503020204020204" pitchFamily="34" charset="-122"/>
              </a:rPr>
              <a:t>你是李华</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暑假想去一家外资公司做兼职</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已经写好申请书和简历</a:t>
            </a:r>
            <a:r>
              <a:rPr lang="en-US" altLang="zh-CN" sz="5000" dirty="0">
                <a:solidFill>
                  <a:prstClr val="black"/>
                </a:solidFill>
                <a:latin typeface="微软雅黑" panose="020B0503020204020204" pitchFamily="34" charset="-122"/>
                <a:ea typeface="微软雅黑" panose="020B0503020204020204" pitchFamily="34" charset="-122"/>
              </a:rPr>
              <a:t>(résumé)</a:t>
            </a:r>
            <a:r>
              <a:rPr lang="zh-CN" altLang="en-US" sz="5000" dirty="0">
                <a:solidFill>
                  <a:prstClr val="black"/>
                </a:solidFill>
                <a:latin typeface="微软雅黑" panose="020B0503020204020204" pitchFamily="34" charset="-122"/>
                <a:ea typeface="微软雅黑" panose="020B0503020204020204" pitchFamily="34" charset="-122"/>
              </a:rPr>
              <a:t>。请你给外教</a:t>
            </a:r>
            <a:r>
              <a:rPr lang="en-US" altLang="zh-CN" sz="5000" dirty="0" err="1">
                <a:solidFill>
                  <a:prstClr val="black"/>
                </a:solidFill>
                <a:latin typeface="微软雅黑" panose="020B0503020204020204" pitchFamily="34" charset="-122"/>
                <a:ea typeface="微软雅黑" panose="020B0503020204020204" pitchFamily="34" charset="-122"/>
              </a:rPr>
              <a:t>Ms</a:t>
            </a:r>
            <a:r>
              <a:rPr lang="en-US" altLang="zh-CN" sz="5000" dirty="0">
                <a:solidFill>
                  <a:prstClr val="black"/>
                </a:solidFill>
                <a:latin typeface="微软雅黑" panose="020B0503020204020204" pitchFamily="34" charset="-122"/>
                <a:ea typeface="微软雅黑" panose="020B0503020204020204" pitchFamily="34" charset="-122"/>
              </a:rPr>
              <a:t> Jenkins</a:t>
            </a:r>
            <a:r>
              <a:rPr lang="zh-CN" altLang="en-US" sz="5000" dirty="0">
                <a:solidFill>
                  <a:prstClr val="black"/>
                </a:solidFill>
                <a:latin typeface="微软雅黑" panose="020B0503020204020204" pitchFamily="34" charset="-122"/>
                <a:ea typeface="微软雅黑" panose="020B0503020204020204" pitchFamily="34" charset="-122"/>
              </a:rPr>
              <a:t>写一封信</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请她帮你修改所附材料的文字和格式</a:t>
            </a:r>
            <a:r>
              <a:rPr lang="en-US" altLang="zh-CN" sz="5000" dirty="0">
                <a:solidFill>
                  <a:prstClr val="black"/>
                </a:solidFill>
                <a:latin typeface="微软雅黑" panose="020B0503020204020204" pitchFamily="34" charset="-122"/>
                <a:ea typeface="微软雅黑" panose="020B0503020204020204" pitchFamily="34" charset="-122"/>
              </a:rPr>
              <a:t>(format)</a:t>
            </a:r>
            <a:r>
              <a:rPr lang="zh-CN" altLang="en-US" sz="5000" dirty="0">
                <a:solidFill>
                  <a:prstClr val="black"/>
                </a:solidFill>
                <a:latin typeface="微软雅黑" panose="020B0503020204020204" pitchFamily="34" charset="-122"/>
                <a:ea typeface="微软雅黑" panose="020B0503020204020204" pitchFamily="34" charset="-122"/>
              </a:rPr>
              <a:t>。要点如下</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1</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点明写信目的</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详述求助内容</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3</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表示感谢。</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注意</a:t>
            </a:r>
            <a:r>
              <a:rPr lang="en-US" altLang="zh-CN" sz="5000" dirty="0">
                <a:solidFill>
                  <a:prstClr val="black"/>
                </a:solidFill>
                <a:latin typeface="微软雅黑" panose="020B0503020204020204" pitchFamily="34" charset="-122"/>
                <a:ea typeface="微软雅黑" panose="020B0503020204020204" pitchFamily="34" charset="-122"/>
              </a:rPr>
              <a:t>:1. </a:t>
            </a:r>
            <a:r>
              <a:rPr lang="zh-CN" altLang="en-US" sz="5000" dirty="0">
                <a:solidFill>
                  <a:prstClr val="black"/>
                </a:solidFill>
                <a:latin typeface="微软雅黑" panose="020B0503020204020204" pitchFamily="34" charset="-122"/>
                <a:ea typeface="微软雅黑" panose="020B0503020204020204" pitchFamily="34" charset="-122"/>
              </a:rPr>
              <a:t>词数 </a:t>
            </a:r>
            <a:r>
              <a:rPr lang="en-US" altLang="zh-CN" sz="5000" dirty="0">
                <a:solidFill>
                  <a:prstClr val="black"/>
                </a:solidFill>
                <a:latin typeface="微软雅黑" panose="020B0503020204020204" pitchFamily="34" charset="-122"/>
                <a:ea typeface="微软雅黑" panose="020B0503020204020204" pitchFamily="34" charset="-122"/>
              </a:rPr>
              <a:t>80 </a:t>
            </a:r>
            <a:r>
              <a:rPr lang="zh-CN" altLang="en-US" sz="5000" dirty="0">
                <a:solidFill>
                  <a:prstClr val="black"/>
                </a:solidFill>
                <a:latin typeface="微软雅黑" panose="020B0503020204020204" pitchFamily="34" charset="-122"/>
                <a:ea typeface="微软雅黑" panose="020B0503020204020204" pitchFamily="34" charset="-122"/>
              </a:rPr>
              <a:t>左右</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可以适当增加细节</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以使行文连贯。</a:t>
            </a:r>
          </a:p>
        </p:txBody>
      </p:sp>
    </p:spTree>
    <p:extLst>
      <p:ext uri="{BB962C8B-B14F-4D97-AF65-F5344CB8AC3E}">
        <p14:creationId xmlns:p14="http://schemas.microsoft.com/office/powerpoint/2010/main" val="997017246"/>
      </p:ext>
    </p:extLst>
  </p:cSld>
  <p:clrMapOvr>
    <a:masterClrMapping/>
  </p:clrMapOvr>
  <p:transition>
    <p:pull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经典范文</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Dear </a:t>
            </a:r>
            <a:r>
              <a:rPr lang="en-US" altLang="zh-CN" sz="5000" dirty="0" err="1">
                <a:solidFill>
                  <a:prstClr val="black"/>
                </a:solidFill>
                <a:latin typeface="微软雅黑" panose="020B0503020204020204" pitchFamily="34" charset="-122"/>
                <a:ea typeface="微软雅黑" panose="020B0503020204020204" pitchFamily="34" charset="-122"/>
              </a:rPr>
              <a:t>Ms</a:t>
            </a:r>
            <a:r>
              <a:rPr lang="en-US" altLang="zh-CN" sz="5000" dirty="0">
                <a:solidFill>
                  <a:prstClr val="black"/>
                </a:solidFill>
                <a:latin typeface="微软雅黑" panose="020B0503020204020204" pitchFamily="34" charset="-122"/>
                <a:ea typeface="微软雅黑" panose="020B0503020204020204" pitchFamily="34" charset="-122"/>
              </a:rPr>
              <a:t> Jenkins,</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I'm </a:t>
            </a:r>
            <a:r>
              <a:rPr lang="en-US" altLang="zh-CN" sz="5000" dirty="0">
                <a:solidFill>
                  <a:prstClr val="black"/>
                </a:solidFill>
                <a:latin typeface="微软雅黑" panose="020B0503020204020204" pitchFamily="34" charset="-122"/>
                <a:ea typeface="微软雅黑" panose="020B0503020204020204" pitchFamily="34" charset="-122"/>
              </a:rPr>
              <a:t>Li </a:t>
            </a:r>
            <a:r>
              <a:rPr lang="en-US" altLang="zh-CN" sz="5000" dirty="0" err="1">
                <a:solidFill>
                  <a:prstClr val="black"/>
                </a:solidFill>
                <a:latin typeface="微软雅黑" panose="020B0503020204020204" pitchFamily="34" charset="-122"/>
                <a:ea typeface="微软雅黑" panose="020B0503020204020204" pitchFamily="34" charset="-122"/>
              </a:rPr>
              <a:t>Hua</a:t>
            </a:r>
            <a:r>
              <a:rPr lang="en-US" altLang="zh-CN" sz="5000" dirty="0">
                <a:solidFill>
                  <a:prstClr val="black"/>
                </a:solidFill>
                <a:latin typeface="微软雅黑" panose="020B0503020204020204" pitchFamily="34" charset="-122"/>
                <a:ea typeface="微软雅黑" panose="020B0503020204020204" pitchFamily="34" charset="-122"/>
              </a:rPr>
              <a:t>, a student from your English writing class last term. </a:t>
            </a:r>
            <a:r>
              <a:rPr lang="en-US" altLang="zh-CN" sz="5000" b="1" dirty="0" smtClean="0">
                <a:solidFill>
                  <a:prstClr val="black"/>
                </a:solidFill>
                <a:latin typeface="微软雅黑" panose="020B0503020204020204" pitchFamily="34" charset="-122"/>
                <a:ea typeface="微软雅黑" panose="020B0503020204020204" pitchFamily="34" charset="-122"/>
              </a:rPr>
              <a:t>I'm </a:t>
            </a:r>
            <a:r>
              <a:rPr lang="en-US" altLang="zh-CN" sz="5000" b="1" dirty="0">
                <a:solidFill>
                  <a:prstClr val="black"/>
                </a:solidFill>
                <a:latin typeface="微软雅黑" panose="020B0503020204020204" pitchFamily="34" charset="-122"/>
                <a:ea typeface="微软雅黑" panose="020B0503020204020204" pitchFamily="34" charset="-122"/>
              </a:rPr>
              <a:t>writing to ask for your help</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I'm </a:t>
            </a:r>
            <a:r>
              <a:rPr lang="en-US" altLang="zh-CN" sz="5000" dirty="0">
                <a:solidFill>
                  <a:prstClr val="black"/>
                </a:solidFill>
                <a:latin typeface="微软雅黑" panose="020B0503020204020204" pitchFamily="34" charset="-122"/>
                <a:ea typeface="微软雅黑" panose="020B0503020204020204" pitchFamily="34" charset="-122"/>
              </a:rPr>
              <a:t>applying for a part-time job in a foreign company in my city during the summer vacation, and I have just completed my application letter and résumé. However, </a:t>
            </a:r>
            <a:r>
              <a:rPr lang="en-US" altLang="zh-CN" sz="5000" b="1" dirty="0">
                <a:solidFill>
                  <a:prstClr val="black"/>
                </a:solidFill>
                <a:latin typeface="微软雅黑" panose="020B0503020204020204" pitchFamily="34" charset="-122"/>
                <a:ea typeface="微软雅黑" panose="020B0503020204020204" pitchFamily="34" charset="-122"/>
              </a:rPr>
              <a:t>I am not quite sure of </a:t>
            </a:r>
            <a:r>
              <a:rPr lang="en-US" altLang="zh-CN" sz="5000" dirty="0">
                <a:solidFill>
                  <a:prstClr val="black"/>
                </a:solidFill>
                <a:latin typeface="微软雅黑" panose="020B0503020204020204" pitchFamily="34" charset="-122"/>
                <a:ea typeface="微软雅黑" panose="020B0503020204020204" pitchFamily="34" charset="-122"/>
              </a:rPr>
              <a:t>the language and the format </a:t>
            </a:r>
            <a:r>
              <a:rPr lang="en-US" altLang="zh-CN" sz="5000" dirty="0" smtClean="0">
                <a:solidFill>
                  <a:prstClr val="black"/>
                </a:solidFill>
                <a:latin typeface="微软雅黑" panose="020B0503020204020204" pitchFamily="34" charset="-122"/>
                <a:ea typeface="微软雅黑" panose="020B0503020204020204" pitchFamily="34" charset="-122"/>
              </a:rPr>
              <a:t>I've </a:t>
            </a:r>
            <a:r>
              <a:rPr lang="en-US" altLang="zh-CN" sz="5000" dirty="0">
                <a:solidFill>
                  <a:prstClr val="black"/>
                </a:solidFill>
                <a:latin typeface="微软雅黑" panose="020B0503020204020204" pitchFamily="34" charset="-122"/>
                <a:ea typeface="微软雅黑" panose="020B0503020204020204" pitchFamily="34" charset="-122"/>
              </a:rPr>
              <a:t>used</a:t>
            </a:r>
            <a:r>
              <a:rPr lang="en-US" altLang="zh-CN" sz="5000" dirty="0" smtClean="0">
                <a:solidFill>
                  <a:prstClr val="black"/>
                </a:solidFill>
                <a:latin typeface="微软雅黑" panose="020B0503020204020204" pitchFamily="34" charset="-122"/>
                <a:ea typeface="微软雅黑" panose="020B0503020204020204" pitchFamily="34" charset="-122"/>
              </a:rPr>
              <a:t>.</a:t>
            </a:r>
            <a:endParaRPr lang="en-US" altLang="zh-CN" sz="5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6344568"/>
      </p:ext>
    </p:extLst>
  </p:cSld>
  <p:clrMapOvr>
    <a:masterClrMapping/>
  </p:clrMapOvr>
  <p:transition>
    <p:pull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5863144"/>
          </a:xfrm>
          <a:prstGeom prst="rect">
            <a:avLst/>
          </a:prstGeom>
        </p:spPr>
        <p:txBody>
          <a:bodyPr wrap="square">
            <a:spAutoFit/>
          </a:bodyPr>
          <a:lstStyle/>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I'd </a:t>
            </a:r>
            <a:r>
              <a:rPr lang="en-US" altLang="zh-CN" sz="5000" b="1" dirty="0">
                <a:solidFill>
                  <a:prstClr val="black"/>
                </a:solidFill>
                <a:latin typeface="微软雅黑" panose="020B0503020204020204" pitchFamily="34" charset="-122"/>
                <a:ea typeface="微软雅黑" panose="020B0503020204020204" pitchFamily="34" charset="-122"/>
              </a:rPr>
              <a:t>be extremely grateful if you could take some time to go through </a:t>
            </a:r>
            <a:r>
              <a:rPr lang="en-US" altLang="zh-CN" sz="5000" dirty="0">
                <a:solidFill>
                  <a:prstClr val="black"/>
                </a:solidFill>
                <a:latin typeface="微软雅黑" panose="020B0503020204020204" pitchFamily="34" charset="-122"/>
                <a:ea typeface="微软雅黑" panose="020B0503020204020204" pitchFamily="34" charset="-122"/>
              </a:rPr>
              <a:t>them and make necessary changes. </a:t>
            </a:r>
            <a:r>
              <a:rPr lang="en-US" altLang="zh-CN" sz="5000" dirty="0" smtClean="0">
                <a:solidFill>
                  <a:prstClr val="black"/>
                </a:solidFill>
                <a:latin typeface="微软雅黑" panose="020B0503020204020204" pitchFamily="34" charset="-122"/>
                <a:ea typeface="微软雅黑" panose="020B0503020204020204" pitchFamily="34" charset="-122"/>
              </a:rPr>
              <a:t>I'm </a:t>
            </a:r>
            <a:r>
              <a:rPr lang="en-US" altLang="zh-CN" sz="5000" dirty="0">
                <a:solidFill>
                  <a:prstClr val="black"/>
                </a:solidFill>
                <a:latin typeface="微软雅黑" panose="020B0503020204020204" pitchFamily="34" charset="-122"/>
                <a:ea typeface="微软雅黑" panose="020B0503020204020204" pitchFamily="34" charset="-122"/>
              </a:rPr>
              <a:t>looking forward to your early reply.</a:t>
            </a: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Yours truly,</a:t>
            </a: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Li </a:t>
            </a:r>
            <a:r>
              <a:rPr lang="en-US" altLang="zh-CN" sz="5000" dirty="0" err="1">
                <a:solidFill>
                  <a:prstClr val="black"/>
                </a:solidFill>
                <a:latin typeface="微软雅黑" panose="020B0503020204020204" pitchFamily="34" charset="-122"/>
                <a:ea typeface="微软雅黑" panose="020B0503020204020204" pitchFamily="34" charset="-122"/>
              </a:rPr>
              <a:t>Hua</a:t>
            </a:r>
            <a:endParaRPr lang="en-US" altLang="zh-CN" sz="5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2496293"/>
      </p:ext>
    </p:extLst>
  </p:cSld>
  <p:clrMapOvr>
    <a:masterClrMapping/>
  </p:clrMapOvr>
  <p:transition>
    <p:pull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018127"/>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【提分句式】</a:t>
            </a:r>
            <a:endParaRPr lang="en-US" altLang="zh-CN" sz="5000" b="1" dirty="0" smtClean="0">
              <a:solidFill>
                <a:srgbClr val="9D234F"/>
              </a:solidFill>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精彩开头</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表明写作目的</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因为某问题寻求帮助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I'm </a:t>
            </a:r>
            <a:r>
              <a:rPr lang="en-US" altLang="zh-CN" sz="5000" b="1" dirty="0">
                <a:latin typeface="微软雅黑" panose="020B0503020204020204" pitchFamily="34" charset="-122"/>
                <a:ea typeface="微软雅黑" panose="020B0503020204020204" pitchFamily="34" charset="-122"/>
              </a:rPr>
              <a:t>writing to ask you for help</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to ask you to do me a </a:t>
            </a:r>
            <a:r>
              <a:rPr lang="en-US" altLang="zh-CN" sz="5000" b="1" dirty="0" err="1">
                <a:latin typeface="微软雅黑" panose="020B0503020204020204" pitchFamily="34" charset="-122"/>
                <a:ea typeface="微软雅黑" panose="020B0503020204020204" pitchFamily="34" charset="-122"/>
              </a:rPr>
              <a:t>favour</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b="1" dirty="0" smtClean="0">
                <a:latin typeface="微软雅黑" panose="020B0503020204020204" pitchFamily="34" charset="-122"/>
                <a:ea typeface="微软雅黑" panose="020B0503020204020204" pitchFamily="34" charset="-122"/>
              </a:rPr>
              <a:t>I'm </a:t>
            </a:r>
            <a:r>
              <a:rPr lang="en-US" altLang="zh-CN" sz="5000" b="1" dirty="0">
                <a:latin typeface="微软雅黑" panose="020B0503020204020204" pitchFamily="34" charset="-122"/>
                <a:ea typeface="微软雅黑" panose="020B0503020204020204" pitchFamily="34" charset="-122"/>
              </a:rPr>
              <a:t>writing in the hope that </a:t>
            </a:r>
            <a:r>
              <a:rPr lang="en-US" altLang="zh-CN" sz="5000" dirty="0">
                <a:latin typeface="微软雅黑" panose="020B0503020204020204" pitchFamily="34" charset="-122"/>
                <a:ea typeface="微软雅黑" panose="020B0503020204020204" pitchFamily="34" charset="-122"/>
              </a:rPr>
              <a:t>you will be kind enough to do me a </a:t>
            </a:r>
            <a:r>
              <a:rPr lang="en-US" altLang="zh-CN" sz="5000" dirty="0" err="1">
                <a:latin typeface="微软雅黑" panose="020B0503020204020204" pitchFamily="34" charset="-122"/>
                <a:ea typeface="微软雅黑" panose="020B0503020204020204" pitchFamily="34" charset="-122"/>
              </a:rPr>
              <a:t>favour</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I'm </a:t>
            </a:r>
            <a:r>
              <a:rPr lang="en-US" altLang="zh-CN" sz="5000" dirty="0">
                <a:latin typeface="微软雅黑" panose="020B0503020204020204" pitchFamily="34" charset="-122"/>
                <a:ea typeface="微软雅黑" panose="020B0503020204020204" pitchFamily="34" charset="-122"/>
              </a:rPr>
              <a:t>Li </a:t>
            </a:r>
            <a:r>
              <a:rPr lang="en-US" altLang="zh-CN" sz="5000" dirty="0" err="1">
                <a:latin typeface="微软雅黑" panose="020B0503020204020204" pitchFamily="34" charset="-122"/>
                <a:ea typeface="微软雅黑" panose="020B0503020204020204" pitchFamily="34" charset="-122"/>
              </a:rPr>
              <a:t>Hua</a:t>
            </a:r>
            <a:r>
              <a:rPr lang="en-US" altLang="zh-CN" sz="5000" dirty="0">
                <a:latin typeface="微软雅黑" panose="020B0503020204020204" pitchFamily="34" charset="-122"/>
                <a:ea typeface="微软雅黑" panose="020B0503020204020204" pitchFamily="34" charset="-122"/>
              </a:rPr>
              <a:t>, a high school student. </a:t>
            </a:r>
            <a:r>
              <a:rPr lang="en-US" altLang="zh-CN" sz="5000" u="sng" dirty="0" smtClean="0">
                <a:latin typeface="微软雅黑" panose="020B0503020204020204" pitchFamily="34" charset="-122"/>
                <a:ea typeface="微软雅黑" panose="020B0503020204020204" pitchFamily="34" charset="-122"/>
              </a:rPr>
              <a:t>                                                </a:t>
            </a:r>
            <a:r>
              <a:rPr lang="en-US" altLang="zh-CN" sz="5000" u="sng" dirty="0" smtClean="0">
                <a:solidFill>
                  <a:schemeClr val="bg1"/>
                </a:solidFill>
                <a:latin typeface="微软雅黑" panose="020B0503020204020204" pitchFamily="34" charset="-122"/>
                <a:ea typeface="微软雅黑" panose="020B0503020204020204" pitchFamily="34" charset="-122"/>
              </a:rPr>
              <a:t>.</a:t>
            </a:r>
          </a:p>
          <a:p>
            <a:pPr>
              <a:lnSpc>
                <a:spcPct val="150000"/>
              </a:lnSpc>
            </a:pP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我写信请求你的帮助</a:t>
            </a:r>
            <a:r>
              <a:rPr lang="en-US" altLang="zh-CN" sz="5000" dirty="0">
                <a:latin typeface="微软雅黑" panose="020B0503020204020204" pitchFamily="34" charset="-122"/>
                <a:ea typeface="微软雅黑" panose="020B0503020204020204" pitchFamily="34" charset="-122"/>
              </a:rPr>
              <a:t>) with the contents of the magazines which are suitable for us high school students. </a:t>
            </a:r>
          </a:p>
        </p:txBody>
      </p:sp>
      <p:sp>
        <p:nvSpPr>
          <p:cNvPr id="5" name="矩形 4"/>
          <p:cNvSpPr/>
          <p:nvPr/>
        </p:nvSpPr>
        <p:spPr>
          <a:xfrm>
            <a:off x="2016548" y="6949182"/>
            <a:ext cx="20090232" cy="2492990"/>
          </a:xfrm>
          <a:prstGeom prst="rect">
            <a:avLst/>
          </a:prstGeom>
        </p:spPr>
        <p:txBody>
          <a:bodyPr wrap="square">
            <a:spAutoFit/>
          </a:bodyPr>
          <a:lstStyle/>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                                                 I'm </a:t>
            </a:r>
            <a:r>
              <a:rPr lang="en-US" altLang="zh-CN" sz="6000" b="1" dirty="0">
                <a:solidFill>
                  <a:srgbClr val="CC0000"/>
                </a:solidFill>
                <a:latin typeface="微软雅黑" panose="020B0503020204020204" pitchFamily="34" charset="-122"/>
                <a:ea typeface="微软雅黑" panose="020B0503020204020204" pitchFamily="34" charset="-122"/>
              </a:rPr>
              <a:t>writing to </a:t>
            </a:r>
            <a:r>
              <a:rPr lang="en-US" altLang="zh-CN" sz="6000" b="1" dirty="0" smtClean="0">
                <a:solidFill>
                  <a:srgbClr val="CC0000"/>
                </a:solidFill>
                <a:latin typeface="微软雅黑" panose="020B0503020204020204" pitchFamily="34" charset="-122"/>
                <a:ea typeface="微软雅黑" panose="020B0503020204020204" pitchFamily="34" charset="-122"/>
              </a:rPr>
              <a:t>ask </a:t>
            </a:r>
            <a:r>
              <a:rPr lang="en-US" altLang="zh-CN" sz="6000" b="1" dirty="0">
                <a:solidFill>
                  <a:srgbClr val="CC0000"/>
                </a:solidFill>
                <a:latin typeface="微软雅黑" panose="020B0503020204020204" pitchFamily="34" charset="-122"/>
                <a:ea typeface="微软雅黑" panose="020B0503020204020204" pitchFamily="34" charset="-122"/>
              </a:rPr>
              <a:t>you for some help</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31153336"/>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468462"/>
            <a:ext cx="20522280" cy="12326451"/>
          </a:xfrm>
          <a:prstGeom prst="rect">
            <a:avLst/>
          </a:prstGeom>
        </p:spPr>
        <p:txBody>
          <a:bodyPr wrap="square">
            <a:spAutoFit/>
          </a:bodyPr>
          <a:lstStyle/>
          <a:p>
            <a:pPr>
              <a:lnSpc>
                <a:spcPct val="150000"/>
              </a:lnSpc>
            </a:pPr>
            <a:r>
              <a:rPr lang="zh-CN" altLang="en-US" sz="5000" b="1" dirty="0">
                <a:solidFill>
                  <a:prstClr val="black"/>
                </a:solidFill>
                <a:latin typeface="微软雅黑" panose="020B0503020204020204" pitchFamily="34" charset="-122"/>
                <a:ea typeface="微软雅黑" panose="020B0503020204020204" pitchFamily="34" charset="-122"/>
              </a:rPr>
              <a:t>正文佳句</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讲述求助事件的详情及想得到的帮助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To </a:t>
            </a:r>
            <a:r>
              <a:rPr lang="en-US" altLang="zh-CN" sz="5000" b="1" dirty="0">
                <a:solidFill>
                  <a:prstClr val="black"/>
                </a:solidFill>
                <a:latin typeface="微软雅黑" panose="020B0503020204020204" pitchFamily="34" charset="-122"/>
                <a:ea typeface="微软雅黑" panose="020B0503020204020204" pitchFamily="34" charset="-122"/>
              </a:rPr>
              <a:t>begin with</a:t>
            </a:r>
            <a:r>
              <a:rPr lang="en-US" altLang="zh-CN" sz="5000" dirty="0">
                <a:solidFill>
                  <a:prstClr val="black"/>
                </a:solidFill>
                <a:latin typeface="微软雅黑" panose="020B0503020204020204" pitchFamily="34" charset="-122"/>
                <a:ea typeface="微软雅黑" panose="020B0503020204020204" pitchFamily="34" charset="-122"/>
              </a:rPr>
              <a:t>, I </a:t>
            </a:r>
            <a:r>
              <a:rPr lang="en-US" altLang="zh-CN" sz="5000" dirty="0" smtClean="0">
                <a:solidFill>
                  <a:prstClr val="black"/>
                </a:solidFill>
                <a:latin typeface="微软雅黑" panose="020B0503020204020204" pitchFamily="34" charset="-122"/>
                <a:ea typeface="微软雅黑" panose="020B0503020204020204" pitchFamily="34" charset="-122"/>
              </a:rPr>
              <a:t>don't </a:t>
            </a:r>
            <a:r>
              <a:rPr lang="en-US" altLang="zh-CN" sz="5000" b="1" dirty="0">
                <a:solidFill>
                  <a:prstClr val="black"/>
                </a:solidFill>
                <a:latin typeface="微软雅黑" panose="020B0503020204020204" pitchFamily="34" charset="-122"/>
                <a:ea typeface="微软雅黑" panose="020B0503020204020204" pitchFamily="34" charset="-122"/>
              </a:rPr>
              <a:t>feel quite accustomed </a:t>
            </a:r>
            <a:r>
              <a:rPr lang="en-US" altLang="zh-CN" sz="5000" b="1" dirty="0" smtClean="0">
                <a:solidFill>
                  <a:prstClr val="black"/>
                </a:solidFill>
                <a:latin typeface="微软雅黑" panose="020B0503020204020204" pitchFamily="34" charset="-122"/>
                <a:ea typeface="微软雅黑" panose="020B0503020204020204" pitchFamily="34" charset="-122"/>
              </a:rPr>
              <a:t>to</a:t>
            </a:r>
            <a:r>
              <a:rPr lang="en-US" altLang="zh-CN" sz="5000" dirty="0" smtClean="0">
                <a:solidFill>
                  <a:prstClr val="black"/>
                </a:solidFill>
                <a:latin typeface="微软雅黑" panose="020B0503020204020204" pitchFamily="34" charset="-122"/>
                <a:ea typeface="微软雅黑" panose="020B0503020204020204" pitchFamily="34" charset="-122"/>
              </a:rPr>
              <a:t>/can't </a:t>
            </a:r>
            <a:r>
              <a:rPr lang="en-US" altLang="zh-CN" sz="5000" b="1" dirty="0">
                <a:solidFill>
                  <a:prstClr val="black"/>
                </a:solidFill>
                <a:latin typeface="微软雅黑" panose="020B0503020204020204" pitchFamily="34" charset="-122"/>
                <a:ea typeface="微软雅黑" panose="020B0503020204020204" pitchFamily="34" charset="-122"/>
              </a:rPr>
              <a:t>adapt</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adjust to </a:t>
            </a:r>
            <a:r>
              <a:rPr lang="en-US" altLang="zh-CN" sz="5000" dirty="0">
                <a:solidFill>
                  <a:prstClr val="black"/>
                </a:solidFill>
                <a:latin typeface="微软雅黑" panose="020B0503020204020204" pitchFamily="34" charset="-122"/>
                <a:ea typeface="微软雅黑" panose="020B0503020204020204" pitchFamily="34" charset="-122"/>
              </a:rPr>
              <a:t>the life here.</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I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在</a:t>
            </a:r>
            <a:r>
              <a:rPr lang="en-US" altLang="zh-CN" sz="5000" dirty="0">
                <a:solidFill>
                  <a:prstClr val="black"/>
                </a:solidFill>
                <a:latin typeface="宋体" pitchFamily="2" charset="-122"/>
              </a:rPr>
              <a:t>……</a:t>
            </a:r>
            <a:r>
              <a:rPr lang="zh-CN" altLang="en-US" sz="5000" dirty="0">
                <a:solidFill>
                  <a:prstClr val="black"/>
                </a:solidFill>
                <a:latin typeface="微软雅黑" panose="020B0503020204020204" pitchFamily="34" charset="-122"/>
                <a:ea typeface="微软雅黑" panose="020B0503020204020204" pitchFamily="34" charset="-122"/>
              </a:rPr>
              <a:t>方面有困难</a:t>
            </a:r>
            <a:r>
              <a:rPr lang="en-US" altLang="zh-CN" sz="5000" dirty="0">
                <a:solidFill>
                  <a:prstClr val="black"/>
                </a:solidFill>
                <a:latin typeface="微软雅黑" panose="020B0503020204020204" pitchFamily="34" charset="-122"/>
                <a:ea typeface="微软雅黑" panose="020B0503020204020204" pitchFamily="34" charset="-122"/>
              </a:rPr>
              <a:t>) fitting into/find it difficult to fit into the new life in a new country, </a:t>
            </a:r>
            <a:endParaRPr lang="en-US" altLang="zh-CN" sz="5000" dirty="0" smtClean="0">
              <a:solidFill>
                <a:prstClr val="black"/>
              </a:solidFill>
              <a:latin typeface="微软雅黑" panose="020B0503020204020204" pitchFamily="34" charset="-122"/>
              <a:ea typeface="微软雅黑" panose="020B0503020204020204" pitchFamily="34" charset="-122"/>
            </a:endParaRPr>
          </a:p>
          <a:p>
            <a:pPr>
              <a:lnSpc>
                <a:spcPct val="150000"/>
              </a:lnSpc>
            </a:pP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这非常困扰我</a:t>
            </a:r>
            <a:r>
              <a:rPr lang="en-US" altLang="zh-CN" sz="5000" dirty="0">
                <a:solidFill>
                  <a:prstClr val="black"/>
                </a:solidFill>
                <a:latin typeface="微软雅黑" panose="020B0503020204020204" pitchFamily="34" charset="-122"/>
                <a:ea typeface="微软雅黑" panose="020B0503020204020204" pitchFamily="34" charset="-122"/>
              </a:rPr>
              <a:t>). So </a:t>
            </a:r>
            <a:r>
              <a:rPr lang="en-US" altLang="zh-CN" sz="5000" b="1" dirty="0">
                <a:solidFill>
                  <a:prstClr val="black"/>
                </a:solidFill>
                <a:latin typeface="微软雅黑" panose="020B0503020204020204" pitchFamily="34" charset="-122"/>
                <a:ea typeface="微软雅黑" panose="020B0503020204020204" pitchFamily="34" charset="-122"/>
              </a:rPr>
              <a:t>I have no choice but to turn to you for help</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a:t>
            </a:r>
            <a:r>
              <a:rPr lang="en-US" altLang="zh-CN" sz="6000" b="1" dirty="0">
                <a:solidFill>
                  <a:srgbClr val="9D234F"/>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面对如此多的困难</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I wonder if you could do me a </a:t>
            </a:r>
            <a:r>
              <a:rPr lang="en-US" altLang="zh-CN" sz="5000" b="1" dirty="0" err="1">
                <a:solidFill>
                  <a:prstClr val="black"/>
                </a:solidFill>
                <a:latin typeface="微软雅黑" panose="020B0503020204020204" pitchFamily="34" charset="-122"/>
                <a:ea typeface="微软雅黑" panose="020B0503020204020204" pitchFamily="34" charset="-122"/>
              </a:rPr>
              <a:t>favour</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and</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help with the preparation of the upcoming Sino-Ireland Cultural Festival. </a:t>
            </a:r>
          </a:p>
        </p:txBody>
      </p:sp>
      <p:sp>
        <p:nvSpPr>
          <p:cNvPr id="5" name="矩形 4"/>
          <p:cNvSpPr/>
          <p:nvPr/>
        </p:nvSpPr>
        <p:spPr>
          <a:xfrm>
            <a:off x="2376588" y="6448608"/>
            <a:ext cx="10657184" cy="1292662"/>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which bothers me a lot</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3565298" y="4068862"/>
            <a:ext cx="9505056" cy="1175706"/>
          </a:xfrm>
          <a:prstGeom prst="rect">
            <a:avLst/>
          </a:prstGeom>
        </p:spPr>
        <p:txBody>
          <a:bodyPr wrap="square">
            <a:spAutoFit/>
          </a:bodyPr>
          <a:lstStyle/>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have some difficulty in</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2952652" y="8824872"/>
            <a:ext cx="12457384" cy="1292662"/>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Faced with so many difficulties</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59978529"/>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矩形 6">
            <a:extLst>
              <a:ext uri="{FF2B5EF4-FFF2-40B4-BE49-F238E27FC236}">
                <a16:creationId xmlns:a16="http://schemas.microsoft.com/office/drawing/2014/main" xmlns="" id="{64EF2993-AAFD-4871-96E7-501F8986002F}"/>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schemeClr val="tx1"/>
                </a:solidFill>
                <a:latin typeface="微软雅黑" panose="020B0503020204020204" pitchFamily="34" charset="-122"/>
                <a:ea typeface="微软雅黑" panose="020B0503020204020204" pitchFamily="34" charset="-122"/>
              </a:rPr>
              <a:t>应试点睛</a:t>
            </a:r>
            <a:endParaRPr lang="zh-CN" altLang="en-US" sz="5400" b="1" dirty="0">
              <a:solidFill>
                <a:schemeClr val="tx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402969207"/>
              </p:ext>
            </p:extLst>
          </p:nvPr>
        </p:nvGraphicFramePr>
        <p:xfrm>
          <a:off x="1512492" y="1963908"/>
          <a:ext cx="20810312" cy="10038789"/>
        </p:xfrm>
        <a:graphic>
          <a:graphicData uri="http://schemas.openxmlformats.org/drawingml/2006/table">
            <a:tbl>
              <a:tblPr>
                <a:tableStyleId>{5C22544A-7EE6-4342-B048-85BDC9FD1C3A}</a:tableStyleId>
              </a:tblPr>
              <a:tblGrid>
                <a:gridCol w="2952328">
                  <a:extLst>
                    <a:ext uri="{9D8B030D-6E8A-4147-A177-3AD203B41FA5}">
                      <a16:colId xmlns:a16="http://schemas.microsoft.com/office/drawing/2014/main" xmlns="" val="20000"/>
                    </a:ext>
                  </a:extLst>
                </a:gridCol>
                <a:gridCol w="9361040">
                  <a:extLst>
                    <a:ext uri="{9D8B030D-6E8A-4147-A177-3AD203B41FA5}">
                      <a16:colId xmlns:a16="http://schemas.microsoft.com/office/drawing/2014/main" xmlns="" val="20001"/>
                    </a:ext>
                  </a:extLst>
                </a:gridCol>
                <a:gridCol w="8496944"/>
              </a:tblGrid>
              <a:tr h="245071">
                <a:tc>
                  <a:txBody>
                    <a:bodyPr/>
                    <a:lstStyle/>
                    <a:p>
                      <a:pPr marL="0" marR="0" algn="ctr">
                        <a:lnSpc>
                          <a:spcPct val="130000"/>
                        </a:lnSpc>
                        <a:spcBef>
                          <a:spcPts val="0"/>
                        </a:spcBef>
                        <a:spcAft>
                          <a:spcPts val="0"/>
                        </a:spcAft>
                      </a:pPr>
                      <a:endParaRPr lang="zh-CN" altLang="en-US" sz="44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zh-CN" sz="4400" b="1" kern="1200" dirty="0" smtClean="0">
                          <a:solidFill>
                            <a:schemeClr val="dk1"/>
                          </a:solidFill>
                          <a:effectLst/>
                          <a:latin typeface="微软雅黑" pitchFamily="34" charset="-122"/>
                          <a:ea typeface="微软雅黑" pitchFamily="34" charset="-122"/>
                          <a:cs typeface="+mn-cs"/>
                        </a:rPr>
                        <a:t>评分标准</a:t>
                      </a:r>
                      <a:endParaRPr lang="zh-CN" altLang="en-US" sz="4400" b="1" dirty="0">
                        <a:latin typeface="微软雅黑" pitchFamily="34" charset="-122"/>
                        <a:ea typeface="微软雅黑" pitchFamily="34" charset="-122"/>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zh-CN" sz="4400" b="1" kern="1200" dirty="0" smtClean="0">
                          <a:solidFill>
                            <a:schemeClr val="dk1"/>
                          </a:solidFill>
                          <a:effectLst/>
                          <a:latin typeface="微软雅黑" pitchFamily="34" charset="-122"/>
                          <a:ea typeface="微软雅黑" pitchFamily="34" charset="-122"/>
                          <a:cs typeface="+mn-cs"/>
                        </a:rPr>
                        <a:t>解读</a:t>
                      </a:r>
                      <a:endParaRPr lang="zh-CN" altLang="en-US" sz="44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9079709">
                <a:tc>
                  <a:txBody>
                    <a:bodyPr/>
                    <a:lstStyle/>
                    <a:p>
                      <a:pPr algn="ctr">
                        <a:lnSpc>
                          <a:spcPct val="130000"/>
                        </a:lnSpc>
                      </a:pPr>
                      <a:r>
                        <a:rPr lang="zh-CN" altLang="en-US" sz="4400" kern="1200" dirty="0" smtClean="0">
                          <a:solidFill>
                            <a:schemeClr val="dk1"/>
                          </a:solidFill>
                          <a:effectLst/>
                          <a:latin typeface="微软雅黑" pitchFamily="34" charset="-122"/>
                          <a:ea typeface="微软雅黑" pitchFamily="34" charset="-122"/>
                          <a:cs typeface="+mn-cs"/>
                        </a:rPr>
                        <a:t>第五档</a:t>
                      </a:r>
                    </a:p>
                    <a:p>
                      <a:pPr algn="ctr">
                        <a:lnSpc>
                          <a:spcPct val="130000"/>
                        </a:lnSpc>
                      </a:pPr>
                      <a:r>
                        <a:rPr lang="en-US" altLang="zh-CN" sz="4400" kern="1200" dirty="0" smtClean="0">
                          <a:solidFill>
                            <a:schemeClr val="dk1"/>
                          </a:solidFill>
                          <a:effectLst/>
                          <a:latin typeface="微软雅黑" pitchFamily="34" charset="-122"/>
                          <a:ea typeface="微软雅黑" pitchFamily="34" charset="-122"/>
                          <a:cs typeface="+mn-cs"/>
                        </a:rPr>
                        <a:t>21~25</a:t>
                      </a:r>
                      <a:r>
                        <a:rPr lang="zh-CN" altLang="en-US" sz="4400" kern="1200" dirty="0" smtClean="0">
                          <a:solidFill>
                            <a:schemeClr val="dk1"/>
                          </a:solidFill>
                          <a:effectLst/>
                          <a:latin typeface="微软雅黑" pitchFamily="34" charset="-122"/>
                          <a:ea typeface="微软雅黑" pitchFamily="34" charset="-122"/>
                          <a:cs typeface="+mn-cs"/>
                        </a:rPr>
                        <a:t>分</a:t>
                      </a: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30000"/>
                        </a:lnSpc>
                      </a:pPr>
                      <a:r>
                        <a:rPr lang="zh-CN" altLang="en-US" sz="4400" kern="1200" dirty="0" smtClean="0">
                          <a:solidFill>
                            <a:schemeClr val="dk1"/>
                          </a:solidFill>
                          <a:effectLst/>
                          <a:latin typeface="微软雅黑" pitchFamily="34" charset="-122"/>
                          <a:ea typeface="微软雅黑" pitchFamily="34" charset="-122"/>
                          <a:cs typeface="+mn-cs"/>
                        </a:rPr>
                        <a:t>完全完成了试题规定的任务。</a:t>
                      </a:r>
                    </a:p>
                    <a:p>
                      <a:pPr>
                        <a:lnSpc>
                          <a:spcPct val="130000"/>
                        </a:lnSpc>
                      </a:pP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覆盖所有内容要点。</a:t>
                      </a:r>
                    </a:p>
                    <a:p>
                      <a:pPr>
                        <a:lnSpc>
                          <a:spcPct val="130000"/>
                        </a:lnSpc>
                      </a:pP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应用了较多的语法结构和词汇。</a:t>
                      </a:r>
                    </a:p>
                    <a:p>
                      <a:pPr>
                        <a:lnSpc>
                          <a:spcPct val="130000"/>
                        </a:lnSpc>
                      </a:pP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语法结构或词汇方面有些许错误</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但是是由尽力使用较复杂的语法结构或较高级的词汇所致</a:t>
                      </a: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具备较强的语言运用能力。</a:t>
                      </a:r>
                    </a:p>
                    <a:p>
                      <a:pPr>
                        <a:lnSpc>
                          <a:spcPct val="130000"/>
                        </a:lnSpc>
                      </a:pP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有效地使用了语句间的连接成分</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使全文结构紧凑。</a:t>
                      </a:r>
                    </a:p>
                    <a:p>
                      <a:pPr>
                        <a:lnSpc>
                          <a:spcPct val="130000"/>
                        </a:lnSpc>
                      </a:pPr>
                      <a:r>
                        <a:rPr lang="zh-CN" altLang="en-US" sz="4400" kern="1200" dirty="0" smtClean="0">
                          <a:solidFill>
                            <a:schemeClr val="dk1"/>
                          </a:solidFill>
                          <a:effectLst/>
                          <a:latin typeface="微软雅黑" pitchFamily="34" charset="-122"/>
                          <a:ea typeface="微软雅黑" pitchFamily="34" charset="-122"/>
                          <a:cs typeface="+mn-cs"/>
                        </a:rPr>
                        <a:t>完全达到了预期的写作目的。</a:t>
                      </a: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30000"/>
                        </a:lnSpc>
                      </a:pPr>
                      <a:r>
                        <a:rPr lang="zh-CN" altLang="zh-CN" sz="4400" kern="1200" dirty="0" smtClean="0">
                          <a:solidFill>
                            <a:schemeClr val="dk1"/>
                          </a:solidFill>
                          <a:effectLst/>
                          <a:latin typeface="微软雅黑" pitchFamily="34" charset="-122"/>
                          <a:ea typeface="微软雅黑" pitchFamily="34" charset="-122"/>
                          <a:cs typeface="+mn-cs"/>
                        </a:rPr>
                        <a:t>　</a:t>
                      </a:r>
                      <a:r>
                        <a:rPr lang="en-US" altLang="zh-CN" sz="4400" kern="1200" dirty="0" smtClean="0">
                          <a:solidFill>
                            <a:schemeClr val="dk1"/>
                          </a:solidFill>
                          <a:effectLst/>
                          <a:latin typeface="微软雅黑" pitchFamily="34" charset="-122"/>
                          <a:ea typeface="微软雅黑" pitchFamily="34" charset="-122"/>
                          <a:cs typeface="+mn-cs"/>
                        </a:rPr>
                        <a:t>1.“</a:t>
                      </a:r>
                      <a:r>
                        <a:rPr lang="zh-CN" altLang="en-US" sz="4400" kern="1200" dirty="0" smtClean="0">
                          <a:solidFill>
                            <a:schemeClr val="dk1"/>
                          </a:solidFill>
                          <a:effectLst/>
                          <a:latin typeface="微软雅黑" pitchFamily="34" charset="-122"/>
                          <a:ea typeface="微软雅黑" pitchFamily="34" charset="-122"/>
                          <a:cs typeface="+mn-cs"/>
                        </a:rPr>
                        <a:t>覆盖所有内容要点”就是要求考生在写作时要认真审题</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确保要点“全而不漏”。</a:t>
                      </a:r>
                    </a:p>
                    <a:p>
                      <a:pPr>
                        <a:lnSpc>
                          <a:spcPct val="130000"/>
                        </a:lnSpc>
                      </a:pPr>
                      <a:r>
                        <a:rPr lang="zh-CN" altLang="en-US" sz="4400" kern="1200" dirty="0" smtClean="0">
                          <a:solidFill>
                            <a:schemeClr val="dk1"/>
                          </a:solidFill>
                          <a:effectLst/>
                          <a:latin typeface="微软雅黑" pitchFamily="34" charset="-122"/>
                          <a:ea typeface="微软雅黑" pitchFamily="34" charset="-122"/>
                          <a:cs typeface="+mn-cs"/>
                        </a:rPr>
                        <a:t>　</a:t>
                      </a:r>
                      <a:r>
                        <a:rPr lang="en-US" altLang="zh-CN" sz="4400" kern="1200" dirty="0" smtClean="0">
                          <a:solidFill>
                            <a:schemeClr val="dk1"/>
                          </a:solidFill>
                          <a:effectLst/>
                          <a:latin typeface="微软雅黑" pitchFamily="34" charset="-122"/>
                          <a:ea typeface="微软雅黑" pitchFamily="34" charset="-122"/>
                          <a:cs typeface="+mn-cs"/>
                        </a:rPr>
                        <a:t>2. “</a:t>
                      </a:r>
                      <a:r>
                        <a:rPr lang="zh-CN" altLang="en-US" sz="4400" kern="1200" dirty="0" smtClean="0">
                          <a:solidFill>
                            <a:schemeClr val="dk1"/>
                          </a:solidFill>
                          <a:effectLst/>
                          <a:latin typeface="微软雅黑" pitchFamily="34" charset="-122"/>
                          <a:ea typeface="微软雅黑" pitchFamily="34" charset="-122"/>
                          <a:cs typeface="+mn-cs"/>
                        </a:rPr>
                        <a:t>应用了较多的词汇”是指词汇使用的多样性</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如词性的多样性、高级词汇的使用、同义词与反义词的使用、短语的使用等。</a:t>
                      </a: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sp>
        <p:nvSpPr>
          <p:cNvPr id="6" name="TextBox 5"/>
          <p:cNvSpPr txBox="1"/>
          <p:nvPr/>
        </p:nvSpPr>
        <p:spPr>
          <a:xfrm>
            <a:off x="1496185" y="684486"/>
            <a:ext cx="8513251" cy="769441"/>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一、解读评分标准</a:t>
            </a:r>
            <a:r>
              <a:rPr lang="en-US" altLang="zh-CN" sz="4400" b="1" dirty="0">
                <a:latin typeface="微软雅黑" panose="020B0503020204020204" pitchFamily="34" charset="-122"/>
                <a:ea typeface="微软雅黑" panose="020B0503020204020204" pitchFamily="34" charset="-122"/>
              </a:rPr>
              <a:t>, </a:t>
            </a:r>
            <a:r>
              <a:rPr lang="zh-CN" altLang="en-US" sz="4400" b="1" dirty="0">
                <a:latin typeface="微软雅黑" panose="020B0503020204020204" pitchFamily="34" charset="-122"/>
                <a:ea typeface="微软雅黑" panose="020B0503020204020204" pitchFamily="34" charset="-122"/>
              </a:rPr>
              <a:t>明确写作任务</a:t>
            </a:r>
            <a:endParaRPr lang="zh-CN" altLang="en-US" sz="4400" dirty="0"/>
          </a:p>
        </p:txBody>
      </p:sp>
    </p:spTree>
  </p:cSld>
  <p:clrMapOvr>
    <a:masterClrMapping/>
  </p:clrMapOvr>
  <p:transition>
    <p:pull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8863965"/>
          </a:xfrm>
          <a:prstGeom prst="rect">
            <a:avLst/>
          </a:prstGeom>
        </p:spPr>
        <p:txBody>
          <a:bodyPr wrap="square">
            <a:spAutoFit/>
          </a:bodyPr>
          <a:lstStyle/>
          <a:p>
            <a:pPr>
              <a:lnSpc>
                <a:spcPct val="150000"/>
              </a:lnSpc>
            </a:pPr>
            <a:r>
              <a:rPr lang="zh-CN" altLang="en-US" sz="5000" b="1" dirty="0">
                <a:solidFill>
                  <a:prstClr val="black"/>
                </a:solidFill>
                <a:latin typeface="微软雅黑" panose="020B0503020204020204" pitchFamily="34" charset="-122"/>
                <a:ea typeface="微软雅黑" panose="020B0503020204020204" pitchFamily="34" charset="-122"/>
              </a:rPr>
              <a:t>靓丽结尾</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表达感谢与期待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7.</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Thanks for your kindness </a:t>
            </a:r>
            <a:r>
              <a:rPr lang="en-US" altLang="zh-CN" sz="5000" b="1" dirty="0">
                <a:solidFill>
                  <a:prstClr val="black"/>
                </a:solidFill>
                <a:latin typeface="微软雅黑" panose="020B0503020204020204" pitchFamily="34" charset="-122"/>
                <a:ea typeface="微软雅黑" panose="020B0503020204020204" pitchFamily="34" charset="-122"/>
              </a:rPr>
              <a:t>in advance</a:t>
            </a:r>
            <a:r>
              <a:rPr lang="en-US" altLang="zh-CN" sz="5000" dirty="0">
                <a:solidFill>
                  <a:prstClr val="black"/>
                </a:solidFill>
                <a:latin typeface="微软雅黑" panose="020B0503020204020204" pitchFamily="34" charset="-122"/>
                <a:ea typeface="微软雅黑" panose="020B0503020204020204" pitchFamily="34" charset="-122"/>
              </a:rPr>
              <a:t>./Thank you very much for the </a:t>
            </a:r>
            <a:r>
              <a:rPr lang="en-US" altLang="zh-CN" sz="5000" dirty="0" err="1">
                <a:solidFill>
                  <a:prstClr val="black"/>
                </a:solidFill>
                <a:latin typeface="微软雅黑" panose="020B0503020204020204" pitchFamily="34" charset="-122"/>
                <a:ea typeface="微软雅黑" panose="020B0503020204020204" pitchFamily="34" charset="-122"/>
              </a:rPr>
              <a:t>favour</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you'll </a:t>
            </a:r>
            <a:r>
              <a:rPr lang="en-US" altLang="zh-CN" sz="5000" dirty="0">
                <a:solidFill>
                  <a:prstClr val="black"/>
                </a:solidFill>
                <a:latin typeface="微软雅黑" panose="020B0503020204020204" pitchFamily="34" charset="-122"/>
                <a:ea typeface="微软雅黑" panose="020B0503020204020204" pitchFamily="34" charset="-122"/>
              </a:rPr>
              <a:t>do to me.</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8.</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I </a:t>
            </a:r>
            <a:r>
              <a:rPr lang="en-US" altLang="zh-CN" sz="5000" dirty="0">
                <a:solidFill>
                  <a:prstClr val="black"/>
                </a:solidFill>
                <a:latin typeface="微软雅黑" panose="020B0503020204020204" pitchFamily="34" charset="-122"/>
                <a:ea typeface="微软雅黑" panose="020B0503020204020204" pitchFamily="34" charset="-122"/>
              </a:rPr>
              <a:t>wonder if you can help us with these difficulties. We</a:t>
            </a:r>
            <a:r>
              <a:rPr lang="en-US" altLang="zh-CN" sz="5000" b="1" dirty="0">
                <a:solidFill>
                  <a:prstClr val="black"/>
                </a:solidFill>
                <a:latin typeface="微软雅黑" panose="020B0503020204020204" pitchFamily="34" charset="-122"/>
                <a:ea typeface="微软雅黑" panose="020B0503020204020204" pitchFamily="34" charset="-122"/>
              </a:rPr>
              <a:t> would appreciate it</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be grateful</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thankful </a:t>
            </a:r>
            <a:r>
              <a:rPr lang="en-US" altLang="zh-CN" sz="5000" dirty="0">
                <a:solidFill>
                  <a:prstClr val="black"/>
                </a:solidFill>
                <a:latin typeface="微软雅黑" panose="020B0503020204020204" pitchFamily="34" charset="-122"/>
                <a:ea typeface="微软雅黑" panose="020B0503020204020204" pitchFamily="34" charset="-122"/>
              </a:rPr>
              <a:t>if you could </a:t>
            </a:r>
            <a:r>
              <a:rPr lang="en-US" altLang="zh-CN" sz="5000" b="1" dirty="0">
                <a:solidFill>
                  <a:prstClr val="black"/>
                </a:solidFill>
                <a:latin typeface="微软雅黑" panose="020B0503020204020204" pitchFamily="34" charset="-122"/>
                <a:ea typeface="微软雅黑" panose="020B0503020204020204" pitchFamily="34" charset="-122"/>
              </a:rPr>
              <a:t>lend us a hand</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9</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Thanks </a:t>
            </a:r>
            <a:r>
              <a:rPr lang="en-US" altLang="zh-CN" sz="5000" dirty="0">
                <a:solidFill>
                  <a:prstClr val="black"/>
                </a:solidFill>
                <a:latin typeface="微软雅黑" panose="020B0503020204020204" pitchFamily="34" charset="-122"/>
                <a:ea typeface="微软雅黑" panose="020B0503020204020204" pitchFamily="34" charset="-122"/>
              </a:rPr>
              <a:t>for your time and </a:t>
            </a:r>
            <a:r>
              <a:rPr lang="en-US" altLang="zh-CN" sz="5000" dirty="0" smtClean="0">
                <a:solidFill>
                  <a:prstClr val="black"/>
                </a:solidFill>
                <a:latin typeface="微软雅黑" panose="020B0503020204020204" pitchFamily="34" charset="-122"/>
                <a:ea typeface="微软雅黑" panose="020B0503020204020204" pitchFamily="34" charset="-122"/>
              </a:rPr>
              <a:t>I'm </a:t>
            </a:r>
            <a:r>
              <a:rPr lang="en-US" altLang="zh-CN" sz="5000" b="1" dirty="0">
                <a:solidFill>
                  <a:prstClr val="black"/>
                </a:solidFill>
                <a:latin typeface="微软雅黑" panose="020B0503020204020204" pitchFamily="34" charset="-122"/>
                <a:ea typeface="微软雅黑" panose="020B0503020204020204" pitchFamily="34" charset="-122"/>
              </a:rPr>
              <a:t>looking forward to </a:t>
            </a:r>
            <a:r>
              <a:rPr lang="en-US" altLang="zh-CN" sz="5000" dirty="0">
                <a:solidFill>
                  <a:prstClr val="black"/>
                </a:solidFill>
                <a:latin typeface="微软雅黑" panose="020B0503020204020204" pitchFamily="34" charset="-122"/>
                <a:ea typeface="微软雅黑" panose="020B0503020204020204" pitchFamily="34" charset="-122"/>
              </a:rPr>
              <a:t>your early reply.</a:t>
            </a:r>
          </a:p>
        </p:txBody>
      </p:sp>
    </p:spTree>
    <p:extLst>
      <p:ext uri="{BB962C8B-B14F-4D97-AF65-F5344CB8AC3E}">
        <p14:creationId xmlns:p14="http://schemas.microsoft.com/office/powerpoint/2010/main" val="3710204331"/>
      </p:ext>
    </p:extLst>
  </p:cSld>
  <p:clrMapOvr>
    <a:masterClrMapping/>
  </p:clrMapOvr>
  <p:transition>
    <p:pull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模拟演练</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zh-CN" altLang="en-US" sz="5000" dirty="0" smtClean="0">
                <a:latin typeface="微软雅黑" panose="020B0503020204020204" pitchFamily="34" charset="-122"/>
                <a:ea typeface="微软雅黑" panose="020B0503020204020204" pitchFamily="34" charset="-122"/>
              </a:rPr>
              <a:t>       假定</a:t>
            </a:r>
            <a:r>
              <a:rPr lang="zh-CN" altLang="en-US" sz="5000" dirty="0">
                <a:latin typeface="微软雅黑" panose="020B0503020204020204" pitchFamily="34" charset="-122"/>
                <a:ea typeface="微软雅黑" panose="020B0503020204020204" pitchFamily="34" charset="-122"/>
              </a:rPr>
              <a:t>你是李华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正在新西兰某校做交换生。为了弘扬中国传统音乐</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你校来自中国的交换生将举办一场音乐会。请给好友 </a:t>
            </a:r>
            <a:r>
              <a:rPr lang="en-US" altLang="zh-CN" sz="5000" dirty="0">
                <a:latin typeface="微软雅黑" panose="020B0503020204020204" pitchFamily="34" charset="-122"/>
                <a:ea typeface="微软雅黑" panose="020B0503020204020204" pitchFamily="34" charset="-122"/>
              </a:rPr>
              <a:t>Fred </a:t>
            </a:r>
            <a:r>
              <a:rPr lang="zh-CN" altLang="en-US" sz="5000" dirty="0">
                <a:latin typeface="微软雅黑" panose="020B0503020204020204" pitchFamily="34" charset="-122"/>
                <a:ea typeface="微软雅黑" panose="020B0503020204020204" pitchFamily="34" charset="-122"/>
              </a:rPr>
              <a:t>写封邮件</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请他就有关事宜给予帮助</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内容包括</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1</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举办目的</a:t>
            </a:r>
            <a:r>
              <a:rPr lang="en-US" altLang="zh-CN" sz="5000" dirty="0">
                <a:latin typeface="微软雅黑" panose="020B0503020204020204" pitchFamily="34" charset="-122"/>
                <a:ea typeface="微软雅黑" panose="020B0503020204020204" pitchFamily="34" charset="-122"/>
              </a:rPr>
              <a:t>; </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求助内容</a:t>
            </a:r>
            <a:r>
              <a:rPr lang="en-US" altLang="zh-CN" sz="5000" dirty="0">
                <a:latin typeface="微软雅黑" panose="020B0503020204020204" pitchFamily="34" charset="-122"/>
                <a:ea typeface="微软雅黑" panose="020B0503020204020204" pitchFamily="34" charset="-122"/>
              </a:rPr>
              <a:t>; </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约定时间和地点。</a:t>
            </a:r>
          </a:p>
          <a:p>
            <a:pPr>
              <a:lnSpc>
                <a:spcPct val="150000"/>
              </a:lnSpc>
            </a:pPr>
            <a:r>
              <a:rPr lang="zh-CN" altLang="en-US" sz="5000" dirty="0" smtClean="0">
                <a:latin typeface="微软雅黑" panose="020B0503020204020204" pitchFamily="34" charset="-122"/>
                <a:ea typeface="微软雅黑" panose="020B0503020204020204" pitchFamily="34" charset="-122"/>
              </a:rPr>
              <a:t>       注意</a:t>
            </a:r>
            <a:r>
              <a:rPr lang="en-US" altLang="zh-CN" sz="5000" dirty="0">
                <a:latin typeface="微软雅黑" panose="020B0503020204020204" pitchFamily="34" charset="-122"/>
                <a:ea typeface="微软雅黑" panose="020B0503020204020204" pitchFamily="34" charset="-122"/>
              </a:rPr>
              <a:t>:1. </a:t>
            </a:r>
            <a:r>
              <a:rPr lang="zh-CN" altLang="en-US" sz="5000" dirty="0">
                <a:latin typeface="微软雅黑" panose="020B0503020204020204" pitchFamily="34" charset="-122"/>
                <a:ea typeface="微软雅黑" panose="020B0503020204020204" pitchFamily="34" charset="-122"/>
              </a:rPr>
              <a:t>词数 </a:t>
            </a:r>
            <a:r>
              <a:rPr lang="en-US" altLang="zh-CN" sz="5000" dirty="0">
                <a:latin typeface="微软雅黑" panose="020B0503020204020204" pitchFamily="34" charset="-122"/>
                <a:ea typeface="微软雅黑" panose="020B0503020204020204" pitchFamily="34" charset="-122"/>
              </a:rPr>
              <a:t>80 </a:t>
            </a:r>
            <a:r>
              <a:rPr lang="zh-CN" altLang="en-US" sz="5000" dirty="0">
                <a:latin typeface="微软雅黑" panose="020B0503020204020204" pitchFamily="34" charset="-122"/>
                <a:ea typeface="微软雅黑" panose="020B0503020204020204" pitchFamily="34" charset="-122"/>
              </a:rPr>
              <a:t>左右</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可以适当增加细节</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以使行文连贯。</a:t>
            </a:r>
          </a:p>
        </p:txBody>
      </p:sp>
    </p:spTree>
    <p:extLst>
      <p:ext uri="{BB962C8B-B14F-4D97-AF65-F5344CB8AC3E}">
        <p14:creationId xmlns:p14="http://schemas.microsoft.com/office/powerpoint/2010/main" val="3657369997"/>
      </p:ext>
    </p:extLst>
  </p:cSld>
  <p:clrMapOvr>
    <a:masterClrMapping/>
  </p:clrMapOvr>
  <p:transition>
    <p:pull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171468"/>
          </a:xfrm>
          <a:prstGeom prst="rect">
            <a:avLst/>
          </a:prstGeom>
        </p:spPr>
        <p:txBody>
          <a:bodyPr wrap="square">
            <a:spAutoFit/>
          </a:bodyPr>
          <a:lstStyle/>
          <a:p>
            <a:pPr>
              <a:lnSpc>
                <a:spcPct val="150000"/>
              </a:lnSpc>
            </a:pPr>
            <a:r>
              <a:rPr lang="en-US" altLang="zh-CN" sz="5000" b="1" i="1" dirty="0">
                <a:solidFill>
                  <a:srgbClr val="CC0000"/>
                </a:solidFill>
                <a:latin typeface="微软雅黑" panose="020B0503020204020204" pitchFamily="34" charset="-122"/>
                <a:ea typeface="微软雅黑" panose="020B0503020204020204" pitchFamily="34" charset="-122"/>
              </a:rPr>
              <a:t>One possible version:</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Dear Fred,</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I </a:t>
            </a:r>
            <a:r>
              <a:rPr lang="en-US" altLang="zh-CN" sz="5000" dirty="0">
                <a:solidFill>
                  <a:srgbClr val="C00000"/>
                </a:solidFill>
                <a:latin typeface="微软雅黑" panose="020B0503020204020204" pitchFamily="34" charset="-122"/>
                <a:ea typeface="微软雅黑" panose="020B0503020204020204" pitchFamily="34" charset="-122"/>
              </a:rPr>
              <a:t>wonder if you could do me a </a:t>
            </a:r>
            <a:r>
              <a:rPr lang="en-US" altLang="zh-CN" sz="5000" dirty="0" err="1">
                <a:solidFill>
                  <a:srgbClr val="C00000"/>
                </a:solidFill>
                <a:latin typeface="微软雅黑" panose="020B0503020204020204" pitchFamily="34" charset="-122"/>
                <a:ea typeface="微软雅黑" panose="020B0503020204020204" pitchFamily="34" charset="-122"/>
              </a:rPr>
              <a:t>favour</a:t>
            </a:r>
            <a:r>
              <a:rPr lang="en-US" altLang="zh-CN" sz="5000" dirty="0">
                <a:solidFill>
                  <a:srgbClr val="C00000"/>
                </a:solidFill>
                <a:latin typeface="微软雅黑" panose="020B0503020204020204" pitchFamily="34" charset="-122"/>
                <a:ea typeface="微软雅黑" panose="020B0503020204020204" pitchFamily="34" charset="-122"/>
              </a:rPr>
              <a:t> and help with the preparation of the concert to be held in our school.</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The </a:t>
            </a:r>
            <a:r>
              <a:rPr lang="en-US" altLang="zh-CN" sz="5000" dirty="0">
                <a:solidFill>
                  <a:srgbClr val="C00000"/>
                </a:solidFill>
                <a:latin typeface="微软雅黑" panose="020B0503020204020204" pitchFamily="34" charset="-122"/>
                <a:ea typeface="微软雅黑" panose="020B0503020204020204" pitchFamily="34" charset="-122"/>
              </a:rPr>
              <a:t>concert aims to help foreign students learn more about traditional Chinese music. First, </a:t>
            </a:r>
            <a:r>
              <a:rPr lang="en-US" altLang="zh-CN" sz="5000" b="1" dirty="0" smtClean="0">
                <a:solidFill>
                  <a:srgbClr val="C00000"/>
                </a:solidFill>
                <a:latin typeface="微软雅黑" panose="020B0503020204020204" pitchFamily="34" charset="-122"/>
                <a:ea typeface="微软雅黑" panose="020B0503020204020204" pitchFamily="34" charset="-122"/>
              </a:rPr>
              <a:t>I'd </a:t>
            </a:r>
            <a:r>
              <a:rPr lang="en-US" altLang="zh-CN" sz="5000" b="1" dirty="0">
                <a:solidFill>
                  <a:srgbClr val="C00000"/>
                </a:solidFill>
                <a:latin typeface="微软雅黑" panose="020B0503020204020204" pitchFamily="34" charset="-122"/>
                <a:ea typeface="微软雅黑" panose="020B0503020204020204" pitchFamily="34" charset="-122"/>
              </a:rPr>
              <a:t>appreciate it if </a:t>
            </a:r>
            <a:r>
              <a:rPr lang="en-US" altLang="zh-CN" sz="5000" dirty="0">
                <a:solidFill>
                  <a:srgbClr val="C00000"/>
                </a:solidFill>
                <a:latin typeface="微软雅黑" panose="020B0503020204020204" pitchFamily="34" charset="-122"/>
                <a:ea typeface="微软雅黑" panose="020B0503020204020204" pitchFamily="34" charset="-122"/>
              </a:rPr>
              <a:t>you could help advertise it</a:t>
            </a:r>
            <a:r>
              <a:rPr lang="en-US" altLang="zh-CN" sz="5000" dirty="0" smtClean="0">
                <a:solidFill>
                  <a:srgbClr val="C00000"/>
                </a:solidFill>
                <a:latin typeface="微软雅黑" panose="020B0503020204020204" pitchFamily="34" charset="-122"/>
                <a:ea typeface="微软雅黑" panose="020B0503020204020204" pitchFamily="34" charset="-122"/>
              </a:rPr>
              <a:t>.</a:t>
            </a:r>
            <a:r>
              <a:rPr lang="en-US" altLang="zh-CN" sz="5000" dirty="0">
                <a:solidFill>
                  <a:srgbClr val="C0000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981219445"/>
      </p:ext>
    </p:extLst>
  </p:cSld>
  <p:clrMapOvr>
    <a:masterClrMapping/>
  </p:clrMapOvr>
  <p:transition>
    <p:pull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Moreover, lacking some equipment, I sincerely hope you can contact the school music club so they can provide some for us. </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I </a:t>
            </a:r>
            <a:r>
              <a:rPr lang="en-US" altLang="zh-CN" sz="5000" dirty="0">
                <a:solidFill>
                  <a:srgbClr val="C00000"/>
                </a:solidFill>
                <a:latin typeface="微软雅黑" panose="020B0503020204020204" pitchFamily="34" charset="-122"/>
                <a:ea typeface="微软雅黑" panose="020B0503020204020204" pitchFamily="34" charset="-122"/>
              </a:rPr>
              <a:t>wonder if </a:t>
            </a:r>
            <a:r>
              <a:rPr lang="en-US" altLang="zh-CN" sz="5000" dirty="0" smtClean="0">
                <a:solidFill>
                  <a:srgbClr val="C00000"/>
                </a:solidFill>
                <a:latin typeface="微软雅黑" panose="020B0503020204020204" pitchFamily="34" charset="-122"/>
                <a:ea typeface="微软雅黑" panose="020B0503020204020204" pitchFamily="34" charset="-122"/>
              </a:rPr>
              <a:t>it's </a:t>
            </a:r>
            <a:r>
              <a:rPr lang="en-US" altLang="zh-CN" sz="5000" dirty="0">
                <a:solidFill>
                  <a:srgbClr val="C00000"/>
                </a:solidFill>
                <a:latin typeface="微软雅黑" panose="020B0503020204020204" pitchFamily="34" charset="-122"/>
                <a:ea typeface="微软雅黑" panose="020B0503020204020204" pitchFamily="34" charset="-122"/>
              </a:rPr>
              <a:t>convenient for us to have a discussion together in our classroom tomorrow afternoon. With your generous help, I believe the concert will be unforgettable.</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       Thanks for your time and </a:t>
            </a:r>
            <a:r>
              <a:rPr lang="en-US" altLang="zh-CN" sz="5000" dirty="0" smtClean="0">
                <a:solidFill>
                  <a:srgbClr val="C00000"/>
                </a:solidFill>
                <a:latin typeface="微软雅黑" panose="020B0503020204020204" pitchFamily="34" charset="-122"/>
                <a:ea typeface="微软雅黑" panose="020B0503020204020204" pitchFamily="34" charset="-122"/>
              </a:rPr>
              <a:t>I'm </a:t>
            </a:r>
            <a:r>
              <a:rPr lang="en-US" altLang="zh-CN" sz="5000" dirty="0">
                <a:solidFill>
                  <a:srgbClr val="C00000"/>
                </a:solidFill>
                <a:latin typeface="微软雅黑" panose="020B0503020204020204" pitchFamily="34" charset="-122"/>
                <a:ea typeface="微软雅黑" panose="020B0503020204020204" pitchFamily="34" charset="-122"/>
              </a:rPr>
              <a:t>looking forward to your early reply.</a:t>
            </a:r>
          </a:p>
          <a:p>
            <a:pPr algn="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Yours,</a:t>
            </a:r>
          </a:p>
          <a:p>
            <a:pPr algn="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Li </a:t>
            </a:r>
            <a:r>
              <a:rPr lang="en-US" altLang="zh-CN" sz="5000" dirty="0" err="1">
                <a:solidFill>
                  <a:srgbClr val="C00000"/>
                </a:solidFill>
                <a:latin typeface="微软雅黑" panose="020B0503020204020204" pitchFamily="34" charset="-122"/>
                <a:ea typeface="微软雅黑" panose="020B0503020204020204" pitchFamily="34" charset="-122"/>
              </a:rPr>
              <a:t>Hua</a:t>
            </a:r>
            <a:endParaRPr lang="en-US" altLang="zh-CN" sz="5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6898234"/>
      </p:ext>
    </p:extLst>
  </p:cSld>
  <p:clrMapOvr>
    <a:masterClrMapping/>
  </p:clrMapOvr>
  <p:transition>
    <p:pull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 name="矩形 1"/>
          <p:cNvSpPr/>
          <p:nvPr/>
        </p:nvSpPr>
        <p:spPr>
          <a:xfrm>
            <a:off x="7561164" y="805982"/>
            <a:ext cx="9289032" cy="1015663"/>
          </a:xfrm>
          <a:prstGeom prst="rect">
            <a:avLst/>
          </a:prstGeom>
        </p:spPr>
        <p:txBody>
          <a:bodyPr wrap="square">
            <a:spAutoFit/>
          </a:bodyPr>
          <a:lstStyle/>
          <a:p>
            <a:pPr algn="ctr"/>
            <a:r>
              <a:rPr lang="zh-CN" altLang="en-US" sz="6000" b="1" dirty="0" smtClean="0">
                <a:solidFill>
                  <a:srgbClr val="9D234F"/>
                </a:solidFill>
                <a:latin typeface="微软雅黑" panose="020B0503020204020204" pitchFamily="34" charset="-122"/>
                <a:ea typeface="微软雅黑" panose="020B0503020204020204" pitchFamily="34" charset="-122"/>
              </a:rPr>
              <a:t>考点</a:t>
            </a:r>
            <a:r>
              <a:rPr lang="en-US" altLang="zh-CN" sz="6000" b="1" dirty="0">
                <a:solidFill>
                  <a:srgbClr val="9D234F"/>
                </a:solidFill>
                <a:latin typeface="微软雅黑" panose="020B0503020204020204" pitchFamily="34" charset="-122"/>
                <a:ea typeface="微软雅黑" panose="020B0503020204020204" pitchFamily="34" charset="-122"/>
              </a:rPr>
              <a:t>6</a:t>
            </a:r>
            <a:r>
              <a:rPr lang="en-US" altLang="zh-CN" sz="6000" b="1" dirty="0" smtClean="0">
                <a:solidFill>
                  <a:srgbClr val="9D234F"/>
                </a:solidFill>
                <a:latin typeface="微软雅黑" panose="020B0503020204020204" pitchFamily="34" charset="-122"/>
                <a:ea typeface="微软雅黑" panose="020B0503020204020204" pitchFamily="34" charset="-122"/>
              </a:rPr>
              <a:t>   </a:t>
            </a:r>
            <a:r>
              <a:rPr lang="zh-CN" altLang="en-US" sz="6000" b="1" dirty="0" smtClean="0">
                <a:solidFill>
                  <a:srgbClr val="9D234F"/>
                </a:solidFill>
                <a:latin typeface="微软雅黑" panose="020B0503020204020204" pitchFamily="34" charset="-122"/>
                <a:ea typeface="微软雅黑" panose="020B0503020204020204" pitchFamily="34" charset="-122"/>
              </a:rPr>
              <a:t>申请</a:t>
            </a:r>
            <a:r>
              <a:rPr lang="zh-CN" altLang="en-US" sz="6000" b="1" dirty="0">
                <a:solidFill>
                  <a:srgbClr val="9D234F"/>
                </a:solidFill>
                <a:latin typeface="微软雅黑" panose="020B0503020204020204" pitchFamily="34" charset="-122"/>
                <a:ea typeface="微软雅黑" panose="020B0503020204020204" pitchFamily="34" charset="-122"/>
              </a:rPr>
              <a:t>信</a:t>
            </a:r>
            <a:endParaRPr lang="zh-CN" altLang="zh-CN" sz="6000" b="1" dirty="0">
              <a:solidFill>
                <a:srgbClr val="9D234F"/>
              </a:solidFill>
              <a:latin typeface="微软雅黑" panose="020B0503020204020204" pitchFamily="34" charset="-122"/>
              <a:ea typeface="微软雅黑" panose="020B0503020204020204" pitchFamily="34" charset="-122"/>
            </a:endParaRPr>
          </a:p>
        </p:txBody>
      </p:sp>
      <p:sp>
        <p:nvSpPr>
          <p:cNvPr id="13" name="矩形 12"/>
          <p:cNvSpPr/>
          <p:nvPr/>
        </p:nvSpPr>
        <p:spPr>
          <a:xfrm>
            <a:off x="1800524" y="1764605"/>
            <a:ext cx="20522280" cy="1246495"/>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【写作架构】</a:t>
            </a:r>
            <a:endParaRPr lang="zh-CN" altLang="en-US" sz="5000" b="1" dirty="0">
              <a:solidFill>
                <a:srgbClr val="9D234F"/>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6039" y="3564806"/>
            <a:ext cx="17971210"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6625647"/>
      </p:ext>
    </p:extLst>
  </p:cSld>
  <p:clrMapOvr>
    <a:masterClrMapping/>
  </p:clrMapOvr>
  <p:transition>
    <p:pull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zh-CN" altLang="en-US" sz="5000" b="1" dirty="0">
                <a:solidFill>
                  <a:srgbClr val="9D234F"/>
                </a:solidFill>
                <a:latin typeface="微软雅黑" panose="020B0503020204020204" pitchFamily="34" charset="-122"/>
                <a:ea typeface="微软雅黑" panose="020B0503020204020204" pitchFamily="34" charset="-122"/>
              </a:rPr>
              <a:t>【高考体验】</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[2019•</a:t>
            </a:r>
            <a:r>
              <a:rPr lang="zh-CN" altLang="en-US" sz="5000" dirty="0">
                <a:solidFill>
                  <a:prstClr val="black"/>
                </a:solidFill>
                <a:latin typeface="微软雅黑" panose="020B0503020204020204" pitchFamily="34" charset="-122"/>
                <a:ea typeface="微软雅黑" panose="020B0503020204020204" pitchFamily="34" charset="-122"/>
              </a:rPr>
              <a:t>全国卷 </a:t>
            </a:r>
            <a:r>
              <a:rPr lang="en-US" altLang="zh-CN" sz="5000" dirty="0">
                <a:solidFill>
                  <a:prstClr val="black"/>
                </a:solidFill>
                <a:latin typeface="微软雅黑" panose="020B0503020204020204" pitchFamily="34" charset="-122"/>
                <a:ea typeface="微软雅黑" panose="020B0503020204020204" pitchFamily="34" charset="-122"/>
              </a:rPr>
              <a:t>I]  </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假定</a:t>
            </a:r>
            <a:r>
              <a:rPr lang="zh-CN" altLang="en-US" sz="5000" dirty="0">
                <a:solidFill>
                  <a:prstClr val="black"/>
                </a:solidFill>
                <a:latin typeface="微软雅黑" panose="020B0503020204020204" pitchFamily="34" charset="-122"/>
                <a:ea typeface="微软雅黑" panose="020B0503020204020204" pitchFamily="34" charset="-122"/>
              </a:rPr>
              <a:t>你是李华</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暑假在伦敦学习</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得知当地美术馆要举办中国画展。请写一封信申请做志愿者</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内容包括</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1</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写信目的</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个人优势</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3</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能做的事情。</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注意</a:t>
            </a:r>
            <a:r>
              <a:rPr lang="en-US" altLang="zh-CN" sz="5000" dirty="0">
                <a:solidFill>
                  <a:prstClr val="black"/>
                </a:solidFill>
                <a:latin typeface="微软雅黑" panose="020B0503020204020204" pitchFamily="34" charset="-122"/>
                <a:ea typeface="微软雅黑" panose="020B0503020204020204" pitchFamily="34" charset="-122"/>
              </a:rPr>
              <a:t>:1. </a:t>
            </a:r>
            <a:r>
              <a:rPr lang="zh-CN" altLang="en-US" sz="5000" dirty="0">
                <a:solidFill>
                  <a:prstClr val="black"/>
                </a:solidFill>
                <a:latin typeface="微软雅黑" panose="020B0503020204020204" pitchFamily="34" charset="-122"/>
                <a:ea typeface="微软雅黑" panose="020B0503020204020204" pitchFamily="34" charset="-122"/>
              </a:rPr>
              <a:t>词数</a:t>
            </a:r>
            <a:r>
              <a:rPr lang="en-US" altLang="zh-CN" sz="5000" dirty="0">
                <a:solidFill>
                  <a:prstClr val="black"/>
                </a:solidFill>
                <a:latin typeface="微软雅黑" panose="020B0503020204020204" pitchFamily="34" charset="-122"/>
                <a:ea typeface="微软雅黑" panose="020B0503020204020204" pitchFamily="34" charset="-122"/>
              </a:rPr>
              <a:t>100</a:t>
            </a:r>
            <a:r>
              <a:rPr lang="zh-CN" altLang="en-US" sz="5000" dirty="0">
                <a:solidFill>
                  <a:prstClr val="black"/>
                </a:solidFill>
                <a:latin typeface="微软雅黑" panose="020B0503020204020204" pitchFamily="34" charset="-122"/>
                <a:ea typeface="微软雅黑" panose="020B0503020204020204" pitchFamily="34" charset="-122"/>
              </a:rPr>
              <a:t>左右</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可以适当增加细节</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以使行文连贯。</a:t>
            </a:r>
          </a:p>
        </p:txBody>
      </p:sp>
    </p:spTree>
    <p:extLst>
      <p:ext uri="{BB962C8B-B14F-4D97-AF65-F5344CB8AC3E}">
        <p14:creationId xmlns:p14="http://schemas.microsoft.com/office/powerpoint/2010/main" val="2415629764"/>
      </p:ext>
    </p:extLst>
  </p:cSld>
  <p:clrMapOvr>
    <a:masterClrMapping/>
  </p:clrMapOvr>
  <p:transition>
    <p:pull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1633954"/>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经典范文</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Dear Sir/Madam,</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I'm </a:t>
            </a:r>
            <a:r>
              <a:rPr lang="en-US" altLang="zh-CN" sz="5000" dirty="0">
                <a:solidFill>
                  <a:prstClr val="black"/>
                </a:solidFill>
                <a:latin typeface="微软雅黑" panose="020B0503020204020204" pitchFamily="34" charset="-122"/>
                <a:ea typeface="微软雅黑" panose="020B0503020204020204" pitchFamily="34" charset="-122"/>
              </a:rPr>
              <a:t>Li </a:t>
            </a:r>
            <a:r>
              <a:rPr lang="en-US" altLang="zh-CN" sz="5000" dirty="0" err="1">
                <a:solidFill>
                  <a:prstClr val="black"/>
                </a:solidFill>
                <a:latin typeface="微软雅黑" panose="020B0503020204020204" pitchFamily="34" charset="-122"/>
                <a:ea typeface="微软雅黑" panose="020B0503020204020204" pitchFamily="34" charset="-122"/>
              </a:rPr>
              <a:t>Hua</a:t>
            </a:r>
            <a:r>
              <a:rPr lang="en-US" altLang="zh-CN" sz="5000" dirty="0">
                <a:solidFill>
                  <a:prstClr val="black"/>
                </a:solidFill>
                <a:latin typeface="微软雅黑" panose="020B0503020204020204" pitchFamily="34" charset="-122"/>
                <a:ea typeface="微软雅黑" panose="020B0503020204020204" pitchFamily="34" charset="-122"/>
              </a:rPr>
              <a:t>, an exchange student from China during this summer vacation. </a:t>
            </a:r>
            <a:r>
              <a:rPr lang="en-US" altLang="zh-CN" sz="5000" b="1" dirty="0">
                <a:solidFill>
                  <a:prstClr val="black"/>
                </a:solidFill>
                <a:latin typeface="微软雅黑" panose="020B0503020204020204" pitchFamily="34" charset="-122"/>
                <a:ea typeface="微软雅黑" panose="020B0503020204020204" pitchFamily="34" charset="-122"/>
              </a:rPr>
              <a:t>So thrilled am I to be informed that</a:t>
            </a:r>
            <a:r>
              <a:rPr lang="en-US" altLang="zh-CN" sz="5000" dirty="0">
                <a:solidFill>
                  <a:prstClr val="black"/>
                </a:solidFill>
                <a:latin typeface="微软雅黑" panose="020B0503020204020204" pitchFamily="34" charset="-122"/>
                <a:ea typeface="微软雅黑" panose="020B0503020204020204" pitchFamily="34" charset="-122"/>
              </a:rPr>
              <a:t> volunteers </a:t>
            </a:r>
            <a:r>
              <a:rPr lang="en-US" altLang="zh-CN" sz="5000" b="1" dirty="0">
                <a:solidFill>
                  <a:prstClr val="black"/>
                </a:solidFill>
                <a:latin typeface="微软雅黑" panose="020B0503020204020204" pitchFamily="34" charset="-122"/>
                <a:ea typeface="微软雅黑" panose="020B0503020204020204" pitchFamily="34" charset="-122"/>
              </a:rPr>
              <a:t>are wanted</a:t>
            </a:r>
            <a:r>
              <a:rPr lang="en-US" altLang="zh-CN" sz="5000" dirty="0">
                <a:solidFill>
                  <a:prstClr val="black"/>
                </a:solidFill>
                <a:latin typeface="微软雅黑" panose="020B0503020204020204" pitchFamily="34" charset="-122"/>
                <a:ea typeface="微软雅黑" panose="020B0503020204020204" pitchFamily="34" charset="-122"/>
              </a:rPr>
              <a:t> for the upcoming Chinese painting exhibition. </a:t>
            </a:r>
            <a:r>
              <a:rPr lang="en-US" altLang="zh-CN" sz="5000" b="1" dirty="0">
                <a:solidFill>
                  <a:prstClr val="black"/>
                </a:solidFill>
                <a:latin typeface="微软雅黑" panose="020B0503020204020204" pitchFamily="34" charset="-122"/>
                <a:ea typeface="微软雅黑" panose="020B0503020204020204" pitchFamily="34" charset="-122"/>
              </a:rPr>
              <a:t>Being a volunteer has long been my dream</a:t>
            </a:r>
            <a:r>
              <a:rPr lang="en-US" altLang="zh-CN" sz="5000" dirty="0">
                <a:solidFill>
                  <a:prstClr val="black"/>
                </a:solidFill>
                <a:latin typeface="微软雅黑" panose="020B0503020204020204" pitchFamily="34" charset="-122"/>
                <a:ea typeface="微软雅黑" panose="020B0503020204020204" pitchFamily="34" charset="-122"/>
              </a:rPr>
              <a:t>, so </a:t>
            </a:r>
            <a:r>
              <a:rPr lang="en-US" altLang="zh-CN" sz="5000" dirty="0" smtClean="0">
                <a:solidFill>
                  <a:prstClr val="black"/>
                </a:solidFill>
                <a:latin typeface="微软雅黑" panose="020B0503020204020204" pitchFamily="34" charset="-122"/>
                <a:ea typeface="微软雅黑" panose="020B0503020204020204" pitchFamily="34" charset="-122"/>
              </a:rPr>
              <a:t>I'm </a:t>
            </a:r>
            <a:r>
              <a:rPr lang="en-US" altLang="zh-CN" sz="5000" dirty="0">
                <a:solidFill>
                  <a:prstClr val="black"/>
                </a:solidFill>
                <a:latin typeface="微软雅黑" panose="020B0503020204020204" pitchFamily="34" charset="-122"/>
                <a:ea typeface="微软雅黑" panose="020B0503020204020204" pitchFamily="34" charset="-122"/>
              </a:rPr>
              <a:t>writing to </a:t>
            </a:r>
            <a:r>
              <a:rPr lang="en-US" altLang="zh-CN" sz="5000" b="1" dirty="0">
                <a:solidFill>
                  <a:prstClr val="black"/>
                </a:solidFill>
                <a:latin typeface="微软雅黑" panose="020B0503020204020204" pitchFamily="34" charset="-122"/>
                <a:ea typeface="微软雅黑" panose="020B0503020204020204" pitchFamily="34" charset="-122"/>
              </a:rPr>
              <a:t>apply for the position</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The </a:t>
            </a:r>
            <a:r>
              <a:rPr lang="en-US" altLang="zh-CN" sz="5000" dirty="0">
                <a:solidFill>
                  <a:prstClr val="black"/>
                </a:solidFill>
                <a:latin typeface="微软雅黑" panose="020B0503020204020204" pitchFamily="34" charset="-122"/>
                <a:ea typeface="微软雅黑" panose="020B0503020204020204" pitchFamily="34" charset="-122"/>
              </a:rPr>
              <a:t>reasons are </a:t>
            </a:r>
            <a:r>
              <a:rPr lang="en-US" altLang="zh-CN" sz="5000" b="1" dirty="0">
                <a:solidFill>
                  <a:prstClr val="black"/>
                </a:solidFill>
                <a:latin typeface="微软雅黑" panose="020B0503020204020204" pitchFamily="34" charset="-122"/>
                <a:ea typeface="微软雅黑" panose="020B0503020204020204" pitchFamily="34" charset="-122"/>
              </a:rPr>
              <a:t>as follows</a:t>
            </a:r>
            <a:r>
              <a:rPr lang="en-US" altLang="zh-CN" sz="5000" dirty="0">
                <a:solidFill>
                  <a:prstClr val="black"/>
                </a:solidFill>
                <a:latin typeface="微软雅黑" panose="020B0503020204020204" pitchFamily="34" charset="-122"/>
                <a:ea typeface="微软雅黑" panose="020B0503020204020204" pitchFamily="34" charset="-122"/>
              </a:rPr>
              <a:t>. First, I </a:t>
            </a:r>
            <a:r>
              <a:rPr lang="en-US" altLang="zh-CN" sz="5000" b="1" dirty="0">
                <a:solidFill>
                  <a:prstClr val="black"/>
                </a:solidFill>
                <a:latin typeface="微软雅黑" panose="020B0503020204020204" pitchFamily="34" charset="-122"/>
                <a:ea typeface="微软雅黑" panose="020B0503020204020204" pitchFamily="34" charset="-122"/>
              </a:rPr>
              <a:t>am fluent in </a:t>
            </a:r>
            <a:r>
              <a:rPr lang="en-US" altLang="zh-CN" sz="5000" dirty="0">
                <a:solidFill>
                  <a:prstClr val="black"/>
                </a:solidFill>
                <a:latin typeface="微软雅黑" panose="020B0503020204020204" pitchFamily="34" charset="-122"/>
                <a:ea typeface="微软雅黑" panose="020B0503020204020204" pitchFamily="34" charset="-122"/>
              </a:rPr>
              <a:t>both English and Chinese. So </a:t>
            </a:r>
            <a:r>
              <a:rPr lang="en-US" altLang="zh-CN" sz="5000" b="1" dirty="0">
                <a:solidFill>
                  <a:prstClr val="black"/>
                </a:solidFill>
                <a:latin typeface="微软雅黑" panose="020B0503020204020204" pitchFamily="34" charset="-122"/>
                <a:ea typeface="微软雅黑" panose="020B0503020204020204" pitchFamily="34" charset="-122"/>
              </a:rPr>
              <a:t>it is easy for me to communicate with </a:t>
            </a:r>
            <a:r>
              <a:rPr lang="en-US" altLang="zh-CN" sz="5000" dirty="0">
                <a:solidFill>
                  <a:prstClr val="black"/>
                </a:solidFill>
                <a:latin typeface="微软雅黑" panose="020B0503020204020204" pitchFamily="34" charset="-122"/>
                <a:ea typeface="微软雅黑" panose="020B0503020204020204" pitchFamily="34" charset="-122"/>
              </a:rPr>
              <a:t>foreigners and Chinese. </a:t>
            </a:r>
          </a:p>
        </p:txBody>
      </p:sp>
    </p:spTree>
    <p:extLst>
      <p:ext uri="{BB962C8B-B14F-4D97-AF65-F5344CB8AC3E}">
        <p14:creationId xmlns:p14="http://schemas.microsoft.com/office/powerpoint/2010/main" val="1552999886"/>
      </p:ext>
    </p:extLst>
  </p:cSld>
  <p:clrMapOvr>
    <a:masterClrMapping/>
  </p:clrMapOvr>
  <p:transition>
    <p:pull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Second, </a:t>
            </a:r>
            <a:r>
              <a:rPr lang="en-US" altLang="zh-CN" sz="5000" b="1" dirty="0">
                <a:solidFill>
                  <a:prstClr val="black"/>
                </a:solidFill>
                <a:latin typeface="微软雅黑" panose="020B0503020204020204" pitchFamily="34" charset="-122"/>
                <a:ea typeface="微软雅黑" panose="020B0503020204020204" pitchFamily="34" charset="-122"/>
              </a:rPr>
              <a:t>being a monitor makes </a:t>
            </a:r>
            <a:r>
              <a:rPr lang="en-US" altLang="zh-CN" sz="5000" dirty="0">
                <a:solidFill>
                  <a:prstClr val="black"/>
                </a:solidFill>
                <a:latin typeface="微软雅黑" panose="020B0503020204020204" pitchFamily="34" charset="-122"/>
                <a:ea typeface="微软雅黑" panose="020B0503020204020204" pitchFamily="34" charset="-122"/>
              </a:rPr>
              <a:t>me a brilliant organizer, </a:t>
            </a:r>
            <a:r>
              <a:rPr lang="en-US" altLang="zh-CN" sz="5000" b="1" dirty="0">
                <a:solidFill>
                  <a:prstClr val="black"/>
                </a:solidFill>
                <a:latin typeface="微软雅黑" panose="020B0503020204020204" pitchFamily="34" charset="-122"/>
                <a:ea typeface="微软雅黑" panose="020B0503020204020204" pitchFamily="34" charset="-122"/>
              </a:rPr>
              <a:t>which </a:t>
            </a:r>
            <a:r>
              <a:rPr lang="en-US" altLang="zh-CN" sz="5000" dirty="0">
                <a:solidFill>
                  <a:prstClr val="black"/>
                </a:solidFill>
                <a:latin typeface="微软雅黑" panose="020B0503020204020204" pitchFamily="34" charset="-122"/>
                <a:ea typeface="微软雅黑" panose="020B0503020204020204" pitchFamily="34" charset="-122"/>
              </a:rPr>
              <a:t>will help to keep the exhibition in order. The most important factor is that my </a:t>
            </a:r>
            <a:r>
              <a:rPr lang="en-US" altLang="zh-CN" sz="5000" b="1" dirty="0">
                <a:solidFill>
                  <a:prstClr val="black"/>
                </a:solidFill>
                <a:latin typeface="微软雅黑" panose="020B0503020204020204" pitchFamily="34" charset="-122"/>
                <a:ea typeface="微软雅黑" panose="020B0503020204020204" pitchFamily="34" charset="-122"/>
              </a:rPr>
              <a:t>relevant</a:t>
            </a:r>
            <a:r>
              <a:rPr lang="en-US" altLang="zh-CN" sz="5000" dirty="0">
                <a:solidFill>
                  <a:prstClr val="black"/>
                </a:solidFill>
                <a:latin typeface="微软雅黑" panose="020B0503020204020204" pitchFamily="34" charset="-122"/>
                <a:ea typeface="微软雅黑" panose="020B0503020204020204" pitchFamily="34" charset="-122"/>
              </a:rPr>
              <a:t> knowledge will </a:t>
            </a:r>
            <a:r>
              <a:rPr lang="en-US" altLang="zh-CN" sz="5000" b="1" dirty="0">
                <a:solidFill>
                  <a:prstClr val="black"/>
                </a:solidFill>
                <a:latin typeface="微软雅黑" panose="020B0503020204020204" pitchFamily="34" charset="-122"/>
                <a:ea typeface="微软雅黑" panose="020B0503020204020204" pitchFamily="34" charset="-122"/>
              </a:rPr>
              <a:t>undoubtedly</a:t>
            </a:r>
            <a:r>
              <a:rPr lang="en-US" altLang="zh-CN" sz="5000" dirty="0">
                <a:solidFill>
                  <a:prstClr val="black"/>
                </a:solidFill>
                <a:latin typeface="微软雅黑" panose="020B0503020204020204" pitchFamily="34" charset="-122"/>
                <a:ea typeface="微软雅黑" panose="020B0503020204020204" pitchFamily="34" charset="-122"/>
              </a:rPr>
              <a:t> help the audience learn more about the unique Chinese art form</a:t>
            </a:r>
            <a:r>
              <a:rPr lang="en-US" altLang="zh-CN" sz="5000" dirty="0" smtClean="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All </a:t>
            </a:r>
            <a:r>
              <a:rPr lang="en-US" altLang="zh-CN" sz="5000" dirty="0">
                <a:solidFill>
                  <a:prstClr val="black"/>
                </a:solidFill>
                <a:latin typeface="微软雅黑" panose="020B0503020204020204" pitchFamily="34" charset="-122"/>
                <a:ea typeface="微软雅黑" panose="020B0503020204020204" pitchFamily="34" charset="-122"/>
              </a:rPr>
              <a:t>in all, my sense of responsibility will </a:t>
            </a:r>
            <a:r>
              <a:rPr lang="en-US" altLang="zh-CN" sz="5000" b="1" dirty="0">
                <a:solidFill>
                  <a:prstClr val="black"/>
                </a:solidFill>
                <a:latin typeface="微软雅黑" panose="020B0503020204020204" pitchFamily="34" charset="-122"/>
                <a:ea typeface="微软雅黑" panose="020B0503020204020204" pitchFamily="34" charset="-122"/>
              </a:rPr>
              <a:t>make me a qualified </a:t>
            </a:r>
            <a:r>
              <a:rPr lang="en-US" altLang="zh-CN" sz="5000" b="1" dirty="0" smtClean="0">
                <a:solidFill>
                  <a:prstClr val="black"/>
                </a:solidFill>
                <a:latin typeface="微软雅黑" panose="020B0503020204020204" pitchFamily="34" charset="-122"/>
                <a:ea typeface="微软雅黑" panose="020B0503020204020204" pitchFamily="34" charset="-122"/>
              </a:rPr>
              <a:t>volunteer</a:t>
            </a:r>
            <a:r>
              <a:rPr lang="en-US" altLang="zh-CN" sz="5000" dirty="0" smtClean="0">
                <a:solidFill>
                  <a:prstClr val="black"/>
                </a:solidFill>
                <a:latin typeface="微软雅黑" panose="020B0503020204020204" pitchFamily="34" charset="-122"/>
                <a:ea typeface="微软雅黑" panose="020B0503020204020204" pitchFamily="34" charset="-122"/>
              </a:rPr>
              <a:t>. I  </a:t>
            </a:r>
            <a:r>
              <a:rPr lang="en-US" altLang="zh-CN" sz="5000" dirty="0">
                <a:solidFill>
                  <a:prstClr val="black"/>
                </a:solidFill>
                <a:latin typeface="微软雅黑" panose="020B0503020204020204" pitchFamily="34" charset="-122"/>
                <a:ea typeface="微软雅黑" panose="020B0503020204020204" pitchFamily="34" charset="-122"/>
              </a:rPr>
              <a:t>would appreciate it if you could take my application into consideration.</a:t>
            </a: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Yours,</a:t>
            </a: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Li </a:t>
            </a:r>
            <a:r>
              <a:rPr lang="en-US" altLang="zh-CN" sz="5000" dirty="0" err="1" smtClean="0">
                <a:solidFill>
                  <a:prstClr val="black"/>
                </a:solidFill>
                <a:latin typeface="微软雅黑" panose="020B0503020204020204" pitchFamily="34" charset="-122"/>
                <a:ea typeface="微软雅黑" panose="020B0503020204020204" pitchFamily="34" charset="-122"/>
              </a:rPr>
              <a:t>Hua</a:t>
            </a:r>
            <a:endParaRPr lang="en-US" altLang="zh-CN" sz="5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0428269"/>
      </p:ext>
    </p:extLst>
  </p:cSld>
  <p:clrMapOvr>
    <a:masterClrMapping/>
  </p:clrMapOvr>
  <p:transition>
    <p:pull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633133"/>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【提分句式】</a:t>
            </a:r>
            <a:endParaRPr lang="en-US" altLang="zh-CN" sz="5000" b="1" dirty="0" smtClean="0">
              <a:solidFill>
                <a:srgbClr val="9D234F"/>
              </a:solidFill>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精彩开头</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自我介绍</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简要说明信息来源</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并提出申请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 </a:t>
            </a:r>
            <a:r>
              <a:rPr lang="en-US" altLang="zh-CN" sz="5000" b="1" dirty="0">
                <a:latin typeface="微软雅黑" panose="020B0503020204020204" pitchFamily="34" charset="-122"/>
                <a:ea typeface="微软雅黑" panose="020B0503020204020204" pitchFamily="34" charset="-122"/>
              </a:rPr>
              <a:t>In reply to your advertisement </a:t>
            </a:r>
            <a:r>
              <a:rPr lang="en-US" altLang="zh-CN" sz="5000" dirty="0">
                <a:latin typeface="微软雅黑" panose="020B0503020204020204" pitchFamily="34" charset="-122"/>
                <a:ea typeface="微软雅黑" panose="020B0503020204020204" pitchFamily="34" charset="-122"/>
              </a:rPr>
              <a:t>in </a:t>
            </a:r>
            <a:r>
              <a:rPr lang="en-US" altLang="zh-CN" sz="5000" i="1" dirty="0">
                <a:latin typeface="微软雅黑" panose="020B0503020204020204" pitchFamily="34" charset="-122"/>
                <a:ea typeface="微软雅黑" panose="020B0503020204020204" pitchFamily="34" charset="-122"/>
              </a:rPr>
              <a:t>Youth</a:t>
            </a:r>
            <a:r>
              <a:rPr lang="en-US" altLang="zh-CN" sz="5000" dirty="0">
                <a:latin typeface="微软雅黑" panose="020B0503020204020204" pitchFamily="34" charset="-122"/>
                <a:ea typeface="微软雅黑" panose="020B0503020204020204" pitchFamily="34" charset="-122"/>
              </a:rPr>
              <a:t>, </a:t>
            </a:r>
            <a:r>
              <a:rPr lang="en-US" altLang="zh-CN" sz="5000" b="1" u="sng" dirty="0" smtClean="0">
                <a:latin typeface="微软雅黑" panose="020B0503020204020204" pitchFamily="34" charset="-122"/>
                <a:ea typeface="微软雅黑" panose="020B0503020204020204" pitchFamily="34" charset="-122"/>
              </a:rPr>
              <a:t>______________________</a:t>
            </a:r>
            <a:r>
              <a:rPr lang="zh-CN" altLang="en-US" sz="5000" b="1" u="sng" dirty="0">
                <a:latin typeface="微软雅黑" panose="020B0503020204020204" pitchFamily="34" charset="-122"/>
                <a:ea typeface="微软雅黑" panose="020B0503020204020204" pitchFamily="34" charset="-122"/>
              </a:rPr>
              <a:t>　</a:t>
            </a:r>
            <a:r>
              <a:rPr lang="zh-CN" altLang="en-US" sz="5000" b="1" u="sng" dirty="0" smtClean="0">
                <a:solidFill>
                  <a:schemeClr val="bg1"/>
                </a:solidFill>
                <a:latin typeface="微软雅黑" panose="020B0503020204020204" pitchFamily="34" charset="-122"/>
                <a:ea typeface="微软雅黑" panose="020B0503020204020204" pitchFamily="34" charset="-122"/>
              </a:rPr>
              <a:t>  </a:t>
            </a:r>
            <a:endParaRPr lang="en-US" altLang="zh-CN" sz="5000" b="1" u="sng"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0" b="1" u="sng" dirty="0">
                <a:latin typeface="微软雅黑" panose="020B0503020204020204" pitchFamily="34" charset="-122"/>
                <a:ea typeface="微软雅黑" panose="020B0503020204020204" pitchFamily="34" charset="-122"/>
              </a:rPr>
              <a:t>　</a:t>
            </a:r>
            <a:r>
              <a:rPr lang="zh-CN" altLang="en-US" sz="5000" b="1" u="sng" dirty="0" smtClean="0">
                <a:latin typeface="微软雅黑" panose="020B0503020204020204" pitchFamily="34" charset="-122"/>
                <a:ea typeface="微软雅黑" panose="020B0503020204020204" pitchFamily="34" charset="-122"/>
              </a:rPr>
              <a:t>                  </a:t>
            </a:r>
            <a:r>
              <a:rPr lang="zh-CN" altLang="en-US" sz="5000" b="1" u="sng" dirty="0">
                <a:latin typeface="微软雅黑" panose="020B0503020204020204" pitchFamily="34" charset="-122"/>
                <a:ea typeface="微软雅黑" panose="020B0503020204020204" pitchFamily="34" charset="-122"/>
              </a:rPr>
              <a:t>　　　</a:t>
            </a:r>
            <a:r>
              <a:rPr lang="zh-CN" altLang="en-US" sz="5000" b="1" u="sng" dirty="0" smtClean="0">
                <a:latin typeface="微软雅黑" panose="020B0503020204020204" pitchFamily="34" charset="-122"/>
                <a:ea typeface="微软雅黑" panose="020B0503020204020204" pitchFamily="34" charset="-122"/>
              </a:rPr>
              <a:t>    </a:t>
            </a:r>
            <a:r>
              <a:rPr lang="zh-CN" altLang="en-US" sz="5000" b="1" u="sng" dirty="0">
                <a:latin typeface="微软雅黑" panose="020B0503020204020204" pitchFamily="34" charset="-122"/>
                <a:ea typeface="微软雅黑" panose="020B0503020204020204" pitchFamily="34" charset="-122"/>
              </a:rPr>
              <a:t>　　　　</a:t>
            </a:r>
            <a:r>
              <a:rPr lang="zh-CN" altLang="en-US" sz="5000" b="1" u="sng"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我申请成为一名志愿者</a:t>
            </a:r>
            <a:r>
              <a:rPr lang="en-US" altLang="zh-CN" sz="5000" dirty="0">
                <a:latin typeface="微软雅黑" panose="020B0503020204020204" pitchFamily="34" charset="-122"/>
                <a:ea typeface="微软雅黑" panose="020B0503020204020204" pitchFamily="34" charset="-122"/>
              </a:rPr>
              <a:t>) for a Chinese painting exhibition to </a:t>
            </a:r>
            <a:r>
              <a:rPr lang="en-US" altLang="zh-CN" sz="5000" dirty="0" smtClean="0">
                <a:latin typeface="微软雅黑" panose="020B0503020204020204" pitchFamily="34" charset="-122"/>
                <a:ea typeface="微软雅黑" panose="020B0503020204020204" pitchFamily="34" charset="-122"/>
              </a:rPr>
              <a:t>be </a:t>
            </a:r>
            <a:r>
              <a:rPr lang="en-US" altLang="zh-CN" sz="5000" dirty="0">
                <a:latin typeface="微软雅黑" panose="020B0503020204020204" pitchFamily="34" charset="-122"/>
                <a:ea typeface="微软雅黑" panose="020B0503020204020204" pitchFamily="34" charset="-122"/>
              </a:rPr>
              <a:t>held in the local art gallery.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 </a:t>
            </a:r>
            <a:r>
              <a:rPr lang="en-US" altLang="zh-CN" sz="5000" b="1" dirty="0">
                <a:latin typeface="微软雅黑" panose="020B0503020204020204" pitchFamily="34" charset="-122"/>
                <a:ea typeface="微软雅黑" panose="020B0503020204020204" pitchFamily="34" charset="-122"/>
              </a:rPr>
              <a:t>I am extremely pleased to </a:t>
            </a:r>
            <a:r>
              <a:rPr lang="en-US" altLang="zh-CN" sz="5000" dirty="0">
                <a:latin typeface="微软雅黑" panose="020B0503020204020204" pitchFamily="34" charset="-122"/>
                <a:ea typeface="微软雅黑" panose="020B0503020204020204" pitchFamily="34" charset="-122"/>
              </a:rPr>
              <a:t>see your advertisement for an English tutor in the newspaper</a:t>
            </a:r>
            <a:r>
              <a:rPr lang="en-US" altLang="zh-CN" sz="5000" dirty="0" smtClean="0">
                <a:latin typeface="微软雅黑" panose="020B0503020204020204" pitchFamily="34" charset="-122"/>
                <a:ea typeface="微软雅黑" panose="020B0503020204020204" pitchFamily="34" charset="-122"/>
              </a:rPr>
              <a:t>.</a:t>
            </a:r>
            <a:endParaRPr lang="en-US" altLang="zh-CN" sz="5000" dirty="0">
              <a:latin typeface="微软雅黑" panose="020B0503020204020204" pitchFamily="34" charset="-122"/>
              <a:ea typeface="微软雅黑" panose="020B0503020204020204" pitchFamily="34" charset="-122"/>
            </a:endParaRPr>
          </a:p>
        </p:txBody>
      </p:sp>
      <p:sp>
        <p:nvSpPr>
          <p:cNvPr id="5" name="矩形 4"/>
          <p:cNvSpPr/>
          <p:nvPr/>
        </p:nvSpPr>
        <p:spPr>
          <a:xfrm>
            <a:off x="2232572" y="3060750"/>
            <a:ext cx="20090232" cy="2492990"/>
          </a:xfrm>
          <a:prstGeom prst="rect">
            <a:avLst/>
          </a:prstGeom>
        </p:spPr>
        <p:txBody>
          <a:bodyPr wrap="square">
            <a:spAutoFit/>
          </a:bodyPr>
          <a:lstStyle/>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                                                            I'm writing to </a:t>
            </a:r>
          </a:p>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apply to be a volunteer</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60918331"/>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1172289"/>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 </a:t>
            </a:r>
            <a:r>
              <a:rPr lang="en-US" altLang="zh-CN" sz="5000" dirty="0">
                <a:latin typeface="微软雅黑" panose="020B0503020204020204" pitchFamily="34" charset="-122"/>
                <a:ea typeface="微软雅黑" panose="020B0503020204020204" pitchFamily="34" charset="-122"/>
              </a:rPr>
              <a:t>I </a:t>
            </a:r>
            <a:r>
              <a:rPr lang="en-US" altLang="zh-CN" sz="5000" b="1" dirty="0">
                <a:latin typeface="微软雅黑" panose="020B0503020204020204" pitchFamily="34" charset="-122"/>
                <a:ea typeface="微软雅黑" panose="020B0503020204020204" pitchFamily="34" charset="-122"/>
              </a:rPr>
              <a:t>am really delighted to learn</a:t>
            </a:r>
            <a:r>
              <a:rPr lang="en-US" altLang="zh-CN" sz="5000" dirty="0">
                <a:latin typeface="微软雅黑" panose="020B0503020204020204" pitchFamily="34" charset="-122"/>
                <a:ea typeface="微软雅黑" panose="020B0503020204020204" pitchFamily="34" charset="-122"/>
              </a:rPr>
              <a:t> that a guide for your Chinese cultural relic exhibition</a:t>
            </a:r>
            <a:r>
              <a:rPr lang="en-US" altLang="zh-CN" sz="5000" b="1" dirty="0">
                <a:latin typeface="微软雅黑" panose="020B0503020204020204" pitchFamily="34" charset="-122"/>
                <a:ea typeface="微软雅黑" panose="020B0503020204020204" pitchFamily="34" charset="-122"/>
              </a:rPr>
              <a:t> is wanted </a:t>
            </a:r>
            <a:r>
              <a:rPr lang="en-US" altLang="zh-CN" sz="5000" dirty="0" smtClean="0">
                <a:latin typeface="微软雅黑" panose="020B0503020204020204" pitchFamily="34" charset="-122"/>
                <a:ea typeface="微软雅黑" panose="020B0503020204020204" pitchFamily="34" charset="-122"/>
              </a:rPr>
              <a:t>and_______________________________</a:t>
            </a:r>
            <a:endParaRPr lang="en-US" altLang="zh-CN" sz="5000" u="sng"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我写信申请参与的机会</a:t>
            </a:r>
            <a:r>
              <a:rPr lang="en-US" altLang="zh-CN" sz="5000" dirty="0">
                <a:latin typeface="微软雅黑" panose="020B0503020204020204" pitchFamily="34" charset="-122"/>
                <a:ea typeface="微软雅黑" panose="020B0503020204020204" pitchFamily="34" charset="-122"/>
              </a:rPr>
              <a:t>). </a:t>
            </a:r>
            <a:endParaRPr lang="en-US" altLang="zh-CN" sz="5000" dirty="0" smtClean="0">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正文佳句</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突出自己的特点</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具体说明胜任理由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 </a:t>
            </a:r>
            <a:r>
              <a:rPr lang="en-US" altLang="zh-CN" sz="5000" b="1" dirty="0">
                <a:latin typeface="微软雅黑" panose="020B0503020204020204" pitchFamily="34" charset="-122"/>
                <a:ea typeface="微软雅黑" panose="020B0503020204020204" pitchFamily="34" charset="-122"/>
              </a:rPr>
              <a:t>In the first place</a:t>
            </a:r>
            <a:r>
              <a:rPr lang="en-US" altLang="zh-CN" sz="5000" dirty="0">
                <a:latin typeface="微软雅黑" panose="020B0503020204020204" pitchFamily="34" charset="-122"/>
                <a:ea typeface="微软雅黑" panose="020B0503020204020204" pitchFamily="34" charset="-122"/>
              </a:rPr>
              <a:t>, I have strong written and spoken communication skills.</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b="1" dirty="0" smtClean="0">
                <a:latin typeface="微软雅黑" panose="020B0503020204020204" pitchFamily="34" charset="-122"/>
                <a:ea typeface="微软雅黑" panose="020B0503020204020204" pitchFamily="34" charset="-122"/>
              </a:rPr>
              <a:t>I </a:t>
            </a:r>
            <a:r>
              <a:rPr lang="en-US" altLang="zh-CN" sz="5000" b="1" dirty="0">
                <a:latin typeface="微软雅黑" panose="020B0503020204020204" pitchFamily="34" charset="-122"/>
                <a:ea typeface="微软雅黑" panose="020B0503020204020204" pitchFamily="34" charset="-122"/>
              </a:rPr>
              <a:t>do believe </a:t>
            </a:r>
            <a:r>
              <a:rPr lang="en-US" altLang="zh-CN" sz="5000" dirty="0">
                <a:latin typeface="微软雅黑" panose="020B0503020204020204" pitchFamily="34" charset="-122"/>
                <a:ea typeface="微软雅黑" panose="020B0503020204020204" pitchFamily="34" charset="-122"/>
              </a:rPr>
              <a:t>that I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胜任这项工作</a:t>
            </a:r>
            <a:r>
              <a:rPr lang="en-US" altLang="zh-CN" sz="5000" dirty="0">
                <a:latin typeface="微软雅黑" panose="020B0503020204020204" pitchFamily="34" charset="-122"/>
                <a:ea typeface="微软雅黑" panose="020B0503020204020204" pitchFamily="34" charset="-122"/>
              </a:rPr>
              <a:t>). </a:t>
            </a:r>
            <a:r>
              <a:rPr lang="en-US" altLang="zh-CN" sz="5000" b="1" dirty="0">
                <a:latin typeface="微软雅黑" panose="020B0503020204020204" pitchFamily="34" charset="-122"/>
                <a:ea typeface="微软雅黑" panose="020B0503020204020204" pitchFamily="34" charset="-122"/>
              </a:rPr>
              <a:t>Firstly</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 I have extensive knowledge </a:t>
            </a:r>
            <a:r>
              <a:rPr lang="en-US" altLang="zh-CN" sz="5000" b="1" dirty="0" smtClean="0">
                <a:latin typeface="微软雅黑" panose="020B0503020204020204" pitchFamily="34" charset="-122"/>
                <a:ea typeface="微软雅黑" panose="020B0503020204020204" pitchFamily="34" charset="-122"/>
              </a:rPr>
              <a:t>of </a:t>
            </a:r>
            <a:r>
              <a:rPr lang="en-US" altLang="zh-CN" sz="5000" dirty="0">
                <a:latin typeface="微软雅黑" panose="020B0503020204020204" pitchFamily="34" charset="-122"/>
                <a:ea typeface="微软雅黑" panose="020B0503020204020204" pitchFamily="34" charset="-122"/>
              </a:rPr>
              <a:t>our </a:t>
            </a:r>
            <a:r>
              <a:rPr lang="en-US" altLang="zh-CN" sz="5000" dirty="0" smtClean="0">
                <a:latin typeface="微软雅黑" panose="020B0503020204020204" pitchFamily="34" charset="-122"/>
                <a:ea typeface="微软雅黑" panose="020B0503020204020204" pitchFamily="34" charset="-122"/>
              </a:rPr>
              <a:t>school's </a:t>
            </a:r>
            <a:r>
              <a:rPr lang="en-US" altLang="zh-CN" sz="5000" dirty="0">
                <a:latin typeface="微软雅黑" panose="020B0503020204020204" pitchFamily="34" charset="-122"/>
                <a:ea typeface="微软雅黑" panose="020B0503020204020204" pitchFamily="34" charset="-122"/>
              </a:rPr>
              <a:t>history and culture.  </a:t>
            </a:r>
          </a:p>
        </p:txBody>
      </p:sp>
      <p:sp>
        <p:nvSpPr>
          <p:cNvPr id="8" name="矩形 7"/>
          <p:cNvSpPr/>
          <p:nvPr/>
        </p:nvSpPr>
        <p:spPr>
          <a:xfrm>
            <a:off x="8641284" y="8143967"/>
            <a:ext cx="10945216" cy="1292662"/>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am qualified</a:t>
            </a:r>
            <a:r>
              <a:rPr lang="en-US" altLang="zh-CN" sz="6000" dirty="0">
                <a:solidFill>
                  <a:srgbClr val="CC0000"/>
                </a:solidFill>
                <a:latin typeface="微软雅黑" panose="020B0503020204020204" pitchFamily="34" charset="-122"/>
                <a:ea typeface="微软雅黑" panose="020B0503020204020204" pitchFamily="34" charset="-122"/>
              </a:rPr>
              <a:t>/</a:t>
            </a:r>
            <a:r>
              <a:rPr lang="en-US" altLang="zh-CN" sz="6000" b="1" dirty="0">
                <a:solidFill>
                  <a:srgbClr val="CC0000"/>
                </a:solidFill>
                <a:latin typeface="微软雅黑" panose="020B0503020204020204" pitchFamily="34" charset="-122"/>
                <a:ea typeface="微软雅黑" panose="020B0503020204020204" pitchFamily="34" charset="-122"/>
              </a:rPr>
              <a:t>fit for the job</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1836528" y="1836614"/>
            <a:ext cx="20090232" cy="2492990"/>
          </a:xfrm>
          <a:prstGeom prst="rect">
            <a:avLst/>
          </a:prstGeom>
        </p:spPr>
        <p:txBody>
          <a:bodyPr wrap="square">
            <a:spAutoFit/>
          </a:bodyPr>
          <a:lstStyle/>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                                                    I'm writing to apply </a:t>
            </a:r>
            <a:r>
              <a:rPr lang="en-US" altLang="zh-CN" sz="6000" b="1" dirty="0">
                <a:solidFill>
                  <a:srgbClr val="CC0000"/>
                </a:solidFill>
                <a:latin typeface="微软雅黑" panose="020B0503020204020204" pitchFamily="34" charset="-122"/>
                <a:ea typeface="微软雅黑" panose="020B0503020204020204" pitchFamily="34" charset="-122"/>
              </a:rPr>
              <a:t>for a chance to get involved</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89196864"/>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矩形 6">
            <a:extLst>
              <a:ext uri="{FF2B5EF4-FFF2-40B4-BE49-F238E27FC236}">
                <a16:creationId xmlns:a16="http://schemas.microsoft.com/office/drawing/2014/main" xmlns="" id="{64EF2993-AAFD-4871-96E7-501F8986002F}"/>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schemeClr val="tx1"/>
                </a:solidFill>
                <a:latin typeface="微软雅黑" panose="020B0503020204020204" pitchFamily="34" charset="-122"/>
                <a:ea typeface="微软雅黑" panose="020B0503020204020204" pitchFamily="34" charset="-122"/>
              </a:rPr>
              <a:t>应试点睛</a:t>
            </a:r>
            <a:endParaRPr lang="zh-CN" altLang="en-US" sz="5400" b="1" dirty="0">
              <a:solidFill>
                <a:schemeClr val="tx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749790265"/>
              </p:ext>
            </p:extLst>
          </p:nvPr>
        </p:nvGraphicFramePr>
        <p:xfrm>
          <a:off x="1512493" y="1332558"/>
          <a:ext cx="20810313" cy="10635440"/>
        </p:xfrm>
        <a:graphic>
          <a:graphicData uri="http://schemas.openxmlformats.org/drawingml/2006/table">
            <a:tbl>
              <a:tblPr>
                <a:tableStyleId>{5C22544A-7EE6-4342-B048-85BDC9FD1C3A}</a:tableStyleId>
              </a:tblPr>
              <a:tblGrid>
                <a:gridCol w="2890674">
                  <a:extLst>
                    <a:ext uri="{9D8B030D-6E8A-4147-A177-3AD203B41FA5}">
                      <a16:colId xmlns:a16="http://schemas.microsoft.com/office/drawing/2014/main" xmlns="" val="20000"/>
                    </a:ext>
                  </a:extLst>
                </a:gridCol>
                <a:gridCol w="9165551">
                  <a:extLst>
                    <a:ext uri="{9D8B030D-6E8A-4147-A177-3AD203B41FA5}">
                      <a16:colId xmlns:a16="http://schemas.microsoft.com/office/drawing/2014/main" xmlns="" val="20001"/>
                    </a:ext>
                  </a:extLst>
                </a:gridCol>
                <a:gridCol w="8754088"/>
              </a:tblGrid>
              <a:tr h="245071">
                <a:tc>
                  <a:txBody>
                    <a:bodyPr/>
                    <a:lstStyle/>
                    <a:p>
                      <a:pPr marL="0" marR="0" algn="ctr">
                        <a:lnSpc>
                          <a:spcPct val="130000"/>
                        </a:lnSpc>
                        <a:spcBef>
                          <a:spcPts val="0"/>
                        </a:spcBef>
                        <a:spcAft>
                          <a:spcPts val="0"/>
                        </a:spcAft>
                      </a:pPr>
                      <a:endParaRPr lang="zh-CN" altLang="en-US" sz="44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zh-CN" sz="4400" b="1" kern="1200" dirty="0" smtClean="0">
                          <a:solidFill>
                            <a:schemeClr val="dk1"/>
                          </a:solidFill>
                          <a:effectLst/>
                          <a:latin typeface="微软雅黑" pitchFamily="34" charset="-122"/>
                          <a:ea typeface="微软雅黑" pitchFamily="34" charset="-122"/>
                          <a:cs typeface="+mn-cs"/>
                        </a:rPr>
                        <a:t>评分标准</a:t>
                      </a:r>
                      <a:endParaRPr lang="zh-CN" altLang="en-US" sz="4400" b="1" dirty="0">
                        <a:latin typeface="微软雅黑" pitchFamily="34" charset="-122"/>
                        <a:ea typeface="微软雅黑" pitchFamily="34" charset="-122"/>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zh-CN" sz="4400" b="1" kern="1200" dirty="0" smtClean="0">
                          <a:solidFill>
                            <a:schemeClr val="dk1"/>
                          </a:solidFill>
                          <a:effectLst/>
                          <a:latin typeface="微软雅黑" pitchFamily="34" charset="-122"/>
                          <a:ea typeface="微软雅黑" pitchFamily="34" charset="-122"/>
                          <a:cs typeface="+mn-cs"/>
                        </a:rPr>
                        <a:t>解读</a:t>
                      </a:r>
                      <a:endParaRPr lang="zh-CN" altLang="en-US" sz="44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9079709">
                <a:tc>
                  <a:txBody>
                    <a:bodyPr/>
                    <a:lstStyle/>
                    <a:p>
                      <a:pPr algn="ctr">
                        <a:lnSpc>
                          <a:spcPct val="130000"/>
                        </a:lnSpc>
                      </a:pPr>
                      <a:r>
                        <a:rPr lang="zh-CN" altLang="en-US" sz="4400" kern="1200" dirty="0" smtClean="0">
                          <a:solidFill>
                            <a:schemeClr val="dk1"/>
                          </a:solidFill>
                          <a:effectLst/>
                          <a:latin typeface="微软雅黑" pitchFamily="34" charset="-122"/>
                          <a:ea typeface="微软雅黑" pitchFamily="34" charset="-122"/>
                          <a:cs typeface="+mn-cs"/>
                        </a:rPr>
                        <a:t>第四档</a:t>
                      </a:r>
                    </a:p>
                    <a:p>
                      <a:pPr algn="ctr">
                        <a:lnSpc>
                          <a:spcPct val="130000"/>
                        </a:lnSpc>
                      </a:pPr>
                      <a:r>
                        <a:rPr lang="en-US" altLang="zh-CN" sz="4400" kern="1200" dirty="0" smtClean="0">
                          <a:solidFill>
                            <a:schemeClr val="dk1"/>
                          </a:solidFill>
                          <a:effectLst/>
                          <a:latin typeface="微软雅黑" pitchFamily="34" charset="-122"/>
                          <a:ea typeface="微软雅黑" pitchFamily="34" charset="-122"/>
                          <a:cs typeface="+mn-cs"/>
                        </a:rPr>
                        <a:t>16~20</a:t>
                      </a:r>
                      <a:r>
                        <a:rPr lang="zh-CN" altLang="en-US" sz="4400" kern="1200" dirty="0" smtClean="0">
                          <a:solidFill>
                            <a:schemeClr val="dk1"/>
                          </a:solidFill>
                          <a:effectLst/>
                          <a:latin typeface="微软雅黑" pitchFamily="34" charset="-122"/>
                          <a:ea typeface="微软雅黑" pitchFamily="34" charset="-122"/>
                          <a:cs typeface="+mn-cs"/>
                        </a:rPr>
                        <a:t>分</a:t>
                      </a: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30000"/>
                        </a:lnSpc>
                      </a:pPr>
                      <a:r>
                        <a:rPr lang="zh-CN" altLang="en-US" sz="4400" kern="1200" dirty="0" smtClean="0">
                          <a:solidFill>
                            <a:schemeClr val="dk1"/>
                          </a:solidFill>
                          <a:effectLst/>
                          <a:latin typeface="微软雅黑" pitchFamily="34" charset="-122"/>
                          <a:ea typeface="微软雅黑" pitchFamily="34" charset="-122"/>
                          <a:cs typeface="+mn-cs"/>
                        </a:rPr>
                        <a:t>完成了试题规定的任务。</a:t>
                      </a:r>
                    </a:p>
                    <a:p>
                      <a:pPr>
                        <a:lnSpc>
                          <a:spcPct val="130000"/>
                        </a:lnSpc>
                      </a:pP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虽漏掉一两个次重点</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但覆盖所有主要内容。</a:t>
                      </a:r>
                    </a:p>
                    <a:p>
                      <a:pPr>
                        <a:lnSpc>
                          <a:spcPct val="130000"/>
                        </a:lnSpc>
                      </a:pP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应用的语法结构和词汇能满足任务的要求。</a:t>
                      </a:r>
                    </a:p>
                    <a:p>
                      <a:pPr>
                        <a:lnSpc>
                          <a:spcPct val="130000"/>
                        </a:lnSpc>
                      </a:pP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语法结构或词汇方面的应用基本准确</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有些许错误主要是因尝试使用较复杂的语法结构或词汇所致。</a:t>
                      </a:r>
                    </a:p>
                    <a:p>
                      <a:pPr>
                        <a:lnSpc>
                          <a:spcPct val="130000"/>
                        </a:lnSpc>
                      </a:pP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应用简单的语句间的连接成分</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使全文结构紧凑。</a:t>
                      </a:r>
                    </a:p>
                    <a:p>
                      <a:pPr>
                        <a:lnSpc>
                          <a:spcPct val="130000"/>
                        </a:lnSpc>
                      </a:pPr>
                      <a:r>
                        <a:rPr lang="zh-CN" altLang="en-US" sz="4400" kern="1200" dirty="0" smtClean="0">
                          <a:solidFill>
                            <a:schemeClr val="dk1"/>
                          </a:solidFill>
                          <a:effectLst/>
                          <a:latin typeface="微软雅黑" pitchFamily="34" charset="-122"/>
                          <a:ea typeface="微软雅黑" pitchFamily="34" charset="-122"/>
                          <a:cs typeface="+mn-cs"/>
                        </a:rPr>
                        <a:t>达到了预期的写作目的。</a:t>
                      </a: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30000"/>
                        </a:lnSpc>
                      </a:pPr>
                      <a:r>
                        <a:rPr lang="zh-CN" altLang="zh-CN" sz="4400" dirty="0" smtClean="0">
                          <a:effectLst/>
                          <a:latin typeface="微软雅黑" panose="020B0503020204020204" pitchFamily="34" charset="-122"/>
                          <a:ea typeface="微软雅黑" panose="020B0503020204020204" pitchFamily="34" charset="-122"/>
                        </a:rPr>
                        <a:t>　</a:t>
                      </a:r>
                      <a:r>
                        <a:rPr lang="en-US" altLang="zh-CN" sz="4400" kern="1200" dirty="0" smtClean="0">
                          <a:solidFill>
                            <a:schemeClr val="dk1"/>
                          </a:solidFill>
                          <a:effectLst/>
                          <a:latin typeface="微软雅黑" pitchFamily="34" charset="-122"/>
                          <a:ea typeface="微软雅黑" pitchFamily="34" charset="-122"/>
                          <a:cs typeface="+mn-cs"/>
                        </a:rPr>
                        <a:t>3. “</a:t>
                      </a:r>
                      <a:r>
                        <a:rPr lang="zh-CN" altLang="en-US" sz="4400" kern="1200" dirty="0" smtClean="0">
                          <a:solidFill>
                            <a:schemeClr val="dk1"/>
                          </a:solidFill>
                          <a:effectLst/>
                          <a:latin typeface="微软雅黑" pitchFamily="34" charset="-122"/>
                          <a:ea typeface="微软雅黑" pitchFamily="34" charset="-122"/>
                          <a:cs typeface="+mn-cs"/>
                        </a:rPr>
                        <a:t>较复杂的语法结构”是指句式结构的多样性。毋庸置疑</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单调的句式会使文章显得呆板</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缺乏生机和活力</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而灵活多变的句式则使行文丰富多彩、生动、自然、流畅。感叹句、倒装句、复合结构、强调句型、定语从句、非谓语动词</a:t>
                      </a: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短语</a:t>
                      </a: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等语法结构的正确使用</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可以使文章的语言充满层次感</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从而较好地反映出考生的语言运用能力。</a:t>
                      </a:r>
                      <a:endParaRPr lang="zh-CN" altLang="en-US" sz="4400" dirty="0" smtClean="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sp>
        <p:nvSpPr>
          <p:cNvPr id="6" name="TextBox 5"/>
          <p:cNvSpPr txBox="1"/>
          <p:nvPr/>
        </p:nvSpPr>
        <p:spPr>
          <a:xfrm>
            <a:off x="19946540" y="468462"/>
            <a:ext cx="2304256" cy="861774"/>
          </a:xfrm>
          <a:prstGeom prst="rect">
            <a:avLst/>
          </a:prstGeom>
          <a:noFill/>
        </p:spPr>
        <p:txBody>
          <a:bodyPr wrap="square" rtlCol="0">
            <a:spAutoFit/>
          </a:bodyPr>
          <a:lstStyle/>
          <a:p>
            <a:r>
              <a:rPr lang="zh-CN" altLang="en-US" sz="5000" dirty="0" smtClean="0">
                <a:solidFill>
                  <a:schemeClr val="dk1"/>
                </a:solidFill>
                <a:latin typeface="微软雅黑" panose="020B0503020204020204" pitchFamily="34" charset="-122"/>
                <a:ea typeface="微软雅黑" panose="020B0503020204020204" pitchFamily="34" charset="-122"/>
              </a:rPr>
              <a:t>（续表）</a:t>
            </a:r>
            <a:endParaRPr lang="zh-CN" altLang="en-US" sz="5000" dirty="0">
              <a:solidFill>
                <a:schemeClr val="dk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5761257"/>
      </p:ext>
    </p:extLst>
  </p:cSld>
  <p:clrMapOvr>
    <a:masterClrMapping/>
  </p:clrMapOvr>
  <p:transition>
    <p:pull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11403122"/>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Last </a:t>
            </a:r>
            <a:r>
              <a:rPr lang="en-US" altLang="zh-CN" sz="5000" b="1" dirty="0">
                <a:solidFill>
                  <a:prstClr val="black"/>
                </a:solidFill>
                <a:latin typeface="微软雅黑" panose="020B0503020204020204" pitchFamily="34" charset="-122"/>
                <a:ea typeface="微软雅黑" panose="020B0503020204020204" pitchFamily="34" charset="-122"/>
              </a:rPr>
              <a:t>but not least</a:t>
            </a:r>
            <a:r>
              <a:rPr lang="en-US" altLang="zh-CN" sz="5000" dirty="0">
                <a:solidFill>
                  <a:prstClr val="black"/>
                </a:solidFill>
                <a:latin typeface="微软雅黑" panose="020B0503020204020204" pitchFamily="34" charset="-122"/>
                <a:ea typeface="微软雅黑" panose="020B0503020204020204" pitchFamily="34" charset="-122"/>
              </a:rPr>
              <a:t>, I</a:t>
            </a:r>
            <a:r>
              <a:rPr lang="en-US" altLang="zh-CN" sz="5000" b="1" dirty="0">
                <a:solidFill>
                  <a:prstClr val="black"/>
                </a:solidFill>
                <a:latin typeface="微软雅黑" panose="020B0503020204020204" pitchFamily="34" charset="-122"/>
                <a:ea typeface="微软雅黑" panose="020B0503020204020204" pitchFamily="34" charset="-122"/>
              </a:rPr>
              <a:t> have a good personality</a:t>
            </a:r>
            <a:r>
              <a:rPr lang="en-US" altLang="zh-CN" sz="5000" dirty="0">
                <a:solidFill>
                  <a:prstClr val="black"/>
                </a:solidFill>
                <a:latin typeface="微软雅黑" panose="020B0503020204020204" pitchFamily="34" charset="-122"/>
                <a:ea typeface="微软雅黑" panose="020B0503020204020204" pitchFamily="34" charset="-122"/>
              </a:rPr>
              <a:t>, and I </a:t>
            </a:r>
            <a:r>
              <a:rPr lang="en-US" altLang="zh-CN" sz="5000" b="1" dirty="0">
                <a:solidFill>
                  <a:prstClr val="black"/>
                </a:solidFill>
                <a:latin typeface="微软雅黑" panose="020B0503020204020204" pitchFamily="34" charset="-122"/>
                <a:ea typeface="微软雅黑" panose="020B0503020204020204" pitchFamily="34" charset="-122"/>
              </a:rPr>
              <a:t>am independent </a:t>
            </a:r>
            <a:r>
              <a:rPr lang="en-US" altLang="zh-CN" sz="5000" dirty="0">
                <a:solidFill>
                  <a:prstClr val="black"/>
                </a:solidFill>
                <a:latin typeface="微软雅黑" panose="020B0503020204020204" pitchFamily="34" charset="-122"/>
                <a:ea typeface="微软雅黑" panose="020B0503020204020204" pitchFamily="34" charset="-122"/>
              </a:rPr>
              <a:t>in life.</a:t>
            </a:r>
          </a:p>
          <a:p>
            <a:pPr>
              <a:lnSpc>
                <a:spcPct val="150000"/>
              </a:lnSpc>
            </a:pPr>
            <a:r>
              <a:rPr lang="zh-CN" altLang="en-US" sz="5000" b="1" dirty="0">
                <a:solidFill>
                  <a:prstClr val="black"/>
                </a:solidFill>
                <a:latin typeface="微软雅黑" panose="020B0503020204020204" pitchFamily="34" charset="-122"/>
                <a:ea typeface="微软雅黑" panose="020B0503020204020204" pitchFamily="34" charset="-122"/>
              </a:rPr>
              <a:t>靓丽结尾</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请求给予机会</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期待尽快回复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7</a:t>
            </a:r>
            <a:r>
              <a:rPr lang="en-US" altLang="zh-CN" sz="6000" b="1" dirty="0">
                <a:solidFill>
                  <a:srgbClr val="9D234F"/>
                </a:solidFill>
                <a:latin typeface="微软雅黑" panose="020B0503020204020204" pitchFamily="34" charset="-122"/>
                <a:ea typeface="微软雅黑" panose="020B0503020204020204" pitchFamily="34" charset="-122"/>
              </a:rPr>
              <a:t>. </a:t>
            </a:r>
            <a:r>
              <a:rPr lang="zh-CN" altLang="en-US" sz="5000" b="1" u="sng" dirty="0">
                <a:solidFill>
                  <a:prstClr val="black"/>
                </a:solidFill>
                <a:latin typeface="微软雅黑" panose="020B0503020204020204" pitchFamily="34" charset="-122"/>
                <a:ea typeface="微软雅黑" panose="020B0503020204020204" pitchFamily="34" charset="-122"/>
              </a:rPr>
              <a:t>　　　</a:t>
            </a:r>
            <a:r>
              <a:rPr lang="zh-CN" altLang="en-US" sz="5000" b="1" u="sng" dirty="0" smtClean="0">
                <a:solidFill>
                  <a:prstClr val="black"/>
                </a:solidFill>
                <a:latin typeface="微软雅黑" panose="020B0503020204020204" pitchFamily="34" charset="-122"/>
                <a:ea typeface="微软雅黑" panose="020B0503020204020204" pitchFamily="34" charset="-122"/>
              </a:rPr>
              <a:t>     </a:t>
            </a:r>
            <a:r>
              <a:rPr lang="zh-CN" altLang="en-US" sz="5000" b="1"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希望</a:t>
            </a:r>
            <a:r>
              <a:rPr lang="en-US" altLang="zh-CN" sz="5000" dirty="0">
                <a:solidFill>
                  <a:prstClr val="black"/>
                </a:solidFill>
                <a:latin typeface="微软雅黑" panose="020B0503020204020204" pitchFamily="34" charset="-122"/>
                <a:ea typeface="微软雅黑" panose="020B0503020204020204" pitchFamily="34" charset="-122"/>
              </a:rPr>
              <a:t>), I</a:t>
            </a:r>
            <a:r>
              <a:rPr lang="en-US" altLang="zh-CN" sz="5000" b="1" dirty="0">
                <a:solidFill>
                  <a:prstClr val="black"/>
                </a:solidFill>
                <a:latin typeface="微软雅黑" panose="020B0503020204020204" pitchFamily="34" charset="-122"/>
                <a:ea typeface="微软雅黑" panose="020B0503020204020204" pitchFamily="34" charset="-122"/>
              </a:rPr>
              <a:t> could be offered the chance to</a:t>
            </a:r>
            <a:r>
              <a:rPr lang="en-US" altLang="zh-CN" sz="5000" dirty="0">
                <a:solidFill>
                  <a:prstClr val="black"/>
                </a:solidFill>
                <a:latin typeface="微软雅黑" panose="020B0503020204020204" pitchFamily="34" charset="-122"/>
                <a:ea typeface="微软雅黑" panose="020B0503020204020204" pitchFamily="34" charset="-122"/>
              </a:rPr>
              <a:t> join you/</a:t>
            </a:r>
            <a:r>
              <a:rPr lang="en-US" altLang="zh-CN" sz="5000" b="1" dirty="0">
                <a:solidFill>
                  <a:prstClr val="black"/>
                </a:solidFill>
                <a:latin typeface="微软雅黑" panose="020B0503020204020204" pitchFamily="34" charset="-122"/>
                <a:ea typeface="微软雅黑" panose="020B0503020204020204" pitchFamily="34" charset="-122"/>
              </a:rPr>
              <a:t>be accepted as </a:t>
            </a:r>
            <a:r>
              <a:rPr lang="en-US" altLang="zh-CN" sz="5000" dirty="0">
                <a:solidFill>
                  <a:prstClr val="black"/>
                </a:solidFill>
                <a:latin typeface="微软雅黑" panose="020B0503020204020204" pitchFamily="34" charset="-122"/>
                <a:ea typeface="微软雅黑" panose="020B0503020204020204" pitchFamily="34" charset="-122"/>
              </a:rPr>
              <a:t>a member of your summer camp.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8.</a:t>
            </a:r>
            <a:r>
              <a:rPr lang="en-US" altLang="zh-CN" sz="5000" b="1"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I </a:t>
            </a:r>
            <a:r>
              <a:rPr lang="en-US" altLang="zh-CN" sz="5000" b="1" dirty="0">
                <a:solidFill>
                  <a:prstClr val="black"/>
                </a:solidFill>
                <a:latin typeface="微软雅黑" panose="020B0503020204020204" pitchFamily="34" charset="-122"/>
                <a:ea typeface="微软雅黑" panose="020B0503020204020204" pitchFamily="34" charset="-122"/>
              </a:rPr>
              <a:t>do</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hope </a:t>
            </a:r>
            <a:r>
              <a:rPr lang="en-US" altLang="zh-CN" sz="5000" dirty="0">
                <a:solidFill>
                  <a:prstClr val="black"/>
                </a:solidFill>
                <a:latin typeface="微软雅黑" panose="020B0503020204020204" pitchFamily="34" charset="-122"/>
                <a:ea typeface="微软雅黑" panose="020B0503020204020204" pitchFamily="34" charset="-122"/>
              </a:rPr>
              <a:t>that I can </a:t>
            </a:r>
            <a:r>
              <a:rPr lang="en-US" altLang="zh-CN" sz="5000" b="1" dirty="0">
                <a:solidFill>
                  <a:prstClr val="black"/>
                </a:solidFill>
                <a:latin typeface="微软雅黑" panose="020B0503020204020204" pitchFamily="34" charset="-122"/>
                <a:ea typeface="微软雅黑" panose="020B0503020204020204" pitchFamily="34" charset="-122"/>
              </a:rPr>
              <a:t>meet your requirements</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9</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I </a:t>
            </a:r>
            <a:r>
              <a:rPr lang="en-US" altLang="zh-CN" sz="5000" dirty="0">
                <a:solidFill>
                  <a:prstClr val="black"/>
                </a:solidFill>
                <a:latin typeface="微软雅黑" panose="020B0503020204020204" pitchFamily="34" charset="-122"/>
                <a:ea typeface="微软雅黑" panose="020B0503020204020204" pitchFamily="34" charset="-122"/>
              </a:rPr>
              <a:t>would appreciate it </a:t>
            </a:r>
            <a:r>
              <a:rPr lang="en-US" altLang="zh-CN" sz="5000" b="1" dirty="0">
                <a:solidFill>
                  <a:prstClr val="black"/>
                </a:solidFill>
                <a:latin typeface="微软雅黑" panose="020B0503020204020204" pitchFamily="34" charset="-122"/>
                <a:ea typeface="微软雅黑" panose="020B0503020204020204" pitchFamily="34" charset="-122"/>
              </a:rPr>
              <a:t>if you could take my application into consideration</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b="1" dirty="0">
                <a:solidFill>
                  <a:prstClr val="black"/>
                </a:solidFill>
                <a:latin typeface="微软雅黑" panose="020B0503020204020204" pitchFamily="34" charset="-122"/>
                <a:ea typeface="微软雅黑" panose="020B0503020204020204" pitchFamily="34" charset="-122"/>
              </a:rPr>
              <a:t>Looking forward to </a:t>
            </a:r>
            <a:r>
              <a:rPr lang="zh-CN" altLang="en-US" sz="5000" b="1" u="sng" dirty="0">
                <a:solidFill>
                  <a:prstClr val="black"/>
                </a:solidFill>
                <a:latin typeface="微软雅黑" panose="020B0503020204020204" pitchFamily="34" charset="-122"/>
                <a:ea typeface="微软雅黑" panose="020B0503020204020204" pitchFamily="34" charset="-122"/>
              </a:rPr>
              <a:t>　　　　　　　　　</a:t>
            </a:r>
            <a:r>
              <a:rPr lang="zh-CN" altLang="en-US" sz="5000" b="1" u="sng" dirty="0" smtClean="0">
                <a:solidFill>
                  <a:prstClr val="black"/>
                </a:solidFill>
                <a:latin typeface="微软雅黑" panose="020B0503020204020204" pitchFamily="34" charset="-122"/>
                <a:ea typeface="微软雅黑" panose="020B0503020204020204" pitchFamily="34" charset="-122"/>
              </a:rPr>
              <a:t>        </a:t>
            </a:r>
            <a:r>
              <a:rPr lang="zh-CN" altLang="en-US" sz="5000" b="1"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收到你的来信</a:t>
            </a:r>
            <a:r>
              <a:rPr lang="en-US" altLang="zh-CN" sz="5000" dirty="0">
                <a:solidFill>
                  <a:prstClr val="black"/>
                </a:solidFill>
                <a:latin typeface="微软雅黑" panose="020B0503020204020204" pitchFamily="34" charset="-122"/>
                <a:ea typeface="微软雅黑" panose="020B0503020204020204" pitchFamily="34" charset="-122"/>
              </a:rPr>
              <a:t>) as soon as possible. </a:t>
            </a:r>
          </a:p>
        </p:txBody>
      </p:sp>
      <p:sp>
        <p:nvSpPr>
          <p:cNvPr id="5" name="矩形 4"/>
          <p:cNvSpPr/>
          <p:nvPr/>
        </p:nvSpPr>
        <p:spPr>
          <a:xfrm>
            <a:off x="2952652" y="4428902"/>
            <a:ext cx="4464496" cy="1292662"/>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Hopefully</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3177788" y="9541470"/>
            <a:ext cx="7272808" cy="1292662"/>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hearing from you</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83814927"/>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模拟演练</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zh-CN" altLang="en-US" sz="5000" dirty="0" smtClean="0">
                <a:latin typeface="微软雅黑" panose="020B0503020204020204" pitchFamily="34" charset="-122"/>
                <a:ea typeface="微软雅黑" panose="020B0503020204020204" pitchFamily="34" charset="-122"/>
              </a:rPr>
              <a:t>       假定</a:t>
            </a:r>
            <a:r>
              <a:rPr lang="zh-CN" altLang="en-US" sz="5000" dirty="0">
                <a:latin typeface="微软雅黑" panose="020B0503020204020204" pitchFamily="34" charset="-122"/>
                <a:ea typeface="微软雅黑" panose="020B0503020204020204" pitchFamily="34" charset="-122"/>
              </a:rPr>
              <a:t>你是李华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你所在的社区图书馆正在招聘暑期志愿者。请写一封申请信</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内容包括</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1</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写信目的</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个人优势</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能做的事情。</a:t>
            </a:r>
          </a:p>
          <a:p>
            <a:pPr>
              <a:lnSpc>
                <a:spcPct val="150000"/>
              </a:lnSpc>
            </a:pPr>
            <a:r>
              <a:rPr lang="zh-CN" altLang="en-US" sz="5000" dirty="0" smtClean="0">
                <a:latin typeface="微软雅黑" panose="020B0503020204020204" pitchFamily="34" charset="-122"/>
                <a:ea typeface="微软雅黑" panose="020B0503020204020204" pitchFamily="34" charset="-122"/>
              </a:rPr>
              <a:t>       注意</a:t>
            </a:r>
            <a:r>
              <a:rPr lang="en-US" altLang="zh-CN" sz="5000" dirty="0">
                <a:latin typeface="微软雅黑" panose="020B0503020204020204" pitchFamily="34" charset="-122"/>
                <a:ea typeface="微软雅黑" panose="020B0503020204020204" pitchFamily="34" charset="-122"/>
              </a:rPr>
              <a:t>:1. </a:t>
            </a:r>
            <a:r>
              <a:rPr lang="zh-CN" altLang="en-US" sz="5000" dirty="0">
                <a:latin typeface="微软雅黑" panose="020B0503020204020204" pitchFamily="34" charset="-122"/>
                <a:ea typeface="微软雅黑" panose="020B0503020204020204" pitchFamily="34" charset="-122"/>
              </a:rPr>
              <a:t>词数 </a:t>
            </a:r>
            <a:r>
              <a:rPr lang="en-US" altLang="zh-CN" sz="5000" dirty="0">
                <a:latin typeface="微软雅黑" panose="020B0503020204020204" pitchFamily="34" charset="-122"/>
                <a:ea typeface="微软雅黑" panose="020B0503020204020204" pitchFamily="34" charset="-122"/>
              </a:rPr>
              <a:t>80 </a:t>
            </a:r>
            <a:r>
              <a:rPr lang="zh-CN" altLang="en-US" sz="5000" dirty="0">
                <a:latin typeface="微软雅黑" panose="020B0503020204020204" pitchFamily="34" charset="-122"/>
                <a:ea typeface="微软雅黑" panose="020B0503020204020204" pitchFamily="34" charset="-122"/>
              </a:rPr>
              <a:t>左右</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可以适当增加细节</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以使行文连贯。</a:t>
            </a:r>
          </a:p>
        </p:txBody>
      </p:sp>
    </p:spTree>
    <p:extLst>
      <p:ext uri="{BB962C8B-B14F-4D97-AF65-F5344CB8AC3E}">
        <p14:creationId xmlns:p14="http://schemas.microsoft.com/office/powerpoint/2010/main" val="2458566070"/>
      </p:ext>
    </p:extLst>
  </p:cSld>
  <p:clrMapOvr>
    <a:masterClrMapping/>
  </p:clrMapOvr>
  <p:transition>
    <p:pull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i="1" dirty="0">
                <a:solidFill>
                  <a:srgbClr val="CC0000"/>
                </a:solidFill>
                <a:latin typeface="微软雅黑" panose="020B0503020204020204" pitchFamily="34" charset="-122"/>
                <a:ea typeface="微软雅黑" panose="020B0503020204020204" pitchFamily="34" charset="-122"/>
              </a:rPr>
              <a:t>One possible version:</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Dear Sir or Madam,</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I </a:t>
            </a:r>
            <a:r>
              <a:rPr lang="en-US" altLang="zh-CN" sz="5000" dirty="0">
                <a:solidFill>
                  <a:srgbClr val="C00000"/>
                </a:solidFill>
                <a:latin typeface="微软雅黑" panose="020B0503020204020204" pitchFamily="34" charset="-122"/>
                <a:ea typeface="微软雅黑" panose="020B0503020204020204" pitchFamily="34" charset="-122"/>
              </a:rPr>
              <a:t>am writing to apply for a volunteer position in our community library during the summer break.</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As </a:t>
            </a:r>
            <a:r>
              <a:rPr lang="en-US" altLang="zh-CN" sz="5000" dirty="0">
                <a:solidFill>
                  <a:srgbClr val="C00000"/>
                </a:solidFill>
                <a:latin typeface="微软雅黑" panose="020B0503020204020204" pitchFamily="34" charset="-122"/>
                <a:ea typeface="微软雅黑" panose="020B0503020204020204" pitchFamily="34" charset="-122"/>
              </a:rPr>
              <a:t>a graduating high school student who </a:t>
            </a:r>
            <a:r>
              <a:rPr lang="en-US" altLang="zh-CN" sz="5000" b="1" dirty="0">
                <a:solidFill>
                  <a:srgbClr val="C00000"/>
                </a:solidFill>
                <a:latin typeface="微软雅黑" panose="020B0503020204020204" pitchFamily="34" charset="-122"/>
                <a:ea typeface="微软雅黑" panose="020B0503020204020204" pitchFamily="34" charset="-122"/>
              </a:rPr>
              <a:t>has a passion for </a:t>
            </a:r>
            <a:r>
              <a:rPr lang="en-US" altLang="zh-CN" sz="5000" dirty="0">
                <a:solidFill>
                  <a:srgbClr val="C00000"/>
                </a:solidFill>
                <a:latin typeface="微软雅黑" panose="020B0503020204020204" pitchFamily="34" charset="-122"/>
                <a:ea typeface="微软雅黑" panose="020B0503020204020204" pitchFamily="34" charset="-122"/>
              </a:rPr>
              <a:t>volunteering, I will have enough time and energy to invest into my community. Besides, I am an enthusiastic, reliable and responsible person. </a:t>
            </a:r>
          </a:p>
        </p:txBody>
      </p:sp>
    </p:spTree>
    <p:extLst>
      <p:ext uri="{BB962C8B-B14F-4D97-AF65-F5344CB8AC3E}">
        <p14:creationId xmlns:p14="http://schemas.microsoft.com/office/powerpoint/2010/main" val="3681025066"/>
      </p:ext>
    </p:extLst>
  </p:cSld>
  <p:clrMapOvr>
    <a:masterClrMapping/>
  </p:clrMapOvr>
  <p:transition>
    <p:pull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171468"/>
          </a:xfrm>
          <a:prstGeom prst="rect">
            <a:avLst/>
          </a:prstGeom>
        </p:spPr>
        <p:txBody>
          <a:bodyPr wrap="square">
            <a:spAutoFit/>
          </a:bodyPr>
          <a:lstStyle/>
          <a:p>
            <a:pPr>
              <a:lnSpc>
                <a:spcPct val="150000"/>
              </a:lnSpc>
            </a:pPr>
            <a:r>
              <a:rPr lang="en-US" altLang="zh-CN" sz="5000" b="1" dirty="0">
                <a:solidFill>
                  <a:srgbClr val="C00000"/>
                </a:solidFill>
                <a:latin typeface="微软雅黑" panose="020B0503020204020204" pitchFamily="34" charset="-122"/>
                <a:ea typeface="微软雅黑" panose="020B0503020204020204" pitchFamily="34" charset="-122"/>
              </a:rPr>
              <a:t>Not only can I </a:t>
            </a:r>
            <a:r>
              <a:rPr lang="en-US" altLang="zh-CN" sz="5000" dirty="0">
                <a:solidFill>
                  <a:srgbClr val="C00000"/>
                </a:solidFill>
                <a:latin typeface="微软雅黑" panose="020B0503020204020204" pitchFamily="34" charset="-122"/>
                <a:ea typeface="微软雅黑" panose="020B0503020204020204" pitchFamily="34" charset="-122"/>
              </a:rPr>
              <a:t>organize books on the shelves, </a:t>
            </a:r>
            <a:r>
              <a:rPr lang="en-US" altLang="zh-CN" sz="5000" b="1" dirty="0">
                <a:solidFill>
                  <a:srgbClr val="C00000"/>
                </a:solidFill>
                <a:latin typeface="微软雅黑" panose="020B0503020204020204" pitchFamily="34" charset="-122"/>
                <a:ea typeface="微软雅黑" panose="020B0503020204020204" pitchFamily="34" charset="-122"/>
              </a:rPr>
              <a:t>but also </a:t>
            </a:r>
            <a:r>
              <a:rPr lang="en-US" altLang="zh-CN" sz="5000" dirty="0">
                <a:solidFill>
                  <a:srgbClr val="C00000"/>
                </a:solidFill>
                <a:latin typeface="微软雅黑" panose="020B0503020204020204" pitchFamily="34" charset="-122"/>
                <a:ea typeface="微软雅黑" panose="020B0503020204020204" pitchFamily="34" charset="-122"/>
              </a:rPr>
              <a:t>I can assist library users in finding what they want. I am sure that I can deliver excellent library service to our readers.</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       I would appreciate it if you could offer me the opportunity.</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       Looking forward to your earliest reply.</a:t>
            </a:r>
          </a:p>
          <a:p>
            <a:pPr algn="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Yours</a:t>
            </a:r>
            <a:r>
              <a:rPr lang="en-US" altLang="zh-CN" sz="5000" dirty="0">
                <a:solidFill>
                  <a:srgbClr val="C00000"/>
                </a:solidFill>
                <a:latin typeface="微软雅黑" panose="020B0503020204020204" pitchFamily="34" charset="-122"/>
                <a:ea typeface="微软雅黑" panose="020B0503020204020204" pitchFamily="34" charset="-122"/>
              </a:rPr>
              <a:t>,</a:t>
            </a:r>
          </a:p>
          <a:p>
            <a:pPr algn="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Li </a:t>
            </a:r>
            <a:r>
              <a:rPr lang="en-US" altLang="zh-CN" sz="5000" dirty="0" err="1">
                <a:solidFill>
                  <a:srgbClr val="C00000"/>
                </a:solidFill>
                <a:latin typeface="微软雅黑" panose="020B0503020204020204" pitchFamily="34" charset="-122"/>
                <a:ea typeface="微软雅黑" panose="020B0503020204020204" pitchFamily="34" charset="-122"/>
              </a:rPr>
              <a:t>Hua</a:t>
            </a:r>
            <a:endParaRPr lang="en-US" altLang="zh-CN" sz="5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0628706"/>
      </p:ext>
    </p:extLst>
  </p:cSld>
  <p:clrMapOvr>
    <a:masterClrMapping/>
  </p:clrMapOvr>
  <p:transition>
    <p:pull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 name="矩形 1"/>
          <p:cNvSpPr/>
          <p:nvPr/>
        </p:nvSpPr>
        <p:spPr>
          <a:xfrm>
            <a:off x="7561164" y="805982"/>
            <a:ext cx="9289032" cy="1015663"/>
          </a:xfrm>
          <a:prstGeom prst="rect">
            <a:avLst/>
          </a:prstGeom>
        </p:spPr>
        <p:txBody>
          <a:bodyPr wrap="square">
            <a:spAutoFit/>
          </a:bodyPr>
          <a:lstStyle/>
          <a:p>
            <a:pPr algn="ctr"/>
            <a:r>
              <a:rPr lang="zh-CN" altLang="en-US" sz="6000" b="1" dirty="0" smtClean="0">
                <a:solidFill>
                  <a:srgbClr val="9D234F"/>
                </a:solidFill>
                <a:latin typeface="微软雅黑" panose="020B0503020204020204" pitchFamily="34" charset="-122"/>
                <a:ea typeface="微软雅黑" panose="020B0503020204020204" pitchFamily="34" charset="-122"/>
              </a:rPr>
              <a:t>考点</a:t>
            </a:r>
            <a:r>
              <a:rPr lang="en-US" altLang="zh-CN" sz="6000" b="1" dirty="0" smtClean="0">
                <a:solidFill>
                  <a:srgbClr val="9D234F"/>
                </a:solidFill>
                <a:latin typeface="微软雅黑" panose="020B0503020204020204" pitchFamily="34" charset="-122"/>
                <a:ea typeface="微软雅黑" panose="020B0503020204020204" pitchFamily="34" charset="-122"/>
              </a:rPr>
              <a:t>7  </a:t>
            </a:r>
            <a:r>
              <a:rPr lang="zh-CN" altLang="en-US" sz="6000" b="1" dirty="0" smtClean="0">
                <a:solidFill>
                  <a:srgbClr val="9D234F"/>
                </a:solidFill>
                <a:latin typeface="微软雅黑" panose="020B0503020204020204" pitchFamily="34" charset="-122"/>
                <a:ea typeface="微软雅黑" panose="020B0503020204020204" pitchFamily="34" charset="-122"/>
              </a:rPr>
              <a:t>致歉信</a:t>
            </a:r>
            <a:endParaRPr lang="zh-CN" altLang="zh-CN" sz="6000" b="1" dirty="0">
              <a:solidFill>
                <a:srgbClr val="9D234F"/>
              </a:solidFill>
              <a:latin typeface="微软雅黑" panose="020B0503020204020204" pitchFamily="34" charset="-122"/>
              <a:ea typeface="微软雅黑" panose="020B0503020204020204" pitchFamily="34" charset="-122"/>
            </a:endParaRPr>
          </a:p>
        </p:txBody>
      </p:sp>
      <p:sp>
        <p:nvSpPr>
          <p:cNvPr id="13" name="矩形 12"/>
          <p:cNvSpPr/>
          <p:nvPr/>
        </p:nvSpPr>
        <p:spPr>
          <a:xfrm>
            <a:off x="1800524" y="1764605"/>
            <a:ext cx="20522280" cy="1246495"/>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【写作架构】</a:t>
            </a:r>
            <a:endParaRPr lang="zh-CN" altLang="en-US" sz="5000" b="1" dirty="0">
              <a:solidFill>
                <a:srgbClr val="9D234F"/>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70633" y="3276774"/>
            <a:ext cx="17022022" cy="691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721592"/>
      </p:ext>
    </p:extLst>
  </p:cSld>
  <p:clrMapOvr>
    <a:masterClrMapping/>
  </p:clrMapOvr>
  <p:transition>
    <p:pull di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zh-CN" altLang="en-US" sz="5000" b="1" dirty="0">
                <a:solidFill>
                  <a:srgbClr val="9D234F"/>
                </a:solidFill>
                <a:latin typeface="微软雅黑" panose="020B0503020204020204" pitchFamily="34" charset="-122"/>
                <a:ea typeface="微软雅黑" panose="020B0503020204020204" pitchFamily="34" charset="-122"/>
              </a:rPr>
              <a:t>【高考体验】</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[2021•</a:t>
            </a:r>
            <a:r>
              <a:rPr lang="zh-CN" altLang="en-US" sz="5000" dirty="0">
                <a:solidFill>
                  <a:prstClr val="black"/>
                </a:solidFill>
                <a:latin typeface="微软雅黑" panose="020B0503020204020204" pitchFamily="34" charset="-122"/>
                <a:ea typeface="微软雅黑" panose="020B0503020204020204" pitchFamily="34" charset="-122"/>
              </a:rPr>
              <a:t>北京卷</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假设</a:t>
            </a:r>
            <a:r>
              <a:rPr lang="zh-CN" altLang="en-US" sz="5000" dirty="0">
                <a:solidFill>
                  <a:prstClr val="black"/>
                </a:solidFill>
                <a:latin typeface="微软雅黑" panose="020B0503020204020204" pitchFamily="34" charset="-122"/>
                <a:ea typeface="微软雅黑" panose="020B0503020204020204" pitchFamily="34" charset="-122"/>
              </a:rPr>
              <a:t>你是红星中学高三学生李华。你和英国好友</a:t>
            </a:r>
            <a:r>
              <a:rPr lang="en-US" altLang="zh-CN" sz="5000" dirty="0">
                <a:solidFill>
                  <a:prstClr val="black"/>
                </a:solidFill>
                <a:latin typeface="微软雅黑" panose="020B0503020204020204" pitchFamily="34" charset="-122"/>
                <a:ea typeface="微软雅黑" panose="020B0503020204020204" pitchFamily="34" charset="-122"/>
              </a:rPr>
              <a:t>Jim</a:t>
            </a:r>
            <a:r>
              <a:rPr lang="zh-CN" altLang="en-US" sz="5000" dirty="0">
                <a:solidFill>
                  <a:prstClr val="black"/>
                </a:solidFill>
                <a:latin typeface="微软雅黑" panose="020B0503020204020204" pitchFamily="34" charset="-122"/>
                <a:ea typeface="微软雅黑" panose="020B0503020204020204" pitchFamily="34" charset="-122"/>
              </a:rPr>
              <a:t>原定本周末一起外出</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你因故不能赴约。请你用英文给他写一封电子邮件</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内容包括</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1</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表达歉意并说明原因</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提出建议并给出理由。</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注意</a:t>
            </a:r>
            <a:r>
              <a:rPr lang="en-US" altLang="zh-CN" sz="5000" dirty="0">
                <a:solidFill>
                  <a:prstClr val="black"/>
                </a:solidFill>
                <a:latin typeface="微软雅黑" panose="020B0503020204020204" pitchFamily="34" charset="-122"/>
                <a:ea typeface="微软雅黑" panose="020B0503020204020204" pitchFamily="34" charset="-122"/>
              </a:rPr>
              <a:t>:1.</a:t>
            </a:r>
            <a:r>
              <a:rPr lang="zh-CN" altLang="en-US" sz="5000" dirty="0">
                <a:solidFill>
                  <a:prstClr val="black"/>
                </a:solidFill>
                <a:latin typeface="微软雅黑" panose="020B0503020204020204" pitchFamily="34" charset="-122"/>
                <a:ea typeface="微软雅黑" panose="020B0503020204020204" pitchFamily="34" charset="-122"/>
              </a:rPr>
              <a:t>词数</a:t>
            </a:r>
            <a:r>
              <a:rPr lang="en-US" altLang="zh-CN" sz="5000" dirty="0">
                <a:solidFill>
                  <a:prstClr val="black"/>
                </a:solidFill>
                <a:latin typeface="微软雅黑" panose="020B0503020204020204" pitchFamily="34" charset="-122"/>
                <a:ea typeface="微软雅黑" panose="020B0503020204020204" pitchFamily="34" charset="-122"/>
              </a:rPr>
              <a:t>100</a:t>
            </a:r>
            <a:r>
              <a:rPr lang="zh-CN" altLang="en-US" sz="5000" dirty="0">
                <a:solidFill>
                  <a:prstClr val="black"/>
                </a:solidFill>
                <a:latin typeface="微软雅黑" panose="020B0503020204020204" pitchFamily="34" charset="-122"/>
                <a:ea typeface="微软雅黑" panose="020B0503020204020204" pitchFamily="34" charset="-122"/>
              </a:rPr>
              <a:t>左右</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开头和结尾已给出</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不计入总词数。</a:t>
            </a:r>
          </a:p>
        </p:txBody>
      </p:sp>
    </p:spTree>
    <p:extLst>
      <p:ext uri="{BB962C8B-B14F-4D97-AF65-F5344CB8AC3E}">
        <p14:creationId xmlns:p14="http://schemas.microsoft.com/office/powerpoint/2010/main" val="3490502469"/>
      </p:ext>
    </p:extLst>
  </p:cSld>
  <p:clrMapOvr>
    <a:masterClrMapping/>
  </p:clrMapOvr>
  <p:transition>
    <p:pull di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7017306"/>
          </a:xfrm>
          <a:prstGeom prst="rect">
            <a:avLst/>
          </a:prstGeom>
        </p:spPr>
        <p:txBody>
          <a:bodyPr wrap="square">
            <a:spAutoFit/>
          </a:bodyPr>
          <a:lstStyle/>
          <a:p>
            <a:pPr>
              <a:lnSpc>
                <a:spcPct val="150000"/>
              </a:lnSpc>
            </a:pPr>
            <a:r>
              <a:rPr lang="en-US" altLang="zh-CN" sz="5000" dirty="0">
                <a:latin typeface="微软雅黑" panose="020B0503020204020204" pitchFamily="34" charset="-122"/>
                <a:ea typeface="微软雅黑" panose="020B0503020204020204" pitchFamily="34" charset="-122"/>
              </a:rPr>
              <a:t> Dear Jim</a:t>
            </a:r>
            <a:r>
              <a:rPr lang="en-US" altLang="zh-CN" sz="5000" dirty="0" smtClean="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_____________________________________________________________________________________________________________________________________________________________________________________________________________________</a:t>
            </a:r>
            <a:endParaRPr lang="en-US" altLang="zh-CN" sz="5000" dirty="0">
              <a:latin typeface="微软雅黑" panose="020B0503020204020204" pitchFamily="34" charset="-122"/>
              <a:ea typeface="微软雅黑" panose="020B0503020204020204" pitchFamily="34" charset="-122"/>
            </a:endParaRP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Yours</a:t>
            </a:r>
            <a:r>
              <a:rPr lang="en-US" altLang="zh-CN" sz="5000" dirty="0">
                <a:solidFill>
                  <a:prstClr val="black"/>
                </a:solidFill>
                <a:latin typeface="微软雅黑" panose="020B0503020204020204" pitchFamily="34" charset="-122"/>
                <a:ea typeface="微软雅黑" panose="020B0503020204020204" pitchFamily="34" charset="-122"/>
              </a:rPr>
              <a:t>,</a:t>
            </a:r>
          </a:p>
          <a:p>
            <a:pPr algn="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Li </a:t>
            </a:r>
            <a:r>
              <a:rPr lang="en-US" altLang="zh-CN" sz="5000" dirty="0" err="1" smtClean="0">
                <a:solidFill>
                  <a:prstClr val="black"/>
                </a:solidFill>
                <a:latin typeface="微软雅黑" panose="020B0503020204020204" pitchFamily="34" charset="-122"/>
                <a:ea typeface="微软雅黑" panose="020B0503020204020204" pitchFamily="34" charset="-122"/>
              </a:rPr>
              <a:t>Hua</a:t>
            </a:r>
            <a:endParaRPr lang="en-US" altLang="zh-CN" sz="50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4948761"/>
      </p:ext>
    </p:extLst>
  </p:cSld>
  <p:clrMapOvr>
    <a:masterClrMapping/>
  </p:clrMapOvr>
  <p:transition>
    <p:pull di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171468"/>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经典范文</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en-US" altLang="zh-CN" sz="5000" u="sng" dirty="0">
                <a:solidFill>
                  <a:prstClr val="black"/>
                </a:solidFill>
                <a:latin typeface="微软雅黑" panose="020B0503020204020204" pitchFamily="34" charset="-122"/>
                <a:ea typeface="微软雅黑" panose="020B0503020204020204" pitchFamily="34" charset="-122"/>
              </a:rPr>
              <a:t>Dear Jim, </a:t>
            </a:r>
          </a:p>
          <a:p>
            <a:pPr>
              <a:lnSpc>
                <a:spcPct val="150000"/>
              </a:lnSpc>
            </a:pPr>
            <a:r>
              <a:rPr lang="en-US" altLang="zh-CN" sz="5000" b="1" dirty="0" smtClean="0">
                <a:solidFill>
                  <a:prstClr val="black"/>
                </a:solidFill>
                <a:latin typeface="微软雅黑" panose="020B0503020204020204" pitchFamily="34" charset="-122"/>
                <a:ea typeface="微软雅黑" panose="020B0503020204020204" pitchFamily="34" charset="-122"/>
              </a:rPr>
              <a:t>       I'm </a:t>
            </a:r>
            <a:r>
              <a:rPr lang="en-US" altLang="zh-CN" sz="5000" b="1" dirty="0">
                <a:solidFill>
                  <a:prstClr val="black"/>
                </a:solidFill>
                <a:latin typeface="微软雅黑" panose="020B0503020204020204" pitchFamily="34" charset="-122"/>
                <a:ea typeface="微软雅黑" panose="020B0503020204020204" pitchFamily="34" charset="-122"/>
              </a:rPr>
              <a:t>terribly sorry to inform you that </a:t>
            </a:r>
            <a:r>
              <a:rPr lang="en-US" altLang="zh-CN" sz="5000" dirty="0">
                <a:solidFill>
                  <a:prstClr val="black"/>
                </a:solidFill>
                <a:latin typeface="微软雅黑" panose="020B0503020204020204" pitchFamily="34" charset="-122"/>
                <a:ea typeface="微软雅黑" panose="020B0503020204020204" pitchFamily="34" charset="-122"/>
              </a:rPr>
              <a:t>I am not able to accompany you this weekend </a:t>
            </a:r>
            <a:r>
              <a:rPr lang="en-US" altLang="zh-CN" sz="5000" b="1" dirty="0">
                <a:solidFill>
                  <a:prstClr val="black"/>
                </a:solidFill>
                <a:latin typeface="微软雅黑" panose="020B0503020204020204" pitchFamily="34" charset="-122"/>
                <a:ea typeface="微软雅黑" panose="020B0503020204020204" pitchFamily="34" charset="-122"/>
              </a:rPr>
              <a:t>as planned</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I've </a:t>
            </a:r>
            <a:r>
              <a:rPr lang="en-US" altLang="zh-CN" sz="5000" dirty="0">
                <a:solidFill>
                  <a:prstClr val="black"/>
                </a:solidFill>
                <a:latin typeface="微软雅黑" panose="020B0503020204020204" pitchFamily="34" charset="-122"/>
                <a:ea typeface="微软雅黑" panose="020B0503020204020204" pitchFamily="34" charset="-122"/>
              </a:rPr>
              <a:t>just been told that I have to go and visit my sick grandfather in the countryside, </a:t>
            </a:r>
            <a:r>
              <a:rPr lang="en-US" altLang="zh-CN" sz="5000" b="1" dirty="0">
                <a:solidFill>
                  <a:prstClr val="black"/>
                </a:solidFill>
                <a:latin typeface="微软雅黑" panose="020B0503020204020204" pitchFamily="34" charset="-122"/>
                <a:ea typeface="微软雅黑" panose="020B0503020204020204" pitchFamily="34" charset="-122"/>
              </a:rPr>
              <a:t>who was </a:t>
            </a:r>
            <a:r>
              <a:rPr lang="en-US" altLang="zh-CN" sz="5000" dirty="0">
                <a:solidFill>
                  <a:prstClr val="black"/>
                </a:solidFill>
                <a:latin typeface="微软雅黑" panose="020B0503020204020204" pitchFamily="34" charset="-122"/>
                <a:ea typeface="微软雅黑" panose="020B0503020204020204" pitchFamily="34" charset="-122"/>
              </a:rPr>
              <a:t>suddenly </a:t>
            </a:r>
            <a:r>
              <a:rPr lang="en-US" altLang="zh-CN" sz="5000" b="1" dirty="0">
                <a:solidFill>
                  <a:prstClr val="black"/>
                </a:solidFill>
                <a:latin typeface="微软雅黑" panose="020B0503020204020204" pitchFamily="34" charset="-122"/>
                <a:ea typeface="微软雅黑" panose="020B0503020204020204" pitchFamily="34" charset="-122"/>
              </a:rPr>
              <a:t>admitted to </a:t>
            </a:r>
            <a:r>
              <a:rPr lang="en-US" altLang="zh-CN" sz="5000" dirty="0">
                <a:solidFill>
                  <a:prstClr val="black"/>
                </a:solidFill>
                <a:latin typeface="微软雅黑" panose="020B0503020204020204" pitchFamily="34" charset="-122"/>
                <a:ea typeface="微软雅黑" panose="020B0503020204020204" pitchFamily="34" charset="-122"/>
              </a:rPr>
              <a:t>the hospital. I hope the change </a:t>
            </a:r>
            <a:r>
              <a:rPr lang="en-US" altLang="zh-CN" sz="5000" b="1" dirty="0" smtClean="0">
                <a:solidFill>
                  <a:prstClr val="black"/>
                </a:solidFill>
                <a:latin typeface="微软雅黑" panose="020B0503020204020204" pitchFamily="34" charset="-122"/>
                <a:ea typeface="微软雅黑" panose="020B0503020204020204" pitchFamily="34" charset="-122"/>
              </a:rPr>
              <a:t>won't </a:t>
            </a:r>
            <a:r>
              <a:rPr lang="en-US" altLang="zh-CN" sz="5000" b="1" dirty="0">
                <a:solidFill>
                  <a:prstClr val="black"/>
                </a:solidFill>
                <a:latin typeface="微软雅黑" panose="020B0503020204020204" pitchFamily="34" charset="-122"/>
                <a:ea typeface="微软雅黑" panose="020B0503020204020204" pitchFamily="34" charset="-122"/>
              </a:rPr>
              <a:t>cause you too much trouble</a:t>
            </a:r>
            <a:r>
              <a:rPr lang="en-US" altLang="zh-CN" sz="5000" dirty="0" smtClean="0">
                <a:solidFill>
                  <a:prstClr val="black"/>
                </a:solidFill>
                <a:latin typeface="微软雅黑" panose="020B0503020204020204" pitchFamily="34" charset="-122"/>
                <a:ea typeface="微软雅黑" panose="020B0503020204020204" pitchFamily="34" charset="-122"/>
              </a:rPr>
              <a:t>.</a:t>
            </a:r>
            <a:endParaRPr lang="en-US" altLang="zh-CN" sz="5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1267075"/>
      </p:ext>
    </p:extLst>
  </p:cSld>
  <p:clrMapOvr>
    <a:masterClrMapping/>
  </p:clrMapOvr>
  <p:transition>
    <p:pull di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How about going out next Saturday morning? </a:t>
            </a:r>
            <a:r>
              <a:rPr lang="en-US" altLang="zh-CN" sz="5000" b="1" dirty="0">
                <a:solidFill>
                  <a:prstClr val="black"/>
                </a:solidFill>
                <a:latin typeface="微软雅黑" panose="020B0503020204020204" pitchFamily="34" charset="-122"/>
                <a:ea typeface="微软雅黑" panose="020B0503020204020204" pitchFamily="34" charset="-122"/>
              </a:rPr>
              <a:t>If </a:t>
            </a:r>
            <a:r>
              <a:rPr lang="en-US" altLang="zh-CN" sz="5000" b="1" dirty="0" smtClean="0">
                <a:solidFill>
                  <a:prstClr val="black"/>
                </a:solidFill>
                <a:latin typeface="微软雅黑" panose="020B0503020204020204" pitchFamily="34" charset="-122"/>
                <a:ea typeface="微软雅黑" panose="020B0503020204020204" pitchFamily="34" charset="-122"/>
              </a:rPr>
              <a:t>it's </a:t>
            </a:r>
            <a:r>
              <a:rPr lang="en-US" altLang="zh-CN" sz="5000" b="1" dirty="0">
                <a:solidFill>
                  <a:prstClr val="black"/>
                </a:solidFill>
                <a:latin typeface="微软雅黑" panose="020B0503020204020204" pitchFamily="34" charset="-122"/>
                <a:ea typeface="微软雅黑" panose="020B0503020204020204" pitchFamily="34" charset="-122"/>
              </a:rPr>
              <a:t>convenient for you</a:t>
            </a: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let's </a:t>
            </a:r>
            <a:r>
              <a:rPr lang="en-US" altLang="zh-CN" sz="5000" dirty="0">
                <a:solidFill>
                  <a:prstClr val="black"/>
                </a:solidFill>
                <a:latin typeface="微软雅黑" panose="020B0503020204020204" pitchFamily="34" charset="-122"/>
                <a:ea typeface="微软雅黑" panose="020B0503020204020204" pitchFamily="34" charset="-122"/>
              </a:rPr>
              <a:t>meet at the school gate at 9:00. Please let me know </a:t>
            </a:r>
            <a:r>
              <a:rPr lang="en-US" altLang="zh-CN" sz="5000" b="1" dirty="0">
                <a:solidFill>
                  <a:prstClr val="black"/>
                </a:solidFill>
                <a:latin typeface="微软雅黑" panose="020B0503020204020204" pitchFamily="34" charset="-122"/>
                <a:ea typeface="微软雅黑" panose="020B0503020204020204" pitchFamily="34" charset="-122"/>
              </a:rPr>
              <a:t>what time suits you best</a:t>
            </a:r>
            <a:r>
              <a:rPr lang="en-US" altLang="zh-CN" sz="5000" dirty="0">
                <a:solidFill>
                  <a:prstClr val="black"/>
                </a:solidFill>
                <a:latin typeface="微软雅黑" panose="020B0503020204020204" pitchFamily="34" charset="-122"/>
                <a:ea typeface="微软雅黑" panose="020B0503020204020204" pitchFamily="34" charset="-122"/>
              </a:rPr>
              <a:t>. I should </a:t>
            </a:r>
            <a:r>
              <a:rPr lang="en-US" altLang="zh-CN" sz="5000" b="1" dirty="0">
                <a:solidFill>
                  <a:prstClr val="black"/>
                </a:solidFill>
                <a:latin typeface="微软雅黑" panose="020B0503020204020204" pitchFamily="34" charset="-122"/>
                <a:ea typeface="微软雅黑" panose="020B0503020204020204" pitchFamily="34" charset="-122"/>
              </a:rPr>
              <a:t>be available </a:t>
            </a:r>
            <a:r>
              <a:rPr lang="en-US" altLang="zh-CN" sz="5000" dirty="0">
                <a:solidFill>
                  <a:prstClr val="black"/>
                </a:solidFill>
                <a:latin typeface="微软雅黑" panose="020B0503020204020204" pitchFamily="34" charset="-122"/>
                <a:ea typeface="微软雅黑" panose="020B0503020204020204" pitchFamily="34" charset="-122"/>
              </a:rPr>
              <a:t>anytime next weekend.</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Please </a:t>
            </a:r>
            <a:r>
              <a:rPr lang="en-US" altLang="zh-CN" sz="5000" b="1" dirty="0">
                <a:solidFill>
                  <a:prstClr val="black"/>
                </a:solidFill>
                <a:latin typeface="微软雅黑" panose="020B0503020204020204" pitchFamily="34" charset="-122"/>
                <a:ea typeface="微软雅黑" panose="020B0503020204020204" pitchFamily="34" charset="-122"/>
              </a:rPr>
              <a:t>accept my sincere apology</a:t>
            </a:r>
            <a:r>
              <a:rPr lang="en-US" altLang="zh-CN" sz="5000" dirty="0">
                <a:solidFill>
                  <a:prstClr val="black"/>
                </a:solidFill>
                <a:latin typeface="微软雅黑" panose="020B0503020204020204" pitchFamily="34" charset="-122"/>
                <a:ea typeface="微软雅黑" panose="020B0503020204020204" pitchFamily="34" charset="-122"/>
              </a:rPr>
              <a:t>. I am looking forward to your prompt reply.</a:t>
            </a:r>
          </a:p>
          <a:p>
            <a:pPr algn="r">
              <a:lnSpc>
                <a:spcPct val="150000"/>
              </a:lnSpc>
            </a:pPr>
            <a:r>
              <a:rPr lang="en-US" altLang="zh-CN" sz="5000" u="sng" dirty="0">
                <a:solidFill>
                  <a:prstClr val="black"/>
                </a:solidFill>
                <a:latin typeface="微软雅黑" panose="020B0503020204020204" pitchFamily="34" charset="-122"/>
                <a:ea typeface="微软雅黑" panose="020B0503020204020204" pitchFamily="34" charset="-122"/>
              </a:rPr>
              <a:t>Yours,</a:t>
            </a:r>
          </a:p>
          <a:p>
            <a:pPr algn="r">
              <a:lnSpc>
                <a:spcPct val="150000"/>
              </a:lnSpc>
            </a:pPr>
            <a:r>
              <a:rPr lang="en-US" altLang="zh-CN" sz="5000" u="sng" dirty="0">
                <a:solidFill>
                  <a:prstClr val="black"/>
                </a:solidFill>
                <a:latin typeface="微软雅黑" panose="020B0503020204020204" pitchFamily="34" charset="-122"/>
                <a:ea typeface="微软雅黑" panose="020B0503020204020204" pitchFamily="34" charset="-122"/>
              </a:rPr>
              <a:t>Li </a:t>
            </a:r>
            <a:r>
              <a:rPr lang="en-US" altLang="zh-CN" sz="5000" u="sng" dirty="0" err="1">
                <a:solidFill>
                  <a:prstClr val="black"/>
                </a:solidFill>
                <a:latin typeface="微软雅黑" panose="020B0503020204020204" pitchFamily="34" charset="-122"/>
                <a:ea typeface="微软雅黑" panose="020B0503020204020204" pitchFamily="34" charset="-122"/>
              </a:rPr>
              <a:t>Hua</a:t>
            </a:r>
            <a:r>
              <a:rPr lang="en-US" altLang="zh-CN" sz="5000" u="sng" dirty="0">
                <a:solidFill>
                  <a:prstClr val="black"/>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222653939"/>
      </p:ext>
    </p:extLst>
  </p:cSld>
  <p:clrMapOvr>
    <a:masterClrMapping/>
  </p:clrMapOvr>
  <p:transition>
    <p:pull di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248960"/>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【提分句式】</a:t>
            </a:r>
            <a:endParaRPr lang="en-US" altLang="zh-CN" sz="5000" b="1" dirty="0" smtClean="0">
              <a:solidFill>
                <a:srgbClr val="9D234F"/>
              </a:solidFill>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精彩开头</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开门见山</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表达歉意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I</a:t>
            </a:r>
            <a:r>
              <a:rPr lang="en-US" altLang="zh-CN" sz="5000" b="1" dirty="0" smtClean="0">
                <a:latin typeface="微软雅黑" panose="020B0503020204020204" pitchFamily="34" charset="-122"/>
                <a:ea typeface="微软雅黑" panose="020B0503020204020204" pitchFamily="34" charset="-122"/>
              </a:rPr>
              <a:t> </a:t>
            </a:r>
            <a:r>
              <a:rPr lang="en-US" altLang="zh-CN" sz="5000" b="1" dirty="0">
                <a:latin typeface="微软雅黑" panose="020B0503020204020204" pitchFamily="34" charset="-122"/>
                <a:ea typeface="微软雅黑" panose="020B0503020204020204" pitchFamily="34" charset="-122"/>
              </a:rPr>
              <a:t>feel terribly sorry that </a:t>
            </a:r>
            <a:r>
              <a:rPr lang="en-US" altLang="zh-CN" sz="5000" dirty="0">
                <a:latin typeface="微软雅黑" panose="020B0503020204020204" pitchFamily="34" charset="-122"/>
                <a:ea typeface="微软雅黑" panose="020B0503020204020204" pitchFamily="34" charset="-122"/>
              </a:rPr>
              <a:t>I forgot/failed to…</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I would like to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表达我的歉意</a:t>
            </a:r>
            <a:r>
              <a:rPr lang="en-US" altLang="zh-CN" sz="5000" dirty="0">
                <a:latin typeface="微软雅黑" panose="020B0503020204020204" pitchFamily="34" charset="-122"/>
                <a:ea typeface="微软雅黑" panose="020B0503020204020204" pitchFamily="34" charset="-122"/>
              </a:rPr>
              <a:t>) for not being able to…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I </a:t>
            </a:r>
            <a:r>
              <a:rPr lang="en-US" altLang="zh-CN" sz="5000" b="1" dirty="0">
                <a:latin typeface="微软雅黑" panose="020B0503020204020204" pitchFamily="34" charset="-122"/>
                <a:ea typeface="微软雅黑" panose="020B0503020204020204" pitchFamily="34" charset="-122"/>
              </a:rPr>
              <a:t>am writing this letter to express my regret</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I'm </a:t>
            </a:r>
            <a:r>
              <a:rPr lang="en-US" altLang="zh-CN" sz="5000" dirty="0">
                <a:latin typeface="微软雅黑" panose="020B0503020204020204" pitchFamily="34" charset="-122"/>
                <a:ea typeface="微软雅黑" panose="020B0503020204020204" pitchFamily="34" charset="-122"/>
              </a:rPr>
              <a:t>writing to </a:t>
            </a:r>
            <a:r>
              <a:rPr lang="en-US" altLang="zh-CN" sz="5000" b="1" dirty="0">
                <a:latin typeface="微软雅黑" panose="020B0503020204020204" pitchFamily="34" charset="-122"/>
                <a:ea typeface="微软雅黑" panose="020B0503020204020204" pitchFamily="34" charset="-122"/>
              </a:rPr>
              <a:t>sincerely make an apology</a:t>
            </a:r>
            <a:r>
              <a:rPr lang="en-US" altLang="zh-CN" sz="5000" dirty="0">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apologize for </a:t>
            </a:r>
            <a:r>
              <a:rPr lang="en-US" altLang="zh-CN" sz="5000" dirty="0">
                <a:latin typeface="微软雅黑" panose="020B0503020204020204" pitchFamily="34" charset="-122"/>
                <a:ea typeface="微软雅黑" panose="020B0503020204020204" pitchFamily="34" charset="-122"/>
              </a:rPr>
              <a:t>having broken your rare vase.</a:t>
            </a:r>
          </a:p>
        </p:txBody>
      </p:sp>
      <p:sp>
        <p:nvSpPr>
          <p:cNvPr id="5" name="矩形 4"/>
          <p:cNvSpPr/>
          <p:nvPr/>
        </p:nvSpPr>
        <p:spPr>
          <a:xfrm>
            <a:off x="7417148" y="4576399"/>
            <a:ext cx="9145016" cy="1292662"/>
          </a:xfrm>
          <a:prstGeom prst="rect">
            <a:avLst/>
          </a:prstGeom>
        </p:spPr>
        <p:txBody>
          <a:bodyPr wrap="square">
            <a:spAutoFit/>
          </a:bodyPr>
          <a:lstStyle/>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express </a:t>
            </a:r>
            <a:r>
              <a:rPr lang="en-US" altLang="zh-CN" sz="6000" b="1" dirty="0">
                <a:solidFill>
                  <a:srgbClr val="CC0000"/>
                </a:solidFill>
                <a:latin typeface="微软雅黑" panose="020B0503020204020204" pitchFamily="34" charset="-122"/>
                <a:ea typeface="微软雅黑" panose="020B0503020204020204" pitchFamily="34" charset="-122"/>
              </a:rPr>
              <a:t>my apologies</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1106669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矩形 6">
            <a:extLst>
              <a:ext uri="{FF2B5EF4-FFF2-40B4-BE49-F238E27FC236}">
                <a16:creationId xmlns:a16="http://schemas.microsoft.com/office/drawing/2014/main" xmlns="" id="{64EF2993-AAFD-4871-96E7-501F8986002F}"/>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schemeClr val="tx1"/>
                </a:solidFill>
                <a:latin typeface="微软雅黑" panose="020B0503020204020204" pitchFamily="34" charset="-122"/>
                <a:ea typeface="微软雅黑" panose="020B0503020204020204" pitchFamily="34" charset="-122"/>
              </a:rPr>
              <a:t>应试点睛</a:t>
            </a:r>
            <a:endParaRPr lang="zh-CN" altLang="en-US" sz="5400" b="1" dirty="0">
              <a:solidFill>
                <a:schemeClr val="tx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63944368"/>
              </p:ext>
            </p:extLst>
          </p:nvPr>
        </p:nvGraphicFramePr>
        <p:xfrm>
          <a:off x="1512492" y="1332558"/>
          <a:ext cx="20810312" cy="10038789"/>
        </p:xfrm>
        <a:graphic>
          <a:graphicData uri="http://schemas.openxmlformats.org/drawingml/2006/table">
            <a:tbl>
              <a:tblPr>
                <a:tableStyleId>{5C22544A-7EE6-4342-B048-85BDC9FD1C3A}</a:tableStyleId>
              </a:tblPr>
              <a:tblGrid>
                <a:gridCol w="2912023">
                  <a:extLst>
                    <a:ext uri="{9D8B030D-6E8A-4147-A177-3AD203B41FA5}">
                      <a16:colId xmlns:a16="http://schemas.microsoft.com/office/drawing/2014/main" xmlns="" val="20000"/>
                    </a:ext>
                  </a:extLst>
                </a:gridCol>
                <a:gridCol w="9233244">
                  <a:extLst>
                    <a:ext uri="{9D8B030D-6E8A-4147-A177-3AD203B41FA5}">
                      <a16:colId xmlns:a16="http://schemas.microsoft.com/office/drawing/2014/main" xmlns="" val="20001"/>
                    </a:ext>
                  </a:extLst>
                </a:gridCol>
                <a:gridCol w="8665045"/>
              </a:tblGrid>
              <a:tr h="245071">
                <a:tc>
                  <a:txBody>
                    <a:bodyPr/>
                    <a:lstStyle/>
                    <a:p>
                      <a:pPr marL="0" marR="0" algn="ctr">
                        <a:lnSpc>
                          <a:spcPct val="130000"/>
                        </a:lnSpc>
                        <a:spcBef>
                          <a:spcPts val="0"/>
                        </a:spcBef>
                        <a:spcAft>
                          <a:spcPts val="0"/>
                        </a:spcAft>
                      </a:pPr>
                      <a:endParaRPr lang="zh-CN" altLang="en-US" sz="44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zh-CN" sz="4400" b="1" kern="1200" dirty="0" smtClean="0">
                          <a:solidFill>
                            <a:schemeClr val="dk1"/>
                          </a:solidFill>
                          <a:effectLst/>
                          <a:latin typeface="微软雅黑" pitchFamily="34" charset="-122"/>
                          <a:ea typeface="微软雅黑" pitchFamily="34" charset="-122"/>
                          <a:cs typeface="+mn-cs"/>
                        </a:rPr>
                        <a:t>评分标准</a:t>
                      </a:r>
                      <a:endParaRPr lang="zh-CN" altLang="en-US" sz="4400" b="1" dirty="0">
                        <a:latin typeface="微软雅黑" pitchFamily="34" charset="-122"/>
                        <a:ea typeface="微软雅黑" pitchFamily="34" charset="-122"/>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30000"/>
                        </a:lnSpc>
                        <a:spcBef>
                          <a:spcPts val="0"/>
                        </a:spcBef>
                        <a:spcAft>
                          <a:spcPts val="0"/>
                        </a:spcAft>
                      </a:pPr>
                      <a:r>
                        <a:rPr lang="zh-CN" altLang="zh-CN" sz="4400" b="1" kern="1200" dirty="0" smtClean="0">
                          <a:solidFill>
                            <a:schemeClr val="dk1"/>
                          </a:solidFill>
                          <a:effectLst/>
                          <a:latin typeface="微软雅黑" pitchFamily="34" charset="-122"/>
                          <a:ea typeface="微软雅黑" pitchFamily="34" charset="-122"/>
                          <a:cs typeface="+mn-cs"/>
                        </a:rPr>
                        <a:t>解读</a:t>
                      </a:r>
                      <a:endParaRPr lang="zh-CN" altLang="en-US" sz="4400" b="1" dirty="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9079709">
                <a:tc>
                  <a:txBody>
                    <a:bodyPr/>
                    <a:lstStyle/>
                    <a:p>
                      <a:pPr algn="ctr">
                        <a:lnSpc>
                          <a:spcPct val="130000"/>
                        </a:lnSpc>
                      </a:pPr>
                      <a:r>
                        <a:rPr lang="zh-CN" altLang="en-US" sz="4400" kern="1200" dirty="0" smtClean="0">
                          <a:solidFill>
                            <a:schemeClr val="dk1"/>
                          </a:solidFill>
                          <a:effectLst/>
                          <a:latin typeface="微软雅黑" pitchFamily="34" charset="-122"/>
                          <a:ea typeface="微软雅黑" pitchFamily="34" charset="-122"/>
                          <a:cs typeface="+mn-cs"/>
                        </a:rPr>
                        <a:t>第三档</a:t>
                      </a:r>
                    </a:p>
                    <a:p>
                      <a:pPr algn="ctr">
                        <a:lnSpc>
                          <a:spcPct val="130000"/>
                        </a:lnSpc>
                      </a:pPr>
                      <a:r>
                        <a:rPr lang="en-US" altLang="zh-CN" sz="4400" kern="1200" dirty="0" smtClean="0">
                          <a:solidFill>
                            <a:schemeClr val="dk1"/>
                          </a:solidFill>
                          <a:effectLst/>
                          <a:latin typeface="微软雅黑" pitchFamily="34" charset="-122"/>
                          <a:ea typeface="微软雅黑" pitchFamily="34" charset="-122"/>
                          <a:cs typeface="+mn-cs"/>
                        </a:rPr>
                        <a:t>11~15</a:t>
                      </a:r>
                      <a:r>
                        <a:rPr lang="zh-CN" altLang="en-US" sz="4400" kern="1200" dirty="0" smtClean="0">
                          <a:solidFill>
                            <a:schemeClr val="dk1"/>
                          </a:solidFill>
                          <a:effectLst/>
                          <a:latin typeface="微软雅黑" pitchFamily="34" charset="-122"/>
                          <a:ea typeface="微软雅黑" pitchFamily="34" charset="-122"/>
                          <a:cs typeface="+mn-cs"/>
                        </a:rPr>
                        <a:t>分</a:t>
                      </a: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30000"/>
                        </a:lnSpc>
                      </a:pPr>
                      <a:r>
                        <a:rPr lang="zh-CN" altLang="en-US" sz="4400" kern="1200" dirty="0" smtClean="0">
                          <a:solidFill>
                            <a:schemeClr val="dk1"/>
                          </a:solidFill>
                          <a:effectLst/>
                          <a:latin typeface="微软雅黑" pitchFamily="34" charset="-122"/>
                          <a:ea typeface="微软雅黑" pitchFamily="34" charset="-122"/>
                          <a:cs typeface="+mn-cs"/>
                        </a:rPr>
                        <a:t>基本完成了试题规定的任务。</a:t>
                      </a:r>
                    </a:p>
                    <a:p>
                      <a:pPr>
                        <a:lnSpc>
                          <a:spcPct val="130000"/>
                        </a:lnSpc>
                      </a:pP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虽漏掉一些内容</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但覆盖所有主要内容。</a:t>
                      </a:r>
                    </a:p>
                    <a:p>
                      <a:pPr>
                        <a:lnSpc>
                          <a:spcPct val="130000"/>
                        </a:lnSpc>
                      </a:pP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应用的语法结构和词汇能满足任务的要求。</a:t>
                      </a:r>
                    </a:p>
                    <a:p>
                      <a:pPr>
                        <a:lnSpc>
                          <a:spcPct val="130000"/>
                        </a:lnSpc>
                      </a:pP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有一些语法结构或词汇方面的错误</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但不影响理解。</a:t>
                      </a:r>
                    </a:p>
                    <a:p>
                      <a:pPr>
                        <a:lnSpc>
                          <a:spcPct val="130000"/>
                        </a:lnSpc>
                      </a:pPr>
                      <a:r>
                        <a:rPr lang="en-US" altLang="zh-CN" sz="4400" kern="1200" dirty="0" smtClean="0">
                          <a:solidFill>
                            <a:schemeClr val="dk1"/>
                          </a:solidFill>
                          <a:effectLst/>
                          <a:latin typeface="微软雅黑" pitchFamily="34" charset="-122"/>
                          <a:ea typeface="微软雅黑" pitchFamily="34" charset="-122"/>
                          <a:cs typeface="+mn-cs"/>
                        </a:rPr>
                        <a:t>——</a:t>
                      </a:r>
                      <a:r>
                        <a:rPr lang="zh-CN" altLang="en-US" sz="4400" kern="1200" dirty="0" smtClean="0">
                          <a:solidFill>
                            <a:schemeClr val="dk1"/>
                          </a:solidFill>
                          <a:effectLst/>
                          <a:latin typeface="微软雅黑" pitchFamily="34" charset="-122"/>
                          <a:ea typeface="微软雅黑" pitchFamily="34" charset="-122"/>
                          <a:cs typeface="+mn-cs"/>
                        </a:rPr>
                        <a:t>应用简单的语句间的连接成分</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使全文内容连贯。</a:t>
                      </a:r>
                    </a:p>
                    <a:p>
                      <a:pPr>
                        <a:lnSpc>
                          <a:spcPct val="130000"/>
                        </a:lnSpc>
                      </a:pPr>
                      <a:r>
                        <a:rPr lang="zh-CN" altLang="en-US" sz="4400" kern="1200" dirty="0" smtClean="0">
                          <a:solidFill>
                            <a:schemeClr val="dk1"/>
                          </a:solidFill>
                          <a:effectLst/>
                          <a:latin typeface="微软雅黑" pitchFamily="34" charset="-122"/>
                          <a:ea typeface="微软雅黑" pitchFamily="34" charset="-122"/>
                          <a:cs typeface="+mn-cs"/>
                        </a:rPr>
                        <a:t>基本达到了预期的写作目的。</a:t>
                      </a: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30000"/>
                        </a:lnSpc>
                      </a:pPr>
                      <a:r>
                        <a:rPr lang="zh-CN" altLang="zh-CN" sz="4400" dirty="0" smtClean="0">
                          <a:effectLst/>
                          <a:latin typeface="微软雅黑" panose="020B0503020204020204" pitchFamily="34" charset="-122"/>
                          <a:ea typeface="微软雅黑" panose="020B0503020204020204" pitchFamily="34" charset="-122"/>
                        </a:rPr>
                        <a:t>　</a:t>
                      </a:r>
                      <a:r>
                        <a:rPr lang="en-US" altLang="zh-CN" sz="4400" kern="1200" dirty="0" smtClean="0">
                          <a:solidFill>
                            <a:schemeClr val="dk1"/>
                          </a:solidFill>
                          <a:effectLst/>
                          <a:latin typeface="微软雅黑" pitchFamily="34" charset="-122"/>
                          <a:ea typeface="微软雅黑" pitchFamily="34" charset="-122"/>
                          <a:cs typeface="+mn-cs"/>
                        </a:rPr>
                        <a:t>4. “</a:t>
                      </a:r>
                      <a:r>
                        <a:rPr lang="zh-CN" altLang="en-US" sz="4400" kern="1200" dirty="0" smtClean="0">
                          <a:solidFill>
                            <a:schemeClr val="dk1"/>
                          </a:solidFill>
                          <a:effectLst/>
                          <a:latin typeface="微软雅黑" pitchFamily="34" charset="-122"/>
                          <a:ea typeface="微软雅黑" pitchFamily="34" charset="-122"/>
                          <a:cs typeface="+mn-cs"/>
                        </a:rPr>
                        <a:t>有效地使用了语句间的连接成分</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使全文结构紧凑”是指句与句、段与段之间以一种明晰的、合乎逻辑的顺序组织与安排</a:t>
                      </a:r>
                      <a:r>
                        <a:rPr lang="en-US" altLang="zh-CN" sz="4400" kern="1200" dirty="0" smtClean="0">
                          <a:solidFill>
                            <a:schemeClr val="dk1"/>
                          </a:solidFill>
                          <a:effectLst/>
                          <a:latin typeface="微软雅黑" pitchFamily="34" charset="-122"/>
                          <a:ea typeface="微软雅黑" pitchFamily="34" charset="-122"/>
                          <a:cs typeface="+mn-cs"/>
                        </a:rPr>
                        <a:t>, </a:t>
                      </a:r>
                      <a:r>
                        <a:rPr lang="zh-CN" altLang="en-US" sz="4400" kern="1200" dirty="0" smtClean="0">
                          <a:solidFill>
                            <a:schemeClr val="dk1"/>
                          </a:solidFill>
                          <a:effectLst/>
                          <a:latin typeface="微软雅黑" pitchFamily="34" charset="-122"/>
                          <a:ea typeface="微软雅黑" pitchFamily="34" charset="-122"/>
                          <a:cs typeface="+mn-cs"/>
                        </a:rPr>
                        <a:t>在文意与结构上层次分明、条理清楚、连贯流畅。</a:t>
                      </a:r>
                      <a:endParaRPr lang="zh-CN" altLang="en-US" sz="4400" dirty="0" smtClean="0">
                        <a:solidFill>
                          <a:srgbClr val="000000"/>
                        </a:solidFill>
                        <a:effectLst/>
                        <a:latin typeface="微软雅黑" panose="020B0503020204020204" pitchFamily="34" charset="-122"/>
                        <a:ea typeface="微软雅黑" panose="020B0503020204020204" pitchFamily="34" charset="-122"/>
                        <a:cs typeface="Times New Roman"/>
                      </a:endParaRPr>
                    </a:p>
                  </a:txBody>
                  <a:tcPr marL="87352" marR="87352" marT="43676" marB="43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sp>
        <p:nvSpPr>
          <p:cNvPr id="6" name="TextBox 5"/>
          <p:cNvSpPr txBox="1"/>
          <p:nvPr/>
        </p:nvSpPr>
        <p:spPr>
          <a:xfrm>
            <a:off x="19946540" y="468462"/>
            <a:ext cx="2304256" cy="861774"/>
          </a:xfrm>
          <a:prstGeom prst="rect">
            <a:avLst/>
          </a:prstGeom>
          <a:noFill/>
        </p:spPr>
        <p:txBody>
          <a:bodyPr wrap="square" rtlCol="0">
            <a:spAutoFit/>
          </a:bodyPr>
          <a:lstStyle/>
          <a:p>
            <a:r>
              <a:rPr lang="zh-CN" altLang="en-US" sz="5000" dirty="0" smtClean="0">
                <a:solidFill>
                  <a:schemeClr val="dk1"/>
                </a:solidFill>
                <a:latin typeface="微软雅黑" panose="020B0503020204020204" pitchFamily="34" charset="-122"/>
                <a:ea typeface="微软雅黑" panose="020B0503020204020204" pitchFamily="34" charset="-122"/>
              </a:rPr>
              <a:t>（续表）</a:t>
            </a:r>
            <a:endParaRPr lang="zh-CN" altLang="en-US" sz="5000" dirty="0">
              <a:solidFill>
                <a:schemeClr val="dk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356491"/>
      </p:ext>
    </p:extLst>
  </p:cSld>
  <p:clrMapOvr>
    <a:masterClrMapping/>
  </p:clrMapOvr>
  <p:transition>
    <p:pull di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1172289"/>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en-US" altLang="zh-CN" sz="5000" u="sng" dirty="0" smtClean="0">
                <a:solidFill>
                  <a:schemeClr val="bg1"/>
                </a:solidFill>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a:t>
            </a:r>
            <a:r>
              <a:rPr lang="en-US" altLang="zh-CN" sz="5000" u="sng"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我写信来为我不能参加</a:t>
            </a:r>
            <a:r>
              <a:rPr lang="en-US" altLang="zh-CN" sz="5000" dirty="0">
                <a:latin typeface="宋体" pitchFamily="2" charset="-122"/>
              </a:rPr>
              <a:t>……</a:t>
            </a:r>
            <a:r>
              <a:rPr lang="zh-CN" altLang="en-US" sz="5000" dirty="0">
                <a:latin typeface="微软雅黑" panose="020B0503020204020204" pitchFamily="34" charset="-122"/>
                <a:ea typeface="微软雅黑" panose="020B0503020204020204" pitchFamily="34" charset="-122"/>
              </a:rPr>
              <a:t>向你表达歉意</a:t>
            </a:r>
            <a:r>
              <a:rPr lang="en-US" altLang="zh-CN" sz="5000" dirty="0">
                <a:latin typeface="微软雅黑" panose="020B0503020204020204" pitchFamily="34" charset="-122"/>
                <a:ea typeface="微软雅黑" panose="020B0503020204020204" pitchFamily="34" charset="-122"/>
              </a:rPr>
              <a:t>) the “Traditional Chinese Culture Day” activity to be held on the Saturday morning with you as we planned last week.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I'm </a:t>
            </a:r>
            <a:r>
              <a:rPr lang="en-US" altLang="zh-CN" sz="5000" dirty="0">
                <a:latin typeface="微软雅黑" panose="020B0503020204020204" pitchFamily="34" charset="-122"/>
                <a:ea typeface="微软雅黑" panose="020B0503020204020204" pitchFamily="34" charset="-122"/>
              </a:rPr>
              <a:t>sorry that I </a:t>
            </a:r>
            <a:r>
              <a:rPr lang="en-US" altLang="zh-CN" sz="5000" dirty="0" smtClean="0">
                <a:latin typeface="微软雅黑" panose="020B0503020204020204" pitchFamily="34" charset="-122"/>
                <a:ea typeface="微软雅黑" panose="020B0503020204020204" pitchFamily="34" charset="-122"/>
              </a:rPr>
              <a:t>can't </a:t>
            </a:r>
            <a:r>
              <a:rPr lang="en-US" altLang="zh-CN" sz="5000" b="1" dirty="0">
                <a:latin typeface="微软雅黑" panose="020B0503020204020204" pitchFamily="34" charset="-122"/>
                <a:ea typeface="微软雅黑" panose="020B0503020204020204" pitchFamily="34" charset="-122"/>
              </a:rPr>
              <a:t>return the English magazine to you on Saturday afternoon as scheduled</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7. </a:t>
            </a:r>
            <a:r>
              <a:rPr lang="en-US" altLang="zh-CN" sz="5000" b="1" dirty="0" smtClean="0">
                <a:latin typeface="微软雅黑" panose="020B0503020204020204" pitchFamily="34" charset="-122"/>
                <a:ea typeface="微软雅黑" panose="020B0503020204020204" pitchFamily="34" charset="-122"/>
              </a:rPr>
              <a:t>I'm terribly</a:t>
            </a:r>
            <a:r>
              <a:rPr lang="en-US" altLang="zh-CN" sz="5000" dirty="0" smtClean="0">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awfully sorry that </a:t>
            </a:r>
            <a:r>
              <a:rPr lang="en-US" altLang="zh-CN" sz="5000" dirty="0">
                <a:latin typeface="微软雅黑" panose="020B0503020204020204" pitchFamily="34" charset="-122"/>
                <a:ea typeface="微软雅黑" panose="020B0503020204020204" pitchFamily="34" charset="-122"/>
              </a:rPr>
              <a:t>I </a:t>
            </a:r>
            <a:r>
              <a:rPr lang="en-US" altLang="zh-CN" sz="5000" dirty="0" smtClean="0">
                <a:latin typeface="微软雅黑" panose="020B0503020204020204" pitchFamily="34" charset="-122"/>
                <a:ea typeface="微软雅黑" panose="020B0503020204020204" pitchFamily="34" charset="-122"/>
              </a:rPr>
              <a:t>can't </a:t>
            </a:r>
            <a:r>
              <a:rPr lang="en-US" altLang="zh-CN" sz="5000" b="1" dirty="0">
                <a:latin typeface="微软雅黑" panose="020B0503020204020204" pitchFamily="34" charset="-122"/>
                <a:ea typeface="微软雅黑" panose="020B0503020204020204" pitchFamily="34" charset="-122"/>
              </a:rPr>
              <a:t>make it</a:t>
            </a:r>
            <a:r>
              <a:rPr lang="en-US" altLang="zh-CN" sz="5000" dirty="0">
                <a:latin typeface="微软雅黑" panose="020B0503020204020204" pitchFamily="34" charset="-122"/>
                <a:ea typeface="微软雅黑" panose="020B0503020204020204" pitchFamily="34" charset="-122"/>
              </a:rPr>
              <a:t> to Beijing with you next weekend </a:t>
            </a:r>
            <a:r>
              <a:rPr lang="en-US" altLang="zh-CN" sz="5000" dirty="0" smtClean="0">
                <a:latin typeface="微软雅黑" panose="020B0503020204020204" pitchFamily="34" charset="-122"/>
                <a:ea typeface="微软雅黑" panose="020B0503020204020204" pitchFamily="34" charset="-122"/>
              </a:rPr>
              <a:t> </a:t>
            </a:r>
            <a:r>
              <a:rPr lang="en-US" altLang="zh-CN" sz="5000" u="sng"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正如我们此前计划的</a:t>
            </a:r>
            <a:r>
              <a:rPr lang="en-US" altLang="zh-CN" sz="5000" dirty="0">
                <a:latin typeface="微软雅黑" panose="020B0503020204020204" pitchFamily="34" charset="-122"/>
                <a:ea typeface="微软雅黑" panose="020B0503020204020204" pitchFamily="34" charset="-122"/>
              </a:rPr>
              <a:t>). </a:t>
            </a:r>
            <a:r>
              <a:rPr lang="zh-CN" altLang="en-US" sz="5000"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　　　　　　</a:t>
            </a:r>
            <a:endParaRPr lang="en-US" altLang="zh-CN" sz="5000" dirty="0">
              <a:latin typeface="微软雅黑" panose="020B0503020204020204" pitchFamily="34" charset="-122"/>
              <a:ea typeface="微软雅黑" panose="020B0503020204020204" pitchFamily="34" charset="-122"/>
            </a:endParaRPr>
          </a:p>
        </p:txBody>
      </p:sp>
      <p:sp>
        <p:nvSpPr>
          <p:cNvPr id="9" name="矩形 8"/>
          <p:cNvSpPr/>
          <p:nvPr/>
        </p:nvSpPr>
        <p:spPr>
          <a:xfrm>
            <a:off x="2436244" y="957978"/>
            <a:ext cx="19874208" cy="2492990"/>
          </a:xfrm>
          <a:prstGeom prst="rect">
            <a:avLst/>
          </a:prstGeom>
        </p:spPr>
        <p:txBody>
          <a:bodyPr wrap="square">
            <a:spAutoFit/>
          </a:bodyPr>
          <a:lstStyle/>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    I'm </a:t>
            </a:r>
            <a:r>
              <a:rPr lang="en-US" altLang="zh-CN" sz="6000" b="1" dirty="0">
                <a:solidFill>
                  <a:srgbClr val="CC0000"/>
                </a:solidFill>
                <a:latin typeface="微软雅黑" panose="020B0503020204020204" pitchFamily="34" charset="-122"/>
                <a:ea typeface="微软雅黑" panose="020B0503020204020204" pitchFamily="34" charset="-122"/>
              </a:rPr>
              <a:t>writing to apologize to you for not being able to participate in</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7896846" y="9375655"/>
            <a:ext cx="8907726" cy="1292662"/>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as we planned before</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133355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684486"/>
            <a:ext cx="20522280" cy="12326451"/>
          </a:xfrm>
          <a:prstGeom prst="rect">
            <a:avLst/>
          </a:prstGeom>
        </p:spPr>
        <p:txBody>
          <a:bodyPr wrap="square">
            <a:spAutoFit/>
          </a:bodyPr>
          <a:lstStyle/>
          <a:p>
            <a:pPr>
              <a:lnSpc>
                <a:spcPct val="150000"/>
              </a:lnSpc>
            </a:pPr>
            <a:r>
              <a:rPr lang="zh-CN" altLang="en-US" sz="5000" b="1" dirty="0">
                <a:solidFill>
                  <a:prstClr val="black"/>
                </a:solidFill>
                <a:latin typeface="微软雅黑" panose="020B0503020204020204" pitchFamily="34" charset="-122"/>
                <a:ea typeface="微软雅黑" panose="020B0503020204020204" pitchFamily="34" charset="-122"/>
              </a:rPr>
              <a:t>正文佳句</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说明理由并请求原谅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8</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On </a:t>
            </a:r>
            <a:r>
              <a:rPr lang="en-US" altLang="zh-CN" sz="5000" dirty="0">
                <a:solidFill>
                  <a:prstClr val="black"/>
                </a:solidFill>
                <a:latin typeface="微软雅黑" panose="020B0503020204020204" pitchFamily="34" charset="-122"/>
                <a:ea typeface="微软雅黑" panose="020B0503020204020204" pitchFamily="34" charset="-122"/>
              </a:rPr>
              <a:t>my way home yesterday, I</a:t>
            </a:r>
            <a:r>
              <a:rPr lang="en-US" altLang="zh-CN" sz="5000" b="1" dirty="0">
                <a:solidFill>
                  <a:prstClr val="black"/>
                </a:solidFill>
                <a:latin typeface="微软雅黑" panose="020B0503020204020204" pitchFamily="34" charset="-122"/>
                <a:ea typeface="微软雅黑" panose="020B0503020204020204" pitchFamily="34" charset="-122"/>
              </a:rPr>
              <a:t> got caught in </a:t>
            </a:r>
            <a:r>
              <a:rPr lang="en-US" altLang="zh-CN" sz="5000" dirty="0">
                <a:solidFill>
                  <a:prstClr val="black"/>
                </a:solidFill>
                <a:latin typeface="微软雅黑" panose="020B0503020204020204" pitchFamily="34" charset="-122"/>
                <a:ea typeface="微软雅黑" panose="020B0503020204020204" pitchFamily="34" charset="-122"/>
              </a:rPr>
              <a:t>the heavy rain and I had a bad cold.</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9</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Therefore</a:t>
            </a:r>
            <a:r>
              <a:rPr lang="en-US" altLang="zh-CN" sz="5000" dirty="0">
                <a:solidFill>
                  <a:prstClr val="black"/>
                </a:solidFill>
                <a:latin typeface="微软雅黑" panose="020B0503020204020204" pitchFamily="34" charset="-122"/>
                <a:ea typeface="微软雅黑" panose="020B0503020204020204" pitchFamily="34" charset="-122"/>
              </a:rPr>
              <a:t>, I </a:t>
            </a:r>
            <a:r>
              <a:rPr lang="en-US" altLang="zh-CN" sz="5000" dirty="0" smtClean="0">
                <a:solidFill>
                  <a:prstClr val="black"/>
                </a:solidFill>
                <a:latin typeface="微软雅黑" panose="020B0503020204020204" pitchFamily="34" charset="-122"/>
                <a:ea typeface="微软雅黑" panose="020B0503020204020204" pitchFamily="34" charset="-122"/>
              </a:rPr>
              <a:t>will__________________________________________________ (</a:t>
            </a:r>
            <a:r>
              <a:rPr lang="zh-CN" altLang="en-US" sz="5000" dirty="0">
                <a:solidFill>
                  <a:prstClr val="black"/>
                </a:solidFill>
                <a:latin typeface="微软雅黑" panose="020B0503020204020204" pitchFamily="34" charset="-122"/>
                <a:ea typeface="微软雅黑" panose="020B0503020204020204" pitchFamily="34" charset="-122"/>
              </a:rPr>
              <a:t>不得不在机场接他</a:t>
            </a:r>
            <a:r>
              <a:rPr lang="en-US" altLang="zh-CN" sz="5000" dirty="0">
                <a:solidFill>
                  <a:prstClr val="black"/>
                </a:solidFill>
                <a:latin typeface="微软雅黑" panose="020B0503020204020204" pitchFamily="34" charset="-122"/>
                <a:ea typeface="微软雅黑" panose="020B0503020204020204" pitchFamily="34" charset="-122"/>
              </a:rPr>
              <a:t>). After all, </a:t>
            </a:r>
            <a:r>
              <a:rPr lang="en-US" altLang="zh-CN" sz="5000" b="1" dirty="0" smtClean="0">
                <a:solidFill>
                  <a:prstClr val="black"/>
                </a:solidFill>
                <a:latin typeface="微软雅黑" panose="020B0503020204020204" pitchFamily="34" charset="-122"/>
                <a:ea typeface="微软雅黑" panose="020B0503020204020204" pitchFamily="34" charset="-122"/>
              </a:rPr>
              <a:t>it's </a:t>
            </a:r>
            <a:r>
              <a:rPr lang="en-US" altLang="zh-CN" sz="5000" b="1" dirty="0">
                <a:solidFill>
                  <a:prstClr val="black"/>
                </a:solidFill>
                <a:latin typeface="微软雅黑" panose="020B0503020204020204" pitchFamily="34" charset="-122"/>
                <a:ea typeface="微软雅黑" panose="020B0503020204020204" pitchFamily="34" charset="-122"/>
              </a:rPr>
              <a:t>been more than one year since we saw each other last time</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10</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Because </a:t>
            </a:r>
            <a:r>
              <a:rPr lang="en-US" altLang="zh-CN" sz="5000" b="1" dirty="0">
                <a:solidFill>
                  <a:prstClr val="black"/>
                </a:solidFill>
                <a:latin typeface="微软雅黑" panose="020B0503020204020204" pitchFamily="34" charset="-122"/>
                <a:ea typeface="微软雅黑" panose="020B0503020204020204" pitchFamily="34" charset="-122"/>
              </a:rPr>
              <a:t>of</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Owing to</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Due to</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On account of </a:t>
            </a:r>
            <a:r>
              <a:rPr lang="en-US" altLang="zh-CN" sz="5000" dirty="0">
                <a:solidFill>
                  <a:prstClr val="black"/>
                </a:solidFill>
                <a:latin typeface="微软雅黑" panose="020B0503020204020204" pitchFamily="34" charset="-122"/>
                <a:ea typeface="微软雅黑" panose="020B0503020204020204" pitchFamily="34" charset="-122"/>
              </a:rPr>
              <a:t>my tight schedule for the final examinations, </a:t>
            </a:r>
            <a:r>
              <a:rPr lang="en-US" altLang="zh-CN" sz="5000" dirty="0" smtClean="0">
                <a:solidFill>
                  <a:prstClr val="black"/>
                </a:solidFill>
                <a:latin typeface="微软雅黑" panose="020B0503020204020204" pitchFamily="34" charset="-122"/>
                <a:ea typeface="微软雅黑" panose="020B0503020204020204" pitchFamily="34" charset="-122"/>
              </a:rPr>
              <a:t>I </a:t>
            </a:r>
            <a:r>
              <a:rPr lang="en-US" altLang="zh-CN" sz="5000" u="sng" dirty="0" smtClean="0">
                <a:solidFill>
                  <a:prstClr val="black"/>
                </a:solidFill>
                <a:latin typeface="微软雅黑" panose="020B0503020204020204" pitchFamily="34" charset="-122"/>
                <a:ea typeface="微软雅黑" panose="020B0503020204020204" pitchFamily="34" charset="-122"/>
              </a:rPr>
              <a:t>_______________________________</a:t>
            </a:r>
            <a:endParaRPr lang="en-US" altLang="zh-CN" sz="5000" dirty="0" smtClean="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5000" u="sng" dirty="0">
                <a:solidFill>
                  <a:prstClr val="black"/>
                </a:solidFill>
                <a:latin typeface="微软雅黑" panose="020B0503020204020204" pitchFamily="34" charset="-122"/>
                <a:ea typeface="微软雅黑" panose="020B0503020204020204" pitchFamily="34" charset="-122"/>
              </a:rPr>
              <a:t> </a:t>
            </a:r>
            <a:r>
              <a:rPr lang="en-US" altLang="zh-CN"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我无法腾出时间来帮助你</a:t>
            </a:r>
            <a:r>
              <a:rPr lang="en-US" altLang="zh-CN" sz="5000" dirty="0">
                <a:solidFill>
                  <a:prstClr val="black"/>
                </a:solidFill>
                <a:latin typeface="微软雅黑" panose="020B0503020204020204" pitchFamily="34" charset="-122"/>
                <a:ea typeface="微软雅黑" panose="020B0503020204020204" pitchFamily="34" charset="-122"/>
              </a:rPr>
              <a:t>) with your oral English. </a:t>
            </a:r>
          </a:p>
        </p:txBody>
      </p:sp>
      <p:sp>
        <p:nvSpPr>
          <p:cNvPr id="6" name="矩形 5"/>
          <p:cNvSpPr/>
          <p:nvPr/>
        </p:nvSpPr>
        <p:spPr>
          <a:xfrm>
            <a:off x="7993212" y="4356894"/>
            <a:ext cx="13321480" cy="1292662"/>
          </a:xfrm>
          <a:prstGeom prst="rect">
            <a:avLst/>
          </a:prstGeom>
        </p:spPr>
        <p:txBody>
          <a:bodyPr wrap="square">
            <a:spAutoFit/>
          </a:bodyPr>
          <a:lstStyle/>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have </a:t>
            </a:r>
            <a:r>
              <a:rPr lang="en-US" altLang="zh-CN" sz="6000" b="1" dirty="0">
                <a:solidFill>
                  <a:srgbClr val="CC0000"/>
                </a:solidFill>
                <a:latin typeface="微软雅黑" panose="020B0503020204020204" pitchFamily="34" charset="-122"/>
                <a:ea typeface="微软雅黑" panose="020B0503020204020204" pitchFamily="34" charset="-122"/>
              </a:rPr>
              <a:t>to pick </a:t>
            </a:r>
            <a:r>
              <a:rPr lang="en-US" altLang="zh-CN" sz="6000" b="1" dirty="0" smtClean="0">
                <a:solidFill>
                  <a:srgbClr val="CC0000"/>
                </a:solidFill>
                <a:latin typeface="微软雅黑" panose="020B0503020204020204" pitchFamily="34" charset="-122"/>
                <a:ea typeface="微软雅黑" panose="020B0503020204020204" pitchFamily="34" charset="-122"/>
              </a:rPr>
              <a:t>him </a:t>
            </a:r>
            <a:r>
              <a:rPr lang="en-US" altLang="zh-CN" sz="6000" b="1" dirty="0">
                <a:solidFill>
                  <a:srgbClr val="CC0000"/>
                </a:solidFill>
                <a:latin typeface="微软雅黑" panose="020B0503020204020204" pitchFamily="34" charset="-122"/>
                <a:ea typeface="微软雅黑" panose="020B0503020204020204" pitchFamily="34" charset="-122"/>
              </a:rPr>
              <a:t>up at the airport</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1800524" y="9181430"/>
            <a:ext cx="20090232" cy="2492990"/>
          </a:xfrm>
          <a:prstGeom prst="rect">
            <a:avLst/>
          </a:prstGeom>
        </p:spPr>
        <p:txBody>
          <a:bodyPr wrap="square">
            <a:spAutoFit/>
          </a:bodyPr>
          <a:lstStyle/>
          <a:p>
            <a:pPr>
              <a:lnSpc>
                <a:spcPct val="130000"/>
              </a:lnSpc>
            </a:pP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6000" b="1" dirty="0" smtClean="0">
                <a:solidFill>
                  <a:srgbClr val="CC0000"/>
                </a:solidFill>
                <a:latin typeface="微软雅黑" panose="020B0503020204020204" pitchFamily="34" charset="-122"/>
                <a:ea typeface="微软雅黑" panose="020B0503020204020204" pitchFamily="34" charset="-122"/>
              </a:rPr>
              <a:t>                                                failed </a:t>
            </a:r>
            <a:r>
              <a:rPr lang="en-US" altLang="zh-CN" sz="6000" b="1" dirty="0">
                <a:solidFill>
                  <a:srgbClr val="CC0000"/>
                </a:solidFill>
                <a:latin typeface="微软雅黑" panose="020B0503020204020204" pitchFamily="34" charset="-122"/>
                <a:ea typeface="微软雅黑" panose="020B0503020204020204" pitchFamily="34" charset="-122"/>
              </a:rPr>
              <a:t>to spare some </a:t>
            </a:r>
            <a:endParaRPr lang="en-US" altLang="zh-CN" sz="6000" b="1" dirty="0" smtClean="0">
              <a:solidFill>
                <a:srgbClr val="CC0000"/>
              </a:solidFill>
              <a:latin typeface="微软雅黑" panose="020B0503020204020204" pitchFamily="34" charset="-122"/>
              <a:ea typeface="微软雅黑" panose="020B0503020204020204" pitchFamily="34" charset="-122"/>
            </a:endParaRPr>
          </a:p>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time </a:t>
            </a:r>
            <a:r>
              <a:rPr lang="en-US" altLang="zh-CN" sz="6000" b="1" dirty="0">
                <a:solidFill>
                  <a:srgbClr val="CC0000"/>
                </a:solidFill>
                <a:latin typeface="微软雅黑" panose="020B0503020204020204" pitchFamily="34" charset="-122"/>
                <a:ea typeface="微软雅黑" panose="020B0503020204020204" pitchFamily="34" charset="-122"/>
              </a:rPr>
              <a:t>to help you</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56948743"/>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8863965"/>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11</a:t>
            </a:r>
            <a:r>
              <a:rPr lang="en-US" altLang="zh-CN" sz="6000" b="1" dirty="0">
                <a:solidFill>
                  <a:srgbClr val="9D234F"/>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我多么希望我能参加这个活动</a:t>
            </a:r>
            <a:r>
              <a:rPr lang="en-US" altLang="zh-CN" sz="5000" dirty="0">
                <a:solidFill>
                  <a:prstClr val="black"/>
                </a:solidFill>
                <a:latin typeface="微软雅黑" panose="020B0503020204020204" pitchFamily="34" charset="-122"/>
                <a:ea typeface="微软雅黑" panose="020B0503020204020204" pitchFamily="34" charset="-122"/>
              </a:rPr>
              <a:t>), but I am afraid I will not be available because </a:t>
            </a:r>
            <a:r>
              <a:rPr lang="en-US" altLang="zh-CN" sz="5000" dirty="0" smtClean="0">
                <a:solidFill>
                  <a:prstClr val="black"/>
                </a:solidFill>
                <a:latin typeface="微软雅黑" panose="020B0503020204020204" pitchFamily="34" charset="-122"/>
                <a:ea typeface="微软雅黑" panose="020B0503020204020204" pitchFamily="34" charset="-122"/>
              </a:rPr>
              <a:t>I'll </a:t>
            </a:r>
            <a:r>
              <a:rPr lang="en-US" altLang="zh-CN" sz="5000" dirty="0">
                <a:solidFill>
                  <a:prstClr val="black"/>
                </a:solidFill>
                <a:latin typeface="微软雅黑" panose="020B0503020204020204" pitchFamily="34" charset="-122"/>
                <a:ea typeface="微软雅黑" panose="020B0503020204020204" pitchFamily="34" charset="-122"/>
              </a:rPr>
              <a:t>have to go to Beijing for a contest on the morning of Saturday.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12</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The </a:t>
            </a:r>
            <a:r>
              <a:rPr lang="en-US" altLang="zh-CN" sz="5000" b="1" dirty="0">
                <a:solidFill>
                  <a:prstClr val="black"/>
                </a:solidFill>
                <a:latin typeface="微软雅黑" panose="020B0503020204020204" pitchFamily="34" charset="-122"/>
                <a:ea typeface="微软雅黑" panose="020B0503020204020204" pitchFamily="34" charset="-122"/>
              </a:rPr>
              <a:t>reason why I failed to keep my promise</a:t>
            </a:r>
            <a:r>
              <a:rPr lang="en-US" altLang="zh-CN" sz="5000" dirty="0">
                <a:solidFill>
                  <a:prstClr val="black"/>
                </a:solidFill>
                <a:latin typeface="微软雅黑" panose="020B0503020204020204" pitchFamily="34" charset="-122"/>
                <a:ea typeface="微软雅黑" panose="020B0503020204020204" pitchFamily="34" charset="-122"/>
              </a:rPr>
              <a:t>/</a:t>
            </a:r>
            <a:r>
              <a:rPr lang="en-US" altLang="zh-CN" sz="5000" b="1" dirty="0">
                <a:solidFill>
                  <a:prstClr val="black"/>
                </a:solidFill>
                <a:latin typeface="微软雅黑" panose="020B0503020204020204" pitchFamily="34" charset="-122"/>
                <a:ea typeface="微软雅黑" panose="020B0503020204020204" pitchFamily="34" charset="-122"/>
              </a:rPr>
              <a:t>word</a:t>
            </a:r>
            <a:r>
              <a:rPr lang="en-US" altLang="zh-CN" sz="5000" dirty="0">
                <a:solidFill>
                  <a:prstClr val="black"/>
                </a:solidFill>
                <a:latin typeface="微软雅黑" panose="020B0503020204020204" pitchFamily="34" charset="-122"/>
                <a:ea typeface="微软雅黑" panose="020B0503020204020204" pitchFamily="34" charset="-122"/>
              </a:rPr>
              <a:t> was that I had an important meeting to attend then.</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13</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b="1" dirty="0" smtClean="0">
                <a:solidFill>
                  <a:prstClr val="black"/>
                </a:solidFill>
                <a:latin typeface="微软雅黑" panose="020B0503020204020204" pitchFamily="34" charset="-122"/>
                <a:ea typeface="微软雅黑" panose="020B0503020204020204" pitchFamily="34" charset="-122"/>
              </a:rPr>
              <a:t>What </a:t>
            </a:r>
            <a:r>
              <a:rPr lang="en-US" altLang="zh-CN" sz="5000" b="1" dirty="0">
                <a:solidFill>
                  <a:prstClr val="black"/>
                </a:solidFill>
                <a:latin typeface="微软雅黑" panose="020B0503020204020204" pitchFamily="34" charset="-122"/>
                <a:ea typeface="微软雅黑" panose="020B0503020204020204" pitchFamily="34" charset="-122"/>
              </a:rPr>
              <a:t>troubled me most was that </a:t>
            </a:r>
            <a:r>
              <a:rPr lang="en-US" altLang="zh-CN" sz="5000" dirty="0">
                <a:solidFill>
                  <a:prstClr val="black"/>
                </a:solidFill>
                <a:latin typeface="微软雅黑" panose="020B0503020204020204" pitchFamily="34" charset="-122"/>
                <a:ea typeface="微软雅黑" panose="020B0503020204020204" pitchFamily="34" charset="-122"/>
              </a:rPr>
              <a:t>I missed the very flight, </a:t>
            </a:r>
            <a:endParaRPr lang="en-US" altLang="zh-CN" sz="5000" dirty="0" smtClean="0">
              <a:solidFill>
                <a:prstClr val="black"/>
              </a:solidFill>
              <a:latin typeface="微软雅黑" panose="020B0503020204020204" pitchFamily="34" charset="-122"/>
              <a:ea typeface="微软雅黑" panose="020B0503020204020204" pitchFamily="34" charset="-122"/>
            </a:endParaRPr>
          </a:p>
          <a:p>
            <a:pPr>
              <a:lnSpc>
                <a:spcPct val="150000"/>
              </a:lnSpc>
            </a:pP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这导致了我缺席</a:t>
            </a:r>
            <a:r>
              <a:rPr lang="en-US" altLang="zh-CN" sz="5000" dirty="0">
                <a:solidFill>
                  <a:prstClr val="black"/>
                </a:solidFill>
                <a:latin typeface="微软雅黑" panose="020B0503020204020204" pitchFamily="34" charset="-122"/>
                <a:ea typeface="微软雅黑" panose="020B0503020204020204" pitchFamily="34" charset="-122"/>
              </a:rPr>
              <a:t>). </a:t>
            </a:r>
          </a:p>
        </p:txBody>
      </p:sp>
      <p:sp>
        <p:nvSpPr>
          <p:cNvPr id="5" name="矩形 4"/>
          <p:cNvSpPr/>
          <p:nvPr/>
        </p:nvSpPr>
        <p:spPr>
          <a:xfrm>
            <a:off x="3153938" y="687968"/>
            <a:ext cx="14560354" cy="1292662"/>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How I wish I could join in the activity</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2232572" y="8176800"/>
            <a:ext cx="9865096" cy="1292662"/>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which led to my absence</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89302692"/>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11403122"/>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14.</a:t>
            </a:r>
            <a:r>
              <a:rPr lang="en-US" altLang="zh-CN" sz="5000" b="1" dirty="0">
                <a:solidFill>
                  <a:prstClr val="black"/>
                </a:solidFill>
                <a:latin typeface="微软雅黑" panose="020B0503020204020204" pitchFamily="34" charset="-122"/>
                <a:ea typeface="微软雅黑" panose="020B0503020204020204" pitchFamily="34" charset="-122"/>
              </a:rPr>
              <a:t> I am awfully sorry for </a:t>
            </a:r>
            <a:r>
              <a:rPr lang="en-US" altLang="zh-CN" sz="5000" dirty="0">
                <a:solidFill>
                  <a:prstClr val="black"/>
                </a:solidFill>
                <a:latin typeface="微软雅黑" panose="020B0503020204020204" pitchFamily="34" charset="-122"/>
                <a:ea typeface="微软雅黑" panose="020B0503020204020204" pitchFamily="34" charset="-122"/>
              </a:rPr>
              <a:t>breaking my promise and I</a:t>
            </a:r>
            <a:r>
              <a:rPr lang="en-US" altLang="zh-CN" sz="5000" b="1" dirty="0">
                <a:solidFill>
                  <a:prstClr val="black"/>
                </a:solidFill>
                <a:latin typeface="微软雅黑" panose="020B0503020204020204" pitchFamily="34" charset="-122"/>
                <a:ea typeface="微软雅黑" panose="020B0503020204020204" pitchFamily="34" charset="-122"/>
              </a:rPr>
              <a:t> apologize for any inconvenience </a:t>
            </a:r>
            <a:r>
              <a:rPr lang="en-US" altLang="zh-CN" sz="5000" dirty="0">
                <a:solidFill>
                  <a:prstClr val="black"/>
                </a:solidFill>
                <a:latin typeface="微软雅黑" panose="020B0503020204020204" pitchFamily="34" charset="-122"/>
                <a:ea typeface="微软雅黑" panose="020B0503020204020204" pitchFamily="34" charset="-122"/>
              </a:rPr>
              <a:t>it brings to you. I hope you can understand me.</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15.</a:t>
            </a:r>
            <a:r>
              <a:rPr lang="en-US" altLang="zh-CN" sz="5000" b="1" dirty="0">
                <a:solidFill>
                  <a:prstClr val="black"/>
                </a:solidFill>
                <a:latin typeface="微软雅黑" panose="020B0503020204020204" pitchFamily="34" charset="-122"/>
                <a:ea typeface="微软雅黑" panose="020B0503020204020204" pitchFamily="34" charset="-122"/>
              </a:rPr>
              <a:t> Excuse me for </a:t>
            </a:r>
            <a:r>
              <a:rPr lang="en-US" altLang="zh-CN" sz="5000" dirty="0">
                <a:solidFill>
                  <a:prstClr val="black"/>
                </a:solidFill>
                <a:latin typeface="微软雅黑" panose="020B0503020204020204" pitchFamily="34" charset="-122"/>
                <a:ea typeface="微软雅黑" panose="020B0503020204020204" pitchFamily="34" charset="-122"/>
              </a:rPr>
              <a:t>my delay in turning in my assignment.</a:t>
            </a:r>
          </a:p>
          <a:p>
            <a:pPr>
              <a:lnSpc>
                <a:spcPct val="150000"/>
              </a:lnSpc>
            </a:pPr>
            <a:r>
              <a:rPr lang="zh-CN" altLang="en-US" sz="5000" b="1" dirty="0">
                <a:solidFill>
                  <a:prstClr val="black"/>
                </a:solidFill>
                <a:latin typeface="微软雅黑" panose="020B0503020204020204" pitchFamily="34" charset="-122"/>
                <a:ea typeface="微软雅黑" panose="020B0503020204020204" pitchFamily="34" charset="-122"/>
              </a:rPr>
              <a:t>靓丽结尾</a:t>
            </a:r>
            <a:r>
              <a:rPr lang="en-US" altLang="zh-CN" sz="5000" b="1" dirty="0">
                <a:solidFill>
                  <a:prstClr val="black"/>
                </a:solidFill>
                <a:latin typeface="微软雅黑" panose="020B0503020204020204" pitchFamily="34" charset="-122"/>
                <a:ea typeface="微软雅黑" panose="020B0503020204020204" pitchFamily="34" charset="-122"/>
              </a:rPr>
              <a:t>:</a:t>
            </a:r>
            <a:r>
              <a:rPr lang="zh-CN" altLang="en-US" sz="5000" b="1" dirty="0">
                <a:solidFill>
                  <a:prstClr val="black"/>
                </a:solidFill>
                <a:latin typeface="微软雅黑" panose="020B0503020204020204" pitchFamily="34" charset="-122"/>
                <a:ea typeface="微软雅黑" panose="020B0503020204020204" pitchFamily="34" charset="-122"/>
              </a:rPr>
              <a:t>再次表达歉意并提出弥补措施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16. </a:t>
            </a:r>
            <a:r>
              <a:rPr lang="en-US" altLang="zh-CN" sz="5000" dirty="0">
                <a:solidFill>
                  <a:prstClr val="black"/>
                </a:solidFill>
                <a:latin typeface="微软雅黑" panose="020B0503020204020204" pitchFamily="34" charset="-122"/>
                <a:ea typeface="微软雅黑" panose="020B0503020204020204" pitchFamily="34" charset="-122"/>
              </a:rPr>
              <a:t>I</a:t>
            </a:r>
            <a:r>
              <a:rPr lang="en-US" altLang="zh-CN" sz="5000" b="1" dirty="0">
                <a:solidFill>
                  <a:prstClr val="black"/>
                </a:solidFill>
                <a:latin typeface="微软雅黑" panose="020B0503020204020204" pitchFamily="34" charset="-122"/>
                <a:ea typeface="微软雅黑" panose="020B0503020204020204" pitchFamily="34" charset="-122"/>
              </a:rPr>
              <a:t> sincerely hope that </a:t>
            </a:r>
            <a:r>
              <a:rPr lang="en-US" altLang="zh-CN" sz="5000" dirty="0">
                <a:solidFill>
                  <a:prstClr val="black"/>
                </a:solidFill>
                <a:latin typeface="微软雅黑" panose="020B0503020204020204" pitchFamily="34" charset="-122"/>
                <a:ea typeface="微软雅黑" panose="020B0503020204020204" pitchFamily="34" charset="-122"/>
              </a:rPr>
              <a:t>you </a:t>
            </a:r>
            <a:r>
              <a:rPr lang="en-US" altLang="zh-CN" sz="5000" dirty="0" smtClean="0">
                <a:solidFill>
                  <a:prstClr val="black"/>
                </a:solidFill>
                <a:latin typeface="微软雅黑" panose="020B0503020204020204" pitchFamily="34" charset="-122"/>
                <a:ea typeface="微软雅黑" panose="020B0503020204020204" pitchFamily="34" charset="-122"/>
              </a:rPr>
              <a:t>will </a:t>
            </a:r>
            <a:r>
              <a:rPr lang="en-US" altLang="zh-CN"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zh-CN" altLang="en-US" sz="5000" u="sng" dirty="0" smtClean="0">
                <a:solidFill>
                  <a:prstClr val="black"/>
                </a:solidFill>
                <a:latin typeface="微软雅黑" panose="020B0503020204020204" pitchFamily="34" charset="-122"/>
                <a:ea typeface="微软雅黑" panose="020B0503020204020204" pitchFamily="34" charset="-122"/>
              </a:rPr>
              <a:t>      </a:t>
            </a:r>
            <a:r>
              <a:rPr lang="zh-CN" altLang="en-US" sz="5000"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接受我的道歉</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17. </a:t>
            </a:r>
            <a:r>
              <a:rPr lang="en-US" altLang="zh-CN" sz="5000" b="1" dirty="0">
                <a:solidFill>
                  <a:prstClr val="black"/>
                </a:solidFill>
                <a:latin typeface="微软雅黑" panose="020B0503020204020204" pitchFamily="34" charset="-122"/>
                <a:ea typeface="微软雅黑" panose="020B0503020204020204" pitchFamily="34" charset="-122"/>
              </a:rPr>
              <a:t>Please accept my sincere apology and deep regret for failing to attend your lecture</a:t>
            </a:r>
            <a:r>
              <a:rPr lang="en-US" altLang="zh-CN" sz="5000" dirty="0">
                <a:solidFill>
                  <a:prstClr val="black"/>
                </a:solidFill>
                <a:latin typeface="微软雅黑" panose="020B0503020204020204" pitchFamily="34" charset="-122"/>
                <a:ea typeface="微软雅黑" panose="020B0503020204020204" pitchFamily="34" charset="-122"/>
              </a:rPr>
              <a:t>.</a:t>
            </a:r>
          </a:p>
        </p:txBody>
      </p:sp>
      <p:sp>
        <p:nvSpPr>
          <p:cNvPr id="5" name="矩形 4"/>
          <p:cNvSpPr/>
          <p:nvPr/>
        </p:nvSpPr>
        <p:spPr>
          <a:xfrm>
            <a:off x="12529716" y="7022931"/>
            <a:ext cx="7719594" cy="1292662"/>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accept my apology</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57266719"/>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6582"/>
            <a:ext cx="20522280" cy="7709803"/>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18</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Once </a:t>
            </a:r>
            <a:r>
              <a:rPr lang="en-US" altLang="zh-CN" sz="5000" dirty="0">
                <a:solidFill>
                  <a:prstClr val="black"/>
                </a:solidFill>
                <a:latin typeface="微软雅黑" panose="020B0503020204020204" pitchFamily="34" charset="-122"/>
                <a:ea typeface="微软雅黑" panose="020B0503020204020204" pitchFamily="34" charset="-122"/>
              </a:rPr>
              <a:t>again,</a:t>
            </a:r>
            <a:r>
              <a:rPr lang="en-US" altLang="zh-CN" sz="5000" b="1" dirty="0">
                <a:solidFill>
                  <a:prstClr val="black"/>
                </a:solidFill>
                <a:latin typeface="微软雅黑" panose="020B0503020204020204" pitchFamily="34" charset="-122"/>
                <a:ea typeface="微软雅黑" panose="020B0503020204020204" pitchFamily="34" charset="-122"/>
              </a:rPr>
              <a:t> I am sorry for any inconvenience caused</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19</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Maybe </a:t>
            </a:r>
            <a:r>
              <a:rPr lang="en-US" altLang="zh-CN" sz="5000" dirty="0">
                <a:solidFill>
                  <a:prstClr val="black"/>
                </a:solidFill>
                <a:latin typeface="微软雅黑" panose="020B0503020204020204" pitchFamily="34" charset="-122"/>
                <a:ea typeface="微软雅黑" panose="020B0503020204020204" pitchFamily="34" charset="-122"/>
              </a:rPr>
              <a:t>we can</a:t>
            </a:r>
            <a:r>
              <a:rPr lang="en-US" altLang="zh-CN" sz="5000" b="1" dirty="0">
                <a:solidFill>
                  <a:prstClr val="black"/>
                </a:solidFill>
                <a:latin typeface="微软雅黑" panose="020B0503020204020204" pitchFamily="34" charset="-122"/>
                <a:ea typeface="微软雅黑" panose="020B0503020204020204" pitchFamily="34" charset="-122"/>
              </a:rPr>
              <a:t> fix another time to </a:t>
            </a:r>
            <a:r>
              <a:rPr lang="en-US" altLang="zh-CN" sz="5000" dirty="0">
                <a:solidFill>
                  <a:prstClr val="black"/>
                </a:solidFill>
                <a:latin typeface="微软雅黑" panose="020B0503020204020204" pitchFamily="34" charset="-122"/>
                <a:ea typeface="微软雅黑" panose="020B0503020204020204" pitchFamily="34" charset="-122"/>
              </a:rPr>
              <a:t>next weekend </a:t>
            </a:r>
            <a:r>
              <a:rPr lang="en-US" altLang="zh-CN" sz="5000" b="1" dirty="0">
                <a:solidFill>
                  <a:prstClr val="black"/>
                </a:solidFill>
                <a:latin typeface="微软雅黑" panose="020B0503020204020204" pitchFamily="34" charset="-122"/>
                <a:ea typeface="微软雅黑" panose="020B0503020204020204" pitchFamily="34" charset="-122"/>
              </a:rPr>
              <a:t>as long as you are available</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20</a:t>
            </a:r>
            <a:r>
              <a:rPr lang="en-US" altLang="zh-CN" sz="6000" b="1" dirty="0">
                <a:solidFill>
                  <a:srgbClr val="9D234F"/>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So </a:t>
            </a:r>
            <a:r>
              <a:rPr lang="zh-CN" altLang="en-US" sz="5000" b="1" u="sng" dirty="0">
                <a:solidFill>
                  <a:prstClr val="black"/>
                </a:solidFill>
                <a:latin typeface="微软雅黑" panose="020B0503020204020204" pitchFamily="34" charset="-122"/>
                <a:ea typeface="微软雅黑" panose="020B0503020204020204" pitchFamily="34" charset="-122"/>
              </a:rPr>
              <a:t>　</a:t>
            </a:r>
            <a:r>
              <a:rPr lang="zh-CN" altLang="en-US" sz="5000" b="1" u="sng" dirty="0" smtClean="0">
                <a:solidFill>
                  <a:prstClr val="black"/>
                </a:solidFill>
                <a:latin typeface="微软雅黑" panose="020B0503020204020204" pitchFamily="34" charset="-122"/>
                <a:ea typeface="微软雅黑" panose="020B0503020204020204" pitchFamily="34" charset="-122"/>
              </a:rPr>
              <a:t>         </a:t>
            </a:r>
            <a:r>
              <a:rPr lang="zh-CN" altLang="en-US" sz="5000" b="1" u="sng" dirty="0">
                <a:solidFill>
                  <a:prstClr val="black"/>
                </a:solidFill>
                <a:latin typeface="微软雅黑" panose="020B0503020204020204" pitchFamily="34" charset="-122"/>
                <a:ea typeface="微软雅黑" panose="020B0503020204020204" pitchFamily="34" charset="-122"/>
              </a:rPr>
              <a:t>　　　　　　　　</a:t>
            </a:r>
            <a:r>
              <a:rPr lang="zh-CN" altLang="en-US" sz="5000" b="1" u="sng" dirty="0" smtClean="0">
                <a:solidFill>
                  <a:prstClr val="black"/>
                </a:solidFill>
                <a:latin typeface="微软雅黑" panose="020B0503020204020204" pitchFamily="34" charset="-122"/>
                <a:ea typeface="微软雅黑" panose="020B0503020204020204" pitchFamily="34" charset="-122"/>
              </a:rPr>
              <a:t>      </a:t>
            </a:r>
            <a:r>
              <a:rPr lang="zh-CN" altLang="en-US" sz="5000" b="1" u="sng" dirty="0">
                <a:solidFill>
                  <a:prstClr val="black"/>
                </a:solidFill>
                <a:latin typeface="微软雅黑" panose="020B0503020204020204" pitchFamily="34" charset="-122"/>
                <a:ea typeface="微软雅黑" panose="020B0503020204020204" pitchFamily="34" charset="-122"/>
              </a:rPr>
              <a:t>　　</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你是否方便</a:t>
            </a:r>
            <a:r>
              <a:rPr lang="en-US" altLang="zh-CN" sz="5000" dirty="0">
                <a:solidFill>
                  <a:prstClr val="black"/>
                </a:solidFill>
                <a:latin typeface="微软雅黑" panose="020B0503020204020204" pitchFamily="34" charset="-122"/>
                <a:ea typeface="微软雅黑" panose="020B0503020204020204" pitchFamily="34" charset="-122"/>
              </a:rPr>
              <a:t>) if we meet next Monday morning? If not, please let me know </a:t>
            </a:r>
            <a:r>
              <a:rPr lang="en-US" altLang="zh-CN" sz="5000" b="1" dirty="0">
                <a:solidFill>
                  <a:prstClr val="black"/>
                </a:solidFill>
                <a:latin typeface="微软雅黑" panose="020B0503020204020204" pitchFamily="34" charset="-122"/>
                <a:ea typeface="微软雅黑" panose="020B0503020204020204" pitchFamily="34" charset="-122"/>
              </a:rPr>
              <a:t>what time suits you best</a:t>
            </a:r>
            <a:r>
              <a:rPr lang="en-US" altLang="zh-CN" sz="5000" dirty="0">
                <a:solidFill>
                  <a:prstClr val="black"/>
                </a:solidFill>
                <a:latin typeface="微软雅黑" panose="020B0503020204020204" pitchFamily="34" charset="-122"/>
                <a:ea typeface="微软雅黑" panose="020B0503020204020204" pitchFamily="34" charset="-122"/>
              </a:rPr>
              <a:t>. </a:t>
            </a:r>
          </a:p>
        </p:txBody>
      </p:sp>
      <p:sp>
        <p:nvSpPr>
          <p:cNvPr id="5" name="矩形 4"/>
          <p:cNvSpPr/>
          <p:nvPr/>
        </p:nvSpPr>
        <p:spPr>
          <a:xfrm>
            <a:off x="4320804" y="4707355"/>
            <a:ext cx="9159754" cy="1292662"/>
          </a:xfrm>
          <a:prstGeom prst="rect">
            <a:avLst/>
          </a:prstGeom>
        </p:spPr>
        <p:txBody>
          <a:bodyPr wrap="square">
            <a:spAutoFit/>
          </a:bodyPr>
          <a:lstStyle/>
          <a:p>
            <a:pPr>
              <a:lnSpc>
                <a:spcPct val="130000"/>
              </a:lnSpc>
            </a:pPr>
            <a:r>
              <a:rPr lang="en-US" altLang="zh-CN" sz="6000" b="1" dirty="0">
                <a:solidFill>
                  <a:srgbClr val="CC0000"/>
                </a:solidFill>
                <a:latin typeface="微软雅黑" panose="020B0503020204020204" pitchFamily="34" charset="-122"/>
                <a:ea typeface="微软雅黑" panose="020B0503020204020204" pitchFamily="34" charset="-122"/>
              </a:rPr>
              <a:t>is it convenient for you</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2070993"/>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模拟演练</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zh-CN" altLang="en-US" sz="5000" dirty="0" smtClean="0">
                <a:latin typeface="微软雅黑" panose="020B0503020204020204" pitchFamily="34" charset="-122"/>
                <a:ea typeface="微软雅黑" panose="020B0503020204020204" pitchFamily="34" charset="-122"/>
              </a:rPr>
              <a:t>       假如</a:t>
            </a:r>
            <a:r>
              <a:rPr lang="zh-CN" altLang="en-US" sz="5000" dirty="0">
                <a:latin typeface="微软雅黑" panose="020B0503020204020204" pitchFamily="34" charset="-122"/>
                <a:ea typeface="微软雅黑" panose="020B0503020204020204" pitchFamily="34" charset="-122"/>
              </a:rPr>
              <a:t>你是李华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你的朋友</a:t>
            </a:r>
            <a:r>
              <a:rPr lang="en-US" altLang="zh-CN" sz="5000" dirty="0">
                <a:latin typeface="微软雅黑" panose="020B0503020204020204" pitchFamily="34" charset="-122"/>
                <a:ea typeface="微软雅黑" panose="020B0503020204020204" pitchFamily="34" charset="-122"/>
              </a:rPr>
              <a:t>Tom</a:t>
            </a:r>
            <a:r>
              <a:rPr lang="zh-CN" altLang="en-US" sz="5000" dirty="0">
                <a:latin typeface="微软雅黑" panose="020B0503020204020204" pitchFamily="34" charset="-122"/>
                <a:ea typeface="微软雅黑" panose="020B0503020204020204" pitchFamily="34" charset="-122"/>
              </a:rPr>
              <a:t>邀请你下周去他们学校参加文化交流活动并向外国朋友介绍中国的传统绘画。但你忙于准备高考</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不得不谢绝邀请。请你用英语给他写一封信</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内容包括</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1</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谢绝邀请</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说明理由</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推荐朋友</a:t>
            </a:r>
            <a:r>
              <a:rPr lang="en-US" altLang="zh-CN" sz="5000" dirty="0">
                <a:latin typeface="微软雅黑" panose="020B0503020204020204" pitchFamily="34" charset="-122"/>
                <a:ea typeface="微软雅黑" panose="020B0503020204020204" pitchFamily="34" charset="-122"/>
              </a:rPr>
              <a:t>Mary</a:t>
            </a:r>
            <a:r>
              <a:rPr lang="zh-CN" altLang="en-US" sz="5000" dirty="0">
                <a:latin typeface="微软雅黑" panose="020B0503020204020204" pitchFamily="34" charset="-122"/>
                <a:ea typeface="微软雅黑" panose="020B0503020204020204" pitchFamily="34" charset="-122"/>
              </a:rPr>
              <a:t>参加</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并说明原因。</a:t>
            </a:r>
          </a:p>
          <a:p>
            <a:pPr>
              <a:lnSpc>
                <a:spcPct val="150000"/>
              </a:lnSpc>
            </a:pPr>
            <a:r>
              <a:rPr lang="zh-CN" altLang="en-US" sz="5000" dirty="0" smtClean="0">
                <a:latin typeface="微软雅黑" panose="020B0503020204020204" pitchFamily="34" charset="-122"/>
                <a:ea typeface="微软雅黑" panose="020B0503020204020204" pitchFamily="34" charset="-122"/>
              </a:rPr>
              <a:t>       注意</a:t>
            </a:r>
            <a:r>
              <a:rPr lang="en-US" altLang="zh-CN" sz="5000" dirty="0">
                <a:latin typeface="微软雅黑" panose="020B0503020204020204" pitchFamily="34" charset="-122"/>
                <a:ea typeface="微软雅黑" panose="020B0503020204020204" pitchFamily="34" charset="-122"/>
              </a:rPr>
              <a:t>:1. </a:t>
            </a:r>
            <a:r>
              <a:rPr lang="zh-CN" altLang="en-US" sz="5000" dirty="0">
                <a:latin typeface="微软雅黑" panose="020B0503020204020204" pitchFamily="34" charset="-122"/>
                <a:ea typeface="微软雅黑" panose="020B0503020204020204" pitchFamily="34" charset="-122"/>
              </a:rPr>
              <a:t>词数</a:t>
            </a:r>
            <a:r>
              <a:rPr lang="en-US" altLang="zh-CN" sz="5000" dirty="0">
                <a:latin typeface="微软雅黑" panose="020B0503020204020204" pitchFamily="34" charset="-122"/>
                <a:ea typeface="微软雅黑" panose="020B0503020204020204" pitchFamily="34" charset="-122"/>
              </a:rPr>
              <a:t>80</a:t>
            </a:r>
            <a:r>
              <a:rPr lang="zh-CN" altLang="en-US" sz="5000" dirty="0">
                <a:latin typeface="微软雅黑" panose="020B0503020204020204" pitchFamily="34" charset="-122"/>
                <a:ea typeface="微软雅黑" panose="020B0503020204020204" pitchFamily="34" charset="-122"/>
              </a:rPr>
              <a:t>左右</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可以适当增加细节</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以使行文连贯</a:t>
            </a:r>
            <a:r>
              <a:rPr lang="zh-CN" altLang="en-US" sz="5000" dirty="0" smtClean="0">
                <a:latin typeface="微软雅黑" panose="020B0503020204020204" pitchFamily="34" charset="-122"/>
                <a:ea typeface="微软雅黑" panose="020B0503020204020204" pitchFamily="34" charset="-122"/>
              </a:rPr>
              <a:t>。</a:t>
            </a:r>
            <a:endParaRPr lang="zh-CN" altLang="en-US" sz="5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92049"/>
      </p:ext>
    </p:extLst>
  </p:cSld>
  <p:clrMapOvr>
    <a:masterClrMapping/>
  </p:clrMapOvr>
  <p:transition>
    <p:pull di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i="1" dirty="0">
                <a:solidFill>
                  <a:srgbClr val="CC0000"/>
                </a:solidFill>
                <a:latin typeface="微软雅黑" panose="020B0503020204020204" pitchFamily="34" charset="-122"/>
                <a:ea typeface="微软雅黑" panose="020B0503020204020204" pitchFamily="34" charset="-122"/>
              </a:rPr>
              <a:t>One possible version:</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Dear Tom,</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Thank </a:t>
            </a:r>
            <a:r>
              <a:rPr lang="en-US" altLang="zh-CN" sz="5000" dirty="0">
                <a:solidFill>
                  <a:srgbClr val="C00000"/>
                </a:solidFill>
                <a:latin typeface="微软雅黑" panose="020B0503020204020204" pitchFamily="34" charset="-122"/>
                <a:ea typeface="微软雅黑" panose="020B0503020204020204" pitchFamily="34" charset="-122"/>
              </a:rPr>
              <a:t>you very much for your invitation.</a:t>
            </a:r>
          </a:p>
          <a:p>
            <a:pPr>
              <a:lnSpc>
                <a:spcPct val="150000"/>
              </a:lnSpc>
            </a:pPr>
            <a:r>
              <a:rPr lang="en-US" altLang="zh-CN" sz="5000" dirty="0" smtClean="0">
                <a:solidFill>
                  <a:srgbClr val="C00000"/>
                </a:solidFill>
                <a:latin typeface="微软雅黑" panose="020B0503020204020204" pitchFamily="34" charset="-122"/>
                <a:ea typeface="微软雅黑" panose="020B0503020204020204" pitchFamily="34" charset="-122"/>
              </a:rPr>
              <a:t>       I </a:t>
            </a:r>
            <a:r>
              <a:rPr lang="en-US" altLang="zh-CN" sz="5000" dirty="0">
                <a:solidFill>
                  <a:srgbClr val="C00000"/>
                </a:solidFill>
                <a:latin typeface="微软雅黑" panose="020B0503020204020204" pitchFamily="34" charset="-122"/>
                <a:ea typeface="微软雅黑" panose="020B0503020204020204" pitchFamily="34" charset="-122"/>
              </a:rPr>
              <a:t>had planned to take this opportunity to introduce the traditional Chinese painting to foreign friends, but </a:t>
            </a:r>
            <a:r>
              <a:rPr lang="en-US" altLang="zh-CN" sz="5000" dirty="0" smtClean="0">
                <a:solidFill>
                  <a:srgbClr val="C00000"/>
                </a:solidFill>
                <a:latin typeface="微软雅黑" panose="020B0503020204020204" pitchFamily="34" charset="-122"/>
                <a:ea typeface="微软雅黑" panose="020B0503020204020204" pitchFamily="34" charset="-122"/>
              </a:rPr>
              <a:t>I'm </a:t>
            </a:r>
            <a:r>
              <a:rPr lang="en-US" altLang="zh-CN" sz="5000" dirty="0">
                <a:solidFill>
                  <a:srgbClr val="C00000"/>
                </a:solidFill>
                <a:latin typeface="微软雅黑" panose="020B0503020204020204" pitchFamily="34" charset="-122"/>
                <a:ea typeface="微软雅黑" panose="020B0503020204020204" pitchFamily="34" charset="-122"/>
              </a:rPr>
              <a:t>sorry to inform you that I </a:t>
            </a:r>
            <a:r>
              <a:rPr lang="en-US" altLang="zh-CN" sz="5000" dirty="0" smtClean="0">
                <a:solidFill>
                  <a:srgbClr val="C00000"/>
                </a:solidFill>
                <a:latin typeface="微软雅黑" panose="020B0503020204020204" pitchFamily="34" charset="-122"/>
                <a:ea typeface="微软雅黑" panose="020B0503020204020204" pitchFamily="34" charset="-122"/>
              </a:rPr>
              <a:t>can't </a:t>
            </a:r>
            <a:r>
              <a:rPr lang="en-US" altLang="zh-CN" sz="5000" dirty="0">
                <a:solidFill>
                  <a:srgbClr val="C00000"/>
                </a:solidFill>
                <a:latin typeface="微软雅黑" panose="020B0503020204020204" pitchFamily="34" charset="-122"/>
                <a:ea typeface="微软雅黑" panose="020B0503020204020204" pitchFamily="34" charset="-122"/>
              </a:rPr>
              <a:t>make it. </a:t>
            </a:r>
            <a:r>
              <a:rPr lang="en-US" altLang="zh-CN" sz="5000" b="1" dirty="0">
                <a:solidFill>
                  <a:srgbClr val="C00000"/>
                </a:solidFill>
                <a:latin typeface="微软雅黑" panose="020B0503020204020204" pitchFamily="34" charset="-122"/>
                <a:ea typeface="微软雅黑" panose="020B0503020204020204" pitchFamily="34" charset="-122"/>
              </a:rPr>
              <a:t>The reason for my absence is that </a:t>
            </a:r>
            <a:r>
              <a:rPr lang="en-US" altLang="zh-CN" sz="5000" dirty="0">
                <a:solidFill>
                  <a:srgbClr val="C00000"/>
                </a:solidFill>
                <a:latin typeface="微软雅黑" panose="020B0503020204020204" pitchFamily="34" charset="-122"/>
                <a:ea typeface="微软雅黑" panose="020B0503020204020204" pitchFamily="34" charset="-122"/>
              </a:rPr>
              <a:t>I have been engaged in preparing myself for the college entrance examination. </a:t>
            </a:r>
          </a:p>
        </p:txBody>
      </p:sp>
    </p:spTree>
    <p:extLst>
      <p:ext uri="{BB962C8B-B14F-4D97-AF65-F5344CB8AC3E}">
        <p14:creationId xmlns:p14="http://schemas.microsoft.com/office/powerpoint/2010/main" val="623906475"/>
      </p:ext>
    </p:extLst>
  </p:cSld>
  <p:clrMapOvr>
    <a:masterClrMapping/>
  </p:clrMapOvr>
  <p:transition>
    <p:pull di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a:solidFill>
                  <a:srgbClr val="C00000"/>
                </a:solidFill>
                <a:latin typeface="微软雅黑" panose="020B0503020204020204" pitchFamily="34" charset="-122"/>
                <a:ea typeface="微软雅黑" panose="020B0503020204020204" pitchFamily="34" charset="-122"/>
              </a:rPr>
              <a:t>I strongly recommend my friend Mary to </a:t>
            </a:r>
            <a:r>
              <a:rPr lang="en-US" altLang="zh-CN" sz="5000" dirty="0">
                <a:solidFill>
                  <a:srgbClr val="C00000"/>
                </a:solidFill>
                <a:latin typeface="微软雅黑" panose="020B0503020204020204" pitchFamily="34" charset="-122"/>
                <a:ea typeface="微软雅黑" panose="020B0503020204020204" pitchFamily="34" charset="-122"/>
              </a:rPr>
              <a:t>take my place next week. </a:t>
            </a:r>
            <a:r>
              <a:rPr lang="en-US" altLang="zh-CN" sz="5000" dirty="0" smtClean="0">
                <a:solidFill>
                  <a:srgbClr val="C00000"/>
                </a:solidFill>
                <a:latin typeface="微软雅黑" panose="020B0503020204020204" pitchFamily="34" charset="-122"/>
                <a:ea typeface="微软雅黑" panose="020B0503020204020204" pitchFamily="34" charset="-122"/>
              </a:rPr>
              <a:t>She </a:t>
            </a:r>
            <a:r>
              <a:rPr lang="en-US" altLang="zh-CN" sz="5000" dirty="0">
                <a:solidFill>
                  <a:srgbClr val="C00000"/>
                </a:solidFill>
                <a:latin typeface="微软雅黑" panose="020B0503020204020204" pitchFamily="34" charset="-122"/>
                <a:ea typeface="微软雅黑" panose="020B0503020204020204" pitchFamily="34" charset="-122"/>
              </a:rPr>
              <a:t>began to learn painting at an early age and has a good knowledge of the traditional Chinese painting, which, </a:t>
            </a:r>
            <a:r>
              <a:rPr lang="en-US" altLang="zh-CN" sz="5000" b="1" dirty="0">
                <a:solidFill>
                  <a:srgbClr val="C00000"/>
                </a:solidFill>
                <a:latin typeface="微软雅黑" panose="020B0503020204020204" pitchFamily="34" charset="-122"/>
                <a:ea typeface="微软雅黑" panose="020B0503020204020204" pitchFamily="34" charset="-122"/>
              </a:rPr>
              <a:t>together with</a:t>
            </a:r>
            <a:r>
              <a:rPr lang="en-US" altLang="zh-CN" sz="5000" dirty="0">
                <a:solidFill>
                  <a:srgbClr val="C00000"/>
                </a:solidFill>
                <a:latin typeface="微软雅黑" panose="020B0503020204020204" pitchFamily="34" charset="-122"/>
                <a:ea typeface="微软雅黑" panose="020B0503020204020204" pitchFamily="34" charset="-122"/>
              </a:rPr>
              <a:t> her active personality and perfect spoken English, will help make your activity a success.</a:t>
            </a:r>
          </a:p>
          <a:p>
            <a:pP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       Sorry again for any inconvenience caused.</a:t>
            </a:r>
          </a:p>
          <a:p>
            <a:pPr algn="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Yours,</a:t>
            </a:r>
          </a:p>
          <a:p>
            <a:pPr algn="r">
              <a:lnSpc>
                <a:spcPct val="150000"/>
              </a:lnSpc>
            </a:pPr>
            <a:r>
              <a:rPr lang="en-US" altLang="zh-CN" sz="5000" dirty="0">
                <a:solidFill>
                  <a:srgbClr val="C00000"/>
                </a:solidFill>
                <a:latin typeface="微软雅黑" panose="020B0503020204020204" pitchFamily="34" charset="-122"/>
                <a:ea typeface="微软雅黑" panose="020B0503020204020204" pitchFamily="34" charset="-122"/>
              </a:rPr>
              <a:t>Li </a:t>
            </a:r>
            <a:r>
              <a:rPr lang="en-US" altLang="zh-CN" sz="5000" dirty="0" err="1">
                <a:solidFill>
                  <a:srgbClr val="C00000"/>
                </a:solidFill>
                <a:latin typeface="微软雅黑" panose="020B0503020204020204" pitchFamily="34" charset="-122"/>
                <a:ea typeface="微软雅黑" panose="020B0503020204020204" pitchFamily="34" charset="-122"/>
              </a:rPr>
              <a:t>Hua</a:t>
            </a:r>
            <a:endParaRPr lang="en-US" altLang="zh-CN" sz="5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6354323"/>
      </p:ext>
    </p:extLst>
  </p:cSld>
  <p:clrMapOvr>
    <a:masterClrMapping/>
  </p:clrMapOvr>
  <p:transition>
    <p:pull di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 name="矩形 1"/>
          <p:cNvSpPr/>
          <p:nvPr/>
        </p:nvSpPr>
        <p:spPr>
          <a:xfrm>
            <a:off x="7561164" y="805982"/>
            <a:ext cx="9289032" cy="1015663"/>
          </a:xfrm>
          <a:prstGeom prst="rect">
            <a:avLst/>
          </a:prstGeom>
        </p:spPr>
        <p:txBody>
          <a:bodyPr wrap="square">
            <a:spAutoFit/>
          </a:bodyPr>
          <a:lstStyle/>
          <a:p>
            <a:pPr algn="ctr"/>
            <a:r>
              <a:rPr lang="zh-CN" altLang="en-US" sz="6000" b="1" dirty="0" smtClean="0">
                <a:solidFill>
                  <a:srgbClr val="9D234F"/>
                </a:solidFill>
                <a:latin typeface="微软雅黑" panose="020B0503020204020204" pitchFamily="34" charset="-122"/>
                <a:ea typeface="微软雅黑" panose="020B0503020204020204" pitchFamily="34" charset="-122"/>
              </a:rPr>
              <a:t>考点</a:t>
            </a:r>
            <a:r>
              <a:rPr lang="en-US" altLang="zh-CN" sz="6000" b="1" dirty="0" smtClean="0">
                <a:solidFill>
                  <a:srgbClr val="9D234F"/>
                </a:solidFill>
                <a:latin typeface="微软雅黑" panose="020B0503020204020204" pitchFamily="34" charset="-122"/>
                <a:ea typeface="微软雅黑" panose="020B0503020204020204" pitchFamily="34" charset="-122"/>
              </a:rPr>
              <a:t>8   </a:t>
            </a:r>
            <a:r>
              <a:rPr lang="zh-CN" altLang="en-US" sz="6000" b="1" dirty="0" smtClean="0">
                <a:solidFill>
                  <a:srgbClr val="9D234F"/>
                </a:solidFill>
                <a:latin typeface="微软雅黑" panose="020B0503020204020204" pitchFamily="34" charset="-122"/>
                <a:ea typeface="微软雅黑" panose="020B0503020204020204" pitchFamily="34" charset="-122"/>
              </a:rPr>
              <a:t>感谢信</a:t>
            </a:r>
            <a:endParaRPr lang="zh-CN" altLang="zh-CN" sz="6000" b="1" dirty="0">
              <a:solidFill>
                <a:srgbClr val="9D234F"/>
              </a:solidFill>
              <a:latin typeface="微软雅黑" panose="020B0503020204020204" pitchFamily="34" charset="-122"/>
              <a:ea typeface="微软雅黑" panose="020B0503020204020204" pitchFamily="34" charset="-122"/>
            </a:endParaRPr>
          </a:p>
        </p:txBody>
      </p:sp>
      <p:sp>
        <p:nvSpPr>
          <p:cNvPr id="13" name="矩形 12"/>
          <p:cNvSpPr/>
          <p:nvPr/>
        </p:nvSpPr>
        <p:spPr>
          <a:xfrm>
            <a:off x="1800524" y="1764605"/>
            <a:ext cx="20522280" cy="1246495"/>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【写作架构】</a:t>
            </a:r>
            <a:endParaRPr lang="zh-CN" altLang="en-US" sz="5000" b="1" dirty="0">
              <a:solidFill>
                <a:srgbClr val="9D234F"/>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36515" y="3492798"/>
            <a:ext cx="18290258"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779812"/>
      </p:ext>
    </p:extLst>
  </p:cSld>
  <p:clrMapOvr>
    <a:masterClrMapping/>
  </p:clrMapOvr>
  <p:transition>
    <p:pull dir="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 xmlns:a16="http://schemas.microsoft.com/office/drawing/2014/main"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zh-CN" altLang="en-US" sz="5000" b="1" dirty="0">
                <a:solidFill>
                  <a:srgbClr val="9D234F"/>
                </a:solidFill>
                <a:latin typeface="微软雅黑" panose="020B0503020204020204" pitchFamily="34" charset="-122"/>
                <a:ea typeface="微软雅黑" panose="020B0503020204020204" pitchFamily="34" charset="-122"/>
              </a:rPr>
              <a:t>【高考体验】</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[2019•</a:t>
            </a:r>
            <a:r>
              <a:rPr lang="zh-CN" altLang="en-US" sz="5000" dirty="0">
                <a:solidFill>
                  <a:prstClr val="black"/>
                </a:solidFill>
                <a:latin typeface="微软雅黑" panose="020B0503020204020204" pitchFamily="34" charset="-122"/>
                <a:ea typeface="微软雅黑" panose="020B0503020204020204" pitchFamily="34" charset="-122"/>
              </a:rPr>
              <a:t>浙江</a:t>
            </a:r>
            <a:r>
              <a:rPr lang="en-US" altLang="zh-CN" sz="5000" dirty="0">
                <a:solidFill>
                  <a:prstClr val="black"/>
                </a:solidFill>
                <a:latin typeface="微软雅黑" panose="020B0503020204020204" pitchFamily="34" charset="-122"/>
                <a:ea typeface="微软雅黑" panose="020B0503020204020204" pitchFamily="34" charset="-122"/>
              </a:rPr>
              <a:t>6</a:t>
            </a:r>
            <a:r>
              <a:rPr lang="zh-CN" altLang="en-US" sz="5000" dirty="0">
                <a:solidFill>
                  <a:prstClr val="black"/>
                </a:solidFill>
                <a:latin typeface="微软雅黑" panose="020B0503020204020204" pitchFamily="34" charset="-122"/>
                <a:ea typeface="微软雅黑" panose="020B0503020204020204" pitchFamily="34" charset="-122"/>
              </a:rPr>
              <a:t>月考</a:t>
            </a:r>
            <a:r>
              <a:rPr lang="en-US" altLang="zh-CN" sz="5000" dirty="0">
                <a:solidFill>
                  <a:prstClr val="black"/>
                </a:solidFill>
                <a:latin typeface="微软雅黑" panose="020B0503020204020204" pitchFamily="34" charset="-122"/>
                <a:ea typeface="微软雅黑" panose="020B0503020204020204" pitchFamily="34" charset="-122"/>
              </a:rPr>
              <a:t>] </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假定</a:t>
            </a:r>
            <a:r>
              <a:rPr lang="zh-CN" altLang="en-US" sz="5000" dirty="0">
                <a:solidFill>
                  <a:prstClr val="black"/>
                </a:solidFill>
                <a:latin typeface="微软雅黑" panose="020B0503020204020204" pitchFamily="34" charset="-122"/>
                <a:ea typeface="微软雅黑" panose="020B0503020204020204" pitchFamily="34" charset="-122"/>
              </a:rPr>
              <a:t>你是李华</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经常帮助你学习英语的朋友</a:t>
            </a:r>
            <a:r>
              <a:rPr lang="en-US" altLang="zh-CN" sz="5000" dirty="0">
                <a:solidFill>
                  <a:prstClr val="black"/>
                </a:solidFill>
                <a:latin typeface="微软雅黑" panose="020B0503020204020204" pitchFamily="34" charset="-122"/>
                <a:ea typeface="微软雅黑" panose="020B0503020204020204" pitchFamily="34" charset="-122"/>
              </a:rPr>
              <a:t>Alex</a:t>
            </a:r>
            <a:r>
              <a:rPr lang="zh-CN" altLang="en-US" sz="5000" dirty="0">
                <a:solidFill>
                  <a:prstClr val="black"/>
                </a:solidFill>
                <a:latin typeface="微软雅黑" panose="020B0503020204020204" pitchFamily="34" charset="-122"/>
                <a:ea typeface="微软雅黑" panose="020B0503020204020204" pitchFamily="34" charset="-122"/>
              </a:rPr>
              <a:t>即将返回自己的国家。请给他写一封邮件</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内容包括</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1</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表示感谢</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回顾</a:t>
            </a:r>
            <a:r>
              <a:rPr lang="en-US" altLang="zh-CN" sz="5000" dirty="0">
                <a:solidFill>
                  <a:prstClr val="black"/>
                </a:solidFill>
                <a:latin typeface="微软雅黑" panose="020B0503020204020204" pitchFamily="34" charset="-122"/>
                <a:ea typeface="微软雅黑" panose="020B0503020204020204" pitchFamily="34" charset="-122"/>
              </a:rPr>
              <a:t>Alex</a:t>
            </a:r>
            <a:r>
              <a:rPr lang="zh-CN" altLang="en-US" sz="5000" dirty="0">
                <a:solidFill>
                  <a:prstClr val="black"/>
                </a:solidFill>
                <a:latin typeface="微软雅黑" panose="020B0503020204020204" pitchFamily="34" charset="-122"/>
                <a:ea typeface="微软雅黑" panose="020B0503020204020204" pitchFamily="34" charset="-122"/>
              </a:rPr>
              <a:t>对你的帮助</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3</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临别祝愿。</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注意</a:t>
            </a:r>
            <a:r>
              <a:rPr lang="en-US" altLang="zh-CN" sz="5000" dirty="0">
                <a:solidFill>
                  <a:prstClr val="black"/>
                </a:solidFill>
                <a:latin typeface="微软雅黑" panose="020B0503020204020204" pitchFamily="34" charset="-122"/>
                <a:ea typeface="微软雅黑" panose="020B0503020204020204" pitchFamily="34" charset="-122"/>
              </a:rPr>
              <a:t>: 1. </a:t>
            </a:r>
            <a:r>
              <a:rPr lang="zh-CN" altLang="en-US" sz="5000" dirty="0">
                <a:solidFill>
                  <a:prstClr val="black"/>
                </a:solidFill>
                <a:latin typeface="微软雅黑" panose="020B0503020204020204" pitchFamily="34" charset="-122"/>
                <a:ea typeface="微软雅黑" panose="020B0503020204020204" pitchFamily="34" charset="-122"/>
              </a:rPr>
              <a:t>词数</a:t>
            </a:r>
            <a:r>
              <a:rPr lang="en-US" altLang="zh-CN" sz="5000" dirty="0">
                <a:solidFill>
                  <a:prstClr val="black"/>
                </a:solidFill>
                <a:latin typeface="微软雅黑" panose="020B0503020204020204" pitchFamily="34" charset="-122"/>
                <a:ea typeface="微软雅黑" panose="020B0503020204020204" pitchFamily="34" charset="-122"/>
              </a:rPr>
              <a:t>80</a:t>
            </a:r>
            <a:r>
              <a:rPr lang="zh-CN" altLang="en-US" sz="5000" dirty="0">
                <a:solidFill>
                  <a:prstClr val="black"/>
                </a:solidFill>
                <a:latin typeface="微软雅黑" panose="020B0503020204020204" pitchFamily="34" charset="-122"/>
                <a:ea typeface="微软雅黑" panose="020B0503020204020204" pitchFamily="34" charset="-122"/>
              </a:rPr>
              <a:t>左右</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可适当增加细节</a:t>
            </a:r>
            <a:r>
              <a:rPr lang="en-US" altLang="zh-CN" sz="5000" dirty="0">
                <a:solidFill>
                  <a:prstClr val="black"/>
                </a:solidFill>
                <a:latin typeface="微软雅黑" panose="020B0503020204020204" pitchFamily="34" charset="-122"/>
                <a:ea typeface="微软雅黑" panose="020B0503020204020204" pitchFamily="34" charset="-122"/>
              </a:rPr>
              <a:t>,</a:t>
            </a:r>
            <a:r>
              <a:rPr lang="zh-CN" altLang="en-US" sz="5000" dirty="0">
                <a:solidFill>
                  <a:prstClr val="black"/>
                </a:solidFill>
                <a:latin typeface="微软雅黑" panose="020B0503020204020204" pitchFamily="34" charset="-122"/>
                <a:ea typeface="微软雅黑" panose="020B0503020204020204" pitchFamily="34" charset="-122"/>
              </a:rPr>
              <a:t>以使行文连贯。</a:t>
            </a:r>
          </a:p>
        </p:txBody>
      </p:sp>
    </p:spTree>
    <p:extLst>
      <p:ext uri="{BB962C8B-B14F-4D97-AF65-F5344CB8AC3E}">
        <p14:creationId xmlns:p14="http://schemas.microsoft.com/office/powerpoint/2010/main" val="891826599"/>
      </p:ext>
    </p:extLst>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2063</TotalTime>
  <Words>9186</Words>
  <Application>Microsoft Office PowerPoint</Application>
  <PresentationFormat>自定义</PresentationFormat>
  <Paragraphs>983</Paragraphs>
  <Slides>156</Slides>
  <Notes>18</Notes>
  <HiddenSlides>0</HiddenSlides>
  <MMClips>0</MMClips>
  <ScaleCrop>false</ScaleCrop>
  <HeadingPairs>
    <vt:vector size="4" baseType="variant">
      <vt:variant>
        <vt:lpstr>主题</vt:lpstr>
      </vt:variant>
      <vt:variant>
        <vt:i4>4</vt:i4>
      </vt:variant>
      <vt:variant>
        <vt:lpstr>幻灯片标题</vt:lpstr>
      </vt:variant>
      <vt:variant>
        <vt:i4>156</vt:i4>
      </vt:variant>
    </vt:vector>
  </HeadingPairs>
  <TitlesOfParts>
    <vt:vector size="160" baseType="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PC</cp:lastModifiedBy>
  <cp:revision>801</cp:revision>
  <dcterms:created xsi:type="dcterms:W3CDTF">2016-01-31T01:38:00Z</dcterms:created>
  <dcterms:modified xsi:type="dcterms:W3CDTF">2022-10-18T07:22:06Z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