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23"/>
  </p:notesMasterIdLst>
  <p:handoutMasterIdLst>
    <p:handoutMasterId r:id="rId24"/>
  </p:handoutMasterIdLst>
  <p:sldIdLst>
    <p:sldId id="508" r:id="rId3"/>
    <p:sldId id="509" r:id="rId4"/>
    <p:sldId id="316" r:id="rId5"/>
    <p:sldId id="306" r:id="rId6"/>
    <p:sldId id="391" r:id="rId7"/>
    <p:sldId id="396" r:id="rId8"/>
    <p:sldId id="397" r:id="rId9"/>
    <p:sldId id="510" r:id="rId10"/>
    <p:sldId id="511" r:id="rId11"/>
    <p:sldId id="502" r:id="rId12"/>
    <p:sldId id="513" r:id="rId13"/>
    <p:sldId id="512" r:id="rId14"/>
    <p:sldId id="514" r:id="rId15"/>
    <p:sldId id="515" r:id="rId16"/>
    <p:sldId id="516" r:id="rId17"/>
    <p:sldId id="400" r:id="rId18"/>
    <p:sldId id="517" r:id="rId19"/>
    <p:sldId id="496" r:id="rId20"/>
    <p:sldId id="497" r:id="rId21"/>
    <p:sldId id="498" r:id="rId22"/>
  </p:sldIdLst>
  <p:sldSz cx="23763288" cy="13322300"/>
  <p:notesSz cx="6858000" cy="9144000"/>
  <p:defaultTextStyle>
    <a:defPPr>
      <a:defRPr lang="zh-CN"/>
    </a:defPPr>
    <a:lvl1pPr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1059180" indent="-601980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2117725" indent="-120332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3178175" indent="-180657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4237355" indent="-240855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41">
          <p15:clr>
            <a:srgbClr val="A4A3A4"/>
          </p15:clr>
        </p15:guide>
        <p15:guide id="2" pos="74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1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00000"/>
    <a:srgbClr val="9D234F"/>
    <a:srgbClr val="D22800"/>
    <a:srgbClr val="E62C00"/>
    <a:srgbClr val="FF3300"/>
    <a:srgbClr val="4DA9CF"/>
    <a:srgbClr val="671734"/>
    <a:srgbClr val="DC6690"/>
    <a:srgbClr val="DD6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2467" autoAdjust="0"/>
  </p:normalViewPr>
  <p:slideViewPr>
    <p:cSldViewPr>
      <p:cViewPr varScale="1">
        <p:scale>
          <a:sx n="52" d="100"/>
          <a:sy n="52" d="100"/>
        </p:scale>
        <p:origin x="-828" y="-108"/>
      </p:cViewPr>
      <p:guideLst>
        <p:guide orient="horz" pos="4241"/>
        <p:guide pos="748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91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931F0-0F06-4D43-84F3-9562F0EEE9E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85A7E-BC9E-4B02-A88E-93F2C7987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05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55D1F0-0559-45E3-AA3F-653AFB4BCBF4}" type="datetimeFigureOut">
              <a:rPr lang="zh-CN" altLang="en-US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5800"/>
            <a:ext cx="611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9E6B5E2-414F-4B9B-AAB9-9B87664B65D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91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3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1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4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881116" y="4238094"/>
            <a:ext cx="132895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6000" b="1" dirty="0">
              <a:solidFill>
                <a:srgbClr val="339B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17725" rtl="0" eaLnBrk="0" fontAlgn="base" hangingPunct="0">
        <a:spcBef>
          <a:spcPct val="0"/>
        </a:spcBef>
        <a:spcAft>
          <a:spcPct val="0"/>
        </a:spcAft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793750" indent="-793750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0850" indent="-66230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4795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0840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6758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2739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87210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4702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0620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98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1899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7881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799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9780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5762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1680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766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881116" y="4238094"/>
            <a:ext cx="132895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6000" b="1" dirty="0">
              <a:solidFill>
                <a:srgbClr val="339B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29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2117725" rtl="0" eaLnBrk="0" fontAlgn="base" hangingPunct="0">
        <a:spcBef>
          <a:spcPct val="0"/>
        </a:spcBef>
        <a:spcAft>
          <a:spcPct val="0"/>
        </a:spcAft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793750" indent="-793750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0850" indent="-66230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4795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0840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6758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2739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87210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4702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0620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98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1899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7881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799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9780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5762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1680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766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pointgz.cn/faq/index.html?q=luanma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anpointgz.cn/faq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358160" y="324446"/>
            <a:ext cx="930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DD66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课件编辑说明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41" y="564610"/>
            <a:ext cx="726923" cy="720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5D4D2AAD-FAEA-401A-8311-7F6B4F28C6A8}"/>
              </a:ext>
            </a:extLst>
          </p:cNvPr>
          <p:cNvGrpSpPr/>
          <p:nvPr/>
        </p:nvGrpSpPr>
        <p:grpSpPr>
          <a:xfrm>
            <a:off x="3874891" y="3456794"/>
            <a:ext cx="16013507" cy="6408712"/>
            <a:chOff x="4077049" y="4068862"/>
            <a:chExt cx="16013507" cy="640871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053E71B3-0453-7F7E-F646-850ED0764770}"/>
                </a:ext>
              </a:extLst>
            </p:cNvPr>
            <p:cNvGrpSpPr/>
            <p:nvPr/>
          </p:nvGrpSpPr>
          <p:grpSpPr>
            <a:xfrm>
              <a:off x="4077049" y="4068862"/>
              <a:ext cx="16013507" cy="1482650"/>
              <a:chOff x="4077049" y="4068862"/>
              <a:chExt cx="16013507" cy="1482650"/>
            </a:xfrm>
          </p:grpSpPr>
          <p:sp>
            <p:nvSpPr>
              <p:cNvPr id="16" name="矩形: 圆角 18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5B49FB72-B2BE-45BB-D1B0-0B1474F6F6D4}"/>
                  </a:ext>
                </a:extLst>
              </p:cNvPr>
              <p:cNvSpPr/>
              <p:nvPr/>
            </p:nvSpPr>
            <p:spPr>
              <a:xfrm>
                <a:off x="4077049" y="4334485"/>
                <a:ext cx="2791726" cy="1030520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文本框 19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9C008C9C-53C0-10A8-71AA-7FED58DBF6FE}"/>
                  </a:ext>
                </a:extLst>
              </p:cNvPr>
              <p:cNvSpPr txBox="1"/>
              <p:nvPr/>
            </p:nvSpPr>
            <p:spPr>
              <a:xfrm>
                <a:off x="7387652" y="4068862"/>
                <a:ext cx="12702904" cy="1482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本课件需用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office2010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及以上版本打开，如果您的电脑是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office2007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及以下版本或者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WPS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软件，可能会出现不可编辑的文档。</a:t>
                </a:r>
              </a:p>
            </p:txBody>
          </p:sp>
          <p:sp>
            <p:nvSpPr>
              <p:cNvPr id="18" name="文本框 20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4479B736-C9E6-E6A4-FDCD-0A4727AD7127}"/>
                  </a:ext>
                </a:extLst>
              </p:cNvPr>
              <p:cNvSpPr txBox="1"/>
              <p:nvPr/>
            </p:nvSpPr>
            <p:spPr>
              <a:xfrm>
                <a:off x="4175744" y="4212878"/>
                <a:ext cx="3025380" cy="1069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4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版本要求</a:t>
                </a:r>
                <a:endParaRPr lang="zh-CN" altLang="zh-CN" sz="4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B805FEC8-2069-4E00-C397-9F65DFE173F4}"/>
                </a:ext>
              </a:extLst>
            </p:cNvPr>
            <p:cNvGrpSpPr/>
            <p:nvPr/>
          </p:nvGrpSpPr>
          <p:grpSpPr>
            <a:xfrm>
              <a:off x="4077049" y="6546652"/>
              <a:ext cx="16013507" cy="1482650"/>
              <a:chOff x="4077049" y="4068862"/>
              <a:chExt cx="16013507" cy="1482650"/>
            </a:xfrm>
          </p:grpSpPr>
          <p:sp>
            <p:nvSpPr>
              <p:cNvPr id="13" name="矩形: 圆角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63008E3F-92CB-4558-B5E3-9DBB0E562E4A}"/>
                  </a:ext>
                </a:extLst>
              </p:cNvPr>
              <p:cNvSpPr/>
              <p:nvPr/>
            </p:nvSpPr>
            <p:spPr>
              <a:xfrm>
                <a:off x="4077049" y="4334485"/>
                <a:ext cx="2791726" cy="1030520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" name="文本框 16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4BE85408-8A19-37D9-28D1-E2578CB3FC49}"/>
                  </a:ext>
                </a:extLst>
              </p:cNvPr>
              <p:cNvSpPr txBox="1"/>
              <p:nvPr/>
            </p:nvSpPr>
            <p:spPr>
              <a:xfrm>
                <a:off x="7387652" y="4068862"/>
                <a:ext cx="12702904" cy="1482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如您在使用过程中遇到公式不显示或者乱码的情况，可能是因为您的电脑缺少字体，请登录网站</a:t>
                </a:r>
                <a:r>
                  <a:rPr lang="en-US" altLang="zh-CN" sz="3200" u="sng" dirty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3"/>
                  </a:rPr>
                  <a:t>www.canpointgz.cn/faq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下载。 </a:t>
                </a:r>
              </a:p>
            </p:txBody>
          </p:sp>
          <p:sp>
            <p:nvSpPr>
              <p:cNvPr id="15" name="文本框 17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75390994-19EE-83A3-E0F5-6AD322D93403}"/>
                  </a:ext>
                </a:extLst>
              </p:cNvPr>
              <p:cNvSpPr txBox="1"/>
              <p:nvPr/>
            </p:nvSpPr>
            <p:spPr>
              <a:xfrm>
                <a:off x="4175744" y="4212878"/>
                <a:ext cx="3025380" cy="1069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4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乱码问题</a:t>
                </a:r>
                <a:endParaRPr lang="zh-CN" altLang="zh-CN" sz="4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2207F49-21DD-ADEB-84A7-2BCBC2FD99B2}"/>
                </a:ext>
              </a:extLst>
            </p:cNvPr>
            <p:cNvGrpSpPr/>
            <p:nvPr/>
          </p:nvGrpSpPr>
          <p:grpSpPr>
            <a:xfrm>
              <a:off x="4077049" y="8969469"/>
              <a:ext cx="16013507" cy="1508105"/>
              <a:chOff x="4077049" y="4068862"/>
              <a:chExt cx="16013507" cy="1508105"/>
            </a:xfrm>
          </p:grpSpPr>
          <p:sp>
            <p:nvSpPr>
              <p:cNvPr id="10" name="矩形: 圆角 12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1312C439-83FE-DCF6-592B-E16804BD02D4}"/>
                  </a:ext>
                </a:extLst>
              </p:cNvPr>
              <p:cNvSpPr/>
              <p:nvPr/>
            </p:nvSpPr>
            <p:spPr>
              <a:xfrm>
                <a:off x="4077049" y="4334485"/>
                <a:ext cx="2791726" cy="1030520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文本框 13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7489351F-EE60-DA09-7265-8832D7E7997B}"/>
                  </a:ext>
                </a:extLst>
              </p:cNvPr>
              <p:cNvSpPr txBox="1"/>
              <p:nvPr/>
            </p:nvSpPr>
            <p:spPr>
              <a:xfrm>
                <a:off x="7387652" y="4068862"/>
                <a:ext cx="12702904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如您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还有其他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方面的问题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，请登录网站</a:t>
                </a:r>
                <a:r>
                  <a:rPr lang="en-US" altLang="zh-CN" sz="3200" u="sng" dirty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4"/>
                  </a:rPr>
                  <a:t>www.canpointgz.cn/faq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</a:t>
                </a:r>
                <a:r>
                  <a:rPr lang="zh-CN" altLang="en-US" sz="3200" dirty="0">
                    <a:solidFill>
                      <a:srgbClr val="1865D6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“常见问题”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，或致电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010-58818058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4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598AEAE0-0D28-4728-0D92-56E472F0D4CE}"/>
                  </a:ext>
                </a:extLst>
              </p:cNvPr>
              <p:cNvSpPr txBox="1"/>
              <p:nvPr/>
            </p:nvSpPr>
            <p:spPr>
              <a:xfrm>
                <a:off x="4175744" y="4212878"/>
                <a:ext cx="3025380" cy="1069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4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联系我们</a:t>
                </a:r>
                <a:endParaRPr lang="zh-CN" altLang="zh-CN" sz="4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2469481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819713" y="900510"/>
            <a:ext cx="20503091" cy="1047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5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phenomenon shows that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top two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combine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entertainment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relaxation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 rest two choices mean much harder and more painstaking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although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they are more fruitful and rewarding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5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I stand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for us students,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benefits us most in learning English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reading different categories of English books,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ranging from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biographies of celebrities, classics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popular science.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Therefore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 it a point to read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extensively beyond the classroom and we can reap more than we expected.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8DAC2BB2-2EF9-43FF-AA56-427DBE9029B0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257724315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4" y="867980"/>
            <a:ext cx="20863131" cy="1047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【提分句式】</a:t>
            </a:r>
            <a:endParaRPr lang="en-US" altLang="zh-CN" sz="5000" b="1" dirty="0">
              <a:solidFill>
                <a:srgbClr val="9D23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5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图表内容的句型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graph/chart/table above shows…		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the above graph/chart, it can be seen that…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the survey results show, 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key findings taken from the surveys are as follows…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can be seen from the diagram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great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changes have taken place in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314899445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4" y="867980"/>
            <a:ext cx="20863131" cy="909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data/statistics/figures lead us to the conclusion that…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en-US" altLang="zh-CN" sz="5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apparent/clear from the figures/statistics/table/chart/diagram/graph figures (that) most…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5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According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the figures given in the table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online shopping is gaining more popularity/is increasingly popular. </a:t>
            </a:r>
          </a:p>
          <a:p>
            <a:pPr>
              <a:lnSpc>
                <a:spcPct val="150000"/>
              </a:lnSpc>
            </a:pP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表示变化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比较的句型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was a great/slight increase/rise in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195600196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4" y="867980"/>
            <a:ext cx="20863131" cy="1047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has been a sudden/slow/rapid fall/drop in… It is 20% lower/higher than…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number/rate has nearly doubled, as against that of last year.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increases/rises/decreases/reduces by… times/… per cent/2/3.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number sharply goes up/down/increases/decreases to…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graph above shows that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was a gradual growth in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number of students last year who attended online courses, reaching the peak at 2.3 billion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88398521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3" y="867980"/>
            <a:ext cx="20863131" cy="1047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说明原因的句型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are some/two/many good reasons for…/to do…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number of factors could account for 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are several causes for this significant growth in… First…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Because/As/Now that/Since the demand has increased, the prices are higher.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Generally speaking, there are several reasons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accounting for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phenomenon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58162558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4" y="867980"/>
            <a:ext cx="20863131" cy="1047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结尾句型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a word/In short/In summary, 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Generally speaking, 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what has been discussed above, we can draw the conclusion that 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suggest the government take effective measures to …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Personally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 believe that traditional methods of teaching and online learning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both have advantages and disadvantages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77879550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5" y="900510"/>
            <a:ext cx="2052228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模拟演练</a:t>
            </a:r>
            <a:r>
              <a:rPr lang="en-US" altLang="zh-CN" sz="5000" b="1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近期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你就影响选择大学和专业的考虑因素在高三学生中做了调研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结果如图所示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请结合图表信息写一份调研报告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须包括以下内容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图表产生的背景和基本内容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就你个人而言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你会考虑哪些因素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请列出其中你认为相对重要的两项因素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并说明理由。</a:t>
            </a:r>
          </a:p>
          <a:p>
            <a:pPr>
              <a:lnSpc>
                <a:spcPct val="150000"/>
              </a:lnSpc>
            </a:pP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注意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:1.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词数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开头已给出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不计入总词数。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367214880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64" y="1635102"/>
            <a:ext cx="19084224" cy="7546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96810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4" y="900510"/>
            <a:ext cx="2088232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With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College Entrance Examination approaching, some senior middle school graduates have different opinions on how to choose their majors and universities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._________________________________ 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________________________________________________________________________</a:t>
            </a:r>
            <a:endParaRPr lang="en-US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138388799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819713" y="900510"/>
            <a:ext cx="20575099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b="1" i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</a:t>
            </a:r>
            <a:r>
              <a:rPr lang="en-US" altLang="zh-CN" sz="5000" b="1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possible </a:t>
            </a:r>
            <a:r>
              <a:rPr lang="en-US" altLang="zh-CN" sz="5000" b="1" i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 </a:t>
            </a:r>
            <a:r>
              <a:rPr lang="en-US" altLang="zh-CN" sz="5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50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5000" b="1" u="sng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sz="5000" b="1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College Entrance Examination approaching</a:t>
            </a:r>
            <a:r>
              <a:rPr lang="en-US" altLang="zh-CN" sz="5000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some senior middle school graduates have different opinions on how to choose their majors and universities. 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According 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the research, about 175 students </a:t>
            </a:r>
            <a:r>
              <a:rPr lang="en-US" altLang="zh-CN" sz="5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insist that 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choice </a:t>
            </a:r>
            <a:r>
              <a:rPr lang="en-US" altLang="zh-CN" sz="5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should be based on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their own interest. They say interest is the way leading to success. However, 150 students believe that </a:t>
            </a:r>
            <a:r>
              <a:rPr lang="en-US" altLang="zh-CN" sz="5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whether the college is famous 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the most important.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8DAC2BB2-2EF9-43FF-AA56-427DBE9029B0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293570371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71806" y="1980630"/>
            <a:ext cx="2339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新高考版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326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819713" y="900510"/>
            <a:ext cx="20503091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 in a famous college will they be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able to have a good job in the </a:t>
            </a:r>
            <a:r>
              <a:rPr lang="en-US" altLang="zh-CN" sz="5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future. 90 students, however, consider it is the amount of the fee </a:t>
            </a:r>
            <a:r>
              <a:rPr lang="en-US" altLang="zh-CN" sz="5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matters a lot</a:t>
            </a:r>
            <a:r>
              <a:rPr lang="en-US" altLang="zh-CN" sz="5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5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Interestingly</a:t>
            </a:r>
            <a:r>
              <a:rPr lang="en-US" altLang="zh-CN" sz="5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70 students think it is important </a:t>
            </a:r>
            <a:r>
              <a:rPr lang="en-US" altLang="zh-CN" sz="5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whether to go to the school is convenient</a:t>
            </a:r>
            <a:r>
              <a:rPr lang="en-US" altLang="zh-CN" sz="5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In 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 opinion, interest is the most important of all. Besides, the advice offered by parents or teachers </a:t>
            </a:r>
            <a:r>
              <a:rPr lang="en-US" altLang="zh-CN" sz="5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well worth considering 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because they have more social experience than us. So we should </a:t>
            </a:r>
            <a:r>
              <a:rPr lang="en-US" altLang="zh-CN" sz="5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attach great importance to 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their advice.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8DAC2BB2-2EF9-43FF-AA56-427DBE9029B0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182535902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281244" y="5322322"/>
            <a:ext cx="123764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b="1" spc="300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200" b="1" spc="300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7200" b="1" spc="300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7200" b="1" spc="300" dirty="0">
              <a:solidFill>
                <a:srgbClr val="9D23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600" b="1" spc="300" dirty="0">
                <a:solidFill>
                  <a:srgbClr val="DC66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图表图画类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F37F156-4D5C-42F5-89D3-839FF18E0E62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  <p:sp>
        <p:nvSpPr>
          <p:cNvPr id="5" name="矩形 4"/>
          <p:cNvSpPr/>
          <p:nvPr/>
        </p:nvSpPr>
        <p:spPr>
          <a:xfrm>
            <a:off x="1800524" y="2340670"/>
            <a:ext cx="20575099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图表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图画类作文是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年全国乙卷出现的一种新型考查方式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多以说明文为主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以短文投稿、调查报告等形式出现。此类作文主要是一些关于情况调查、生产、销售、发展进程等各种项目统计的示意图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并配有提纲文字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要求考生能够精准地描述图表或图画里的现象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分析其中原因并提出自己的见解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以达到透过现象看本质的目的。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19713" y="900510"/>
            <a:ext cx="20863131" cy="1110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b="1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【写作架构】</a:t>
            </a:r>
            <a:endParaRPr lang="en-US" altLang="zh-CN" sz="5000" b="1" dirty="0">
              <a:solidFill>
                <a:srgbClr val="9D23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24" y="2340670"/>
            <a:ext cx="17354956" cy="676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2770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5" y="900510"/>
            <a:ext cx="20522279" cy="817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高考体验</a:t>
            </a:r>
            <a:r>
              <a:rPr lang="en-US" altLang="zh-CN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[2022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·全国乙卷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学校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英文报正在开展以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English beyond the classroom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为题的讨论。请使用图表中的调查结果写一篇短文投稿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内容包括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1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学习活动状况描述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简单评论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3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你的建议</a:t>
            </a:r>
            <a:r>
              <a:rPr lang="zh-CN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387990508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06" y="900510"/>
            <a:ext cx="13071026" cy="692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00524" y="8461350"/>
            <a:ext cx="205222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注意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1.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词数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短文的题目和首句已为你写好</a:t>
            </a: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99104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4" y="900510"/>
            <a:ext cx="2059428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English beyond the classroom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There are many things we can do to learn English well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.________ </a:t>
            </a:r>
            <a:endParaRPr lang="en-US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197630274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8DAC2BB2-2EF9-43FF-AA56-427DBE9029B0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  <a:endParaRPr lang="zh-CN" altLang="en-US" sz="5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0524" y="900510"/>
            <a:ext cx="2052228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经典范文</a:t>
            </a:r>
            <a:r>
              <a:rPr lang="en-US" altLang="zh-CN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English beyond the classroom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50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There </a:t>
            </a:r>
            <a:r>
              <a:rPr lang="en-US" altLang="zh-CN" sz="5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many things we can do to learn English well.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 results are clearly shown in the chart: among the four types, listening to English songs and watching English movies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account for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65% and 50%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respectively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leaving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reading English originals or accessing English learning websites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far behind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—only 18% and 12%. </a:t>
            </a:r>
          </a:p>
        </p:txBody>
      </p:sp>
    </p:spTree>
    <p:extLst>
      <p:ext uri="{BB962C8B-B14F-4D97-AF65-F5344CB8AC3E}">
        <p14:creationId xmlns:p14="http://schemas.microsoft.com/office/powerpoint/2010/main" val="52228431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1095</Words>
  <Application>Microsoft Office PowerPoint</Application>
  <PresentationFormat>自定义</PresentationFormat>
  <Paragraphs>90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695</cp:revision>
  <dcterms:created xsi:type="dcterms:W3CDTF">2016-01-31T01:38:00Z</dcterms:created>
  <dcterms:modified xsi:type="dcterms:W3CDTF">2022-10-18T07:54:06Z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