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8"/>
  </p:notesMasterIdLst>
  <p:handoutMasterIdLst>
    <p:handoutMasterId r:id="rId19"/>
  </p:handoutMasterIdLst>
  <p:sldIdLst>
    <p:sldId id="404" r:id="rId3"/>
    <p:sldId id="405" r:id="rId4"/>
    <p:sldId id="316" r:id="rId5"/>
    <p:sldId id="406" r:id="rId6"/>
    <p:sldId id="408" r:id="rId7"/>
    <p:sldId id="410" r:id="rId8"/>
    <p:sldId id="411" r:id="rId9"/>
    <p:sldId id="412" r:id="rId10"/>
    <p:sldId id="413" r:id="rId11"/>
    <p:sldId id="423" r:id="rId12"/>
    <p:sldId id="414" r:id="rId13"/>
    <p:sldId id="418" r:id="rId14"/>
    <p:sldId id="420" r:id="rId15"/>
    <p:sldId id="421" r:id="rId16"/>
    <p:sldId id="422" r:id="rId17"/>
  </p:sldIdLst>
  <p:sldSz cx="23763288" cy="13322300"/>
  <p:notesSz cx="6858000" cy="9144000"/>
  <p:defaultTextStyle>
    <a:defPPr>
      <a:defRPr lang="zh-CN"/>
    </a:defPPr>
    <a:lvl1pPr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1059180" indent="-601980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2117725" indent="-1203325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3178175" indent="-1806575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4237355" indent="-2408555" algn="l" defTabSz="2117725" rtl="0" fontAlgn="base">
      <a:spcBef>
        <a:spcPct val="0"/>
      </a:spcBef>
      <a:spcAft>
        <a:spcPct val="0"/>
      </a:spcAft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41">
          <p15:clr>
            <a:srgbClr val="A4A3A4"/>
          </p15:clr>
        </p15:guide>
        <p15:guide id="2" pos="74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1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00000"/>
    <a:srgbClr val="9D234F"/>
    <a:srgbClr val="D22800"/>
    <a:srgbClr val="E62C00"/>
    <a:srgbClr val="FF3300"/>
    <a:srgbClr val="4DA9CF"/>
    <a:srgbClr val="671734"/>
    <a:srgbClr val="DC6690"/>
    <a:srgbClr val="DD66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2467" autoAdjust="0"/>
  </p:normalViewPr>
  <p:slideViewPr>
    <p:cSldViewPr>
      <p:cViewPr varScale="1">
        <p:scale>
          <a:sx n="52" d="100"/>
          <a:sy n="52" d="100"/>
        </p:scale>
        <p:origin x="-828" y="-108"/>
      </p:cViewPr>
      <p:guideLst>
        <p:guide orient="horz" pos="4241"/>
        <p:guide pos="748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91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931F0-0F06-4D43-84F3-9562F0EEE9E7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85A7E-BC9E-4B02-A88E-93F2C7987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505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255D1F0-0559-45E3-AA3F-653AFB4BCBF4}" type="datetimeFigureOut">
              <a:rPr lang="zh-CN" altLang="en-US"/>
              <a:t>2022/10/18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1475" y="685800"/>
            <a:ext cx="611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9E6B5E2-414F-4B9B-AAB9-9B87664B65D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91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6B5E2-414F-4B9B-AAB9-9B87664B65D6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6B5E2-414F-4B9B-AAB9-9B87664B65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147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6B5E2-414F-4B9B-AAB9-9B87664B65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3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6B5E2-414F-4B9B-AAB9-9B87664B65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8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E6B5E2-414F-4B9B-AAB9-9B87664B65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1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881116" y="5173950"/>
            <a:ext cx="814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921204" y="7589844"/>
            <a:ext cx="1324947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881116" y="5173950"/>
            <a:ext cx="814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921204" y="7589844"/>
            <a:ext cx="1324947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36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23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881116" y="4238094"/>
            <a:ext cx="132895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6000" b="1" dirty="0">
              <a:solidFill>
                <a:srgbClr val="339B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881116" y="5173950"/>
            <a:ext cx="814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921204" y="7589844"/>
            <a:ext cx="1324947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17725" rtl="0" eaLnBrk="0" fontAlgn="base" hangingPunct="0">
        <a:spcBef>
          <a:spcPct val="0"/>
        </a:spcBef>
        <a:spcAft>
          <a:spcPct val="0"/>
        </a:spcAft>
        <a:defRPr sz="10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793750" indent="-793750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0850" indent="-66230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4795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0840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6758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2739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87210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4702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0620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5981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1899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7881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3799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9780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5762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1680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47661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881116" y="4238094"/>
            <a:ext cx="132895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6000" b="1" dirty="0">
              <a:solidFill>
                <a:srgbClr val="339B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881116" y="5173950"/>
            <a:ext cx="814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921204" y="7589844"/>
            <a:ext cx="1324947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36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697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2117725" rtl="0" eaLnBrk="0" fontAlgn="base" hangingPunct="0">
        <a:spcBef>
          <a:spcPct val="0"/>
        </a:spcBef>
        <a:spcAft>
          <a:spcPct val="0"/>
        </a:spcAft>
        <a:defRPr sz="10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2117725" rtl="0" eaLnBrk="0" fontAlgn="base" hangingPunct="0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2117725" rtl="0" fontAlgn="base">
        <a:spcBef>
          <a:spcPct val="0"/>
        </a:spcBef>
        <a:spcAft>
          <a:spcPct val="0"/>
        </a:spcAft>
        <a:defRPr sz="10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793750" indent="-793750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20850" indent="-66230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4795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0840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67580" indent="-528955" algn="l" defTabSz="2117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2739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87210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4702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006205" indent="-529590" algn="l" defTabSz="2118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5981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1899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7881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3799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9780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5762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16800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476615" algn="l" defTabSz="211899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pointgz.cn/faq/index.html?q=luanma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anpointgz.cn/faq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358160" y="324446"/>
            <a:ext cx="9307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DD66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课件编辑说明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41" y="564610"/>
            <a:ext cx="726923" cy="720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5D4D2AAD-FAEA-401A-8311-7F6B4F28C6A8}"/>
              </a:ext>
            </a:extLst>
          </p:cNvPr>
          <p:cNvGrpSpPr/>
          <p:nvPr/>
        </p:nvGrpSpPr>
        <p:grpSpPr>
          <a:xfrm>
            <a:off x="3874891" y="3456794"/>
            <a:ext cx="16013507" cy="6408712"/>
            <a:chOff x="4077049" y="4068862"/>
            <a:chExt cx="16013507" cy="640871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053E71B3-0453-7F7E-F646-850ED0764770}"/>
                </a:ext>
              </a:extLst>
            </p:cNvPr>
            <p:cNvGrpSpPr/>
            <p:nvPr/>
          </p:nvGrpSpPr>
          <p:grpSpPr>
            <a:xfrm>
              <a:off x="4077049" y="4068862"/>
              <a:ext cx="16013507" cy="1482650"/>
              <a:chOff x="4077049" y="4068862"/>
              <a:chExt cx="16013507" cy="1482650"/>
            </a:xfrm>
          </p:grpSpPr>
          <p:sp>
            <p:nvSpPr>
              <p:cNvPr id="16" name="矩形: 圆角 18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5B49FB72-B2BE-45BB-D1B0-0B1474F6F6D4}"/>
                  </a:ext>
                </a:extLst>
              </p:cNvPr>
              <p:cNvSpPr/>
              <p:nvPr/>
            </p:nvSpPr>
            <p:spPr>
              <a:xfrm>
                <a:off x="4077049" y="4334485"/>
                <a:ext cx="2791726" cy="1030520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7" name="文本框 19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9C008C9C-53C0-10A8-71AA-7FED58DBF6FE}"/>
                  </a:ext>
                </a:extLst>
              </p:cNvPr>
              <p:cNvSpPr txBox="1"/>
              <p:nvPr/>
            </p:nvSpPr>
            <p:spPr>
              <a:xfrm>
                <a:off x="7387652" y="4068862"/>
                <a:ext cx="12702904" cy="1482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本课件需用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office2010</a:t>
                </a:r>
                <a:r>
                  <a:rPr lang="zh-CN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及以上版本打开，如果您的电脑是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office2007</a:t>
                </a:r>
                <a:r>
                  <a:rPr lang="zh-CN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及以下版本或者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WPS</a:t>
                </a:r>
                <a:r>
                  <a:rPr lang="zh-CN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软件，可能会出现不可编辑的文档。</a:t>
                </a:r>
              </a:p>
            </p:txBody>
          </p:sp>
          <p:sp>
            <p:nvSpPr>
              <p:cNvPr id="18" name="文本框 20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4479B736-C9E6-E6A4-FDCD-0A4727AD7127}"/>
                  </a:ext>
                </a:extLst>
              </p:cNvPr>
              <p:cNvSpPr txBox="1"/>
              <p:nvPr/>
            </p:nvSpPr>
            <p:spPr>
              <a:xfrm>
                <a:off x="4175744" y="4212878"/>
                <a:ext cx="3025380" cy="1069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48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版本要求</a:t>
                </a:r>
                <a:endParaRPr lang="zh-CN" altLang="zh-CN" sz="4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B805FEC8-2069-4E00-C397-9F65DFE173F4}"/>
                </a:ext>
              </a:extLst>
            </p:cNvPr>
            <p:cNvGrpSpPr/>
            <p:nvPr/>
          </p:nvGrpSpPr>
          <p:grpSpPr>
            <a:xfrm>
              <a:off x="4077049" y="6546652"/>
              <a:ext cx="16013507" cy="1482650"/>
              <a:chOff x="4077049" y="4068862"/>
              <a:chExt cx="16013507" cy="1482650"/>
            </a:xfrm>
          </p:grpSpPr>
          <p:sp>
            <p:nvSpPr>
              <p:cNvPr id="13" name="矩形: 圆角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63008E3F-92CB-4558-B5E3-9DBB0E562E4A}"/>
                  </a:ext>
                </a:extLst>
              </p:cNvPr>
              <p:cNvSpPr/>
              <p:nvPr/>
            </p:nvSpPr>
            <p:spPr>
              <a:xfrm>
                <a:off x="4077049" y="4334485"/>
                <a:ext cx="2791726" cy="1030520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" name="文本框 16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4BE85408-8A19-37D9-28D1-E2578CB3FC49}"/>
                  </a:ext>
                </a:extLst>
              </p:cNvPr>
              <p:cNvSpPr txBox="1"/>
              <p:nvPr/>
            </p:nvSpPr>
            <p:spPr>
              <a:xfrm>
                <a:off x="7387652" y="4068862"/>
                <a:ext cx="12702904" cy="1482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如您在使用过程中遇到公式不显示或者乱码的情况，可能是因为您的电脑缺少字体，请登录网站</a:t>
                </a:r>
                <a:r>
                  <a:rPr lang="en-US" altLang="zh-CN" sz="3200" u="sng" dirty="0">
                    <a:latin typeface="微软雅黑" panose="020B0503020204020204" pitchFamily="34" charset="-122"/>
                    <a:ea typeface="微软雅黑" panose="020B0503020204020204" pitchFamily="34" charset="-122"/>
                    <a:hlinkClick r:id="rId3"/>
                  </a:rPr>
                  <a:t>www.canpointgz.cn/faq</a:t>
                </a:r>
                <a:r>
                  <a:rPr lang="zh-CN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下载。 </a:t>
                </a:r>
              </a:p>
            </p:txBody>
          </p:sp>
          <p:sp>
            <p:nvSpPr>
              <p:cNvPr id="15" name="文本框 17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75390994-19EE-83A3-E0F5-6AD322D93403}"/>
                  </a:ext>
                </a:extLst>
              </p:cNvPr>
              <p:cNvSpPr txBox="1"/>
              <p:nvPr/>
            </p:nvSpPr>
            <p:spPr>
              <a:xfrm>
                <a:off x="4175744" y="4212878"/>
                <a:ext cx="3025380" cy="1069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48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乱码问题</a:t>
                </a:r>
                <a:endParaRPr lang="zh-CN" altLang="zh-CN" sz="4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52207F49-21DD-ADEB-84A7-2BCBC2FD99B2}"/>
                </a:ext>
              </a:extLst>
            </p:cNvPr>
            <p:cNvGrpSpPr/>
            <p:nvPr/>
          </p:nvGrpSpPr>
          <p:grpSpPr>
            <a:xfrm>
              <a:off x="4077049" y="8969469"/>
              <a:ext cx="16013507" cy="1508105"/>
              <a:chOff x="4077049" y="4068862"/>
              <a:chExt cx="16013507" cy="1508105"/>
            </a:xfrm>
          </p:grpSpPr>
          <p:sp>
            <p:nvSpPr>
              <p:cNvPr id="10" name="矩形: 圆角 12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1312C439-83FE-DCF6-592B-E16804BD02D4}"/>
                  </a:ext>
                </a:extLst>
              </p:cNvPr>
              <p:cNvSpPr/>
              <p:nvPr/>
            </p:nvSpPr>
            <p:spPr>
              <a:xfrm>
                <a:off x="4077049" y="4334485"/>
                <a:ext cx="2791726" cy="1030520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" name="文本框 13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7489351F-EE60-DA09-7265-8832D7E7997B}"/>
                  </a:ext>
                </a:extLst>
              </p:cNvPr>
              <p:cNvSpPr txBox="1"/>
              <p:nvPr/>
            </p:nvSpPr>
            <p:spPr>
              <a:xfrm>
                <a:off x="7387652" y="4068862"/>
                <a:ext cx="12702904" cy="1508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如您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还有其他</a:t>
                </a:r>
                <a:r>
                  <a:rPr lang="zh-CN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方面的问题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，请登录网站</a:t>
                </a:r>
                <a:r>
                  <a:rPr lang="en-US" altLang="zh-CN" sz="3200" u="sng" dirty="0">
                    <a:latin typeface="微软雅黑" panose="020B0503020204020204" pitchFamily="34" charset="-122"/>
                    <a:ea typeface="微软雅黑" panose="020B0503020204020204" pitchFamily="34" charset="-122"/>
                    <a:hlinkClick r:id="rId4"/>
                  </a:rPr>
                  <a:t>www.canpointgz.cn/faq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</a:t>
                </a:r>
                <a:r>
                  <a:rPr lang="zh-CN" altLang="en-US" sz="3200" dirty="0">
                    <a:solidFill>
                      <a:srgbClr val="1865D6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“常见问题”</a:t>
                </a:r>
                <a:r>
                  <a:rPr lang="zh-CN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，或致电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010-58818058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4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598AEAE0-0D28-4728-0D92-56E472F0D4CE}"/>
                  </a:ext>
                </a:extLst>
              </p:cNvPr>
              <p:cNvSpPr txBox="1"/>
              <p:nvPr/>
            </p:nvSpPr>
            <p:spPr>
              <a:xfrm>
                <a:off x="4175744" y="4212878"/>
                <a:ext cx="3025380" cy="1069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1059180" indent="-601980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2117725" indent="-120332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3178175" indent="-180657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4237355" indent="-2408555" algn="l" defTabSz="2117725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48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联系我们</a:t>
                </a:r>
                <a:endParaRPr lang="zh-CN" altLang="zh-CN" sz="4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1656512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00524" y="867980"/>
            <a:ext cx="20863131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altLang="zh-CN" sz="5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Not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only will our </a:t>
            </a:r>
            <a:r>
              <a:rPr lang="en-US" altLang="zh-CN" sz="5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club's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works be displayed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 we also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have a valuable set of paper-cutting created by a famous artist in this field.</a:t>
            </a:r>
            <a:endParaRPr lang="zh-CN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_____________________________________________________________________</a:t>
            </a:r>
            <a:endParaRPr lang="en-US" altLang="zh-CN" sz="5000" u="sng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任何对</a:t>
            </a:r>
            <a:r>
              <a:rPr lang="zh-CN" altLang="zh-CN" sz="5000" dirty="0">
                <a:latin typeface="宋体" pitchFamily="2" charset="-122"/>
              </a:rPr>
              <a:t>……</a:t>
            </a: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感兴趣和热爱的人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Chinese culture, please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sign up for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contest as soon as possible. </a:t>
            </a:r>
            <a:endParaRPr lang="zh-CN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Learning traditional Chinese painting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you will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 easier access to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our excellent history and culture,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which can nurture your mind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55CDC28-D5F0-4294-88D2-D9DDC785EC06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644" y="4572918"/>
            <a:ext cx="19082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Whoever feels interested in and has a passion for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18967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00524" y="867980"/>
            <a:ext cx="20863131" cy="863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Mid-Autumn Festival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falls on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15th day of the 8th lunar month,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which is a time for family members to get united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Lantern Festival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falls on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15th day of the first lunar month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50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</a:t>
            </a:r>
            <a:r>
              <a:rPr lang="zh-CN" altLang="en-US" sz="50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50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标志着春节的结束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). There is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wide range of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interesting activities. People get together to have a family reunion dinner, eating </a:t>
            </a:r>
            <a:r>
              <a:rPr lang="en-US" altLang="zh-CN" sz="5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tangyuan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balls of sticky rice flour stuffed with different fillings. 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55CDC28-D5F0-4294-88D2-D9DDC785EC06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40784" y="4676714"/>
            <a:ext cx="15481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marking the end of the Spring Festival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146204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00525" y="900510"/>
            <a:ext cx="20522280" cy="1047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5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模拟演练</a:t>
            </a:r>
            <a:r>
              <a:rPr lang="en-US" altLang="zh-CN" sz="5000" b="1" dirty="0" smtClean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假定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你是李华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你在美国某高中做交换生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你校校报新开了“中国文化”专栏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邀请你介绍中国传统绘画艺术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请给校报编辑写一封回信介绍该艺术形式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内容包括以下要点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1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写信目的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2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中国画的特点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3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著名的中国画画家。</a:t>
            </a:r>
          </a:p>
          <a:p>
            <a:pPr>
              <a:lnSpc>
                <a:spcPct val="150000"/>
              </a:lnSpc>
            </a:pPr>
            <a:r>
              <a:rPr lang="zh-CN" altLang="en-US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注意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1. 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写作词数应为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2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开头和结尾已给出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不计入总词数</a:t>
            </a:r>
            <a:r>
              <a:rPr lang="zh-CN" altLang="en-US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55CDC28-D5F0-4294-88D2-D9DDC785EC06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</p:spTree>
    <p:extLst>
      <p:ext uri="{BB962C8B-B14F-4D97-AF65-F5344CB8AC3E}">
        <p14:creationId xmlns:p14="http://schemas.microsoft.com/office/powerpoint/2010/main" val="101802796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00524" y="900510"/>
            <a:ext cx="20594288" cy="1163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参考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词汇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专栏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column 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中国画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Chinese 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painting</a:t>
            </a:r>
          </a:p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Dear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editor,</a:t>
            </a:r>
          </a:p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I'm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very glad to have received your invitation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.__________________</a:t>
            </a:r>
            <a:endParaRPr lang="en-US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Best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wishes.</a:t>
            </a:r>
          </a:p>
          <a:p>
            <a:pPr algn="r">
              <a:lnSpc>
                <a:spcPct val="150000"/>
              </a:lnSpc>
            </a:pP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Yours,</a:t>
            </a:r>
          </a:p>
          <a:p>
            <a:pPr algn="r">
              <a:lnSpc>
                <a:spcPct val="150000"/>
              </a:lnSpc>
            </a:pP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 </a:t>
            </a:r>
            <a:r>
              <a:rPr lang="en-US" altLang="zh-CN" sz="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Hua</a:t>
            </a:r>
            <a:endParaRPr lang="en-US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55CDC28-D5F0-4294-88D2-D9DDC785EC06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</p:spTree>
    <p:extLst>
      <p:ext uri="{BB962C8B-B14F-4D97-AF65-F5344CB8AC3E}">
        <p14:creationId xmlns:p14="http://schemas.microsoft.com/office/powerpoint/2010/main" val="400832621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819713" y="900510"/>
            <a:ext cx="20575099" cy="1047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000" b="1" i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 </a:t>
            </a:r>
            <a:r>
              <a:rPr lang="en-US" altLang="zh-CN" sz="5000" b="1" i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possible </a:t>
            </a:r>
            <a:r>
              <a:rPr lang="en-US" altLang="zh-CN" sz="5000" b="1" i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version </a:t>
            </a:r>
            <a:r>
              <a:rPr lang="en-US" altLang="zh-CN" sz="50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5000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5000" u="sng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Dear </a:t>
            </a:r>
            <a:r>
              <a:rPr lang="en-US" altLang="zh-CN" sz="5000" u="sng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editor,</a:t>
            </a:r>
            <a:r>
              <a:rPr lang="en-US" altLang="zh-CN" sz="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5000" u="sng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I'm </a:t>
            </a:r>
            <a:r>
              <a:rPr lang="en-US" altLang="zh-CN" sz="5000" u="sng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very glad to have received your invitation.</a:t>
            </a:r>
            <a:r>
              <a:rPr lang="en-US" altLang="zh-CN" sz="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I'm </a:t>
            </a:r>
            <a:r>
              <a:rPr lang="en-US" altLang="zh-CN" sz="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writing to introduce Chinese painting. </a:t>
            </a:r>
          </a:p>
          <a:p>
            <a:pPr>
              <a:lnSpc>
                <a:spcPct val="150000"/>
              </a:lnSpc>
            </a:pPr>
            <a:r>
              <a:rPr lang="en-US" altLang="zh-CN" sz="50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As </a:t>
            </a:r>
            <a:r>
              <a:rPr lang="en-US" altLang="zh-CN" sz="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important part of Chinese culture, </a:t>
            </a:r>
            <a:r>
              <a:rPr lang="en-US" altLang="zh-CN" sz="5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Chinese painting dates back to more than 2,000 years ago</a:t>
            </a:r>
            <a:r>
              <a:rPr lang="en-US" altLang="zh-CN" sz="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Three major kinds of subject matter </a:t>
            </a:r>
            <a:r>
              <a:rPr lang="en-US" altLang="zh-CN" sz="5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consist of</a:t>
            </a:r>
            <a:r>
              <a:rPr lang="en-US" altLang="zh-CN" sz="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most popular themes of traditional Chinese painting, which are birds and flowers, people and landscapes of the countryside, mountains and </a:t>
            </a:r>
            <a:r>
              <a:rPr lang="en-US" altLang="zh-CN" sz="50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sea.</a:t>
            </a:r>
            <a:endParaRPr lang="en-US" altLang="zh-CN" sz="50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8DAC2BB2-2EF9-43FF-AA56-427DBE9029B0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</p:spTree>
    <p:extLst>
      <p:ext uri="{BB962C8B-B14F-4D97-AF65-F5344CB8AC3E}">
        <p14:creationId xmlns:p14="http://schemas.microsoft.com/office/powerpoint/2010/main" val="37735399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819713" y="900510"/>
            <a:ext cx="20503091" cy="817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0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en-US" altLang="zh-CN" sz="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history of Chinese painting, there were many outstanding painters, such as Qi </a:t>
            </a:r>
            <a:r>
              <a:rPr lang="en-US" altLang="zh-CN" sz="5000" dirty="0" err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Baishi</a:t>
            </a:r>
            <a:r>
              <a:rPr lang="en-US" altLang="zh-CN" sz="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5000" dirty="0" err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Xu</a:t>
            </a:r>
            <a:r>
              <a:rPr lang="en-US" altLang="zh-CN" sz="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 err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Beihong</a:t>
            </a:r>
            <a:r>
              <a:rPr lang="en-US" altLang="zh-CN" sz="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Nowadays, Chinese painting is becoming more and more popular and </a:t>
            </a:r>
            <a:r>
              <a:rPr lang="en-US" altLang="zh-CN" sz="5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highly thought of </a:t>
            </a:r>
            <a:r>
              <a:rPr lang="en-US" altLang="zh-CN" sz="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throughout the world.</a:t>
            </a:r>
          </a:p>
          <a:p>
            <a:pPr>
              <a:lnSpc>
                <a:spcPct val="150000"/>
              </a:lnSpc>
            </a:pPr>
            <a:r>
              <a:rPr lang="en-US" altLang="zh-CN" sz="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5000" u="sng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Best wishes. </a:t>
            </a:r>
          </a:p>
          <a:p>
            <a:pPr algn="r">
              <a:lnSpc>
                <a:spcPct val="150000"/>
              </a:lnSpc>
            </a:pPr>
            <a:r>
              <a:rPr lang="en-US" altLang="zh-CN" sz="5000" u="sng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Yours,</a:t>
            </a:r>
          </a:p>
          <a:p>
            <a:pPr algn="r">
              <a:lnSpc>
                <a:spcPct val="150000"/>
              </a:lnSpc>
            </a:pPr>
            <a:r>
              <a:rPr lang="en-US" altLang="zh-CN" sz="5000" u="sng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 </a:t>
            </a:r>
            <a:r>
              <a:rPr lang="en-US" altLang="zh-CN" sz="5000" u="sng" dirty="0" err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Hua</a:t>
            </a:r>
            <a:r>
              <a:rPr lang="en-US" altLang="zh-CN" sz="5000" u="sng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8DAC2BB2-2EF9-43FF-AA56-427DBE9029B0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</p:spTree>
    <p:extLst>
      <p:ext uri="{BB962C8B-B14F-4D97-AF65-F5344CB8AC3E}">
        <p14:creationId xmlns:p14="http://schemas.microsoft.com/office/powerpoint/2010/main" val="80889897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71806" y="1980630"/>
            <a:ext cx="23391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新高考版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006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281244" y="5322322"/>
            <a:ext cx="123764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200" b="1" spc="300" dirty="0" smtClean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200" b="1" spc="300" dirty="0" smtClean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7200" b="1" spc="300" dirty="0" smtClean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7200" b="1" spc="300" dirty="0">
              <a:solidFill>
                <a:srgbClr val="9D23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600" b="1" spc="300" dirty="0">
                <a:solidFill>
                  <a:srgbClr val="DC66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热点</a:t>
            </a:r>
            <a:r>
              <a:rPr lang="en-US" altLang="zh-CN" sz="9600" b="1" spc="300" dirty="0">
                <a:solidFill>
                  <a:srgbClr val="DC66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9600" b="1" spc="300" dirty="0">
                <a:solidFill>
                  <a:srgbClr val="DC66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中国文化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F37F156-4D5C-42F5-89D3-839FF18E0E62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  <p:sp>
        <p:nvSpPr>
          <p:cNvPr id="5" name="矩形 4"/>
          <p:cNvSpPr/>
          <p:nvPr/>
        </p:nvSpPr>
        <p:spPr>
          <a:xfrm>
            <a:off x="1800524" y="2340670"/>
            <a:ext cx="20575099" cy="6881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根据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普通高中英语课程标准中学科核心素养的要求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考生应该形成正确的文化意识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其中就包括增强对中国传统文化的认知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坚定文化自信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传播优秀中国传统文化。中国传统文化历史悠久、博大精深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主要涵盖物质和精神两个方面。物质方面主要包括饮食、服饰、建筑、交通等以及相关的发明与创造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精神方面主要包括哲学、科学、教育、历史、文学、艺术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也包括价值观念、道德修养、审美情趣、社会规约和风俗习惯等。</a:t>
            </a:r>
          </a:p>
        </p:txBody>
      </p:sp>
    </p:spTree>
    <p:extLst>
      <p:ext uri="{BB962C8B-B14F-4D97-AF65-F5344CB8AC3E}">
        <p14:creationId xmlns:p14="http://schemas.microsoft.com/office/powerpoint/2010/main" val="389963077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00525" y="900510"/>
            <a:ext cx="20522279" cy="1163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5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高考体验</a:t>
            </a:r>
            <a:r>
              <a:rPr lang="en-US" altLang="zh-CN" sz="5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[2021•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全国甲卷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zh-CN" altLang="en-US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假定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你是李华。你校计划举办介绍中国传统文化的主题班会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并在英文网站展示。请你写一封邮件给外国朋友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Chris,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向他了解哪些中国传统文化更吸引外国友人。邮件内容包括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1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阐明写信事由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2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征求建议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3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表示感谢。</a:t>
            </a:r>
          </a:p>
          <a:p>
            <a:pPr>
              <a:lnSpc>
                <a:spcPct val="150000"/>
              </a:lnSpc>
            </a:pPr>
            <a:r>
              <a:rPr lang="zh-CN" altLang="en-US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注意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1. 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词数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2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可以适当增加细节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以使行文连贯</a:t>
            </a:r>
            <a:r>
              <a:rPr lang="zh-CN" altLang="en-US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55CDC28-D5F0-4294-88D2-D9DDC785EC06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</p:spTree>
    <p:extLst>
      <p:ext uri="{BB962C8B-B14F-4D97-AF65-F5344CB8AC3E}">
        <p14:creationId xmlns:p14="http://schemas.microsoft.com/office/powerpoint/2010/main" val="74928825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00524" y="900510"/>
            <a:ext cx="20594288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_______________________________________________________________________ </a:t>
            </a:r>
            <a:endParaRPr lang="en-US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55CDC28-D5F0-4294-88D2-D9DDC785EC06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</p:spTree>
    <p:extLst>
      <p:ext uri="{BB962C8B-B14F-4D97-AF65-F5344CB8AC3E}">
        <p14:creationId xmlns:p14="http://schemas.microsoft.com/office/powerpoint/2010/main" val="356758054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8DAC2BB2-2EF9-43FF-AA56-427DBE9029B0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  <a:endParaRPr lang="zh-CN" altLang="en-US" sz="5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00524" y="900510"/>
            <a:ext cx="20522280" cy="1163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5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经典范文</a:t>
            </a:r>
            <a:r>
              <a:rPr lang="en-US" altLang="zh-CN" sz="5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Dear Chris,</a:t>
            </a:r>
            <a:endParaRPr lang="zh-CN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In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 to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spread splendid Chinese culture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display something representative of my country, my school intends to hold a theme class meeting, which is to be posted on an English website later. Now I am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earnest need of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practical advice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It's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widely acknowledged that China boasts abundant and unique culture with its long history,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ranging from themed exhibitions of artworks and calligraphy to folk dances and local operas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89666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819713" y="900510"/>
            <a:ext cx="20503091" cy="1163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Besides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its tea culture and traditional handicrafts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hold worldwide appeal. To add a different </a:t>
            </a:r>
            <a:r>
              <a:rPr lang="en-US" altLang="zh-CN" sz="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flavour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give our culture an international touch, I wonder which ones are most suitable and attractive to you foreign friends? Which ones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cater to your desires and gain the most popularity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I am assured that your suggestions will definitely contribute to better promotion of the grace and glamour of our culture. I am looking forward to your earliest reply.</a:t>
            </a:r>
            <a:endParaRPr lang="zh-CN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Yours,</a:t>
            </a:r>
            <a:endParaRPr lang="zh-CN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 </a:t>
            </a:r>
            <a:r>
              <a:rPr lang="en-US" altLang="zh-CN" sz="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Hua</a:t>
            </a:r>
            <a:endParaRPr lang="en-US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8DAC2BB2-2EF9-43FF-AA56-427DBE9029B0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</p:spTree>
    <p:extLst>
      <p:ext uri="{BB962C8B-B14F-4D97-AF65-F5344CB8AC3E}">
        <p14:creationId xmlns:p14="http://schemas.microsoft.com/office/powerpoint/2010/main" val="380918256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3763288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00524" y="867980"/>
            <a:ext cx="20863131" cy="1001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【提分句式】</a:t>
            </a:r>
            <a:endParaRPr lang="en-US" altLang="zh-CN" sz="5000" b="1" dirty="0">
              <a:solidFill>
                <a:srgbClr val="9D23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5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With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history of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more than 2,000 years, Chinese kung </a:t>
            </a:r>
            <a:r>
              <a:rPr lang="en-US" altLang="zh-CN" sz="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regarded as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traditional sport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gaining more and more popularity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becoming increasingly popular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5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Traditional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 such as Peking Opera and paper-cutting 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</a:t>
            </a:r>
            <a:endParaRPr lang="en-US" altLang="zh-CN" sz="5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50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　　</a:t>
            </a:r>
            <a:r>
              <a:rPr lang="en-US" altLang="zh-CN" sz="50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zh-CN" sz="50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　　　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应该得到传承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). </a:t>
            </a:r>
            <a:endParaRPr lang="zh-CN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6000" b="1" dirty="0">
                <a:solidFill>
                  <a:srgbClr val="9D23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5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Peking 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Opera, 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which has a history of more than 200 years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is very popular in China</a:t>
            </a:r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zh-CN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55CDC28-D5F0-4294-88D2-D9DDC785EC06}"/>
              </a:ext>
            </a:extLst>
          </p:cNvPr>
          <p:cNvSpPr/>
          <p:nvPr/>
        </p:nvSpPr>
        <p:spPr>
          <a:xfrm>
            <a:off x="0" y="4140870"/>
            <a:ext cx="879648" cy="3456382"/>
          </a:xfrm>
          <a:prstGeom prst="rect">
            <a:avLst/>
          </a:prstGeom>
          <a:gradFill>
            <a:gsLst>
              <a:gs pos="0">
                <a:srgbClr val="52A375"/>
              </a:gs>
              <a:gs pos="0">
                <a:srgbClr val="5DA97E"/>
              </a:gs>
              <a:gs pos="51000">
                <a:schemeClr val="accent2">
                  <a:lumMod val="20000"/>
                  <a:lumOff val="80000"/>
                </a:schemeClr>
              </a:gs>
              <a:gs pos="0">
                <a:srgbClr val="35945E"/>
              </a:gs>
              <a:gs pos="0">
                <a:srgbClr val="DD6690"/>
              </a:gs>
            </a:gsLst>
            <a:lin ang="2700000" scaled="1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专题导读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88556" y="5864280"/>
            <a:ext cx="20887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should</a:t>
            </a:r>
          </a:p>
          <a:p>
            <a:r>
              <a:rPr lang="en-US" altLang="zh-CN" sz="6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6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6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supposed </a:t>
            </a:r>
            <a:r>
              <a:rPr lang="en-US" altLang="zh-CN" sz="6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be passed down</a:t>
            </a:r>
            <a:endParaRPr lang="zh-CN" altLang="zh-CN" sz="6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053010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937</Words>
  <Application>Microsoft Office PowerPoint</Application>
  <PresentationFormat>自定义</PresentationFormat>
  <Paragraphs>83</Paragraphs>
  <Slides>15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PC</cp:lastModifiedBy>
  <cp:revision>687</cp:revision>
  <dcterms:created xsi:type="dcterms:W3CDTF">2016-01-31T01:38:00Z</dcterms:created>
  <dcterms:modified xsi:type="dcterms:W3CDTF">2022-10-18T07:57:36Z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