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modernComment_114_DF736F2B.xml" ContentType="application/vnd.ms-powerpoint.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86" r:id="rId2"/>
    <p:sldId id="256" r:id="rId3"/>
    <p:sldId id="258" r:id="rId4"/>
    <p:sldId id="281" r:id="rId5"/>
    <p:sldId id="275" r:id="rId6"/>
    <p:sldId id="263" r:id="rId7"/>
    <p:sldId id="290" r:id="rId8"/>
    <p:sldId id="293" r:id="rId9"/>
    <p:sldId id="274" r:id="rId10"/>
    <p:sldId id="283" r:id="rId11"/>
    <p:sldId id="273" r:id="rId12"/>
    <p:sldId id="276" r:id="rId13"/>
    <p:sldId id="289" r:id="rId14"/>
    <p:sldId id="259" r:id="rId15"/>
    <p:sldId id="291"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FC42D5F-79F7-CC3F-0DCD-E5E9DFC0EAED}" name="Sai Muktevi" initials="SM" userId="S::vmuktev1@uw.edu::eb7019fb-5f83-40b7-ae57-6b5bfa8f5469" providerId="AD"/>
  <p188:author id="{1CB187D9-F624-0884-C433-C7BD4DA43CE2}" name="ajz55" initials="aj" userId="S::ajz55@uw.edu::8a586378-7e0f-432d-bb70-8250cf3c035e"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D00"/>
    <a:srgbClr val="E58FFF"/>
    <a:srgbClr val="0066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DA6C6A-5BB9-4B62-8D30-AFF1C0EF5CC5}" v="25" dt="2022-08-15T04:03:19.870"/>
    <p1510:client id="{4D9E84AB-EE96-418C-8045-C08869320732}" v="3116" dt="2022-08-16T06:47:55.768"/>
    <p1510:client id="{747A94D2-FB80-4C66-829D-8774AD803348}" v="678" dt="2022-08-16T17:50:04.748"/>
    <p1510:client id="{BEBE3F52-1909-4CA6-5457-7BBF093B8AFE}" v="1048" dt="2022-08-17T07:20:40.965"/>
    <p1510:client id="{F6359A4E-A0B2-5A79-A1FE-5A2F5634F66D}" v="167" dt="2022-08-17T07:04:23.708"/>
    <p1510:client id="{FCD9E952-C7D9-2DA4-97BB-D94DA38C1160}" v="341" dt="2022-08-17T18:49:54.0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modernComment_114_DF736F2B.xml><?xml version="1.0" encoding="utf-8"?>
<p188:cmLst xmlns:a="http://schemas.openxmlformats.org/drawingml/2006/main" xmlns:r="http://schemas.openxmlformats.org/officeDocument/2006/relationships" xmlns:p188="http://schemas.microsoft.com/office/powerpoint/2018/8/main">
  <p188:cm id="{48E35406-D5BF-4107-A967-5670F67F60B3}" authorId="{EFC42D5F-79F7-CC3F-0DCD-E5E9DFC0EAED}" status="resolved" created="2022-08-16T06:38:38.203" complete="100000">
    <pc:sldMkLst xmlns:pc="http://schemas.microsoft.com/office/powerpoint/2013/main/command">
      <pc:docMk/>
      <pc:sldMk cId="3748884267" sldId="276"/>
    </pc:sldMkLst>
    <p188:txBody>
      <a:bodyPr/>
      <a:lstStyle/>
      <a:p>
        <a:r>
          <a:rPr lang="en-US"/>
          <a:t>[@ajz55] could you simplify this slide ? </a:t>
        </a:r>
      </a:p>
    </p188:txBody>
  </p188:cm>
</p188:cmLst>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8A7BBF-2741-4CC5-826B-08DB1425794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D332CE6-890F-4352-9B6D-1D2A69F91964}">
      <dgm:prSet/>
      <dgm:spPr/>
      <dgm:t>
        <a:bodyPr/>
        <a:lstStyle/>
        <a:p>
          <a:pPr>
            <a:lnSpc>
              <a:spcPct val="100000"/>
            </a:lnSpc>
          </a:pPr>
          <a:r>
            <a:rPr lang="en-US" b="1">
              <a:solidFill>
                <a:schemeClr val="accent2"/>
              </a:solidFill>
            </a:rPr>
            <a:t>T</a:t>
          </a:r>
          <a:r>
            <a:rPr lang="en-US"/>
            <a:t>opic Modeling of Posts and Comments</a:t>
          </a:r>
        </a:p>
      </dgm:t>
    </dgm:pt>
    <dgm:pt modelId="{07544DE3-6186-4B7C-AE68-8AD7430D278A}" type="parTrans" cxnId="{3A28F640-A85F-4703-9B84-EC0EAFA630C5}">
      <dgm:prSet/>
      <dgm:spPr/>
      <dgm:t>
        <a:bodyPr/>
        <a:lstStyle/>
        <a:p>
          <a:endParaRPr lang="en-US"/>
        </a:p>
      </dgm:t>
    </dgm:pt>
    <dgm:pt modelId="{44B36A3F-A9B5-4BD5-9E2D-16E7122EEAF3}" type="sibTrans" cxnId="{3A28F640-A85F-4703-9B84-EC0EAFA630C5}">
      <dgm:prSet/>
      <dgm:spPr/>
      <dgm:t>
        <a:bodyPr/>
        <a:lstStyle/>
        <a:p>
          <a:pPr>
            <a:lnSpc>
              <a:spcPct val="100000"/>
            </a:lnSpc>
          </a:pPr>
          <a:endParaRPr lang="en-US"/>
        </a:p>
      </dgm:t>
    </dgm:pt>
    <dgm:pt modelId="{37D1DAD6-1AEB-4EE7-A32E-387073362B50}">
      <dgm:prSet/>
      <dgm:spPr/>
      <dgm:t>
        <a:bodyPr/>
        <a:lstStyle/>
        <a:p>
          <a:pPr>
            <a:lnSpc>
              <a:spcPct val="100000"/>
            </a:lnSpc>
          </a:pPr>
          <a:r>
            <a:rPr lang="en-US" b="1">
              <a:solidFill>
                <a:schemeClr val="accent2"/>
              </a:solidFill>
            </a:rPr>
            <a:t>S</a:t>
          </a:r>
          <a:r>
            <a:rPr lang="en-US"/>
            <a:t>entiment </a:t>
          </a:r>
          <a:r>
            <a:rPr lang="en-US" b="1">
              <a:solidFill>
                <a:schemeClr val="accent2"/>
              </a:solidFill>
            </a:rPr>
            <a:t>A</a:t>
          </a:r>
          <a:r>
            <a:rPr lang="en-US"/>
            <a:t>nalysis of Posts and Comments.</a:t>
          </a:r>
        </a:p>
      </dgm:t>
    </dgm:pt>
    <dgm:pt modelId="{31E240DD-3EBA-41BA-8A1F-CFBE8176DF16}" type="parTrans" cxnId="{BC8BA0F0-548C-4134-947A-64DB5D5D503D}">
      <dgm:prSet/>
      <dgm:spPr/>
      <dgm:t>
        <a:bodyPr/>
        <a:lstStyle/>
        <a:p>
          <a:endParaRPr lang="en-US"/>
        </a:p>
      </dgm:t>
    </dgm:pt>
    <dgm:pt modelId="{699BF31F-60AC-4B28-A791-38187D7AAE92}" type="sibTrans" cxnId="{BC8BA0F0-548C-4134-947A-64DB5D5D503D}">
      <dgm:prSet/>
      <dgm:spPr/>
      <dgm:t>
        <a:bodyPr/>
        <a:lstStyle/>
        <a:p>
          <a:pPr>
            <a:lnSpc>
              <a:spcPct val="100000"/>
            </a:lnSpc>
          </a:pPr>
          <a:endParaRPr lang="en-US"/>
        </a:p>
      </dgm:t>
    </dgm:pt>
    <dgm:pt modelId="{0896749F-5A72-4820-8F60-67379389F3B3}">
      <dgm:prSet/>
      <dgm:spPr/>
      <dgm:t>
        <a:bodyPr/>
        <a:lstStyle/>
        <a:p>
          <a:pPr>
            <a:lnSpc>
              <a:spcPct val="100000"/>
            </a:lnSpc>
          </a:pPr>
          <a:r>
            <a:rPr lang="en-US" b="1">
              <a:solidFill>
                <a:schemeClr val="accent2"/>
              </a:solidFill>
            </a:rPr>
            <a:t>R</a:t>
          </a:r>
          <a:r>
            <a:rPr lang="en-US"/>
            <a:t>elevance of Comments to their Posts.</a:t>
          </a:r>
        </a:p>
      </dgm:t>
    </dgm:pt>
    <dgm:pt modelId="{96ACE72B-239A-4D2D-B54A-06C1A9DF7AAA}" type="parTrans" cxnId="{09CCD4DA-9979-431D-ADED-42A748F4DBDD}">
      <dgm:prSet/>
      <dgm:spPr/>
      <dgm:t>
        <a:bodyPr/>
        <a:lstStyle/>
        <a:p>
          <a:endParaRPr lang="en-US"/>
        </a:p>
      </dgm:t>
    </dgm:pt>
    <dgm:pt modelId="{1E4F09EE-433F-416C-82D6-502F15D63EAB}" type="sibTrans" cxnId="{09CCD4DA-9979-431D-ADED-42A748F4DBDD}">
      <dgm:prSet/>
      <dgm:spPr/>
      <dgm:t>
        <a:bodyPr/>
        <a:lstStyle/>
        <a:p>
          <a:pPr>
            <a:lnSpc>
              <a:spcPct val="100000"/>
            </a:lnSpc>
          </a:pPr>
          <a:endParaRPr lang="en-US"/>
        </a:p>
      </dgm:t>
    </dgm:pt>
    <dgm:pt modelId="{B4B1A479-78B1-4DBD-BA60-C253918378AD}" type="pres">
      <dgm:prSet presAssocID="{0F8A7BBF-2741-4CC5-826B-08DB14257940}" presName="root" presStyleCnt="0">
        <dgm:presLayoutVars>
          <dgm:dir/>
          <dgm:resizeHandles val="exact"/>
        </dgm:presLayoutVars>
      </dgm:prSet>
      <dgm:spPr/>
    </dgm:pt>
    <dgm:pt modelId="{2F0669AA-7F68-4348-8619-C2135256F511}" type="pres">
      <dgm:prSet presAssocID="{BD332CE6-890F-4352-9B6D-1D2A69F91964}" presName="compNode" presStyleCnt="0"/>
      <dgm:spPr/>
    </dgm:pt>
    <dgm:pt modelId="{93803890-82B0-4E22-B3BF-CBF3B8BBC914}" type="pres">
      <dgm:prSet presAssocID="{BD332CE6-890F-4352-9B6D-1D2A69F9196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at"/>
        </a:ext>
      </dgm:extLst>
    </dgm:pt>
    <dgm:pt modelId="{854667DE-C490-45B9-83F2-7DE3DC05EEE9}" type="pres">
      <dgm:prSet presAssocID="{BD332CE6-890F-4352-9B6D-1D2A69F91964}" presName="spaceRect" presStyleCnt="0"/>
      <dgm:spPr/>
    </dgm:pt>
    <dgm:pt modelId="{5FA4671F-08A8-4F2A-AF7B-4687E5D60030}" type="pres">
      <dgm:prSet presAssocID="{BD332CE6-890F-4352-9B6D-1D2A69F91964}" presName="textRect" presStyleLbl="revTx" presStyleIdx="0" presStyleCnt="3">
        <dgm:presLayoutVars>
          <dgm:chMax val="1"/>
          <dgm:chPref val="1"/>
        </dgm:presLayoutVars>
      </dgm:prSet>
      <dgm:spPr/>
    </dgm:pt>
    <dgm:pt modelId="{D8A7593E-4761-4915-92D1-9C9DA7B01D2A}" type="pres">
      <dgm:prSet presAssocID="{44B36A3F-A9B5-4BD5-9E2D-16E7122EEAF3}" presName="sibTrans" presStyleCnt="0"/>
      <dgm:spPr/>
    </dgm:pt>
    <dgm:pt modelId="{4F4E920B-2F84-4E8F-8328-45D4A92B08F0}" type="pres">
      <dgm:prSet presAssocID="{37D1DAD6-1AEB-4EE7-A32E-387073362B50}" presName="compNode" presStyleCnt="0"/>
      <dgm:spPr/>
    </dgm:pt>
    <dgm:pt modelId="{20736821-0F4E-4CD1-BFE3-CD49CAC3E5A8}" type="pres">
      <dgm:prSet presAssocID="{37D1DAD6-1AEB-4EE7-A32E-387073362B5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peech"/>
        </a:ext>
      </dgm:extLst>
    </dgm:pt>
    <dgm:pt modelId="{885A4595-1098-40F4-9C3F-F7EB75E158FE}" type="pres">
      <dgm:prSet presAssocID="{37D1DAD6-1AEB-4EE7-A32E-387073362B50}" presName="spaceRect" presStyleCnt="0"/>
      <dgm:spPr/>
    </dgm:pt>
    <dgm:pt modelId="{F978F3CF-6F4F-44DA-A8EA-8793664B454E}" type="pres">
      <dgm:prSet presAssocID="{37D1DAD6-1AEB-4EE7-A32E-387073362B50}" presName="textRect" presStyleLbl="revTx" presStyleIdx="1" presStyleCnt="3">
        <dgm:presLayoutVars>
          <dgm:chMax val="1"/>
          <dgm:chPref val="1"/>
        </dgm:presLayoutVars>
      </dgm:prSet>
      <dgm:spPr/>
    </dgm:pt>
    <dgm:pt modelId="{978DBACE-6845-4563-ADB6-0CD36081207B}" type="pres">
      <dgm:prSet presAssocID="{699BF31F-60AC-4B28-A791-38187D7AAE92}" presName="sibTrans" presStyleCnt="0"/>
      <dgm:spPr/>
    </dgm:pt>
    <dgm:pt modelId="{448DFDE4-AFDC-446E-9396-10382701FDB9}" type="pres">
      <dgm:prSet presAssocID="{0896749F-5A72-4820-8F60-67379389F3B3}" presName="compNode" presStyleCnt="0"/>
      <dgm:spPr/>
    </dgm:pt>
    <dgm:pt modelId="{C3964567-386D-4251-B0D2-4EB430A97D68}" type="pres">
      <dgm:prSet presAssocID="{0896749F-5A72-4820-8F60-67379389F3B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ubtitles"/>
        </a:ext>
      </dgm:extLst>
    </dgm:pt>
    <dgm:pt modelId="{30AD4BC9-4F92-4EC8-BD87-4E009B2B2E04}" type="pres">
      <dgm:prSet presAssocID="{0896749F-5A72-4820-8F60-67379389F3B3}" presName="spaceRect" presStyleCnt="0"/>
      <dgm:spPr/>
    </dgm:pt>
    <dgm:pt modelId="{15D8BBBA-2B39-4730-99B9-5C88A9736B77}" type="pres">
      <dgm:prSet presAssocID="{0896749F-5A72-4820-8F60-67379389F3B3}" presName="textRect" presStyleLbl="revTx" presStyleIdx="2" presStyleCnt="3">
        <dgm:presLayoutVars>
          <dgm:chMax val="1"/>
          <dgm:chPref val="1"/>
        </dgm:presLayoutVars>
      </dgm:prSet>
      <dgm:spPr/>
    </dgm:pt>
  </dgm:ptLst>
  <dgm:cxnLst>
    <dgm:cxn modelId="{3A28F640-A85F-4703-9B84-EC0EAFA630C5}" srcId="{0F8A7BBF-2741-4CC5-826B-08DB14257940}" destId="{BD332CE6-890F-4352-9B6D-1D2A69F91964}" srcOrd="0" destOrd="0" parTransId="{07544DE3-6186-4B7C-AE68-8AD7430D278A}" sibTransId="{44B36A3F-A9B5-4BD5-9E2D-16E7122EEAF3}"/>
    <dgm:cxn modelId="{75FEF95D-8BF3-4A1C-BFAB-83909F88DAC0}" type="presOf" srcId="{0F8A7BBF-2741-4CC5-826B-08DB14257940}" destId="{B4B1A479-78B1-4DBD-BA60-C253918378AD}" srcOrd="0" destOrd="0" presId="urn:microsoft.com/office/officeart/2018/2/layout/IconLabelList"/>
    <dgm:cxn modelId="{4AE536B9-8D3B-4C64-BEF3-BC2DEA119338}" type="presOf" srcId="{0896749F-5A72-4820-8F60-67379389F3B3}" destId="{15D8BBBA-2B39-4730-99B9-5C88A9736B77}" srcOrd="0" destOrd="0" presId="urn:microsoft.com/office/officeart/2018/2/layout/IconLabelList"/>
    <dgm:cxn modelId="{09CCD4DA-9979-431D-ADED-42A748F4DBDD}" srcId="{0F8A7BBF-2741-4CC5-826B-08DB14257940}" destId="{0896749F-5A72-4820-8F60-67379389F3B3}" srcOrd="2" destOrd="0" parTransId="{96ACE72B-239A-4D2D-B54A-06C1A9DF7AAA}" sibTransId="{1E4F09EE-433F-416C-82D6-502F15D63EAB}"/>
    <dgm:cxn modelId="{7D019DDB-8DBD-475B-9AD4-A9DA30ABCC67}" type="presOf" srcId="{37D1DAD6-1AEB-4EE7-A32E-387073362B50}" destId="{F978F3CF-6F4F-44DA-A8EA-8793664B454E}" srcOrd="0" destOrd="0" presId="urn:microsoft.com/office/officeart/2018/2/layout/IconLabelList"/>
    <dgm:cxn modelId="{BC8BA0F0-548C-4134-947A-64DB5D5D503D}" srcId="{0F8A7BBF-2741-4CC5-826B-08DB14257940}" destId="{37D1DAD6-1AEB-4EE7-A32E-387073362B50}" srcOrd="1" destOrd="0" parTransId="{31E240DD-3EBA-41BA-8A1F-CFBE8176DF16}" sibTransId="{699BF31F-60AC-4B28-A791-38187D7AAE92}"/>
    <dgm:cxn modelId="{782CCFFE-B079-408F-AA42-F6382EBF225C}" type="presOf" srcId="{BD332CE6-890F-4352-9B6D-1D2A69F91964}" destId="{5FA4671F-08A8-4F2A-AF7B-4687E5D60030}" srcOrd="0" destOrd="0" presId="urn:microsoft.com/office/officeart/2018/2/layout/IconLabelList"/>
    <dgm:cxn modelId="{1A9A5DD4-F175-4C30-8AF3-513C016B7C02}" type="presParOf" srcId="{B4B1A479-78B1-4DBD-BA60-C253918378AD}" destId="{2F0669AA-7F68-4348-8619-C2135256F511}" srcOrd="0" destOrd="0" presId="urn:microsoft.com/office/officeart/2018/2/layout/IconLabelList"/>
    <dgm:cxn modelId="{1EE98B08-8F08-45DA-93D8-BA5E9CC3ADCD}" type="presParOf" srcId="{2F0669AA-7F68-4348-8619-C2135256F511}" destId="{93803890-82B0-4E22-B3BF-CBF3B8BBC914}" srcOrd="0" destOrd="0" presId="urn:microsoft.com/office/officeart/2018/2/layout/IconLabelList"/>
    <dgm:cxn modelId="{B9620315-5237-444B-94E0-12009C2A11B2}" type="presParOf" srcId="{2F0669AA-7F68-4348-8619-C2135256F511}" destId="{854667DE-C490-45B9-83F2-7DE3DC05EEE9}" srcOrd="1" destOrd="0" presId="urn:microsoft.com/office/officeart/2018/2/layout/IconLabelList"/>
    <dgm:cxn modelId="{0D571443-DCA1-4714-B776-239B8568197F}" type="presParOf" srcId="{2F0669AA-7F68-4348-8619-C2135256F511}" destId="{5FA4671F-08A8-4F2A-AF7B-4687E5D60030}" srcOrd="2" destOrd="0" presId="urn:microsoft.com/office/officeart/2018/2/layout/IconLabelList"/>
    <dgm:cxn modelId="{0100BF88-3660-4FD7-9A38-0054C692A09C}" type="presParOf" srcId="{B4B1A479-78B1-4DBD-BA60-C253918378AD}" destId="{D8A7593E-4761-4915-92D1-9C9DA7B01D2A}" srcOrd="1" destOrd="0" presId="urn:microsoft.com/office/officeart/2018/2/layout/IconLabelList"/>
    <dgm:cxn modelId="{DF3ABCDB-46D7-4A3F-8FB8-B99FF0D41B0C}" type="presParOf" srcId="{B4B1A479-78B1-4DBD-BA60-C253918378AD}" destId="{4F4E920B-2F84-4E8F-8328-45D4A92B08F0}" srcOrd="2" destOrd="0" presId="urn:microsoft.com/office/officeart/2018/2/layout/IconLabelList"/>
    <dgm:cxn modelId="{B916D14A-75FD-40CD-A0EF-786B62ABDD1E}" type="presParOf" srcId="{4F4E920B-2F84-4E8F-8328-45D4A92B08F0}" destId="{20736821-0F4E-4CD1-BFE3-CD49CAC3E5A8}" srcOrd="0" destOrd="0" presId="urn:microsoft.com/office/officeart/2018/2/layout/IconLabelList"/>
    <dgm:cxn modelId="{3B6F89F1-3980-478B-8296-7FD5A6ACD7E7}" type="presParOf" srcId="{4F4E920B-2F84-4E8F-8328-45D4A92B08F0}" destId="{885A4595-1098-40F4-9C3F-F7EB75E158FE}" srcOrd="1" destOrd="0" presId="urn:microsoft.com/office/officeart/2018/2/layout/IconLabelList"/>
    <dgm:cxn modelId="{F865A270-9DC2-4222-A2A8-7119CC5A6AF6}" type="presParOf" srcId="{4F4E920B-2F84-4E8F-8328-45D4A92B08F0}" destId="{F978F3CF-6F4F-44DA-A8EA-8793664B454E}" srcOrd="2" destOrd="0" presId="urn:microsoft.com/office/officeart/2018/2/layout/IconLabelList"/>
    <dgm:cxn modelId="{88B5D239-FABB-4B70-BF1A-323438755D52}" type="presParOf" srcId="{B4B1A479-78B1-4DBD-BA60-C253918378AD}" destId="{978DBACE-6845-4563-ADB6-0CD36081207B}" srcOrd="3" destOrd="0" presId="urn:microsoft.com/office/officeart/2018/2/layout/IconLabelList"/>
    <dgm:cxn modelId="{F5E0EBEA-D6FF-4F8C-BEEE-7397D61C3F77}" type="presParOf" srcId="{B4B1A479-78B1-4DBD-BA60-C253918378AD}" destId="{448DFDE4-AFDC-446E-9396-10382701FDB9}" srcOrd="4" destOrd="0" presId="urn:microsoft.com/office/officeart/2018/2/layout/IconLabelList"/>
    <dgm:cxn modelId="{1E2093E4-4279-4624-867A-B497C9DA7A44}" type="presParOf" srcId="{448DFDE4-AFDC-446E-9396-10382701FDB9}" destId="{C3964567-386D-4251-B0D2-4EB430A97D68}" srcOrd="0" destOrd="0" presId="urn:microsoft.com/office/officeart/2018/2/layout/IconLabelList"/>
    <dgm:cxn modelId="{ECC988FE-7E6C-4DF9-9F90-6DFD9BE27732}" type="presParOf" srcId="{448DFDE4-AFDC-446E-9396-10382701FDB9}" destId="{30AD4BC9-4F92-4EC8-BD87-4E009B2B2E04}" srcOrd="1" destOrd="0" presId="urn:microsoft.com/office/officeart/2018/2/layout/IconLabelList"/>
    <dgm:cxn modelId="{641B2155-4FB7-4963-AA8F-2BA4757C66BB}" type="presParOf" srcId="{448DFDE4-AFDC-446E-9396-10382701FDB9}" destId="{15D8BBBA-2B39-4730-99B9-5C88A9736B77}"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3B44C4-6CEB-466E-A154-F6C9D9ECACF6}" type="doc">
      <dgm:prSet loTypeId="urn:microsoft.com/office/officeart/2005/8/layout/process5" loCatId="process" qsTypeId="urn:microsoft.com/office/officeart/2005/8/quickstyle/simple4" qsCatId="simple" csTypeId="urn:microsoft.com/office/officeart/2005/8/colors/colorful5" csCatId="colorful" phldr="1"/>
      <dgm:spPr/>
      <dgm:t>
        <a:bodyPr/>
        <a:lstStyle/>
        <a:p>
          <a:endParaRPr lang="en-US"/>
        </a:p>
      </dgm:t>
    </dgm:pt>
    <dgm:pt modelId="{8067F302-B9CF-491C-9616-F66BFA544112}">
      <dgm:prSet phldr="0"/>
      <dgm:spPr/>
      <dgm:t>
        <a:bodyPr/>
        <a:lstStyle/>
        <a:p>
          <a:pPr rtl="0"/>
          <a:r>
            <a:rPr lang="en-US" dirty="0"/>
            <a:t>Scraped </a:t>
          </a:r>
          <a:r>
            <a:rPr lang="en-US" dirty="0">
              <a:latin typeface="Calibri Light" panose="020F0302020204030204"/>
            </a:rPr>
            <a:t>[</a:t>
          </a:r>
          <a:r>
            <a:rPr lang="en-US" dirty="0" err="1"/>
            <a:t>AsyncPRAW</a:t>
          </a:r>
          <a:r>
            <a:rPr lang="en-US" dirty="0">
              <a:latin typeface="Calibri Light" panose="020F0302020204030204"/>
            </a:rPr>
            <a:t>] </a:t>
          </a:r>
          <a:r>
            <a:rPr lang="en-US" dirty="0"/>
            <a:t>49 subreddit, limited at</a:t>
          </a:r>
        </a:p>
      </dgm:t>
    </dgm:pt>
    <dgm:pt modelId="{9AC35510-56A1-4816-9E08-D451087E0D70}" type="parTrans" cxnId="{E2642913-D78E-45E6-BFC4-E4C1BBBDA370}">
      <dgm:prSet/>
      <dgm:spPr/>
    </dgm:pt>
    <dgm:pt modelId="{06A61E19-CF7F-475B-AFD0-21F634B0107B}" type="sibTrans" cxnId="{E2642913-D78E-45E6-BFC4-E4C1BBBDA370}">
      <dgm:prSet/>
      <dgm:spPr/>
      <dgm:t>
        <a:bodyPr/>
        <a:lstStyle/>
        <a:p>
          <a:endParaRPr lang="en-US"/>
        </a:p>
      </dgm:t>
    </dgm:pt>
    <dgm:pt modelId="{BF8CA311-DC88-423A-9032-732826CAA5AB}">
      <dgm:prSet phldr="0"/>
      <dgm:spPr/>
      <dgm:t>
        <a:bodyPr/>
        <a:lstStyle/>
        <a:p>
          <a:r>
            <a:rPr lang="en-US" dirty="0"/>
            <a:t>1000 posts</a:t>
          </a:r>
        </a:p>
      </dgm:t>
    </dgm:pt>
    <dgm:pt modelId="{0471B559-D2B7-4AF1-8995-93C464952BE2}" type="parTrans" cxnId="{81F94C76-DF4E-4535-B30C-723F9F4B206F}">
      <dgm:prSet/>
      <dgm:spPr/>
    </dgm:pt>
    <dgm:pt modelId="{E62259E1-EEEB-445B-8F89-3EE29CBCF33D}" type="sibTrans" cxnId="{81F94C76-DF4E-4535-B30C-723F9F4B206F}">
      <dgm:prSet/>
      <dgm:spPr/>
    </dgm:pt>
    <dgm:pt modelId="{1BCD3CD7-7351-4D69-9F50-82519EB7985A}">
      <dgm:prSet phldr="0"/>
      <dgm:spPr/>
      <dgm:t>
        <a:bodyPr/>
        <a:lstStyle/>
        <a:p>
          <a:r>
            <a:rPr lang="en-US" dirty="0"/>
            <a:t>100 comments per post</a:t>
          </a:r>
        </a:p>
      </dgm:t>
    </dgm:pt>
    <dgm:pt modelId="{C0BACDAB-62B7-4597-A820-E45E49AD4E44}" type="parTrans" cxnId="{A3108886-0764-4C8C-AA96-667DE900A47D}">
      <dgm:prSet/>
      <dgm:spPr/>
    </dgm:pt>
    <dgm:pt modelId="{B2F9B3AD-71EB-4061-9C94-B25B9B8E4C5F}" type="sibTrans" cxnId="{A3108886-0764-4C8C-AA96-667DE900A47D}">
      <dgm:prSet/>
      <dgm:spPr/>
      <dgm:t>
        <a:bodyPr/>
        <a:lstStyle/>
        <a:p>
          <a:endParaRPr lang="en-US"/>
        </a:p>
      </dgm:t>
    </dgm:pt>
    <dgm:pt modelId="{ACFBC1F3-3788-42B0-9B60-4F95555D4AAA}">
      <dgm:prSet phldr="0"/>
      <dgm:spPr/>
      <dgm:t>
        <a:bodyPr/>
        <a:lstStyle/>
        <a:p>
          <a:r>
            <a:rPr lang="en-US" dirty="0"/>
            <a:t>10000 comments overall</a:t>
          </a:r>
        </a:p>
      </dgm:t>
    </dgm:pt>
    <dgm:pt modelId="{E7D68FF2-188E-41BB-AF06-9E3B575A95CA}" type="parTrans" cxnId="{3D2DA1E5-BDDC-485B-B736-94F220FD68E7}">
      <dgm:prSet/>
      <dgm:spPr/>
    </dgm:pt>
    <dgm:pt modelId="{1E37F7D3-24E1-441C-ACC3-2BCA116FAB08}" type="sibTrans" cxnId="{3D2DA1E5-BDDC-485B-B736-94F220FD68E7}">
      <dgm:prSet/>
      <dgm:spPr/>
      <dgm:t>
        <a:bodyPr/>
        <a:lstStyle/>
        <a:p>
          <a:endParaRPr lang="en-US"/>
        </a:p>
      </dgm:t>
    </dgm:pt>
    <dgm:pt modelId="{08DD5CFB-A24E-4B13-94F8-71AA0216AD39}">
      <dgm:prSet phldr="0"/>
      <dgm:spPr/>
      <dgm:t>
        <a:bodyPr/>
        <a:lstStyle/>
        <a:p>
          <a:r>
            <a:rPr lang="en-US" dirty="0"/>
            <a:t>Removed NULL and empty posts/comment texts</a:t>
          </a:r>
        </a:p>
      </dgm:t>
    </dgm:pt>
    <dgm:pt modelId="{898F433C-0772-4868-BA3F-B1040CFF8973}" type="parTrans" cxnId="{7AA1C644-7659-4A29-B0D5-8C1B7D758ADB}">
      <dgm:prSet/>
      <dgm:spPr/>
    </dgm:pt>
    <dgm:pt modelId="{7D52DBDF-4E92-4E1F-A2B9-79AAA146364E}" type="sibTrans" cxnId="{7AA1C644-7659-4A29-B0D5-8C1B7D758ADB}">
      <dgm:prSet/>
      <dgm:spPr/>
      <dgm:t>
        <a:bodyPr/>
        <a:lstStyle/>
        <a:p>
          <a:endParaRPr lang="en-US"/>
        </a:p>
      </dgm:t>
    </dgm:pt>
    <dgm:pt modelId="{414BA49D-85FD-496D-85A5-5AD81B038367}">
      <dgm:prSet phldr="0"/>
      <dgm:spPr/>
      <dgm:t>
        <a:bodyPr/>
        <a:lstStyle/>
        <a:p>
          <a:r>
            <a:rPr lang="en-US" dirty="0"/>
            <a:t>Removed any URLs in the posts/comments</a:t>
          </a:r>
        </a:p>
      </dgm:t>
    </dgm:pt>
    <dgm:pt modelId="{C172DD1A-AC6F-40BC-8F5F-3BAF25A5FD7D}" type="parTrans" cxnId="{D2B29809-0A0E-427D-8A23-E8462FEE1DD1}">
      <dgm:prSet/>
      <dgm:spPr/>
    </dgm:pt>
    <dgm:pt modelId="{6A9ED660-3E56-4512-BA87-DCEC18B9E132}" type="sibTrans" cxnId="{D2B29809-0A0E-427D-8A23-E8462FEE1DD1}">
      <dgm:prSet/>
      <dgm:spPr/>
      <dgm:t>
        <a:bodyPr/>
        <a:lstStyle/>
        <a:p>
          <a:endParaRPr lang="en-US"/>
        </a:p>
      </dgm:t>
    </dgm:pt>
    <dgm:pt modelId="{ED9A5284-5FF1-4187-A5F1-5242CFD78732}">
      <dgm:prSet phldr="0"/>
      <dgm:spPr/>
      <dgm:t>
        <a:bodyPr/>
        <a:lstStyle/>
        <a:p>
          <a:r>
            <a:rPr lang="en-US" dirty="0"/>
            <a:t>Expanded Contractions (e.g. isn't -&gt; is not)</a:t>
          </a:r>
        </a:p>
      </dgm:t>
    </dgm:pt>
    <dgm:pt modelId="{8BED3496-5172-449F-B9C1-77279CEEE0D7}" type="parTrans" cxnId="{8520327C-F648-475B-9DF4-20DB99502183}">
      <dgm:prSet/>
      <dgm:spPr/>
    </dgm:pt>
    <dgm:pt modelId="{479BB2AC-D491-4177-BEBA-43EC031B28AE}" type="sibTrans" cxnId="{8520327C-F648-475B-9DF4-20DB99502183}">
      <dgm:prSet/>
      <dgm:spPr/>
      <dgm:t>
        <a:bodyPr/>
        <a:lstStyle/>
        <a:p>
          <a:endParaRPr lang="en-US"/>
        </a:p>
      </dgm:t>
    </dgm:pt>
    <dgm:pt modelId="{5A6538EC-BEB8-4B65-8802-0838FD0A28E9}">
      <dgm:prSet phldr="0"/>
      <dgm:spPr/>
      <dgm:t>
        <a:bodyPr/>
        <a:lstStyle/>
        <a:p>
          <a:r>
            <a:rPr lang="en-US" dirty="0"/>
            <a:t>Made all text lower case</a:t>
          </a:r>
        </a:p>
      </dgm:t>
    </dgm:pt>
    <dgm:pt modelId="{E2E0C7B4-1765-454B-9041-9B84DB48E542}" type="parTrans" cxnId="{8B0A41E3-66FE-4FF8-B3F9-6146D793553C}">
      <dgm:prSet/>
      <dgm:spPr/>
    </dgm:pt>
    <dgm:pt modelId="{B07C0D9A-5576-4952-9E84-5F76E5E8EF7C}" type="sibTrans" cxnId="{8B0A41E3-66FE-4FF8-B3F9-6146D793553C}">
      <dgm:prSet/>
      <dgm:spPr/>
      <dgm:t>
        <a:bodyPr/>
        <a:lstStyle/>
        <a:p>
          <a:endParaRPr lang="en-US"/>
        </a:p>
      </dgm:t>
    </dgm:pt>
    <dgm:pt modelId="{4D132619-043C-43B3-85F7-282F0587CB86}">
      <dgm:prSet phldr="0"/>
      <dgm:spPr/>
      <dgm:t>
        <a:bodyPr/>
        <a:lstStyle/>
        <a:p>
          <a:r>
            <a:rPr lang="en-US" dirty="0"/>
            <a:t>Filtered out stop words (e.g. the, a)</a:t>
          </a:r>
        </a:p>
      </dgm:t>
    </dgm:pt>
    <dgm:pt modelId="{1A77B4A3-D5EF-4F4B-9D37-1C53414580F4}" type="parTrans" cxnId="{AF302C06-AB8E-423A-9B9A-4D79CA4CA75E}">
      <dgm:prSet/>
      <dgm:spPr/>
    </dgm:pt>
    <dgm:pt modelId="{5E733028-1D9B-4349-8E42-27C75CAB8D6E}" type="sibTrans" cxnId="{AF302C06-AB8E-423A-9B9A-4D79CA4CA75E}">
      <dgm:prSet/>
      <dgm:spPr/>
      <dgm:t>
        <a:bodyPr/>
        <a:lstStyle/>
        <a:p>
          <a:endParaRPr lang="en-US"/>
        </a:p>
      </dgm:t>
    </dgm:pt>
    <dgm:pt modelId="{C32DDE42-9C97-4476-9A18-E8F0962C8D97}">
      <dgm:prSet phldr="0"/>
      <dgm:spPr/>
      <dgm:t>
        <a:bodyPr/>
        <a:lstStyle/>
        <a:p>
          <a:r>
            <a:rPr lang="en-US" dirty="0"/>
            <a:t>Lemmatized the words</a:t>
          </a:r>
        </a:p>
      </dgm:t>
    </dgm:pt>
    <dgm:pt modelId="{41411456-F7BB-4E6E-A2C8-820888C58551}" type="parTrans" cxnId="{BFE6200C-E101-4C26-9614-EB7F2C6811A2}">
      <dgm:prSet/>
      <dgm:spPr/>
    </dgm:pt>
    <dgm:pt modelId="{9C56D99F-02E8-4437-8239-92160591EA35}" type="sibTrans" cxnId="{BFE6200C-E101-4C26-9614-EB7F2C6811A2}">
      <dgm:prSet/>
      <dgm:spPr/>
      <dgm:t>
        <a:bodyPr/>
        <a:lstStyle/>
        <a:p>
          <a:endParaRPr lang="en-US"/>
        </a:p>
      </dgm:t>
    </dgm:pt>
    <dgm:pt modelId="{6578E032-E038-41F9-9C21-D04E9161B966}">
      <dgm:prSet phldr="0"/>
      <dgm:spPr/>
      <dgm:t>
        <a:bodyPr/>
        <a:lstStyle/>
        <a:p>
          <a:r>
            <a:rPr lang="en-US" dirty="0"/>
            <a:t>Lemmatization is the grouping together of different forms of the same word.</a:t>
          </a:r>
        </a:p>
      </dgm:t>
    </dgm:pt>
    <dgm:pt modelId="{C17BA461-5C55-4664-A3A6-6E4A80DE187F}" type="parTrans" cxnId="{FE537465-B8E5-4A8C-8AD6-D804B9554B5A}">
      <dgm:prSet/>
      <dgm:spPr/>
    </dgm:pt>
    <dgm:pt modelId="{2E6CC00B-11AB-4ED0-A0BB-C32650FC313B}" type="sibTrans" cxnId="{FE537465-B8E5-4A8C-8AD6-D804B9554B5A}">
      <dgm:prSet/>
      <dgm:spPr/>
    </dgm:pt>
    <dgm:pt modelId="{577F0CAD-FC29-4441-BD30-19883A035C46}">
      <dgm:prSet phldr="0"/>
      <dgm:spPr/>
      <dgm:t>
        <a:bodyPr/>
        <a:lstStyle/>
        <a:p>
          <a:r>
            <a:rPr lang="en-US" dirty="0"/>
            <a:t>(e.g. apples -&gt; apple, is -&gt; be)</a:t>
          </a:r>
        </a:p>
      </dgm:t>
    </dgm:pt>
    <dgm:pt modelId="{2DE3F0E4-EBD9-4192-BB82-F2D028A3A467}" type="parTrans" cxnId="{34A2E36A-9628-4954-8E17-BCB94DCBBABC}">
      <dgm:prSet/>
      <dgm:spPr/>
    </dgm:pt>
    <dgm:pt modelId="{6DB8EFF0-DAD3-45FC-B73F-08F258E1CE66}" type="sibTrans" cxnId="{34A2E36A-9628-4954-8E17-BCB94DCBBABC}">
      <dgm:prSet/>
      <dgm:spPr/>
      <dgm:t>
        <a:bodyPr/>
        <a:lstStyle/>
        <a:p>
          <a:endParaRPr lang="en-US"/>
        </a:p>
      </dgm:t>
    </dgm:pt>
    <dgm:pt modelId="{C65E006C-3AC5-4586-8326-0E4B2CC25A5D}">
      <dgm:prSet phldr="0"/>
      <dgm:spPr/>
      <dgm:t>
        <a:bodyPr/>
        <a:lstStyle/>
        <a:p>
          <a:pPr rtl="0"/>
          <a:r>
            <a:rPr lang="en-US" dirty="0"/>
            <a:t>Ready to be fed into </a:t>
          </a:r>
          <a:r>
            <a:rPr lang="en-US" dirty="0">
              <a:latin typeface="Calibri Light" panose="020F0302020204030204"/>
            </a:rPr>
            <a:t>Analysis Pipeline</a:t>
          </a:r>
          <a:endParaRPr lang="en-US" dirty="0"/>
        </a:p>
      </dgm:t>
    </dgm:pt>
    <dgm:pt modelId="{8EF73253-16C9-4B7A-89D9-388BBA78B57D}" type="parTrans" cxnId="{FD991EA0-D839-461B-83CC-9C01D27C89B4}">
      <dgm:prSet/>
      <dgm:spPr/>
    </dgm:pt>
    <dgm:pt modelId="{11558024-2425-4B52-90A5-D633F1DB89DF}" type="sibTrans" cxnId="{FD991EA0-D839-461B-83CC-9C01D27C89B4}">
      <dgm:prSet/>
      <dgm:spPr/>
      <dgm:t>
        <a:bodyPr/>
        <a:lstStyle/>
        <a:p>
          <a:endParaRPr lang="en-US"/>
        </a:p>
      </dgm:t>
    </dgm:pt>
    <dgm:pt modelId="{146DB4DC-E701-4F7D-A532-65BA4F61C02F}" type="pres">
      <dgm:prSet presAssocID="{053B44C4-6CEB-466E-A154-F6C9D9ECACF6}" presName="diagram" presStyleCnt="0">
        <dgm:presLayoutVars>
          <dgm:dir/>
          <dgm:resizeHandles val="exact"/>
        </dgm:presLayoutVars>
      </dgm:prSet>
      <dgm:spPr/>
    </dgm:pt>
    <dgm:pt modelId="{5499E072-C800-4D42-A3F5-0E69789B9743}" type="pres">
      <dgm:prSet presAssocID="{8067F302-B9CF-491C-9616-F66BFA544112}" presName="node" presStyleLbl="node1" presStyleIdx="0" presStyleCnt="8">
        <dgm:presLayoutVars>
          <dgm:bulletEnabled val="1"/>
        </dgm:presLayoutVars>
      </dgm:prSet>
      <dgm:spPr/>
    </dgm:pt>
    <dgm:pt modelId="{0558A68A-0398-4A20-8548-1857102E62C6}" type="pres">
      <dgm:prSet presAssocID="{06A61E19-CF7F-475B-AFD0-21F634B0107B}" presName="sibTrans" presStyleLbl="sibTrans2D1" presStyleIdx="0" presStyleCnt="7"/>
      <dgm:spPr/>
    </dgm:pt>
    <dgm:pt modelId="{8DE181C8-F045-49A9-871D-CC799A9AF9A6}" type="pres">
      <dgm:prSet presAssocID="{06A61E19-CF7F-475B-AFD0-21F634B0107B}" presName="connectorText" presStyleLbl="sibTrans2D1" presStyleIdx="0" presStyleCnt="7"/>
      <dgm:spPr/>
    </dgm:pt>
    <dgm:pt modelId="{4E43D111-DB46-40A7-B7BB-BF73198DB4AA}" type="pres">
      <dgm:prSet presAssocID="{08DD5CFB-A24E-4B13-94F8-71AA0216AD39}" presName="node" presStyleLbl="node1" presStyleIdx="1" presStyleCnt="8">
        <dgm:presLayoutVars>
          <dgm:bulletEnabled val="1"/>
        </dgm:presLayoutVars>
      </dgm:prSet>
      <dgm:spPr/>
    </dgm:pt>
    <dgm:pt modelId="{F0D2875A-85DB-4856-80BE-F7B80785F656}" type="pres">
      <dgm:prSet presAssocID="{7D52DBDF-4E92-4E1F-A2B9-79AAA146364E}" presName="sibTrans" presStyleLbl="sibTrans2D1" presStyleIdx="1" presStyleCnt="7"/>
      <dgm:spPr/>
    </dgm:pt>
    <dgm:pt modelId="{ABC63DE9-D60B-4F88-B7F8-15632ABDF67D}" type="pres">
      <dgm:prSet presAssocID="{7D52DBDF-4E92-4E1F-A2B9-79AAA146364E}" presName="connectorText" presStyleLbl="sibTrans2D1" presStyleIdx="1" presStyleCnt="7"/>
      <dgm:spPr/>
    </dgm:pt>
    <dgm:pt modelId="{7DE99154-8DFD-4156-A7FD-EB229232FC31}" type="pres">
      <dgm:prSet presAssocID="{414BA49D-85FD-496D-85A5-5AD81B038367}" presName="node" presStyleLbl="node1" presStyleIdx="2" presStyleCnt="8">
        <dgm:presLayoutVars>
          <dgm:bulletEnabled val="1"/>
        </dgm:presLayoutVars>
      </dgm:prSet>
      <dgm:spPr/>
    </dgm:pt>
    <dgm:pt modelId="{D69868EF-7927-40B1-881A-F85F4BC24A2B}" type="pres">
      <dgm:prSet presAssocID="{6A9ED660-3E56-4512-BA87-DCEC18B9E132}" presName="sibTrans" presStyleLbl="sibTrans2D1" presStyleIdx="2" presStyleCnt="7"/>
      <dgm:spPr/>
    </dgm:pt>
    <dgm:pt modelId="{29F5FCBF-F109-4521-8560-AE2261F809B3}" type="pres">
      <dgm:prSet presAssocID="{6A9ED660-3E56-4512-BA87-DCEC18B9E132}" presName="connectorText" presStyleLbl="sibTrans2D1" presStyleIdx="2" presStyleCnt="7"/>
      <dgm:spPr/>
    </dgm:pt>
    <dgm:pt modelId="{3034F432-82A5-4EAF-B0EA-927F40CE9B09}" type="pres">
      <dgm:prSet presAssocID="{ED9A5284-5FF1-4187-A5F1-5242CFD78732}" presName="node" presStyleLbl="node1" presStyleIdx="3" presStyleCnt="8">
        <dgm:presLayoutVars>
          <dgm:bulletEnabled val="1"/>
        </dgm:presLayoutVars>
      </dgm:prSet>
      <dgm:spPr/>
    </dgm:pt>
    <dgm:pt modelId="{EE4C85B5-D7A7-4676-BC84-F7F81A138B06}" type="pres">
      <dgm:prSet presAssocID="{479BB2AC-D491-4177-BEBA-43EC031B28AE}" presName="sibTrans" presStyleLbl="sibTrans2D1" presStyleIdx="3" presStyleCnt="7"/>
      <dgm:spPr/>
    </dgm:pt>
    <dgm:pt modelId="{8C78FFD4-F6F7-43CB-B941-9BA8916753CF}" type="pres">
      <dgm:prSet presAssocID="{479BB2AC-D491-4177-BEBA-43EC031B28AE}" presName="connectorText" presStyleLbl="sibTrans2D1" presStyleIdx="3" presStyleCnt="7"/>
      <dgm:spPr/>
    </dgm:pt>
    <dgm:pt modelId="{6FBFB609-6658-4641-B9D4-517BB014219D}" type="pres">
      <dgm:prSet presAssocID="{5A6538EC-BEB8-4B65-8802-0838FD0A28E9}" presName="node" presStyleLbl="node1" presStyleIdx="4" presStyleCnt="8">
        <dgm:presLayoutVars>
          <dgm:bulletEnabled val="1"/>
        </dgm:presLayoutVars>
      </dgm:prSet>
      <dgm:spPr/>
    </dgm:pt>
    <dgm:pt modelId="{DCA06ACF-9550-4B4D-974E-D115FF1C56FB}" type="pres">
      <dgm:prSet presAssocID="{B07C0D9A-5576-4952-9E84-5F76E5E8EF7C}" presName="sibTrans" presStyleLbl="sibTrans2D1" presStyleIdx="4" presStyleCnt="7"/>
      <dgm:spPr/>
    </dgm:pt>
    <dgm:pt modelId="{E9615E9F-6A94-4253-A19D-4B8FD1025D4D}" type="pres">
      <dgm:prSet presAssocID="{B07C0D9A-5576-4952-9E84-5F76E5E8EF7C}" presName="connectorText" presStyleLbl="sibTrans2D1" presStyleIdx="4" presStyleCnt="7"/>
      <dgm:spPr/>
    </dgm:pt>
    <dgm:pt modelId="{B86304AD-7240-436D-BDE4-C45B9D220838}" type="pres">
      <dgm:prSet presAssocID="{4D132619-043C-43B3-85F7-282F0587CB86}" presName="node" presStyleLbl="node1" presStyleIdx="5" presStyleCnt="8">
        <dgm:presLayoutVars>
          <dgm:bulletEnabled val="1"/>
        </dgm:presLayoutVars>
      </dgm:prSet>
      <dgm:spPr/>
    </dgm:pt>
    <dgm:pt modelId="{1198F4D9-976B-414B-BE3B-543DB0146E0A}" type="pres">
      <dgm:prSet presAssocID="{5E733028-1D9B-4349-8E42-27C75CAB8D6E}" presName="sibTrans" presStyleLbl="sibTrans2D1" presStyleIdx="5" presStyleCnt="7"/>
      <dgm:spPr/>
    </dgm:pt>
    <dgm:pt modelId="{7D28574F-5E03-48F3-897B-0961ED6CEFE6}" type="pres">
      <dgm:prSet presAssocID="{5E733028-1D9B-4349-8E42-27C75CAB8D6E}" presName="connectorText" presStyleLbl="sibTrans2D1" presStyleIdx="5" presStyleCnt="7"/>
      <dgm:spPr/>
    </dgm:pt>
    <dgm:pt modelId="{6F8AB538-AF79-4848-B907-3AD9C067C8B9}" type="pres">
      <dgm:prSet presAssocID="{C32DDE42-9C97-4476-9A18-E8F0962C8D97}" presName="node" presStyleLbl="node1" presStyleIdx="6" presStyleCnt="8">
        <dgm:presLayoutVars>
          <dgm:bulletEnabled val="1"/>
        </dgm:presLayoutVars>
      </dgm:prSet>
      <dgm:spPr/>
    </dgm:pt>
    <dgm:pt modelId="{8012A1EA-4155-413C-8B1A-570495408890}" type="pres">
      <dgm:prSet presAssocID="{9C56D99F-02E8-4437-8239-92160591EA35}" presName="sibTrans" presStyleLbl="sibTrans2D1" presStyleIdx="6" presStyleCnt="7"/>
      <dgm:spPr/>
    </dgm:pt>
    <dgm:pt modelId="{D8B6E32C-FB4E-46E4-9FB6-61BE89DFA895}" type="pres">
      <dgm:prSet presAssocID="{9C56D99F-02E8-4437-8239-92160591EA35}" presName="connectorText" presStyleLbl="sibTrans2D1" presStyleIdx="6" presStyleCnt="7"/>
      <dgm:spPr/>
    </dgm:pt>
    <dgm:pt modelId="{33004838-CECA-445A-9752-92F76FF26EAD}" type="pres">
      <dgm:prSet presAssocID="{C65E006C-3AC5-4586-8326-0E4B2CC25A5D}" presName="node" presStyleLbl="node1" presStyleIdx="7" presStyleCnt="8">
        <dgm:presLayoutVars>
          <dgm:bulletEnabled val="1"/>
        </dgm:presLayoutVars>
      </dgm:prSet>
      <dgm:spPr/>
    </dgm:pt>
  </dgm:ptLst>
  <dgm:cxnLst>
    <dgm:cxn modelId="{6788BC02-FCD0-4B29-8AFF-722125856376}" type="presOf" srcId="{577F0CAD-FC29-4441-BD30-19883A035C46}" destId="{6F8AB538-AF79-4848-B907-3AD9C067C8B9}" srcOrd="0" destOrd="2" presId="urn:microsoft.com/office/officeart/2005/8/layout/process5"/>
    <dgm:cxn modelId="{AF302C06-AB8E-423A-9B9A-4D79CA4CA75E}" srcId="{053B44C4-6CEB-466E-A154-F6C9D9ECACF6}" destId="{4D132619-043C-43B3-85F7-282F0587CB86}" srcOrd="5" destOrd="0" parTransId="{1A77B4A3-D5EF-4F4B-9D37-1C53414580F4}" sibTransId="{5E733028-1D9B-4349-8E42-27C75CAB8D6E}"/>
    <dgm:cxn modelId="{D2B29809-0A0E-427D-8A23-E8462FEE1DD1}" srcId="{053B44C4-6CEB-466E-A154-F6C9D9ECACF6}" destId="{414BA49D-85FD-496D-85A5-5AD81B038367}" srcOrd="2" destOrd="0" parTransId="{C172DD1A-AC6F-40BC-8F5F-3BAF25A5FD7D}" sibTransId="{6A9ED660-3E56-4512-BA87-DCEC18B9E132}"/>
    <dgm:cxn modelId="{BFE6200C-E101-4C26-9614-EB7F2C6811A2}" srcId="{053B44C4-6CEB-466E-A154-F6C9D9ECACF6}" destId="{C32DDE42-9C97-4476-9A18-E8F0962C8D97}" srcOrd="6" destOrd="0" parTransId="{41411456-F7BB-4E6E-A2C8-820888C58551}" sibTransId="{9C56D99F-02E8-4437-8239-92160591EA35}"/>
    <dgm:cxn modelId="{E2642913-D78E-45E6-BFC4-E4C1BBBDA370}" srcId="{053B44C4-6CEB-466E-A154-F6C9D9ECACF6}" destId="{8067F302-B9CF-491C-9616-F66BFA544112}" srcOrd="0" destOrd="0" parTransId="{9AC35510-56A1-4816-9E08-D451087E0D70}" sibTransId="{06A61E19-CF7F-475B-AFD0-21F634B0107B}"/>
    <dgm:cxn modelId="{36F7BB1F-BA3D-4FF4-9C98-5535DB4F4B86}" type="presOf" srcId="{08DD5CFB-A24E-4B13-94F8-71AA0216AD39}" destId="{4E43D111-DB46-40A7-B7BB-BF73198DB4AA}" srcOrd="0" destOrd="0" presId="urn:microsoft.com/office/officeart/2005/8/layout/process5"/>
    <dgm:cxn modelId="{AA275927-C515-49BE-914D-2055D6FFBF92}" type="presOf" srcId="{9C56D99F-02E8-4437-8239-92160591EA35}" destId="{8012A1EA-4155-413C-8B1A-570495408890}" srcOrd="0" destOrd="0" presId="urn:microsoft.com/office/officeart/2005/8/layout/process5"/>
    <dgm:cxn modelId="{A7967B27-FD0A-419B-89DD-3801E5F67A23}" type="presOf" srcId="{ED9A5284-5FF1-4187-A5F1-5242CFD78732}" destId="{3034F432-82A5-4EAF-B0EA-927F40CE9B09}" srcOrd="0" destOrd="0" presId="urn:microsoft.com/office/officeart/2005/8/layout/process5"/>
    <dgm:cxn modelId="{7FB4292D-6679-4A2D-B501-66478D9FFE0E}" type="presOf" srcId="{4D132619-043C-43B3-85F7-282F0587CB86}" destId="{B86304AD-7240-436D-BDE4-C45B9D220838}" srcOrd="0" destOrd="0" presId="urn:microsoft.com/office/officeart/2005/8/layout/process5"/>
    <dgm:cxn modelId="{DBA59436-DC6A-406D-B7C1-71B72BD21041}" type="presOf" srcId="{479BB2AC-D491-4177-BEBA-43EC031B28AE}" destId="{8C78FFD4-F6F7-43CB-B941-9BA8916753CF}" srcOrd="1" destOrd="0" presId="urn:microsoft.com/office/officeart/2005/8/layout/process5"/>
    <dgm:cxn modelId="{79EF9539-A4D7-419A-99DC-11F190D1B072}" type="presOf" srcId="{C65E006C-3AC5-4586-8326-0E4B2CC25A5D}" destId="{33004838-CECA-445A-9752-92F76FF26EAD}" srcOrd="0" destOrd="0" presId="urn:microsoft.com/office/officeart/2005/8/layout/process5"/>
    <dgm:cxn modelId="{7AA1C644-7659-4A29-B0D5-8C1B7D758ADB}" srcId="{053B44C4-6CEB-466E-A154-F6C9D9ECACF6}" destId="{08DD5CFB-A24E-4B13-94F8-71AA0216AD39}" srcOrd="1" destOrd="0" parTransId="{898F433C-0772-4868-BA3F-B1040CFF8973}" sibTransId="{7D52DBDF-4E92-4E1F-A2B9-79AAA146364E}"/>
    <dgm:cxn modelId="{FE537465-B8E5-4A8C-8AD6-D804B9554B5A}" srcId="{C32DDE42-9C97-4476-9A18-E8F0962C8D97}" destId="{6578E032-E038-41F9-9C21-D04E9161B966}" srcOrd="0" destOrd="0" parTransId="{C17BA461-5C55-4664-A3A6-6E4A80DE187F}" sibTransId="{2E6CC00B-11AB-4ED0-A0BB-C32650FC313B}"/>
    <dgm:cxn modelId="{34A2E36A-9628-4954-8E17-BCB94DCBBABC}" srcId="{C32DDE42-9C97-4476-9A18-E8F0962C8D97}" destId="{577F0CAD-FC29-4441-BD30-19883A035C46}" srcOrd="1" destOrd="0" parTransId="{2DE3F0E4-EBD9-4192-BB82-F2D028A3A467}" sibTransId="{6DB8EFF0-DAD3-45FC-B73F-08F258E1CE66}"/>
    <dgm:cxn modelId="{763B1570-7D3D-4578-8A30-36867EE597F2}" type="presOf" srcId="{5E733028-1D9B-4349-8E42-27C75CAB8D6E}" destId="{1198F4D9-976B-414B-BE3B-543DB0146E0A}" srcOrd="0" destOrd="0" presId="urn:microsoft.com/office/officeart/2005/8/layout/process5"/>
    <dgm:cxn modelId="{1C7D8F70-C808-4B42-8877-0754AB0F2018}" type="presOf" srcId="{6578E032-E038-41F9-9C21-D04E9161B966}" destId="{6F8AB538-AF79-4848-B907-3AD9C067C8B9}" srcOrd="0" destOrd="1" presId="urn:microsoft.com/office/officeart/2005/8/layout/process5"/>
    <dgm:cxn modelId="{300D7C51-6831-4F2D-842B-2C9568AC08E0}" type="presOf" srcId="{ACFBC1F3-3788-42B0-9B60-4F95555D4AAA}" destId="{5499E072-C800-4D42-A3F5-0E69789B9743}" srcOrd="0" destOrd="3" presId="urn:microsoft.com/office/officeart/2005/8/layout/process5"/>
    <dgm:cxn modelId="{6CF7C052-3B3D-4E06-A9D2-D5D29ADF44E7}" type="presOf" srcId="{7D52DBDF-4E92-4E1F-A2B9-79AAA146364E}" destId="{ABC63DE9-D60B-4F88-B7F8-15632ABDF67D}" srcOrd="1" destOrd="0" presId="urn:microsoft.com/office/officeart/2005/8/layout/process5"/>
    <dgm:cxn modelId="{E677FD53-2151-4072-916A-5C689D002E24}" type="presOf" srcId="{C32DDE42-9C97-4476-9A18-E8F0962C8D97}" destId="{6F8AB538-AF79-4848-B907-3AD9C067C8B9}" srcOrd="0" destOrd="0" presId="urn:microsoft.com/office/officeart/2005/8/layout/process5"/>
    <dgm:cxn modelId="{81F94C76-DF4E-4535-B30C-723F9F4B206F}" srcId="{8067F302-B9CF-491C-9616-F66BFA544112}" destId="{BF8CA311-DC88-423A-9032-732826CAA5AB}" srcOrd="0" destOrd="0" parTransId="{0471B559-D2B7-4AF1-8995-93C464952BE2}" sibTransId="{E62259E1-EEEB-445B-8F89-3EE29CBCF33D}"/>
    <dgm:cxn modelId="{8520327C-F648-475B-9DF4-20DB99502183}" srcId="{053B44C4-6CEB-466E-A154-F6C9D9ECACF6}" destId="{ED9A5284-5FF1-4187-A5F1-5242CFD78732}" srcOrd="3" destOrd="0" parTransId="{8BED3496-5172-449F-B9C1-77279CEEE0D7}" sibTransId="{479BB2AC-D491-4177-BEBA-43EC031B28AE}"/>
    <dgm:cxn modelId="{99CAEA82-4230-44CF-BDD1-4C9FAD084F33}" type="presOf" srcId="{06A61E19-CF7F-475B-AFD0-21F634B0107B}" destId="{0558A68A-0398-4A20-8548-1857102E62C6}" srcOrd="0" destOrd="0" presId="urn:microsoft.com/office/officeart/2005/8/layout/process5"/>
    <dgm:cxn modelId="{F22F6D84-6EED-4FB7-BDE8-29EB58BC837B}" type="presOf" srcId="{BF8CA311-DC88-423A-9032-732826CAA5AB}" destId="{5499E072-C800-4D42-A3F5-0E69789B9743}" srcOrd="0" destOrd="1" presId="urn:microsoft.com/office/officeart/2005/8/layout/process5"/>
    <dgm:cxn modelId="{A3108886-0764-4C8C-AA96-667DE900A47D}" srcId="{8067F302-B9CF-491C-9616-F66BFA544112}" destId="{1BCD3CD7-7351-4D69-9F50-82519EB7985A}" srcOrd="1" destOrd="0" parTransId="{C0BACDAB-62B7-4597-A820-E45E49AD4E44}" sibTransId="{B2F9B3AD-71EB-4061-9C94-B25B9B8E4C5F}"/>
    <dgm:cxn modelId="{A1AF9A90-70C6-42C0-B8E5-847A25A40D64}" type="presOf" srcId="{7D52DBDF-4E92-4E1F-A2B9-79AAA146364E}" destId="{F0D2875A-85DB-4856-80BE-F7B80785F656}" srcOrd="0" destOrd="0" presId="urn:microsoft.com/office/officeart/2005/8/layout/process5"/>
    <dgm:cxn modelId="{FD991EA0-D839-461B-83CC-9C01D27C89B4}" srcId="{053B44C4-6CEB-466E-A154-F6C9D9ECACF6}" destId="{C65E006C-3AC5-4586-8326-0E4B2CC25A5D}" srcOrd="7" destOrd="0" parTransId="{8EF73253-16C9-4B7A-89D9-388BBA78B57D}" sibTransId="{11558024-2425-4B52-90A5-D633F1DB89DF}"/>
    <dgm:cxn modelId="{3CBA9AAE-176B-464D-8CB1-4C6D4BDF09B9}" type="presOf" srcId="{053B44C4-6CEB-466E-A154-F6C9D9ECACF6}" destId="{146DB4DC-E701-4F7D-A532-65BA4F61C02F}" srcOrd="0" destOrd="0" presId="urn:microsoft.com/office/officeart/2005/8/layout/process5"/>
    <dgm:cxn modelId="{CE084DB2-FD6A-4CF6-BB1B-46E4BC638AE5}" type="presOf" srcId="{479BB2AC-D491-4177-BEBA-43EC031B28AE}" destId="{EE4C85B5-D7A7-4676-BC84-F7F81A138B06}" srcOrd="0" destOrd="0" presId="urn:microsoft.com/office/officeart/2005/8/layout/process5"/>
    <dgm:cxn modelId="{A4D9B4B2-5C67-494C-BB89-34D488AAC779}" type="presOf" srcId="{1BCD3CD7-7351-4D69-9F50-82519EB7985A}" destId="{5499E072-C800-4D42-A3F5-0E69789B9743}" srcOrd="0" destOrd="2" presId="urn:microsoft.com/office/officeart/2005/8/layout/process5"/>
    <dgm:cxn modelId="{C9DDE5C0-6ED8-410B-9BFB-B621DA612815}" type="presOf" srcId="{5E733028-1D9B-4349-8E42-27C75CAB8D6E}" destId="{7D28574F-5E03-48F3-897B-0961ED6CEFE6}" srcOrd="1" destOrd="0" presId="urn:microsoft.com/office/officeart/2005/8/layout/process5"/>
    <dgm:cxn modelId="{9CC7DBC3-8D85-416E-A5CB-AE00A92ADCB6}" type="presOf" srcId="{6A9ED660-3E56-4512-BA87-DCEC18B9E132}" destId="{D69868EF-7927-40B1-881A-F85F4BC24A2B}" srcOrd="0" destOrd="0" presId="urn:microsoft.com/office/officeart/2005/8/layout/process5"/>
    <dgm:cxn modelId="{1FF44BCA-B74D-41C7-8C03-AE7B875ED28D}" type="presOf" srcId="{B07C0D9A-5576-4952-9E84-5F76E5E8EF7C}" destId="{DCA06ACF-9550-4B4D-974E-D115FF1C56FB}" srcOrd="0" destOrd="0" presId="urn:microsoft.com/office/officeart/2005/8/layout/process5"/>
    <dgm:cxn modelId="{A70086DA-B0BF-43B9-9D6F-3005ECBFDB62}" type="presOf" srcId="{6A9ED660-3E56-4512-BA87-DCEC18B9E132}" destId="{29F5FCBF-F109-4521-8560-AE2261F809B3}" srcOrd="1" destOrd="0" presId="urn:microsoft.com/office/officeart/2005/8/layout/process5"/>
    <dgm:cxn modelId="{FAAF40DB-4560-4925-BEF8-12797B6A4B32}" type="presOf" srcId="{B07C0D9A-5576-4952-9E84-5F76E5E8EF7C}" destId="{E9615E9F-6A94-4253-A19D-4B8FD1025D4D}" srcOrd="1" destOrd="0" presId="urn:microsoft.com/office/officeart/2005/8/layout/process5"/>
    <dgm:cxn modelId="{DD60CFDC-1E2B-4CA0-AED1-EE6408256542}" type="presOf" srcId="{06A61E19-CF7F-475B-AFD0-21F634B0107B}" destId="{8DE181C8-F045-49A9-871D-CC799A9AF9A6}" srcOrd="1" destOrd="0" presId="urn:microsoft.com/office/officeart/2005/8/layout/process5"/>
    <dgm:cxn modelId="{8B0A41E3-66FE-4FF8-B3F9-6146D793553C}" srcId="{053B44C4-6CEB-466E-A154-F6C9D9ECACF6}" destId="{5A6538EC-BEB8-4B65-8802-0838FD0A28E9}" srcOrd="4" destOrd="0" parTransId="{E2E0C7B4-1765-454B-9041-9B84DB48E542}" sibTransId="{B07C0D9A-5576-4952-9E84-5F76E5E8EF7C}"/>
    <dgm:cxn modelId="{3D2DA1E5-BDDC-485B-B736-94F220FD68E7}" srcId="{8067F302-B9CF-491C-9616-F66BFA544112}" destId="{ACFBC1F3-3788-42B0-9B60-4F95555D4AAA}" srcOrd="2" destOrd="0" parTransId="{E7D68FF2-188E-41BB-AF06-9E3B575A95CA}" sibTransId="{1E37F7D3-24E1-441C-ACC3-2BCA116FAB08}"/>
    <dgm:cxn modelId="{E70CC0F1-6F77-40B9-86CE-C24305BCA417}" type="presOf" srcId="{8067F302-B9CF-491C-9616-F66BFA544112}" destId="{5499E072-C800-4D42-A3F5-0E69789B9743}" srcOrd="0" destOrd="0" presId="urn:microsoft.com/office/officeart/2005/8/layout/process5"/>
    <dgm:cxn modelId="{F60A00F3-F78C-49CD-819E-5D3D71D13B92}" type="presOf" srcId="{5A6538EC-BEB8-4B65-8802-0838FD0A28E9}" destId="{6FBFB609-6658-4641-B9D4-517BB014219D}" srcOrd="0" destOrd="0" presId="urn:microsoft.com/office/officeart/2005/8/layout/process5"/>
    <dgm:cxn modelId="{2D65B1F7-FADB-4A4C-AD36-EE585C9BAA63}" type="presOf" srcId="{414BA49D-85FD-496D-85A5-5AD81B038367}" destId="{7DE99154-8DFD-4156-A7FD-EB229232FC31}" srcOrd="0" destOrd="0" presId="urn:microsoft.com/office/officeart/2005/8/layout/process5"/>
    <dgm:cxn modelId="{A2C2BEFE-0BF9-427E-AABE-A92B6A2ED2AA}" type="presOf" srcId="{9C56D99F-02E8-4437-8239-92160591EA35}" destId="{D8B6E32C-FB4E-46E4-9FB6-61BE89DFA895}" srcOrd="1" destOrd="0" presId="urn:microsoft.com/office/officeart/2005/8/layout/process5"/>
    <dgm:cxn modelId="{29F13AEA-F3F7-4E2A-8E53-4D6AE7F9ABBD}" type="presParOf" srcId="{146DB4DC-E701-4F7D-A532-65BA4F61C02F}" destId="{5499E072-C800-4D42-A3F5-0E69789B9743}" srcOrd="0" destOrd="0" presId="urn:microsoft.com/office/officeart/2005/8/layout/process5"/>
    <dgm:cxn modelId="{4D619132-CC23-4109-806E-927FEC2DCB2C}" type="presParOf" srcId="{146DB4DC-E701-4F7D-A532-65BA4F61C02F}" destId="{0558A68A-0398-4A20-8548-1857102E62C6}" srcOrd="1" destOrd="0" presId="urn:microsoft.com/office/officeart/2005/8/layout/process5"/>
    <dgm:cxn modelId="{4D77F21C-0C29-490C-A056-B5E79BE352FB}" type="presParOf" srcId="{0558A68A-0398-4A20-8548-1857102E62C6}" destId="{8DE181C8-F045-49A9-871D-CC799A9AF9A6}" srcOrd="0" destOrd="0" presId="urn:microsoft.com/office/officeart/2005/8/layout/process5"/>
    <dgm:cxn modelId="{5965BA4D-ED67-488F-9FB9-2AC0503CDD5B}" type="presParOf" srcId="{146DB4DC-E701-4F7D-A532-65BA4F61C02F}" destId="{4E43D111-DB46-40A7-B7BB-BF73198DB4AA}" srcOrd="2" destOrd="0" presId="urn:microsoft.com/office/officeart/2005/8/layout/process5"/>
    <dgm:cxn modelId="{ADB0AC66-EC5C-472C-9ABD-4243593690C1}" type="presParOf" srcId="{146DB4DC-E701-4F7D-A532-65BA4F61C02F}" destId="{F0D2875A-85DB-4856-80BE-F7B80785F656}" srcOrd="3" destOrd="0" presId="urn:microsoft.com/office/officeart/2005/8/layout/process5"/>
    <dgm:cxn modelId="{5B1B58B6-4A05-4185-8753-6B1442A0D5F3}" type="presParOf" srcId="{F0D2875A-85DB-4856-80BE-F7B80785F656}" destId="{ABC63DE9-D60B-4F88-B7F8-15632ABDF67D}" srcOrd="0" destOrd="0" presId="urn:microsoft.com/office/officeart/2005/8/layout/process5"/>
    <dgm:cxn modelId="{78416F9F-18D3-4B90-900C-7C9FA7D0C181}" type="presParOf" srcId="{146DB4DC-E701-4F7D-A532-65BA4F61C02F}" destId="{7DE99154-8DFD-4156-A7FD-EB229232FC31}" srcOrd="4" destOrd="0" presId="urn:microsoft.com/office/officeart/2005/8/layout/process5"/>
    <dgm:cxn modelId="{D2DD94C8-D2DF-42D3-BE35-61351421E5F7}" type="presParOf" srcId="{146DB4DC-E701-4F7D-A532-65BA4F61C02F}" destId="{D69868EF-7927-40B1-881A-F85F4BC24A2B}" srcOrd="5" destOrd="0" presId="urn:microsoft.com/office/officeart/2005/8/layout/process5"/>
    <dgm:cxn modelId="{A94350AD-A70E-465E-8047-4BE74D64F88D}" type="presParOf" srcId="{D69868EF-7927-40B1-881A-F85F4BC24A2B}" destId="{29F5FCBF-F109-4521-8560-AE2261F809B3}" srcOrd="0" destOrd="0" presId="urn:microsoft.com/office/officeart/2005/8/layout/process5"/>
    <dgm:cxn modelId="{EE5EBE73-2583-429E-8339-1E5D46F16539}" type="presParOf" srcId="{146DB4DC-E701-4F7D-A532-65BA4F61C02F}" destId="{3034F432-82A5-4EAF-B0EA-927F40CE9B09}" srcOrd="6" destOrd="0" presId="urn:microsoft.com/office/officeart/2005/8/layout/process5"/>
    <dgm:cxn modelId="{B010462B-52ED-4731-897B-91FC74CC9DA2}" type="presParOf" srcId="{146DB4DC-E701-4F7D-A532-65BA4F61C02F}" destId="{EE4C85B5-D7A7-4676-BC84-F7F81A138B06}" srcOrd="7" destOrd="0" presId="urn:microsoft.com/office/officeart/2005/8/layout/process5"/>
    <dgm:cxn modelId="{F3C5807D-ECAC-4860-B41F-770C47ED46C3}" type="presParOf" srcId="{EE4C85B5-D7A7-4676-BC84-F7F81A138B06}" destId="{8C78FFD4-F6F7-43CB-B941-9BA8916753CF}" srcOrd="0" destOrd="0" presId="urn:microsoft.com/office/officeart/2005/8/layout/process5"/>
    <dgm:cxn modelId="{782BA71A-85D1-4EDE-A52A-7879A10BB137}" type="presParOf" srcId="{146DB4DC-E701-4F7D-A532-65BA4F61C02F}" destId="{6FBFB609-6658-4641-B9D4-517BB014219D}" srcOrd="8" destOrd="0" presId="urn:microsoft.com/office/officeart/2005/8/layout/process5"/>
    <dgm:cxn modelId="{2F6C7AFA-67A8-43F5-BEBF-A03B5FDE8994}" type="presParOf" srcId="{146DB4DC-E701-4F7D-A532-65BA4F61C02F}" destId="{DCA06ACF-9550-4B4D-974E-D115FF1C56FB}" srcOrd="9" destOrd="0" presId="urn:microsoft.com/office/officeart/2005/8/layout/process5"/>
    <dgm:cxn modelId="{E9FC72AA-D591-4F9A-A9AE-F7F9CA2EC362}" type="presParOf" srcId="{DCA06ACF-9550-4B4D-974E-D115FF1C56FB}" destId="{E9615E9F-6A94-4253-A19D-4B8FD1025D4D}" srcOrd="0" destOrd="0" presId="urn:microsoft.com/office/officeart/2005/8/layout/process5"/>
    <dgm:cxn modelId="{F97F681D-8637-407C-98E0-EE63C1DC43F9}" type="presParOf" srcId="{146DB4DC-E701-4F7D-A532-65BA4F61C02F}" destId="{B86304AD-7240-436D-BDE4-C45B9D220838}" srcOrd="10" destOrd="0" presId="urn:microsoft.com/office/officeart/2005/8/layout/process5"/>
    <dgm:cxn modelId="{392D02C2-A669-4AD1-AEB8-6BA4879B27A3}" type="presParOf" srcId="{146DB4DC-E701-4F7D-A532-65BA4F61C02F}" destId="{1198F4D9-976B-414B-BE3B-543DB0146E0A}" srcOrd="11" destOrd="0" presId="urn:microsoft.com/office/officeart/2005/8/layout/process5"/>
    <dgm:cxn modelId="{F9851D5A-3BE6-4318-B5CD-9AF65A63A2C1}" type="presParOf" srcId="{1198F4D9-976B-414B-BE3B-543DB0146E0A}" destId="{7D28574F-5E03-48F3-897B-0961ED6CEFE6}" srcOrd="0" destOrd="0" presId="urn:microsoft.com/office/officeart/2005/8/layout/process5"/>
    <dgm:cxn modelId="{454FCAE1-FB23-4E92-BE86-9EC844A84AB9}" type="presParOf" srcId="{146DB4DC-E701-4F7D-A532-65BA4F61C02F}" destId="{6F8AB538-AF79-4848-B907-3AD9C067C8B9}" srcOrd="12" destOrd="0" presId="urn:microsoft.com/office/officeart/2005/8/layout/process5"/>
    <dgm:cxn modelId="{5C814992-9AD9-4C88-8691-9C473C861F18}" type="presParOf" srcId="{146DB4DC-E701-4F7D-A532-65BA4F61C02F}" destId="{8012A1EA-4155-413C-8B1A-570495408890}" srcOrd="13" destOrd="0" presId="urn:microsoft.com/office/officeart/2005/8/layout/process5"/>
    <dgm:cxn modelId="{84856BE7-1BF2-436E-864B-2433D7E4FD57}" type="presParOf" srcId="{8012A1EA-4155-413C-8B1A-570495408890}" destId="{D8B6E32C-FB4E-46E4-9FB6-61BE89DFA895}" srcOrd="0" destOrd="0" presId="urn:microsoft.com/office/officeart/2005/8/layout/process5"/>
    <dgm:cxn modelId="{882C026C-3C65-427B-80A0-573785C17E1B}" type="presParOf" srcId="{146DB4DC-E701-4F7D-A532-65BA4F61C02F}" destId="{33004838-CECA-445A-9752-92F76FF26EAD}" srcOrd="1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03890-82B0-4E22-B3BF-CBF3B8BBC914}">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A4671F-08A8-4F2A-AF7B-4687E5D60030}">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b="1" kern="1200">
              <a:solidFill>
                <a:schemeClr val="accent2"/>
              </a:solidFill>
            </a:rPr>
            <a:t>T</a:t>
          </a:r>
          <a:r>
            <a:rPr lang="en-US" sz="2300" kern="1200"/>
            <a:t>opic Modeling of Posts and Comments</a:t>
          </a:r>
        </a:p>
      </dsp:txBody>
      <dsp:txXfrm>
        <a:off x="417971" y="2644140"/>
        <a:ext cx="2889450" cy="720000"/>
      </dsp:txXfrm>
    </dsp:sp>
    <dsp:sp modelId="{20736821-0F4E-4CD1-BFE3-CD49CAC3E5A8}">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78F3CF-6F4F-44DA-A8EA-8793664B454E}">
      <dsp:nvSpPr>
        <dsp:cNvPr id="0" name=""/>
        <dsp:cNvSpPr/>
      </dsp:nvSpPr>
      <dsp:spPr>
        <a:xfrm>
          <a:off x="3813074"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b="1" kern="1200">
              <a:solidFill>
                <a:schemeClr val="accent2"/>
              </a:solidFill>
            </a:rPr>
            <a:t>S</a:t>
          </a:r>
          <a:r>
            <a:rPr lang="en-US" sz="2300" kern="1200"/>
            <a:t>entiment </a:t>
          </a:r>
          <a:r>
            <a:rPr lang="en-US" sz="2300" b="1" kern="1200">
              <a:solidFill>
                <a:schemeClr val="accent2"/>
              </a:solidFill>
            </a:rPr>
            <a:t>A</a:t>
          </a:r>
          <a:r>
            <a:rPr lang="en-US" sz="2300" kern="1200"/>
            <a:t>nalysis of Posts and Comments.</a:t>
          </a:r>
        </a:p>
      </dsp:txBody>
      <dsp:txXfrm>
        <a:off x="3813074" y="2644140"/>
        <a:ext cx="2889450" cy="720000"/>
      </dsp:txXfrm>
    </dsp:sp>
    <dsp:sp modelId="{C3964567-386D-4251-B0D2-4EB430A97D68}">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D8BBBA-2B39-4730-99B9-5C88A9736B77}">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b="1" kern="1200">
              <a:solidFill>
                <a:schemeClr val="accent2"/>
              </a:solidFill>
            </a:rPr>
            <a:t>R</a:t>
          </a:r>
          <a:r>
            <a:rPr lang="en-US" sz="2300" kern="1200"/>
            <a:t>elevance of Comments to their Posts.</a:t>
          </a:r>
        </a:p>
      </dsp:txBody>
      <dsp:txXfrm>
        <a:off x="7208178" y="2644140"/>
        <a:ext cx="28894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99E072-C800-4D42-A3F5-0E69789B9743}">
      <dsp:nvSpPr>
        <dsp:cNvPr id="0" name=""/>
        <dsp:cNvSpPr/>
      </dsp:nvSpPr>
      <dsp:spPr>
        <a:xfrm>
          <a:off x="4932" y="683748"/>
          <a:ext cx="2156695" cy="1294017"/>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t" anchorCtr="0">
          <a:noAutofit/>
        </a:bodyPr>
        <a:lstStyle/>
        <a:p>
          <a:pPr marL="0" lvl="0" indent="0" algn="l" defTabSz="666750" rtl="0">
            <a:lnSpc>
              <a:spcPct val="90000"/>
            </a:lnSpc>
            <a:spcBef>
              <a:spcPct val="0"/>
            </a:spcBef>
            <a:spcAft>
              <a:spcPct val="35000"/>
            </a:spcAft>
            <a:buNone/>
          </a:pPr>
          <a:r>
            <a:rPr lang="en-US" sz="1500" kern="1200" dirty="0"/>
            <a:t>Scraped </a:t>
          </a:r>
          <a:r>
            <a:rPr lang="en-US" sz="1500" kern="1200" dirty="0">
              <a:latin typeface="Calibri Light" panose="020F0302020204030204"/>
            </a:rPr>
            <a:t>[</a:t>
          </a:r>
          <a:r>
            <a:rPr lang="en-US" sz="1500" kern="1200" dirty="0" err="1"/>
            <a:t>AsyncPRAW</a:t>
          </a:r>
          <a:r>
            <a:rPr lang="en-US" sz="1500" kern="1200" dirty="0">
              <a:latin typeface="Calibri Light" panose="020F0302020204030204"/>
            </a:rPr>
            <a:t>] </a:t>
          </a:r>
          <a:r>
            <a:rPr lang="en-US" sz="1500" kern="1200" dirty="0"/>
            <a:t>49 subreddit, limited at</a:t>
          </a:r>
        </a:p>
        <a:p>
          <a:pPr marL="114300" lvl="1" indent="-114300" algn="l" defTabSz="533400">
            <a:lnSpc>
              <a:spcPct val="90000"/>
            </a:lnSpc>
            <a:spcBef>
              <a:spcPct val="0"/>
            </a:spcBef>
            <a:spcAft>
              <a:spcPct val="15000"/>
            </a:spcAft>
            <a:buChar char="•"/>
          </a:pPr>
          <a:r>
            <a:rPr lang="en-US" sz="1200" kern="1200" dirty="0"/>
            <a:t>1000 posts</a:t>
          </a:r>
        </a:p>
        <a:p>
          <a:pPr marL="114300" lvl="1" indent="-114300" algn="l" defTabSz="533400">
            <a:lnSpc>
              <a:spcPct val="90000"/>
            </a:lnSpc>
            <a:spcBef>
              <a:spcPct val="0"/>
            </a:spcBef>
            <a:spcAft>
              <a:spcPct val="15000"/>
            </a:spcAft>
            <a:buChar char="•"/>
          </a:pPr>
          <a:r>
            <a:rPr lang="en-US" sz="1200" kern="1200" dirty="0"/>
            <a:t>100 comments per post</a:t>
          </a:r>
        </a:p>
        <a:p>
          <a:pPr marL="114300" lvl="1" indent="-114300" algn="l" defTabSz="533400">
            <a:lnSpc>
              <a:spcPct val="90000"/>
            </a:lnSpc>
            <a:spcBef>
              <a:spcPct val="0"/>
            </a:spcBef>
            <a:spcAft>
              <a:spcPct val="15000"/>
            </a:spcAft>
            <a:buChar char="•"/>
          </a:pPr>
          <a:r>
            <a:rPr lang="en-US" sz="1200" kern="1200" dirty="0"/>
            <a:t>10000 comments overall</a:t>
          </a:r>
        </a:p>
      </dsp:txBody>
      <dsp:txXfrm>
        <a:off x="42832" y="721648"/>
        <a:ext cx="2080895" cy="1218217"/>
      </dsp:txXfrm>
    </dsp:sp>
    <dsp:sp modelId="{0558A68A-0398-4A20-8548-1857102E62C6}">
      <dsp:nvSpPr>
        <dsp:cNvPr id="0" name=""/>
        <dsp:cNvSpPr/>
      </dsp:nvSpPr>
      <dsp:spPr>
        <a:xfrm>
          <a:off x="2351417" y="1063326"/>
          <a:ext cx="457219" cy="534860"/>
        </a:xfrm>
        <a:prstGeom prst="rightArrow">
          <a:avLst>
            <a:gd name="adj1" fmla="val 60000"/>
            <a:gd name="adj2" fmla="val 5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351417" y="1170298"/>
        <a:ext cx="320053" cy="320916"/>
      </dsp:txXfrm>
    </dsp:sp>
    <dsp:sp modelId="{4E43D111-DB46-40A7-B7BB-BF73198DB4AA}">
      <dsp:nvSpPr>
        <dsp:cNvPr id="0" name=""/>
        <dsp:cNvSpPr/>
      </dsp:nvSpPr>
      <dsp:spPr>
        <a:xfrm>
          <a:off x="3024306" y="683748"/>
          <a:ext cx="2156695" cy="1294017"/>
        </a:xfrm>
        <a:prstGeom prst="roundRect">
          <a:avLst>
            <a:gd name="adj" fmla="val 10000"/>
          </a:avLst>
        </a:prstGeom>
        <a:gradFill rotWithShape="0">
          <a:gsLst>
            <a:gs pos="0">
              <a:schemeClr val="accent5">
                <a:hueOff val="-965506"/>
                <a:satOff val="-2488"/>
                <a:lumOff val="-1681"/>
                <a:alphaOff val="0"/>
                <a:satMod val="103000"/>
                <a:lumMod val="102000"/>
                <a:tint val="94000"/>
              </a:schemeClr>
            </a:gs>
            <a:gs pos="50000">
              <a:schemeClr val="accent5">
                <a:hueOff val="-965506"/>
                <a:satOff val="-2488"/>
                <a:lumOff val="-1681"/>
                <a:alphaOff val="0"/>
                <a:satMod val="110000"/>
                <a:lumMod val="100000"/>
                <a:shade val="100000"/>
              </a:schemeClr>
            </a:gs>
            <a:gs pos="100000">
              <a:schemeClr val="accent5">
                <a:hueOff val="-965506"/>
                <a:satOff val="-2488"/>
                <a:lumOff val="-168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Removed NULL and empty posts/comment texts</a:t>
          </a:r>
        </a:p>
      </dsp:txBody>
      <dsp:txXfrm>
        <a:off x="3062206" y="721648"/>
        <a:ext cx="2080895" cy="1218217"/>
      </dsp:txXfrm>
    </dsp:sp>
    <dsp:sp modelId="{F0D2875A-85DB-4856-80BE-F7B80785F656}">
      <dsp:nvSpPr>
        <dsp:cNvPr id="0" name=""/>
        <dsp:cNvSpPr/>
      </dsp:nvSpPr>
      <dsp:spPr>
        <a:xfrm>
          <a:off x="5370791" y="1063326"/>
          <a:ext cx="457219" cy="534860"/>
        </a:xfrm>
        <a:prstGeom prst="rightArrow">
          <a:avLst>
            <a:gd name="adj1" fmla="val 60000"/>
            <a:gd name="adj2" fmla="val 50000"/>
          </a:avLst>
        </a:prstGeom>
        <a:gradFill rotWithShape="0">
          <a:gsLst>
            <a:gs pos="0">
              <a:schemeClr val="accent5">
                <a:hueOff val="-1126424"/>
                <a:satOff val="-2903"/>
                <a:lumOff val="-1961"/>
                <a:alphaOff val="0"/>
                <a:satMod val="103000"/>
                <a:lumMod val="102000"/>
                <a:tint val="94000"/>
              </a:schemeClr>
            </a:gs>
            <a:gs pos="50000">
              <a:schemeClr val="accent5">
                <a:hueOff val="-1126424"/>
                <a:satOff val="-2903"/>
                <a:lumOff val="-1961"/>
                <a:alphaOff val="0"/>
                <a:satMod val="110000"/>
                <a:lumMod val="100000"/>
                <a:shade val="100000"/>
              </a:schemeClr>
            </a:gs>
            <a:gs pos="100000">
              <a:schemeClr val="accent5">
                <a:hueOff val="-1126424"/>
                <a:satOff val="-2903"/>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5370791" y="1170298"/>
        <a:ext cx="320053" cy="320916"/>
      </dsp:txXfrm>
    </dsp:sp>
    <dsp:sp modelId="{7DE99154-8DFD-4156-A7FD-EB229232FC31}">
      <dsp:nvSpPr>
        <dsp:cNvPr id="0" name=""/>
        <dsp:cNvSpPr/>
      </dsp:nvSpPr>
      <dsp:spPr>
        <a:xfrm>
          <a:off x="6043680" y="683748"/>
          <a:ext cx="2156695" cy="1294017"/>
        </a:xfrm>
        <a:prstGeom prst="roundRect">
          <a:avLst>
            <a:gd name="adj" fmla="val 10000"/>
          </a:avLst>
        </a:prstGeom>
        <a:gradFill rotWithShape="0">
          <a:gsLst>
            <a:gs pos="0">
              <a:schemeClr val="accent5">
                <a:hueOff val="-1931012"/>
                <a:satOff val="-4977"/>
                <a:lumOff val="-3361"/>
                <a:alphaOff val="0"/>
                <a:satMod val="103000"/>
                <a:lumMod val="102000"/>
                <a:tint val="94000"/>
              </a:schemeClr>
            </a:gs>
            <a:gs pos="50000">
              <a:schemeClr val="accent5">
                <a:hueOff val="-1931012"/>
                <a:satOff val="-4977"/>
                <a:lumOff val="-3361"/>
                <a:alphaOff val="0"/>
                <a:satMod val="110000"/>
                <a:lumMod val="100000"/>
                <a:shade val="100000"/>
              </a:schemeClr>
            </a:gs>
            <a:gs pos="100000">
              <a:schemeClr val="accent5">
                <a:hueOff val="-1931012"/>
                <a:satOff val="-4977"/>
                <a:lumOff val="-33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Removed any URLs in the posts/comments</a:t>
          </a:r>
        </a:p>
      </dsp:txBody>
      <dsp:txXfrm>
        <a:off x="6081580" y="721648"/>
        <a:ext cx="2080895" cy="1218217"/>
      </dsp:txXfrm>
    </dsp:sp>
    <dsp:sp modelId="{D69868EF-7927-40B1-881A-F85F4BC24A2B}">
      <dsp:nvSpPr>
        <dsp:cNvPr id="0" name=""/>
        <dsp:cNvSpPr/>
      </dsp:nvSpPr>
      <dsp:spPr>
        <a:xfrm>
          <a:off x="8390165" y="1063326"/>
          <a:ext cx="457219" cy="534860"/>
        </a:xfrm>
        <a:prstGeom prst="rightArrow">
          <a:avLst>
            <a:gd name="adj1" fmla="val 60000"/>
            <a:gd name="adj2" fmla="val 50000"/>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8390165" y="1170298"/>
        <a:ext cx="320053" cy="320916"/>
      </dsp:txXfrm>
    </dsp:sp>
    <dsp:sp modelId="{3034F432-82A5-4EAF-B0EA-927F40CE9B09}">
      <dsp:nvSpPr>
        <dsp:cNvPr id="0" name=""/>
        <dsp:cNvSpPr/>
      </dsp:nvSpPr>
      <dsp:spPr>
        <a:xfrm>
          <a:off x="9063054" y="683748"/>
          <a:ext cx="2156695" cy="1294017"/>
        </a:xfrm>
        <a:prstGeom prst="roundRect">
          <a:avLst>
            <a:gd name="adj" fmla="val 10000"/>
          </a:avLst>
        </a:prstGeom>
        <a:gradFill rotWithShape="0">
          <a:gsLst>
            <a:gs pos="0">
              <a:schemeClr val="accent5">
                <a:hueOff val="-2896518"/>
                <a:satOff val="-7465"/>
                <a:lumOff val="-5042"/>
                <a:alphaOff val="0"/>
                <a:satMod val="103000"/>
                <a:lumMod val="102000"/>
                <a:tint val="94000"/>
              </a:schemeClr>
            </a:gs>
            <a:gs pos="50000">
              <a:schemeClr val="accent5">
                <a:hueOff val="-2896518"/>
                <a:satOff val="-7465"/>
                <a:lumOff val="-5042"/>
                <a:alphaOff val="0"/>
                <a:satMod val="110000"/>
                <a:lumMod val="100000"/>
                <a:shade val="100000"/>
              </a:schemeClr>
            </a:gs>
            <a:gs pos="100000">
              <a:schemeClr val="accent5">
                <a:hueOff val="-2896518"/>
                <a:satOff val="-7465"/>
                <a:lumOff val="-504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Expanded Contractions (e.g. isn't -&gt; is not)</a:t>
          </a:r>
        </a:p>
      </dsp:txBody>
      <dsp:txXfrm>
        <a:off x="9100954" y="721648"/>
        <a:ext cx="2080895" cy="1218217"/>
      </dsp:txXfrm>
    </dsp:sp>
    <dsp:sp modelId="{EE4C85B5-D7A7-4676-BC84-F7F81A138B06}">
      <dsp:nvSpPr>
        <dsp:cNvPr id="0" name=""/>
        <dsp:cNvSpPr/>
      </dsp:nvSpPr>
      <dsp:spPr>
        <a:xfrm rot="5400000">
          <a:off x="9912792" y="2128734"/>
          <a:ext cx="457219" cy="534860"/>
        </a:xfrm>
        <a:prstGeom prst="rightArrow">
          <a:avLst>
            <a:gd name="adj1" fmla="val 60000"/>
            <a:gd name="adj2" fmla="val 50000"/>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9980944" y="2167554"/>
        <a:ext cx="320916" cy="320053"/>
      </dsp:txXfrm>
    </dsp:sp>
    <dsp:sp modelId="{6FBFB609-6658-4641-B9D4-517BB014219D}">
      <dsp:nvSpPr>
        <dsp:cNvPr id="0" name=""/>
        <dsp:cNvSpPr/>
      </dsp:nvSpPr>
      <dsp:spPr>
        <a:xfrm>
          <a:off x="9063054" y="2840444"/>
          <a:ext cx="2156695" cy="1294017"/>
        </a:xfrm>
        <a:prstGeom prst="roundRect">
          <a:avLst>
            <a:gd name="adj" fmla="val 10000"/>
          </a:avLst>
        </a:prstGeom>
        <a:gradFill rotWithShape="0">
          <a:gsLst>
            <a:gs pos="0">
              <a:schemeClr val="accent5">
                <a:hueOff val="-3862025"/>
                <a:satOff val="-9954"/>
                <a:lumOff val="-6723"/>
                <a:alphaOff val="0"/>
                <a:satMod val="103000"/>
                <a:lumMod val="102000"/>
                <a:tint val="94000"/>
              </a:schemeClr>
            </a:gs>
            <a:gs pos="50000">
              <a:schemeClr val="accent5">
                <a:hueOff val="-3862025"/>
                <a:satOff val="-9954"/>
                <a:lumOff val="-6723"/>
                <a:alphaOff val="0"/>
                <a:satMod val="110000"/>
                <a:lumMod val="100000"/>
                <a:shade val="100000"/>
              </a:schemeClr>
            </a:gs>
            <a:gs pos="100000">
              <a:schemeClr val="accent5">
                <a:hueOff val="-3862025"/>
                <a:satOff val="-9954"/>
                <a:lumOff val="-672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Made all text lower case</a:t>
          </a:r>
        </a:p>
      </dsp:txBody>
      <dsp:txXfrm>
        <a:off x="9100954" y="2878344"/>
        <a:ext cx="2080895" cy="1218217"/>
      </dsp:txXfrm>
    </dsp:sp>
    <dsp:sp modelId="{DCA06ACF-9550-4B4D-974E-D115FF1C56FB}">
      <dsp:nvSpPr>
        <dsp:cNvPr id="0" name=""/>
        <dsp:cNvSpPr/>
      </dsp:nvSpPr>
      <dsp:spPr>
        <a:xfrm rot="10800000">
          <a:off x="8416045" y="3220022"/>
          <a:ext cx="457219" cy="534860"/>
        </a:xfrm>
        <a:prstGeom prst="rightArrow">
          <a:avLst>
            <a:gd name="adj1" fmla="val 60000"/>
            <a:gd name="adj2" fmla="val 50000"/>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8553211" y="3326994"/>
        <a:ext cx="320053" cy="320916"/>
      </dsp:txXfrm>
    </dsp:sp>
    <dsp:sp modelId="{B86304AD-7240-436D-BDE4-C45B9D220838}">
      <dsp:nvSpPr>
        <dsp:cNvPr id="0" name=""/>
        <dsp:cNvSpPr/>
      </dsp:nvSpPr>
      <dsp:spPr>
        <a:xfrm>
          <a:off x="6043680" y="2840444"/>
          <a:ext cx="2156695" cy="1294017"/>
        </a:xfrm>
        <a:prstGeom prst="roundRect">
          <a:avLst>
            <a:gd name="adj" fmla="val 10000"/>
          </a:avLst>
        </a:prstGeom>
        <a:gradFill rotWithShape="0">
          <a:gsLst>
            <a:gs pos="0">
              <a:schemeClr val="accent5">
                <a:hueOff val="-4827531"/>
                <a:satOff val="-12442"/>
                <a:lumOff val="-8404"/>
                <a:alphaOff val="0"/>
                <a:satMod val="103000"/>
                <a:lumMod val="102000"/>
                <a:tint val="94000"/>
              </a:schemeClr>
            </a:gs>
            <a:gs pos="50000">
              <a:schemeClr val="accent5">
                <a:hueOff val="-4827531"/>
                <a:satOff val="-12442"/>
                <a:lumOff val="-8404"/>
                <a:alphaOff val="0"/>
                <a:satMod val="110000"/>
                <a:lumMod val="100000"/>
                <a:shade val="100000"/>
              </a:schemeClr>
            </a:gs>
            <a:gs pos="100000">
              <a:schemeClr val="accent5">
                <a:hueOff val="-4827531"/>
                <a:satOff val="-12442"/>
                <a:lumOff val="-840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Filtered out stop words (e.g. the, a)</a:t>
          </a:r>
        </a:p>
      </dsp:txBody>
      <dsp:txXfrm>
        <a:off x="6081580" y="2878344"/>
        <a:ext cx="2080895" cy="1218217"/>
      </dsp:txXfrm>
    </dsp:sp>
    <dsp:sp modelId="{1198F4D9-976B-414B-BE3B-543DB0146E0A}">
      <dsp:nvSpPr>
        <dsp:cNvPr id="0" name=""/>
        <dsp:cNvSpPr/>
      </dsp:nvSpPr>
      <dsp:spPr>
        <a:xfrm rot="10800000">
          <a:off x="5396671" y="3220022"/>
          <a:ext cx="457219" cy="534860"/>
        </a:xfrm>
        <a:prstGeom prst="rightArrow">
          <a:avLst>
            <a:gd name="adj1" fmla="val 60000"/>
            <a:gd name="adj2" fmla="val 50000"/>
          </a:avLst>
        </a:prstGeom>
        <a:gradFill rotWithShape="0">
          <a:gsLst>
            <a:gs pos="0">
              <a:schemeClr val="accent5">
                <a:hueOff val="-5632119"/>
                <a:satOff val="-14516"/>
                <a:lumOff val="-9804"/>
                <a:alphaOff val="0"/>
                <a:satMod val="103000"/>
                <a:lumMod val="102000"/>
                <a:tint val="94000"/>
              </a:schemeClr>
            </a:gs>
            <a:gs pos="50000">
              <a:schemeClr val="accent5">
                <a:hueOff val="-5632119"/>
                <a:satOff val="-14516"/>
                <a:lumOff val="-9804"/>
                <a:alphaOff val="0"/>
                <a:satMod val="110000"/>
                <a:lumMod val="100000"/>
                <a:shade val="100000"/>
              </a:schemeClr>
            </a:gs>
            <a:gs pos="100000">
              <a:schemeClr val="accent5">
                <a:hueOff val="-5632119"/>
                <a:satOff val="-14516"/>
                <a:lumOff val="-980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5533837" y="3326994"/>
        <a:ext cx="320053" cy="320916"/>
      </dsp:txXfrm>
    </dsp:sp>
    <dsp:sp modelId="{6F8AB538-AF79-4848-B907-3AD9C067C8B9}">
      <dsp:nvSpPr>
        <dsp:cNvPr id="0" name=""/>
        <dsp:cNvSpPr/>
      </dsp:nvSpPr>
      <dsp:spPr>
        <a:xfrm>
          <a:off x="3024306" y="2840444"/>
          <a:ext cx="2156695" cy="1294017"/>
        </a:xfrm>
        <a:prstGeom prst="roundRect">
          <a:avLst>
            <a:gd name="adj" fmla="val 10000"/>
          </a:avLst>
        </a:prstGeom>
        <a:gradFill rotWithShape="0">
          <a:gsLst>
            <a:gs pos="0">
              <a:schemeClr val="accent5">
                <a:hueOff val="-5793037"/>
                <a:satOff val="-14931"/>
                <a:lumOff val="-10084"/>
                <a:alphaOff val="0"/>
                <a:satMod val="103000"/>
                <a:lumMod val="102000"/>
                <a:tint val="94000"/>
              </a:schemeClr>
            </a:gs>
            <a:gs pos="50000">
              <a:schemeClr val="accent5">
                <a:hueOff val="-5793037"/>
                <a:satOff val="-14931"/>
                <a:lumOff val="-10084"/>
                <a:alphaOff val="0"/>
                <a:satMod val="110000"/>
                <a:lumMod val="100000"/>
                <a:shade val="100000"/>
              </a:schemeClr>
            </a:gs>
            <a:gs pos="100000">
              <a:schemeClr val="accent5">
                <a:hueOff val="-5793037"/>
                <a:satOff val="-14931"/>
                <a:lumOff val="-1008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Lemmatized the words</a:t>
          </a:r>
        </a:p>
        <a:p>
          <a:pPr marL="114300" lvl="1" indent="-114300" algn="l" defTabSz="533400">
            <a:lnSpc>
              <a:spcPct val="90000"/>
            </a:lnSpc>
            <a:spcBef>
              <a:spcPct val="0"/>
            </a:spcBef>
            <a:spcAft>
              <a:spcPct val="15000"/>
            </a:spcAft>
            <a:buChar char="•"/>
          </a:pPr>
          <a:r>
            <a:rPr lang="en-US" sz="1200" kern="1200" dirty="0"/>
            <a:t>Lemmatization is the grouping together of different forms of the same word.</a:t>
          </a:r>
        </a:p>
        <a:p>
          <a:pPr marL="114300" lvl="1" indent="-114300" algn="l" defTabSz="533400">
            <a:lnSpc>
              <a:spcPct val="90000"/>
            </a:lnSpc>
            <a:spcBef>
              <a:spcPct val="0"/>
            </a:spcBef>
            <a:spcAft>
              <a:spcPct val="15000"/>
            </a:spcAft>
            <a:buChar char="•"/>
          </a:pPr>
          <a:r>
            <a:rPr lang="en-US" sz="1200" kern="1200" dirty="0"/>
            <a:t>(e.g. apples -&gt; apple, is -&gt; be)</a:t>
          </a:r>
        </a:p>
      </dsp:txBody>
      <dsp:txXfrm>
        <a:off x="3062206" y="2878344"/>
        <a:ext cx="2080895" cy="1218217"/>
      </dsp:txXfrm>
    </dsp:sp>
    <dsp:sp modelId="{8012A1EA-4155-413C-8B1A-570495408890}">
      <dsp:nvSpPr>
        <dsp:cNvPr id="0" name=""/>
        <dsp:cNvSpPr/>
      </dsp:nvSpPr>
      <dsp:spPr>
        <a:xfrm rot="10800000">
          <a:off x="2377297" y="3220022"/>
          <a:ext cx="457219" cy="534860"/>
        </a:xfrm>
        <a:prstGeom prst="rightArrow">
          <a:avLst>
            <a:gd name="adj1" fmla="val 60000"/>
            <a:gd name="adj2" fmla="val 5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2514463" y="3326994"/>
        <a:ext cx="320053" cy="320916"/>
      </dsp:txXfrm>
    </dsp:sp>
    <dsp:sp modelId="{33004838-CECA-445A-9752-92F76FF26EAD}">
      <dsp:nvSpPr>
        <dsp:cNvPr id="0" name=""/>
        <dsp:cNvSpPr/>
      </dsp:nvSpPr>
      <dsp:spPr>
        <a:xfrm>
          <a:off x="4932" y="2840444"/>
          <a:ext cx="2156695" cy="1294017"/>
        </a:xfrm>
        <a:prstGeom prst="roundRect">
          <a:avLst>
            <a:gd name="adj" fmla="val 1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Ready to be fed into </a:t>
          </a:r>
          <a:r>
            <a:rPr lang="en-US" sz="1500" kern="1200" dirty="0">
              <a:latin typeface="Calibri Light" panose="020F0302020204030204"/>
            </a:rPr>
            <a:t>Analysis Pipeline</a:t>
          </a:r>
          <a:endParaRPr lang="en-US" sz="1500" kern="1200" dirty="0"/>
        </a:p>
      </dsp:txBody>
      <dsp:txXfrm>
        <a:off x="42832" y="2878344"/>
        <a:ext cx="2080895" cy="121821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D0D2D8-BB87-4550-A61F-6FCE4530E85F}" type="datetimeFigureOut">
              <a:t>8/17/2022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665BF7-7515-4BC6-853E-D335C314A7D3}" type="slidenum">
              <a:t>‹#›</a:t>
            </a:fld>
            <a:endParaRPr lang="en-US"/>
          </a:p>
        </p:txBody>
      </p:sp>
    </p:spTree>
    <p:extLst>
      <p:ext uri="{BB962C8B-B14F-4D97-AF65-F5344CB8AC3E}">
        <p14:creationId xmlns:p14="http://schemas.microsoft.com/office/powerpoint/2010/main" val="4226231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First I'd like to take you through a simple scenario, there are many online forums out there where people are free to talk about whatever they want. </a:t>
            </a:r>
            <a:endParaRPr lang="en-US" dirty="0"/>
          </a:p>
          <a:p>
            <a:r>
              <a:rPr lang="en-US" dirty="0">
                <a:cs typeface="Calibri"/>
              </a:rPr>
              <a:t>To maintain some rules and regulations we have social media moderators in these forums.</a:t>
            </a:r>
          </a:p>
          <a:p>
            <a:endParaRPr lang="en-US" dirty="0">
              <a:cs typeface="Calibri"/>
            </a:endParaRPr>
          </a:p>
          <a:p>
            <a:r>
              <a:rPr lang="en-US" dirty="0">
                <a:cs typeface="Calibri"/>
              </a:rPr>
              <a:t>Moderators decide what goes and what stays.</a:t>
            </a:r>
          </a:p>
          <a:p>
            <a:r>
              <a:rPr lang="en-US" dirty="0">
                <a:cs typeface="Calibri"/>
              </a:rPr>
              <a:t>Moderators – being humans – may also miss some occurrences of "unhealthy" irrelevant submissions in the forum. </a:t>
            </a:r>
          </a:p>
          <a:p>
            <a:r>
              <a:rPr lang="en-US" dirty="0"/>
              <a:t>Moderators themselves also risk introducing their own biases and influences on these discussions.</a:t>
            </a:r>
            <a:endParaRPr lang="en-US" dirty="0">
              <a:cs typeface="Calibri"/>
            </a:endParaRPr>
          </a:p>
          <a:p>
            <a:endParaRPr lang="en-US" dirty="0">
              <a:cs typeface="Calibri"/>
            </a:endParaRPr>
          </a:p>
          <a:p>
            <a:r>
              <a:rPr lang="en-US" dirty="0">
                <a:cs typeface="Calibri"/>
              </a:rPr>
              <a:t>What we were interested in is if there's some way to remove human intervention in detecting "unhealthy" irrelevant conflict, biases and influences in these online forum discussions. </a:t>
            </a:r>
          </a:p>
          <a:p>
            <a:r>
              <a:rPr lang="en-US" dirty="0">
                <a:cs typeface="Calibri"/>
              </a:rPr>
              <a:t>We want to detoxify forums that are often times seeds for spreading disinformation or even online bullying.</a:t>
            </a:r>
            <a:endParaRPr lang="en-US" dirty="0"/>
          </a:p>
          <a:p>
            <a:endParaRPr lang="en-US">
              <a:cs typeface="Calibri"/>
            </a:endParaRPr>
          </a:p>
          <a:p>
            <a:endParaRPr lang="en-US">
              <a:cs typeface="Calibri"/>
            </a:endParaRPr>
          </a:p>
          <a:p>
            <a:r>
              <a:rPr lang="en-US" dirty="0">
                <a:cs typeface="Calibri"/>
              </a:rPr>
              <a:t> </a:t>
            </a:r>
            <a:endParaRPr lang="en-US" dirty="0"/>
          </a:p>
        </p:txBody>
      </p:sp>
      <p:sp>
        <p:nvSpPr>
          <p:cNvPr id="4" name="Slide Number Placeholder 3"/>
          <p:cNvSpPr>
            <a:spLocks noGrp="1"/>
          </p:cNvSpPr>
          <p:nvPr>
            <p:ph type="sldNum" sz="quarter" idx="5"/>
          </p:nvPr>
        </p:nvSpPr>
        <p:spPr/>
        <p:txBody>
          <a:bodyPr/>
          <a:lstStyle/>
          <a:p>
            <a:fld id="{9F665BF7-7515-4BC6-853E-D335C314A7D3}" type="slidenum">
              <a:rPr lang="en-US"/>
              <a:t>3</a:t>
            </a:fld>
            <a:endParaRPr lang="en-US"/>
          </a:p>
        </p:txBody>
      </p:sp>
    </p:spTree>
    <p:extLst>
      <p:ext uri="{BB962C8B-B14F-4D97-AF65-F5344CB8AC3E}">
        <p14:creationId xmlns:p14="http://schemas.microsoft.com/office/powerpoint/2010/main" val="11977614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US">
                <a:cs typeface="Calibri"/>
              </a:rPr>
              <a:t>The final component we use in our TSAR system is relevance. We want to determine if comments of a post are still relevant to the post or not.</a:t>
            </a:r>
          </a:p>
          <a:p>
            <a:pPr>
              <a:lnSpc>
                <a:spcPct val="90000"/>
              </a:lnSpc>
              <a:spcBef>
                <a:spcPts val="1000"/>
              </a:spcBef>
            </a:pPr>
            <a:r>
              <a:rPr lang="en-US">
                <a:cs typeface="Calibri"/>
              </a:rPr>
              <a:t>We believe that if the comments become irrelevant to the post, it is likely the comments aren't adding any meaningful discussion to the post overall, which is likely to result in higher controversy.</a:t>
            </a:r>
          </a:p>
          <a:p>
            <a:pPr>
              <a:lnSpc>
                <a:spcPct val="90000"/>
              </a:lnSpc>
              <a:spcBef>
                <a:spcPts val="1000"/>
              </a:spcBef>
            </a:pPr>
            <a:r>
              <a:rPr lang="en-US">
                <a:cs typeface="Calibri"/>
              </a:rPr>
              <a:t>We calculate a relevance score for each comment by taking the cosine similarity between the comments BERT embedding and the post BERT embedding.</a:t>
            </a:r>
          </a:p>
          <a:p>
            <a:pPr>
              <a:lnSpc>
                <a:spcPct val="90000"/>
              </a:lnSpc>
              <a:spcBef>
                <a:spcPts val="1000"/>
              </a:spcBef>
            </a:pPr>
            <a:r>
              <a:rPr lang="en-US">
                <a:cs typeface="Calibri"/>
              </a:rPr>
              <a:t>Here we have an example of the distribution of comment relevance to their post for the computer science subreddit. The green sections are all the comments that are relatively relevant and the red sections are all comments that were deemed relatively irrelevant to their posts.</a:t>
            </a:r>
          </a:p>
          <a:p>
            <a:pPr>
              <a:lnSpc>
                <a:spcPct val="90000"/>
              </a:lnSpc>
              <a:spcBef>
                <a:spcPts val="1000"/>
              </a:spcBef>
            </a:pPr>
            <a:r>
              <a:rPr lang="en-US">
                <a:cs typeface="Calibri"/>
              </a:rPr>
              <a:t>We also perform a statistical test called Wilcoxon test here. We essentially test if median of the comment relevance is less than 0.5. And if the test turns out to be significant, we can conclude that overall the comments in the subreddit are irrelevant to their posts.</a:t>
            </a:r>
          </a:p>
        </p:txBody>
      </p:sp>
      <p:sp>
        <p:nvSpPr>
          <p:cNvPr id="4" name="Slide Number Placeholder 3"/>
          <p:cNvSpPr>
            <a:spLocks noGrp="1"/>
          </p:cNvSpPr>
          <p:nvPr>
            <p:ph type="sldNum" sz="quarter" idx="5"/>
          </p:nvPr>
        </p:nvSpPr>
        <p:spPr/>
        <p:txBody>
          <a:bodyPr/>
          <a:lstStyle/>
          <a:p>
            <a:fld id="{9F665BF7-7515-4BC6-853E-D335C314A7D3}" type="slidenum">
              <a:t>12</a:t>
            </a:fld>
            <a:endParaRPr lang="en-US"/>
          </a:p>
        </p:txBody>
      </p:sp>
    </p:spTree>
    <p:extLst>
      <p:ext uri="{BB962C8B-B14F-4D97-AF65-F5344CB8AC3E}">
        <p14:creationId xmlns:p14="http://schemas.microsoft.com/office/powerpoint/2010/main" val="4143133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Thanks Brad and Mackenzie</a:t>
            </a:r>
          </a:p>
        </p:txBody>
      </p:sp>
      <p:sp>
        <p:nvSpPr>
          <p:cNvPr id="4" name="Slide Number Placeholder 3"/>
          <p:cNvSpPr>
            <a:spLocks noGrp="1"/>
          </p:cNvSpPr>
          <p:nvPr>
            <p:ph type="sldNum" sz="quarter" idx="5"/>
          </p:nvPr>
        </p:nvSpPr>
        <p:spPr/>
        <p:txBody>
          <a:bodyPr/>
          <a:lstStyle/>
          <a:p>
            <a:fld id="{9F665BF7-7515-4BC6-853E-D335C314A7D3}" type="slidenum">
              <a:rPr lang="en-US"/>
              <a:t>14</a:t>
            </a:fld>
            <a:endParaRPr lang="en-US"/>
          </a:p>
        </p:txBody>
      </p:sp>
    </p:spTree>
    <p:extLst>
      <p:ext uri="{BB962C8B-B14F-4D97-AF65-F5344CB8AC3E}">
        <p14:creationId xmlns:p14="http://schemas.microsoft.com/office/powerpoint/2010/main" val="2114999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So before we feed our text data into BERT, the machine algorithm for text that we used, we preprocessed our text.</a:t>
            </a:r>
          </a:p>
          <a:p>
            <a:r>
              <a:rPr lang="en-US">
                <a:cs typeface="Calibri"/>
              </a:rPr>
              <a:t>The preprocessing included the following:</a:t>
            </a:r>
          </a:p>
          <a:p>
            <a:r>
              <a:rPr lang="en-US">
                <a:cs typeface="Calibri"/>
              </a:rPr>
              <a:t>Removing empty text values</a:t>
            </a:r>
          </a:p>
          <a:p>
            <a:r>
              <a:rPr lang="en-US">
                <a:cs typeface="Calibri"/>
              </a:rPr>
              <a:t>Removing any URLs that were mentioned in the text. This was done because there were a lot of URLs mentioned in the posts and comments, which led to non-sensical URL topics generated.</a:t>
            </a:r>
          </a:p>
          <a:p>
            <a:r>
              <a:rPr lang="en-US">
                <a:cs typeface="Calibri"/>
              </a:rPr>
              <a:t>Expanded contractions</a:t>
            </a:r>
          </a:p>
          <a:p>
            <a:r>
              <a:rPr lang="en-US">
                <a:cs typeface="Calibri"/>
              </a:rPr>
              <a:t>Made all the text lower case</a:t>
            </a:r>
          </a:p>
          <a:p>
            <a:r>
              <a:rPr lang="en-US">
                <a:cs typeface="Calibri"/>
              </a:rPr>
              <a:t>Filtered out stop words</a:t>
            </a:r>
          </a:p>
          <a:p>
            <a:r>
              <a:rPr lang="en-US">
                <a:cs typeface="Calibri"/>
              </a:rPr>
              <a:t>And finally lemmatized the words, which is grouping together different forms of the same word.</a:t>
            </a:r>
          </a:p>
          <a:p>
            <a:r>
              <a:rPr lang="en-US">
                <a:cs typeface="Calibri"/>
              </a:rPr>
              <a:t>And now the model is ready to be fed into BERT.</a:t>
            </a:r>
          </a:p>
          <a:p>
            <a:endParaRPr lang="en-US">
              <a:cs typeface="Calibri"/>
            </a:endParaRPr>
          </a:p>
          <a:p>
            <a:r>
              <a:rPr lang="en-US"/>
              <a:t>We tried out many different combinations and ordering of preprocessing this text data, and this method yielded the best result.</a:t>
            </a:r>
            <a:endParaRPr lang="en-US">
              <a:cs typeface="Calibri"/>
            </a:endParaRPr>
          </a:p>
          <a:p>
            <a:r>
              <a:rPr lang="en-US">
                <a:cs typeface="Calibri"/>
              </a:rPr>
              <a:t>For those of you that are familiar with BERT, might notice that we actually did too much preprocessing here. That is correct, and there is more room for improvement here. For example, BERT performs better without removing stop words and lemmatization because BERT uses those words for context. And we should move some parts of our preprocessing until after the BERT model has generated results.</a:t>
            </a:r>
          </a:p>
        </p:txBody>
      </p:sp>
      <p:sp>
        <p:nvSpPr>
          <p:cNvPr id="4" name="Slide Number Placeholder 3"/>
          <p:cNvSpPr>
            <a:spLocks noGrp="1"/>
          </p:cNvSpPr>
          <p:nvPr>
            <p:ph type="sldNum" sz="quarter" idx="5"/>
          </p:nvPr>
        </p:nvSpPr>
        <p:spPr/>
        <p:txBody>
          <a:bodyPr/>
          <a:lstStyle/>
          <a:p>
            <a:fld id="{9F665BF7-7515-4BC6-853E-D335C314A7D3}" type="slidenum">
              <a:rPr lang="en-US"/>
              <a:t>17</a:t>
            </a:fld>
            <a:endParaRPr lang="en-US"/>
          </a:p>
        </p:txBody>
      </p:sp>
    </p:spTree>
    <p:extLst>
      <p:ext uri="{BB962C8B-B14F-4D97-AF65-F5344CB8AC3E}">
        <p14:creationId xmlns:p14="http://schemas.microsoft.com/office/powerpoint/2010/main" val="1714477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I'm Sai and today </a:t>
            </a:r>
            <a:endParaRPr lang="en-US"/>
          </a:p>
          <a:p>
            <a:r>
              <a:rPr lang="en-US" dirty="0">
                <a:ea typeface="Calibri"/>
                <a:cs typeface="Calibri"/>
              </a:rPr>
              <a:t>Andrew and I will be presenting our work related to attempting to Find Conflict and Identifying Biases in online internet discussions on Social Media Forums.</a:t>
            </a:r>
            <a:endParaRPr lang="en-US" dirty="0"/>
          </a:p>
        </p:txBody>
      </p:sp>
      <p:sp>
        <p:nvSpPr>
          <p:cNvPr id="4" name="Slide Number Placeholder 3"/>
          <p:cNvSpPr>
            <a:spLocks noGrp="1"/>
          </p:cNvSpPr>
          <p:nvPr>
            <p:ph type="sldNum" sz="quarter" idx="5"/>
          </p:nvPr>
        </p:nvSpPr>
        <p:spPr/>
        <p:txBody>
          <a:bodyPr/>
          <a:lstStyle/>
          <a:p>
            <a:fld id="{9F665BF7-7515-4BC6-853E-D335C314A7D3}" type="slidenum">
              <a:rPr lang="en-US"/>
              <a:t>1</a:t>
            </a:fld>
            <a:endParaRPr lang="en-US"/>
          </a:p>
        </p:txBody>
      </p:sp>
    </p:spTree>
    <p:extLst>
      <p:ext uri="{BB962C8B-B14F-4D97-AF65-F5344CB8AC3E}">
        <p14:creationId xmlns:p14="http://schemas.microsoft.com/office/powerpoint/2010/main" val="1981544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Font typeface="Arial"/>
              <a:buChar char="•"/>
            </a:pPr>
            <a:r>
              <a:rPr lang="en-US" dirty="0">
                <a:cs typeface="Calibri"/>
              </a:rPr>
              <a:t>So the first ask for this project which </a:t>
            </a:r>
            <a:r>
              <a:rPr lang="en-US" dirty="0" err="1">
                <a:cs typeface="Calibri"/>
              </a:rPr>
              <a:t>kinda</a:t>
            </a:r>
            <a:r>
              <a:rPr lang="en-US" dirty="0">
                <a:cs typeface="Calibri"/>
              </a:rPr>
              <a:t> kicked things off for us </a:t>
            </a:r>
            <a:r>
              <a:rPr lang="en-US" dirty="0"/>
              <a:t>was initiated by our data science mentor from Meta:</a:t>
            </a:r>
          </a:p>
          <a:p>
            <a:pPr lvl="1" indent="-285750">
              <a:lnSpc>
                <a:spcPct val="90000"/>
              </a:lnSpc>
              <a:spcBef>
                <a:spcPts val="1000"/>
              </a:spcBef>
              <a:buFont typeface="Arial"/>
              <a:buChar char="•"/>
            </a:pPr>
            <a:r>
              <a:rPr lang="en-US" dirty="0">
                <a:cs typeface="Calibri"/>
              </a:rPr>
              <a:t>The ask was: In</a:t>
            </a:r>
            <a:r>
              <a:rPr lang="en-US" dirty="0"/>
              <a:t> small online groups and forums, what are people talking about and how they feel about these topics of discussion? Can we identify trigger topics that lead to unrest/conflict in online discussions? </a:t>
            </a:r>
            <a:endParaRPr lang="en-US" dirty="0">
              <a:cs typeface="Calibri"/>
            </a:endParaRPr>
          </a:p>
          <a:p>
            <a:pPr marL="285750" indent="-285750">
              <a:lnSpc>
                <a:spcPct val="90000"/>
              </a:lnSpc>
              <a:spcBef>
                <a:spcPts val="1000"/>
              </a:spcBef>
              <a:buFont typeface="Arial"/>
              <a:buChar char="•"/>
            </a:pPr>
            <a:endParaRPr lang="en-US"/>
          </a:p>
          <a:p>
            <a:pPr marL="285750" indent="-285750">
              <a:lnSpc>
                <a:spcPct val="90000"/>
              </a:lnSpc>
              <a:spcBef>
                <a:spcPts val="1000"/>
              </a:spcBef>
              <a:buFont typeface="Arial"/>
              <a:buChar char="•"/>
            </a:pPr>
            <a:r>
              <a:rPr lang="en-US" dirty="0"/>
              <a:t>This helped us formulate our Initial Goal and Motivation.</a:t>
            </a:r>
            <a:endParaRPr lang="en-US" dirty="0">
              <a:cs typeface="Calibri"/>
            </a:endParaRPr>
          </a:p>
          <a:p>
            <a:pPr lvl="1">
              <a:lnSpc>
                <a:spcPct val="90000"/>
              </a:lnSpc>
              <a:spcBef>
                <a:spcPts val="500"/>
              </a:spcBef>
              <a:buFont typeface="Arial"/>
              <a:buChar char="•"/>
            </a:pPr>
            <a:endParaRPr lang="en-US">
              <a:cs typeface="Calibri"/>
            </a:endParaRPr>
          </a:p>
          <a:p>
            <a:pPr marL="285750" indent="-285750">
              <a:lnSpc>
                <a:spcPct val="90000"/>
              </a:lnSpc>
              <a:spcBef>
                <a:spcPts val="1000"/>
              </a:spcBef>
              <a:buFont typeface="Arial"/>
              <a:buChar char="•"/>
            </a:pPr>
            <a:r>
              <a:rPr lang="en-US" dirty="0"/>
              <a:t>What we have so far...</a:t>
            </a:r>
            <a:endParaRPr lang="en-US" dirty="0">
              <a:cs typeface="Calibri"/>
            </a:endParaRPr>
          </a:p>
          <a:p>
            <a:pPr marL="628650" lvl="1" indent="-171450">
              <a:lnSpc>
                <a:spcPct val="90000"/>
              </a:lnSpc>
              <a:spcBef>
                <a:spcPts val="500"/>
              </a:spcBef>
              <a:buFont typeface="Arial"/>
              <a:buChar char="•"/>
            </a:pPr>
            <a:r>
              <a:rPr lang="en-US" dirty="0"/>
              <a:t>A way to identify trigger topics in discussions, </a:t>
            </a:r>
            <a:endParaRPr lang="en-US" dirty="0">
              <a:cs typeface="Calibri" panose="020F0502020204030204"/>
            </a:endParaRPr>
          </a:p>
          <a:p>
            <a:pPr marL="628650" lvl="1" indent="-171450">
              <a:lnSpc>
                <a:spcPct val="90000"/>
              </a:lnSpc>
              <a:spcBef>
                <a:spcPts val="500"/>
              </a:spcBef>
              <a:buFont typeface="Arial"/>
              <a:buChar char="•"/>
            </a:pPr>
            <a:r>
              <a:rPr lang="en-US" dirty="0"/>
              <a:t>Measure controversy/conflict using sentiments and </a:t>
            </a:r>
            <a:endParaRPr lang="en-US" dirty="0">
              <a:cs typeface="Calibri" panose="020F0502020204030204"/>
            </a:endParaRPr>
          </a:p>
          <a:p>
            <a:pPr marL="628650" lvl="1" indent="-171450">
              <a:lnSpc>
                <a:spcPct val="90000"/>
              </a:lnSpc>
              <a:spcBef>
                <a:spcPts val="500"/>
              </a:spcBef>
              <a:buFont typeface="Arial"/>
              <a:buChar char="•"/>
            </a:pPr>
            <a:r>
              <a:rPr lang="en-US" dirty="0"/>
              <a:t>Visualize the "health" of discussions in subreddits.</a:t>
            </a: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9F665BF7-7515-4BC6-853E-D335C314A7D3}" type="slidenum">
              <a:t>4</a:t>
            </a:fld>
            <a:endParaRPr lang="en-US"/>
          </a:p>
        </p:txBody>
      </p:sp>
    </p:spTree>
    <p:extLst>
      <p:ext uri="{BB962C8B-B14F-4D97-AF65-F5344CB8AC3E}">
        <p14:creationId xmlns:p14="http://schemas.microsoft.com/office/powerpoint/2010/main" val="4250253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TSAR System is a data engineering pipeline that utilizes Natural Language Processing to analyze internet forum discussions using dedicated APIs depending on the source of data.</a:t>
            </a:r>
          </a:p>
          <a:p>
            <a:r>
              <a:rPr lang="en-US" dirty="0">
                <a:cs typeface="Calibri"/>
              </a:rPr>
              <a:t>It consists of Topic Modeling, Sentiment Analysis and Relevance Scoring.</a:t>
            </a:r>
          </a:p>
          <a:p>
            <a:endParaRPr lang="en-US" dirty="0">
              <a:cs typeface="Calibri"/>
            </a:endParaRPr>
          </a:p>
          <a:p>
            <a:r>
              <a:rPr lang="en-US" dirty="0">
                <a:cs typeface="Calibri"/>
              </a:rPr>
              <a:t>We will iteratively build on explaining the TSAR system and will dive deeper in technicality as we progress through.</a:t>
            </a:r>
          </a:p>
        </p:txBody>
      </p:sp>
      <p:sp>
        <p:nvSpPr>
          <p:cNvPr id="4" name="Slide Number Placeholder 3"/>
          <p:cNvSpPr>
            <a:spLocks noGrp="1"/>
          </p:cNvSpPr>
          <p:nvPr>
            <p:ph type="sldNum" sz="quarter" idx="5"/>
          </p:nvPr>
        </p:nvSpPr>
        <p:spPr/>
        <p:txBody>
          <a:bodyPr/>
          <a:lstStyle/>
          <a:p>
            <a:fld id="{9F665BF7-7515-4BC6-853E-D335C314A7D3}" type="slidenum">
              <a:t>6</a:t>
            </a:fld>
            <a:endParaRPr lang="en-US"/>
          </a:p>
        </p:txBody>
      </p:sp>
    </p:spTree>
    <p:extLst>
      <p:ext uri="{BB962C8B-B14F-4D97-AF65-F5344CB8AC3E}">
        <p14:creationId xmlns:p14="http://schemas.microsoft.com/office/powerpoint/2010/main" val="3753678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US" dirty="0">
                <a:cs typeface="Calibri"/>
              </a:rPr>
              <a:t>- First we used topic modeling for identifying topics in Posts and Comments of a forum.</a:t>
            </a:r>
          </a:p>
          <a:p>
            <a:pPr>
              <a:lnSpc>
                <a:spcPct val="90000"/>
              </a:lnSpc>
              <a:spcBef>
                <a:spcPts val="1000"/>
              </a:spcBef>
            </a:pPr>
            <a:r>
              <a:rPr lang="en-US" dirty="0">
                <a:cs typeface="Calibri"/>
              </a:rPr>
              <a:t>- The sentiment analysis gave us a Sentiment Score for each post and comment.</a:t>
            </a:r>
          </a:p>
          <a:p>
            <a:pPr>
              <a:lnSpc>
                <a:spcPct val="90000"/>
              </a:lnSpc>
              <a:spcBef>
                <a:spcPts val="1000"/>
              </a:spcBef>
            </a:pPr>
            <a:r>
              <a:rPr lang="en-US" dirty="0">
                <a:cs typeface="Calibri"/>
              </a:rPr>
              <a:t>- We believed that posts sentiment set a tone for discussion so we wanted to take that as a reference point for the comments that followed.</a:t>
            </a:r>
          </a:p>
          <a:p>
            <a:pPr>
              <a:lnSpc>
                <a:spcPct val="90000"/>
              </a:lnSpc>
              <a:spcBef>
                <a:spcPts val="1000"/>
              </a:spcBef>
            </a:pPr>
            <a:r>
              <a:rPr lang="en-US" dirty="0">
                <a:cs typeface="Calibri"/>
              </a:rPr>
              <a:t>- From our studies we learned that negative sentiment in such forums is usually a good indicator of disagreement/conflicting views.</a:t>
            </a:r>
          </a:p>
          <a:p>
            <a:pPr>
              <a:lnSpc>
                <a:spcPct val="90000"/>
              </a:lnSpc>
              <a:spcBef>
                <a:spcPts val="1000"/>
              </a:spcBef>
            </a:pPr>
            <a:r>
              <a:rPr lang="en-US" dirty="0">
                <a:cs typeface="Calibri"/>
              </a:rPr>
              <a:t>- With that idea, sentiment score deviation of comments </a:t>
            </a:r>
            <a:r>
              <a:rPr lang="en-US" dirty="0" err="1">
                <a:cs typeface="Calibri"/>
              </a:rPr>
              <a:t>wrt</a:t>
            </a:r>
            <a:r>
              <a:rPr lang="en-US" dirty="0">
                <a:cs typeface="Calibri"/>
              </a:rPr>
              <a:t> their posts would give us a degree of opposition or agreement of commenting users.</a:t>
            </a:r>
          </a:p>
          <a:p>
            <a:pPr>
              <a:lnSpc>
                <a:spcPct val="90000"/>
              </a:lnSpc>
              <a:spcBef>
                <a:spcPts val="1000"/>
              </a:spcBef>
            </a:pPr>
            <a:r>
              <a:rPr lang="en-US" dirty="0">
                <a:cs typeface="Calibri"/>
              </a:rPr>
              <a:t>- Hence we developed our controversy score as …</a:t>
            </a:r>
          </a:p>
          <a:p>
            <a:pPr>
              <a:lnSpc>
                <a:spcPct val="90000"/>
              </a:lnSpc>
              <a:spcBef>
                <a:spcPts val="1000"/>
              </a:spcBef>
            </a:pPr>
            <a:r>
              <a:rPr lang="en-US" dirty="0">
                <a:cs typeface="Calibri"/>
              </a:rPr>
              <a:t>- We also took into account relevance of comments to their posts as an important measure to identify health of discussion. </a:t>
            </a:r>
          </a:p>
          <a:p>
            <a:pPr>
              <a:lnSpc>
                <a:spcPct val="90000"/>
              </a:lnSpc>
              <a:spcBef>
                <a:spcPts val="1000"/>
              </a:spcBef>
            </a:pPr>
            <a:endParaRPr lang="en-US" dirty="0">
              <a:cs typeface="Calibri"/>
            </a:endParaRPr>
          </a:p>
        </p:txBody>
      </p:sp>
      <p:sp>
        <p:nvSpPr>
          <p:cNvPr id="4" name="Slide Number Placeholder 3"/>
          <p:cNvSpPr>
            <a:spLocks noGrp="1"/>
          </p:cNvSpPr>
          <p:nvPr>
            <p:ph type="sldNum" sz="quarter" idx="5"/>
          </p:nvPr>
        </p:nvSpPr>
        <p:spPr/>
        <p:txBody>
          <a:bodyPr/>
          <a:lstStyle/>
          <a:p>
            <a:fld id="{9F665BF7-7515-4BC6-853E-D335C314A7D3}" type="slidenum">
              <a:t>5</a:t>
            </a:fld>
            <a:endParaRPr lang="en-US"/>
          </a:p>
        </p:txBody>
      </p:sp>
    </p:spTree>
    <p:extLst>
      <p:ext uri="{BB962C8B-B14F-4D97-AF65-F5344CB8AC3E}">
        <p14:creationId xmlns:p14="http://schemas.microsoft.com/office/powerpoint/2010/main" val="2967368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data, we scraped 49 subreddits. For each subreddit we scraped up to 1000 posts, 100 comments per post, and 10000 comments total.</a:t>
            </a:r>
          </a:p>
          <a:p>
            <a:r>
              <a:rPr lang="en-US"/>
              <a:t>So before we feed our text data into BERT, the machine algorithm for text that we used, we preprocessed our text.</a:t>
            </a:r>
          </a:p>
          <a:p>
            <a:r>
              <a:rPr lang="en-US"/>
              <a:t>The preprocessing included the following:</a:t>
            </a:r>
          </a:p>
          <a:p>
            <a:r>
              <a:rPr lang="en-US"/>
              <a:t>Removing empty text values</a:t>
            </a:r>
          </a:p>
          <a:p>
            <a:r>
              <a:rPr lang="en-US"/>
              <a:t>Removing any URLs that were mentioned in the text. This was done because there were a lot of URLs mentioned in the posts and comments, which led to non-sensical URL topics generated.</a:t>
            </a:r>
          </a:p>
          <a:p>
            <a:r>
              <a:rPr lang="en-US"/>
              <a:t>Expanded contractions</a:t>
            </a:r>
          </a:p>
          <a:p>
            <a:r>
              <a:rPr lang="en-US"/>
              <a:t>Made all the text lower case</a:t>
            </a:r>
          </a:p>
          <a:p>
            <a:r>
              <a:rPr lang="en-US"/>
              <a:t>Filtered out stop words</a:t>
            </a:r>
          </a:p>
          <a:p>
            <a:r>
              <a:rPr lang="en-US"/>
              <a:t>And finally lemmatized the words, which is grouping together different forms of the same word.</a:t>
            </a:r>
          </a:p>
          <a:p>
            <a:r>
              <a:rPr lang="en-US"/>
              <a:t>And now the model is ready to be fed into BERT.</a:t>
            </a:r>
          </a:p>
          <a:p>
            <a:endParaRPr lang="en-US"/>
          </a:p>
          <a:p>
            <a:r>
              <a:rPr lang="en-US"/>
              <a:t>We tried out many different combinations and ordering of preprocessing this text data, and this method yielded the best result. </a:t>
            </a:r>
            <a:endParaRPr lang="en-US">
              <a:ea typeface="Calibri"/>
              <a:cs typeface="Calibri"/>
            </a:endParaRPr>
          </a:p>
          <a:p>
            <a:r>
              <a:rPr lang="en-US"/>
              <a:t>The results are pretty good, however, for those of you that are familiar with BERT, might notice that we actually did too much preprocessing here. That is correct, and there is more room for improvement here. For example, BERT performs better without removing stop words and lemmatization because BERT uses those words for context. And we should move some parts of our preprocessing until after the BERT model has generated results.</a:t>
            </a:r>
            <a:endParaRPr lang="en-US">
              <a:ea typeface="Calibri"/>
              <a:cs typeface="Calibri"/>
            </a:endParaRPr>
          </a:p>
        </p:txBody>
      </p:sp>
      <p:sp>
        <p:nvSpPr>
          <p:cNvPr id="4" name="Slide Number Placeholder 3"/>
          <p:cNvSpPr>
            <a:spLocks noGrp="1"/>
          </p:cNvSpPr>
          <p:nvPr>
            <p:ph type="sldNum" sz="quarter" idx="5"/>
          </p:nvPr>
        </p:nvSpPr>
        <p:spPr/>
        <p:txBody>
          <a:bodyPr/>
          <a:lstStyle/>
          <a:p>
            <a:fld id="{9F665BF7-7515-4BC6-853E-D335C314A7D3}" type="slidenum">
              <a:rPr lang="en-US"/>
              <a:t>8</a:t>
            </a:fld>
            <a:endParaRPr lang="en-US"/>
          </a:p>
        </p:txBody>
      </p:sp>
    </p:spTree>
    <p:extLst>
      <p:ext uri="{BB962C8B-B14F-4D97-AF65-F5344CB8AC3E}">
        <p14:creationId xmlns:p14="http://schemas.microsoft.com/office/powerpoint/2010/main" val="3468453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BERT stands for </a:t>
            </a:r>
            <a:r>
              <a:rPr lang="en-US"/>
              <a:t>Bidirectional Encoder Representations from Transformers. From the name you can tell it's a transformer based machine learning algorithm and it was developed by Google.</a:t>
            </a:r>
          </a:p>
          <a:p>
            <a:r>
              <a:rPr lang="en-US">
                <a:cs typeface="Calibri"/>
              </a:rPr>
              <a:t>The results generated by BERT are still not well understood and is still under heavy research today.</a:t>
            </a:r>
            <a:endParaRPr lang="en-US">
              <a:ea typeface="Calibri"/>
              <a:cs typeface="Calibri"/>
            </a:endParaRPr>
          </a:p>
          <a:p>
            <a:r>
              <a:rPr lang="en-US">
                <a:cs typeface="Calibri"/>
              </a:rPr>
              <a:t>The main idea is that BERT converts text into a vector, and then that vector can be used for all sorts of analysis to generate results, such as: topic modeling, sentiment analysis, and relevance.</a:t>
            </a:r>
            <a:endParaRPr lang="en-US">
              <a:ea typeface="Calibri"/>
              <a:cs typeface="Calibri"/>
            </a:endParaRPr>
          </a:p>
          <a:p>
            <a:r>
              <a:rPr lang="en-US">
                <a:cs typeface="Calibri"/>
              </a:rPr>
              <a:t>For example, we used cosine similarity between vectors generated by BERT to find how relevant are comments to their posts.</a:t>
            </a:r>
            <a:endParaRPr lang="en-US">
              <a:ea typeface="Calibri"/>
              <a:cs typeface="Calibri"/>
            </a:endParaRPr>
          </a:p>
        </p:txBody>
      </p:sp>
      <p:sp>
        <p:nvSpPr>
          <p:cNvPr id="4" name="Slide Number Placeholder 3"/>
          <p:cNvSpPr>
            <a:spLocks noGrp="1"/>
          </p:cNvSpPr>
          <p:nvPr>
            <p:ph type="sldNum" sz="quarter" idx="5"/>
          </p:nvPr>
        </p:nvSpPr>
        <p:spPr/>
        <p:txBody>
          <a:bodyPr/>
          <a:lstStyle/>
          <a:p>
            <a:fld id="{9F665BF7-7515-4BC6-853E-D335C314A7D3}" type="slidenum">
              <a:rPr lang="en-US"/>
              <a:t>9</a:t>
            </a:fld>
            <a:endParaRPr lang="en-US"/>
          </a:p>
        </p:txBody>
      </p:sp>
    </p:spTree>
    <p:extLst>
      <p:ext uri="{BB962C8B-B14F-4D97-AF65-F5344CB8AC3E}">
        <p14:creationId xmlns:p14="http://schemas.microsoft.com/office/powerpoint/2010/main" val="2968792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For the technical aspects, </a:t>
            </a:r>
            <a:endParaRPr lang="en-US"/>
          </a:p>
          <a:p>
            <a:r>
              <a:rPr lang="en-US">
                <a:cs typeface="Calibri"/>
              </a:rPr>
              <a:t>Great documentation.</a:t>
            </a:r>
            <a:endParaRPr lang="en-US"/>
          </a:p>
        </p:txBody>
      </p:sp>
      <p:sp>
        <p:nvSpPr>
          <p:cNvPr id="4" name="Slide Number Placeholder 3"/>
          <p:cNvSpPr>
            <a:spLocks noGrp="1"/>
          </p:cNvSpPr>
          <p:nvPr>
            <p:ph type="sldNum" sz="quarter" idx="5"/>
          </p:nvPr>
        </p:nvSpPr>
        <p:spPr/>
        <p:txBody>
          <a:bodyPr/>
          <a:lstStyle/>
          <a:p>
            <a:fld id="{9F665BF7-7515-4BC6-853E-D335C314A7D3}" type="slidenum">
              <a:rPr lang="en-US"/>
              <a:t>10</a:t>
            </a:fld>
            <a:endParaRPr lang="en-US"/>
          </a:p>
        </p:txBody>
      </p:sp>
    </p:spTree>
    <p:extLst>
      <p:ext uri="{BB962C8B-B14F-4D97-AF65-F5344CB8AC3E}">
        <p14:creationId xmlns:p14="http://schemas.microsoft.com/office/powerpoint/2010/main" val="315418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Font typeface="Arial"/>
              <a:buChar char="•"/>
            </a:pPr>
            <a:r>
              <a:rPr lang="en-US"/>
              <a:t>The sentiment analysis component is implemented using the pretrained Hugging Face Transformers model: '</a:t>
            </a:r>
            <a:r>
              <a:rPr lang="en-US" err="1"/>
              <a:t>nlptown</a:t>
            </a:r>
            <a:r>
              <a:rPr lang="en-US"/>
              <a:t>/</a:t>
            </a:r>
            <a:r>
              <a:rPr lang="en-US" err="1"/>
              <a:t>bert</a:t>
            </a:r>
            <a:r>
              <a:rPr lang="en-US"/>
              <a:t>-base-multilingual-uncased-sentiment'.</a:t>
            </a:r>
          </a:p>
          <a:p>
            <a:pPr marL="285750" indent="-285750">
              <a:lnSpc>
                <a:spcPct val="90000"/>
              </a:lnSpc>
              <a:spcBef>
                <a:spcPts val="1000"/>
              </a:spcBef>
              <a:buFont typeface="Arial"/>
              <a:buChar char="•"/>
            </a:pPr>
            <a:r>
              <a:rPr lang="en-US"/>
              <a:t>This model is fine-tuned for sentiment analysis in six languages. It predicts the sentiment of each post’s body text and comments as a rating between 1 (negative) and 5 (positive).</a:t>
            </a:r>
          </a:p>
          <a:p>
            <a:pPr marL="285750" indent="-285750">
              <a:lnSpc>
                <a:spcPct val="90000"/>
              </a:lnSpc>
              <a:spcBef>
                <a:spcPts val="1000"/>
              </a:spcBef>
              <a:buFont typeface="Arial"/>
              <a:buChar char="•"/>
            </a:pPr>
            <a:r>
              <a:rPr lang="en-US"/>
              <a:t>Each submission is assigned a sentiment score for each rating and the rating with the highest score is deemed as the sentiment for that submission. </a:t>
            </a:r>
          </a:p>
          <a:p>
            <a:pPr marL="285750" indent="-285750">
              <a:lnSpc>
                <a:spcPct val="90000"/>
              </a:lnSpc>
              <a:spcBef>
                <a:spcPts val="1000"/>
              </a:spcBef>
              <a:buFont typeface="Arial"/>
              <a:buChar char="•"/>
            </a:pPr>
            <a:r>
              <a:rPr lang="en-US"/>
              <a:t>We believe posts sentiment set the tone for discussion and negative comment sentiment might indicate conflict.</a:t>
            </a:r>
          </a:p>
        </p:txBody>
      </p:sp>
      <p:sp>
        <p:nvSpPr>
          <p:cNvPr id="4" name="Slide Number Placeholder 3"/>
          <p:cNvSpPr>
            <a:spLocks noGrp="1"/>
          </p:cNvSpPr>
          <p:nvPr>
            <p:ph type="sldNum" sz="quarter" idx="5"/>
          </p:nvPr>
        </p:nvSpPr>
        <p:spPr/>
        <p:txBody>
          <a:bodyPr/>
          <a:lstStyle/>
          <a:p>
            <a:fld id="{9F665BF7-7515-4BC6-853E-D335C314A7D3}" type="slidenum">
              <a:t>11</a:t>
            </a:fld>
            <a:endParaRPr lang="en-US"/>
          </a:p>
        </p:txBody>
      </p:sp>
    </p:spTree>
    <p:extLst>
      <p:ext uri="{BB962C8B-B14F-4D97-AF65-F5344CB8AC3E}">
        <p14:creationId xmlns:p14="http://schemas.microsoft.com/office/powerpoint/2010/main" val="4143129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hyperlink" Target="https://maartengr.github.io/BERTopic/index.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2.svg"/></Relationships>
</file>

<file path=ppt/slides/_rels/slide12.xml.rels><?xml version="1.0" encoding="UTF-8" standalone="yes"?>
<Relationships xmlns="http://schemas.openxmlformats.org/package/2006/relationships"><Relationship Id="rId3" Type="http://schemas.microsoft.com/office/2018/10/relationships/comments" Target="../comments/modernComment_114_DF736F2B.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2.sv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reddit-conflicting-viewpoints/Reddi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9.sv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0.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bereddit-dash.herokuapp.com/" TargetMode="External"/><Relationship Id="rId1" Type="http://schemas.openxmlformats.org/officeDocument/2006/relationships/slideLayout" Target="../slideLayouts/slideLayout1.xml"/><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9.sv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2.sv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CC4C94F9-4E98-966F-E562-A667CCF41F52}"/>
              </a:ext>
            </a:extLst>
          </p:cNvPr>
          <p:cNvPicPr>
            <a:picLocks noGrp="1" noChangeAspect="1"/>
          </p:cNvPicPr>
          <p:nvPr>
            <p:ph idx="1"/>
          </p:nvPr>
        </p:nvPicPr>
        <p:blipFill>
          <a:blip r:embed="rId3"/>
          <a:stretch>
            <a:fillRect/>
          </a:stretch>
        </p:blipFill>
        <p:spPr>
          <a:xfrm>
            <a:off x="3218489" y="548941"/>
            <a:ext cx="5755022" cy="5755022"/>
          </a:xfrm>
        </p:spPr>
      </p:pic>
    </p:spTree>
    <p:extLst>
      <p:ext uri="{BB962C8B-B14F-4D97-AF65-F5344CB8AC3E}">
        <p14:creationId xmlns:p14="http://schemas.microsoft.com/office/powerpoint/2010/main" val="2145058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49DFFFD-BE91-86A1-0B65-884C2D34FAC2}"/>
              </a:ext>
            </a:extLst>
          </p:cNvPr>
          <p:cNvPicPr>
            <a:picLocks noChangeAspect="1"/>
          </p:cNvPicPr>
          <p:nvPr/>
        </p:nvPicPr>
        <p:blipFill rotWithShape="1">
          <a:blip r:embed="rId3"/>
          <a:srcRect l="94" t="1863" r="657" b="2484"/>
          <a:stretch/>
        </p:blipFill>
        <p:spPr>
          <a:xfrm>
            <a:off x="501650" y="3395994"/>
            <a:ext cx="11188704" cy="3251952"/>
          </a:xfrm>
          <a:prstGeom prst="rect">
            <a:avLst/>
          </a:prstGeom>
        </p:spPr>
      </p:pic>
      <p:pic>
        <p:nvPicPr>
          <p:cNvPr id="7" name="Picture 7" descr="Diagram&#10;&#10;Description automatically generated">
            <a:extLst>
              <a:ext uri="{FF2B5EF4-FFF2-40B4-BE49-F238E27FC236}">
                <a16:creationId xmlns:a16="http://schemas.microsoft.com/office/drawing/2014/main" id="{FC749220-1DF0-9D80-E2BE-7F600FDC5047}"/>
              </a:ext>
            </a:extLst>
          </p:cNvPr>
          <p:cNvPicPr>
            <a:picLocks noGrp="1" noChangeAspect="1"/>
          </p:cNvPicPr>
          <p:nvPr>
            <p:ph idx="1"/>
          </p:nvPr>
        </p:nvPicPr>
        <p:blipFill>
          <a:blip r:embed="rId4"/>
          <a:stretch>
            <a:fillRect/>
          </a:stretch>
        </p:blipFill>
        <p:spPr>
          <a:xfrm>
            <a:off x="5111177" y="61506"/>
            <a:ext cx="4638293" cy="4100774"/>
          </a:xfrm>
        </p:spPr>
      </p:pic>
      <p:sp>
        <p:nvSpPr>
          <p:cNvPr id="2" name="Title 1">
            <a:extLst>
              <a:ext uri="{FF2B5EF4-FFF2-40B4-BE49-F238E27FC236}">
                <a16:creationId xmlns:a16="http://schemas.microsoft.com/office/drawing/2014/main" id="{39535B65-D7DB-66E0-B98A-CA781234C35B}"/>
              </a:ext>
            </a:extLst>
          </p:cNvPr>
          <p:cNvSpPr>
            <a:spLocks noGrp="1"/>
          </p:cNvSpPr>
          <p:nvPr>
            <p:ph type="title"/>
          </p:nvPr>
        </p:nvSpPr>
        <p:spPr>
          <a:xfrm>
            <a:off x="279482" y="277022"/>
            <a:ext cx="5599023" cy="994181"/>
          </a:xfrm>
        </p:spPr>
        <p:txBody>
          <a:bodyPr>
            <a:normAutofit fontScale="90000"/>
          </a:bodyPr>
          <a:lstStyle/>
          <a:p>
            <a:r>
              <a:rPr lang="en-US">
                <a:ea typeface="+mj-lt"/>
                <a:cs typeface="+mj-lt"/>
              </a:rPr>
              <a:t>Identifying Topics </a:t>
            </a:r>
            <a:br>
              <a:rPr lang="en-US">
                <a:ea typeface="+mj-lt"/>
                <a:cs typeface="+mj-lt"/>
              </a:rPr>
            </a:br>
            <a:r>
              <a:rPr lang="en-US">
                <a:ea typeface="Calibri Light"/>
                <a:cs typeface="Calibri Light"/>
              </a:rPr>
              <a:t>BERTopic</a:t>
            </a:r>
          </a:p>
        </p:txBody>
      </p:sp>
      <p:pic>
        <p:nvPicPr>
          <p:cNvPr id="9" name="Graphic 5" descr="Abacus with solid fill">
            <a:extLst>
              <a:ext uri="{FF2B5EF4-FFF2-40B4-BE49-F238E27FC236}">
                <a16:creationId xmlns:a16="http://schemas.microsoft.com/office/drawing/2014/main" id="{C2029092-11DC-AE89-5746-609429AB466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619678" y="574288"/>
            <a:ext cx="914400" cy="914400"/>
          </a:xfrm>
          <a:prstGeom prst="rect">
            <a:avLst/>
          </a:prstGeom>
        </p:spPr>
      </p:pic>
      <p:sp>
        <p:nvSpPr>
          <p:cNvPr id="3" name="TextBox 2">
            <a:extLst>
              <a:ext uri="{FF2B5EF4-FFF2-40B4-BE49-F238E27FC236}">
                <a16:creationId xmlns:a16="http://schemas.microsoft.com/office/drawing/2014/main" id="{ACCC93BF-E6D2-7E95-F4CC-24485B4BFA9F}"/>
              </a:ext>
            </a:extLst>
          </p:cNvPr>
          <p:cNvSpPr txBox="1"/>
          <p:nvPr/>
        </p:nvSpPr>
        <p:spPr>
          <a:xfrm>
            <a:off x="7936523" y="4513383"/>
            <a:ext cx="27900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r/Gaming</a:t>
            </a:r>
            <a:endParaRPr lang="en-US" dirty="0"/>
          </a:p>
        </p:txBody>
      </p:sp>
      <p:sp>
        <p:nvSpPr>
          <p:cNvPr id="5" name="TextBox 4">
            <a:extLst>
              <a:ext uri="{FF2B5EF4-FFF2-40B4-BE49-F238E27FC236}">
                <a16:creationId xmlns:a16="http://schemas.microsoft.com/office/drawing/2014/main" id="{592D1152-7099-D064-C46A-5B4EE9492381}"/>
              </a:ext>
            </a:extLst>
          </p:cNvPr>
          <p:cNvSpPr txBox="1"/>
          <p:nvPr/>
        </p:nvSpPr>
        <p:spPr>
          <a:xfrm>
            <a:off x="328246" y="1629508"/>
            <a:ext cx="450166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hlinkClick r:id="rId7"/>
              </a:rPr>
              <a:t>BERTopic (maartengr.github.io)</a:t>
            </a:r>
            <a:endParaRPr lang="en-US" sz="2400" dirty="0"/>
          </a:p>
        </p:txBody>
      </p:sp>
    </p:spTree>
    <p:extLst>
      <p:ext uri="{BB962C8B-B14F-4D97-AF65-F5344CB8AC3E}">
        <p14:creationId xmlns:p14="http://schemas.microsoft.com/office/powerpoint/2010/main" val="2417188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3C7A-D580-2DB1-3525-F9F9F16ADF7C}"/>
              </a:ext>
            </a:extLst>
          </p:cNvPr>
          <p:cNvSpPr>
            <a:spLocks noGrp="1"/>
          </p:cNvSpPr>
          <p:nvPr>
            <p:ph type="title"/>
          </p:nvPr>
        </p:nvSpPr>
        <p:spPr>
          <a:xfrm>
            <a:off x="192617" y="164042"/>
            <a:ext cx="10515600" cy="1325563"/>
          </a:xfrm>
        </p:spPr>
        <p:txBody>
          <a:bodyPr/>
          <a:lstStyle/>
          <a:p>
            <a:r>
              <a:rPr lang="en-US">
                <a:ea typeface="+mj-lt"/>
                <a:cs typeface="+mj-lt"/>
              </a:rPr>
              <a:t>Identifying Conflict  -</a:t>
            </a:r>
            <a:r>
              <a:rPr lang="en-US">
                <a:ea typeface="+mj-lt"/>
                <a:cs typeface="Calibri Light"/>
              </a:rPr>
              <a:t> </a:t>
            </a:r>
            <a:r>
              <a:rPr lang="en-US">
                <a:ea typeface="Calibri Light"/>
                <a:cs typeface="Calibri Light"/>
              </a:rPr>
              <a:t>Sentiment Analysis</a:t>
            </a:r>
          </a:p>
        </p:txBody>
      </p:sp>
      <p:sp>
        <p:nvSpPr>
          <p:cNvPr id="3" name="Content Placeholder 2">
            <a:extLst>
              <a:ext uri="{FF2B5EF4-FFF2-40B4-BE49-F238E27FC236}">
                <a16:creationId xmlns:a16="http://schemas.microsoft.com/office/drawing/2014/main" id="{6CB7D550-D980-92DE-A215-0227695297AB}"/>
              </a:ext>
            </a:extLst>
          </p:cNvPr>
          <p:cNvSpPr>
            <a:spLocks noGrp="1"/>
          </p:cNvSpPr>
          <p:nvPr>
            <p:ph idx="1"/>
          </p:nvPr>
        </p:nvSpPr>
        <p:spPr>
          <a:xfrm>
            <a:off x="266699" y="1285876"/>
            <a:ext cx="10515600" cy="2541588"/>
          </a:xfrm>
        </p:spPr>
        <p:txBody>
          <a:bodyPr vert="horz" lIns="91440" tIns="45720" rIns="91440" bIns="45720" rtlCol="0" anchor="t">
            <a:normAutofit/>
          </a:bodyPr>
          <a:lstStyle/>
          <a:p>
            <a:r>
              <a:rPr lang="en-US">
                <a:ea typeface="+mn-lt"/>
                <a:cs typeface="+mn-lt"/>
              </a:rPr>
              <a:t>Pretrained Hugging Face Transformers model: '</a:t>
            </a:r>
            <a:r>
              <a:rPr lang="en-US" err="1">
                <a:ea typeface="+mn-lt"/>
                <a:cs typeface="+mn-lt"/>
              </a:rPr>
              <a:t>nlptown</a:t>
            </a:r>
            <a:r>
              <a:rPr lang="en-US">
                <a:ea typeface="+mn-lt"/>
                <a:cs typeface="+mn-lt"/>
              </a:rPr>
              <a:t>/</a:t>
            </a:r>
            <a:r>
              <a:rPr lang="en-US" err="1">
                <a:ea typeface="+mn-lt"/>
                <a:cs typeface="+mn-lt"/>
              </a:rPr>
              <a:t>bert</a:t>
            </a:r>
            <a:r>
              <a:rPr lang="en-US">
                <a:ea typeface="+mn-lt"/>
                <a:cs typeface="+mn-lt"/>
              </a:rPr>
              <a:t>-base-multilingual-uncased-sentiment'.</a:t>
            </a:r>
            <a:endParaRPr lang="en-US">
              <a:cs typeface="Calibri"/>
            </a:endParaRPr>
          </a:p>
          <a:p>
            <a:r>
              <a:rPr lang="en-US">
                <a:ea typeface="+mn-lt"/>
                <a:cs typeface="+mn-lt"/>
              </a:rPr>
              <a:t>Hypotheses:</a:t>
            </a:r>
          </a:p>
          <a:p>
            <a:pPr lvl="1"/>
            <a:r>
              <a:rPr lang="en-US">
                <a:ea typeface="+mn-lt"/>
                <a:cs typeface="+mn-lt"/>
              </a:rPr>
              <a:t>Sentiment deviation capture controversial opinions in discussions.</a:t>
            </a:r>
          </a:p>
          <a:p>
            <a:pPr lvl="1"/>
            <a:r>
              <a:rPr lang="en-US">
                <a:ea typeface="+mn-lt"/>
                <a:cs typeface="+mn-lt"/>
              </a:rPr>
              <a:t>Negative sentiments usually highlight conflict.</a:t>
            </a:r>
          </a:p>
          <a:p>
            <a:endParaRPr lang="en-US">
              <a:ea typeface="Calibri"/>
              <a:cs typeface="Calibri"/>
            </a:endParaRPr>
          </a:p>
          <a:p>
            <a:endParaRPr lang="en-US">
              <a:ea typeface="Calibri"/>
              <a:cs typeface="Calibri"/>
            </a:endParaRPr>
          </a:p>
        </p:txBody>
      </p:sp>
      <p:pic>
        <p:nvPicPr>
          <p:cNvPr id="5" name="Graphic 5" descr="Abacus with solid fill">
            <a:extLst>
              <a:ext uri="{FF2B5EF4-FFF2-40B4-BE49-F238E27FC236}">
                <a16:creationId xmlns:a16="http://schemas.microsoft.com/office/drawing/2014/main" id="{EEF65003-CFD5-394C-FFB1-F4C26DFC961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19678" y="574288"/>
            <a:ext cx="914400" cy="914400"/>
          </a:xfrm>
          <a:prstGeom prst="rect">
            <a:avLst/>
          </a:prstGeom>
        </p:spPr>
      </p:pic>
      <p:pic>
        <p:nvPicPr>
          <p:cNvPr id="4" name="Picture 5" descr="Chart, waterfall chart&#10;&#10;Description automatically generated">
            <a:extLst>
              <a:ext uri="{FF2B5EF4-FFF2-40B4-BE49-F238E27FC236}">
                <a16:creationId xmlns:a16="http://schemas.microsoft.com/office/drawing/2014/main" id="{DCCC1114-0572-6463-2984-7CB1CC701265}"/>
              </a:ext>
            </a:extLst>
          </p:cNvPr>
          <p:cNvPicPr>
            <a:picLocks noChangeAspect="1"/>
          </p:cNvPicPr>
          <p:nvPr/>
        </p:nvPicPr>
        <p:blipFill>
          <a:blip r:embed="rId5"/>
          <a:stretch>
            <a:fillRect/>
          </a:stretch>
        </p:blipFill>
        <p:spPr>
          <a:xfrm>
            <a:off x="840316" y="3565328"/>
            <a:ext cx="10511364" cy="3188095"/>
          </a:xfrm>
          <a:prstGeom prst="rect">
            <a:avLst/>
          </a:prstGeom>
        </p:spPr>
      </p:pic>
    </p:spTree>
    <p:extLst>
      <p:ext uri="{BB962C8B-B14F-4D97-AF65-F5344CB8AC3E}">
        <p14:creationId xmlns:p14="http://schemas.microsoft.com/office/powerpoint/2010/main" val="868451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BC931-0AF9-CC43-F1FB-8E6F410F55D9}"/>
              </a:ext>
            </a:extLst>
          </p:cNvPr>
          <p:cNvSpPr>
            <a:spLocks noGrp="1"/>
          </p:cNvSpPr>
          <p:nvPr>
            <p:ph type="title"/>
          </p:nvPr>
        </p:nvSpPr>
        <p:spPr/>
        <p:txBody>
          <a:bodyPr/>
          <a:lstStyle/>
          <a:p>
            <a:r>
              <a:rPr lang="en-US">
                <a:ea typeface="+mj-lt"/>
                <a:cs typeface="+mj-lt"/>
              </a:rPr>
              <a:t>Determining Comment </a:t>
            </a:r>
            <a:r>
              <a:rPr lang="en-US">
                <a:ea typeface="Calibri Light"/>
                <a:cs typeface="Calibri Light"/>
              </a:rPr>
              <a:t>Relevance </a:t>
            </a:r>
          </a:p>
        </p:txBody>
      </p:sp>
      <p:sp>
        <p:nvSpPr>
          <p:cNvPr id="3" name="Content Placeholder 2">
            <a:extLst>
              <a:ext uri="{FF2B5EF4-FFF2-40B4-BE49-F238E27FC236}">
                <a16:creationId xmlns:a16="http://schemas.microsoft.com/office/drawing/2014/main" id="{3C8A55FF-93B2-7B32-4FD4-4FDE7FDBFD20}"/>
              </a:ext>
            </a:extLst>
          </p:cNvPr>
          <p:cNvSpPr>
            <a:spLocks noGrp="1"/>
          </p:cNvSpPr>
          <p:nvPr>
            <p:ph idx="1"/>
          </p:nvPr>
        </p:nvSpPr>
        <p:spPr/>
        <p:txBody>
          <a:bodyPr vert="horz" lIns="91440" tIns="45720" rIns="91440" bIns="45720" rtlCol="0" anchor="t">
            <a:normAutofit/>
          </a:bodyPr>
          <a:lstStyle/>
          <a:p>
            <a:r>
              <a:rPr lang="en-US">
                <a:ea typeface="+mn-lt"/>
                <a:cs typeface="+mn-lt"/>
              </a:rPr>
              <a:t>How relevant are comments to their original post?</a:t>
            </a:r>
            <a:endParaRPr lang="en-US">
              <a:cs typeface="Calibri"/>
            </a:endParaRPr>
          </a:p>
          <a:p>
            <a:r>
              <a:rPr lang="en-US">
                <a:ea typeface="+mn-lt"/>
                <a:cs typeface="+mn-lt"/>
              </a:rPr>
              <a:t>Using cosine similarity (distance) between BERT embeddings for posts and comments</a:t>
            </a:r>
          </a:p>
          <a:p>
            <a:endParaRPr lang="en-US">
              <a:ea typeface="Calibri"/>
              <a:cs typeface="Calibri"/>
            </a:endParaRPr>
          </a:p>
        </p:txBody>
      </p:sp>
      <p:pic>
        <p:nvPicPr>
          <p:cNvPr id="5" name="Graphic 5" descr="Abacus with solid fill">
            <a:extLst>
              <a:ext uri="{FF2B5EF4-FFF2-40B4-BE49-F238E27FC236}">
                <a16:creationId xmlns:a16="http://schemas.microsoft.com/office/drawing/2014/main" id="{3045B73A-D202-77A7-98F6-5EC2A15CA08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19678" y="574288"/>
            <a:ext cx="914400" cy="914400"/>
          </a:xfrm>
          <a:prstGeom prst="rect">
            <a:avLst/>
          </a:prstGeom>
        </p:spPr>
      </p:pic>
      <p:pic>
        <p:nvPicPr>
          <p:cNvPr id="4" name="Picture 5" descr="Chart, histogram&#10;&#10;Description automatically generated">
            <a:extLst>
              <a:ext uri="{FF2B5EF4-FFF2-40B4-BE49-F238E27FC236}">
                <a16:creationId xmlns:a16="http://schemas.microsoft.com/office/drawing/2014/main" id="{63977CAE-507F-72D4-5D04-48FE318A71A0}"/>
              </a:ext>
            </a:extLst>
          </p:cNvPr>
          <p:cNvPicPr>
            <a:picLocks noChangeAspect="1"/>
          </p:cNvPicPr>
          <p:nvPr/>
        </p:nvPicPr>
        <p:blipFill>
          <a:blip r:embed="rId6"/>
          <a:stretch>
            <a:fillRect/>
          </a:stretch>
        </p:blipFill>
        <p:spPr>
          <a:xfrm>
            <a:off x="1815031" y="3742015"/>
            <a:ext cx="8440850" cy="2970063"/>
          </a:xfrm>
          <a:prstGeom prst="rect">
            <a:avLst/>
          </a:prstGeom>
        </p:spPr>
      </p:pic>
    </p:spTree>
    <p:extLst>
      <p:ext uri="{BB962C8B-B14F-4D97-AF65-F5344CB8AC3E}">
        <p14:creationId xmlns:p14="http://schemas.microsoft.com/office/powerpoint/2010/main" val="3748884267"/>
      </p:ext>
    </p:extLst>
  </p:cSld>
  <p:clrMapOvr>
    <a:masterClrMapping/>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fferent coloured question marks">
            <a:extLst>
              <a:ext uri="{FF2B5EF4-FFF2-40B4-BE49-F238E27FC236}">
                <a16:creationId xmlns:a16="http://schemas.microsoft.com/office/drawing/2014/main" id="{8840316E-5154-11EC-3BC3-DCBE28A674AA}"/>
              </a:ext>
            </a:extLst>
          </p:cNvPr>
          <p:cNvPicPr>
            <a:picLocks noChangeAspect="1"/>
          </p:cNvPicPr>
          <p:nvPr/>
        </p:nvPicPr>
        <p:blipFill rotWithShape="1">
          <a:blip r:embed="rId2">
            <a:alphaModFix amt="35000"/>
          </a:blip>
          <a:srcRect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006396CD-7261-F402-CAD6-D56ED3FB7286}"/>
              </a:ext>
            </a:extLst>
          </p:cNvPr>
          <p:cNvSpPr>
            <a:spLocks noGrp="1"/>
          </p:cNvSpPr>
          <p:nvPr>
            <p:ph type="title"/>
          </p:nvPr>
        </p:nvSpPr>
        <p:spPr>
          <a:xfrm>
            <a:off x="838200" y="365125"/>
            <a:ext cx="10515600" cy="1325563"/>
          </a:xfrm>
        </p:spPr>
        <p:txBody>
          <a:bodyPr>
            <a:normAutofit/>
          </a:bodyPr>
          <a:lstStyle/>
          <a:p>
            <a:r>
              <a:rPr lang="en-US">
                <a:solidFill>
                  <a:srgbClr val="FFFFFF"/>
                </a:solidFill>
                <a:ea typeface="Calibri Light"/>
                <a:cs typeface="Calibri Light"/>
              </a:rPr>
              <a:t>Further Discussion</a:t>
            </a:r>
          </a:p>
        </p:txBody>
      </p:sp>
      <p:sp>
        <p:nvSpPr>
          <p:cNvPr id="3" name="Content Placeholder 2">
            <a:extLst>
              <a:ext uri="{FF2B5EF4-FFF2-40B4-BE49-F238E27FC236}">
                <a16:creationId xmlns:a16="http://schemas.microsoft.com/office/drawing/2014/main" id="{F2F03FEC-2BF2-FCDC-2E47-BCA0C280EE0F}"/>
              </a:ext>
            </a:extLst>
          </p:cNvPr>
          <p:cNvSpPr>
            <a:spLocks noGrp="1"/>
          </p:cNvSpPr>
          <p:nvPr>
            <p:ph idx="1"/>
          </p:nvPr>
        </p:nvSpPr>
        <p:spPr>
          <a:xfrm>
            <a:off x="838200" y="2132542"/>
            <a:ext cx="10515600" cy="3218922"/>
          </a:xfrm>
        </p:spPr>
        <p:txBody>
          <a:bodyPr vert="horz" lIns="91440" tIns="45720" rIns="91440" bIns="45720" rtlCol="0">
            <a:normAutofit/>
          </a:bodyPr>
          <a:lstStyle/>
          <a:p>
            <a:r>
              <a:rPr lang="en-US">
                <a:solidFill>
                  <a:srgbClr val="FFFFFF"/>
                </a:solidFill>
                <a:ea typeface="Calibri"/>
                <a:cs typeface="Calibri"/>
              </a:rPr>
              <a:t>Echo Chambers</a:t>
            </a:r>
          </a:p>
          <a:p>
            <a:r>
              <a:rPr lang="en-US">
                <a:solidFill>
                  <a:srgbClr val="FFFFFF"/>
                </a:solidFill>
                <a:ea typeface="Calibri"/>
                <a:cs typeface="Calibri"/>
              </a:rPr>
              <a:t>Social Media Forum Bullying</a:t>
            </a:r>
          </a:p>
          <a:p>
            <a:endParaRPr lang="en-US">
              <a:solidFill>
                <a:srgbClr val="FFFFFF"/>
              </a:solidFill>
              <a:ea typeface="Calibri"/>
              <a:cs typeface="Calibri"/>
            </a:endParaRPr>
          </a:p>
          <a:p>
            <a:r>
              <a:rPr lang="en-US">
                <a:solidFill>
                  <a:srgbClr val="FFFFFF"/>
                </a:solidFill>
                <a:ea typeface="Calibri"/>
                <a:cs typeface="Calibri"/>
              </a:rPr>
              <a:t>Questions?</a:t>
            </a:r>
          </a:p>
          <a:p>
            <a:r>
              <a:rPr lang="en-US">
                <a:solidFill>
                  <a:srgbClr val="FFFFFF"/>
                </a:solidFill>
                <a:ea typeface="Calibri"/>
                <a:cs typeface="Calibri"/>
              </a:rPr>
              <a:t>Suggestions?</a:t>
            </a:r>
            <a:endParaRPr lang="en-US" altLang="ja-JP">
              <a:solidFill>
                <a:srgbClr val="FFFFFF"/>
              </a:solidFill>
              <a:ea typeface="Calibri"/>
              <a:cs typeface="Calibri"/>
            </a:endParaRPr>
          </a:p>
          <a:p>
            <a:r>
              <a:rPr lang="en-US" altLang="ja-JP">
                <a:solidFill>
                  <a:srgbClr val="FFFFFF"/>
                </a:solidFill>
                <a:ea typeface="Calibri"/>
                <a:cs typeface="Calibri"/>
              </a:rPr>
              <a:t>Comments?</a:t>
            </a:r>
          </a:p>
          <a:p>
            <a:endParaRPr lang="ja-JP" altLang="en-US">
              <a:solidFill>
                <a:srgbClr val="FFFFFF"/>
              </a:solidFill>
              <a:ea typeface="Calibri"/>
              <a:cs typeface="Calibri"/>
            </a:endParaRPr>
          </a:p>
          <a:p>
            <a:endParaRPr lang="en-US">
              <a:solidFill>
                <a:srgbClr val="FFFFFF"/>
              </a:solidFill>
              <a:ea typeface="Calibri"/>
              <a:cs typeface="Calibri"/>
            </a:endParaRPr>
          </a:p>
        </p:txBody>
      </p:sp>
    </p:spTree>
    <p:extLst>
      <p:ext uri="{BB962C8B-B14F-4D97-AF65-F5344CB8AC3E}">
        <p14:creationId xmlns:p14="http://schemas.microsoft.com/office/powerpoint/2010/main" val="102571383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7D99EB-8505-EB34-8943-81E8B8C1543E}"/>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kern="1200">
                <a:solidFill>
                  <a:schemeClr val="tx1"/>
                </a:solidFill>
                <a:latin typeface="+mj-lt"/>
                <a:ea typeface="+mj-ea"/>
                <a:cs typeface="+mj-cs"/>
              </a:rPr>
              <a:t>Thank you</a:t>
            </a:r>
          </a:p>
        </p:txBody>
      </p:sp>
      <p:sp>
        <p:nvSpPr>
          <p:cNvPr id="3" name="TextBox 2">
            <a:extLst>
              <a:ext uri="{FF2B5EF4-FFF2-40B4-BE49-F238E27FC236}">
                <a16:creationId xmlns:a16="http://schemas.microsoft.com/office/drawing/2014/main" id="{D3027A18-55C3-2D0B-ACD3-27FBD09A6288}"/>
              </a:ext>
            </a:extLst>
          </p:cNvPr>
          <p:cNvSpPr txBox="1"/>
          <p:nvPr/>
        </p:nvSpPr>
        <p:spPr>
          <a:xfrm>
            <a:off x="1094096" y="3842932"/>
            <a:ext cx="4167115" cy="216355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ts val="1000"/>
              </a:spcBef>
            </a:pPr>
            <a:r>
              <a:rPr lang="en-US" sz="2400" kern="1200">
                <a:solidFill>
                  <a:schemeClr val="tx1"/>
                </a:solidFill>
                <a:latin typeface="+mn-lt"/>
                <a:ea typeface="+mn-ea"/>
                <a:cs typeface="+mn-cs"/>
                <a:hlinkClick r:id="rId3"/>
              </a:rPr>
              <a:t>https://github.com/reddit-conflicting-viewpoints/Reddit</a:t>
            </a:r>
            <a:endParaRPr lang="en-US" sz="2400" kern="1200">
              <a:solidFill>
                <a:schemeClr val="tx1"/>
              </a:solidFill>
              <a:latin typeface="+mn-lt"/>
              <a:ea typeface="+mn-ea"/>
              <a:cs typeface="+mn-cs"/>
            </a:endParaRPr>
          </a:p>
        </p:txBody>
      </p:sp>
      <p:sp>
        <p:nvSpPr>
          <p:cNvPr id="26" name="Freeform: Shape 25">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Smiling Face with No Fill">
            <a:extLst>
              <a:ext uri="{FF2B5EF4-FFF2-40B4-BE49-F238E27FC236}">
                <a16:creationId xmlns:a16="http://schemas.microsoft.com/office/drawing/2014/main" id="{FB4005E8-F018-4B1C-0AD4-F9A72AF373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3493582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3D3E3-9A6D-5AF5-B097-1AB719A92B14}"/>
              </a:ext>
            </a:extLst>
          </p:cNvPr>
          <p:cNvSpPr>
            <a:spLocks noGrp="1"/>
          </p:cNvSpPr>
          <p:nvPr>
            <p:ph type="title"/>
          </p:nvPr>
        </p:nvSpPr>
        <p:spPr>
          <a:xfrm>
            <a:off x="838200" y="2756958"/>
            <a:ext cx="10515600" cy="1325563"/>
          </a:xfrm>
        </p:spPr>
        <p:txBody>
          <a:bodyPr/>
          <a:lstStyle/>
          <a:p>
            <a:pPr algn="ctr"/>
            <a:r>
              <a:rPr lang="en-US">
                <a:cs typeface="Calibri Light"/>
              </a:rPr>
              <a:t>Appendix</a:t>
            </a:r>
            <a:endParaRPr lang="en-US"/>
          </a:p>
        </p:txBody>
      </p:sp>
    </p:spTree>
    <p:extLst>
      <p:ext uri="{BB962C8B-B14F-4D97-AF65-F5344CB8AC3E}">
        <p14:creationId xmlns:p14="http://schemas.microsoft.com/office/powerpoint/2010/main" val="1408269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688-8DF0-F6EB-8DB7-70EAB3D9FFDE}"/>
              </a:ext>
            </a:extLst>
          </p:cNvPr>
          <p:cNvSpPr>
            <a:spLocks noGrp="1"/>
          </p:cNvSpPr>
          <p:nvPr>
            <p:ph type="title"/>
          </p:nvPr>
        </p:nvSpPr>
        <p:spPr/>
        <p:txBody>
          <a:bodyPr/>
          <a:lstStyle/>
          <a:p>
            <a:r>
              <a:rPr lang="en-US">
                <a:ea typeface="Calibri Light"/>
                <a:cs typeface="Calibri Light"/>
              </a:rPr>
              <a:t>Raw Data</a:t>
            </a:r>
            <a:endParaRPr lang="en-US"/>
          </a:p>
        </p:txBody>
      </p:sp>
      <p:sp>
        <p:nvSpPr>
          <p:cNvPr id="3" name="Content Placeholder 2">
            <a:extLst>
              <a:ext uri="{FF2B5EF4-FFF2-40B4-BE49-F238E27FC236}">
                <a16:creationId xmlns:a16="http://schemas.microsoft.com/office/drawing/2014/main" id="{1021C23E-33BF-4D96-EEEC-08E016E8FB04}"/>
              </a:ext>
            </a:extLst>
          </p:cNvPr>
          <p:cNvSpPr>
            <a:spLocks noGrp="1"/>
          </p:cNvSpPr>
          <p:nvPr>
            <p:ph idx="1"/>
          </p:nvPr>
        </p:nvSpPr>
        <p:spPr/>
        <p:txBody>
          <a:bodyPr vert="horz" lIns="91440" tIns="45720" rIns="91440" bIns="45720" rtlCol="0" anchor="t">
            <a:normAutofit/>
          </a:bodyPr>
          <a:lstStyle/>
          <a:p>
            <a:r>
              <a:rPr lang="en-US">
                <a:ea typeface="+mn-lt"/>
                <a:cs typeface="+mn-lt"/>
              </a:rPr>
              <a:t>Asynchronous Python Reddit API Wrapper (</a:t>
            </a:r>
            <a:r>
              <a:rPr lang="en-US" err="1">
                <a:ea typeface="+mn-lt"/>
                <a:cs typeface="+mn-lt"/>
              </a:rPr>
              <a:t>AsyncPRAW</a:t>
            </a:r>
            <a:r>
              <a:rPr lang="en-US">
                <a:ea typeface="+mn-lt"/>
                <a:cs typeface="+mn-lt"/>
              </a:rPr>
              <a:t>)</a:t>
            </a:r>
          </a:p>
          <a:p>
            <a:r>
              <a:rPr lang="en-US">
                <a:ea typeface="+mn-lt"/>
                <a:cs typeface="+mn-lt"/>
              </a:rPr>
              <a:t>49 subreddits</a:t>
            </a:r>
          </a:p>
          <a:p>
            <a:r>
              <a:rPr lang="en-US">
                <a:ea typeface="+mn-lt"/>
                <a:cs typeface="+mn-lt"/>
              </a:rPr>
              <a:t>Latest posts categorized as ‘hot’ by Reddit </a:t>
            </a:r>
            <a:endParaRPr lang="en-US"/>
          </a:p>
          <a:p>
            <a:r>
              <a:rPr lang="en-US">
                <a:ea typeface="+mn-lt"/>
                <a:cs typeface="+mn-lt"/>
              </a:rPr>
              <a:t>Limits</a:t>
            </a:r>
          </a:p>
          <a:p>
            <a:pPr lvl="1"/>
            <a:r>
              <a:rPr lang="en-US">
                <a:ea typeface="+mn-lt"/>
                <a:cs typeface="+mn-lt"/>
              </a:rPr>
              <a:t>Maximum of 1,000 posts per subreddit </a:t>
            </a:r>
          </a:p>
          <a:p>
            <a:pPr lvl="1"/>
            <a:r>
              <a:rPr lang="en-US">
                <a:ea typeface="+mn-lt"/>
                <a:cs typeface="+mn-lt"/>
              </a:rPr>
              <a:t>Maximum of 100 comments per post</a:t>
            </a:r>
          </a:p>
          <a:p>
            <a:pPr lvl="1"/>
            <a:r>
              <a:rPr lang="en-US">
                <a:ea typeface="+mn-lt"/>
                <a:cs typeface="+mn-lt"/>
              </a:rPr>
              <a:t>Maximum of 10,000 comments per subreddit</a:t>
            </a:r>
            <a:endParaRPr lang="en-US">
              <a:ea typeface="Calibri"/>
              <a:cs typeface="Calibri"/>
            </a:endParaRPr>
          </a:p>
        </p:txBody>
      </p:sp>
      <p:pic>
        <p:nvPicPr>
          <p:cNvPr id="4" name="Graphic 4" descr="Database with solid fill">
            <a:extLst>
              <a:ext uri="{FF2B5EF4-FFF2-40B4-BE49-F238E27FC236}">
                <a16:creationId xmlns:a16="http://schemas.microsoft.com/office/drawing/2014/main" id="{C88BECFC-5FE2-4152-47FE-90944EA02E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72165" y="569259"/>
            <a:ext cx="914400" cy="914400"/>
          </a:xfrm>
          <a:prstGeom prst="rect">
            <a:avLst/>
          </a:prstGeom>
        </p:spPr>
      </p:pic>
    </p:spTree>
    <p:extLst>
      <p:ext uri="{BB962C8B-B14F-4D97-AF65-F5344CB8AC3E}">
        <p14:creationId xmlns:p14="http://schemas.microsoft.com/office/powerpoint/2010/main" val="3419649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4EA13-2A30-F9DB-316F-D94E6D27061A}"/>
              </a:ext>
            </a:extLst>
          </p:cNvPr>
          <p:cNvSpPr>
            <a:spLocks noGrp="1"/>
          </p:cNvSpPr>
          <p:nvPr>
            <p:ph type="title"/>
          </p:nvPr>
        </p:nvSpPr>
        <p:spPr/>
        <p:txBody>
          <a:bodyPr/>
          <a:lstStyle/>
          <a:p>
            <a:r>
              <a:rPr lang="en-US">
                <a:ea typeface="Calibri Light"/>
                <a:cs typeface="Calibri Light"/>
              </a:rPr>
              <a:t>Pre-Processing Data</a:t>
            </a:r>
            <a:endParaRPr lang="en-US"/>
          </a:p>
        </p:txBody>
      </p:sp>
      <p:sp>
        <p:nvSpPr>
          <p:cNvPr id="3" name="Content Placeholder 2">
            <a:extLst>
              <a:ext uri="{FF2B5EF4-FFF2-40B4-BE49-F238E27FC236}">
                <a16:creationId xmlns:a16="http://schemas.microsoft.com/office/drawing/2014/main" id="{0194232A-65D2-4BE9-B961-1AD8CC1B46FF}"/>
              </a:ext>
            </a:extLst>
          </p:cNvPr>
          <p:cNvSpPr>
            <a:spLocks noGrp="1"/>
          </p:cNvSpPr>
          <p:nvPr>
            <p:ph idx="1"/>
          </p:nvPr>
        </p:nvSpPr>
        <p:spPr/>
        <p:txBody>
          <a:bodyPr vert="horz" lIns="91440" tIns="45720" rIns="91440" bIns="45720" rtlCol="0" anchor="t">
            <a:normAutofit/>
          </a:bodyPr>
          <a:lstStyle/>
          <a:p>
            <a:r>
              <a:rPr lang="en-US">
                <a:cs typeface="Calibri"/>
              </a:rPr>
              <a:t>Removed NULL and empty posts/comment texts</a:t>
            </a:r>
            <a:endParaRPr lang="en-US">
              <a:ea typeface="Calibri" panose="020F0502020204030204"/>
              <a:cs typeface="Calibri"/>
            </a:endParaRPr>
          </a:p>
          <a:p>
            <a:r>
              <a:rPr lang="en-US">
                <a:cs typeface="Calibri"/>
              </a:rPr>
              <a:t>Removed any URLs in the posts/comments</a:t>
            </a:r>
            <a:endParaRPr lang="en-US">
              <a:ea typeface="Calibri" panose="020F0502020204030204"/>
              <a:cs typeface="Calibri"/>
            </a:endParaRPr>
          </a:p>
          <a:p>
            <a:r>
              <a:rPr lang="en-US">
                <a:cs typeface="Calibri"/>
              </a:rPr>
              <a:t>Expanded Contractions (e.g. isn't -&gt; is not)</a:t>
            </a:r>
            <a:endParaRPr lang="en-US">
              <a:ea typeface="Calibri" panose="020F0502020204030204"/>
              <a:cs typeface="Calibri"/>
            </a:endParaRPr>
          </a:p>
          <a:p>
            <a:r>
              <a:rPr lang="en-US">
                <a:cs typeface="Calibri"/>
              </a:rPr>
              <a:t>Made all text lower case</a:t>
            </a:r>
            <a:endParaRPr lang="en-US">
              <a:ea typeface="Calibri" panose="020F0502020204030204"/>
              <a:cs typeface="Calibri"/>
            </a:endParaRPr>
          </a:p>
          <a:p>
            <a:r>
              <a:rPr lang="en-US">
                <a:cs typeface="Calibri"/>
              </a:rPr>
              <a:t>Filtered out stop words (e.g. the, a)</a:t>
            </a:r>
            <a:endParaRPr lang="en-US">
              <a:ea typeface="Calibri" panose="020F0502020204030204"/>
              <a:cs typeface="Calibri"/>
            </a:endParaRPr>
          </a:p>
          <a:p>
            <a:r>
              <a:rPr lang="en-US">
                <a:cs typeface="Calibri"/>
              </a:rPr>
              <a:t>Lemmatized the words</a:t>
            </a:r>
            <a:endParaRPr lang="en-US">
              <a:ea typeface="Calibri" panose="020F0502020204030204"/>
              <a:cs typeface="Calibri"/>
            </a:endParaRPr>
          </a:p>
          <a:p>
            <a:pPr lvl="1"/>
            <a:r>
              <a:rPr lang="en-US">
                <a:ea typeface="+mn-lt"/>
                <a:cs typeface="+mn-lt"/>
              </a:rPr>
              <a:t>Lemmatization is </a:t>
            </a:r>
            <a:r>
              <a:rPr lang="en-US" b="1">
                <a:ea typeface="+mn-lt"/>
                <a:cs typeface="+mn-lt"/>
              </a:rPr>
              <a:t>the grouping together of different forms of the same word</a:t>
            </a:r>
            <a:r>
              <a:rPr lang="en-US">
                <a:ea typeface="+mn-lt"/>
                <a:cs typeface="+mn-lt"/>
              </a:rPr>
              <a:t>.</a:t>
            </a:r>
            <a:endParaRPr lang="en-US">
              <a:cs typeface="Calibri"/>
            </a:endParaRPr>
          </a:p>
          <a:p>
            <a:pPr lvl="1"/>
            <a:r>
              <a:rPr lang="en-US">
                <a:cs typeface="Calibri"/>
              </a:rPr>
              <a:t>(e.g. apples -&gt; apple, is -&gt; be)</a:t>
            </a:r>
            <a:endParaRPr lang="en-US">
              <a:ea typeface="Calibri" panose="020F0502020204030204"/>
              <a:cs typeface="Calibri"/>
            </a:endParaRPr>
          </a:p>
          <a:p>
            <a:r>
              <a:rPr lang="en-US">
                <a:cs typeface="Calibri"/>
              </a:rPr>
              <a:t>Ready to be fed into BERT</a:t>
            </a:r>
            <a:endParaRPr lang="en-US">
              <a:ea typeface="Calibri"/>
              <a:cs typeface="Calibri"/>
            </a:endParaRPr>
          </a:p>
        </p:txBody>
      </p:sp>
      <p:pic>
        <p:nvPicPr>
          <p:cNvPr id="5" name="Graphic 4" descr="Database with solid fill">
            <a:extLst>
              <a:ext uri="{FF2B5EF4-FFF2-40B4-BE49-F238E27FC236}">
                <a16:creationId xmlns:a16="http://schemas.microsoft.com/office/drawing/2014/main" id="{08C76F78-0DA7-D49F-B6BB-82EF35B1AB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72165" y="569259"/>
            <a:ext cx="914400" cy="914400"/>
          </a:xfrm>
          <a:prstGeom prst="rect">
            <a:avLst/>
          </a:prstGeom>
        </p:spPr>
      </p:pic>
    </p:spTree>
    <p:extLst>
      <p:ext uri="{BB962C8B-B14F-4D97-AF65-F5344CB8AC3E}">
        <p14:creationId xmlns:p14="http://schemas.microsoft.com/office/powerpoint/2010/main" val="2107987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512" y="2710598"/>
            <a:ext cx="11968974" cy="1430454"/>
          </a:xfrm>
        </p:spPr>
        <p:txBody>
          <a:bodyPr>
            <a:normAutofit fontScale="90000"/>
          </a:bodyPr>
          <a:lstStyle/>
          <a:p>
            <a:r>
              <a:rPr lang="en-US" sz="4900" dirty="0">
                <a:ea typeface="Calibri Light" panose="020F0302020204030204"/>
                <a:cs typeface="Calibri Light" panose="020F0302020204030204"/>
              </a:rPr>
              <a:t>Finding Conflict</a:t>
            </a:r>
            <a:r>
              <a:rPr lang="en-US" sz="4900" dirty="0">
                <a:solidFill>
                  <a:srgbClr val="000000"/>
                </a:solidFill>
                <a:ea typeface="Calibri Light" panose="020F0302020204030204"/>
                <a:cs typeface="Calibri Light" panose="020F0302020204030204"/>
              </a:rPr>
              <a:t> and Identifying Biases </a:t>
            </a:r>
            <a:br>
              <a:rPr lang="en-US" sz="4900" dirty="0">
                <a:ea typeface="Calibri Light" panose="020F0302020204030204"/>
                <a:cs typeface="Calibri Light" panose="020F0302020204030204"/>
              </a:rPr>
            </a:br>
            <a:r>
              <a:rPr lang="en-US" sz="4900" dirty="0">
                <a:solidFill>
                  <a:srgbClr val="000000"/>
                </a:solidFill>
                <a:ea typeface="Calibri Light" panose="020F0302020204030204"/>
                <a:cs typeface="Calibri Light" panose="020F0302020204030204"/>
              </a:rPr>
              <a:t>in</a:t>
            </a:r>
            <a:r>
              <a:rPr lang="en-US" sz="4900" dirty="0">
                <a:ea typeface="Calibri Light" panose="020F0302020204030204"/>
                <a:cs typeface="Calibri Light" panose="020F0302020204030204"/>
              </a:rPr>
              <a:t> Social Media Forums using the TSAR System</a:t>
            </a:r>
            <a:endParaRPr lang="en-US" sz="4000" i="1" dirty="0">
              <a:ea typeface="Calibri Light" panose="020F0302020204030204"/>
              <a:cs typeface="Calibri Light" panose="020F0302020204030204"/>
            </a:endParaRPr>
          </a:p>
        </p:txBody>
      </p:sp>
      <p:sp>
        <p:nvSpPr>
          <p:cNvPr id="3" name="Subtitle 2"/>
          <p:cNvSpPr>
            <a:spLocks noGrp="1"/>
          </p:cNvSpPr>
          <p:nvPr>
            <p:ph type="subTitle" idx="1"/>
          </p:nvPr>
        </p:nvSpPr>
        <p:spPr>
          <a:xfrm>
            <a:off x="8762999" y="5915915"/>
            <a:ext cx="3326782" cy="847299"/>
          </a:xfrm>
        </p:spPr>
        <p:txBody>
          <a:bodyPr vert="horz" lIns="91440" tIns="45720" rIns="91440" bIns="45720" rtlCol="0" anchor="t">
            <a:normAutofit/>
          </a:bodyPr>
          <a:lstStyle/>
          <a:p>
            <a:pPr algn="r"/>
            <a:r>
              <a:rPr lang="en-US" sz="2000" i="1">
                <a:ea typeface="Calibri"/>
                <a:cs typeface="Calibri"/>
              </a:rPr>
              <a:t>Venkata Sai Muktevi </a:t>
            </a:r>
            <a:r>
              <a:rPr lang="en-US" sz="2000" i="1">
                <a:ea typeface="+mn-lt"/>
                <a:cs typeface="+mn-lt"/>
              </a:rPr>
              <a:t>(Sai) </a:t>
            </a:r>
          </a:p>
          <a:p>
            <a:pPr algn="r"/>
            <a:r>
              <a:rPr lang="en-US" sz="2000" i="1">
                <a:ea typeface="Calibri"/>
                <a:cs typeface="Calibri"/>
              </a:rPr>
              <a:t>Andrew </a:t>
            </a:r>
            <a:r>
              <a:rPr lang="en-US" sz="2000" i="1">
                <a:ea typeface="+mn-lt"/>
                <a:cs typeface="+mn-lt"/>
              </a:rPr>
              <a:t>Zhou</a:t>
            </a:r>
            <a:r>
              <a:rPr lang="en-US" sz="2000" i="1">
                <a:ea typeface="Calibri"/>
                <a:cs typeface="Calibri"/>
              </a:rPr>
              <a:t> (Andy)</a:t>
            </a:r>
          </a:p>
        </p:txBody>
      </p:sp>
    </p:spTree>
    <p:extLst>
      <p:ext uri="{BB962C8B-B14F-4D97-AF65-F5344CB8AC3E}">
        <p14:creationId xmlns:p14="http://schemas.microsoft.com/office/powerpoint/2010/main" val="109857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2DF20-29EB-1C86-8F43-C4D174BE41CC}"/>
              </a:ext>
            </a:extLst>
          </p:cNvPr>
          <p:cNvSpPr>
            <a:spLocks noGrp="1"/>
          </p:cNvSpPr>
          <p:nvPr>
            <p:ph type="title"/>
          </p:nvPr>
        </p:nvSpPr>
        <p:spPr/>
        <p:txBody>
          <a:bodyPr/>
          <a:lstStyle/>
          <a:p>
            <a:r>
              <a:rPr lang="en-US">
                <a:ea typeface="Calibri Light"/>
                <a:cs typeface="Calibri Light"/>
              </a:rPr>
              <a:t>Hello </a:t>
            </a:r>
            <a:r>
              <a:rPr lang="en-US">
                <a:solidFill>
                  <a:srgbClr val="FF0000"/>
                </a:solidFill>
                <a:ea typeface="Calibri Light"/>
                <a:cs typeface="Calibri Light"/>
              </a:rPr>
              <a:t>Reddit!</a:t>
            </a:r>
            <a:endParaRPr lang="en-US">
              <a:ea typeface="Calibri Light"/>
              <a:cs typeface="Calibri Light"/>
            </a:endParaRPr>
          </a:p>
        </p:txBody>
      </p:sp>
      <p:sp>
        <p:nvSpPr>
          <p:cNvPr id="3" name="Content Placeholder 2">
            <a:extLst>
              <a:ext uri="{FF2B5EF4-FFF2-40B4-BE49-F238E27FC236}">
                <a16:creationId xmlns:a16="http://schemas.microsoft.com/office/drawing/2014/main" id="{2C1945AC-66F4-BCAD-2C8F-B023F6B23663}"/>
              </a:ext>
            </a:extLst>
          </p:cNvPr>
          <p:cNvSpPr>
            <a:spLocks noGrp="1"/>
          </p:cNvSpPr>
          <p:nvPr>
            <p:ph idx="1"/>
          </p:nvPr>
        </p:nvSpPr>
        <p:spPr>
          <a:xfrm>
            <a:off x="838200" y="1540993"/>
            <a:ext cx="10515600" cy="4706359"/>
          </a:xfrm>
        </p:spPr>
        <p:txBody>
          <a:bodyPr vert="horz" lIns="91440" tIns="45720" rIns="91440" bIns="45720" rtlCol="0" anchor="t">
            <a:normAutofit/>
          </a:bodyPr>
          <a:lstStyle/>
          <a:p>
            <a:r>
              <a:rPr lang="en-US" sz="3200">
                <a:ea typeface="Calibri"/>
                <a:cs typeface="Calibri"/>
              </a:rPr>
              <a:t>Andrew</a:t>
            </a:r>
          </a:p>
          <a:p>
            <a:pPr lvl="1"/>
            <a:r>
              <a:rPr lang="en-US" sz="2800">
                <a:ea typeface="Calibri"/>
                <a:cs typeface="Calibri"/>
              </a:rPr>
              <a:t>Data Scientist @ Meta</a:t>
            </a:r>
          </a:p>
          <a:p>
            <a:pPr lvl="1"/>
            <a:r>
              <a:rPr lang="en-US" sz="2800">
                <a:ea typeface="Calibri"/>
                <a:cs typeface="Calibri"/>
              </a:rPr>
              <a:t>Product Analytics </a:t>
            </a:r>
          </a:p>
          <a:p>
            <a:r>
              <a:rPr lang="en-US" sz="3200">
                <a:ea typeface="Calibri"/>
                <a:cs typeface="Calibri"/>
              </a:rPr>
              <a:t>Sai  </a:t>
            </a:r>
          </a:p>
          <a:p>
            <a:pPr lvl="1"/>
            <a:r>
              <a:rPr lang="en-US" sz="2800">
                <a:ea typeface="Calibri"/>
                <a:cs typeface="Calibri"/>
              </a:rPr>
              <a:t>Data Scientist @</a:t>
            </a:r>
            <a:r>
              <a:rPr lang="en-US" sz="2800">
                <a:solidFill>
                  <a:schemeClr val="accent1"/>
                </a:solidFill>
                <a:ea typeface="Calibri"/>
                <a:cs typeface="Calibri"/>
              </a:rPr>
              <a:t> </a:t>
            </a:r>
            <a:r>
              <a:rPr lang="en-US" sz="2800">
                <a:ea typeface="Calibri"/>
                <a:cs typeface="Calibri"/>
              </a:rPr>
              <a:t>Microsoft </a:t>
            </a:r>
          </a:p>
          <a:p>
            <a:pPr lvl="1"/>
            <a:r>
              <a:rPr lang="en-US" sz="2800">
                <a:ea typeface="Calibri"/>
                <a:cs typeface="Calibri"/>
              </a:rPr>
              <a:t>Retention and Growth Hacking on </a:t>
            </a:r>
            <a:r>
              <a:rPr lang="en-US" sz="2800" err="1">
                <a:ea typeface="Calibri"/>
                <a:cs typeface="Calibri"/>
              </a:rPr>
              <a:t>WebXT</a:t>
            </a:r>
            <a:endParaRPr lang="en-US" sz="2800">
              <a:ea typeface="Calibri"/>
              <a:cs typeface="Calibri"/>
            </a:endParaRPr>
          </a:p>
          <a:p>
            <a:r>
              <a:rPr lang="en-US" sz="3200">
                <a:ea typeface="Calibri"/>
                <a:cs typeface="Calibri"/>
              </a:rPr>
              <a:t>Both Graduated March 2022 - </a:t>
            </a:r>
            <a:r>
              <a:rPr lang="en-US" sz="3200">
                <a:solidFill>
                  <a:srgbClr val="7030A0"/>
                </a:solidFill>
                <a:ea typeface="Calibri"/>
                <a:cs typeface="Calibri"/>
              </a:rPr>
              <a:t>UW</a:t>
            </a:r>
            <a:r>
              <a:rPr lang="en-US" sz="3200">
                <a:ea typeface="Calibri"/>
                <a:cs typeface="Calibri"/>
              </a:rPr>
              <a:t> Masters in Data Science Program</a:t>
            </a:r>
          </a:p>
          <a:p>
            <a:r>
              <a:rPr lang="en-US" sz="3200">
                <a:ea typeface="Calibri"/>
                <a:cs typeface="Calibri"/>
              </a:rPr>
              <a:t>Here to talk about our Capstone Project '22!</a:t>
            </a:r>
          </a:p>
          <a:p>
            <a:endParaRPr lang="en-US">
              <a:ea typeface="Calibri"/>
              <a:cs typeface="Calibri"/>
            </a:endParaRPr>
          </a:p>
          <a:p>
            <a:endParaRPr lang="en-US">
              <a:ea typeface="Calibri"/>
              <a:cs typeface="Calibri"/>
            </a:endParaRPr>
          </a:p>
          <a:p>
            <a:endParaRPr lang="en-US">
              <a:ea typeface="Calibri"/>
              <a:cs typeface="Calibri"/>
            </a:endParaRPr>
          </a:p>
          <a:p>
            <a:endParaRPr lang="en-US">
              <a:ea typeface="Calibri"/>
              <a:cs typeface="Calibri"/>
            </a:endParaRPr>
          </a:p>
        </p:txBody>
      </p:sp>
      <p:pic>
        <p:nvPicPr>
          <p:cNvPr id="4" name="Graphic 4" descr="Wave Gesture with solid fill">
            <a:extLst>
              <a:ext uri="{FF2B5EF4-FFF2-40B4-BE49-F238E27FC236}">
                <a16:creationId xmlns:a16="http://schemas.microsoft.com/office/drawing/2014/main" id="{B4F66B6F-3372-6EBA-4EC3-DDEF9BCC4C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2915" y="439161"/>
            <a:ext cx="914400" cy="914400"/>
          </a:xfrm>
          <a:prstGeom prst="rect">
            <a:avLst/>
          </a:prstGeom>
        </p:spPr>
      </p:pic>
    </p:spTree>
    <p:extLst>
      <p:ext uri="{BB962C8B-B14F-4D97-AF65-F5344CB8AC3E}">
        <p14:creationId xmlns:p14="http://schemas.microsoft.com/office/powerpoint/2010/main" val="2137543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D23BE-4085-D5C5-3650-BA6EF22E44A3}"/>
              </a:ext>
            </a:extLst>
          </p:cNvPr>
          <p:cNvSpPr>
            <a:spLocks noGrp="1"/>
          </p:cNvSpPr>
          <p:nvPr>
            <p:ph type="title"/>
          </p:nvPr>
        </p:nvSpPr>
        <p:spPr/>
        <p:txBody>
          <a:bodyPr>
            <a:normAutofit/>
          </a:bodyPr>
          <a:lstStyle/>
          <a:p>
            <a:r>
              <a:rPr lang="en-US" dirty="0">
                <a:ea typeface="+mj-lt"/>
                <a:cs typeface="+mj-lt"/>
              </a:rPr>
              <a:t>Objectives</a:t>
            </a:r>
            <a:br>
              <a:rPr lang="en-US" dirty="0">
                <a:ea typeface="+mj-lt"/>
                <a:cs typeface="+mj-lt"/>
              </a:rPr>
            </a:br>
            <a:r>
              <a:rPr lang="en-US" sz="3100" i="1" dirty="0">
                <a:ea typeface="+mj-lt"/>
                <a:cs typeface="+mj-lt"/>
              </a:rPr>
              <a:t>What are people talking about and how do they feel?</a:t>
            </a:r>
            <a:endParaRPr lang="en-US" dirty="0">
              <a:cs typeface="Calibri Light"/>
            </a:endParaRPr>
          </a:p>
        </p:txBody>
      </p:sp>
      <p:sp>
        <p:nvSpPr>
          <p:cNvPr id="3" name="Content Placeholder 2">
            <a:extLst>
              <a:ext uri="{FF2B5EF4-FFF2-40B4-BE49-F238E27FC236}">
                <a16:creationId xmlns:a16="http://schemas.microsoft.com/office/drawing/2014/main" id="{3CE5FB16-4D67-2BCA-4F50-36964E6A802B}"/>
              </a:ext>
            </a:extLst>
          </p:cNvPr>
          <p:cNvSpPr>
            <a:spLocks noGrp="1"/>
          </p:cNvSpPr>
          <p:nvPr>
            <p:ph idx="1"/>
          </p:nvPr>
        </p:nvSpPr>
        <p:spPr>
          <a:xfrm>
            <a:off x="836963" y="1929534"/>
            <a:ext cx="10515600" cy="4351338"/>
          </a:xfrm>
        </p:spPr>
        <p:txBody>
          <a:bodyPr vert="horz" lIns="91440" tIns="45720" rIns="91440" bIns="45720" rtlCol="0" anchor="t">
            <a:noAutofit/>
          </a:bodyPr>
          <a:lstStyle/>
          <a:p>
            <a:r>
              <a:rPr lang="en-US" sz="3200" dirty="0">
                <a:solidFill>
                  <a:schemeClr val="tx1">
                    <a:lumMod val="95000"/>
                    <a:lumOff val="5000"/>
                  </a:schemeClr>
                </a:solidFill>
                <a:ea typeface="Calibri"/>
                <a:cs typeface="Calibri"/>
              </a:rPr>
              <a:t>Initial Goal and Motivations</a:t>
            </a:r>
          </a:p>
          <a:p>
            <a:pPr lvl="1"/>
            <a:r>
              <a:rPr lang="en-US" sz="2800" dirty="0">
                <a:solidFill>
                  <a:schemeClr val="tx1">
                    <a:lumMod val="95000"/>
                    <a:lumOff val="5000"/>
                  </a:schemeClr>
                </a:solidFill>
                <a:ea typeface="Calibri"/>
                <a:cs typeface="Calibri"/>
              </a:rPr>
              <a:t>Increase awareness of </a:t>
            </a:r>
            <a:r>
              <a:rPr lang="en-US" sz="2800" dirty="0">
                <a:solidFill>
                  <a:srgbClr val="FF0000"/>
                </a:solidFill>
                <a:ea typeface="Calibri"/>
                <a:cs typeface="Calibri"/>
              </a:rPr>
              <a:t>conflict, influence and biases</a:t>
            </a:r>
            <a:r>
              <a:rPr lang="en-US" sz="2800" dirty="0">
                <a:solidFill>
                  <a:schemeClr val="tx1">
                    <a:lumMod val="95000"/>
                    <a:lumOff val="5000"/>
                  </a:schemeClr>
                </a:solidFill>
                <a:ea typeface="Calibri"/>
                <a:cs typeface="Calibri"/>
              </a:rPr>
              <a:t> in social media forums.</a:t>
            </a:r>
          </a:p>
          <a:p>
            <a:pPr lvl="1"/>
            <a:r>
              <a:rPr lang="en-US" sz="2800" dirty="0">
                <a:solidFill>
                  <a:schemeClr val="tx1">
                    <a:lumMod val="95000"/>
                    <a:lumOff val="5000"/>
                  </a:schemeClr>
                </a:solidFill>
                <a:ea typeface="Calibri"/>
                <a:cs typeface="Calibri"/>
              </a:rPr>
              <a:t>Make life easier for moderators.</a:t>
            </a:r>
          </a:p>
          <a:p>
            <a:pPr lvl="1"/>
            <a:endParaRPr lang="en-US" sz="2800">
              <a:solidFill>
                <a:schemeClr val="tx1">
                  <a:lumMod val="95000"/>
                  <a:lumOff val="5000"/>
                </a:schemeClr>
              </a:solidFill>
              <a:ea typeface="Calibri"/>
              <a:cs typeface="Calibri"/>
            </a:endParaRPr>
          </a:p>
          <a:p>
            <a:r>
              <a:rPr lang="en-US" sz="3200" dirty="0">
                <a:solidFill>
                  <a:schemeClr val="tx1">
                    <a:lumMod val="95000"/>
                    <a:lumOff val="5000"/>
                  </a:schemeClr>
                </a:solidFill>
                <a:ea typeface="Calibri"/>
                <a:cs typeface="Calibri"/>
              </a:rPr>
              <a:t>What we have so far...</a:t>
            </a:r>
          </a:p>
          <a:p>
            <a:pPr lvl="1"/>
            <a:r>
              <a:rPr lang="en-US" sz="2800" dirty="0">
                <a:solidFill>
                  <a:schemeClr val="tx1">
                    <a:lumMod val="95000"/>
                    <a:lumOff val="5000"/>
                  </a:schemeClr>
                </a:solidFill>
                <a:ea typeface="Calibri"/>
                <a:cs typeface="Calibri"/>
              </a:rPr>
              <a:t>A way to identify trigger topics in discussions, </a:t>
            </a:r>
          </a:p>
          <a:p>
            <a:pPr lvl="1"/>
            <a:r>
              <a:rPr lang="en-US" sz="2800" dirty="0">
                <a:solidFill>
                  <a:schemeClr val="tx1">
                    <a:lumMod val="95000"/>
                    <a:lumOff val="5000"/>
                  </a:schemeClr>
                </a:solidFill>
                <a:ea typeface="Calibri"/>
                <a:cs typeface="Calibri"/>
              </a:rPr>
              <a:t>measure controversy using sentiments and </a:t>
            </a:r>
            <a:endParaRPr lang="en-US" dirty="0">
              <a:solidFill>
                <a:schemeClr val="tx1">
                  <a:lumMod val="95000"/>
                  <a:lumOff val="5000"/>
                </a:schemeClr>
              </a:solidFill>
              <a:ea typeface="Calibri"/>
              <a:cs typeface="Calibri"/>
            </a:endParaRPr>
          </a:p>
          <a:p>
            <a:pPr lvl="1"/>
            <a:r>
              <a:rPr lang="en-US" sz="2800" dirty="0">
                <a:solidFill>
                  <a:schemeClr val="tx1">
                    <a:lumMod val="95000"/>
                    <a:lumOff val="5000"/>
                  </a:schemeClr>
                </a:solidFill>
                <a:ea typeface="Calibri"/>
                <a:cs typeface="Calibri"/>
              </a:rPr>
              <a:t>visualize the "health" of discussions in subreddits.</a:t>
            </a:r>
            <a:endParaRPr lang="en-US" dirty="0">
              <a:solidFill>
                <a:schemeClr val="tx1">
                  <a:lumMod val="95000"/>
                  <a:lumOff val="5000"/>
                </a:schemeClr>
              </a:solidFill>
              <a:cs typeface="Calibri"/>
            </a:endParaRPr>
          </a:p>
        </p:txBody>
      </p:sp>
      <p:pic>
        <p:nvPicPr>
          <p:cNvPr id="4" name="Graphic 4" descr="Bullseye with solid fill">
            <a:extLst>
              <a:ext uri="{FF2B5EF4-FFF2-40B4-BE49-F238E27FC236}">
                <a16:creationId xmlns:a16="http://schemas.microsoft.com/office/drawing/2014/main" id="{CF2D4C4D-61E1-EB4A-4AAD-3B1D199511C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33529" y="569259"/>
            <a:ext cx="914400" cy="914400"/>
          </a:xfrm>
          <a:prstGeom prst="rect">
            <a:avLst/>
          </a:prstGeom>
        </p:spPr>
      </p:pic>
    </p:spTree>
    <p:extLst>
      <p:ext uri="{BB962C8B-B14F-4D97-AF65-F5344CB8AC3E}">
        <p14:creationId xmlns:p14="http://schemas.microsoft.com/office/powerpoint/2010/main" val="2746856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C49C0-C8A1-0E17-E0AA-66F94A27C1B8}"/>
              </a:ext>
            </a:extLst>
          </p:cNvPr>
          <p:cNvSpPr>
            <a:spLocks noGrp="1"/>
          </p:cNvSpPr>
          <p:nvPr>
            <p:ph type="title"/>
          </p:nvPr>
        </p:nvSpPr>
        <p:spPr/>
        <p:txBody>
          <a:bodyPr>
            <a:normAutofit/>
          </a:bodyPr>
          <a:lstStyle/>
          <a:p>
            <a:r>
              <a:rPr lang="en-US" dirty="0">
                <a:ea typeface="Calibri Light"/>
                <a:cs typeface="Calibri Light"/>
              </a:rPr>
              <a:t>The TSAR System</a:t>
            </a:r>
          </a:p>
        </p:txBody>
      </p:sp>
      <p:graphicFrame>
        <p:nvGraphicFramePr>
          <p:cNvPr id="11" name="Content Placeholder 2">
            <a:extLst>
              <a:ext uri="{FF2B5EF4-FFF2-40B4-BE49-F238E27FC236}">
                <a16:creationId xmlns:a16="http://schemas.microsoft.com/office/drawing/2014/main" id="{41D074A3-4B8D-48C3-300D-B5B802ED4B3A}"/>
              </a:ext>
            </a:extLst>
          </p:cNvPr>
          <p:cNvGraphicFramePr>
            <a:graphicFrameLocks noGrp="1"/>
          </p:cNvGraphicFramePr>
          <p:nvPr>
            <p:ph idx="1"/>
          </p:nvPr>
        </p:nvGraphicFramePr>
        <p:xfrm>
          <a:off x="838200" y="1716768"/>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1" name="Graphic 71" descr="Test tubes with solid fill">
            <a:extLst>
              <a:ext uri="{FF2B5EF4-FFF2-40B4-BE49-F238E27FC236}">
                <a16:creationId xmlns:a16="http://schemas.microsoft.com/office/drawing/2014/main" id="{2E3E4993-2A78-8E4B-D498-A156CBCFF2F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614212" y="569259"/>
            <a:ext cx="914400" cy="914400"/>
          </a:xfrm>
          <a:prstGeom prst="rect">
            <a:avLst/>
          </a:prstGeom>
        </p:spPr>
      </p:pic>
    </p:spTree>
    <p:extLst>
      <p:ext uri="{BB962C8B-B14F-4D97-AF65-F5344CB8AC3E}">
        <p14:creationId xmlns:p14="http://schemas.microsoft.com/office/powerpoint/2010/main" val="3154210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929426-DFB5-1814-C2B2-7EE0369D3D42}"/>
              </a:ext>
            </a:extLst>
          </p:cNvPr>
          <p:cNvSpPr>
            <a:spLocks noGrp="1"/>
          </p:cNvSpPr>
          <p:nvPr>
            <p:ph idx="1"/>
          </p:nvPr>
        </p:nvSpPr>
        <p:spPr>
          <a:xfrm>
            <a:off x="727567" y="1951670"/>
            <a:ext cx="10732077" cy="3788946"/>
          </a:xfrm>
        </p:spPr>
        <p:txBody>
          <a:bodyPr vert="horz" lIns="91440" tIns="45720" rIns="91440" bIns="45720" rtlCol="0" anchor="t">
            <a:normAutofit/>
          </a:bodyPr>
          <a:lstStyle/>
          <a:p>
            <a:r>
              <a:rPr lang="en-US" dirty="0">
                <a:cs typeface="Calibri"/>
              </a:rPr>
              <a:t>Developing Topics and Sentiment scores.</a:t>
            </a:r>
          </a:p>
          <a:p>
            <a:r>
              <a:rPr lang="en-US" dirty="0">
                <a:ea typeface="+mn-lt"/>
                <a:cs typeface="+mn-lt"/>
              </a:rPr>
              <a:t>Posts set the tone of discussion.</a:t>
            </a:r>
          </a:p>
          <a:p>
            <a:r>
              <a:rPr lang="en-US" dirty="0">
                <a:ea typeface="+mn-lt"/>
                <a:cs typeface="+mn-lt"/>
              </a:rPr>
              <a:t>Negative sentiments usually indicate disagreement or conflict</a:t>
            </a:r>
          </a:p>
          <a:p>
            <a:r>
              <a:rPr lang="en-US" dirty="0">
                <a:ea typeface="+mn-lt"/>
                <a:cs typeface="+mn-lt"/>
              </a:rPr>
              <a:t>Sentiment score deviation of comments </a:t>
            </a:r>
            <a:r>
              <a:rPr lang="en-US" dirty="0" err="1">
                <a:ea typeface="+mn-lt"/>
                <a:cs typeface="+mn-lt"/>
              </a:rPr>
              <a:t>w.r.t.</a:t>
            </a:r>
            <a:r>
              <a:rPr lang="en-US" dirty="0">
                <a:ea typeface="+mn-lt"/>
                <a:cs typeface="+mn-lt"/>
              </a:rPr>
              <a:t> their post - show polarity of discussion playing out.</a:t>
            </a:r>
            <a:endParaRPr lang="en-US" dirty="0">
              <a:cs typeface="Calibri"/>
            </a:endParaRPr>
          </a:p>
          <a:p>
            <a:r>
              <a:rPr lang="en-US" b="1" i="1" dirty="0">
                <a:ea typeface="+mn-lt"/>
                <a:cs typeface="+mn-lt"/>
              </a:rPr>
              <a:t>Controversy score = comment sentiment score – post sentiment score</a:t>
            </a:r>
          </a:p>
          <a:p>
            <a:r>
              <a:rPr lang="en-US" dirty="0">
                <a:ea typeface="+mn-lt"/>
                <a:cs typeface="+mn-lt"/>
              </a:rPr>
              <a:t>Comment Relevance scores – measuring "health" of discussion</a:t>
            </a:r>
          </a:p>
          <a:p>
            <a:pPr marL="457200" indent="-457200"/>
            <a:endParaRPr lang="en-US">
              <a:ea typeface="+mn-lt"/>
              <a:cs typeface="+mn-lt"/>
            </a:endParaRPr>
          </a:p>
          <a:p>
            <a:pPr marL="457200" indent="-457200"/>
            <a:endParaRPr lang="en-US">
              <a:ea typeface="+mn-lt"/>
              <a:cs typeface="+mn-lt"/>
            </a:endParaRPr>
          </a:p>
          <a:p>
            <a:endParaRPr lang="en-US">
              <a:ea typeface="+mn-lt"/>
              <a:cs typeface="+mn-lt"/>
            </a:endParaRPr>
          </a:p>
        </p:txBody>
      </p:sp>
      <p:sp>
        <p:nvSpPr>
          <p:cNvPr id="7" name="Title 6">
            <a:extLst>
              <a:ext uri="{FF2B5EF4-FFF2-40B4-BE49-F238E27FC236}">
                <a16:creationId xmlns:a16="http://schemas.microsoft.com/office/drawing/2014/main" id="{4E497BB8-7863-2D16-03FA-5BCC816C4D48}"/>
              </a:ext>
            </a:extLst>
          </p:cNvPr>
          <p:cNvSpPr>
            <a:spLocks noGrp="1"/>
          </p:cNvSpPr>
          <p:nvPr>
            <p:ph type="title"/>
          </p:nvPr>
        </p:nvSpPr>
        <p:spPr>
          <a:xfrm>
            <a:off x="674329" y="242222"/>
            <a:ext cx="10515600" cy="1325563"/>
          </a:xfrm>
        </p:spPr>
        <p:txBody>
          <a:bodyPr/>
          <a:lstStyle/>
          <a:p>
            <a:r>
              <a:rPr lang="en-US" dirty="0">
                <a:cs typeface="Calibri Light"/>
              </a:rPr>
              <a:t>Piecing Together TSAR  - Scoring</a:t>
            </a:r>
          </a:p>
        </p:txBody>
      </p:sp>
      <p:pic>
        <p:nvPicPr>
          <p:cNvPr id="4" name="Graphic 4" descr="Puzzle pieces with solid fill">
            <a:extLst>
              <a:ext uri="{FF2B5EF4-FFF2-40B4-BE49-F238E27FC236}">
                <a16:creationId xmlns:a16="http://schemas.microsoft.com/office/drawing/2014/main" id="{EE3345AE-2814-5498-C2CA-F4463FC122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32831" y="451338"/>
            <a:ext cx="914400" cy="914400"/>
          </a:xfrm>
          <a:prstGeom prst="rect">
            <a:avLst/>
          </a:prstGeom>
        </p:spPr>
      </p:pic>
    </p:spTree>
    <p:extLst>
      <p:ext uri="{BB962C8B-B14F-4D97-AF65-F5344CB8AC3E}">
        <p14:creationId xmlns:p14="http://schemas.microsoft.com/office/powerpoint/2010/main" val="745134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F9B005-3BDD-71D6-AE41-E8B4CA70661D}"/>
              </a:ext>
            </a:extLst>
          </p:cNvPr>
          <p:cNvSpPr>
            <a:spLocks noGrp="1"/>
          </p:cNvSpPr>
          <p:nvPr>
            <p:ph type="ctrTitle"/>
          </p:nvPr>
        </p:nvSpPr>
        <p:spPr>
          <a:xfrm>
            <a:off x="1094095" y="851517"/>
            <a:ext cx="5238466" cy="2991416"/>
          </a:xfrm>
        </p:spPr>
        <p:txBody>
          <a:bodyPr anchor="b">
            <a:normAutofit/>
          </a:bodyPr>
          <a:lstStyle/>
          <a:p>
            <a:pPr algn="l"/>
            <a:r>
              <a:rPr lang="en-US" err="1">
                <a:cs typeface="Calibri Light"/>
              </a:rPr>
              <a:t>BEReddiT</a:t>
            </a:r>
            <a:r>
              <a:rPr lang="en-US">
                <a:cs typeface="Calibri Light"/>
              </a:rPr>
              <a:t> Demo</a:t>
            </a:r>
            <a:endParaRPr lang="en-US"/>
          </a:p>
        </p:txBody>
      </p:sp>
      <p:sp>
        <p:nvSpPr>
          <p:cNvPr id="3" name="Subtitle 2">
            <a:extLst>
              <a:ext uri="{FF2B5EF4-FFF2-40B4-BE49-F238E27FC236}">
                <a16:creationId xmlns:a16="http://schemas.microsoft.com/office/drawing/2014/main" id="{D95ED7D2-84D2-8404-613A-C27313045021}"/>
              </a:ext>
            </a:extLst>
          </p:cNvPr>
          <p:cNvSpPr>
            <a:spLocks noGrp="1"/>
          </p:cNvSpPr>
          <p:nvPr>
            <p:ph type="subTitle" idx="1"/>
          </p:nvPr>
        </p:nvSpPr>
        <p:spPr>
          <a:xfrm>
            <a:off x="1094096" y="3842932"/>
            <a:ext cx="4167115" cy="2163551"/>
          </a:xfrm>
        </p:spPr>
        <p:txBody>
          <a:bodyPr vert="horz" lIns="91440" tIns="45720" rIns="91440" bIns="45720" rtlCol="0" anchor="t">
            <a:normAutofit/>
          </a:bodyPr>
          <a:lstStyle/>
          <a:p>
            <a:pPr algn="l"/>
            <a:r>
              <a:rPr lang="en-US">
                <a:ea typeface="+mn-lt"/>
                <a:cs typeface="+mn-lt"/>
                <a:hlinkClick r:id="rId2"/>
              </a:rPr>
              <a:t>http://bereddit-dash.herokuapp.com/</a:t>
            </a:r>
            <a:r>
              <a:rPr lang="en-US">
                <a:ea typeface="+mn-lt"/>
                <a:cs typeface="+mn-lt"/>
              </a:rPr>
              <a:t> </a:t>
            </a:r>
            <a:endParaRPr lang="en-US"/>
          </a:p>
        </p:txBody>
      </p:sp>
      <p:sp>
        <p:nvSpPr>
          <p:cNvPr id="12" name="Freeform: Shape 11">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Play">
            <a:extLst>
              <a:ext uri="{FF2B5EF4-FFF2-40B4-BE49-F238E27FC236}">
                <a16:creationId xmlns:a16="http://schemas.microsoft.com/office/drawing/2014/main" id="{4D76570F-DC3C-DC45-3A40-36B6AF9B69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2907383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496120-7655-EF58-8AE8-6030DFB899C9}"/>
              </a:ext>
            </a:extLst>
          </p:cNvPr>
          <p:cNvSpPr>
            <a:spLocks noGrp="1"/>
          </p:cNvSpPr>
          <p:nvPr>
            <p:ph type="title"/>
          </p:nvPr>
        </p:nvSpPr>
        <p:spPr>
          <a:xfrm>
            <a:off x="838200" y="557188"/>
            <a:ext cx="10515600" cy="1133499"/>
          </a:xfrm>
        </p:spPr>
        <p:txBody>
          <a:bodyPr>
            <a:normAutofit/>
          </a:bodyPr>
          <a:lstStyle/>
          <a:p>
            <a:r>
              <a:rPr lang="en-US" sz="5200">
                <a:cs typeface="Calibri Light"/>
              </a:rPr>
              <a:t>Data &amp; Processing</a:t>
            </a:r>
          </a:p>
        </p:txBody>
      </p:sp>
      <p:graphicFrame>
        <p:nvGraphicFramePr>
          <p:cNvPr id="4" name="Diagram 4">
            <a:extLst>
              <a:ext uri="{FF2B5EF4-FFF2-40B4-BE49-F238E27FC236}">
                <a16:creationId xmlns:a16="http://schemas.microsoft.com/office/drawing/2014/main" id="{22A1351B-48E5-EFF2-407A-9DD25199E955}"/>
              </a:ext>
            </a:extLst>
          </p:cNvPr>
          <p:cNvGraphicFramePr>
            <a:graphicFrameLocks noGrp="1"/>
          </p:cNvGraphicFramePr>
          <p:nvPr>
            <p:ph idx="1"/>
            <p:extLst>
              <p:ext uri="{D42A27DB-BD31-4B8C-83A1-F6EECF244321}">
                <p14:modId xmlns:p14="http://schemas.microsoft.com/office/powerpoint/2010/main" val="3730469180"/>
              </p:ext>
            </p:extLst>
          </p:nvPr>
        </p:nvGraphicFramePr>
        <p:xfrm>
          <a:off x="478367" y="1712384"/>
          <a:ext cx="11224683" cy="48182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4" name="Graphic 53" descr="Database with solid fill">
            <a:extLst>
              <a:ext uri="{FF2B5EF4-FFF2-40B4-BE49-F238E27FC236}">
                <a16:creationId xmlns:a16="http://schemas.microsoft.com/office/drawing/2014/main" id="{4AD4A4E7-5CC2-742A-56BF-2B9F541D78B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509748" y="632759"/>
            <a:ext cx="914400" cy="914400"/>
          </a:xfrm>
          <a:prstGeom prst="rect">
            <a:avLst/>
          </a:prstGeom>
        </p:spPr>
      </p:pic>
    </p:spTree>
    <p:extLst>
      <p:ext uri="{BB962C8B-B14F-4D97-AF65-F5344CB8AC3E}">
        <p14:creationId xmlns:p14="http://schemas.microsoft.com/office/powerpoint/2010/main" val="4169650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A picture containing text, orange, toy, doll&#10;&#10;Description automatically generated">
            <a:extLst>
              <a:ext uri="{FF2B5EF4-FFF2-40B4-BE49-F238E27FC236}">
                <a16:creationId xmlns:a16="http://schemas.microsoft.com/office/drawing/2014/main" id="{716F86F4-31F5-CF01-314B-06324ECAC406}"/>
              </a:ext>
            </a:extLst>
          </p:cNvPr>
          <p:cNvPicPr>
            <a:picLocks noChangeAspect="1"/>
          </p:cNvPicPr>
          <p:nvPr/>
        </p:nvPicPr>
        <p:blipFill>
          <a:blip r:embed="rId3"/>
          <a:stretch>
            <a:fillRect/>
          </a:stretch>
        </p:blipFill>
        <p:spPr>
          <a:xfrm>
            <a:off x="7158567" y="2568005"/>
            <a:ext cx="4775200" cy="2621575"/>
          </a:xfrm>
          <a:prstGeom prst="rect">
            <a:avLst/>
          </a:prstGeom>
          <a:ln>
            <a:noFill/>
          </a:ln>
          <a:effectLst>
            <a:softEdge rad="112500"/>
          </a:effectLst>
        </p:spPr>
      </p:pic>
      <p:sp>
        <p:nvSpPr>
          <p:cNvPr id="2" name="Title 1">
            <a:extLst>
              <a:ext uri="{FF2B5EF4-FFF2-40B4-BE49-F238E27FC236}">
                <a16:creationId xmlns:a16="http://schemas.microsoft.com/office/drawing/2014/main" id="{266A5950-1CF6-4795-0DF0-2D0F1442A059}"/>
              </a:ext>
            </a:extLst>
          </p:cNvPr>
          <p:cNvSpPr>
            <a:spLocks noGrp="1"/>
          </p:cNvSpPr>
          <p:nvPr>
            <p:ph type="title"/>
          </p:nvPr>
        </p:nvSpPr>
        <p:spPr/>
        <p:txBody>
          <a:bodyPr/>
          <a:lstStyle/>
          <a:p>
            <a:r>
              <a:rPr lang="en-US">
                <a:ea typeface="Calibri Light"/>
                <a:cs typeface="Calibri Light"/>
              </a:rPr>
              <a:t>BERT</a:t>
            </a:r>
            <a:endParaRPr lang="en-US">
              <a:solidFill>
                <a:srgbClr val="FF0000"/>
              </a:solidFill>
              <a:ea typeface="Calibri Light"/>
              <a:cs typeface="Calibri Light"/>
            </a:endParaRPr>
          </a:p>
        </p:txBody>
      </p:sp>
      <p:sp>
        <p:nvSpPr>
          <p:cNvPr id="3" name="Content Placeholder 2">
            <a:extLst>
              <a:ext uri="{FF2B5EF4-FFF2-40B4-BE49-F238E27FC236}">
                <a16:creationId xmlns:a16="http://schemas.microsoft.com/office/drawing/2014/main" id="{CC5576C9-AD59-BEF9-8FBD-9E8D6A987D74}"/>
              </a:ext>
            </a:extLst>
          </p:cNvPr>
          <p:cNvSpPr>
            <a:spLocks noGrp="1"/>
          </p:cNvSpPr>
          <p:nvPr>
            <p:ph idx="1"/>
          </p:nvPr>
        </p:nvSpPr>
        <p:spPr>
          <a:xfrm>
            <a:off x="742949" y="1899708"/>
            <a:ext cx="5954184" cy="4351338"/>
          </a:xfrm>
        </p:spPr>
        <p:txBody>
          <a:bodyPr vert="horz" lIns="91440" tIns="45720" rIns="91440" bIns="45720" rtlCol="0" anchor="t">
            <a:normAutofit fontScale="92500" lnSpcReduction="10000"/>
          </a:bodyPr>
          <a:lstStyle/>
          <a:p>
            <a:r>
              <a:rPr lang="en-US">
                <a:ea typeface="+mn-lt"/>
                <a:cs typeface="+mn-lt"/>
              </a:rPr>
              <a:t>Bidirectional Encoder Representations from Transformers</a:t>
            </a:r>
          </a:p>
          <a:p>
            <a:r>
              <a:rPr lang="en-US">
                <a:cs typeface="Calibri"/>
              </a:rPr>
              <a:t>The results generated by BERT are not well understood and still under heavy research</a:t>
            </a:r>
          </a:p>
          <a:p>
            <a:r>
              <a:rPr lang="en-US">
                <a:cs typeface="Calibri"/>
              </a:rPr>
              <a:t>Converts text into a vector (called embeddings)</a:t>
            </a:r>
          </a:p>
          <a:p>
            <a:r>
              <a:rPr lang="en-US">
                <a:cs typeface="Calibri"/>
              </a:rPr>
              <a:t>Vector is used in all sorts of ways to generate results</a:t>
            </a:r>
          </a:p>
          <a:p>
            <a:pPr lvl="1"/>
            <a:r>
              <a:rPr lang="en-US">
                <a:cs typeface="Calibri"/>
              </a:rPr>
              <a:t>e.g. Using cosine similarity among the vectors, we can generate relevance between two texts</a:t>
            </a:r>
          </a:p>
          <a:p>
            <a:endParaRPr lang="en-US">
              <a:cs typeface="Calibri"/>
            </a:endParaRPr>
          </a:p>
        </p:txBody>
      </p:sp>
      <p:pic>
        <p:nvPicPr>
          <p:cNvPr id="5" name="Graphic 5" descr="Abacus with solid fill">
            <a:extLst>
              <a:ext uri="{FF2B5EF4-FFF2-40B4-BE49-F238E27FC236}">
                <a16:creationId xmlns:a16="http://schemas.microsoft.com/office/drawing/2014/main" id="{EB9D93AE-DBB9-82A8-843E-107A73B72E3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19678" y="574288"/>
            <a:ext cx="914400" cy="914400"/>
          </a:xfrm>
          <a:prstGeom prst="rect">
            <a:avLst/>
          </a:prstGeom>
        </p:spPr>
      </p:pic>
    </p:spTree>
    <p:extLst>
      <p:ext uri="{BB962C8B-B14F-4D97-AF65-F5344CB8AC3E}">
        <p14:creationId xmlns:p14="http://schemas.microsoft.com/office/powerpoint/2010/main" val="9966838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17</Slides>
  <Notes>12</Notes>
  <HiddenSlides>3</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Finding Conflict and Identifying Biases  in Social Media Forums using the TSAR System</vt:lpstr>
      <vt:lpstr>Hello Reddit!</vt:lpstr>
      <vt:lpstr>Objectives What are people talking about and how do they feel?</vt:lpstr>
      <vt:lpstr>The TSAR System</vt:lpstr>
      <vt:lpstr>Piecing Together TSAR  - Scoring</vt:lpstr>
      <vt:lpstr>BEReddiT Demo</vt:lpstr>
      <vt:lpstr>Data &amp; Processing</vt:lpstr>
      <vt:lpstr>BERT</vt:lpstr>
      <vt:lpstr>Identifying Topics  BERTopic</vt:lpstr>
      <vt:lpstr>Identifying Conflict  - Sentiment Analysis</vt:lpstr>
      <vt:lpstr>Determining Comment Relevance </vt:lpstr>
      <vt:lpstr>Further Discussion</vt:lpstr>
      <vt:lpstr>Thank you</vt:lpstr>
      <vt:lpstr>Appendix</vt:lpstr>
      <vt:lpstr>Raw Data</vt:lpstr>
      <vt:lpstr>Pre-Processing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557</cp:revision>
  <dcterms:created xsi:type="dcterms:W3CDTF">2022-08-14T04:28:22Z</dcterms:created>
  <dcterms:modified xsi:type="dcterms:W3CDTF">2022-08-17T18:55:45Z</dcterms:modified>
</cp:coreProperties>
</file>