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3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28" autoAdjust="0"/>
  </p:normalViewPr>
  <p:slideViewPr>
    <p:cSldViewPr snapToGrid="0">
      <p:cViewPr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76BD6-7C23-4646-9BDA-92C720F4E84A}" type="datetimeFigureOut">
              <a:rPr lang="en-US" smtClean="0"/>
              <a:t>5/14/2019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9BF37-59E6-4921-8108-D3641B382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64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Explains pair wise correlation of each predictor.</a:t>
            </a:r>
          </a:p>
          <a:p>
            <a:endParaRPr lang="en-US" dirty="0"/>
          </a:p>
          <a:p>
            <a:r>
              <a:rPr lang="en-US" dirty="0"/>
              <a:t>R value is in the range -1 and 1</a:t>
            </a:r>
          </a:p>
          <a:p>
            <a:r>
              <a:rPr lang="en-US" dirty="0"/>
              <a:t> -1: high negative correlation</a:t>
            </a:r>
          </a:p>
          <a:p>
            <a:r>
              <a:rPr lang="en-US" dirty="0"/>
              <a:t>0 no correlation</a:t>
            </a:r>
          </a:p>
          <a:p>
            <a:r>
              <a:rPr lang="en-US" dirty="0"/>
              <a:t>1: high correlation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9BF37-59E6-4921-8108-D3641B382A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7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E9BF37-59E6-4921-8108-D3641B382A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0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ivethirtyeight/data/tree/master/hate-crime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576D-820A-4797-8B74-EE5C64D75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264" y="1160864"/>
            <a:ext cx="8150739" cy="1646302"/>
          </a:xfrm>
        </p:spPr>
        <p:txBody>
          <a:bodyPr/>
          <a:lstStyle/>
          <a:p>
            <a:pPr algn="ctr"/>
            <a:r>
              <a:rPr lang="en-US" dirty="0"/>
              <a:t>Hate Crimes</a:t>
            </a:r>
            <a:br>
              <a:rPr lang="en-US" dirty="0"/>
            </a:br>
            <a:r>
              <a:rPr lang="en-US" dirty="0"/>
              <a:t>in the</a:t>
            </a:r>
            <a:br>
              <a:rPr lang="en-US" dirty="0"/>
            </a:br>
            <a:r>
              <a:rPr lang="en-US" dirty="0"/>
              <a:t>United States of America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A1854-F7C7-4B27-9997-9A12121C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165" y="2944845"/>
            <a:ext cx="7766936" cy="286036"/>
          </a:xfrm>
        </p:spPr>
        <p:txBody>
          <a:bodyPr>
            <a:noAutofit/>
          </a:bodyPr>
          <a:lstStyle/>
          <a:p>
            <a:r>
              <a:rPr lang="en-US" sz="2000" dirty="0"/>
              <a:t>STAT 515- Visualization for Analytics</a:t>
            </a:r>
          </a:p>
        </p:txBody>
      </p:sp>
    </p:spTree>
    <p:extLst>
      <p:ext uri="{BB962C8B-B14F-4D97-AF65-F5344CB8AC3E}">
        <p14:creationId xmlns:p14="http://schemas.microsoft.com/office/powerpoint/2010/main" val="2295801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Content Placeholder 5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2C1D798-53FE-4647-9C13-65DB7A1D7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21" t="129" r="33762" b="28096"/>
          <a:stretch/>
        </p:blipFill>
        <p:spPr>
          <a:xfrm>
            <a:off x="925745" y="650240"/>
            <a:ext cx="10010079" cy="564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6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FE82DD-2BD2-4090-AB25-371DEEFB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73BFA1-FC61-425A-84A1-4761C156C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D1D45B-3A4F-4DAC-A585-3235AE12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4136EFF2-D71E-4DC8-86E2-364203BE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358896D-DBC1-4EA4-88A0-A826BED4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D23D5D6-DC69-43D4-98FB-57CF19784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D5D5058-317F-40AB-9EB3-40C2D5FD6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E3EF343-E091-452A-99B0-1A096E896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E99F000-CFF8-47D6-8A67-0DEADA7E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8B6774B-A958-4387-BEE0-9E4161312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A31937E-FB68-447A-BAF9-27031187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405445-99A1-40F2-9211-1FF77CB7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41" y="4391295"/>
            <a:ext cx="10923638" cy="13176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Regression plots for average hate crimes and median household income</a:t>
            </a:r>
            <a:br>
              <a:rPr lang="en-US" dirty="0"/>
            </a:br>
            <a:endParaRPr lang="en-US" sz="5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58A34965-6240-4755-AD5E-D4655B8793F8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5" r="1" b="1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3B646-E2C3-4D32-BFF1-778C0672CE49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57" r="3" b="3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3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FE82DD-2BD2-4090-AB25-371DEEFB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73BFA1-FC61-425A-84A1-4761C156C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D1D45B-3A4F-4DAC-A585-3235AE12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4136EFF2-D71E-4DC8-86E2-364203BE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358896D-DBC1-4EA4-88A0-A826BED4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D23D5D6-DC69-43D4-98FB-57CF19784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D5D5058-317F-40AB-9EB3-40C2D5FD6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E3EF343-E091-452A-99B0-1A096E896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E99F000-CFF8-47D6-8A67-0DEADA7E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8B6774B-A958-4387-BEE0-9E4161312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A31937E-FB68-447A-BAF9-27031187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782551-4DE0-41BC-8878-9E818D3C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00" y="4358240"/>
            <a:ext cx="10923638" cy="13176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700" dirty="0">
                <a:solidFill>
                  <a:schemeClr val="tx1"/>
                </a:solidFill>
              </a:rPr>
              <a:t>Regression plots for average hate crimes and %share of Non-US citizens </a:t>
            </a:r>
            <a:br>
              <a:rPr lang="en-US" dirty="0"/>
            </a:br>
            <a:endParaRPr lang="en-US" sz="5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sky, indoor&#10;&#10;Description generated with high confidence">
            <a:extLst>
              <a:ext uri="{FF2B5EF4-FFF2-40B4-BE49-F238E27FC236}">
                <a16:creationId xmlns:a16="http://schemas.microsoft.com/office/drawing/2014/main" id="{E7B7291E-F709-4D9D-9E40-23C249D706EB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7" r="4" b="4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39B41B4A-604E-4027-B49F-E2254F5FCD4F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2" r="-3" b="-3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860B4FE9-88EA-41EA-B885-B0CCDA88F175}"/>
              </a:ext>
            </a:extLst>
          </p:cNvPr>
          <p:cNvCxnSpPr/>
          <p:nvPr/>
        </p:nvCxnSpPr>
        <p:spPr>
          <a:xfrm>
            <a:off x="5185954" y="2516777"/>
            <a:ext cx="1828800" cy="1828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74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BFE82DD-2BD2-4090-AB25-371DEEFB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73BFA1-FC61-425A-84A1-4761C156C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D1D45B-3A4F-4DAC-A585-3235AE12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4136EFF2-D71E-4DC8-86E2-364203BE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9358896D-DBC1-4EA4-88A0-A826BED4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5D23D5D6-DC69-43D4-98FB-57CF19784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D5D5058-317F-40AB-9EB3-40C2D5FD6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7E3EF343-E091-452A-99B0-1A096E896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EE99F000-CFF8-47D6-8A67-0DEADA7E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98B6774B-A958-4387-BEE0-9E4161312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A31937E-FB68-447A-BAF9-27031187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7481DF-79F3-4A98-B8BF-5316F59E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900" y="3952063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Regression plots for average hate crimes and %share of population with high_school_degree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sky&#10;&#10;Description generated with very high confidence">
            <a:extLst>
              <a:ext uri="{FF2B5EF4-FFF2-40B4-BE49-F238E27FC236}">
                <a16:creationId xmlns:a16="http://schemas.microsoft.com/office/drawing/2014/main" id="{D8650945-E494-405F-9E1C-15E4017F8FCD}"/>
              </a:ext>
            </a:extLst>
          </p:cNvPr>
          <p:cNvPicPr>
            <a:picLocks noGrp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96" r="-3" b="-3"/>
          <a:stretch/>
        </p:blipFill>
        <p:spPr>
          <a:xfrm>
            <a:off x="20" y="3"/>
            <a:ext cx="6050260" cy="4091667"/>
          </a:xfrm>
          <a:prstGeom prst="rect">
            <a:avLst/>
          </a:prstGeom>
        </p:spPr>
      </p:pic>
      <p:pic>
        <p:nvPicPr>
          <p:cNvPr id="6" name="Content Placeholder 5" descr="A close up of a map&#10;&#10;Description generated with high confidence">
            <a:extLst>
              <a:ext uri="{FF2B5EF4-FFF2-40B4-BE49-F238E27FC236}">
                <a16:creationId xmlns:a16="http://schemas.microsoft.com/office/drawing/2014/main" id="{7AD0C256-2014-4054-AC83-6B6038577B6C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34" r="-3" b="-3"/>
          <a:stretch/>
        </p:blipFill>
        <p:spPr>
          <a:xfrm>
            <a:off x="6141719" y="-683"/>
            <a:ext cx="6050280" cy="409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C2031B9-9CCA-4136-8A40-6AA65CF75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B7CA69-ACEC-459C-91DB-73387471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C1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32D22-0BD8-4423-97BB-2BFEC9150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1F920-7E27-4E4B-B8D9-68C9E4529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036" t="20382" b="7887"/>
          <a:stretch/>
        </p:blipFill>
        <p:spPr>
          <a:xfrm>
            <a:off x="224366" y="71805"/>
            <a:ext cx="11627901" cy="67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7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5002F6C-0142-4BD1-B14C-B2A8BE2BC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0"/>
            <a:ext cx="12192000" cy="6858000"/>
          </a:xfrm>
          <a:prstGeom prst="rect">
            <a:avLst/>
          </a:prstGeom>
          <a:solidFill>
            <a:srgbClr val="8C5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9F2A4C-8C64-4700-8689-78F603984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8575" cap="sq">
            <a:solidFill>
              <a:srgbClr val="FB2B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902AB38-6CB5-4E95-8329-EDC71C6B7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735"/>
          <a:stretch/>
        </p:blipFill>
        <p:spPr>
          <a:xfrm>
            <a:off x="589768" y="558030"/>
            <a:ext cx="11153499" cy="56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0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6520-28ED-4412-BD44-92553DFD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3CA7-B4CD-46F5-B128-F23939254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highly correlated predictor is % share of population with high school degree because uneducated people tend to involve in hate crimes.</a:t>
            </a:r>
          </a:p>
          <a:p>
            <a:r>
              <a:rPr lang="en-US" dirty="0"/>
              <a:t>Also, hate crimes occur due to very low household income.</a:t>
            </a:r>
          </a:p>
          <a:p>
            <a:r>
              <a:rPr lang="en-US" dirty="0"/>
              <a:t>There may be minimal influence of % share of population of metro area and non-citizens.  </a:t>
            </a:r>
          </a:p>
        </p:txBody>
      </p:sp>
    </p:spTree>
    <p:extLst>
      <p:ext uri="{BB962C8B-B14F-4D97-AF65-F5344CB8AC3E}">
        <p14:creationId xmlns:p14="http://schemas.microsoft.com/office/powerpoint/2010/main" val="161168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90E1-A519-4823-B90F-579BEDEC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2B70-E1EB-4502-B32A-393149E73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https://github.com/fivethirtyeight/data/tree/master/hate-crimes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81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65C35A-C6FA-4269-822E-6DB5B9C48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8BBEF76-F066-4551-8A87-AAFD9969E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E701E2-9884-4313-A922-224D075A7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23">
              <a:extLst>
                <a:ext uri="{FF2B5EF4-FFF2-40B4-BE49-F238E27FC236}">
                  <a16:creationId xmlns:a16="http://schemas.microsoft.com/office/drawing/2014/main" id="{32C9DF5B-371A-4170-9F46-B6EE7EF0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Rectangle 25">
              <a:extLst>
                <a:ext uri="{FF2B5EF4-FFF2-40B4-BE49-F238E27FC236}">
                  <a16:creationId xmlns:a16="http://schemas.microsoft.com/office/drawing/2014/main" id="{00EAEF78-4C36-4EC9-855A-C27427C36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5E397A22-38A0-4816-926B-740F8E189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A4756C8A-87DB-494D-999F-E6C0EB0BD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8">
              <a:extLst>
                <a:ext uri="{FF2B5EF4-FFF2-40B4-BE49-F238E27FC236}">
                  <a16:creationId xmlns:a16="http://schemas.microsoft.com/office/drawing/2014/main" id="{FB60A164-1613-43A9-A23E-870E89DD9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9">
              <a:extLst>
                <a:ext uri="{FF2B5EF4-FFF2-40B4-BE49-F238E27FC236}">
                  <a16:creationId xmlns:a16="http://schemas.microsoft.com/office/drawing/2014/main" id="{CA0CF5DE-8A99-4138-A0F0-C84DA0C73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B41D911B-1F2A-43C3-BDE4-77A1F3D85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A429A86E-CFC2-4521-9A58-DF4BF96D9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6C2031B9-9CCA-4136-8A40-6AA65CF75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B7CA69-ACEC-459C-91DB-733874710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D1AE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Thank you">
            <a:extLst>
              <a:ext uri="{FF2B5EF4-FFF2-40B4-BE49-F238E27FC236}">
                <a16:creationId xmlns:a16="http://schemas.microsoft.com/office/drawing/2014/main" id="{B953B7BF-109E-4AB8-839A-D4E527EF02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65" r="1" b="1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9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2BFFD-7719-418E-B3B3-B73F5F35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CRIME:</a:t>
            </a:r>
          </a:p>
        </p:txBody>
      </p:sp>
      <p:sp>
        <p:nvSpPr>
          <p:cNvPr id="1031" name="Content Placeholder 1030">
            <a:extLst>
              <a:ext uri="{FF2B5EF4-FFF2-40B4-BE49-F238E27FC236}">
                <a16:creationId xmlns:a16="http://schemas.microsoft.com/office/drawing/2014/main" id="{69692A3D-5625-405B-84C0-4272EB65A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</a:p>
        </p:txBody>
      </p:sp>
      <p:pic>
        <p:nvPicPr>
          <p:cNvPr id="1029" name="Picture 2" descr="Image result for crimes">
            <a:extLst>
              <a:ext uri="{FF2B5EF4-FFF2-40B4-BE49-F238E27FC236}">
                <a16:creationId xmlns:a16="http://schemas.microsoft.com/office/drawing/2014/main" id="{9B16D495-4E36-45A5-8255-471F71C51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1" y="1710499"/>
            <a:ext cx="5143500" cy="342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23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CB50-C556-4A1B-B4BE-5802C8A2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67" y="279405"/>
            <a:ext cx="318355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DATA SET:</a:t>
            </a:r>
          </a:p>
        </p:txBody>
      </p:sp>
      <p:pic>
        <p:nvPicPr>
          <p:cNvPr id="7" name="Content Placeholder 3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43A8EA1-27E3-4B19-88BF-6B1C256D1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181" r="26527" b="6452"/>
          <a:stretch/>
        </p:blipFill>
        <p:spPr>
          <a:xfrm>
            <a:off x="505096" y="1263284"/>
            <a:ext cx="8725989" cy="49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0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AC26-2947-4E73-80D2-44C7CF43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52" y="0"/>
            <a:ext cx="8596668" cy="1320800"/>
          </a:xfrm>
        </p:spPr>
        <p:txBody>
          <a:bodyPr/>
          <a:lstStyle/>
          <a:p>
            <a:r>
              <a:rPr lang="en-US" dirty="0"/>
              <a:t>ATTRIBUTES: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438A5D4-BDF9-463C-8059-8022121D7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284665"/>
              </p:ext>
            </p:extLst>
          </p:nvPr>
        </p:nvGraphicFramePr>
        <p:xfrm>
          <a:off x="383177" y="660400"/>
          <a:ext cx="8943703" cy="5843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2705">
                  <a:extLst>
                    <a:ext uri="{9D8B030D-6E8A-4147-A177-3AD203B41FA5}">
                      <a16:colId xmlns:a16="http://schemas.microsoft.com/office/drawing/2014/main" val="2506206603"/>
                    </a:ext>
                  </a:extLst>
                </a:gridCol>
                <a:gridCol w="4850998">
                  <a:extLst>
                    <a:ext uri="{9D8B030D-6E8A-4147-A177-3AD203B41FA5}">
                      <a16:colId xmlns:a16="http://schemas.microsoft.com/office/drawing/2014/main" val="812131160"/>
                    </a:ext>
                  </a:extLst>
                </a:gridCol>
              </a:tblGrid>
              <a:tr h="337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2023908920"/>
                  </a:ext>
                </a:extLst>
              </a:tr>
              <a:tr h="337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name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260573704"/>
                  </a:ext>
                </a:extLst>
              </a:tr>
              <a:tr h="337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median_household_income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 household income, 2016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984339821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share_unemployed_seasonal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of the population that is unemployed, Sept. 2016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318962980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share_population_in_metro_areas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of the population that lives in metropolitan areas, 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2901532188"/>
                  </a:ext>
                </a:extLst>
              </a:tr>
              <a:tr h="533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share_population_with_high_school_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degree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of adults 25 and older with a high-school degree, 2009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3315277048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share_non_citizen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of the population that are not U.S citizens, 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2305644717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share_white_poverty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of white residents who are living in poverty 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3056078293"/>
                  </a:ext>
                </a:extLst>
              </a:tr>
              <a:tr h="337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gini_index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 index, 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3384776351"/>
                  </a:ext>
                </a:extLst>
              </a:tr>
              <a:tr h="3374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share_non_white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of the population that is not white, 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956623295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share_voters_voted_trump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of 2016 U.S. preseidential voters who voted for Donald trump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2844264920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hate_crimes_per_100k_splc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Hate crimes per 100,000 population, southern poverty law center, Nov. 9-18, 2016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1459661719"/>
                  </a:ext>
                </a:extLst>
              </a:tr>
              <a:tr h="4043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avg_hatecrimes_per_100k_fbi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annual hate crimes per 100,000 population, FBI, 2010-2015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119" marR="64119" marT="32060" marB="32060"/>
                </a:tc>
                <a:extLst>
                  <a:ext uri="{0D108BD9-81ED-4DB2-BD59-A6C34878D82A}">
                    <a16:rowId xmlns:a16="http://schemas.microsoft.com/office/drawing/2014/main" val="3439820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733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E3EB-6CF0-42FB-A9F7-783433E9F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Cleaned Data Set: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B3033-4444-4270-B1A6-F5D41623D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6" t="29844" r="22117" b="5405"/>
          <a:stretch/>
        </p:blipFill>
        <p:spPr>
          <a:xfrm>
            <a:off x="383176" y="1463040"/>
            <a:ext cx="8963205" cy="4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F299-2DD5-4CAE-939F-8AA81288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28" y="156238"/>
            <a:ext cx="8596668" cy="1320800"/>
          </a:xfrm>
        </p:spPr>
        <p:txBody>
          <a:bodyPr/>
          <a:lstStyle/>
          <a:p>
            <a:r>
              <a:rPr lang="en-US" dirty="0"/>
              <a:t>BAR GRAPH: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C287D-C234-4536-82C1-E478894B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778" y="1265783"/>
            <a:ext cx="3480879" cy="3880772"/>
          </a:xfrm>
        </p:spPr>
        <p:txBody>
          <a:bodyPr/>
          <a:lstStyle/>
          <a:p>
            <a:r>
              <a:rPr lang="en-US" dirty="0"/>
              <a:t>Massachusetts has the highest average hate crime rate.</a:t>
            </a:r>
          </a:p>
          <a:p>
            <a:r>
              <a:rPr lang="en-US" dirty="0"/>
              <a:t>Alabama has the least hate crime rate.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E12E6-72B4-4541-8A38-A6E6242A1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B5EB6-E9E2-43C3-863B-0170A7D56A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3657" y="817033"/>
            <a:ext cx="7293951" cy="573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0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054EF5-EFE6-45A2-834C-0F0931F3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E3C88A-FEDB-4B9C-94EE-5026B326B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D51D9B-0E7C-44D3-9215-81F991523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16EFB339-1D4E-4824-A20B-AF30D07CF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00030831-8136-4C61-8F00-6F190C5AE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B14B360-4798-467E-ADE9-756959EC5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433F2F7-DA21-430A-A31C-D529D9C6A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0B24FFF9-F75D-4A88-90F8-D2D7BBB8E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A0A2A2C4-404D-431C-8F9A-227932A42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661DBE2-1BC5-463F-BBB8-199B890D1C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10A6E70-F0B9-4E3D-9A78-2D2FEE5DF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E5FFC1-D074-4B9F-A180-1334E93648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848" y="293716"/>
            <a:ext cx="11777272" cy="641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9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7D9D4-EB66-40D9-A544-33826612F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CORRELATION MATRIX: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B57D73E4-2A59-448D-B72F-25F921EF5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Median income and % population having high school degree are the important factors influencing the average hate crimes. </a:t>
            </a: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56710978-DBFC-4913-BD2B-A16D4EF9D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128" y="219394"/>
            <a:ext cx="5686085" cy="5732181"/>
          </a:xfrm>
          <a:prstGeom prst="rect">
            <a:avLst/>
          </a:pr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70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09D99-A3F4-47AD-8D83-BC6C28303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2" b="5562"/>
          <a:stretch/>
        </p:blipFill>
        <p:spPr>
          <a:xfrm>
            <a:off x="601757" y="609359"/>
            <a:ext cx="10825270" cy="5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96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3180</TotalTime>
  <Words>401</Words>
  <Application>Microsoft Office PowerPoint</Application>
  <PresentationFormat>Widescreen</PresentationFormat>
  <Paragraphs>58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Facet</vt:lpstr>
      <vt:lpstr>Hate Crimes in the United States of America</vt:lpstr>
      <vt:lpstr>CRIME:</vt:lpstr>
      <vt:lpstr>DATA SET:</vt:lpstr>
      <vt:lpstr>ATTRIBUTES:</vt:lpstr>
      <vt:lpstr>Cleaned Data Set:</vt:lpstr>
      <vt:lpstr>BAR GRAPH:</vt:lpstr>
      <vt:lpstr>PowerPoint Presentation</vt:lpstr>
      <vt:lpstr>CORRELATION MATRIX:</vt:lpstr>
      <vt:lpstr>PowerPoint Presentation</vt:lpstr>
      <vt:lpstr>PowerPoint Presentation</vt:lpstr>
      <vt:lpstr>Regression plots for average hate crimes and median household income </vt:lpstr>
      <vt:lpstr>Regression plots for average hate crimes and %share of Non-US citizens  </vt:lpstr>
      <vt:lpstr>Regression plots for average hate crimes and %share of population with high_school_degree </vt:lpstr>
      <vt:lpstr>PowerPoint Presentation</vt:lpstr>
      <vt:lpstr>PowerPoint Presentation</vt:lpstr>
      <vt:lpstr>Conclusion: </vt:lpstr>
      <vt:lpstr>Reference: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Crime in United States of America</dc:title>
  <dc:creator>reddivari sai saran</dc:creator>
  <cp:lastModifiedBy>reddivari sai saran</cp:lastModifiedBy>
  <cp:revision>8</cp:revision>
  <dcterms:created xsi:type="dcterms:W3CDTF">2019-05-09T00:41:50Z</dcterms:created>
  <dcterms:modified xsi:type="dcterms:W3CDTF">2019-05-14T21:50:06Z</dcterms:modified>
</cp:coreProperties>
</file>