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34"/>
  </p:notesMasterIdLst>
  <p:sldIdLst>
    <p:sldId id="256" r:id="rId5"/>
    <p:sldId id="361" r:id="rId6"/>
    <p:sldId id="325" r:id="rId7"/>
    <p:sldId id="355" r:id="rId8"/>
    <p:sldId id="354" r:id="rId9"/>
    <p:sldId id="353" r:id="rId10"/>
    <p:sldId id="377" r:id="rId11"/>
    <p:sldId id="376" r:id="rId12"/>
    <p:sldId id="378" r:id="rId13"/>
    <p:sldId id="380" r:id="rId14"/>
    <p:sldId id="327" r:id="rId15"/>
    <p:sldId id="382" r:id="rId16"/>
    <p:sldId id="381" r:id="rId17"/>
    <p:sldId id="365" r:id="rId18"/>
    <p:sldId id="366" r:id="rId19"/>
    <p:sldId id="363" r:id="rId20"/>
    <p:sldId id="364" r:id="rId21"/>
    <p:sldId id="346" r:id="rId22"/>
    <p:sldId id="331" r:id="rId23"/>
    <p:sldId id="328" r:id="rId24"/>
    <p:sldId id="369" r:id="rId25"/>
    <p:sldId id="370" r:id="rId26"/>
    <p:sldId id="367" r:id="rId27"/>
    <p:sldId id="387" r:id="rId28"/>
    <p:sldId id="383" r:id="rId29"/>
    <p:sldId id="384" r:id="rId30"/>
    <p:sldId id="379" r:id="rId31"/>
    <p:sldId id="385" r:id="rId32"/>
    <p:sldId id="386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5" autoAdjust="0"/>
    <p:restoredTop sz="94103" autoAdjust="0"/>
  </p:normalViewPr>
  <p:slideViewPr>
    <p:cSldViewPr snapToGrid="0">
      <p:cViewPr varScale="1">
        <p:scale>
          <a:sx n="108" d="100"/>
          <a:sy n="108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F24B-CAF4-4D9A-8F61-233B63A45C95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C497-9BF3-495D-B0D9-32B52F26A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C497-9BF3-495D-B0D9-32B52F26A4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4C56-1D21-C14E-B69E-1488F1FB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2555D-C88A-AB44-A146-642483DA3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CFA0-33D7-7446-A1EE-78EBFF4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A86B-D6FE-964E-BFB3-C85476BC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0DF2-56E1-474F-B121-F45DFE2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1A8D-483E-A044-B93E-B05ACFCD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D6F40-352A-B047-A871-F0C0BF79E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A316-7754-8441-8A9A-80BD5F7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79ED-E88F-3348-B66B-2E174195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F8AB-CC65-4840-A644-C6EA9ABF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B2357-86EA-2E49-99CB-D1D6D2F8F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207F6-CD16-AB4B-A706-831F200BF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64BA-04F4-CA41-86E5-2EA3B40D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9CF2-E054-144B-84F7-6200A38C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22BF-E6D8-904F-90F8-D94744A3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74CE-D097-DA4A-AB74-81B81B8D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6D94-BC29-9346-BE39-3E140832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9926-B0F1-5A49-8021-0900D56B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CAAE-15FA-034F-93EB-3716D40A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BF36-AD39-CC47-B054-2A59EDF1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C947-362C-1A42-9B9C-C076B090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43B7-77B2-4449-A939-7C3271EC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8BC8-72A8-9748-82E6-226A110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456C-C4F6-7C45-8FFE-123A2C47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7DE4-5F45-ED45-BB2E-704B7FC5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8890-A9E3-B74D-8862-FF1EEFB5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823E-1379-824E-A2B2-6606B36A7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E2F05-1EE3-534B-A459-56BBD8BCA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F0741-D942-D348-A428-966D642E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3F060-5363-3B4C-934F-CD49C1E4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F485-BE34-DE41-90BB-C9B6611F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0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C0F8-8D44-8149-BA1A-B5328E33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246E-44B2-1D40-B7B9-59454B63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9376-0BBA-7044-BB0A-3CD6D55CB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76623-C352-CC46-9FBF-BC90AB24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1CB6-B33E-CA42-B2C5-BE8B63E02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1D129-C6B6-B946-B4EF-CF3AF25D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71A2E-C96A-FB41-97E5-894659DB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F8170-6074-3347-8633-8BA419D0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8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DEAA-914D-1141-9044-B1EB8E98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07793-0A45-EA46-B2C6-A5C58561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F8346-E122-5842-BB64-604ED7B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C5B7-878E-5348-8AE2-10A1A719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E67E8-9F52-9149-A70B-ADA2FBC5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F4C4-4679-0E4F-A4BF-724195D4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64A7-431F-464B-837F-1A22ED31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A2FA-87BB-AE47-A6A3-5272567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C643-1C38-0F40-B3CB-297515C0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EEE7F-F4C4-4748-8C3C-A28C7DE1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8FA09-D08A-AA49-885A-61152D3F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FD3E1-8608-9C4A-9E35-23E6EF6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5BA28-F5B2-9A46-98CB-787D910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685-472F-4B45-A4C3-07B01105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8E1EB-CD8D-5F42-8D60-D9028BBBD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A5C5A-AD7B-6845-9056-B74A2AC4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AB72-EB32-9A4C-9F53-854CC4F8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36B74-1386-1C49-8733-0D50287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7A3C-0EDA-7F4A-B7AA-15890BB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1A11A-D211-2649-8605-DCE575D9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212D-7248-D146-873D-9DAEF393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9DE7-C57E-264D-8CD1-947DC4820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932A-0C04-4216-91F1-88E942BAF7DE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3D535-960E-2246-9D57-F12434276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14B8-71B8-4A43-94C1-91543A02E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3379-31F1-4183-B28A-03CD44164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stoneConsultingInc/docker-training-labs/tree/master/Docker-for-Develop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for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C818E-7012-47B9-BC02-2BBEDE947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docker exec [OPTIONS] CONTAINER COMMAND [ARG...]</a:t>
            </a:r>
          </a:p>
          <a:p>
            <a:pPr marL="233362" lvl="1" indent="0">
              <a:buNone/>
            </a:pPr>
            <a:r>
              <a:rPr lang="en-US" sz="1800" dirty="0"/>
              <a:t>&gt; docker exec -it 70834af719ee bash</a:t>
            </a:r>
          </a:p>
          <a:p>
            <a:pPr marL="233362" lvl="1" indent="0">
              <a:buNone/>
            </a:pPr>
            <a:r>
              <a:rPr lang="en-US" sz="1800" dirty="0"/>
              <a:t>root@70834af719ee:/</a:t>
            </a:r>
            <a:r>
              <a:rPr lang="en-US" sz="1800" dirty="0" err="1"/>
              <a:t>usr</a:t>
            </a:r>
            <a:r>
              <a:rPr lang="en-US" sz="1800" dirty="0"/>
              <a:t>/local/tomcat# ls</a:t>
            </a:r>
          </a:p>
          <a:p>
            <a:pPr marL="233362" lvl="1" indent="0">
              <a:buNone/>
            </a:pPr>
            <a:r>
              <a:rPr lang="en-US" sz="1800" dirty="0"/>
              <a:t>LICENSE  NOTICE  RELEASE-NOTES  RUNNING.txt  bin  </a:t>
            </a:r>
            <a:r>
              <a:rPr lang="en-US" sz="1800" dirty="0" err="1"/>
              <a:t>conf</a:t>
            </a:r>
            <a:r>
              <a:rPr lang="en-US" sz="1800" dirty="0"/>
              <a:t>  include  lib  logs  native-</a:t>
            </a:r>
            <a:r>
              <a:rPr lang="en-US" sz="1800" dirty="0" err="1"/>
              <a:t>jni</a:t>
            </a:r>
            <a:r>
              <a:rPr lang="en-US" sz="1800" dirty="0"/>
              <a:t>-lib  temp  </a:t>
            </a:r>
            <a:r>
              <a:rPr lang="en-US" sz="1800" dirty="0" err="1"/>
              <a:t>webapps</a:t>
            </a:r>
            <a:r>
              <a:rPr lang="en-US" sz="1800" dirty="0"/>
              <a:t>  work</a:t>
            </a:r>
          </a:p>
          <a:p>
            <a:pPr marL="0" indent="0">
              <a:buNone/>
            </a:pPr>
            <a:r>
              <a:rPr lang="en-US" sz="2400" dirty="0"/>
              <a:t>docker inspect [OPTIONS] NAME|ID [NAME|ID...]</a:t>
            </a:r>
          </a:p>
          <a:p>
            <a:pPr marL="0" indent="0">
              <a:buNone/>
            </a:pPr>
            <a:r>
              <a:rPr lang="en-US" sz="2400" dirty="0"/>
              <a:t>docker logs [OPTIONS] CONTAINER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https://docs.docker.com/engine/reference/commandline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16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https://github.com/CapstoneConsultingInc/docker-training-labs/tree/master/Docker-for-Developers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4 labs – Lab 1, Lab 2, Lab 3 and Lab 4</a:t>
            </a:r>
          </a:p>
        </p:txBody>
      </p:sp>
    </p:spTree>
    <p:extLst>
      <p:ext uri="{BB962C8B-B14F-4D97-AF65-F5344CB8AC3E}">
        <p14:creationId xmlns:p14="http://schemas.microsoft.com/office/powerpoint/2010/main" val="5563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0935-42BA-A944-884E-1FFF65E0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14FE-9166-AB40-9CE6-E521B0F1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Lab 1</a:t>
            </a:r>
          </a:p>
          <a:p>
            <a:pPr lvl="1"/>
            <a:r>
              <a:rPr lang="en-US" dirty="0"/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46638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Show docker version and settings info</a:t>
            </a:r>
          </a:p>
          <a:p>
            <a:pPr lvl="1"/>
            <a:r>
              <a:rPr lang="en-US" dirty="0"/>
              <a:t>From the taskbar</a:t>
            </a:r>
          </a:p>
          <a:p>
            <a:pPr lvl="2"/>
            <a:r>
              <a:rPr lang="en-US" dirty="0"/>
              <a:t>Click on the show hidden icon (“^”)</a:t>
            </a:r>
          </a:p>
          <a:p>
            <a:pPr lvl="2"/>
            <a:r>
              <a:rPr lang="en-US" dirty="0"/>
              <a:t>Click on the docker symbol (Moby) choose option of interest.</a:t>
            </a:r>
          </a:p>
          <a:p>
            <a:pPr lvl="1"/>
            <a:r>
              <a:rPr lang="en-US" dirty="0"/>
              <a:t>From the </a:t>
            </a:r>
            <a:r>
              <a:rPr lang="en-US" dirty="0" err="1"/>
              <a:t>cmd</a:t>
            </a:r>
            <a:r>
              <a:rPr lang="en-US" dirty="0"/>
              <a:t> line</a:t>
            </a:r>
          </a:p>
          <a:p>
            <a:pPr lvl="2"/>
            <a:r>
              <a:rPr lang="en-US" dirty="0"/>
              <a:t>docker version</a:t>
            </a:r>
          </a:p>
          <a:p>
            <a:pPr lvl="2"/>
            <a:r>
              <a:rPr lang="en-US" dirty="0"/>
              <a:t>docker –help</a:t>
            </a:r>
          </a:p>
          <a:p>
            <a:pPr marL="457200" lvl="2" indent="0">
              <a:buNone/>
            </a:pPr>
            <a:endParaRPr lang="en-US" dirty="0"/>
          </a:p>
          <a:p>
            <a:pPr marL="0" indent="-4762">
              <a:buNone/>
            </a:pPr>
            <a:r>
              <a:rPr lang="en-US" dirty="0"/>
              <a:t>Login to hub.docker.com</a:t>
            </a:r>
          </a:p>
          <a:p>
            <a:pPr marL="685800" lvl="1" indent="-457200"/>
            <a:r>
              <a:rPr lang="en-US" dirty="0"/>
              <a:t>You will have to have an account in docker hub to pull images from. </a:t>
            </a:r>
          </a:p>
          <a:p>
            <a:pPr marL="685800" lvl="1" indent="-457200"/>
            <a:r>
              <a:rPr lang="en-US" dirty="0"/>
              <a:t>docker login </a:t>
            </a:r>
          </a:p>
          <a:p>
            <a:pPr marL="0" indent="0">
              <a:buNone/>
            </a:pPr>
            <a:r>
              <a:rPr lang="en-US" dirty="0"/>
              <a:t>Run hello-world</a:t>
            </a:r>
          </a:p>
          <a:p>
            <a:pPr lvl="1"/>
            <a:r>
              <a:rPr lang="en-US" dirty="0"/>
              <a:t>docker run hello-world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38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Show docker image</a:t>
            </a:r>
          </a:p>
          <a:p>
            <a:pPr lvl="1"/>
            <a:r>
              <a:rPr lang="en-US" dirty="0"/>
              <a:t>docker image ls</a:t>
            </a:r>
          </a:p>
          <a:p>
            <a:pPr marL="0" indent="0">
              <a:buNone/>
            </a:pPr>
            <a:r>
              <a:rPr lang="en-US" dirty="0"/>
              <a:t>Show docker containers</a:t>
            </a:r>
          </a:p>
          <a:p>
            <a:pPr lvl="1"/>
            <a:r>
              <a:rPr lang="en-US" dirty="0"/>
              <a:t>docker container ls</a:t>
            </a:r>
          </a:p>
          <a:p>
            <a:pPr lvl="1"/>
            <a:r>
              <a:rPr lang="en-US" dirty="0"/>
              <a:t>docker container ls -a</a:t>
            </a:r>
          </a:p>
          <a:p>
            <a:pPr marL="0" indent="-4762">
              <a:buNone/>
            </a:pPr>
            <a:r>
              <a:rPr lang="en-US" dirty="0"/>
              <a:t>Start tomcat:8.0 container</a:t>
            </a:r>
          </a:p>
          <a:p>
            <a:pPr lvl="1"/>
            <a:r>
              <a:rPr lang="en-US" dirty="0"/>
              <a:t>docker run –d –p8080:8080 –name tomcat </a:t>
            </a:r>
            <a:r>
              <a:rPr lang="en-US" dirty="0" err="1"/>
              <a:t>tomcat</a:t>
            </a:r>
            <a:endParaRPr lang="en-US" dirty="0"/>
          </a:p>
          <a:p>
            <a:pPr lvl="1"/>
            <a:r>
              <a:rPr lang="en-US" dirty="0"/>
              <a:t>List container get id</a:t>
            </a:r>
          </a:p>
          <a:p>
            <a:pPr marL="0" indent="0">
              <a:buNone/>
            </a:pPr>
            <a:r>
              <a:rPr lang="en-US" dirty="0"/>
              <a:t>Exec into container</a:t>
            </a:r>
          </a:p>
          <a:p>
            <a:pPr lvl="1"/>
            <a:r>
              <a:rPr lang="en-US" dirty="0"/>
              <a:t>docker exec –it &lt;container id&gt; bash</a:t>
            </a:r>
          </a:p>
          <a:p>
            <a:pPr lvl="1"/>
            <a:r>
              <a:rPr lang="en-US" dirty="0"/>
              <a:t>List “/” and log directories in container</a:t>
            </a:r>
          </a:p>
          <a:p>
            <a:pPr lvl="1"/>
            <a:r>
              <a:rPr lang="en-US" dirty="0"/>
              <a:t>exit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702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Inspect container </a:t>
            </a:r>
          </a:p>
          <a:p>
            <a:pPr lvl="1"/>
            <a:r>
              <a:rPr lang="en-US" dirty="0"/>
              <a:t>docker inspect &lt;container id&gt;</a:t>
            </a:r>
          </a:p>
          <a:p>
            <a:pPr marL="0" indent="0">
              <a:buNone/>
            </a:pPr>
            <a:r>
              <a:rPr lang="en-US" dirty="0"/>
              <a:t>Look at docker logs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831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400" dirty="0"/>
              <a:t> docker-dtr.company.com/company/jdk:8u131-jre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RUN</a:t>
            </a:r>
            <a:r>
              <a:rPr lang="en-US" sz="2400" dirty="0"/>
              <a:t> </a:t>
            </a:r>
            <a:r>
              <a:rPr lang="en-US" sz="2400" dirty="0" err="1"/>
              <a:t>mkdir</a:t>
            </a:r>
            <a:r>
              <a:rPr lang="en-US" sz="2400" dirty="0"/>
              <a:t> /data /</a:t>
            </a:r>
            <a:r>
              <a:rPr lang="en-US" sz="2400" dirty="0" err="1"/>
              <a:t>ade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COPY</a:t>
            </a:r>
            <a:r>
              <a:rPr lang="en-US" sz="2400" dirty="0"/>
              <a:t> ./install/lib/* /</a:t>
            </a:r>
            <a:r>
              <a:rPr lang="en-US" sz="2400" dirty="0" err="1"/>
              <a:t>ade</a:t>
            </a:r>
            <a:r>
              <a:rPr lang="en-US" sz="2400" dirty="0"/>
              <a:t>/jars/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EXPOSE 8443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ENTRYPOINT</a:t>
            </a:r>
            <a:r>
              <a:rPr lang="en-US" sz="2400" dirty="0"/>
              <a:t> [ "java", "-</a:t>
            </a:r>
            <a:r>
              <a:rPr lang="en-US" sz="2400" dirty="0" err="1"/>
              <a:t>cp</a:t>
            </a:r>
            <a:r>
              <a:rPr lang="en-US" sz="2400" dirty="0"/>
              <a:t>", "/</a:t>
            </a:r>
            <a:r>
              <a:rPr lang="en-US" sz="2400" dirty="0" err="1"/>
              <a:t>ade</a:t>
            </a:r>
            <a:r>
              <a:rPr lang="en-US" sz="2400" dirty="0"/>
              <a:t>/jars/*" ]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CMD</a:t>
            </a:r>
            <a:r>
              <a:rPr lang="en-US" sz="2400" dirty="0"/>
              <a:t> [ "-Xmx3g", "-</a:t>
            </a:r>
            <a:r>
              <a:rPr lang="en-US" sz="2400" dirty="0" err="1"/>
              <a:t>showversion</a:t>
            </a:r>
            <a:r>
              <a:rPr lang="en-US" sz="2400" dirty="0"/>
              <a:t>",  \</a:t>
            </a:r>
          </a:p>
          <a:p>
            <a:pPr marL="0" indent="0">
              <a:buNone/>
            </a:pPr>
            <a:r>
              <a:rPr lang="en-US" sz="2400" dirty="0"/>
              <a:t>        "</a:t>
            </a:r>
            <a:r>
              <a:rPr lang="en-US" sz="2400" dirty="0" err="1"/>
              <a:t>com.company.gsa.gap.rating.testharness.AdeTestHarnessMonitor</a:t>
            </a:r>
            <a:r>
              <a:rPr lang="en-US" sz="2400" dirty="0"/>
              <a:t>", \</a:t>
            </a:r>
          </a:p>
          <a:p>
            <a:pPr marL="0" indent="0">
              <a:buNone/>
            </a:pPr>
            <a:r>
              <a:rPr lang="en-US" sz="2400" dirty="0"/>
              <a:t>        "TDTEST", "C_GAP_R_TB", "C_GAP_ADEUR_TB", "C_GAP_SBXC5", …, "10"]</a:t>
            </a:r>
          </a:p>
        </p:txBody>
      </p:sp>
    </p:spTree>
    <p:extLst>
      <p:ext uri="{BB962C8B-B14F-4D97-AF65-F5344CB8AC3E}">
        <p14:creationId xmlns:p14="http://schemas.microsoft.com/office/powerpoint/2010/main" val="221668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pPr lvl="1"/>
            <a:r>
              <a:rPr lang="en-US" dirty="0"/>
              <a:t>Choose minimal image (and enterprise trusted)</a:t>
            </a:r>
          </a:p>
          <a:p>
            <a:pPr lvl="1"/>
            <a:r>
              <a:rPr lang="en-US" dirty="0"/>
              <a:t>Remove unnecessary packages and files</a:t>
            </a:r>
          </a:p>
          <a:p>
            <a:pPr lvl="1"/>
            <a:r>
              <a:rPr lang="en-US" dirty="0"/>
              <a:t>For Java apps use </a:t>
            </a:r>
            <a:r>
              <a:rPr lang="en-US" dirty="0" err="1"/>
              <a:t>OpenJDK</a:t>
            </a:r>
            <a:endParaRPr lang="en-US" dirty="0"/>
          </a:p>
          <a:p>
            <a:pPr lvl="2"/>
            <a:r>
              <a:rPr lang="en-US" dirty="0"/>
              <a:t>https://store.docker.com/images/openjdk</a:t>
            </a:r>
          </a:p>
          <a:p>
            <a:pPr lvl="1"/>
            <a:r>
              <a:rPr lang="en-US" dirty="0"/>
              <a:t>Alpine vs </a:t>
            </a:r>
            <a:r>
              <a:rPr lang="en-US" dirty="0" err="1"/>
              <a:t>Debian</a:t>
            </a:r>
            <a:endParaRPr lang="en-US" dirty="0"/>
          </a:p>
          <a:p>
            <a:pPr lvl="2"/>
            <a:r>
              <a:rPr lang="en-US" dirty="0"/>
              <a:t>Docker imposes ndots:0 in current </a:t>
            </a:r>
            <a:r>
              <a:rPr lang="en-US" dirty="0" err="1"/>
              <a:t>resolv.conf</a:t>
            </a:r>
            <a:r>
              <a:rPr lang="en-US" dirty="0"/>
              <a:t>.  This conflicts with </a:t>
            </a:r>
            <a:r>
              <a:rPr lang="en-US" dirty="0" err="1"/>
              <a:t>dns</a:t>
            </a:r>
            <a:r>
              <a:rPr lang="en-US" dirty="0"/>
              <a:t> search and prevents containers from finding nodes in an intranet using short names.</a:t>
            </a:r>
          </a:p>
          <a:p>
            <a:pPr lvl="2"/>
            <a:r>
              <a:rPr lang="en-US" dirty="0" err="1"/>
              <a:t>musl</a:t>
            </a:r>
            <a:r>
              <a:rPr lang="en-US" dirty="0"/>
              <a:t> </a:t>
            </a:r>
            <a:r>
              <a:rPr lang="en-US" dirty="0" err="1"/>
              <a:t>libc</a:t>
            </a:r>
            <a:r>
              <a:rPr lang="en-US" dirty="0"/>
              <a:t> vs </a:t>
            </a:r>
            <a:r>
              <a:rPr lang="en-US" dirty="0" err="1"/>
              <a:t>glibc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4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  <a:p>
            <a:pPr lvl="1"/>
            <a:r>
              <a:rPr lang="en-US" dirty="0"/>
              <a:t>Expose - designates which network ports will be exposed by the container. </a:t>
            </a:r>
          </a:p>
        </p:txBody>
      </p:sp>
    </p:spTree>
    <p:extLst>
      <p:ext uri="{BB962C8B-B14F-4D97-AF65-F5344CB8AC3E}">
        <p14:creationId xmlns:p14="http://schemas.microsoft.com/office/powerpoint/2010/main" val="160134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RUN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/data /</a:t>
            </a:r>
            <a:r>
              <a:rPr lang="en-US" sz="2000" dirty="0" err="1"/>
              <a:t>ade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RUN</a:t>
            </a:r>
            <a:r>
              <a:rPr lang="en-US" sz="2000" dirty="0"/>
              <a:t> yum install my-special-</a:t>
            </a:r>
            <a:r>
              <a:rPr lang="en-US" sz="2000" dirty="0" err="1"/>
              <a:t>util</a:t>
            </a:r>
            <a:endParaRPr lang="en-US" sz="2000" dirty="0"/>
          </a:p>
          <a:p>
            <a:r>
              <a:rPr lang="en-US" dirty="0"/>
              <a:t>COPY or ADD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COPY</a:t>
            </a:r>
            <a:r>
              <a:rPr lang="en-US" sz="2000" dirty="0"/>
              <a:t> ./install/lib/* /</a:t>
            </a:r>
            <a:r>
              <a:rPr lang="en-US" sz="2000" dirty="0" err="1"/>
              <a:t>ade</a:t>
            </a:r>
            <a:r>
              <a:rPr lang="en-US" sz="2000" dirty="0"/>
              <a:t>/jars/</a:t>
            </a:r>
          </a:p>
          <a:p>
            <a:pPr lvl="2"/>
            <a:r>
              <a:rPr lang="en-US" sz="1800" dirty="0"/>
              <a:t>Preferred - only supports basic copying of local files into the container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en-US" sz="2000" dirty="0"/>
              <a:t> </a:t>
            </a:r>
            <a:r>
              <a:rPr lang="en-US" sz="2000" dirty="0" err="1"/>
              <a:t>rootfs.tar.xz</a:t>
            </a:r>
            <a:r>
              <a:rPr lang="en-US" sz="2000" dirty="0"/>
              <a:t> /</a:t>
            </a:r>
          </a:p>
          <a:p>
            <a:pPr lvl="2"/>
            <a:r>
              <a:rPr lang="en-US" dirty="0"/>
              <a:t>Local tar file auto-extraction into the image</a:t>
            </a:r>
          </a:p>
          <a:p>
            <a:pPr lvl="2"/>
            <a:r>
              <a:rPr lang="en-US" dirty="0"/>
              <a:t>Bad</a:t>
            </a:r>
          </a:p>
          <a:p>
            <a:pPr marL="1097280" lvl="4" indent="0">
              <a:buNone/>
            </a:pPr>
            <a:r>
              <a:rPr lang="en-US" dirty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en-US" dirty="0">
                <a:ln w="0">
                  <a:noFill/>
                </a:ln>
              </a:rPr>
              <a:t> http://example.com/big.tar.xz /</a:t>
            </a:r>
            <a:r>
              <a:rPr lang="en-US" dirty="0" err="1">
                <a:ln w="0">
                  <a:noFill/>
                </a:ln>
              </a:rPr>
              <a:t>usr</a:t>
            </a:r>
            <a:r>
              <a:rPr lang="en-US" dirty="0">
                <a:ln w="0">
                  <a:noFill/>
                </a:ln>
              </a:rPr>
              <a:t>/</a:t>
            </a:r>
            <a:r>
              <a:rPr lang="en-US" dirty="0" err="1">
                <a:ln w="0">
                  <a:noFill/>
                </a:ln>
              </a:rPr>
              <a:t>src</a:t>
            </a:r>
            <a:r>
              <a:rPr lang="en-US" dirty="0">
                <a:ln w="0">
                  <a:noFill/>
                </a:ln>
              </a:rPr>
              <a:t>/things/ </a:t>
            </a:r>
          </a:p>
          <a:p>
            <a:pPr marL="1097280" lvl="4" indent="0">
              <a:buNone/>
            </a:pPr>
            <a:r>
              <a:rPr lang="en-US" dirty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</a:rPr>
              <a:t>RUN</a:t>
            </a:r>
            <a:r>
              <a:rPr lang="en-US" dirty="0">
                <a:ln w="0">
                  <a:noFill/>
                </a:ln>
              </a:rPr>
              <a:t> tar -</a:t>
            </a:r>
            <a:r>
              <a:rPr lang="en-US" dirty="0" err="1">
                <a:ln w="0">
                  <a:noFill/>
                </a:ln>
              </a:rPr>
              <a:t>xJf</a:t>
            </a:r>
            <a:r>
              <a:rPr lang="en-US" dirty="0">
                <a:ln w="0">
                  <a:noFill/>
                </a:ln>
              </a:rPr>
              <a:t> /</a:t>
            </a:r>
            <a:r>
              <a:rPr lang="en-US" dirty="0" err="1">
                <a:ln w="0">
                  <a:noFill/>
                </a:ln>
              </a:rPr>
              <a:t>usr</a:t>
            </a:r>
            <a:r>
              <a:rPr lang="en-US" dirty="0">
                <a:ln w="0">
                  <a:noFill/>
                </a:ln>
              </a:rPr>
              <a:t>/</a:t>
            </a:r>
            <a:r>
              <a:rPr lang="en-US" dirty="0" err="1">
                <a:ln w="0">
                  <a:noFill/>
                </a:ln>
              </a:rPr>
              <a:t>src</a:t>
            </a:r>
            <a:r>
              <a:rPr lang="en-US" dirty="0">
                <a:ln w="0">
                  <a:noFill/>
                </a:ln>
              </a:rPr>
              <a:t>/things/</a:t>
            </a:r>
            <a:r>
              <a:rPr lang="en-US" dirty="0" err="1">
                <a:ln w="0">
                  <a:noFill/>
                </a:ln>
              </a:rPr>
              <a:t>big.tar.xz</a:t>
            </a:r>
            <a:r>
              <a:rPr lang="en-US" dirty="0">
                <a:ln w="0">
                  <a:noFill/>
                </a:ln>
              </a:rPr>
              <a:t> -C /</a:t>
            </a:r>
            <a:r>
              <a:rPr lang="en-US" dirty="0" err="1">
                <a:ln w="0">
                  <a:noFill/>
                </a:ln>
              </a:rPr>
              <a:t>usr</a:t>
            </a:r>
            <a:r>
              <a:rPr lang="en-US" dirty="0">
                <a:ln w="0">
                  <a:noFill/>
                </a:ln>
              </a:rPr>
              <a:t>/</a:t>
            </a:r>
            <a:r>
              <a:rPr lang="en-US" dirty="0" err="1">
                <a:ln w="0">
                  <a:noFill/>
                </a:ln>
              </a:rPr>
              <a:t>src</a:t>
            </a:r>
            <a:r>
              <a:rPr lang="en-US" dirty="0">
                <a:ln w="0">
                  <a:noFill/>
                </a:ln>
              </a:rPr>
              <a:t>/things </a:t>
            </a:r>
          </a:p>
          <a:p>
            <a:pPr marL="1097280" lvl="4" indent="0">
              <a:buNone/>
            </a:pPr>
            <a:r>
              <a:rPr lang="en-US" dirty="0">
                <a:ln w="0">
                  <a:noFill/>
                </a:ln>
                <a:solidFill>
                  <a:schemeClr val="accent2">
                    <a:lumMod val="75000"/>
                  </a:schemeClr>
                </a:solidFill>
              </a:rPr>
              <a:t>RUN</a:t>
            </a:r>
            <a:r>
              <a:rPr lang="en-US" dirty="0">
                <a:ln w="0">
                  <a:noFill/>
                </a:ln>
              </a:rPr>
              <a:t> make -C /</a:t>
            </a:r>
            <a:r>
              <a:rPr lang="en-US" dirty="0" err="1">
                <a:ln w="0">
                  <a:noFill/>
                </a:ln>
              </a:rPr>
              <a:t>usr</a:t>
            </a:r>
            <a:r>
              <a:rPr lang="en-US" dirty="0">
                <a:ln w="0">
                  <a:noFill/>
                </a:ln>
              </a:rPr>
              <a:t>/</a:t>
            </a:r>
            <a:r>
              <a:rPr lang="en-US" dirty="0" err="1">
                <a:ln w="0">
                  <a:noFill/>
                </a:ln>
              </a:rPr>
              <a:t>src</a:t>
            </a:r>
            <a:r>
              <a:rPr lang="en-US" dirty="0">
                <a:ln w="0">
                  <a:noFill/>
                </a:ln>
              </a:rPr>
              <a:t>/things all </a:t>
            </a:r>
          </a:p>
          <a:p>
            <a:pPr lvl="2"/>
            <a:r>
              <a:rPr lang="en-US" dirty="0"/>
              <a:t>Good</a:t>
            </a:r>
          </a:p>
          <a:p>
            <a:pPr marL="1097280" lvl="4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</a:t>
            </a: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-p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/things \ </a:t>
            </a:r>
          </a:p>
          <a:p>
            <a:pPr marL="1097280" lvl="4" indent="0">
              <a:buNone/>
            </a:pPr>
            <a:r>
              <a:rPr lang="en-US" dirty="0"/>
              <a:t>&amp;&amp; curl -SL http://example.com/big.tar.xz | tar -</a:t>
            </a:r>
            <a:r>
              <a:rPr lang="en-US" dirty="0" err="1"/>
              <a:t>xJC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/things \ </a:t>
            </a:r>
          </a:p>
          <a:p>
            <a:pPr marL="1097280" lvl="4" indent="0">
              <a:buNone/>
            </a:pPr>
            <a:r>
              <a:rPr lang="en-US" dirty="0"/>
              <a:t>&amp;&amp; make -C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/things all </a:t>
            </a:r>
          </a:p>
        </p:txBody>
      </p:sp>
    </p:spTree>
    <p:extLst>
      <p:ext uri="{BB962C8B-B14F-4D97-AF65-F5344CB8AC3E}">
        <p14:creationId xmlns:p14="http://schemas.microsoft.com/office/powerpoint/2010/main" val="24714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80392"/>
            <a:ext cx="11127317" cy="536137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Introduction to Docker</a:t>
            </a:r>
          </a:p>
          <a:p>
            <a:r>
              <a:rPr lang="en-US" sz="2000" dirty="0"/>
              <a:t>Docker Basic Commands</a:t>
            </a:r>
          </a:p>
          <a:p>
            <a:r>
              <a:rPr lang="en-US" sz="2000" dirty="0"/>
              <a:t>Lab 1</a:t>
            </a:r>
          </a:p>
          <a:p>
            <a:r>
              <a:rPr lang="en-US" sz="2000" dirty="0" err="1"/>
              <a:t>Dockerfile</a:t>
            </a:r>
            <a:r>
              <a:rPr lang="en-US" sz="2000" dirty="0"/>
              <a:t> Basics</a:t>
            </a:r>
          </a:p>
          <a:p>
            <a:r>
              <a:rPr lang="en-US" sz="2000" dirty="0"/>
              <a:t>Build, Publish</a:t>
            </a:r>
          </a:p>
          <a:p>
            <a:r>
              <a:rPr lang="en-US" sz="2000" dirty="0"/>
              <a:t>Lab 2</a:t>
            </a:r>
          </a:p>
          <a:p>
            <a:r>
              <a:rPr lang="en-US" sz="2000" dirty="0"/>
              <a:t>Lab 3</a:t>
            </a:r>
          </a:p>
          <a:p>
            <a:r>
              <a:rPr lang="en-US" sz="2000" dirty="0"/>
              <a:t>Dockerfile Best Practices</a:t>
            </a:r>
          </a:p>
          <a:p>
            <a:r>
              <a:rPr lang="en-US" sz="2000"/>
              <a:t>Docker Stack</a:t>
            </a:r>
            <a:endParaRPr lang="en-US" sz="2000" dirty="0"/>
          </a:p>
          <a:p>
            <a:r>
              <a:rPr lang="en-US" sz="2000" dirty="0"/>
              <a:t>Lab 4</a:t>
            </a:r>
          </a:p>
          <a:p>
            <a:r>
              <a:rPr lang="en-US" sz="2000" dirty="0"/>
              <a:t>Utility Containers</a:t>
            </a:r>
          </a:p>
          <a:p>
            <a:r>
              <a:rPr lang="en-US" sz="2000" dirty="0"/>
              <a:t>UCP and DTR overview </a:t>
            </a:r>
          </a:p>
          <a:p>
            <a:r>
              <a:rPr lang="en-US" sz="2000" dirty="0"/>
              <a:t>Pipeline Example</a:t>
            </a:r>
          </a:p>
          <a:p>
            <a:r>
              <a:rPr lang="en-US" sz="2000" dirty="0"/>
              <a:t>Docker Entities</a:t>
            </a:r>
          </a:p>
        </p:txBody>
      </p:sp>
    </p:spTree>
    <p:extLst>
      <p:ext uri="{BB962C8B-B14F-4D97-AF65-F5344CB8AC3E}">
        <p14:creationId xmlns:p14="http://schemas.microsoft.com/office/powerpoint/2010/main" val="122624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643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ENTRYPOINT</a:t>
            </a:r>
          </a:p>
          <a:p>
            <a:pPr lvl="1"/>
            <a:r>
              <a:rPr lang="en-US" dirty="0"/>
              <a:t>Two formats – exec vs shell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ENTRYPOINT</a:t>
            </a:r>
            <a:r>
              <a:rPr lang="en-US" dirty="0"/>
              <a:t> [ "java", "-</a:t>
            </a:r>
            <a:r>
              <a:rPr lang="en-US" dirty="0" err="1"/>
              <a:t>cp</a:t>
            </a:r>
            <a:r>
              <a:rPr lang="en-US" dirty="0"/>
              <a:t>", "/</a:t>
            </a:r>
            <a:r>
              <a:rPr lang="en-US" dirty="0" err="1"/>
              <a:t>ade</a:t>
            </a:r>
            <a:r>
              <a:rPr lang="en-US" dirty="0"/>
              <a:t>/jars/*" ]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ENTRYPOINT</a:t>
            </a:r>
            <a:r>
              <a:rPr lang="en-US" dirty="0"/>
              <a:t> java –</a:t>
            </a:r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ade</a:t>
            </a:r>
            <a:r>
              <a:rPr lang="en-US" dirty="0"/>
              <a:t>/jars/*</a:t>
            </a:r>
          </a:p>
          <a:p>
            <a:pPr lvl="1"/>
            <a:r>
              <a:rPr lang="en-US" dirty="0"/>
              <a:t>Allows image to be run as though it was that command</a:t>
            </a:r>
          </a:p>
          <a:p>
            <a:pPr lvl="2"/>
            <a:r>
              <a:rPr lang="en-US" dirty="0" err="1"/>
              <a:t>docker</a:t>
            </a:r>
            <a:r>
              <a:rPr lang="en-US" dirty="0"/>
              <a:t> run ade:v1 </a:t>
            </a:r>
            <a:r>
              <a:rPr lang="en-US" dirty="0" err="1"/>
              <a:t>AdeResetTables</a:t>
            </a:r>
            <a:r>
              <a:rPr lang="en-US" dirty="0"/>
              <a:t> param1</a:t>
            </a:r>
          </a:p>
          <a:p>
            <a:pPr lvl="2"/>
            <a:r>
              <a:rPr lang="en-US" dirty="0" err="1"/>
              <a:t>docker</a:t>
            </a:r>
            <a:r>
              <a:rPr lang="en-US" dirty="0"/>
              <a:t> run ade:v1 </a:t>
            </a:r>
            <a:r>
              <a:rPr lang="en-US" dirty="0" err="1"/>
              <a:t>AdeRun</a:t>
            </a:r>
            <a:r>
              <a:rPr lang="en-US" dirty="0"/>
              <a:t> param1 param2 </a:t>
            </a:r>
            <a:r>
              <a:rPr lang="en-US" dirty="0" err="1"/>
              <a:t>paramN</a:t>
            </a:r>
            <a:endParaRPr lang="en-US" dirty="0"/>
          </a:p>
          <a:p>
            <a:r>
              <a:rPr lang="en-US" sz="2400" dirty="0"/>
              <a:t>CMD</a:t>
            </a:r>
          </a:p>
          <a:p>
            <a:pPr lvl="1"/>
            <a:r>
              <a:rPr lang="en-US" dirty="0"/>
              <a:t>Used by itself instead of ENTRYPOINT</a:t>
            </a:r>
          </a:p>
          <a:p>
            <a:pPr marL="4572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CMD</a:t>
            </a:r>
            <a:r>
              <a:rPr lang="en-US" dirty="0"/>
              <a:t> [ "/my-static-binary" ]</a:t>
            </a:r>
          </a:p>
          <a:p>
            <a:pPr lvl="1"/>
            <a:r>
              <a:rPr lang="en-US" dirty="0"/>
              <a:t>Used as parameters to ENTRYPOINT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</a:rPr>
              <a:t>	CMD</a:t>
            </a:r>
            <a:r>
              <a:rPr lang="en-US" sz="1900" dirty="0"/>
              <a:t> [ "-Xmx3g", "-</a:t>
            </a:r>
            <a:r>
              <a:rPr lang="en-US" sz="1900" dirty="0" err="1"/>
              <a:t>showversion</a:t>
            </a:r>
            <a:r>
              <a:rPr lang="en-US" sz="1900" dirty="0"/>
              <a:t>", "</a:t>
            </a:r>
            <a:r>
              <a:rPr lang="en-US" sz="1900" dirty="0" err="1"/>
              <a:t>com.company.gsa.gap.rating.testharness.AdeTestHarnessMonitor</a:t>
            </a:r>
            <a:r>
              <a:rPr lang="en-US" sz="1900" dirty="0"/>
              <a:t>", ...</a:t>
            </a:r>
          </a:p>
          <a:p>
            <a:pPr lvl="1"/>
            <a:r>
              <a:rPr lang="en-US" dirty="0"/>
              <a:t>Two formats – exec vs shell</a:t>
            </a:r>
          </a:p>
        </p:txBody>
      </p:sp>
    </p:spTree>
    <p:extLst>
      <p:ext uri="{BB962C8B-B14F-4D97-AF65-F5344CB8AC3E}">
        <p14:creationId xmlns:p14="http://schemas.microsoft.com/office/powerpoint/2010/main" val="52908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7" y="1690688"/>
            <a:ext cx="11704983" cy="4710111"/>
          </a:xfrm>
        </p:spPr>
        <p:txBody>
          <a:bodyPr/>
          <a:lstStyle/>
          <a:p>
            <a:r>
              <a:rPr lang="en-US" dirty="0"/>
              <a:t>Build</a:t>
            </a:r>
          </a:p>
          <a:p>
            <a:pPr lvl="1"/>
            <a:r>
              <a:rPr lang="en-US" sz="2000" dirty="0"/>
              <a:t>docker build –t noop:1.1 .</a:t>
            </a:r>
          </a:p>
          <a:p>
            <a:pPr lvl="1"/>
            <a:r>
              <a:rPr lang="en-US" sz="2000" dirty="0" err="1"/>
              <a:t>docker</a:t>
            </a:r>
            <a:r>
              <a:rPr lang="en-US" sz="2000" dirty="0"/>
              <a:t> image ls</a:t>
            </a:r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REPOSITORY                                              TAG                 IMAGE ID            CREATED             SIZE</a:t>
            </a:r>
          </a:p>
          <a:p>
            <a:pPr marL="457200" lvl="2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latest      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f7f9041de214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40 seconds ago      1.13 MB</a:t>
            </a:r>
          </a:p>
          <a:p>
            <a:pPr marL="457200" lvl="2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busybox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latest              efe10ee6727f        5 days ago          1.13 MB</a:t>
            </a:r>
          </a:p>
          <a:p>
            <a:pPr marL="457200" lvl="2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nicolaka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netshoot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&lt;none&gt;              ae5da1e3feb2        3 months ago        37.3 MB</a:t>
            </a:r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docker-dtr.company.com/actuarial/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adebaseline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v3                  8e3ec2f8d3ab        3 months ago        745 MB</a:t>
            </a:r>
          </a:p>
          <a:p>
            <a:pPr lvl="1"/>
            <a:r>
              <a:rPr lang="en-US" sz="2000" dirty="0"/>
              <a:t>docker build -t docker-dtr.company.com/company/noop:1.1 .</a:t>
            </a:r>
          </a:p>
          <a:p>
            <a:pPr marL="457200" lvl="2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22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Build, Publish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7" y="1441938"/>
            <a:ext cx="11704983" cy="4958862"/>
          </a:xfrm>
        </p:spPr>
        <p:txBody>
          <a:bodyPr/>
          <a:lstStyle/>
          <a:p>
            <a:r>
              <a:rPr lang="de-DE" dirty="0"/>
              <a:t>Publish</a:t>
            </a:r>
          </a:p>
          <a:p>
            <a:pPr lvl="1"/>
            <a:r>
              <a:rPr lang="de-DE" sz="2000" dirty="0"/>
              <a:t>docker image tag noop:1.1 docker-dtr.company.com/company/noop:1.1</a:t>
            </a:r>
            <a:endParaRPr lang="en-US" sz="2000" dirty="0"/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REPOSITORY                                        TAG                 IMAGE ID            CREATED             SIZE</a:t>
            </a:r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docker-dtr.company.com/company/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1.0         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f7f9041de214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3 minutes ago       1.13 MB</a:t>
            </a:r>
          </a:p>
          <a:p>
            <a:pPr marL="457200" lvl="2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latest      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f7f9041de214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40 seconds ago      1.13 MB</a:t>
            </a:r>
          </a:p>
          <a:p>
            <a:pPr marL="457200" lvl="2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busybox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latest              efe10ee6727f        5 days ago          1.13 MB</a:t>
            </a:r>
          </a:p>
          <a:p>
            <a:pPr marL="457200" lvl="2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nicolaka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netshoot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&lt;none&gt;              ae5da1e3feb2        3 months ago        37.3 MB</a:t>
            </a:r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docker-dtr.company.com/actuarial/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adebaseline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v3                  8e3ec2f8d3ab        3 months ago        745 MB</a:t>
            </a:r>
          </a:p>
          <a:p>
            <a:pPr lvl="1"/>
            <a:r>
              <a:rPr lang="de-DE" sz="2000" dirty="0"/>
              <a:t>docker push docker-dtr.company.com/company/noop:1.1</a:t>
            </a:r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The push refers to a repository [docker-dtr.company.com/company/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08c2295a7fa5: Pushed</a:t>
            </a:r>
          </a:p>
          <a:p>
            <a:pPr marL="457200" lvl="2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1.0: digest: sha256:1ffc8abe7e8282ba6c220c22a043771092b083c5ac78ba343dfafca5279e3bae size: 527</a:t>
            </a:r>
          </a:p>
          <a:p>
            <a:pPr marL="2286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461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</a:t>
            </a:r>
            <a:r>
              <a:rPr lang="en-US" sz="2400" dirty="0" err="1"/>
              <a:t>Dockerfile</a:t>
            </a:r>
            <a:r>
              <a:rPr lang="en-US" sz="2400" dirty="0"/>
              <a:t> to use tomcat:8.0</a:t>
            </a:r>
          </a:p>
          <a:p>
            <a:pPr lvl="1"/>
            <a:r>
              <a:rPr lang="en-US" sz="2000" dirty="0"/>
              <a:t>Expose 8443</a:t>
            </a:r>
          </a:p>
          <a:p>
            <a:pPr lvl="1"/>
            <a:r>
              <a:rPr lang="en-US" sz="2000" dirty="0"/>
              <a:t>Add certs</a:t>
            </a:r>
          </a:p>
          <a:p>
            <a:pPr lvl="1"/>
            <a:r>
              <a:rPr lang="en-US" sz="2000" dirty="0"/>
              <a:t>Change config file to use 8443</a:t>
            </a:r>
          </a:p>
          <a:p>
            <a:r>
              <a:rPr lang="en-US" sz="2400" dirty="0"/>
              <a:t>Execute image with port 8443 exposed.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5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tomcat:8.0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copy server.xml /</a:t>
            </a:r>
            <a:r>
              <a:rPr lang="en-US" dirty="0" err="1">
                <a:solidFill>
                  <a:schemeClr val="accent1"/>
                </a:solidFill>
              </a:rPr>
              <a:t>usr</a:t>
            </a:r>
            <a:r>
              <a:rPr lang="en-US" dirty="0">
                <a:solidFill>
                  <a:schemeClr val="accent1"/>
                </a:solidFill>
              </a:rPr>
              <a:t>/local/tomcat/</a:t>
            </a:r>
            <a:r>
              <a:rPr lang="en-US" dirty="0" err="1">
                <a:solidFill>
                  <a:schemeClr val="accent1"/>
                </a:solidFill>
              </a:rPr>
              <a:t>conf</a:t>
            </a:r>
            <a:r>
              <a:rPr lang="en-US" dirty="0">
                <a:solidFill>
                  <a:schemeClr val="accent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copy ssl.crt /</a:t>
            </a:r>
            <a:r>
              <a:rPr lang="en-US" dirty="0" err="1">
                <a:solidFill>
                  <a:schemeClr val="accent1"/>
                </a:solidFill>
              </a:rPr>
              <a:t>usr</a:t>
            </a:r>
            <a:r>
              <a:rPr lang="en-US" dirty="0">
                <a:solidFill>
                  <a:schemeClr val="accent1"/>
                </a:solidFill>
              </a:rPr>
              <a:t>/local/tomcat/</a:t>
            </a:r>
            <a:r>
              <a:rPr lang="en-US" dirty="0" err="1">
                <a:solidFill>
                  <a:schemeClr val="accent1"/>
                </a:solidFill>
              </a:rPr>
              <a:t>conf</a:t>
            </a:r>
            <a:r>
              <a:rPr lang="en-US" dirty="0">
                <a:solidFill>
                  <a:schemeClr val="accent1"/>
                </a:solidFill>
              </a:rPr>
              <a:t>/ssl.crt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copy </a:t>
            </a:r>
            <a:r>
              <a:rPr lang="en-US" dirty="0" err="1">
                <a:solidFill>
                  <a:schemeClr val="accent1"/>
                </a:solidFill>
              </a:rPr>
              <a:t>ssl.key</a:t>
            </a:r>
            <a:r>
              <a:rPr lang="en-US" dirty="0">
                <a:solidFill>
                  <a:schemeClr val="accent1"/>
                </a:solidFill>
              </a:rPr>
              <a:t> /</a:t>
            </a:r>
            <a:r>
              <a:rPr lang="en-US" dirty="0" err="1">
                <a:solidFill>
                  <a:schemeClr val="accent1"/>
                </a:solidFill>
              </a:rPr>
              <a:t>usr</a:t>
            </a:r>
            <a:r>
              <a:rPr lang="en-US" dirty="0">
                <a:solidFill>
                  <a:schemeClr val="accent1"/>
                </a:solidFill>
              </a:rPr>
              <a:t>/local/tomcat/</a:t>
            </a:r>
            <a:r>
              <a:rPr lang="en-US" dirty="0" err="1">
                <a:solidFill>
                  <a:schemeClr val="accent1"/>
                </a:solidFill>
              </a:rPr>
              <a:t>conf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ssl.key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EXPOSE 8443</a:t>
            </a:r>
          </a:p>
        </p:txBody>
      </p:sp>
    </p:spTree>
    <p:extLst>
      <p:ext uri="{BB962C8B-B14F-4D97-AF65-F5344CB8AC3E}">
        <p14:creationId xmlns:p14="http://schemas.microsoft.com/office/powerpoint/2010/main" val="98202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AC83-E425-A241-A1A9-C9EBEF64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5F9B3-0547-D549-A14A-9AE8D008B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1" y="1295400"/>
            <a:ext cx="1094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AC83-E425-A241-A1A9-C9EBEF64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A1613-F812-D845-9FE7-68F0DF98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800"/>
            <a:ext cx="1092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of this lab is to take an application and </a:t>
            </a:r>
            <a:r>
              <a:rPr lang="en-US" dirty="0" err="1"/>
              <a:t>dockerize</a:t>
            </a:r>
            <a:r>
              <a:rPr lang="en-US" dirty="0"/>
              <a:t> it. </a:t>
            </a:r>
          </a:p>
          <a:p>
            <a:r>
              <a:rPr lang="en-US" dirty="0"/>
              <a:t>In this case the app is a simple “greeting” spring-boot app. </a:t>
            </a:r>
          </a:p>
          <a:p>
            <a:endParaRPr lang="en-US" dirty="0"/>
          </a:p>
          <a:p>
            <a:r>
              <a:rPr lang="en-US" dirty="0"/>
              <a:t>Build the app</a:t>
            </a:r>
          </a:p>
          <a:p>
            <a:r>
              <a:rPr lang="en-US" dirty="0"/>
              <a:t>Create a Dockerfile and build an image</a:t>
            </a:r>
          </a:p>
          <a:p>
            <a:r>
              <a:rPr lang="en-US" dirty="0"/>
              <a:t>Run the Docker image</a:t>
            </a:r>
          </a:p>
          <a:p>
            <a:r>
              <a:rPr lang="en-US" dirty="0"/>
              <a:t>Validate the app is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7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88FB-EDFB-FC48-9174-725B383A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ECCF1-C317-A342-896C-C279F2478E6D}"/>
              </a:ext>
            </a:extLst>
          </p:cNvPr>
          <p:cNvSpPr/>
          <p:nvPr/>
        </p:nvSpPr>
        <p:spPr>
          <a:xfrm>
            <a:off x="838200" y="1475244"/>
            <a:ext cx="10668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## Stage 1 - compile code and build jar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FROM openjdk:8 as builder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RUN 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mkdir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/opt/complete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WORKDIR /opt/complete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COPY ./complete /opt/complete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RUN ls -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lt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/opt/complete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RUN ./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gradlew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build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RUN ls -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ltR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/opt/complete/build</a:t>
            </a:r>
          </a:p>
          <a:p>
            <a:br>
              <a:rPr lang="en-US" sz="2000" dirty="0">
                <a:solidFill>
                  <a:schemeClr val="accent1"/>
                </a:solidFill>
                <a:latin typeface="Courier" pitchFamily="2" charset="0"/>
              </a:rPr>
            </a:br>
            <a:endParaRPr lang="en-US" sz="2000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## Stage 2 - copy jar and configure runtime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FROM openjdk:8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WORKDIR /root/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COPY --from=builder /opt/complete/build/libs/gs-spring-boot-0.1.0.jar .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#ENTRYPOINT ["tail", "-f", "/dev/null"]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ENTRYPOINT ["java", "-jar", "/root/gs-spring-boot-0.1.0.jar"]</a:t>
            </a:r>
            <a:endParaRPr lang="en-US" sz="2000" dirty="0">
              <a:solidFill>
                <a:schemeClr val="accent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0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88FB-EDFB-FC48-9174-725B383A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BFF67-CE07-B343-9868-AF81FDE43EF7}"/>
              </a:ext>
            </a:extLst>
          </p:cNvPr>
          <p:cNvSpPr/>
          <p:nvPr/>
        </p:nvSpPr>
        <p:spPr>
          <a:xfrm>
            <a:off x="838200" y="1322150"/>
            <a:ext cx="11023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&gt;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curl http://localhost:8080</a:t>
            </a:r>
            <a:br>
              <a:rPr lang="en-US" dirty="0">
                <a:solidFill>
                  <a:schemeClr val="accent1"/>
                </a:solidFill>
                <a:latin typeface="Courier" pitchFamily="2" charset="0"/>
              </a:rPr>
            </a:b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StatusCode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      : 200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StatusDescription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: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Content           : Greetings from Spring Boot!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RawContent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      : HTTP/1.1 200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                  Content-Length: 27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                  Content-Type: text/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plain;charset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=UTF-8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                  Date: Fri, 03 Aug 2018 15:36:32 GMT</a:t>
            </a:r>
          </a:p>
          <a:p>
            <a:br>
              <a:rPr lang="en-US" dirty="0">
                <a:solidFill>
                  <a:schemeClr val="accent1"/>
                </a:solidFill>
                <a:latin typeface="Courier" pitchFamily="2" charset="0"/>
              </a:rPr>
            </a:b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                  </a:t>
            </a:r>
            <a:r>
              <a:rPr lang="en-US" b="1" dirty="0">
                <a:solidFill>
                  <a:schemeClr val="accent1"/>
                </a:solidFill>
                <a:latin typeface="Courier" pitchFamily="2" charset="0"/>
              </a:rPr>
              <a:t>Greetings from Spring Boot!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Forms             : {}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Headers           : {[Content-Length, 27], [Content-Type, text/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plain;charset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=UTF-8], [Date, Fri, 03 Aug 2018 15:36:32 GMT]}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Images            : {}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InputFields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      : {}</a:t>
            </a:r>
          </a:p>
          <a:p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Links             : {}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ParsedHtml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      : </a:t>
            </a:r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mshtml.HTMLDocumentClass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urier" pitchFamily="2" charset="0"/>
              </a:rPr>
              <a:t>RawContentLength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: 27</a:t>
            </a:r>
            <a:endParaRPr lang="en-US" dirty="0">
              <a:solidFill>
                <a:schemeClr val="accent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812800" y="0"/>
            <a:ext cx="9652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kern="0" dirty="0"/>
              <a:t>History of Containers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58" y="1564257"/>
            <a:ext cx="10880785" cy="44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812800" y="0"/>
            <a:ext cx="9652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kern="0" dirty="0"/>
              <a:t>History of Containers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58" y="1570009"/>
            <a:ext cx="10903788" cy="45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8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812800" y="0"/>
            <a:ext cx="9652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kern="0" dirty="0"/>
              <a:t>History of Containers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52" y="1581509"/>
            <a:ext cx="10978551" cy="44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812800" y="0"/>
            <a:ext cx="9652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kern="0" dirty="0"/>
              <a:t>History of Containers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38" y="1650521"/>
            <a:ext cx="11087819" cy="43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8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vs. Virtual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31" y="1559888"/>
            <a:ext cx="9302261" cy="48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0CA2B1-9871-4A4B-8B8A-5925980B0826}"/>
              </a:ext>
            </a:extLst>
          </p:cNvPr>
          <p:cNvSpPr txBox="1">
            <a:spLocks/>
          </p:cNvSpPr>
          <p:nvPr/>
        </p:nvSpPr>
        <p:spPr>
          <a:xfrm>
            <a:off x="812800" y="1623173"/>
            <a:ext cx="5886938" cy="5025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major difference between a container and an image is the top writable layer. </a:t>
            </a:r>
          </a:p>
          <a:p>
            <a:r>
              <a:rPr lang="en-US" kern="0" dirty="0"/>
              <a:t>All writes to the container that add new or modify existing data are stored in this writable layer. </a:t>
            </a:r>
          </a:p>
          <a:p>
            <a:r>
              <a:rPr lang="en-US" kern="0" dirty="0"/>
              <a:t>When the container is deleted the writable layer is also deleted. The underlying image remains unchanged.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52BAA80-53E2-4BDA-824A-CC970FA6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724" y="1503484"/>
            <a:ext cx="467007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54"/>
            <a:ext cx="10515600" cy="505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docker version</a:t>
            </a:r>
          </a:p>
          <a:p>
            <a:pPr marL="0" indent="0">
              <a:buNone/>
            </a:pPr>
            <a:r>
              <a:rPr lang="en-US" sz="2400" dirty="0"/>
              <a:t>docker login [OPTIONS] [SERVER]</a:t>
            </a:r>
          </a:p>
          <a:p>
            <a:pPr marL="0" indent="0">
              <a:buNone/>
            </a:pPr>
            <a:r>
              <a:rPr lang="en-US" sz="2400" dirty="0"/>
              <a:t>docker run [OPTIONS] IMAGE [COMMAND] [ARG...]</a:t>
            </a:r>
          </a:p>
          <a:p>
            <a:pPr marL="233362" lvl="1" indent="0">
              <a:buNone/>
            </a:pPr>
            <a:r>
              <a:rPr lang="en-US" sz="1800" dirty="0"/>
              <a:t>docker run –d –it –</a:t>
            </a:r>
            <a:r>
              <a:rPr lang="en-US" sz="1800" dirty="0" err="1"/>
              <a:t>rm</a:t>
            </a:r>
            <a:r>
              <a:rPr lang="en-US" sz="1800" dirty="0"/>
              <a:t> –p8080:8080 tomcat:8 bash</a:t>
            </a:r>
          </a:p>
          <a:p>
            <a:pPr marL="0" indent="0">
              <a:buNone/>
            </a:pPr>
            <a:r>
              <a:rPr lang="en-US" sz="2400" dirty="0"/>
              <a:t>docker image ls [OPTIONS] [REPOSITORY[:TAG]]</a:t>
            </a:r>
          </a:p>
          <a:p>
            <a:pPr marL="0" indent="0">
              <a:buNone/>
            </a:pPr>
            <a:r>
              <a:rPr lang="en-US" sz="2400" dirty="0"/>
              <a:t>docker container COMMAND</a:t>
            </a:r>
          </a:p>
          <a:p>
            <a:pPr marL="233362" lvl="1" indent="0">
              <a:buNone/>
            </a:pPr>
            <a:r>
              <a:rPr lang="en-US" sz="1800" dirty="0"/>
              <a:t>docker container ls</a:t>
            </a:r>
          </a:p>
          <a:p>
            <a:pPr marL="233362" lvl="1" indent="0">
              <a:buNone/>
            </a:pPr>
            <a:r>
              <a:rPr lang="en-US" sz="1050" dirty="0"/>
              <a:t>&gt; docker container ls</a:t>
            </a:r>
          </a:p>
          <a:p>
            <a:pPr marL="233362" lvl="1" indent="0">
              <a:buNone/>
            </a:pPr>
            <a:r>
              <a:rPr lang="en-US" sz="1050" dirty="0"/>
              <a:t>CONTAINER ID        IMAGE               COMMAND             CREATED             STATUS              PORTS                    NAMES</a:t>
            </a:r>
          </a:p>
          <a:p>
            <a:pPr marL="233362" lvl="1" indent="0">
              <a:buNone/>
            </a:pPr>
            <a:r>
              <a:rPr lang="en-US" sz="1050" dirty="0"/>
              <a:t>70834af719ee        tomcat:8            "catalina.sh run"   52 seconds ago      Up 49 seconds       0.0.0.0:8080-&gt;8080/</a:t>
            </a:r>
            <a:r>
              <a:rPr lang="en-US" sz="1050" dirty="0" err="1"/>
              <a:t>tcp</a:t>
            </a:r>
            <a:r>
              <a:rPr lang="en-US" sz="1050" dirty="0"/>
              <a:t>   </a:t>
            </a:r>
            <a:r>
              <a:rPr lang="en-US" sz="1050" dirty="0" err="1"/>
              <a:t>festive_lamarr</a:t>
            </a:r>
            <a:endParaRPr lang="en-US" sz="1050" dirty="0"/>
          </a:p>
          <a:p>
            <a:pPr marL="233362" lvl="1" indent="0">
              <a:buNone/>
            </a:pPr>
            <a:r>
              <a:rPr lang="en-US" sz="1800" dirty="0"/>
              <a:t>docker container ls -a</a:t>
            </a:r>
          </a:p>
          <a:p>
            <a:pPr marL="0" indent="0">
              <a:buNone/>
            </a:pPr>
            <a:r>
              <a:rPr lang="fr-FR" sz="2400" dirty="0"/>
              <a:t>docker container </a:t>
            </a:r>
            <a:r>
              <a:rPr lang="fr-FR" sz="2400" dirty="0" err="1"/>
              <a:t>rm</a:t>
            </a:r>
            <a:r>
              <a:rPr lang="fr-FR" sz="2400" dirty="0"/>
              <a:t> [OPTIONS] CONTAINER [CONTAINER...]</a:t>
            </a:r>
          </a:p>
          <a:p>
            <a:pPr marL="233362" lvl="1" indent="0">
              <a:buNone/>
            </a:pPr>
            <a:r>
              <a:rPr lang="fr-FR" sz="1800" dirty="0"/>
              <a:t>docker container </a:t>
            </a:r>
            <a:r>
              <a:rPr lang="fr-FR" sz="1800" dirty="0" err="1"/>
              <a:t>rm</a:t>
            </a:r>
            <a:r>
              <a:rPr lang="fr-FR" sz="1800" dirty="0"/>
              <a:t> $(docker container ls –</a:t>
            </a:r>
            <a:r>
              <a:rPr lang="fr-FR" sz="1800" dirty="0" err="1"/>
              <a:t>aq</a:t>
            </a:r>
            <a:r>
              <a:rPr lang="fr-FR" sz="1800" dirty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docker image </a:t>
            </a:r>
            <a:r>
              <a:rPr lang="en-US" sz="2400" dirty="0" err="1"/>
              <a:t>rm</a:t>
            </a:r>
            <a:r>
              <a:rPr lang="en-US" sz="2400" dirty="0"/>
              <a:t> [OPTIONS] IMAGE [IMAGE...]</a:t>
            </a:r>
          </a:p>
        </p:txBody>
      </p:sp>
    </p:spTree>
    <p:extLst>
      <p:ext uri="{BB962C8B-B14F-4D97-AF65-F5344CB8AC3E}">
        <p14:creationId xmlns:p14="http://schemas.microsoft.com/office/powerpoint/2010/main" val="75405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AD51982FD6841BB9F9E81F331F64E" ma:contentTypeVersion="2" ma:contentTypeDescription="Create a new document." ma:contentTypeScope="" ma:versionID="6713ee1b5c1c8d6e433d9eb5d3468e98">
  <xsd:schema xmlns:xsd="http://www.w3.org/2001/XMLSchema" xmlns:xs="http://www.w3.org/2001/XMLSchema" xmlns:p="http://schemas.microsoft.com/office/2006/metadata/properties" xmlns:ns2="39472d44-052c-4a69-8cfe-73a1cc64e1fa" targetNamespace="http://schemas.microsoft.com/office/2006/metadata/properties" ma:root="true" ma:fieldsID="bbc48a035e002f2d791f414c162757dc" ns2:_="">
    <xsd:import namespace="39472d44-052c-4a69-8cfe-73a1cc64e1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72d44-052c-4a69-8cfe-73a1cc64e1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0A63A9-DB26-4A97-AF07-46B316C5B5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B18B8-1DE1-47F7-8513-69E6129AC0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472d44-052c-4a69-8cfe-73a1cc64e1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E1071A-A5F6-479A-A8E2-EB8F202678A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9472d44-052c-4a69-8cfe-73a1cc64e1f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6776</TotalTime>
  <Words>1322</Words>
  <Application>Microsoft Office PowerPoint</Application>
  <PresentationFormat>Widescreen</PresentationFormat>
  <Paragraphs>226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</vt:lpstr>
      <vt:lpstr>Wingdings</vt:lpstr>
      <vt:lpstr>Office Theme</vt:lpstr>
      <vt:lpstr>Docker for Developers</vt:lpstr>
      <vt:lpstr>Agenda</vt:lpstr>
      <vt:lpstr>PowerPoint Presentation</vt:lpstr>
      <vt:lpstr>PowerPoint Presentation</vt:lpstr>
      <vt:lpstr>PowerPoint Presentation</vt:lpstr>
      <vt:lpstr>PowerPoint Presentation</vt:lpstr>
      <vt:lpstr>Container vs. Virtual Machine</vt:lpstr>
      <vt:lpstr>Images</vt:lpstr>
      <vt:lpstr>Docker Basics Commands</vt:lpstr>
      <vt:lpstr>Docker Basics Commands</vt:lpstr>
      <vt:lpstr>Hands ON LABS</vt:lpstr>
      <vt:lpstr>Lab 1</vt:lpstr>
      <vt:lpstr>Review Lab 1</vt:lpstr>
      <vt:lpstr>Review Lab 1</vt:lpstr>
      <vt:lpstr>Review Lab 1</vt:lpstr>
      <vt:lpstr>Dockerfile Basics</vt:lpstr>
      <vt:lpstr>Dockerfile Basics</vt:lpstr>
      <vt:lpstr>Dockerfile Basics</vt:lpstr>
      <vt:lpstr>Dockerfile Basics</vt:lpstr>
      <vt:lpstr>Dockerfile Basics</vt:lpstr>
      <vt:lpstr>Build</vt:lpstr>
      <vt:lpstr>Build, Publish</vt:lpstr>
      <vt:lpstr>Lab 2</vt:lpstr>
      <vt:lpstr>Review Lab 2</vt:lpstr>
      <vt:lpstr>Review Lab 2</vt:lpstr>
      <vt:lpstr>Review Lab 2</vt:lpstr>
      <vt:lpstr>Lab 3</vt:lpstr>
      <vt:lpstr>Review Lab 3</vt:lpstr>
      <vt:lpstr>Review Lab 3</vt:lpstr>
    </vt:vector>
  </TitlesOfParts>
  <Company>Mutual of Omaha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Mark</dc:creator>
  <cp:lastModifiedBy>Waid, Chuck</cp:lastModifiedBy>
  <cp:revision>91</cp:revision>
  <dcterms:created xsi:type="dcterms:W3CDTF">2017-07-25T20:36:30Z</dcterms:created>
  <dcterms:modified xsi:type="dcterms:W3CDTF">2018-08-06T19:12:52Z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0x010100957AD51982FD6841BB9F9E81F331F64E</vt:lpwstr>
  </property>
</Properties>
</file>