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66" r:id="rId4"/>
    <p:sldId id="257" r:id="rId5"/>
    <p:sldId id="264" r:id="rId6"/>
    <p:sldId id="259" r:id="rId7"/>
    <p:sldId id="258" r:id="rId8"/>
    <p:sldId id="261" r:id="rId9"/>
    <p:sldId id="260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7" autoAdjust="0"/>
    <p:restoredTop sz="87218" autoAdjust="0"/>
  </p:normalViewPr>
  <p:slideViewPr>
    <p:cSldViewPr snapToGrid="0" snapToObjects="1">
      <p:cViewPr varScale="1">
        <p:scale>
          <a:sx n="100" d="100"/>
          <a:sy n="100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648B6-8CA8-BE4D-8E6D-4AF63875FC16}" type="datetimeFigureOut">
              <a:rPr lang="en-US" smtClean="0"/>
              <a:t>08/06/2018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9A90F-AA14-AD42-BED7-FE7DEA4C7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41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9A90F-AA14-AD42-BED7-FE7DEA4C70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3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Note that this format is also used by docker-compose, and some of the features listed in the docs are not supported by Docker stacks (and vice-versa)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use features in a stack file that are not supported, they will be ignored instead of explicitly throwing an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9A90F-AA14-AD42-BED7-FE7DEA4C70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16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are prototyping a stack on your local dev machine, use docker stack deploy, not docker-compose so that you use the options that are applicable to the Swarm environment</a:t>
            </a:r>
          </a:p>
          <a:p>
            <a:endParaRPr lang="en-US" dirty="0"/>
          </a:p>
          <a:p>
            <a:r>
              <a:rPr lang="en-US" dirty="0"/>
              <a:t>Note: Many examples you may find on the Internet used docker-compose features, or use legacy Docker features.  Check that the features / instructions are supported for Swarm and for the Compose version you are using.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9A90F-AA14-AD42-BED7-FE7DEA4C70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2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9A90F-AA14-AD42-BED7-FE7DEA4C70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5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9A90F-AA14-AD42-BED7-FE7DEA4C70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9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9A90F-AA14-AD42-BED7-FE7DEA4C70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42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9A90F-AA14-AD42-BED7-FE7DEA4C70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40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9A90F-AA14-AD42-BED7-FE7DEA4C70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56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7FF2-3963-4149-9390-A3DCC2CFF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45ADD-F416-9742-9611-7A50B4D31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12C42-AD2F-2146-8C3E-940122A3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0A64-999D-3340-9D9C-E3FB01269769}" type="datetimeFigureOut">
              <a:rPr lang="en-US" smtClean="0"/>
              <a:t>08/06/2018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1A759-BB5D-0E4B-A7EF-D22FEEE3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F7BAD-CC95-8F49-8CD0-38EC50C2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83F9-59D7-794D-9849-336A360E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9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970B-50F0-C847-93A3-328D40EC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FB1E5-3009-004E-B2F3-5A32FC4DD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E1457-9392-514B-8BCF-83CB1D95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0A64-999D-3340-9D9C-E3FB01269769}" type="datetimeFigureOut">
              <a:rPr lang="en-US" smtClean="0"/>
              <a:t>08/06/2018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54E7E-6B5F-8947-90A0-D7B3DB8F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28246-96B8-E543-9E55-93A0DAC0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83F9-59D7-794D-9849-336A360E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6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8C46F-B66A-F049-B87E-700FBDC84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F8D9A-F027-F940-89A6-7FA06A51C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2FC83-A9DB-854A-9C62-2329413B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0A64-999D-3340-9D9C-E3FB01269769}" type="datetimeFigureOut">
              <a:rPr lang="en-US" smtClean="0"/>
              <a:t>08/06/2018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382EE-533D-0648-BA0B-222D36FC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99FD7-FCCC-2742-84E9-2EEB51C2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83F9-59D7-794D-9849-336A360E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9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261B-01F5-624A-943F-70236375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580A-1842-E042-89B9-B5E711F61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2240A-6DC3-894C-9CCE-DC75AFC6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0A64-999D-3340-9D9C-E3FB01269769}" type="datetimeFigureOut">
              <a:rPr lang="en-US" smtClean="0"/>
              <a:t>08/06/2018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0ACB8-D840-BD4C-8067-3829DF33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64FB1-CDEE-6244-9745-946F5DE8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83F9-59D7-794D-9849-336A360E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2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C24-17C1-364E-9F4B-F58E07CC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10B2A-D2E7-344E-BAA8-43E42B465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17329-4B6D-BC45-9898-C1AC31AE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0A64-999D-3340-9D9C-E3FB01269769}" type="datetimeFigureOut">
              <a:rPr lang="en-US" smtClean="0"/>
              <a:t>08/06/2018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B7ED2-DB3B-9842-A7AA-E7F9B38E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19E8A-47E0-C141-9213-020F11AE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83F9-59D7-794D-9849-336A360E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4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7458-8203-E44D-BC1A-A4458F93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89856-0109-D94C-8A96-A6A32B8E0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5B012-52C5-6142-8F86-3DF00E90F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6239D-B1FC-F844-9E3C-9674ACDE0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0A64-999D-3340-9D9C-E3FB01269769}" type="datetimeFigureOut">
              <a:rPr lang="en-US" smtClean="0"/>
              <a:t>08/06/2018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E4CE3-57FB-0540-8DEA-A5D1C0ED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2B277-0E6B-C446-8F1B-D1E1BE89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83F9-59D7-794D-9849-336A360E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4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24C0-81F3-CE46-8A88-78A80089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49406-432E-2D45-8C75-5C507E44A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9C07A-92C7-FC45-8008-5B2F1BD44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36339-D3E0-924D-91AB-5E100B6FC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018D5-45A0-D342-8ACB-1C8CF0BE4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0A1E1-1A19-5E45-AF45-103EE389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0A64-999D-3340-9D9C-E3FB01269769}" type="datetimeFigureOut">
              <a:rPr lang="en-US" smtClean="0"/>
              <a:t>08/06/2018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2A0BE-76CA-FA46-9CAB-24F9A070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99DAA-FF25-F94E-AA79-4123A6CB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83F9-59D7-794D-9849-336A360E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3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459E-2010-F341-8B0B-74B75FA1D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7ED75-7517-8445-B62D-6B4A046D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0A64-999D-3340-9D9C-E3FB01269769}" type="datetimeFigureOut">
              <a:rPr lang="en-US" smtClean="0"/>
              <a:t>08/06/2018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D2CAF-0A04-7747-9D9D-E2832D76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E2EA7-A2B7-5646-93FB-8467F495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83F9-59D7-794D-9849-336A360E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0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F20789-1A87-F34C-BB95-95F0717B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0A64-999D-3340-9D9C-E3FB01269769}" type="datetimeFigureOut">
              <a:rPr lang="en-US" smtClean="0"/>
              <a:t>08/06/2018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F75A6-3E61-574B-89D8-CB3BCCF1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CCC4D-F251-FC49-95E4-43AFC81B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83F9-59D7-794D-9849-336A360E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3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8A50-8D2E-524C-91BC-CA7AFE83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2BE3B-0353-CA4F-A5C4-481A66F3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5658E-3904-3F48-A7EF-44107744D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13BCE-747B-BE49-BF67-43407AA7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0A64-999D-3340-9D9C-E3FB01269769}" type="datetimeFigureOut">
              <a:rPr lang="en-US" smtClean="0"/>
              <a:t>08/06/2018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D41DD-9ABD-A846-92B4-1F47808F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5D65F-0287-684A-83A3-723FC1B6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83F9-59D7-794D-9849-336A360E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0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CD41-C92D-D941-85BB-818845B9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59203-16B3-124C-A5C6-A3CFAFDCE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FD230-9311-FD47-9C00-FEF930763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0E3A8-39A6-D648-A830-5C042BB4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0A64-999D-3340-9D9C-E3FB01269769}" type="datetimeFigureOut">
              <a:rPr lang="en-US" smtClean="0"/>
              <a:t>08/06/2018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40CE5-1C14-C042-A490-6BD7CB8D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8829C-0A2A-CD45-8EC4-324761E0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83F9-59D7-794D-9849-336A360E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1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88C8D-31AA-BD4E-B602-070F51B9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D3AA6-7190-2C48-8371-9A0BB36A2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B643B-4D24-BF43-8618-93764CCF3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70A64-999D-3340-9D9C-E3FB01269769}" type="datetimeFigureOut">
              <a:rPr lang="en-US" smtClean="0"/>
              <a:t>08/06/2018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7D45E-B205-5242-B7CA-85D60ABBD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7A712-9C8B-0D4C-BF15-418FB2812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83F9-59D7-794D-9849-336A360E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ickjanetakis.com/blog/get-to-know-dockers-ecosystem#docker-swar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compose-fil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compose-fil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AFCD-76F7-CF46-B837-1329AEB83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92978"/>
          </a:xfrm>
        </p:spPr>
        <p:txBody>
          <a:bodyPr/>
          <a:lstStyle/>
          <a:p>
            <a:r>
              <a:rPr lang="en-US" dirty="0"/>
              <a:t>Docker Swarm Stacks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622CF-C774-B945-820E-A20DC034F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Deploying Multiple Services </a:t>
            </a:r>
          </a:p>
          <a:p>
            <a:r>
              <a:rPr lang="en-US" dirty="0"/>
              <a:t>Where They Need to Be</a:t>
            </a:r>
          </a:p>
        </p:txBody>
      </p:sp>
    </p:spTree>
    <p:extLst>
      <p:ext uri="{BB962C8B-B14F-4D97-AF65-F5344CB8AC3E}">
        <p14:creationId xmlns:p14="http://schemas.microsoft.com/office/powerpoint/2010/main" val="280527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D1B9-E04C-5F45-B6B4-983F08F5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A0060-5A2B-8F4B-9F3C-25E5A8DB6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1776" cy="4351338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docker stack</a:t>
            </a:r>
            <a:r>
              <a:rPr lang="en-US" dirty="0"/>
              <a:t> lets you manage a suite of Docker containers through </a:t>
            </a:r>
            <a:r>
              <a:rPr lang="en-US" dirty="0">
                <a:hlinkClick r:id="rId2"/>
              </a:rPr>
              <a:t>Docker Swarm</a:t>
            </a:r>
            <a:endParaRPr lang="en-US" dirty="0"/>
          </a:p>
          <a:p>
            <a:pPr fontAlgn="base"/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docker stack </a:t>
            </a:r>
            <a:r>
              <a:rPr lang="en-US" dirty="0"/>
              <a:t>vs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docker service</a:t>
            </a:r>
          </a:p>
          <a:p>
            <a:pPr lvl="1" fontAlgn="base"/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docker service create</a:t>
            </a:r>
            <a:r>
              <a:rPr lang="en-US" dirty="0"/>
              <a:t> commands with huge list of arguments</a:t>
            </a:r>
          </a:p>
          <a:p>
            <a:pPr lvl="1" fontAlgn="base"/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docker stack </a:t>
            </a:r>
            <a:r>
              <a:rPr lang="en-US" dirty="0"/>
              <a:t>files (docker-compose YAML files)</a:t>
            </a:r>
          </a:p>
          <a:p>
            <a:pPr lvl="2" fontAlgn="base"/>
            <a:r>
              <a:rPr lang="en-US" dirty="0"/>
              <a:t>Simplifies those long commands with a simple docker stack deploy</a:t>
            </a:r>
          </a:p>
          <a:p>
            <a:pPr lvl="2" fontAlgn="base"/>
            <a:r>
              <a:rPr lang="en-US" dirty="0"/>
              <a:t>Storing YAML in code repositories produces Infrastructure as Code (IAC)</a:t>
            </a:r>
          </a:p>
          <a:p>
            <a:pPr lvl="3" fontAlgn="base"/>
            <a:r>
              <a:rPr lang="en-US" dirty="0"/>
              <a:t>We can track changes, do code reviews, share with others, and so on.</a:t>
            </a:r>
          </a:p>
          <a:p>
            <a:r>
              <a:rPr lang="en-US" dirty="0"/>
              <a:t>declarative State</a:t>
            </a:r>
          </a:p>
          <a:p>
            <a:pPr lvl="1"/>
            <a:r>
              <a:rPr lang="en-US" dirty="0"/>
              <a:t>ensure the state of a service is up to date </a:t>
            </a:r>
          </a:p>
          <a:p>
            <a:pPr lvl="1"/>
            <a:r>
              <a:rPr lang="en-US" dirty="0"/>
              <a:t>“I want the state of the service like this, if the service doesn’t exist then create it and if it does exist make sure the state matches what I want”</a:t>
            </a:r>
          </a:p>
          <a:p>
            <a:pPr lvl="1"/>
            <a:r>
              <a:rPr lang="en-US" dirty="0"/>
              <a:t>Essentially self healing</a:t>
            </a:r>
          </a:p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docker stack </a:t>
            </a:r>
            <a:r>
              <a:rPr lang="en-US" dirty="0"/>
              <a:t>is a great addition to the Swarm Mode</a:t>
            </a:r>
          </a:p>
        </p:txBody>
      </p:sp>
    </p:spTree>
    <p:extLst>
      <p:ext uri="{BB962C8B-B14F-4D97-AF65-F5344CB8AC3E}">
        <p14:creationId xmlns:p14="http://schemas.microsoft.com/office/powerpoint/2010/main" val="116212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F9AE-3316-482D-A1C8-1A7D5A9B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Allowable Syntax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7CDE4-24A4-40F1-8550-2A6549699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6611" y="1322856"/>
            <a:ext cx="5157787" cy="823912"/>
          </a:xfrm>
        </p:spPr>
        <p:txBody>
          <a:bodyPr/>
          <a:lstStyle/>
          <a:p>
            <a:r>
              <a:rPr lang="en-US" dirty="0"/>
              <a:t>Sequence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B0BD3-E3A0-4445-889F-37B5391E6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46611" y="2146768"/>
            <a:ext cx="4413947" cy="1777813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environment:</a:t>
            </a:r>
          </a:p>
          <a:p>
            <a:pPr marL="0" indent="0">
              <a:buNone/>
            </a:pPr>
            <a:r>
              <a:rPr lang="en-US" dirty="0"/>
              <a:t>  - RACK_ENV=development</a:t>
            </a:r>
          </a:p>
          <a:p>
            <a:pPr marL="0" indent="0">
              <a:buNone/>
            </a:pPr>
            <a:r>
              <a:rPr lang="en-US" dirty="0"/>
              <a:t>  - SHOW=true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B147C-667B-4D27-8E5B-B39F6128B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79023" y="1322856"/>
            <a:ext cx="3490503" cy="823912"/>
          </a:xfrm>
        </p:spPr>
        <p:txBody>
          <a:bodyPr/>
          <a:lstStyle/>
          <a:p>
            <a:r>
              <a:rPr lang="en-US" dirty="0"/>
              <a:t>Short 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17244-E608-43B1-931D-A14E24378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79023" y="2146768"/>
            <a:ext cx="3490503" cy="129372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ports:</a:t>
            </a:r>
          </a:p>
          <a:p>
            <a:pPr marL="0" indent="0">
              <a:buNone/>
            </a:pPr>
            <a:r>
              <a:rPr lang="en-US" dirty="0"/>
              <a:t>  - "8080:80"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5BB709A-F0A8-41C7-951A-BD48685F916A}"/>
              </a:ext>
            </a:extLst>
          </p:cNvPr>
          <p:cNvSpPr txBox="1">
            <a:spLocks/>
          </p:cNvSpPr>
          <p:nvPr/>
        </p:nvSpPr>
        <p:spPr>
          <a:xfrm>
            <a:off x="1646611" y="4069079"/>
            <a:ext cx="5157787" cy="5988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Mapping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CAF3A26-2D3B-4C4D-97C1-61DC6B00706E}"/>
              </a:ext>
            </a:extLst>
          </p:cNvPr>
          <p:cNvSpPr txBox="1">
            <a:spLocks/>
          </p:cNvSpPr>
          <p:nvPr/>
        </p:nvSpPr>
        <p:spPr>
          <a:xfrm>
            <a:off x="1646612" y="4639029"/>
            <a:ext cx="4306370" cy="19388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environment:</a:t>
            </a:r>
          </a:p>
          <a:p>
            <a:pPr marL="0" indent="0">
              <a:buNone/>
            </a:pPr>
            <a:r>
              <a:rPr lang="en-US" dirty="0"/>
              <a:t>  RACK_ENV: development</a:t>
            </a:r>
          </a:p>
          <a:p>
            <a:pPr marL="0" indent="0">
              <a:buNone/>
            </a:pPr>
            <a:r>
              <a:rPr lang="en-US" dirty="0"/>
              <a:t>  SHOW: 'true'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F74BB07-5DB5-481B-9555-EAFCBE1ACA56}"/>
              </a:ext>
            </a:extLst>
          </p:cNvPr>
          <p:cNvSpPr txBox="1">
            <a:spLocks/>
          </p:cNvSpPr>
          <p:nvPr/>
        </p:nvSpPr>
        <p:spPr>
          <a:xfrm>
            <a:off x="7045605" y="3812241"/>
            <a:ext cx="3423921" cy="511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Long Syntax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027BEDE-8AB6-4E13-B636-BAA665EE2D6B}"/>
              </a:ext>
            </a:extLst>
          </p:cNvPr>
          <p:cNvSpPr txBox="1">
            <a:spLocks/>
          </p:cNvSpPr>
          <p:nvPr/>
        </p:nvSpPr>
        <p:spPr>
          <a:xfrm>
            <a:off x="7086600" y="4264398"/>
            <a:ext cx="3382926" cy="25196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ports:</a:t>
            </a:r>
          </a:p>
          <a:p>
            <a:pPr marL="0" indent="0">
              <a:buNone/>
            </a:pPr>
            <a:r>
              <a:rPr lang="en-US" dirty="0"/>
              <a:t>  - target: 80</a:t>
            </a:r>
          </a:p>
          <a:p>
            <a:pPr marL="0" indent="0">
              <a:buNone/>
            </a:pPr>
            <a:r>
              <a:rPr lang="en-US" dirty="0"/>
              <a:t>    published: 8080</a:t>
            </a:r>
          </a:p>
          <a:p>
            <a:pPr marL="0" indent="0">
              <a:buNone/>
            </a:pPr>
            <a:r>
              <a:rPr lang="en-US" dirty="0"/>
              <a:t>    protocol: </a:t>
            </a:r>
            <a:r>
              <a:rPr lang="en-US" dirty="0" err="1"/>
              <a:t>tcp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mode: host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6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5" grpId="0" build="p"/>
      <p:bldP spid="6" grpId="0" build="p" animBg="1"/>
      <p:bldP spid="9" grpId="0"/>
      <p:bldP spid="10" grpId="0" build="p" animBg="1"/>
      <p:bldP spid="11" grpId="0"/>
      <p:bldP spid="12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2EF9-6C33-4049-86ED-42817785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you use in a stack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01A6-062C-4943-A360-DFBB3EC7C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</a:t>
            </a:r>
            <a:r>
              <a:rPr lang="en-US"/>
              <a:t>ass </a:t>
            </a:r>
            <a:r>
              <a:rPr lang="en-US" dirty="0"/>
              <a:t>environmental variable into </a:t>
            </a:r>
            <a:r>
              <a:rPr lang="en-US"/>
              <a:t>the container</a:t>
            </a:r>
          </a:p>
          <a:p>
            <a:r>
              <a:rPr lang="en-US" dirty="0" err="1"/>
              <a:t>restart_policy</a:t>
            </a:r>
            <a:endParaRPr lang="en-US" dirty="0"/>
          </a:p>
          <a:p>
            <a:r>
              <a:rPr lang="en-US" dirty="0" err="1"/>
              <a:t>update_config</a:t>
            </a:r>
            <a:endParaRPr lang="en-US" dirty="0"/>
          </a:p>
          <a:p>
            <a:r>
              <a:rPr lang="en-US" dirty="0" err="1"/>
              <a:t>healthcheck</a:t>
            </a:r>
            <a:endParaRPr lang="en-US" dirty="0"/>
          </a:p>
          <a:p>
            <a:r>
              <a:rPr lang="en-US" dirty="0"/>
              <a:t>secrets</a:t>
            </a:r>
          </a:p>
          <a:p>
            <a:r>
              <a:rPr lang="en-US" dirty="0"/>
              <a:t>configs</a:t>
            </a:r>
          </a:p>
          <a:p>
            <a:r>
              <a:rPr lang="en-US" dirty="0"/>
              <a:t>resource limits</a:t>
            </a:r>
          </a:p>
          <a:p>
            <a:r>
              <a:rPr lang="en-US" dirty="0"/>
              <a:t>resource reservations</a:t>
            </a:r>
          </a:p>
          <a:p>
            <a:r>
              <a:rPr lang="en-US" dirty="0"/>
              <a:t>and more, see </a:t>
            </a:r>
            <a:r>
              <a:rPr lang="en-US" dirty="0">
                <a:hlinkClick r:id="rId2"/>
              </a:rPr>
              <a:t>https://docs.docker.com/compose/compose-file/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58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6C11-090F-4402-A769-9695EC3C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Substitution in Stack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CFC8-B032-4DD0-8001-9C2E888BC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use variable substitution in stack files.</a:t>
            </a:r>
          </a:p>
          <a:p>
            <a:r>
              <a:rPr lang="en-US" dirty="0"/>
              <a:t>Variable values from the shell environment from which docker stack deploy is executed are used</a:t>
            </a:r>
          </a:p>
          <a:p>
            <a:r>
              <a:rPr lang="en-US" dirty="0"/>
              <a:t>If an environment variable is not set, the  substitution uses an empty string</a:t>
            </a:r>
          </a:p>
          <a:p>
            <a:r>
              <a:rPr lang="en-US" dirty="0"/>
              <a:t>Both $VARIABLE and ${VARIABLE} syntax are supported</a:t>
            </a:r>
          </a:p>
          <a:p>
            <a:pPr lvl="1"/>
            <a:r>
              <a:rPr lang="en-US" dirty="0"/>
              <a:t>Example: image: "</a:t>
            </a:r>
            <a:r>
              <a:rPr lang="en-US" dirty="0" err="1"/>
              <a:t>postgres</a:t>
            </a:r>
            <a:r>
              <a:rPr lang="en-US" dirty="0"/>
              <a:t>:${POSTGRES_VERSION}"</a:t>
            </a:r>
          </a:p>
          <a:p>
            <a:r>
              <a:rPr lang="en-US" dirty="0"/>
              <a:t>You can use a $$ (double-dollar sign) for a literal dollar sign</a:t>
            </a:r>
          </a:p>
          <a:p>
            <a:r>
              <a:rPr lang="en-US" dirty="0"/>
              <a:t>Variable substitutions in network names in the top-level networks section currently do not work until later compose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5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1775"/>
            <a:ext cx="10515600" cy="987425"/>
          </a:xfrm>
        </p:spPr>
        <p:txBody>
          <a:bodyPr/>
          <a:lstStyle/>
          <a:p>
            <a:r>
              <a:rPr lang="en-US" dirty="0"/>
              <a:t>Docker stack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017" y="1066800"/>
            <a:ext cx="11704983" cy="5334000"/>
          </a:xfrm>
        </p:spPr>
        <p:txBody>
          <a:bodyPr/>
          <a:lstStyle/>
          <a:p>
            <a:r>
              <a:rPr lang="en-US" dirty="0"/>
              <a:t>docker stack ls – List stacks</a:t>
            </a:r>
          </a:p>
          <a:p>
            <a:r>
              <a:rPr lang="en-US" dirty="0"/>
              <a:t>docker stack </a:t>
            </a:r>
            <a:r>
              <a:rPr lang="en-US" dirty="0" err="1"/>
              <a:t>ps</a:t>
            </a:r>
            <a:r>
              <a:rPr lang="en-US" dirty="0"/>
              <a:t> – List the tasks in the stack</a:t>
            </a:r>
          </a:p>
          <a:p>
            <a:r>
              <a:rPr lang="en-US" dirty="0"/>
              <a:t>docker stack deploy – deploy a new stack or update an existing stack</a:t>
            </a:r>
          </a:p>
          <a:p>
            <a:pPr lvl="1"/>
            <a:r>
              <a:rPr lang="en-US" dirty="0"/>
              <a:t>docker stack deploy –c docker-</a:t>
            </a:r>
            <a:r>
              <a:rPr lang="en-US" dirty="0" err="1"/>
              <a:t>stack.yml</a:t>
            </a:r>
            <a:r>
              <a:rPr lang="en-US" dirty="0"/>
              <a:t>  </a:t>
            </a:r>
            <a:r>
              <a:rPr lang="en-US" b="1" dirty="0" err="1"/>
              <a:t>johns_stack</a:t>
            </a:r>
            <a:endParaRPr lang="en-US" b="1" dirty="0"/>
          </a:p>
          <a:p>
            <a:r>
              <a:rPr lang="en-US" dirty="0"/>
              <a:t>docker stack </a:t>
            </a:r>
            <a:r>
              <a:rPr lang="en-US" dirty="0" err="1"/>
              <a:t>rm</a:t>
            </a:r>
            <a:r>
              <a:rPr lang="en-US" dirty="0"/>
              <a:t> – remove one or more stack</a:t>
            </a:r>
          </a:p>
          <a:p>
            <a:r>
              <a:rPr lang="en-US" dirty="0"/>
              <a:t>docker stack service – list the services in the stack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https://docs.docker.com/engine/reference/commandline/stack/</a:t>
            </a:r>
          </a:p>
        </p:txBody>
      </p:sp>
    </p:spTree>
    <p:extLst>
      <p:ext uri="{BB962C8B-B14F-4D97-AF65-F5344CB8AC3E}">
        <p14:creationId xmlns:p14="http://schemas.microsoft.com/office/powerpoint/2010/main" val="525312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1775"/>
            <a:ext cx="10515600" cy="987425"/>
          </a:xfrm>
        </p:spPr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017" y="1066800"/>
            <a:ext cx="11704983" cy="5334000"/>
          </a:xfrm>
        </p:spPr>
        <p:txBody>
          <a:bodyPr/>
          <a:lstStyle/>
          <a:p>
            <a:r>
              <a:rPr lang="en-US" dirty="0"/>
              <a:t>Create a swarm on the desktop/laptop</a:t>
            </a:r>
          </a:p>
          <a:p>
            <a:pPr lvl="1"/>
            <a:r>
              <a:rPr lang="en-US" dirty="0"/>
              <a:t>docker swarm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docker swarm node ls</a:t>
            </a:r>
          </a:p>
          <a:p>
            <a:r>
              <a:rPr lang="en-US" dirty="0"/>
              <a:t>Create docker stack file </a:t>
            </a:r>
          </a:p>
          <a:p>
            <a:pPr lvl="1"/>
            <a:r>
              <a:rPr lang="en-US" dirty="0"/>
              <a:t>Create a docker stack file that will deploy a tomcat service and expose port 8080 and 8443</a:t>
            </a:r>
          </a:p>
          <a:p>
            <a:r>
              <a:rPr lang="en-US" dirty="0"/>
              <a:t>Deploy your app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1675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1775"/>
            <a:ext cx="10515600" cy="987425"/>
          </a:xfrm>
        </p:spPr>
        <p:txBody>
          <a:bodyPr/>
          <a:lstStyle/>
          <a:p>
            <a:r>
              <a:rPr lang="en-US" dirty="0"/>
              <a:t>Review Lab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017" y="1066800"/>
            <a:ext cx="11704983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version: '3'</a:t>
            </a:r>
          </a:p>
          <a:p>
            <a:pPr marL="0" indent="0">
              <a:buNone/>
            </a:pPr>
            <a:endParaRPr lang="fr-F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services: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  </a:t>
            </a:r>
            <a:r>
              <a:rPr lang="fr-FR" dirty="0" err="1">
                <a:solidFill>
                  <a:schemeClr val="accent1"/>
                </a:solidFill>
              </a:rPr>
              <a:t>tomcatTest</a:t>
            </a:r>
            <a:r>
              <a:rPr lang="fr-FR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    image: tomcat8-lab2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    ports: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      - "8080:8080"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      - "8443:8443"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    </a:t>
            </a:r>
            <a:r>
              <a:rPr lang="fr-FR" dirty="0" err="1">
                <a:solidFill>
                  <a:schemeClr val="accent1"/>
                </a:solidFill>
              </a:rPr>
              <a:t>deploy</a:t>
            </a:r>
            <a:r>
              <a:rPr lang="fr-FR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      mode: </a:t>
            </a:r>
            <a:r>
              <a:rPr lang="fr-FR" dirty="0" err="1">
                <a:solidFill>
                  <a:schemeClr val="accent1"/>
                </a:solidFill>
              </a:rPr>
              <a:t>replicated</a:t>
            </a:r>
            <a:endParaRPr lang="fr-F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      </a:t>
            </a:r>
            <a:r>
              <a:rPr lang="fr-FR" dirty="0" err="1">
                <a:solidFill>
                  <a:schemeClr val="accent1"/>
                </a:solidFill>
              </a:rPr>
              <a:t>replicas</a:t>
            </a:r>
            <a:r>
              <a:rPr lang="fr-FR" dirty="0">
                <a:solidFill>
                  <a:schemeClr val="accent1"/>
                </a:solidFill>
              </a:rPr>
              <a:t>: 1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15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AC83-E425-A241-A1A9-C9EBEF64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Lab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5F9B3-0547-D549-A14A-9AE8D008B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91" y="1295400"/>
            <a:ext cx="10943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24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AC83-E425-A241-A1A9-C9EBEF64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Lab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A1613-F812-D845-9FE7-68F0DF988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0800"/>
            <a:ext cx="10924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2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A5C-848C-4AC1-9B89-E76B48BB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Stack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4F0C-CFA1-41CB-994C-4AC106C6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stack is a group of interrelated services that share dependencies, and can be orchestrated and scaled together. </a:t>
            </a:r>
          </a:p>
          <a:p>
            <a:pPr lvl="1"/>
            <a:r>
              <a:rPr lang="en-US" dirty="0"/>
              <a:t>A single stack is capable of defining and coordinating the functionality of an entire application.</a:t>
            </a:r>
          </a:p>
          <a:p>
            <a:r>
              <a:rPr lang="en-US" dirty="0"/>
              <a:t>A stack file is a file in YAML format that defines the services and the resources are used by the services.</a:t>
            </a:r>
          </a:p>
          <a:p>
            <a:r>
              <a:rPr lang="en-US" dirty="0"/>
              <a:t>Stack files use compose file format, documented in detail at https://docs.docker.com/compose/compose-file/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2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48BC-D405-4B4E-BA74-AD9AABEE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Stack Deploy vs docker-compose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379F-14F7-47FC-A8D7-7D3145D7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Docker-compose was intended to allow starting and running multiple containers together on a single machine</a:t>
            </a:r>
          </a:p>
          <a:p>
            <a:r>
              <a:rPr lang="en-US" dirty="0"/>
              <a:t>Docker stack deploy is used to deploy a stack on a Docker swarm, allowing the services in the stack to span multiple machines</a:t>
            </a:r>
          </a:p>
          <a:p>
            <a:pPr lvl="1"/>
            <a:r>
              <a:rPr lang="en-US" dirty="0"/>
              <a:t>Docker stack deploy only works in Docker Swarm Mode</a:t>
            </a:r>
          </a:p>
          <a:p>
            <a:r>
              <a:rPr lang="en-US" dirty="0"/>
              <a:t>With current versions of Docker, you can initialize a swarm on a single dev (desktop) machine and use docker stack deploy in that environment</a:t>
            </a:r>
          </a:p>
          <a:p>
            <a:r>
              <a:rPr lang="en-US" dirty="0"/>
              <a:t>Don’t use docker-compose if you are developing for a Docker Swarm environment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6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nip Single Corner Rectangle 18">
            <a:extLst>
              <a:ext uri="{FF2B5EF4-FFF2-40B4-BE49-F238E27FC236}">
                <a16:creationId xmlns:a16="http://schemas.microsoft.com/office/drawing/2014/main" id="{9C2EDAF3-FC30-B149-A1FD-B2A029B911E4}"/>
              </a:ext>
            </a:extLst>
          </p:cNvPr>
          <p:cNvSpPr/>
          <p:nvPr/>
        </p:nvSpPr>
        <p:spPr>
          <a:xfrm flipH="1">
            <a:off x="410546" y="1393296"/>
            <a:ext cx="6201747" cy="5287422"/>
          </a:xfrm>
          <a:prstGeom prst="snip1Rect">
            <a:avLst>
              <a:gd name="adj" fmla="val 4814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9525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version: ‘3.3’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services: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image: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dockercloud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hello-world:latest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2B423-61A5-0348-929F-9EE2ACAB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8F3CC3-70EA-884A-AF03-0FB9A8839FEF}"/>
              </a:ext>
            </a:extLst>
          </p:cNvPr>
          <p:cNvSpPr txBox="1"/>
          <p:nvPr/>
        </p:nvSpPr>
        <p:spPr>
          <a:xfrm>
            <a:off x="549293" y="2953412"/>
            <a:ext cx="603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networks: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hellonetwork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Left-Right-Up Arrow 8">
            <a:extLst>
              <a:ext uri="{FF2B5EF4-FFF2-40B4-BE49-F238E27FC236}">
                <a16:creationId xmlns:a16="http://schemas.microsoft.com/office/drawing/2014/main" id="{4EECC601-1BD9-D244-9BF7-5E2957ED0128}"/>
              </a:ext>
            </a:extLst>
          </p:cNvPr>
          <p:cNvSpPr/>
          <p:nvPr/>
        </p:nvSpPr>
        <p:spPr>
          <a:xfrm>
            <a:off x="8258689" y="3820815"/>
            <a:ext cx="2050631" cy="701544"/>
          </a:xfrm>
          <a:prstGeom prst="leftRightUpArrow">
            <a:avLst>
              <a:gd name="adj1" fmla="val 21267"/>
              <a:gd name="adj2" fmla="val 11271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B8FB29-90A8-9D48-88E2-4D591788251D}"/>
              </a:ext>
            </a:extLst>
          </p:cNvPr>
          <p:cNvSpPr txBox="1"/>
          <p:nvPr/>
        </p:nvSpPr>
        <p:spPr>
          <a:xfrm>
            <a:off x="555513" y="3516074"/>
            <a:ext cx="460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volumes: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hellodisk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:/data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26BA50-D1D7-694D-9660-81A5889DCFB9}"/>
              </a:ext>
            </a:extLst>
          </p:cNvPr>
          <p:cNvSpPr txBox="1"/>
          <p:nvPr/>
        </p:nvSpPr>
        <p:spPr>
          <a:xfrm>
            <a:off x="555513" y="4078737"/>
            <a:ext cx="460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secrets: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hellosecret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425FAC8E-0379-B540-AEC0-80D0B6950DBC}"/>
              </a:ext>
            </a:extLst>
          </p:cNvPr>
          <p:cNvSpPr/>
          <p:nvPr/>
        </p:nvSpPr>
        <p:spPr>
          <a:xfrm>
            <a:off x="8258689" y="2550622"/>
            <a:ext cx="2050631" cy="1270194"/>
          </a:xfrm>
          <a:prstGeom prst="flowChartAlternateProcess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helloworld</a:t>
            </a:r>
            <a:endParaRPr lang="en-US" sz="2000" dirty="0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0016BB4D-00F5-BD46-91FC-FCFBC63704EE}"/>
              </a:ext>
            </a:extLst>
          </p:cNvPr>
          <p:cNvSpPr/>
          <p:nvPr/>
        </p:nvSpPr>
        <p:spPr>
          <a:xfrm flipH="1">
            <a:off x="10114143" y="2699655"/>
            <a:ext cx="1020799" cy="331855"/>
          </a:xfrm>
          <a:prstGeom prst="homePlate">
            <a:avLst>
              <a:gd name="adj" fmla="val 27704"/>
            </a:avLst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secret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3966021F-A7CA-5F4A-8749-407863435CBD}"/>
              </a:ext>
            </a:extLst>
          </p:cNvPr>
          <p:cNvSpPr/>
          <p:nvPr/>
        </p:nvSpPr>
        <p:spPr>
          <a:xfrm>
            <a:off x="10114144" y="3326455"/>
            <a:ext cx="1020799" cy="449203"/>
          </a:xfrm>
          <a:prstGeom prst="flowChartMagneticDisk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volume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B45627-5DE4-E84C-B823-0D8C6596C198}"/>
              </a:ext>
            </a:extLst>
          </p:cNvPr>
          <p:cNvSpPr txBox="1"/>
          <p:nvPr/>
        </p:nvSpPr>
        <p:spPr>
          <a:xfrm>
            <a:off x="8800602" y="4468726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68231C-C145-4B4F-8FA5-9D85D7F6DA9E}"/>
              </a:ext>
            </a:extLst>
          </p:cNvPr>
          <p:cNvSpPr txBox="1"/>
          <p:nvPr/>
        </p:nvSpPr>
        <p:spPr>
          <a:xfrm>
            <a:off x="566243" y="4837310"/>
            <a:ext cx="297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networks: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hellonetwork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08740-32C8-6443-8F72-B0BFAAD3E1D5}"/>
              </a:ext>
            </a:extLst>
          </p:cNvPr>
          <p:cNvSpPr txBox="1"/>
          <p:nvPr/>
        </p:nvSpPr>
        <p:spPr>
          <a:xfrm>
            <a:off x="574807" y="5380123"/>
            <a:ext cx="297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volumes: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hellodisk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34FA17-DFEC-9641-826B-2C64A4BEE66C}"/>
              </a:ext>
            </a:extLst>
          </p:cNvPr>
          <p:cNvSpPr txBox="1"/>
          <p:nvPr/>
        </p:nvSpPr>
        <p:spPr>
          <a:xfrm>
            <a:off x="583371" y="5902387"/>
            <a:ext cx="297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secrets: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hellosecret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20" name="Line Callout 1 (Border and Accent Bar) 19">
            <a:extLst>
              <a:ext uri="{FF2B5EF4-FFF2-40B4-BE49-F238E27FC236}">
                <a16:creationId xmlns:a16="http://schemas.microsoft.com/office/drawing/2014/main" id="{3A32D098-2763-FD41-AA2A-12459B23ACB2}"/>
              </a:ext>
            </a:extLst>
          </p:cNvPr>
          <p:cNvSpPr/>
          <p:nvPr/>
        </p:nvSpPr>
        <p:spPr>
          <a:xfrm>
            <a:off x="7029643" y="202269"/>
            <a:ext cx="4953181" cy="1488419"/>
          </a:xfrm>
          <a:prstGeom prst="accentBorderCallout1">
            <a:avLst>
              <a:gd name="adj1" fmla="val 56048"/>
              <a:gd name="adj2" fmla="val -1236"/>
              <a:gd name="adj3" fmla="val 80087"/>
              <a:gd name="adj4" fmla="val -2383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When running Docker Engine in swarm mode, you can use </a:t>
            </a:r>
            <a:r>
              <a:rPr lang="en-US" b="1" i="1" dirty="0">
                <a:solidFill>
                  <a:schemeClr val="tx1"/>
                </a:solidFill>
              </a:rPr>
              <a:t>docker stack deploy</a:t>
            </a:r>
            <a:r>
              <a:rPr lang="en-US" dirty="0">
                <a:solidFill>
                  <a:schemeClr val="tx1"/>
                </a:solidFill>
              </a:rPr>
              <a:t> to deploy a complete application stack to the swarm. The deploy command accepts a stack description in the form of a </a:t>
            </a:r>
            <a:r>
              <a:rPr lang="en-US" dirty="0">
                <a:solidFill>
                  <a:schemeClr val="tx1"/>
                </a:solidFill>
                <a:hlinkClick r:id="rId2"/>
              </a:rPr>
              <a:t>Compose file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786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/>
      <p:bldP spid="9" grpId="0" animBg="1"/>
      <p:bldP spid="11" grpId="0"/>
      <p:bldP spid="12" grpId="0"/>
      <p:bldP spid="7" grpId="0" animBg="1"/>
      <p:bldP spid="16" grpId="0" animBg="1"/>
      <p:bldP spid="17" grpId="0" animBg="1"/>
      <p:bldP spid="18" grpId="0"/>
      <p:bldP spid="13" grpId="0"/>
      <p:bldP spid="14" grpId="0"/>
      <p:bldP spid="15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888B-F03C-FB4B-8A7D-DDCEBDC6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Stack Command Line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12F3B0-A406-C24D-9956-9D66F40A4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07367"/>
              </p:ext>
            </p:extLst>
          </p:nvPr>
        </p:nvGraphicFramePr>
        <p:xfrm>
          <a:off x="1033933" y="2225744"/>
          <a:ext cx="10315388" cy="237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820">
                  <a:extLst>
                    <a:ext uri="{9D8B030D-6E8A-4147-A177-3AD203B41FA5}">
                      <a16:colId xmlns:a16="http://schemas.microsoft.com/office/drawing/2014/main" val="2192548085"/>
                    </a:ext>
                  </a:extLst>
                </a:gridCol>
                <a:gridCol w="6460568">
                  <a:extLst>
                    <a:ext uri="{9D8B030D-6E8A-4147-A177-3AD203B41FA5}">
                      <a16:colId xmlns:a16="http://schemas.microsoft.com/office/drawing/2014/main" val="1450699723"/>
                    </a:ext>
                  </a:extLst>
                </a:gridCol>
              </a:tblGrid>
              <a:tr h="47403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CLI 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834092"/>
                  </a:ext>
                </a:extLst>
              </a:tr>
              <a:tr h="47403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Deploy your application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docker stack deploy –c hello-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stack.yml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hello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363471"/>
                  </a:ext>
                </a:extLst>
              </a:tr>
              <a:tr h="47403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Review all running stacks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docker stack 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382991"/>
                  </a:ext>
                </a:extLst>
              </a:tr>
              <a:tr h="47403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Review running processes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docker stack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hello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8520039"/>
                  </a:ext>
                </a:extLst>
              </a:tr>
              <a:tr h="47403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Remove my running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docker stack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rm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hello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66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43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5933F82C-4961-9E47-BD6A-01D94CAFDAE8}"/>
              </a:ext>
            </a:extLst>
          </p:cNvPr>
          <p:cNvSpPr/>
          <p:nvPr/>
        </p:nvSpPr>
        <p:spPr>
          <a:xfrm flipH="1">
            <a:off x="410547" y="1393296"/>
            <a:ext cx="6201747" cy="5405610"/>
          </a:xfrm>
          <a:prstGeom prst="snip1Rect">
            <a:avLst>
              <a:gd name="adj" fmla="val 4814"/>
            </a:avLst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version: ‘3.3’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services: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image: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dockercloud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hello-world:latest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networks: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hellonetwork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AF09C-993B-1442-B568-0061BD18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Multi-Service Stack</a:t>
            </a:r>
          </a:p>
        </p:txBody>
      </p:sp>
      <p:sp>
        <p:nvSpPr>
          <p:cNvPr id="4" name="Left-Right-Up Arrow 3">
            <a:extLst>
              <a:ext uri="{FF2B5EF4-FFF2-40B4-BE49-F238E27FC236}">
                <a16:creationId xmlns:a16="http://schemas.microsoft.com/office/drawing/2014/main" id="{2A92510F-4684-7F43-B616-F88278979127}"/>
              </a:ext>
            </a:extLst>
          </p:cNvPr>
          <p:cNvSpPr/>
          <p:nvPr/>
        </p:nvSpPr>
        <p:spPr>
          <a:xfrm>
            <a:off x="9193715" y="3373478"/>
            <a:ext cx="2050631" cy="701544"/>
          </a:xfrm>
          <a:prstGeom prst="leftRightUpArrow">
            <a:avLst>
              <a:gd name="adj1" fmla="val 21267"/>
              <a:gd name="adj2" fmla="val 11271"/>
              <a:gd name="adj3" fmla="val 0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275864DF-1C34-7149-BE4B-B5F318B096F2}"/>
              </a:ext>
            </a:extLst>
          </p:cNvPr>
          <p:cNvSpPr/>
          <p:nvPr/>
        </p:nvSpPr>
        <p:spPr>
          <a:xfrm>
            <a:off x="9193715" y="2103285"/>
            <a:ext cx="2050631" cy="1270194"/>
          </a:xfrm>
          <a:prstGeom prst="flowChartAlternateProcess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helloworld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90579-DB93-6B42-B215-08992728D7AC}"/>
              </a:ext>
            </a:extLst>
          </p:cNvPr>
          <p:cNvSpPr txBox="1"/>
          <p:nvPr/>
        </p:nvSpPr>
        <p:spPr>
          <a:xfrm>
            <a:off x="579166" y="3673337"/>
            <a:ext cx="4822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nosql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image: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mongo:latest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networks: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hellonetwork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622658A4-BBC0-F448-8329-EB12C456F2CD}"/>
              </a:ext>
            </a:extLst>
          </p:cNvPr>
          <p:cNvSpPr/>
          <p:nvPr/>
        </p:nvSpPr>
        <p:spPr>
          <a:xfrm>
            <a:off x="7143084" y="4624125"/>
            <a:ext cx="2050631" cy="1270194"/>
          </a:xfrm>
          <a:prstGeom prst="flowChartAlternateProcess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nosql</a:t>
            </a:r>
            <a:endParaRPr lang="en-US" sz="2000" dirty="0"/>
          </a:p>
        </p:txBody>
      </p:sp>
      <p:sp>
        <p:nvSpPr>
          <p:cNvPr id="9" name="Left-Right-Up Arrow 8">
            <a:extLst>
              <a:ext uri="{FF2B5EF4-FFF2-40B4-BE49-F238E27FC236}">
                <a16:creationId xmlns:a16="http://schemas.microsoft.com/office/drawing/2014/main" id="{95FB49AF-2F2E-7D48-A738-B9CEE3958958}"/>
              </a:ext>
            </a:extLst>
          </p:cNvPr>
          <p:cNvSpPr/>
          <p:nvPr/>
        </p:nvSpPr>
        <p:spPr>
          <a:xfrm rot="10800000">
            <a:off x="7143084" y="3922582"/>
            <a:ext cx="2050631" cy="701544"/>
          </a:xfrm>
          <a:prstGeom prst="leftRightUpArrow">
            <a:avLst>
              <a:gd name="adj1" fmla="val 21267"/>
              <a:gd name="adj2" fmla="val 11271"/>
              <a:gd name="adj3" fmla="val 0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Magnetic Disk 9">
            <a:extLst>
              <a:ext uri="{FF2B5EF4-FFF2-40B4-BE49-F238E27FC236}">
                <a16:creationId xmlns:a16="http://schemas.microsoft.com/office/drawing/2014/main" id="{6D9C421B-9A9A-1A4D-A68A-AE75D29A432B}"/>
              </a:ext>
            </a:extLst>
          </p:cNvPr>
          <p:cNvSpPr/>
          <p:nvPr/>
        </p:nvSpPr>
        <p:spPr>
          <a:xfrm>
            <a:off x="8683315" y="5571550"/>
            <a:ext cx="1020799" cy="449203"/>
          </a:xfrm>
          <a:prstGeom prst="flowChartMagneticDisk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volume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9A395F-2FCB-2846-BC53-0EEBD61B1ADD}"/>
              </a:ext>
            </a:extLst>
          </p:cNvPr>
          <p:cNvSpPr txBox="1"/>
          <p:nvPr/>
        </p:nvSpPr>
        <p:spPr>
          <a:xfrm>
            <a:off x="591606" y="4782343"/>
            <a:ext cx="460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volumes: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hellodisk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:/data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A75378-D363-724D-87A2-6B22E01048C4}"/>
              </a:ext>
            </a:extLst>
          </p:cNvPr>
          <p:cNvSpPr txBox="1"/>
          <p:nvPr/>
        </p:nvSpPr>
        <p:spPr>
          <a:xfrm>
            <a:off x="610266" y="5522840"/>
            <a:ext cx="460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networks: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hellonetwork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660319-95F7-3A4B-A8A4-9367CD025C17}"/>
              </a:ext>
            </a:extLst>
          </p:cNvPr>
          <p:cNvSpPr txBox="1"/>
          <p:nvPr/>
        </p:nvSpPr>
        <p:spPr>
          <a:xfrm>
            <a:off x="610266" y="6107598"/>
            <a:ext cx="460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volumes: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hellodisk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6" name="Line Callout 1 (Border and Accent Bar) 5">
            <a:extLst>
              <a:ext uri="{FF2B5EF4-FFF2-40B4-BE49-F238E27FC236}">
                <a16:creationId xmlns:a16="http://schemas.microsoft.com/office/drawing/2014/main" id="{FD07EFDA-22C9-AC4C-803F-461392EDDC85}"/>
              </a:ext>
            </a:extLst>
          </p:cNvPr>
          <p:cNvSpPr/>
          <p:nvPr/>
        </p:nvSpPr>
        <p:spPr>
          <a:xfrm>
            <a:off x="7029643" y="202269"/>
            <a:ext cx="4631765" cy="1169719"/>
          </a:xfrm>
          <a:prstGeom prst="accentBorderCallout1">
            <a:avLst>
              <a:gd name="adj1" fmla="val 56048"/>
              <a:gd name="adj2" fmla="val -1236"/>
              <a:gd name="adj3" fmla="val 101770"/>
              <a:gd name="adj4" fmla="val -2697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 stack is a logical grouping of related services that are usually deployed together and require each other to work as intended.</a:t>
            </a:r>
          </a:p>
        </p:txBody>
      </p:sp>
    </p:spTree>
    <p:extLst>
      <p:ext uri="{BB962C8B-B14F-4D97-AF65-F5344CB8AC3E}">
        <p14:creationId xmlns:p14="http://schemas.microsoft.com/office/powerpoint/2010/main" val="345671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0F7A614A-41D0-4449-ACB4-7FF6492CD84E}"/>
              </a:ext>
            </a:extLst>
          </p:cNvPr>
          <p:cNvSpPr/>
          <p:nvPr/>
        </p:nvSpPr>
        <p:spPr>
          <a:xfrm flipH="1">
            <a:off x="174176" y="1355976"/>
            <a:ext cx="5977807" cy="1579763"/>
          </a:xfrm>
          <a:prstGeom prst="snip1Rect">
            <a:avLst>
              <a:gd name="adj" fmla="val 11902"/>
            </a:avLst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accent6">
                <a:lumMod val="20000"/>
                <a:lumOff val="80000"/>
              </a:schemeClr>
            </a:solidFill>
            <a:prstDash val="solid"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version: ‘3.3’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networks: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hellonetwork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6ABF1-F307-004A-90C2-C7ABB213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Multi-Stack Collaboration</a:t>
            </a:r>
          </a:p>
        </p:txBody>
      </p:sp>
      <p:sp>
        <p:nvSpPr>
          <p:cNvPr id="20" name="Left-Right-Up Arrow 19">
            <a:extLst>
              <a:ext uri="{FF2B5EF4-FFF2-40B4-BE49-F238E27FC236}">
                <a16:creationId xmlns:a16="http://schemas.microsoft.com/office/drawing/2014/main" id="{E9D8A91C-74C9-1B4E-AACD-BEE84609EE39}"/>
              </a:ext>
            </a:extLst>
          </p:cNvPr>
          <p:cNvSpPr/>
          <p:nvPr/>
        </p:nvSpPr>
        <p:spPr>
          <a:xfrm>
            <a:off x="9560971" y="2973059"/>
            <a:ext cx="2050631" cy="701544"/>
          </a:xfrm>
          <a:prstGeom prst="leftRightUpArrow">
            <a:avLst>
              <a:gd name="adj1" fmla="val 21267"/>
              <a:gd name="adj2" fmla="val 11271"/>
              <a:gd name="adj3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lternate Process 20">
            <a:extLst>
              <a:ext uri="{FF2B5EF4-FFF2-40B4-BE49-F238E27FC236}">
                <a16:creationId xmlns:a16="http://schemas.microsoft.com/office/drawing/2014/main" id="{9AC6374D-CAE8-454A-83D0-281019587FBC}"/>
              </a:ext>
            </a:extLst>
          </p:cNvPr>
          <p:cNvSpPr/>
          <p:nvPr/>
        </p:nvSpPr>
        <p:spPr>
          <a:xfrm>
            <a:off x="9560971" y="1702866"/>
            <a:ext cx="2050631" cy="1270194"/>
          </a:xfrm>
          <a:prstGeom prst="flowChartAlternateProcess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helloworld</a:t>
            </a:r>
            <a:endParaRPr lang="en-US" sz="2000" dirty="0"/>
          </a:p>
        </p:txBody>
      </p:sp>
      <p:sp>
        <p:nvSpPr>
          <p:cNvPr id="22" name="Alternate Process 21">
            <a:extLst>
              <a:ext uri="{FF2B5EF4-FFF2-40B4-BE49-F238E27FC236}">
                <a16:creationId xmlns:a16="http://schemas.microsoft.com/office/drawing/2014/main" id="{F8AE2E80-BAC5-0546-9889-AEE82A11B115}"/>
              </a:ext>
            </a:extLst>
          </p:cNvPr>
          <p:cNvSpPr/>
          <p:nvPr/>
        </p:nvSpPr>
        <p:spPr>
          <a:xfrm>
            <a:off x="7510340" y="4229926"/>
            <a:ext cx="2050631" cy="1270194"/>
          </a:xfrm>
          <a:prstGeom prst="flowChartAlternateProcess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nosql</a:t>
            </a:r>
            <a:endParaRPr lang="en-US" sz="2000" dirty="0"/>
          </a:p>
        </p:txBody>
      </p:sp>
      <p:sp>
        <p:nvSpPr>
          <p:cNvPr id="23" name="Left-Right-Up Arrow 22">
            <a:extLst>
              <a:ext uri="{FF2B5EF4-FFF2-40B4-BE49-F238E27FC236}">
                <a16:creationId xmlns:a16="http://schemas.microsoft.com/office/drawing/2014/main" id="{24482996-EDCB-864A-8F33-D485F972BDC2}"/>
              </a:ext>
            </a:extLst>
          </p:cNvPr>
          <p:cNvSpPr/>
          <p:nvPr/>
        </p:nvSpPr>
        <p:spPr>
          <a:xfrm rot="10800000">
            <a:off x="7510340" y="3516076"/>
            <a:ext cx="2050631" cy="701544"/>
          </a:xfrm>
          <a:prstGeom prst="leftRightUpArrow">
            <a:avLst>
              <a:gd name="adj1" fmla="val 21267"/>
              <a:gd name="adj2" fmla="val 11271"/>
              <a:gd name="adj3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Magnetic Disk 23">
            <a:extLst>
              <a:ext uri="{FF2B5EF4-FFF2-40B4-BE49-F238E27FC236}">
                <a16:creationId xmlns:a16="http://schemas.microsoft.com/office/drawing/2014/main" id="{31CC896D-24F7-F049-A590-A0829C9813CB}"/>
              </a:ext>
            </a:extLst>
          </p:cNvPr>
          <p:cNvSpPr/>
          <p:nvPr/>
        </p:nvSpPr>
        <p:spPr>
          <a:xfrm>
            <a:off x="9050571" y="5185742"/>
            <a:ext cx="1020799" cy="44920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volume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29361FB9-C8E8-E647-B767-586A2E7BD2BA}"/>
              </a:ext>
            </a:extLst>
          </p:cNvPr>
          <p:cNvSpPr/>
          <p:nvPr/>
        </p:nvSpPr>
        <p:spPr>
          <a:xfrm flipH="1">
            <a:off x="281160" y="1788960"/>
            <a:ext cx="6070456" cy="3221762"/>
          </a:xfrm>
          <a:prstGeom prst="snip1Rect">
            <a:avLst>
              <a:gd name="adj" fmla="val 7847"/>
            </a:avLst>
          </a:prstGeom>
          <a:solidFill>
            <a:schemeClr val="accent5">
              <a:lumMod val="20000"/>
              <a:lumOff val="80000"/>
            </a:schemeClr>
          </a:solidFill>
          <a:ln w="9525" cmpd="sng">
            <a:solidFill>
              <a:schemeClr val="accent5">
                <a:lumMod val="40000"/>
                <a:lumOff val="60000"/>
              </a:schemeClr>
            </a:solidFill>
            <a:prstDash val="solid"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version: ‘3.3’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services: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image: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dockercloud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hello-world:latest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networks: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hellonetwork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networks: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hellonetwork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external: true</a:t>
            </a:r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67460229-88DF-CB46-8197-4D4933FF03D3}"/>
              </a:ext>
            </a:extLst>
          </p:cNvPr>
          <p:cNvSpPr/>
          <p:nvPr/>
        </p:nvSpPr>
        <p:spPr>
          <a:xfrm flipH="1">
            <a:off x="414569" y="2337963"/>
            <a:ext cx="6070456" cy="4155913"/>
          </a:xfrm>
          <a:prstGeom prst="snip1Rect">
            <a:avLst>
              <a:gd name="adj" fmla="val 5438"/>
            </a:avLst>
          </a:prstGeom>
          <a:solidFill>
            <a:schemeClr val="accent2">
              <a:lumMod val="20000"/>
              <a:lumOff val="80000"/>
            </a:schemeClr>
          </a:solidFill>
          <a:ln w="9525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version: ‘3.3’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services: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nosql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image: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mongo:latest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networks: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hellonetwork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volumes: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hellodisk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:/data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networks: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hellonetwork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external: true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volumes: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hellodisk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0725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5933F82C-4961-9E47-BD6A-01D94CAFDAE8}"/>
              </a:ext>
            </a:extLst>
          </p:cNvPr>
          <p:cNvSpPr/>
          <p:nvPr/>
        </p:nvSpPr>
        <p:spPr>
          <a:xfrm flipH="1">
            <a:off x="94387" y="1402595"/>
            <a:ext cx="11898995" cy="3583876"/>
          </a:xfrm>
          <a:prstGeom prst="snip1Rect">
            <a:avLst>
              <a:gd name="adj" fmla="val 6783"/>
            </a:avLst>
          </a:prstGeom>
          <a:solidFill>
            <a:schemeClr val="accent5">
              <a:lumMod val="20000"/>
              <a:lumOff val="80000"/>
              <a:alpha val="50000"/>
            </a:schemeClr>
          </a:solidFill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image: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dockercloud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hello-world:latest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networks: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hellonetwork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-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ucp-hrm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    deploy: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      labels: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       - com.docker.ucp.mesh.http.1=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external_route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=http://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hello.capstonec.net,internal_port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=8001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networks: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hellonetwork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ucp-hrm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external: true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AF09C-993B-1442-B568-0061BD18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HTTP Routing Mesh (HRM) - Ingress Network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645174C-96A2-274F-9545-4F576D3F5849}"/>
              </a:ext>
            </a:extLst>
          </p:cNvPr>
          <p:cNvSpPr/>
          <p:nvPr/>
        </p:nvSpPr>
        <p:spPr>
          <a:xfrm>
            <a:off x="2030819" y="3274684"/>
            <a:ext cx="2961534" cy="248628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3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D929D5D-6688-174E-BA6F-92BBDF178D62}"/>
              </a:ext>
            </a:extLst>
          </p:cNvPr>
          <p:cNvSpPr/>
          <p:nvPr/>
        </p:nvSpPr>
        <p:spPr>
          <a:xfrm>
            <a:off x="5070107" y="3277604"/>
            <a:ext cx="4587552" cy="24881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3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ED60BF6-8F1F-C64D-B929-61F795F64516}"/>
              </a:ext>
            </a:extLst>
          </p:cNvPr>
          <p:cNvSpPr/>
          <p:nvPr/>
        </p:nvSpPr>
        <p:spPr>
          <a:xfrm>
            <a:off x="9746046" y="3274496"/>
            <a:ext cx="2015399" cy="24881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3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2BAB9C-1472-8E4D-9842-4690018CCF36}"/>
              </a:ext>
            </a:extLst>
          </p:cNvPr>
          <p:cNvGrpSpPr/>
          <p:nvPr/>
        </p:nvGrpSpPr>
        <p:grpSpPr>
          <a:xfrm>
            <a:off x="4379382" y="3985325"/>
            <a:ext cx="4701787" cy="1243586"/>
            <a:chOff x="1391137" y="3997277"/>
            <a:chExt cx="4701787" cy="124358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BC38F27-1723-7C4D-97C0-EEDDB7D20F89}"/>
                </a:ext>
              </a:extLst>
            </p:cNvPr>
            <p:cNvGrpSpPr/>
            <p:nvPr/>
          </p:nvGrpSpPr>
          <p:grpSpPr>
            <a:xfrm>
              <a:off x="1391137" y="3997277"/>
              <a:ext cx="4701787" cy="1243586"/>
              <a:chOff x="1391137" y="3997277"/>
              <a:chExt cx="4701787" cy="1243586"/>
            </a:xfrm>
          </p:grpSpPr>
          <p:sp>
            <p:nvSpPr>
              <p:cNvPr id="14" name="Left-Right-Up Arrow 13">
                <a:extLst>
                  <a:ext uri="{FF2B5EF4-FFF2-40B4-BE49-F238E27FC236}">
                    <a16:creationId xmlns:a16="http://schemas.microsoft.com/office/drawing/2014/main" id="{5F27F723-6083-9548-8920-7C1FC1514309}"/>
                  </a:ext>
                </a:extLst>
              </p:cNvPr>
              <p:cNvSpPr/>
              <p:nvPr/>
            </p:nvSpPr>
            <p:spPr>
              <a:xfrm rot="10800000">
                <a:off x="3687097" y="4539319"/>
                <a:ext cx="2405827" cy="701544"/>
              </a:xfrm>
              <a:prstGeom prst="leftRightUpArrow">
                <a:avLst>
                  <a:gd name="adj1" fmla="val 21267"/>
                  <a:gd name="adj2" fmla="val 11271"/>
                  <a:gd name="adj3" fmla="val 0"/>
                </a:avLst>
              </a:prstGeom>
              <a:solidFill>
                <a:schemeClr val="accent2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Left-Right-Up Arrow 14">
                <a:extLst>
                  <a:ext uri="{FF2B5EF4-FFF2-40B4-BE49-F238E27FC236}">
                    <a16:creationId xmlns:a16="http://schemas.microsoft.com/office/drawing/2014/main" id="{BA1D195E-659C-6449-BD2F-43665D3CB6F8}"/>
                  </a:ext>
                </a:extLst>
              </p:cNvPr>
              <p:cNvSpPr/>
              <p:nvPr/>
            </p:nvSpPr>
            <p:spPr>
              <a:xfrm>
                <a:off x="1391137" y="3997277"/>
                <a:ext cx="2295959" cy="701544"/>
              </a:xfrm>
              <a:prstGeom prst="leftRightUpArrow">
                <a:avLst>
                  <a:gd name="adj1" fmla="val 21267"/>
                  <a:gd name="adj2" fmla="val 11271"/>
                  <a:gd name="adj3" fmla="val 0"/>
                </a:avLst>
              </a:prstGeom>
              <a:solidFill>
                <a:schemeClr val="accent2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53844F-111F-A640-9B3A-0DB46F00963E}"/>
                </a:ext>
              </a:extLst>
            </p:cNvPr>
            <p:cNvSpPr/>
            <p:nvPr/>
          </p:nvSpPr>
          <p:spPr>
            <a:xfrm>
              <a:off x="2751217" y="4105856"/>
              <a:ext cx="25844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ucp-hrm</a:t>
              </a:r>
              <a:r>
                <a:rPr lang="en-US" dirty="0"/>
                <a:t> Ingress Network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9B87416-D64C-4D4B-8FA8-BBB8522C295C}"/>
              </a:ext>
            </a:extLst>
          </p:cNvPr>
          <p:cNvGrpSpPr/>
          <p:nvPr/>
        </p:nvGrpSpPr>
        <p:grpSpPr>
          <a:xfrm>
            <a:off x="6675342" y="5102781"/>
            <a:ext cx="4966861" cy="1545268"/>
            <a:chOff x="3687097" y="5114733"/>
            <a:chExt cx="4966861" cy="1545268"/>
          </a:xfrm>
        </p:grpSpPr>
        <p:sp>
          <p:nvSpPr>
            <p:cNvPr id="9" name="Left-Right-Up Arrow 8">
              <a:extLst>
                <a:ext uri="{FF2B5EF4-FFF2-40B4-BE49-F238E27FC236}">
                  <a16:creationId xmlns:a16="http://schemas.microsoft.com/office/drawing/2014/main" id="{95FB49AF-2F2E-7D48-A738-B9CEE3958958}"/>
                </a:ext>
              </a:extLst>
            </p:cNvPr>
            <p:cNvSpPr/>
            <p:nvPr/>
          </p:nvSpPr>
          <p:spPr>
            <a:xfrm>
              <a:off x="6092924" y="5958457"/>
              <a:ext cx="2295959" cy="701544"/>
            </a:xfrm>
            <a:prstGeom prst="leftRightUpArrow">
              <a:avLst>
                <a:gd name="adj1" fmla="val 21267"/>
                <a:gd name="adj2" fmla="val 11271"/>
                <a:gd name="adj3" fmla="val 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Left-Right-Up Arrow 3">
              <a:extLst>
                <a:ext uri="{FF2B5EF4-FFF2-40B4-BE49-F238E27FC236}">
                  <a16:creationId xmlns:a16="http://schemas.microsoft.com/office/drawing/2014/main" id="{2A92510F-4684-7F43-B616-F88278979127}"/>
                </a:ext>
              </a:extLst>
            </p:cNvPr>
            <p:cNvSpPr/>
            <p:nvPr/>
          </p:nvSpPr>
          <p:spPr>
            <a:xfrm>
              <a:off x="3687097" y="5957991"/>
              <a:ext cx="2405827" cy="701544"/>
            </a:xfrm>
            <a:prstGeom prst="leftRightUpArrow">
              <a:avLst>
                <a:gd name="adj1" fmla="val 21267"/>
                <a:gd name="adj2" fmla="val 11271"/>
                <a:gd name="adj3" fmla="val 0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Alternate Process 4">
              <a:extLst>
                <a:ext uri="{FF2B5EF4-FFF2-40B4-BE49-F238E27FC236}">
                  <a16:creationId xmlns:a16="http://schemas.microsoft.com/office/drawing/2014/main" id="{275864DF-1C34-7149-BE4B-B5F318B096F2}"/>
                </a:ext>
              </a:extLst>
            </p:cNvPr>
            <p:cNvSpPr/>
            <p:nvPr/>
          </p:nvSpPr>
          <p:spPr>
            <a:xfrm>
              <a:off x="3864695" y="5114733"/>
              <a:ext cx="2050631" cy="963065"/>
            </a:xfrm>
            <a:prstGeom prst="flowChartAlternateProcess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helloworld</a:t>
              </a:r>
              <a:endParaRPr lang="en-US" sz="2000" dirty="0"/>
            </a:p>
          </p:txBody>
        </p:sp>
        <p:sp>
          <p:nvSpPr>
            <p:cNvPr id="8" name="Alternate Process 7">
              <a:extLst>
                <a:ext uri="{FF2B5EF4-FFF2-40B4-BE49-F238E27FC236}">
                  <a16:creationId xmlns:a16="http://schemas.microsoft.com/office/drawing/2014/main" id="{622658A4-BBC0-F448-8329-EB12C456F2CD}"/>
                </a:ext>
              </a:extLst>
            </p:cNvPr>
            <p:cNvSpPr/>
            <p:nvPr/>
          </p:nvSpPr>
          <p:spPr>
            <a:xfrm>
              <a:off x="6215587" y="5114733"/>
              <a:ext cx="2050631" cy="961238"/>
            </a:xfrm>
            <a:prstGeom prst="flowChartAlternateProcess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nosql</a:t>
              </a:r>
              <a:endParaRPr lang="en-US" sz="2000" dirty="0"/>
            </a:p>
          </p:txBody>
        </p:sp>
        <p:sp>
          <p:nvSpPr>
            <p:cNvPr id="10" name="Magnetic Disk 9">
              <a:extLst>
                <a:ext uri="{FF2B5EF4-FFF2-40B4-BE49-F238E27FC236}">
                  <a16:creationId xmlns:a16="http://schemas.microsoft.com/office/drawing/2014/main" id="{6D9C421B-9A9A-1A4D-A68A-AE75D29A432B}"/>
                </a:ext>
              </a:extLst>
            </p:cNvPr>
            <p:cNvSpPr/>
            <p:nvPr/>
          </p:nvSpPr>
          <p:spPr>
            <a:xfrm>
              <a:off x="7633159" y="5755030"/>
              <a:ext cx="1020799" cy="449203"/>
            </a:xfrm>
            <a:prstGeom prst="flowChartMagneticDisk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volume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45498B5-11CD-284A-A5AA-CC61DD59BF1F}"/>
              </a:ext>
            </a:extLst>
          </p:cNvPr>
          <p:cNvSpPr/>
          <p:nvPr/>
        </p:nvSpPr>
        <p:spPr>
          <a:xfrm>
            <a:off x="1623954" y="2550125"/>
            <a:ext cx="1143153" cy="24881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1B81F3A-A387-7F4D-B7B5-48C3DADBF38D}"/>
              </a:ext>
            </a:extLst>
          </p:cNvPr>
          <p:cNvSpPr/>
          <p:nvPr/>
        </p:nvSpPr>
        <p:spPr>
          <a:xfrm>
            <a:off x="646801" y="4266617"/>
            <a:ext cx="2180448" cy="48467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8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7D89C6AB-7FF2-B849-817C-D54B0AC0A7D8}"/>
              </a:ext>
            </a:extLst>
          </p:cNvPr>
          <p:cNvSpPr/>
          <p:nvPr/>
        </p:nvSpPr>
        <p:spPr>
          <a:xfrm flipH="1">
            <a:off x="603375" y="1318656"/>
            <a:ext cx="4958591" cy="5312963"/>
          </a:xfrm>
          <a:prstGeom prst="snip1Rect">
            <a:avLst>
              <a:gd name="adj" fmla="val 4814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9525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version: ‘3.3’</a:t>
            </a:r>
          </a:p>
          <a:p>
            <a:endParaRPr lang="en-US" dirty="0"/>
          </a:p>
          <a:p>
            <a:r>
              <a:rPr lang="en-US" dirty="0"/>
              <a:t>services:</a:t>
            </a:r>
          </a:p>
          <a:p>
            <a:r>
              <a:rPr lang="en-US" dirty="0"/>
              <a:t>    </a:t>
            </a:r>
            <a:r>
              <a:rPr lang="en-US" dirty="0" err="1"/>
              <a:t>helloworld</a:t>
            </a:r>
            <a:r>
              <a:rPr lang="en-US" dirty="0"/>
              <a:t>:</a:t>
            </a:r>
          </a:p>
          <a:p>
            <a:r>
              <a:rPr lang="en-US" dirty="0"/>
              <a:t>        image:  </a:t>
            </a:r>
            <a:r>
              <a:rPr lang="en-US" dirty="0" err="1"/>
              <a:t>dockercloud</a:t>
            </a:r>
            <a:r>
              <a:rPr lang="en-US" dirty="0"/>
              <a:t>/</a:t>
            </a:r>
            <a:r>
              <a:rPr lang="en-US" dirty="0" err="1"/>
              <a:t>hello-world:latest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A4C975A-AB9A-9643-970B-1F6C7D64214A}"/>
              </a:ext>
            </a:extLst>
          </p:cNvPr>
          <p:cNvSpPr/>
          <p:nvPr/>
        </p:nvSpPr>
        <p:spPr>
          <a:xfrm>
            <a:off x="6716479" y="1318656"/>
            <a:ext cx="4882718" cy="1155014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Omaha</a:t>
            </a:r>
            <a:br>
              <a:rPr lang="en-US" dirty="0"/>
            </a:br>
            <a:r>
              <a:rPr lang="en-US" sz="1200" dirty="0"/>
              <a:t>(on premise)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1C5DCAC-9E6A-414C-8B54-9B78C4372D95}"/>
              </a:ext>
            </a:extLst>
          </p:cNvPr>
          <p:cNvSpPr/>
          <p:nvPr/>
        </p:nvSpPr>
        <p:spPr>
          <a:xfrm>
            <a:off x="6716479" y="2643673"/>
            <a:ext cx="4882718" cy="3987946"/>
          </a:xfrm>
          <a:prstGeom prst="roundRect">
            <a:avLst>
              <a:gd name="adj" fmla="val 8104"/>
            </a:avLst>
          </a:prstGeom>
          <a:ln>
            <a:solidFill>
              <a:schemeClr val="tx2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Azure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D86B0C4-2A52-E54D-B5DE-BB6DFF7937DD}"/>
              </a:ext>
            </a:extLst>
          </p:cNvPr>
          <p:cNvSpPr/>
          <p:nvPr/>
        </p:nvSpPr>
        <p:spPr>
          <a:xfrm>
            <a:off x="9208360" y="2983679"/>
            <a:ext cx="2273849" cy="3225209"/>
          </a:xfrm>
          <a:prstGeom prst="round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west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D57A59A-ABD0-6F43-9634-10DC97B6D457}"/>
              </a:ext>
            </a:extLst>
          </p:cNvPr>
          <p:cNvSpPr/>
          <p:nvPr/>
        </p:nvSpPr>
        <p:spPr>
          <a:xfrm>
            <a:off x="6816657" y="2983679"/>
            <a:ext cx="2273849" cy="322520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east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6ABF1-F307-004A-90C2-C7ABB213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Replicas &amp; Placement</a:t>
            </a:r>
          </a:p>
        </p:txBody>
      </p:sp>
      <p:sp>
        <p:nvSpPr>
          <p:cNvPr id="4" name="Left-Right-Up Arrow 3">
            <a:extLst>
              <a:ext uri="{FF2B5EF4-FFF2-40B4-BE49-F238E27FC236}">
                <a16:creationId xmlns:a16="http://schemas.microsoft.com/office/drawing/2014/main" id="{07721F08-B3E9-2A44-B0EB-BAF87D7794F8}"/>
              </a:ext>
            </a:extLst>
          </p:cNvPr>
          <p:cNvSpPr/>
          <p:nvPr/>
        </p:nvSpPr>
        <p:spPr>
          <a:xfrm>
            <a:off x="6918257" y="4906816"/>
            <a:ext cx="2280355" cy="701544"/>
          </a:xfrm>
          <a:prstGeom prst="leftRightUpArrow">
            <a:avLst>
              <a:gd name="adj1" fmla="val 21267"/>
              <a:gd name="adj2" fmla="val 11271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9AEC66BB-11DB-D140-998D-1D4757A9CF5A}"/>
              </a:ext>
            </a:extLst>
          </p:cNvPr>
          <p:cNvSpPr/>
          <p:nvPr/>
        </p:nvSpPr>
        <p:spPr>
          <a:xfrm>
            <a:off x="6918257" y="3636623"/>
            <a:ext cx="2050631" cy="1270194"/>
          </a:xfrm>
          <a:prstGeom prst="flowChartAlternateProcess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helloworld</a:t>
            </a:r>
            <a:endParaRPr lang="en-US" sz="2000" dirty="0"/>
          </a:p>
        </p:txBody>
      </p:sp>
      <p:sp>
        <p:nvSpPr>
          <p:cNvPr id="10" name="Left-Right-Up Arrow 9">
            <a:extLst>
              <a:ext uri="{FF2B5EF4-FFF2-40B4-BE49-F238E27FC236}">
                <a16:creationId xmlns:a16="http://schemas.microsoft.com/office/drawing/2014/main" id="{5B0072AD-D447-724E-A9F0-B86DDD445D93}"/>
              </a:ext>
            </a:extLst>
          </p:cNvPr>
          <p:cNvSpPr/>
          <p:nvPr/>
        </p:nvSpPr>
        <p:spPr>
          <a:xfrm>
            <a:off x="9198613" y="4906815"/>
            <a:ext cx="2157876" cy="701544"/>
          </a:xfrm>
          <a:prstGeom prst="leftRightUpArrow">
            <a:avLst>
              <a:gd name="adj1" fmla="val 21267"/>
              <a:gd name="adj2" fmla="val 11271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AAC3FE77-B5BD-A248-91AC-13611B52F430}"/>
              </a:ext>
            </a:extLst>
          </p:cNvPr>
          <p:cNvSpPr/>
          <p:nvPr/>
        </p:nvSpPr>
        <p:spPr>
          <a:xfrm>
            <a:off x="9305857" y="3636622"/>
            <a:ext cx="2050631" cy="1270194"/>
          </a:xfrm>
          <a:prstGeom prst="flowChartAlternateProcess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helloworld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618DC9-521E-7441-BCB2-6DDF12321EA6}"/>
              </a:ext>
            </a:extLst>
          </p:cNvPr>
          <p:cNvSpPr txBox="1"/>
          <p:nvPr/>
        </p:nvSpPr>
        <p:spPr>
          <a:xfrm>
            <a:off x="746447" y="2852309"/>
            <a:ext cx="460751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. . .</a:t>
            </a:r>
          </a:p>
          <a:p>
            <a:endParaRPr lang="en-US" sz="800" dirty="0"/>
          </a:p>
          <a:p>
            <a:r>
              <a:rPr lang="en-US" dirty="0"/>
              <a:t>        deploy:</a:t>
            </a:r>
          </a:p>
          <a:p>
            <a:r>
              <a:rPr lang="en-US" dirty="0"/>
              <a:t>            replicas: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2E0F8B-F2B4-2146-A794-A6320DD16CED}"/>
              </a:ext>
            </a:extLst>
          </p:cNvPr>
          <p:cNvSpPr txBox="1"/>
          <p:nvPr/>
        </p:nvSpPr>
        <p:spPr>
          <a:xfrm>
            <a:off x="746447" y="3852847"/>
            <a:ext cx="4607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placement:</a:t>
            </a:r>
          </a:p>
          <a:p>
            <a:r>
              <a:rPr lang="en-US" dirty="0"/>
              <a:t>                constraints:</a:t>
            </a:r>
          </a:p>
          <a:p>
            <a:r>
              <a:rPr lang="en-US" dirty="0"/>
              <a:t>                     - </a:t>
            </a:r>
            <a:r>
              <a:rPr lang="en-US" dirty="0" err="1"/>
              <a:t>node.labels.datacenter</a:t>
            </a:r>
            <a:r>
              <a:rPr lang="en-US" dirty="0"/>
              <a:t>=azure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D6252F-5891-124F-890F-FB6E506B980C}"/>
              </a:ext>
            </a:extLst>
          </p:cNvPr>
          <p:cNvSpPr txBox="1"/>
          <p:nvPr/>
        </p:nvSpPr>
        <p:spPr>
          <a:xfrm>
            <a:off x="746447" y="4731886"/>
            <a:ext cx="4943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preferences:</a:t>
            </a:r>
          </a:p>
          <a:p>
            <a:r>
              <a:rPr lang="en-US" dirty="0"/>
              <a:t>                     - spread: </a:t>
            </a:r>
            <a:r>
              <a:rPr lang="en-US" dirty="0" err="1"/>
              <a:t>node.labels.zone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2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19" grpId="0" animBg="1"/>
      <p:bldP spid="16" grpId="0" animBg="1"/>
      <p:bldP spid="15" grpId="0" animBg="1"/>
      <p:bldP spid="4" grpId="0" animBg="1"/>
      <p:bldP spid="5" grpId="0" animBg="1"/>
      <p:bldP spid="10" grpId="0" animBg="1"/>
      <p:bldP spid="11" grpId="0" animBg="1"/>
      <p:bldP spid="13" grpId="0"/>
      <p:bldP spid="14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5802</TotalTime>
  <Words>1079</Words>
  <Application>Microsoft Office PowerPoint</Application>
  <PresentationFormat>Widescreen</PresentationFormat>
  <Paragraphs>236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Docker Swarm Stacks</vt:lpstr>
      <vt:lpstr>Docker Stack Terminology</vt:lpstr>
      <vt:lpstr>Docker Stack Deploy vs docker-compose</vt:lpstr>
      <vt:lpstr>Simple Stack</vt:lpstr>
      <vt:lpstr>Docker Stack Command Line</vt:lpstr>
      <vt:lpstr>Multi-Service Stack</vt:lpstr>
      <vt:lpstr>Multi-Stack Collaboration</vt:lpstr>
      <vt:lpstr>HTTP Routing Mesh (HRM) - Ingress Network</vt:lpstr>
      <vt:lpstr>Service Replicas &amp; Placement</vt:lpstr>
      <vt:lpstr>Stack Benefits</vt:lpstr>
      <vt:lpstr>Allowable Syntax</vt:lpstr>
      <vt:lpstr>What else can you use in a stack file?</vt:lpstr>
      <vt:lpstr>Variable Substitution in Stack Files</vt:lpstr>
      <vt:lpstr>Docker stack commands</vt:lpstr>
      <vt:lpstr>Lab 4</vt:lpstr>
      <vt:lpstr>Review Lab 4</vt:lpstr>
      <vt:lpstr>Review Lab 4</vt:lpstr>
      <vt:lpstr>Review Lab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Miller</dc:creator>
  <cp:lastModifiedBy>Waid, Chuck</cp:lastModifiedBy>
  <cp:revision>69</cp:revision>
  <dcterms:created xsi:type="dcterms:W3CDTF">2018-04-27T19:17:43Z</dcterms:created>
  <dcterms:modified xsi:type="dcterms:W3CDTF">2018-08-06T19:30:12Z</dcterms:modified>
</cp:coreProperties>
</file>