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307" r:id="rId5"/>
    <p:sldId id="259" r:id="rId6"/>
    <p:sldId id="260" r:id="rId7"/>
    <p:sldId id="308" r:id="rId8"/>
    <p:sldId id="309" r:id="rId9"/>
    <p:sldId id="302" r:id="rId10"/>
    <p:sldId id="303" r:id="rId11"/>
    <p:sldId id="304" r:id="rId12"/>
    <p:sldId id="305" r:id="rId13"/>
    <p:sldId id="306" r:id="rId14"/>
    <p:sldId id="310" r:id="rId15"/>
    <p:sldId id="311" r:id="rId16"/>
    <p:sldId id="296" r:id="rId17"/>
    <p:sldId id="261" r:id="rId18"/>
    <p:sldId id="301" r:id="rId19"/>
    <p:sldId id="312" r:id="rId20"/>
    <p:sldId id="313" r:id="rId21"/>
    <p:sldId id="297" r:id="rId22"/>
    <p:sldId id="315" r:id="rId23"/>
    <p:sldId id="314" r:id="rId24"/>
    <p:sldId id="298" r:id="rId25"/>
    <p:sldId id="300" r:id="rId26"/>
  </p:sldIdLst>
  <p:sldSz cx="9144000" cy="5143500" type="screen16x9"/>
  <p:notesSz cx="6858000" cy="9144000"/>
  <p:embeddedFontLst>
    <p:embeddedFont>
      <p:font typeface="Amatic SC" panose="020B0604020202020204" charset="-79"/>
      <p:regular r:id="rId28"/>
      <p:bold r:id="rId29"/>
    </p:embeddedFont>
    <p:embeddedFont>
      <p:font typeface="Merriweather"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14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322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273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504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9048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14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205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902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00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85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673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55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80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161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18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51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911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48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19784" y="1383646"/>
            <a:ext cx="5995200" cy="23490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Báo cáo thiết kế cơ sở dữ liệu</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872443" y="670792"/>
            <a:ext cx="6880500" cy="582900"/>
          </a:xfrm>
          <a:prstGeom prst="rect">
            <a:avLst/>
          </a:prstGeom>
        </p:spPr>
        <p:txBody>
          <a:bodyPr spcFirstLastPara="1" wrap="square" lIns="91425" tIns="91425" rIns="91425" bIns="91425" anchor="b" anchorCtr="0">
            <a:noAutofit/>
          </a:bodyPr>
          <a:lstStyle/>
          <a:p>
            <a:r>
              <a:rPr lang="en-US" dirty="0" err="1"/>
              <a:t>Quy</a:t>
            </a:r>
            <a:r>
              <a:rPr lang="en-US" dirty="0"/>
              <a:t> </a:t>
            </a:r>
            <a:r>
              <a:rPr lang="en-US" dirty="0" err="1"/>
              <a:t>trình</a:t>
            </a:r>
            <a:r>
              <a:rPr lang="en-US" dirty="0"/>
              <a:t> </a:t>
            </a:r>
            <a:r>
              <a:rPr lang="en-US" dirty="0" err="1"/>
              <a:t>tiếp</a:t>
            </a:r>
            <a:r>
              <a:rPr lang="en-US" dirty="0"/>
              <a:t> </a:t>
            </a:r>
            <a:r>
              <a:rPr lang="en-US" dirty="0" err="1"/>
              <a:t>nhận</a:t>
            </a:r>
            <a:r>
              <a:rPr lang="en-US" dirty="0"/>
              <a:t> </a:t>
            </a:r>
            <a:r>
              <a:rPr lang="en-US" dirty="0" err="1"/>
              <a:t>bệnh</a:t>
            </a:r>
            <a:r>
              <a:rPr lang="en-US" dirty="0"/>
              <a:t> </a:t>
            </a:r>
            <a:r>
              <a:rPr lang="en-US" dirty="0" err="1"/>
              <a:t>nhân</a:t>
            </a:r>
            <a:endParaRPr lang="en-US" dirty="0"/>
          </a:p>
        </p:txBody>
      </p:sp>
      <p:sp>
        <p:nvSpPr>
          <p:cNvPr id="1897" name="Google Shape;1897;p14"/>
          <p:cNvSpPr txBox="1"/>
          <p:nvPr/>
        </p:nvSpPr>
        <p:spPr>
          <a:xfrm>
            <a:off x="1118102" y="1325147"/>
            <a:ext cx="6790498" cy="3857394"/>
          </a:xfrm>
          <a:prstGeom prst="rect">
            <a:avLst/>
          </a:prstGeom>
          <a:noFill/>
          <a:ln>
            <a:noFill/>
          </a:ln>
        </p:spPr>
        <p:txBody>
          <a:bodyPr spcFirstLastPara="1" wrap="square" lIns="91425" tIns="91425" rIns="91425" bIns="91425" anchor="t" anchorCtr="0">
            <a:noAutofit/>
          </a:bodyPr>
          <a:lstStyle/>
          <a:p>
            <a:pPr>
              <a:spcBef>
                <a:spcPts val="600"/>
              </a:spcBef>
            </a:pP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đi</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phòng</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và</a:t>
            </a:r>
            <a:r>
              <a:rPr lang="en-US" dirty="0">
                <a:latin typeface="Merriweather" panose="020B0604020202020204" charset="0"/>
              </a:rPr>
              <a:t> </a:t>
            </a:r>
            <a:r>
              <a:rPr lang="en-US" dirty="0" err="1">
                <a:latin typeface="Merriweather" panose="020B0604020202020204" charset="0"/>
              </a:rPr>
              <a:t>gặp</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hỏi</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đã</a:t>
            </a:r>
            <a:r>
              <a:rPr lang="en-US" dirty="0">
                <a:latin typeface="Merriweather" panose="020B0604020202020204" charset="0"/>
              </a:rPr>
              <a:t> </a:t>
            </a:r>
            <a:r>
              <a:rPr lang="en-US" dirty="0" err="1">
                <a:latin typeface="Merriweather" panose="020B0604020202020204" charset="0"/>
              </a:rPr>
              <a:t>đặt</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chưa</a:t>
            </a:r>
            <a:r>
              <a:rPr lang="en-US" dirty="0">
                <a:latin typeface="Merriweather" panose="020B0604020202020204" charset="0"/>
              </a:rPr>
              <a:t>. </a:t>
            </a:r>
            <a:r>
              <a:rPr lang="en-US" dirty="0" err="1">
                <a:latin typeface="Merriweather" panose="020B0604020202020204" charset="0"/>
              </a:rPr>
              <a:t>Nếu</a:t>
            </a:r>
            <a:r>
              <a:rPr lang="en-US" dirty="0">
                <a:latin typeface="Merriweather" panose="020B0604020202020204" charset="0"/>
              </a:rPr>
              <a:t> </a:t>
            </a:r>
            <a:r>
              <a:rPr lang="en-US" dirty="0" err="1">
                <a:latin typeface="Merriweather" panose="020B0604020202020204" charset="0"/>
              </a:rPr>
              <a:t>đã</a:t>
            </a:r>
            <a:r>
              <a:rPr lang="en-US" dirty="0">
                <a:latin typeface="Merriweather" panose="020B0604020202020204" charset="0"/>
              </a:rPr>
              <a:t> </a:t>
            </a:r>
            <a:r>
              <a:rPr lang="en-US" dirty="0" err="1">
                <a:latin typeface="Merriweather" panose="020B0604020202020204" charset="0"/>
              </a:rPr>
              <a:t>đặt</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rồi</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được</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a:t>
            </a:r>
            <a:r>
              <a:rPr lang="en-US" dirty="0" err="1">
                <a:latin typeface="Merriweather" panose="020B0604020202020204" charset="0"/>
              </a:rPr>
              <a:t>báo</a:t>
            </a:r>
            <a:r>
              <a:rPr lang="en-US" dirty="0">
                <a:latin typeface="Merriweather" panose="020B0604020202020204" charset="0"/>
              </a:rPr>
              <a:t> </a:t>
            </a:r>
            <a:r>
              <a:rPr lang="en-US" dirty="0" err="1">
                <a:latin typeface="Merriweather" panose="020B0604020202020204" charset="0"/>
              </a:rPr>
              <a:t>phòng</a:t>
            </a:r>
            <a:r>
              <a:rPr lang="en-US" dirty="0">
                <a:latin typeface="Merriweather" panose="020B0604020202020204" charset="0"/>
              </a:rPr>
              <a:t> </a:t>
            </a:r>
            <a:r>
              <a:rPr lang="en-US" dirty="0" err="1">
                <a:latin typeface="Merriweather" panose="020B0604020202020204" charset="0"/>
              </a:rPr>
              <a:t>để</a:t>
            </a:r>
            <a:r>
              <a:rPr lang="en-US" dirty="0">
                <a:latin typeface="Merriweather" panose="020B0604020202020204" charset="0"/>
              </a:rPr>
              <a:t> </a:t>
            </a:r>
            <a:r>
              <a:rPr lang="en-US" dirty="0" err="1">
                <a:latin typeface="Merriweather" panose="020B0604020202020204" charset="0"/>
              </a:rPr>
              <a:t>vào</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chờ</a:t>
            </a:r>
            <a:r>
              <a:rPr lang="en-US" dirty="0">
                <a:latin typeface="Merriweather" panose="020B0604020202020204" charset="0"/>
              </a:rPr>
              <a:t> </a:t>
            </a:r>
            <a:r>
              <a:rPr lang="en-US" dirty="0" err="1">
                <a:latin typeface="Merriweather" panose="020B0604020202020204" charset="0"/>
              </a:rPr>
              <a:t>trong</a:t>
            </a:r>
            <a:r>
              <a:rPr lang="en-US" dirty="0">
                <a:latin typeface="Merriweather" panose="020B0604020202020204" charset="0"/>
              </a:rPr>
              <a:t> </a:t>
            </a:r>
            <a:r>
              <a:rPr lang="en-US" dirty="0" err="1">
                <a:latin typeface="Merriweather" panose="020B0604020202020204" charset="0"/>
              </a:rPr>
              <a:t>vòng</a:t>
            </a:r>
            <a:r>
              <a:rPr lang="en-US" dirty="0">
                <a:latin typeface="Merriweather" panose="020B0604020202020204" charset="0"/>
              </a:rPr>
              <a:t> 5-10’ </a:t>
            </a:r>
            <a:r>
              <a:rPr lang="en-US" dirty="0" err="1">
                <a:latin typeface="Merriweather" panose="020B0604020202020204" charset="0"/>
              </a:rPr>
              <a:t>nếu</a:t>
            </a:r>
            <a:r>
              <a:rPr lang="en-US" dirty="0">
                <a:latin typeface="Merriweather" panose="020B0604020202020204" charset="0"/>
              </a:rPr>
              <a:t> </a:t>
            </a:r>
            <a:r>
              <a:rPr lang="en-US" dirty="0" err="1">
                <a:latin typeface="Merriweather" panose="020B0604020202020204" charset="0"/>
              </a:rPr>
              <a:t>trong</a:t>
            </a:r>
            <a:r>
              <a:rPr lang="en-US" dirty="0">
                <a:latin typeface="Merriweather" panose="020B0604020202020204" charset="0"/>
              </a:rPr>
              <a:t> </a:t>
            </a:r>
            <a:r>
              <a:rPr lang="en-US" dirty="0" err="1">
                <a:latin typeface="Merriweather" panose="020B0604020202020204" charset="0"/>
              </a:rPr>
              <a:t>phòng</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có</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khác</a:t>
            </a:r>
            <a:r>
              <a:rPr lang="en-US" dirty="0">
                <a:latin typeface="Merriweather" panose="020B0604020202020204" charset="0"/>
              </a:rPr>
              <a:t>. </a:t>
            </a:r>
            <a:r>
              <a:rPr lang="en-US" dirty="0" err="1">
                <a:latin typeface="Merriweather" panose="020B0604020202020204" charset="0"/>
              </a:rPr>
              <a:t>Khi</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quầy</a:t>
            </a:r>
            <a:r>
              <a:rPr lang="en-US" dirty="0">
                <a:latin typeface="Merriweather" panose="020B0604020202020204" charset="0"/>
              </a:rPr>
              <a:t> </a:t>
            </a:r>
            <a:r>
              <a:rPr lang="en-US" dirty="0" err="1">
                <a:latin typeface="Merriweather" panose="020B0604020202020204" charset="0"/>
              </a:rPr>
              <a:t>nhận</a:t>
            </a:r>
            <a:r>
              <a:rPr lang="en-US" dirty="0">
                <a:latin typeface="Merriweather" panose="020B0604020202020204" charset="0"/>
              </a:rPr>
              <a:t> </a:t>
            </a:r>
            <a:r>
              <a:rPr lang="en-US" dirty="0" err="1">
                <a:latin typeface="Merriweather" panose="020B0604020202020204" charset="0"/>
              </a:rPr>
              <a:t>phiếu</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do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cấp</a:t>
            </a:r>
            <a:r>
              <a:rPr lang="en-US" dirty="0">
                <a:latin typeface="Merriweather" panose="020B0604020202020204" charset="0"/>
              </a:rPr>
              <a:t> </a:t>
            </a:r>
            <a:r>
              <a:rPr lang="en-US" dirty="0" err="1">
                <a:latin typeface="Merriweather" panose="020B0604020202020204" charset="0"/>
              </a:rPr>
              <a:t>cho</a:t>
            </a:r>
            <a:r>
              <a:rPr lang="en-US" dirty="0">
                <a:latin typeface="Merriweather" panose="020B0604020202020204" charset="0"/>
              </a:rPr>
              <a:t>. </a:t>
            </a:r>
            <a:r>
              <a:rPr lang="en-US" dirty="0" err="1">
                <a:latin typeface="Merriweather" panose="020B0604020202020204" charset="0"/>
              </a:rPr>
              <a:t>Nếu</a:t>
            </a:r>
            <a:r>
              <a:rPr lang="en-US" dirty="0">
                <a:latin typeface="Merriweather" panose="020B0604020202020204" charset="0"/>
              </a:rPr>
              <a:t> </a:t>
            </a:r>
            <a:r>
              <a:rPr lang="en-US" dirty="0" err="1">
                <a:latin typeface="Merriweather" panose="020B0604020202020204" charset="0"/>
              </a:rPr>
              <a:t>chưa</a:t>
            </a:r>
            <a:r>
              <a:rPr lang="en-US" dirty="0">
                <a:latin typeface="Merriweather" panose="020B0604020202020204" charset="0"/>
              </a:rPr>
              <a:t> </a:t>
            </a:r>
            <a:r>
              <a:rPr lang="en-US" dirty="0" err="1">
                <a:latin typeface="Merriweather" panose="020B0604020202020204" charset="0"/>
              </a:rPr>
              <a:t>có</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thì</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bốc</a:t>
            </a:r>
            <a:r>
              <a:rPr lang="en-US" dirty="0">
                <a:latin typeface="Merriweather" panose="020B0604020202020204" charset="0"/>
              </a:rPr>
              <a:t> </a:t>
            </a:r>
            <a:r>
              <a:rPr lang="en-US" dirty="0" err="1">
                <a:latin typeface="Merriweather" panose="020B0604020202020204" charset="0"/>
              </a:rPr>
              <a:t>số</a:t>
            </a:r>
            <a:r>
              <a:rPr lang="en-US" dirty="0">
                <a:latin typeface="Merriweather" panose="020B0604020202020204" charset="0"/>
              </a:rPr>
              <a:t> </a:t>
            </a:r>
            <a:r>
              <a:rPr lang="en-US" dirty="0" err="1">
                <a:latin typeface="Merriweather" panose="020B0604020202020204" charset="0"/>
              </a:rPr>
              <a:t>thứ</a:t>
            </a:r>
            <a:r>
              <a:rPr lang="en-US" dirty="0">
                <a:latin typeface="Merriweather" panose="020B0604020202020204" charset="0"/>
              </a:rPr>
              <a:t> </a:t>
            </a:r>
            <a:r>
              <a:rPr lang="en-US" dirty="0" err="1">
                <a:latin typeface="Merriweather" panose="020B0604020202020204" charset="0"/>
              </a:rPr>
              <a:t>tự</a:t>
            </a:r>
            <a:r>
              <a:rPr lang="en-US" dirty="0">
                <a:latin typeface="Merriweather" panose="020B0604020202020204" charset="0"/>
              </a:rPr>
              <a:t> </a:t>
            </a:r>
            <a:r>
              <a:rPr lang="en-US" dirty="0" err="1">
                <a:latin typeface="Merriweather" panose="020B0604020202020204" charset="0"/>
              </a:rPr>
              <a:t>để</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smtClean="0">
                <a:latin typeface="Merriweather" panose="020B0604020202020204" charset="0"/>
              </a:rPr>
              <a:t>bệnh</a:t>
            </a:r>
            <a:r>
              <a:rPr lang="en-US" dirty="0" smtClean="0">
                <a:latin typeface="Merriweather" panose="020B0604020202020204" charset="0"/>
              </a:rPr>
              <a:t>.</a:t>
            </a:r>
          </a:p>
          <a:p>
            <a:pPr>
              <a:spcBef>
                <a:spcPts val="600"/>
              </a:spcBef>
            </a:pPr>
            <a:endParaRPr lang="en-US" dirty="0">
              <a:latin typeface="Merriweather" panose="020B0604020202020204" charset="0"/>
            </a:endParaRPr>
          </a:p>
          <a:p>
            <a:pPr>
              <a:spcBef>
                <a:spcPts val="600"/>
              </a:spcBef>
            </a:pPr>
            <a:r>
              <a:rPr lang="en-US" dirty="0" err="1" smtClean="0">
                <a:latin typeface="Merriweather" panose="020B0604020202020204" charset="0"/>
              </a:rPr>
              <a:t>Trường</a:t>
            </a:r>
            <a:r>
              <a:rPr lang="en-US" dirty="0" smtClean="0">
                <a:latin typeface="Merriweather" panose="020B0604020202020204" charset="0"/>
              </a:rPr>
              <a:t> </a:t>
            </a:r>
            <a:r>
              <a:rPr lang="en-US" dirty="0" err="1">
                <a:latin typeface="Merriweather" panose="020B0604020202020204" charset="0"/>
              </a:rPr>
              <a:t>hợp</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lần</a:t>
            </a:r>
            <a:r>
              <a:rPr lang="en-US" dirty="0">
                <a:latin typeface="Merriweather" panose="020B0604020202020204" charset="0"/>
              </a:rPr>
              <a:t> </a:t>
            </a:r>
            <a:r>
              <a:rPr lang="en-US" dirty="0" err="1">
                <a:latin typeface="Merriweather" panose="020B0604020202020204" charset="0"/>
              </a:rPr>
              <a:t>đầu</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phòng</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nha</a:t>
            </a:r>
            <a:r>
              <a:rPr lang="en-US" dirty="0">
                <a:latin typeface="Merriweather" panose="020B0604020202020204" charset="0"/>
              </a:rPr>
              <a:t> </a:t>
            </a:r>
            <a:r>
              <a:rPr lang="en-US" dirty="0" err="1">
                <a:latin typeface="Merriweather" panose="020B0604020202020204" charset="0"/>
              </a:rPr>
              <a:t>khoa</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phải</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quầy</a:t>
            </a:r>
            <a:r>
              <a:rPr lang="en-US" dirty="0">
                <a:latin typeface="Merriweather" panose="020B0604020202020204" charset="0"/>
              </a:rPr>
              <a:t> </a:t>
            </a:r>
            <a:r>
              <a:rPr lang="en-US" dirty="0" err="1">
                <a:latin typeface="Merriweather" panose="020B0604020202020204" charset="0"/>
              </a:rPr>
              <a:t>cung</a:t>
            </a:r>
            <a:r>
              <a:rPr lang="en-US" dirty="0">
                <a:latin typeface="Merriweather" panose="020B0604020202020204" charset="0"/>
              </a:rPr>
              <a:t> </a:t>
            </a:r>
            <a:r>
              <a:rPr lang="en-US" dirty="0" err="1">
                <a:latin typeface="Merriweather" panose="020B0604020202020204" charset="0"/>
              </a:rPr>
              <a:t>cấp</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tin </a:t>
            </a:r>
            <a:r>
              <a:rPr lang="en-US" dirty="0" err="1">
                <a:latin typeface="Merriweather" panose="020B0604020202020204" charset="0"/>
              </a:rPr>
              <a:t>để</a:t>
            </a:r>
            <a:r>
              <a:rPr lang="en-US" dirty="0">
                <a:latin typeface="Merriweather" panose="020B0604020202020204" charset="0"/>
              </a:rPr>
              <a:t> </a:t>
            </a:r>
            <a:r>
              <a:rPr lang="en-US" dirty="0" err="1">
                <a:latin typeface="Merriweather" panose="020B0604020202020204" charset="0"/>
              </a:rPr>
              <a:t>làm</a:t>
            </a:r>
            <a:r>
              <a:rPr lang="en-US" dirty="0">
                <a:latin typeface="Merriweather" panose="020B0604020202020204" charset="0"/>
              </a:rPr>
              <a:t> </a:t>
            </a:r>
            <a:r>
              <a:rPr lang="en-US" dirty="0" err="1">
                <a:latin typeface="Merriweather" panose="020B0604020202020204" charset="0"/>
              </a:rPr>
              <a:t>hồ</a:t>
            </a:r>
            <a:r>
              <a:rPr lang="en-US" dirty="0">
                <a:latin typeface="Merriweather" panose="020B0604020202020204" charset="0"/>
              </a:rPr>
              <a:t> </a:t>
            </a:r>
            <a:r>
              <a:rPr lang="en-US" dirty="0" err="1">
                <a:latin typeface="Merriweather" panose="020B0604020202020204" charset="0"/>
              </a:rPr>
              <a:t>sơ</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a:t>
            </a:r>
          </a:p>
          <a:p>
            <a:pPr>
              <a:spcBef>
                <a:spcPts val="600"/>
              </a:spcBef>
            </a:pPr>
            <a:endParaRPr lang="en-US" dirty="0" smtClean="0">
              <a:latin typeface="Merriweather" panose="020B0604020202020204" charset="0"/>
            </a:endParaRPr>
          </a:p>
          <a:p>
            <a:pPr>
              <a:spcBef>
                <a:spcPts val="600"/>
              </a:spcBef>
            </a:pPr>
            <a:r>
              <a:rPr lang="en-US" dirty="0" err="1" smtClean="0">
                <a:latin typeface="Merriweather" panose="020B0604020202020204" charset="0"/>
              </a:rPr>
              <a:t>Khi</a:t>
            </a:r>
            <a:r>
              <a:rPr lang="en-US" dirty="0" smtClean="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lượt</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đọc</a:t>
            </a:r>
            <a:r>
              <a:rPr lang="en-US" dirty="0">
                <a:latin typeface="Merriweather" panose="020B0604020202020204" charset="0"/>
              </a:rPr>
              <a:t> </a:t>
            </a:r>
            <a:r>
              <a:rPr lang="en-US" dirty="0" err="1">
                <a:latin typeface="Merriweather" panose="020B0604020202020204" charset="0"/>
              </a:rPr>
              <a:t>tên</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và</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vào</a:t>
            </a:r>
            <a:r>
              <a:rPr lang="en-US" dirty="0">
                <a:latin typeface="Merriweather" panose="020B0604020202020204" charset="0"/>
              </a:rPr>
              <a:t> </a:t>
            </a:r>
            <a:r>
              <a:rPr lang="en-US" dirty="0" err="1">
                <a:latin typeface="Merriweather" panose="020B0604020202020204" charset="0"/>
              </a:rPr>
              <a:t>khám</a:t>
            </a:r>
            <a:r>
              <a:rPr lang="en-US" dirty="0" smtClean="0">
                <a:latin typeface="Merriweather" panose="020B0604020202020204" charset="0"/>
              </a:rPr>
              <a:t>.</a:t>
            </a:r>
            <a:endParaRPr lang="en-US" dirty="0">
              <a:latin typeface="Merriweather" panose="020B060402020202020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6798057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 name="Google Shape;1896;p14"/>
          <p:cNvSpPr txBox="1">
            <a:spLocks/>
          </p:cNvSpPr>
          <p:nvPr/>
        </p:nvSpPr>
        <p:spPr>
          <a:xfrm>
            <a:off x="872443" y="670792"/>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600" b="1" dirty="0" err="1">
                <a:solidFill>
                  <a:schemeClr val="accent1"/>
                </a:solidFill>
                <a:latin typeface="Amatic SC" panose="020B0604020202020204" charset="-79"/>
                <a:cs typeface="Amatic SC" panose="020B0604020202020204" charset="-79"/>
              </a:rPr>
              <a:t>Quy</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trình</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quản</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lý</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lịch</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hẹn</a:t>
            </a:r>
            <a:endParaRPr lang="en-US" sz="2600" dirty="0">
              <a:solidFill>
                <a:schemeClr val="accent1"/>
              </a:solidFill>
              <a:latin typeface="Amatic SC" panose="020B0604020202020204" charset="-79"/>
              <a:cs typeface="Amatic SC" panose="020B0604020202020204" charset="-79"/>
            </a:endParaRPr>
          </a:p>
        </p:txBody>
      </p:sp>
      <p:sp>
        <p:nvSpPr>
          <p:cNvPr id="6" name="Google Shape;1897;p14"/>
          <p:cNvSpPr txBox="1"/>
          <p:nvPr/>
        </p:nvSpPr>
        <p:spPr>
          <a:xfrm>
            <a:off x="1193165" y="1359266"/>
            <a:ext cx="6790498" cy="2721414"/>
          </a:xfrm>
          <a:prstGeom prst="rect">
            <a:avLst/>
          </a:prstGeom>
          <a:noFill/>
          <a:ln>
            <a:noFill/>
          </a:ln>
        </p:spPr>
        <p:txBody>
          <a:bodyPr spcFirstLastPara="1" wrap="square" lIns="91425" tIns="91425" rIns="91425" bIns="91425" anchor="t" anchorCtr="0">
            <a:noAutofit/>
          </a:bodyPr>
          <a:lstStyle/>
          <a:p>
            <a:pPr>
              <a:spcBef>
                <a:spcPts val="600"/>
              </a:spcBef>
            </a:pP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gọi</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đến</a:t>
            </a:r>
            <a:r>
              <a:rPr lang="en-US" dirty="0">
                <a:latin typeface="Merriweather" panose="020B0604020202020204" charset="0"/>
              </a:rPr>
              <a:t> </a:t>
            </a:r>
            <a:r>
              <a:rPr lang="en-US" dirty="0" err="1">
                <a:latin typeface="Merriweather" panose="020B0604020202020204" charset="0"/>
              </a:rPr>
              <a:t>phòng</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nha</a:t>
            </a:r>
            <a:r>
              <a:rPr lang="en-US" dirty="0">
                <a:latin typeface="Merriweather" panose="020B0604020202020204" charset="0"/>
              </a:rPr>
              <a:t> </a:t>
            </a:r>
            <a:r>
              <a:rPr lang="en-US" dirty="0" err="1">
                <a:latin typeface="Merriweather" panose="020B0604020202020204" charset="0"/>
              </a:rPr>
              <a:t>khoa</a:t>
            </a:r>
            <a:r>
              <a:rPr lang="en-US" dirty="0">
                <a:latin typeface="Merriweather" panose="020B0604020202020204" charset="0"/>
              </a:rPr>
              <a:t> </a:t>
            </a:r>
            <a:r>
              <a:rPr lang="en-US" dirty="0" err="1">
                <a:latin typeface="Merriweather" panose="020B0604020202020204" charset="0"/>
              </a:rPr>
              <a:t>cung</a:t>
            </a:r>
            <a:r>
              <a:rPr lang="en-US" dirty="0">
                <a:latin typeface="Merriweather" panose="020B0604020202020204" charset="0"/>
              </a:rPr>
              <a:t> </a:t>
            </a:r>
            <a:r>
              <a:rPr lang="en-US" dirty="0" err="1">
                <a:latin typeface="Merriweather" panose="020B0604020202020204" charset="0"/>
              </a:rPr>
              <a:t>cấp</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tin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tư</a:t>
            </a:r>
            <a:r>
              <a:rPr lang="en-US" dirty="0">
                <a:latin typeface="Merriweather" panose="020B0604020202020204" charset="0"/>
              </a:rPr>
              <a:t> </a:t>
            </a:r>
            <a:r>
              <a:rPr lang="en-US" dirty="0" err="1">
                <a:latin typeface="Merriweather" panose="020B0604020202020204" charset="0"/>
              </a:rPr>
              <a:t>vấn</a:t>
            </a:r>
            <a:r>
              <a:rPr lang="en-US" dirty="0">
                <a:latin typeface="Merriweather" panose="020B0604020202020204" charset="0"/>
              </a:rPr>
              <a:t> </a:t>
            </a:r>
            <a:r>
              <a:rPr lang="en-US" dirty="0" err="1">
                <a:latin typeface="Merriweather" panose="020B0604020202020204" charset="0"/>
              </a:rPr>
              <a:t>cho</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về</a:t>
            </a:r>
            <a:r>
              <a:rPr lang="en-US" dirty="0">
                <a:latin typeface="Merriweather" panose="020B0604020202020204" charset="0"/>
              </a:rPr>
              <a:t> </a:t>
            </a:r>
            <a:r>
              <a:rPr lang="en-US" dirty="0" err="1">
                <a:latin typeface="Merriweather" panose="020B0604020202020204" charset="0"/>
              </a:rPr>
              <a:t>các</a:t>
            </a:r>
            <a:r>
              <a:rPr lang="en-US" dirty="0">
                <a:latin typeface="Merriweather" panose="020B0604020202020204" charset="0"/>
              </a:rPr>
              <a:t> </a:t>
            </a:r>
            <a:r>
              <a:rPr lang="en-US" dirty="0" err="1">
                <a:latin typeface="Merriweather" panose="020B0604020202020204" charset="0"/>
              </a:rPr>
              <a:t>dịch</a:t>
            </a:r>
            <a:r>
              <a:rPr lang="en-US" dirty="0">
                <a:latin typeface="Merriweather" panose="020B0604020202020204" charset="0"/>
              </a:rPr>
              <a:t> </a:t>
            </a:r>
            <a:r>
              <a:rPr lang="en-US" dirty="0" err="1">
                <a:latin typeface="Merriweather" panose="020B0604020202020204" charset="0"/>
              </a:rPr>
              <a:t>vụ</a:t>
            </a:r>
            <a:r>
              <a:rPr lang="en-US" dirty="0">
                <a:latin typeface="Merriweather" panose="020B0604020202020204" charset="0"/>
              </a:rPr>
              <a:t> </a:t>
            </a:r>
            <a:r>
              <a:rPr lang="en-US" dirty="0" err="1">
                <a:latin typeface="Merriweather" panose="020B0604020202020204" charset="0"/>
              </a:rPr>
              <a:t>của</a:t>
            </a:r>
            <a:r>
              <a:rPr lang="en-US" dirty="0">
                <a:latin typeface="Merriweather" panose="020B0604020202020204" charset="0"/>
              </a:rPr>
              <a:t> </a:t>
            </a:r>
            <a:r>
              <a:rPr lang="en-US" dirty="0" err="1">
                <a:latin typeface="Merriweather" panose="020B0604020202020204" charset="0"/>
              </a:rPr>
              <a:t>phòng</a:t>
            </a:r>
            <a:r>
              <a:rPr lang="en-US" dirty="0">
                <a:latin typeface="Merriweather" panose="020B0604020202020204" charset="0"/>
              </a:rPr>
              <a:t> </a:t>
            </a:r>
            <a:r>
              <a:rPr lang="en-US" dirty="0" err="1">
                <a:latin typeface="Merriweather" panose="020B0604020202020204" charset="0"/>
              </a:rPr>
              <a:t>khám</a:t>
            </a:r>
            <a:r>
              <a:rPr lang="en-US" dirty="0">
                <a:latin typeface="Merriweather" panose="020B0604020202020204" charset="0"/>
              </a:rPr>
              <a:t> </a:t>
            </a:r>
            <a:r>
              <a:rPr lang="en-US" dirty="0" err="1">
                <a:latin typeface="Merriweather" panose="020B0604020202020204" charset="0"/>
              </a:rPr>
              <a:t>nha</a:t>
            </a:r>
            <a:r>
              <a:rPr lang="en-US" dirty="0">
                <a:latin typeface="Merriweather" panose="020B0604020202020204" charset="0"/>
              </a:rPr>
              <a:t> </a:t>
            </a:r>
            <a:r>
              <a:rPr lang="en-US" dirty="0" err="1">
                <a:latin typeface="Merriweather" panose="020B0604020202020204" charset="0"/>
              </a:rPr>
              <a:t>khoa</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cung</a:t>
            </a:r>
            <a:r>
              <a:rPr lang="en-US" dirty="0">
                <a:latin typeface="Merriweather" panose="020B0604020202020204" charset="0"/>
              </a:rPr>
              <a:t> </a:t>
            </a:r>
            <a:r>
              <a:rPr lang="en-US" dirty="0" err="1">
                <a:latin typeface="Merriweather" panose="020B0604020202020204" charset="0"/>
              </a:rPr>
              <a:t>cấp</a:t>
            </a:r>
            <a:r>
              <a:rPr lang="en-US" dirty="0">
                <a:latin typeface="Merriweather" panose="020B0604020202020204" charset="0"/>
              </a:rPr>
              <a:t> </a:t>
            </a:r>
            <a:r>
              <a:rPr lang="en-US" dirty="0" err="1">
                <a:latin typeface="Merriweather" panose="020B0604020202020204" charset="0"/>
              </a:rPr>
              <a:t>thêm</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tin </a:t>
            </a:r>
            <a:r>
              <a:rPr lang="en-US" dirty="0" err="1">
                <a:latin typeface="Merriweather" panose="020B0604020202020204" charset="0"/>
              </a:rPr>
              <a:t>về</a:t>
            </a:r>
            <a:r>
              <a:rPr lang="en-US" dirty="0">
                <a:latin typeface="Merriweather" panose="020B0604020202020204" charset="0"/>
              </a:rPr>
              <a:t> </a:t>
            </a:r>
            <a:r>
              <a:rPr lang="en-US" dirty="0" err="1">
                <a:latin typeface="Merriweather" panose="020B0604020202020204" charset="0"/>
              </a:rPr>
              <a:t>ngày</a:t>
            </a:r>
            <a:r>
              <a:rPr lang="en-US" dirty="0">
                <a:latin typeface="Merriweather" panose="020B0604020202020204" charset="0"/>
              </a:rPr>
              <a:t> </a:t>
            </a:r>
            <a:r>
              <a:rPr lang="en-US" dirty="0" err="1">
                <a:latin typeface="Merriweather" panose="020B0604020202020204" charset="0"/>
              </a:rPr>
              <a:t>và</a:t>
            </a:r>
            <a:r>
              <a:rPr lang="en-US" dirty="0">
                <a:latin typeface="Merriweather" panose="020B0604020202020204" charset="0"/>
              </a:rPr>
              <a:t> </a:t>
            </a:r>
            <a:r>
              <a:rPr lang="en-US" dirty="0" err="1">
                <a:latin typeface="Merriweather" panose="020B0604020202020204" charset="0"/>
              </a:rPr>
              <a:t>giờ</a:t>
            </a:r>
            <a:r>
              <a:rPr lang="en-US" dirty="0">
                <a:latin typeface="Merriweather" panose="020B0604020202020204" charset="0"/>
              </a:rPr>
              <a:t> </a:t>
            </a:r>
            <a:r>
              <a:rPr lang="en-US" dirty="0" err="1">
                <a:latin typeface="Merriweather" panose="020B0604020202020204" charset="0"/>
              </a:rPr>
              <a:t>để</a:t>
            </a:r>
            <a:r>
              <a:rPr lang="en-US" dirty="0">
                <a:latin typeface="Merriweather" panose="020B0604020202020204" charset="0"/>
              </a:rPr>
              <a:t> </a:t>
            </a:r>
            <a:r>
              <a:rPr lang="en-US" dirty="0" err="1">
                <a:latin typeface="Merriweather" panose="020B0604020202020204" charset="0"/>
              </a:rPr>
              <a:t>đặt</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khám</a:t>
            </a:r>
            <a:r>
              <a:rPr lang="en-US" dirty="0" smtClean="0">
                <a:latin typeface="Merriweather" panose="020B0604020202020204" charset="0"/>
              </a:rPr>
              <a:t>.</a:t>
            </a:r>
          </a:p>
          <a:p>
            <a:pPr>
              <a:spcBef>
                <a:spcPts val="600"/>
              </a:spcBef>
            </a:pPr>
            <a:endParaRPr lang="en-US" dirty="0">
              <a:latin typeface="Merriweather" panose="020B0604020202020204" charset="0"/>
            </a:endParaRPr>
          </a:p>
          <a:p>
            <a:pPr>
              <a:spcBef>
                <a:spcPts val="600"/>
              </a:spcBef>
            </a:pPr>
            <a:r>
              <a:rPr lang="en-US" dirty="0" err="1">
                <a:latin typeface="Merriweather" panose="020B0604020202020204" charset="0"/>
              </a:rPr>
              <a:t>Sau</a:t>
            </a:r>
            <a:r>
              <a:rPr lang="en-US" dirty="0">
                <a:latin typeface="Merriweather" panose="020B0604020202020204" charset="0"/>
              </a:rPr>
              <a:t> </a:t>
            </a:r>
            <a:r>
              <a:rPr lang="en-US" dirty="0" err="1">
                <a:latin typeface="Merriweather" panose="020B0604020202020204" charset="0"/>
              </a:rPr>
              <a:t>khi</a:t>
            </a:r>
            <a:r>
              <a:rPr lang="en-US" dirty="0">
                <a:latin typeface="Merriweather" panose="020B0604020202020204" charset="0"/>
              </a:rPr>
              <a:t> </a:t>
            </a:r>
            <a:r>
              <a:rPr lang="en-US" dirty="0" err="1">
                <a:latin typeface="Merriweather" panose="020B0604020202020204" charset="0"/>
              </a:rPr>
              <a:t>được</a:t>
            </a:r>
            <a:r>
              <a:rPr lang="en-US" dirty="0">
                <a:latin typeface="Merriweather" panose="020B0604020202020204" charset="0"/>
              </a:rPr>
              <a:t> </a:t>
            </a:r>
            <a:r>
              <a:rPr lang="en-US" dirty="0" err="1">
                <a:latin typeface="Merriweather" panose="020B0604020202020204" charset="0"/>
              </a:rPr>
              <a:t>cung</a:t>
            </a:r>
            <a:r>
              <a:rPr lang="en-US" dirty="0">
                <a:latin typeface="Merriweather" panose="020B0604020202020204" charset="0"/>
              </a:rPr>
              <a:t> </a:t>
            </a:r>
            <a:r>
              <a:rPr lang="en-US" dirty="0" err="1">
                <a:latin typeface="Merriweather" panose="020B0604020202020204" charset="0"/>
              </a:rPr>
              <a:t>cấp</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tin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kiểm</a:t>
            </a:r>
            <a:r>
              <a:rPr lang="en-US" dirty="0">
                <a:latin typeface="Merriweather" panose="020B0604020202020204" charset="0"/>
              </a:rPr>
              <a:t> </a:t>
            </a:r>
            <a:r>
              <a:rPr lang="en-US" dirty="0" err="1">
                <a:latin typeface="Merriweather" panose="020B0604020202020204" charset="0"/>
              </a:rPr>
              <a:t>tra</a:t>
            </a:r>
            <a:r>
              <a:rPr lang="en-US" dirty="0">
                <a:latin typeface="Merriweather" panose="020B0604020202020204" charset="0"/>
              </a:rPr>
              <a:t> </a:t>
            </a:r>
            <a:r>
              <a:rPr lang="en-US" dirty="0" err="1">
                <a:latin typeface="Merriweather" panose="020B0604020202020204" charset="0"/>
              </a:rPr>
              <a:t>xem</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của</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này</a:t>
            </a:r>
            <a:r>
              <a:rPr lang="en-US" dirty="0">
                <a:latin typeface="Merriweather" panose="020B0604020202020204" charset="0"/>
              </a:rPr>
              <a:t> </a:t>
            </a:r>
            <a:r>
              <a:rPr lang="en-US" dirty="0" err="1">
                <a:latin typeface="Merriweather" panose="020B0604020202020204" charset="0"/>
              </a:rPr>
              <a:t>có</a:t>
            </a:r>
            <a:r>
              <a:rPr lang="en-US" dirty="0">
                <a:latin typeface="Merriweather" panose="020B0604020202020204" charset="0"/>
              </a:rPr>
              <a:t> </a:t>
            </a:r>
            <a:r>
              <a:rPr lang="en-US" dirty="0" err="1">
                <a:latin typeface="Merriweather" panose="020B0604020202020204" charset="0"/>
              </a:rPr>
              <a:t>trùng</a:t>
            </a:r>
            <a:r>
              <a:rPr lang="en-US" dirty="0">
                <a:latin typeface="Merriweather" panose="020B0604020202020204" charset="0"/>
              </a:rPr>
              <a:t> </a:t>
            </a:r>
            <a:r>
              <a:rPr lang="en-US" dirty="0" err="1">
                <a:latin typeface="Merriweather" panose="020B0604020202020204" charset="0"/>
              </a:rPr>
              <a:t>thời</a:t>
            </a:r>
            <a:r>
              <a:rPr lang="en-US" dirty="0">
                <a:latin typeface="Merriweather" panose="020B0604020202020204" charset="0"/>
              </a:rPr>
              <a:t> </a:t>
            </a:r>
            <a:r>
              <a:rPr lang="en-US" dirty="0" err="1">
                <a:latin typeface="Merriweather" panose="020B0604020202020204" charset="0"/>
              </a:rPr>
              <a:t>gian</a:t>
            </a:r>
            <a:r>
              <a:rPr lang="en-US" dirty="0">
                <a:latin typeface="Merriweather" panose="020B0604020202020204" charset="0"/>
              </a:rPr>
              <a:t> </a:t>
            </a:r>
            <a:r>
              <a:rPr lang="en-US" dirty="0" err="1">
                <a:latin typeface="Merriweather" panose="020B0604020202020204" charset="0"/>
              </a:rPr>
              <a:t>với</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khác</a:t>
            </a:r>
            <a:r>
              <a:rPr lang="en-US" dirty="0">
                <a:latin typeface="Merriweather" panose="020B0604020202020204" charset="0"/>
              </a:rPr>
              <a:t> hay </a:t>
            </a:r>
            <a:r>
              <a:rPr lang="en-US" dirty="0" err="1">
                <a:latin typeface="Merriweather" panose="020B0604020202020204" charset="0"/>
              </a:rPr>
              <a:t>không</a:t>
            </a:r>
            <a:r>
              <a:rPr lang="en-US" dirty="0">
                <a:latin typeface="Merriweather" panose="020B0604020202020204" charset="0"/>
              </a:rPr>
              <a:t>. </a:t>
            </a:r>
            <a:r>
              <a:rPr lang="en-US" dirty="0" err="1">
                <a:latin typeface="Merriweather" panose="020B0604020202020204" charset="0"/>
              </a:rPr>
              <a:t>Nếu</a:t>
            </a:r>
            <a:r>
              <a:rPr lang="en-US" dirty="0">
                <a:latin typeface="Merriweather" panose="020B0604020202020204" charset="0"/>
              </a:rPr>
              <a:t> </a:t>
            </a:r>
            <a:r>
              <a:rPr lang="en-US" dirty="0" err="1">
                <a:latin typeface="Merriweather" panose="020B0604020202020204" charset="0"/>
              </a:rPr>
              <a:t>không</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a:t>
            </a:r>
            <a:r>
              <a:rPr lang="en-US" dirty="0" err="1">
                <a:latin typeface="Merriweather" panose="020B0604020202020204" charset="0"/>
              </a:rPr>
              <a:t>báo</a:t>
            </a:r>
            <a:r>
              <a:rPr lang="en-US" dirty="0">
                <a:latin typeface="Merriweather" panose="020B0604020202020204" charset="0"/>
              </a:rPr>
              <a:t> </a:t>
            </a:r>
            <a:r>
              <a:rPr lang="en-US" dirty="0" err="1">
                <a:latin typeface="Merriweather" panose="020B0604020202020204" charset="0"/>
              </a:rPr>
              <a:t>cho</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rằng</a:t>
            </a:r>
            <a:r>
              <a:rPr lang="en-US" dirty="0">
                <a:latin typeface="Merriweather" panose="020B0604020202020204" charset="0"/>
              </a:rPr>
              <a:t> </a:t>
            </a:r>
            <a:r>
              <a:rPr lang="en-US" dirty="0" err="1">
                <a:latin typeface="Merriweather" panose="020B0604020202020204" charset="0"/>
              </a:rPr>
              <a:t>đặt</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thành</a:t>
            </a:r>
            <a:r>
              <a:rPr lang="en-US" dirty="0">
                <a:latin typeface="Merriweather" panose="020B0604020202020204" charset="0"/>
              </a:rPr>
              <a:t> </a:t>
            </a:r>
            <a:r>
              <a:rPr lang="en-US" dirty="0" err="1">
                <a:latin typeface="Merriweather" panose="020B0604020202020204" charset="0"/>
              </a:rPr>
              <a:t>công</a:t>
            </a:r>
            <a:r>
              <a:rPr lang="en-US" dirty="0">
                <a:latin typeface="Merriweather" panose="020B0604020202020204" charset="0"/>
              </a:rPr>
              <a:t> </a:t>
            </a:r>
            <a:r>
              <a:rPr lang="en-US" dirty="0" err="1">
                <a:latin typeface="Merriweather" panose="020B0604020202020204" charset="0"/>
              </a:rPr>
              <a:t>và</a:t>
            </a:r>
            <a:r>
              <a:rPr lang="en-US" dirty="0">
                <a:latin typeface="Merriweather" panose="020B0604020202020204" charset="0"/>
              </a:rPr>
              <a:t> </a:t>
            </a:r>
            <a:r>
              <a:rPr lang="en-US" dirty="0" err="1">
                <a:latin typeface="Merriweather" panose="020B0604020202020204" charset="0"/>
              </a:rPr>
              <a:t>lưu</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tin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lại</a:t>
            </a:r>
            <a:r>
              <a:rPr lang="en-US" dirty="0">
                <a:latin typeface="Merriweather" panose="020B0604020202020204" charset="0"/>
              </a:rPr>
              <a:t>. </a:t>
            </a:r>
            <a:r>
              <a:rPr lang="en-US" dirty="0" err="1">
                <a:latin typeface="Merriweather" panose="020B0604020202020204" charset="0"/>
              </a:rPr>
              <a:t>Ngược</a:t>
            </a:r>
            <a:r>
              <a:rPr lang="en-US" dirty="0">
                <a:latin typeface="Merriweather" panose="020B0604020202020204" charset="0"/>
              </a:rPr>
              <a:t> </a:t>
            </a:r>
            <a:r>
              <a:rPr lang="en-US" dirty="0" err="1">
                <a:latin typeface="Merriweather" panose="020B0604020202020204" charset="0"/>
              </a:rPr>
              <a:t>lại</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viên</a:t>
            </a:r>
            <a:r>
              <a:rPr lang="en-US" dirty="0">
                <a:latin typeface="Merriweather" panose="020B0604020202020204" charset="0"/>
              </a:rPr>
              <a:t> </a:t>
            </a:r>
            <a:r>
              <a:rPr lang="en-US" dirty="0" err="1">
                <a:latin typeface="Merriweather" panose="020B0604020202020204" charset="0"/>
              </a:rPr>
              <a:t>sẽ</a:t>
            </a:r>
            <a:r>
              <a:rPr lang="en-US" dirty="0">
                <a:latin typeface="Merriweather" panose="020B0604020202020204" charset="0"/>
              </a:rPr>
              <a:t> </a:t>
            </a:r>
            <a:r>
              <a:rPr lang="en-US" dirty="0" err="1">
                <a:latin typeface="Merriweather" panose="020B0604020202020204" charset="0"/>
              </a:rPr>
              <a:t>thông</a:t>
            </a:r>
            <a:r>
              <a:rPr lang="en-US" dirty="0">
                <a:latin typeface="Merriweather" panose="020B0604020202020204" charset="0"/>
              </a:rPr>
              <a:t> </a:t>
            </a:r>
            <a:r>
              <a:rPr lang="en-US" dirty="0" err="1">
                <a:latin typeface="Merriweather" panose="020B0604020202020204" charset="0"/>
              </a:rPr>
              <a:t>báo</a:t>
            </a:r>
            <a:r>
              <a:rPr lang="en-US" dirty="0">
                <a:latin typeface="Merriweather" panose="020B0604020202020204" charset="0"/>
              </a:rPr>
              <a:t> </a:t>
            </a:r>
            <a:r>
              <a:rPr lang="en-US" dirty="0" err="1">
                <a:latin typeface="Merriweather" panose="020B0604020202020204" charset="0"/>
              </a:rPr>
              <a:t>cho</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rằng</a:t>
            </a:r>
            <a:r>
              <a:rPr lang="en-US" dirty="0">
                <a:latin typeface="Merriweather" panose="020B0604020202020204" charset="0"/>
              </a:rPr>
              <a:t> </a:t>
            </a:r>
            <a:r>
              <a:rPr lang="en-US" dirty="0" err="1">
                <a:latin typeface="Merriweather" panose="020B0604020202020204" charset="0"/>
              </a:rPr>
              <a:t>đã</a:t>
            </a:r>
            <a:r>
              <a:rPr lang="en-US" dirty="0">
                <a:latin typeface="Merriweather" panose="020B0604020202020204" charset="0"/>
              </a:rPr>
              <a:t> </a:t>
            </a:r>
            <a:r>
              <a:rPr lang="en-US" dirty="0" err="1">
                <a:latin typeface="Merriweather" panose="020B0604020202020204" charset="0"/>
              </a:rPr>
              <a:t>trùng</a:t>
            </a:r>
            <a:r>
              <a:rPr lang="en-US" dirty="0">
                <a:latin typeface="Merriweather" panose="020B0604020202020204" charset="0"/>
              </a:rPr>
              <a:t> </a:t>
            </a:r>
            <a:r>
              <a:rPr lang="en-US" dirty="0" err="1">
                <a:latin typeface="Merriweather" panose="020B0604020202020204" charset="0"/>
              </a:rPr>
              <a:t>với</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khác</a:t>
            </a:r>
            <a:r>
              <a:rPr lang="en-US" dirty="0">
                <a:latin typeface="Merriweather" panose="020B0604020202020204" charset="0"/>
              </a:rPr>
              <a:t> </a:t>
            </a:r>
            <a:r>
              <a:rPr lang="en-US" dirty="0" err="1">
                <a:latin typeface="Merriweather" panose="020B0604020202020204" charset="0"/>
              </a:rPr>
              <a:t>và</a:t>
            </a:r>
            <a:r>
              <a:rPr lang="en-US" dirty="0">
                <a:latin typeface="Merriweather" panose="020B0604020202020204" charset="0"/>
              </a:rPr>
              <a:t> </a:t>
            </a:r>
            <a:r>
              <a:rPr lang="en-US" dirty="0" err="1">
                <a:latin typeface="Merriweather" panose="020B0604020202020204" charset="0"/>
              </a:rPr>
              <a:t>đề</a:t>
            </a:r>
            <a:r>
              <a:rPr lang="en-US" dirty="0">
                <a:latin typeface="Merriweather" panose="020B0604020202020204" charset="0"/>
              </a:rPr>
              <a:t> </a:t>
            </a:r>
            <a:r>
              <a:rPr lang="en-US" dirty="0" err="1">
                <a:latin typeface="Merriweather" panose="020B0604020202020204" charset="0"/>
              </a:rPr>
              <a:t>nghị</a:t>
            </a:r>
            <a:r>
              <a:rPr lang="en-US" dirty="0">
                <a:latin typeface="Merriweather" panose="020B0604020202020204" charset="0"/>
              </a:rPr>
              <a:t> </a:t>
            </a:r>
            <a:r>
              <a:rPr lang="en-US" dirty="0" err="1">
                <a:latin typeface="Merriweather" panose="020B0604020202020204" charset="0"/>
              </a:rPr>
              <a:t>bệnh</a:t>
            </a:r>
            <a:r>
              <a:rPr lang="en-US" dirty="0">
                <a:latin typeface="Merriweather" panose="020B0604020202020204" charset="0"/>
              </a:rPr>
              <a:t> </a:t>
            </a:r>
            <a:r>
              <a:rPr lang="en-US" dirty="0" err="1">
                <a:latin typeface="Merriweather" panose="020B0604020202020204" charset="0"/>
              </a:rPr>
              <a:t>nhân</a:t>
            </a:r>
            <a:r>
              <a:rPr lang="en-US" dirty="0">
                <a:latin typeface="Merriweather" panose="020B0604020202020204" charset="0"/>
              </a:rPr>
              <a:t> </a:t>
            </a:r>
            <a:r>
              <a:rPr lang="en-US" dirty="0" err="1">
                <a:latin typeface="Merriweather" panose="020B0604020202020204" charset="0"/>
              </a:rPr>
              <a:t>đặt</a:t>
            </a:r>
            <a:r>
              <a:rPr lang="en-US" dirty="0">
                <a:latin typeface="Merriweather" panose="020B0604020202020204" charset="0"/>
              </a:rPr>
              <a:t> </a:t>
            </a:r>
            <a:r>
              <a:rPr lang="en-US" dirty="0" err="1">
                <a:latin typeface="Merriweather" panose="020B0604020202020204" charset="0"/>
              </a:rPr>
              <a:t>lịch</a:t>
            </a:r>
            <a:r>
              <a:rPr lang="en-US" dirty="0">
                <a:latin typeface="Merriweather" panose="020B0604020202020204" charset="0"/>
              </a:rPr>
              <a:t> </a:t>
            </a:r>
            <a:r>
              <a:rPr lang="en-US" dirty="0" err="1">
                <a:latin typeface="Merriweather" panose="020B0604020202020204" charset="0"/>
              </a:rPr>
              <a:t>hẹn</a:t>
            </a:r>
            <a:r>
              <a:rPr lang="en-US" dirty="0">
                <a:latin typeface="Merriweather" panose="020B0604020202020204" charset="0"/>
              </a:rPr>
              <a:t> </a:t>
            </a:r>
            <a:r>
              <a:rPr lang="en-US" dirty="0" err="1">
                <a:latin typeface="Merriweather" panose="020B0604020202020204" charset="0"/>
              </a:rPr>
              <a:t>vào</a:t>
            </a:r>
            <a:r>
              <a:rPr lang="en-US" dirty="0">
                <a:latin typeface="Merriweather" panose="020B0604020202020204" charset="0"/>
              </a:rPr>
              <a:t> </a:t>
            </a:r>
            <a:r>
              <a:rPr lang="en-US" dirty="0" err="1">
                <a:latin typeface="Merriweather" panose="020B0604020202020204" charset="0"/>
              </a:rPr>
              <a:t>thời</a:t>
            </a:r>
            <a:r>
              <a:rPr lang="en-US" dirty="0">
                <a:latin typeface="Merriweather" panose="020B0604020202020204" charset="0"/>
              </a:rPr>
              <a:t> </a:t>
            </a:r>
            <a:r>
              <a:rPr lang="en-US" dirty="0" err="1">
                <a:latin typeface="Merriweather" panose="020B0604020202020204" charset="0"/>
              </a:rPr>
              <a:t>gian</a:t>
            </a:r>
            <a:r>
              <a:rPr lang="en-US" dirty="0">
                <a:latin typeface="Merriweather" panose="020B0604020202020204" charset="0"/>
              </a:rPr>
              <a:t> </a:t>
            </a:r>
            <a:r>
              <a:rPr lang="en-US" dirty="0" err="1">
                <a:latin typeface="Merriweather" panose="020B0604020202020204" charset="0"/>
              </a:rPr>
              <a:t>khác</a:t>
            </a:r>
            <a:r>
              <a:rPr lang="en-US" dirty="0">
                <a:latin typeface="Merriweather" panose="020B0604020202020204" charset="0"/>
              </a:rPr>
              <a:t>.</a:t>
            </a:r>
          </a:p>
        </p:txBody>
      </p:sp>
    </p:spTree>
    <p:extLst>
      <p:ext uri="{BB962C8B-B14F-4D97-AF65-F5344CB8AC3E}">
        <p14:creationId xmlns:p14="http://schemas.microsoft.com/office/powerpoint/2010/main" val="89898454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872443" y="670792"/>
            <a:ext cx="6880500" cy="582900"/>
          </a:xfrm>
          <a:prstGeom prst="rect">
            <a:avLst/>
          </a:prstGeom>
        </p:spPr>
        <p:txBody>
          <a:bodyPr spcFirstLastPara="1" wrap="square" lIns="91425" tIns="91425" rIns="91425" bIns="91425" anchor="b" anchorCtr="0">
            <a:noAutofit/>
          </a:bodyPr>
          <a:lstStyle/>
          <a:p>
            <a:r>
              <a:rPr lang="en-US" dirty="0" err="1"/>
              <a:t>Quy</a:t>
            </a:r>
            <a:r>
              <a:rPr lang="en-US" dirty="0"/>
              <a:t> </a:t>
            </a:r>
            <a:r>
              <a:rPr lang="en-US" dirty="0" err="1"/>
              <a:t>trình</a:t>
            </a:r>
            <a:r>
              <a:rPr lang="en-US" dirty="0"/>
              <a:t> </a:t>
            </a:r>
            <a:r>
              <a:rPr lang="en-US" dirty="0" err="1"/>
              <a:t>khám</a:t>
            </a:r>
            <a:r>
              <a:rPr lang="en-US" dirty="0"/>
              <a:t> </a:t>
            </a:r>
            <a:r>
              <a:rPr lang="en-US" dirty="0" err="1"/>
              <a:t>bệnh</a:t>
            </a:r>
            <a:endParaRPr lang="en-US" dirty="0"/>
          </a:p>
        </p:txBody>
      </p:sp>
      <p:sp>
        <p:nvSpPr>
          <p:cNvPr id="1897" name="Google Shape;1897;p14"/>
          <p:cNvSpPr txBox="1"/>
          <p:nvPr/>
        </p:nvSpPr>
        <p:spPr>
          <a:xfrm>
            <a:off x="1118102" y="1325147"/>
            <a:ext cx="6790498" cy="2468931"/>
          </a:xfrm>
          <a:prstGeom prst="rect">
            <a:avLst/>
          </a:prstGeom>
          <a:noFill/>
          <a:ln>
            <a:noFill/>
          </a:ln>
        </p:spPr>
        <p:txBody>
          <a:bodyPr spcFirstLastPara="1" wrap="square" lIns="91425" tIns="91425" rIns="91425" bIns="91425" anchor="t" anchorCtr="0">
            <a:noAutofit/>
          </a:bodyPr>
          <a:lstStyle/>
          <a:p>
            <a:pPr>
              <a:spcBef>
                <a:spcPts val="600"/>
              </a:spcBef>
            </a:pPr>
            <a:r>
              <a:rPr lang="vi-VN" dirty="0">
                <a:latin typeface="Merriweather" panose="020B0604020202020204" charset="0"/>
              </a:rPr>
              <a:t>Khi vào phòng khám, nha sỹ sẽ thăm khám và tư vấn dịch vụ điều trị cho bệnh nhân. Bệnh nhân có thể trì hoãn nếu chưa muốn điều trị ngay. Ngược lại, bệnh nhân sẽ yêu cầu nha sỹ tiến hành điều trị. Sau khi điều trị xong, nha sỹ sẽ ghi nhận vào phiếu khám bệnh dịch vụ đã điều trị và kê đơn thuốc cho bệnh nhân. Sau đó, nha sỹ sẽ lên lịch hẹn tái khám (vì có một số dịch vụ phải đến nha khoa nhiều lần</a:t>
            </a:r>
            <a:r>
              <a:rPr lang="vi-VN" dirty="0" smtClean="0">
                <a:latin typeface="Merriweather" panose="020B0604020202020204" charset="0"/>
              </a:rPr>
              <a:t>).</a:t>
            </a:r>
            <a:endParaRPr lang="en-US" dirty="0" smtClean="0">
              <a:latin typeface="Merriweather" panose="020B0604020202020204" charset="0"/>
            </a:endParaRPr>
          </a:p>
          <a:p>
            <a:pPr>
              <a:spcBef>
                <a:spcPts val="600"/>
              </a:spcBef>
            </a:pPr>
            <a:endParaRPr lang="vi-VN" dirty="0">
              <a:latin typeface="Merriweather" panose="020B0604020202020204" charset="0"/>
            </a:endParaRPr>
          </a:p>
          <a:p>
            <a:pPr>
              <a:spcBef>
                <a:spcPts val="600"/>
              </a:spcBef>
            </a:pPr>
            <a:r>
              <a:rPr lang="vi-VN" dirty="0">
                <a:latin typeface="Merriweather" panose="020B0604020202020204" charset="0"/>
              </a:rPr>
              <a:t>Bệnh nhân sẽ ra quầy thanh toán chi phí khám bệnh. Nhân viên sẽ làm biên lai thanh toán đưa cho bệnh nhân. </a:t>
            </a: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91470012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 name="Google Shape;1896;p14"/>
          <p:cNvSpPr txBox="1">
            <a:spLocks/>
          </p:cNvSpPr>
          <p:nvPr/>
        </p:nvSpPr>
        <p:spPr>
          <a:xfrm>
            <a:off x="872443" y="670792"/>
            <a:ext cx="6880500" cy="582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600" b="1" dirty="0" err="1">
                <a:solidFill>
                  <a:schemeClr val="accent1"/>
                </a:solidFill>
                <a:latin typeface="Amatic SC" panose="020B0604020202020204" charset="-79"/>
                <a:cs typeface="Amatic SC" panose="020B0604020202020204" charset="-79"/>
              </a:rPr>
              <a:t>Quy</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trình</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báo</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cáo</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thống</a:t>
            </a:r>
            <a:r>
              <a:rPr lang="en-US" sz="2600" b="1" dirty="0">
                <a:solidFill>
                  <a:schemeClr val="accent1"/>
                </a:solidFill>
                <a:latin typeface="Amatic SC" panose="020B0604020202020204" charset="-79"/>
                <a:cs typeface="Amatic SC" panose="020B0604020202020204" charset="-79"/>
              </a:rPr>
              <a:t> </a:t>
            </a:r>
            <a:r>
              <a:rPr lang="en-US" sz="2600" b="1" dirty="0" err="1">
                <a:solidFill>
                  <a:schemeClr val="accent1"/>
                </a:solidFill>
                <a:latin typeface="Amatic SC" panose="020B0604020202020204" charset="-79"/>
                <a:cs typeface="Amatic SC" panose="020B0604020202020204" charset="-79"/>
              </a:rPr>
              <a:t>kê</a:t>
            </a:r>
            <a:endParaRPr lang="en-US" sz="2600" dirty="0">
              <a:solidFill>
                <a:schemeClr val="accent1"/>
              </a:solidFill>
              <a:latin typeface="Amatic SC" panose="020B0604020202020204" charset="-79"/>
              <a:cs typeface="Amatic SC" panose="020B0604020202020204" charset="-79"/>
            </a:endParaRPr>
          </a:p>
        </p:txBody>
      </p:sp>
      <p:sp>
        <p:nvSpPr>
          <p:cNvPr id="6" name="Google Shape;1897;p14"/>
          <p:cNvSpPr txBox="1"/>
          <p:nvPr/>
        </p:nvSpPr>
        <p:spPr>
          <a:xfrm>
            <a:off x="1193165" y="1359266"/>
            <a:ext cx="6790498" cy="2721414"/>
          </a:xfrm>
          <a:prstGeom prst="rect">
            <a:avLst/>
          </a:prstGeom>
          <a:noFill/>
          <a:ln>
            <a:noFill/>
          </a:ln>
        </p:spPr>
        <p:txBody>
          <a:bodyPr spcFirstLastPara="1" wrap="square" lIns="91425" tIns="91425" rIns="91425" bIns="91425" anchor="t" anchorCtr="0">
            <a:noAutofit/>
          </a:bodyPr>
          <a:lstStyle/>
          <a:p>
            <a:pPr>
              <a:spcBef>
                <a:spcPts val="600"/>
              </a:spcBef>
            </a:pPr>
            <a:r>
              <a:rPr lang="vi-VN" dirty="0">
                <a:latin typeface="Merriweather" panose="020B0604020202020204" charset="0"/>
              </a:rPr>
              <a:t>Quản lý sẽ yêu cầu nhân viên thông kê thu chi trong ngày/ tuần/ tháng của phòng khám</a:t>
            </a:r>
            <a:r>
              <a:rPr lang="vi-VN" dirty="0" smtClean="0">
                <a:latin typeface="Merriweather" panose="020B0604020202020204" charset="0"/>
              </a:rPr>
              <a:t>.</a:t>
            </a:r>
            <a:endParaRPr lang="en-US" dirty="0" smtClean="0">
              <a:latin typeface="Merriweather" panose="020B0604020202020204" charset="0"/>
            </a:endParaRPr>
          </a:p>
          <a:p>
            <a:pPr>
              <a:spcBef>
                <a:spcPts val="600"/>
              </a:spcBef>
            </a:pPr>
            <a:endParaRPr lang="vi-VN" dirty="0">
              <a:latin typeface="Merriweather" panose="020B0604020202020204" charset="0"/>
            </a:endParaRPr>
          </a:p>
          <a:p>
            <a:pPr>
              <a:spcBef>
                <a:spcPts val="600"/>
              </a:spcBef>
            </a:pPr>
            <a:r>
              <a:rPr lang="vi-VN" dirty="0">
                <a:latin typeface="Merriweather" panose="020B0604020202020204" charset="0"/>
              </a:rPr>
              <a:t>Sau khi có yêu cầu từ quản lý, nhân viên sẽ thống kê tất cả thông tin thu chi thông qua các biên lai thanh toán từ bệnh nhân, các hoá đơn nhập vật liệu của phòng khám và các vật liệu đã tiêu hao trong quá trình điều trị cho bệnh nhân. Sau đó, nhân viên sẽ tổng hợp lại thành báo cáo, kiểm tra chỉnh sửa lại và nộp cho quản lý bản báo cáo thống kê hoàn chỉnh.</a:t>
            </a:r>
          </a:p>
        </p:txBody>
      </p:sp>
    </p:spTree>
    <p:extLst>
      <p:ext uri="{BB962C8B-B14F-4D97-AF65-F5344CB8AC3E}">
        <p14:creationId xmlns:p14="http://schemas.microsoft.com/office/powerpoint/2010/main" val="98501671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084207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a:p>
            <a:pPr lvl="0" indent="-457200" rtl="0">
              <a:spcBef>
                <a:spcPts val="1200"/>
              </a:spcBef>
              <a:spcAft>
                <a:spcPts val="0"/>
              </a:spcAft>
              <a:buAutoNum type="arabicPeriod"/>
            </a:pPr>
            <a:r>
              <a:rPr lang="en" sz="2000" dirty="0" smtClean="0"/>
              <a:t>Phân </a:t>
            </a:r>
            <a:r>
              <a:rPr lang="en" sz="2000" dirty="0" smtClean="0"/>
              <a:t>tích</a:t>
            </a:r>
            <a:endParaRPr lang="en" sz="2000" dirty="0" smtClean="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79809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3.</a:t>
            </a:r>
            <a:endParaRPr dirty="0"/>
          </a:p>
          <a:p>
            <a:pPr marL="0" lvl="0" indent="0" algn="ctr" rtl="0">
              <a:spcBef>
                <a:spcPts val="0"/>
              </a:spcBef>
              <a:spcAft>
                <a:spcPts val="0"/>
              </a:spcAft>
              <a:buNone/>
            </a:pPr>
            <a:r>
              <a:rPr lang="en" dirty="0" smtClean="0"/>
              <a:t>Phân tích</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6152338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Google Shape;1921;p17"/>
          <p:cNvSpPr txBox="1">
            <a:spLocks noGrp="1"/>
          </p:cNvSpPr>
          <p:nvPr>
            <p:ph type="body" idx="1"/>
          </p:nvPr>
        </p:nvSpPr>
        <p:spPr>
          <a:xfrm>
            <a:off x="317495" y="194919"/>
            <a:ext cx="1518127" cy="91737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1800" dirty="0" err="1" smtClean="0">
                <a:ln w="6350">
                  <a:solidFill>
                    <a:schemeClr val="accent2">
                      <a:lumMod val="40000"/>
                      <a:lumOff val="60000"/>
                    </a:schemeClr>
                  </a:solidFill>
                </a:ln>
                <a:solidFill>
                  <a:schemeClr val="tx1"/>
                </a:solidFill>
              </a:rPr>
              <a:t>Mô</a:t>
            </a:r>
            <a:r>
              <a:rPr lang="en-US" sz="1800" dirty="0" smtClean="0">
                <a:ln w="6350">
                  <a:solidFill>
                    <a:schemeClr val="accent2">
                      <a:lumMod val="40000"/>
                      <a:lumOff val="60000"/>
                    </a:schemeClr>
                  </a:solidFill>
                </a:ln>
                <a:solidFill>
                  <a:schemeClr val="tx1"/>
                </a:solidFill>
              </a:rPr>
              <a:t> </a:t>
            </a:r>
            <a:r>
              <a:rPr lang="en-US" sz="1800" dirty="0" err="1" smtClean="0">
                <a:ln w="6350">
                  <a:solidFill>
                    <a:schemeClr val="accent2">
                      <a:lumMod val="40000"/>
                      <a:lumOff val="60000"/>
                    </a:schemeClr>
                  </a:solidFill>
                </a:ln>
                <a:solidFill>
                  <a:schemeClr val="tx1"/>
                </a:solidFill>
              </a:rPr>
              <a:t>hình</a:t>
            </a:r>
            <a:r>
              <a:rPr lang="en-US" sz="1800" dirty="0" smtClean="0">
                <a:ln w="6350">
                  <a:solidFill>
                    <a:schemeClr val="accent2">
                      <a:lumMod val="40000"/>
                      <a:lumOff val="60000"/>
                    </a:schemeClr>
                  </a:solidFill>
                </a:ln>
                <a:solidFill>
                  <a:schemeClr val="tx1"/>
                </a:solidFill>
              </a:rPr>
              <a:t> ER</a:t>
            </a:r>
            <a:endParaRPr sz="1800" dirty="0">
              <a:ln w="6350">
                <a:solidFill>
                  <a:schemeClr val="accent2">
                    <a:lumMod val="40000"/>
                    <a:lumOff val="60000"/>
                  </a:schemeClr>
                </a:solidFill>
              </a:l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Google Shape;1921;p17"/>
          <p:cNvSpPr txBox="1">
            <a:spLocks noGrp="1"/>
          </p:cNvSpPr>
          <p:nvPr>
            <p:ph type="body" idx="1"/>
          </p:nvPr>
        </p:nvSpPr>
        <p:spPr>
          <a:xfrm>
            <a:off x="217487" y="0"/>
            <a:ext cx="1659865" cy="12192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n w="6350">
                  <a:solidFill>
                    <a:schemeClr val="accent2">
                      <a:lumMod val="40000"/>
                      <a:lumOff val="60000"/>
                    </a:schemeClr>
                  </a:solidFill>
                </a:ln>
                <a:solidFill>
                  <a:schemeClr val="tx1"/>
                </a:solidFill>
              </a:rPr>
              <a:t>Diagrams</a:t>
            </a:r>
            <a:endParaRPr dirty="0">
              <a:ln w="6350">
                <a:solidFill>
                  <a:schemeClr val="accent2">
                    <a:lumMod val="40000"/>
                    <a:lumOff val="60000"/>
                  </a:schemeClr>
                </a:solidFill>
              </a:ln>
              <a:solidFill>
                <a:schemeClr val="tx1"/>
              </a:solidFill>
            </a:endParaRPr>
          </a:p>
        </p:txBody>
      </p:sp>
    </p:spTree>
    <p:extLst>
      <p:ext uri="{BB962C8B-B14F-4D97-AF65-F5344CB8AC3E}">
        <p14:creationId xmlns:p14="http://schemas.microsoft.com/office/powerpoint/2010/main" val="11877608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a:p>
            <a:pPr lvl="0" indent="-457200" rtl="0">
              <a:spcBef>
                <a:spcPts val="1200"/>
              </a:spcBef>
              <a:spcAft>
                <a:spcPts val="0"/>
              </a:spcAft>
              <a:buAutoNum type="arabicPeriod"/>
            </a:pPr>
            <a:r>
              <a:rPr lang="en" sz="2000" dirty="0" smtClean="0"/>
              <a:t>Phân </a:t>
            </a:r>
            <a:r>
              <a:rPr lang="en" sz="2000" dirty="0" smtClean="0"/>
              <a:t>tích</a:t>
            </a:r>
            <a:endParaRPr lang="en" sz="2000" dirty="0" smtClean="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5653740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18102" y="384189"/>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Giới thiệu về nhóm</a:t>
            </a:r>
            <a:endParaRPr dirty="0"/>
          </a:p>
        </p:txBody>
      </p:sp>
      <p:sp>
        <p:nvSpPr>
          <p:cNvPr id="1897" name="Google Shape;1897;p14"/>
          <p:cNvSpPr txBox="1"/>
          <p:nvPr/>
        </p:nvSpPr>
        <p:spPr>
          <a:xfrm>
            <a:off x="1261680" y="919322"/>
            <a:ext cx="6790498" cy="3857394"/>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sz="1800" b="1" dirty="0" err="1" smtClean="0">
                <a:solidFill>
                  <a:srgbClr val="C00000"/>
                </a:solidFill>
                <a:latin typeface="Amatic SC" panose="020B0604020202020204" charset="-79"/>
                <a:ea typeface="Merriweather"/>
                <a:cs typeface="Amatic SC" panose="020B0604020202020204" charset="-79"/>
                <a:sym typeface="Merriweather"/>
              </a:rPr>
              <a:t>Các</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a:solidFill>
                  <a:srgbClr val="C00000"/>
                </a:solidFill>
                <a:latin typeface="Amatic SC" panose="020B0604020202020204" charset="-79"/>
                <a:ea typeface="Merriweather"/>
                <a:cs typeface="Amatic SC" panose="020B0604020202020204" charset="-79"/>
                <a:sym typeface="Merriweather"/>
              </a:rPr>
              <a:t>t</a:t>
            </a:r>
            <a:r>
              <a:rPr lang="en-US" sz="1800" b="1" dirty="0" err="1" smtClean="0">
                <a:solidFill>
                  <a:srgbClr val="C00000"/>
                </a:solidFill>
                <a:latin typeface="Amatic SC" panose="020B0604020202020204" charset="-79"/>
                <a:ea typeface="Merriweather"/>
                <a:cs typeface="Amatic SC" panose="020B0604020202020204" charset="-79"/>
                <a:sym typeface="Merriweather"/>
              </a:rPr>
              <a:t>hành</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viên</a:t>
            </a:r>
            <a:r>
              <a:rPr lang="en-US" sz="1800" b="1" dirty="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trong</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nhóm</a:t>
            </a:r>
            <a:r>
              <a:rPr lang="en-US" sz="1800" dirty="0" smtClean="0">
                <a:solidFill>
                  <a:srgbClr val="C00000"/>
                </a:solidFill>
                <a:latin typeface="Merriweather"/>
                <a:ea typeface="Merriweather"/>
                <a:cs typeface="Merriweather"/>
                <a:sym typeface="Merriweather"/>
              </a:rPr>
              <a:t>:</a:t>
            </a:r>
          </a:p>
          <a:p>
            <a:pPr marL="798513" lvl="0" algn="l" rtl="0">
              <a:spcBef>
                <a:spcPts val="1200"/>
              </a:spcBef>
              <a:spcAft>
                <a:spcPts val="0"/>
              </a:spcAft>
              <a:buNone/>
            </a:pP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Nguyễn</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Thị</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Phương</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Nga</a:t>
            </a:r>
            <a:endParaRPr lang="en-US" sz="1200" dirty="0" smtClean="0">
              <a:solidFill>
                <a:srgbClr val="2C3E50"/>
              </a:solidFill>
              <a:latin typeface="Merriweather"/>
              <a:ea typeface="Merriweather"/>
              <a:cs typeface="Merriweather"/>
              <a:sym typeface="Merriweather"/>
            </a:endParaRPr>
          </a:p>
          <a:p>
            <a:pPr marL="798513" lvl="0" algn="l" rtl="0">
              <a:spcBef>
                <a:spcPts val="1200"/>
              </a:spcBef>
              <a:spcAft>
                <a:spcPts val="0"/>
              </a:spcAft>
              <a:buFontTx/>
              <a:buChar char="-"/>
            </a:pP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Phạm</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Hoàng</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Yến</a:t>
            </a:r>
            <a:endParaRPr lang="en-US" sz="1200" dirty="0" smtClean="0">
              <a:solidFill>
                <a:srgbClr val="2C3E50"/>
              </a:solidFill>
              <a:latin typeface="Merriweather"/>
              <a:ea typeface="Merriweather"/>
              <a:cs typeface="Merriweather"/>
              <a:sym typeface="Merriweather"/>
            </a:endParaRPr>
          </a:p>
          <a:p>
            <a:pPr marL="798513" lvl="0" algn="l" rtl="0">
              <a:spcBef>
                <a:spcPts val="1200"/>
              </a:spcBef>
              <a:spcAft>
                <a:spcPts val="0"/>
              </a:spcAft>
              <a:buFontTx/>
              <a:buChar char="-"/>
            </a:pPr>
            <a:r>
              <a:rPr lang="en-US" sz="1200" dirty="0" smtClean="0">
                <a:solidFill>
                  <a:srgbClr val="2C3E50"/>
                </a:solidFill>
                <a:latin typeface="Merriweather"/>
                <a:ea typeface="Merriweather"/>
                <a:cs typeface="Merriweather"/>
                <a:sym typeface="Merriweather"/>
              </a:rPr>
              <a:t> Phan </a:t>
            </a:r>
            <a:r>
              <a:rPr lang="en-US" sz="1200" dirty="0" err="1" smtClean="0">
                <a:solidFill>
                  <a:srgbClr val="2C3E50"/>
                </a:solidFill>
                <a:latin typeface="Merriweather"/>
                <a:ea typeface="Merriweather"/>
                <a:cs typeface="Merriweather"/>
                <a:sym typeface="Merriweather"/>
              </a:rPr>
              <a:t>Thị</a:t>
            </a:r>
            <a:r>
              <a:rPr lang="en-US" sz="1200" dirty="0" smtClean="0">
                <a:solidFill>
                  <a:srgbClr val="2C3E50"/>
                </a:solidFill>
                <a:latin typeface="Merriweather"/>
                <a:ea typeface="Merriweather"/>
                <a:cs typeface="Merriweather"/>
                <a:sym typeface="Merriweather"/>
              </a:rPr>
              <a:t> Kim </a:t>
            </a:r>
            <a:r>
              <a:rPr lang="en-US" sz="1200" dirty="0" err="1" smtClean="0">
                <a:solidFill>
                  <a:srgbClr val="2C3E50"/>
                </a:solidFill>
                <a:latin typeface="Merriweather"/>
                <a:ea typeface="Merriweather"/>
                <a:cs typeface="Merriweather"/>
                <a:sym typeface="Merriweather"/>
              </a:rPr>
              <a:t>Nhung</a:t>
            </a:r>
            <a:endParaRPr lang="en-US" sz="1200" dirty="0" smtClean="0">
              <a:solidFill>
                <a:srgbClr val="2C3E50"/>
              </a:solidFill>
              <a:latin typeface="Merriweather"/>
              <a:ea typeface="Merriweather"/>
              <a:cs typeface="Merriweather"/>
              <a:sym typeface="Merriweather"/>
            </a:endParaRPr>
          </a:p>
          <a:p>
            <a:pPr marL="798513" lvl="0" algn="l" rtl="0">
              <a:spcBef>
                <a:spcPts val="1200"/>
              </a:spcBef>
              <a:spcAft>
                <a:spcPts val="0"/>
              </a:spcAft>
              <a:buFontTx/>
              <a:buChar char="-"/>
            </a:pP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Nguyễn</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Đăng</a:t>
            </a:r>
            <a:r>
              <a:rPr lang="en-US" sz="1200" dirty="0" smtClean="0">
                <a:solidFill>
                  <a:srgbClr val="2C3E50"/>
                </a:solidFill>
                <a:latin typeface="Merriweather"/>
                <a:ea typeface="Merriweather"/>
                <a:cs typeface="Merriweather"/>
                <a:sym typeface="Merriweather"/>
              </a:rPr>
              <a:t> An </a:t>
            </a:r>
            <a:r>
              <a:rPr lang="en-US" sz="1200" dirty="0" err="1" smtClean="0">
                <a:solidFill>
                  <a:srgbClr val="2C3E50"/>
                </a:solidFill>
                <a:latin typeface="Merriweather"/>
                <a:ea typeface="Merriweather"/>
                <a:cs typeface="Merriweather"/>
                <a:sym typeface="Merriweather"/>
              </a:rPr>
              <a:t>Ninh</a:t>
            </a:r>
            <a:endParaRPr lang="en-US" sz="1200" dirty="0">
              <a:solidFill>
                <a:srgbClr val="2C3E50"/>
              </a:solidFill>
              <a:latin typeface="Merriweather"/>
              <a:ea typeface="Merriweather"/>
              <a:cs typeface="Merriweather"/>
              <a:sym typeface="Merriweather"/>
            </a:endParaRPr>
          </a:p>
          <a:p>
            <a:pPr lvl="0" algn="l" rtl="0">
              <a:spcBef>
                <a:spcPts val="12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Đề</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tài</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thực</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hiện</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200" dirty="0" err="1" smtClean="0">
                <a:solidFill>
                  <a:srgbClr val="2C3E50"/>
                </a:solidFill>
                <a:latin typeface="Merriweather"/>
                <a:ea typeface="Merriweather"/>
                <a:cs typeface="Merriweather"/>
                <a:sym typeface="Merriweather"/>
              </a:rPr>
              <a:t>Quản</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lý</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phòng</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khám</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nha</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khoa</a:t>
            </a:r>
            <a:endParaRPr lang="en-US" sz="1200" dirty="0" smtClean="0">
              <a:solidFill>
                <a:srgbClr val="2C3E50"/>
              </a:solidFill>
              <a:latin typeface="Merriweather"/>
              <a:ea typeface="Merriweather"/>
              <a:cs typeface="Merriweather"/>
              <a:sym typeface="Merriweather"/>
            </a:endParaRPr>
          </a:p>
          <a:p>
            <a:pPr lvl="0" algn="l" rtl="0">
              <a:spcBef>
                <a:spcPts val="12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Lớp</a:t>
            </a:r>
            <a:r>
              <a:rPr lang="en-US" sz="1800" b="1" dirty="0" smtClean="0">
                <a:solidFill>
                  <a:srgbClr val="C00000"/>
                </a:solidFill>
                <a:latin typeface="Amatic SC" panose="020B0604020202020204" charset="-79"/>
                <a:ea typeface="Merriweather"/>
                <a:cs typeface="Amatic SC" panose="020B0604020202020204" charset="-79"/>
                <a:sym typeface="Merriweather"/>
              </a:rPr>
              <a:t>:</a:t>
            </a:r>
            <a:r>
              <a:rPr lang="en-US" sz="1800" dirty="0" smtClean="0">
                <a:solidFill>
                  <a:srgbClr val="2C3E50"/>
                </a:solidFill>
                <a:latin typeface="Merriweather"/>
                <a:ea typeface="Merriweather"/>
                <a:cs typeface="Merriweather"/>
                <a:sym typeface="Merriweather"/>
              </a:rPr>
              <a:t>  </a:t>
            </a:r>
            <a:r>
              <a:rPr lang="en-US" sz="1200" dirty="0" smtClean="0">
                <a:solidFill>
                  <a:srgbClr val="2C3E50"/>
                </a:solidFill>
                <a:latin typeface="Merriweather"/>
                <a:ea typeface="Merriweather"/>
                <a:cs typeface="Merriweather"/>
                <a:sym typeface="Merriweather"/>
              </a:rPr>
              <a:t>CQ.CNTT.K61</a:t>
            </a:r>
          </a:p>
          <a:p>
            <a:pPr lvl="0" algn="l" rtl="0">
              <a:spcBef>
                <a:spcPts val="12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Giảng</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viên</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200" dirty="0" err="1" smtClean="0">
                <a:solidFill>
                  <a:srgbClr val="2C3E50"/>
                </a:solidFill>
                <a:latin typeface="Merriweather"/>
                <a:ea typeface="Merriweather"/>
                <a:cs typeface="Merriweather"/>
                <a:sym typeface="Merriweather"/>
              </a:rPr>
              <a:t>Phạm</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Thị</a:t>
            </a:r>
            <a:r>
              <a:rPr lang="en-US" sz="1200" dirty="0" smtClean="0">
                <a:solidFill>
                  <a:srgbClr val="2C3E50"/>
                </a:solidFill>
                <a:latin typeface="Merriweather"/>
                <a:ea typeface="Merriweather"/>
                <a:cs typeface="Merriweather"/>
                <a:sym typeface="Merriweather"/>
              </a:rPr>
              <a:t> </a:t>
            </a:r>
            <a:r>
              <a:rPr lang="en-US" sz="1200" dirty="0" err="1" smtClean="0">
                <a:solidFill>
                  <a:srgbClr val="2C3E50"/>
                </a:solidFill>
                <a:latin typeface="Merriweather"/>
                <a:ea typeface="Merriweather"/>
                <a:cs typeface="Merriweather"/>
                <a:sym typeface="Merriweather"/>
              </a:rPr>
              <a:t>Miên</a:t>
            </a:r>
            <a:endParaRPr lang="en-US" sz="1200" dirty="0" smtClean="0">
              <a:solidFill>
                <a:srgbClr val="2C3E50"/>
              </a:solidFill>
              <a:latin typeface="Merriweather"/>
              <a:ea typeface="Merriweather"/>
              <a:cs typeface="Merriweather"/>
              <a:sym typeface="Merriweather"/>
            </a:endParaRPr>
          </a:p>
          <a:p>
            <a:pPr lvl="0" algn="l" rtl="0">
              <a:spcBef>
                <a:spcPts val="1200"/>
              </a:spcBef>
              <a:spcAft>
                <a:spcPts val="0"/>
              </a:spcAft>
            </a:pPr>
            <a:r>
              <a:rPr lang="en-US" sz="1800" b="1" dirty="0" err="1" smtClean="0">
                <a:solidFill>
                  <a:srgbClr val="C00000"/>
                </a:solidFill>
                <a:latin typeface="Amatic SC" panose="020B0604020202020204" charset="-79"/>
                <a:ea typeface="Merriweather"/>
                <a:cs typeface="Amatic SC" panose="020B0604020202020204" charset="-79"/>
                <a:sym typeface="Merriweather"/>
              </a:rPr>
              <a:t>Ngày</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báo</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800" b="1" dirty="0" err="1" smtClean="0">
                <a:solidFill>
                  <a:srgbClr val="C00000"/>
                </a:solidFill>
                <a:latin typeface="Amatic SC" panose="020B0604020202020204" charset="-79"/>
                <a:ea typeface="Merriweather"/>
                <a:cs typeface="Amatic SC" panose="020B0604020202020204" charset="-79"/>
                <a:sym typeface="Merriweather"/>
              </a:rPr>
              <a:t>cáo</a:t>
            </a:r>
            <a:r>
              <a:rPr lang="en-US" sz="1800" b="1" dirty="0" smtClean="0">
                <a:solidFill>
                  <a:srgbClr val="C00000"/>
                </a:solidFill>
                <a:latin typeface="Amatic SC" panose="020B0604020202020204" charset="-79"/>
                <a:ea typeface="Merriweather"/>
                <a:cs typeface="Amatic SC" panose="020B0604020202020204" charset="-79"/>
                <a:sym typeface="Merriweather"/>
              </a:rPr>
              <a:t>: </a:t>
            </a:r>
            <a:r>
              <a:rPr lang="en-US" sz="1200" dirty="0" smtClean="0">
                <a:solidFill>
                  <a:srgbClr val="2C3E50"/>
                </a:solidFill>
                <a:latin typeface="Merriweather"/>
                <a:ea typeface="Merriweather"/>
                <a:cs typeface="Merriweather"/>
                <a:sym typeface="Merriweather"/>
              </a:rPr>
              <a:t>7/11/2022</a:t>
            </a:r>
          </a:p>
          <a:p>
            <a:pPr lvl="0" algn="l" rtl="0">
              <a:spcBef>
                <a:spcPts val="1200"/>
              </a:spcBef>
              <a:spcAft>
                <a:spcPts val="0"/>
              </a:spcAft>
            </a:pPr>
            <a:endParaRPr lang="en-US" sz="1200" dirty="0" smtClean="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endParaRPr lang="en" sz="2000" dirty="0" smtClean="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827193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4.</a:t>
            </a:r>
            <a:endParaRPr dirty="0"/>
          </a:p>
          <a:p>
            <a:pPr marL="0" lvl="0" indent="0" algn="ctr" rtl="0">
              <a:spcBef>
                <a:spcPts val="0"/>
              </a:spcBef>
              <a:spcAft>
                <a:spcPts val="0"/>
              </a:spcAft>
              <a:buNone/>
            </a:pPr>
            <a:r>
              <a:rPr lang="en" dirty="0" smtClean="0"/>
              <a:t>Demo</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00718494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endParaRPr lang="en" sz="2000" dirty="0" smtClean="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8845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p>
          <a:p>
            <a:pPr lvl="0" indent="-457200" rtl="0">
              <a:spcBef>
                <a:spcPts val="1200"/>
              </a:spcBef>
              <a:spcAft>
                <a:spcPts val="0"/>
              </a:spcAft>
              <a:buAutoNum type="arabicPeriod"/>
            </a:pPr>
            <a:r>
              <a:rPr lang="en" sz="2000" dirty="0" smtClean="0"/>
              <a:t>Tổng kết</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191225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5.</a:t>
            </a:r>
            <a:endParaRPr dirty="0"/>
          </a:p>
          <a:p>
            <a:pPr marL="0" lvl="0" indent="0" algn="ctr" rtl="0">
              <a:spcBef>
                <a:spcPts val="0"/>
              </a:spcBef>
              <a:spcAft>
                <a:spcPts val="0"/>
              </a:spcAft>
              <a:buNone/>
            </a:pPr>
            <a:r>
              <a:rPr lang="en" dirty="0" smtClean="0"/>
              <a:t>Tổng kết</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44862853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7" name="Google Shape;1897;p14"/>
          <p:cNvSpPr txBox="1"/>
          <p:nvPr/>
        </p:nvSpPr>
        <p:spPr>
          <a:xfrm>
            <a:off x="736242" y="1117214"/>
            <a:ext cx="3554160" cy="3857394"/>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sz="2400" b="1" dirty="0" err="1" smtClean="0">
                <a:solidFill>
                  <a:srgbClr val="C00000"/>
                </a:solidFill>
                <a:latin typeface="Amatic SC" panose="020B0604020202020204" charset="-79"/>
                <a:ea typeface="Merriweather"/>
                <a:cs typeface="Amatic SC" panose="020B0604020202020204" charset="-79"/>
                <a:sym typeface="Merriweather"/>
              </a:rPr>
              <a:t>Mục</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tiêu</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đạt</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được</a:t>
            </a:r>
            <a:r>
              <a:rPr lang="en-US" sz="2400" dirty="0" smtClean="0">
                <a:solidFill>
                  <a:srgbClr val="C00000"/>
                </a:solidFill>
                <a:latin typeface="Merriweather"/>
                <a:ea typeface="Merriweather"/>
                <a:cs typeface="Merriweather"/>
                <a:sym typeface="Merriweather"/>
              </a:rPr>
              <a:t>:</a:t>
            </a: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Xây</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dựng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được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ứng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dụng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để</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quản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lý</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thông</a:t>
            </a:r>
            <a:r>
              <a:rPr lang="en-US" dirty="0" smtClean="0">
                <a:solidFill>
                  <a:srgbClr val="2C3E50"/>
                </a:solidFill>
                <a:latin typeface="Merriweather"/>
                <a:ea typeface="Merriweather"/>
                <a:cs typeface="Merriweather"/>
                <a:sym typeface="Merriweather"/>
              </a:rPr>
              <a:t> tin </a:t>
            </a:r>
            <a:r>
              <a:rPr lang="en-US" dirty="0" err="1" smtClean="0">
                <a:solidFill>
                  <a:srgbClr val="2C3E50"/>
                </a:solidFill>
                <a:latin typeface="Merriweather"/>
                <a:ea typeface="Merriweather"/>
                <a:cs typeface="Merriweather"/>
                <a:sym typeface="Merriweather"/>
              </a:rPr>
              <a:t>của</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phòng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khám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nha</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khoa</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Đầy</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đủ</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các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năng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cơ</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bản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Thêm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xoá</a:t>
            </a:r>
            <a:r>
              <a:rPr lang="en-US" dirty="0" smtClean="0">
                <a:solidFill>
                  <a:srgbClr val="2C3E50"/>
                </a:solidFill>
                <a:latin typeface="Merriweather"/>
                <a:ea typeface="Merriweather"/>
                <a:cs typeface="Merriweather"/>
                <a:sym typeface="Merriweather"/>
              </a:rPr>
              <a:t> , </a:t>
            </a:r>
            <a:r>
              <a:rPr lang="en-US" dirty="0" err="1" smtClean="0">
                <a:solidFill>
                  <a:srgbClr val="2C3E50"/>
                </a:solidFill>
                <a:latin typeface="Merriweather"/>
                <a:ea typeface="Merriweather"/>
                <a:cs typeface="Merriweather"/>
                <a:sym typeface="Merriweather"/>
              </a:rPr>
              <a:t>sửa</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cập</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nhật</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Kỹ</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năng</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làm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việc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nhóm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và</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kiến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thông</a:t>
            </a:r>
            <a:r>
              <a:rPr lang="en-US" dirty="0" smtClean="0">
                <a:solidFill>
                  <a:srgbClr val="2C3E50"/>
                </a:solidFill>
                <a:latin typeface="Merriweather"/>
                <a:ea typeface="Merriweather"/>
                <a:cs typeface="Merriweather"/>
                <a:sym typeface="Merriweather"/>
              </a:rPr>
              <a:t> qua </a:t>
            </a:r>
            <a:r>
              <a:rPr lang="en-US" dirty="0" err="1" smtClean="0">
                <a:solidFill>
                  <a:srgbClr val="2C3E50"/>
                </a:solidFill>
                <a:latin typeface="Merriweather"/>
                <a:ea typeface="Merriweather"/>
                <a:cs typeface="Merriweather"/>
                <a:sym typeface="Merriweather"/>
              </a:rPr>
              <a:t>thực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hành</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dự</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án</a:t>
            </a:r>
            <a:endParaRPr lang="en-US" dirty="0" smtClean="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9" name="Google Shape;1897;p14"/>
          <p:cNvSpPr txBox="1"/>
          <p:nvPr/>
        </p:nvSpPr>
        <p:spPr>
          <a:xfrm>
            <a:off x="4611124" y="1117214"/>
            <a:ext cx="3554160" cy="3857394"/>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sz="2400" b="1" dirty="0" err="1" smtClean="0">
                <a:solidFill>
                  <a:srgbClr val="C00000"/>
                </a:solidFill>
                <a:latin typeface="Amatic SC" panose="020B0604020202020204" charset="-79"/>
                <a:ea typeface="Merriweather"/>
                <a:cs typeface="Amatic SC" panose="020B0604020202020204" charset="-79"/>
                <a:sym typeface="Merriweather"/>
              </a:rPr>
              <a:t>Khuyết</a:t>
            </a:r>
            <a:r>
              <a:rPr lang="en-US" sz="2400" b="1" dirty="0" smtClean="0">
                <a:solidFill>
                  <a:srgbClr val="C00000"/>
                </a:solidFill>
                <a:latin typeface="Amatic SC" panose="020B0604020202020204" charset="-79"/>
                <a:ea typeface="Merriweather"/>
                <a:cs typeface="Amatic SC" panose="020B0604020202020204" charset="-79"/>
                <a:sym typeface="Merriweather"/>
              </a:rPr>
              <a:t> </a:t>
            </a:r>
            <a:r>
              <a:rPr lang="en-US" sz="2400" b="1" dirty="0" err="1" smtClean="0">
                <a:solidFill>
                  <a:srgbClr val="C00000"/>
                </a:solidFill>
                <a:latin typeface="Amatic SC" panose="020B0604020202020204" charset="-79"/>
                <a:ea typeface="Merriweather"/>
                <a:cs typeface="Amatic SC" panose="020B0604020202020204" charset="-79"/>
                <a:sym typeface="Merriweather"/>
              </a:rPr>
              <a:t>điểm</a:t>
            </a:r>
            <a:r>
              <a:rPr lang="en-US" sz="2400" dirty="0" smtClean="0">
                <a:solidFill>
                  <a:srgbClr val="C00000"/>
                </a:solidFill>
                <a:latin typeface="Merriweather"/>
                <a:ea typeface="Merriweather"/>
                <a:cs typeface="Merriweather"/>
                <a:sym typeface="Merriweather"/>
              </a:rPr>
              <a:t>:</a:t>
            </a: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Vẫn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còn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thiếu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nhiều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năng</a:t>
            </a:r>
            <a:r>
              <a:rPr lang="en-US" dirty="0" smtClean="0">
                <a:solidFill>
                  <a:srgbClr val="2C3E50"/>
                </a:solidFill>
                <a:latin typeface="Merriweather"/>
                <a:ea typeface="Merriweather"/>
                <a:cs typeface="Merriweather"/>
                <a:sym typeface="Merriweather"/>
              </a:rPr>
              <a:t> so </a:t>
            </a:r>
            <a:r>
              <a:rPr lang="en-US" dirty="0" err="1" smtClean="0">
                <a:solidFill>
                  <a:srgbClr val="2C3E50"/>
                </a:solidFill>
                <a:latin typeface="Merriweather"/>
                <a:ea typeface="Merriweather"/>
                <a:cs typeface="Merriweather"/>
                <a:sym typeface="Merriweather"/>
              </a:rPr>
              <a:t>với</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thực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tế</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r>
              <a:rPr lang="en-US" dirty="0" err="1" smtClean="0">
                <a:solidFill>
                  <a:srgbClr val="2C3E50"/>
                </a:solidFill>
                <a:latin typeface="Merriweather"/>
                <a:ea typeface="Merriweather"/>
                <a:cs typeface="Merriweather"/>
                <a:sym typeface="Merriweather"/>
              </a:rPr>
              <a:t>Thiếu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kinh</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nghiệm</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và</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kiến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thức</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nên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vẫn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còn</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nhiều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thiếu</a:t>
            </a:r>
            <a:r>
              <a:rPr lang="en-US" dirty="0" smtClean="0">
                <a:solidFill>
                  <a:srgbClr val="2C3E50"/>
                </a:solidFill>
                <a:latin typeface="Merriweather"/>
                <a:ea typeface="Merriweather"/>
                <a:cs typeface="Merriweather"/>
                <a:sym typeface="Merriweather"/>
              </a:rPr>
              <a:t> </a:t>
            </a:r>
            <a:r>
              <a:rPr lang="en-US" dirty="0" err="1" smtClean="0">
                <a:solidFill>
                  <a:srgbClr val="2C3E50"/>
                </a:solidFill>
                <a:latin typeface="Merriweather"/>
                <a:ea typeface="Merriweather"/>
                <a:cs typeface="Merriweather"/>
                <a:sym typeface="Merriweather"/>
              </a:rPr>
              <a:t>sót</a:t>
            </a:r>
            <a:endParaRPr lang="en-US" dirty="0" smtClean="0">
              <a:solidFill>
                <a:srgbClr val="2C3E50"/>
              </a:solidFill>
              <a:latin typeface="Merriweather"/>
              <a:ea typeface="Merriweather"/>
              <a:cs typeface="Merriweather"/>
              <a:sym typeface="Merriweather"/>
            </a:endParaRPr>
          </a:p>
          <a:p>
            <a:pPr marL="171450" lvl="0" indent="-171450" algn="l" rtl="0">
              <a:spcBef>
                <a:spcPts val="1200"/>
              </a:spcBef>
              <a:spcAft>
                <a:spcPts val="0"/>
              </a:spcAft>
              <a:buFontTx/>
              <a:buChar char="-"/>
            </a:pPr>
            <a:endParaRPr lang="en-US" sz="1200" dirty="0" smtClean="0">
              <a:solidFill>
                <a:srgbClr val="2C3E50"/>
              </a:solidFill>
              <a:latin typeface="Merriweather"/>
              <a:ea typeface="Merriweather"/>
              <a:cs typeface="Merriweather"/>
              <a:sym typeface="Merriweather"/>
            </a:endParaRPr>
          </a:p>
        </p:txBody>
      </p:sp>
      <p:cxnSp>
        <p:nvCxnSpPr>
          <p:cNvPr id="6" name="Straight Connector 5"/>
          <p:cNvCxnSpPr/>
          <p:nvPr/>
        </p:nvCxnSpPr>
        <p:spPr>
          <a:xfrm>
            <a:off x="4435523" y="1201003"/>
            <a:ext cx="0" cy="394249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47166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a:p>
            <a:pPr lvl="0" indent="-457200" rtl="0">
              <a:spcBef>
                <a:spcPts val="1200"/>
              </a:spcBef>
              <a:spcAft>
                <a:spcPts val="0"/>
              </a:spcAft>
              <a:buAutoNum type="arabicPeriod"/>
            </a:pPr>
            <a:r>
              <a:rPr lang="en" sz="2000" dirty="0" smtClean="0"/>
              <a:t>Phân tích</a:t>
            </a:r>
          </a:p>
          <a:p>
            <a:pPr lvl="0" indent="-457200" rtl="0">
              <a:spcBef>
                <a:spcPts val="1200"/>
              </a:spcBef>
              <a:spcAft>
                <a:spcPts val="0"/>
              </a:spcAft>
              <a:buAutoNum type="arabicPeriod"/>
            </a:pPr>
            <a:r>
              <a:rPr lang="en" sz="2000" dirty="0" smtClean="0"/>
              <a:t>Demo</a:t>
            </a:r>
          </a:p>
          <a:p>
            <a:pPr lvl="0" indent="-457200" rtl="0">
              <a:spcBef>
                <a:spcPts val="1200"/>
              </a:spcBef>
              <a:spcAft>
                <a:spcPts val="0"/>
              </a:spcAft>
              <a:buAutoNum type="arabicPeriod"/>
            </a:pPr>
            <a:r>
              <a:rPr lang="en" sz="2000" dirty="0" smtClean="0"/>
              <a:t>Tổng kết</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844624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smtClean="0"/>
              <a:t>Giới thiệu đề tài</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177305" y="1228299"/>
            <a:ext cx="6356259" cy="3132161"/>
          </a:xfrm>
          <a:prstGeom prst="rect">
            <a:avLst/>
          </a:prstGeom>
        </p:spPr>
        <p:txBody>
          <a:bodyPr spcFirstLastPara="1" wrap="square" lIns="91425" tIns="91425" rIns="91425" bIns="91425" anchor="ctr" anchorCtr="0">
            <a:noAutofit/>
          </a:bodyPr>
          <a:lstStyle/>
          <a:p>
            <a:pPr algn="l"/>
            <a:r>
              <a:rPr lang="en-US" sz="1400" dirty="0" smtClean="0">
                <a:ln w="6350">
                  <a:solidFill>
                    <a:schemeClr val="accent2">
                      <a:lumMod val="40000"/>
                      <a:lumOff val="60000"/>
                    </a:schemeClr>
                  </a:solidFill>
                </a:ln>
                <a:solidFill>
                  <a:schemeClr val="tx1"/>
                </a:solidFill>
              </a:rPr>
              <a:t>Ở </a:t>
            </a:r>
            <a:r>
              <a:rPr lang="en-US" sz="1400" dirty="0" err="1">
                <a:ln w="6350">
                  <a:solidFill>
                    <a:schemeClr val="accent2">
                      <a:lumMod val="40000"/>
                      <a:lumOff val="60000"/>
                    </a:schemeClr>
                  </a:solidFill>
                </a:ln>
                <a:solidFill>
                  <a:schemeClr val="tx1"/>
                </a:solidFill>
              </a:rPr>
              <a:t>nước</a:t>
            </a:r>
            <a:r>
              <a:rPr lang="en-US" sz="1400" dirty="0">
                <a:ln w="6350">
                  <a:solidFill>
                    <a:schemeClr val="accent2">
                      <a:lumMod val="40000"/>
                      <a:lumOff val="60000"/>
                    </a:schemeClr>
                  </a:solidFill>
                </a:ln>
                <a:solidFill>
                  <a:schemeClr val="tx1"/>
                </a:solidFill>
              </a:rPr>
              <a:t> ta </a:t>
            </a:r>
            <a:r>
              <a:rPr lang="en-US" sz="1400" dirty="0" err="1">
                <a:ln w="6350">
                  <a:solidFill>
                    <a:schemeClr val="accent2">
                      <a:lumMod val="40000"/>
                      <a:lumOff val="60000"/>
                    </a:schemeClr>
                  </a:solidFill>
                </a:ln>
                <a:solidFill>
                  <a:schemeClr val="tx1"/>
                </a:solidFill>
              </a:rPr>
              <a:t>hiện</a:t>
            </a:r>
            <a:r>
              <a:rPr lang="en-US" sz="1400" dirty="0">
                <a:ln w="6350">
                  <a:solidFill>
                    <a:schemeClr val="accent2">
                      <a:lumMod val="40000"/>
                      <a:lumOff val="60000"/>
                    </a:schemeClr>
                  </a:solidFill>
                </a:ln>
                <a:solidFill>
                  <a:schemeClr val="tx1"/>
                </a:solidFill>
              </a:rPr>
              <a:t> nay, </a:t>
            </a:r>
            <a:r>
              <a:rPr lang="vi-VN" sz="1400" dirty="0">
                <a:ln w="6350">
                  <a:solidFill>
                    <a:schemeClr val="accent2">
                      <a:lumMod val="40000"/>
                      <a:lumOff val="60000"/>
                    </a:schemeClr>
                  </a:solidFill>
                </a:ln>
                <a:solidFill>
                  <a:schemeClr val="tx1"/>
                </a:solidFill>
              </a:rPr>
              <a:t>tuy là 1 nước mạnh nông nghiệp nhưng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việc</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áp</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dụng</a:t>
            </a:r>
            <a:r>
              <a:rPr lang="en-US" sz="1400" dirty="0">
                <a:ln w="6350">
                  <a:solidFill>
                    <a:schemeClr val="accent2">
                      <a:lumMod val="40000"/>
                      <a:lumOff val="60000"/>
                    </a:schemeClr>
                  </a:solidFill>
                </a:ln>
                <a:solidFill>
                  <a:schemeClr val="tx1"/>
                </a:solidFill>
              </a:rPr>
              <a:t> vi </a:t>
            </a:r>
            <a:r>
              <a:rPr lang="en-US" sz="1400" dirty="0" err="1">
                <a:ln w="6350">
                  <a:solidFill>
                    <a:schemeClr val="accent2">
                      <a:lumMod val="40000"/>
                      <a:lumOff val="60000"/>
                    </a:schemeClr>
                  </a:solidFill>
                </a:ln>
                <a:solidFill>
                  <a:schemeClr val="tx1"/>
                </a:solidFill>
              </a:rPr>
              <a:t>tính</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hóa</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trong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quản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lý</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tại</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các</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cơ</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quan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xí</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nghiệp</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tổ</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chức</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đang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rất</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phổ</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biến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và</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trở</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nên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cấp</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thiết</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bởi</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ngành</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nghề</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nào</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cũng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đòi</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hỏi</a:t>
            </a:r>
            <a:r>
              <a:rPr lang="en-US" sz="1400" dirty="0">
                <a:ln w="6350">
                  <a:solidFill>
                    <a:schemeClr val="accent2">
                      <a:lumMod val="40000"/>
                      <a:lumOff val="60000"/>
                    </a:schemeClr>
                  </a:solidFill>
                </a:ln>
                <a:solidFill>
                  <a:schemeClr val="tx1"/>
                </a:solidFill>
              </a:rPr>
              <a:t> con </a:t>
            </a:r>
            <a:r>
              <a:rPr lang="en-US" sz="1400" dirty="0" err="1">
                <a:ln w="6350">
                  <a:solidFill>
                    <a:schemeClr val="accent2">
                      <a:lumMod val="40000"/>
                      <a:lumOff val="60000"/>
                    </a:schemeClr>
                  </a:solidFill>
                </a:ln>
                <a:solidFill>
                  <a:schemeClr val="tx1"/>
                </a:solidFill>
              </a:rPr>
              <a:t>người</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phải</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xử</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lý</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khối</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lượng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công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việc</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lớn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và</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khổng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lồ</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và</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những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kiến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thức</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những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suy</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nghĩ</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những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đào</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tạo</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chuyên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sâu</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Một</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vấn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đề</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cấp</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thiết</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đặt</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ra</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trong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quản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lý</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là</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làm</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thế</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nào</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để</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chuẩn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hóa</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cách</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xử</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lý</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dữ</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liệu</a:t>
            </a:r>
            <a:r>
              <a:rPr lang="en-US" sz="1400" dirty="0">
                <a:ln w="6350">
                  <a:solidFill>
                    <a:schemeClr val="accent2">
                      <a:lumMod val="40000"/>
                      <a:lumOff val="60000"/>
                    </a:schemeClr>
                  </a:solidFill>
                </a:ln>
                <a:solidFill>
                  <a:schemeClr val="tx1"/>
                </a:solidFill>
              </a:rPr>
              <a:t> ở </a:t>
            </a:r>
            <a:r>
              <a:rPr lang="en-US" sz="1400" dirty="0" err="1" smtClean="0">
                <a:ln w="6350">
                  <a:solidFill>
                    <a:schemeClr val="accent2">
                      <a:lumMod val="40000"/>
                      <a:lumOff val="60000"/>
                    </a:schemeClr>
                  </a:solidFill>
                </a:ln>
                <a:solidFill>
                  <a:schemeClr val="tx1"/>
                </a:solidFill>
              </a:rPr>
              <a:t>phòng</a:t>
            </a:r>
            <a:r>
              <a:rPr lang="en-US" sz="1400" dirty="0" smtClean="0">
                <a:ln w="6350">
                  <a:solidFill>
                    <a:schemeClr val="accent2">
                      <a:lumMod val="40000"/>
                      <a:lumOff val="60000"/>
                    </a:schemeClr>
                  </a:solidFill>
                </a:ln>
                <a:solidFill>
                  <a:schemeClr val="tx1"/>
                </a:solidFill>
              </a:rPr>
              <a:t> </a:t>
            </a:r>
            <a:r>
              <a:rPr lang="en-US" sz="1400" dirty="0" err="1" smtClean="0">
                <a:ln w="6350">
                  <a:solidFill>
                    <a:schemeClr val="accent2">
                      <a:lumMod val="40000"/>
                      <a:lumOff val="60000"/>
                    </a:schemeClr>
                  </a:solidFill>
                </a:ln>
                <a:solidFill>
                  <a:schemeClr val="tx1"/>
                </a:solidFill>
              </a:rPr>
              <a:t>khám</a:t>
            </a:r>
            <a:r>
              <a:rPr lang="en-US" sz="1400" dirty="0" smtClean="0">
                <a:ln w="6350">
                  <a:solidFill>
                    <a:schemeClr val="accent2">
                      <a:lumMod val="40000"/>
                      <a:lumOff val="60000"/>
                    </a:schemeClr>
                  </a:solidFill>
                </a:ln>
                <a:solidFill>
                  <a:schemeClr val="tx1"/>
                </a:solidFill>
              </a:rPr>
              <a:t> </a:t>
            </a:r>
            <a:r>
              <a:rPr lang="en-US" sz="1400" dirty="0" err="1" smtClean="0">
                <a:ln w="6350">
                  <a:solidFill>
                    <a:schemeClr val="accent2">
                      <a:lumMod val="40000"/>
                      <a:lumOff val="60000"/>
                    </a:schemeClr>
                  </a:solidFill>
                </a:ln>
                <a:solidFill>
                  <a:schemeClr val="tx1"/>
                </a:solidFill>
              </a:rPr>
              <a:t>nha</a:t>
            </a:r>
            <a:r>
              <a:rPr lang="en-US" sz="1400" dirty="0" smtClean="0">
                <a:ln w="6350">
                  <a:solidFill>
                    <a:schemeClr val="accent2">
                      <a:lumMod val="40000"/>
                      <a:lumOff val="60000"/>
                    </a:schemeClr>
                  </a:solidFill>
                </a:ln>
                <a:solidFill>
                  <a:schemeClr val="tx1"/>
                </a:solidFill>
              </a:rPr>
              <a:t> </a:t>
            </a:r>
            <a:r>
              <a:rPr lang="en-US" sz="1400" dirty="0" err="1" smtClean="0">
                <a:ln w="6350">
                  <a:solidFill>
                    <a:schemeClr val="accent2">
                      <a:lumMod val="40000"/>
                      <a:lumOff val="60000"/>
                    </a:schemeClr>
                  </a:solidFill>
                </a:ln>
                <a:solidFill>
                  <a:schemeClr val="tx1"/>
                </a:solidFill>
              </a:rPr>
              <a:t>khoa</a:t>
            </a:r>
            <a:r>
              <a:rPr lang="en-US" sz="1400" dirty="0" smtClean="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chính</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vì</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thế</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chúng</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em</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chọn</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đề</a:t>
            </a:r>
            <a:r>
              <a:rPr lang="en-US" sz="1400" dirty="0">
                <a:ln w="6350">
                  <a:solidFill>
                    <a:schemeClr val="accent2">
                      <a:lumMod val="40000"/>
                      <a:lumOff val="60000"/>
                    </a:schemeClr>
                  </a:solidFill>
                </a:ln>
                <a:solidFill>
                  <a:schemeClr val="tx1"/>
                </a:solidFill>
              </a:rPr>
              <a:t> </a:t>
            </a:r>
            <a:r>
              <a:rPr lang="en-US" sz="1400" dirty="0" err="1">
                <a:ln w="6350">
                  <a:solidFill>
                    <a:schemeClr val="accent2">
                      <a:lumMod val="40000"/>
                      <a:lumOff val="60000"/>
                    </a:schemeClr>
                  </a:solidFill>
                </a:ln>
                <a:solidFill>
                  <a:schemeClr val="tx1"/>
                </a:solidFill>
              </a:rPr>
              <a:t>tài</a:t>
            </a:r>
            <a:r>
              <a:rPr lang="en-US" sz="1400" dirty="0">
                <a:ln w="6350">
                  <a:solidFill>
                    <a:schemeClr val="accent2">
                      <a:lumMod val="40000"/>
                      <a:lumOff val="60000"/>
                    </a:schemeClr>
                  </a:solidFill>
                </a:ln>
                <a:solidFill>
                  <a:schemeClr val="tx1"/>
                </a:solidFill>
              </a:rPr>
              <a:t> </a:t>
            </a:r>
            <a:r>
              <a:rPr lang="en-US" sz="1400" dirty="0">
                <a:ln w="6350">
                  <a:solidFill>
                    <a:schemeClr val="accent2">
                      <a:lumMod val="40000"/>
                      <a:lumOff val="60000"/>
                    </a:schemeClr>
                  </a:solidFill>
                </a:ln>
                <a:solidFill>
                  <a:schemeClr val="accent1">
                    <a:lumMod val="75000"/>
                  </a:schemeClr>
                </a:solidFill>
              </a:rPr>
              <a:t>“</a:t>
            </a:r>
            <a:r>
              <a:rPr lang="vi-VN" sz="1400" dirty="0">
                <a:ln w="6350">
                  <a:solidFill>
                    <a:schemeClr val="accent2">
                      <a:lumMod val="40000"/>
                      <a:lumOff val="60000"/>
                    </a:schemeClr>
                  </a:solidFill>
                </a:ln>
                <a:solidFill>
                  <a:schemeClr val="accent1">
                    <a:lumMod val="75000"/>
                  </a:schemeClr>
                </a:solidFill>
              </a:rPr>
              <a:t>Thiết kế cơ sở dữ liệu </a:t>
            </a:r>
            <a:r>
              <a:rPr lang="en-US" sz="1400" dirty="0" err="1">
                <a:ln w="6350">
                  <a:solidFill>
                    <a:schemeClr val="accent2">
                      <a:lumMod val="40000"/>
                      <a:lumOff val="60000"/>
                    </a:schemeClr>
                  </a:solidFill>
                </a:ln>
                <a:solidFill>
                  <a:schemeClr val="accent1">
                    <a:lumMod val="75000"/>
                  </a:schemeClr>
                </a:solidFill>
              </a:rPr>
              <a:t>phòng</a:t>
            </a:r>
            <a:r>
              <a:rPr lang="en-US" sz="1400" dirty="0">
                <a:ln w="6350">
                  <a:solidFill>
                    <a:schemeClr val="accent2">
                      <a:lumMod val="40000"/>
                      <a:lumOff val="60000"/>
                    </a:schemeClr>
                  </a:solidFill>
                </a:ln>
                <a:solidFill>
                  <a:schemeClr val="accent1">
                    <a:lumMod val="75000"/>
                  </a:schemeClr>
                </a:solidFill>
              </a:rPr>
              <a:t> </a:t>
            </a:r>
            <a:r>
              <a:rPr lang="en-US" sz="1400" dirty="0" err="1">
                <a:ln w="6350">
                  <a:solidFill>
                    <a:schemeClr val="accent2">
                      <a:lumMod val="40000"/>
                      <a:lumOff val="60000"/>
                    </a:schemeClr>
                  </a:solidFill>
                </a:ln>
                <a:solidFill>
                  <a:schemeClr val="accent1">
                    <a:lumMod val="75000"/>
                  </a:schemeClr>
                </a:solidFill>
              </a:rPr>
              <a:t>khám</a:t>
            </a:r>
            <a:r>
              <a:rPr lang="en-US" sz="1400" dirty="0">
                <a:ln w="6350">
                  <a:solidFill>
                    <a:schemeClr val="accent2">
                      <a:lumMod val="40000"/>
                      <a:lumOff val="60000"/>
                    </a:schemeClr>
                  </a:solidFill>
                </a:ln>
                <a:solidFill>
                  <a:schemeClr val="accent1">
                    <a:lumMod val="75000"/>
                  </a:schemeClr>
                </a:solidFill>
              </a:rPr>
              <a:t> </a:t>
            </a:r>
            <a:r>
              <a:rPr lang="en-US" sz="1400" dirty="0" err="1">
                <a:ln w="6350">
                  <a:solidFill>
                    <a:schemeClr val="accent2">
                      <a:lumMod val="40000"/>
                      <a:lumOff val="60000"/>
                    </a:schemeClr>
                  </a:solidFill>
                </a:ln>
                <a:solidFill>
                  <a:schemeClr val="accent1">
                    <a:lumMod val="75000"/>
                  </a:schemeClr>
                </a:solidFill>
              </a:rPr>
              <a:t>nha</a:t>
            </a:r>
            <a:r>
              <a:rPr lang="en-US" sz="1400" dirty="0">
                <a:ln w="6350">
                  <a:solidFill>
                    <a:schemeClr val="accent2">
                      <a:lumMod val="40000"/>
                      <a:lumOff val="60000"/>
                    </a:schemeClr>
                  </a:solidFill>
                </a:ln>
                <a:solidFill>
                  <a:schemeClr val="accent1">
                    <a:lumMod val="75000"/>
                  </a:schemeClr>
                </a:solidFill>
              </a:rPr>
              <a:t> </a:t>
            </a:r>
            <a:r>
              <a:rPr lang="en-US" sz="1400" dirty="0" err="1">
                <a:ln w="6350">
                  <a:solidFill>
                    <a:schemeClr val="accent2">
                      <a:lumMod val="40000"/>
                      <a:lumOff val="60000"/>
                    </a:schemeClr>
                  </a:solidFill>
                </a:ln>
                <a:solidFill>
                  <a:schemeClr val="accent1">
                    <a:lumMod val="75000"/>
                  </a:schemeClr>
                </a:solidFill>
              </a:rPr>
              <a:t>khoa</a:t>
            </a:r>
            <a:r>
              <a:rPr lang="en-US" sz="1400" dirty="0">
                <a:ln w="6350">
                  <a:solidFill>
                    <a:schemeClr val="accent2">
                      <a:lumMod val="40000"/>
                      <a:lumOff val="60000"/>
                    </a:schemeClr>
                  </a:solidFill>
                </a:ln>
                <a:solidFill>
                  <a:schemeClr val="accent1">
                    <a:lumMod val="75000"/>
                  </a:schemeClr>
                </a:solidFill>
              </a:rPr>
              <a:t> Kim”</a:t>
            </a:r>
            <a:r>
              <a:rPr lang="en-US" sz="1400" dirty="0">
                <a:ln w="6350">
                  <a:solidFill>
                    <a:schemeClr val="accent2">
                      <a:lumMod val="40000"/>
                      <a:lumOff val="60000"/>
                    </a:schemeClr>
                  </a:solidFill>
                </a:ln>
                <a:solidFill>
                  <a:schemeClr val="tx1"/>
                </a:solidFill>
              </a:rPr>
              <a:t>.</a:t>
            </a:r>
          </a:p>
          <a:p>
            <a:pPr marL="0" lvl="0" indent="0" algn="l" rtl="0">
              <a:spcBef>
                <a:spcPts val="600"/>
              </a:spcBef>
              <a:spcAft>
                <a:spcPts val="0"/>
              </a:spcAft>
              <a:buNone/>
            </a:pPr>
            <a:endParaRPr sz="1400" dirty="0">
              <a:ln w="6350">
                <a:solidFill>
                  <a:schemeClr val="accent2">
                    <a:lumMod val="40000"/>
                    <a:lumOff val="60000"/>
                  </a:schemeClr>
                </a:solidFill>
              </a:ln>
              <a:solidFill>
                <a:schemeClr val="tx1"/>
              </a:solidFill>
            </a:endParaRPr>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26332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789203"/>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Nội dung</a:t>
            </a:r>
            <a:endParaRPr sz="4800" dirty="0"/>
          </a:p>
        </p:txBody>
      </p:sp>
      <p:sp>
        <p:nvSpPr>
          <p:cNvPr id="1906" name="Google Shape;1906;p15"/>
          <p:cNvSpPr txBox="1">
            <a:spLocks noGrp="1"/>
          </p:cNvSpPr>
          <p:nvPr>
            <p:ph type="subTitle" idx="4294967295"/>
          </p:nvPr>
        </p:nvSpPr>
        <p:spPr>
          <a:xfrm>
            <a:off x="2099571" y="1617202"/>
            <a:ext cx="4944858" cy="2866087"/>
          </a:xfrm>
          <a:prstGeom prst="rect">
            <a:avLst/>
          </a:prstGeom>
        </p:spPr>
        <p:txBody>
          <a:bodyPr spcFirstLastPara="1" wrap="square" lIns="91425" tIns="91425" rIns="91425" bIns="91425" anchor="t" anchorCtr="0">
            <a:noAutofit/>
          </a:bodyPr>
          <a:lstStyle/>
          <a:p>
            <a:pPr lvl="0" indent="-457200" rtl="0">
              <a:spcBef>
                <a:spcPts val="1200"/>
              </a:spcBef>
              <a:spcAft>
                <a:spcPts val="0"/>
              </a:spcAft>
              <a:buAutoNum type="arabicPeriod"/>
            </a:pPr>
            <a:r>
              <a:rPr lang="en" sz="2000" dirty="0" smtClean="0"/>
              <a:t>Giới thiệu đề </a:t>
            </a:r>
            <a:r>
              <a:rPr lang="en" sz="2000" dirty="0" smtClean="0"/>
              <a:t>tài</a:t>
            </a:r>
          </a:p>
          <a:p>
            <a:pPr lvl="0" indent="-457200" rtl="0">
              <a:spcBef>
                <a:spcPts val="1200"/>
              </a:spcBef>
              <a:spcAft>
                <a:spcPts val="0"/>
              </a:spcAft>
              <a:buAutoNum type="arabicPeriod"/>
            </a:pPr>
            <a:r>
              <a:rPr lang="en" sz="2000" dirty="0" smtClean="0"/>
              <a:t>Mô tả bài toán</a:t>
            </a:r>
            <a:endParaRPr lang="en" sz="2000" dirty="0" smtClean="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525914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a:t>
            </a:r>
            <a:endParaRPr dirty="0"/>
          </a:p>
          <a:p>
            <a:pPr marL="0" lvl="0" indent="0" algn="ctr" rtl="0">
              <a:spcBef>
                <a:spcPts val="0"/>
              </a:spcBef>
              <a:spcAft>
                <a:spcPts val="0"/>
              </a:spcAft>
              <a:buNone/>
            </a:pPr>
            <a:r>
              <a:rPr lang="en" dirty="0" smtClean="0"/>
              <a:t>Mô tả bài toán</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61448721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970</Words>
  <Application>Microsoft Office PowerPoint</Application>
  <PresentationFormat>On-screen Show (16:9)</PresentationFormat>
  <Paragraphs>113</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Amatic SC</vt:lpstr>
      <vt:lpstr>Merriweather</vt:lpstr>
      <vt:lpstr>Arial</vt:lpstr>
      <vt:lpstr>Nathaniel template</vt:lpstr>
      <vt:lpstr>Báo cáo thiết kế cơ sở dữ liệu</vt:lpstr>
      <vt:lpstr>Giới thiệu về nhóm</vt:lpstr>
      <vt:lpstr>Nội dung</vt:lpstr>
      <vt:lpstr>Nội dung</vt:lpstr>
      <vt:lpstr>1. Giới thiệu đề tài</vt:lpstr>
      <vt:lpstr>PowerPoint Presentation</vt:lpstr>
      <vt:lpstr>Nội dung</vt:lpstr>
      <vt:lpstr>Nội dung</vt:lpstr>
      <vt:lpstr>2. Mô tả bài toán</vt:lpstr>
      <vt:lpstr>Quy trình tiếp nhận bệnh nhân</vt:lpstr>
      <vt:lpstr>PowerPoint Presentation</vt:lpstr>
      <vt:lpstr>Quy trình khám bệnh</vt:lpstr>
      <vt:lpstr>PowerPoint Presentation</vt:lpstr>
      <vt:lpstr>Nội dung</vt:lpstr>
      <vt:lpstr>Nội dung</vt:lpstr>
      <vt:lpstr>3. Phân tích</vt:lpstr>
      <vt:lpstr>PowerPoint Presentation</vt:lpstr>
      <vt:lpstr>PowerPoint Presentation</vt:lpstr>
      <vt:lpstr>Nội dung</vt:lpstr>
      <vt:lpstr>Nội dung</vt:lpstr>
      <vt:lpstr>4. Demo</vt:lpstr>
      <vt:lpstr>Nội dung</vt:lpstr>
      <vt:lpstr>Nội dung</vt:lpstr>
      <vt:lpstr>5.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thiết kế cơ sở dữ liệu</dc:title>
  <cp:lastModifiedBy>ADMIN</cp:lastModifiedBy>
  <cp:revision>17</cp:revision>
  <dcterms:modified xsi:type="dcterms:W3CDTF">2022-11-06T19:26:18Z</dcterms:modified>
</cp:coreProperties>
</file>