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6" r:id="rId5"/>
    <p:sldId id="257" r:id="rId6"/>
    <p:sldId id="258" r:id="rId7"/>
    <p:sldId id="259" r:id="rId8"/>
    <p:sldId id="265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1"/>
  </p:normalViewPr>
  <p:slideViewPr>
    <p:cSldViewPr snapToGrid="0" snapToObjects="1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C3D34-4FF3-6A47-AFE6-CB559662EC3C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35C8D6C3-72FD-B747-A828-B78B92B1A4FE}">
      <dgm:prSet phldrT="[Text]"/>
      <dgm:spPr/>
      <dgm:t>
        <a:bodyPr/>
        <a:lstStyle/>
        <a:p>
          <a:r>
            <a:rPr lang="en-US" dirty="0" smtClean="0"/>
            <a:t>Acquisition </a:t>
          </a:r>
          <a:endParaRPr lang="en-US" dirty="0"/>
        </a:p>
      </dgm:t>
    </dgm:pt>
    <dgm:pt modelId="{42B0A24A-2AAC-7C40-BA41-DADE638F01A0}" type="parTrans" cxnId="{845A0453-AAEE-4447-A244-33CBA8E812B9}">
      <dgm:prSet/>
      <dgm:spPr/>
      <dgm:t>
        <a:bodyPr/>
        <a:lstStyle/>
        <a:p>
          <a:endParaRPr lang="en-US"/>
        </a:p>
      </dgm:t>
    </dgm:pt>
    <dgm:pt modelId="{02AD161D-71FA-E94F-A50B-37475EFC668A}" type="sibTrans" cxnId="{845A0453-AAEE-4447-A244-33CBA8E812B9}">
      <dgm:prSet/>
      <dgm:spPr/>
      <dgm:t>
        <a:bodyPr/>
        <a:lstStyle/>
        <a:p>
          <a:endParaRPr lang="en-US"/>
        </a:p>
      </dgm:t>
    </dgm:pt>
    <dgm:pt modelId="{B0D8A5AC-9353-2A46-B721-07406D8DE6F9}">
      <dgm:prSet phldrT="[Text]"/>
      <dgm:spPr/>
      <dgm:t>
        <a:bodyPr/>
        <a:lstStyle/>
        <a:p>
          <a:r>
            <a:rPr lang="en-US" smtClean="0"/>
            <a:t>Segmentation </a:t>
          </a:r>
          <a:endParaRPr lang="en-US"/>
        </a:p>
      </dgm:t>
    </dgm:pt>
    <dgm:pt modelId="{2AD33177-F5F2-E449-8DC9-E15D066C5314}" type="parTrans" cxnId="{75364401-D2A4-7548-9879-7853CDFE1238}">
      <dgm:prSet/>
      <dgm:spPr/>
      <dgm:t>
        <a:bodyPr/>
        <a:lstStyle/>
        <a:p>
          <a:endParaRPr lang="en-US"/>
        </a:p>
      </dgm:t>
    </dgm:pt>
    <dgm:pt modelId="{15C73EEA-9635-6B4E-9464-A741B41F243F}" type="sibTrans" cxnId="{75364401-D2A4-7548-9879-7853CDFE1238}">
      <dgm:prSet/>
      <dgm:spPr/>
      <dgm:t>
        <a:bodyPr/>
        <a:lstStyle/>
        <a:p>
          <a:endParaRPr lang="en-US"/>
        </a:p>
      </dgm:t>
    </dgm:pt>
    <dgm:pt modelId="{51F62FF2-B73A-C14E-BBD7-CCEC4341461E}">
      <dgm:prSet phldrT="[Text]"/>
      <dgm:spPr/>
      <dgm:t>
        <a:bodyPr/>
        <a:lstStyle/>
        <a:p>
          <a:r>
            <a:rPr lang="en-US" dirty="0" smtClean="0"/>
            <a:t>Feature Extraction </a:t>
          </a:r>
          <a:endParaRPr lang="en-US" dirty="0"/>
        </a:p>
      </dgm:t>
    </dgm:pt>
    <dgm:pt modelId="{3BAA6C87-C91A-064B-9CFA-84853E73E39B}" type="parTrans" cxnId="{CAA08D20-FE58-A94F-B19F-9F61A5E42C25}">
      <dgm:prSet/>
      <dgm:spPr/>
      <dgm:t>
        <a:bodyPr/>
        <a:lstStyle/>
        <a:p>
          <a:endParaRPr lang="en-US"/>
        </a:p>
      </dgm:t>
    </dgm:pt>
    <dgm:pt modelId="{785A2604-B39C-1547-850B-2CA8BCBB92D8}" type="sibTrans" cxnId="{CAA08D20-FE58-A94F-B19F-9F61A5E42C25}">
      <dgm:prSet/>
      <dgm:spPr/>
      <dgm:t>
        <a:bodyPr/>
        <a:lstStyle/>
        <a:p>
          <a:endParaRPr lang="en-US"/>
        </a:p>
      </dgm:t>
    </dgm:pt>
    <dgm:pt modelId="{6D28D182-347B-2D4E-8474-0837149401C4}">
      <dgm:prSet/>
      <dgm:spPr/>
      <dgm:t>
        <a:bodyPr/>
        <a:lstStyle/>
        <a:p>
          <a:r>
            <a:rPr lang="en-US" dirty="0" smtClean="0"/>
            <a:t>Pre-processing </a:t>
          </a:r>
          <a:endParaRPr lang="en-US" dirty="0"/>
        </a:p>
      </dgm:t>
    </dgm:pt>
    <dgm:pt modelId="{B1DEBD8F-39B9-CB44-9EE2-C13AA727F9ED}" type="parTrans" cxnId="{B61CEE04-74E5-8B40-85E3-ED2D088D7C43}">
      <dgm:prSet/>
      <dgm:spPr/>
      <dgm:t>
        <a:bodyPr/>
        <a:lstStyle/>
        <a:p>
          <a:endParaRPr lang="en-US"/>
        </a:p>
      </dgm:t>
    </dgm:pt>
    <dgm:pt modelId="{0120101A-BA17-9344-B71B-6FFD1EFE280C}" type="sibTrans" cxnId="{B61CEE04-74E5-8B40-85E3-ED2D088D7C43}">
      <dgm:prSet/>
      <dgm:spPr/>
      <dgm:t>
        <a:bodyPr/>
        <a:lstStyle/>
        <a:p>
          <a:endParaRPr lang="en-US"/>
        </a:p>
      </dgm:t>
    </dgm:pt>
    <dgm:pt modelId="{E2D780A8-BFA8-3341-8C94-044D27FF9F5B}">
      <dgm:prSet/>
      <dgm:spPr/>
      <dgm:t>
        <a:bodyPr/>
        <a:lstStyle/>
        <a:p>
          <a:r>
            <a:rPr lang="en-US" dirty="0" smtClean="0"/>
            <a:t>Classification </a:t>
          </a:r>
          <a:endParaRPr lang="en-US" dirty="0"/>
        </a:p>
      </dgm:t>
    </dgm:pt>
    <dgm:pt modelId="{F6B78A17-0262-3343-8448-36FAEFC11AC3}" type="parTrans" cxnId="{B3D6C2DF-7665-F14C-B34A-04E9F973B031}">
      <dgm:prSet/>
      <dgm:spPr/>
      <dgm:t>
        <a:bodyPr/>
        <a:lstStyle/>
        <a:p>
          <a:endParaRPr lang="en-US"/>
        </a:p>
      </dgm:t>
    </dgm:pt>
    <dgm:pt modelId="{86E015CE-BF9E-194B-B2D6-C355B0D96F83}" type="sibTrans" cxnId="{B3D6C2DF-7665-F14C-B34A-04E9F973B031}">
      <dgm:prSet/>
      <dgm:spPr/>
      <dgm:t>
        <a:bodyPr/>
        <a:lstStyle/>
        <a:p>
          <a:endParaRPr lang="en-US"/>
        </a:p>
      </dgm:t>
    </dgm:pt>
    <dgm:pt modelId="{3F465A3B-4FDF-AD4D-B753-927957F5C44B}">
      <dgm:prSet/>
      <dgm:spPr/>
      <dgm:t>
        <a:bodyPr/>
        <a:lstStyle/>
        <a:p>
          <a:r>
            <a:rPr lang="en-US" dirty="0" smtClean="0"/>
            <a:t>Post- processing </a:t>
          </a:r>
          <a:endParaRPr lang="en-US" dirty="0"/>
        </a:p>
      </dgm:t>
    </dgm:pt>
    <dgm:pt modelId="{23A35DFF-C3CF-734A-AE06-A2E65516FD5B}" type="parTrans" cxnId="{1F0ABAC4-8460-2249-9144-EFDF8A3A7CE7}">
      <dgm:prSet/>
      <dgm:spPr/>
      <dgm:t>
        <a:bodyPr/>
        <a:lstStyle/>
        <a:p>
          <a:endParaRPr lang="en-US"/>
        </a:p>
      </dgm:t>
    </dgm:pt>
    <dgm:pt modelId="{05016AA6-A1F7-A24F-B8A9-CA3400524E3C}" type="sibTrans" cxnId="{1F0ABAC4-8460-2249-9144-EFDF8A3A7CE7}">
      <dgm:prSet/>
      <dgm:spPr/>
      <dgm:t>
        <a:bodyPr/>
        <a:lstStyle/>
        <a:p>
          <a:endParaRPr lang="en-US"/>
        </a:p>
      </dgm:t>
    </dgm:pt>
    <dgm:pt modelId="{4C85112F-BD93-9040-9E7C-AA83AB6A60B6}" type="pres">
      <dgm:prSet presAssocID="{159C3D34-4FF3-6A47-AFE6-CB559662EC3C}" presName="Name0" presStyleCnt="0">
        <dgm:presLayoutVars>
          <dgm:dir/>
          <dgm:resizeHandles val="exact"/>
        </dgm:presLayoutVars>
      </dgm:prSet>
      <dgm:spPr/>
    </dgm:pt>
    <dgm:pt modelId="{19F89E6F-C5FD-B243-83BC-3698F42BE9F5}" type="pres">
      <dgm:prSet presAssocID="{35C8D6C3-72FD-B747-A828-B78B92B1A4F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CD3F1B-50FE-C345-A70D-6D2FFD7DE895}" type="pres">
      <dgm:prSet presAssocID="{02AD161D-71FA-E94F-A50B-37475EFC668A}" presName="sibTrans" presStyleLbl="sibTrans2D1" presStyleIdx="0" presStyleCnt="5"/>
      <dgm:spPr/>
    </dgm:pt>
    <dgm:pt modelId="{6432AC01-B1AF-C04D-9A3B-1BAE31B5A40A}" type="pres">
      <dgm:prSet presAssocID="{02AD161D-71FA-E94F-A50B-37475EFC668A}" presName="connectorText" presStyleLbl="sibTrans2D1" presStyleIdx="0" presStyleCnt="5"/>
      <dgm:spPr/>
    </dgm:pt>
    <dgm:pt modelId="{7F48C39A-356A-A042-85DE-35229EB1AA9A}" type="pres">
      <dgm:prSet presAssocID="{6D28D182-347B-2D4E-8474-0837149401C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163FF-4022-6F4D-AE4F-C7BB7A395673}" type="pres">
      <dgm:prSet presAssocID="{0120101A-BA17-9344-B71B-6FFD1EFE280C}" presName="sibTrans" presStyleLbl="sibTrans2D1" presStyleIdx="1" presStyleCnt="5"/>
      <dgm:spPr/>
    </dgm:pt>
    <dgm:pt modelId="{39380BCD-A11E-3B41-B983-DAA46069593F}" type="pres">
      <dgm:prSet presAssocID="{0120101A-BA17-9344-B71B-6FFD1EFE280C}" presName="connectorText" presStyleLbl="sibTrans2D1" presStyleIdx="1" presStyleCnt="5"/>
      <dgm:spPr/>
    </dgm:pt>
    <dgm:pt modelId="{87E4486E-FE72-7D41-B5F4-07BDB00F6510}" type="pres">
      <dgm:prSet presAssocID="{B0D8A5AC-9353-2A46-B721-07406D8DE6F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0773A-521A-6747-9878-78F43D2D0659}" type="pres">
      <dgm:prSet presAssocID="{15C73EEA-9635-6B4E-9464-A741B41F243F}" presName="sibTrans" presStyleLbl="sibTrans2D1" presStyleIdx="2" presStyleCnt="5"/>
      <dgm:spPr/>
    </dgm:pt>
    <dgm:pt modelId="{4D9F2E87-79EF-1E48-9AD3-9658E74E0AD4}" type="pres">
      <dgm:prSet presAssocID="{15C73EEA-9635-6B4E-9464-A741B41F243F}" presName="connectorText" presStyleLbl="sibTrans2D1" presStyleIdx="2" presStyleCnt="5"/>
      <dgm:spPr/>
    </dgm:pt>
    <dgm:pt modelId="{663AE2B1-C949-B546-9D79-FAF5394E2D53}" type="pres">
      <dgm:prSet presAssocID="{51F62FF2-B73A-C14E-BBD7-CCEC4341461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4BFD4-52EF-EA45-B158-031975A9506A}" type="pres">
      <dgm:prSet presAssocID="{785A2604-B39C-1547-850B-2CA8BCBB92D8}" presName="sibTrans" presStyleLbl="sibTrans2D1" presStyleIdx="3" presStyleCnt="5"/>
      <dgm:spPr/>
    </dgm:pt>
    <dgm:pt modelId="{C7EBC2F7-4D8A-BB43-98BF-C53DFE7D2A9B}" type="pres">
      <dgm:prSet presAssocID="{785A2604-B39C-1547-850B-2CA8BCBB92D8}" presName="connectorText" presStyleLbl="sibTrans2D1" presStyleIdx="3" presStyleCnt="5"/>
      <dgm:spPr/>
    </dgm:pt>
    <dgm:pt modelId="{7000B23E-8891-124D-A5DF-A8D2CF7DF45E}" type="pres">
      <dgm:prSet presAssocID="{E2D780A8-BFA8-3341-8C94-044D27FF9F5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A93994-7032-CD4F-8A8A-BA6D69F12C18}" type="pres">
      <dgm:prSet presAssocID="{86E015CE-BF9E-194B-B2D6-C355B0D96F83}" presName="sibTrans" presStyleLbl="sibTrans2D1" presStyleIdx="4" presStyleCnt="5"/>
      <dgm:spPr/>
    </dgm:pt>
    <dgm:pt modelId="{23B9BCA0-0824-4048-B802-E0BF5F80A020}" type="pres">
      <dgm:prSet presAssocID="{86E015CE-BF9E-194B-B2D6-C355B0D96F83}" presName="connectorText" presStyleLbl="sibTrans2D1" presStyleIdx="4" presStyleCnt="5"/>
      <dgm:spPr/>
    </dgm:pt>
    <dgm:pt modelId="{B98BC2F4-9FCF-714E-900D-924D350C8744}" type="pres">
      <dgm:prSet presAssocID="{3F465A3B-4FDF-AD4D-B753-927957F5C44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0ABAC4-8460-2249-9144-EFDF8A3A7CE7}" srcId="{159C3D34-4FF3-6A47-AFE6-CB559662EC3C}" destId="{3F465A3B-4FDF-AD4D-B753-927957F5C44B}" srcOrd="5" destOrd="0" parTransId="{23A35DFF-C3CF-734A-AE06-A2E65516FD5B}" sibTransId="{05016AA6-A1F7-A24F-B8A9-CA3400524E3C}"/>
    <dgm:cxn modelId="{75364401-D2A4-7548-9879-7853CDFE1238}" srcId="{159C3D34-4FF3-6A47-AFE6-CB559662EC3C}" destId="{B0D8A5AC-9353-2A46-B721-07406D8DE6F9}" srcOrd="2" destOrd="0" parTransId="{2AD33177-F5F2-E449-8DC9-E15D066C5314}" sibTransId="{15C73EEA-9635-6B4E-9464-A741B41F243F}"/>
    <dgm:cxn modelId="{CA5CDF17-47FC-E343-A950-F0FC5C208A80}" type="presOf" srcId="{0120101A-BA17-9344-B71B-6FFD1EFE280C}" destId="{39380BCD-A11E-3B41-B983-DAA46069593F}" srcOrd="1" destOrd="0" presId="urn:microsoft.com/office/officeart/2005/8/layout/process1"/>
    <dgm:cxn modelId="{822DB213-9C50-CA44-A2D0-BEEDE7E784F3}" type="presOf" srcId="{B0D8A5AC-9353-2A46-B721-07406D8DE6F9}" destId="{87E4486E-FE72-7D41-B5F4-07BDB00F6510}" srcOrd="0" destOrd="0" presId="urn:microsoft.com/office/officeart/2005/8/layout/process1"/>
    <dgm:cxn modelId="{CB2B2AFE-4448-9C40-AFE1-CAF231D88E8D}" type="presOf" srcId="{15C73EEA-9635-6B4E-9464-A741B41F243F}" destId="{29D0773A-521A-6747-9878-78F43D2D0659}" srcOrd="0" destOrd="0" presId="urn:microsoft.com/office/officeart/2005/8/layout/process1"/>
    <dgm:cxn modelId="{5809EB1E-3FCD-834C-A458-BFF72381D144}" type="presOf" srcId="{E2D780A8-BFA8-3341-8C94-044D27FF9F5B}" destId="{7000B23E-8891-124D-A5DF-A8D2CF7DF45E}" srcOrd="0" destOrd="0" presId="urn:microsoft.com/office/officeart/2005/8/layout/process1"/>
    <dgm:cxn modelId="{5F1707DB-7334-904A-822C-165D8A816429}" type="presOf" srcId="{785A2604-B39C-1547-850B-2CA8BCBB92D8}" destId="{C7EBC2F7-4D8A-BB43-98BF-C53DFE7D2A9B}" srcOrd="1" destOrd="0" presId="urn:microsoft.com/office/officeart/2005/8/layout/process1"/>
    <dgm:cxn modelId="{EC29D6BF-3B48-2E4F-805E-2B3C07419A88}" type="presOf" srcId="{02AD161D-71FA-E94F-A50B-37475EFC668A}" destId="{39CD3F1B-50FE-C345-A70D-6D2FFD7DE895}" srcOrd="0" destOrd="0" presId="urn:microsoft.com/office/officeart/2005/8/layout/process1"/>
    <dgm:cxn modelId="{A995B0B5-FC55-D143-BFCC-FC038A5D65C1}" type="presOf" srcId="{6D28D182-347B-2D4E-8474-0837149401C4}" destId="{7F48C39A-356A-A042-85DE-35229EB1AA9A}" srcOrd="0" destOrd="0" presId="urn:microsoft.com/office/officeart/2005/8/layout/process1"/>
    <dgm:cxn modelId="{CAA08D20-FE58-A94F-B19F-9F61A5E42C25}" srcId="{159C3D34-4FF3-6A47-AFE6-CB559662EC3C}" destId="{51F62FF2-B73A-C14E-BBD7-CCEC4341461E}" srcOrd="3" destOrd="0" parTransId="{3BAA6C87-C91A-064B-9CFA-84853E73E39B}" sibTransId="{785A2604-B39C-1547-850B-2CA8BCBB92D8}"/>
    <dgm:cxn modelId="{A7F94B27-5D23-214A-917F-4136A84D5437}" type="presOf" srcId="{86E015CE-BF9E-194B-B2D6-C355B0D96F83}" destId="{23B9BCA0-0824-4048-B802-E0BF5F80A020}" srcOrd="1" destOrd="0" presId="urn:microsoft.com/office/officeart/2005/8/layout/process1"/>
    <dgm:cxn modelId="{BEDF7ACE-DA54-A548-8C34-059588BE1B55}" type="presOf" srcId="{86E015CE-BF9E-194B-B2D6-C355B0D96F83}" destId="{D7A93994-7032-CD4F-8A8A-BA6D69F12C18}" srcOrd="0" destOrd="0" presId="urn:microsoft.com/office/officeart/2005/8/layout/process1"/>
    <dgm:cxn modelId="{845A0453-AAEE-4447-A244-33CBA8E812B9}" srcId="{159C3D34-4FF3-6A47-AFE6-CB559662EC3C}" destId="{35C8D6C3-72FD-B747-A828-B78B92B1A4FE}" srcOrd="0" destOrd="0" parTransId="{42B0A24A-2AAC-7C40-BA41-DADE638F01A0}" sibTransId="{02AD161D-71FA-E94F-A50B-37475EFC668A}"/>
    <dgm:cxn modelId="{61270B6C-97D6-2F4C-B320-1E3C045B1F4A}" type="presOf" srcId="{159C3D34-4FF3-6A47-AFE6-CB559662EC3C}" destId="{4C85112F-BD93-9040-9E7C-AA83AB6A60B6}" srcOrd="0" destOrd="0" presId="urn:microsoft.com/office/officeart/2005/8/layout/process1"/>
    <dgm:cxn modelId="{6D7131F2-614B-BA41-BD5C-5BD290304036}" type="presOf" srcId="{15C73EEA-9635-6B4E-9464-A741B41F243F}" destId="{4D9F2E87-79EF-1E48-9AD3-9658E74E0AD4}" srcOrd="1" destOrd="0" presId="urn:microsoft.com/office/officeart/2005/8/layout/process1"/>
    <dgm:cxn modelId="{95A5DF13-53F2-C042-82DB-0F88C0D7853C}" type="presOf" srcId="{3F465A3B-4FDF-AD4D-B753-927957F5C44B}" destId="{B98BC2F4-9FCF-714E-900D-924D350C8744}" srcOrd="0" destOrd="0" presId="urn:microsoft.com/office/officeart/2005/8/layout/process1"/>
    <dgm:cxn modelId="{DC847B84-1876-0A43-87C4-4CD1554A6FDD}" type="presOf" srcId="{51F62FF2-B73A-C14E-BBD7-CCEC4341461E}" destId="{663AE2B1-C949-B546-9D79-FAF5394E2D53}" srcOrd="0" destOrd="0" presId="urn:microsoft.com/office/officeart/2005/8/layout/process1"/>
    <dgm:cxn modelId="{B61CEE04-74E5-8B40-85E3-ED2D088D7C43}" srcId="{159C3D34-4FF3-6A47-AFE6-CB559662EC3C}" destId="{6D28D182-347B-2D4E-8474-0837149401C4}" srcOrd="1" destOrd="0" parTransId="{B1DEBD8F-39B9-CB44-9EE2-C13AA727F9ED}" sibTransId="{0120101A-BA17-9344-B71B-6FFD1EFE280C}"/>
    <dgm:cxn modelId="{B3D6C2DF-7665-F14C-B34A-04E9F973B031}" srcId="{159C3D34-4FF3-6A47-AFE6-CB559662EC3C}" destId="{E2D780A8-BFA8-3341-8C94-044D27FF9F5B}" srcOrd="4" destOrd="0" parTransId="{F6B78A17-0262-3343-8448-36FAEFC11AC3}" sibTransId="{86E015CE-BF9E-194B-B2D6-C355B0D96F83}"/>
    <dgm:cxn modelId="{431ADD86-83A1-0746-900C-B814B1E1758D}" type="presOf" srcId="{02AD161D-71FA-E94F-A50B-37475EFC668A}" destId="{6432AC01-B1AF-C04D-9A3B-1BAE31B5A40A}" srcOrd="1" destOrd="0" presId="urn:microsoft.com/office/officeart/2005/8/layout/process1"/>
    <dgm:cxn modelId="{50E23129-BBC3-8548-B2E9-48F9C686C90C}" type="presOf" srcId="{35C8D6C3-72FD-B747-A828-B78B92B1A4FE}" destId="{19F89E6F-C5FD-B243-83BC-3698F42BE9F5}" srcOrd="0" destOrd="0" presId="urn:microsoft.com/office/officeart/2005/8/layout/process1"/>
    <dgm:cxn modelId="{62EB95DD-35E8-274F-9D22-A555B5345773}" type="presOf" srcId="{785A2604-B39C-1547-850B-2CA8BCBB92D8}" destId="{55E4BFD4-52EF-EA45-B158-031975A9506A}" srcOrd="0" destOrd="0" presId="urn:microsoft.com/office/officeart/2005/8/layout/process1"/>
    <dgm:cxn modelId="{0B1B07A5-25C2-0844-AEF1-30A2D21EBE97}" type="presOf" srcId="{0120101A-BA17-9344-B71B-6FFD1EFE280C}" destId="{9C1163FF-4022-6F4D-AE4F-C7BB7A395673}" srcOrd="0" destOrd="0" presId="urn:microsoft.com/office/officeart/2005/8/layout/process1"/>
    <dgm:cxn modelId="{BAD9E76F-DCAC-2E47-AC86-2057C597C6F1}" type="presParOf" srcId="{4C85112F-BD93-9040-9E7C-AA83AB6A60B6}" destId="{19F89E6F-C5FD-B243-83BC-3698F42BE9F5}" srcOrd="0" destOrd="0" presId="urn:microsoft.com/office/officeart/2005/8/layout/process1"/>
    <dgm:cxn modelId="{3CEA7F83-F3CD-5446-B30A-CD476FE2E3FC}" type="presParOf" srcId="{4C85112F-BD93-9040-9E7C-AA83AB6A60B6}" destId="{39CD3F1B-50FE-C345-A70D-6D2FFD7DE895}" srcOrd="1" destOrd="0" presId="urn:microsoft.com/office/officeart/2005/8/layout/process1"/>
    <dgm:cxn modelId="{D2F1F245-D026-AC4C-A8EC-E5BEBA145FF2}" type="presParOf" srcId="{39CD3F1B-50FE-C345-A70D-6D2FFD7DE895}" destId="{6432AC01-B1AF-C04D-9A3B-1BAE31B5A40A}" srcOrd="0" destOrd="0" presId="urn:microsoft.com/office/officeart/2005/8/layout/process1"/>
    <dgm:cxn modelId="{E76F129A-A278-AF40-92B0-D898F283D928}" type="presParOf" srcId="{4C85112F-BD93-9040-9E7C-AA83AB6A60B6}" destId="{7F48C39A-356A-A042-85DE-35229EB1AA9A}" srcOrd="2" destOrd="0" presId="urn:microsoft.com/office/officeart/2005/8/layout/process1"/>
    <dgm:cxn modelId="{BF8BF092-6F35-614F-BBCE-C99575394929}" type="presParOf" srcId="{4C85112F-BD93-9040-9E7C-AA83AB6A60B6}" destId="{9C1163FF-4022-6F4D-AE4F-C7BB7A395673}" srcOrd="3" destOrd="0" presId="urn:microsoft.com/office/officeart/2005/8/layout/process1"/>
    <dgm:cxn modelId="{80C2EF67-F847-204B-A263-D2B28F5B2FD5}" type="presParOf" srcId="{9C1163FF-4022-6F4D-AE4F-C7BB7A395673}" destId="{39380BCD-A11E-3B41-B983-DAA46069593F}" srcOrd="0" destOrd="0" presId="urn:microsoft.com/office/officeart/2005/8/layout/process1"/>
    <dgm:cxn modelId="{49F37FA9-170F-E649-887B-9F5CF48410E6}" type="presParOf" srcId="{4C85112F-BD93-9040-9E7C-AA83AB6A60B6}" destId="{87E4486E-FE72-7D41-B5F4-07BDB00F6510}" srcOrd="4" destOrd="0" presId="urn:microsoft.com/office/officeart/2005/8/layout/process1"/>
    <dgm:cxn modelId="{5DD8418D-4DFE-544A-BFB0-B6FA084A2801}" type="presParOf" srcId="{4C85112F-BD93-9040-9E7C-AA83AB6A60B6}" destId="{29D0773A-521A-6747-9878-78F43D2D0659}" srcOrd="5" destOrd="0" presId="urn:microsoft.com/office/officeart/2005/8/layout/process1"/>
    <dgm:cxn modelId="{86C8A9BE-E2CB-2A4A-8463-7163100620EC}" type="presParOf" srcId="{29D0773A-521A-6747-9878-78F43D2D0659}" destId="{4D9F2E87-79EF-1E48-9AD3-9658E74E0AD4}" srcOrd="0" destOrd="0" presId="urn:microsoft.com/office/officeart/2005/8/layout/process1"/>
    <dgm:cxn modelId="{5B792D8E-5639-CC48-81FE-276456C99EAC}" type="presParOf" srcId="{4C85112F-BD93-9040-9E7C-AA83AB6A60B6}" destId="{663AE2B1-C949-B546-9D79-FAF5394E2D53}" srcOrd="6" destOrd="0" presId="urn:microsoft.com/office/officeart/2005/8/layout/process1"/>
    <dgm:cxn modelId="{599CF9AF-99E4-2E4F-9FEB-CAE31ED49F84}" type="presParOf" srcId="{4C85112F-BD93-9040-9E7C-AA83AB6A60B6}" destId="{55E4BFD4-52EF-EA45-B158-031975A9506A}" srcOrd="7" destOrd="0" presId="urn:microsoft.com/office/officeart/2005/8/layout/process1"/>
    <dgm:cxn modelId="{1C64EED0-103E-E347-B71F-F3BF0F3A875F}" type="presParOf" srcId="{55E4BFD4-52EF-EA45-B158-031975A9506A}" destId="{C7EBC2F7-4D8A-BB43-98BF-C53DFE7D2A9B}" srcOrd="0" destOrd="0" presId="urn:microsoft.com/office/officeart/2005/8/layout/process1"/>
    <dgm:cxn modelId="{9FF5BB23-96B3-6E43-A820-8C162159A6AA}" type="presParOf" srcId="{4C85112F-BD93-9040-9E7C-AA83AB6A60B6}" destId="{7000B23E-8891-124D-A5DF-A8D2CF7DF45E}" srcOrd="8" destOrd="0" presId="urn:microsoft.com/office/officeart/2005/8/layout/process1"/>
    <dgm:cxn modelId="{6CCB6B82-853E-F242-BCD2-0A411E07AA98}" type="presParOf" srcId="{4C85112F-BD93-9040-9E7C-AA83AB6A60B6}" destId="{D7A93994-7032-CD4F-8A8A-BA6D69F12C18}" srcOrd="9" destOrd="0" presId="urn:microsoft.com/office/officeart/2005/8/layout/process1"/>
    <dgm:cxn modelId="{5F74789B-1E00-164C-8F5A-24A471D1C8A0}" type="presParOf" srcId="{D7A93994-7032-CD4F-8A8A-BA6D69F12C18}" destId="{23B9BCA0-0824-4048-B802-E0BF5F80A020}" srcOrd="0" destOrd="0" presId="urn:microsoft.com/office/officeart/2005/8/layout/process1"/>
    <dgm:cxn modelId="{495CE475-4AE7-A44C-AF51-1660C3EC0A02}" type="presParOf" srcId="{4C85112F-BD93-9040-9E7C-AA83AB6A60B6}" destId="{B98BC2F4-9FCF-714E-900D-924D350C874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89E6F-C5FD-B243-83BC-3698F42BE9F5}">
      <dsp:nvSpPr>
        <dsp:cNvPr id="0" name=""/>
        <dsp:cNvSpPr/>
      </dsp:nvSpPr>
      <dsp:spPr>
        <a:xfrm>
          <a:off x="0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Acquisition </a:t>
          </a:r>
          <a:endParaRPr lang="en-US" sz="1500" kern="1200" dirty="0"/>
        </a:p>
      </dsp:txBody>
      <dsp:txXfrm>
        <a:off x="21098" y="385420"/>
        <a:ext cx="1158350" cy="678132"/>
      </dsp:txXfrm>
    </dsp:sp>
    <dsp:sp modelId="{39CD3F1B-50FE-C345-A70D-6D2FFD7DE895}">
      <dsp:nvSpPr>
        <dsp:cNvPr id="0" name=""/>
        <dsp:cNvSpPr/>
      </dsp:nvSpPr>
      <dsp:spPr>
        <a:xfrm>
          <a:off x="1320601" y="575618"/>
          <a:ext cx="254515" cy="297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320601" y="635165"/>
        <a:ext cx="178161" cy="178641"/>
      </dsp:txXfrm>
    </dsp:sp>
    <dsp:sp modelId="{7F48C39A-356A-A042-85DE-35229EB1AA9A}">
      <dsp:nvSpPr>
        <dsp:cNvPr id="0" name=""/>
        <dsp:cNvSpPr/>
      </dsp:nvSpPr>
      <dsp:spPr>
        <a:xfrm>
          <a:off x="1680765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Pre-processing </a:t>
          </a:r>
          <a:endParaRPr lang="en-US" sz="1500" kern="1200" dirty="0"/>
        </a:p>
      </dsp:txBody>
      <dsp:txXfrm>
        <a:off x="1701863" y="385420"/>
        <a:ext cx="1158350" cy="678132"/>
      </dsp:txXfrm>
    </dsp:sp>
    <dsp:sp modelId="{9C1163FF-4022-6F4D-AE4F-C7BB7A395673}">
      <dsp:nvSpPr>
        <dsp:cNvPr id="0" name=""/>
        <dsp:cNvSpPr/>
      </dsp:nvSpPr>
      <dsp:spPr>
        <a:xfrm>
          <a:off x="3001367" y="575618"/>
          <a:ext cx="254515" cy="297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001367" y="635165"/>
        <a:ext cx="178161" cy="178641"/>
      </dsp:txXfrm>
    </dsp:sp>
    <dsp:sp modelId="{87E4486E-FE72-7D41-B5F4-07BDB00F6510}">
      <dsp:nvSpPr>
        <dsp:cNvPr id="0" name=""/>
        <dsp:cNvSpPr/>
      </dsp:nvSpPr>
      <dsp:spPr>
        <a:xfrm>
          <a:off x="3361531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Segmentation </a:t>
          </a:r>
          <a:endParaRPr lang="en-US" sz="1500" kern="1200"/>
        </a:p>
      </dsp:txBody>
      <dsp:txXfrm>
        <a:off x="3382629" y="385420"/>
        <a:ext cx="1158350" cy="678132"/>
      </dsp:txXfrm>
    </dsp:sp>
    <dsp:sp modelId="{29D0773A-521A-6747-9878-78F43D2D0659}">
      <dsp:nvSpPr>
        <dsp:cNvPr id="0" name=""/>
        <dsp:cNvSpPr/>
      </dsp:nvSpPr>
      <dsp:spPr>
        <a:xfrm>
          <a:off x="4682132" y="575618"/>
          <a:ext cx="254515" cy="297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682132" y="635165"/>
        <a:ext cx="178161" cy="178641"/>
      </dsp:txXfrm>
    </dsp:sp>
    <dsp:sp modelId="{663AE2B1-C949-B546-9D79-FAF5394E2D53}">
      <dsp:nvSpPr>
        <dsp:cNvPr id="0" name=""/>
        <dsp:cNvSpPr/>
      </dsp:nvSpPr>
      <dsp:spPr>
        <a:xfrm>
          <a:off x="5042296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Feature Extraction </a:t>
          </a:r>
          <a:endParaRPr lang="en-US" sz="1500" kern="1200" dirty="0"/>
        </a:p>
      </dsp:txBody>
      <dsp:txXfrm>
        <a:off x="5063394" y="385420"/>
        <a:ext cx="1158350" cy="678132"/>
      </dsp:txXfrm>
    </dsp:sp>
    <dsp:sp modelId="{55E4BFD4-52EF-EA45-B158-031975A9506A}">
      <dsp:nvSpPr>
        <dsp:cNvPr id="0" name=""/>
        <dsp:cNvSpPr/>
      </dsp:nvSpPr>
      <dsp:spPr>
        <a:xfrm>
          <a:off x="6362898" y="575618"/>
          <a:ext cx="254515" cy="297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362898" y="635165"/>
        <a:ext cx="178161" cy="178641"/>
      </dsp:txXfrm>
    </dsp:sp>
    <dsp:sp modelId="{7000B23E-8891-124D-A5DF-A8D2CF7DF45E}">
      <dsp:nvSpPr>
        <dsp:cNvPr id="0" name=""/>
        <dsp:cNvSpPr/>
      </dsp:nvSpPr>
      <dsp:spPr>
        <a:xfrm>
          <a:off x="6723062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Classification </a:t>
          </a:r>
          <a:endParaRPr lang="en-US" sz="1500" kern="1200" dirty="0"/>
        </a:p>
      </dsp:txBody>
      <dsp:txXfrm>
        <a:off x="6744160" y="385420"/>
        <a:ext cx="1158350" cy="678132"/>
      </dsp:txXfrm>
    </dsp:sp>
    <dsp:sp modelId="{D7A93994-7032-CD4F-8A8A-BA6D69F12C18}">
      <dsp:nvSpPr>
        <dsp:cNvPr id="0" name=""/>
        <dsp:cNvSpPr/>
      </dsp:nvSpPr>
      <dsp:spPr>
        <a:xfrm>
          <a:off x="8043664" y="575618"/>
          <a:ext cx="254515" cy="2977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8043664" y="635165"/>
        <a:ext cx="178161" cy="178641"/>
      </dsp:txXfrm>
    </dsp:sp>
    <dsp:sp modelId="{B98BC2F4-9FCF-714E-900D-924D350C8744}">
      <dsp:nvSpPr>
        <dsp:cNvPr id="0" name=""/>
        <dsp:cNvSpPr/>
      </dsp:nvSpPr>
      <dsp:spPr>
        <a:xfrm>
          <a:off x="8403828" y="364322"/>
          <a:ext cx="1200546" cy="72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Post- processing </a:t>
          </a:r>
          <a:endParaRPr lang="en-US" sz="1500" kern="1200" dirty="0"/>
        </a:p>
      </dsp:txBody>
      <dsp:txXfrm>
        <a:off x="8424926" y="385420"/>
        <a:ext cx="1158350" cy="67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ectrum.ieee.org/tech-talk/consumer-electronics/portable-devices/google-goggles-does-not-do-face-recognition" TargetMode="External"/><Relationship Id="rId3" Type="http://schemas.openxmlformats.org/officeDocument/2006/relationships/hyperlink" Target="http://www.tramvm.com/2017/05/recognize-text-from-image-with-pyth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Hhgfz0zPmH4" TargetMode="Externa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zZ3WVhgi5w" TargetMode="External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2_-jwiIbL0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yesha92ahmad/NLP-image-to-text" TargetMode="Externa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to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Ayesha </a:t>
            </a:r>
            <a:r>
              <a:rPr lang="en-US" dirty="0" err="1" smtClean="0"/>
              <a:t>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9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78" y="1853755"/>
            <a:ext cx="11654822" cy="317544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Work is constantly being don</a:t>
            </a:r>
            <a:r>
              <a:rPr lang="en-US" dirty="0" smtClean="0"/>
              <a:t>e to improve the accuracy and infer valuable data from images.</a:t>
            </a:r>
          </a:p>
          <a:p>
            <a:r>
              <a:rPr lang="en-US" dirty="0" smtClean="0"/>
              <a:t>Deep learning techniques are being applied along with NLP to achieve far better results.</a:t>
            </a:r>
          </a:p>
          <a:p>
            <a:r>
              <a:rPr lang="en-US" dirty="0" smtClean="0"/>
              <a:t>Convolutional Neural networks along with Recurrent Neural Network have changed the way data was handled. </a:t>
            </a:r>
          </a:p>
          <a:p>
            <a:r>
              <a:rPr lang="en-US" dirty="0" smtClean="0"/>
              <a:t>Researchers aim to create real </a:t>
            </a:r>
            <a:r>
              <a:rPr lang="en-US" dirty="0"/>
              <a:t>time system for image description and incorporate state of the art methods for large-scale category </a:t>
            </a:r>
            <a:r>
              <a:rPr lang="en-US" dirty="0" smtClean="0"/>
              <a:t>recognition.</a:t>
            </a:r>
          </a:p>
          <a:p>
            <a:r>
              <a:rPr lang="en-US" dirty="0"/>
              <a:t>Producing human-like and relevant descriptions will be a key factor for enabling accurate and satisfying image retrieval </a:t>
            </a:r>
            <a:r>
              <a:rPr lang="en-US" dirty="0" smtClean="0"/>
              <a:t>result.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7" y="4584700"/>
            <a:ext cx="8212665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253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(Noman </a:t>
            </a:r>
            <a:r>
              <a:rPr lang="en-US" dirty="0"/>
              <a:t>Islam, </a:t>
            </a:r>
            <a:r>
              <a:rPr lang="en-US" dirty="0" err="1"/>
              <a:t>Zeeshan</a:t>
            </a:r>
            <a:r>
              <a:rPr lang="en-US" dirty="0"/>
              <a:t> Islam, </a:t>
            </a:r>
            <a:r>
              <a:rPr lang="en-US" dirty="0" err="1"/>
              <a:t>Nazia</a:t>
            </a:r>
            <a:r>
              <a:rPr lang="en-US" dirty="0"/>
              <a:t> </a:t>
            </a:r>
            <a:r>
              <a:rPr lang="en-US" dirty="0" smtClean="0"/>
              <a:t>Noor)</a:t>
            </a:r>
            <a:r>
              <a:rPr lang="en-US" dirty="0"/>
              <a:t> A Survey on Optical Character Recognition System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Jinying</a:t>
            </a:r>
            <a:r>
              <a:rPr lang="en-US" dirty="0" smtClean="0"/>
              <a:t> </a:t>
            </a:r>
            <a:r>
              <a:rPr lang="en-US" dirty="0"/>
              <a:t>Chen1 · </a:t>
            </a:r>
            <a:r>
              <a:rPr lang="en-US" dirty="0" err="1"/>
              <a:t>Huaigu</a:t>
            </a:r>
            <a:r>
              <a:rPr lang="en-US" dirty="0"/>
              <a:t> Cao2 · </a:t>
            </a:r>
            <a:r>
              <a:rPr lang="en-US" dirty="0" err="1"/>
              <a:t>Premkumar</a:t>
            </a:r>
            <a:r>
              <a:rPr lang="en-US" dirty="0"/>
              <a:t> </a:t>
            </a:r>
            <a:r>
              <a:rPr lang="en-US" dirty="0" smtClean="0"/>
              <a:t>Natarajan) </a:t>
            </a:r>
            <a:r>
              <a:rPr lang="en-US" dirty="0"/>
              <a:t>Integrating natural language processing with image document analysis: what we learned from two real-world applications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spectrum.ieee.org/tech-talk/consumer-electronics/portable-devices/google-goggles-does-not-do-face-recognition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www.cnet.com</a:t>
            </a:r>
            <a:r>
              <a:rPr lang="en-US" dirty="0"/>
              <a:t>/how-to/getting-started-with-</a:t>
            </a:r>
            <a:r>
              <a:rPr lang="en-US" dirty="0" err="1"/>
              <a:t>microsoft</a:t>
            </a:r>
            <a:r>
              <a:rPr lang="en-US" dirty="0"/>
              <a:t>-office-lens/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www.tramvm.com/2017/05/recognize-text-from-image-with-python.html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(Google Brain, </a:t>
            </a:r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/>
              <a:t>Universität</a:t>
            </a:r>
            <a:r>
              <a:rPr lang="en-US" dirty="0"/>
              <a:t> </a:t>
            </a:r>
            <a:r>
              <a:rPr lang="en-US" dirty="0" err="1" smtClean="0"/>
              <a:t>München</a:t>
            </a:r>
            <a:r>
              <a:rPr lang="en-US" dirty="0"/>
              <a:t>) Better Text Understanding Through Image-To-Text Transfer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5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character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845" y="2015731"/>
            <a:ext cx="7065887" cy="3450613"/>
          </a:xfrm>
        </p:spPr>
        <p:txBody>
          <a:bodyPr/>
          <a:lstStyle/>
          <a:p>
            <a:r>
              <a:rPr lang="en-US" dirty="0"/>
              <a:t>Optical Character Recognition (OCR) is a piece of software that converts printed text and images into digitized form such that it can be manipulated by </a:t>
            </a:r>
            <a:r>
              <a:rPr lang="en-US" dirty="0" smtClean="0"/>
              <a:t>machine, i.e. image to text .</a:t>
            </a:r>
          </a:p>
          <a:p>
            <a:r>
              <a:rPr lang="en-US" dirty="0" smtClean="0"/>
              <a:t>Two kinds of character recognition-</a:t>
            </a:r>
          </a:p>
          <a:p>
            <a:pPr lvl="1"/>
            <a:r>
              <a:rPr lang="en-US" dirty="0" smtClean="0"/>
              <a:t>Machine Printed- Simple due to uniformity in dimensions, font, etc.</a:t>
            </a:r>
          </a:p>
          <a:p>
            <a:pPr lvl="1"/>
            <a:r>
              <a:rPr lang="en-US" dirty="0" smtClean="0"/>
              <a:t>Handwritten- Complex due to variety of writing styles.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33" y="2015731"/>
            <a:ext cx="3556000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phases of OCR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643258"/>
              </p:ext>
            </p:extLst>
          </p:nvPr>
        </p:nvGraphicFramePr>
        <p:xfrm>
          <a:off x="1451579" y="1565888"/>
          <a:ext cx="9604375" cy="1448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76239"/>
              </p:ext>
            </p:extLst>
          </p:nvPr>
        </p:nvGraphicFramePr>
        <p:xfrm>
          <a:off x="1450480" y="2777066"/>
          <a:ext cx="10047252" cy="3331668"/>
        </p:xfrm>
        <a:graphic>
          <a:graphicData uri="http://schemas.openxmlformats.org/drawingml/2006/table">
            <a:tbl>
              <a:tblPr/>
              <a:tblGrid>
                <a:gridCol w="1462053"/>
                <a:gridCol w="3361658"/>
                <a:gridCol w="5223541"/>
              </a:tblGrid>
              <a:tr h="346754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Times" charset="0"/>
                        </a:rPr>
                        <a:t>Phase </a:t>
                      </a:r>
                      <a:endParaRPr lang="en-US" sz="3200" b="1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Times" charset="0"/>
                        </a:rPr>
                        <a:t>Description </a:t>
                      </a:r>
                      <a:endParaRPr lang="en-US" sz="3200" b="1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Times" charset="0"/>
                        </a:rPr>
                        <a:t>Approaches </a:t>
                      </a:r>
                      <a:endParaRPr lang="en-US" sz="3200" b="1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5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Acquisition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The process of acquiring image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Digitization, binarization, compression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9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Pre-processing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To enhance quality of image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Noise removal, Skew removal, thinning, morphological operations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54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Segmentation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To separate image into its constituent characters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Implicit Vs Explicit Segmentation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47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Feature Extraction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To extract features from image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Geometrical feature such as loops, corner points</a:t>
                      </a:r>
                      <a:br>
                        <a:rPr lang="en-US" sz="1400" dirty="0">
                          <a:effectLst/>
                          <a:latin typeface="Times" charset="0"/>
                        </a:rPr>
                      </a:br>
                      <a:r>
                        <a:rPr lang="en-US" sz="1400" dirty="0">
                          <a:effectLst/>
                          <a:latin typeface="Times" charset="0"/>
                        </a:rPr>
                        <a:t>Statistical features such as moments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5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Classification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To categorize a character into its particular class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Neural Network, Bayesian, Nearest Neighborhood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47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" charset="0"/>
                        </a:rPr>
                        <a:t>Post- processing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Times" charset="0"/>
                        </a:rPr>
                        <a:t>To improve accuracy of OCR results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 charset="0"/>
                        </a:rPr>
                        <a:t>Contextual approaches, multiple classifiers, dictionary based approaches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5" name="Picture 1" descr="age3image169787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ge3image166209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ge3image29828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ge3image166896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ge3image16939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e3image168289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ge3image16866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ge3image168768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age3image168809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ge3image16887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ge3image16916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ge3image16922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age3image169267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ge3image169329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age3image16679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80" y="317945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+ OCR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95" y="2015861"/>
            <a:ext cx="4851400" cy="3910806"/>
          </a:xfrm>
        </p:spPr>
      </p:pic>
      <p:sp>
        <p:nvSpPr>
          <p:cNvPr id="7" name="TextBox 6"/>
          <p:cNvSpPr txBox="1"/>
          <p:nvPr/>
        </p:nvSpPr>
        <p:spPr>
          <a:xfrm>
            <a:off x="965200" y="2015861"/>
            <a:ext cx="584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OCR is often error prone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(</a:t>
            </a:r>
            <a:r>
              <a:rPr lang="en-US" dirty="0" err="1"/>
              <a:t>Jinying</a:t>
            </a:r>
            <a:r>
              <a:rPr lang="en-US" dirty="0"/>
              <a:t> Chen1 · </a:t>
            </a:r>
            <a:r>
              <a:rPr lang="en-US" dirty="0" err="1"/>
              <a:t>Huaigu</a:t>
            </a:r>
            <a:r>
              <a:rPr lang="en-US" dirty="0"/>
              <a:t> Cao2 · </a:t>
            </a:r>
            <a:r>
              <a:rPr lang="en-US" dirty="0" err="1"/>
              <a:t>Premkumar</a:t>
            </a:r>
            <a:r>
              <a:rPr lang="en-US" dirty="0"/>
              <a:t> Natarajan) Integrating natural language processing with image document analysis: what we learned from two real-world </a:t>
            </a:r>
            <a:r>
              <a:rPr lang="en-US" dirty="0" smtClean="0"/>
              <a:t>applications is a paper that presents an approach to combine the efforts of image recognition with natural language processing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After retrieving text from OCR, Machine </a:t>
            </a:r>
            <a:r>
              <a:rPr lang="en-US" dirty="0"/>
              <a:t>translation (MT</a:t>
            </a:r>
            <a:r>
              <a:rPr lang="en-US" dirty="0" smtClean="0"/>
              <a:t>), Information extraction, document video retrieval are key steps </a:t>
            </a:r>
            <a:r>
              <a:rPr lang="en-US" dirty="0"/>
              <a:t>in analyzing </a:t>
            </a:r>
            <a:r>
              <a:rPr lang="en-US" dirty="0" smtClean="0"/>
              <a:t>text </a:t>
            </a:r>
            <a:r>
              <a:rPr lang="en-US" dirty="0"/>
              <a:t>and requires sentence-level processing. 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Conditional </a:t>
            </a:r>
            <a:r>
              <a:rPr lang="en-US" dirty="0"/>
              <a:t>random field (CRF)-based sentence boundary detector using rich features from automatic image layout and linguistic analyses</a:t>
            </a:r>
            <a:r>
              <a:rPr lang="en-US" dirty="0" smtClean="0"/>
              <a:t>. Is described in this paper 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8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Software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Goggles</a:t>
            </a:r>
          </a:p>
          <a:p>
            <a:r>
              <a:rPr lang="en-US" dirty="0" smtClean="0"/>
              <a:t>Microsoft Lens</a:t>
            </a:r>
          </a:p>
          <a:p>
            <a:r>
              <a:rPr lang="en-US" dirty="0" smtClean="0"/>
              <a:t>Adobe Scan: PDF Scanner, OCR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59" y="4040831"/>
            <a:ext cx="1758462" cy="1758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55" y="2015731"/>
            <a:ext cx="4500230" cy="1659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30" y="3837631"/>
            <a:ext cx="3810000" cy="21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googles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goggles is a Google product which scans an image, feeds it to multiple discrete </a:t>
            </a:r>
            <a:r>
              <a:rPr lang="en-US" dirty="0" smtClean="0"/>
              <a:t>"recognition </a:t>
            </a:r>
            <a:r>
              <a:rPr lang="en-US" dirty="0"/>
              <a:t>disciplines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Discrete entities help classify the image by using a voting system, passes off to goggle root</a:t>
            </a:r>
          </a:p>
          <a:p>
            <a:r>
              <a:rPr lang="en-US" dirty="0" smtClean="0"/>
              <a:t>Goggle </a:t>
            </a:r>
            <a:r>
              <a:rPr lang="en-US" dirty="0"/>
              <a:t>root ranks </a:t>
            </a:r>
            <a:r>
              <a:rPr lang="en-US" dirty="0" smtClean="0"/>
              <a:t>the different classification and shows the output to user.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If a user scans a picture of the Taj Mahal, the Google Goggles will return information about when it was built, why it was built and monuments that are similar to the Taj Mahal.</a:t>
            </a:r>
            <a:endParaRPr lang="en-US" dirty="0" smtClean="0"/>
          </a:p>
          <a:p>
            <a:r>
              <a:rPr lang="en-US" dirty="0"/>
              <a:t>Demo available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www.youtube.com/watch?v=Hhgfz0zPmH4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42555"/>
            <a:ext cx="4500230" cy="12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3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smtClean="0"/>
              <a:t>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Lens </a:t>
            </a:r>
            <a:r>
              <a:rPr lang="en-US" dirty="0" smtClean="0"/>
              <a:t>trims</a:t>
            </a:r>
            <a:r>
              <a:rPr lang="en-US" dirty="0"/>
              <a:t>, enhances, and makes pictures of whiteboards and docs readable. </a:t>
            </a:r>
            <a:endParaRPr lang="en-US" dirty="0" smtClean="0"/>
          </a:p>
          <a:p>
            <a:r>
              <a:rPr lang="en-US" dirty="0"/>
              <a:t>Office Lens allows users to take pictures of receipts, business cards, whiteboards, sticky notes </a:t>
            </a:r>
            <a:r>
              <a:rPr lang="en-US" dirty="0" smtClean="0"/>
              <a:t>and </a:t>
            </a:r>
            <a:r>
              <a:rPr lang="en-US" dirty="0"/>
              <a:t>save them to OneNote, Microsoft's note-taking app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image notes get converted to text.</a:t>
            </a:r>
          </a:p>
          <a:p>
            <a:r>
              <a:rPr lang="en-US" dirty="0"/>
              <a:t>Demo available on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www.youtube.com/watch?v=jzZ3WVhgi5w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501765"/>
            <a:ext cx="3810000" cy="11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Adobe Scan: PDF Scanner, </a:t>
            </a:r>
            <a:r>
              <a:rPr lang="en-US" dirty="0" smtClean="0"/>
              <a:t>OCR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1735"/>
          </a:xfrm>
        </p:spPr>
        <p:txBody>
          <a:bodyPr>
            <a:normAutofit/>
          </a:bodyPr>
          <a:lstStyle/>
          <a:p>
            <a:r>
              <a:rPr lang="en-US" dirty="0"/>
              <a:t>Adobe Scan automatically captures and cleans picture-perfect images of anything — receipts, forms, pictures, business cards, notes.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built-in optical character recognition (OCR), it transforms them into smart PDFs, available in Adobe Document Cloud. </a:t>
            </a:r>
            <a:endParaRPr lang="en-US" dirty="0" smtClean="0"/>
          </a:p>
          <a:p>
            <a:r>
              <a:rPr lang="en-US" dirty="0" smtClean="0"/>
              <a:t>This makes it </a:t>
            </a:r>
            <a:r>
              <a:rPr lang="en-US" dirty="0"/>
              <a:t>easy to search and </a:t>
            </a:r>
            <a:r>
              <a:rPr lang="en-US" dirty="0" smtClean="0"/>
              <a:t>share the PDFs </a:t>
            </a:r>
            <a:r>
              <a:rPr lang="en-US" dirty="0"/>
              <a:t>from anywhere. </a:t>
            </a:r>
            <a:r>
              <a:rPr lang="en-US" dirty="0" smtClean="0"/>
              <a:t> Users </a:t>
            </a:r>
            <a:r>
              <a:rPr lang="en-US" dirty="0"/>
              <a:t>can find keywords, add comments, sign, or send for review.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because Adobe Scan works perfectly with Adobe Acrobat, </a:t>
            </a:r>
            <a:r>
              <a:rPr lang="en-US" dirty="0" smtClean="0"/>
              <a:t>users can </a:t>
            </a:r>
            <a:r>
              <a:rPr lang="en-US" dirty="0"/>
              <a:t>even edit, send for signature, or export them into Microsoft Office. </a:t>
            </a:r>
            <a:endParaRPr lang="en-US" dirty="0"/>
          </a:p>
          <a:p>
            <a:r>
              <a:rPr lang="en-US" dirty="0" smtClean="0"/>
              <a:t>Demo </a:t>
            </a:r>
            <a:r>
              <a:rPr lang="en-US" dirty="0"/>
              <a:t>available on </a:t>
            </a:r>
            <a:r>
              <a:rPr lang="en-US" dirty="0">
                <a:hlinkClick r:id="rId2"/>
              </a:rPr>
              <a:t>https://www.youtube.com/watch?v=L2_-</a:t>
            </a:r>
            <a:r>
              <a:rPr lang="en-US" dirty="0" smtClean="0">
                <a:hlinkClick r:id="rId2"/>
              </a:rPr>
              <a:t>jwiIbL0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459" y="176281"/>
            <a:ext cx="1758462" cy="17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4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using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502854" cy="345061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github.com/ayesha92ahmad/NLP-image-to-text</a:t>
            </a:r>
            <a:endParaRPr lang="en-US" dirty="0" smtClean="0"/>
          </a:p>
          <a:p>
            <a:r>
              <a:rPr lang="en-US" dirty="0" smtClean="0"/>
              <a:t>A command line application has been coded and </a:t>
            </a:r>
          </a:p>
          <a:p>
            <a:r>
              <a:rPr lang="en-US" dirty="0" smtClean="0"/>
              <a:t>Language used: Python</a:t>
            </a:r>
          </a:p>
          <a:p>
            <a:r>
              <a:rPr lang="en-US" dirty="0" smtClean="0"/>
              <a:t>Main </a:t>
            </a:r>
            <a:r>
              <a:rPr lang="en-US" dirty="0" err="1"/>
              <a:t>l</a:t>
            </a:r>
            <a:r>
              <a:rPr lang="en-US" dirty="0" err="1" smtClean="0"/>
              <a:t>ibaries</a:t>
            </a:r>
            <a:r>
              <a:rPr lang="en-US" dirty="0" smtClean="0"/>
              <a:t> </a:t>
            </a:r>
            <a:r>
              <a:rPr lang="en-US" dirty="0"/>
              <a:t>used: </a:t>
            </a:r>
            <a:endParaRPr lang="en-US" dirty="0" smtClean="0"/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 (</a:t>
            </a:r>
            <a:r>
              <a:rPr lang="en-US" dirty="0"/>
              <a:t>Image preprocessing)</a:t>
            </a:r>
            <a:endParaRPr lang="en-US" dirty="0" smtClean="0"/>
          </a:p>
          <a:p>
            <a:pPr lvl="1"/>
            <a:r>
              <a:rPr lang="en-US" dirty="0" err="1" smtClean="0"/>
              <a:t>Pytesseract</a:t>
            </a:r>
            <a:r>
              <a:rPr lang="en-US" dirty="0" smtClean="0"/>
              <a:t> (OCR)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33" y="2015732"/>
            <a:ext cx="3816329" cy="40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23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2189</TotalTime>
  <Words>695</Words>
  <Application>Microsoft Macintosh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Times</vt:lpstr>
      <vt:lpstr>Arial</vt:lpstr>
      <vt:lpstr>Gallery</vt:lpstr>
      <vt:lpstr>Image to text</vt:lpstr>
      <vt:lpstr>Optical character Recognition</vt:lpstr>
      <vt:lpstr>Major phases of OCR</vt:lpstr>
      <vt:lpstr>NLP + OCR</vt:lpstr>
      <vt:lpstr>BEST Software Available</vt:lpstr>
      <vt:lpstr>Google googles</vt:lpstr>
      <vt:lpstr>Microsoft Lens</vt:lpstr>
      <vt:lpstr>Adobe Scan: PDF Scanner, OCR</vt:lpstr>
      <vt:lpstr>Implementation using OPEN source</vt:lpstr>
      <vt:lpstr>FUTURE SCOPE</vt:lpstr>
      <vt:lpstr>References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Application Area Investigations</dc:title>
  <dc:creator>Ayesha Ahmad</dc:creator>
  <cp:lastModifiedBy>Ayesha Ahmad</cp:lastModifiedBy>
  <cp:revision>41</cp:revision>
  <dcterms:created xsi:type="dcterms:W3CDTF">2017-11-20T04:13:32Z</dcterms:created>
  <dcterms:modified xsi:type="dcterms:W3CDTF">2017-11-22T05:52:01Z</dcterms:modified>
</cp:coreProperties>
</file>