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0" r:id="rId4"/>
    <p:sldId id="261" r:id="rId5"/>
    <p:sldId id="262" r:id="rId6"/>
    <p:sldId id="264" r:id="rId7"/>
    <p:sldId id="267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>
      <p:cViewPr varScale="1">
        <p:scale>
          <a:sx n="85" d="100"/>
          <a:sy n="85" d="100"/>
        </p:scale>
        <p:origin x="72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IN" dirty="0"/>
              <a:t>H</a:t>
            </a:r>
            <a:r>
              <a:rPr lang="en-US" dirty="0"/>
              <a:t>ow Quick is </a:t>
            </a:r>
            <a:r>
              <a:rPr lang="en-US" dirty="0" err="1"/>
              <a:t>Quic</a:t>
            </a:r>
            <a:r>
              <a:rPr lang="en-US" dirty="0"/>
              <a:t>?</a:t>
            </a:r>
            <a:endParaRPr lang="en-US" sz="8000" dirty="0"/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A3E64-945A-46DA-93C5-8A7AE3079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IN" dirty="0"/>
              <a:t>Introduction</a:t>
            </a:r>
            <a:endParaRPr lang="en-US" dirty="0"/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0AA583D3-D5F4-4BC5-A0AB-4FDD9A3AB7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IN" sz="1800"/>
              <a:t>Huge amounts of data in the current world, need faster networks for the same.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IN" sz="1800"/>
              <a:t>Inability of HTTP to work at such high speeds.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IN" sz="1800"/>
              <a:t>HOL Blocking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IN" sz="1800"/>
              <a:t>Higher RTT for handshakes especially for TLS</a:t>
            </a:r>
          </a:p>
          <a:p>
            <a:pPr marL="201168" lvl="1" indent="0">
              <a:lnSpc>
                <a:spcPct val="90000"/>
              </a:lnSpc>
              <a:buNone/>
            </a:pPr>
            <a:r>
              <a:rPr lang="en-IN" sz="1800"/>
              <a:t>Solution - </a:t>
            </a:r>
            <a:r>
              <a:rPr lang="en-IN" sz="1800" err="1"/>
              <a:t>Quic</a:t>
            </a:r>
            <a:r>
              <a:rPr lang="en-IN" sz="1800"/>
              <a:t>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IN" sz="1800"/>
              <a:t>Connectionless (UDP)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IN" sz="1800"/>
              <a:t>Lesser RTT due to lesser handshakes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IN" sz="1800"/>
              <a:t>Packet Pacing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IN" sz="1800"/>
              <a:t>Forward Error Correction (FEC)</a:t>
            </a:r>
          </a:p>
          <a:p>
            <a:pPr marL="201168" lvl="1" indent="0">
              <a:lnSpc>
                <a:spcPct val="90000"/>
              </a:lnSpc>
              <a:buNone/>
            </a:pPr>
            <a:endParaRPr lang="en-IN" sz="1800"/>
          </a:p>
          <a:p>
            <a:pPr marL="201168" lvl="1" indent="0">
              <a:lnSpc>
                <a:spcPct val="90000"/>
              </a:lnSpc>
              <a:buNone/>
            </a:pPr>
            <a:endParaRPr lang="en-IN" sz="180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sz="1800"/>
          </a:p>
        </p:txBody>
      </p:sp>
      <p:pic>
        <p:nvPicPr>
          <p:cNvPr id="1026" name="Picture 2" descr="Google+: The fastest-growing social network &amp;#39;thingy&amp;#39; ever | Brafton">
            <a:extLst>
              <a:ext uri="{FF2B5EF4-FFF2-40B4-BE49-F238E27FC236}">
                <a16:creationId xmlns:a16="http://schemas.microsoft.com/office/drawing/2014/main" id="{C38C3DE7-9E71-460A-A018-E4D8EDADBD9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5944" y="2255096"/>
            <a:ext cx="4639736" cy="347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93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6F1AF-DFD6-41FC-83C8-28239183F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IN" dirty="0"/>
              <a:t>Test Setup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8691FB2-0D85-40C7-A5AC-F67A318169C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01890939"/>
              </p:ext>
            </p:extLst>
          </p:nvPr>
        </p:nvGraphicFramePr>
        <p:xfrm>
          <a:off x="1096963" y="2120900"/>
          <a:ext cx="4640262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0131">
                  <a:extLst>
                    <a:ext uri="{9D8B030D-6E8A-4147-A177-3AD203B41FA5}">
                      <a16:colId xmlns:a16="http://schemas.microsoft.com/office/drawing/2014/main" val="2884620617"/>
                    </a:ext>
                  </a:extLst>
                </a:gridCol>
                <a:gridCol w="2320131">
                  <a:extLst>
                    <a:ext uri="{9D8B030D-6E8A-4147-A177-3AD203B41FA5}">
                      <a16:colId xmlns:a16="http://schemas.microsoft.com/office/drawing/2014/main" val="1372904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Client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Server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993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Mac(M1, 16GB), Ubuntu(NVidia RTX2070, 32GB), Ubuntu(NVidia GTX1660, 8GB), and University </a:t>
                      </a:r>
                      <a:r>
                        <a:rPr lang="en-US" sz="12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wifi</a:t>
                      </a:r>
                      <a:endParaRPr lang="en-US" sz="1200" b="0" u="none" strike="noStrike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combined and analyzed later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/>
                        <a:t>20 Websites that supported </a:t>
                      </a:r>
                      <a:r>
                        <a:rPr lang="en-IN" sz="1400" dirty="0" err="1"/>
                        <a:t>Quic</a:t>
                      </a:r>
                      <a:r>
                        <a:rPr lang="en-IN" sz="1400" dirty="0"/>
                        <a:t> were used.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/>
                        <a:t>Captured using Har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847050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D9B04AE1-C585-4D91-A1B0-D3CAB378FD1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5944" y="3019424"/>
            <a:ext cx="4639736" cy="1971675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C8A8A8-361F-4512-8B92-9D1FED5398D6}"/>
              </a:ext>
            </a:extLst>
          </p:cNvPr>
          <p:cNvSpPr txBox="1"/>
          <p:nvPr/>
        </p:nvSpPr>
        <p:spPr>
          <a:xfrm>
            <a:off x="1097489" y="4067769"/>
            <a:ext cx="4639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Websites chosen are mostly from either of Google, Facebook or Cloudflare’s domains as these are the major ones that support </a:t>
            </a:r>
            <a:r>
              <a:rPr lang="en-IN" dirty="0" err="1"/>
              <a:t>Quic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623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C75D7-7E29-4BC0-B7AD-8FE9FF778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 (Testing Environment)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D9ED66-3437-4E7F-8420-DCDEC989CE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1624776"/>
              </p:ext>
            </p:extLst>
          </p:nvPr>
        </p:nvGraphicFramePr>
        <p:xfrm>
          <a:off x="3098641" y="2023963"/>
          <a:ext cx="5731194" cy="2011680"/>
        </p:xfrm>
        <a:graphic>
          <a:graphicData uri="http://schemas.openxmlformats.org/drawingml/2006/table">
            <a:tbl>
              <a:tblPr/>
              <a:tblGrid>
                <a:gridCol w="1910398">
                  <a:extLst>
                    <a:ext uri="{9D8B030D-6E8A-4147-A177-3AD203B41FA5}">
                      <a16:colId xmlns:a16="http://schemas.microsoft.com/office/drawing/2014/main" val="2088489208"/>
                    </a:ext>
                  </a:extLst>
                </a:gridCol>
                <a:gridCol w="1910398">
                  <a:extLst>
                    <a:ext uri="{9D8B030D-6E8A-4147-A177-3AD203B41FA5}">
                      <a16:colId xmlns:a16="http://schemas.microsoft.com/office/drawing/2014/main" val="4069166391"/>
                    </a:ext>
                  </a:extLst>
                </a:gridCol>
                <a:gridCol w="1910398">
                  <a:extLst>
                    <a:ext uri="{9D8B030D-6E8A-4147-A177-3AD203B41FA5}">
                      <a16:colId xmlns:a16="http://schemas.microsoft.com/office/drawing/2014/main" val="38765680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Parameter Type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Parameter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Values tested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801538"/>
                  </a:ext>
                </a:extLst>
              </a:tr>
              <a:tr h="279400">
                <a:tc rowSpan="3"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Network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Bandwidth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[2Mbps, 10Mbps, 50Mbps]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137200"/>
                  </a:ext>
                </a:extLst>
              </a:tr>
              <a:tr h="279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Loss rate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[0%, 2%]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657588"/>
                  </a:ext>
                </a:extLst>
              </a:tr>
              <a:tr h="279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Latency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[1ms, 100ms]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7230269"/>
                  </a:ext>
                </a:extLst>
              </a:tr>
              <a:tr h="279400">
                <a:tc row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Webpage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Webpage Size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[0.5 MB,  1.5 MB,  2.5 MB]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{small, medium, large}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984615"/>
                  </a:ext>
                </a:extLst>
              </a:tr>
              <a:tr h="279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Object Type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CSS, HTML, IMAGE, JS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732248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21BBCDB1-B94A-4BF1-923B-4A1D44460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775452-C100-4681-A8B2-90AD15DBF97B}"/>
              </a:ext>
            </a:extLst>
          </p:cNvPr>
          <p:cNvSpPr txBox="1"/>
          <p:nvPr/>
        </p:nvSpPr>
        <p:spPr>
          <a:xfrm>
            <a:off x="1171575" y="4157107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Performance metrics</a:t>
            </a:r>
            <a:r>
              <a:rPr lang="en-IN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Page load time (PLT) – Time taken for a web page to load along with all of its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Time to first byte – Determines the connection speed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71387E-CC88-4A23-8E81-2798672DC142}"/>
              </a:ext>
            </a:extLst>
          </p:cNvPr>
          <p:cNvSpPr txBox="1"/>
          <p:nvPr/>
        </p:nvSpPr>
        <p:spPr>
          <a:xfrm>
            <a:off x="1171575" y="5135483"/>
            <a:ext cx="1005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Measurement Tools</a:t>
            </a:r>
            <a:r>
              <a:rPr lang="en-IN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Chromium Browser : Headless version of the chromium browser is spawned from the python code; this acts as the client for the QUIC and HTTP2 protocols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HAR Capturer : Captures all the logs from chromium browser when interacted with sites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620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C88EF-B204-441F-9615-5FE23CA00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 – Page load time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E3E898C-546A-4AE9-8891-8B6ACBD0A2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459" y="1950244"/>
            <a:ext cx="3097866" cy="2059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05820CCA-EA90-46FA-9CA2-EACA0AEE1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356" y="1950244"/>
            <a:ext cx="3281642" cy="2059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4586A16F-4BFD-43CD-BC12-6B2DCEAF7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356" y="4010024"/>
            <a:ext cx="3362325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A620E6C5-D03F-4A98-954A-1D555C587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457" y="4010025"/>
            <a:ext cx="3164543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191D7B-7FD2-426A-8675-BA8D7624262E}"/>
              </a:ext>
            </a:extLst>
          </p:cNvPr>
          <p:cNvSpPr txBox="1"/>
          <p:nvPr/>
        </p:nvSpPr>
        <p:spPr>
          <a:xfrm>
            <a:off x="860612" y="2169459"/>
            <a:ext cx="367496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Figure s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hows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the web page load time of QUIC and HTTP2 for small and large web page under different network conditions.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Although it is expected that QUIC provides better performance under high loss rate and when the Bandwidth is 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our experiments reveal that both QUIC and HTTP2 provide comparable performance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07768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C88EF-B204-441F-9615-5FE23CA00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i="0" kern="1200" spc="-50" baseline="0" dirty="0">
                <a:latin typeface="+mj-lt"/>
                <a:ea typeface="+mj-ea"/>
                <a:cs typeface="+mj-cs"/>
              </a:rPr>
              <a:t>Analysis – Object load time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BF69CC10-DA78-4645-AEDC-6FD9C3383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6255" y="2172174"/>
            <a:ext cx="3633897" cy="3248983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191D7B-7FD2-426A-8675-BA8D7624262E}"/>
              </a:ext>
            </a:extLst>
          </p:cNvPr>
          <p:cNvSpPr txBox="1"/>
          <p:nvPr/>
        </p:nvSpPr>
        <p:spPr>
          <a:xfrm>
            <a:off x="7781924" y="2120900"/>
            <a:ext cx="3373755" cy="37481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</a:pPr>
            <a:r>
              <a:rPr lang="en-US" sz="19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Figure shows the Object load time of QUIC and HTTP2 when the loss rate is 0 and with the varying Bandwidth. </a:t>
            </a:r>
          </a:p>
          <a:p>
            <a:pPr>
              <a:spcAft>
                <a:spcPts val="6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</a:pPr>
            <a:endParaRPr lang="en-US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6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</a:pPr>
            <a:r>
              <a:rPr lang="en-US" sz="19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It can be inferred that under lower bandwidth QUIC provides better results and when the bandwidth increases HTTP2 provides better results as compared to QUIC</a:t>
            </a:r>
            <a:endParaRPr lang="en-US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81161EAB-4030-4149-916A-6373EBD6C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2172173"/>
            <a:ext cx="3447207" cy="3248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965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8A8DF02-A424-46A8-AD27-35394D9C062D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535709" y="585968"/>
            <a:ext cx="3731491" cy="3362036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A8F345-D50E-4E3D-8780-754A537A5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28730"/>
            <a:ext cx="10113645" cy="743682"/>
          </a:xfrm>
        </p:spPr>
        <p:txBody>
          <a:bodyPr anchor="b">
            <a:normAutofit/>
          </a:bodyPr>
          <a:lstStyle/>
          <a:p>
            <a:r>
              <a:rPr lang="en-US" dirty="0"/>
              <a:t>Object load time for loss = 2%</a:t>
            </a:r>
          </a:p>
        </p:txBody>
      </p:sp>
      <p:sp>
        <p:nvSpPr>
          <p:cNvPr id="71" name="Text Placeholder 3">
            <a:extLst>
              <a:ext uri="{FF2B5EF4-FFF2-40B4-BE49-F238E27FC236}">
                <a16:creationId xmlns:a16="http://schemas.microsoft.com/office/drawing/2014/main" id="{C931466A-5EE7-4AB6-BB9B-B0BEDA40C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660" y="5881297"/>
            <a:ext cx="10113264" cy="743682"/>
          </a:xfrm>
        </p:spPr>
        <p:txBody>
          <a:bodyPr>
            <a:normAutofit/>
          </a:bodyPr>
          <a:lstStyle/>
          <a:p>
            <a:r>
              <a:rPr lang="en-US" sz="2000" spc="-5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From the above experiments we see that both QUIC and HTTP2 provide comparable results for </a:t>
            </a:r>
            <a:r>
              <a:rPr lang="en-US" sz="2000" spc="-5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loadind</a:t>
            </a:r>
            <a:r>
              <a:rPr lang="en-US" sz="2000" spc="-5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the object when with higher. 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9099272E-CDEF-4525-B244-938B46731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277" y="585968"/>
            <a:ext cx="3819525" cy="3362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739C3962-7E78-489C-B887-B0B79E8DC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768" y="585968"/>
            <a:ext cx="3819524" cy="3362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92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656DC-B7DD-4CCE-BBB2-2E2C130EF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 – Time to first byte</a:t>
            </a:r>
            <a:endParaRPr lang="en-US" dirty="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6F9DD05A-7D57-4AA6-B019-50593E7EDD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2145506"/>
            <a:ext cx="417475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50E2918A-E021-4B97-BD35-F99DD3D3B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975" y="2145506"/>
            <a:ext cx="4473389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495943-E921-432A-B6A6-B92C186D0DDF}"/>
              </a:ext>
            </a:extLst>
          </p:cNvPr>
          <p:cNvSpPr txBox="1"/>
          <p:nvPr/>
        </p:nvSpPr>
        <p:spPr>
          <a:xfrm>
            <a:off x="9439835" y="2274838"/>
            <a:ext cx="19694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Although Quick is expected to perform better here, since it uses 0-RTT connection. Ours experiments revealed that the gain is </a:t>
            </a:r>
            <a:r>
              <a:rPr lang="en-IN" dirty="0" err="1"/>
              <a:t>neglibile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252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FB91-259F-4D56-9D6E-8D1A6C96F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E6A57-1C64-420B-9911-69C50D694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From our analysis, it is shown that gain when using QUIC is high only when the bandwidth is low</a:t>
            </a:r>
          </a:p>
          <a:p>
            <a:r>
              <a:rPr lang="en-IN" dirty="0"/>
              <a:t>In all other scenarios, we see that QUIC provides comparable results to that of HTTP2</a:t>
            </a:r>
          </a:p>
          <a:p>
            <a:r>
              <a:rPr lang="en-US" dirty="0"/>
              <a:t>Since our analysis was on 20 websites mainly from Facebook, Google and Cloudflare domains. Further analysis is required to conclude which protocol performs better based on the given scenario</a:t>
            </a:r>
          </a:p>
        </p:txBody>
      </p:sp>
    </p:spTree>
    <p:extLst>
      <p:ext uri="{BB962C8B-B14F-4D97-AF65-F5344CB8AC3E}">
        <p14:creationId xmlns:p14="http://schemas.microsoft.com/office/powerpoint/2010/main" val="192244415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{69B8BCD1-1793-4184-B299-601E4BE4C066}tf56160789_win32</Template>
  <TotalTime>494</TotalTime>
  <Words>506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Bookman Old Style</vt:lpstr>
      <vt:lpstr>Calibri</vt:lpstr>
      <vt:lpstr>Franklin Gothic Book</vt:lpstr>
      <vt:lpstr>Times New Roman</vt:lpstr>
      <vt:lpstr>Wingdings</vt:lpstr>
      <vt:lpstr>1_RetrospectVTI</vt:lpstr>
      <vt:lpstr>How Quick is Quic?</vt:lpstr>
      <vt:lpstr>Introduction</vt:lpstr>
      <vt:lpstr>Test Setup</vt:lpstr>
      <vt:lpstr>Evaluation (Testing Environment)</vt:lpstr>
      <vt:lpstr>Analysis – Page load time</vt:lpstr>
      <vt:lpstr>Analysis – Object load time</vt:lpstr>
      <vt:lpstr>Object load time for loss = 2%</vt:lpstr>
      <vt:lpstr>Analysis – Time to first byte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Quick is Quic?</dc:title>
  <dc:creator>Preetham Kumar Reddy Katta</dc:creator>
  <cp:lastModifiedBy>Preetham Kumar Reddy Katta</cp:lastModifiedBy>
  <cp:revision>11</cp:revision>
  <dcterms:created xsi:type="dcterms:W3CDTF">2021-12-06T14:17:44Z</dcterms:created>
  <dcterms:modified xsi:type="dcterms:W3CDTF">2021-12-06T23:30:35Z</dcterms:modified>
</cp:coreProperties>
</file>