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pPr/>
              <a:t>05-07-2020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D25D55-5EB0-466D-8658-0598032DBC0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pPr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5D55-5EB0-466D-8658-0598032DBC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34D25D55-5EB0-466D-8658-0598032DBC0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pPr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pPr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34D25D55-5EB0-466D-8658-0598032DBC0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pPr/>
              <a:t>05-07-2020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D25D55-5EB0-466D-8658-0598032DBC0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96D3D950-9BFB-44C9-8FFE-912161F12B89}" type="datetimeFigureOut">
              <a:rPr lang="en-IN" smtClean="0"/>
              <a:pPr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5D55-5EB0-466D-8658-0598032DBC0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pPr/>
              <a:t>05-07-2020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34D25D55-5EB0-466D-8658-0598032DBC0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pPr/>
              <a:t>05-07-2020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34D25D55-5EB0-466D-8658-0598032DBC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pPr/>
              <a:t>05-07-2020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D25D55-5EB0-466D-8658-0598032DBC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D25D55-5EB0-466D-8658-0598032DBC0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pPr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34D25D55-5EB0-466D-8658-0598032DBC0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96D3D950-9BFB-44C9-8FFE-912161F12B89}" type="datetimeFigureOut">
              <a:rPr lang="en-IN" smtClean="0"/>
              <a:pPr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6D3D950-9BFB-44C9-8FFE-912161F12B89}" type="datetimeFigureOut">
              <a:rPr lang="en-IN" smtClean="0"/>
              <a:pPr/>
              <a:t>05-07-2020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D25D55-5EB0-466D-8658-0598032DBC0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Suburbs_in_Kuala_Lumpur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45B5BBD-2ABB-4DB2-B2BA-D45E5BD71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18621"/>
          </a:xfrm>
        </p:spPr>
        <p:txBody>
          <a:bodyPr>
            <a:normAutofit fontScale="47500" lnSpcReduction="20000"/>
          </a:bodyPr>
          <a:lstStyle/>
          <a:p>
            <a:endParaRPr lang="en-IN" dirty="0"/>
          </a:p>
          <a:p>
            <a:pPr algn="ctr"/>
            <a:r>
              <a:rPr lang="en-IN" sz="7000" dirty="0" smtClean="0"/>
              <a:t>By</a:t>
            </a:r>
          </a:p>
          <a:p>
            <a:pPr algn="ctr"/>
            <a:r>
              <a:rPr lang="en-IN" sz="7000" dirty="0" err="1" smtClean="0"/>
              <a:t>p.Ajay</a:t>
            </a:r>
            <a:r>
              <a:rPr lang="en-IN" sz="7000" dirty="0" smtClean="0"/>
              <a:t> </a:t>
            </a:r>
            <a:r>
              <a:rPr lang="en-IN" sz="7000" dirty="0" err="1" smtClean="0"/>
              <a:t>kumar</a:t>
            </a:r>
            <a:r>
              <a:rPr lang="en-IN" sz="7000" dirty="0" smtClean="0"/>
              <a:t> </a:t>
            </a:r>
            <a:r>
              <a:rPr lang="en-IN" sz="7000" dirty="0" err="1" smtClean="0"/>
              <a:t>reddy</a:t>
            </a:r>
            <a:endParaRPr lang="en-IN" sz="7000" dirty="0"/>
          </a:p>
          <a:p>
            <a:pPr algn="ctr"/>
            <a:endParaRPr lang="en-IN" sz="7000" dirty="0"/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F3C85-D65C-494B-A2BC-4F9C5857F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280" y="1117600"/>
            <a:ext cx="9824720" cy="318007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/>
              <a:t>Coursera Capstone IBM Applied Data Science </a:t>
            </a:r>
            <a:br>
              <a:rPr lang="en-IN" sz="3600" dirty="0"/>
            </a:br>
            <a:r>
              <a:rPr lang="en-IN" sz="3600" dirty="0"/>
              <a:t>Capstone</a:t>
            </a:r>
            <a:br>
              <a:rPr lang="en-IN" sz="3600" dirty="0"/>
            </a:br>
            <a:r>
              <a:rPr lang="en-IN" sz="3600" dirty="0"/>
              <a:t>Opening a New Shopping Mall in Kuala Lumpur, </a:t>
            </a:r>
            <a:br>
              <a:rPr lang="en-IN" sz="3600" dirty="0"/>
            </a:br>
            <a:r>
              <a:rPr lang="en-IN" sz="3600" dirty="0"/>
              <a:t>Malaysia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4044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FB00902-041F-4E19-B0AD-A343AC3F1E99}"/>
              </a:ext>
            </a:extLst>
          </p:cNvPr>
          <p:cNvSpPr/>
          <p:nvPr/>
        </p:nvSpPr>
        <p:spPr>
          <a:xfrm>
            <a:off x="581025" y="390525"/>
            <a:ext cx="11001375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/>
              <a:t>Business Problem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000" dirty="0"/>
              <a:t>• Location of the shopping mall is one of the most important decisions that will determine whether the mall will be a success or a failure 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• Objective: To analyse and select the best locations in the city of Kuala Lumpur, Malaysia to open a new shopping mall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 • This project is timely as the city is currently suffering from oversupply of shopping malls • Business question 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➢In the city of Kuala Lumpur, Malaysia, if a property developer is looking to open a new shopping mall, where would you recommend that they open it? </a:t>
            </a:r>
          </a:p>
        </p:txBody>
      </p:sp>
    </p:spTree>
    <p:extLst>
      <p:ext uri="{BB962C8B-B14F-4D97-AF65-F5344CB8AC3E}">
        <p14:creationId xmlns:p14="http://schemas.microsoft.com/office/powerpoint/2010/main" xmlns="" val="105123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FCDC178-4D06-4537-AB44-ED90FC2D52DC}"/>
              </a:ext>
            </a:extLst>
          </p:cNvPr>
          <p:cNvSpPr/>
          <p:nvPr/>
        </p:nvSpPr>
        <p:spPr>
          <a:xfrm>
            <a:off x="333375" y="257176"/>
            <a:ext cx="881062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/>
              <a:t>Data</a:t>
            </a:r>
          </a:p>
          <a:p>
            <a:endParaRPr lang="en-IN" dirty="0"/>
          </a:p>
          <a:p>
            <a:endParaRPr lang="en-IN" sz="2000" dirty="0"/>
          </a:p>
          <a:p>
            <a:r>
              <a:rPr lang="en-IN" sz="2000" dirty="0"/>
              <a:t>• Data required :</a:t>
            </a:r>
          </a:p>
          <a:p>
            <a:r>
              <a:rPr lang="en-IN" sz="2000" dirty="0"/>
              <a:t>➢List of neighbourhoods in Kuala Lumpur </a:t>
            </a:r>
          </a:p>
          <a:p>
            <a:endParaRPr lang="en-IN" sz="2000" dirty="0"/>
          </a:p>
          <a:p>
            <a:r>
              <a:rPr lang="en-IN" sz="2000" dirty="0"/>
              <a:t>➢Latitude and longitude coordinates of the neighbourhoods </a:t>
            </a:r>
          </a:p>
          <a:p>
            <a:endParaRPr lang="en-IN" sz="2000" dirty="0"/>
          </a:p>
          <a:p>
            <a:r>
              <a:rPr lang="en-IN" sz="2000" dirty="0"/>
              <a:t>➢Venue data, particularly data related to shopping malls</a:t>
            </a:r>
          </a:p>
          <a:p>
            <a:endParaRPr lang="en-IN" sz="2000" dirty="0"/>
          </a:p>
          <a:p>
            <a:r>
              <a:rPr lang="en-IN" sz="2000" dirty="0"/>
              <a:t>• Sources of data :</a:t>
            </a:r>
          </a:p>
          <a:p>
            <a:r>
              <a:rPr lang="en-IN" sz="2000" dirty="0"/>
              <a:t>➢Wikipedia page for neighbourhoods (</a:t>
            </a:r>
            <a:r>
              <a:rPr lang="en-IN" sz="2000" dirty="0">
                <a:hlinkClick r:id="rId2"/>
              </a:rPr>
              <a:t>https://en.wikipedia.org/wiki/Category:Suburbs_in_Kuala_Lumpur</a:t>
            </a:r>
            <a:r>
              <a:rPr lang="en-IN" sz="2000" dirty="0"/>
              <a:t>)</a:t>
            </a:r>
          </a:p>
          <a:p>
            <a:endParaRPr lang="en-IN" sz="2000" dirty="0"/>
          </a:p>
          <a:p>
            <a:r>
              <a:rPr lang="en-IN" sz="2000" dirty="0"/>
              <a:t> ➢Geocoder package for latitude and longitude coordinates</a:t>
            </a:r>
          </a:p>
          <a:p>
            <a:endParaRPr lang="en-IN" sz="2000" dirty="0"/>
          </a:p>
          <a:p>
            <a:r>
              <a:rPr lang="en-IN" sz="2000" dirty="0"/>
              <a:t> ➢Foursquare API for venue data</a:t>
            </a:r>
          </a:p>
        </p:txBody>
      </p:sp>
    </p:spTree>
    <p:extLst>
      <p:ext uri="{BB962C8B-B14F-4D97-AF65-F5344CB8AC3E}">
        <p14:creationId xmlns:p14="http://schemas.microsoft.com/office/powerpoint/2010/main" xmlns="" val="147770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8341C8-FF8B-40F6-BC28-F99DBC0935D1}"/>
              </a:ext>
            </a:extLst>
          </p:cNvPr>
          <p:cNvSpPr/>
          <p:nvPr/>
        </p:nvSpPr>
        <p:spPr>
          <a:xfrm>
            <a:off x="276225" y="428625"/>
            <a:ext cx="88677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Methodology:</a:t>
            </a:r>
          </a:p>
          <a:p>
            <a:endParaRPr lang="en-IN" sz="3200" b="1" dirty="0"/>
          </a:p>
          <a:p>
            <a:r>
              <a:rPr lang="en-IN" sz="2000" dirty="0"/>
              <a:t>• Web scraping Wikipedia page for neighbourhoods list • Get latitude and longitude coordinates using Geocoder</a:t>
            </a:r>
          </a:p>
          <a:p>
            <a:endParaRPr lang="en-IN" sz="2000" dirty="0"/>
          </a:p>
          <a:p>
            <a:r>
              <a:rPr lang="en-IN" sz="2000" dirty="0"/>
              <a:t> • Use Foursquare API to get venue data </a:t>
            </a:r>
          </a:p>
          <a:p>
            <a:endParaRPr lang="en-IN" sz="2000" dirty="0"/>
          </a:p>
          <a:p>
            <a:r>
              <a:rPr lang="en-IN" sz="2000" dirty="0"/>
              <a:t>• Group data by neighbourhood and taking the mean of the frequency of occurrence of each venue category </a:t>
            </a:r>
          </a:p>
          <a:p>
            <a:endParaRPr lang="en-IN" sz="2000" dirty="0"/>
          </a:p>
          <a:p>
            <a:r>
              <a:rPr lang="en-IN" sz="2000" dirty="0"/>
              <a:t>• Filter venue category by Shopping Mall</a:t>
            </a:r>
          </a:p>
          <a:p>
            <a:endParaRPr lang="en-IN" sz="2000" dirty="0"/>
          </a:p>
          <a:p>
            <a:r>
              <a:rPr lang="en-IN" sz="2000" dirty="0"/>
              <a:t> • Perform clustering on the data by using k-means clustering</a:t>
            </a:r>
          </a:p>
          <a:p>
            <a:endParaRPr lang="en-IN" sz="2000" dirty="0"/>
          </a:p>
          <a:p>
            <a:r>
              <a:rPr lang="en-IN" sz="2000" dirty="0"/>
              <a:t> • Visualize the clusters in a map using Folium</a:t>
            </a:r>
          </a:p>
        </p:txBody>
      </p:sp>
    </p:spTree>
    <p:extLst>
      <p:ext uri="{BB962C8B-B14F-4D97-AF65-F5344CB8AC3E}">
        <p14:creationId xmlns:p14="http://schemas.microsoft.com/office/powerpoint/2010/main" xmlns="" val="164407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E37432C-8A4E-4F4C-AAA0-CD8FD9E873E7}"/>
              </a:ext>
            </a:extLst>
          </p:cNvPr>
          <p:cNvSpPr/>
          <p:nvPr/>
        </p:nvSpPr>
        <p:spPr>
          <a:xfrm>
            <a:off x="514350" y="571501"/>
            <a:ext cx="862965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Results</a:t>
            </a:r>
          </a:p>
          <a:p>
            <a:endParaRPr lang="en-IN" sz="3200" b="1" dirty="0"/>
          </a:p>
          <a:p>
            <a:r>
              <a:rPr lang="en-IN" sz="2000" dirty="0"/>
              <a:t>• Categorized the neighbourhoods into 3 clusters : </a:t>
            </a:r>
          </a:p>
          <a:p>
            <a:endParaRPr lang="en-IN" sz="2000" dirty="0"/>
          </a:p>
          <a:p>
            <a:r>
              <a:rPr lang="en-IN" sz="2000" dirty="0"/>
              <a:t>➢Cluster 0: Neighbourhoods with</a:t>
            </a:r>
          </a:p>
          <a:p>
            <a:r>
              <a:rPr lang="en-IN" sz="2000" dirty="0"/>
              <a:t> moderate number of shopping malls</a:t>
            </a:r>
          </a:p>
          <a:p>
            <a:endParaRPr lang="en-IN" sz="2000" dirty="0"/>
          </a:p>
          <a:p>
            <a:r>
              <a:rPr lang="en-IN" sz="2000" dirty="0"/>
              <a:t> ➢Cluster 1: Neighbourhoods </a:t>
            </a:r>
          </a:p>
          <a:p>
            <a:r>
              <a:rPr lang="en-IN" sz="2000" dirty="0"/>
              <a:t>with low number to no existence </a:t>
            </a:r>
          </a:p>
          <a:p>
            <a:r>
              <a:rPr lang="en-IN" sz="2000" dirty="0"/>
              <a:t>of shopping malls </a:t>
            </a:r>
          </a:p>
          <a:p>
            <a:endParaRPr lang="en-IN" sz="2000" dirty="0"/>
          </a:p>
          <a:p>
            <a:r>
              <a:rPr lang="en-IN" sz="2000" dirty="0"/>
              <a:t>➢Cluster 2: Neighbourhoods</a:t>
            </a:r>
          </a:p>
          <a:p>
            <a:r>
              <a:rPr lang="en-IN" sz="2000" dirty="0"/>
              <a:t> with high concentration </a:t>
            </a:r>
          </a:p>
          <a:p>
            <a:r>
              <a:rPr lang="en-IN" sz="2000" dirty="0"/>
              <a:t>shopping malls</a:t>
            </a:r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6EF4C18-A4BD-4F40-AA85-C6E00AF4D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1824038"/>
            <a:ext cx="4952482" cy="39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424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E27D760-4374-4663-9B1F-180F72DF5734}"/>
              </a:ext>
            </a:extLst>
          </p:cNvPr>
          <p:cNvSpPr/>
          <p:nvPr/>
        </p:nvSpPr>
        <p:spPr>
          <a:xfrm>
            <a:off x="628650" y="438150"/>
            <a:ext cx="851535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Discussion</a:t>
            </a:r>
          </a:p>
          <a:p>
            <a:endParaRPr lang="en-IN" sz="2000" dirty="0"/>
          </a:p>
          <a:p>
            <a:r>
              <a:rPr lang="en-IN" sz="2000" dirty="0"/>
              <a:t> Most of the shopping malls are concentrated in the central area of the city</a:t>
            </a:r>
          </a:p>
          <a:p>
            <a:r>
              <a:rPr lang="en-IN" sz="2000" dirty="0"/>
              <a:t> </a:t>
            </a:r>
          </a:p>
          <a:p>
            <a:r>
              <a:rPr lang="en-IN" sz="2000" dirty="0"/>
              <a:t>• Highest number in cluster 2 and moderate number in cluster 0 </a:t>
            </a:r>
          </a:p>
          <a:p>
            <a:endParaRPr lang="en-IN" sz="2000" dirty="0"/>
          </a:p>
          <a:p>
            <a:r>
              <a:rPr lang="en-IN" sz="2000" dirty="0"/>
              <a:t>• Cluster 1 has very low number to no shopping mall in the neighbourhoods </a:t>
            </a:r>
          </a:p>
          <a:p>
            <a:endParaRPr lang="en-IN" sz="2000" dirty="0"/>
          </a:p>
          <a:p>
            <a:r>
              <a:rPr lang="en-IN" sz="2000" dirty="0"/>
              <a:t>• Oversupply of shopping malls mostly happened in the central area of the city, with the suburb area still have very few shopping malls</a:t>
            </a:r>
          </a:p>
        </p:txBody>
      </p:sp>
    </p:spTree>
    <p:extLst>
      <p:ext uri="{BB962C8B-B14F-4D97-AF65-F5344CB8AC3E}">
        <p14:creationId xmlns:p14="http://schemas.microsoft.com/office/powerpoint/2010/main" xmlns="" val="81482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2E13096-237B-4F6C-A08A-8D2BADF2D48B}"/>
              </a:ext>
            </a:extLst>
          </p:cNvPr>
          <p:cNvSpPr/>
          <p:nvPr/>
        </p:nvSpPr>
        <p:spPr>
          <a:xfrm>
            <a:off x="571500" y="419101"/>
            <a:ext cx="85725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Recommendations</a:t>
            </a:r>
          </a:p>
          <a:p>
            <a:endParaRPr lang="en-IN" sz="2400" dirty="0"/>
          </a:p>
          <a:p>
            <a:r>
              <a:rPr lang="en-IN" sz="2400" dirty="0"/>
              <a:t>• Open new shopping malls in neighbourhoods in cluster 1 with little to no competition </a:t>
            </a:r>
          </a:p>
          <a:p>
            <a:endParaRPr lang="en-IN" sz="2400" dirty="0"/>
          </a:p>
          <a:p>
            <a:r>
              <a:rPr lang="en-IN" sz="2400" dirty="0"/>
              <a:t>• Can also open in neighbourhoods in cluster 0 with moderate competition if have unique selling propositions to stand out from the competition </a:t>
            </a:r>
          </a:p>
          <a:p>
            <a:endParaRPr lang="en-IN" sz="2400" dirty="0"/>
          </a:p>
          <a:p>
            <a:r>
              <a:rPr lang="en-IN" sz="2400" dirty="0"/>
              <a:t>• Avoid neighbourhoods in cluster 2, already high concentration of shopping malls and intense competition</a:t>
            </a:r>
          </a:p>
        </p:txBody>
      </p:sp>
    </p:spTree>
    <p:extLst>
      <p:ext uri="{BB962C8B-B14F-4D97-AF65-F5344CB8AC3E}">
        <p14:creationId xmlns:p14="http://schemas.microsoft.com/office/powerpoint/2010/main" xmlns="" val="117224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7746843-19D8-4AB0-ACD5-B9BD2FF4CDA3}"/>
              </a:ext>
            </a:extLst>
          </p:cNvPr>
          <p:cNvSpPr/>
          <p:nvPr/>
        </p:nvSpPr>
        <p:spPr>
          <a:xfrm>
            <a:off x="561975" y="400050"/>
            <a:ext cx="858202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Conclusion</a:t>
            </a:r>
          </a:p>
          <a:p>
            <a:endParaRPr lang="en-IN" sz="2800" dirty="0"/>
          </a:p>
          <a:p>
            <a:r>
              <a:rPr lang="en-IN" sz="2800" dirty="0"/>
              <a:t>• Answer to business question: The neighbourhoods in cluster 1 are the most preferred locations to open a new shopping mall </a:t>
            </a:r>
          </a:p>
          <a:p>
            <a:endParaRPr lang="en-IN" sz="2800" dirty="0"/>
          </a:p>
          <a:p>
            <a:r>
              <a:rPr lang="en-IN" sz="2800" dirty="0"/>
              <a:t>• Findings of this project will help the relevant stakeholders to capitalize on the opportunities on high potential locations while avoiding overcrowded areas in their decisions to open a new shopping mall</a:t>
            </a:r>
          </a:p>
        </p:txBody>
      </p:sp>
    </p:spTree>
    <p:extLst>
      <p:ext uri="{BB962C8B-B14F-4D97-AF65-F5344CB8AC3E}">
        <p14:creationId xmlns:p14="http://schemas.microsoft.com/office/powerpoint/2010/main" xmlns="" val="176674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708EB76-716C-4C23-9BE3-AAFF93DD48C6}"/>
              </a:ext>
            </a:extLst>
          </p:cNvPr>
          <p:cNvSpPr/>
          <p:nvPr/>
        </p:nvSpPr>
        <p:spPr>
          <a:xfrm>
            <a:off x="4326084" y="2930009"/>
            <a:ext cx="3539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740698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</TotalTime>
  <Words>470</Words>
  <Application>Microsoft Office PowerPoint</Application>
  <PresentationFormat>Custom</PresentationFormat>
  <Paragraphs>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  Coursera Capstone IBM Applied Data Science  Capstone Opening a New Shopping Mall in Kuala Lumpur,  Malaysia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 Capstone Opening a New Shopping Mall in Kuala Lumpur,  Malaysia</dc:title>
  <dc:creator>Nalinee Priya</dc:creator>
  <cp:lastModifiedBy>hp</cp:lastModifiedBy>
  <cp:revision>3</cp:revision>
  <dcterms:created xsi:type="dcterms:W3CDTF">2020-06-07T14:20:33Z</dcterms:created>
  <dcterms:modified xsi:type="dcterms:W3CDTF">2020-07-05T15:03:24Z</dcterms:modified>
</cp:coreProperties>
</file>