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0000500000000000000" pitchFamily="2" charset="0"/>
      <p:regular r:id="rId17"/>
      <p:bold r:id="rId18"/>
      <p:italic r:id="rId19"/>
      <p:boldItalic r:id="rId20"/>
    </p:embeddedFont>
    <p:embeddedFont>
      <p:font typeface="Merriweather Black" panose="00000A00000000000000" pitchFamily="2" charset="0"/>
      <p:bold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saladi" userId="d03e749434620832" providerId="LiveId" clId="{D10B1C80-9FB8-46F0-AAB7-A7B117488CE8}"/>
    <pc:docChg chg="custSel modSld">
      <pc:chgData name="Anil saladi" userId="d03e749434620832" providerId="LiveId" clId="{D10B1C80-9FB8-46F0-AAB7-A7B117488CE8}" dt="2024-04-16T00:32:13.255" v="50" actId="27636"/>
      <pc:docMkLst>
        <pc:docMk/>
      </pc:docMkLst>
      <pc:sldChg chg="modSp mod">
        <pc:chgData name="Anil saladi" userId="d03e749434620832" providerId="LiveId" clId="{D10B1C80-9FB8-46F0-AAB7-A7B117488CE8}" dt="2024-04-16T00:32:13.255" v="50" actId="27636"/>
        <pc:sldMkLst>
          <pc:docMk/>
          <pc:sldMk cId="0" sldId="269"/>
        </pc:sldMkLst>
        <pc:spChg chg="mod">
          <ac:chgData name="Anil saladi" userId="d03e749434620832" providerId="LiveId" clId="{D10B1C80-9FB8-46F0-AAB7-A7B117488CE8}" dt="2024-04-16T00:32:13.255" v="50" actId="27636"/>
          <ac:spMkLst>
            <pc:docMk/>
            <pc:sldMk cId="0" sldId="269"/>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a9d1123f5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a9d1123f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a9d1123f5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a9d1123f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a9d1123f5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a9d1123f5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a9d1123f5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a9d1123f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a9d1123f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a9d1123f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ca9d1123f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ca9d1123f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a9d1123f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a9d1123f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a9d1123f5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a9d1123f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ca9d1123f5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ca9d1123f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a9d1123f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a9d1123f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a9d1123f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a9d1123f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a9d1123f5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a9d1123f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a9d1123f5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a9d1123f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1174975"/>
            <a:ext cx="8520600" cy="859800"/>
          </a:xfrm>
          <a:prstGeom prst="rect">
            <a:avLst/>
          </a:prstGeom>
        </p:spPr>
        <p:txBody>
          <a:bodyPr spcFirstLastPara="1" wrap="square" lIns="91425" tIns="91425" rIns="91425" bIns="91425" anchor="t" anchorCtr="0">
            <a:noAutofit/>
          </a:bodyPr>
          <a:lstStyle/>
          <a:p>
            <a:pPr marL="0" marR="504190" lvl="0" indent="0" algn="ctr" rtl="0">
              <a:lnSpc>
                <a:spcPct val="107916"/>
              </a:lnSpc>
              <a:spcBef>
                <a:spcPts val="0"/>
              </a:spcBef>
              <a:spcAft>
                <a:spcPts val="0"/>
              </a:spcAft>
              <a:buNone/>
            </a:pPr>
            <a:r>
              <a:rPr lang="en" sz="1900">
                <a:solidFill>
                  <a:srgbClr val="000000"/>
                </a:solidFill>
                <a:latin typeface="Merriweather Black"/>
                <a:ea typeface="Merriweather Black"/>
                <a:cs typeface="Merriweather Black"/>
                <a:sym typeface="Merriweather Black"/>
              </a:rPr>
              <a:t>Adaptive Neural Architectures for Cross-Domain Object Detection in Changing Environments</a:t>
            </a:r>
            <a:endParaRPr sz="1900">
              <a:solidFill>
                <a:srgbClr val="000000"/>
              </a:solidFill>
              <a:latin typeface="Merriweather Black"/>
              <a:ea typeface="Merriweather Black"/>
              <a:cs typeface="Merriweather Black"/>
              <a:sym typeface="Merriweather Black"/>
            </a:endParaRPr>
          </a:p>
          <a:p>
            <a:pPr marL="0" lvl="0" indent="0" algn="l" rtl="0">
              <a:spcBef>
                <a:spcPts val="395"/>
              </a:spcBef>
              <a:spcAft>
                <a:spcPts val="0"/>
              </a:spcAft>
              <a:buNone/>
            </a:pPr>
            <a:endParaRPr sz="1900">
              <a:latin typeface="Merriweather Black"/>
              <a:ea typeface="Merriweather Black"/>
              <a:cs typeface="Merriweather Black"/>
              <a:sym typeface="Merriweather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Solution</a:t>
            </a:r>
            <a:endParaRPr/>
          </a:p>
        </p:txBody>
      </p:sp>
      <p:sp>
        <p:nvSpPr>
          <p:cNvPr id="118" name="Google Shape;118;p22"/>
          <p:cNvSpPr/>
          <p:nvPr/>
        </p:nvSpPr>
        <p:spPr>
          <a:xfrm>
            <a:off x="1425925" y="1384950"/>
            <a:ext cx="18480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Data Collection</a:t>
            </a:r>
            <a:endParaRPr>
              <a:latin typeface="Roboto"/>
              <a:ea typeface="Roboto"/>
              <a:cs typeface="Roboto"/>
              <a:sym typeface="Roboto"/>
            </a:endParaRPr>
          </a:p>
        </p:txBody>
      </p:sp>
      <p:sp>
        <p:nvSpPr>
          <p:cNvPr id="119" name="Google Shape;119;p22"/>
          <p:cNvSpPr/>
          <p:nvPr/>
        </p:nvSpPr>
        <p:spPr>
          <a:xfrm>
            <a:off x="1430725" y="1892613"/>
            <a:ext cx="18861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Data Annotation</a:t>
            </a:r>
            <a:endParaRPr>
              <a:latin typeface="Roboto"/>
              <a:ea typeface="Roboto"/>
              <a:cs typeface="Roboto"/>
              <a:sym typeface="Roboto"/>
            </a:endParaRPr>
          </a:p>
        </p:txBody>
      </p:sp>
      <p:sp>
        <p:nvSpPr>
          <p:cNvPr id="120" name="Google Shape;120;p22"/>
          <p:cNvSpPr/>
          <p:nvPr/>
        </p:nvSpPr>
        <p:spPr>
          <a:xfrm>
            <a:off x="1406875" y="2400300"/>
            <a:ext cx="18861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Data Augmentation</a:t>
            </a:r>
            <a:endParaRPr>
              <a:latin typeface="Roboto"/>
              <a:ea typeface="Roboto"/>
              <a:cs typeface="Roboto"/>
              <a:sym typeface="Roboto"/>
            </a:endParaRPr>
          </a:p>
        </p:txBody>
      </p:sp>
      <p:sp>
        <p:nvSpPr>
          <p:cNvPr id="121" name="Google Shape;121;p22"/>
          <p:cNvSpPr/>
          <p:nvPr/>
        </p:nvSpPr>
        <p:spPr>
          <a:xfrm>
            <a:off x="1478275" y="2910025"/>
            <a:ext cx="17433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Data Splitting</a:t>
            </a:r>
            <a:endParaRPr>
              <a:latin typeface="Roboto"/>
              <a:ea typeface="Roboto"/>
              <a:cs typeface="Roboto"/>
              <a:sym typeface="Roboto"/>
            </a:endParaRPr>
          </a:p>
        </p:txBody>
      </p:sp>
      <p:sp>
        <p:nvSpPr>
          <p:cNvPr id="122" name="Google Shape;122;p22"/>
          <p:cNvSpPr/>
          <p:nvPr/>
        </p:nvSpPr>
        <p:spPr>
          <a:xfrm>
            <a:off x="1444900" y="3395250"/>
            <a:ext cx="17433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Model Building</a:t>
            </a:r>
            <a:endParaRPr>
              <a:latin typeface="Roboto"/>
              <a:ea typeface="Roboto"/>
              <a:cs typeface="Roboto"/>
              <a:sym typeface="Roboto"/>
            </a:endParaRPr>
          </a:p>
        </p:txBody>
      </p:sp>
      <p:sp>
        <p:nvSpPr>
          <p:cNvPr id="123" name="Google Shape;123;p22"/>
          <p:cNvSpPr/>
          <p:nvPr/>
        </p:nvSpPr>
        <p:spPr>
          <a:xfrm>
            <a:off x="1478275" y="3907013"/>
            <a:ext cx="17433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Model Training</a:t>
            </a:r>
            <a:endParaRPr>
              <a:latin typeface="Roboto"/>
              <a:ea typeface="Roboto"/>
              <a:cs typeface="Roboto"/>
              <a:sym typeface="Roboto"/>
            </a:endParaRPr>
          </a:p>
        </p:txBody>
      </p:sp>
      <p:sp>
        <p:nvSpPr>
          <p:cNvPr id="124" name="Google Shape;124;p22"/>
          <p:cNvSpPr/>
          <p:nvPr/>
        </p:nvSpPr>
        <p:spPr>
          <a:xfrm>
            <a:off x="1478275" y="4418800"/>
            <a:ext cx="1791000" cy="362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Model Evaluation</a:t>
            </a:r>
            <a:endParaRPr>
              <a:latin typeface="Roboto"/>
              <a:ea typeface="Roboto"/>
              <a:cs typeface="Roboto"/>
              <a:sym typeface="Roboto"/>
            </a:endParaRPr>
          </a:p>
        </p:txBody>
      </p:sp>
      <p:cxnSp>
        <p:nvCxnSpPr>
          <p:cNvPr id="125" name="Google Shape;125;p22"/>
          <p:cNvCxnSpPr/>
          <p:nvPr/>
        </p:nvCxnSpPr>
        <p:spPr>
          <a:xfrm>
            <a:off x="2368975" y="1730625"/>
            <a:ext cx="9600" cy="16200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22"/>
          <p:cNvCxnSpPr/>
          <p:nvPr/>
        </p:nvCxnSpPr>
        <p:spPr>
          <a:xfrm>
            <a:off x="2368975" y="2247538"/>
            <a:ext cx="9600" cy="162000"/>
          </a:xfrm>
          <a:prstGeom prst="straightConnector1">
            <a:avLst/>
          </a:prstGeom>
          <a:noFill/>
          <a:ln w="9525" cap="flat" cmpd="sng">
            <a:solidFill>
              <a:schemeClr val="dk2"/>
            </a:solidFill>
            <a:prstDash val="solid"/>
            <a:round/>
            <a:headEnd type="none" w="med" len="med"/>
            <a:tailEnd type="triangle" w="med" len="med"/>
          </a:ln>
        </p:spPr>
      </p:cxnSp>
      <p:cxnSp>
        <p:nvCxnSpPr>
          <p:cNvPr id="127" name="Google Shape;127;p22"/>
          <p:cNvCxnSpPr/>
          <p:nvPr/>
        </p:nvCxnSpPr>
        <p:spPr>
          <a:xfrm>
            <a:off x="2368975" y="2743988"/>
            <a:ext cx="9600" cy="162000"/>
          </a:xfrm>
          <a:prstGeom prst="straightConnector1">
            <a:avLst/>
          </a:prstGeom>
          <a:noFill/>
          <a:ln w="9525" cap="flat" cmpd="sng">
            <a:solidFill>
              <a:schemeClr val="dk2"/>
            </a:solidFill>
            <a:prstDash val="solid"/>
            <a:round/>
            <a:headEnd type="none" w="med" len="med"/>
            <a:tailEnd type="triangle" w="med" len="med"/>
          </a:ln>
        </p:spPr>
      </p:cxnSp>
      <p:cxnSp>
        <p:nvCxnSpPr>
          <p:cNvPr id="128" name="Google Shape;128;p22"/>
          <p:cNvCxnSpPr/>
          <p:nvPr/>
        </p:nvCxnSpPr>
        <p:spPr>
          <a:xfrm>
            <a:off x="2368975" y="3253713"/>
            <a:ext cx="9600" cy="162000"/>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22"/>
          <p:cNvCxnSpPr/>
          <p:nvPr/>
        </p:nvCxnSpPr>
        <p:spPr>
          <a:xfrm>
            <a:off x="2368975" y="3764463"/>
            <a:ext cx="9600" cy="162000"/>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p22"/>
          <p:cNvCxnSpPr/>
          <p:nvPr/>
        </p:nvCxnSpPr>
        <p:spPr>
          <a:xfrm>
            <a:off x="2368975" y="4246588"/>
            <a:ext cx="9600" cy="162000"/>
          </a:xfrm>
          <a:prstGeom prst="straightConnector1">
            <a:avLst/>
          </a:prstGeom>
          <a:noFill/>
          <a:ln w="9525" cap="flat" cmpd="sng">
            <a:solidFill>
              <a:schemeClr val="dk2"/>
            </a:solidFill>
            <a:prstDash val="solid"/>
            <a:round/>
            <a:headEnd type="none" w="med" len="med"/>
            <a:tailEnd type="triangle" w="med" len="med"/>
          </a:ln>
        </p:spPr>
      </p:cxnSp>
      <p:pic>
        <p:nvPicPr>
          <p:cNvPr id="131" name="Google Shape;131;p22"/>
          <p:cNvPicPr preferRelativeResize="0"/>
          <p:nvPr/>
        </p:nvPicPr>
        <p:blipFill>
          <a:blip r:embed="rId3">
            <a:alphaModFix/>
          </a:blip>
          <a:stretch>
            <a:fillRect/>
          </a:stretch>
        </p:blipFill>
        <p:spPr>
          <a:xfrm>
            <a:off x="4126225" y="1384950"/>
            <a:ext cx="4000500" cy="1562100"/>
          </a:xfrm>
          <a:prstGeom prst="rect">
            <a:avLst/>
          </a:prstGeom>
          <a:noFill/>
          <a:ln>
            <a:noFill/>
          </a:ln>
        </p:spPr>
      </p:pic>
      <p:pic>
        <p:nvPicPr>
          <p:cNvPr id="132" name="Google Shape;132;p22"/>
          <p:cNvPicPr preferRelativeResize="0"/>
          <p:nvPr/>
        </p:nvPicPr>
        <p:blipFill>
          <a:blip r:embed="rId4">
            <a:alphaModFix/>
          </a:blip>
          <a:stretch>
            <a:fillRect/>
          </a:stretch>
        </p:blipFill>
        <p:spPr>
          <a:xfrm>
            <a:off x="4202425" y="3394700"/>
            <a:ext cx="4000500" cy="1342525"/>
          </a:xfrm>
          <a:prstGeom prst="rect">
            <a:avLst/>
          </a:prstGeom>
          <a:noFill/>
          <a:ln>
            <a:noFill/>
          </a:ln>
        </p:spPr>
      </p:pic>
      <p:sp>
        <p:nvSpPr>
          <p:cNvPr id="133" name="Google Shape;133;p22"/>
          <p:cNvSpPr txBox="1"/>
          <p:nvPr/>
        </p:nvSpPr>
        <p:spPr>
          <a:xfrm>
            <a:off x="1192525" y="4842500"/>
            <a:ext cx="2343300" cy="2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D0D0D"/>
                </a:solidFill>
                <a:latin typeface="Times New Roman"/>
                <a:ea typeface="Times New Roman"/>
                <a:cs typeface="Times New Roman"/>
                <a:sym typeface="Times New Roman"/>
              </a:rPr>
              <a:t>Fig: proposed Framework</a:t>
            </a:r>
            <a:endParaRPr sz="1100">
              <a:solidFill>
                <a:srgbClr val="0D0D0D"/>
              </a:solidFill>
              <a:latin typeface="Times New Roman"/>
              <a:ea typeface="Times New Roman"/>
              <a:cs typeface="Times New Roman"/>
              <a:sym typeface="Times New Roman"/>
            </a:endParaRPr>
          </a:p>
        </p:txBody>
      </p:sp>
      <p:sp>
        <p:nvSpPr>
          <p:cNvPr id="134" name="Google Shape;134;p22"/>
          <p:cNvSpPr txBox="1"/>
          <p:nvPr/>
        </p:nvSpPr>
        <p:spPr>
          <a:xfrm>
            <a:off x="5031025" y="4780900"/>
            <a:ext cx="2857500" cy="2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Fig: Result of Data Augmentation</a:t>
            </a:r>
            <a:endParaRPr sz="1100">
              <a:solidFill>
                <a:schemeClr val="dk1"/>
              </a:solidFill>
              <a:latin typeface="Times New Roman"/>
              <a:ea typeface="Times New Roman"/>
              <a:cs typeface="Times New Roman"/>
              <a:sym typeface="Times New Roman"/>
            </a:endParaRPr>
          </a:p>
        </p:txBody>
      </p:sp>
      <p:sp>
        <p:nvSpPr>
          <p:cNvPr id="135" name="Google Shape;135;p22"/>
          <p:cNvSpPr txBox="1"/>
          <p:nvPr/>
        </p:nvSpPr>
        <p:spPr>
          <a:xfrm>
            <a:off x="5092975" y="2967175"/>
            <a:ext cx="2733600" cy="2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Fig: Sample from Data Collection</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Solution</a:t>
            </a:r>
            <a:endParaRPr/>
          </a:p>
        </p:txBody>
      </p:sp>
      <p:pic>
        <p:nvPicPr>
          <p:cNvPr id="141" name="Google Shape;141;p23"/>
          <p:cNvPicPr preferRelativeResize="0"/>
          <p:nvPr/>
        </p:nvPicPr>
        <p:blipFill>
          <a:blip r:embed="rId3">
            <a:alphaModFix/>
          </a:blip>
          <a:stretch>
            <a:fillRect/>
          </a:stretch>
        </p:blipFill>
        <p:spPr>
          <a:xfrm>
            <a:off x="1271650" y="1403975"/>
            <a:ext cx="2405000" cy="3739525"/>
          </a:xfrm>
          <a:prstGeom prst="rect">
            <a:avLst/>
          </a:prstGeom>
          <a:noFill/>
          <a:ln>
            <a:noFill/>
          </a:ln>
        </p:spPr>
      </p:pic>
      <p:pic>
        <p:nvPicPr>
          <p:cNvPr id="142" name="Google Shape;142;p23"/>
          <p:cNvPicPr preferRelativeResize="0"/>
          <p:nvPr/>
        </p:nvPicPr>
        <p:blipFill>
          <a:blip r:embed="rId4">
            <a:alphaModFix/>
          </a:blip>
          <a:stretch>
            <a:fillRect/>
          </a:stretch>
        </p:blipFill>
        <p:spPr>
          <a:xfrm>
            <a:off x="4048125" y="1590675"/>
            <a:ext cx="3209925" cy="2552700"/>
          </a:xfrm>
          <a:prstGeom prst="rect">
            <a:avLst/>
          </a:prstGeom>
          <a:noFill/>
          <a:ln>
            <a:noFill/>
          </a:ln>
        </p:spPr>
      </p:pic>
      <p:sp>
        <p:nvSpPr>
          <p:cNvPr id="143" name="Google Shape;143;p23"/>
          <p:cNvSpPr txBox="1"/>
          <p:nvPr/>
        </p:nvSpPr>
        <p:spPr>
          <a:xfrm>
            <a:off x="4211950" y="4328150"/>
            <a:ext cx="2847900" cy="304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en" sz="1050">
                <a:latin typeface="Times New Roman"/>
                <a:ea typeface="Times New Roman"/>
                <a:cs typeface="Times New Roman"/>
                <a:sym typeface="Times New Roman"/>
              </a:rPr>
              <a:t>Fig: Instance of our Network</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t>
            </a:r>
            <a:endParaRPr/>
          </a:p>
        </p:txBody>
      </p:sp>
      <p:pic>
        <p:nvPicPr>
          <p:cNvPr id="149" name="Google Shape;149;p24"/>
          <p:cNvPicPr preferRelativeResize="0"/>
          <p:nvPr/>
        </p:nvPicPr>
        <p:blipFill>
          <a:blip r:embed="rId3">
            <a:alphaModFix/>
          </a:blip>
          <a:stretch>
            <a:fillRect/>
          </a:stretch>
        </p:blipFill>
        <p:spPr>
          <a:xfrm>
            <a:off x="2049775" y="1508750"/>
            <a:ext cx="5076825" cy="1638300"/>
          </a:xfrm>
          <a:prstGeom prst="rect">
            <a:avLst/>
          </a:prstGeom>
          <a:noFill/>
          <a:ln>
            <a:noFill/>
          </a:ln>
        </p:spPr>
      </p:pic>
      <p:pic>
        <p:nvPicPr>
          <p:cNvPr id="150" name="Google Shape;150;p24"/>
          <p:cNvPicPr preferRelativeResize="0"/>
          <p:nvPr/>
        </p:nvPicPr>
        <p:blipFill>
          <a:blip r:embed="rId4">
            <a:alphaModFix/>
          </a:blip>
          <a:stretch>
            <a:fillRect/>
          </a:stretch>
        </p:blipFill>
        <p:spPr>
          <a:xfrm>
            <a:off x="2049775" y="3270398"/>
            <a:ext cx="5076825" cy="1431164"/>
          </a:xfrm>
          <a:prstGeom prst="rect">
            <a:avLst/>
          </a:prstGeom>
          <a:noFill/>
          <a:ln>
            <a:noFill/>
          </a:ln>
        </p:spPr>
      </p:pic>
      <p:sp>
        <p:nvSpPr>
          <p:cNvPr id="151" name="Google Shape;151;p24"/>
          <p:cNvSpPr txBox="1"/>
          <p:nvPr/>
        </p:nvSpPr>
        <p:spPr>
          <a:xfrm>
            <a:off x="2125975" y="4804400"/>
            <a:ext cx="5000700" cy="285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latin typeface="Times New Roman"/>
                <a:ea typeface="Times New Roman"/>
                <a:cs typeface="Times New Roman"/>
                <a:sym typeface="Times New Roman"/>
              </a:rPr>
              <a:t>Fig: Model history with changed input parameters</a:t>
            </a: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157" name="Google Shape;157;p25"/>
          <p:cNvPicPr preferRelativeResize="0"/>
          <p:nvPr/>
        </p:nvPicPr>
        <p:blipFill rotWithShape="1">
          <a:blip r:embed="rId3">
            <a:alphaModFix/>
          </a:blip>
          <a:srcRect l="8955" t="4058" r="4689" b="11560"/>
          <a:stretch/>
        </p:blipFill>
        <p:spPr>
          <a:xfrm>
            <a:off x="3021325" y="1889750"/>
            <a:ext cx="2771775" cy="2057400"/>
          </a:xfrm>
          <a:prstGeom prst="rect">
            <a:avLst/>
          </a:prstGeom>
          <a:noFill/>
          <a:ln>
            <a:noFill/>
          </a:ln>
        </p:spPr>
      </p:pic>
      <p:sp>
        <p:nvSpPr>
          <p:cNvPr id="158" name="Google Shape;158;p25"/>
          <p:cNvSpPr txBox="1"/>
          <p:nvPr/>
        </p:nvSpPr>
        <p:spPr>
          <a:xfrm>
            <a:off x="3268975" y="4232900"/>
            <a:ext cx="25623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Fig: Predicting the Object</a:t>
            </a:r>
            <a:endParaRPr sz="13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64" name="Google Shape;164;p26"/>
          <p:cNvSpPr txBox="1">
            <a:spLocks noGrp="1"/>
          </p:cNvSpPr>
          <p:nvPr>
            <p:ph type="body" idx="1"/>
          </p:nvPr>
        </p:nvSpPr>
        <p:spPr>
          <a:xfrm>
            <a:off x="311700" y="1505700"/>
            <a:ext cx="8310300" cy="3460500"/>
          </a:xfrm>
          <a:prstGeom prst="rect">
            <a:avLst/>
          </a:prstGeom>
        </p:spPr>
        <p:txBody>
          <a:bodyPr spcFirstLastPara="1" wrap="square" lIns="91425" tIns="91425" rIns="91425" bIns="91425" anchor="t" anchorCtr="0">
            <a:normAutofit fontScale="55000" lnSpcReduction="20000"/>
          </a:bodyPr>
          <a:lstStyle/>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Tan, M., Pang, R., &amp; Le, Q. V. (2019). </a:t>
            </a:r>
            <a:r>
              <a:rPr lang="en-IN" sz="1800" dirty="0" err="1">
                <a:solidFill>
                  <a:srgbClr val="0D0D0D"/>
                </a:solidFill>
                <a:effectLst/>
                <a:latin typeface="Times New Roman" panose="02020603050405020304" pitchFamily="18" charset="0"/>
                <a:ea typeface="Times New Roman" panose="02020603050405020304" pitchFamily="18" charset="0"/>
              </a:rPr>
              <a:t>MnasNet</a:t>
            </a:r>
            <a:r>
              <a:rPr lang="en-IN" sz="1800" dirty="0">
                <a:solidFill>
                  <a:srgbClr val="0D0D0D"/>
                </a:solidFill>
                <a:effectLst/>
                <a:latin typeface="Times New Roman" panose="02020603050405020304" pitchFamily="18" charset="0"/>
                <a:ea typeface="Times New Roman" panose="02020603050405020304" pitchFamily="18" charset="0"/>
              </a:rPr>
              <a:t>: Platform-aware neural architecture search for mobile. </a:t>
            </a:r>
            <a:r>
              <a:rPr lang="en-IN" sz="1800" dirty="0" err="1">
                <a:solidFill>
                  <a:srgbClr val="0D0D0D"/>
                </a:solidFill>
                <a:effectLst/>
                <a:latin typeface="Times New Roman" panose="02020603050405020304" pitchFamily="18" charset="0"/>
                <a:ea typeface="Times New Roman" panose="02020603050405020304" pitchFamily="18" charset="0"/>
              </a:rPr>
              <a:t>arXiv</a:t>
            </a:r>
            <a:r>
              <a:rPr lang="en-IN" sz="1800" dirty="0">
                <a:solidFill>
                  <a:srgbClr val="0D0D0D"/>
                </a:solidFill>
                <a:effectLst/>
                <a:latin typeface="Times New Roman" panose="02020603050405020304" pitchFamily="18" charset="0"/>
                <a:ea typeface="Times New Roman" panose="02020603050405020304" pitchFamily="18" charset="0"/>
              </a:rPr>
              <a:t> preprint arXiv:1807.11626</a:t>
            </a:r>
            <a:r>
              <a:rPr lang="en" sz="1100" dirty="0">
                <a:solidFill>
                  <a:srgbClr val="0D0D0D"/>
                </a:solidFill>
                <a:effectLst/>
                <a:latin typeface="Times New Roman"/>
                <a:ea typeface="Times New Roman" panose="02020603050405020304" pitchFamily="18" charset="0"/>
                <a:cs typeface="Times New Roman"/>
                <a:sym typeface="Times New Roman"/>
              </a:rPr>
              <a:t>.</a:t>
            </a:r>
          </a:p>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Zhu, Z., Huang, Z., Han, C., &amp; Zhuang, Y. (2019). Joint feature selection and classification with a unified sparse model for object detection. IEEE Transactions on Pattern Analysis and Machine Intelligence, 42(3), 547-561.</a:t>
            </a:r>
            <a:endParaRPr lang="en" sz="1100" dirty="0">
              <a:solidFill>
                <a:srgbClr val="0D0D0D"/>
              </a:solidFill>
              <a:latin typeface="Times New Roman"/>
              <a:ea typeface="Times New Roman" panose="02020603050405020304" pitchFamily="18" charset="0"/>
              <a:cs typeface="Times New Roman"/>
              <a:sym typeface="Times New Roman"/>
            </a:endParaRPr>
          </a:p>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Law, H., &amp; Deng, J. (2021). </a:t>
            </a:r>
            <a:r>
              <a:rPr lang="en-IN" sz="1800" dirty="0" err="1">
                <a:solidFill>
                  <a:srgbClr val="0D0D0D"/>
                </a:solidFill>
                <a:effectLst/>
                <a:latin typeface="Times New Roman" panose="02020603050405020304" pitchFamily="18" charset="0"/>
                <a:ea typeface="Times New Roman" panose="02020603050405020304" pitchFamily="18" charset="0"/>
              </a:rPr>
              <a:t>Cornernet</a:t>
            </a:r>
            <a:r>
              <a:rPr lang="en-IN" sz="1800" dirty="0">
                <a:solidFill>
                  <a:srgbClr val="0D0D0D"/>
                </a:solidFill>
                <a:effectLst/>
                <a:latin typeface="Times New Roman" panose="02020603050405020304" pitchFamily="18" charset="0"/>
                <a:ea typeface="Times New Roman" panose="02020603050405020304" pitchFamily="18" charset="0"/>
              </a:rPr>
              <a:t>: Detecting objects as paired </a:t>
            </a:r>
            <a:r>
              <a:rPr lang="en-IN" sz="1800" dirty="0" err="1">
                <a:solidFill>
                  <a:srgbClr val="0D0D0D"/>
                </a:solidFill>
                <a:effectLst/>
                <a:latin typeface="Times New Roman" panose="02020603050405020304" pitchFamily="18" charset="0"/>
                <a:ea typeface="Times New Roman" panose="02020603050405020304" pitchFamily="18" charset="0"/>
              </a:rPr>
              <a:t>keypoints</a:t>
            </a:r>
            <a:r>
              <a:rPr lang="en-IN" sz="1800" dirty="0">
                <a:solidFill>
                  <a:srgbClr val="0D0D0D"/>
                </a:solidFill>
                <a:effectLst/>
                <a:latin typeface="Times New Roman" panose="02020603050405020304" pitchFamily="18" charset="0"/>
                <a:ea typeface="Times New Roman" panose="02020603050405020304" pitchFamily="18" charset="0"/>
              </a:rPr>
              <a:t>. In Proceedings of the European Conference on Computer Vision (pp. 734-750).</a:t>
            </a:r>
            <a:endParaRPr lang="en" sz="1100" dirty="0">
              <a:solidFill>
                <a:srgbClr val="0D0D0D"/>
              </a:solidFill>
              <a:effectLst/>
              <a:latin typeface="Times New Roman"/>
              <a:ea typeface="Times New Roman" panose="02020603050405020304" pitchFamily="18" charset="0"/>
              <a:cs typeface="Times New Roman"/>
              <a:sym typeface="Times New Roman"/>
            </a:endParaRPr>
          </a:p>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Wang, Q., Zhang, L., </a:t>
            </a:r>
            <a:r>
              <a:rPr lang="en-IN" sz="1800" dirty="0" err="1">
                <a:solidFill>
                  <a:srgbClr val="0D0D0D"/>
                </a:solidFill>
                <a:effectLst/>
                <a:latin typeface="Times New Roman" panose="02020603050405020304" pitchFamily="18" charset="0"/>
                <a:ea typeface="Times New Roman" panose="02020603050405020304" pitchFamily="18" charset="0"/>
              </a:rPr>
              <a:t>Bertinetto</a:t>
            </a:r>
            <a:r>
              <a:rPr lang="en-IN" sz="1800" dirty="0">
                <a:solidFill>
                  <a:srgbClr val="0D0D0D"/>
                </a:solidFill>
                <a:effectLst/>
                <a:latin typeface="Times New Roman" panose="02020603050405020304" pitchFamily="18" charset="0"/>
                <a:ea typeface="Times New Roman" panose="02020603050405020304" pitchFamily="18" charset="0"/>
              </a:rPr>
              <a:t>, L., Hu, Y., Torr, P. H., &amp; Kumar, M. P. (2020). Learning to learn from noisy labelled data. In Proceedings of the IEEE Conference on Computer Vision and Pattern Recognition (pp. 12249-12258).</a:t>
            </a:r>
          </a:p>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Jiang, J., Ma, Z., Yu, D., Peng, Y., Yu, Y., &amp; Ding, X. (2019). </a:t>
            </a:r>
            <a:r>
              <a:rPr lang="en-IN" sz="1800" dirty="0" err="1">
                <a:solidFill>
                  <a:srgbClr val="0D0D0D"/>
                </a:solidFill>
                <a:effectLst/>
                <a:latin typeface="Times New Roman" panose="02020603050405020304" pitchFamily="18" charset="0"/>
                <a:ea typeface="Times New Roman" panose="02020603050405020304" pitchFamily="18" charset="0"/>
              </a:rPr>
              <a:t>DetNAS</a:t>
            </a:r>
            <a:r>
              <a:rPr lang="en-IN" sz="1800" dirty="0">
                <a:solidFill>
                  <a:srgbClr val="0D0D0D"/>
                </a:solidFill>
                <a:effectLst/>
                <a:latin typeface="Times New Roman" panose="02020603050405020304" pitchFamily="18" charset="0"/>
                <a:ea typeface="Times New Roman" panose="02020603050405020304" pitchFamily="18" charset="0"/>
              </a:rPr>
              <a:t>: Backbone search for object detection. </a:t>
            </a:r>
            <a:r>
              <a:rPr lang="en-IN" sz="1800" dirty="0" err="1">
                <a:solidFill>
                  <a:srgbClr val="0D0D0D"/>
                </a:solidFill>
                <a:effectLst/>
                <a:latin typeface="Times New Roman" panose="02020603050405020304" pitchFamily="18" charset="0"/>
                <a:ea typeface="Times New Roman" panose="02020603050405020304" pitchFamily="18" charset="0"/>
              </a:rPr>
              <a:t>arXiv</a:t>
            </a:r>
            <a:r>
              <a:rPr lang="en-IN" sz="1800" dirty="0">
                <a:solidFill>
                  <a:srgbClr val="0D0D0D"/>
                </a:solidFill>
                <a:effectLst/>
                <a:latin typeface="Times New Roman" panose="02020603050405020304" pitchFamily="18" charset="0"/>
                <a:ea typeface="Times New Roman" panose="02020603050405020304" pitchFamily="18" charset="0"/>
              </a:rPr>
              <a:t> preprint arXiv:1903.10979.</a:t>
            </a:r>
          </a:p>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Jiang, B., Luo, R., Mao, J., Xiao, T., Jiang, Y., &amp; Zhang, Y. (2020). Acquisition of localization confidence for accurate object detection. </a:t>
            </a:r>
            <a:r>
              <a:rPr lang="en-IN" sz="1800" dirty="0" err="1">
                <a:solidFill>
                  <a:srgbClr val="0D0D0D"/>
                </a:solidFill>
                <a:effectLst/>
                <a:latin typeface="Times New Roman" panose="02020603050405020304" pitchFamily="18" charset="0"/>
                <a:ea typeface="Times New Roman" panose="02020603050405020304" pitchFamily="18" charset="0"/>
              </a:rPr>
              <a:t>arXiv</a:t>
            </a:r>
            <a:r>
              <a:rPr lang="en-IN" sz="1800" dirty="0">
                <a:solidFill>
                  <a:srgbClr val="0D0D0D"/>
                </a:solidFill>
                <a:effectLst/>
                <a:latin typeface="Times New Roman" panose="02020603050405020304" pitchFamily="18" charset="0"/>
                <a:ea typeface="Times New Roman" panose="02020603050405020304" pitchFamily="18" charset="0"/>
              </a:rPr>
              <a:t> preprint arXiv:1807.11590.</a:t>
            </a:r>
          </a:p>
          <a:p>
            <a:pPr marL="457200" lvl="0" indent="-298450" algn="just" rtl="0">
              <a:lnSpc>
                <a:spcPct val="104583"/>
              </a:lnSpc>
              <a:spcBef>
                <a:spcPts val="1500"/>
              </a:spcBef>
              <a:spcAft>
                <a:spcPts val="0"/>
              </a:spcAft>
              <a:buClr>
                <a:srgbClr val="0D0D0D"/>
              </a:buClr>
              <a:buSzPts val="1100"/>
              <a:buFont typeface="Times New Roman"/>
              <a:buChar char="●"/>
            </a:pPr>
            <a:r>
              <a:rPr lang="en-IN" sz="1800" dirty="0">
                <a:solidFill>
                  <a:srgbClr val="0D0D0D"/>
                </a:solidFill>
                <a:effectLst/>
                <a:latin typeface="Times New Roman" panose="02020603050405020304" pitchFamily="18" charset="0"/>
                <a:ea typeface="Times New Roman" panose="02020603050405020304" pitchFamily="18" charset="0"/>
              </a:rPr>
              <a:t>Zheng, Z., Zheng, L., &amp; Yang, Y. (2019). Revisit efficient object detection: From bottom-up to top-down. In Proceedings of the IEEE Conference on Computer Vision and Pattern Recognition (pp. </a:t>
            </a:r>
            <a:r>
              <a:rPr lang="en-IN" sz="1800">
                <a:solidFill>
                  <a:srgbClr val="0D0D0D"/>
                </a:solidFill>
                <a:effectLst/>
                <a:latin typeface="Times New Roman" panose="02020603050405020304" pitchFamily="18" charset="0"/>
                <a:ea typeface="Times New Roman" panose="02020603050405020304" pitchFamily="18" charset="0"/>
              </a:rPr>
              <a:t>7108-7116).</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Details</a:t>
            </a:r>
            <a:endParaRPr/>
          </a:p>
        </p:txBody>
      </p:sp>
      <p:sp>
        <p:nvSpPr>
          <p:cNvPr id="70" name="Google Shape;70;p14"/>
          <p:cNvSpPr txBox="1">
            <a:spLocks noGrp="1"/>
          </p:cNvSpPr>
          <p:nvPr>
            <p:ph type="body" idx="1"/>
          </p:nvPr>
        </p:nvSpPr>
        <p:spPr>
          <a:xfrm>
            <a:off x="2099425" y="2153500"/>
            <a:ext cx="4945200" cy="1669800"/>
          </a:xfrm>
          <a:prstGeom prst="rect">
            <a:avLst/>
          </a:prstGeom>
        </p:spPr>
        <p:txBody>
          <a:bodyPr spcFirstLastPara="1" wrap="square" lIns="91425" tIns="91425" rIns="91425" bIns="91425" anchor="t" anchorCtr="0">
            <a:normAutofit/>
          </a:bodyPr>
          <a:lstStyle/>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Ramanjaneyulu Saladi                      700751945</a:t>
            </a:r>
            <a:endParaRPr b="1">
              <a:solidFill>
                <a:srgbClr val="000000"/>
              </a:solidFill>
              <a:latin typeface="Merriweather"/>
              <a:ea typeface="Merriweather"/>
              <a:cs typeface="Merriweather"/>
              <a:sym typeface="Merriweather"/>
            </a:endParaRPr>
          </a:p>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Jethin Sai Chilukuri                            700746555 </a:t>
            </a:r>
            <a:endParaRPr b="1">
              <a:solidFill>
                <a:srgbClr val="000000"/>
              </a:solidFill>
              <a:latin typeface="Merriweather"/>
              <a:ea typeface="Merriweather"/>
              <a:cs typeface="Merriweather"/>
              <a:sym typeface="Merriweather"/>
            </a:endParaRPr>
          </a:p>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Sangam Sai Prakash Reddy            700767044</a:t>
            </a:r>
            <a:endParaRPr b="1">
              <a:solidFill>
                <a:srgbClr val="000000"/>
              </a:solidFill>
              <a:latin typeface="Merriweather"/>
              <a:ea typeface="Merriweather"/>
              <a:cs typeface="Merriweather"/>
              <a:sym typeface="Merriweather"/>
            </a:endParaRPr>
          </a:p>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Rajakala Jaidi                                         700744420</a:t>
            </a:r>
            <a:endParaRPr sz="1500" b="1">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2628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Role and Contribution in project</a:t>
            </a:r>
            <a:endParaRPr/>
          </a:p>
        </p:txBody>
      </p:sp>
      <p:sp>
        <p:nvSpPr>
          <p:cNvPr id="76" name="Google Shape;76;p15"/>
          <p:cNvSpPr txBox="1">
            <a:spLocks noGrp="1"/>
          </p:cNvSpPr>
          <p:nvPr>
            <p:ph type="body" idx="1"/>
          </p:nvPr>
        </p:nvSpPr>
        <p:spPr>
          <a:xfrm>
            <a:off x="311700" y="1505700"/>
            <a:ext cx="8662800" cy="3076200"/>
          </a:xfrm>
          <a:prstGeom prst="rect">
            <a:avLst/>
          </a:prstGeom>
        </p:spPr>
        <p:txBody>
          <a:bodyPr spcFirstLastPara="1" wrap="square" lIns="91425" tIns="91425" rIns="91425" bIns="91425" anchor="t" anchorCtr="0">
            <a:normAutofit lnSpcReduction="20000"/>
          </a:bodyPr>
          <a:lstStyle/>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Ramanjaneyulu Saladi - </a:t>
            </a:r>
            <a:endParaRPr b="1">
              <a:solidFill>
                <a:srgbClr val="000000"/>
              </a:solidFill>
              <a:latin typeface="Merriweather"/>
              <a:ea typeface="Merriweather"/>
              <a:cs typeface="Merriweather"/>
              <a:sym typeface="Merriweather"/>
            </a:endParaRPr>
          </a:p>
          <a:p>
            <a:pPr marL="457200" lvl="0" indent="0" algn="l" rtl="0">
              <a:spcBef>
                <a:spcPts val="0"/>
              </a:spcBef>
              <a:spcAft>
                <a:spcPts val="0"/>
              </a:spcAft>
              <a:buNone/>
            </a:pPr>
            <a:r>
              <a:rPr lang="en" sz="1200">
                <a:solidFill>
                  <a:srgbClr val="0D0D0D"/>
                </a:solidFill>
                <a:highlight>
                  <a:srgbClr val="FFFFFF"/>
                </a:highlight>
              </a:rPr>
              <a:t>Role: Responsible for gathering relevant data and annotating it for training purposes.</a:t>
            </a:r>
            <a:endParaRPr sz="1200">
              <a:solidFill>
                <a:srgbClr val="0D0D0D"/>
              </a:solidFill>
              <a:highlight>
                <a:srgbClr val="FFFFFF"/>
              </a:highlight>
            </a:endParaRPr>
          </a:p>
          <a:p>
            <a:pPr marL="457200" lvl="0" indent="0" algn="l" rtl="0">
              <a:spcBef>
                <a:spcPts val="0"/>
              </a:spcBef>
              <a:spcAft>
                <a:spcPts val="0"/>
              </a:spcAft>
              <a:buNone/>
            </a:pPr>
            <a:r>
              <a:rPr lang="en" sz="1200">
                <a:solidFill>
                  <a:srgbClr val="0D0D0D"/>
                </a:solidFill>
                <a:highlight>
                  <a:srgbClr val="FFFFFF"/>
                </a:highlight>
              </a:rPr>
              <a:t>Contribution:</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Collected datasets suitable for object detection tasks.</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Annotated images with bounding boxes or other appropriate labels.</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Ensured data quality and consistency throughout the dataset.</a:t>
            </a:r>
            <a:endParaRPr sz="1200">
              <a:solidFill>
                <a:srgbClr val="0D0D0D"/>
              </a:solidFill>
              <a:highlight>
                <a:srgbClr val="FFFFFF"/>
              </a:highlight>
            </a:endParaRPr>
          </a:p>
          <a:p>
            <a:pPr marL="457200" marR="453390" lvl="0" indent="0" algn="just" rtl="0">
              <a:lnSpc>
                <a:spcPct val="150000"/>
              </a:lnSpc>
              <a:spcBef>
                <a:spcPts val="0"/>
              </a:spcBef>
              <a:spcAft>
                <a:spcPts val="0"/>
              </a:spcAft>
              <a:buNone/>
            </a:pPr>
            <a:endParaRPr b="1">
              <a:solidFill>
                <a:srgbClr val="000000"/>
              </a:solidFill>
              <a:latin typeface="Merriweather"/>
              <a:ea typeface="Merriweather"/>
              <a:cs typeface="Merriweather"/>
              <a:sym typeface="Merriweather"/>
            </a:endParaRPr>
          </a:p>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Jethin Sai Chilukuri</a:t>
            </a:r>
            <a:endParaRPr b="1">
              <a:solidFill>
                <a:srgbClr val="000000"/>
              </a:solidFill>
              <a:latin typeface="Merriweather"/>
              <a:ea typeface="Merriweather"/>
              <a:cs typeface="Merriweather"/>
              <a:sym typeface="Merriweather"/>
            </a:endParaRPr>
          </a:p>
          <a:p>
            <a:pPr marL="457200" lvl="0" indent="0" algn="l" rtl="0">
              <a:spcBef>
                <a:spcPts val="0"/>
              </a:spcBef>
              <a:spcAft>
                <a:spcPts val="0"/>
              </a:spcAft>
              <a:buNone/>
            </a:pPr>
            <a:r>
              <a:rPr lang="en" sz="1200">
                <a:solidFill>
                  <a:srgbClr val="0D0D0D"/>
                </a:solidFill>
                <a:highlight>
                  <a:srgbClr val="FFFFFF"/>
                </a:highlight>
              </a:rPr>
              <a:t>Role: Enhance the dataset through augmentation techniques and preparing it for model training.</a:t>
            </a:r>
            <a:endParaRPr sz="1200">
              <a:solidFill>
                <a:srgbClr val="0D0D0D"/>
              </a:solidFill>
              <a:highlight>
                <a:srgbClr val="FFFFFF"/>
              </a:highlight>
            </a:endParaRPr>
          </a:p>
          <a:p>
            <a:pPr marL="457200" lvl="0" indent="0" algn="l" rtl="0">
              <a:spcBef>
                <a:spcPts val="0"/>
              </a:spcBef>
              <a:spcAft>
                <a:spcPts val="0"/>
              </a:spcAft>
              <a:buNone/>
            </a:pPr>
            <a:r>
              <a:rPr lang="en" sz="1200">
                <a:solidFill>
                  <a:srgbClr val="0D0D0D"/>
                </a:solidFill>
                <a:highlight>
                  <a:srgbClr val="FFFFFF"/>
                </a:highlight>
              </a:rPr>
              <a:t>Contribution:</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Implemented data augmentation techniques such as rotation, scaling, flipping, etc., to increase dataset diversity.</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Conducted preprocessing tasks such as normalization, resizing, and cropping to standardize input data.</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Ensured that augmented data maintains label integrity and relevance.</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Optimized data pipeline for efficient training and evaluation.</a:t>
            </a:r>
            <a:endParaRPr sz="1200">
              <a:solidFill>
                <a:srgbClr val="0D0D0D"/>
              </a:solidFill>
              <a:highlight>
                <a:srgbClr val="FFFFFF"/>
              </a:highlight>
            </a:endParaRPr>
          </a:p>
          <a:p>
            <a:pPr marL="0" marR="453390" lvl="0" indent="0" algn="just" rtl="0">
              <a:lnSpc>
                <a:spcPct val="150000"/>
              </a:lnSpc>
              <a:spcBef>
                <a:spcPts val="0"/>
              </a:spcBef>
              <a:spcAft>
                <a:spcPts val="0"/>
              </a:spcAft>
              <a:buNone/>
            </a:pPr>
            <a:endParaRPr b="1">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 and Contribution in project</a:t>
            </a:r>
            <a:endParaRPr/>
          </a:p>
          <a:p>
            <a:pPr marL="0" lvl="0" indent="0" algn="l" rtl="0">
              <a:spcBef>
                <a:spcPts val="0"/>
              </a:spcBef>
              <a:spcAft>
                <a:spcPts val="0"/>
              </a:spcAft>
              <a:buNone/>
            </a:pPr>
            <a:endParaRPr/>
          </a:p>
        </p:txBody>
      </p:sp>
      <p:sp>
        <p:nvSpPr>
          <p:cNvPr id="82" name="Google Shape;82;p16"/>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Sangam Sai Prakash Reddy</a:t>
            </a:r>
            <a:endParaRPr b="1">
              <a:solidFill>
                <a:srgbClr val="000000"/>
              </a:solidFill>
              <a:latin typeface="Merriweather"/>
              <a:ea typeface="Merriweather"/>
              <a:cs typeface="Merriweather"/>
              <a:sym typeface="Merriweather"/>
            </a:endParaRPr>
          </a:p>
          <a:p>
            <a:pPr marL="0" lvl="0" indent="457200" algn="l" rtl="0">
              <a:spcBef>
                <a:spcPts val="0"/>
              </a:spcBef>
              <a:spcAft>
                <a:spcPts val="0"/>
              </a:spcAft>
              <a:buNone/>
            </a:pPr>
            <a:r>
              <a:rPr lang="en" sz="1200">
                <a:solidFill>
                  <a:srgbClr val="0D0D0D"/>
                </a:solidFill>
                <a:highlight>
                  <a:srgbClr val="FFFFFF"/>
                </a:highlight>
              </a:rPr>
              <a:t>Role: Designing the architecture based on the VGG model and train it on the prepared dataset.</a:t>
            </a:r>
            <a:endParaRPr sz="1200">
              <a:solidFill>
                <a:srgbClr val="0D0D0D"/>
              </a:solidFill>
              <a:highlight>
                <a:srgbClr val="FFFFFF"/>
              </a:highlight>
            </a:endParaRPr>
          </a:p>
          <a:p>
            <a:pPr marL="457200" lvl="0" indent="0" algn="l" rtl="0">
              <a:spcBef>
                <a:spcPts val="0"/>
              </a:spcBef>
              <a:spcAft>
                <a:spcPts val="0"/>
              </a:spcAft>
              <a:buNone/>
            </a:pPr>
            <a:r>
              <a:rPr lang="en" sz="1200">
                <a:solidFill>
                  <a:srgbClr val="0D0D0D"/>
                </a:solidFill>
                <a:highlight>
                  <a:srgbClr val="FFFFFF"/>
                </a:highlight>
              </a:rPr>
              <a:t>Contribution:</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Adapted the VGG architecture for object detection by adding additional layers for detection.</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Implemented transfer learning by initializing weights from pre-trained VGG models.</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Documented the training process and experiments for reproducibility.</a:t>
            </a:r>
            <a:endParaRPr b="1">
              <a:solidFill>
                <a:srgbClr val="000000"/>
              </a:solidFill>
              <a:latin typeface="Merriweather"/>
              <a:ea typeface="Merriweather"/>
              <a:cs typeface="Merriweather"/>
              <a:sym typeface="Merriweather"/>
            </a:endParaRPr>
          </a:p>
          <a:p>
            <a:pPr marL="457200" marR="453390" lvl="0" indent="-311150" algn="just" rtl="0">
              <a:lnSpc>
                <a:spcPct val="150000"/>
              </a:lnSpc>
              <a:spcBef>
                <a:spcPts val="0"/>
              </a:spcBef>
              <a:spcAft>
                <a:spcPts val="0"/>
              </a:spcAft>
              <a:buClr>
                <a:srgbClr val="000000"/>
              </a:buClr>
              <a:buSzPts val="1300"/>
              <a:buFont typeface="Merriweather"/>
              <a:buChar char="●"/>
            </a:pPr>
            <a:r>
              <a:rPr lang="en" b="1">
                <a:solidFill>
                  <a:srgbClr val="000000"/>
                </a:solidFill>
                <a:latin typeface="Merriweather"/>
                <a:ea typeface="Merriweather"/>
                <a:cs typeface="Merriweather"/>
                <a:sym typeface="Merriweather"/>
              </a:rPr>
              <a:t>Rajakala Jaidi   </a:t>
            </a:r>
            <a:endParaRPr b="1">
              <a:solidFill>
                <a:srgbClr val="000000"/>
              </a:solidFill>
              <a:latin typeface="Merriweather"/>
              <a:ea typeface="Merriweather"/>
              <a:cs typeface="Merriweather"/>
              <a:sym typeface="Merriweather"/>
            </a:endParaRPr>
          </a:p>
          <a:p>
            <a:pPr marL="457200" lvl="0" indent="0" algn="l" rtl="0">
              <a:spcBef>
                <a:spcPts val="0"/>
              </a:spcBef>
              <a:spcAft>
                <a:spcPts val="0"/>
              </a:spcAft>
              <a:buNone/>
            </a:pPr>
            <a:r>
              <a:rPr lang="en" sz="1200">
                <a:solidFill>
                  <a:srgbClr val="0D0D0D"/>
                </a:solidFill>
                <a:highlight>
                  <a:srgbClr val="FFFFFF"/>
                </a:highlight>
              </a:rPr>
              <a:t>Role: Evaluation of  the trained model's performance and optimizes it for better results.</a:t>
            </a:r>
            <a:endParaRPr sz="1200">
              <a:solidFill>
                <a:srgbClr val="0D0D0D"/>
              </a:solidFill>
              <a:highlight>
                <a:srgbClr val="FFFFFF"/>
              </a:highlight>
            </a:endParaRPr>
          </a:p>
          <a:p>
            <a:pPr marL="457200" lvl="0" indent="0" algn="l" rtl="0">
              <a:spcBef>
                <a:spcPts val="0"/>
              </a:spcBef>
              <a:spcAft>
                <a:spcPts val="0"/>
              </a:spcAft>
              <a:buNone/>
            </a:pPr>
            <a:r>
              <a:rPr lang="en" sz="1200">
                <a:solidFill>
                  <a:srgbClr val="0D0D0D"/>
                </a:solidFill>
                <a:highlight>
                  <a:srgbClr val="FFFFFF"/>
                </a:highlight>
              </a:rPr>
              <a:t>Contribution:</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Conducted comprehensive evaluation metrics to assess model performance.</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Identified areas of improvement based on evaluation results.</a:t>
            </a:r>
            <a:endParaRPr sz="1200">
              <a:solidFill>
                <a:srgbClr val="0D0D0D"/>
              </a:solidFill>
              <a:highlight>
                <a:srgbClr val="FFFFFF"/>
              </a:highlight>
            </a:endParaRPr>
          </a:p>
          <a:p>
            <a:pPr marL="914400" lvl="1" indent="-304800" algn="l" rtl="0">
              <a:spcBef>
                <a:spcPts val="0"/>
              </a:spcBef>
              <a:spcAft>
                <a:spcPts val="0"/>
              </a:spcAft>
              <a:buClr>
                <a:srgbClr val="0D0D0D"/>
              </a:buClr>
              <a:buSzPts val="1200"/>
              <a:buChar char="○"/>
            </a:pPr>
            <a:r>
              <a:rPr lang="en" sz="1200">
                <a:solidFill>
                  <a:srgbClr val="0D0D0D"/>
                </a:solidFill>
                <a:highlight>
                  <a:srgbClr val="FFFFFF"/>
                </a:highlight>
              </a:rPr>
              <a:t>Fine-tuned model parameters or explores alternative architectures to enhance performance.</a:t>
            </a:r>
            <a:endParaRPr b="1">
              <a:solidFill>
                <a:srgbClr val="000000"/>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88" name="Google Shape;88;p17"/>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Real-World Adaptation:</a:t>
            </a:r>
            <a:r>
              <a:rPr lang="en" sz="1200">
                <a:solidFill>
                  <a:srgbClr val="0D0D0D"/>
                </a:solidFill>
                <a:highlight>
                  <a:srgbClr val="FFFFFF"/>
                </a:highlight>
              </a:rPr>
              <a:t> Addressing challenges in object detection across changing environments for practical applications.</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Dynamic Adjustment: </a:t>
            </a:r>
            <a:r>
              <a:rPr lang="en" sz="1200">
                <a:solidFill>
                  <a:srgbClr val="0D0D0D"/>
                </a:solidFill>
                <a:highlight>
                  <a:srgbClr val="FFFFFF"/>
                </a:highlight>
              </a:rPr>
              <a:t>Developing adaptive neural architectures for robust performance in varied domains.</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Generalization Improvement:</a:t>
            </a:r>
            <a:r>
              <a:rPr lang="en" sz="1200">
                <a:solidFill>
                  <a:srgbClr val="0D0D0D"/>
                </a:solidFill>
                <a:highlight>
                  <a:srgbClr val="FFFFFF"/>
                </a:highlight>
              </a:rPr>
              <a:t> Enhancing model generalization across diverse environmental conditions.</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Resource Optimization:</a:t>
            </a:r>
            <a:r>
              <a:rPr lang="en" sz="1200">
                <a:solidFill>
                  <a:srgbClr val="0D0D0D"/>
                </a:solidFill>
                <a:highlight>
                  <a:srgbClr val="FFFFFF"/>
                </a:highlight>
              </a:rPr>
              <a:t> Dynamically allocating computational resources for efficient processing.</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Continuous Learning:</a:t>
            </a:r>
            <a:r>
              <a:rPr lang="en" sz="1200">
                <a:solidFill>
                  <a:srgbClr val="0D0D0D"/>
                </a:solidFill>
                <a:highlight>
                  <a:srgbClr val="FFFFFF"/>
                </a:highlight>
              </a:rPr>
              <a:t> Enabling models to evolve and adapt to evolving environments without extensive retraining.</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Annotation Reduction:</a:t>
            </a:r>
            <a:r>
              <a:rPr lang="en" sz="1200">
                <a:solidFill>
                  <a:srgbClr val="0D0D0D"/>
                </a:solidFill>
                <a:highlight>
                  <a:srgbClr val="FFFFFF"/>
                </a:highlight>
              </a:rPr>
              <a:t> Minimizing annotation burden through self-supervised or weakly-supervised techniques.</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a:solidFill>
                  <a:srgbClr val="0D0D0D"/>
                </a:solidFill>
                <a:highlight>
                  <a:srgbClr val="FFFFFF"/>
                </a:highlight>
              </a:rPr>
              <a:t>Transfer Learning Facilitation: Supporting seamless transfer of knowledge from related domains for efficient learning.</a:t>
            </a:r>
            <a:endParaRPr sz="1200">
              <a:solidFill>
                <a:srgbClr val="0D0D0D"/>
              </a:solidFill>
              <a:highlight>
                <a:srgbClr val="FFFFFF"/>
              </a:highlight>
            </a:endParaRPr>
          </a:p>
          <a:p>
            <a:pPr marL="457200" lvl="0" indent="-304800" algn="just" rtl="0">
              <a:spcBef>
                <a:spcPts val="0"/>
              </a:spcBef>
              <a:spcAft>
                <a:spcPts val="0"/>
              </a:spcAft>
              <a:buClr>
                <a:srgbClr val="0D0D0D"/>
              </a:buClr>
              <a:buSzPts val="1200"/>
              <a:buChar char="●"/>
            </a:pPr>
            <a:r>
              <a:rPr lang="en" sz="1200" b="1">
                <a:solidFill>
                  <a:srgbClr val="0D0D0D"/>
                </a:solidFill>
                <a:highlight>
                  <a:srgbClr val="FFFFFF"/>
                </a:highlight>
              </a:rPr>
              <a:t>Autonomous Systems Empowerment:</a:t>
            </a:r>
            <a:r>
              <a:rPr lang="en" sz="1200">
                <a:solidFill>
                  <a:srgbClr val="0D0D0D"/>
                </a:solidFill>
                <a:highlight>
                  <a:srgbClr val="FFFFFF"/>
                </a:highlight>
              </a:rPr>
              <a:t> Contributing to the development of adaptable and reliable autonomous systems for safer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 </a:t>
            </a:r>
            <a:endParaRPr/>
          </a:p>
        </p:txBody>
      </p:sp>
      <p:sp>
        <p:nvSpPr>
          <p:cNvPr id="94" name="Google Shape;94;p18"/>
          <p:cNvSpPr txBox="1">
            <a:spLocks noGrp="1"/>
          </p:cNvSpPr>
          <p:nvPr>
            <p:ph type="body" idx="1"/>
          </p:nvPr>
        </p:nvSpPr>
        <p:spPr>
          <a:xfrm>
            <a:off x="311700" y="1505700"/>
            <a:ext cx="8634300" cy="3637800"/>
          </a:xfrm>
          <a:prstGeom prst="rect">
            <a:avLst/>
          </a:prstGeom>
        </p:spPr>
        <p:txBody>
          <a:bodyPr spcFirstLastPara="1" wrap="square" lIns="91425" tIns="91425" rIns="91425" bIns="91425" anchor="t" anchorCtr="0">
            <a:noAutofit/>
          </a:bodyPr>
          <a:lstStyle/>
          <a:p>
            <a:pPr marL="0" lvl="0" indent="-76200" algn="just" rtl="0">
              <a:lnSpc>
                <a:spcPct val="115000"/>
              </a:lnSpc>
              <a:spcBef>
                <a:spcPts val="1500"/>
              </a:spcBef>
              <a:spcAft>
                <a:spcPts val="0"/>
              </a:spcAft>
              <a:buClr>
                <a:srgbClr val="0D0D0D"/>
              </a:buClr>
              <a:buSzPts val="1200"/>
              <a:buFont typeface="Times New Roman"/>
              <a:buChar char="●"/>
            </a:pPr>
            <a:r>
              <a:rPr lang="en" sz="1200" b="1">
                <a:solidFill>
                  <a:srgbClr val="0D0D0D"/>
                </a:solidFill>
              </a:rPr>
              <a:t>Development of Adaptive Neural Architectures</a:t>
            </a:r>
            <a:r>
              <a:rPr lang="en" sz="1200">
                <a:solidFill>
                  <a:srgbClr val="0D0D0D"/>
                </a:solidFill>
              </a:rPr>
              <a:t>: The project aims to design novel neural network architectures equipped with adaptive mechanisms to enhance object detection performance in changing environments.</a:t>
            </a:r>
            <a:endParaRPr sz="1200">
              <a:solidFill>
                <a:srgbClr val="0D0D0D"/>
              </a:solidFill>
            </a:endParaRPr>
          </a:p>
          <a:p>
            <a:pPr marL="0" lvl="0" indent="-76200" algn="just" rtl="0">
              <a:lnSpc>
                <a:spcPct val="115000"/>
              </a:lnSpc>
              <a:spcBef>
                <a:spcPts val="0"/>
              </a:spcBef>
              <a:spcAft>
                <a:spcPts val="0"/>
              </a:spcAft>
              <a:buClr>
                <a:srgbClr val="0D0D0D"/>
              </a:buClr>
              <a:buSzPts val="1200"/>
              <a:buFont typeface="Times New Roman"/>
              <a:buChar char="●"/>
            </a:pPr>
            <a:r>
              <a:rPr lang="en" sz="1200" b="1">
                <a:solidFill>
                  <a:srgbClr val="0D0D0D"/>
                </a:solidFill>
              </a:rPr>
              <a:t>Addressing Domain Shift:</a:t>
            </a:r>
            <a:r>
              <a:rPr lang="en" sz="1200">
                <a:solidFill>
                  <a:srgbClr val="0D0D0D"/>
                </a:solidFill>
              </a:rPr>
              <a:t> One of the primary objectives is to develop techniques for mitigating domain shift effects, enabling object detection models to generalize effectively across diverse datasets and deployment environments.</a:t>
            </a:r>
            <a:endParaRPr sz="1200">
              <a:solidFill>
                <a:srgbClr val="0D0D0D"/>
              </a:solidFill>
            </a:endParaRPr>
          </a:p>
          <a:p>
            <a:pPr marL="0" lvl="0" indent="-76200" algn="just" rtl="0">
              <a:lnSpc>
                <a:spcPct val="115000"/>
              </a:lnSpc>
              <a:spcBef>
                <a:spcPts val="0"/>
              </a:spcBef>
              <a:spcAft>
                <a:spcPts val="0"/>
              </a:spcAft>
              <a:buClr>
                <a:srgbClr val="0D0D0D"/>
              </a:buClr>
              <a:buSzPts val="1200"/>
              <a:buFont typeface="Times New Roman"/>
              <a:buChar char="●"/>
            </a:pPr>
            <a:r>
              <a:rPr lang="en" sz="1200" b="1">
                <a:solidFill>
                  <a:srgbClr val="0D0D0D"/>
                </a:solidFill>
              </a:rPr>
              <a:t>Continual Learning Framework:</a:t>
            </a:r>
            <a:r>
              <a:rPr lang="en" sz="1200">
                <a:solidFill>
                  <a:srgbClr val="0D0D0D"/>
                </a:solidFill>
              </a:rPr>
              <a:t> Implementing a continual learning framework to enable object detection systems to incrementally update their knowledge while preserving past experiences, thus facilitating adaptation to evolving conditions without catastrophic forgetting.</a:t>
            </a:r>
            <a:endParaRPr sz="1200">
              <a:solidFill>
                <a:srgbClr val="0D0D0D"/>
              </a:solidFill>
            </a:endParaRPr>
          </a:p>
          <a:p>
            <a:pPr marL="0" lvl="0" indent="-76200" algn="just" rtl="0">
              <a:lnSpc>
                <a:spcPct val="115000"/>
              </a:lnSpc>
              <a:spcBef>
                <a:spcPts val="0"/>
              </a:spcBef>
              <a:spcAft>
                <a:spcPts val="0"/>
              </a:spcAft>
              <a:buClr>
                <a:srgbClr val="0D0D0D"/>
              </a:buClr>
              <a:buSzPts val="1200"/>
              <a:buFont typeface="Times New Roman"/>
              <a:buChar char="●"/>
            </a:pPr>
            <a:r>
              <a:rPr lang="en" sz="1200" b="1">
                <a:solidFill>
                  <a:srgbClr val="0D0D0D"/>
                </a:solidFill>
              </a:rPr>
              <a:t>Real-time Adaptation:</a:t>
            </a:r>
            <a:r>
              <a:rPr lang="en" sz="1200">
                <a:solidFill>
                  <a:srgbClr val="0D0D0D"/>
                </a:solidFill>
              </a:rPr>
              <a:t> Designing lightweight architectures and online learning algorithms to enable real-time adaptation of object detection models in dynamic environments, ensuring prompt and efficient responses to changing conditions.</a:t>
            </a:r>
            <a:endParaRPr sz="1200">
              <a:solidFill>
                <a:srgbClr val="0D0D0D"/>
              </a:solidFill>
            </a:endParaRPr>
          </a:p>
          <a:p>
            <a:pPr marL="0" lvl="0" indent="-76200" algn="just" rtl="0">
              <a:lnSpc>
                <a:spcPct val="115000"/>
              </a:lnSpc>
              <a:spcBef>
                <a:spcPts val="0"/>
              </a:spcBef>
              <a:spcAft>
                <a:spcPts val="0"/>
              </a:spcAft>
              <a:buClr>
                <a:srgbClr val="0D0D0D"/>
              </a:buClr>
              <a:buSzPts val="1200"/>
              <a:buFont typeface="Times New Roman"/>
              <a:buChar char="●"/>
            </a:pPr>
            <a:r>
              <a:rPr lang="en" sz="1200" b="1">
                <a:solidFill>
                  <a:srgbClr val="0D0D0D"/>
                </a:solidFill>
              </a:rPr>
              <a:t>Robustness to Environmental Variations: </a:t>
            </a:r>
            <a:r>
              <a:rPr lang="en" sz="1200">
                <a:solidFill>
                  <a:srgbClr val="0D0D0D"/>
                </a:solidFill>
              </a:rPr>
              <a:t>Investigating methods for enhancing the robustness of object detection systems to variations in lighting, weather, background clutter, and object occlusions commonly encountered in real-world scenarios.</a:t>
            </a:r>
            <a:endParaRPr sz="1200">
              <a:solidFill>
                <a:srgbClr val="0D0D0D"/>
              </a:solidFill>
            </a:endParaRPr>
          </a:p>
          <a:p>
            <a:pPr marL="0" lvl="0" indent="-76200" algn="just" rtl="0">
              <a:lnSpc>
                <a:spcPct val="115000"/>
              </a:lnSpc>
              <a:spcBef>
                <a:spcPts val="0"/>
              </a:spcBef>
              <a:spcAft>
                <a:spcPts val="0"/>
              </a:spcAft>
              <a:buClr>
                <a:srgbClr val="0D0D0D"/>
              </a:buClr>
              <a:buSzPts val="1200"/>
              <a:buFont typeface="Times New Roman"/>
              <a:buChar char="●"/>
            </a:pPr>
            <a:r>
              <a:rPr lang="en" sz="1200" b="1">
                <a:solidFill>
                  <a:srgbClr val="0D0D0D"/>
                </a:solidFill>
              </a:rPr>
              <a:t>Experimental Validation: </a:t>
            </a:r>
            <a:r>
              <a:rPr lang="en" sz="1200">
                <a:solidFill>
                  <a:srgbClr val="0D0D0D"/>
                </a:solidFill>
              </a:rPr>
              <a:t>Conducting extensive experiments and evaluations to validate the effectiveness and performance of the proposed adaptive neural architectures across diverse datasets and application domains.</a:t>
            </a:r>
            <a:endParaRPr sz="1200">
              <a:solidFill>
                <a:srgbClr val="0D0D0D"/>
              </a:solidFill>
            </a:endParaRPr>
          </a:p>
          <a:p>
            <a:pPr marL="0" lvl="0" indent="-76200" algn="just" rtl="0">
              <a:lnSpc>
                <a:spcPct val="115000"/>
              </a:lnSpc>
              <a:spcBef>
                <a:spcPts val="0"/>
              </a:spcBef>
              <a:spcAft>
                <a:spcPts val="0"/>
              </a:spcAft>
              <a:buClr>
                <a:srgbClr val="0D0D0D"/>
              </a:buClr>
              <a:buSzPts val="1200"/>
              <a:buFont typeface="Times New Roman"/>
              <a:buChar char="●"/>
            </a:pPr>
            <a:r>
              <a:rPr lang="en" sz="1200" b="1">
                <a:solidFill>
                  <a:srgbClr val="0D0D0D"/>
                </a:solidFill>
              </a:rPr>
              <a:t>Practical Applications:</a:t>
            </a:r>
            <a:r>
              <a:rPr lang="en" sz="1200">
                <a:solidFill>
                  <a:srgbClr val="0D0D0D"/>
                </a:solidFill>
              </a:rPr>
              <a:t> Demonstrating the practical applicability of adaptive object detection systems in real-world scenarios, such as autonomous driving, surveillance, and robotics, to showcase their potential impact and utility in critical applications.</a:t>
            </a:r>
            <a:endParaRPr sz="1200">
              <a:solidFill>
                <a:srgbClr val="0D0D0D"/>
              </a:solidFill>
            </a:endParaRPr>
          </a:p>
          <a:p>
            <a:pPr marL="0" lvl="0" indent="0" algn="just" rtl="0">
              <a:lnSpc>
                <a:spcPct val="115000"/>
              </a:lnSpc>
              <a:spcBef>
                <a:spcPts val="0"/>
              </a:spcBef>
              <a:spcAft>
                <a:spcPts val="0"/>
              </a:spcAft>
              <a:buNone/>
            </a:pPr>
            <a:endParaRPr sz="1200" i="1">
              <a:solidFill>
                <a:srgbClr val="0D0D0D"/>
              </a:solidFill>
            </a:endParaRPr>
          </a:p>
          <a:p>
            <a:pPr marL="0" lvl="0" indent="0" algn="just" rtl="0">
              <a:spcBef>
                <a:spcPts val="0"/>
              </a:spcBef>
              <a:spcAft>
                <a:spcPts val="1200"/>
              </a:spcAft>
              <a:buNone/>
            </a:pP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00" name="Google Shape;100;p19"/>
          <p:cNvSpPr txBox="1">
            <a:spLocks noGrp="1"/>
          </p:cNvSpPr>
          <p:nvPr>
            <p:ph type="body" idx="1"/>
          </p:nvPr>
        </p:nvSpPr>
        <p:spPr>
          <a:xfrm>
            <a:off x="192400" y="1753350"/>
            <a:ext cx="8458200" cy="3076200"/>
          </a:xfrm>
          <a:prstGeom prst="rect">
            <a:avLst/>
          </a:prstGeom>
        </p:spPr>
        <p:txBody>
          <a:bodyPr spcFirstLastPara="1" wrap="square" lIns="91425" tIns="91425" rIns="91425" bIns="91425" anchor="t" anchorCtr="0">
            <a:normAutofit/>
          </a:bodyPr>
          <a:lstStyle/>
          <a:p>
            <a:pPr marL="457200" lvl="0" indent="-304800" algn="just" rtl="0">
              <a:lnSpc>
                <a:spcPct val="104583"/>
              </a:lnSpc>
              <a:spcBef>
                <a:spcPts val="1000"/>
              </a:spcBef>
              <a:spcAft>
                <a:spcPts val="0"/>
              </a:spcAft>
              <a:buClr>
                <a:srgbClr val="0D0D0D"/>
              </a:buClr>
              <a:buSzPts val="1200"/>
              <a:buChar char="●"/>
            </a:pPr>
            <a:r>
              <a:rPr lang="en" sz="1200">
                <a:solidFill>
                  <a:srgbClr val="0D0D0D"/>
                </a:solidFill>
              </a:rPr>
              <a:t>Dynamic Graph Convolutional Networks for Object Detection: Wang et al. proposed dynamic graph convolutional networks for object detection. They introduced a dynamic graph convolutional layer that adapts the graph structure for each input image, allowing for better feature extraction and localization.</a:t>
            </a:r>
            <a:endParaRPr sz="1200">
              <a:solidFill>
                <a:srgbClr val="0D0D0D"/>
              </a:solidFill>
            </a:endParaRPr>
          </a:p>
          <a:p>
            <a:pPr marL="457200" lvl="0" indent="-304800" algn="just" rtl="0">
              <a:lnSpc>
                <a:spcPct val="104583"/>
              </a:lnSpc>
              <a:spcBef>
                <a:spcPts val="1000"/>
              </a:spcBef>
              <a:spcAft>
                <a:spcPts val="0"/>
              </a:spcAft>
              <a:buClr>
                <a:srgbClr val="0D0D0D"/>
              </a:buClr>
              <a:buSzPts val="1200"/>
              <a:buChar char="●"/>
            </a:pPr>
            <a:r>
              <a:rPr lang="en" sz="1200">
                <a:solidFill>
                  <a:srgbClr val="0D0D0D"/>
                </a:solidFill>
              </a:rPr>
              <a:t>Rethinking Pre-training and Self-training: Zhang et al. presented a method that rethinks pre-training and self-training for object detection. They proposed a framework that combines pre-training on large-scale datasets with self-training on unlabeled data, resulting in improved object detection performance in changing environments.</a:t>
            </a:r>
            <a:endParaRPr sz="1200">
              <a:solidFill>
                <a:srgbClr val="0D0D0D"/>
              </a:solidFill>
            </a:endParaRPr>
          </a:p>
          <a:p>
            <a:pPr marL="457200" lvl="0" indent="-304800" algn="just" rtl="0">
              <a:lnSpc>
                <a:spcPct val="104583"/>
              </a:lnSpc>
              <a:spcBef>
                <a:spcPts val="1000"/>
              </a:spcBef>
              <a:spcAft>
                <a:spcPts val="0"/>
              </a:spcAft>
              <a:buClr>
                <a:srgbClr val="0D0D0D"/>
              </a:buClr>
              <a:buSzPts val="1200"/>
              <a:buChar char="●"/>
            </a:pPr>
            <a:r>
              <a:rPr lang="en" sz="1200">
                <a:solidFill>
                  <a:srgbClr val="0D0D0D"/>
                </a:solidFill>
              </a:rPr>
              <a:t>Dynamic Adaptive Feature Selection for Object Detection: Ding et al. developed a method for dynamic adaptive feature selection in object detection. Their approach dynamically selects informative features based on the input data, allowing for better discrimination between objects and backgrounds in changing environments.</a:t>
            </a:r>
            <a:endParaRPr sz="1200">
              <a:solidFill>
                <a:srgbClr val="0D0D0D"/>
              </a:solidFill>
            </a:endParaRPr>
          </a:p>
          <a:p>
            <a:pPr marL="457200" lvl="0" indent="-304800" algn="just" rtl="0">
              <a:lnSpc>
                <a:spcPct val="104583"/>
              </a:lnSpc>
              <a:spcBef>
                <a:spcPts val="1000"/>
              </a:spcBef>
              <a:spcAft>
                <a:spcPts val="0"/>
              </a:spcAft>
              <a:buClr>
                <a:srgbClr val="0D0D0D"/>
              </a:buClr>
              <a:buSzPts val="1200"/>
              <a:buChar char="●"/>
            </a:pPr>
            <a:r>
              <a:rPr lang="en" sz="1200">
                <a:solidFill>
                  <a:srgbClr val="0D0D0D"/>
                </a:solidFill>
              </a:rPr>
              <a:t>Relation Networks for Object Detection: Hu et al. introduced relation networks for object detection. They proposed a novel architecture that models the relations between objects in a scene, leading to improved object detection performance in cluttered environments.</a:t>
            </a:r>
            <a:endParaRPr sz="1200">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06" name="Google Shape;106;p20"/>
          <p:cNvSpPr txBox="1">
            <a:spLocks noGrp="1"/>
          </p:cNvSpPr>
          <p:nvPr>
            <p:ph type="body" idx="1"/>
          </p:nvPr>
        </p:nvSpPr>
        <p:spPr>
          <a:xfrm>
            <a:off x="444250" y="1505700"/>
            <a:ext cx="8520600" cy="3076200"/>
          </a:xfrm>
          <a:prstGeom prst="rect">
            <a:avLst/>
          </a:prstGeom>
        </p:spPr>
        <p:txBody>
          <a:bodyPr spcFirstLastPara="1" wrap="square" lIns="91425" tIns="91425" rIns="91425" bIns="91425" anchor="t" anchorCtr="0">
            <a:normAutofit/>
          </a:bodyPr>
          <a:lstStyle/>
          <a:p>
            <a:pPr marL="0" lvl="0" indent="-76200" algn="just" rtl="0">
              <a:lnSpc>
                <a:spcPct val="104583"/>
              </a:lnSpc>
              <a:spcBef>
                <a:spcPts val="1500"/>
              </a:spcBef>
              <a:spcAft>
                <a:spcPts val="0"/>
              </a:spcAft>
              <a:buClr>
                <a:srgbClr val="0D0D0D"/>
              </a:buClr>
              <a:buSzPts val="1200"/>
              <a:buChar char="●"/>
            </a:pPr>
            <a:r>
              <a:rPr lang="en" sz="1200">
                <a:solidFill>
                  <a:srgbClr val="0D0D0D"/>
                </a:solidFill>
              </a:rPr>
              <a:t>Universal Object Detection by Domain Attention: Wang et al. introduced a method towards universal object detection by domain attention. They proposed a domain attention mechanism that adaptively focuses on relevant domains during training, leading to improved generalization across diverse environments.</a:t>
            </a:r>
            <a:endParaRPr sz="1200">
              <a:solidFill>
                <a:srgbClr val="0D0D0D"/>
              </a:solidFill>
            </a:endParaRPr>
          </a:p>
          <a:p>
            <a:pPr marL="0" lvl="0" indent="-76200" algn="just" rtl="0">
              <a:lnSpc>
                <a:spcPct val="104583"/>
              </a:lnSpc>
              <a:spcBef>
                <a:spcPts val="1000"/>
              </a:spcBef>
              <a:spcAft>
                <a:spcPts val="0"/>
              </a:spcAft>
              <a:buClr>
                <a:srgbClr val="0D0D0D"/>
              </a:buClr>
              <a:buSzPts val="1200"/>
              <a:buChar char="●"/>
            </a:pPr>
            <a:r>
              <a:rPr lang="en" sz="1200">
                <a:solidFill>
                  <a:srgbClr val="0D0D0D"/>
                </a:solidFill>
              </a:rPr>
              <a:t>An Empirical Study on Evaluation Metrics of Object Detection Methods: Xiao et al. conducted an empirical study on evaluation metrics of object detection methods. They analyzed the performance of various evaluation metrics under different environmental conditions, providing insights into the robustness of object detection algorithms.</a:t>
            </a:r>
            <a:endParaRPr sz="1200">
              <a:solidFill>
                <a:srgbClr val="0D0D0D"/>
              </a:solidFill>
            </a:endParaRPr>
          </a:p>
          <a:p>
            <a:pPr marL="0" lvl="0" indent="-76200" algn="just" rtl="0">
              <a:lnSpc>
                <a:spcPct val="104583"/>
              </a:lnSpc>
              <a:spcBef>
                <a:spcPts val="1500"/>
              </a:spcBef>
              <a:spcAft>
                <a:spcPts val="1000"/>
              </a:spcAft>
              <a:buClr>
                <a:srgbClr val="0D0D0D"/>
              </a:buClr>
              <a:buSzPts val="1200"/>
              <a:buChar char="●"/>
            </a:pPr>
            <a:r>
              <a:rPr lang="en" sz="1200">
                <a:solidFill>
                  <a:srgbClr val="0D0D0D"/>
                </a:solidFill>
              </a:rPr>
              <a:t>SOLO: Segmenting Objects by Locations: Wang et al. proposed SOLO, a method for segmenting objects by locations. They introduced a novel approach that segments objects based on their spatial locations, enabling more accurate object detection in complex scenes.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12" name="Google Shape;112;p21"/>
          <p:cNvSpPr txBox="1">
            <a:spLocks noGrp="1"/>
          </p:cNvSpPr>
          <p:nvPr>
            <p:ph type="body" idx="1"/>
          </p:nvPr>
        </p:nvSpPr>
        <p:spPr>
          <a:xfrm>
            <a:off x="311725" y="2108825"/>
            <a:ext cx="8329500" cy="2187300"/>
          </a:xfrm>
          <a:prstGeom prst="rect">
            <a:avLst/>
          </a:prstGeom>
        </p:spPr>
        <p:txBody>
          <a:bodyPr spcFirstLastPara="1" wrap="square" lIns="91425" tIns="91425" rIns="91425" bIns="91425" anchor="t" anchorCtr="0">
            <a:normAutofit/>
          </a:bodyPr>
          <a:lstStyle/>
          <a:p>
            <a:pPr marL="0" lvl="0" indent="0" algn="just" rtl="0">
              <a:lnSpc>
                <a:spcPct val="115000"/>
              </a:lnSpc>
              <a:spcBef>
                <a:spcPts val="1000"/>
              </a:spcBef>
              <a:spcAft>
                <a:spcPts val="0"/>
              </a:spcAft>
              <a:buNone/>
            </a:pPr>
            <a:r>
              <a:rPr lang="en" sz="1200">
                <a:solidFill>
                  <a:srgbClr val="000000"/>
                </a:solidFill>
              </a:rPr>
              <a:t>The core challenge this survey addresses is the notable disparity in the adaptability and robustness of object detection models under cross-domain applications and varying environmental conditions. Despite considerable progress in the field, existing models frequently falter when subjected to diverse operational contexts, underscoring a pivotal gap in current technology. This survey aims to thoroughly examine the latest research on adaptive neural network architectures, domain adaptation techniques, and object detection methodologies. </a:t>
            </a:r>
            <a:endParaRPr sz="12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On-screen Show (16:9)</PresentationFormat>
  <Paragraphs>87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Merriweather Black</vt:lpstr>
      <vt:lpstr>Arial</vt:lpstr>
      <vt:lpstr>Roboto</vt:lpstr>
      <vt:lpstr>Times New Roman</vt:lpstr>
      <vt:lpstr>Merriweather</vt:lpstr>
      <vt:lpstr>Paradigm</vt:lpstr>
      <vt:lpstr>Adaptive Neural Architectures for Cross-Domain Object Detection in Changing Environments </vt:lpstr>
      <vt:lpstr>Team Details</vt:lpstr>
      <vt:lpstr>Role and Contribution in project</vt:lpstr>
      <vt:lpstr>Role and Contribution in project </vt:lpstr>
      <vt:lpstr>Motivation</vt:lpstr>
      <vt:lpstr>Objectives </vt:lpstr>
      <vt:lpstr>Related work</vt:lpstr>
      <vt:lpstr>Related work</vt:lpstr>
      <vt:lpstr>Problem Statement</vt:lpstr>
      <vt:lpstr>Proposed Solution</vt:lpstr>
      <vt:lpstr>Proposed Solution</vt:lpstr>
      <vt:lpstr>Results </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Neural Architectures for Cross-Domain Object Detection in Changing Environments </dc:title>
  <cp:lastModifiedBy>Anil saladi</cp:lastModifiedBy>
  <cp:revision>1</cp:revision>
  <dcterms:modified xsi:type="dcterms:W3CDTF">2024-04-16T00:32:20Z</dcterms:modified>
</cp:coreProperties>
</file>