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72" d="100"/>
          <a:sy n="72" d="100"/>
        </p:scale>
        <p:origin x="-523" y="-101"/>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44471" y="1095494"/>
            <a:ext cx="7627858" cy="1516142"/>
          </a:xfrm>
          <a:prstGeom prst="rect">
            <a:avLst/>
          </a:prstGeom>
          <a:noFill/>
          <a:ln/>
        </p:spPr>
        <p:txBody>
          <a:bodyPr wrap="square" rtlCol="0" anchor="t"/>
          <a:lstStyle/>
          <a:p>
            <a:pPr marL="0" indent="0">
              <a:lnSpc>
                <a:spcPts val="5970"/>
              </a:lnSpc>
              <a:buNone/>
            </a:pPr>
            <a:r>
              <a:rPr lang="en-US" sz="4776" b="1" kern="0" spc="-143" dirty="0">
                <a:solidFill>
                  <a:srgbClr val="FFFFFF"/>
                </a:solidFill>
                <a:latin typeface="Inter" pitchFamily="34" charset="0"/>
                <a:ea typeface="Inter" pitchFamily="34" charset="-122"/>
                <a:cs typeface="Inter" pitchFamily="34" charset="-120"/>
              </a:rPr>
              <a:t>Introduction to Amazon SES (Simple Email Service)</a:t>
            </a:r>
            <a:endParaRPr lang="en-US" sz="4776" dirty="0"/>
          </a:p>
        </p:txBody>
      </p:sp>
      <p:sp>
        <p:nvSpPr>
          <p:cNvPr id="6" name="Text 3"/>
          <p:cNvSpPr/>
          <p:nvPr/>
        </p:nvSpPr>
        <p:spPr>
          <a:xfrm>
            <a:off x="6244471" y="2914888"/>
            <a:ext cx="7627858" cy="2263616"/>
          </a:xfrm>
          <a:prstGeom prst="rect">
            <a:avLst/>
          </a:prstGeom>
          <a:noFill/>
          <a:ln/>
        </p:spPr>
        <p:txBody>
          <a:bodyPr wrap="square" rtlCol="0" anchor="t"/>
          <a:lstStyle/>
          <a:p>
            <a:pPr marL="0" indent="0">
              <a:lnSpc>
                <a:spcPts val="2547"/>
              </a:lnSpc>
              <a:buNone/>
            </a:pPr>
            <a:r>
              <a:rPr lang="en-US" sz="1592" kern="0" spc="-32" dirty="0">
                <a:solidFill>
                  <a:srgbClr val="E5E0DF"/>
                </a:solidFill>
                <a:latin typeface="Inter" pitchFamily="34" charset="0"/>
                <a:ea typeface="Inter" pitchFamily="34" charset="-122"/>
                <a:cs typeface="Inter" pitchFamily="34" charset="-120"/>
              </a:rPr>
              <a:t>Amazon Simple Email Service (SES) is a cost-effective, highly scalable, and reliable email delivery service provided by Amazon Web Services (AWS). SES allows developers and businesses to send and receive emails using a reliable and secure platform, without the need to manage email infrastructure or servers. With SES, organizations can leverage the power of AWS to deliver transactional and marketing emails, newsletters, and other communication to their customers and prospects, all while maintaining a high level of deliverability and reputation.</a:t>
            </a:r>
            <a:endParaRPr lang="en-US" sz="1592" dirty="0"/>
          </a:p>
        </p:txBody>
      </p:sp>
      <p:sp>
        <p:nvSpPr>
          <p:cNvPr id="7" name="Text 4"/>
          <p:cNvSpPr/>
          <p:nvPr/>
        </p:nvSpPr>
        <p:spPr>
          <a:xfrm>
            <a:off x="6244471" y="5405914"/>
            <a:ext cx="7627858" cy="323374"/>
          </a:xfrm>
          <a:prstGeom prst="rect">
            <a:avLst/>
          </a:prstGeom>
          <a:noFill/>
          <a:ln/>
        </p:spPr>
        <p:txBody>
          <a:bodyPr wrap="none" rtlCol="0" anchor="t"/>
          <a:lstStyle/>
          <a:p>
            <a:pPr marL="0" indent="0">
              <a:lnSpc>
                <a:spcPts val="2547"/>
              </a:lnSpc>
              <a:buNone/>
            </a:pPr>
            <a:endParaRPr lang="en-US" sz="1592" dirty="0"/>
          </a:p>
        </p:txBody>
      </p:sp>
      <p:sp>
        <p:nvSpPr>
          <p:cNvPr id="8" name="Shape 5"/>
          <p:cNvSpPr/>
          <p:nvPr/>
        </p:nvSpPr>
        <p:spPr>
          <a:xfrm>
            <a:off x="6244471" y="5956697"/>
            <a:ext cx="7627858" cy="1177290"/>
          </a:xfrm>
          <a:prstGeom prst="roundRect">
            <a:avLst>
              <a:gd name="adj" fmla="val 7728"/>
            </a:avLst>
          </a:prstGeom>
          <a:noFill/>
          <a:ln w="7620">
            <a:solidFill>
              <a:srgbClr val="FFFFFF">
                <a:alpha val="24000"/>
              </a:srgbClr>
            </a:solidFill>
            <a:prstDash val="solid"/>
          </a:ln>
        </p:spPr>
      </p:sp>
      <p:sp>
        <p:nvSpPr>
          <p:cNvPr id="9" name="Shape 6"/>
          <p:cNvSpPr/>
          <p:nvPr/>
        </p:nvSpPr>
        <p:spPr>
          <a:xfrm>
            <a:off x="6252091" y="5964317"/>
            <a:ext cx="7612618" cy="581025"/>
          </a:xfrm>
          <a:prstGeom prst="rect">
            <a:avLst/>
          </a:prstGeom>
          <a:solidFill>
            <a:srgbClr val="FFFFFF">
              <a:alpha val="4000"/>
            </a:srgbClr>
          </a:solidFill>
          <a:ln/>
        </p:spPr>
      </p:sp>
      <p:sp>
        <p:nvSpPr>
          <p:cNvPr id="10" name="Text 7"/>
          <p:cNvSpPr/>
          <p:nvPr/>
        </p:nvSpPr>
        <p:spPr>
          <a:xfrm>
            <a:off x="6454259" y="6093142"/>
            <a:ext cx="3398163" cy="323374"/>
          </a:xfrm>
          <a:prstGeom prst="rect">
            <a:avLst/>
          </a:prstGeom>
          <a:noFill/>
          <a:ln/>
        </p:spPr>
        <p:txBody>
          <a:bodyPr wrap="none" rtlCol="0" anchor="t"/>
          <a:lstStyle/>
          <a:p>
            <a:pPr marL="0" indent="0" algn="ctr">
              <a:lnSpc>
                <a:spcPts val="2547"/>
              </a:lnSpc>
              <a:buNone/>
            </a:pPr>
            <a:r>
              <a:rPr lang="en-US" sz="1592" kern="0" spc="-32" dirty="0">
                <a:solidFill>
                  <a:srgbClr val="E5E0DF"/>
                </a:solidFill>
                <a:latin typeface="Inter" pitchFamily="34" charset="0"/>
                <a:ea typeface="Inter" pitchFamily="34" charset="-122"/>
                <a:cs typeface="Inter" pitchFamily="34" charset="-120"/>
              </a:rPr>
              <a:t>ID NUMBER </a:t>
            </a:r>
            <a:endParaRPr lang="en-US" sz="1592" dirty="0"/>
          </a:p>
        </p:txBody>
      </p:sp>
      <p:sp>
        <p:nvSpPr>
          <p:cNvPr id="11" name="Text 8"/>
          <p:cNvSpPr/>
          <p:nvPr/>
        </p:nvSpPr>
        <p:spPr>
          <a:xfrm>
            <a:off x="10264378" y="6093142"/>
            <a:ext cx="3398163" cy="323374"/>
          </a:xfrm>
          <a:prstGeom prst="rect">
            <a:avLst/>
          </a:prstGeom>
          <a:noFill/>
          <a:ln/>
        </p:spPr>
        <p:txBody>
          <a:bodyPr wrap="none" rtlCol="0" anchor="t"/>
          <a:lstStyle/>
          <a:p>
            <a:pPr marL="0" indent="0" algn="ctr">
              <a:lnSpc>
                <a:spcPts val="2547"/>
              </a:lnSpc>
              <a:buNone/>
            </a:pPr>
            <a:r>
              <a:rPr lang="en-US" sz="1592" kern="0" spc="-32" dirty="0">
                <a:solidFill>
                  <a:srgbClr val="E5E0DF"/>
                </a:solidFill>
                <a:latin typeface="Inter" pitchFamily="34" charset="0"/>
                <a:ea typeface="Inter" pitchFamily="34" charset="-122"/>
                <a:cs typeface="Inter" pitchFamily="34" charset="-120"/>
              </a:rPr>
              <a:t>NAME</a:t>
            </a:r>
            <a:endParaRPr lang="en-US" sz="1592" dirty="0"/>
          </a:p>
        </p:txBody>
      </p:sp>
      <p:sp>
        <p:nvSpPr>
          <p:cNvPr id="12" name="Shape 9"/>
          <p:cNvSpPr/>
          <p:nvPr/>
        </p:nvSpPr>
        <p:spPr>
          <a:xfrm>
            <a:off x="6252091" y="6545342"/>
            <a:ext cx="7612618" cy="581025"/>
          </a:xfrm>
          <a:prstGeom prst="rect">
            <a:avLst/>
          </a:prstGeom>
          <a:solidFill>
            <a:srgbClr val="000000">
              <a:alpha val="4000"/>
            </a:srgbClr>
          </a:solidFill>
          <a:ln/>
        </p:spPr>
      </p:sp>
      <p:sp>
        <p:nvSpPr>
          <p:cNvPr id="13" name="Text 10"/>
          <p:cNvSpPr/>
          <p:nvPr/>
        </p:nvSpPr>
        <p:spPr>
          <a:xfrm>
            <a:off x="6454259" y="6674168"/>
            <a:ext cx="3398163" cy="323374"/>
          </a:xfrm>
          <a:prstGeom prst="rect">
            <a:avLst/>
          </a:prstGeom>
          <a:noFill/>
          <a:ln/>
        </p:spPr>
        <p:txBody>
          <a:bodyPr wrap="none" rtlCol="0" anchor="t"/>
          <a:lstStyle/>
          <a:p>
            <a:pPr marL="0" indent="0" algn="ctr">
              <a:lnSpc>
                <a:spcPts val="2547"/>
              </a:lnSpc>
              <a:buNone/>
            </a:pPr>
            <a:r>
              <a:rPr lang="en-US" sz="1592" kern="0" spc="-32" dirty="0">
                <a:solidFill>
                  <a:srgbClr val="E5E0DF"/>
                </a:solidFill>
                <a:latin typeface="Inter" pitchFamily="34" charset="0"/>
                <a:ea typeface="Inter" pitchFamily="34" charset="-122"/>
                <a:cs typeface="Inter" pitchFamily="34" charset="-120"/>
              </a:rPr>
              <a:t>2100032258</a:t>
            </a:r>
            <a:endParaRPr lang="en-US" sz="1592" dirty="0"/>
          </a:p>
        </p:txBody>
      </p:sp>
      <p:sp>
        <p:nvSpPr>
          <p:cNvPr id="14" name="Text 11"/>
          <p:cNvSpPr/>
          <p:nvPr/>
        </p:nvSpPr>
        <p:spPr>
          <a:xfrm>
            <a:off x="10264378" y="6674168"/>
            <a:ext cx="3398163" cy="323374"/>
          </a:xfrm>
          <a:prstGeom prst="rect">
            <a:avLst/>
          </a:prstGeom>
          <a:noFill/>
          <a:ln/>
        </p:spPr>
        <p:txBody>
          <a:bodyPr wrap="none" rtlCol="0" anchor="t"/>
          <a:lstStyle/>
          <a:p>
            <a:pPr marL="0" indent="0" algn="ctr">
              <a:lnSpc>
                <a:spcPts val="2547"/>
              </a:lnSpc>
              <a:buNone/>
            </a:pPr>
            <a:r>
              <a:rPr lang="en-US" sz="1592" kern="0" spc="-32" dirty="0">
                <a:solidFill>
                  <a:srgbClr val="E5E0DF"/>
                </a:solidFill>
                <a:latin typeface="Inter" pitchFamily="34" charset="0"/>
                <a:ea typeface="Inter" pitchFamily="34" charset="-122"/>
                <a:cs typeface="Inter" pitchFamily="34" charset="-120"/>
              </a:rPr>
              <a:t>K MANIKANTA REDDY</a:t>
            </a:r>
            <a:endParaRPr lang="en-US" sz="159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10633"/>
            <a:ext cx="14630400" cy="8231981"/>
          </a:xfrm>
          <a:prstGeom prst="rect">
            <a:avLst/>
          </a:prstGeom>
          <a:solidFill>
            <a:srgbClr val="272525"/>
          </a:solidFill>
          <a:ln/>
        </p:spPr>
      </p:sp>
      <p:sp>
        <p:nvSpPr>
          <p:cNvPr id="4" name="Text 2"/>
          <p:cNvSpPr/>
          <p:nvPr/>
        </p:nvSpPr>
        <p:spPr>
          <a:xfrm>
            <a:off x="2431375" y="565428"/>
            <a:ext cx="9767530" cy="1285161"/>
          </a:xfrm>
          <a:prstGeom prst="rect">
            <a:avLst/>
          </a:prstGeom>
          <a:noFill/>
          <a:ln/>
        </p:spPr>
        <p:txBody>
          <a:bodyPr wrap="square" rtlCol="0" anchor="t"/>
          <a:lstStyle/>
          <a:p>
            <a:pPr marL="0" indent="0">
              <a:lnSpc>
                <a:spcPts val="5060"/>
              </a:lnSpc>
              <a:buNone/>
            </a:pPr>
            <a:r>
              <a:rPr lang="en-US" sz="4048" b="1" kern="0" spc="-121" dirty="0">
                <a:solidFill>
                  <a:srgbClr val="FFFFFF"/>
                </a:solidFill>
                <a:latin typeface="Inter" pitchFamily="34" charset="0"/>
                <a:ea typeface="Inter" pitchFamily="34" charset="-122"/>
                <a:cs typeface="Inter" pitchFamily="34" charset="-120"/>
              </a:rPr>
              <a:t>Leveraging AWS Services for Email Marketing</a:t>
            </a:r>
            <a:endParaRPr lang="en-US" sz="4048" dirty="0"/>
          </a:p>
        </p:txBody>
      </p:sp>
      <p:sp>
        <p:nvSpPr>
          <p:cNvPr id="5" name="Text 3"/>
          <p:cNvSpPr/>
          <p:nvPr/>
        </p:nvSpPr>
        <p:spPr>
          <a:xfrm>
            <a:off x="2431375" y="2364581"/>
            <a:ext cx="2920960" cy="642461"/>
          </a:xfrm>
          <a:prstGeom prst="rect">
            <a:avLst/>
          </a:prstGeom>
          <a:noFill/>
          <a:ln/>
        </p:spPr>
        <p:txBody>
          <a:bodyPr wrap="square" rtlCol="0" anchor="t"/>
          <a:lstStyle/>
          <a:p>
            <a:pPr marL="0" indent="0">
              <a:lnSpc>
                <a:spcPts val="2530"/>
              </a:lnSpc>
              <a:buNone/>
            </a:pPr>
            <a:r>
              <a:rPr lang="en-US" sz="2024" b="1" kern="0" spc="-61" dirty="0">
                <a:solidFill>
                  <a:srgbClr val="FFFFFF"/>
                </a:solidFill>
                <a:latin typeface="Inter" pitchFamily="34" charset="0"/>
                <a:ea typeface="Inter" pitchFamily="34" charset="-122"/>
                <a:cs typeface="Inter" pitchFamily="34" charset="-120"/>
              </a:rPr>
              <a:t>AWS S3: Storing and Managing Email Assets</a:t>
            </a:r>
            <a:endParaRPr lang="en-US" sz="2024" dirty="0"/>
          </a:p>
        </p:txBody>
      </p:sp>
      <p:sp>
        <p:nvSpPr>
          <p:cNvPr id="6" name="Text 4"/>
          <p:cNvSpPr/>
          <p:nvPr/>
        </p:nvSpPr>
        <p:spPr>
          <a:xfrm>
            <a:off x="2431375" y="3212663"/>
            <a:ext cx="2920960" cy="3618667"/>
          </a:xfrm>
          <a:prstGeom prst="rect">
            <a:avLst/>
          </a:prstGeom>
          <a:noFill/>
          <a:ln/>
        </p:spPr>
        <p:txBody>
          <a:bodyPr wrap="square" rtlCol="0" anchor="t"/>
          <a:lstStyle/>
          <a:p>
            <a:pPr marL="0" indent="0">
              <a:lnSpc>
                <a:spcPts val="2591"/>
              </a:lnSpc>
              <a:buNone/>
            </a:pPr>
            <a:r>
              <a:rPr lang="en-US" sz="1619" kern="0" spc="-32" dirty="0">
                <a:solidFill>
                  <a:srgbClr val="E5E0DF"/>
                </a:solidFill>
                <a:latin typeface="Inter" pitchFamily="34" charset="0"/>
                <a:ea typeface="Inter" pitchFamily="34" charset="-122"/>
                <a:cs typeface="Inter" pitchFamily="34" charset="-120"/>
              </a:rPr>
              <a:t>Amazon S3 (Simple Storage Service) can be used to securely store and manage email-related assets, such as images, templates, and other media. This ensures that these assets are readily available and easily accessible for your email campaigns, providing a centralized and scalable storage solution.</a:t>
            </a:r>
            <a:endParaRPr lang="en-US" sz="1619" dirty="0"/>
          </a:p>
        </p:txBody>
      </p:sp>
      <p:sp>
        <p:nvSpPr>
          <p:cNvPr id="7" name="Text 5"/>
          <p:cNvSpPr/>
          <p:nvPr/>
        </p:nvSpPr>
        <p:spPr>
          <a:xfrm>
            <a:off x="5861685" y="2364581"/>
            <a:ext cx="2920960" cy="963692"/>
          </a:xfrm>
          <a:prstGeom prst="rect">
            <a:avLst/>
          </a:prstGeom>
          <a:noFill/>
          <a:ln/>
        </p:spPr>
        <p:txBody>
          <a:bodyPr wrap="square" rtlCol="0" anchor="t"/>
          <a:lstStyle/>
          <a:p>
            <a:pPr marL="0" indent="0">
              <a:lnSpc>
                <a:spcPts val="2530"/>
              </a:lnSpc>
              <a:buNone/>
            </a:pPr>
            <a:r>
              <a:rPr lang="en-US" sz="2024" b="1" kern="0" spc="-61" dirty="0">
                <a:solidFill>
                  <a:srgbClr val="FFFFFF"/>
                </a:solidFill>
                <a:latin typeface="Inter" pitchFamily="34" charset="0"/>
                <a:ea typeface="Inter" pitchFamily="34" charset="-122"/>
                <a:cs typeface="Inter" pitchFamily="34" charset="-120"/>
              </a:rPr>
              <a:t>AWS Lambda: Automating Email Workflows</a:t>
            </a:r>
            <a:endParaRPr lang="en-US" sz="2024" dirty="0"/>
          </a:p>
        </p:txBody>
      </p:sp>
      <p:sp>
        <p:nvSpPr>
          <p:cNvPr id="8" name="Text 6"/>
          <p:cNvSpPr/>
          <p:nvPr/>
        </p:nvSpPr>
        <p:spPr>
          <a:xfrm>
            <a:off x="5861685" y="3533894"/>
            <a:ext cx="2920960" cy="3947636"/>
          </a:xfrm>
          <a:prstGeom prst="rect">
            <a:avLst/>
          </a:prstGeom>
          <a:noFill/>
          <a:ln/>
        </p:spPr>
        <p:txBody>
          <a:bodyPr wrap="square" rtlCol="0" anchor="t"/>
          <a:lstStyle/>
          <a:p>
            <a:pPr marL="0" indent="0">
              <a:lnSpc>
                <a:spcPts val="2591"/>
              </a:lnSpc>
              <a:buNone/>
            </a:pPr>
            <a:r>
              <a:rPr lang="en-US" sz="1619" kern="0" spc="-32" dirty="0">
                <a:solidFill>
                  <a:srgbClr val="E5E0DF"/>
                </a:solidFill>
                <a:latin typeface="Inter" pitchFamily="34" charset="0"/>
                <a:ea typeface="Inter" pitchFamily="34" charset="-122"/>
                <a:cs typeface="Inter" pitchFamily="34" charset="-120"/>
              </a:rPr>
              <a:t>AWS Lambda, a serverless computing service, can be leveraged to automate various email workflows, such as triggered emails, personalized content generation, and real-time email campaign updates. By integrating Lambda with Amazon SES, you can create event-driven email automation, streamlining your email marketing efforts.</a:t>
            </a:r>
            <a:endParaRPr lang="en-US" sz="1619" dirty="0"/>
          </a:p>
        </p:txBody>
      </p:sp>
      <p:sp>
        <p:nvSpPr>
          <p:cNvPr id="9" name="Text 7"/>
          <p:cNvSpPr/>
          <p:nvPr/>
        </p:nvSpPr>
        <p:spPr>
          <a:xfrm>
            <a:off x="9291995" y="2364581"/>
            <a:ext cx="2920960" cy="642461"/>
          </a:xfrm>
          <a:prstGeom prst="rect">
            <a:avLst/>
          </a:prstGeom>
          <a:noFill/>
          <a:ln/>
        </p:spPr>
        <p:txBody>
          <a:bodyPr wrap="square" rtlCol="0" anchor="t"/>
          <a:lstStyle/>
          <a:p>
            <a:pPr marL="0" indent="0">
              <a:lnSpc>
                <a:spcPts val="2530"/>
              </a:lnSpc>
              <a:buNone/>
            </a:pPr>
            <a:r>
              <a:rPr lang="en-US" sz="2024" b="1" kern="0" spc="-61" dirty="0">
                <a:solidFill>
                  <a:srgbClr val="FFFFFF"/>
                </a:solidFill>
                <a:latin typeface="Inter" pitchFamily="34" charset="0"/>
                <a:ea typeface="Inter" pitchFamily="34" charset="-122"/>
                <a:cs typeface="Inter" pitchFamily="34" charset="-120"/>
              </a:rPr>
              <a:t>Amazon SES: Sending and Tracking Emails</a:t>
            </a:r>
            <a:endParaRPr lang="en-US" sz="2024" dirty="0"/>
          </a:p>
        </p:txBody>
      </p:sp>
      <p:sp>
        <p:nvSpPr>
          <p:cNvPr id="10" name="Text 8"/>
          <p:cNvSpPr/>
          <p:nvPr/>
        </p:nvSpPr>
        <p:spPr>
          <a:xfrm>
            <a:off x="9291995" y="3212663"/>
            <a:ext cx="2920960" cy="3618667"/>
          </a:xfrm>
          <a:prstGeom prst="rect">
            <a:avLst/>
          </a:prstGeom>
          <a:noFill/>
          <a:ln/>
        </p:spPr>
        <p:txBody>
          <a:bodyPr wrap="square" rtlCol="0" anchor="t"/>
          <a:lstStyle/>
          <a:p>
            <a:pPr marL="0" indent="0">
              <a:lnSpc>
                <a:spcPts val="2591"/>
              </a:lnSpc>
              <a:buNone/>
            </a:pPr>
            <a:r>
              <a:rPr lang="en-US" sz="1619" kern="0" spc="-32" dirty="0">
                <a:solidFill>
                  <a:srgbClr val="E5E0DF"/>
                </a:solidFill>
                <a:latin typeface="Inter" pitchFamily="34" charset="0"/>
                <a:ea typeface="Inter" pitchFamily="34" charset="-122"/>
                <a:cs typeface="Inter" pitchFamily="34" charset="-120"/>
              </a:rPr>
              <a:t>At the heart of the email marketing ecosystem is Amazon SES, which provides the ability to send and track email deliveries, bounces, and other metrics. SES ensures reliable and scalable email delivery, while also offering detailed reporting and analytics to help you optimize your email campaigns.</a:t>
            </a:r>
            <a:endParaRPr lang="en-US" sz="161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4243"/>
          </a:xfrm>
          <a:prstGeom prst="rect">
            <a:avLst/>
          </a:prstGeom>
          <a:solidFill>
            <a:srgbClr val="272525"/>
          </a:solidFill>
          <a:ln/>
        </p:spPr>
      </p:sp>
      <p:sp>
        <p:nvSpPr>
          <p:cNvPr id="4" name="Text 2"/>
          <p:cNvSpPr/>
          <p:nvPr/>
        </p:nvSpPr>
        <p:spPr>
          <a:xfrm>
            <a:off x="2489240" y="558760"/>
            <a:ext cx="9651802" cy="1269921"/>
          </a:xfrm>
          <a:prstGeom prst="rect">
            <a:avLst/>
          </a:prstGeom>
          <a:noFill/>
          <a:ln/>
        </p:spPr>
        <p:txBody>
          <a:bodyPr wrap="square" rtlCol="0" anchor="t"/>
          <a:lstStyle/>
          <a:p>
            <a:pPr marL="0" indent="0">
              <a:lnSpc>
                <a:spcPts val="5000"/>
              </a:lnSpc>
              <a:buNone/>
            </a:pPr>
            <a:r>
              <a:rPr lang="en-US" sz="4000" b="1" kern="0" spc="-120" dirty="0">
                <a:solidFill>
                  <a:srgbClr val="FFFFFF"/>
                </a:solidFill>
                <a:latin typeface="Inter" pitchFamily="34" charset="0"/>
                <a:ea typeface="Inter" pitchFamily="34" charset="-122"/>
                <a:cs typeface="Inter" pitchFamily="34" charset="-120"/>
              </a:rPr>
              <a:t>AWS S3: Storing and Managing Email Assets</a:t>
            </a:r>
            <a:endParaRPr lang="en-US" sz="4000" dirty="0"/>
          </a:p>
        </p:txBody>
      </p:sp>
      <p:sp>
        <p:nvSpPr>
          <p:cNvPr id="5" name="Shape 3"/>
          <p:cNvSpPr/>
          <p:nvPr/>
        </p:nvSpPr>
        <p:spPr>
          <a:xfrm>
            <a:off x="2489240" y="2393752"/>
            <a:ext cx="457081" cy="457081"/>
          </a:xfrm>
          <a:prstGeom prst="roundRect">
            <a:avLst>
              <a:gd name="adj" fmla="val 20005"/>
            </a:avLst>
          </a:prstGeom>
          <a:solidFill>
            <a:srgbClr val="110080"/>
          </a:solidFill>
          <a:ln w="7620">
            <a:solidFill>
              <a:srgbClr val="2A1999"/>
            </a:solidFill>
            <a:prstDash val="solid"/>
          </a:ln>
        </p:spPr>
      </p:sp>
      <p:sp>
        <p:nvSpPr>
          <p:cNvPr id="6" name="Text 4"/>
          <p:cNvSpPr/>
          <p:nvPr/>
        </p:nvSpPr>
        <p:spPr>
          <a:xfrm>
            <a:off x="2647712" y="2431733"/>
            <a:ext cx="140018" cy="381000"/>
          </a:xfrm>
          <a:prstGeom prst="rect">
            <a:avLst/>
          </a:prstGeom>
          <a:noFill/>
          <a:ln/>
        </p:spPr>
        <p:txBody>
          <a:bodyPr wrap="none" rtlCol="0" anchor="t"/>
          <a:lstStyle/>
          <a:p>
            <a:pPr marL="0" indent="0" algn="ctr">
              <a:lnSpc>
                <a:spcPts val="3000"/>
              </a:lnSpc>
              <a:buNone/>
            </a:pPr>
            <a:r>
              <a:rPr lang="en-US" sz="2400" b="1" kern="0" spc="-72" dirty="0">
                <a:solidFill>
                  <a:srgbClr val="E5E0DF"/>
                </a:solidFill>
                <a:latin typeface="Inter" pitchFamily="34" charset="0"/>
                <a:ea typeface="Inter" pitchFamily="34" charset="-122"/>
                <a:cs typeface="Inter" pitchFamily="34" charset="-120"/>
              </a:rPr>
              <a:t>1</a:t>
            </a:r>
            <a:endParaRPr lang="en-US" sz="2400" dirty="0"/>
          </a:p>
        </p:txBody>
      </p:sp>
      <p:sp>
        <p:nvSpPr>
          <p:cNvPr id="7" name="Text 5"/>
          <p:cNvSpPr/>
          <p:nvPr/>
        </p:nvSpPr>
        <p:spPr>
          <a:xfrm>
            <a:off x="3149441" y="2463522"/>
            <a:ext cx="2539841" cy="317421"/>
          </a:xfrm>
          <a:prstGeom prst="rect">
            <a:avLst/>
          </a:prstGeom>
          <a:noFill/>
          <a:ln/>
        </p:spPr>
        <p:txBody>
          <a:bodyPr wrap="none" rtlCol="0" anchor="t"/>
          <a:lstStyle/>
          <a:p>
            <a:pPr marL="0" indent="0">
              <a:lnSpc>
                <a:spcPts val="2500"/>
              </a:lnSpc>
              <a:buNone/>
            </a:pPr>
            <a:r>
              <a:rPr lang="en-US" sz="2000" b="1" kern="0" spc="-60" dirty="0">
                <a:solidFill>
                  <a:srgbClr val="E5E0DF"/>
                </a:solidFill>
                <a:latin typeface="Inter" pitchFamily="34" charset="0"/>
                <a:ea typeface="Inter" pitchFamily="34" charset="-122"/>
                <a:cs typeface="Inter" pitchFamily="34" charset="-120"/>
              </a:rPr>
              <a:t>Centralized Storage</a:t>
            </a:r>
            <a:endParaRPr lang="en-US" sz="2000" dirty="0"/>
          </a:p>
        </p:txBody>
      </p:sp>
      <p:sp>
        <p:nvSpPr>
          <p:cNvPr id="8" name="Text 6"/>
          <p:cNvSpPr/>
          <p:nvPr/>
        </p:nvSpPr>
        <p:spPr>
          <a:xfrm>
            <a:off x="3149441" y="2902744"/>
            <a:ext cx="4064198" cy="1950958"/>
          </a:xfrm>
          <a:prstGeom prst="rect">
            <a:avLst/>
          </a:prstGeom>
          <a:noFill/>
          <a:ln/>
        </p:spPr>
        <p:txBody>
          <a:bodyPr wrap="square" rtlCol="0" anchor="t"/>
          <a:lstStyle/>
          <a:p>
            <a:pPr marL="0" indent="0">
              <a:lnSpc>
                <a:spcPts val="2560"/>
              </a:lnSpc>
              <a:buNone/>
            </a:pPr>
            <a:r>
              <a:rPr lang="en-US" sz="1600" kern="0" spc="-32" dirty="0">
                <a:solidFill>
                  <a:srgbClr val="E5E0DF"/>
                </a:solidFill>
                <a:latin typeface="Inter" pitchFamily="34" charset="0"/>
                <a:ea typeface="Inter" pitchFamily="34" charset="-122"/>
                <a:cs typeface="Inter" pitchFamily="34" charset="-120"/>
              </a:rPr>
              <a:t>Amazon S3 provides a centralized and scalable storage solution for your email-related assets, such as images, templates, and other media. This ensures that your assets are easily accessible and readily available for your email campaigns.</a:t>
            </a:r>
            <a:endParaRPr lang="en-US" sz="1600" dirty="0"/>
          </a:p>
        </p:txBody>
      </p:sp>
      <p:sp>
        <p:nvSpPr>
          <p:cNvPr id="9" name="Shape 7"/>
          <p:cNvSpPr/>
          <p:nvPr/>
        </p:nvSpPr>
        <p:spPr>
          <a:xfrm>
            <a:off x="7416760" y="2393752"/>
            <a:ext cx="457081" cy="457081"/>
          </a:xfrm>
          <a:prstGeom prst="roundRect">
            <a:avLst>
              <a:gd name="adj" fmla="val 20005"/>
            </a:avLst>
          </a:prstGeom>
          <a:solidFill>
            <a:srgbClr val="110080"/>
          </a:solidFill>
          <a:ln w="7620">
            <a:solidFill>
              <a:srgbClr val="2A1999"/>
            </a:solidFill>
            <a:prstDash val="solid"/>
          </a:ln>
        </p:spPr>
      </p:sp>
      <p:sp>
        <p:nvSpPr>
          <p:cNvPr id="10" name="Text 8"/>
          <p:cNvSpPr/>
          <p:nvPr/>
        </p:nvSpPr>
        <p:spPr>
          <a:xfrm>
            <a:off x="7553801" y="2431733"/>
            <a:ext cx="182880" cy="381000"/>
          </a:xfrm>
          <a:prstGeom prst="rect">
            <a:avLst/>
          </a:prstGeom>
          <a:noFill/>
          <a:ln/>
        </p:spPr>
        <p:txBody>
          <a:bodyPr wrap="none" rtlCol="0" anchor="t"/>
          <a:lstStyle/>
          <a:p>
            <a:pPr marL="0" indent="0" algn="ctr">
              <a:lnSpc>
                <a:spcPts val="3000"/>
              </a:lnSpc>
              <a:buNone/>
            </a:pPr>
            <a:r>
              <a:rPr lang="en-US" sz="2400" b="1" kern="0" spc="-72" dirty="0">
                <a:solidFill>
                  <a:srgbClr val="E5E0DF"/>
                </a:solidFill>
                <a:latin typeface="Inter" pitchFamily="34" charset="0"/>
                <a:ea typeface="Inter" pitchFamily="34" charset="-122"/>
                <a:cs typeface="Inter" pitchFamily="34" charset="-120"/>
              </a:rPr>
              <a:t>2</a:t>
            </a:r>
            <a:endParaRPr lang="en-US" sz="2400" dirty="0"/>
          </a:p>
        </p:txBody>
      </p:sp>
      <p:sp>
        <p:nvSpPr>
          <p:cNvPr id="11" name="Text 9"/>
          <p:cNvSpPr/>
          <p:nvPr/>
        </p:nvSpPr>
        <p:spPr>
          <a:xfrm>
            <a:off x="8076962" y="2463522"/>
            <a:ext cx="2539841" cy="317421"/>
          </a:xfrm>
          <a:prstGeom prst="rect">
            <a:avLst/>
          </a:prstGeom>
          <a:noFill/>
          <a:ln/>
        </p:spPr>
        <p:txBody>
          <a:bodyPr wrap="none" rtlCol="0" anchor="t"/>
          <a:lstStyle/>
          <a:p>
            <a:pPr marL="0" indent="0">
              <a:lnSpc>
                <a:spcPts val="2500"/>
              </a:lnSpc>
              <a:buNone/>
            </a:pPr>
            <a:r>
              <a:rPr lang="en-US" sz="2000" b="1" kern="0" spc="-60" dirty="0">
                <a:solidFill>
                  <a:srgbClr val="E5E0DF"/>
                </a:solidFill>
                <a:latin typeface="Inter" pitchFamily="34" charset="0"/>
                <a:ea typeface="Inter" pitchFamily="34" charset="-122"/>
                <a:cs typeface="Inter" pitchFamily="34" charset="-120"/>
              </a:rPr>
              <a:t>Secure and Durable</a:t>
            </a:r>
            <a:endParaRPr lang="en-US" sz="2000" dirty="0"/>
          </a:p>
        </p:txBody>
      </p:sp>
      <p:sp>
        <p:nvSpPr>
          <p:cNvPr id="12" name="Text 10"/>
          <p:cNvSpPr/>
          <p:nvPr/>
        </p:nvSpPr>
        <p:spPr>
          <a:xfrm>
            <a:off x="8076962" y="2902744"/>
            <a:ext cx="4064198" cy="1950958"/>
          </a:xfrm>
          <a:prstGeom prst="rect">
            <a:avLst/>
          </a:prstGeom>
          <a:noFill/>
          <a:ln/>
        </p:spPr>
        <p:txBody>
          <a:bodyPr wrap="square" rtlCol="0" anchor="t"/>
          <a:lstStyle/>
          <a:p>
            <a:pPr marL="0" indent="0">
              <a:lnSpc>
                <a:spcPts val="2560"/>
              </a:lnSpc>
              <a:buNone/>
            </a:pPr>
            <a:r>
              <a:rPr lang="en-US" sz="1600" kern="0" spc="-32" dirty="0">
                <a:solidFill>
                  <a:srgbClr val="E5E0DF"/>
                </a:solidFill>
                <a:latin typeface="Inter" pitchFamily="34" charset="0"/>
                <a:ea typeface="Inter" pitchFamily="34" charset="-122"/>
                <a:cs typeface="Inter" pitchFamily="34" charset="-120"/>
              </a:rPr>
              <a:t>S3 offers industry-leading durability and availability, ensuring that your email assets are securely stored and protected from data loss or corruption. This gives you peace of mind and confidence in your email marketing infrastructure.</a:t>
            </a:r>
            <a:endParaRPr lang="en-US" sz="1600" dirty="0"/>
          </a:p>
        </p:txBody>
      </p:sp>
      <p:sp>
        <p:nvSpPr>
          <p:cNvPr id="13" name="Shape 11"/>
          <p:cNvSpPr/>
          <p:nvPr/>
        </p:nvSpPr>
        <p:spPr>
          <a:xfrm>
            <a:off x="2489240" y="5215533"/>
            <a:ext cx="457081" cy="457081"/>
          </a:xfrm>
          <a:prstGeom prst="roundRect">
            <a:avLst>
              <a:gd name="adj" fmla="val 20005"/>
            </a:avLst>
          </a:prstGeom>
          <a:solidFill>
            <a:srgbClr val="110080"/>
          </a:solidFill>
          <a:ln w="7620">
            <a:solidFill>
              <a:srgbClr val="2A1999"/>
            </a:solidFill>
            <a:prstDash val="solid"/>
          </a:ln>
        </p:spPr>
      </p:sp>
      <p:sp>
        <p:nvSpPr>
          <p:cNvPr id="14" name="Text 12"/>
          <p:cNvSpPr/>
          <p:nvPr/>
        </p:nvSpPr>
        <p:spPr>
          <a:xfrm>
            <a:off x="2621875" y="5253514"/>
            <a:ext cx="191810" cy="381000"/>
          </a:xfrm>
          <a:prstGeom prst="rect">
            <a:avLst/>
          </a:prstGeom>
          <a:noFill/>
          <a:ln/>
        </p:spPr>
        <p:txBody>
          <a:bodyPr wrap="none" rtlCol="0" anchor="t"/>
          <a:lstStyle/>
          <a:p>
            <a:pPr marL="0" indent="0" algn="ctr">
              <a:lnSpc>
                <a:spcPts val="3000"/>
              </a:lnSpc>
              <a:buNone/>
            </a:pPr>
            <a:r>
              <a:rPr lang="en-US" sz="2400" b="1" kern="0" spc="-72" dirty="0">
                <a:solidFill>
                  <a:srgbClr val="E5E0DF"/>
                </a:solidFill>
                <a:latin typeface="Inter" pitchFamily="34" charset="0"/>
                <a:ea typeface="Inter" pitchFamily="34" charset="-122"/>
                <a:cs typeface="Inter" pitchFamily="34" charset="-120"/>
              </a:rPr>
              <a:t>3</a:t>
            </a:r>
            <a:endParaRPr lang="en-US" sz="2400" dirty="0"/>
          </a:p>
        </p:txBody>
      </p:sp>
      <p:sp>
        <p:nvSpPr>
          <p:cNvPr id="15" name="Text 13"/>
          <p:cNvSpPr/>
          <p:nvPr/>
        </p:nvSpPr>
        <p:spPr>
          <a:xfrm>
            <a:off x="3149441" y="5285303"/>
            <a:ext cx="2539841" cy="317421"/>
          </a:xfrm>
          <a:prstGeom prst="rect">
            <a:avLst/>
          </a:prstGeom>
          <a:noFill/>
          <a:ln/>
        </p:spPr>
        <p:txBody>
          <a:bodyPr wrap="none" rtlCol="0" anchor="t"/>
          <a:lstStyle/>
          <a:p>
            <a:pPr marL="0" indent="0">
              <a:lnSpc>
                <a:spcPts val="2500"/>
              </a:lnSpc>
              <a:buNone/>
            </a:pPr>
            <a:r>
              <a:rPr lang="en-US" sz="2000" b="1" kern="0" spc="-60" dirty="0">
                <a:solidFill>
                  <a:srgbClr val="E5E0DF"/>
                </a:solidFill>
                <a:latin typeface="Inter" pitchFamily="34" charset="0"/>
                <a:ea typeface="Inter" pitchFamily="34" charset="-122"/>
                <a:cs typeface="Inter" pitchFamily="34" charset="-120"/>
              </a:rPr>
              <a:t>Seamless Integration</a:t>
            </a:r>
            <a:endParaRPr lang="en-US" sz="2000" dirty="0"/>
          </a:p>
        </p:txBody>
      </p:sp>
      <p:sp>
        <p:nvSpPr>
          <p:cNvPr id="16" name="Text 14"/>
          <p:cNvSpPr/>
          <p:nvPr/>
        </p:nvSpPr>
        <p:spPr>
          <a:xfrm>
            <a:off x="3149441" y="5724525"/>
            <a:ext cx="4064198" cy="1950958"/>
          </a:xfrm>
          <a:prstGeom prst="rect">
            <a:avLst/>
          </a:prstGeom>
          <a:noFill/>
          <a:ln/>
        </p:spPr>
        <p:txBody>
          <a:bodyPr wrap="square" rtlCol="0" anchor="t"/>
          <a:lstStyle/>
          <a:p>
            <a:pPr marL="0" indent="0">
              <a:lnSpc>
                <a:spcPts val="2560"/>
              </a:lnSpc>
              <a:buNone/>
            </a:pPr>
            <a:r>
              <a:rPr lang="en-US" sz="1600" kern="0" spc="-32" dirty="0">
                <a:solidFill>
                  <a:srgbClr val="E5E0DF"/>
                </a:solidFill>
                <a:latin typeface="Inter" pitchFamily="34" charset="0"/>
                <a:ea typeface="Inter" pitchFamily="34" charset="-122"/>
                <a:cs typeface="Inter" pitchFamily="34" charset="-120"/>
              </a:rPr>
              <a:t>By integrating S3 with other AWS services, such as Amazon SES and AWS Lambda, you can streamline your email marketing workflows and automate various tasks, further enhancing the efficiency of your email campaigns.</a:t>
            </a:r>
            <a:endParaRPr lang="en-US" sz="1600" dirty="0"/>
          </a:p>
        </p:txBody>
      </p:sp>
      <p:sp>
        <p:nvSpPr>
          <p:cNvPr id="17" name="Shape 15"/>
          <p:cNvSpPr/>
          <p:nvPr/>
        </p:nvSpPr>
        <p:spPr>
          <a:xfrm>
            <a:off x="7416760" y="5215533"/>
            <a:ext cx="457081" cy="457081"/>
          </a:xfrm>
          <a:prstGeom prst="roundRect">
            <a:avLst>
              <a:gd name="adj" fmla="val 20005"/>
            </a:avLst>
          </a:prstGeom>
          <a:solidFill>
            <a:srgbClr val="110080"/>
          </a:solidFill>
          <a:ln w="7620">
            <a:solidFill>
              <a:srgbClr val="2A1999"/>
            </a:solidFill>
            <a:prstDash val="solid"/>
          </a:ln>
        </p:spPr>
      </p:sp>
      <p:sp>
        <p:nvSpPr>
          <p:cNvPr id="18" name="Text 16"/>
          <p:cNvSpPr/>
          <p:nvPr/>
        </p:nvSpPr>
        <p:spPr>
          <a:xfrm>
            <a:off x="7546538" y="5253514"/>
            <a:ext cx="197406" cy="381000"/>
          </a:xfrm>
          <a:prstGeom prst="rect">
            <a:avLst/>
          </a:prstGeom>
          <a:noFill/>
          <a:ln/>
        </p:spPr>
        <p:txBody>
          <a:bodyPr wrap="none" rtlCol="0" anchor="t"/>
          <a:lstStyle/>
          <a:p>
            <a:pPr marL="0" indent="0" algn="ctr">
              <a:lnSpc>
                <a:spcPts val="3000"/>
              </a:lnSpc>
              <a:buNone/>
            </a:pPr>
            <a:r>
              <a:rPr lang="en-US" sz="2400" b="1" kern="0" spc="-72" dirty="0">
                <a:solidFill>
                  <a:srgbClr val="E5E0DF"/>
                </a:solidFill>
                <a:latin typeface="Inter" pitchFamily="34" charset="0"/>
                <a:ea typeface="Inter" pitchFamily="34" charset="-122"/>
                <a:cs typeface="Inter" pitchFamily="34" charset="-120"/>
              </a:rPr>
              <a:t>4</a:t>
            </a:r>
            <a:endParaRPr lang="en-US" sz="2400" dirty="0"/>
          </a:p>
        </p:txBody>
      </p:sp>
      <p:sp>
        <p:nvSpPr>
          <p:cNvPr id="19" name="Text 17"/>
          <p:cNvSpPr/>
          <p:nvPr/>
        </p:nvSpPr>
        <p:spPr>
          <a:xfrm>
            <a:off x="8076962" y="5285303"/>
            <a:ext cx="2539841" cy="317421"/>
          </a:xfrm>
          <a:prstGeom prst="rect">
            <a:avLst/>
          </a:prstGeom>
          <a:noFill/>
          <a:ln/>
        </p:spPr>
        <p:txBody>
          <a:bodyPr wrap="none" rtlCol="0" anchor="t"/>
          <a:lstStyle/>
          <a:p>
            <a:pPr marL="0" indent="0">
              <a:lnSpc>
                <a:spcPts val="2500"/>
              </a:lnSpc>
              <a:buNone/>
            </a:pPr>
            <a:r>
              <a:rPr lang="en-US" sz="2000" b="1" kern="0" spc="-60" dirty="0">
                <a:solidFill>
                  <a:srgbClr val="E5E0DF"/>
                </a:solidFill>
                <a:latin typeface="Inter" pitchFamily="34" charset="0"/>
                <a:ea typeface="Inter" pitchFamily="34" charset="-122"/>
                <a:cs typeface="Inter" pitchFamily="34" charset="-120"/>
              </a:rPr>
              <a:t>Cost-Effective</a:t>
            </a:r>
            <a:endParaRPr lang="en-US" sz="2000" dirty="0"/>
          </a:p>
        </p:txBody>
      </p:sp>
      <p:sp>
        <p:nvSpPr>
          <p:cNvPr id="20" name="Text 18"/>
          <p:cNvSpPr/>
          <p:nvPr/>
        </p:nvSpPr>
        <p:spPr>
          <a:xfrm>
            <a:off x="8076962" y="5724525"/>
            <a:ext cx="4064198" cy="1950958"/>
          </a:xfrm>
          <a:prstGeom prst="rect">
            <a:avLst/>
          </a:prstGeom>
          <a:noFill/>
          <a:ln/>
        </p:spPr>
        <p:txBody>
          <a:bodyPr wrap="square" rtlCol="0" anchor="t"/>
          <a:lstStyle/>
          <a:p>
            <a:pPr marL="0" indent="0">
              <a:lnSpc>
                <a:spcPts val="2560"/>
              </a:lnSpc>
              <a:buNone/>
            </a:pPr>
            <a:r>
              <a:rPr lang="en-US" sz="1600" kern="0" spc="-32" dirty="0">
                <a:solidFill>
                  <a:srgbClr val="E5E0DF"/>
                </a:solidFill>
                <a:latin typeface="Inter" pitchFamily="34" charset="0"/>
                <a:ea typeface="Inter" pitchFamily="34" charset="-122"/>
                <a:cs typeface="Inter" pitchFamily="34" charset="-120"/>
              </a:rPr>
              <a:t>S3 provides a cost-effective storage solution, with flexible pricing options based on your usage and storage needs. This allows you to scale your email marketing efforts without incurring excessive infrastructure costs.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631412" y="824865"/>
            <a:ext cx="9025176" cy="1187529"/>
          </a:xfrm>
          <a:prstGeom prst="rect">
            <a:avLst/>
          </a:prstGeom>
          <a:noFill/>
          <a:ln/>
        </p:spPr>
        <p:txBody>
          <a:bodyPr wrap="square" rtlCol="0" anchor="t"/>
          <a:lstStyle/>
          <a:p>
            <a:pPr marL="0" indent="0">
              <a:lnSpc>
                <a:spcPts val="4675"/>
              </a:lnSpc>
              <a:buNone/>
            </a:pPr>
            <a:r>
              <a:rPr lang="en-US" sz="3740" b="1" kern="0" spc="-112" dirty="0">
                <a:solidFill>
                  <a:srgbClr val="FFFFFF"/>
                </a:solidFill>
                <a:latin typeface="Inter" pitchFamily="34" charset="0"/>
                <a:ea typeface="Inter" pitchFamily="34" charset="-122"/>
                <a:cs typeface="Inter" pitchFamily="34" charset="-120"/>
              </a:rPr>
              <a:t>AWS Lambda: Automating Email Workflows</a:t>
            </a:r>
            <a:endParaRPr lang="en-US" sz="3740" dirty="0"/>
          </a:p>
        </p:txBody>
      </p:sp>
      <p:pic>
        <p:nvPicPr>
          <p:cNvPr id="6" name="Image 1" descr="preencoded.png"/>
          <p:cNvPicPr>
            <a:picLocks noChangeAspect="1"/>
          </p:cNvPicPr>
          <p:nvPr/>
        </p:nvPicPr>
        <p:blipFill>
          <a:blip r:embed="rId4"/>
          <a:stretch>
            <a:fillRect/>
          </a:stretch>
        </p:blipFill>
        <p:spPr>
          <a:xfrm>
            <a:off x="4631412" y="2297311"/>
            <a:ext cx="950000" cy="1702475"/>
          </a:xfrm>
          <a:prstGeom prst="rect">
            <a:avLst/>
          </a:prstGeom>
        </p:spPr>
      </p:pic>
      <p:sp>
        <p:nvSpPr>
          <p:cNvPr id="7" name="Text 3"/>
          <p:cNvSpPr/>
          <p:nvPr/>
        </p:nvSpPr>
        <p:spPr>
          <a:xfrm>
            <a:off x="5866328" y="2487216"/>
            <a:ext cx="2785348" cy="296823"/>
          </a:xfrm>
          <a:prstGeom prst="rect">
            <a:avLst/>
          </a:prstGeom>
          <a:noFill/>
          <a:ln/>
        </p:spPr>
        <p:txBody>
          <a:bodyPr wrap="none" rtlCol="0" anchor="t"/>
          <a:lstStyle/>
          <a:p>
            <a:pPr marL="0" indent="0" algn="l">
              <a:lnSpc>
                <a:spcPts val="2338"/>
              </a:lnSpc>
              <a:buNone/>
            </a:pPr>
            <a:r>
              <a:rPr lang="en-US" sz="1870" b="1" kern="0" spc="-56" dirty="0">
                <a:solidFill>
                  <a:srgbClr val="E5E0DF"/>
                </a:solidFill>
                <a:latin typeface="Inter" pitchFamily="34" charset="0"/>
                <a:ea typeface="Inter" pitchFamily="34" charset="-122"/>
                <a:cs typeface="Inter" pitchFamily="34" charset="-120"/>
              </a:rPr>
              <a:t>Event-Driven Automation</a:t>
            </a:r>
            <a:endParaRPr lang="en-US" sz="1870" dirty="0"/>
          </a:p>
        </p:txBody>
      </p:sp>
      <p:sp>
        <p:nvSpPr>
          <p:cNvPr id="8" name="Text 4"/>
          <p:cNvSpPr/>
          <p:nvPr/>
        </p:nvSpPr>
        <p:spPr>
          <a:xfrm>
            <a:off x="5866328" y="2897981"/>
            <a:ext cx="7790259" cy="911900"/>
          </a:xfrm>
          <a:prstGeom prst="rect">
            <a:avLst/>
          </a:prstGeom>
          <a:noFill/>
          <a:ln/>
        </p:spPr>
        <p:txBody>
          <a:bodyPr wrap="square" rtlCol="0" anchor="t"/>
          <a:lstStyle/>
          <a:p>
            <a:pPr marL="0" indent="0" algn="l">
              <a:lnSpc>
                <a:spcPts val="2394"/>
              </a:lnSpc>
              <a:buNone/>
            </a:pPr>
            <a:r>
              <a:rPr lang="en-US" sz="1496" kern="0" spc="-30" dirty="0">
                <a:solidFill>
                  <a:srgbClr val="E5E0DF"/>
                </a:solidFill>
                <a:latin typeface="Inter" pitchFamily="34" charset="0"/>
                <a:ea typeface="Inter" pitchFamily="34" charset="-122"/>
                <a:cs typeface="Inter" pitchFamily="34" charset="-120"/>
              </a:rPr>
              <a:t>AWS Lambda enables you to create event-driven email workflows, where specific triggers, such as user actions or data changes, can automatically initiate email campaigns or personalized communications.</a:t>
            </a:r>
            <a:endParaRPr lang="en-US" sz="1496" dirty="0"/>
          </a:p>
        </p:txBody>
      </p:sp>
      <p:pic>
        <p:nvPicPr>
          <p:cNvPr id="9" name="Image 2" descr="preencoded.png"/>
          <p:cNvPicPr>
            <a:picLocks noChangeAspect="1"/>
          </p:cNvPicPr>
          <p:nvPr/>
        </p:nvPicPr>
        <p:blipFill>
          <a:blip r:embed="rId5"/>
          <a:stretch>
            <a:fillRect/>
          </a:stretch>
        </p:blipFill>
        <p:spPr>
          <a:xfrm>
            <a:off x="4631412" y="3999786"/>
            <a:ext cx="950000" cy="1702475"/>
          </a:xfrm>
          <a:prstGeom prst="rect">
            <a:avLst/>
          </a:prstGeom>
        </p:spPr>
      </p:pic>
      <p:sp>
        <p:nvSpPr>
          <p:cNvPr id="10" name="Text 5"/>
          <p:cNvSpPr/>
          <p:nvPr/>
        </p:nvSpPr>
        <p:spPr>
          <a:xfrm>
            <a:off x="5866328" y="4189690"/>
            <a:ext cx="2620208" cy="296823"/>
          </a:xfrm>
          <a:prstGeom prst="rect">
            <a:avLst/>
          </a:prstGeom>
          <a:noFill/>
          <a:ln/>
        </p:spPr>
        <p:txBody>
          <a:bodyPr wrap="none" rtlCol="0" anchor="t"/>
          <a:lstStyle/>
          <a:p>
            <a:pPr marL="0" indent="0" algn="l">
              <a:lnSpc>
                <a:spcPts val="2338"/>
              </a:lnSpc>
              <a:buNone/>
            </a:pPr>
            <a:r>
              <a:rPr lang="en-US" sz="1870" b="1" kern="0" spc="-56" dirty="0">
                <a:solidFill>
                  <a:srgbClr val="E5E0DF"/>
                </a:solidFill>
                <a:latin typeface="Inter" pitchFamily="34" charset="0"/>
                <a:ea typeface="Inter" pitchFamily="34" charset="-122"/>
                <a:cs typeface="Inter" pitchFamily="34" charset="-120"/>
              </a:rPr>
              <a:t>Scalable and Serverless</a:t>
            </a:r>
            <a:endParaRPr lang="en-US" sz="1870" dirty="0"/>
          </a:p>
        </p:txBody>
      </p:sp>
      <p:sp>
        <p:nvSpPr>
          <p:cNvPr id="11" name="Text 6"/>
          <p:cNvSpPr/>
          <p:nvPr/>
        </p:nvSpPr>
        <p:spPr>
          <a:xfrm>
            <a:off x="5866328" y="4600456"/>
            <a:ext cx="7790259" cy="911900"/>
          </a:xfrm>
          <a:prstGeom prst="rect">
            <a:avLst/>
          </a:prstGeom>
          <a:noFill/>
          <a:ln/>
        </p:spPr>
        <p:txBody>
          <a:bodyPr wrap="square" rtlCol="0" anchor="t"/>
          <a:lstStyle/>
          <a:p>
            <a:pPr marL="0" indent="0" algn="l">
              <a:lnSpc>
                <a:spcPts val="2394"/>
              </a:lnSpc>
              <a:buNone/>
            </a:pPr>
            <a:r>
              <a:rPr lang="en-US" sz="1496" kern="0" spc="-30" dirty="0">
                <a:solidFill>
                  <a:srgbClr val="E5E0DF"/>
                </a:solidFill>
                <a:latin typeface="Inter" pitchFamily="34" charset="0"/>
                <a:ea typeface="Inter" pitchFamily="34" charset="-122"/>
                <a:cs typeface="Inter" pitchFamily="34" charset="-120"/>
              </a:rPr>
              <a:t>As a serverless computing service, AWS Lambda scales automatically to handle your email marketing needs, eliminating the need to manage infrastructure or servers. This allows you to focus on your core business while AWS handles the underlying compute resources.</a:t>
            </a:r>
            <a:endParaRPr lang="en-US" sz="1496" dirty="0"/>
          </a:p>
        </p:txBody>
      </p:sp>
      <p:pic>
        <p:nvPicPr>
          <p:cNvPr id="12" name="Image 3" descr="preencoded.png"/>
          <p:cNvPicPr>
            <a:picLocks noChangeAspect="1"/>
          </p:cNvPicPr>
          <p:nvPr/>
        </p:nvPicPr>
        <p:blipFill>
          <a:blip r:embed="rId6"/>
          <a:stretch>
            <a:fillRect/>
          </a:stretch>
        </p:blipFill>
        <p:spPr>
          <a:xfrm>
            <a:off x="4631412" y="5702260"/>
            <a:ext cx="950000" cy="1702475"/>
          </a:xfrm>
          <a:prstGeom prst="rect">
            <a:avLst/>
          </a:prstGeom>
        </p:spPr>
      </p:pic>
      <p:sp>
        <p:nvSpPr>
          <p:cNvPr id="13" name="Text 7"/>
          <p:cNvSpPr/>
          <p:nvPr/>
        </p:nvSpPr>
        <p:spPr>
          <a:xfrm>
            <a:off x="5866328" y="5892165"/>
            <a:ext cx="2374940" cy="296823"/>
          </a:xfrm>
          <a:prstGeom prst="rect">
            <a:avLst/>
          </a:prstGeom>
          <a:noFill/>
          <a:ln/>
        </p:spPr>
        <p:txBody>
          <a:bodyPr wrap="none" rtlCol="0" anchor="t"/>
          <a:lstStyle/>
          <a:p>
            <a:pPr marL="0" indent="0" algn="l">
              <a:lnSpc>
                <a:spcPts val="2338"/>
              </a:lnSpc>
              <a:buNone/>
            </a:pPr>
            <a:r>
              <a:rPr lang="en-US" sz="1870" b="1" kern="0" spc="-56" dirty="0">
                <a:solidFill>
                  <a:srgbClr val="E5E0DF"/>
                </a:solidFill>
                <a:latin typeface="Inter" pitchFamily="34" charset="0"/>
                <a:ea typeface="Inter" pitchFamily="34" charset="-122"/>
                <a:cs typeface="Inter" pitchFamily="34" charset="-120"/>
              </a:rPr>
              <a:t>Seamless Integration</a:t>
            </a:r>
            <a:endParaRPr lang="en-US" sz="1870" dirty="0"/>
          </a:p>
        </p:txBody>
      </p:sp>
      <p:sp>
        <p:nvSpPr>
          <p:cNvPr id="14" name="Text 8"/>
          <p:cNvSpPr/>
          <p:nvPr/>
        </p:nvSpPr>
        <p:spPr>
          <a:xfrm>
            <a:off x="5866328" y="6302931"/>
            <a:ext cx="7790259" cy="911900"/>
          </a:xfrm>
          <a:prstGeom prst="rect">
            <a:avLst/>
          </a:prstGeom>
          <a:noFill/>
          <a:ln/>
        </p:spPr>
        <p:txBody>
          <a:bodyPr wrap="square" rtlCol="0" anchor="t"/>
          <a:lstStyle/>
          <a:p>
            <a:pPr marL="0" indent="0" algn="l">
              <a:lnSpc>
                <a:spcPts val="2394"/>
              </a:lnSpc>
              <a:buNone/>
            </a:pPr>
            <a:r>
              <a:rPr lang="en-US" sz="1496" kern="0" spc="-30" dirty="0">
                <a:solidFill>
                  <a:srgbClr val="E5E0DF"/>
                </a:solidFill>
                <a:latin typeface="Inter" pitchFamily="34" charset="0"/>
                <a:ea typeface="Inter" pitchFamily="34" charset="-122"/>
                <a:cs typeface="Inter" pitchFamily="34" charset="-120"/>
              </a:rPr>
              <a:t>By integrating Lambda with Amazon SES and other AWS services, you can build end-to-end email marketing solutions that automate tasks, such as personalized content generation, campaign triggers, and real-time email reporting.</a:t>
            </a:r>
            <a:endParaRPr lang="en-US" sz="149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707719" y="533400"/>
            <a:ext cx="9214842" cy="1212294"/>
          </a:xfrm>
          <a:prstGeom prst="rect">
            <a:avLst/>
          </a:prstGeom>
          <a:noFill/>
          <a:ln/>
        </p:spPr>
        <p:txBody>
          <a:bodyPr wrap="square" rtlCol="0" anchor="t"/>
          <a:lstStyle/>
          <a:p>
            <a:pPr marL="0" indent="0">
              <a:lnSpc>
                <a:spcPts val="4774"/>
              </a:lnSpc>
              <a:buNone/>
            </a:pPr>
            <a:r>
              <a:rPr lang="en-US" sz="3819" b="1" kern="0" spc="-115" dirty="0">
                <a:solidFill>
                  <a:srgbClr val="FFFFFF"/>
                </a:solidFill>
                <a:latin typeface="Inter" pitchFamily="34" charset="0"/>
                <a:ea typeface="Inter" pitchFamily="34" charset="-122"/>
                <a:cs typeface="Inter" pitchFamily="34" charset="-120"/>
              </a:rPr>
              <a:t>Amazon SES: Sending and Tracking Emails</a:t>
            </a:r>
            <a:endParaRPr lang="en-US" sz="3819" dirty="0"/>
          </a:p>
        </p:txBody>
      </p:sp>
      <p:sp>
        <p:nvSpPr>
          <p:cNvPr id="5" name="Shape 3"/>
          <p:cNvSpPr/>
          <p:nvPr/>
        </p:nvSpPr>
        <p:spPr>
          <a:xfrm>
            <a:off x="2707719" y="2133600"/>
            <a:ext cx="4510445" cy="2684264"/>
          </a:xfrm>
          <a:prstGeom prst="roundRect">
            <a:avLst>
              <a:gd name="adj" fmla="val 3252"/>
            </a:avLst>
          </a:prstGeom>
          <a:solidFill>
            <a:srgbClr val="110080"/>
          </a:solidFill>
          <a:ln w="7620">
            <a:solidFill>
              <a:srgbClr val="2A1999"/>
            </a:solidFill>
            <a:prstDash val="solid"/>
          </a:ln>
        </p:spPr>
      </p:sp>
      <p:sp>
        <p:nvSpPr>
          <p:cNvPr id="6" name="Text 4"/>
          <p:cNvSpPr/>
          <p:nvPr/>
        </p:nvSpPr>
        <p:spPr>
          <a:xfrm>
            <a:off x="2909292" y="2335173"/>
            <a:ext cx="2507218" cy="303133"/>
          </a:xfrm>
          <a:prstGeom prst="rect">
            <a:avLst/>
          </a:prstGeom>
          <a:noFill/>
          <a:ln/>
        </p:spPr>
        <p:txBody>
          <a:bodyPr wrap="none" rtlCol="0" anchor="t"/>
          <a:lstStyle/>
          <a:p>
            <a:pPr marL="0" indent="0">
              <a:lnSpc>
                <a:spcPts val="2387"/>
              </a:lnSpc>
              <a:buNone/>
            </a:pPr>
            <a:r>
              <a:rPr lang="en-US" sz="1909" b="1" kern="0" spc="-57" dirty="0">
                <a:solidFill>
                  <a:srgbClr val="E5E0DF"/>
                </a:solidFill>
                <a:latin typeface="Inter" pitchFamily="34" charset="0"/>
                <a:ea typeface="Inter" pitchFamily="34" charset="-122"/>
                <a:cs typeface="Inter" pitchFamily="34" charset="-120"/>
              </a:rPr>
              <a:t>Reliable Email Delivery</a:t>
            </a:r>
            <a:endParaRPr lang="en-US" sz="1909" dirty="0"/>
          </a:p>
        </p:txBody>
      </p:sp>
      <p:sp>
        <p:nvSpPr>
          <p:cNvPr id="7" name="Text 5"/>
          <p:cNvSpPr/>
          <p:nvPr/>
        </p:nvSpPr>
        <p:spPr>
          <a:xfrm>
            <a:off x="2909292" y="2754630"/>
            <a:ext cx="4107299" cy="1551384"/>
          </a:xfrm>
          <a:prstGeom prst="rect">
            <a:avLst/>
          </a:prstGeom>
          <a:noFill/>
          <a:ln/>
        </p:spPr>
        <p:txBody>
          <a:bodyPr wrap="square" rtlCol="0" anchor="t"/>
          <a:lstStyle/>
          <a:p>
            <a:pPr marL="0" indent="0">
              <a:lnSpc>
                <a:spcPts val="2444"/>
              </a:lnSpc>
              <a:buNone/>
            </a:pPr>
            <a:r>
              <a:rPr lang="en-US" sz="1528" kern="0" spc="-31" dirty="0">
                <a:solidFill>
                  <a:srgbClr val="E5E0DF"/>
                </a:solidFill>
                <a:latin typeface="Inter" pitchFamily="34" charset="0"/>
                <a:ea typeface="Inter" pitchFamily="34" charset="-122"/>
                <a:cs typeface="Inter" pitchFamily="34" charset="-120"/>
              </a:rPr>
              <a:t>Amazon SES provides a reliable and scalable email delivery service, ensuring that your emails reach your customers and prospects, with high deliverability rates and built-in reputation management.</a:t>
            </a:r>
            <a:endParaRPr lang="en-US" sz="1528" dirty="0"/>
          </a:p>
        </p:txBody>
      </p:sp>
      <p:sp>
        <p:nvSpPr>
          <p:cNvPr id="8" name="Shape 6"/>
          <p:cNvSpPr/>
          <p:nvPr/>
        </p:nvSpPr>
        <p:spPr>
          <a:xfrm>
            <a:off x="7412117" y="2133600"/>
            <a:ext cx="4510445" cy="2684264"/>
          </a:xfrm>
          <a:prstGeom prst="roundRect">
            <a:avLst>
              <a:gd name="adj" fmla="val 3252"/>
            </a:avLst>
          </a:prstGeom>
          <a:solidFill>
            <a:srgbClr val="110080"/>
          </a:solidFill>
          <a:ln w="7620">
            <a:solidFill>
              <a:srgbClr val="2A1999"/>
            </a:solidFill>
            <a:prstDash val="solid"/>
          </a:ln>
        </p:spPr>
      </p:sp>
      <p:sp>
        <p:nvSpPr>
          <p:cNvPr id="9" name="Text 7"/>
          <p:cNvSpPr/>
          <p:nvPr/>
        </p:nvSpPr>
        <p:spPr>
          <a:xfrm>
            <a:off x="7613690" y="2335173"/>
            <a:ext cx="3661291" cy="303133"/>
          </a:xfrm>
          <a:prstGeom prst="rect">
            <a:avLst/>
          </a:prstGeom>
          <a:noFill/>
          <a:ln/>
        </p:spPr>
        <p:txBody>
          <a:bodyPr wrap="none" rtlCol="0" anchor="t"/>
          <a:lstStyle/>
          <a:p>
            <a:pPr marL="0" indent="0">
              <a:lnSpc>
                <a:spcPts val="2387"/>
              </a:lnSpc>
              <a:buNone/>
            </a:pPr>
            <a:r>
              <a:rPr lang="en-US" sz="1909" b="1" kern="0" spc="-57" dirty="0">
                <a:solidFill>
                  <a:srgbClr val="E5E0DF"/>
                </a:solidFill>
                <a:latin typeface="Inter" pitchFamily="34" charset="0"/>
                <a:ea typeface="Inter" pitchFamily="34" charset="-122"/>
                <a:cs typeface="Inter" pitchFamily="34" charset="-120"/>
              </a:rPr>
              <a:t>Detailed Reporting and Analytics</a:t>
            </a:r>
            <a:endParaRPr lang="en-US" sz="1909" dirty="0"/>
          </a:p>
        </p:txBody>
      </p:sp>
      <p:sp>
        <p:nvSpPr>
          <p:cNvPr id="10" name="Text 8"/>
          <p:cNvSpPr/>
          <p:nvPr/>
        </p:nvSpPr>
        <p:spPr>
          <a:xfrm>
            <a:off x="7613690" y="2754630"/>
            <a:ext cx="4107299" cy="1861661"/>
          </a:xfrm>
          <a:prstGeom prst="rect">
            <a:avLst/>
          </a:prstGeom>
          <a:noFill/>
          <a:ln/>
        </p:spPr>
        <p:txBody>
          <a:bodyPr wrap="square" rtlCol="0" anchor="t"/>
          <a:lstStyle/>
          <a:p>
            <a:pPr marL="0" indent="0">
              <a:lnSpc>
                <a:spcPts val="2444"/>
              </a:lnSpc>
              <a:buNone/>
            </a:pPr>
            <a:r>
              <a:rPr lang="en-US" sz="1528" kern="0" spc="-31" dirty="0">
                <a:solidFill>
                  <a:srgbClr val="E5E0DF"/>
                </a:solidFill>
                <a:latin typeface="Inter" pitchFamily="34" charset="0"/>
                <a:ea typeface="Inter" pitchFamily="34" charset="-122"/>
                <a:cs typeface="Inter" pitchFamily="34" charset="-120"/>
              </a:rPr>
              <a:t>SES offers comprehensive reporting and analytics, allowing you to track the performance of your email campaigns, monitor bounce rates, and gain insights into email engagement, enabling you to optimize your email marketing strategies.</a:t>
            </a:r>
            <a:endParaRPr lang="en-US" sz="1528" dirty="0"/>
          </a:p>
        </p:txBody>
      </p:sp>
      <p:sp>
        <p:nvSpPr>
          <p:cNvPr id="11" name="Shape 9"/>
          <p:cNvSpPr/>
          <p:nvPr/>
        </p:nvSpPr>
        <p:spPr>
          <a:xfrm>
            <a:off x="2707719" y="5011817"/>
            <a:ext cx="4510445" cy="2684264"/>
          </a:xfrm>
          <a:prstGeom prst="roundRect">
            <a:avLst>
              <a:gd name="adj" fmla="val 3252"/>
            </a:avLst>
          </a:prstGeom>
          <a:solidFill>
            <a:srgbClr val="110080"/>
          </a:solidFill>
          <a:ln w="7620">
            <a:solidFill>
              <a:srgbClr val="2A1999"/>
            </a:solidFill>
            <a:prstDash val="solid"/>
          </a:ln>
        </p:spPr>
      </p:sp>
      <p:sp>
        <p:nvSpPr>
          <p:cNvPr id="12" name="Text 10"/>
          <p:cNvSpPr/>
          <p:nvPr/>
        </p:nvSpPr>
        <p:spPr>
          <a:xfrm>
            <a:off x="2909292" y="5213390"/>
            <a:ext cx="2462570" cy="303133"/>
          </a:xfrm>
          <a:prstGeom prst="rect">
            <a:avLst/>
          </a:prstGeom>
          <a:noFill/>
          <a:ln/>
        </p:spPr>
        <p:txBody>
          <a:bodyPr wrap="none" rtlCol="0" anchor="t"/>
          <a:lstStyle/>
          <a:p>
            <a:pPr marL="0" indent="0">
              <a:lnSpc>
                <a:spcPts val="2387"/>
              </a:lnSpc>
              <a:buNone/>
            </a:pPr>
            <a:r>
              <a:rPr lang="en-US" sz="1909" b="1" kern="0" spc="-57" dirty="0">
                <a:solidFill>
                  <a:srgbClr val="E5E0DF"/>
                </a:solidFill>
                <a:latin typeface="Inter" pitchFamily="34" charset="0"/>
                <a:ea typeface="Inter" pitchFamily="34" charset="-122"/>
                <a:cs typeface="Inter" pitchFamily="34" charset="-120"/>
              </a:rPr>
              <a:t>Cost-Effective Pricing</a:t>
            </a:r>
            <a:endParaRPr lang="en-US" sz="1909" dirty="0"/>
          </a:p>
        </p:txBody>
      </p:sp>
      <p:sp>
        <p:nvSpPr>
          <p:cNvPr id="13" name="Text 11"/>
          <p:cNvSpPr/>
          <p:nvPr/>
        </p:nvSpPr>
        <p:spPr>
          <a:xfrm>
            <a:off x="2909292" y="5632847"/>
            <a:ext cx="4107299" cy="1861661"/>
          </a:xfrm>
          <a:prstGeom prst="rect">
            <a:avLst/>
          </a:prstGeom>
          <a:noFill/>
          <a:ln/>
        </p:spPr>
        <p:txBody>
          <a:bodyPr wrap="square" rtlCol="0" anchor="t"/>
          <a:lstStyle/>
          <a:p>
            <a:pPr marL="0" indent="0">
              <a:lnSpc>
                <a:spcPts val="2444"/>
              </a:lnSpc>
              <a:buNone/>
            </a:pPr>
            <a:r>
              <a:rPr lang="en-US" sz="1528" kern="0" spc="-31" dirty="0">
                <a:solidFill>
                  <a:srgbClr val="E5E0DF"/>
                </a:solidFill>
                <a:latin typeface="Inter" pitchFamily="34" charset="0"/>
                <a:ea typeface="Inter" pitchFamily="34" charset="-122"/>
                <a:cs typeface="Inter" pitchFamily="34" charset="-120"/>
              </a:rPr>
              <a:t>Amazon SES follows a pay-as-you-go pricing model, where you only pay for the emails you send, making it a cost-effective solution for businesses of all sizes. The pricing structure is transparent and easily scalable to meet your growing email marketing needs.</a:t>
            </a:r>
            <a:endParaRPr lang="en-US" sz="1528" dirty="0"/>
          </a:p>
        </p:txBody>
      </p:sp>
      <p:sp>
        <p:nvSpPr>
          <p:cNvPr id="14" name="Shape 12"/>
          <p:cNvSpPr/>
          <p:nvPr/>
        </p:nvSpPr>
        <p:spPr>
          <a:xfrm>
            <a:off x="7412117" y="5011817"/>
            <a:ext cx="4510445" cy="2684264"/>
          </a:xfrm>
          <a:prstGeom prst="roundRect">
            <a:avLst>
              <a:gd name="adj" fmla="val 3252"/>
            </a:avLst>
          </a:prstGeom>
          <a:solidFill>
            <a:srgbClr val="110080"/>
          </a:solidFill>
          <a:ln w="7620">
            <a:solidFill>
              <a:srgbClr val="2A1999"/>
            </a:solidFill>
            <a:prstDash val="solid"/>
          </a:ln>
        </p:spPr>
      </p:sp>
      <p:sp>
        <p:nvSpPr>
          <p:cNvPr id="15" name="Text 13"/>
          <p:cNvSpPr/>
          <p:nvPr/>
        </p:nvSpPr>
        <p:spPr>
          <a:xfrm>
            <a:off x="7613690" y="5213390"/>
            <a:ext cx="2424946" cy="303133"/>
          </a:xfrm>
          <a:prstGeom prst="rect">
            <a:avLst/>
          </a:prstGeom>
          <a:noFill/>
          <a:ln/>
        </p:spPr>
        <p:txBody>
          <a:bodyPr wrap="none" rtlCol="0" anchor="t"/>
          <a:lstStyle/>
          <a:p>
            <a:pPr marL="0" indent="0">
              <a:lnSpc>
                <a:spcPts val="2387"/>
              </a:lnSpc>
              <a:buNone/>
            </a:pPr>
            <a:r>
              <a:rPr lang="en-US" sz="1909" b="1" kern="0" spc="-57" dirty="0">
                <a:solidFill>
                  <a:srgbClr val="E5E0DF"/>
                </a:solidFill>
                <a:latin typeface="Inter" pitchFamily="34" charset="0"/>
                <a:ea typeface="Inter" pitchFamily="34" charset="-122"/>
                <a:cs typeface="Inter" pitchFamily="34" charset="-120"/>
              </a:rPr>
              <a:t>Flexible Integration</a:t>
            </a:r>
            <a:endParaRPr lang="en-US" sz="1909" dirty="0"/>
          </a:p>
        </p:txBody>
      </p:sp>
      <p:sp>
        <p:nvSpPr>
          <p:cNvPr id="16" name="Text 14"/>
          <p:cNvSpPr/>
          <p:nvPr/>
        </p:nvSpPr>
        <p:spPr>
          <a:xfrm>
            <a:off x="7613690" y="5632847"/>
            <a:ext cx="4107299" cy="1861661"/>
          </a:xfrm>
          <a:prstGeom prst="rect">
            <a:avLst/>
          </a:prstGeom>
          <a:noFill/>
          <a:ln/>
        </p:spPr>
        <p:txBody>
          <a:bodyPr wrap="square" rtlCol="0" anchor="t"/>
          <a:lstStyle/>
          <a:p>
            <a:pPr marL="0" indent="0">
              <a:lnSpc>
                <a:spcPts val="2444"/>
              </a:lnSpc>
              <a:buNone/>
            </a:pPr>
            <a:r>
              <a:rPr lang="en-US" sz="1528" kern="0" spc="-31" dirty="0">
                <a:solidFill>
                  <a:srgbClr val="E5E0DF"/>
                </a:solidFill>
                <a:latin typeface="Inter" pitchFamily="34" charset="0"/>
                <a:ea typeface="Inter" pitchFamily="34" charset="-122"/>
                <a:cs typeface="Inter" pitchFamily="34" charset="-120"/>
              </a:rPr>
              <a:t>SES seamlessly integrates with a wide range of email service providers, marketing automation tools, and custom applications, allowing you to easily incorporate email capabilities into your existing systems and workflows.</a:t>
            </a:r>
            <a:endParaRPr lang="en-US" sz="152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0910"/>
          </a:xfrm>
          <a:prstGeom prst="rect">
            <a:avLst/>
          </a:prstGeom>
          <a:solidFill>
            <a:srgbClr val="272525"/>
          </a:solidFill>
          <a:ln/>
        </p:spPr>
      </p:sp>
      <p:sp>
        <p:nvSpPr>
          <p:cNvPr id="4" name="Text 2"/>
          <p:cNvSpPr/>
          <p:nvPr/>
        </p:nvSpPr>
        <p:spPr>
          <a:xfrm>
            <a:off x="2180630" y="594479"/>
            <a:ext cx="10269141" cy="1351359"/>
          </a:xfrm>
          <a:prstGeom prst="rect">
            <a:avLst/>
          </a:prstGeom>
          <a:noFill/>
          <a:ln/>
        </p:spPr>
        <p:txBody>
          <a:bodyPr wrap="square" rtlCol="0" anchor="t"/>
          <a:lstStyle/>
          <a:p>
            <a:pPr marL="0" indent="0">
              <a:lnSpc>
                <a:spcPts val="5320"/>
              </a:lnSpc>
              <a:buNone/>
            </a:pPr>
            <a:r>
              <a:rPr lang="en-US" sz="4256" b="1" kern="0" spc="-128" dirty="0">
                <a:solidFill>
                  <a:srgbClr val="FFFFFF"/>
                </a:solidFill>
                <a:latin typeface="Inter" pitchFamily="34" charset="0"/>
                <a:ea typeface="Inter" pitchFamily="34" charset="-122"/>
                <a:cs typeface="Inter" pitchFamily="34" charset="-120"/>
              </a:rPr>
              <a:t>Integrating Amazon SES with Your Application</a:t>
            </a:r>
            <a:endParaRPr lang="en-US" sz="4256" dirty="0"/>
          </a:p>
        </p:txBody>
      </p:sp>
      <p:pic>
        <p:nvPicPr>
          <p:cNvPr id="5" name="Image 0" descr="preencoded.png"/>
          <p:cNvPicPr>
            <a:picLocks noChangeAspect="1"/>
          </p:cNvPicPr>
          <p:nvPr/>
        </p:nvPicPr>
        <p:blipFill>
          <a:blip r:embed="rId3"/>
          <a:stretch>
            <a:fillRect/>
          </a:stretch>
        </p:blipFill>
        <p:spPr>
          <a:xfrm>
            <a:off x="2180630" y="2378154"/>
            <a:ext cx="432316" cy="432316"/>
          </a:xfrm>
          <a:prstGeom prst="rect">
            <a:avLst/>
          </a:prstGeom>
        </p:spPr>
      </p:pic>
      <p:sp>
        <p:nvSpPr>
          <p:cNvPr id="6" name="Text 3"/>
          <p:cNvSpPr/>
          <p:nvPr/>
        </p:nvSpPr>
        <p:spPr>
          <a:xfrm>
            <a:off x="2180630" y="3026569"/>
            <a:ext cx="2324100" cy="337780"/>
          </a:xfrm>
          <a:prstGeom prst="rect">
            <a:avLst/>
          </a:prstGeom>
          <a:noFill/>
          <a:ln/>
        </p:spPr>
        <p:txBody>
          <a:bodyPr wrap="none" rtlCol="0" anchor="t"/>
          <a:lstStyle/>
          <a:p>
            <a:pPr marL="0" indent="0" algn="l">
              <a:lnSpc>
                <a:spcPts val="2660"/>
              </a:lnSpc>
              <a:buNone/>
            </a:pPr>
            <a:r>
              <a:rPr lang="en-US" sz="2128" b="1" kern="0" spc="-64" dirty="0">
                <a:solidFill>
                  <a:srgbClr val="E5E0DF"/>
                </a:solidFill>
                <a:latin typeface="Inter" pitchFamily="34" charset="0"/>
                <a:ea typeface="Inter" pitchFamily="34" charset="-122"/>
                <a:cs typeface="Inter" pitchFamily="34" charset="-120"/>
              </a:rPr>
              <a:t>API Integration</a:t>
            </a:r>
            <a:endParaRPr lang="en-US" sz="2128" dirty="0"/>
          </a:p>
        </p:txBody>
      </p:sp>
      <p:sp>
        <p:nvSpPr>
          <p:cNvPr id="7" name="Text 4"/>
          <p:cNvSpPr/>
          <p:nvPr/>
        </p:nvSpPr>
        <p:spPr>
          <a:xfrm>
            <a:off x="2180630" y="3494008"/>
            <a:ext cx="2324100" cy="3112889"/>
          </a:xfrm>
          <a:prstGeom prst="rect">
            <a:avLst/>
          </a:prstGeom>
          <a:noFill/>
          <a:ln/>
        </p:spPr>
        <p:txBody>
          <a:bodyPr wrap="square" rtlCol="0" anchor="t"/>
          <a:lstStyle/>
          <a:p>
            <a:pPr marL="0" indent="0" algn="l">
              <a:lnSpc>
                <a:spcPts val="2724"/>
              </a:lnSpc>
              <a:buNone/>
            </a:pPr>
            <a:r>
              <a:rPr lang="en-US" sz="1702" kern="0" spc="-34" dirty="0">
                <a:solidFill>
                  <a:srgbClr val="E5E0DF"/>
                </a:solidFill>
                <a:latin typeface="Inter" pitchFamily="34" charset="0"/>
                <a:ea typeface="Inter" pitchFamily="34" charset="-122"/>
                <a:cs typeface="Inter" pitchFamily="34" charset="-120"/>
              </a:rPr>
              <a:t>SES provides a comprehensive API that allows you to programmatically send emails, manage email identities, and access detailed reporting and analytics from within your application.</a:t>
            </a:r>
            <a:endParaRPr lang="en-US" sz="1702" dirty="0"/>
          </a:p>
        </p:txBody>
      </p:sp>
      <p:pic>
        <p:nvPicPr>
          <p:cNvPr id="8" name="Image 1" descr="preencoded.png"/>
          <p:cNvPicPr>
            <a:picLocks noChangeAspect="1"/>
          </p:cNvPicPr>
          <p:nvPr/>
        </p:nvPicPr>
        <p:blipFill>
          <a:blip r:embed="rId4"/>
          <a:stretch>
            <a:fillRect/>
          </a:stretch>
        </p:blipFill>
        <p:spPr>
          <a:xfrm>
            <a:off x="4828937" y="2378154"/>
            <a:ext cx="432316" cy="432316"/>
          </a:xfrm>
          <a:prstGeom prst="rect">
            <a:avLst/>
          </a:prstGeom>
        </p:spPr>
      </p:pic>
      <p:sp>
        <p:nvSpPr>
          <p:cNvPr id="9" name="Text 5"/>
          <p:cNvSpPr/>
          <p:nvPr/>
        </p:nvSpPr>
        <p:spPr>
          <a:xfrm>
            <a:off x="4828937" y="3026569"/>
            <a:ext cx="2324100" cy="337780"/>
          </a:xfrm>
          <a:prstGeom prst="rect">
            <a:avLst/>
          </a:prstGeom>
          <a:noFill/>
          <a:ln/>
        </p:spPr>
        <p:txBody>
          <a:bodyPr wrap="none" rtlCol="0" anchor="t"/>
          <a:lstStyle/>
          <a:p>
            <a:pPr marL="0" indent="0" algn="l">
              <a:lnSpc>
                <a:spcPts val="2660"/>
              </a:lnSpc>
              <a:buNone/>
            </a:pPr>
            <a:r>
              <a:rPr lang="en-US" sz="2128" b="1" kern="0" spc="-64" dirty="0">
                <a:solidFill>
                  <a:srgbClr val="E5E0DF"/>
                </a:solidFill>
                <a:latin typeface="Inter" pitchFamily="34" charset="0"/>
                <a:ea typeface="Inter" pitchFamily="34" charset="-122"/>
                <a:cs typeface="Inter" pitchFamily="34" charset="-120"/>
              </a:rPr>
              <a:t>Email Templates</a:t>
            </a:r>
            <a:endParaRPr lang="en-US" sz="2128" dirty="0"/>
          </a:p>
        </p:txBody>
      </p:sp>
      <p:sp>
        <p:nvSpPr>
          <p:cNvPr id="10" name="Text 6"/>
          <p:cNvSpPr/>
          <p:nvPr/>
        </p:nvSpPr>
        <p:spPr>
          <a:xfrm>
            <a:off x="4828937" y="3494008"/>
            <a:ext cx="2324100" cy="3458766"/>
          </a:xfrm>
          <a:prstGeom prst="rect">
            <a:avLst/>
          </a:prstGeom>
          <a:noFill/>
          <a:ln/>
        </p:spPr>
        <p:txBody>
          <a:bodyPr wrap="square" rtlCol="0" anchor="t"/>
          <a:lstStyle/>
          <a:p>
            <a:pPr marL="0" indent="0" algn="l">
              <a:lnSpc>
                <a:spcPts val="2724"/>
              </a:lnSpc>
              <a:buNone/>
            </a:pPr>
            <a:r>
              <a:rPr lang="en-US" sz="1702" kern="0" spc="-34" dirty="0">
                <a:solidFill>
                  <a:srgbClr val="E5E0DF"/>
                </a:solidFill>
                <a:latin typeface="Inter" pitchFamily="34" charset="0"/>
                <a:ea typeface="Inter" pitchFamily="34" charset="-122"/>
                <a:cs typeface="Inter" pitchFamily="34" charset="-120"/>
              </a:rPr>
              <a:t>SES supports the use of email templates, enabling you to create and manage reusable email designs and content, ensuring consistent branding and messaging across all your email communications.</a:t>
            </a:r>
            <a:endParaRPr lang="en-US" sz="1702" dirty="0"/>
          </a:p>
        </p:txBody>
      </p:sp>
      <p:pic>
        <p:nvPicPr>
          <p:cNvPr id="11" name="Image 2" descr="preencoded.png"/>
          <p:cNvPicPr>
            <a:picLocks noChangeAspect="1"/>
          </p:cNvPicPr>
          <p:nvPr/>
        </p:nvPicPr>
        <p:blipFill>
          <a:blip r:embed="rId5"/>
          <a:stretch>
            <a:fillRect/>
          </a:stretch>
        </p:blipFill>
        <p:spPr>
          <a:xfrm>
            <a:off x="7477244" y="2378154"/>
            <a:ext cx="432316" cy="432316"/>
          </a:xfrm>
          <a:prstGeom prst="rect">
            <a:avLst/>
          </a:prstGeom>
        </p:spPr>
      </p:pic>
      <p:sp>
        <p:nvSpPr>
          <p:cNvPr id="12" name="Text 7"/>
          <p:cNvSpPr/>
          <p:nvPr/>
        </p:nvSpPr>
        <p:spPr>
          <a:xfrm>
            <a:off x="7477244" y="3026569"/>
            <a:ext cx="2324100" cy="675561"/>
          </a:xfrm>
          <a:prstGeom prst="rect">
            <a:avLst/>
          </a:prstGeom>
          <a:noFill/>
          <a:ln/>
        </p:spPr>
        <p:txBody>
          <a:bodyPr wrap="square" rtlCol="0" anchor="t"/>
          <a:lstStyle/>
          <a:p>
            <a:pPr marL="0" indent="0" algn="l">
              <a:lnSpc>
                <a:spcPts val="2660"/>
              </a:lnSpc>
              <a:buNone/>
            </a:pPr>
            <a:r>
              <a:rPr lang="en-US" sz="2128" b="1" kern="0" spc="-64" dirty="0">
                <a:solidFill>
                  <a:srgbClr val="E5E0DF"/>
                </a:solidFill>
                <a:latin typeface="Inter" pitchFamily="34" charset="0"/>
                <a:ea typeface="Inter" pitchFamily="34" charset="-122"/>
                <a:cs typeface="Inter" pitchFamily="34" charset="-120"/>
              </a:rPr>
              <a:t>Automation and Workflows</a:t>
            </a:r>
            <a:endParaRPr lang="en-US" sz="2128" dirty="0"/>
          </a:p>
        </p:txBody>
      </p:sp>
      <p:sp>
        <p:nvSpPr>
          <p:cNvPr id="13" name="Text 8"/>
          <p:cNvSpPr/>
          <p:nvPr/>
        </p:nvSpPr>
        <p:spPr>
          <a:xfrm>
            <a:off x="7477244" y="3831788"/>
            <a:ext cx="2324100" cy="3804642"/>
          </a:xfrm>
          <a:prstGeom prst="rect">
            <a:avLst/>
          </a:prstGeom>
          <a:noFill/>
          <a:ln/>
        </p:spPr>
        <p:txBody>
          <a:bodyPr wrap="square" rtlCol="0" anchor="t"/>
          <a:lstStyle/>
          <a:p>
            <a:pPr marL="0" indent="0" algn="l">
              <a:lnSpc>
                <a:spcPts val="2724"/>
              </a:lnSpc>
              <a:buNone/>
            </a:pPr>
            <a:r>
              <a:rPr lang="en-US" sz="1702" kern="0" spc="-34" dirty="0">
                <a:solidFill>
                  <a:srgbClr val="E5E0DF"/>
                </a:solidFill>
                <a:latin typeface="Inter" pitchFamily="34" charset="0"/>
                <a:ea typeface="Inter" pitchFamily="34" charset="-122"/>
                <a:cs typeface="Inter" pitchFamily="34" charset="-120"/>
              </a:rPr>
              <a:t>By integrating SES with other AWS services, such as Lambda and S3, you can automate various email workflows, including triggered emails, personalized content generation, and real-time campaign updates.</a:t>
            </a:r>
            <a:endParaRPr lang="en-US" sz="1702" dirty="0"/>
          </a:p>
        </p:txBody>
      </p:sp>
      <p:pic>
        <p:nvPicPr>
          <p:cNvPr id="14" name="Image 3" descr="preencoded.png"/>
          <p:cNvPicPr>
            <a:picLocks noChangeAspect="1"/>
          </p:cNvPicPr>
          <p:nvPr/>
        </p:nvPicPr>
        <p:blipFill>
          <a:blip r:embed="rId6"/>
          <a:stretch>
            <a:fillRect/>
          </a:stretch>
        </p:blipFill>
        <p:spPr>
          <a:xfrm>
            <a:off x="10125551" y="2378154"/>
            <a:ext cx="432316" cy="432316"/>
          </a:xfrm>
          <a:prstGeom prst="rect">
            <a:avLst/>
          </a:prstGeom>
        </p:spPr>
      </p:pic>
      <p:sp>
        <p:nvSpPr>
          <p:cNvPr id="15" name="Text 9"/>
          <p:cNvSpPr/>
          <p:nvPr/>
        </p:nvSpPr>
        <p:spPr>
          <a:xfrm>
            <a:off x="10125551" y="3026569"/>
            <a:ext cx="2324219" cy="675561"/>
          </a:xfrm>
          <a:prstGeom prst="rect">
            <a:avLst/>
          </a:prstGeom>
          <a:noFill/>
          <a:ln/>
        </p:spPr>
        <p:txBody>
          <a:bodyPr wrap="square" rtlCol="0" anchor="t"/>
          <a:lstStyle/>
          <a:p>
            <a:pPr marL="0" indent="0" algn="l">
              <a:lnSpc>
                <a:spcPts val="2660"/>
              </a:lnSpc>
              <a:buNone/>
            </a:pPr>
            <a:r>
              <a:rPr lang="en-US" sz="2128" b="1" kern="0" spc="-64" dirty="0">
                <a:solidFill>
                  <a:srgbClr val="E5E0DF"/>
                </a:solidFill>
                <a:latin typeface="Inter" pitchFamily="34" charset="0"/>
                <a:ea typeface="Inter" pitchFamily="34" charset="-122"/>
                <a:cs typeface="Inter" pitchFamily="34" charset="-120"/>
              </a:rPr>
              <a:t>Security and Compliance</a:t>
            </a:r>
            <a:endParaRPr lang="en-US" sz="2128" dirty="0"/>
          </a:p>
        </p:txBody>
      </p:sp>
      <p:sp>
        <p:nvSpPr>
          <p:cNvPr id="16" name="Text 10"/>
          <p:cNvSpPr/>
          <p:nvPr/>
        </p:nvSpPr>
        <p:spPr>
          <a:xfrm>
            <a:off x="10125551" y="3831788"/>
            <a:ext cx="2324219" cy="3804642"/>
          </a:xfrm>
          <a:prstGeom prst="rect">
            <a:avLst/>
          </a:prstGeom>
          <a:noFill/>
          <a:ln/>
        </p:spPr>
        <p:txBody>
          <a:bodyPr wrap="square" rtlCol="0" anchor="t"/>
          <a:lstStyle/>
          <a:p>
            <a:pPr marL="0" indent="0" algn="l">
              <a:lnSpc>
                <a:spcPts val="2724"/>
              </a:lnSpc>
              <a:buNone/>
            </a:pPr>
            <a:r>
              <a:rPr lang="en-US" sz="1702" kern="0" spc="-34" dirty="0">
                <a:solidFill>
                  <a:srgbClr val="E5E0DF"/>
                </a:solidFill>
                <a:latin typeface="Inter" pitchFamily="34" charset="0"/>
                <a:ea typeface="Inter" pitchFamily="34" charset="-122"/>
                <a:cs typeface="Inter" pitchFamily="34" charset="-120"/>
              </a:rPr>
              <a:t>SES is built on the secure and reliable infrastructure of AWS, providing features like identity and access management, encryption, and compliance with industry standards to protect your email data and communications.</a:t>
            </a:r>
            <a:endParaRPr lang="en-US" sz="170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3560683" y="435769"/>
            <a:ext cx="7509034" cy="987743"/>
          </a:xfrm>
          <a:prstGeom prst="rect">
            <a:avLst/>
          </a:prstGeom>
          <a:noFill/>
          <a:ln/>
        </p:spPr>
        <p:txBody>
          <a:bodyPr wrap="square" rtlCol="0" anchor="t"/>
          <a:lstStyle/>
          <a:p>
            <a:pPr marL="0" indent="0">
              <a:lnSpc>
                <a:spcPts val="3890"/>
              </a:lnSpc>
              <a:buNone/>
            </a:pPr>
            <a:r>
              <a:rPr lang="en-US" sz="3112" b="1" kern="0" spc="-93" dirty="0">
                <a:solidFill>
                  <a:srgbClr val="FFFFFF"/>
                </a:solidFill>
                <a:latin typeface="Inter" pitchFamily="34" charset="0"/>
                <a:ea typeface="Inter" pitchFamily="34" charset="-122"/>
                <a:cs typeface="Inter" pitchFamily="34" charset="-120"/>
              </a:rPr>
              <a:t>Best Practices for Effective Email Marketing</a:t>
            </a:r>
            <a:endParaRPr lang="en-US" sz="3112" dirty="0"/>
          </a:p>
        </p:txBody>
      </p:sp>
      <p:sp>
        <p:nvSpPr>
          <p:cNvPr id="5" name="Shape 3"/>
          <p:cNvSpPr/>
          <p:nvPr/>
        </p:nvSpPr>
        <p:spPr>
          <a:xfrm>
            <a:off x="7299484" y="1739622"/>
            <a:ext cx="31552" cy="6054209"/>
          </a:xfrm>
          <a:prstGeom prst="roundRect">
            <a:avLst>
              <a:gd name="adj" fmla="val 225465"/>
            </a:avLst>
          </a:prstGeom>
          <a:solidFill>
            <a:srgbClr val="2A1999"/>
          </a:solidFill>
          <a:ln/>
        </p:spPr>
      </p:sp>
      <p:sp>
        <p:nvSpPr>
          <p:cNvPr id="6" name="Shape 4"/>
          <p:cNvSpPr/>
          <p:nvPr/>
        </p:nvSpPr>
        <p:spPr>
          <a:xfrm>
            <a:off x="6584097" y="2025075"/>
            <a:ext cx="553283" cy="31552"/>
          </a:xfrm>
          <a:prstGeom prst="roundRect">
            <a:avLst>
              <a:gd name="adj" fmla="val 225465"/>
            </a:avLst>
          </a:prstGeom>
          <a:solidFill>
            <a:srgbClr val="2A1999"/>
          </a:solidFill>
          <a:ln/>
        </p:spPr>
      </p:sp>
      <p:sp>
        <p:nvSpPr>
          <p:cNvPr id="7" name="Shape 5"/>
          <p:cNvSpPr/>
          <p:nvPr/>
        </p:nvSpPr>
        <p:spPr>
          <a:xfrm>
            <a:off x="7137380" y="1863090"/>
            <a:ext cx="355640" cy="355640"/>
          </a:xfrm>
          <a:prstGeom prst="roundRect">
            <a:avLst>
              <a:gd name="adj" fmla="val 20003"/>
            </a:avLst>
          </a:prstGeom>
          <a:solidFill>
            <a:srgbClr val="110080"/>
          </a:solidFill>
          <a:ln w="7620">
            <a:solidFill>
              <a:srgbClr val="2A1999"/>
            </a:solidFill>
            <a:prstDash val="solid"/>
          </a:ln>
        </p:spPr>
      </p:sp>
      <p:sp>
        <p:nvSpPr>
          <p:cNvPr id="8" name="Text 6"/>
          <p:cNvSpPr/>
          <p:nvPr/>
        </p:nvSpPr>
        <p:spPr>
          <a:xfrm>
            <a:off x="7260729" y="1892618"/>
            <a:ext cx="108942" cy="296466"/>
          </a:xfrm>
          <a:prstGeom prst="rect">
            <a:avLst/>
          </a:prstGeom>
          <a:noFill/>
          <a:ln/>
        </p:spPr>
        <p:txBody>
          <a:bodyPr wrap="none" rtlCol="0" anchor="t"/>
          <a:lstStyle/>
          <a:p>
            <a:pPr marL="0" indent="0" algn="ctr">
              <a:lnSpc>
                <a:spcPts val="2334"/>
              </a:lnSpc>
              <a:buNone/>
            </a:pPr>
            <a:r>
              <a:rPr lang="en-US" sz="1867" b="1" kern="0" spc="-56" dirty="0">
                <a:solidFill>
                  <a:srgbClr val="E5E0DF"/>
                </a:solidFill>
                <a:latin typeface="Inter" pitchFamily="34" charset="0"/>
                <a:ea typeface="Inter" pitchFamily="34" charset="-122"/>
                <a:cs typeface="Inter" pitchFamily="34" charset="-120"/>
              </a:rPr>
              <a:t>1</a:t>
            </a:r>
            <a:endParaRPr lang="en-US" sz="1867" dirty="0"/>
          </a:p>
        </p:txBody>
      </p:sp>
      <p:sp>
        <p:nvSpPr>
          <p:cNvPr id="9" name="Text 7"/>
          <p:cNvSpPr/>
          <p:nvPr/>
        </p:nvSpPr>
        <p:spPr>
          <a:xfrm>
            <a:off x="4469844" y="1897618"/>
            <a:ext cx="1975961" cy="247055"/>
          </a:xfrm>
          <a:prstGeom prst="rect">
            <a:avLst/>
          </a:prstGeom>
          <a:noFill/>
          <a:ln/>
        </p:spPr>
        <p:txBody>
          <a:bodyPr wrap="none" rtlCol="0" anchor="t"/>
          <a:lstStyle/>
          <a:p>
            <a:pPr marL="0" indent="0" algn="r">
              <a:lnSpc>
                <a:spcPts val="1945"/>
              </a:lnSpc>
              <a:buNone/>
            </a:pPr>
            <a:r>
              <a:rPr lang="en-US" sz="1556" b="1" kern="0" spc="-47" dirty="0">
                <a:solidFill>
                  <a:srgbClr val="E5E0DF"/>
                </a:solidFill>
                <a:latin typeface="Inter" pitchFamily="34" charset="0"/>
                <a:ea typeface="Inter" pitchFamily="34" charset="-122"/>
                <a:cs typeface="Inter" pitchFamily="34" charset="-120"/>
              </a:rPr>
              <a:t>List Segmentation</a:t>
            </a:r>
            <a:endParaRPr lang="en-US" sz="1556" dirty="0"/>
          </a:p>
        </p:txBody>
      </p:sp>
      <p:sp>
        <p:nvSpPr>
          <p:cNvPr id="10" name="Text 8"/>
          <p:cNvSpPr/>
          <p:nvPr/>
        </p:nvSpPr>
        <p:spPr>
          <a:xfrm>
            <a:off x="3560683" y="2239447"/>
            <a:ext cx="2885122" cy="1770221"/>
          </a:xfrm>
          <a:prstGeom prst="rect">
            <a:avLst/>
          </a:prstGeom>
          <a:noFill/>
          <a:ln/>
        </p:spPr>
        <p:txBody>
          <a:bodyPr wrap="square" rtlCol="0" anchor="t"/>
          <a:lstStyle/>
          <a:p>
            <a:pPr marL="0" indent="0" algn="r">
              <a:lnSpc>
                <a:spcPts val="1992"/>
              </a:lnSpc>
              <a:buNone/>
            </a:pPr>
            <a:r>
              <a:rPr lang="en-US" sz="1245" kern="0" spc="-25" dirty="0">
                <a:solidFill>
                  <a:srgbClr val="E5E0DF"/>
                </a:solidFill>
                <a:latin typeface="Inter" pitchFamily="34" charset="0"/>
                <a:ea typeface="Inter" pitchFamily="34" charset="-122"/>
                <a:cs typeface="Inter" pitchFamily="34" charset="-120"/>
              </a:rPr>
              <a:t>Divide your email list into targeted segments based on subscriber characteristics, behaviors, or interests. This allows you to deliver more personalized and relevant content, improving engagement and conversions.</a:t>
            </a:r>
            <a:endParaRPr lang="en-US" sz="1245" dirty="0"/>
          </a:p>
        </p:txBody>
      </p:sp>
      <p:sp>
        <p:nvSpPr>
          <p:cNvPr id="11" name="Shape 9"/>
          <p:cNvSpPr/>
          <p:nvPr/>
        </p:nvSpPr>
        <p:spPr>
          <a:xfrm>
            <a:off x="7493020" y="2815411"/>
            <a:ext cx="553283" cy="31552"/>
          </a:xfrm>
          <a:prstGeom prst="roundRect">
            <a:avLst>
              <a:gd name="adj" fmla="val 225465"/>
            </a:avLst>
          </a:prstGeom>
          <a:solidFill>
            <a:srgbClr val="2A1999"/>
          </a:solidFill>
          <a:ln/>
        </p:spPr>
      </p:sp>
      <p:sp>
        <p:nvSpPr>
          <p:cNvPr id="12" name="Shape 10"/>
          <p:cNvSpPr/>
          <p:nvPr/>
        </p:nvSpPr>
        <p:spPr>
          <a:xfrm>
            <a:off x="7137380" y="2653427"/>
            <a:ext cx="355640" cy="355640"/>
          </a:xfrm>
          <a:prstGeom prst="roundRect">
            <a:avLst>
              <a:gd name="adj" fmla="val 20003"/>
            </a:avLst>
          </a:prstGeom>
          <a:solidFill>
            <a:srgbClr val="110080"/>
          </a:solidFill>
          <a:ln w="7620">
            <a:solidFill>
              <a:srgbClr val="2A1999"/>
            </a:solidFill>
            <a:prstDash val="solid"/>
          </a:ln>
        </p:spPr>
      </p:sp>
      <p:sp>
        <p:nvSpPr>
          <p:cNvPr id="13" name="Text 11"/>
          <p:cNvSpPr/>
          <p:nvPr/>
        </p:nvSpPr>
        <p:spPr>
          <a:xfrm>
            <a:off x="7244060" y="2682954"/>
            <a:ext cx="142280" cy="296466"/>
          </a:xfrm>
          <a:prstGeom prst="rect">
            <a:avLst/>
          </a:prstGeom>
          <a:noFill/>
          <a:ln/>
        </p:spPr>
        <p:txBody>
          <a:bodyPr wrap="none" rtlCol="0" anchor="t"/>
          <a:lstStyle/>
          <a:p>
            <a:pPr marL="0" indent="0" algn="ctr">
              <a:lnSpc>
                <a:spcPts val="2334"/>
              </a:lnSpc>
              <a:buNone/>
            </a:pPr>
            <a:r>
              <a:rPr lang="en-US" sz="1867" b="1" kern="0" spc="-56" dirty="0">
                <a:solidFill>
                  <a:srgbClr val="E5E0DF"/>
                </a:solidFill>
                <a:latin typeface="Inter" pitchFamily="34" charset="0"/>
                <a:ea typeface="Inter" pitchFamily="34" charset="-122"/>
                <a:cs typeface="Inter" pitchFamily="34" charset="-120"/>
              </a:rPr>
              <a:t>2</a:t>
            </a:r>
            <a:endParaRPr lang="en-US" sz="1867" dirty="0"/>
          </a:p>
        </p:txBody>
      </p:sp>
      <p:sp>
        <p:nvSpPr>
          <p:cNvPr id="14" name="Text 12"/>
          <p:cNvSpPr/>
          <p:nvPr/>
        </p:nvSpPr>
        <p:spPr>
          <a:xfrm>
            <a:off x="8184594" y="2687955"/>
            <a:ext cx="1975961" cy="247055"/>
          </a:xfrm>
          <a:prstGeom prst="rect">
            <a:avLst/>
          </a:prstGeom>
          <a:noFill/>
          <a:ln/>
        </p:spPr>
        <p:txBody>
          <a:bodyPr wrap="none" rtlCol="0" anchor="t"/>
          <a:lstStyle/>
          <a:p>
            <a:pPr marL="0" indent="0" algn="l">
              <a:lnSpc>
                <a:spcPts val="1945"/>
              </a:lnSpc>
              <a:buNone/>
            </a:pPr>
            <a:r>
              <a:rPr lang="en-US" sz="1556" b="1" kern="0" spc="-47" dirty="0">
                <a:solidFill>
                  <a:srgbClr val="E5E0DF"/>
                </a:solidFill>
                <a:latin typeface="Inter" pitchFamily="34" charset="0"/>
                <a:ea typeface="Inter" pitchFamily="34" charset="-122"/>
                <a:cs typeface="Inter" pitchFamily="34" charset="-120"/>
              </a:rPr>
              <a:t>Personalization</a:t>
            </a:r>
            <a:endParaRPr lang="en-US" sz="1556" dirty="0"/>
          </a:p>
        </p:txBody>
      </p:sp>
      <p:sp>
        <p:nvSpPr>
          <p:cNvPr id="15" name="Text 13"/>
          <p:cNvSpPr/>
          <p:nvPr/>
        </p:nvSpPr>
        <p:spPr>
          <a:xfrm>
            <a:off x="8184594" y="3029783"/>
            <a:ext cx="2885122" cy="1770221"/>
          </a:xfrm>
          <a:prstGeom prst="rect">
            <a:avLst/>
          </a:prstGeom>
          <a:noFill/>
          <a:ln/>
        </p:spPr>
        <p:txBody>
          <a:bodyPr wrap="square" rtlCol="0" anchor="t"/>
          <a:lstStyle/>
          <a:p>
            <a:pPr marL="0" indent="0" algn="l">
              <a:lnSpc>
                <a:spcPts val="1992"/>
              </a:lnSpc>
              <a:buNone/>
            </a:pPr>
            <a:r>
              <a:rPr lang="en-US" sz="1245" kern="0" spc="-25" dirty="0">
                <a:solidFill>
                  <a:srgbClr val="E5E0DF"/>
                </a:solidFill>
                <a:latin typeface="Inter" pitchFamily="34" charset="0"/>
                <a:ea typeface="Inter" pitchFamily="34" charset="-122"/>
                <a:cs typeface="Inter" pitchFamily="34" charset="-120"/>
              </a:rPr>
              <a:t>Leverage data and automation to personalize email content, subject lines, and offers for each recipient. Personalization helps build stronger connections and increases the chances of your emails resonating with your audience.</a:t>
            </a:r>
            <a:endParaRPr lang="en-US" sz="1245" dirty="0"/>
          </a:p>
        </p:txBody>
      </p:sp>
      <p:sp>
        <p:nvSpPr>
          <p:cNvPr id="16" name="Shape 14"/>
          <p:cNvSpPr/>
          <p:nvPr/>
        </p:nvSpPr>
        <p:spPr>
          <a:xfrm>
            <a:off x="6584097" y="4611112"/>
            <a:ext cx="553283" cy="31552"/>
          </a:xfrm>
          <a:prstGeom prst="roundRect">
            <a:avLst>
              <a:gd name="adj" fmla="val 225465"/>
            </a:avLst>
          </a:prstGeom>
          <a:solidFill>
            <a:srgbClr val="2A1999"/>
          </a:solidFill>
          <a:ln/>
        </p:spPr>
      </p:sp>
      <p:sp>
        <p:nvSpPr>
          <p:cNvPr id="17" name="Shape 15"/>
          <p:cNvSpPr/>
          <p:nvPr/>
        </p:nvSpPr>
        <p:spPr>
          <a:xfrm>
            <a:off x="7137380" y="4449128"/>
            <a:ext cx="355640" cy="355640"/>
          </a:xfrm>
          <a:prstGeom prst="roundRect">
            <a:avLst>
              <a:gd name="adj" fmla="val 20003"/>
            </a:avLst>
          </a:prstGeom>
          <a:solidFill>
            <a:srgbClr val="110080"/>
          </a:solidFill>
          <a:ln w="7620">
            <a:solidFill>
              <a:srgbClr val="2A1999"/>
            </a:solidFill>
            <a:prstDash val="solid"/>
          </a:ln>
        </p:spPr>
      </p:sp>
      <p:sp>
        <p:nvSpPr>
          <p:cNvPr id="18" name="Text 16"/>
          <p:cNvSpPr/>
          <p:nvPr/>
        </p:nvSpPr>
        <p:spPr>
          <a:xfrm>
            <a:off x="7240488" y="4478655"/>
            <a:ext cx="149304" cy="296466"/>
          </a:xfrm>
          <a:prstGeom prst="rect">
            <a:avLst/>
          </a:prstGeom>
          <a:noFill/>
          <a:ln/>
        </p:spPr>
        <p:txBody>
          <a:bodyPr wrap="none" rtlCol="0" anchor="t"/>
          <a:lstStyle/>
          <a:p>
            <a:pPr marL="0" indent="0" algn="ctr">
              <a:lnSpc>
                <a:spcPts val="2334"/>
              </a:lnSpc>
              <a:buNone/>
            </a:pPr>
            <a:r>
              <a:rPr lang="en-US" sz="1867" b="1" kern="0" spc="-56" dirty="0">
                <a:solidFill>
                  <a:srgbClr val="E5E0DF"/>
                </a:solidFill>
                <a:latin typeface="Inter" pitchFamily="34" charset="0"/>
                <a:ea typeface="Inter" pitchFamily="34" charset="-122"/>
                <a:cs typeface="Inter" pitchFamily="34" charset="-120"/>
              </a:rPr>
              <a:t>3</a:t>
            </a:r>
            <a:endParaRPr lang="en-US" sz="1867" dirty="0"/>
          </a:p>
        </p:txBody>
      </p:sp>
      <p:sp>
        <p:nvSpPr>
          <p:cNvPr id="19" name="Text 17"/>
          <p:cNvSpPr/>
          <p:nvPr/>
        </p:nvSpPr>
        <p:spPr>
          <a:xfrm>
            <a:off x="4469844" y="4483656"/>
            <a:ext cx="1975961" cy="247055"/>
          </a:xfrm>
          <a:prstGeom prst="rect">
            <a:avLst/>
          </a:prstGeom>
          <a:noFill/>
          <a:ln/>
        </p:spPr>
        <p:txBody>
          <a:bodyPr wrap="none" rtlCol="0" anchor="t"/>
          <a:lstStyle/>
          <a:p>
            <a:pPr marL="0" indent="0" algn="r">
              <a:lnSpc>
                <a:spcPts val="1945"/>
              </a:lnSpc>
              <a:buNone/>
            </a:pPr>
            <a:r>
              <a:rPr lang="en-US" sz="1556" b="1" kern="0" spc="-47" dirty="0">
                <a:solidFill>
                  <a:srgbClr val="E5E0DF"/>
                </a:solidFill>
                <a:latin typeface="Inter" pitchFamily="34" charset="0"/>
                <a:ea typeface="Inter" pitchFamily="34" charset="-122"/>
                <a:cs typeface="Inter" pitchFamily="34" charset="-120"/>
              </a:rPr>
              <a:t>A/B Testing</a:t>
            </a:r>
            <a:endParaRPr lang="en-US" sz="1556" dirty="0"/>
          </a:p>
        </p:txBody>
      </p:sp>
      <p:sp>
        <p:nvSpPr>
          <p:cNvPr id="20" name="Text 18"/>
          <p:cNvSpPr/>
          <p:nvPr/>
        </p:nvSpPr>
        <p:spPr>
          <a:xfrm>
            <a:off x="3560683" y="4825484"/>
            <a:ext cx="2885122" cy="1517333"/>
          </a:xfrm>
          <a:prstGeom prst="rect">
            <a:avLst/>
          </a:prstGeom>
          <a:noFill/>
          <a:ln/>
        </p:spPr>
        <p:txBody>
          <a:bodyPr wrap="square" rtlCol="0" anchor="t"/>
          <a:lstStyle/>
          <a:p>
            <a:pPr marL="0" indent="0" algn="r">
              <a:lnSpc>
                <a:spcPts val="1992"/>
              </a:lnSpc>
              <a:buNone/>
            </a:pPr>
            <a:r>
              <a:rPr lang="en-US" sz="1245" kern="0" spc="-25" dirty="0">
                <a:solidFill>
                  <a:srgbClr val="E5E0DF"/>
                </a:solidFill>
                <a:latin typeface="Inter" pitchFamily="34" charset="0"/>
                <a:ea typeface="Inter" pitchFamily="34" charset="-122"/>
                <a:cs typeface="Inter" pitchFamily="34" charset="-120"/>
              </a:rPr>
              <a:t>Regularly conduct A/B tests to compare the performance of different email elements, such as subject lines, CTAs, and content layouts. Use the insights from these tests to continually optimize your email marketing campaigns.</a:t>
            </a:r>
            <a:endParaRPr lang="en-US" sz="1245" dirty="0"/>
          </a:p>
        </p:txBody>
      </p:sp>
      <p:sp>
        <p:nvSpPr>
          <p:cNvPr id="21" name="Shape 19"/>
          <p:cNvSpPr/>
          <p:nvPr/>
        </p:nvSpPr>
        <p:spPr>
          <a:xfrm>
            <a:off x="7493020" y="5904131"/>
            <a:ext cx="553283" cy="31552"/>
          </a:xfrm>
          <a:prstGeom prst="roundRect">
            <a:avLst>
              <a:gd name="adj" fmla="val 225465"/>
            </a:avLst>
          </a:prstGeom>
          <a:solidFill>
            <a:srgbClr val="2A1999"/>
          </a:solidFill>
          <a:ln/>
        </p:spPr>
      </p:sp>
      <p:sp>
        <p:nvSpPr>
          <p:cNvPr id="22" name="Shape 20"/>
          <p:cNvSpPr/>
          <p:nvPr/>
        </p:nvSpPr>
        <p:spPr>
          <a:xfrm>
            <a:off x="7137380" y="5742146"/>
            <a:ext cx="355640" cy="355640"/>
          </a:xfrm>
          <a:prstGeom prst="roundRect">
            <a:avLst>
              <a:gd name="adj" fmla="val 20003"/>
            </a:avLst>
          </a:prstGeom>
          <a:solidFill>
            <a:srgbClr val="110080"/>
          </a:solidFill>
          <a:ln w="7620">
            <a:solidFill>
              <a:srgbClr val="2A1999"/>
            </a:solidFill>
            <a:prstDash val="solid"/>
          </a:ln>
        </p:spPr>
      </p:sp>
      <p:sp>
        <p:nvSpPr>
          <p:cNvPr id="23" name="Text 21"/>
          <p:cNvSpPr/>
          <p:nvPr/>
        </p:nvSpPr>
        <p:spPr>
          <a:xfrm>
            <a:off x="7238345" y="5771674"/>
            <a:ext cx="153591" cy="296466"/>
          </a:xfrm>
          <a:prstGeom prst="rect">
            <a:avLst/>
          </a:prstGeom>
          <a:noFill/>
          <a:ln/>
        </p:spPr>
        <p:txBody>
          <a:bodyPr wrap="none" rtlCol="0" anchor="t"/>
          <a:lstStyle/>
          <a:p>
            <a:pPr marL="0" indent="0" algn="ctr">
              <a:lnSpc>
                <a:spcPts val="2334"/>
              </a:lnSpc>
              <a:buNone/>
            </a:pPr>
            <a:r>
              <a:rPr lang="en-US" sz="1867" b="1" kern="0" spc="-56" dirty="0">
                <a:solidFill>
                  <a:srgbClr val="E5E0DF"/>
                </a:solidFill>
                <a:latin typeface="Inter" pitchFamily="34" charset="0"/>
                <a:ea typeface="Inter" pitchFamily="34" charset="-122"/>
                <a:cs typeface="Inter" pitchFamily="34" charset="-120"/>
              </a:rPr>
              <a:t>4</a:t>
            </a:r>
            <a:endParaRPr lang="en-US" sz="1867" dirty="0"/>
          </a:p>
        </p:txBody>
      </p:sp>
      <p:sp>
        <p:nvSpPr>
          <p:cNvPr id="24" name="Text 22"/>
          <p:cNvSpPr/>
          <p:nvPr/>
        </p:nvSpPr>
        <p:spPr>
          <a:xfrm>
            <a:off x="8184594" y="5776674"/>
            <a:ext cx="1975961" cy="247055"/>
          </a:xfrm>
          <a:prstGeom prst="rect">
            <a:avLst/>
          </a:prstGeom>
          <a:noFill/>
          <a:ln/>
        </p:spPr>
        <p:txBody>
          <a:bodyPr wrap="none" rtlCol="0" anchor="t"/>
          <a:lstStyle/>
          <a:p>
            <a:pPr marL="0" indent="0" algn="l">
              <a:lnSpc>
                <a:spcPts val="1945"/>
              </a:lnSpc>
              <a:buNone/>
            </a:pPr>
            <a:r>
              <a:rPr lang="en-US" sz="1556" b="1" kern="0" spc="-47" dirty="0">
                <a:solidFill>
                  <a:srgbClr val="E5E0DF"/>
                </a:solidFill>
                <a:latin typeface="Inter" pitchFamily="34" charset="0"/>
                <a:ea typeface="Inter" pitchFamily="34" charset="-122"/>
                <a:cs typeface="Inter" pitchFamily="34" charset="-120"/>
              </a:rPr>
              <a:t>Email Deliverability</a:t>
            </a:r>
            <a:endParaRPr lang="en-US" sz="1556" dirty="0"/>
          </a:p>
        </p:txBody>
      </p:sp>
      <p:sp>
        <p:nvSpPr>
          <p:cNvPr id="25" name="Text 23"/>
          <p:cNvSpPr/>
          <p:nvPr/>
        </p:nvSpPr>
        <p:spPr>
          <a:xfrm>
            <a:off x="8184594" y="6118503"/>
            <a:ext cx="2885122" cy="1517333"/>
          </a:xfrm>
          <a:prstGeom prst="rect">
            <a:avLst/>
          </a:prstGeom>
          <a:noFill/>
          <a:ln/>
        </p:spPr>
        <p:txBody>
          <a:bodyPr wrap="square" rtlCol="0" anchor="t"/>
          <a:lstStyle/>
          <a:p>
            <a:pPr marL="0" indent="0" algn="l">
              <a:lnSpc>
                <a:spcPts val="1992"/>
              </a:lnSpc>
              <a:buNone/>
            </a:pPr>
            <a:r>
              <a:rPr lang="en-US" sz="1245" kern="0" spc="-25" dirty="0">
                <a:solidFill>
                  <a:srgbClr val="E5E0DF"/>
                </a:solidFill>
                <a:latin typeface="Inter" pitchFamily="34" charset="0"/>
                <a:ea typeface="Inter" pitchFamily="34" charset="-122"/>
                <a:cs typeface="Inter" pitchFamily="34" charset="-120"/>
              </a:rPr>
              <a:t>Maintain a healthy email sender reputation by following best practices like list hygiene, authentication, and engagement monitoring. This ensures your emails are delivered to the inbox and not marked as spam.</a:t>
            </a:r>
            <a:endParaRPr lang="en-US" sz="12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4005"/>
          </a:xfrm>
          <a:prstGeom prst="rect">
            <a:avLst/>
          </a:prstGeom>
          <a:solidFill>
            <a:srgbClr val="272525"/>
          </a:solidFill>
          <a:ln/>
        </p:spPr>
      </p:sp>
      <p:sp>
        <p:nvSpPr>
          <p:cNvPr id="4" name="Text 2"/>
          <p:cNvSpPr/>
          <p:nvPr/>
        </p:nvSpPr>
        <p:spPr>
          <a:xfrm>
            <a:off x="3026688" y="496491"/>
            <a:ext cx="5613440" cy="564118"/>
          </a:xfrm>
          <a:prstGeom prst="rect">
            <a:avLst/>
          </a:prstGeom>
          <a:noFill/>
          <a:ln/>
        </p:spPr>
        <p:txBody>
          <a:bodyPr wrap="none" rtlCol="0" anchor="t"/>
          <a:lstStyle/>
          <a:p>
            <a:pPr marL="0" indent="0">
              <a:lnSpc>
                <a:spcPts val="4443"/>
              </a:lnSpc>
              <a:buNone/>
            </a:pPr>
            <a:r>
              <a:rPr lang="en-US" sz="3554" b="1" kern="0" spc="-107" dirty="0">
                <a:solidFill>
                  <a:srgbClr val="FFFFFF"/>
                </a:solidFill>
                <a:latin typeface="Inter" pitchFamily="34" charset="0"/>
                <a:ea typeface="Inter" pitchFamily="34" charset="-122"/>
                <a:cs typeface="Inter" pitchFamily="34" charset="-120"/>
              </a:rPr>
              <a:t>Conclusion and Next Steps</a:t>
            </a:r>
            <a:endParaRPr lang="en-US" sz="3554" dirty="0"/>
          </a:p>
        </p:txBody>
      </p:sp>
      <p:sp>
        <p:nvSpPr>
          <p:cNvPr id="5" name="Text 3"/>
          <p:cNvSpPr/>
          <p:nvPr/>
        </p:nvSpPr>
        <p:spPr>
          <a:xfrm>
            <a:off x="3026688" y="1421725"/>
            <a:ext cx="8576905" cy="1444823"/>
          </a:xfrm>
          <a:prstGeom prst="rect">
            <a:avLst/>
          </a:prstGeom>
          <a:noFill/>
          <a:ln/>
        </p:spPr>
        <p:txBody>
          <a:bodyPr wrap="square" rtlCol="0" anchor="t"/>
          <a:lstStyle/>
          <a:p>
            <a:pPr marL="0" indent="0">
              <a:lnSpc>
                <a:spcPts val="2275"/>
              </a:lnSpc>
              <a:buNone/>
            </a:pPr>
            <a:r>
              <a:rPr lang="en-US" sz="1422" kern="0" spc="-28" dirty="0">
                <a:solidFill>
                  <a:srgbClr val="E5E0DF"/>
                </a:solidFill>
                <a:latin typeface="Inter" pitchFamily="34" charset="0"/>
                <a:ea typeface="Inter" pitchFamily="34" charset="-122"/>
                <a:cs typeface="Inter" pitchFamily="34" charset="-120"/>
              </a:rPr>
              <a:t>In this guide, we've explored the power of Amazon SES and how it can be leveraged as part of a comprehensive email marketing strategy. By integrating SES with other AWS services, such as S3 and Lambda, you can create a robust and scalable email marketing infrastructure that streamlines your workflows, automates repetitive tasks, and delivers highly targeted and personalized email communications to your audience.</a:t>
            </a:r>
            <a:endParaRPr lang="en-US" sz="1422" dirty="0"/>
          </a:p>
        </p:txBody>
      </p:sp>
      <p:sp>
        <p:nvSpPr>
          <p:cNvPr id="6" name="Text 4"/>
          <p:cNvSpPr/>
          <p:nvPr/>
        </p:nvSpPr>
        <p:spPr>
          <a:xfrm>
            <a:off x="3026688" y="3069669"/>
            <a:ext cx="8576905" cy="577929"/>
          </a:xfrm>
          <a:prstGeom prst="rect">
            <a:avLst/>
          </a:prstGeom>
          <a:noFill/>
          <a:ln/>
        </p:spPr>
        <p:txBody>
          <a:bodyPr wrap="square" rtlCol="0" anchor="t"/>
          <a:lstStyle/>
          <a:p>
            <a:pPr marL="0" indent="0">
              <a:lnSpc>
                <a:spcPts val="2275"/>
              </a:lnSpc>
              <a:buNone/>
            </a:pPr>
            <a:r>
              <a:rPr lang="en-US" sz="1422" kern="0" spc="-28" dirty="0">
                <a:solidFill>
                  <a:srgbClr val="E5E0DF"/>
                </a:solidFill>
                <a:latin typeface="Inter" pitchFamily="34" charset="0"/>
                <a:ea typeface="Inter" pitchFamily="34" charset="-122"/>
                <a:cs typeface="Inter" pitchFamily="34" charset="-120"/>
              </a:rPr>
              <a:t>To get started with Amazon SES and unlock the full potential of email marketing, consider the following next steps:</a:t>
            </a:r>
            <a:endParaRPr lang="en-US" sz="1422" dirty="0"/>
          </a:p>
        </p:txBody>
      </p:sp>
      <p:sp>
        <p:nvSpPr>
          <p:cNvPr id="7" name="Text 5"/>
          <p:cNvSpPr/>
          <p:nvPr/>
        </p:nvSpPr>
        <p:spPr>
          <a:xfrm>
            <a:off x="3315414" y="3850719"/>
            <a:ext cx="8288179" cy="650081"/>
          </a:xfrm>
          <a:prstGeom prst="rect">
            <a:avLst/>
          </a:prstGeom>
          <a:noFill/>
          <a:ln/>
        </p:spPr>
        <p:txBody>
          <a:bodyPr wrap="square" rtlCol="0" anchor="t"/>
          <a:lstStyle/>
          <a:p>
            <a:pPr marL="342900" indent="-342900" algn="l">
              <a:lnSpc>
                <a:spcPts val="2559"/>
              </a:lnSpc>
              <a:buSzPct val="100000"/>
              <a:buChar char="•"/>
            </a:pPr>
            <a:r>
              <a:rPr lang="en-US" sz="1422" kern="0" spc="-28" dirty="0">
                <a:solidFill>
                  <a:srgbClr val="E5E0DF"/>
                </a:solidFill>
                <a:latin typeface="Inter" pitchFamily="34" charset="0"/>
                <a:ea typeface="Inter" pitchFamily="34" charset="-122"/>
                <a:cs typeface="Inter" pitchFamily="34" charset="-120"/>
              </a:rPr>
              <a:t>Familiarize yourself with the SES service and its capabilities by exploring the AWS Management Console and reviewing the comprehensive documentation.</a:t>
            </a:r>
            <a:endParaRPr lang="en-US" sz="1422" dirty="0"/>
          </a:p>
        </p:txBody>
      </p:sp>
      <p:sp>
        <p:nvSpPr>
          <p:cNvPr id="8" name="Text 6"/>
          <p:cNvSpPr/>
          <p:nvPr/>
        </p:nvSpPr>
        <p:spPr>
          <a:xfrm>
            <a:off x="3315414" y="4572953"/>
            <a:ext cx="8288179" cy="650081"/>
          </a:xfrm>
          <a:prstGeom prst="rect">
            <a:avLst/>
          </a:prstGeom>
          <a:noFill/>
          <a:ln/>
        </p:spPr>
        <p:txBody>
          <a:bodyPr wrap="square" rtlCol="0" anchor="t"/>
          <a:lstStyle/>
          <a:p>
            <a:pPr marL="342900" indent="-342900" algn="l">
              <a:lnSpc>
                <a:spcPts val="2559"/>
              </a:lnSpc>
              <a:buSzPct val="100000"/>
              <a:buChar char="•"/>
            </a:pPr>
            <a:r>
              <a:rPr lang="en-US" sz="1422" kern="0" spc="-28" dirty="0">
                <a:solidFill>
                  <a:srgbClr val="E5E0DF"/>
                </a:solidFill>
                <a:latin typeface="Inter" pitchFamily="34" charset="0"/>
                <a:ea typeface="Inter" pitchFamily="34" charset="-122"/>
                <a:cs typeface="Inter" pitchFamily="34" charset="-120"/>
              </a:rPr>
              <a:t>Evaluate your current email marketing needs and identify areas where SES and other AWS services can enhance your existing processes and workflows.</a:t>
            </a:r>
            <a:endParaRPr lang="en-US" sz="1422" dirty="0"/>
          </a:p>
        </p:txBody>
      </p:sp>
      <p:sp>
        <p:nvSpPr>
          <p:cNvPr id="9" name="Text 7"/>
          <p:cNvSpPr/>
          <p:nvPr/>
        </p:nvSpPr>
        <p:spPr>
          <a:xfrm>
            <a:off x="3315414" y="5295186"/>
            <a:ext cx="8288179" cy="650081"/>
          </a:xfrm>
          <a:prstGeom prst="rect">
            <a:avLst/>
          </a:prstGeom>
          <a:noFill/>
          <a:ln/>
        </p:spPr>
        <p:txBody>
          <a:bodyPr wrap="square" rtlCol="0" anchor="t"/>
          <a:lstStyle/>
          <a:p>
            <a:pPr marL="342900" indent="-342900" algn="l">
              <a:lnSpc>
                <a:spcPts val="2559"/>
              </a:lnSpc>
              <a:buSzPct val="100000"/>
              <a:buChar char="•"/>
            </a:pPr>
            <a:r>
              <a:rPr lang="en-US" sz="1422" kern="0" spc="-28" dirty="0">
                <a:solidFill>
                  <a:srgbClr val="E5E0DF"/>
                </a:solidFill>
                <a:latin typeface="Inter" pitchFamily="34" charset="0"/>
                <a:ea typeface="Inter" pitchFamily="34" charset="-122"/>
                <a:cs typeface="Inter" pitchFamily="34" charset="-120"/>
              </a:rPr>
              <a:t>Develop a plan to gradually migrate your email marketing operations to the AWS ecosystem, leveraging the best practices and integration strategies covered in this guide.</a:t>
            </a:r>
            <a:endParaRPr lang="en-US" sz="1422" dirty="0"/>
          </a:p>
        </p:txBody>
      </p:sp>
      <p:sp>
        <p:nvSpPr>
          <p:cNvPr id="10" name="Text 8"/>
          <p:cNvSpPr/>
          <p:nvPr/>
        </p:nvSpPr>
        <p:spPr>
          <a:xfrm>
            <a:off x="3315414" y="6017419"/>
            <a:ext cx="8288179" cy="650081"/>
          </a:xfrm>
          <a:prstGeom prst="rect">
            <a:avLst/>
          </a:prstGeom>
          <a:noFill/>
          <a:ln/>
        </p:spPr>
        <p:txBody>
          <a:bodyPr wrap="square" rtlCol="0" anchor="t"/>
          <a:lstStyle/>
          <a:p>
            <a:pPr marL="342900" indent="-342900" algn="l">
              <a:lnSpc>
                <a:spcPts val="2559"/>
              </a:lnSpc>
              <a:buSzPct val="100000"/>
              <a:buChar char="•"/>
            </a:pPr>
            <a:r>
              <a:rPr lang="en-US" sz="1422" kern="0" spc="-28" dirty="0">
                <a:solidFill>
                  <a:srgbClr val="E5E0DF"/>
                </a:solidFill>
                <a:latin typeface="Inter" pitchFamily="34" charset="0"/>
                <a:ea typeface="Inter" pitchFamily="34" charset="-122"/>
                <a:cs typeface="Inter" pitchFamily="34" charset="-120"/>
              </a:rPr>
              <a:t>Continuously monitor the performance of your email campaigns, analyze the data, and make iterative improvements to optimize your email marketing efforts.</a:t>
            </a:r>
            <a:endParaRPr lang="en-US" sz="1422" dirty="0"/>
          </a:p>
        </p:txBody>
      </p:sp>
      <p:sp>
        <p:nvSpPr>
          <p:cNvPr id="11" name="Text 9"/>
          <p:cNvSpPr/>
          <p:nvPr/>
        </p:nvSpPr>
        <p:spPr>
          <a:xfrm>
            <a:off x="3026688" y="6870621"/>
            <a:ext cx="8576905" cy="866894"/>
          </a:xfrm>
          <a:prstGeom prst="rect">
            <a:avLst/>
          </a:prstGeom>
          <a:noFill/>
          <a:ln/>
        </p:spPr>
        <p:txBody>
          <a:bodyPr wrap="square" rtlCol="0" anchor="t"/>
          <a:lstStyle/>
          <a:p>
            <a:pPr marL="0" indent="0">
              <a:lnSpc>
                <a:spcPts val="2275"/>
              </a:lnSpc>
              <a:buNone/>
            </a:pPr>
            <a:r>
              <a:rPr lang="en-US" sz="1422" kern="0" spc="-28" dirty="0">
                <a:solidFill>
                  <a:srgbClr val="E5E0DF"/>
                </a:solidFill>
                <a:latin typeface="Inter" pitchFamily="34" charset="0"/>
                <a:ea typeface="Inter" pitchFamily="34" charset="-122"/>
                <a:cs typeface="Inter" pitchFamily="34" charset="-120"/>
              </a:rPr>
              <a:t>By embracing Amazon SES and the power of the AWS platform, you can unlock new levels of efficiency, scalability, and effectiveness in your email marketing, ultimately driving better results and strengthening your customer relationships.</a:t>
            </a:r>
            <a:endParaRPr lang="en-US" sz="142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Custom</PresentationFormat>
  <Paragraphs>80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2024-03-28T08:12:08Z</dcterms:created>
  <dcterms:modified xsi:type="dcterms:W3CDTF">2024-03-28T08:13:32Z</dcterms:modified>
</cp:coreProperties>
</file>