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57" r:id="rId3"/>
    <p:sldId id="259" r:id="rId4"/>
    <p:sldId id="260" r:id="rId5"/>
    <p:sldId id="261" r:id="rId6"/>
    <p:sldId id="262" r:id="rId7"/>
    <p:sldId id="277" r:id="rId8"/>
    <p:sldId id="267" r:id="rId9"/>
    <p:sldId id="269" r:id="rId10"/>
    <p:sldId id="270" r:id="rId11"/>
    <p:sldId id="271" r:id="rId12"/>
    <p:sldId id="272" r:id="rId13"/>
    <p:sldId id="264" r:id="rId14"/>
    <p:sldId id="278" r:id="rId15"/>
    <p:sldId id="265" r:id="rId16"/>
    <p:sldId id="279" r:id="rId17"/>
    <p:sldId id="273"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312F2D0-86A3-4C40-BE6B-414B924ACE54}" type="datetimeFigureOut">
              <a:rPr lang="en-US" smtClean="0"/>
              <a:t>10/4/2024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40766C-2706-450D-876B-9D1CA2C55CE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1683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F2D0-86A3-4C40-BE6B-414B924ACE5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88376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F2D0-86A3-4C40-BE6B-414B924ACE5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17814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F2D0-86A3-4C40-BE6B-414B924ACE5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10204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2F2D0-86A3-4C40-BE6B-414B924ACE5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295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2F2D0-86A3-4C40-BE6B-414B924ACE5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05656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2F2D0-86A3-4C40-BE6B-414B924ACE54}"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83282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2F2D0-86A3-4C40-BE6B-414B924ACE54}"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54325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2F2D0-86A3-4C40-BE6B-414B924ACE54}"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406629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2F2D0-86A3-4C40-BE6B-414B924ACE5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68649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2F2D0-86A3-4C40-BE6B-414B924ACE5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66363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312F2D0-86A3-4C40-BE6B-414B924ACE54}" type="datetimeFigureOut">
              <a:rPr lang="en-US" smtClean="0"/>
              <a:t>10/4/2024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40766C-2706-450D-876B-9D1CA2C55CE7}" type="slidenum">
              <a:rPr lang="en-US" smtClean="0"/>
              <a:t>‹#›</a:t>
            </a:fld>
            <a:endParaRPr lang="en-US"/>
          </a:p>
        </p:txBody>
      </p:sp>
    </p:spTree>
    <p:extLst>
      <p:ext uri="{BB962C8B-B14F-4D97-AF65-F5344CB8AC3E}">
        <p14:creationId xmlns:p14="http://schemas.microsoft.com/office/powerpoint/2010/main" val="355128567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C9AD-2BA2-4F27-A43E-115AA6CAD51D}"/>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Employee Performance Prediction(resigned/not) </a:t>
            </a:r>
            <a:br>
              <a:rPr lang="en-US" dirty="0"/>
            </a:br>
            <a:endParaRPr lang="en-US" dirty="0"/>
          </a:p>
        </p:txBody>
      </p:sp>
      <p:sp>
        <p:nvSpPr>
          <p:cNvPr id="3" name="Subtitle 2">
            <a:extLst>
              <a:ext uri="{FF2B5EF4-FFF2-40B4-BE49-F238E27FC236}">
                <a16:creationId xmlns:a16="http://schemas.microsoft.com/office/drawing/2014/main" id="{A0563F03-ED32-4445-B03B-5D6BDA7F3AB7}"/>
              </a:ext>
            </a:extLst>
          </p:cNvPr>
          <p:cNvSpPr>
            <a:spLocks noGrp="1"/>
          </p:cNvSpPr>
          <p:nvPr>
            <p:ph type="subTitle" idx="1"/>
          </p:nvPr>
        </p:nvSpPr>
        <p:spPr/>
        <p:txBody>
          <a:bodyPr/>
          <a:lstStyle/>
          <a:p>
            <a:r>
              <a:rPr lang="en-US" dirty="0"/>
              <a:t>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val="158054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CFCA-8E12-40CD-89C0-B79951652D08}"/>
              </a:ext>
            </a:extLst>
          </p:cNvPr>
          <p:cNvSpPr>
            <a:spLocks noGrp="1"/>
          </p:cNvSpPr>
          <p:nvPr>
            <p:ph type="title"/>
          </p:nvPr>
        </p:nvSpPr>
        <p:spPr>
          <a:xfrm>
            <a:off x="1261872" y="365760"/>
            <a:ext cx="9533375" cy="1081300"/>
          </a:xfrm>
        </p:spPr>
        <p:txBody>
          <a:bodyPr/>
          <a:lstStyle/>
          <a:p>
            <a:r>
              <a:rPr lang="en-US" dirty="0">
                <a:latin typeface="Calibri" panose="020F0502020204030204" pitchFamily="34" charset="0"/>
                <a:cs typeface="Calibri" panose="020F0502020204030204" pitchFamily="34" charset="0"/>
              </a:rPr>
              <a:t>EDA-Visualization:</a:t>
            </a:r>
            <a:endParaRPr lang="en-US" dirty="0"/>
          </a:p>
        </p:txBody>
      </p:sp>
      <p:pic>
        <p:nvPicPr>
          <p:cNvPr id="6" name="Content Placeholder 5">
            <a:extLst>
              <a:ext uri="{FF2B5EF4-FFF2-40B4-BE49-F238E27FC236}">
                <a16:creationId xmlns:a16="http://schemas.microsoft.com/office/drawing/2014/main" id="{D2D87DCB-7A65-4A2F-A537-BE0079FAF7F0}"/>
              </a:ext>
            </a:extLst>
          </p:cNvPr>
          <p:cNvPicPr>
            <a:picLocks noGrp="1" noChangeAspect="1"/>
          </p:cNvPicPr>
          <p:nvPr>
            <p:ph sz="half" idx="1"/>
          </p:nvPr>
        </p:nvPicPr>
        <p:blipFill>
          <a:blip r:embed="rId2"/>
          <a:stretch>
            <a:fillRect/>
          </a:stretch>
        </p:blipFill>
        <p:spPr>
          <a:xfrm>
            <a:off x="844812" y="1589251"/>
            <a:ext cx="4659343" cy="3560798"/>
          </a:xfrm>
        </p:spPr>
      </p:pic>
      <p:pic>
        <p:nvPicPr>
          <p:cNvPr id="8" name="Content Placeholder 7">
            <a:extLst>
              <a:ext uri="{FF2B5EF4-FFF2-40B4-BE49-F238E27FC236}">
                <a16:creationId xmlns:a16="http://schemas.microsoft.com/office/drawing/2014/main" id="{45B93D1A-C122-4831-93E7-6B542F105415}"/>
              </a:ext>
            </a:extLst>
          </p:cNvPr>
          <p:cNvPicPr>
            <a:picLocks noGrp="1" noChangeAspect="1"/>
          </p:cNvPicPr>
          <p:nvPr>
            <p:ph sz="half" idx="2"/>
          </p:nvPr>
        </p:nvPicPr>
        <p:blipFill>
          <a:blip r:embed="rId3"/>
          <a:stretch>
            <a:fillRect/>
          </a:stretch>
        </p:blipFill>
        <p:spPr>
          <a:xfrm>
            <a:off x="6096000" y="1546904"/>
            <a:ext cx="4659343" cy="3603145"/>
          </a:xfrm>
        </p:spPr>
      </p:pic>
      <p:sp>
        <p:nvSpPr>
          <p:cNvPr id="9" name="TextBox 8">
            <a:extLst>
              <a:ext uri="{FF2B5EF4-FFF2-40B4-BE49-F238E27FC236}">
                <a16:creationId xmlns:a16="http://schemas.microsoft.com/office/drawing/2014/main" id="{F9441F91-5351-4406-8AD3-8891F8AB067E}"/>
              </a:ext>
            </a:extLst>
          </p:cNvPr>
          <p:cNvSpPr txBox="1"/>
          <p:nvPr/>
        </p:nvSpPr>
        <p:spPr>
          <a:xfrm>
            <a:off x="1261872" y="5268749"/>
            <a:ext cx="4242283" cy="1077218"/>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The majority of employees hold a Bachelor's degree, followed by High School, Master's, and PhD qualifications, with different bar colors representing each level. ​</a:t>
            </a:r>
          </a:p>
        </p:txBody>
      </p:sp>
      <p:sp>
        <p:nvSpPr>
          <p:cNvPr id="11" name="TextBox 10">
            <a:extLst>
              <a:ext uri="{FF2B5EF4-FFF2-40B4-BE49-F238E27FC236}">
                <a16:creationId xmlns:a16="http://schemas.microsoft.com/office/drawing/2014/main" id="{C350CB00-7C9C-4AC6-841D-97D3157DA91C}"/>
              </a:ext>
            </a:extLst>
          </p:cNvPr>
          <p:cNvSpPr txBox="1"/>
          <p:nvPr/>
        </p:nvSpPr>
        <p:spPr>
          <a:xfrm>
            <a:off x="6607948" y="5249893"/>
            <a:ext cx="4067495"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The Employee Satisfaction Score is evenly distributed between 1.0 and 5.0, showing a uniform spread across the scores.</a:t>
            </a:r>
          </a:p>
        </p:txBody>
      </p:sp>
    </p:spTree>
    <p:extLst>
      <p:ext uri="{BB962C8B-B14F-4D97-AF65-F5344CB8AC3E}">
        <p14:creationId xmlns:p14="http://schemas.microsoft.com/office/powerpoint/2010/main" val="126988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748C-21E6-48DA-8CD0-FE22D3554F84}"/>
              </a:ext>
            </a:extLst>
          </p:cNvPr>
          <p:cNvSpPr>
            <a:spLocks noGrp="1"/>
          </p:cNvSpPr>
          <p:nvPr>
            <p:ph type="title"/>
          </p:nvPr>
        </p:nvSpPr>
        <p:spPr>
          <a:xfrm>
            <a:off x="1261872" y="365761"/>
            <a:ext cx="9355821" cy="752826"/>
          </a:xfrm>
        </p:spPr>
        <p:txBody>
          <a:bodyPr/>
          <a:lstStyle/>
          <a:p>
            <a:r>
              <a:rPr lang="en-US" dirty="0">
                <a:latin typeface="Calibri" panose="020F0502020204030204" pitchFamily="34" charset="0"/>
                <a:cs typeface="Calibri" panose="020F0502020204030204" pitchFamily="34" charset="0"/>
              </a:rPr>
              <a:t>EDA</a:t>
            </a:r>
          </a:p>
        </p:txBody>
      </p:sp>
      <p:pic>
        <p:nvPicPr>
          <p:cNvPr id="5" name="Content Placeholder 4">
            <a:extLst>
              <a:ext uri="{FF2B5EF4-FFF2-40B4-BE49-F238E27FC236}">
                <a16:creationId xmlns:a16="http://schemas.microsoft.com/office/drawing/2014/main" id="{CD1E3333-FBCA-494F-BB78-6DE433231C3A}"/>
              </a:ext>
            </a:extLst>
          </p:cNvPr>
          <p:cNvPicPr>
            <a:picLocks noGrp="1" noChangeAspect="1"/>
          </p:cNvPicPr>
          <p:nvPr>
            <p:ph idx="1"/>
          </p:nvPr>
        </p:nvPicPr>
        <p:blipFill>
          <a:blip r:embed="rId2"/>
          <a:stretch>
            <a:fillRect/>
          </a:stretch>
        </p:blipFill>
        <p:spPr>
          <a:xfrm>
            <a:off x="812798" y="977746"/>
            <a:ext cx="4786584" cy="3329034"/>
          </a:xfrm>
        </p:spPr>
      </p:pic>
      <p:sp>
        <p:nvSpPr>
          <p:cNvPr id="6" name="TextBox 5">
            <a:extLst>
              <a:ext uri="{FF2B5EF4-FFF2-40B4-BE49-F238E27FC236}">
                <a16:creationId xmlns:a16="http://schemas.microsoft.com/office/drawing/2014/main" id="{802AA832-B309-4C2A-BFF8-BDC2975B3F69}"/>
              </a:ext>
            </a:extLst>
          </p:cNvPr>
          <p:cNvSpPr txBox="1"/>
          <p:nvPr/>
        </p:nvSpPr>
        <p:spPr>
          <a:xfrm>
            <a:off x="6158144" y="2042098"/>
            <a:ext cx="4122198" cy="1200329"/>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Majority of employees have not resigned, with a significant imbalance between those who stayed and those who resigned.</a:t>
            </a:r>
          </a:p>
        </p:txBody>
      </p:sp>
      <p:sp>
        <p:nvSpPr>
          <p:cNvPr id="7" name="TextBox 6">
            <a:extLst>
              <a:ext uri="{FF2B5EF4-FFF2-40B4-BE49-F238E27FC236}">
                <a16:creationId xmlns:a16="http://schemas.microsoft.com/office/drawing/2014/main" id="{9112125E-3A2A-431D-B8AF-77EE3C1BAD48}"/>
              </a:ext>
            </a:extLst>
          </p:cNvPr>
          <p:cNvSpPr txBox="1"/>
          <p:nvPr/>
        </p:nvSpPr>
        <p:spPr>
          <a:xfrm>
            <a:off x="1184270" y="4459710"/>
            <a:ext cx="9417965" cy="1538883"/>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Outliers/skewness treatment: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 outliers and skewness identified. </a:t>
            </a:r>
          </a:p>
          <a:p>
            <a:pPr lvl="1"/>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Class imbalance: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Treated using </a:t>
            </a:r>
            <a:r>
              <a:rPr lang="en-US" dirty="0" err="1">
                <a:latin typeface="Calibri" panose="020F0502020204030204" pitchFamily="34" charset="0"/>
                <a:cs typeface="Calibri" panose="020F0502020204030204" pitchFamily="34" charset="0"/>
              </a:rPr>
              <a:t>RandomOverSampler</a:t>
            </a:r>
            <a:r>
              <a:rPr lang="en-US" dirty="0">
                <a:latin typeface="Calibri" panose="020F0502020204030204" pitchFamily="34" charset="0"/>
                <a:cs typeface="Calibri" panose="020F0502020204030204" pitchFamily="34" charset="0"/>
              </a:rPr>
              <a:t> from `</a:t>
            </a:r>
            <a:r>
              <a:rPr lang="en-US" dirty="0" err="1">
                <a:latin typeface="Calibri" panose="020F0502020204030204" pitchFamily="34" charset="0"/>
                <a:cs typeface="Calibri" panose="020F0502020204030204" pitchFamily="34" charset="0"/>
              </a:rPr>
              <a:t>imblearn.over_sampling</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97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B42D-1935-48C3-9078-4B1F922567FE}"/>
              </a:ext>
            </a:extLst>
          </p:cNvPr>
          <p:cNvSpPr>
            <a:spLocks noGrp="1"/>
          </p:cNvSpPr>
          <p:nvPr>
            <p:ph type="title"/>
          </p:nvPr>
        </p:nvSpPr>
        <p:spPr>
          <a:xfrm>
            <a:off x="1261872" y="365760"/>
            <a:ext cx="9506742" cy="903747"/>
          </a:xfrm>
        </p:spPr>
        <p:txBody>
          <a:bodyPr/>
          <a:lstStyle/>
          <a:p>
            <a:r>
              <a:rPr lang="en-US" dirty="0">
                <a:latin typeface="Calibri" panose="020F0502020204030204" pitchFamily="34" charset="0"/>
                <a:cs typeface="Calibri" panose="020F0502020204030204" pitchFamily="34" charset="0"/>
              </a:rPr>
              <a:t>Data Boxplot:</a:t>
            </a:r>
          </a:p>
        </p:txBody>
      </p:sp>
      <p:pic>
        <p:nvPicPr>
          <p:cNvPr id="5" name="Content Placeholder 4">
            <a:extLst>
              <a:ext uri="{FF2B5EF4-FFF2-40B4-BE49-F238E27FC236}">
                <a16:creationId xmlns:a16="http://schemas.microsoft.com/office/drawing/2014/main" id="{ED24937A-D998-4005-8BAB-C740E718A968}"/>
              </a:ext>
            </a:extLst>
          </p:cNvPr>
          <p:cNvPicPr>
            <a:picLocks noGrp="1" noChangeAspect="1"/>
          </p:cNvPicPr>
          <p:nvPr>
            <p:ph idx="1"/>
          </p:nvPr>
        </p:nvPicPr>
        <p:blipFill>
          <a:blip r:embed="rId2"/>
          <a:stretch>
            <a:fillRect/>
          </a:stretch>
        </p:blipFill>
        <p:spPr>
          <a:xfrm>
            <a:off x="612559" y="1735710"/>
            <a:ext cx="7625918" cy="4666416"/>
          </a:xfrm>
        </p:spPr>
      </p:pic>
      <p:sp>
        <p:nvSpPr>
          <p:cNvPr id="6" name="TextBox 5">
            <a:extLst>
              <a:ext uri="{FF2B5EF4-FFF2-40B4-BE49-F238E27FC236}">
                <a16:creationId xmlns:a16="http://schemas.microsoft.com/office/drawing/2014/main" id="{AFBB7087-63B6-4D40-8B4B-4D0BE6A2461C}"/>
              </a:ext>
            </a:extLst>
          </p:cNvPr>
          <p:cNvSpPr txBox="1"/>
          <p:nvPr/>
        </p:nvSpPr>
        <p:spPr>
          <a:xfrm>
            <a:off x="8016536" y="2704561"/>
            <a:ext cx="2752078"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Box plot reveals no significant outliers, with most variables tightly clustered near zero except for Monthly Salary.</a:t>
            </a:r>
          </a:p>
        </p:txBody>
      </p:sp>
    </p:spTree>
    <p:extLst>
      <p:ext uri="{BB962C8B-B14F-4D97-AF65-F5344CB8AC3E}">
        <p14:creationId xmlns:p14="http://schemas.microsoft.com/office/powerpoint/2010/main" val="416765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68D3-55BD-499E-AABC-573F8D0A92ED}"/>
              </a:ext>
            </a:extLst>
          </p:cNvPr>
          <p:cNvSpPr>
            <a:spLocks noGrp="1"/>
          </p:cNvSpPr>
          <p:nvPr>
            <p:ph type="title"/>
          </p:nvPr>
        </p:nvSpPr>
        <p:spPr>
          <a:xfrm>
            <a:off x="1261872" y="365760"/>
            <a:ext cx="9426843" cy="1099056"/>
          </a:xfrm>
        </p:spPr>
        <p:txBody>
          <a:bodyPr/>
          <a:lstStyle/>
          <a:p>
            <a:r>
              <a:rPr lang="en-US" dirty="0">
                <a:latin typeface="Calibri" panose="020F0502020204030204" pitchFamily="34" charset="0"/>
                <a:cs typeface="Calibri" panose="020F0502020204030204" pitchFamily="34" charset="0"/>
              </a:rPr>
              <a:t>Data Frame – 2:</a:t>
            </a:r>
          </a:p>
        </p:txBody>
      </p:sp>
      <p:graphicFrame>
        <p:nvGraphicFramePr>
          <p:cNvPr id="6" name="Table 6">
            <a:extLst>
              <a:ext uri="{FF2B5EF4-FFF2-40B4-BE49-F238E27FC236}">
                <a16:creationId xmlns:a16="http://schemas.microsoft.com/office/drawing/2014/main" id="{AA6BBBFB-5F79-4685-9049-9275C9186547}"/>
              </a:ext>
            </a:extLst>
          </p:cNvPr>
          <p:cNvGraphicFramePr>
            <a:graphicFrameLocks noGrp="1"/>
          </p:cNvGraphicFramePr>
          <p:nvPr>
            <p:ph idx="1"/>
            <p:extLst>
              <p:ext uri="{D42A27DB-BD31-4B8C-83A1-F6EECF244321}">
                <p14:modId xmlns:p14="http://schemas.microsoft.com/office/powerpoint/2010/main" val="3664901849"/>
              </p:ext>
            </p:extLst>
          </p:nvPr>
        </p:nvGraphicFramePr>
        <p:xfrm>
          <a:off x="958788" y="1949544"/>
          <a:ext cx="6294269" cy="3651913"/>
        </p:xfrm>
        <a:graphic>
          <a:graphicData uri="http://schemas.openxmlformats.org/drawingml/2006/table">
            <a:tbl>
              <a:tblPr firstRow="1" bandRow="1">
                <a:tableStyleId>{5C22544A-7EE6-4342-B048-85BDC9FD1C3A}</a:tableStyleId>
              </a:tblPr>
              <a:tblGrid>
                <a:gridCol w="1961965">
                  <a:extLst>
                    <a:ext uri="{9D8B030D-6E8A-4147-A177-3AD203B41FA5}">
                      <a16:colId xmlns:a16="http://schemas.microsoft.com/office/drawing/2014/main" val="3015823429"/>
                    </a:ext>
                  </a:extLst>
                </a:gridCol>
                <a:gridCol w="1225118">
                  <a:extLst>
                    <a:ext uri="{9D8B030D-6E8A-4147-A177-3AD203B41FA5}">
                      <a16:colId xmlns:a16="http://schemas.microsoft.com/office/drawing/2014/main" val="1691107925"/>
                    </a:ext>
                  </a:extLst>
                </a:gridCol>
                <a:gridCol w="1189608">
                  <a:extLst>
                    <a:ext uri="{9D8B030D-6E8A-4147-A177-3AD203B41FA5}">
                      <a16:colId xmlns:a16="http://schemas.microsoft.com/office/drawing/2014/main" val="4051301299"/>
                    </a:ext>
                  </a:extLst>
                </a:gridCol>
                <a:gridCol w="861134">
                  <a:extLst>
                    <a:ext uri="{9D8B030D-6E8A-4147-A177-3AD203B41FA5}">
                      <a16:colId xmlns:a16="http://schemas.microsoft.com/office/drawing/2014/main" val="3805503590"/>
                    </a:ext>
                  </a:extLst>
                </a:gridCol>
                <a:gridCol w="1056444">
                  <a:extLst>
                    <a:ext uri="{9D8B030D-6E8A-4147-A177-3AD203B41FA5}">
                      <a16:colId xmlns:a16="http://schemas.microsoft.com/office/drawing/2014/main" val="494586736"/>
                    </a:ext>
                  </a:extLst>
                </a:gridCol>
              </a:tblGrid>
              <a:tr h="3995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Model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Accuracy (%)</a:t>
                      </a:r>
                    </a:p>
                  </a:txBody>
                  <a:tcPr/>
                </a:tc>
                <a:tc>
                  <a:txBody>
                    <a:bodyPr/>
                    <a:lstStyle/>
                    <a:p>
                      <a:pPr algn="ctr"/>
                      <a:r>
                        <a:rPr lang="en-US" sz="2000" dirty="0">
                          <a:latin typeface="Calibri" panose="020F0502020204030204" pitchFamily="34" charset="0"/>
                          <a:cs typeface="Calibri" panose="020F0502020204030204" pitchFamily="34" charset="0"/>
                        </a:rPr>
                        <a:t>Precision</a:t>
                      </a:r>
                      <a:endParaRPr lang="en-US" dirty="0"/>
                    </a:p>
                  </a:txBody>
                  <a:tcPr/>
                </a:tc>
                <a:tc>
                  <a:txBody>
                    <a:bodyPr/>
                    <a:lstStyle/>
                    <a:p>
                      <a:pPr algn="ctr"/>
                      <a:r>
                        <a:rPr lang="en-US" sz="2000" dirty="0">
                          <a:latin typeface="Calibri" panose="020F0502020204030204" pitchFamily="34" charset="0"/>
                          <a:cs typeface="Calibri" panose="020F0502020204030204" pitchFamily="34" charset="0"/>
                        </a:rPr>
                        <a:t>Recall</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F1 Score</a:t>
                      </a:r>
                    </a:p>
                  </a:txBody>
                  <a:tcPr/>
                </a:tc>
                <a:extLst>
                  <a:ext uri="{0D108BD9-81ED-4DB2-BD59-A6C34878D82A}">
                    <a16:rowId xmlns:a16="http://schemas.microsoft.com/office/drawing/2014/main" val="3736317994"/>
                  </a:ext>
                </a:extLst>
              </a:tr>
              <a:tr h="503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Logistic Regression</a:t>
                      </a:r>
                    </a:p>
                  </a:txBody>
                  <a:tcPr/>
                </a:tc>
                <a:tc>
                  <a:txBody>
                    <a:bodyPr/>
                    <a:lstStyle/>
                    <a:p>
                      <a:pPr algn="ctr"/>
                      <a:r>
                        <a:rPr lang="en-US" dirty="0">
                          <a:latin typeface="Calibri" panose="020F0502020204030204" pitchFamily="34" charset="0"/>
                          <a:cs typeface="Calibri" panose="020F0502020204030204" pitchFamily="34" charset="0"/>
                        </a:rPr>
                        <a:t>50.38</a:t>
                      </a:r>
                    </a:p>
                  </a:txBody>
                  <a:tcPr/>
                </a:tc>
                <a:tc>
                  <a:txBody>
                    <a:bodyPr/>
                    <a:lstStyle/>
                    <a:p>
                      <a:pPr algn="ctr"/>
                      <a:r>
                        <a:rPr lang="en-US" dirty="0">
                          <a:latin typeface="Calibri" panose="020F0502020204030204" pitchFamily="34" charset="0"/>
                          <a:cs typeface="Calibri" panose="020F0502020204030204" pitchFamily="34" charset="0"/>
                        </a:rPr>
                        <a:t>0.47</a:t>
                      </a:r>
                    </a:p>
                  </a:txBody>
                  <a:tcPr/>
                </a:tc>
                <a:tc>
                  <a:txBody>
                    <a:bodyPr/>
                    <a:lstStyle/>
                    <a:p>
                      <a:pPr algn="ctr"/>
                      <a:r>
                        <a:rPr lang="en-US" dirty="0">
                          <a:latin typeface="Calibri" panose="020F0502020204030204" pitchFamily="34" charset="0"/>
                          <a:cs typeface="Calibri" panose="020F0502020204030204" pitchFamily="34" charset="0"/>
                        </a:rPr>
                        <a:t>0.50</a:t>
                      </a:r>
                    </a:p>
                  </a:txBody>
                  <a:tcPr/>
                </a:tc>
                <a:tc>
                  <a:txBody>
                    <a:bodyPr/>
                    <a:lstStyle/>
                    <a:p>
                      <a:pPr algn="ctr"/>
                      <a:r>
                        <a:rPr lang="en-US" dirty="0">
                          <a:latin typeface="Calibri" panose="020F0502020204030204" pitchFamily="34" charset="0"/>
                          <a:cs typeface="Calibri" panose="020F0502020204030204" pitchFamily="34" charset="0"/>
                        </a:rPr>
                        <a:t>0.49</a:t>
                      </a:r>
                    </a:p>
                  </a:txBody>
                  <a:tcPr/>
                </a:tc>
                <a:extLst>
                  <a:ext uri="{0D108BD9-81ED-4DB2-BD59-A6C34878D82A}">
                    <a16:rowId xmlns:a16="http://schemas.microsoft.com/office/drawing/2014/main" val="105763274"/>
                  </a:ext>
                </a:extLst>
              </a:tr>
              <a:tr h="394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Decision Tree</a:t>
                      </a:r>
                    </a:p>
                  </a:txBody>
                  <a:tcPr/>
                </a:tc>
                <a:tc>
                  <a:txBody>
                    <a:bodyPr/>
                    <a:lstStyle/>
                    <a:p>
                      <a:pPr algn="ctr"/>
                      <a:r>
                        <a:rPr lang="en-US" dirty="0">
                          <a:latin typeface="Calibri" panose="020F0502020204030204" pitchFamily="34" charset="0"/>
                          <a:cs typeface="Calibri" panose="020F0502020204030204" pitchFamily="34" charset="0"/>
                        </a:rPr>
                        <a:t>93.77</a:t>
                      </a:r>
                    </a:p>
                  </a:txBody>
                  <a:tcPr/>
                </a:tc>
                <a:tc>
                  <a:txBody>
                    <a:bodyPr/>
                    <a:lstStyle/>
                    <a:p>
                      <a:pPr algn="ctr"/>
                      <a:r>
                        <a:rPr lang="en-US" dirty="0">
                          <a:latin typeface="Calibri" panose="020F0502020204030204" pitchFamily="34" charset="0"/>
                          <a:cs typeface="Calibri" panose="020F0502020204030204" pitchFamily="34" charset="0"/>
                        </a:rPr>
                        <a:t>0.99</a:t>
                      </a:r>
                    </a:p>
                  </a:txBody>
                  <a:tcPr/>
                </a:tc>
                <a:tc>
                  <a:txBody>
                    <a:bodyPr/>
                    <a:lstStyle/>
                    <a:p>
                      <a:pPr algn="ctr"/>
                      <a:r>
                        <a:rPr lang="en-US" dirty="0">
                          <a:latin typeface="Calibri" panose="020F0502020204030204" pitchFamily="34" charset="0"/>
                          <a:cs typeface="Calibri" panose="020F0502020204030204" pitchFamily="34" charset="0"/>
                        </a:rPr>
                        <a:t>0.89</a:t>
                      </a:r>
                    </a:p>
                  </a:txBody>
                  <a:tcPr/>
                </a:tc>
                <a:tc>
                  <a:txBody>
                    <a:bodyPr/>
                    <a:lstStyle/>
                    <a:p>
                      <a:pPr algn="ctr"/>
                      <a:r>
                        <a:rPr lang="en-US" dirty="0">
                          <a:latin typeface="Calibri" panose="020F0502020204030204" pitchFamily="34" charset="0"/>
                          <a:cs typeface="Calibri" panose="020F0502020204030204" pitchFamily="34" charset="0"/>
                        </a:rPr>
                        <a:t>0.94</a:t>
                      </a:r>
                    </a:p>
                  </a:txBody>
                  <a:tcPr/>
                </a:tc>
                <a:extLst>
                  <a:ext uri="{0D108BD9-81ED-4DB2-BD59-A6C34878D82A}">
                    <a16:rowId xmlns:a16="http://schemas.microsoft.com/office/drawing/2014/main" val="2799921736"/>
                  </a:ext>
                </a:extLst>
              </a:tr>
              <a:tr h="398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Random Forest</a:t>
                      </a:r>
                    </a:p>
                  </a:txBody>
                  <a:tcPr/>
                </a:tc>
                <a:tc>
                  <a:txBody>
                    <a:bodyPr/>
                    <a:lstStyle/>
                    <a:p>
                      <a:pPr algn="ctr"/>
                      <a:r>
                        <a:rPr lang="en-US" dirty="0">
                          <a:latin typeface="Calibri" panose="020F0502020204030204" pitchFamily="34" charset="0"/>
                          <a:cs typeface="Calibri" panose="020F0502020204030204" pitchFamily="34" charset="0"/>
                        </a:rPr>
                        <a:t>99.97</a:t>
                      </a:r>
                    </a:p>
                  </a:txBody>
                  <a:tcPr/>
                </a:tc>
                <a:tc>
                  <a:txBody>
                    <a:bodyPr/>
                    <a:lstStyle/>
                    <a:p>
                      <a:pPr algn="ctr"/>
                      <a:r>
                        <a:rPr lang="en-US" dirty="0">
                          <a:latin typeface="Calibri" panose="020F0502020204030204" pitchFamily="34" charset="0"/>
                          <a:cs typeface="Calibri" panose="020F0502020204030204" pitchFamily="34" charset="0"/>
                        </a:rPr>
                        <a:t>0.99</a:t>
                      </a:r>
                    </a:p>
                  </a:txBody>
                  <a:tcPr/>
                </a:tc>
                <a:tc>
                  <a:txBody>
                    <a:bodyPr/>
                    <a:lstStyle/>
                    <a:p>
                      <a:pPr algn="ctr"/>
                      <a:r>
                        <a:rPr lang="en-US" dirty="0">
                          <a:latin typeface="Calibri" panose="020F0502020204030204" pitchFamily="34" charset="0"/>
                          <a:cs typeface="Calibri" panose="020F0502020204030204" pitchFamily="34" charset="0"/>
                        </a:rPr>
                        <a:t>1.00</a:t>
                      </a:r>
                    </a:p>
                  </a:txBody>
                  <a:tcPr/>
                </a:tc>
                <a:tc>
                  <a:txBody>
                    <a:bodyPr/>
                    <a:lstStyle/>
                    <a:p>
                      <a:pPr algn="ctr"/>
                      <a:r>
                        <a:rPr lang="en-US" dirty="0">
                          <a:latin typeface="Calibri" panose="020F0502020204030204" pitchFamily="34" charset="0"/>
                          <a:cs typeface="Calibri" panose="020F0502020204030204" pitchFamily="34" charset="0"/>
                        </a:rPr>
                        <a:t>0.99</a:t>
                      </a:r>
                    </a:p>
                  </a:txBody>
                  <a:tcPr/>
                </a:tc>
                <a:extLst>
                  <a:ext uri="{0D108BD9-81ED-4DB2-BD59-A6C34878D82A}">
                    <a16:rowId xmlns:a16="http://schemas.microsoft.com/office/drawing/2014/main" val="1930762936"/>
                  </a:ext>
                </a:extLst>
              </a:tr>
              <a:tr h="4437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K-Nearest Neighbors</a:t>
                      </a:r>
                    </a:p>
                  </a:txBody>
                  <a:tcPr/>
                </a:tc>
                <a:tc>
                  <a:txBody>
                    <a:bodyPr/>
                    <a:lstStyle/>
                    <a:p>
                      <a:pPr algn="ctr"/>
                      <a:r>
                        <a:rPr lang="en-US" dirty="0">
                          <a:latin typeface="Calibri" panose="020F0502020204030204" pitchFamily="34" charset="0"/>
                          <a:cs typeface="Calibri" panose="020F0502020204030204" pitchFamily="34" charset="0"/>
                        </a:rPr>
                        <a:t>63.67</a:t>
                      </a:r>
                    </a:p>
                  </a:txBody>
                  <a:tcPr/>
                </a:tc>
                <a:tc>
                  <a:txBody>
                    <a:bodyPr/>
                    <a:lstStyle/>
                    <a:p>
                      <a:pPr algn="ctr"/>
                      <a:r>
                        <a:rPr lang="en-US" dirty="0">
                          <a:latin typeface="Calibri" panose="020F0502020204030204" pitchFamily="34" charset="0"/>
                          <a:cs typeface="Calibri" panose="020F0502020204030204" pitchFamily="34" charset="0"/>
                        </a:rPr>
                        <a:t>0.71</a:t>
                      </a:r>
                    </a:p>
                  </a:txBody>
                  <a:tcPr/>
                </a:tc>
                <a:tc>
                  <a:txBody>
                    <a:bodyPr/>
                    <a:lstStyle/>
                    <a:p>
                      <a:pPr algn="ctr"/>
                      <a:r>
                        <a:rPr lang="en-US" dirty="0">
                          <a:latin typeface="Calibri" panose="020F0502020204030204" pitchFamily="34" charset="0"/>
                          <a:cs typeface="Calibri" panose="020F0502020204030204" pitchFamily="34" charset="0"/>
                        </a:rPr>
                        <a:t>0.61</a:t>
                      </a:r>
                    </a:p>
                  </a:txBody>
                  <a:tcPr/>
                </a:tc>
                <a:tc>
                  <a:txBody>
                    <a:bodyPr/>
                    <a:lstStyle/>
                    <a:p>
                      <a:pPr algn="ctr"/>
                      <a:r>
                        <a:rPr lang="en-US" dirty="0">
                          <a:latin typeface="Calibri" panose="020F0502020204030204" pitchFamily="34" charset="0"/>
                          <a:cs typeface="Calibri" panose="020F0502020204030204" pitchFamily="34" charset="0"/>
                        </a:rPr>
                        <a:t>0.66</a:t>
                      </a:r>
                    </a:p>
                  </a:txBody>
                  <a:tcPr/>
                </a:tc>
                <a:extLst>
                  <a:ext uri="{0D108BD9-81ED-4DB2-BD59-A6C34878D82A}">
                    <a16:rowId xmlns:a16="http://schemas.microsoft.com/office/drawing/2014/main" val="346247935"/>
                  </a:ext>
                </a:extLst>
              </a:tr>
              <a:tr h="645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Support Vector Machine</a:t>
                      </a:r>
                    </a:p>
                  </a:txBody>
                  <a:tcPr/>
                </a:tc>
                <a:tc>
                  <a:txBody>
                    <a:bodyPr/>
                    <a:lstStyle/>
                    <a:p>
                      <a:pPr algn="ctr"/>
                      <a:r>
                        <a:rPr lang="en-US" dirty="0">
                          <a:latin typeface="Calibri" panose="020F0502020204030204" pitchFamily="34" charset="0"/>
                          <a:cs typeface="Calibri" panose="020F0502020204030204" pitchFamily="34" charset="0"/>
                        </a:rPr>
                        <a:t>49.69</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1203122276"/>
                  </a:ext>
                </a:extLst>
              </a:tr>
              <a:tr h="368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Naive Bayes</a:t>
                      </a:r>
                    </a:p>
                  </a:txBody>
                  <a:tcPr/>
                </a:tc>
                <a:tc>
                  <a:txBody>
                    <a:bodyPr/>
                    <a:lstStyle/>
                    <a:p>
                      <a:pPr algn="ctr"/>
                      <a:r>
                        <a:rPr lang="en-US" dirty="0">
                          <a:latin typeface="Calibri" panose="020F0502020204030204" pitchFamily="34" charset="0"/>
                          <a:cs typeface="Calibri" panose="020F0502020204030204" pitchFamily="34" charset="0"/>
                        </a:rPr>
                        <a:t>50.56</a:t>
                      </a:r>
                    </a:p>
                  </a:txBody>
                  <a:tcPr/>
                </a:tc>
                <a:tc>
                  <a:txBody>
                    <a:bodyPr/>
                    <a:lstStyle/>
                    <a:p>
                      <a:pPr algn="ctr"/>
                      <a:r>
                        <a:rPr lang="en-US" dirty="0">
                          <a:latin typeface="Calibri" panose="020F0502020204030204" pitchFamily="34" charset="0"/>
                          <a:cs typeface="Calibri" panose="020F0502020204030204" pitchFamily="34" charset="0"/>
                        </a:rPr>
                        <a:t>0.51</a:t>
                      </a:r>
                    </a:p>
                  </a:txBody>
                  <a:tcPr/>
                </a:tc>
                <a:tc>
                  <a:txBody>
                    <a:bodyPr/>
                    <a:lstStyle/>
                    <a:p>
                      <a:pPr algn="ctr"/>
                      <a:r>
                        <a:rPr lang="en-US" dirty="0">
                          <a:latin typeface="Calibri" panose="020F0502020204030204" pitchFamily="34" charset="0"/>
                          <a:cs typeface="Calibri" panose="020F0502020204030204" pitchFamily="34" charset="0"/>
                        </a:rPr>
                        <a:t>0.50</a:t>
                      </a:r>
                    </a:p>
                  </a:txBody>
                  <a:tcPr/>
                </a:tc>
                <a:tc>
                  <a:txBody>
                    <a:bodyPr/>
                    <a:lstStyle/>
                    <a:p>
                      <a:pPr algn="ctr"/>
                      <a:r>
                        <a:rPr lang="en-US" dirty="0">
                          <a:latin typeface="Calibri" panose="020F0502020204030204" pitchFamily="34" charset="0"/>
                          <a:cs typeface="Calibri" panose="020F0502020204030204" pitchFamily="34" charset="0"/>
                        </a:rPr>
                        <a:t>0.51</a:t>
                      </a:r>
                    </a:p>
                  </a:txBody>
                  <a:tcPr/>
                </a:tc>
                <a:extLst>
                  <a:ext uri="{0D108BD9-81ED-4DB2-BD59-A6C34878D82A}">
                    <a16:rowId xmlns:a16="http://schemas.microsoft.com/office/drawing/2014/main" val="3799368466"/>
                  </a:ext>
                </a:extLst>
              </a:tr>
            </a:tbl>
          </a:graphicData>
        </a:graphic>
      </p:graphicFrame>
      <p:sp>
        <p:nvSpPr>
          <p:cNvPr id="3" name="TextBox 2">
            <a:extLst>
              <a:ext uri="{FF2B5EF4-FFF2-40B4-BE49-F238E27FC236}">
                <a16:creationId xmlns:a16="http://schemas.microsoft.com/office/drawing/2014/main" id="{A8F6BB4C-B3AB-4634-AFEC-964EDB4C9EF2}"/>
              </a:ext>
            </a:extLst>
          </p:cNvPr>
          <p:cNvSpPr txBox="1"/>
          <p:nvPr/>
        </p:nvSpPr>
        <p:spPr>
          <a:xfrm>
            <a:off x="7466120" y="2898338"/>
            <a:ext cx="3222595"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Decision Tree</a:t>
            </a:r>
            <a:r>
              <a:rPr lang="en-US" dirty="0">
                <a:latin typeface="Calibri" panose="020F0502020204030204" pitchFamily="34" charset="0"/>
                <a:cs typeface="Calibri" panose="020F0502020204030204" pitchFamily="34" charset="0"/>
              </a:rPr>
              <a:t> model is the best performer with </a:t>
            </a:r>
            <a:r>
              <a:rPr lang="en-US" b="1" dirty="0">
                <a:latin typeface="Calibri" panose="020F0502020204030204" pitchFamily="34" charset="0"/>
                <a:cs typeface="Calibri" panose="020F0502020204030204" pitchFamily="34" charset="0"/>
              </a:rPr>
              <a:t>93.78%</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accuracy</a:t>
            </a:r>
            <a:r>
              <a:rPr lang="en-US" dirty="0">
                <a:latin typeface="Calibri" panose="020F0502020204030204" pitchFamily="34" charset="0"/>
                <a:cs typeface="Calibri" panose="020F0502020204030204" pitchFamily="34" charset="0"/>
              </a:rPr>
              <a:t>, while the </a:t>
            </a:r>
            <a:r>
              <a:rPr lang="en-US" b="1" dirty="0">
                <a:latin typeface="Calibri" panose="020F0502020204030204" pitchFamily="34" charset="0"/>
                <a:cs typeface="Calibri" panose="020F0502020204030204" pitchFamily="34" charset="0"/>
              </a:rPr>
              <a:t>Random Forest</a:t>
            </a:r>
            <a:r>
              <a:rPr lang="en-US" dirty="0">
                <a:latin typeface="Calibri" panose="020F0502020204030204" pitchFamily="34" charset="0"/>
                <a:cs typeface="Calibri" panose="020F0502020204030204" pitchFamily="34" charset="0"/>
              </a:rPr>
              <a:t> model, despite its </a:t>
            </a:r>
            <a:r>
              <a:rPr lang="en-US" b="1" dirty="0">
                <a:latin typeface="Calibri" panose="020F0502020204030204" pitchFamily="34" charset="0"/>
                <a:cs typeface="Calibri" panose="020F0502020204030204" pitchFamily="34" charset="0"/>
              </a:rPr>
              <a:t>99.97%</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accuracy</a:t>
            </a:r>
            <a:r>
              <a:rPr lang="en-US" dirty="0">
                <a:latin typeface="Calibri" panose="020F0502020204030204" pitchFamily="34" charset="0"/>
                <a:cs typeface="Calibri" panose="020F0502020204030204" pitchFamily="34" charset="0"/>
              </a:rPr>
              <a:t>, is likely overfitted.</a:t>
            </a:r>
          </a:p>
        </p:txBody>
      </p:sp>
    </p:spTree>
    <p:extLst>
      <p:ext uri="{BB962C8B-B14F-4D97-AF65-F5344CB8AC3E}">
        <p14:creationId xmlns:p14="http://schemas.microsoft.com/office/powerpoint/2010/main" val="46822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B5F5-4E28-483B-8EA0-923B8071375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Best Fitted Model Graph:</a:t>
            </a:r>
          </a:p>
        </p:txBody>
      </p:sp>
      <p:pic>
        <p:nvPicPr>
          <p:cNvPr id="11" name="Content Placeholder 10">
            <a:extLst>
              <a:ext uri="{FF2B5EF4-FFF2-40B4-BE49-F238E27FC236}">
                <a16:creationId xmlns:a16="http://schemas.microsoft.com/office/drawing/2014/main" id="{A112BA8B-F263-4504-B460-9519395F418D}"/>
              </a:ext>
            </a:extLst>
          </p:cNvPr>
          <p:cNvPicPr>
            <a:picLocks noGrp="1" noChangeAspect="1"/>
          </p:cNvPicPr>
          <p:nvPr>
            <p:ph idx="1"/>
          </p:nvPr>
        </p:nvPicPr>
        <p:blipFill>
          <a:blip r:embed="rId2"/>
          <a:stretch>
            <a:fillRect/>
          </a:stretch>
        </p:blipFill>
        <p:spPr>
          <a:xfrm>
            <a:off x="2840715" y="1828800"/>
            <a:ext cx="5437420" cy="4351338"/>
          </a:xfrm>
        </p:spPr>
      </p:pic>
    </p:spTree>
    <p:extLst>
      <p:ext uri="{BB962C8B-B14F-4D97-AF65-F5344CB8AC3E}">
        <p14:creationId xmlns:p14="http://schemas.microsoft.com/office/powerpoint/2010/main" val="405816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6481-69A7-4C83-97F8-7B63C65FD1CF}"/>
              </a:ext>
            </a:extLst>
          </p:cNvPr>
          <p:cNvSpPr>
            <a:spLocks noGrp="1"/>
          </p:cNvSpPr>
          <p:nvPr>
            <p:ph type="title"/>
          </p:nvPr>
        </p:nvSpPr>
        <p:spPr>
          <a:xfrm>
            <a:off x="1261872" y="365760"/>
            <a:ext cx="9515619" cy="1463040"/>
          </a:xfrm>
        </p:spPr>
        <p:txBody>
          <a:bodyPr/>
          <a:lstStyle/>
          <a:p>
            <a:r>
              <a:rPr lang="en-US" dirty="0">
                <a:latin typeface="Calibri" panose="020F0502020204030204" pitchFamily="34" charset="0"/>
                <a:cs typeface="Calibri" panose="020F0502020204030204" pitchFamily="34" charset="0"/>
              </a:rPr>
              <a:t>Feature Engineering DataFrame-3:</a:t>
            </a:r>
          </a:p>
        </p:txBody>
      </p:sp>
      <p:graphicFrame>
        <p:nvGraphicFramePr>
          <p:cNvPr id="4" name="Table 4">
            <a:extLst>
              <a:ext uri="{FF2B5EF4-FFF2-40B4-BE49-F238E27FC236}">
                <a16:creationId xmlns:a16="http://schemas.microsoft.com/office/drawing/2014/main" id="{7954CAB1-98E5-472E-AF45-01A44EB29669}"/>
              </a:ext>
            </a:extLst>
          </p:cNvPr>
          <p:cNvGraphicFramePr>
            <a:graphicFrameLocks noGrp="1"/>
          </p:cNvGraphicFramePr>
          <p:nvPr>
            <p:ph idx="1"/>
            <p:extLst>
              <p:ext uri="{D42A27DB-BD31-4B8C-83A1-F6EECF244321}">
                <p14:modId xmlns:p14="http://schemas.microsoft.com/office/powerpoint/2010/main" val="1575933707"/>
              </p:ext>
            </p:extLst>
          </p:nvPr>
        </p:nvGraphicFramePr>
        <p:xfrm>
          <a:off x="1261871" y="2432482"/>
          <a:ext cx="8596159" cy="741680"/>
        </p:xfrm>
        <a:graphic>
          <a:graphicData uri="http://schemas.openxmlformats.org/drawingml/2006/table">
            <a:tbl>
              <a:tblPr firstRow="1" bandRow="1">
                <a:tableStyleId>{5C22544A-7EE6-4342-B048-85BDC9FD1C3A}</a:tableStyleId>
              </a:tblPr>
              <a:tblGrid>
                <a:gridCol w="1720379">
                  <a:extLst>
                    <a:ext uri="{9D8B030D-6E8A-4147-A177-3AD203B41FA5}">
                      <a16:colId xmlns:a16="http://schemas.microsoft.com/office/drawing/2014/main" val="3125004591"/>
                    </a:ext>
                  </a:extLst>
                </a:gridCol>
                <a:gridCol w="1718945">
                  <a:extLst>
                    <a:ext uri="{9D8B030D-6E8A-4147-A177-3AD203B41FA5}">
                      <a16:colId xmlns:a16="http://schemas.microsoft.com/office/drawing/2014/main" val="3215336029"/>
                    </a:ext>
                  </a:extLst>
                </a:gridCol>
                <a:gridCol w="1718945">
                  <a:extLst>
                    <a:ext uri="{9D8B030D-6E8A-4147-A177-3AD203B41FA5}">
                      <a16:colId xmlns:a16="http://schemas.microsoft.com/office/drawing/2014/main" val="4267713021"/>
                    </a:ext>
                  </a:extLst>
                </a:gridCol>
                <a:gridCol w="1718945">
                  <a:extLst>
                    <a:ext uri="{9D8B030D-6E8A-4147-A177-3AD203B41FA5}">
                      <a16:colId xmlns:a16="http://schemas.microsoft.com/office/drawing/2014/main" val="3079790146"/>
                    </a:ext>
                  </a:extLst>
                </a:gridCol>
                <a:gridCol w="1718945">
                  <a:extLst>
                    <a:ext uri="{9D8B030D-6E8A-4147-A177-3AD203B41FA5}">
                      <a16:colId xmlns:a16="http://schemas.microsoft.com/office/drawing/2014/main" val="281356129"/>
                    </a:ext>
                  </a:extLst>
                </a:gridCol>
              </a:tblGrid>
              <a:tr h="370840">
                <a:tc>
                  <a:txBody>
                    <a:bodyPr/>
                    <a:lstStyle/>
                    <a:p>
                      <a:pPr algn="ctr"/>
                      <a:r>
                        <a:rPr lang="en-US" dirty="0">
                          <a:latin typeface="Calibri" panose="020F0502020204030204" pitchFamily="34" charset="0"/>
                          <a:cs typeface="Calibri" panose="020F0502020204030204" pitchFamily="34" charset="0"/>
                        </a:rPr>
                        <a:t>Model Name</a:t>
                      </a:r>
                    </a:p>
                  </a:txBody>
                  <a:tcPr/>
                </a:tc>
                <a:tc>
                  <a:txBody>
                    <a:bodyPr/>
                    <a:lstStyle/>
                    <a:p>
                      <a:pPr algn="ctr"/>
                      <a:r>
                        <a:rPr lang="en-US" dirty="0">
                          <a:latin typeface="Calibri" panose="020F0502020204030204" pitchFamily="34" charset="0"/>
                          <a:cs typeface="Calibri" panose="020F0502020204030204" pitchFamily="34" charset="0"/>
                        </a:rPr>
                        <a:t>Accuracy</a:t>
                      </a:r>
                    </a:p>
                  </a:txBody>
                  <a:tcPr/>
                </a:tc>
                <a:tc>
                  <a:txBody>
                    <a:bodyPr/>
                    <a:lstStyle/>
                    <a:p>
                      <a:pPr algn="ctr"/>
                      <a:r>
                        <a:rPr lang="en-US" dirty="0">
                          <a:latin typeface="Calibri" panose="020F0502020204030204" pitchFamily="34" charset="0"/>
                          <a:cs typeface="Calibri" panose="020F0502020204030204" pitchFamily="34" charset="0"/>
                        </a:rPr>
                        <a:t>Precision</a:t>
                      </a:r>
                    </a:p>
                  </a:txBody>
                  <a:tcPr/>
                </a:tc>
                <a:tc>
                  <a:txBody>
                    <a:bodyPr/>
                    <a:lstStyle/>
                    <a:p>
                      <a:pPr algn="ctr"/>
                      <a:r>
                        <a:rPr lang="en-US" dirty="0">
                          <a:latin typeface="Calibri" panose="020F0502020204030204" pitchFamily="34" charset="0"/>
                          <a:cs typeface="Calibri" panose="020F0502020204030204" pitchFamily="34" charset="0"/>
                        </a:rPr>
                        <a:t>Recall</a:t>
                      </a:r>
                    </a:p>
                  </a:txBody>
                  <a:tcPr/>
                </a:tc>
                <a:tc>
                  <a:txBody>
                    <a:bodyPr/>
                    <a:lstStyle/>
                    <a:p>
                      <a:pPr algn="ctr"/>
                      <a:r>
                        <a:rPr lang="en-US" dirty="0">
                          <a:latin typeface="Calibri" panose="020F0502020204030204" pitchFamily="34" charset="0"/>
                          <a:cs typeface="Calibri" panose="020F0502020204030204" pitchFamily="34" charset="0"/>
                        </a:rPr>
                        <a:t>F1 Score</a:t>
                      </a:r>
                    </a:p>
                  </a:txBody>
                  <a:tcPr/>
                </a:tc>
                <a:extLst>
                  <a:ext uri="{0D108BD9-81ED-4DB2-BD59-A6C34878D82A}">
                    <a16:rowId xmlns:a16="http://schemas.microsoft.com/office/drawing/2014/main" val="577472861"/>
                  </a:ext>
                </a:extLst>
              </a:tr>
              <a:tr h="370840">
                <a:tc>
                  <a:txBody>
                    <a:bodyPr/>
                    <a:lstStyle/>
                    <a:p>
                      <a:pPr algn="ctr"/>
                      <a:r>
                        <a:rPr lang="en-US" dirty="0">
                          <a:latin typeface="Calibri" panose="020F0502020204030204" pitchFamily="34" charset="0"/>
                          <a:cs typeface="Calibri" panose="020F0502020204030204" pitchFamily="34" charset="0"/>
                        </a:rPr>
                        <a:t>Decision Tree</a:t>
                      </a:r>
                    </a:p>
                  </a:txBody>
                  <a:tcPr/>
                </a:tc>
                <a:tc>
                  <a:txBody>
                    <a:bodyPr/>
                    <a:lstStyle/>
                    <a:p>
                      <a:pPr algn="ctr"/>
                      <a:r>
                        <a:rPr lang="en-US" dirty="0">
                          <a:latin typeface="Calibri" panose="020F0502020204030204" pitchFamily="34" charset="0"/>
                          <a:cs typeface="Calibri" panose="020F0502020204030204" pitchFamily="34" charset="0"/>
                        </a:rPr>
                        <a:t>93.69</a:t>
                      </a:r>
                    </a:p>
                  </a:txBody>
                  <a:tcPr/>
                </a:tc>
                <a:tc>
                  <a:txBody>
                    <a:bodyPr/>
                    <a:lstStyle/>
                    <a:p>
                      <a:pPr algn="ctr"/>
                      <a:r>
                        <a:rPr lang="en-US" dirty="0">
                          <a:latin typeface="Calibri" panose="020F0502020204030204" pitchFamily="34" charset="0"/>
                          <a:cs typeface="Calibri" panose="020F0502020204030204" pitchFamily="34" charset="0"/>
                        </a:rPr>
                        <a:t>0.99</a:t>
                      </a:r>
                    </a:p>
                  </a:txBody>
                  <a:tcPr/>
                </a:tc>
                <a:tc>
                  <a:txBody>
                    <a:bodyPr/>
                    <a:lstStyle/>
                    <a:p>
                      <a:pPr algn="ctr"/>
                      <a:r>
                        <a:rPr lang="en-US" dirty="0">
                          <a:latin typeface="Calibri" panose="020F0502020204030204" pitchFamily="34" charset="0"/>
                          <a:cs typeface="Calibri" panose="020F0502020204030204" pitchFamily="34" charset="0"/>
                        </a:rPr>
                        <a:t>0.94</a:t>
                      </a:r>
                    </a:p>
                  </a:txBody>
                  <a:tcPr/>
                </a:tc>
                <a:tc>
                  <a:txBody>
                    <a:bodyPr/>
                    <a:lstStyle/>
                    <a:p>
                      <a:pPr algn="ctr"/>
                      <a:r>
                        <a:rPr lang="en-US" dirty="0">
                          <a:latin typeface="Calibri" panose="020F0502020204030204" pitchFamily="34" charset="0"/>
                          <a:cs typeface="Calibri" panose="020F0502020204030204" pitchFamily="34" charset="0"/>
                        </a:rPr>
                        <a:t>0.94</a:t>
                      </a:r>
                    </a:p>
                  </a:txBody>
                  <a:tcPr/>
                </a:tc>
                <a:extLst>
                  <a:ext uri="{0D108BD9-81ED-4DB2-BD59-A6C34878D82A}">
                    <a16:rowId xmlns:a16="http://schemas.microsoft.com/office/drawing/2014/main" val="1997406575"/>
                  </a:ext>
                </a:extLst>
              </a:tr>
            </a:tbl>
          </a:graphicData>
        </a:graphic>
      </p:graphicFrame>
      <p:sp>
        <p:nvSpPr>
          <p:cNvPr id="6" name="TextBox 5">
            <a:extLst>
              <a:ext uri="{FF2B5EF4-FFF2-40B4-BE49-F238E27FC236}">
                <a16:creationId xmlns:a16="http://schemas.microsoft.com/office/drawing/2014/main" id="{239CFEE9-26B4-4CCD-97C6-CC0486A70ABF}"/>
              </a:ext>
            </a:extLst>
          </p:cNvPr>
          <p:cNvSpPr txBox="1"/>
          <p:nvPr/>
        </p:nvSpPr>
        <p:spPr>
          <a:xfrm>
            <a:off x="1261872" y="3595456"/>
            <a:ext cx="8596159"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After feature engineering, the </a:t>
            </a:r>
            <a:r>
              <a:rPr lang="en-US" b="1" dirty="0">
                <a:latin typeface="Calibri" panose="020F0502020204030204" pitchFamily="34" charset="0"/>
                <a:cs typeface="Calibri" panose="020F0502020204030204" pitchFamily="34" charset="0"/>
              </a:rPr>
              <a:t>Decision Tree</a:t>
            </a:r>
            <a:r>
              <a:rPr lang="en-US" dirty="0">
                <a:latin typeface="Calibri" panose="020F0502020204030204" pitchFamily="34" charset="0"/>
                <a:cs typeface="Calibri" panose="020F0502020204030204" pitchFamily="34" charset="0"/>
              </a:rPr>
              <a:t> model achieved an accuracy of </a:t>
            </a:r>
            <a:r>
              <a:rPr lang="en-US" b="1" dirty="0">
                <a:latin typeface="Calibri" panose="020F0502020204030204" pitchFamily="34" charset="0"/>
                <a:cs typeface="Calibri" panose="020F0502020204030204" pitchFamily="34" charset="0"/>
              </a:rPr>
              <a:t>93.69%</a:t>
            </a:r>
            <a:r>
              <a:rPr lang="en-US" dirty="0">
                <a:latin typeface="Calibri" panose="020F0502020204030204" pitchFamily="34" charset="0"/>
                <a:cs typeface="Calibri" panose="020F0502020204030204" pitchFamily="34" charset="0"/>
              </a:rPr>
              <a:t>, with a precision of </a:t>
            </a:r>
            <a:r>
              <a:rPr lang="en-US" b="1" dirty="0">
                <a:latin typeface="Calibri" panose="020F0502020204030204" pitchFamily="34" charset="0"/>
                <a:cs typeface="Calibri" panose="020F0502020204030204" pitchFamily="34" charset="0"/>
              </a:rPr>
              <a:t>0.99</a:t>
            </a:r>
            <a:r>
              <a:rPr lang="en-US" dirty="0">
                <a:latin typeface="Calibri" panose="020F0502020204030204" pitchFamily="34" charset="0"/>
                <a:cs typeface="Calibri" panose="020F0502020204030204" pitchFamily="34" charset="0"/>
              </a:rPr>
              <a:t> and a recall of </a:t>
            </a:r>
            <a:r>
              <a:rPr lang="en-US" b="1" dirty="0">
                <a:latin typeface="Calibri" panose="020F0502020204030204" pitchFamily="34" charset="0"/>
                <a:cs typeface="Calibri" panose="020F0502020204030204" pitchFamily="34" charset="0"/>
              </a:rPr>
              <a:t>0.94</a:t>
            </a:r>
            <a:r>
              <a:rPr lang="en-US" dirty="0">
                <a:latin typeface="Calibri" panose="020F0502020204030204" pitchFamily="34" charset="0"/>
                <a:cs typeface="Calibri" panose="020F0502020204030204" pitchFamily="34" charset="0"/>
              </a:rPr>
              <a:t>, resulting in a high F1 score of </a:t>
            </a:r>
            <a:r>
              <a:rPr lang="en-US" b="1" dirty="0">
                <a:latin typeface="Calibri" panose="020F0502020204030204" pitchFamily="34" charset="0"/>
                <a:cs typeface="Calibri" panose="020F0502020204030204" pitchFamily="34" charset="0"/>
              </a:rPr>
              <a:t>0.96</a:t>
            </a:r>
            <a:r>
              <a:rPr lang="en-US" dirty="0">
                <a:latin typeface="Calibri" panose="020F0502020204030204" pitchFamily="34" charset="0"/>
                <a:cs typeface="Calibri" panose="020F0502020204030204" pitchFamily="34" charset="0"/>
              </a:rPr>
              <a:t>, showcasing its robustness and reliability in classification tasks.</a:t>
            </a:r>
          </a:p>
        </p:txBody>
      </p:sp>
    </p:spTree>
    <p:extLst>
      <p:ext uri="{BB962C8B-B14F-4D97-AF65-F5344CB8AC3E}">
        <p14:creationId xmlns:p14="http://schemas.microsoft.com/office/powerpoint/2010/main" val="93794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13FA-D7C5-44D2-BDC6-2DE43E34587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Best Fitted Model Graph:</a:t>
            </a:r>
          </a:p>
        </p:txBody>
      </p:sp>
      <p:pic>
        <p:nvPicPr>
          <p:cNvPr id="5" name="Content Placeholder 4">
            <a:extLst>
              <a:ext uri="{FF2B5EF4-FFF2-40B4-BE49-F238E27FC236}">
                <a16:creationId xmlns:a16="http://schemas.microsoft.com/office/drawing/2014/main" id="{8F203E88-A869-42C9-BC56-D09746D8C445}"/>
              </a:ext>
            </a:extLst>
          </p:cNvPr>
          <p:cNvPicPr>
            <a:picLocks noGrp="1" noChangeAspect="1"/>
          </p:cNvPicPr>
          <p:nvPr>
            <p:ph idx="1"/>
          </p:nvPr>
        </p:nvPicPr>
        <p:blipFill>
          <a:blip r:embed="rId2"/>
          <a:stretch>
            <a:fillRect/>
          </a:stretch>
        </p:blipFill>
        <p:spPr>
          <a:xfrm>
            <a:off x="2816986" y="1828800"/>
            <a:ext cx="5484879" cy="4351338"/>
          </a:xfrm>
        </p:spPr>
      </p:pic>
    </p:spTree>
    <p:extLst>
      <p:ext uri="{BB962C8B-B14F-4D97-AF65-F5344CB8AC3E}">
        <p14:creationId xmlns:p14="http://schemas.microsoft.com/office/powerpoint/2010/main" val="420234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F278-6A29-408C-A1F7-1BEF31AFD3B5}"/>
              </a:ext>
            </a:extLst>
          </p:cNvPr>
          <p:cNvSpPr>
            <a:spLocks noGrp="1"/>
          </p:cNvSpPr>
          <p:nvPr>
            <p:ph type="title"/>
          </p:nvPr>
        </p:nvSpPr>
        <p:spPr>
          <a:xfrm>
            <a:off x="1261872" y="365760"/>
            <a:ext cx="9533375" cy="965890"/>
          </a:xfrm>
        </p:spPr>
        <p:txBody>
          <a:bodyPr/>
          <a:lstStyle/>
          <a:p>
            <a:r>
              <a:rPr lang="en-US" dirty="0">
                <a:latin typeface="Calibri" panose="020F0502020204030204" pitchFamily="34" charset="0"/>
                <a:cs typeface="Calibri" panose="020F0502020204030204" pitchFamily="34" charset="0"/>
              </a:rPr>
              <a:t>Cross Validation And Final Conclusion:</a:t>
            </a:r>
          </a:p>
        </p:txBody>
      </p:sp>
      <p:sp>
        <p:nvSpPr>
          <p:cNvPr id="3" name="Content Placeholder 2">
            <a:extLst>
              <a:ext uri="{FF2B5EF4-FFF2-40B4-BE49-F238E27FC236}">
                <a16:creationId xmlns:a16="http://schemas.microsoft.com/office/drawing/2014/main" id="{696A80EC-54BB-46D2-80FB-DDED977E3484}"/>
              </a:ext>
            </a:extLst>
          </p:cNvPr>
          <p:cNvSpPr>
            <a:spLocks noGrp="1"/>
          </p:cNvSpPr>
          <p:nvPr>
            <p:ph idx="1"/>
          </p:nvPr>
        </p:nvSpPr>
        <p:spPr>
          <a:xfrm>
            <a:off x="1261872" y="1482571"/>
            <a:ext cx="8595360" cy="4909351"/>
          </a:xfrm>
        </p:spPr>
        <p:txBody>
          <a:bodyPr>
            <a:noAutofit/>
          </a:bodyPr>
          <a:lstStyle/>
          <a:p>
            <a:pPr algn="just"/>
            <a:r>
              <a:rPr lang="en-US" b="1" dirty="0">
                <a:latin typeface="Calibri" panose="020F0502020204030204" pitchFamily="34" charset="0"/>
                <a:cs typeface="Calibri" panose="020F0502020204030204" pitchFamily="34" charset="0"/>
              </a:rPr>
              <a:t>Consistent performance </a:t>
            </a:r>
            <a:r>
              <a:rPr lang="en-US" dirty="0">
                <a:latin typeface="Calibri" panose="020F0502020204030204" pitchFamily="34" charset="0"/>
                <a:cs typeface="Calibri" panose="020F0502020204030204" pitchFamily="34" charset="0"/>
              </a:rPr>
              <a:t>with cross-validation scores ranging from 0.9339 to 0.9408</a:t>
            </a:r>
          </a:p>
          <a:p>
            <a:pPr algn="just"/>
            <a:r>
              <a:rPr lang="en-US" b="1" dirty="0">
                <a:latin typeface="Calibri" panose="020F0502020204030204" pitchFamily="34" charset="0"/>
                <a:cs typeface="Calibri" panose="020F0502020204030204" pitchFamily="34" charset="0"/>
              </a:rPr>
              <a:t>Mean cross-validation accuracy</a:t>
            </a:r>
            <a:r>
              <a:rPr lang="en-US" dirty="0">
                <a:latin typeface="Calibri" panose="020F0502020204030204" pitchFamily="34" charset="0"/>
                <a:cs typeface="Calibri" panose="020F0502020204030204" pitchFamily="34" charset="0"/>
              </a:rPr>
              <a:t> of 0.94</a:t>
            </a:r>
          </a:p>
          <a:p>
            <a:pPr algn="just"/>
            <a:r>
              <a:rPr lang="en-US" b="1" dirty="0">
                <a:latin typeface="Calibri" panose="020F0502020204030204" pitchFamily="34" charset="0"/>
                <a:cs typeface="Calibri" panose="020F0502020204030204" pitchFamily="34" charset="0"/>
              </a:rPr>
              <a:t>Overall accuracy: </a:t>
            </a:r>
            <a:r>
              <a:rPr lang="en-US" dirty="0">
                <a:latin typeface="Calibri" panose="020F0502020204030204" pitchFamily="34" charset="0"/>
                <a:cs typeface="Calibri" panose="020F0502020204030204" pitchFamily="34" charset="0"/>
              </a:rPr>
              <a:t>93.69%</a:t>
            </a:r>
          </a:p>
          <a:p>
            <a:pPr algn="just"/>
            <a:r>
              <a:rPr lang="en-US" b="1" dirty="0">
                <a:latin typeface="Calibri" panose="020F0502020204030204" pitchFamily="34" charset="0"/>
                <a:cs typeface="Calibri" panose="020F0502020204030204" pitchFamily="34" charset="0"/>
              </a:rPr>
              <a:t>High precision: </a:t>
            </a:r>
            <a:r>
              <a:rPr lang="en-US" dirty="0">
                <a:latin typeface="Calibri" panose="020F0502020204030204" pitchFamily="34" charset="0"/>
                <a:cs typeface="Calibri" panose="020F0502020204030204" pitchFamily="34" charset="0"/>
              </a:rPr>
              <a:t>0.99</a:t>
            </a:r>
          </a:p>
          <a:p>
            <a:pPr algn="just"/>
            <a:r>
              <a:rPr lang="en-US" b="1" dirty="0">
                <a:latin typeface="Calibri" panose="020F0502020204030204" pitchFamily="34" charset="0"/>
                <a:cs typeface="Calibri" panose="020F0502020204030204" pitchFamily="34" charset="0"/>
              </a:rPr>
              <a:t>High recall: </a:t>
            </a:r>
            <a:r>
              <a:rPr lang="en-US" dirty="0">
                <a:latin typeface="Calibri" panose="020F0502020204030204" pitchFamily="34" charset="0"/>
                <a:cs typeface="Calibri" panose="020F0502020204030204" pitchFamily="34" charset="0"/>
              </a:rPr>
              <a:t>0.94</a:t>
            </a:r>
          </a:p>
          <a:p>
            <a:pPr algn="just"/>
            <a:r>
              <a:rPr lang="en-US" b="1" dirty="0">
                <a:latin typeface="Calibri" panose="020F0502020204030204" pitchFamily="34" charset="0"/>
                <a:cs typeface="Calibri" panose="020F0502020204030204" pitchFamily="34" charset="0"/>
              </a:rPr>
              <a:t>F1 score: </a:t>
            </a:r>
            <a:r>
              <a:rPr lang="en-US" dirty="0">
                <a:latin typeface="Calibri" panose="020F0502020204030204" pitchFamily="34" charset="0"/>
                <a:cs typeface="Calibri" panose="020F0502020204030204" pitchFamily="34" charset="0"/>
              </a:rPr>
              <a:t>0.96</a:t>
            </a:r>
          </a:p>
          <a:p>
            <a:pPr algn="just"/>
            <a:r>
              <a:rPr lang="en-US" dirty="0">
                <a:latin typeface="Calibri" panose="020F0502020204030204" pitchFamily="34" charset="0"/>
                <a:cs typeface="Calibri" panose="020F0502020204030204" pitchFamily="34" charset="0"/>
              </a:rPr>
              <a:t>The Decision Tree model delivers high accuracy, precision, and recall, making it the most effective classifier for our project.</a:t>
            </a:r>
          </a:p>
        </p:txBody>
      </p:sp>
    </p:spTree>
    <p:extLst>
      <p:ext uri="{BB962C8B-B14F-4D97-AF65-F5344CB8AC3E}">
        <p14:creationId xmlns:p14="http://schemas.microsoft.com/office/powerpoint/2010/main" val="147594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ED3D-42D5-4A98-BF1D-02356E77319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Drawbacks:</a:t>
            </a:r>
            <a:endParaRPr lang="en-US" dirty="0"/>
          </a:p>
        </p:txBody>
      </p:sp>
      <p:sp>
        <p:nvSpPr>
          <p:cNvPr id="3" name="Content Placeholder 2">
            <a:extLst>
              <a:ext uri="{FF2B5EF4-FFF2-40B4-BE49-F238E27FC236}">
                <a16:creationId xmlns:a16="http://schemas.microsoft.com/office/drawing/2014/main" id="{7CA3E04F-4DF1-4395-B41F-BCA9E01DF222}"/>
              </a:ext>
            </a:extLst>
          </p:cNvPr>
          <p:cNvSpPr>
            <a:spLocks noGrp="1"/>
          </p:cNvSpPr>
          <p:nvPr>
            <p:ph idx="1"/>
          </p:nvPr>
        </p:nvSpPr>
        <p:spPr/>
        <p:txBody>
          <a:bodyPr/>
          <a:lstStyle/>
          <a:p>
            <a:r>
              <a:rPr lang="en-US" b="1" dirty="0">
                <a:latin typeface="Calibri" panose="020F0502020204030204" pitchFamily="34" charset="0"/>
                <a:cs typeface="Calibri" panose="020F0502020204030204" pitchFamily="34" charset="0"/>
              </a:rPr>
              <a:t>Overfitting Risk: </a:t>
            </a:r>
            <a:r>
              <a:rPr lang="en-US" dirty="0">
                <a:latin typeface="Calibri" panose="020F0502020204030204" pitchFamily="34" charset="0"/>
                <a:cs typeface="Calibri" panose="020F0502020204030204" pitchFamily="34" charset="0"/>
              </a:rPr>
              <a:t>High accuracy in Decision Tree may lead to overfitting and poor generalization.</a:t>
            </a:r>
          </a:p>
          <a:p>
            <a:r>
              <a:rPr lang="en-US" b="1" dirty="0">
                <a:latin typeface="Calibri" panose="020F0502020204030204" pitchFamily="34" charset="0"/>
                <a:cs typeface="Calibri" panose="020F0502020204030204" pitchFamily="34" charset="0"/>
              </a:rPr>
              <a:t>Synthetic Data: </a:t>
            </a:r>
            <a:r>
              <a:rPr lang="en-US" dirty="0">
                <a:latin typeface="Calibri" panose="020F0502020204030204" pitchFamily="34" charset="0"/>
                <a:cs typeface="Calibri" panose="020F0502020204030204" pitchFamily="34" charset="0"/>
              </a:rPr>
              <a:t>Oversampling may introduce unrealistic data, affecting model robustness.</a:t>
            </a:r>
          </a:p>
          <a:p>
            <a:r>
              <a:rPr lang="en-US" b="1" dirty="0">
                <a:latin typeface="Calibri" panose="020F0502020204030204" pitchFamily="34" charset="0"/>
                <a:cs typeface="Calibri" panose="020F0502020204030204" pitchFamily="34" charset="0"/>
              </a:rPr>
              <a:t>Feature Engineering Bias:</a:t>
            </a:r>
            <a:r>
              <a:rPr lang="en-US" dirty="0">
                <a:latin typeface="Calibri" panose="020F0502020204030204" pitchFamily="34" charset="0"/>
                <a:cs typeface="Calibri" panose="020F0502020204030204" pitchFamily="34" charset="0"/>
              </a:rPr>
              <a:t> Model performance is highly dependent on the selected features.</a:t>
            </a:r>
          </a:p>
          <a:p>
            <a:r>
              <a:rPr lang="en-US" b="1" dirty="0">
                <a:latin typeface="Calibri" panose="020F0502020204030204" pitchFamily="34" charset="0"/>
                <a:cs typeface="Calibri" panose="020F0502020204030204" pitchFamily="34" charset="0"/>
              </a:rPr>
              <a:t>Scalability Issues: </a:t>
            </a:r>
            <a:r>
              <a:rPr lang="en-US" dirty="0">
                <a:latin typeface="Calibri" panose="020F0502020204030204" pitchFamily="34" charset="0"/>
                <a:cs typeface="Calibri" panose="020F0502020204030204" pitchFamily="34" charset="0"/>
              </a:rPr>
              <a:t>Decision Trees can struggle with large datasets, affecting efficiency.</a:t>
            </a:r>
          </a:p>
          <a:p>
            <a:r>
              <a:rPr lang="en-US" b="1" dirty="0">
                <a:latin typeface="Calibri" panose="020F0502020204030204" pitchFamily="34" charset="0"/>
                <a:cs typeface="Calibri" panose="020F0502020204030204" pitchFamily="34" charset="0"/>
              </a:rPr>
              <a:t>Residual Class Imbalance: </a:t>
            </a:r>
            <a:r>
              <a:rPr lang="en-US" dirty="0">
                <a:latin typeface="Calibri" panose="020F0502020204030204" pitchFamily="34" charset="0"/>
                <a:cs typeface="Calibri" panose="020F0502020204030204" pitchFamily="34" charset="0"/>
              </a:rPr>
              <a:t>Even with oversampling, the model may still misclassify minority classes.</a:t>
            </a:r>
          </a:p>
        </p:txBody>
      </p:sp>
    </p:spTree>
    <p:extLst>
      <p:ext uri="{BB962C8B-B14F-4D97-AF65-F5344CB8AC3E}">
        <p14:creationId xmlns:p14="http://schemas.microsoft.com/office/powerpoint/2010/main" val="283931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E5298-E926-4D17-84AF-472324BDE777}"/>
              </a:ext>
            </a:extLst>
          </p:cNvPr>
          <p:cNvSpPr txBox="1"/>
          <p:nvPr/>
        </p:nvSpPr>
        <p:spPr>
          <a:xfrm>
            <a:off x="4098524" y="2967335"/>
            <a:ext cx="3994951"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302522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0BDF-DA58-48F3-A036-72E44E48735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30B52C64-6681-49C8-8F41-7CD75296F7AF}"/>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goal of our project is to build a predictive model to identify employees who are likely to resign from the company. The dataset contains various features related to employee demographics, job roles, and performance metrics. The target variable, "Resigned," is a binary classification label, where True indicates that the employee has resigned, and False indicates that the employee is still employed. The objective is to leverage this data to predict the likelihood of future resignations, helping the company take proactive measures in retaining high-value employees.</a:t>
            </a:r>
          </a:p>
        </p:txBody>
      </p:sp>
    </p:spTree>
    <p:extLst>
      <p:ext uri="{BB962C8B-B14F-4D97-AF65-F5344CB8AC3E}">
        <p14:creationId xmlns:p14="http://schemas.microsoft.com/office/powerpoint/2010/main" val="59024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C9D3-EA6E-4947-8D3C-DF6264672F60}"/>
              </a:ext>
            </a:extLst>
          </p:cNvPr>
          <p:cNvSpPr>
            <a:spLocks noGrp="1"/>
          </p:cNvSpPr>
          <p:nvPr>
            <p:ph type="title"/>
          </p:nvPr>
        </p:nvSpPr>
        <p:spPr/>
        <p:txBody>
          <a:bodyPr/>
          <a:lstStyle/>
          <a:p>
            <a:r>
              <a:rPr lang="en-US" dirty="0"/>
              <a:t>Flow Diagram:</a:t>
            </a:r>
          </a:p>
        </p:txBody>
      </p:sp>
      <p:pic>
        <p:nvPicPr>
          <p:cNvPr id="4" name="Picture 3">
            <a:extLst>
              <a:ext uri="{FF2B5EF4-FFF2-40B4-BE49-F238E27FC236}">
                <a16:creationId xmlns:a16="http://schemas.microsoft.com/office/drawing/2014/main" id="{F3DD0588-D19D-4CF3-8C9B-10E620259DED}"/>
              </a:ext>
            </a:extLst>
          </p:cNvPr>
          <p:cNvPicPr>
            <a:picLocks noChangeAspect="1"/>
          </p:cNvPicPr>
          <p:nvPr/>
        </p:nvPicPr>
        <p:blipFill>
          <a:blip r:embed="rId2"/>
          <a:stretch>
            <a:fillRect/>
          </a:stretch>
        </p:blipFill>
        <p:spPr>
          <a:xfrm>
            <a:off x="1261872" y="2120606"/>
            <a:ext cx="9417385" cy="3836311"/>
          </a:xfrm>
          <a:prstGeom prst="rect">
            <a:avLst/>
          </a:prstGeom>
        </p:spPr>
      </p:pic>
    </p:spTree>
    <p:extLst>
      <p:ext uri="{BB962C8B-B14F-4D97-AF65-F5344CB8AC3E}">
        <p14:creationId xmlns:p14="http://schemas.microsoft.com/office/powerpoint/2010/main" val="115904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1FDF-19C0-4B65-B654-1EFD5CB44EE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And Cleaning:</a:t>
            </a:r>
          </a:p>
        </p:txBody>
      </p:sp>
      <p:sp>
        <p:nvSpPr>
          <p:cNvPr id="3" name="Content Placeholder 2">
            <a:extLst>
              <a:ext uri="{FF2B5EF4-FFF2-40B4-BE49-F238E27FC236}">
                <a16:creationId xmlns:a16="http://schemas.microsoft.com/office/drawing/2014/main" id="{7AC75DF4-89C3-4781-BBB8-EAC4F7F4FB4F}"/>
              </a:ext>
            </a:extLst>
          </p:cNvPr>
          <p:cNvSpPr>
            <a:spLocks noGrp="1"/>
          </p:cNvSpPr>
          <p:nvPr>
            <p:ph idx="1"/>
          </p:nvPr>
        </p:nvSpPr>
        <p:spPr>
          <a:xfrm>
            <a:off x="1261872" y="1828801"/>
            <a:ext cx="8814284" cy="4252404"/>
          </a:xfrm>
        </p:spPr>
        <p:txBody>
          <a:bodyPr>
            <a:normAutofit/>
          </a:bodyPr>
          <a:lstStyle/>
          <a:p>
            <a:pPr marL="0" indent="0">
              <a:buNone/>
            </a:pPr>
            <a:r>
              <a:rPr lang="en-US" sz="2000" b="1" dirty="0">
                <a:latin typeface="Calibri" panose="020F0502020204030204" pitchFamily="34" charset="0"/>
                <a:cs typeface="Calibri" panose="020F0502020204030204" pitchFamily="34" charset="0"/>
              </a:rPr>
              <a:t>Attributes:</a:t>
            </a:r>
          </a:p>
          <a:p>
            <a:r>
              <a:rPr lang="en-US" dirty="0">
                <a:latin typeface="Calibri" panose="020F0502020204030204" pitchFamily="34" charset="0"/>
                <a:cs typeface="Calibri" panose="020F0502020204030204" pitchFamily="34" charset="0"/>
              </a:rPr>
              <a:t>The shape of the dataset is </a:t>
            </a:r>
            <a:r>
              <a:rPr lang="en-US" b="1" dirty="0">
                <a:latin typeface="Calibri" panose="020F0502020204030204" pitchFamily="34" charset="0"/>
                <a:cs typeface="Calibri" panose="020F0502020204030204" pitchFamily="34" charset="0"/>
              </a:rPr>
              <a:t>(100,000, 20)</a:t>
            </a:r>
            <a:r>
              <a:rPr lang="en-US" dirty="0">
                <a:latin typeface="Calibri" panose="020F0502020204030204" pitchFamily="34" charset="0"/>
                <a:cs typeface="Calibri" panose="020F0502020204030204" pitchFamily="34" charset="0"/>
              </a:rPr>
              <a:t>, indicating 100,000 observations (rows) and 20 attributes (columns).</a:t>
            </a:r>
            <a:endParaRPr lang="en-US" b="1"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Dependent Variable:</a:t>
            </a:r>
          </a:p>
          <a:p>
            <a:r>
              <a:rPr lang="en-US" b="1" dirty="0">
                <a:latin typeface="Calibri" panose="020F0502020204030204" pitchFamily="34" charset="0"/>
                <a:cs typeface="Calibri" panose="020F0502020204030204" pitchFamily="34" charset="0"/>
              </a:rPr>
              <a:t>Resigned</a:t>
            </a:r>
            <a:r>
              <a:rPr lang="en-US" dirty="0">
                <a:latin typeface="Calibri" panose="020F0502020204030204" pitchFamily="34" charset="0"/>
                <a:cs typeface="Calibri" panose="020F0502020204030204" pitchFamily="34" charset="0"/>
              </a:rPr>
              <a:t>: Boolean variable Indicating if the employee has resigned (True or False).</a:t>
            </a:r>
          </a:p>
          <a:p>
            <a:pPr marL="0" indent="0">
              <a:buNone/>
            </a:pPr>
            <a:r>
              <a:rPr lang="en-US" sz="2000" b="1" dirty="0">
                <a:latin typeface="Calibri" panose="020F0502020204030204" pitchFamily="34" charset="0"/>
                <a:cs typeface="Calibri" panose="020F0502020204030204" pitchFamily="34" charset="0"/>
              </a:rPr>
              <a:t>Missing Values Treatment: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No missing values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676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E273-F786-4B31-80AC-947DDF38C5C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And Cleaning:</a:t>
            </a:r>
            <a:endParaRPr lang="en-US" dirty="0"/>
          </a:p>
        </p:txBody>
      </p:sp>
      <p:sp>
        <p:nvSpPr>
          <p:cNvPr id="3" name="Content Placeholder 2">
            <a:extLst>
              <a:ext uri="{FF2B5EF4-FFF2-40B4-BE49-F238E27FC236}">
                <a16:creationId xmlns:a16="http://schemas.microsoft.com/office/drawing/2014/main" id="{A9E3DAC9-533F-4E10-A969-3429E1750CBD}"/>
              </a:ext>
            </a:extLst>
          </p:cNvPr>
          <p:cNvSpPr>
            <a:spLocks noGrp="1"/>
          </p:cNvSpPr>
          <p:nvPr>
            <p:ph idx="1"/>
          </p:nvPr>
        </p:nvSpPr>
        <p:spPr/>
        <p:txBody>
          <a:bodyPr>
            <a:normAutofit/>
          </a:bodyPr>
          <a:lstStyle/>
          <a:p>
            <a:pPr marL="0" indent="0">
              <a:buNone/>
            </a:pPr>
            <a:r>
              <a:rPr lang="en-US" sz="2000" b="1" dirty="0">
                <a:latin typeface="Calibri" panose="020F0502020204030204" pitchFamily="34" charset="0"/>
                <a:cs typeface="Calibri" panose="020F0502020204030204" pitchFamily="34" charset="0"/>
              </a:rPr>
              <a:t>Converting Data Types:</a:t>
            </a:r>
          </a:p>
          <a:p>
            <a:r>
              <a:rPr lang="en-US" sz="2000" b="1" dirty="0">
                <a:latin typeface="Calibri" panose="020F0502020204030204" pitchFamily="34" charset="0"/>
                <a:cs typeface="Calibri" panose="020F0502020204030204" pitchFamily="34" charset="0"/>
              </a:rPr>
              <a:t>Resigned</a:t>
            </a:r>
            <a:r>
              <a:rPr lang="en-US" sz="2000" dirty="0">
                <a:latin typeface="Calibri" panose="020F0502020204030204" pitchFamily="34" charset="0"/>
                <a:cs typeface="Calibri" panose="020F0502020204030204" pitchFamily="34" charset="0"/>
              </a:rPr>
              <a:t> column: Converted from Boolean to integer(Label Encoder Method), where:</a:t>
            </a:r>
            <a:endParaRPr lang="en-US" sz="2000" spc="0" dirty="0">
              <a:solidFill>
                <a:schemeClr val="tx1">
                  <a:lumMod val="85000"/>
                  <a:lumOff val="15000"/>
                </a:schemeClr>
              </a:solidFill>
              <a:latin typeface="Calibri" panose="020F0502020204030204" pitchFamily="34" charset="0"/>
              <a:cs typeface="Calibri" panose="020F0502020204030204" pitchFamily="34" charset="0"/>
            </a:endParaRPr>
          </a:p>
          <a:p>
            <a:pPr lvl="1"/>
            <a:r>
              <a:rPr lang="en-US" sz="1800" spc="10" dirty="0">
                <a:solidFill>
                  <a:schemeClr val="tx1"/>
                </a:solidFill>
                <a:latin typeface="Calibri" panose="020F0502020204030204" pitchFamily="34" charset="0"/>
                <a:cs typeface="Calibri" panose="020F0502020204030204" pitchFamily="34" charset="0"/>
              </a:rPr>
              <a:t>True = 1 (Employee resigned)</a:t>
            </a:r>
          </a:p>
          <a:p>
            <a:pPr lvl="1"/>
            <a:r>
              <a:rPr lang="en-US" sz="2000" spc="10" dirty="0">
                <a:solidFill>
                  <a:schemeClr val="tx1"/>
                </a:solidFill>
                <a:latin typeface="Calibri" panose="020F0502020204030204" pitchFamily="34" charset="0"/>
                <a:cs typeface="Calibri" panose="020F0502020204030204" pitchFamily="34" charset="0"/>
              </a:rPr>
              <a:t>False = 0 (Employee did not resign)</a:t>
            </a:r>
          </a:p>
          <a:p>
            <a:pPr marL="0" indent="0">
              <a:buNone/>
            </a:pPr>
            <a:r>
              <a:rPr lang="en-US" sz="2000" b="1" dirty="0">
                <a:latin typeface="Calibri" panose="020F0502020204030204" pitchFamily="34" charset="0"/>
                <a:cs typeface="Calibri" panose="020F0502020204030204" pitchFamily="34" charset="0"/>
              </a:rPr>
              <a:t>Duplicates:</a:t>
            </a:r>
          </a:p>
          <a:p>
            <a:r>
              <a:rPr lang="en-US" sz="2000" dirty="0">
                <a:latin typeface="Calibri" panose="020F0502020204030204" pitchFamily="34" charset="0"/>
                <a:cs typeface="Calibri" panose="020F0502020204030204" pitchFamily="34" charset="0"/>
              </a:rPr>
              <a:t>No duplicate records detected</a:t>
            </a:r>
            <a:endParaRPr lang="en-US" sz="2000" b="1" spc="10" dirty="0">
              <a:solidFill>
                <a:schemeClr val="tx1"/>
              </a:solidFill>
              <a:latin typeface="Calibri" panose="020F0502020204030204" pitchFamily="34" charset="0"/>
              <a:cs typeface="Calibri" panose="020F0502020204030204" pitchFamily="34" charset="0"/>
            </a:endParaRPr>
          </a:p>
          <a:p>
            <a:pPr marL="274320" lvl="1" indent="0">
              <a:buNone/>
            </a:pPr>
            <a:endParaRPr lang="en-US" sz="2000" spc="10" dirty="0">
              <a:solidFill>
                <a:schemeClr val="tx1"/>
              </a:solidFill>
              <a:latin typeface="Calibri" panose="020F0502020204030204" pitchFamily="34" charset="0"/>
              <a:cs typeface="Calibri" panose="020F0502020204030204" pitchFamily="34" charset="0"/>
            </a:endParaRPr>
          </a:p>
          <a:p>
            <a:pPr lvl="1"/>
            <a:endParaRPr lang="en-US" sz="2000" spc="1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442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2053-408E-4A8A-887D-834735415D4F}"/>
              </a:ext>
            </a:extLst>
          </p:cNvPr>
          <p:cNvSpPr>
            <a:spLocks noGrp="1"/>
          </p:cNvSpPr>
          <p:nvPr>
            <p:ph type="title"/>
          </p:nvPr>
        </p:nvSpPr>
        <p:spPr>
          <a:xfrm>
            <a:off x="1261871" y="365760"/>
            <a:ext cx="9373577" cy="948135"/>
          </a:xfrm>
        </p:spPr>
        <p:txBody>
          <a:bodyPr/>
          <a:lstStyle/>
          <a:p>
            <a:r>
              <a:rPr lang="en-US" dirty="0">
                <a:latin typeface="Calibri" panose="020F0502020204030204" pitchFamily="34" charset="0"/>
                <a:cs typeface="Calibri" panose="020F0502020204030204" pitchFamily="34" charset="0"/>
              </a:rPr>
              <a:t>Basic Data Frame:</a:t>
            </a:r>
          </a:p>
        </p:txBody>
      </p:sp>
      <p:graphicFrame>
        <p:nvGraphicFramePr>
          <p:cNvPr id="4" name="Table 4">
            <a:extLst>
              <a:ext uri="{FF2B5EF4-FFF2-40B4-BE49-F238E27FC236}">
                <a16:creationId xmlns:a16="http://schemas.microsoft.com/office/drawing/2014/main" id="{14F4FF49-178A-4286-B8A1-167222FCE262}"/>
              </a:ext>
            </a:extLst>
          </p:cNvPr>
          <p:cNvGraphicFramePr>
            <a:graphicFrameLocks noGrp="1"/>
          </p:cNvGraphicFramePr>
          <p:nvPr>
            <p:ph idx="1"/>
            <p:extLst>
              <p:ext uri="{D42A27DB-BD31-4B8C-83A1-F6EECF244321}">
                <p14:modId xmlns:p14="http://schemas.microsoft.com/office/powerpoint/2010/main" val="3952334536"/>
              </p:ext>
            </p:extLst>
          </p:nvPr>
        </p:nvGraphicFramePr>
        <p:xfrm>
          <a:off x="1146461" y="1677880"/>
          <a:ext cx="5655075" cy="4016520"/>
        </p:xfrm>
        <a:graphic>
          <a:graphicData uri="http://schemas.openxmlformats.org/drawingml/2006/table">
            <a:tbl>
              <a:tblPr firstRow="1" bandRow="1">
                <a:tableStyleId>{5C22544A-7EE6-4342-B048-85BDC9FD1C3A}</a:tableStyleId>
              </a:tblPr>
              <a:tblGrid>
                <a:gridCol w="1647568">
                  <a:extLst>
                    <a:ext uri="{9D8B030D-6E8A-4147-A177-3AD203B41FA5}">
                      <a16:colId xmlns:a16="http://schemas.microsoft.com/office/drawing/2014/main" val="1629721431"/>
                    </a:ext>
                  </a:extLst>
                </a:gridCol>
                <a:gridCol w="1126346">
                  <a:extLst>
                    <a:ext uri="{9D8B030D-6E8A-4147-A177-3AD203B41FA5}">
                      <a16:colId xmlns:a16="http://schemas.microsoft.com/office/drawing/2014/main" val="4156894448"/>
                    </a:ext>
                  </a:extLst>
                </a:gridCol>
                <a:gridCol w="1172944">
                  <a:extLst>
                    <a:ext uri="{9D8B030D-6E8A-4147-A177-3AD203B41FA5}">
                      <a16:colId xmlns:a16="http://schemas.microsoft.com/office/drawing/2014/main" val="3158391116"/>
                    </a:ext>
                  </a:extLst>
                </a:gridCol>
                <a:gridCol w="810532">
                  <a:extLst>
                    <a:ext uri="{9D8B030D-6E8A-4147-A177-3AD203B41FA5}">
                      <a16:colId xmlns:a16="http://schemas.microsoft.com/office/drawing/2014/main" val="1521409000"/>
                    </a:ext>
                  </a:extLst>
                </a:gridCol>
                <a:gridCol w="897685">
                  <a:extLst>
                    <a:ext uri="{9D8B030D-6E8A-4147-A177-3AD203B41FA5}">
                      <a16:colId xmlns:a16="http://schemas.microsoft.com/office/drawing/2014/main" val="2210611496"/>
                    </a:ext>
                  </a:extLst>
                </a:gridCol>
              </a:tblGrid>
              <a:tr h="674559">
                <a:tc>
                  <a:txBody>
                    <a:bodyPr/>
                    <a:lstStyle/>
                    <a:p>
                      <a:pPr algn="ctr"/>
                      <a:r>
                        <a:rPr lang="en-US" sz="2000" dirty="0">
                          <a:latin typeface="Calibri" panose="020F0502020204030204" pitchFamily="34" charset="0"/>
                          <a:cs typeface="Calibri" panose="020F0502020204030204" pitchFamily="34" charset="0"/>
                        </a:rPr>
                        <a:t>Model Name</a:t>
                      </a:r>
                    </a:p>
                  </a:txBody>
                  <a:tcPr/>
                </a:tc>
                <a:tc>
                  <a:txBody>
                    <a:bodyPr/>
                    <a:lstStyle/>
                    <a:p>
                      <a:pPr algn="ctr"/>
                      <a:r>
                        <a:rPr lang="en-US" sz="2000" dirty="0">
                          <a:latin typeface="Calibri" panose="020F0502020204030204" pitchFamily="34" charset="0"/>
                          <a:cs typeface="Calibri" panose="020F0502020204030204" pitchFamily="34" charset="0"/>
                        </a:rPr>
                        <a:t>Accuracy (%)</a:t>
                      </a:r>
                    </a:p>
                  </a:txBody>
                  <a:tcPr/>
                </a:tc>
                <a:tc>
                  <a:txBody>
                    <a:bodyPr/>
                    <a:lstStyle/>
                    <a:p>
                      <a:pPr algn="ctr"/>
                      <a:r>
                        <a:rPr lang="en-US" sz="2000" dirty="0">
                          <a:latin typeface="Calibri" panose="020F0502020204030204" pitchFamily="34" charset="0"/>
                          <a:cs typeface="Calibri" panose="020F0502020204030204" pitchFamily="34" charset="0"/>
                        </a:rPr>
                        <a:t>Precision</a:t>
                      </a:r>
                    </a:p>
                  </a:txBody>
                  <a:tcPr/>
                </a:tc>
                <a:tc>
                  <a:txBody>
                    <a:bodyPr/>
                    <a:lstStyle/>
                    <a:p>
                      <a:pPr algn="ctr"/>
                      <a:r>
                        <a:rPr lang="en-US" sz="2000" dirty="0">
                          <a:latin typeface="Calibri" panose="020F0502020204030204" pitchFamily="34" charset="0"/>
                          <a:cs typeface="Calibri" panose="020F0502020204030204" pitchFamily="34" charset="0"/>
                        </a:rPr>
                        <a:t>Recall</a:t>
                      </a:r>
                    </a:p>
                  </a:txBody>
                  <a:tcPr/>
                </a:tc>
                <a:tc>
                  <a:txBody>
                    <a:bodyPr/>
                    <a:lstStyle/>
                    <a:p>
                      <a:pPr algn="ctr"/>
                      <a:r>
                        <a:rPr lang="en-US" sz="2000" dirty="0">
                          <a:latin typeface="Calibri" panose="020F0502020204030204" pitchFamily="34" charset="0"/>
                          <a:cs typeface="Calibri" panose="020F0502020204030204" pitchFamily="34" charset="0"/>
                        </a:rPr>
                        <a:t>F1 Score</a:t>
                      </a:r>
                    </a:p>
                  </a:txBody>
                  <a:tcPr/>
                </a:tc>
                <a:extLst>
                  <a:ext uri="{0D108BD9-81ED-4DB2-BD59-A6C34878D82A}">
                    <a16:rowId xmlns:a16="http://schemas.microsoft.com/office/drawing/2014/main" val="1235937961"/>
                  </a:ext>
                </a:extLst>
              </a:tr>
              <a:tr h="652675">
                <a:tc>
                  <a:txBody>
                    <a:bodyPr/>
                    <a:lstStyle/>
                    <a:p>
                      <a:r>
                        <a:rPr lang="en-US" dirty="0">
                          <a:latin typeface="Calibri" panose="020F0502020204030204" pitchFamily="34" charset="0"/>
                          <a:cs typeface="Calibri" panose="020F0502020204030204" pitchFamily="34" charset="0"/>
                        </a:rPr>
                        <a:t>Logistic Regression</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3844381529"/>
                  </a:ext>
                </a:extLst>
              </a:tr>
              <a:tr h="394485">
                <a:tc>
                  <a:txBody>
                    <a:bodyPr/>
                    <a:lstStyle/>
                    <a:p>
                      <a:r>
                        <a:rPr lang="en-US" dirty="0">
                          <a:latin typeface="Calibri" panose="020F0502020204030204" pitchFamily="34" charset="0"/>
                          <a:cs typeface="Calibri" panose="020F0502020204030204" pitchFamily="34" charset="0"/>
                        </a:rPr>
                        <a:t>Decision Tree</a:t>
                      </a:r>
                    </a:p>
                  </a:txBody>
                  <a:tcPr/>
                </a:tc>
                <a:tc>
                  <a:txBody>
                    <a:bodyPr/>
                    <a:lstStyle/>
                    <a:p>
                      <a:pPr algn="ctr"/>
                      <a:r>
                        <a:rPr lang="en-US" dirty="0">
                          <a:latin typeface="Calibri" panose="020F0502020204030204" pitchFamily="34" charset="0"/>
                          <a:cs typeface="Calibri" panose="020F0502020204030204" pitchFamily="34" charset="0"/>
                        </a:rPr>
                        <a:t>80.01</a:t>
                      </a:r>
                    </a:p>
                  </a:txBody>
                  <a:tcPr/>
                </a:tc>
                <a:tc>
                  <a:txBody>
                    <a:bodyPr/>
                    <a:lstStyle/>
                    <a:p>
                      <a:pPr algn="ctr"/>
                      <a:r>
                        <a:rPr lang="en-US" dirty="0">
                          <a:latin typeface="Calibri" panose="020F0502020204030204" pitchFamily="34" charset="0"/>
                          <a:cs typeface="Calibri" panose="020F0502020204030204" pitchFamily="34" charset="0"/>
                        </a:rPr>
                        <a:t>0.12</a:t>
                      </a:r>
                    </a:p>
                  </a:txBody>
                  <a:tcPr/>
                </a:tc>
                <a:tc>
                  <a:txBody>
                    <a:bodyPr/>
                    <a:lstStyle/>
                    <a:p>
                      <a:pPr algn="ctr"/>
                      <a:r>
                        <a:rPr lang="en-US" dirty="0">
                          <a:latin typeface="Calibri" panose="020F0502020204030204" pitchFamily="34" charset="0"/>
                          <a:cs typeface="Calibri" panose="020F0502020204030204" pitchFamily="34" charset="0"/>
                        </a:rPr>
                        <a:t>0.09</a:t>
                      </a:r>
                    </a:p>
                  </a:txBody>
                  <a:tcPr/>
                </a:tc>
                <a:tc>
                  <a:txBody>
                    <a:bodyPr/>
                    <a:lstStyle/>
                    <a:p>
                      <a:pPr algn="ctr"/>
                      <a:r>
                        <a:rPr lang="en-US" dirty="0">
                          <a:latin typeface="Calibri" panose="020F0502020204030204" pitchFamily="34" charset="0"/>
                          <a:cs typeface="Calibri" panose="020F0502020204030204" pitchFamily="34" charset="0"/>
                        </a:rPr>
                        <a:t>0.10</a:t>
                      </a:r>
                    </a:p>
                  </a:txBody>
                  <a:tcPr/>
                </a:tc>
                <a:extLst>
                  <a:ext uri="{0D108BD9-81ED-4DB2-BD59-A6C34878D82A}">
                    <a16:rowId xmlns:a16="http://schemas.microsoft.com/office/drawing/2014/main" val="53099559"/>
                  </a:ext>
                </a:extLst>
              </a:tr>
              <a:tr h="413398">
                <a:tc>
                  <a:txBody>
                    <a:bodyPr/>
                    <a:lstStyle/>
                    <a:p>
                      <a:r>
                        <a:rPr lang="en-US" dirty="0">
                          <a:latin typeface="Calibri" panose="020F0502020204030204" pitchFamily="34" charset="0"/>
                          <a:cs typeface="Calibri" panose="020F0502020204030204" pitchFamily="34" charset="0"/>
                        </a:rPr>
                        <a:t>Random Forest</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2750862911"/>
                  </a:ext>
                </a:extLst>
              </a:tr>
              <a:tr h="615902">
                <a:tc>
                  <a:txBody>
                    <a:bodyPr/>
                    <a:lstStyle/>
                    <a:p>
                      <a:r>
                        <a:rPr lang="en-US" dirty="0">
                          <a:latin typeface="Calibri" panose="020F0502020204030204" pitchFamily="34" charset="0"/>
                          <a:cs typeface="Calibri" panose="020F0502020204030204" pitchFamily="34" charset="0"/>
                        </a:rPr>
                        <a:t>K-Nearest Neighbors</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3137653876"/>
                  </a:ext>
                </a:extLst>
              </a:tr>
              <a:tr h="615902">
                <a:tc>
                  <a:txBody>
                    <a:bodyPr/>
                    <a:lstStyle/>
                    <a:p>
                      <a:r>
                        <a:rPr lang="en-US" dirty="0">
                          <a:latin typeface="Calibri" panose="020F0502020204030204" pitchFamily="34" charset="0"/>
                          <a:cs typeface="Calibri" panose="020F0502020204030204" pitchFamily="34" charset="0"/>
                        </a:rPr>
                        <a:t>Support Vector Machine</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3507388514"/>
                  </a:ext>
                </a:extLst>
              </a:tr>
              <a:tr h="574762">
                <a:tc>
                  <a:txBody>
                    <a:bodyPr/>
                    <a:lstStyle/>
                    <a:p>
                      <a:r>
                        <a:rPr lang="en-US" dirty="0">
                          <a:latin typeface="Calibri" panose="020F0502020204030204" pitchFamily="34" charset="0"/>
                          <a:cs typeface="Calibri" panose="020F0502020204030204" pitchFamily="34" charset="0"/>
                        </a:rPr>
                        <a:t>Naive Bayes</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1590238580"/>
                  </a:ext>
                </a:extLst>
              </a:tr>
            </a:tbl>
          </a:graphicData>
        </a:graphic>
      </p:graphicFrame>
      <p:sp>
        <p:nvSpPr>
          <p:cNvPr id="3" name="TextBox 2">
            <a:extLst>
              <a:ext uri="{FF2B5EF4-FFF2-40B4-BE49-F238E27FC236}">
                <a16:creationId xmlns:a16="http://schemas.microsoft.com/office/drawing/2014/main" id="{CF7BC1F7-B78F-4CEF-831F-427B2682784A}"/>
              </a:ext>
            </a:extLst>
          </p:cNvPr>
          <p:cNvSpPr txBox="1"/>
          <p:nvPr/>
        </p:nvSpPr>
        <p:spPr>
          <a:xfrm>
            <a:off x="7253057" y="2947476"/>
            <a:ext cx="30450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Decision Tree performs best compared to all other models, showing non-zero values in precision, recall, and F1-score.</a:t>
            </a:r>
          </a:p>
        </p:txBody>
      </p:sp>
    </p:spTree>
    <p:extLst>
      <p:ext uri="{BB962C8B-B14F-4D97-AF65-F5344CB8AC3E}">
        <p14:creationId xmlns:p14="http://schemas.microsoft.com/office/powerpoint/2010/main" val="156006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8CE2-A155-4956-8919-4D0D21184A7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Best Fitted Model Graph:</a:t>
            </a:r>
          </a:p>
        </p:txBody>
      </p:sp>
      <p:pic>
        <p:nvPicPr>
          <p:cNvPr id="5" name="Content Placeholder 4">
            <a:extLst>
              <a:ext uri="{FF2B5EF4-FFF2-40B4-BE49-F238E27FC236}">
                <a16:creationId xmlns:a16="http://schemas.microsoft.com/office/drawing/2014/main" id="{C8DFA27F-6DFD-4A18-9850-657698AC9564}"/>
              </a:ext>
            </a:extLst>
          </p:cNvPr>
          <p:cNvPicPr>
            <a:picLocks noGrp="1" noChangeAspect="1"/>
          </p:cNvPicPr>
          <p:nvPr>
            <p:ph idx="1"/>
          </p:nvPr>
        </p:nvPicPr>
        <p:blipFill>
          <a:blip r:embed="rId2"/>
          <a:stretch>
            <a:fillRect/>
          </a:stretch>
        </p:blipFill>
        <p:spPr>
          <a:xfrm>
            <a:off x="2842458" y="1828800"/>
            <a:ext cx="5433934" cy="4351338"/>
          </a:xfrm>
        </p:spPr>
      </p:pic>
    </p:spTree>
    <p:extLst>
      <p:ext uri="{BB962C8B-B14F-4D97-AF65-F5344CB8AC3E}">
        <p14:creationId xmlns:p14="http://schemas.microsoft.com/office/powerpoint/2010/main" val="147957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9538-9D3B-4C41-8967-978E8F81ED02}"/>
              </a:ext>
            </a:extLst>
          </p:cNvPr>
          <p:cNvSpPr>
            <a:spLocks noGrp="1"/>
          </p:cNvSpPr>
          <p:nvPr>
            <p:ph type="title"/>
          </p:nvPr>
        </p:nvSpPr>
        <p:spPr>
          <a:xfrm>
            <a:off x="1261872" y="365760"/>
            <a:ext cx="9586641" cy="1170077"/>
          </a:xfrm>
        </p:spPr>
        <p:txBody>
          <a:bodyPr/>
          <a:lstStyle/>
          <a:p>
            <a:r>
              <a:rPr lang="en-US" dirty="0">
                <a:latin typeface="Calibri" panose="020F0502020204030204" pitchFamily="34" charset="0"/>
                <a:cs typeface="Calibri" panose="020F0502020204030204" pitchFamily="34" charset="0"/>
              </a:rPr>
              <a:t>EDA-Visualization:</a:t>
            </a:r>
            <a:endParaRPr lang="en-US" dirty="0"/>
          </a:p>
        </p:txBody>
      </p:sp>
      <p:pic>
        <p:nvPicPr>
          <p:cNvPr id="8" name="Content Placeholder 7">
            <a:extLst>
              <a:ext uri="{FF2B5EF4-FFF2-40B4-BE49-F238E27FC236}">
                <a16:creationId xmlns:a16="http://schemas.microsoft.com/office/drawing/2014/main" id="{49CC647C-E6C6-4DF7-9D81-90A306B0DA16}"/>
              </a:ext>
            </a:extLst>
          </p:cNvPr>
          <p:cNvPicPr>
            <a:picLocks noGrp="1" noChangeAspect="1"/>
          </p:cNvPicPr>
          <p:nvPr>
            <p:ph sz="half" idx="1"/>
          </p:nvPr>
        </p:nvPicPr>
        <p:blipFill>
          <a:blip r:embed="rId2"/>
          <a:stretch>
            <a:fillRect/>
          </a:stretch>
        </p:blipFill>
        <p:spPr>
          <a:xfrm>
            <a:off x="1048808" y="1882333"/>
            <a:ext cx="3753820" cy="3612408"/>
          </a:xfrm>
        </p:spPr>
      </p:pic>
      <p:pic>
        <p:nvPicPr>
          <p:cNvPr id="12" name="Content Placeholder 11">
            <a:extLst>
              <a:ext uri="{FF2B5EF4-FFF2-40B4-BE49-F238E27FC236}">
                <a16:creationId xmlns:a16="http://schemas.microsoft.com/office/drawing/2014/main" id="{D8CE8660-E0DE-42D6-B754-0869E416BD10}"/>
              </a:ext>
            </a:extLst>
          </p:cNvPr>
          <p:cNvPicPr>
            <a:picLocks noGrp="1" noChangeAspect="1"/>
          </p:cNvPicPr>
          <p:nvPr>
            <p:ph sz="half" idx="2"/>
          </p:nvPr>
        </p:nvPicPr>
        <p:blipFill>
          <a:blip r:embed="rId3"/>
          <a:stretch>
            <a:fillRect/>
          </a:stretch>
        </p:blipFill>
        <p:spPr>
          <a:xfrm>
            <a:off x="5108322" y="2043586"/>
            <a:ext cx="5490474" cy="3451155"/>
          </a:xfrm>
        </p:spPr>
      </p:pic>
      <p:sp>
        <p:nvSpPr>
          <p:cNvPr id="13" name="TextBox 12">
            <a:extLst>
              <a:ext uri="{FF2B5EF4-FFF2-40B4-BE49-F238E27FC236}">
                <a16:creationId xmlns:a16="http://schemas.microsoft.com/office/drawing/2014/main" id="{9307F39B-1DD0-4DC6-8281-252EDA999D86}"/>
              </a:ext>
            </a:extLst>
          </p:cNvPr>
          <p:cNvSpPr txBox="1"/>
          <p:nvPr/>
        </p:nvSpPr>
        <p:spPr>
          <a:xfrm>
            <a:off x="1048808" y="5548848"/>
            <a:ext cx="3753820"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Gender distribution shows a balanced workforce with 48% male, 48% female, and 4% identifying as others.</a:t>
            </a:r>
          </a:p>
        </p:txBody>
      </p:sp>
      <p:sp>
        <p:nvSpPr>
          <p:cNvPr id="14" name="TextBox 13">
            <a:extLst>
              <a:ext uri="{FF2B5EF4-FFF2-40B4-BE49-F238E27FC236}">
                <a16:creationId xmlns:a16="http://schemas.microsoft.com/office/drawing/2014/main" id="{EED67C78-80FE-4001-AB9A-F2FD6066E4F9}"/>
              </a:ext>
            </a:extLst>
          </p:cNvPr>
          <p:cNvSpPr txBox="1"/>
          <p:nvPr/>
        </p:nvSpPr>
        <p:spPr>
          <a:xfrm>
            <a:off x="5268569" y="5548848"/>
            <a:ext cx="5169981" cy="584775"/>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Across all job titles, employees have a consistent average age, indicating no significant age disparity by role.</a:t>
            </a:r>
          </a:p>
        </p:txBody>
      </p:sp>
    </p:spTree>
    <p:extLst>
      <p:ext uri="{BB962C8B-B14F-4D97-AF65-F5344CB8AC3E}">
        <p14:creationId xmlns:p14="http://schemas.microsoft.com/office/powerpoint/2010/main" val="118205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EEAF-FEB6-4955-AA63-0B13F2379AA1}"/>
              </a:ext>
            </a:extLst>
          </p:cNvPr>
          <p:cNvSpPr>
            <a:spLocks noGrp="1"/>
          </p:cNvSpPr>
          <p:nvPr>
            <p:ph type="title"/>
          </p:nvPr>
        </p:nvSpPr>
        <p:spPr>
          <a:xfrm>
            <a:off x="1261872" y="426128"/>
            <a:ext cx="9595518" cy="1083076"/>
          </a:xfrm>
        </p:spPr>
        <p:txBody>
          <a:bodyPr/>
          <a:lstStyle/>
          <a:p>
            <a:r>
              <a:rPr lang="en-US" dirty="0">
                <a:latin typeface="Calibri" panose="020F0502020204030204" pitchFamily="34" charset="0"/>
                <a:cs typeface="Calibri" panose="020F0502020204030204" pitchFamily="34" charset="0"/>
              </a:rPr>
              <a:t>EDA-Visualization:</a:t>
            </a:r>
            <a:endParaRPr lang="en-US" dirty="0"/>
          </a:p>
        </p:txBody>
      </p:sp>
      <p:pic>
        <p:nvPicPr>
          <p:cNvPr id="6" name="Content Placeholder 5">
            <a:extLst>
              <a:ext uri="{FF2B5EF4-FFF2-40B4-BE49-F238E27FC236}">
                <a16:creationId xmlns:a16="http://schemas.microsoft.com/office/drawing/2014/main" id="{461FADC3-D907-4039-87C8-031D55A43893}"/>
              </a:ext>
            </a:extLst>
          </p:cNvPr>
          <p:cNvPicPr>
            <a:picLocks noGrp="1" noChangeAspect="1"/>
          </p:cNvPicPr>
          <p:nvPr>
            <p:ph sz="half" idx="1"/>
          </p:nvPr>
        </p:nvPicPr>
        <p:blipFill>
          <a:blip r:embed="rId2"/>
          <a:stretch>
            <a:fillRect/>
          </a:stretch>
        </p:blipFill>
        <p:spPr>
          <a:xfrm>
            <a:off x="622871" y="1878740"/>
            <a:ext cx="4384135" cy="3100519"/>
          </a:xfrm>
        </p:spPr>
      </p:pic>
      <p:pic>
        <p:nvPicPr>
          <p:cNvPr id="8" name="Content Placeholder 7">
            <a:extLst>
              <a:ext uri="{FF2B5EF4-FFF2-40B4-BE49-F238E27FC236}">
                <a16:creationId xmlns:a16="http://schemas.microsoft.com/office/drawing/2014/main" id="{B79D8DD1-0EDB-4AFC-80CC-25CA4A2E3B5B}"/>
              </a:ext>
            </a:extLst>
          </p:cNvPr>
          <p:cNvPicPr>
            <a:picLocks noGrp="1" noChangeAspect="1"/>
          </p:cNvPicPr>
          <p:nvPr>
            <p:ph sz="half" idx="2"/>
          </p:nvPr>
        </p:nvPicPr>
        <p:blipFill>
          <a:blip r:embed="rId3"/>
          <a:stretch>
            <a:fillRect/>
          </a:stretch>
        </p:blipFill>
        <p:spPr>
          <a:xfrm>
            <a:off x="5120551" y="1732259"/>
            <a:ext cx="5513757" cy="3527868"/>
          </a:xfrm>
        </p:spPr>
      </p:pic>
      <p:sp>
        <p:nvSpPr>
          <p:cNvPr id="9" name="TextBox 8">
            <a:extLst>
              <a:ext uri="{FF2B5EF4-FFF2-40B4-BE49-F238E27FC236}">
                <a16:creationId xmlns:a16="http://schemas.microsoft.com/office/drawing/2014/main" id="{333CE534-94BE-4FBE-A5E5-4C33D8C16550}"/>
              </a:ext>
            </a:extLst>
          </p:cNvPr>
          <p:cNvSpPr txBox="1"/>
          <p:nvPr/>
        </p:nvSpPr>
        <p:spPr>
          <a:xfrm>
            <a:off x="1261872" y="5260127"/>
            <a:ext cx="2946144" cy="1323439"/>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The department distribution is well-balanced, with all departments contributing between 11.0% and 11.2% to the workforce.</a:t>
            </a:r>
          </a:p>
        </p:txBody>
      </p:sp>
      <p:sp>
        <p:nvSpPr>
          <p:cNvPr id="10" name="TextBox 9">
            <a:extLst>
              <a:ext uri="{FF2B5EF4-FFF2-40B4-BE49-F238E27FC236}">
                <a16:creationId xmlns:a16="http://schemas.microsoft.com/office/drawing/2014/main" id="{27798D1E-DC99-4E12-B651-8EE755402294}"/>
              </a:ext>
            </a:extLst>
          </p:cNvPr>
          <p:cNvSpPr txBox="1"/>
          <p:nvPr/>
        </p:nvSpPr>
        <p:spPr>
          <a:xfrm>
            <a:off x="5463298" y="5487621"/>
            <a:ext cx="5041376"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Across all job titles, the majority of employees hold a Bachelor's degree, followed by High School, Master's, and PhD qualifications in smaller proportions.</a:t>
            </a:r>
          </a:p>
        </p:txBody>
      </p:sp>
    </p:spTree>
    <p:extLst>
      <p:ext uri="{BB962C8B-B14F-4D97-AF65-F5344CB8AC3E}">
        <p14:creationId xmlns:p14="http://schemas.microsoft.com/office/powerpoint/2010/main" val="38744307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959</TotalTime>
  <Words>801</Words>
  <Application>Microsoft Office PowerPoint</Application>
  <PresentationFormat>Widescreen</PresentationFormat>
  <Paragraphs>142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Wingdings 2</vt:lpstr>
      <vt:lpstr>View</vt:lpstr>
      <vt:lpstr>Employee Performance Prediction(resigned/not)  </vt:lpstr>
      <vt:lpstr>Problem Statement:</vt:lpstr>
      <vt:lpstr>Flow Diagram:</vt:lpstr>
      <vt:lpstr>Data And Cleaning:</vt:lpstr>
      <vt:lpstr>Data And Cleaning:</vt:lpstr>
      <vt:lpstr>Basic Data Frame:</vt:lpstr>
      <vt:lpstr>Best Fitted Model Graph:</vt:lpstr>
      <vt:lpstr>EDA-Visualization:</vt:lpstr>
      <vt:lpstr>EDA-Visualization:</vt:lpstr>
      <vt:lpstr>EDA-Visualization:</vt:lpstr>
      <vt:lpstr>EDA</vt:lpstr>
      <vt:lpstr>Data Boxplot:</vt:lpstr>
      <vt:lpstr>Data Frame – 2:</vt:lpstr>
      <vt:lpstr>Best Fitted Model Graph:</vt:lpstr>
      <vt:lpstr>Feature Engineering DataFrame-3:</vt:lpstr>
      <vt:lpstr>Best Fitted Model Graph:</vt:lpstr>
      <vt:lpstr>Cross Validation And Final Conclusion:</vt:lpstr>
      <vt:lpstr>Drawbacks: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Staying &amp; Leaving Forecasting Tool</dc:title>
  <dc:creator>Rohith Reddy</dc:creator>
  <cp:lastModifiedBy>Rohith Reddy</cp:lastModifiedBy>
  <cp:revision>36</cp:revision>
  <dcterms:created xsi:type="dcterms:W3CDTF">2024-10-02T14:13:14Z</dcterms:created>
  <dcterms:modified xsi:type="dcterms:W3CDTF">2024-10-04T10:12:49Z</dcterms:modified>
</cp:coreProperties>
</file>