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2"/>
  </p:notesMasterIdLst>
  <p:sldIdLst>
    <p:sldId id="257" r:id="rId2"/>
    <p:sldId id="259" r:id="rId3"/>
    <p:sldId id="260" r:id="rId4"/>
    <p:sldId id="263" r:id="rId5"/>
    <p:sldId id="261" r:id="rId6"/>
    <p:sldId id="333" r:id="rId7"/>
    <p:sldId id="262" r:id="rId8"/>
    <p:sldId id="375" r:id="rId9"/>
    <p:sldId id="266" r:id="rId10"/>
    <p:sldId id="269" r:id="rId11"/>
    <p:sldId id="270" r:id="rId12"/>
    <p:sldId id="272" r:id="rId13"/>
    <p:sldId id="273" r:id="rId14"/>
    <p:sldId id="274" r:id="rId15"/>
    <p:sldId id="276" r:id="rId16"/>
    <p:sldId id="334" r:id="rId17"/>
    <p:sldId id="278" r:id="rId18"/>
    <p:sldId id="279" r:id="rId19"/>
    <p:sldId id="275" r:id="rId20"/>
    <p:sldId id="280" r:id="rId21"/>
    <p:sldId id="357" r:id="rId22"/>
    <p:sldId id="277" r:id="rId23"/>
    <p:sldId id="358" r:id="rId24"/>
    <p:sldId id="359" r:id="rId25"/>
    <p:sldId id="360" r:id="rId26"/>
    <p:sldId id="361" r:id="rId27"/>
    <p:sldId id="372" r:id="rId28"/>
    <p:sldId id="329" r:id="rId29"/>
    <p:sldId id="369" r:id="rId30"/>
    <p:sldId id="370" r:id="rId31"/>
    <p:sldId id="371" r:id="rId32"/>
    <p:sldId id="331" r:id="rId33"/>
    <p:sldId id="318" r:id="rId34"/>
    <p:sldId id="256" r:id="rId35"/>
    <p:sldId id="363" r:id="rId36"/>
    <p:sldId id="364" r:id="rId37"/>
    <p:sldId id="271" r:id="rId38"/>
    <p:sldId id="365" r:id="rId39"/>
    <p:sldId id="366" r:id="rId40"/>
    <p:sldId id="282" r:id="rId41"/>
    <p:sldId id="292" r:id="rId42"/>
    <p:sldId id="294" r:id="rId43"/>
    <p:sldId id="295" r:id="rId44"/>
    <p:sldId id="296" r:id="rId45"/>
    <p:sldId id="297" r:id="rId46"/>
    <p:sldId id="298" r:id="rId47"/>
    <p:sldId id="299" r:id="rId48"/>
    <p:sldId id="367" r:id="rId49"/>
    <p:sldId id="335" r:id="rId50"/>
    <p:sldId id="301" r:id="rId51"/>
    <p:sldId id="302" r:id="rId52"/>
    <p:sldId id="368" r:id="rId53"/>
    <p:sldId id="303" r:id="rId54"/>
    <p:sldId id="304" r:id="rId55"/>
    <p:sldId id="305" r:id="rId56"/>
    <p:sldId id="306" r:id="rId57"/>
    <p:sldId id="307" r:id="rId58"/>
    <p:sldId id="308" r:id="rId59"/>
    <p:sldId id="332" r:id="rId60"/>
    <p:sldId id="310" r:id="rId61"/>
    <p:sldId id="311" r:id="rId62"/>
    <p:sldId id="312" r:id="rId63"/>
    <p:sldId id="313" r:id="rId64"/>
    <p:sldId id="314" r:id="rId65"/>
    <p:sldId id="315" r:id="rId66"/>
    <p:sldId id="316" r:id="rId67"/>
    <p:sldId id="317" r:id="rId68"/>
    <p:sldId id="319" r:id="rId69"/>
    <p:sldId id="320" r:id="rId70"/>
    <p:sldId id="321" r:id="rId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F38235-B4AD-4DF5-B93C-EDC2FDE7B55F}" type="datetimeFigureOut">
              <a:rPr lang="en-IN" smtClean="0"/>
              <a:t>23-02-2023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26AC6B-6D42-430C-BBC1-2610C49853F9}" type="slidenum">
              <a:rPr lang="en-IN" smtClean="0"/>
              <a:t>‹#›</a:t>
            </a:fld>
            <a:endParaRPr lang="en-IN"/>
          </a:p>
        </p:txBody>
      </p:sp>
    </p:spTree>
    <p:extLst>
      <p:ext uri="{BB962C8B-B14F-4D97-AF65-F5344CB8AC3E}">
        <p14:creationId xmlns:p14="http://schemas.microsoft.com/office/powerpoint/2010/main" val="1230643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69271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421266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324014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010950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063823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705789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508390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115021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436750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929403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025820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377515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188841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44362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570770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681453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893479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461486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380590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790502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2918631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490262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9969656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0122817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677326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211932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986888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8006616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88888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6818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573230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29835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6404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92080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580524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19452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64D1435-BF19-4B29-8B2D-EF22AD5FF5AC}" type="datetime1">
              <a:rPr lang="en-IN" smtClean="0"/>
              <a:t>23-02-2023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2F25B1-772B-4657-B612-956E12C3ADD2}" type="slidenum">
              <a:rPr lang="en-IN" smtClean="0"/>
              <a:t>‹#›</a:t>
            </a:fld>
            <a:endParaRPr lang="en-IN"/>
          </a:p>
        </p:txBody>
      </p:sp>
    </p:spTree>
    <p:extLst>
      <p:ext uri="{BB962C8B-B14F-4D97-AF65-F5344CB8AC3E}">
        <p14:creationId xmlns:p14="http://schemas.microsoft.com/office/powerpoint/2010/main" val="29074845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698B1EC-7FAD-48EA-A6FA-B9BF6072C719}" type="datetime1">
              <a:rPr lang="en-IN" smtClean="0"/>
              <a:t>23-02-2023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2F25B1-772B-4657-B612-956E12C3ADD2}" type="slidenum">
              <a:rPr lang="en-IN" smtClean="0"/>
              <a:t>‹#›</a:t>
            </a:fld>
            <a:endParaRPr lang="en-IN"/>
          </a:p>
        </p:txBody>
      </p:sp>
    </p:spTree>
    <p:extLst>
      <p:ext uri="{BB962C8B-B14F-4D97-AF65-F5344CB8AC3E}">
        <p14:creationId xmlns:p14="http://schemas.microsoft.com/office/powerpoint/2010/main" val="189100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020E41C-E3F2-472B-A421-AF240704B081}" type="datetime1">
              <a:rPr lang="en-IN" smtClean="0"/>
              <a:t>23-02-2023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2F25B1-772B-4657-B612-956E12C3ADD2}" type="slidenum">
              <a:rPr lang="en-IN" smtClean="0"/>
              <a:t>‹#›</a:t>
            </a:fld>
            <a:endParaRPr lang="en-IN"/>
          </a:p>
        </p:txBody>
      </p:sp>
    </p:spTree>
    <p:extLst>
      <p:ext uri="{BB962C8B-B14F-4D97-AF65-F5344CB8AC3E}">
        <p14:creationId xmlns:p14="http://schemas.microsoft.com/office/powerpoint/2010/main" val="3244604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DC6439E-E7CF-413D-81B0-11B4EA82F55D}" type="datetime1">
              <a:rPr lang="en-IN" smtClean="0"/>
              <a:t>23-02-2023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2F25B1-772B-4657-B612-956E12C3ADD2}" type="slidenum">
              <a:rPr lang="en-IN" smtClean="0"/>
              <a:t>‹#›</a:t>
            </a:fld>
            <a:endParaRPr lang="en-IN"/>
          </a:p>
        </p:txBody>
      </p:sp>
    </p:spTree>
    <p:extLst>
      <p:ext uri="{BB962C8B-B14F-4D97-AF65-F5344CB8AC3E}">
        <p14:creationId xmlns:p14="http://schemas.microsoft.com/office/powerpoint/2010/main" val="1582119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D26A69B-771E-4759-9AA1-134F71FA07A5}" type="datetime1">
              <a:rPr lang="en-IN" smtClean="0"/>
              <a:t>23-02-2023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2F25B1-772B-4657-B612-956E12C3ADD2}" type="slidenum">
              <a:rPr lang="en-IN" smtClean="0"/>
              <a:t>‹#›</a:t>
            </a:fld>
            <a:endParaRPr lang="en-IN"/>
          </a:p>
        </p:txBody>
      </p:sp>
    </p:spTree>
    <p:extLst>
      <p:ext uri="{BB962C8B-B14F-4D97-AF65-F5344CB8AC3E}">
        <p14:creationId xmlns:p14="http://schemas.microsoft.com/office/powerpoint/2010/main" val="24426689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3380A683-2F69-49F1-92EB-8214C56B6D8E}" type="datetime1">
              <a:rPr lang="en-IN" smtClean="0"/>
              <a:t>23-02-2023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2F25B1-772B-4657-B612-956E12C3ADD2}" type="slidenum">
              <a:rPr lang="en-IN" smtClean="0"/>
              <a:t>‹#›</a:t>
            </a:fld>
            <a:endParaRPr lang="en-IN"/>
          </a:p>
        </p:txBody>
      </p:sp>
    </p:spTree>
    <p:extLst>
      <p:ext uri="{BB962C8B-B14F-4D97-AF65-F5344CB8AC3E}">
        <p14:creationId xmlns:p14="http://schemas.microsoft.com/office/powerpoint/2010/main" val="2983953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96DD0C25-5DDF-405E-A3B8-82D40320C03F}" type="datetime1">
              <a:rPr lang="en-IN" smtClean="0"/>
              <a:t>23-02-2023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D2F25B1-772B-4657-B612-956E12C3ADD2}" type="slidenum">
              <a:rPr lang="en-IN" smtClean="0"/>
              <a:t>‹#›</a:t>
            </a:fld>
            <a:endParaRPr lang="en-IN"/>
          </a:p>
        </p:txBody>
      </p:sp>
    </p:spTree>
    <p:extLst>
      <p:ext uri="{BB962C8B-B14F-4D97-AF65-F5344CB8AC3E}">
        <p14:creationId xmlns:p14="http://schemas.microsoft.com/office/powerpoint/2010/main" val="272740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978CFB5-58E6-4251-9CAD-102B8F65B63D}" type="datetime1">
              <a:rPr lang="en-IN" smtClean="0"/>
              <a:t>23-02-2023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D2F25B1-772B-4657-B612-956E12C3ADD2}" type="slidenum">
              <a:rPr lang="en-IN" smtClean="0"/>
              <a:t>‹#›</a:t>
            </a:fld>
            <a:endParaRPr lang="en-IN"/>
          </a:p>
        </p:txBody>
      </p:sp>
    </p:spTree>
    <p:extLst>
      <p:ext uri="{BB962C8B-B14F-4D97-AF65-F5344CB8AC3E}">
        <p14:creationId xmlns:p14="http://schemas.microsoft.com/office/powerpoint/2010/main" val="32046397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5934FDD-C674-4694-A4FE-4D984BC8103A}" type="datetime1">
              <a:rPr lang="en-IN" smtClean="0"/>
              <a:t>23-02-2023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D2F25B1-772B-4657-B612-956E12C3ADD2}" type="slidenum">
              <a:rPr lang="en-IN" smtClean="0"/>
              <a:t>‹#›</a:t>
            </a:fld>
            <a:endParaRPr lang="en-IN"/>
          </a:p>
        </p:txBody>
      </p:sp>
    </p:spTree>
    <p:extLst>
      <p:ext uri="{BB962C8B-B14F-4D97-AF65-F5344CB8AC3E}">
        <p14:creationId xmlns:p14="http://schemas.microsoft.com/office/powerpoint/2010/main" val="32626961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DC53151-9C53-463A-9A2D-62AF376CB9D3}" type="datetime1">
              <a:rPr lang="en-IN" smtClean="0"/>
              <a:t>23-02-2023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2F25B1-772B-4657-B612-956E12C3ADD2}" type="slidenum">
              <a:rPr lang="en-IN" smtClean="0"/>
              <a:t>‹#›</a:t>
            </a:fld>
            <a:endParaRPr lang="en-IN"/>
          </a:p>
        </p:txBody>
      </p:sp>
    </p:spTree>
    <p:extLst>
      <p:ext uri="{BB962C8B-B14F-4D97-AF65-F5344CB8AC3E}">
        <p14:creationId xmlns:p14="http://schemas.microsoft.com/office/powerpoint/2010/main" val="32419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02A457B-BBD7-4966-98FA-19F2AC247DF2}" type="datetime1">
              <a:rPr lang="en-IN" smtClean="0"/>
              <a:t>23-02-2023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2F25B1-772B-4657-B612-956E12C3ADD2}" type="slidenum">
              <a:rPr lang="en-IN" smtClean="0"/>
              <a:t>‹#›</a:t>
            </a:fld>
            <a:endParaRPr lang="en-IN"/>
          </a:p>
        </p:txBody>
      </p:sp>
    </p:spTree>
    <p:extLst>
      <p:ext uri="{BB962C8B-B14F-4D97-AF65-F5344CB8AC3E}">
        <p14:creationId xmlns:p14="http://schemas.microsoft.com/office/powerpoint/2010/main" val="4020364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47FA6F-B5F6-4309-A80A-C2139E9BA046}" type="datetime1">
              <a:rPr lang="en-IN" smtClean="0"/>
              <a:t>23-02-2023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2F25B1-772B-4657-B612-956E12C3ADD2}" type="slidenum">
              <a:rPr lang="en-IN" smtClean="0"/>
              <a:t>‹#›</a:t>
            </a:fld>
            <a:endParaRPr lang="en-IN"/>
          </a:p>
        </p:txBody>
      </p:sp>
    </p:spTree>
    <p:extLst>
      <p:ext uri="{BB962C8B-B14F-4D97-AF65-F5344CB8AC3E}">
        <p14:creationId xmlns:p14="http://schemas.microsoft.com/office/powerpoint/2010/main" val="20036566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27.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30.png"/></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7.xml"/><Relationship Id="rId4" Type="http://schemas.openxmlformats.org/officeDocument/2006/relationships/image" Target="../media/image3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7.xml"/><Relationship Id="rId4" Type="http://schemas.openxmlformats.org/officeDocument/2006/relationships/image" Target="../media/image33.png"/></Relationships>
</file>

<file path=ppt/slides/_rels/slide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004" y="-30805"/>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FFFFFF"/>
              </a:solidFill>
            </a:endParaRPr>
          </a:p>
        </p:txBody>
      </p:sp>
      <p:sp>
        <p:nvSpPr>
          <p:cNvPr id="7171" name="object 2"/>
          <p:cNvSpPr txBox="1">
            <a:spLocks noChangeArrowheads="1"/>
          </p:cNvSpPr>
          <p:nvPr/>
        </p:nvSpPr>
        <p:spPr bwMode="auto">
          <a:xfrm>
            <a:off x="1405914" y="3193148"/>
            <a:ext cx="10050185" cy="25076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6931" rIns="0" bIns="0">
            <a:spAutoFit/>
          </a:bodyPr>
          <a:lstStyle>
            <a:lvl1pPr marL="12700">
              <a:tabLst>
                <a:tab pos="35147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35147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35147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35147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35147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9pPr>
          </a:lstStyle>
          <a:p>
            <a:pPr algn="ctr">
              <a:spcBef>
                <a:spcPts val="53"/>
              </a:spcBef>
            </a:pPr>
            <a:r>
              <a:rPr lang="en-US" altLang="en-US" sz="4000" dirty="0">
                <a:solidFill>
                  <a:srgbClr val="005893"/>
                </a:solidFill>
                <a:latin typeface="Times New Roman" panose="02020603050405020304" pitchFamily="18" charset="0"/>
                <a:cs typeface="Times New Roman" panose="02020603050405020304" pitchFamily="18" charset="0"/>
              </a:rPr>
              <a:t>Unit -4 </a:t>
            </a:r>
          </a:p>
          <a:p>
            <a:pPr algn="ctr">
              <a:spcBef>
                <a:spcPts val="53"/>
              </a:spcBef>
            </a:pPr>
            <a:r>
              <a:rPr lang="en-US" altLang="en-US" sz="4000" b="1" dirty="0">
                <a:latin typeface="Times New Roman" panose="02020603050405020304" pitchFamily="18" charset="0"/>
                <a:cs typeface="Times New Roman" panose="02020603050405020304" pitchFamily="18" charset="0"/>
              </a:rPr>
              <a:t>Strings</a:t>
            </a:r>
            <a:endParaRPr lang="en-US" altLang="en-US" sz="4000" dirty="0">
              <a:solidFill>
                <a:srgbClr val="005893"/>
              </a:solidFill>
              <a:latin typeface="Times New Roman" panose="02020603050405020304" pitchFamily="18" charset="0"/>
              <a:cs typeface="Times New Roman" panose="02020603050405020304" pitchFamily="18" charset="0"/>
            </a:endParaRPr>
          </a:p>
          <a:p>
            <a:pPr algn="ctr">
              <a:spcBef>
                <a:spcPts val="53"/>
              </a:spcBef>
            </a:pPr>
            <a:endParaRPr lang="en-US" altLang="en-US" sz="4000" dirty="0">
              <a:solidFill>
                <a:srgbClr val="005893"/>
              </a:solidFill>
              <a:latin typeface="Times New Roman" panose="02020603050405020304" pitchFamily="18" charset="0"/>
              <a:cs typeface="Times New Roman" panose="02020603050405020304" pitchFamily="18" charset="0"/>
            </a:endParaRPr>
          </a:p>
          <a:p>
            <a:pPr algn="ctr">
              <a:spcBef>
                <a:spcPts val="53"/>
              </a:spcBef>
            </a:pPr>
            <a:endParaRPr lang="en-US" altLang="en-US" sz="4000" dirty="0">
              <a:solidFill>
                <a:srgbClr val="005893"/>
              </a:solidFill>
              <a:latin typeface="Times New Roman" panose="02020603050405020304" pitchFamily="18" charset="0"/>
              <a:cs typeface="Times New Roman" panose="02020603050405020304" pitchFamily="18" charset="0"/>
            </a:endParaRPr>
          </a:p>
        </p:txBody>
      </p:sp>
      <p:sp>
        <p:nvSpPr>
          <p:cNvPr id="7172" name="object 3"/>
          <p:cNvSpPr>
            <a:spLocks/>
          </p:cNvSpPr>
          <p:nvPr/>
        </p:nvSpPr>
        <p:spPr bwMode="auto">
          <a:xfrm>
            <a:off x="-3422" y="9626"/>
            <a:ext cx="5686441" cy="3927659"/>
          </a:xfrm>
          <a:custGeom>
            <a:avLst/>
            <a:gdLst>
              <a:gd name="T0" fmla="*/ 2147483646 w 7436484"/>
              <a:gd name="T1" fmla="*/ 0 h 5134610"/>
              <a:gd name="T2" fmla="*/ 0 w 7436484"/>
              <a:gd name="T3" fmla="*/ 0 h 5134610"/>
              <a:gd name="T4" fmla="*/ 0 w 7436484"/>
              <a:gd name="T5" fmla="*/ 2147483646 h 5134610"/>
              <a:gd name="T6" fmla="*/ 2147483646 w 7436484"/>
              <a:gd name="T7" fmla="*/ 0 h 5134610"/>
              <a:gd name="T8" fmla="*/ 0 60000 65536"/>
              <a:gd name="T9" fmla="*/ 0 60000 65536"/>
              <a:gd name="T10" fmla="*/ 0 60000 65536"/>
              <a:gd name="T11" fmla="*/ 0 60000 65536"/>
              <a:gd name="T12" fmla="*/ 0 w 7436484"/>
              <a:gd name="T13" fmla="*/ 0 h 5134610"/>
              <a:gd name="T14" fmla="*/ 7436484 w 7436484"/>
              <a:gd name="T15" fmla="*/ 5134610 h 5134610"/>
            </a:gdLst>
            <a:ahLst/>
            <a:cxnLst>
              <a:cxn ang="T8">
                <a:pos x="T0" y="T1"/>
              </a:cxn>
              <a:cxn ang="T9">
                <a:pos x="T2" y="T3"/>
              </a:cxn>
              <a:cxn ang="T10">
                <a:pos x="T4" y="T5"/>
              </a:cxn>
              <a:cxn ang="T11">
                <a:pos x="T6" y="T7"/>
              </a:cxn>
            </a:cxnLst>
            <a:rect l="T12" t="T13" r="T14" b="T15"/>
            <a:pathLst>
              <a:path w="7436484" h="5134610">
                <a:moveTo>
                  <a:pt x="7435941" y="0"/>
                </a:moveTo>
                <a:lnTo>
                  <a:pt x="0" y="0"/>
                </a:lnTo>
                <a:lnTo>
                  <a:pt x="0" y="5134513"/>
                </a:lnTo>
                <a:lnTo>
                  <a:pt x="7435941" y="0"/>
                </a:lnTo>
                <a:close/>
              </a:path>
            </a:pathLst>
          </a:custGeom>
          <a:solidFill>
            <a:srgbClr val="005893"/>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7173" name="object 4"/>
          <p:cNvSpPr>
            <a:spLocks noChangeArrowheads="1"/>
          </p:cNvSpPr>
          <p:nvPr/>
        </p:nvSpPr>
        <p:spPr bwMode="auto">
          <a:xfrm>
            <a:off x="286339" y="252217"/>
            <a:ext cx="1119575" cy="1116687"/>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7174" name="object 5"/>
          <p:cNvSpPr>
            <a:spLocks noChangeArrowheads="1"/>
          </p:cNvSpPr>
          <p:nvPr/>
        </p:nvSpPr>
        <p:spPr bwMode="auto">
          <a:xfrm>
            <a:off x="3398623" y="810561"/>
            <a:ext cx="88565" cy="89528"/>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6" name="object 6"/>
          <p:cNvSpPr txBox="1"/>
          <p:nvPr/>
        </p:nvSpPr>
        <p:spPr>
          <a:xfrm>
            <a:off x="1521433" y="437049"/>
            <a:ext cx="2310387" cy="739134"/>
          </a:xfrm>
          <a:prstGeom prst="rect">
            <a:avLst/>
          </a:prstGeom>
        </p:spPr>
        <p:txBody>
          <a:bodyPr lIns="0" tIns="8086" rIns="0" bIns="0">
            <a:spAutoFit/>
          </a:bodyPr>
          <a:lstStyle/>
          <a:p>
            <a:pPr marL="7701">
              <a:lnSpc>
                <a:spcPts val="2847"/>
              </a:lnSpc>
              <a:spcBef>
                <a:spcPts val="64"/>
              </a:spcBef>
              <a:defRPr/>
            </a:pPr>
            <a:r>
              <a:rPr lang="en-IN" sz="2577" b="1" spc="-21" dirty="0">
                <a:solidFill>
                  <a:srgbClr val="FFFFFF"/>
                </a:solidFill>
                <a:latin typeface="Helvetica-Bold"/>
                <a:ea typeface="ＭＳ Ｐゴシック" charset="0"/>
                <a:cs typeface="Helvetica-Bold"/>
              </a:rPr>
              <a:t>RV College of </a:t>
            </a:r>
          </a:p>
          <a:p>
            <a:pPr marL="7701">
              <a:lnSpc>
                <a:spcPts val="2847"/>
              </a:lnSpc>
              <a:spcBef>
                <a:spcPts val="64"/>
              </a:spcBef>
              <a:defRPr/>
            </a:pPr>
            <a:r>
              <a:rPr lang="en-IN" sz="2577" b="1" spc="-21" dirty="0">
                <a:solidFill>
                  <a:srgbClr val="FFFFFF"/>
                </a:solidFill>
                <a:latin typeface="Helvetica-Bold"/>
                <a:ea typeface="ＭＳ Ｐゴシック" charset="0"/>
                <a:cs typeface="Helvetica-Bold"/>
              </a:rPr>
              <a:t>Engineering</a:t>
            </a:r>
            <a:endParaRPr sz="2577" dirty="0">
              <a:latin typeface="Helvetica-Bold"/>
              <a:ea typeface="ＭＳ Ｐゴシック" charset="0"/>
              <a:cs typeface="Helvetica-Bold"/>
            </a:endParaRPr>
          </a:p>
        </p:txBody>
      </p:sp>
      <p:sp>
        <p:nvSpPr>
          <p:cNvPr id="7" name="object 7"/>
          <p:cNvSpPr txBox="1"/>
          <p:nvPr/>
        </p:nvSpPr>
        <p:spPr>
          <a:xfrm>
            <a:off x="9569003" y="247404"/>
            <a:ext cx="2270235" cy="287725"/>
          </a:xfrm>
          <a:prstGeom prst="rect">
            <a:avLst/>
          </a:prstGeom>
        </p:spPr>
        <p:txBody>
          <a:bodyPr wrap="square" lIns="0" tIns="7701" rIns="0" bIns="0">
            <a:spAutoFit/>
          </a:bodyPr>
          <a:lstStyle/>
          <a:p>
            <a:pPr marL="7701">
              <a:spcBef>
                <a:spcPts val="61"/>
              </a:spcBef>
              <a:defRPr/>
            </a:pPr>
            <a:r>
              <a:rPr sz="1819" i="1" spc="-3" dirty="0">
                <a:solidFill>
                  <a:srgbClr val="422C75"/>
                </a:solidFill>
                <a:latin typeface="Playfair Display"/>
                <a:ea typeface="ＭＳ Ｐゴシック" charset="0"/>
                <a:cs typeface="Playfair Display"/>
              </a:rPr>
              <a:t>Go, change </a:t>
            </a:r>
            <a:r>
              <a:rPr sz="1819" i="1" dirty="0">
                <a:solidFill>
                  <a:srgbClr val="422C75"/>
                </a:solidFill>
                <a:latin typeface="Playfair Display"/>
                <a:ea typeface="ＭＳ Ｐゴシック" charset="0"/>
                <a:cs typeface="Playfair Display"/>
              </a:rPr>
              <a:t>the</a:t>
            </a:r>
            <a:r>
              <a:rPr sz="1819" i="1" spc="-49" dirty="0">
                <a:solidFill>
                  <a:srgbClr val="422C75"/>
                </a:solidFill>
                <a:latin typeface="Playfair Display"/>
                <a:ea typeface="ＭＳ Ｐゴシック" charset="0"/>
                <a:cs typeface="Playfair Display"/>
              </a:rPr>
              <a:t> </a:t>
            </a:r>
            <a:r>
              <a:rPr sz="1819" i="1" spc="-3" dirty="0">
                <a:solidFill>
                  <a:srgbClr val="422C75"/>
                </a:solidFill>
                <a:latin typeface="Playfair Display"/>
                <a:ea typeface="ＭＳ Ｐゴシック" charset="0"/>
                <a:cs typeface="Playfair Display"/>
              </a:rPr>
              <a:t>world</a:t>
            </a:r>
            <a:endParaRPr sz="1819" dirty="0">
              <a:latin typeface="Playfair Display"/>
              <a:ea typeface="ＭＳ Ｐゴシック" charset="0"/>
              <a:cs typeface="Playfair Display"/>
            </a:endParaRPr>
          </a:p>
        </p:txBody>
      </p:sp>
      <p:sp>
        <p:nvSpPr>
          <p:cNvPr id="3" name="Slide Number Placeholder 2">
            <a:extLst>
              <a:ext uri="{FF2B5EF4-FFF2-40B4-BE49-F238E27FC236}">
                <a16:creationId xmlns:a16="http://schemas.microsoft.com/office/drawing/2014/main" id="{F64479EA-EE05-1A10-A181-C2013324380E}"/>
              </a:ext>
            </a:extLst>
          </p:cNvPr>
          <p:cNvSpPr>
            <a:spLocks noGrp="1"/>
          </p:cNvSpPr>
          <p:nvPr>
            <p:ph type="sldNum" sz="quarter" idx="12"/>
          </p:nvPr>
        </p:nvSpPr>
        <p:spPr/>
        <p:txBody>
          <a:bodyPr/>
          <a:lstStyle/>
          <a:p>
            <a:fld id="{BD2F25B1-772B-4657-B612-956E12C3ADD2}" type="slidenum">
              <a:rPr lang="en-IN" smtClean="0"/>
              <a:t>1</a:t>
            </a:fld>
            <a:endParaRPr lang="en-IN"/>
          </a:p>
        </p:txBody>
      </p:sp>
    </p:spTree>
    <p:extLst>
      <p:ext uri="{BB962C8B-B14F-4D97-AF65-F5344CB8AC3E}">
        <p14:creationId xmlns:p14="http://schemas.microsoft.com/office/powerpoint/2010/main" val="11153396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3" name="Slide Number Placeholder 2">
            <a:extLst>
              <a:ext uri="{FF2B5EF4-FFF2-40B4-BE49-F238E27FC236}">
                <a16:creationId xmlns:a16="http://schemas.microsoft.com/office/drawing/2014/main" id="{AD346750-29DD-4B39-814D-5D8145327CAD}"/>
              </a:ext>
            </a:extLst>
          </p:cNvPr>
          <p:cNvSpPr>
            <a:spLocks noGrp="1"/>
          </p:cNvSpPr>
          <p:nvPr>
            <p:ph type="sldNum" sz="quarter" idx="12"/>
          </p:nvPr>
        </p:nvSpPr>
        <p:spPr/>
        <p:txBody>
          <a:bodyPr/>
          <a:lstStyle/>
          <a:p>
            <a:fld id="{BD2F25B1-772B-4657-B612-956E12C3ADD2}" type="slidenum">
              <a:rPr lang="en-IN" smtClean="0"/>
              <a:t>10</a:t>
            </a:fld>
            <a:endParaRPr lang="en-IN"/>
          </a:p>
        </p:txBody>
      </p:sp>
      <p:grpSp>
        <p:nvGrpSpPr>
          <p:cNvPr id="9" name="Group 8">
            <a:extLst>
              <a:ext uri="{FF2B5EF4-FFF2-40B4-BE49-F238E27FC236}">
                <a16:creationId xmlns:a16="http://schemas.microsoft.com/office/drawing/2014/main" id="{9EE9B04F-B660-12AD-A45F-A13CF0CBC644}"/>
              </a:ext>
            </a:extLst>
          </p:cNvPr>
          <p:cNvGrpSpPr/>
          <p:nvPr/>
        </p:nvGrpSpPr>
        <p:grpSpPr>
          <a:xfrm>
            <a:off x="588996" y="776209"/>
            <a:ext cx="10764804" cy="5543289"/>
            <a:chOff x="588996" y="776209"/>
            <a:chExt cx="10764804" cy="5543289"/>
          </a:xfrm>
        </p:grpSpPr>
        <p:pic>
          <p:nvPicPr>
            <p:cNvPr id="7" name="Picture 6">
              <a:extLst>
                <a:ext uri="{FF2B5EF4-FFF2-40B4-BE49-F238E27FC236}">
                  <a16:creationId xmlns:a16="http://schemas.microsoft.com/office/drawing/2014/main" id="{51D72A60-E5CE-E500-AEFD-CEF76A2A3DE7}"/>
                </a:ext>
              </a:extLst>
            </p:cNvPr>
            <p:cNvPicPr>
              <a:picLocks noChangeAspect="1"/>
            </p:cNvPicPr>
            <p:nvPr/>
          </p:nvPicPr>
          <p:blipFill>
            <a:blip r:embed="rId3"/>
            <a:stretch>
              <a:fillRect/>
            </a:stretch>
          </p:blipFill>
          <p:spPr>
            <a:xfrm>
              <a:off x="588996" y="776209"/>
              <a:ext cx="10764804" cy="5543289"/>
            </a:xfrm>
            <a:prstGeom prst="rect">
              <a:avLst/>
            </a:prstGeom>
          </p:spPr>
        </p:pic>
        <p:pic>
          <p:nvPicPr>
            <p:cNvPr id="1026" name="Picture 2">
              <a:extLst>
                <a:ext uri="{FF2B5EF4-FFF2-40B4-BE49-F238E27FC236}">
                  <a16:creationId xmlns:a16="http://schemas.microsoft.com/office/drawing/2014/main" id="{A699E325-75C8-24A2-C3AA-149AC2F2EB4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482536" y="1612377"/>
              <a:ext cx="2215864" cy="2249501"/>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TextBox 12">
            <a:extLst>
              <a:ext uri="{FF2B5EF4-FFF2-40B4-BE49-F238E27FC236}">
                <a16:creationId xmlns:a16="http://schemas.microsoft.com/office/drawing/2014/main" id="{9A9B40B2-3EBA-A7EA-5316-9E544D42C7DC}"/>
              </a:ext>
            </a:extLst>
          </p:cNvPr>
          <p:cNvSpPr txBox="1"/>
          <p:nvPr/>
        </p:nvSpPr>
        <p:spPr>
          <a:xfrm>
            <a:off x="2445588" y="146341"/>
            <a:ext cx="7217924" cy="584775"/>
          </a:xfrm>
          <a:prstGeom prst="rect">
            <a:avLst/>
          </a:prstGeom>
          <a:noFill/>
        </p:spPr>
        <p:txBody>
          <a:bodyPr wrap="square" rtlCol="0">
            <a:spAutoFit/>
          </a:bodyPr>
          <a:lstStyle/>
          <a:p>
            <a:pPr algn="ctr"/>
            <a:r>
              <a:rPr lang="en-IN" sz="3200" b="1" dirty="0">
                <a:latin typeface="Times New Roman" panose="02020603050405020304" pitchFamily="18" charset="0"/>
                <a:cs typeface="Times New Roman" panose="02020603050405020304" pitchFamily="18" charset="0"/>
              </a:rPr>
              <a:t>Reading Strings</a:t>
            </a:r>
          </a:p>
        </p:txBody>
      </p:sp>
    </p:spTree>
    <p:extLst>
      <p:ext uri="{BB962C8B-B14F-4D97-AF65-F5344CB8AC3E}">
        <p14:creationId xmlns:p14="http://schemas.microsoft.com/office/powerpoint/2010/main" val="13781505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3" name="Slide Number Placeholder 2">
            <a:extLst>
              <a:ext uri="{FF2B5EF4-FFF2-40B4-BE49-F238E27FC236}">
                <a16:creationId xmlns:a16="http://schemas.microsoft.com/office/drawing/2014/main" id="{ADE2E3D4-499B-1F49-4228-9A4A23D45CBB}"/>
              </a:ext>
            </a:extLst>
          </p:cNvPr>
          <p:cNvSpPr>
            <a:spLocks noGrp="1"/>
          </p:cNvSpPr>
          <p:nvPr>
            <p:ph type="sldNum" sz="quarter" idx="12"/>
          </p:nvPr>
        </p:nvSpPr>
        <p:spPr/>
        <p:txBody>
          <a:bodyPr/>
          <a:lstStyle/>
          <a:p>
            <a:fld id="{BD2F25B1-772B-4657-B612-956E12C3ADD2}" type="slidenum">
              <a:rPr lang="en-IN" smtClean="0"/>
              <a:t>11</a:t>
            </a:fld>
            <a:endParaRPr lang="en-IN"/>
          </a:p>
        </p:txBody>
      </p:sp>
      <p:grpSp>
        <p:nvGrpSpPr>
          <p:cNvPr id="14" name="Group 13">
            <a:extLst>
              <a:ext uri="{FF2B5EF4-FFF2-40B4-BE49-F238E27FC236}">
                <a16:creationId xmlns:a16="http://schemas.microsoft.com/office/drawing/2014/main" id="{3BF72D7E-1BE2-4C5D-DAB0-A5234C8567C4}"/>
              </a:ext>
            </a:extLst>
          </p:cNvPr>
          <p:cNvGrpSpPr/>
          <p:nvPr/>
        </p:nvGrpSpPr>
        <p:grpSpPr>
          <a:xfrm>
            <a:off x="897219" y="792524"/>
            <a:ext cx="10795427" cy="5633242"/>
            <a:chOff x="1039140" y="773247"/>
            <a:chExt cx="10314660" cy="5766227"/>
          </a:xfrm>
        </p:grpSpPr>
        <p:pic>
          <p:nvPicPr>
            <p:cNvPr id="5" name="Picture 4">
              <a:extLst>
                <a:ext uri="{FF2B5EF4-FFF2-40B4-BE49-F238E27FC236}">
                  <a16:creationId xmlns:a16="http://schemas.microsoft.com/office/drawing/2014/main" id="{80565AD6-B193-771B-88FA-792435C8F027}"/>
                </a:ext>
              </a:extLst>
            </p:cNvPr>
            <p:cNvPicPr>
              <a:picLocks noChangeAspect="1"/>
            </p:cNvPicPr>
            <p:nvPr/>
          </p:nvPicPr>
          <p:blipFill>
            <a:blip r:embed="rId3"/>
            <a:stretch>
              <a:fillRect/>
            </a:stretch>
          </p:blipFill>
          <p:spPr>
            <a:xfrm>
              <a:off x="1039140" y="773247"/>
              <a:ext cx="10314660" cy="5766227"/>
            </a:xfrm>
            <a:prstGeom prst="rect">
              <a:avLst/>
            </a:prstGeom>
          </p:spPr>
        </p:pic>
        <p:pic>
          <p:nvPicPr>
            <p:cNvPr id="9" name="Picture 8">
              <a:extLst>
                <a:ext uri="{FF2B5EF4-FFF2-40B4-BE49-F238E27FC236}">
                  <a16:creationId xmlns:a16="http://schemas.microsoft.com/office/drawing/2014/main" id="{9D087674-57D1-5059-F997-5A3F9D930BB6}"/>
                </a:ext>
              </a:extLst>
            </p:cNvPr>
            <p:cNvPicPr>
              <a:picLocks noChangeAspect="1"/>
            </p:cNvPicPr>
            <p:nvPr/>
          </p:nvPicPr>
          <p:blipFill>
            <a:blip r:embed="rId4"/>
            <a:stretch>
              <a:fillRect/>
            </a:stretch>
          </p:blipFill>
          <p:spPr>
            <a:xfrm>
              <a:off x="2917880" y="6268712"/>
              <a:ext cx="389524" cy="255973"/>
            </a:xfrm>
            <a:prstGeom prst="rect">
              <a:avLst/>
            </a:prstGeom>
          </p:spPr>
        </p:pic>
      </p:grpSp>
      <p:sp>
        <p:nvSpPr>
          <p:cNvPr id="13" name="TextBox 12">
            <a:extLst>
              <a:ext uri="{FF2B5EF4-FFF2-40B4-BE49-F238E27FC236}">
                <a16:creationId xmlns:a16="http://schemas.microsoft.com/office/drawing/2014/main" id="{E2AB7C64-A956-169C-FEA7-8F91B3ACC861}"/>
              </a:ext>
            </a:extLst>
          </p:cNvPr>
          <p:cNvSpPr txBox="1"/>
          <p:nvPr/>
        </p:nvSpPr>
        <p:spPr>
          <a:xfrm>
            <a:off x="2445588" y="146341"/>
            <a:ext cx="7217924" cy="584775"/>
          </a:xfrm>
          <a:prstGeom prst="rect">
            <a:avLst/>
          </a:prstGeom>
          <a:noFill/>
        </p:spPr>
        <p:txBody>
          <a:bodyPr wrap="square" rtlCol="0">
            <a:spAutoFit/>
          </a:bodyPr>
          <a:lstStyle/>
          <a:p>
            <a:pPr algn="ctr"/>
            <a:r>
              <a:rPr lang="en-IN" sz="3200" b="1" dirty="0">
                <a:latin typeface="Times New Roman" panose="02020603050405020304" pitchFamily="18" charset="0"/>
                <a:cs typeface="Times New Roman" panose="02020603050405020304" pitchFamily="18" charset="0"/>
              </a:rPr>
              <a:t>Writing Strings</a:t>
            </a:r>
          </a:p>
        </p:txBody>
      </p:sp>
    </p:spTree>
    <p:extLst>
      <p:ext uri="{BB962C8B-B14F-4D97-AF65-F5344CB8AC3E}">
        <p14:creationId xmlns:p14="http://schemas.microsoft.com/office/powerpoint/2010/main" val="2724749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79061B26-ADF3-38DD-F22D-155ADB5D8252}"/>
              </a:ext>
            </a:extLst>
          </p:cNvPr>
          <p:cNvSpPr>
            <a:spLocks noGrp="1"/>
          </p:cNvSpPr>
          <p:nvPr>
            <p:ph type="sldNum" sz="quarter" idx="12"/>
          </p:nvPr>
        </p:nvSpPr>
        <p:spPr/>
        <p:txBody>
          <a:bodyPr/>
          <a:lstStyle/>
          <a:p>
            <a:fld id="{BD2F25B1-772B-4657-B612-956E12C3ADD2}" type="slidenum">
              <a:rPr lang="en-IN" smtClean="0"/>
              <a:t>12</a:t>
            </a:fld>
            <a:endParaRPr lang="en-IN"/>
          </a:p>
        </p:txBody>
      </p:sp>
      <p:grpSp>
        <p:nvGrpSpPr>
          <p:cNvPr id="7" name="Group 6">
            <a:extLst>
              <a:ext uri="{FF2B5EF4-FFF2-40B4-BE49-F238E27FC236}">
                <a16:creationId xmlns:a16="http://schemas.microsoft.com/office/drawing/2014/main" id="{DA87374F-8265-4C68-AC1B-9AE1665BDFAE}"/>
              </a:ext>
            </a:extLst>
          </p:cNvPr>
          <p:cNvGrpSpPr/>
          <p:nvPr/>
        </p:nvGrpSpPr>
        <p:grpSpPr>
          <a:xfrm>
            <a:off x="735900" y="762249"/>
            <a:ext cx="10295265" cy="5959221"/>
            <a:chOff x="735901" y="762250"/>
            <a:chExt cx="10021982" cy="5871100"/>
          </a:xfrm>
        </p:grpSpPr>
        <p:pic>
          <p:nvPicPr>
            <p:cNvPr id="4" name="Picture 3">
              <a:extLst>
                <a:ext uri="{FF2B5EF4-FFF2-40B4-BE49-F238E27FC236}">
                  <a16:creationId xmlns:a16="http://schemas.microsoft.com/office/drawing/2014/main" id="{99FA9B47-5097-20AC-1F7B-81DE69BE7DE4}"/>
                </a:ext>
              </a:extLst>
            </p:cNvPr>
            <p:cNvPicPr>
              <a:picLocks noChangeAspect="1"/>
            </p:cNvPicPr>
            <p:nvPr/>
          </p:nvPicPr>
          <p:blipFill>
            <a:blip r:embed="rId3"/>
            <a:stretch>
              <a:fillRect/>
            </a:stretch>
          </p:blipFill>
          <p:spPr>
            <a:xfrm>
              <a:off x="735901" y="762250"/>
              <a:ext cx="10021982" cy="5871100"/>
            </a:xfrm>
            <a:prstGeom prst="rect">
              <a:avLst/>
            </a:prstGeom>
          </p:spPr>
        </p:pic>
        <p:pic>
          <p:nvPicPr>
            <p:cNvPr id="6" name="Picture 5">
              <a:extLst>
                <a:ext uri="{FF2B5EF4-FFF2-40B4-BE49-F238E27FC236}">
                  <a16:creationId xmlns:a16="http://schemas.microsoft.com/office/drawing/2014/main" id="{06CD10AE-A4A5-DE45-3494-2E9323226B1E}"/>
                </a:ext>
              </a:extLst>
            </p:cNvPr>
            <p:cNvPicPr>
              <a:picLocks noChangeAspect="1"/>
            </p:cNvPicPr>
            <p:nvPr/>
          </p:nvPicPr>
          <p:blipFill>
            <a:blip r:embed="rId4"/>
            <a:stretch>
              <a:fillRect/>
            </a:stretch>
          </p:blipFill>
          <p:spPr>
            <a:xfrm>
              <a:off x="8377681" y="6344269"/>
              <a:ext cx="2196285" cy="222096"/>
            </a:xfrm>
            <a:prstGeom prst="rect">
              <a:avLst/>
            </a:prstGeom>
          </p:spPr>
        </p:pic>
      </p:grpSp>
      <p:sp>
        <p:nvSpPr>
          <p:cNvPr id="9" name="TextBox 8">
            <a:extLst>
              <a:ext uri="{FF2B5EF4-FFF2-40B4-BE49-F238E27FC236}">
                <a16:creationId xmlns:a16="http://schemas.microsoft.com/office/drawing/2014/main" id="{D6011AAF-0442-6BE9-A838-9F461CFD960D}"/>
              </a:ext>
            </a:extLst>
          </p:cNvPr>
          <p:cNvSpPr txBox="1"/>
          <p:nvPr/>
        </p:nvSpPr>
        <p:spPr>
          <a:xfrm>
            <a:off x="2109200" y="177469"/>
            <a:ext cx="7548664" cy="584775"/>
          </a:xfrm>
          <a:prstGeom prst="rect">
            <a:avLst/>
          </a:prstGeom>
          <a:noFill/>
        </p:spPr>
        <p:txBody>
          <a:bodyPr wrap="square" rtlCol="0">
            <a:spAutoFit/>
          </a:bodyPr>
          <a:lstStyle/>
          <a:p>
            <a:pPr algn="ctr"/>
            <a:r>
              <a:rPr lang="en-IN" sz="3200" b="1" dirty="0">
                <a:latin typeface="Times New Roman" panose="02020603050405020304" pitchFamily="18" charset="0"/>
                <a:cs typeface="Times New Roman" panose="02020603050405020304" pitchFamily="18" charset="0"/>
              </a:rPr>
              <a:t>Suppressing Input</a:t>
            </a:r>
          </a:p>
        </p:txBody>
      </p:sp>
    </p:spTree>
    <p:extLst>
      <p:ext uri="{BB962C8B-B14F-4D97-AF65-F5344CB8AC3E}">
        <p14:creationId xmlns:p14="http://schemas.microsoft.com/office/powerpoint/2010/main" val="7414452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3363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4" name="Slide Number Placeholder 3">
            <a:extLst>
              <a:ext uri="{FF2B5EF4-FFF2-40B4-BE49-F238E27FC236}">
                <a16:creationId xmlns:a16="http://schemas.microsoft.com/office/drawing/2014/main" id="{846C4C43-762F-35BB-4137-892FFB350E91}"/>
              </a:ext>
            </a:extLst>
          </p:cNvPr>
          <p:cNvSpPr>
            <a:spLocks noGrp="1"/>
          </p:cNvSpPr>
          <p:nvPr>
            <p:ph type="sldNum" sz="quarter" idx="12"/>
          </p:nvPr>
        </p:nvSpPr>
        <p:spPr/>
        <p:txBody>
          <a:bodyPr/>
          <a:lstStyle/>
          <a:p>
            <a:fld id="{BD2F25B1-772B-4657-B612-956E12C3ADD2}" type="slidenum">
              <a:rPr lang="en-IN" smtClean="0"/>
              <a:t>13</a:t>
            </a:fld>
            <a:endParaRPr lang="en-IN"/>
          </a:p>
        </p:txBody>
      </p:sp>
      <p:pic>
        <p:nvPicPr>
          <p:cNvPr id="6" name="Picture 5">
            <a:extLst>
              <a:ext uri="{FF2B5EF4-FFF2-40B4-BE49-F238E27FC236}">
                <a16:creationId xmlns:a16="http://schemas.microsoft.com/office/drawing/2014/main" id="{3E35B6BE-70FF-7106-8056-E7A946CDB7B8}"/>
              </a:ext>
            </a:extLst>
          </p:cNvPr>
          <p:cNvPicPr>
            <a:picLocks noChangeAspect="1"/>
          </p:cNvPicPr>
          <p:nvPr/>
        </p:nvPicPr>
        <p:blipFill>
          <a:blip r:embed="rId3"/>
          <a:stretch>
            <a:fillRect/>
          </a:stretch>
        </p:blipFill>
        <p:spPr>
          <a:xfrm>
            <a:off x="1186774" y="776209"/>
            <a:ext cx="9099413" cy="5684050"/>
          </a:xfrm>
          <a:prstGeom prst="rect">
            <a:avLst/>
          </a:prstGeom>
        </p:spPr>
      </p:pic>
      <p:sp>
        <p:nvSpPr>
          <p:cNvPr id="7" name="TextBox 6">
            <a:extLst>
              <a:ext uri="{FF2B5EF4-FFF2-40B4-BE49-F238E27FC236}">
                <a16:creationId xmlns:a16="http://schemas.microsoft.com/office/drawing/2014/main" id="{E1677DC5-5827-E233-73D0-2062710C893C}"/>
              </a:ext>
            </a:extLst>
          </p:cNvPr>
          <p:cNvSpPr txBox="1"/>
          <p:nvPr/>
        </p:nvSpPr>
        <p:spPr>
          <a:xfrm>
            <a:off x="2071991" y="157175"/>
            <a:ext cx="7607030" cy="584775"/>
          </a:xfrm>
          <a:prstGeom prst="rect">
            <a:avLst/>
          </a:prstGeom>
          <a:noFill/>
        </p:spPr>
        <p:txBody>
          <a:bodyPr wrap="square" rtlCol="0">
            <a:spAutoFit/>
          </a:bodyPr>
          <a:lstStyle/>
          <a:p>
            <a:pPr algn="ctr"/>
            <a:r>
              <a:rPr lang="en-IN" sz="3200" b="1" dirty="0">
                <a:latin typeface="Times New Roman" panose="02020603050405020304" pitchFamily="18" charset="0"/>
                <a:cs typeface="Times New Roman" panose="02020603050405020304" pitchFamily="18" charset="0"/>
              </a:rPr>
              <a:t>Length</a:t>
            </a:r>
          </a:p>
        </p:txBody>
      </p:sp>
    </p:spTree>
    <p:extLst>
      <p:ext uri="{BB962C8B-B14F-4D97-AF65-F5344CB8AC3E}">
        <p14:creationId xmlns:p14="http://schemas.microsoft.com/office/powerpoint/2010/main" val="35575658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0BEF85E4-768F-D12D-3DC7-408D1AB9B65D}"/>
              </a:ext>
            </a:extLst>
          </p:cNvPr>
          <p:cNvSpPr>
            <a:spLocks noGrp="1"/>
          </p:cNvSpPr>
          <p:nvPr>
            <p:ph type="sldNum" sz="quarter" idx="12"/>
          </p:nvPr>
        </p:nvSpPr>
        <p:spPr/>
        <p:txBody>
          <a:bodyPr/>
          <a:lstStyle/>
          <a:p>
            <a:fld id="{BD2F25B1-772B-4657-B612-956E12C3ADD2}" type="slidenum">
              <a:rPr lang="en-IN" smtClean="0"/>
              <a:t>14</a:t>
            </a:fld>
            <a:endParaRPr lang="en-IN"/>
          </a:p>
        </p:txBody>
      </p:sp>
      <p:pic>
        <p:nvPicPr>
          <p:cNvPr id="4" name="Picture 3">
            <a:extLst>
              <a:ext uri="{FF2B5EF4-FFF2-40B4-BE49-F238E27FC236}">
                <a16:creationId xmlns:a16="http://schemas.microsoft.com/office/drawing/2014/main" id="{C321724B-7208-CF4C-B369-5B49A3F1702D}"/>
              </a:ext>
            </a:extLst>
          </p:cNvPr>
          <p:cNvPicPr>
            <a:picLocks noChangeAspect="1"/>
          </p:cNvPicPr>
          <p:nvPr/>
        </p:nvPicPr>
        <p:blipFill>
          <a:blip r:embed="rId3"/>
          <a:stretch>
            <a:fillRect/>
          </a:stretch>
        </p:blipFill>
        <p:spPr>
          <a:xfrm>
            <a:off x="1332689" y="819693"/>
            <a:ext cx="8783652" cy="5820209"/>
          </a:xfrm>
          <a:prstGeom prst="rect">
            <a:avLst/>
          </a:prstGeom>
        </p:spPr>
      </p:pic>
      <p:sp>
        <p:nvSpPr>
          <p:cNvPr id="5" name="TextBox 4">
            <a:extLst>
              <a:ext uri="{FF2B5EF4-FFF2-40B4-BE49-F238E27FC236}">
                <a16:creationId xmlns:a16="http://schemas.microsoft.com/office/drawing/2014/main" id="{7CFC818B-A922-99B3-59EA-21B73D71D423}"/>
              </a:ext>
            </a:extLst>
          </p:cNvPr>
          <p:cNvSpPr txBox="1"/>
          <p:nvPr/>
        </p:nvSpPr>
        <p:spPr>
          <a:xfrm>
            <a:off x="1888207" y="105673"/>
            <a:ext cx="8494524" cy="553998"/>
          </a:xfrm>
          <a:prstGeom prst="rect">
            <a:avLst/>
          </a:prstGeom>
          <a:noFill/>
        </p:spPr>
        <p:txBody>
          <a:bodyPr wrap="square" rtlCol="0">
            <a:spAutoFit/>
          </a:bodyPr>
          <a:lstStyle/>
          <a:p>
            <a:r>
              <a:rPr lang="en-IN" sz="3000" b="1" dirty="0">
                <a:latin typeface="Times New Roman" panose="02020603050405020304" pitchFamily="18" charset="0"/>
                <a:cs typeface="Times New Roman" panose="02020603050405020304" pitchFamily="18" charset="0"/>
              </a:rPr>
              <a:t>Converting Character of Strings to Upper Case</a:t>
            </a:r>
          </a:p>
        </p:txBody>
      </p:sp>
    </p:spTree>
    <p:extLst>
      <p:ext uri="{BB962C8B-B14F-4D97-AF65-F5344CB8AC3E}">
        <p14:creationId xmlns:p14="http://schemas.microsoft.com/office/powerpoint/2010/main" val="1839614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627E9163-DE38-DD04-F42C-CB98C2788009}"/>
              </a:ext>
            </a:extLst>
          </p:cNvPr>
          <p:cNvSpPr>
            <a:spLocks noGrp="1"/>
          </p:cNvSpPr>
          <p:nvPr>
            <p:ph type="sldNum" sz="quarter" idx="12"/>
          </p:nvPr>
        </p:nvSpPr>
        <p:spPr/>
        <p:txBody>
          <a:bodyPr/>
          <a:lstStyle/>
          <a:p>
            <a:fld id="{BD2F25B1-772B-4657-B612-956E12C3ADD2}" type="slidenum">
              <a:rPr lang="en-IN" smtClean="0"/>
              <a:t>15</a:t>
            </a:fld>
            <a:endParaRPr lang="en-IN"/>
          </a:p>
        </p:txBody>
      </p:sp>
      <p:pic>
        <p:nvPicPr>
          <p:cNvPr id="4" name="Picture 3">
            <a:extLst>
              <a:ext uri="{FF2B5EF4-FFF2-40B4-BE49-F238E27FC236}">
                <a16:creationId xmlns:a16="http://schemas.microsoft.com/office/drawing/2014/main" id="{5AAE5598-C0D7-CDCA-6C34-79DF3A0CC98D}"/>
              </a:ext>
            </a:extLst>
          </p:cNvPr>
          <p:cNvPicPr>
            <a:picLocks noChangeAspect="1"/>
          </p:cNvPicPr>
          <p:nvPr/>
        </p:nvPicPr>
        <p:blipFill>
          <a:blip r:embed="rId3"/>
          <a:stretch>
            <a:fillRect/>
          </a:stretch>
        </p:blipFill>
        <p:spPr>
          <a:xfrm>
            <a:off x="1470878" y="783160"/>
            <a:ext cx="8746715" cy="5634903"/>
          </a:xfrm>
          <a:prstGeom prst="rect">
            <a:avLst/>
          </a:prstGeom>
        </p:spPr>
      </p:pic>
      <p:sp>
        <p:nvSpPr>
          <p:cNvPr id="5" name="TextBox 4">
            <a:extLst>
              <a:ext uri="{FF2B5EF4-FFF2-40B4-BE49-F238E27FC236}">
                <a16:creationId xmlns:a16="http://schemas.microsoft.com/office/drawing/2014/main" id="{57405AD8-D427-AB23-7566-E79AAAC1D679}"/>
              </a:ext>
            </a:extLst>
          </p:cNvPr>
          <p:cNvSpPr txBox="1"/>
          <p:nvPr/>
        </p:nvSpPr>
        <p:spPr>
          <a:xfrm>
            <a:off x="2110902" y="207748"/>
            <a:ext cx="7480570" cy="584775"/>
          </a:xfrm>
          <a:prstGeom prst="rect">
            <a:avLst/>
          </a:prstGeom>
          <a:noFill/>
        </p:spPr>
        <p:txBody>
          <a:bodyPr wrap="square" rtlCol="0">
            <a:spAutoFit/>
          </a:bodyPr>
          <a:lstStyle/>
          <a:p>
            <a:pPr algn="ctr"/>
            <a:r>
              <a:rPr lang="en-IN" sz="3200" b="1" dirty="0">
                <a:latin typeface="Times New Roman" panose="02020603050405020304" pitchFamily="18" charset="0"/>
                <a:cs typeface="Times New Roman" panose="02020603050405020304" pitchFamily="18" charset="0"/>
              </a:rPr>
              <a:t>Appending</a:t>
            </a:r>
          </a:p>
        </p:txBody>
      </p:sp>
    </p:spTree>
    <p:extLst>
      <p:ext uri="{BB962C8B-B14F-4D97-AF65-F5344CB8AC3E}">
        <p14:creationId xmlns:p14="http://schemas.microsoft.com/office/powerpoint/2010/main" val="36588820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3363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3" name="Slide Number Placeholder 2">
            <a:extLst>
              <a:ext uri="{FF2B5EF4-FFF2-40B4-BE49-F238E27FC236}">
                <a16:creationId xmlns:a16="http://schemas.microsoft.com/office/drawing/2014/main" id="{DDF466E3-7837-8400-AC71-5316494F1486}"/>
              </a:ext>
            </a:extLst>
          </p:cNvPr>
          <p:cNvSpPr>
            <a:spLocks noGrp="1"/>
          </p:cNvSpPr>
          <p:nvPr>
            <p:ph type="sldNum" sz="quarter" idx="12"/>
          </p:nvPr>
        </p:nvSpPr>
        <p:spPr/>
        <p:txBody>
          <a:bodyPr/>
          <a:lstStyle/>
          <a:p>
            <a:fld id="{BD2F25B1-772B-4657-B612-956E12C3ADD2}" type="slidenum">
              <a:rPr lang="en-IN" smtClean="0"/>
              <a:t>16</a:t>
            </a:fld>
            <a:endParaRPr lang="en-IN"/>
          </a:p>
        </p:txBody>
      </p:sp>
      <p:pic>
        <p:nvPicPr>
          <p:cNvPr id="5" name="Picture 4">
            <a:extLst>
              <a:ext uri="{FF2B5EF4-FFF2-40B4-BE49-F238E27FC236}">
                <a16:creationId xmlns:a16="http://schemas.microsoft.com/office/drawing/2014/main" id="{5173A979-F9CC-CB53-1FA6-75EE3BD06170}"/>
              </a:ext>
            </a:extLst>
          </p:cNvPr>
          <p:cNvPicPr>
            <a:picLocks noChangeAspect="1"/>
          </p:cNvPicPr>
          <p:nvPr/>
        </p:nvPicPr>
        <p:blipFill>
          <a:blip r:embed="rId3"/>
          <a:stretch>
            <a:fillRect/>
          </a:stretch>
        </p:blipFill>
        <p:spPr>
          <a:xfrm>
            <a:off x="824466" y="935405"/>
            <a:ext cx="9982964" cy="5420945"/>
          </a:xfrm>
          <a:prstGeom prst="rect">
            <a:avLst/>
          </a:prstGeom>
        </p:spPr>
      </p:pic>
      <p:sp>
        <p:nvSpPr>
          <p:cNvPr id="6" name="TextBox 5">
            <a:extLst>
              <a:ext uri="{FF2B5EF4-FFF2-40B4-BE49-F238E27FC236}">
                <a16:creationId xmlns:a16="http://schemas.microsoft.com/office/drawing/2014/main" id="{574DC9A8-64AC-32C8-3ED8-B48107BDF34D}"/>
              </a:ext>
            </a:extLst>
          </p:cNvPr>
          <p:cNvSpPr txBox="1"/>
          <p:nvPr/>
        </p:nvSpPr>
        <p:spPr>
          <a:xfrm>
            <a:off x="2003726" y="157175"/>
            <a:ext cx="7646112" cy="584775"/>
          </a:xfrm>
          <a:prstGeom prst="rect">
            <a:avLst/>
          </a:prstGeom>
          <a:noFill/>
        </p:spPr>
        <p:txBody>
          <a:bodyPr wrap="square" rtlCol="0">
            <a:spAutoFit/>
          </a:bodyPr>
          <a:lstStyle/>
          <a:p>
            <a:pPr algn="ctr"/>
            <a:r>
              <a:rPr lang="en-IN" sz="3200" b="1" dirty="0">
                <a:latin typeface="Times New Roman" panose="02020603050405020304" pitchFamily="18" charset="0"/>
                <a:cs typeface="Times New Roman" panose="02020603050405020304" pitchFamily="18" charset="0"/>
              </a:rPr>
              <a:t>Comparing Two Strings</a:t>
            </a:r>
          </a:p>
        </p:txBody>
      </p:sp>
    </p:spTree>
    <p:extLst>
      <p:ext uri="{BB962C8B-B14F-4D97-AF65-F5344CB8AC3E}">
        <p14:creationId xmlns:p14="http://schemas.microsoft.com/office/powerpoint/2010/main" val="18109089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3596DF23-D937-98E3-337E-84E56B82F69F}"/>
              </a:ext>
            </a:extLst>
          </p:cNvPr>
          <p:cNvSpPr>
            <a:spLocks noGrp="1"/>
          </p:cNvSpPr>
          <p:nvPr>
            <p:ph type="sldNum" sz="quarter" idx="12"/>
          </p:nvPr>
        </p:nvSpPr>
        <p:spPr/>
        <p:txBody>
          <a:bodyPr/>
          <a:lstStyle/>
          <a:p>
            <a:fld id="{BD2F25B1-772B-4657-B612-956E12C3ADD2}" type="slidenum">
              <a:rPr lang="en-IN" smtClean="0"/>
              <a:t>17</a:t>
            </a:fld>
            <a:endParaRPr lang="en-IN"/>
          </a:p>
        </p:txBody>
      </p:sp>
      <p:pic>
        <p:nvPicPr>
          <p:cNvPr id="4" name="Picture 3">
            <a:extLst>
              <a:ext uri="{FF2B5EF4-FFF2-40B4-BE49-F238E27FC236}">
                <a16:creationId xmlns:a16="http://schemas.microsoft.com/office/drawing/2014/main" id="{083F2F44-94DC-FFAB-22D8-938B0B785EA5}"/>
              </a:ext>
            </a:extLst>
          </p:cNvPr>
          <p:cNvPicPr>
            <a:picLocks noChangeAspect="1"/>
          </p:cNvPicPr>
          <p:nvPr/>
        </p:nvPicPr>
        <p:blipFill>
          <a:blip r:embed="rId3"/>
          <a:stretch>
            <a:fillRect/>
          </a:stretch>
        </p:blipFill>
        <p:spPr>
          <a:xfrm>
            <a:off x="824466" y="797992"/>
            <a:ext cx="9842770" cy="5981550"/>
          </a:xfrm>
          <a:prstGeom prst="rect">
            <a:avLst/>
          </a:prstGeom>
        </p:spPr>
      </p:pic>
      <p:sp>
        <p:nvSpPr>
          <p:cNvPr id="5" name="TextBox 4">
            <a:extLst>
              <a:ext uri="{FF2B5EF4-FFF2-40B4-BE49-F238E27FC236}">
                <a16:creationId xmlns:a16="http://schemas.microsoft.com/office/drawing/2014/main" id="{87F62BC9-E9F0-14C2-ED9B-57CF246834AD}"/>
              </a:ext>
            </a:extLst>
          </p:cNvPr>
          <p:cNvSpPr txBox="1"/>
          <p:nvPr/>
        </p:nvSpPr>
        <p:spPr>
          <a:xfrm>
            <a:off x="2159541" y="202048"/>
            <a:ext cx="7529208" cy="584775"/>
          </a:xfrm>
          <a:prstGeom prst="rect">
            <a:avLst/>
          </a:prstGeom>
          <a:noFill/>
        </p:spPr>
        <p:txBody>
          <a:bodyPr wrap="square" rtlCol="0">
            <a:spAutoFit/>
          </a:bodyPr>
          <a:lstStyle/>
          <a:p>
            <a:pPr algn="ctr"/>
            <a:r>
              <a:rPr lang="en-IN" sz="3200" b="1" dirty="0">
                <a:latin typeface="Times New Roman" panose="02020603050405020304" pitchFamily="18" charset="0"/>
                <a:cs typeface="Times New Roman" panose="02020603050405020304" pitchFamily="18" charset="0"/>
              </a:rPr>
              <a:t>Reversing a String</a:t>
            </a:r>
          </a:p>
        </p:txBody>
      </p:sp>
    </p:spTree>
    <p:extLst>
      <p:ext uri="{BB962C8B-B14F-4D97-AF65-F5344CB8AC3E}">
        <p14:creationId xmlns:p14="http://schemas.microsoft.com/office/powerpoint/2010/main" val="2949996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71DD6014-8719-CB8C-2845-F9675A6BF68E}"/>
              </a:ext>
            </a:extLst>
          </p:cNvPr>
          <p:cNvSpPr>
            <a:spLocks noGrp="1"/>
          </p:cNvSpPr>
          <p:nvPr>
            <p:ph type="sldNum" sz="quarter" idx="12"/>
          </p:nvPr>
        </p:nvSpPr>
        <p:spPr/>
        <p:txBody>
          <a:bodyPr/>
          <a:lstStyle/>
          <a:p>
            <a:fld id="{BD2F25B1-772B-4657-B612-956E12C3ADD2}" type="slidenum">
              <a:rPr lang="en-IN" smtClean="0"/>
              <a:t>18</a:t>
            </a:fld>
            <a:endParaRPr lang="en-IN"/>
          </a:p>
        </p:txBody>
      </p:sp>
      <p:pic>
        <p:nvPicPr>
          <p:cNvPr id="4" name="Picture 3">
            <a:extLst>
              <a:ext uri="{FF2B5EF4-FFF2-40B4-BE49-F238E27FC236}">
                <a16:creationId xmlns:a16="http://schemas.microsoft.com/office/drawing/2014/main" id="{1AE7AF6D-B71F-080C-0FAD-51B087F47B89}"/>
              </a:ext>
            </a:extLst>
          </p:cNvPr>
          <p:cNvPicPr>
            <a:picLocks noChangeAspect="1"/>
          </p:cNvPicPr>
          <p:nvPr/>
        </p:nvPicPr>
        <p:blipFill>
          <a:blip r:embed="rId3"/>
          <a:stretch>
            <a:fillRect/>
          </a:stretch>
        </p:blipFill>
        <p:spPr>
          <a:xfrm>
            <a:off x="721842" y="785735"/>
            <a:ext cx="10631633" cy="5440121"/>
          </a:xfrm>
          <a:prstGeom prst="rect">
            <a:avLst/>
          </a:prstGeom>
        </p:spPr>
      </p:pic>
      <p:sp>
        <p:nvSpPr>
          <p:cNvPr id="5" name="TextBox 4">
            <a:extLst>
              <a:ext uri="{FF2B5EF4-FFF2-40B4-BE49-F238E27FC236}">
                <a16:creationId xmlns:a16="http://schemas.microsoft.com/office/drawing/2014/main" id="{C8B78F64-31EF-20A4-AA37-ADF1B4DE8FDD}"/>
              </a:ext>
            </a:extLst>
          </p:cNvPr>
          <p:cNvSpPr txBox="1"/>
          <p:nvPr/>
        </p:nvSpPr>
        <p:spPr>
          <a:xfrm>
            <a:off x="1671371" y="155236"/>
            <a:ext cx="8310829" cy="553998"/>
          </a:xfrm>
          <a:prstGeom prst="rect">
            <a:avLst/>
          </a:prstGeom>
          <a:noFill/>
        </p:spPr>
        <p:txBody>
          <a:bodyPr wrap="square" rtlCol="0">
            <a:spAutoFit/>
          </a:bodyPr>
          <a:lstStyle/>
          <a:p>
            <a:pPr algn="ctr"/>
            <a:r>
              <a:rPr lang="en-IN" sz="3000" b="1" dirty="0">
                <a:latin typeface="Times New Roman" panose="02020603050405020304" pitchFamily="18" charset="0"/>
                <a:cs typeface="Times New Roman" panose="02020603050405020304" pitchFamily="18" charset="0"/>
              </a:rPr>
              <a:t>Extracting a substring from Right of the String</a:t>
            </a:r>
          </a:p>
        </p:txBody>
      </p:sp>
    </p:spTree>
    <p:extLst>
      <p:ext uri="{BB962C8B-B14F-4D97-AF65-F5344CB8AC3E}">
        <p14:creationId xmlns:p14="http://schemas.microsoft.com/office/powerpoint/2010/main" val="35641283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2305285D-D89B-F245-31E9-3B46698A1E37}"/>
              </a:ext>
            </a:extLst>
          </p:cNvPr>
          <p:cNvSpPr>
            <a:spLocks noGrp="1"/>
          </p:cNvSpPr>
          <p:nvPr>
            <p:ph type="sldNum" sz="quarter" idx="12"/>
          </p:nvPr>
        </p:nvSpPr>
        <p:spPr/>
        <p:txBody>
          <a:bodyPr/>
          <a:lstStyle/>
          <a:p>
            <a:fld id="{BD2F25B1-772B-4657-B612-956E12C3ADD2}" type="slidenum">
              <a:rPr lang="en-IN" smtClean="0"/>
              <a:t>19</a:t>
            </a:fld>
            <a:endParaRPr lang="en-IN"/>
          </a:p>
        </p:txBody>
      </p:sp>
      <p:pic>
        <p:nvPicPr>
          <p:cNvPr id="4" name="Picture 3">
            <a:extLst>
              <a:ext uri="{FF2B5EF4-FFF2-40B4-BE49-F238E27FC236}">
                <a16:creationId xmlns:a16="http://schemas.microsoft.com/office/drawing/2014/main" id="{B6A77626-8DAC-2C73-C8E2-5EDE638BACF1}"/>
              </a:ext>
            </a:extLst>
          </p:cNvPr>
          <p:cNvPicPr>
            <a:picLocks noChangeAspect="1"/>
          </p:cNvPicPr>
          <p:nvPr/>
        </p:nvPicPr>
        <p:blipFill>
          <a:blip r:embed="rId3"/>
          <a:stretch>
            <a:fillRect/>
          </a:stretch>
        </p:blipFill>
        <p:spPr>
          <a:xfrm>
            <a:off x="824466" y="828325"/>
            <a:ext cx="9577189" cy="5924309"/>
          </a:xfrm>
          <a:prstGeom prst="rect">
            <a:avLst/>
          </a:prstGeom>
        </p:spPr>
      </p:pic>
      <p:sp>
        <p:nvSpPr>
          <p:cNvPr id="5" name="TextBox 4">
            <a:extLst>
              <a:ext uri="{FF2B5EF4-FFF2-40B4-BE49-F238E27FC236}">
                <a16:creationId xmlns:a16="http://schemas.microsoft.com/office/drawing/2014/main" id="{4B823E0B-298D-BD9A-B100-A43834FF729B}"/>
              </a:ext>
            </a:extLst>
          </p:cNvPr>
          <p:cNvSpPr txBox="1"/>
          <p:nvPr/>
        </p:nvSpPr>
        <p:spPr>
          <a:xfrm>
            <a:off x="1671371" y="155236"/>
            <a:ext cx="8310829" cy="553998"/>
          </a:xfrm>
          <a:prstGeom prst="rect">
            <a:avLst/>
          </a:prstGeom>
          <a:noFill/>
        </p:spPr>
        <p:txBody>
          <a:bodyPr wrap="square" rtlCol="0">
            <a:spAutoFit/>
          </a:bodyPr>
          <a:lstStyle/>
          <a:p>
            <a:pPr algn="ctr"/>
            <a:r>
              <a:rPr lang="en-IN" sz="3000" b="1" dirty="0">
                <a:latin typeface="Times New Roman" panose="02020603050405020304" pitchFamily="18" charset="0"/>
                <a:cs typeface="Times New Roman" panose="02020603050405020304" pitchFamily="18" charset="0"/>
              </a:rPr>
              <a:t>Extracting a substring from Middle of the String</a:t>
            </a:r>
          </a:p>
        </p:txBody>
      </p:sp>
    </p:spTree>
    <p:extLst>
      <p:ext uri="{BB962C8B-B14F-4D97-AF65-F5344CB8AC3E}">
        <p14:creationId xmlns:p14="http://schemas.microsoft.com/office/powerpoint/2010/main" val="1900633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979989"/>
            <a:ext cx="10446802" cy="4354731"/>
          </a:xfrm>
          <a:prstGeom prst="rect">
            <a:avLst/>
          </a:prstGeom>
          <a:noFill/>
          <a:ln w="9525">
            <a:noFill/>
            <a:miter lim="800000"/>
            <a:headEnd/>
            <a:tailEnd/>
          </a:ln>
        </p:spPr>
        <p:txBody>
          <a:bodyPr lIns="0" tIns="7316" rIns="0" bIns="0">
            <a:spAutoFit/>
          </a:bodyPr>
          <a:lstStyle/>
          <a:p>
            <a:pPr marL="7701" algn="just">
              <a:spcBef>
                <a:spcPts val="61"/>
              </a:spcBef>
              <a:tabLst>
                <a:tab pos="3931503" algn="l"/>
              </a:tabLst>
              <a:defRPr/>
            </a:pPr>
            <a:r>
              <a:rPr lang="en-US" altLang="en-US" sz="2800" b="1" dirty="0">
                <a:latin typeface="Times New Roman" panose="02020603050405020304" pitchFamily="18" charset="0"/>
                <a:cs typeface="Times New Roman" panose="02020603050405020304" pitchFamily="18" charset="0"/>
              </a:rPr>
              <a:t>Contents</a:t>
            </a:r>
            <a:endParaRPr lang="en-US" altLang="en-US" sz="2800" dirty="0">
              <a:latin typeface="Times New Roman" panose="02020603050405020304" pitchFamily="18" charset="0"/>
              <a:cs typeface="Times New Roman" panose="02020603050405020304" pitchFamily="18" charset="0"/>
            </a:endParaRPr>
          </a:p>
          <a:p>
            <a:pPr marL="7701" algn="just">
              <a:spcBef>
                <a:spcPts val="61"/>
              </a:spcBef>
              <a:tabLst>
                <a:tab pos="3931503" algn="l"/>
              </a:tabLst>
              <a:defRPr/>
            </a:pPr>
            <a:endParaRPr lang="en-US" altLang="en-US" sz="2800" dirty="0">
              <a:latin typeface="Times New Roman" panose="02020603050405020304" pitchFamily="18" charset="0"/>
              <a:cs typeface="Times New Roman" panose="02020603050405020304" pitchFamily="18" charset="0"/>
            </a:endParaRPr>
          </a:p>
          <a:p>
            <a:pPr marL="562193" indent="-554492" algn="just">
              <a:spcBef>
                <a:spcPts val="61"/>
              </a:spcBef>
              <a:buFont typeface="+mj-lt"/>
              <a:buAutoNum type="arabicPeriod"/>
              <a:tabLst>
                <a:tab pos="3931503" algn="l"/>
              </a:tabLst>
              <a:defRPr/>
            </a:pPr>
            <a:r>
              <a:rPr lang="en-US" sz="2800" dirty="0">
                <a:latin typeface="Times New Roman" panose="02020603050405020304" pitchFamily="18" charset="0"/>
                <a:cs typeface="Times New Roman" panose="02020603050405020304" pitchFamily="18" charset="0"/>
              </a:rPr>
              <a:t>Strings Introduction, Operations on strings- finding length of a string, converting characters of a string into uppercase and lowercase, Concatenating two strings, appending a string to another string, comparing two string, reversing a string. String and character Built in functions.</a:t>
            </a:r>
          </a:p>
          <a:p>
            <a:pPr marL="562193" indent="-554492" algn="just">
              <a:spcBef>
                <a:spcPts val="61"/>
              </a:spcBef>
              <a:buFont typeface="+mj-lt"/>
              <a:buAutoNum type="arabicPeriod"/>
              <a:tabLst>
                <a:tab pos="3931503" algn="l"/>
              </a:tabLst>
              <a:defRPr/>
            </a:pPr>
            <a:r>
              <a:rPr lang="en-US" sz="2800" dirty="0">
                <a:latin typeface="Times New Roman" panose="02020603050405020304" pitchFamily="18" charset="0"/>
                <a:cs typeface="Times New Roman" panose="02020603050405020304" pitchFamily="18" charset="0"/>
              </a:rPr>
              <a:t>Functions Introduction, Using functions, Function declaration/function prototype, Function definition, Function call, Return statement</a:t>
            </a:r>
            <a:endParaRPr lang="en-US" altLang="en-US" sz="2000" dirty="0">
              <a:latin typeface="Times New Roman" panose="02020603050405020304" pitchFamily="18" charset="0"/>
              <a:cs typeface="Times New Roman" panose="02020603050405020304" pitchFamily="18" charset="0"/>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27A20A53-9C1E-A0B7-1DB4-55A2D7A2BBD5}"/>
              </a:ext>
            </a:extLst>
          </p:cNvPr>
          <p:cNvSpPr>
            <a:spLocks noGrp="1"/>
          </p:cNvSpPr>
          <p:nvPr>
            <p:ph type="sldNum" sz="quarter" idx="12"/>
          </p:nvPr>
        </p:nvSpPr>
        <p:spPr/>
        <p:txBody>
          <a:bodyPr/>
          <a:lstStyle/>
          <a:p>
            <a:fld id="{BD2F25B1-772B-4657-B612-956E12C3ADD2}" type="slidenum">
              <a:rPr lang="en-IN" smtClean="0"/>
              <a:t>2</a:t>
            </a:fld>
            <a:endParaRPr lang="en-IN"/>
          </a:p>
        </p:txBody>
      </p:sp>
    </p:spTree>
    <p:extLst>
      <p:ext uri="{BB962C8B-B14F-4D97-AF65-F5344CB8AC3E}">
        <p14:creationId xmlns:p14="http://schemas.microsoft.com/office/powerpoint/2010/main" val="18456658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4BB5BC64-5001-8099-7B47-C940787E3DAF}"/>
              </a:ext>
            </a:extLst>
          </p:cNvPr>
          <p:cNvSpPr>
            <a:spLocks noGrp="1"/>
          </p:cNvSpPr>
          <p:nvPr>
            <p:ph type="sldNum" sz="quarter" idx="12"/>
          </p:nvPr>
        </p:nvSpPr>
        <p:spPr/>
        <p:txBody>
          <a:bodyPr/>
          <a:lstStyle/>
          <a:p>
            <a:fld id="{BD2F25B1-772B-4657-B612-956E12C3ADD2}" type="slidenum">
              <a:rPr lang="en-IN" smtClean="0"/>
              <a:t>20</a:t>
            </a:fld>
            <a:endParaRPr lang="en-IN"/>
          </a:p>
        </p:txBody>
      </p:sp>
      <p:pic>
        <p:nvPicPr>
          <p:cNvPr id="6" name="Picture 5">
            <a:extLst>
              <a:ext uri="{FF2B5EF4-FFF2-40B4-BE49-F238E27FC236}">
                <a16:creationId xmlns:a16="http://schemas.microsoft.com/office/drawing/2014/main" id="{F18421A9-6344-3DF0-0219-5E654E037959}"/>
              </a:ext>
            </a:extLst>
          </p:cNvPr>
          <p:cNvPicPr>
            <a:picLocks noChangeAspect="1"/>
          </p:cNvPicPr>
          <p:nvPr/>
        </p:nvPicPr>
        <p:blipFill>
          <a:blip r:embed="rId3"/>
          <a:stretch>
            <a:fillRect/>
          </a:stretch>
        </p:blipFill>
        <p:spPr>
          <a:xfrm>
            <a:off x="735901" y="863570"/>
            <a:ext cx="9234950" cy="5897951"/>
          </a:xfrm>
          <a:prstGeom prst="rect">
            <a:avLst/>
          </a:prstGeom>
        </p:spPr>
      </p:pic>
      <p:sp>
        <p:nvSpPr>
          <p:cNvPr id="7" name="TextBox 6">
            <a:extLst>
              <a:ext uri="{FF2B5EF4-FFF2-40B4-BE49-F238E27FC236}">
                <a16:creationId xmlns:a16="http://schemas.microsoft.com/office/drawing/2014/main" id="{81BD8BDD-AE22-9F1C-D88A-0B59BC37EF99}"/>
              </a:ext>
            </a:extLst>
          </p:cNvPr>
          <p:cNvSpPr txBox="1"/>
          <p:nvPr/>
        </p:nvSpPr>
        <p:spPr>
          <a:xfrm>
            <a:off x="2159540" y="174503"/>
            <a:ext cx="7422205" cy="584775"/>
          </a:xfrm>
          <a:prstGeom prst="rect">
            <a:avLst/>
          </a:prstGeom>
          <a:noFill/>
        </p:spPr>
        <p:txBody>
          <a:bodyPr wrap="square" rtlCol="0">
            <a:spAutoFit/>
          </a:bodyPr>
          <a:lstStyle/>
          <a:p>
            <a:pPr algn="ctr"/>
            <a:r>
              <a:rPr lang="en-IN" sz="3200" b="1" dirty="0">
                <a:latin typeface="Times New Roman" panose="02020603050405020304" pitchFamily="18" charset="0"/>
                <a:cs typeface="Times New Roman" panose="02020603050405020304" pitchFamily="18" charset="0"/>
              </a:rPr>
              <a:t>Insertion</a:t>
            </a:r>
          </a:p>
        </p:txBody>
      </p:sp>
    </p:spTree>
    <p:extLst>
      <p:ext uri="{BB962C8B-B14F-4D97-AF65-F5344CB8AC3E}">
        <p14:creationId xmlns:p14="http://schemas.microsoft.com/office/powerpoint/2010/main" val="422256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4BB5BC64-5001-8099-7B47-C940787E3DAF}"/>
              </a:ext>
            </a:extLst>
          </p:cNvPr>
          <p:cNvSpPr>
            <a:spLocks noGrp="1"/>
          </p:cNvSpPr>
          <p:nvPr>
            <p:ph type="sldNum" sz="quarter" idx="12"/>
          </p:nvPr>
        </p:nvSpPr>
        <p:spPr/>
        <p:txBody>
          <a:bodyPr/>
          <a:lstStyle/>
          <a:p>
            <a:fld id="{BD2F25B1-772B-4657-B612-956E12C3ADD2}" type="slidenum">
              <a:rPr lang="en-IN" smtClean="0"/>
              <a:t>21</a:t>
            </a:fld>
            <a:endParaRPr lang="en-IN"/>
          </a:p>
        </p:txBody>
      </p:sp>
      <p:sp>
        <p:nvSpPr>
          <p:cNvPr id="7" name="TextBox 6">
            <a:extLst>
              <a:ext uri="{FF2B5EF4-FFF2-40B4-BE49-F238E27FC236}">
                <a16:creationId xmlns:a16="http://schemas.microsoft.com/office/drawing/2014/main" id="{81BD8BDD-AE22-9F1C-D88A-0B59BC37EF99}"/>
              </a:ext>
            </a:extLst>
          </p:cNvPr>
          <p:cNvSpPr txBox="1"/>
          <p:nvPr/>
        </p:nvSpPr>
        <p:spPr>
          <a:xfrm>
            <a:off x="2159540" y="174503"/>
            <a:ext cx="7422205" cy="584775"/>
          </a:xfrm>
          <a:prstGeom prst="rect">
            <a:avLst/>
          </a:prstGeom>
          <a:noFill/>
        </p:spPr>
        <p:txBody>
          <a:bodyPr wrap="square" rtlCol="0">
            <a:spAutoFit/>
          </a:bodyPr>
          <a:lstStyle/>
          <a:p>
            <a:pPr algn="ctr"/>
            <a:r>
              <a:rPr lang="en-IN" sz="3200" b="1" dirty="0">
                <a:latin typeface="Times New Roman" panose="02020603050405020304" pitchFamily="18" charset="0"/>
                <a:cs typeface="Times New Roman" panose="02020603050405020304" pitchFamily="18" charset="0"/>
              </a:rPr>
              <a:t>Indexing</a:t>
            </a:r>
          </a:p>
        </p:txBody>
      </p:sp>
      <p:pic>
        <p:nvPicPr>
          <p:cNvPr id="4" name="Picture 3">
            <a:extLst>
              <a:ext uri="{FF2B5EF4-FFF2-40B4-BE49-F238E27FC236}">
                <a16:creationId xmlns:a16="http://schemas.microsoft.com/office/drawing/2014/main" id="{0B0D7CF6-B968-7DB5-FFA0-C175E5CAE8BC}"/>
              </a:ext>
            </a:extLst>
          </p:cNvPr>
          <p:cNvPicPr>
            <a:picLocks noChangeAspect="1"/>
          </p:cNvPicPr>
          <p:nvPr/>
        </p:nvPicPr>
        <p:blipFill>
          <a:blip r:embed="rId3"/>
          <a:stretch>
            <a:fillRect/>
          </a:stretch>
        </p:blipFill>
        <p:spPr>
          <a:xfrm>
            <a:off x="824466" y="820964"/>
            <a:ext cx="10105497" cy="5398859"/>
          </a:xfrm>
          <a:prstGeom prst="rect">
            <a:avLst/>
          </a:prstGeom>
        </p:spPr>
      </p:pic>
    </p:spTree>
    <p:extLst>
      <p:ext uri="{BB962C8B-B14F-4D97-AF65-F5344CB8AC3E}">
        <p14:creationId xmlns:p14="http://schemas.microsoft.com/office/powerpoint/2010/main" val="5929034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1A3527EC-EB13-1830-458E-FA543822A795}"/>
              </a:ext>
            </a:extLst>
          </p:cNvPr>
          <p:cNvSpPr>
            <a:spLocks noGrp="1"/>
          </p:cNvSpPr>
          <p:nvPr>
            <p:ph type="sldNum" sz="quarter" idx="12"/>
          </p:nvPr>
        </p:nvSpPr>
        <p:spPr/>
        <p:txBody>
          <a:bodyPr/>
          <a:lstStyle/>
          <a:p>
            <a:fld id="{BD2F25B1-772B-4657-B612-956E12C3ADD2}" type="slidenum">
              <a:rPr lang="en-IN" smtClean="0"/>
              <a:t>22</a:t>
            </a:fld>
            <a:endParaRPr lang="en-IN"/>
          </a:p>
        </p:txBody>
      </p:sp>
      <p:pic>
        <p:nvPicPr>
          <p:cNvPr id="4" name="Picture 3">
            <a:extLst>
              <a:ext uri="{FF2B5EF4-FFF2-40B4-BE49-F238E27FC236}">
                <a16:creationId xmlns:a16="http://schemas.microsoft.com/office/drawing/2014/main" id="{C8CA8D65-DB1C-CCF8-C112-0499FBCA3F81}"/>
              </a:ext>
            </a:extLst>
          </p:cNvPr>
          <p:cNvPicPr>
            <a:picLocks noChangeAspect="1"/>
          </p:cNvPicPr>
          <p:nvPr/>
        </p:nvPicPr>
        <p:blipFill>
          <a:blip r:embed="rId3"/>
          <a:stretch>
            <a:fillRect/>
          </a:stretch>
        </p:blipFill>
        <p:spPr>
          <a:xfrm>
            <a:off x="934016" y="765029"/>
            <a:ext cx="9283577" cy="5956962"/>
          </a:xfrm>
          <a:prstGeom prst="rect">
            <a:avLst/>
          </a:prstGeom>
        </p:spPr>
      </p:pic>
      <p:sp>
        <p:nvSpPr>
          <p:cNvPr id="5" name="TextBox 4">
            <a:extLst>
              <a:ext uri="{FF2B5EF4-FFF2-40B4-BE49-F238E27FC236}">
                <a16:creationId xmlns:a16="http://schemas.microsoft.com/office/drawing/2014/main" id="{50B24A02-68E7-AE0F-2527-BF782ECDE0EF}"/>
              </a:ext>
            </a:extLst>
          </p:cNvPr>
          <p:cNvSpPr txBox="1"/>
          <p:nvPr/>
        </p:nvSpPr>
        <p:spPr>
          <a:xfrm>
            <a:off x="2003725" y="180254"/>
            <a:ext cx="7626658" cy="584775"/>
          </a:xfrm>
          <a:prstGeom prst="rect">
            <a:avLst/>
          </a:prstGeom>
          <a:noFill/>
        </p:spPr>
        <p:txBody>
          <a:bodyPr wrap="square" rtlCol="0">
            <a:spAutoFit/>
          </a:bodyPr>
          <a:lstStyle/>
          <a:p>
            <a:pPr algn="ctr"/>
            <a:r>
              <a:rPr lang="en-IN" sz="3200" b="1" dirty="0">
                <a:latin typeface="Times New Roman" panose="02020603050405020304" pitchFamily="18" charset="0"/>
                <a:cs typeface="Times New Roman" panose="02020603050405020304" pitchFamily="18" charset="0"/>
              </a:rPr>
              <a:t>Deletion</a:t>
            </a:r>
          </a:p>
        </p:txBody>
      </p:sp>
    </p:spTree>
    <p:extLst>
      <p:ext uri="{BB962C8B-B14F-4D97-AF65-F5344CB8AC3E}">
        <p14:creationId xmlns:p14="http://schemas.microsoft.com/office/powerpoint/2010/main" val="24006609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1A3527EC-EB13-1830-458E-FA543822A795}"/>
              </a:ext>
            </a:extLst>
          </p:cNvPr>
          <p:cNvSpPr>
            <a:spLocks noGrp="1"/>
          </p:cNvSpPr>
          <p:nvPr>
            <p:ph type="sldNum" sz="quarter" idx="12"/>
          </p:nvPr>
        </p:nvSpPr>
        <p:spPr/>
        <p:txBody>
          <a:bodyPr/>
          <a:lstStyle/>
          <a:p>
            <a:fld id="{BD2F25B1-772B-4657-B612-956E12C3ADD2}" type="slidenum">
              <a:rPr lang="en-IN" smtClean="0"/>
              <a:t>23</a:t>
            </a:fld>
            <a:endParaRPr lang="en-IN"/>
          </a:p>
        </p:txBody>
      </p:sp>
      <p:sp>
        <p:nvSpPr>
          <p:cNvPr id="5" name="TextBox 4">
            <a:extLst>
              <a:ext uri="{FF2B5EF4-FFF2-40B4-BE49-F238E27FC236}">
                <a16:creationId xmlns:a16="http://schemas.microsoft.com/office/drawing/2014/main" id="{50B24A02-68E7-AE0F-2527-BF782ECDE0EF}"/>
              </a:ext>
            </a:extLst>
          </p:cNvPr>
          <p:cNvSpPr txBox="1"/>
          <p:nvPr/>
        </p:nvSpPr>
        <p:spPr>
          <a:xfrm>
            <a:off x="2003725" y="180254"/>
            <a:ext cx="7626658" cy="584775"/>
          </a:xfrm>
          <a:prstGeom prst="rect">
            <a:avLst/>
          </a:prstGeom>
          <a:noFill/>
        </p:spPr>
        <p:txBody>
          <a:bodyPr wrap="square" rtlCol="0">
            <a:spAutoFit/>
          </a:bodyPr>
          <a:lstStyle/>
          <a:p>
            <a:pPr algn="ctr"/>
            <a:r>
              <a:rPr lang="en-IN" sz="3200" b="1" dirty="0">
                <a:latin typeface="Times New Roman" panose="02020603050405020304" pitchFamily="18" charset="0"/>
                <a:cs typeface="Times New Roman" panose="02020603050405020304" pitchFamily="18" charset="0"/>
              </a:rPr>
              <a:t>Replacement</a:t>
            </a:r>
          </a:p>
        </p:txBody>
      </p:sp>
      <p:pic>
        <p:nvPicPr>
          <p:cNvPr id="6" name="Picture 5">
            <a:extLst>
              <a:ext uri="{FF2B5EF4-FFF2-40B4-BE49-F238E27FC236}">
                <a16:creationId xmlns:a16="http://schemas.microsoft.com/office/drawing/2014/main" id="{D0FFFA5C-FE4F-35D3-0BCF-DD996C0106AC}"/>
              </a:ext>
            </a:extLst>
          </p:cNvPr>
          <p:cNvPicPr>
            <a:picLocks noChangeAspect="1"/>
          </p:cNvPicPr>
          <p:nvPr/>
        </p:nvPicPr>
        <p:blipFill>
          <a:blip r:embed="rId3"/>
          <a:stretch>
            <a:fillRect/>
          </a:stretch>
        </p:blipFill>
        <p:spPr>
          <a:xfrm>
            <a:off x="609793" y="907439"/>
            <a:ext cx="10391901" cy="5312386"/>
          </a:xfrm>
          <a:prstGeom prst="rect">
            <a:avLst/>
          </a:prstGeom>
        </p:spPr>
      </p:pic>
    </p:spTree>
    <p:extLst>
      <p:ext uri="{BB962C8B-B14F-4D97-AF65-F5344CB8AC3E}">
        <p14:creationId xmlns:p14="http://schemas.microsoft.com/office/powerpoint/2010/main" val="1848895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1A3527EC-EB13-1830-458E-FA543822A795}"/>
              </a:ext>
            </a:extLst>
          </p:cNvPr>
          <p:cNvSpPr>
            <a:spLocks noGrp="1"/>
          </p:cNvSpPr>
          <p:nvPr>
            <p:ph type="sldNum" sz="quarter" idx="12"/>
          </p:nvPr>
        </p:nvSpPr>
        <p:spPr/>
        <p:txBody>
          <a:bodyPr/>
          <a:lstStyle/>
          <a:p>
            <a:fld id="{BD2F25B1-772B-4657-B612-956E12C3ADD2}" type="slidenum">
              <a:rPr lang="en-IN" smtClean="0"/>
              <a:t>24</a:t>
            </a:fld>
            <a:endParaRPr lang="en-IN"/>
          </a:p>
        </p:txBody>
      </p:sp>
      <p:sp>
        <p:nvSpPr>
          <p:cNvPr id="5" name="TextBox 4">
            <a:extLst>
              <a:ext uri="{FF2B5EF4-FFF2-40B4-BE49-F238E27FC236}">
                <a16:creationId xmlns:a16="http://schemas.microsoft.com/office/drawing/2014/main" id="{50B24A02-68E7-AE0F-2527-BF782ECDE0EF}"/>
              </a:ext>
            </a:extLst>
          </p:cNvPr>
          <p:cNvSpPr txBox="1"/>
          <p:nvPr/>
        </p:nvSpPr>
        <p:spPr>
          <a:xfrm>
            <a:off x="2003725" y="180254"/>
            <a:ext cx="7626658" cy="584775"/>
          </a:xfrm>
          <a:prstGeom prst="rect">
            <a:avLst/>
          </a:prstGeom>
          <a:noFill/>
        </p:spPr>
        <p:txBody>
          <a:bodyPr wrap="square" rtlCol="0">
            <a:spAutoFit/>
          </a:bodyPr>
          <a:lstStyle/>
          <a:p>
            <a:pPr algn="ctr"/>
            <a:r>
              <a:rPr lang="en-IN" sz="3200" b="1" dirty="0">
                <a:latin typeface="Times New Roman" panose="02020603050405020304" pitchFamily="18" charset="0"/>
                <a:cs typeface="Times New Roman" panose="02020603050405020304" pitchFamily="18" charset="0"/>
              </a:rPr>
              <a:t>Array of Strings</a:t>
            </a:r>
          </a:p>
        </p:txBody>
      </p:sp>
      <p:pic>
        <p:nvPicPr>
          <p:cNvPr id="4" name="Picture 3">
            <a:extLst>
              <a:ext uri="{FF2B5EF4-FFF2-40B4-BE49-F238E27FC236}">
                <a16:creationId xmlns:a16="http://schemas.microsoft.com/office/drawing/2014/main" id="{DC7DEB80-C885-7209-F53D-EDFC2A220E2A}"/>
              </a:ext>
            </a:extLst>
          </p:cNvPr>
          <p:cNvPicPr>
            <a:picLocks noChangeAspect="1"/>
          </p:cNvPicPr>
          <p:nvPr/>
        </p:nvPicPr>
        <p:blipFill>
          <a:blip r:embed="rId3"/>
          <a:stretch>
            <a:fillRect/>
          </a:stretch>
        </p:blipFill>
        <p:spPr>
          <a:xfrm>
            <a:off x="959648" y="779453"/>
            <a:ext cx="9487858" cy="5953919"/>
          </a:xfrm>
          <a:prstGeom prst="rect">
            <a:avLst/>
          </a:prstGeom>
        </p:spPr>
      </p:pic>
    </p:spTree>
    <p:extLst>
      <p:ext uri="{BB962C8B-B14F-4D97-AF65-F5344CB8AC3E}">
        <p14:creationId xmlns:p14="http://schemas.microsoft.com/office/powerpoint/2010/main" val="7182590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1A3527EC-EB13-1830-458E-FA543822A795}"/>
              </a:ext>
            </a:extLst>
          </p:cNvPr>
          <p:cNvSpPr>
            <a:spLocks noGrp="1"/>
          </p:cNvSpPr>
          <p:nvPr>
            <p:ph type="sldNum" sz="quarter" idx="12"/>
          </p:nvPr>
        </p:nvSpPr>
        <p:spPr/>
        <p:txBody>
          <a:bodyPr/>
          <a:lstStyle/>
          <a:p>
            <a:fld id="{BD2F25B1-772B-4657-B612-956E12C3ADD2}" type="slidenum">
              <a:rPr lang="en-IN" smtClean="0"/>
              <a:t>25</a:t>
            </a:fld>
            <a:endParaRPr lang="en-IN"/>
          </a:p>
        </p:txBody>
      </p:sp>
      <p:sp>
        <p:nvSpPr>
          <p:cNvPr id="5" name="TextBox 4">
            <a:extLst>
              <a:ext uri="{FF2B5EF4-FFF2-40B4-BE49-F238E27FC236}">
                <a16:creationId xmlns:a16="http://schemas.microsoft.com/office/drawing/2014/main" id="{50B24A02-68E7-AE0F-2527-BF782ECDE0EF}"/>
              </a:ext>
            </a:extLst>
          </p:cNvPr>
          <p:cNvSpPr txBox="1"/>
          <p:nvPr/>
        </p:nvSpPr>
        <p:spPr>
          <a:xfrm>
            <a:off x="457026" y="796122"/>
            <a:ext cx="11600479" cy="553998"/>
          </a:xfrm>
          <a:prstGeom prst="rect">
            <a:avLst/>
          </a:prstGeom>
          <a:noFill/>
        </p:spPr>
        <p:txBody>
          <a:bodyPr wrap="square" rtlCol="0">
            <a:spAutoFit/>
          </a:bodyPr>
          <a:lstStyle/>
          <a:p>
            <a:pPr algn="ctr"/>
            <a:r>
              <a:rPr lang="en-IN" sz="3000" b="1" dirty="0">
                <a:latin typeface="Times New Roman" panose="02020603050405020304" pitchFamily="18" charset="0"/>
                <a:cs typeface="Times New Roman" panose="02020603050405020304" pitchFamily="18" charset="0"/>
              </a:rPr>
              <a:t>Write a program to read and print the names of n students in the class</a:t>
            </a:r>
          </a:p>
        </p:txBody>
      </p:sp>
      <p:grpSp>
        <p:nvGrpSpPr>
          <p:cNvPr id="16" name="Group 15">
            <a:extLst>
              <a:ext uri="{FF2B5EF4-FFF2-40B4-BE49-F238E27FC236}">
                <a16:creationId xmlns:a16="http://schemas.microsoft.com/office/drawing/2014/main" id="{5FD04906-044E-3CFE-968D-403DB669CED5}"/>
              </a:ext>
            </a:extLst>
          </p:cNvPr>
          <p:cNvGrpSpPr/>
          <p:nvPr/>
        </p:nvGrpSpPr>
        <p:grpSpPr>
          <a:xfrm>
            <a:off x="1412114" y="1335529"/>
            <a:ext cx="9278584" cy="5256776"/>
            <a:chOff x="1412114" y="1335529"/>
            <a:chExt cx="6220426" cy="4933068"/>
          </a:xfrm>
        </p:grpSpPr>
        <p:pic>
          <p:nvPicPr>
            <p:cNvPr id="6" name="Picture 5">
              <a:extLst>
                <a:ext uri="{FF2B5EF4-FFF2-40B4-BE49-F238E27FC236}">
                  <a16:creationId xmlns:a16="http://schemas.microsoft.com/office/drawing/2014/main" id="{8580B2B8-70AC-D9CC-92FD-0A0F50AB31E6}"/>
                </a:ext>
              </a:extLst>
            </p:cNvPr>
            <p:cNvPicPr>
              <a:picLocks noChangeAspect="1"/>
            </p:cNvPicPr>
            <p:nvPr/>
          </p:nvPicPr>
          <p:blipFill>
            <a:blip r:embed="rId3"/>
            <a:stretch>
              <a:fillRect/>
            </a:stretch>
          </p:blipFill>
          <p:spPr>
            <a:xfrm>
              <a:off x="1412114" y="1335529"/>
              <a:ext cx="6220426" cy="4933068"/>
            </a:xfrm>
            <a:prstGeom prst="rect">
              <a:avLst/>
            </a:prstGeom>
          </p:spPr>
        </p:pic>
        <p:pic>
          <p:nvPicPr>
            <p:cNvPr id="15" name="Picture 14">
              <a:extLst>
                <a:ext uri="{FF2B5EF4-FFF2-40B4-BE49-F238E27FC236}">
                  <a16:creationId xmlns:a16="http://schemas.microsoft.com/office/drawing/2014/main" id="{4B32C0E1-C728-B141-FCD0-E4F3B8E863B8}"/>
                </a:ext>
              </a:extLst>
            </p:cNvPr>
            <p:cNvPicPr>
              <a:picLocks noChangeAspect="1"/>
            </p:cNvPicPr>
            <p:nvPr/>
          </p:nvPicPr>
          <p:blipFill>
            <a:blip r:embed="rId4"/>
            <a:stretch>
              <a:fillRect/>
            </a:stretch>
          </p:blipFill>
          <p:spPr>
            <a:xfrm>
              <a:off x="3229583" y="6028001"/>
              <a:ext cx="184826" cy="215631"/>
            </a:xfrm>
            <a:prstGeom prst="rect">
              <a:avLst/>
            </a:prstGeom>
          </p:spPr>
        </p:pic>
      </p:grpSp>
    </p:spTree>
    <p:extLst>
      <p:ext uri="{BB962C8B-B14F-4D97-AF65-F5344CB8AC3E}">
        <p14:creationId xmlns:p14="http://schemas.microsoft.com/office/powerpoint/2010/main" val="35498500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1A3527EC-EB13-1830-458E-FA543822A795}"/>
              </a:ext>
            </a:extLst>
          </p:cNvPr>
          <p:cNvSpPr>
            <a:spLocks noGrp="1"/>
          </p:cNvSpPr>
          <p:nvPr>
            <p:ph type="sldNum" sz="quarter" idx="12"/>
          </p:nvPr>
        </p:nvSpPr>
        <p:spPr/>
        <p:txBody>
          <a:bodyPr/>
          <a:lstStyle/>
          <a:p>
            <a:fld id="{BD2F25B1-772B-4657-B612-956E12C3ADD2}" type="slidenum">
              <a:rPr lang="en-IN" smtClean="0"/>
              <a:t>26</a:t>
            </a:fld>
            <a:endParaRPr lang="en-IN"/>
          </a:p>
        </p:txBody>
      </p:sp>
      <p:pic>
        <p:nvPicPr>
          <p:cNvPr id="4" name="Picture 3">
            <a:extLst>
              <a:ext uri="{FF2B5EF4-FFF2-40B4-BE49-F238E27FC236}">
                <a16:creationId xmlns:a16="http://schemas.microsoft.com/office/drawing/2014/main" id="{FB3BF43C-7990-71CD-E5F6-2499F4FA1631}"/>
              </a:ext>
            </a:extLst>
          </p:cNvPr>
          <p:cNvPicPr>
            <a:picLocks noChangeAspect="1"/>
          </p:cNvPicPr>
          <p:nvPr/>
        </p:nvPicPr>
        <p:blipFill>
          <a:blip r:embed="rId3"/>
          <a:stretch>
            <a:fillRect/>
          </a:stretch>
        </p:blipFill>
        <p:spPr>
          <a:xfrm>
            <a:off x="493060" y="765029"/>
            <a:ext cx="11235221" cy="4390631"/>
          </a:xfrm>
          <a:prstGeom prst="rect">
            <a:avLst/>
          </a:prstGeom>
        </p:spPr>
      </p:pic>
      <p:sp>
        <p:nvSpPr>
          <p:cNvPr id="7" name="TextBox 6">
            <a:extLst>
              <a:ext uri="{FF2B5EF4-FFF2-40B4-BE49-F238E27FC236}">
                <a16:creationId xmlns:a16="http://schemas.microsoft.com/office/drawing/2014/main" id="{EA0AB31E-DE46-A521-73CB-00D9D9547FC6}"/>
              </a:ext>
            </a:extLst>
          </p:cNvPr>
          <p:cNvSpPr txBox="1"/>
          <p:nvPr/>
        </p:nvSpPr>
        <p:spPr>
          <a:xfrm>
            <a:off x="493059" y="5160601"/>
            <a:ext cx="11353879" cy="1815882"/>
          </a:xfrm>
          <a:prstGeom prst="rect">
            <a:avLst/>
          </a:prstGeom>
          <a:noFill/>
        </p:spPr>
        <p:txBody>
          <a:bodyPr wrap="square" rtlCol="0">
            <a:spAutoFit/>
          </a:bodyPr>
          <a:lstStyle/>
          <a:p>
            <a:pPr marL="285750" indent="-285750" algn="just">
              <a:buFont typeface="Arial" panose="020B0604020202020204" pitchFamily="34" charset="0"/>
              <a:buChar char="•"/>
            </a:pPr>
            <a:r>
              <a:rPr lang="en-IN" sz="2800" dirty="0"/>
              <a:t>int puts(</a:t>
            </a:r>
            <a:r>
              <a:rPr lang="en-IN" sz="2800" dirty="0" err="1"/>
              <a:t>const</a:t>
            </a:r>
            <a:r>
              <a:rPr lang="en-IN" sz="2800" dirty="0"/>
              <a:t> char *s); Here the constant modifier is used to assure the user that the function will not modify the contents pointed to by the source pointer. Note that the address of the pointer is passed to the function as the argument. </a:t>
            </a:r>
          </a:p>
        </p:txBody>
      </p:sp>
      <p:sp>
        <p:nvSpPr>
          <p:cNvPr id="9" name="TextBox 8">
            <a:extLst>
              <a:ext uri="{FF2B5EF4-FFF2-40B4-BE49-F238E27FC236}">
                <a16:creationId xmlns:a16="http://schemas.microsoft.com/office/drawing/2014/main" id="{C152E469-ED4B-339B-537C-C89B6B190A69}"/>
              </a:ext>
            </a:extLst>
          </p:cNvPr>
          <p:cNvSpPr txBox="1"/>
          <p:nvPr/>
        </p:nvSpPr>
        <p:spPr>
          <a:xfrm>
            <a:off x="2003725" y="180254"/>
            <a:ext cx="7626658" cy="584775"/>
          </a:xfrm>
          <a:prstGeom prst="rect">
            <a:avLst/>
          </a:prstGeom>
          <a:noFill/>
        </p:spPr>
        <p:txBody>
          <a:bodyPr wrap="square" rtlCol="0">
            <a:spAutoFit/>
          </a:bodyPr>
          <a:lstStyle/>
          <a:p>
            <a:pPr algn="ctr"/>
            <a:r>
              <a:rPr lang="en-IN" sz="3200" b="1" dirty="0">
                <a:latin typeface="Times New Roman" panose="02020603050405020304" pitchFamily="18" charset="0"/>
                <a:cs typeface="Times New Roman" panose="02020603050405020304" pitchFamily="18" charset="0"/>
              </a:rPr>
              <a:t>Pointers and Strings</a:t>
            </a:r>
          </a:p>
        </p:txBody>
      </p:sp>
    </p:spTree>
    <p:extLst>
      <p:ext uri="{BB962C8B-B14F-4D97-AF65-F5344CB8AC3E}">
        <p14:creationId xmlns:p14="http://schemas.microsoft.com/office/powerpoint/2010/main" val="8571589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1A3527EC-EB13-1830-458E-FA543822A795}"/>
              </a:ext>
            </a:extLst>
          </p:cNvPr>
          <p:cNvSpPr>
            <a:spLocks noGrp="1"/>
          </p:cNvSpPr>
          <p:nvPr>
            <p:ph type="sldNum" sz="quarter" idx="12"/>
          </p:nvPr>
        </p:nvSpPr>
        <p:spPr/>
        <p:txBody>
          <a:bodyPr/>
          <a:lstStyle/>
          <a:p>
            <a:fld id="{BD2F25B1-772B-4657-B612-956E12C3ADD2}" type="slidenum">
              <a:rPr lang="en-IN" smtClean="0"/>
              <a:t>27</a:t>
            </a:fld>
            <a:endParaRPr lang="en-IN"/>
          </a:p>
        </p:txBody>
      </p:sp>
      <p:graphicFrame>
        <p:nvGraphicFramePr>
          <p:cNvPr id="3" name="object 3">
            <a:extLst>
              <a:ext uri="{FF2B5EF4-FFF2-40B4-BE49-F238E27FC236}">
                <a16:creationId xmlns:a16="http://schemas.microsoft.com/office/drawing/2014/main" id="{4A6BAADE-4284-3DD3-B565-3E3082E75F8F}"/>
              </a:ext>
            </a:extLst>
          </p:cNvPr>
          <p:cNvGraphicFramePr>
            <a:graphicFrameLocks noGrp="1"/>
          </p:cNvGraphicFramePr>
          <p:nvPr/>
        </p:nvGraphicFramePr>
        <p:xfrm>
          <a:off x="457200" y="1143000"/>
          <a:ext cx="11029950" cy="5462589"/>
        </p:xfrm>
        <a:graphic>
          <a:graphicData uri="http://schemas.openxmlformats.org/drawingml/2006/table">
            <a:tbl>
              <a:tblPr/>
              <a:tblGrid>
                <a:gridCol w="2757488">
                  <a:extLst>
                    <a:ext uri="{9D8B030D-6E8A-4147-A177-3AD203B41FA5}">
                      <a16:colId xmlns:a16="http://schemas.microsoft.com/office/drawing/2014/main" val="20000"/>
                    </a:ext>
                  </a:extLst>
                </a:gridCol>
                <a:gridCol w="2759075">
                  <a:extLst>
                    <a:ext uri="{9D8B030D-6E8A-4147-A177-3AD203B41FA5}">
                      <a16:colId xmlns:a16="http://schemas.microsoft.com/office/drawing/2014/main" val="20001"/>
                    </a:ext>
                  </a:extLst>
                </a:gridCol>
                <a:gridCol w="2757487">
                  <a:extLst>
                    <a:ext uri="{9D8B030D-6E8A-4147-A177-3AD203B41FA5}">
                      <a16:colId xmlns:a16="http://schemas.microsoft.com/office/drawing/2014/main" val="20002"/>
                    </a:ext>
                  </a:extLst>
                </a:gridCol>
                <a:gridCol w="2755900">
                  <a:extLst>
                    <a:ext uri="{9D8B030D-6E8A-4147-A177-3AD203B41FA5}">
                      <a16:colId xmlns:a16="http://schemas.microsoft.com/office/drawing/2014/main" val="20003"/>
                    </a:ext>
                  </a:extLst>
                </a:gridCol>
              </a:tblGrid>
              <a:tr h="523131">
                <a:tc>
                  <a:txBody>
                    <a:bodyPr/>
                    <a:lstStyle/>
                    <a:p>
                      <a:pPr marL="78740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Function</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marL="0" marR="0" marT="0" marB="0" horzOverflow="overflow">
                    <a:lnL w="12700" cap="flat" cmpd="sng" algn="ctr">
                      <a:solidFill>
                        <a:srgbClr val="323298"/>
                      </a:solidFill>
                      <a:prstDash val="solid"/>
                      <a:round/>
                      <a:headEnd type="none" w="med" len="med"/>
                      <a:tailEnd type="none" w="med" len="med"/>
                    </a:lnL>
                    <a:lnR w="12700" cap="flat" cmpd="sng" algn="ctr">
                      <a:solidFill>
                        <a:srgbClr val="323298"/>
                      </a:solidFill>
                      <a:prstDash val="solid"/>
                      <a:round/>
                      <a:headEnd type="none" w="med" len="med"/>
                      <a:tailEnd type="none" w="med" len="med"/>
                    </a:lnR>
                    <a:lnT w="12700" cap="flat" cmpd="sng" algn="ctr">
                      <a:solidFill>
                        <a:srgbClr val="323298"/>
                      </a:solidFill>
                      <a:prstDash val="solid"/>
                      <a:round/>
                      <a:headEnd type="none" w="med" len="med"/>
                      <a:tailEnd type="none" w="med" len="med"/>
                    </a:lnT>
                    <a:lnB w="25399" cap="flat" cmpd="sng" algn="ctr">
                      <a:solidFill>
                        <a:srgbClr val="323298"/>
                      </a:solidFill>
                      <a:prstDash val="solid"/>
                      <a:round/>
                      <a:headEnd type="none" w="med" len="med"/>
                      <a:tailEnd type="none" w="med" len="med"/>
                    </a:lnB>
                    <a:lnTlToBr>
                      <a:noFill/>
                    </a:lnTlToBr>
                    <a:lnBlToTr>
                      <a:noFill/>
                    </a:lnBlToTr>
                    <a:noFill/>
                  </a:tcPr>
                </a:tc>
                <a:tc>
                  <a:txBody>
                    <a:bodyPr/>
                    <a:lstStyle/>
                    <a:p>
                      <a:pPr marL="839788"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Purpose</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marL="0" marR="0" marT="0" marB="0" horzOverflow="overflow">
                    <a:lnL w="12700" cap="flat" cmpd="sng" algn="ctr">
                      <a:solidFill>
                        <a:srgbClr val="323298"/>
                      </a:solidFill>
                      <a:prstDash val="solid"/>
                      <a:round/>
                      <a:headEnd type="none" w="med" len="med"/>
                      <a:tailEnd type="none" w="med" len="med"/>
                    </a:lnL>
                    <a:lnR w="12700" cap="flat" cmpd="sng" algn="ctr">
                      <a:solidFill>
                        <a:srgbClr val="323298"/>
                      </a:solidFill>
                      <a:prstDash val="solid"/>
                      <a:round/>
                      <a:headEnd type="none" w="med" len="med"/>
                      <a:tailEnd type="none" w="med" len="med"/>
                    </a:lnR>
                    <a:lnT w="12700" cap="flat" cmpd="sng" algn="ctr">
                      <a:solidFill>
                        <a:srgbClr val="323298"/>
                      </a:solidFill>
                      <a:prstDash val="solid"/>
                      <a:round/>
                      <a:headEnd type="none" w="med" len="med"/>
                      <a:tailEnd type="none" w="med" len="med"/>
                    </a:lnT>
                    <a:lnB w="25399" cap="flat" cmpd="sng" algn="ctr">
                      <a:solidFill>
                        <a:srgbClr val="323298"/>
                      </a:solidFill>
                      <a:prstDash val="solid"/>
                      <a:round/>
                      <a:headEnd type="none" w="med" len="med"/>
                      <a:tailEnd type="none" w="med" len="med"/>
                    </a:lnB>
                    <a:lnTlToBr>
                      <a:noFill/>
                    </a:lnTlToBr>
                    <a:lnBlToTr>
                      <a:noFill/>
                    </a:lnBlToTr>
                    <a:noFill/>
                  </a:tcPr>
                </a:tc>
                <a:tc>
                  <a:txBody>
                    <a:bodyPr/>
                    <a:lstStyle/>
                    <a:p>
                      <a:pPr marL="796925"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Example</a:t>
                      </a:r>
                      <a:endParaRPr kumimoji="0" lang="en-US" sz="2000" b="0"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horzOverflow="overflow">
                    <a:lnL w="12700" cap="flat" cmpd="sng" algn="ctr">
                      <a:solidFill>
                        <a:srgbClr val="323298"/>
                      </a:solidFill>
                      <a:prstDash val="solid"/>
                      <a:round/>
                      <a:headEnd type="none" w="med" len="med"/>
                      <a:tailEnd type="none" w="med" len="med"/>
                    </a:lnL>
                    <a:lnR w="12700" cap="flat" cmpd="sng" algn="ctr">
                      <a:solidFill>
                        <a:srgbClr val="323298"/>
                      </a:solidFill>
                      <a:prstDash val="solid"/>
                      <a:round/>
                      <a:headEnd type="none" w="med" len="med"/>
                      <a:tailEnd type="none" w="med" len="med"/>
                    </a:lnR>
                    <a:lnT w="12700" cap="flat" cmpd="sng" algn="ctr">
                      <a:solidFill>
                        <a:srgbClr val="323298"/>
                      </a:solidFill>
                      <a:prstDash val="solid"/>
                      <a:round/>
                      <a:headEnd type="none" w="med" len="med"/>
                      <a:tailEnd type="none" w="med" len="med"/>
                    </a:lnT>
                    <a:lnB w="25399" cap="flat" cmpd="sng" algn="ctr">
                      <a:solidFill>
                        <a:srgbClr val="323298"/>
                      </a:solidFill>
                      <a:prstDash val="solid"/>
                      <a:round/>
                      <a:headEnd type="none" w="med" len="med"/>
                      <a:tailEnd type="none" w="med" len="med"/>
                    </a:lnB>
                    <a:lnTlToBr>
                      <a:noFill/>
                    </a:lnTlToBr>
                    <a:lnBlToTr>
                      <a:noFill/>
                    </a:lnBlToTr>
                    <a:noFill/>
                  </a:tcPr>
                </a:tc>
                <a:tc>
                  <a:txBody>
                    <a:bodyPr/>
                    <a:lstStyle/>
                    <a:p>
                      <a:pPr marL="898525"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Output</a:t>
                      </a:r>
                      <a:endParaRPr kumimoji="0" lang="en-US" sz="2000" b="0"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horzOverflow="overflow">
                    <a:lnL w="12700" cap="flat" cmpd="sng" algn="ctr">
                      <a:solidFill>
                        <a:srgbClr val="323298"/>
                      </a:solidFill>
                      <a:prstDash val="solid"/>
                      <a:round/>
                      <a:headEnd type="none" w="med" len="med"/>
                      <a:tailEnd type="none" w="med" len="med"/>
                    </a:lnL>
                    <a:lnR w="12700" cap="flat" cmpd="sng" algn="ctr">
                      <a:solidFill>
                        <a:srgbClr val="323298"/>
                      </a:solidFill>
                      <a:prstDash val="solid"/>
                      <a:round/>
                      <a:headEnd type="none" w="med" len="med"/>
                      <a:tailEnd type="none" w="med" len="med"/>
                    </a:lnR>
                    <a:lnT w="12700" cap="flat" cmpd="sng" algn="ctr">
                      <a:solidFill>
                        <a:srgbClr val="323298"/>
                      </a:solidFill>
                      <a:prstDash val="solid"/>
                      <a:round/>
                      <a:headEnd type="none" w="med" len="med"/>
                      <a:tailEnd type="none" w="med" len="med"/>
                    </a:lnT>
                    <a:lnB w="25399" cap="flat" cmpd="sng" algn="ctr">
                      <a:solidFill>
                        <a:srgbClr val="323298"/>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46649">
                <a:tc>
                  <a:txBody>
                    <a:bodyPr/>
                    <a:lstStyle/>
                    <a:p>
                      <a:pPr marL="885825"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Strcpy();</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marL="0" marR="0" marT="0" marB="0" horzOverflow="overflow">
                    <a:lnL w="12700" cap="flat" cmpd="sng" algn="ctr">
                      <a:solidFill>
                        <a:srgbClr val="323298"/>
                      </a:solidFill>
                      <a:prstDash val="solid"/>
                      <a:round/>
                      <a:headEnd type="none" w="med" len="med"/>
                      <a:tailEnd type="none" w="med" len="med"/>
                    </a:lnL>
                    <a:lnR w="12700" cap="flat" cmpd="sng" algn="ctr">
                      <a:solidFill>
                        <a:srgbClr val="323298"/>
                      </a:solidFill>
                      <a:prstDash val="solid"/>
                      <a:round/>
                      <a:headEnd type="none" w="med" len="med"/>
                      <a:tailEnd type="none" w="med" len="med"/>
                    </a:lnR>
                    <a:lnT w="25399" cap="flat" cmpd="sng" algn="ctr">
                      <a:solidFill>
                        <a:srgbClr val="323298"/>
                      </a:solidFill>
                      <a:prstDash val="solid"/>
                      <a:round/>
                      <a:headEnd type="none" w="med" len="med"/>
                      <a:tailEnd type="none" w="med" len="med"/>
                    </a:lnT>
                    <a:lnB w="12700" cap="flat" cmpd="sng" algn="ctr">
                      <a:solidFill>
                        <a:srgbClr val="323298"/>
                      </a:solidFill>
                      <a:prstDash val="solid"/>
                      <a:round/>
                      <a:headEnd type="none" w="med" len="med"/>
                      <a:tailEnd type="none" w="med" len="med"/>
                    </a:lnB>
                    <a:lnTlToBr>
                      <a:noFill/>
                    </a:lnTlToBr>
                    <a:lnBlToTr>
                      <a:noFill/>
                    </a:lnBlToTr>
                    <a:solidFill>
                      <a:srgbClr val="323298"/>
                    </a:solidFill>
                  </a:tcPr>
                </a:tc>
                <a:tc>
                  <a:txBody>
                    <a:bodyPr/>
                    <a:lstStyle/>
                    <a:p>
                      <a:pPr marL="244475"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Makes a copy of a string</a:t>
                      </a:r>
                    </a:p>
                  </a:txBody>
                  <a:tcPr marL="0" marR="0" marT="0" marB="0" horzOverflow="overflow">
                    <a:lnL w="12700" cap="flat" cmpd="sng" algn="ctr">
                      <a:solidFill>
                        <a:srgbClr val="323298"/>
                      </a:solidFill>
                      <a:prstDash val="solid"/>
                      <a:round/>
                      <a:headEnd type="none" w="med" len="med"/>
                      <a:tailEnd type="none" w="med" len="med"/>
                    </a:lnL>
                    <a:lnR w="12700" cap="flat" cmpd="sng" algn="ctr">
                      <a:solidFill>
                        <a:srgbClr val="323298"/>
                      </a:solidFill>
                      <a:prstDash val="solid"/>
                      <a:round/>
                      <a:headEnd type="none" w="med" len="med"/>
                      <a:tailEnd type="none" w="med" len="med"/>
                    </a:lnR>
                    <a:lnT w="25399" cap="flat" cmpd="sng" algn="ctr">
                      <a:solidFill>
                        <a:srgbClr val="323298"/>
                      </a:solidFill>
                      <a:prstDash val="solid"/>
                      <a:round/>
                      <a:headEnd type="none" w="med" len="med"/>
                      <a:tailEnd type="none" w="med" len="med"/>
                    </a:lnT>
                    <a:lnB w="12700" cap="flat" cmpd="sng" algn="ctr">
                      <a:solidFill>
                        <a:srgbClr val="323298"/>
                      </a:solidFill>
                      <a:prstDash val="solid"/>
                      <a:round/>
                      <a:headEnd type="none" w="med" len="med"/>
                      <a:tailEnd type="none" w="med" len="med"/>
                    </a:lnB>
                    <a:lnTlToBr>
                      <a:noFill/>
                    </a:lnTlToBr>
                    <a:lnBlToTr>
                      <a:noFill/>
                    </a:lnBlToTr>
                    <a:solidFill>
                      <a:srgbClr val="323298"/>
                    </a:solidFill>
                  </a:tcPr>
                </a:tc>
                <a:tc>
                  <a:txBody>
                    <a:bodyPr/>
                    <a:lstStyle/>
                    <a:p>
                      <a:pPr marL="611188"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strcpy(s1, “Hi”);</a:t>
                      </a:r>
                    </a:p>
                  </a:txBody>
                  <a:tcPr marL="0" marR="0" marT="0" marB="0" horzOverflow="overflow">
                    <a:lnL w="12700" cap="flat" cmpd="sng" algn="ctr">
                      <a:solidFill>
                        <a:srgbClr val="323298"/>
                      </a:solidFill>
                      <a:prstDash val="solid"/>
                      <a:round/>
                      <a:headEnd type="none" w="med" len="med"/>
                      <a:tailEnd type="none" w="med" len="med"/>
                    </a:lnL>
                    <a:lnR w="12700" cap="flat" cmpd="sng" algn="ctr">
                      <a:solidFill>
                        <a:srgbClr val="323298"/>
                      </a:solidFill>
                      <a:prstDash val="solid"/>
                      <a:round/>
                      <a:headEnd type="none" w="med" len="med"/>
                      <a:tailEnd type="none" w="med" len="med"/>
                    </a:lnR>
                    <a:lnT w="25399" cap="flat" cmpd="sng" algn="ctr">
                      <a:solidFill>
                        <a:srgbClr val="323298"/>
                      </a:solidFill>
                      <a:prstDash val="solid"/>
                      <a:round/>
                      <a:headEnd type="none" w="med" len="med"/>
                      <a:tailEnd type="none" w="med" len="med"/>
                    </a:lnT>
                    <a:lnB w="12700" cap="flat" cmpd="sng" algn="ctr">
                      <a:solidFill>
                        <a:srgbClr val="323298"/>
                      </a:solidFill>
                      <a:prstDash val="solid"/>
                      <a:round/>
                      <a:headEnd type="none" w="med" len="med"/>
                      <a:tailEnd type="none" w="med" len="med"/>
                    </a:lnB>
                    <a:lnTlToBr>
                      <a:noFill/>
                    </a:lnTlToBr>
                    <a:lnBlToTr>
                      <a:noFill/>
                    </a:lnBlToTr>
                    <a:solidFill>
                      <a:srgbClr val="323298"/>
                    </a:solidFill>
                  </a:tcPr>
                </a:tc>
                <a:tc>
                  <a:txBody>
                    <a:bodyPr/>
                    <a:lstStyle/>
                    <a:p>
                      <a:pPr marL="98425"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Copies “Hi” to ‘s1’ variable</a:t>
                      </a:r>
                    </a:p>
                  </a:txBody>
                  <a:tcPr marL="0" marR="0" marT="0" marB="0" horzOverflow="overflow">
                    <a:lnL w="12700" cap="flat" cmpd="sng" algn="ctr">
                      <a:solidFill>
                        <a:srgbClr val="323298"/>
                      </a:solidFill>
                      <a:prstDash val="solid"/>
                      <a:round/>
                      <a:headEnd type="none" w="med" len="med"/>
                      <a:tailEnd type="none" w="med" len="med"/>
                    </a:lnL>
                    <a:lnR w="12700" cap="flat" cmpd="sng" algn="ctr">
                      <a:solidFill>
                        <a:srgbClr val="323298"/>
                      </a:solidFill>
                      <a:prstDash val="solid"/>
                      <a:round/>
                      <a:headEnd type="none" w="med" len="med"/>
                      <a:tailEnd type="none" w="med" len="med"/>
                    </a:lnR>
                    <a:lnT w="25399" cap="flat" cmpd="sng" algn="ctr">
                      <a:solidFill>
                        <a:srgbClr val="323298"/>
                      </a:solidFill>
                      <a:prstDash val="solid"/>
                      <a:round/>
                      <a:headEnd type="none" w="med" len="med"/>
                      <a:tailEnd type="none" w="med" len="med"/>
                    </a:lnT>
                    <a:lnB w="12700" cap="flat" cmpd="sng" algn="ctr">
                      <a:solidFill>
                        <a:srgbClr val="323298"/>
                      </a:solidFill>
                      <a:prstDash val="solid"/>
                      <a:round/>
                      <a:headEnd type="none" w="med" len="med"/>
                      <a:tailEnd type="none" w="med" len="med"/>
                    </a:lnB>
                    <a:lnTlToBr>
                      <a:noFill/>
                    </a:lnTlToBr>
                    <a:lnBlToTr>
                      <a:noFill/>
                    </a:lnBlToTr>
                    <a:solidFill>
                      <a:srgbClr val="323298"/>
                    </a:solidFill>
                  </a:tcPr>
                </a:tc>
                <a:extLst>
                  <a:ext uri="{0D108BD9-81ED-4DB2-BD59-A6C34878D82A}">
                    <a16:rowId xmlns:a16="http://schemas.microsoft.com/office/drawing/2014/main" val="10001"/>
                  </a:ext>
                </a:extLst>
              </a:tr>
              <a:tr h="857355">
                <a:tc>
                  <a:txBody>
                    <a:bodyPr/>
                    <a:lstStyle/>
                    <a:p>
                      <a:pPr marL="914400"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a:ln>
                            <a:noFill/>
                          </a:ln>
                          <a:solidFill>
                            <a:schemeClr val="tx1"/>
                          </a:solidFill>
                          <a:effectLst/>
                          <a:latin typeface="Times New Roman" pitchFamily="18" charset="0"/>
                          <a:cs typeface="Times New Roman" pitchFamily="18" charset="0"/>
                        </a:rPr>
                        <a:t>Strcat</a:t>
                      </a:r>
                      <a:r>
                        <a:rPr kumimoji="0" lang="en-US" sz="2000" b="1" i="0" u="none" strike="noStrike" cap="none" normalizeH="0" baseline="0" dirty="0">
                          <a:ln>
                            <a:noFill/>
                          </a:ln>
                          <a:solidFill>
                            <a:schemeClr val="tx1"/>
                          </a:solidFill>
                          <a:effectLst/>
                          <a:latin typeface="Times New Roman" pitchFamily="18" charset="0"/>
                          <a:cs typeface="Times New Roman" pitchFamily="18" charset="0"/>
                        </a:rPr>
                        <a:t>();</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marL="0" marR="0" marT="0" marB="0" horzOverflow="overflow">
                    <a:lnL w="12700" cap="flat" cmpd="sng" algn="ctr">
                      <a:solidFill>
                        <a:srgbClr val="323298"/>
                      </a:solidFill>
                      <a:prstDash val="solid"/>
                      <a:round/>
                      <a:headEnd type="none" w="med" len="med"/>
                      <a:tailEnd type="none" w="med" len="med"/>
                    </a:lnL>
                    <a:lnR w="12700" cap="flat" cmpd="sng" algn="ctr">
                      <a:solidFill>
                        <a:srgbClr val="323298"/>
                      </a:solidFill>
                      <a:prstDash val="solid"/>
                      <a:round/>
                      <a:headEnd type="none" w="med" len="med"/>
                      <a:tailEnd type="none" w="med" len="med"/>
                    </a:lnR>
                    <a:lnT w="12700" cap="flat" cmpd="sng" algn="ctr">
                      <a:solidFill>
                        <a:srgbClr val="323298"/>
                      </a:solidFill>
                      <a:prstDash val="solid"/>
                      <a:round/>
                      <a:headEnd type="none" w="med" len="med"/>
                      <a:tailEnd type="none" w="med" len="med"/>
                    </a:lnT>
                    <a:lnB w="12700" cap="flat" cmpd="sng" algn="ctr">
                      <a:solidFill>
                        <a:srgbClr val="323298"/>
                      </a:solidFill>
                      <a:prstDash val="solid"/>
                      <a:round/>
                      <a:headEnd type="none" w="med" len="med"/>
                      <a:tailEnd type="none" w="med" len="med"/>
                    </a:lnB>
                    <a:lnTlToBr>
                      <a:noFill/>
                    </a:lnTlToBr>
                    <a:lnBlToTr>
                      <a:noFill/>
                    </a:lnBlToTr>
                    <a:noFill/>
                  </a:tcPr>
                </a:tc>
                <a:tc>
                  <a:txBody>
                    <a:bodyPr/>
                    <a:lstStyle/>
                    <a:p>
                      <a:pPr marL="615950" marR="0" lvl="0" indent="-498475"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Appends a string to the end of another string</a:t>
                      </a:r>
                    </a:p>
                  </a:txBody>
                  <a:tcPr marL="0" marR="0" marT="0" marB="0" horzOverflow="overflow">
                    <a:lnL w="12700" cap="flat" cmpd="sng" algn="ctr">
                      <a:solidFill>
                        <a:srgbClr val="323298"/>
                      </a:solidFill>
                      <a:prstDash val="solid"/>
                      <a:round/>
                      <a:headEnd type="none" w="med" len="med"/>
                      <a:tailEnd type="none" w="med" len="med"/>
                    </a:lnL>
                    <a:lnR w="12700" cap="flat" cmpd="sng" algn="ctr">
                      <a:solidFill>
                        <a:srgbClr val="323298"/>
                      </a:solidFill>
                      <a:prstDash val="solid"/>
                      <a:round/>
                      <a:headEnd type="none" w="med" len="med"/>
                      <a:tailEnd type="none" w="med" len="med"/>
                    </a:lnR>
                    <a:lnT w="12700" cap="flat" cmpd="sng" algn="ctr">
                      <a:solidFill>
                        <a:srgbClr val="323298"/>
                      </a:solidFill>
                      <a:prstDash val="solid"/>
                      <a:round/>
                      <a:headEnd type="none" w="med" len="med"/>
                      <a:tailEnd type="none" w="med" len="med"/>
                    </a:lnT>
                    <a:lnB w="12700" cap="flat" cmpd="sng" algn="ctr">
                      <a:solidFill>
                        <a:srgbClr val="323298"/>
                      </a:solidFill>
                      <a:prstDash val="solid"/>
                      <a:round/>
                      <a:headEnd type="none" w="med" len="med"/>
                      <a:tailEnd type="none" w="med" len="med"/>
                    </a:lnB>
                    <a:lnTlToBr>
                      <a:noFill/>
                    </a:lnTlToBr>
                    <a:lnBlToTr>
                      <a:noFill/>
                    </a:lnBlToTr>
                    <a:noFill/>
                  </a:tcPr>
                </a:tc>
                <a:tc>
                  <a:txBody>
                    <a:bodyPr/>
                    <a:lstStyle/>
                    <a:p>
                      <a:pPr marL="277813"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strcat(“Work”, “Hard”);</a:t>
                      </a:r>
                    </a:p>
                  </a:txBody>
                  <a:tcPr marL="0" marR="0" marT="0" marB="0" horzOverflow="overflow">
                    <a:lnL w="12700" cap="flat" cmpd="sng" algn="ctr">
                      <a:solidFill>
                        <a:srgbClr val="323298"/>
                      </a:solidFill>
                      <a:prstDash val="solid"/>
                      <a:round/>
                      <a:headEnd type="none" w="med" len="med"/>
                      <a:tailEnd type="none" w="med" len="med"/>
                    </a:lnL>
                    <a:lnR w="12700" cap="flat" cmpd="sng" algn="ctr">
                      <a:solidFill>
                        <a:srgbClr val="323298"/>
                      </a:solidFill>
                      <a:prstDash val="solid"/>
                      <a:round/>
                      <a:headEnd type="none" w="med" len="med"/>
                      <a:tailEnd type="none" w="med" len="med"/>
                    </a:lnR>
                    <a:lnT w="12700" cap="flat" cmpd="sng" algn="ctr">
                      <a:solidFill>
                        <a:srgbClr val="323298"/>
                      </a:solidFill>
                      <a:prstDash val="solid"/>
                      <a:round/>
                      <a:headEnd type="none" w="med" len="med"/>
                      <a:tailEnd type="none" w="med" len="med"/>
                    </a:lnT>
                    <a:lnB w="12700" cap="flat" cmpd="sng" algn="ctr">
                      <a:solidFill>
                        <a:srgbClr val="323298"/>
                      </a:solidFill>
                      <a:prstDash val="solid"/>
                      <a:round/>
                      <a:headEnd type="none" w="med" len="med"/>
                      <a:tailEnd type="none" w="med" len="med"/>
                    </a:lnB>
                    <a:lnTlToBr>
                      <a:noFill/>
                    </a:lnTlToBr>
                    <a:lnBlToTr>
                      <a:noFill/>
                    </a:lnBlToTr>
                    <a:noFill/>
                  </a:tcPr>
                </a:tc>
                <a:tc>
                  <a:txBody>
                    <a:bodyPr/>
                    <a:lstStyle/>
                    <a:p>
                      <a:pPr marL="496888"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Prints “WorkHard”</a:t>
                      </a:r>
                    </a:p>
                  </a:txBody>
                  <a:tcPr marL="0" marR="0" marT="0" marB="0" horzOverflow="overflow">
                    <a:lnL w="12700" cap="flat" cmpd="sng" algn="ctr">
                      <a:solidFill>
                        <a:srgbClr val="323298"/>
                      </a:solidFill>
                      <a:prstDash val="solid"/>
                      <a:round/>
                      <a:headEnd type="none" w="med" len="med"/>
                      <a:tailEnd type="none" w="med" len="med"/>
                    </a:lnL>
                    <a:lnR w="12700" cap="flat" cmpd="sng" algn="ctr">
                      <a:solidFill>
                        <a:srgbClr val="323298"/>
                      </a:solidFill>
                      <a:prstDash val="solid"/>
                      <a:round/>
                      <a:headEnd type="none" w="med" len="med"/>
                      <a:tailEnd type="none" w="med" len="med"/>
                    </a:lnR>
                    <a:lnT w="12700" cap="flat" cmpd="sng" algn="ctr">
                      <a:solidFill>
                        <a:srgbClr val="323298"/>
                      </a:solidFill>
                      <a:prstDash val="solid"/>
                      <a:round/>
                      <a:headEnd type="none" w="med" len="med"/>
                      <a:tailEnd type="none" w="med" len="med"/>
                    </a:lnT>
                    <a:lnB w="12700" cap="flat" cmpd="sng" algn="ctr">
                      <a:solidFill>
                        <a:srgbClr val="323298"/>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32021">
                <a:tc>
                  <a:txBody>
                    <a:bodyPr/>
                    <a:lstStyle/>
                    <a:p>
                      <a:pPr marL="842963"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Strcmp();</a:t>
                      </a:r>
                      <a:endParaRPr kumimoji="0" lang="en-US" sz="2000" b="0"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horzOverflow="overflow">
                    <a:lnL w="12700" cap="flat" cmpd="sng" algn="ctr">
                      <a:solidFill>
                        <a:srgbClr val="323298"/>
                      </a:solidFill>
                      <a:prstDash val="solid"/>
                      <a:round/>
                      <a:headEnd type="none" w="med" len="med"/>
                      <a:tailEnd type="none" w="med" len="med"/>
                    </a:lnL>
                    <a:lnR w="12700" cap="flat" cmpd="sng" algn="ctr">
                      <a:solidFill>
                        <a:srgbClr val="323298"/>
                      </a:solidFill>
                      <a:prstDash val="solid"/>
                      <a:round/>
                      <a:headEnd type="none" w="med" len="med"/>
                      <a:tailEnd type="none" w="med" len="med"/>
                    </a:lnR>
                    <a:lnT w="12700" cap="flat" cmpd="sng" algn="ctr">
                      <a:solidFill>
                        <a:srgbClr val="323298"/>
                      </a:solidFill>
                      <a:prstDash val="solid"/>
                      <a:round/>
                      <a:headEnd type="none" w="med" len="med"/>
                      <a:tailEnd type="none" w="med" len="med"/>
                    </a:lnT>
                    <a:lnB w="12700" cap="flat" cmpd="sng" algn="ctr">
                      <a:solidFill>
                        <a:srgbClr val="323298"/>
                      </a:solidFill>
                      <a:prstDash val="solid"/>
                      <a:round/>
                      <a:headEnd type="none" w="med" len="med"/>
                      <a:tailEnd type="none" w="med" len="med"/>
                    </a:lnB>
                    <a:lnTlToBr>
                      <a:noFill/>
                    </a:lnTlToBr>
                    <a:lnBlToTr>
                      <a:noFill/>
                    </a:lnBlToTr>
                    <a:solidFill>
                      <a:srgbClr val="323298"/>
                    </a:solidFill>
                  </a:tcPr>
                </a:tc>
                <a:tc>
                  <a:txBody>
                    <a:bodyPr/>
                    <a:lstStyle/>
                    <a:p>
                      <a:pPr marL="728663" marR="0" lvl="0" indent="-307975"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Compare two strings alphabetically</a:t>
                      </a:r>
                    </a:p>
                  </a:txBody>
                  <a:tcPr marL="0" marR="0" marT="0" marB="0" horzOverflow="overflow">
                    <a:lnL w="12700" cap="flat" cmpd="sng" algn="ctr">
                      <a:solidFill>
                        <a:srgbClr val="323298"/>
                      </a:solidFill>
                      <a:prstDash val="solid"/>
                      <a:round/>
                      <a:headEnd type="none" w="med" len="med"/>
                      <a:tailEnd type="none" w="med" len="med"/>
                    </a:lnL>
                    <a:lnR w="12700" cap="flat" cmpd="sng" algn="ctr">
                      <a:solidFill>
                        <a:srgbClr val="323298"/>
                      </a:solidFill>
                      <a:prstDash val="solid"/>
                      <a:round/>
                      <a:headEnd type="none" w="med" len="med"/>
                      <a:tailEnd type="none" w="med" len="med"/>
                    </a:lnR>
                    <a:lnT w="12700" cap="flat" cmpd="sng" algn="ctr">
                      <a:solidFill>
                        <a:srgbClr val="323298"/>
                      </a:solidFill>
                      <a:prstDash val="solid"/>
                      <a:round/>
                      <a:headEnd type="none" w="med" len="med"/>
                      <a:tailEnd type="none" w="med" len="med"/>
                    </a:lnT>
                    <a:lnB w="12700" cap="flat" cmpd="sng" algn="ctr">
                      <a:solidFill>
                        <a:srgbClr val="323298"/>
                      </a:solidFill>
                      <a:prstDash val="solid"/>
                      <a:round/>
                      <a:headEnd type="none" w="med" len="med"/>
                      <a:tailEnd type="none" w="med" len="med"/>
                    </a:lnB>
                    <a:lnTlToBr>
                      <a:noFill/>
                    </a:lnTlToBr>
                    <a:lnBlToTr>
                      <a:noFill/>
                    </a:lnBlToTr>
                    <a:solidFill>
                      <a:srgbClr val="323298"/>
                    </a:solidFill>
                  </a:tcPr>
                </a:tc>
                <a:tc>
                  <a:txBody>
                    <a:bodyPr/>
                    <a:lstStyle/>
                    <a:p>
                      <a:pPr marL="43815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strcmp(“hi”, “bye”);</a:t>
                      </a:r>
                    </a:p>
                  </a:txBody>
                  <a:tcPr marL="0" marR="0" marT="0" marB="0" horzOverflow="overflow">
                    <a:lnL w="12700" cap="flat" cmpd="sng" algn="ctr">
                      <a:solidFill>
                        <a:srgbClr val="323298"/>
                      </a:solidFill>
                      <a:prstDash val="solid"/>
                      <a:round/>
                      <a:headEnd type="none" w="med" len="med"/>
                      <a:tailEnd type="none" w="med" len="med"/>
                    </a:lnL>
                    <a:lnR w="12700" cap="flat" cmpd="sng" algn="ctr">
                      <a:solidFill>
                        <a:srgbClr val="323298"/>
                      </a:solidFill>
                      <a:prstDash val="solid"/>
                      <a:round/>
                      <a:headEnd type="none" w="med" len="med"/>
                      <a:tailEnd type="none" w="med" len="med"/>
                    </a:lnR>
                    <a:lnT w="12700" cap="flat" cmpd="sng" algn="ctr">
                      <a:solidFill>
                        <a:srgbClr val="323298"/>
                      </a:solidFill>
                      <a:prstDash val="solid"/>
                      <a:round/>
                      <a:headEnd type="none" w="med" len="med"/>
                      <a:tailEnd type="none" w="med" len="med"/>
                    </a:lnT>
                    <a:lnB w="12700" cap="flat" cmpd="sng" algn="ctr">
                      <a:solidFill>
                        <a:srgbClr val="323298"/>
                      </a:solidFill>
                      <a:prstDash val="solid"/>
                      <a:round/>
                      <a:headEnd type="none" w="med" len="med"/>
                      <a:tailEnd type="none" w="med" len="med"/>
                    </a:lnB>
                    <a:lnTlToBr>
                      <a:noFill/>
                    </a:lnTlToBr>
                    <a:lnBlToTr>
                      <a:noFill/>
                    </a:lnBlToTr>
                    <a:solidFill>
                      <a:srgbClr val="323298"/>
                    </a:solidFill>
                  </a:tcPr>
                </a:tc>
                <a:tc>
                  <a:txBody>
                    <a:bodyPr/>
                    <a:lstStyle/>
                    <a:p>
                      <a:pPr marL="86360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Returns -1.</a:t>
                      </a:r>
                    </a:p>
                  </a:txBody>
                  <a:tcPr marL="0" marR="0" marT="0" marB="0" horzOverflow="overflow">
                    <a:lnL w="12700" cap="flat" cmpd="sng" algn="ctr">
                      <a:solidFill>
                        <a:srgbClr val="323298"/>
                      </a:solidFill>
                      <a:prstDash val="solid"/>
                      <a:round/>
                      <a:headEnd type="none" w="med" len="med"/>
                      <a:tailEnd type="none" w="med" len="med"/>
                    </a:lnL>
                    <a:lnR w="12700" cap="flat" cmpd="sng" algn="ctr">
                      <a:solidFill>
                        <a:srgbClr val="323298"/>
                      </a:solidFill>
                      <a:prstDash val="solid"/>
                      <a:round/>
                      <a:headEnd type="none" w="med" len="med"/>
                      <a:tailEnd type="none" w="med" len="med"/>
                    </a:lnR>
                    <a:lnT w="12700" cap="flat" cmpd="sng" algn="ctr">
                      <a:solidFill>
                        <a:srgbClr val="323298"/>
                      </a:solidFill>
                      <a:prstDash val="solid"/>
                      <a:round/>
                      <a:headEnd type="none" w="med" len="med"/>
                      <a:tailEnd type="none" w="med" len="med"/>
                    </a:lnT>
                    <a:lnB w="12700" cap="flat" cmpd="sng" algn="ctr">
                      <a:solidFill>
                        <a:srgbClr val="323298"/>
                      </a:solidFill>
                      <a:prstDash val="solid"/>
                      <a:round/>
                      <a:headEnd type="none" w="med" len="med"/>
                      <a:tailEnd type="none" w="med" len="med"/>
                    </a:lnB>
                    <a:lnTlToBr>
                      <a:noFill/>
                    </a:lnTlToBr>
                    <a:lnBlToTr>
                      <a:noFill/>
                    </a:lnBlToTr>
                    <a:solidFill>
                      <a:srgbClr val="323298"/>
                    </a:solidFill>
                  </a:tcPr>
                </a:tc>
                <a:extLst>
                  <a:ext uri="{0D108BD9-81ED-4DB2-BD59-A6C34878D82A}">
                    <a16:rowId xmlns:a16="http://schemas.microsoft.com/office/drawing/2014/main" val="10003"/>
                  </a:ext>
                </a:extLst>
              </a:tr>
              <a:tr h="857355">
                <a:tc>
                  <a:txBody>
                    <a:bodyPr/>
                    <a:lstStyle/>
                    <a:p>
                      <a:pPr marL="912813"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err="1">
                          <a:ln>
                            <a:noFill/>
                          </a:ln>
                          <a:solidFill>
                            <a:schemeClr val="tx1"/>
                          </a:solidFill>
                          <a:effectLst/>
                          <a:latin typeface="Times New Roman" pitchFamily="18" charset="0"/>
                          <a:cs typeface="Times New Roman" pitchFamily="18" charset="0"/>
                        </a:rPr>
                        <a:t>Strlen</a:t>
                      </a:r>
                      <a:r>
                        <a:rPr kumimoji="0" lang="en-US" sz="2000" b="1" i="0" u="none" strike="noStrike" cap="none" normalizeH="0" baseline="0" dirty="0">
                          <a:ln>
                            <a:noFill/>
                          </a:ln>
                          <a:solidFill>
                            <a:schemeClr val="tx1"/>
                          </a:solidFill>
                          <a:effectLst/>
                          <a:latin typeface="Times New Roman" pitchFamily="18" charset="0"/>
                          <a:cs typeface="Times New Roman" pitchFamily="18" charset="0"/>
                        </a:rPr>
                        <a:t>();</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marL="0" marR="0" marT="0" marB="0" horzOverflow="overflow">
                    <a:lnL w="12700" cap="flat" cmpd="sng" algn="ctr">
                      <a:solidFill>
                        <a:srgbClr val="323298"/>
                      </a:solidFill>
                      <a:prstDash val="solid"/>
                      <a:round/>
                      <a:headEnd type="none" w="med" len="med"/>
                      <a:tailEnd type="none" w="med" len="med"/>
                    </a:lnL>
                    <a:lnR w="12700" cap="flat" cmpd="sng" algn="ctr">
                      <a:solidFill>
                        <a:srgbClr val="323298"/>
                      </a:solidFill>
                      <a:prstDash val="solid"/>
                      <a:round/>
                      <a:headEnd type="none" w="med" len="med"/>
                      <a:tailEnd type="none" w="med" len="med"/>
                    </a:lnR>
                    <a:lnT w="12700" cap="flat" cmpd="sng" algn="ctr">
                      <a:solidFill>
                        <a:srgbClr val="323298"/>
                      </a:solidFill>
                      <a:prstDash val="solid"/>
                      <a:round/>
                      <a:headEnd type="none" w="med" len="med"/>
                      <a:tailEnd type="none" w="med" len="med"/>
                    </a:lnT>
                    <a:lnB w="12700" cap="flat" cmpd="sng" algn="ctr">
                      <a:solidFill>
                        <a:srgbClr val="323298"/>
                      </a:solidFill>
                      <a:prstDash val="solid"/>
                      <a:round/>
                      <a:headEnd type="none" w="med" len="med"/>
                      <a:tailEnd type="none" w="med" len="med"/>
                    </a:lnB>
                    <a:lnTlToBr>
                      <a:noFill/>
                    </a:lnTlToBr>
                    <a:lnBlToTr>
                      <a:noFill/>
                    </a:lnBlToTr>
                    <a:noFill/>
                  </a:tcPr>
                </a:tc>
                <a:tc>
                  <a:txBody>
                    <a:bodyPr/>
                    <a:lstStyle/>
                    <a:p>
                      <a:pPr marL="423863" marR="0" lvl="0" indent="-7620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Returns the number of characters in a string</a:t>
                      </a:r>
                    </a:p>
                  </a:txBody>
                  <a:tcPr marL="0" marR="0" marT="0" marB="0" horzOverflow="overflow">
                    <a:lnL w="12700" cap="flat" cmpd="sng" algn="ctr">
                      <a:solidFill>
                        <a:srgbClr val="323298"/>
                      </a:solidFill>
                      <a:prstDash val="solid"/>
                      <a:round/>
                      <a:headEnd type="none" w="med" len="med"/>
                      <a:tailEnd type="none" w="med" len="med"/>
                    </a:lnL>
                    <a:lnR w="12700" cap="flat" cmpd="sng" algn="ctr">
                      <a:solidFill>
                        <a:srgbClr val="323298"/>
                      </a:solidFill>
                      <a:prstDash val="solid"/>
                      <a:round/>
                      <a:headEnd type="none" w="med" len="med"/>
                      <a:tailEnd type="none" w="med" len="med"/>
                    </a:lnR>
                    <a:lnT w="12700" cap="flat" cmpd="sng" algn="ctr">
                      <a:solidFill>
                        <a:srgbClr val="323298"/>
                      </a:solidFill>
                      <a:prstDash val="solid"/>
                      <a:round/>
                      <a:headEnd type="none" w="med" len="med"/>
                      <a:tailEnd type="none" w="med" len="med"/>
                    </a:lnT>
                    <a:lnB w="12700" cap="flat" cmpd="sng" algn="ctr">
                      <a:solidFill>
                        <a:srgbClr val="323298"/>
                      </a:solidFill>
                      <a:prstDash val="solid"/>
                      <a:round/>
                      <a:headEnd type="none" w="med" len="med"/>
                      <a:tailEnd type="none" w="med" len="med"/>
                    </a:lnB>
                    <a:lnTlToBr>
                      <a:noFill/>
                    </a:lnTlToBr>
                    <a:lnBlToTr>
                      <a:noFill/>
                    </a:lnBlToTr>
                    <a:noFill/>
                  </a:tcPr>
                </a:tc>
                <a:tc>
                  <a:txBody>
                    <a:bodyPr/>
                    <a:lstStyle/>
                    <a:p>
                      <a:pPr marL="79375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strlen(“Hi”);</a:t>
                      </a:r>
                    </a:p>
                  </a:txBody>
                  <a:tcPr marL="0" marR="0" marT="0" marB="0" horzOverflow="overflow">
                    <a:lnL w="12700" cap="flat" cmpd="sng" algn="ctr">
                      <a:solidFill>
                        <a:srgbClr val="323298"/>
                      </a:solidFill>
                      <a:prstDash val="solid"/>
                      <a:round/>
                      <a:headEnd type="none" w="med" len="med"/>
                      <a:tailEnd type="none" w="med" len="med"/>
                    </a:lnL>
                    <a:lnR w="12700" cap="flat" cmpd="sng" algn="ctr">
                      <a:solidFill>
                        <a:srgbClr val="323298"/>
                      </a:solidFill>
                      <a:prstDash val="solid"/>
                      <a:round/>
                      <a:headEnd type="none" w="med" len="med"/>
                      <a:tailEnd type="none" w="med" len="med"/>
                    </a:lnR>
                    <a:lnT w="12700" cap="flat" cmpd="sng" algn="ctr">
                      <a:solidFill>
                        <a:srgbClr val="323298"/>
                      </a:solidFill>
                      <a:prstDash val="solid"/>
                      <a:round/>
                      <a:headEnd type="none" w="med" len="med"/>
                      <a:tailEnd type="none" w="med" len="med"/>
                    </a:lnT>
                    <a:lnB w="12700" cap="flat" cmpd="sng" algn="ctr">
                      <a:solidFill>
                        <a:srgbClr val="323298"/>
                      </a:solidFill>
                      <a:prstDash val="solid"/>
                      <a:round/>
                      <a:headEnd type="none" w="med" len="med"/>
                      <a:tailEnd type="none" w="med" len="med"/>
                    </a:lnB>
                    <a:lnTlToBr>
                      <a:noFill/>
                    </a:lnTlToBr>
                    <a:lnBlToTr>
                      <a:noFill/>
                    </a:lnBlToTr>
                    <a:noFill/>
                  </a:tcPr>
                </a:tc>
                <a:tc>
                  <a:txBody>
                    <a:bodyPr/>
                    <a:lstStyle/>
                    <a:p>
                      <a:pPr marL="90170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Returns 2.</a:t>
                      </a:r>
                    </a:p>
                  </a:txBody>
                  <a:tcPr marL="0" marR="0" marT="0" marB="0" horzOverflow="overflow">
                    <a:lnL w="12700" cap="flat" cmpd="sng" algn="ctr">
                      <a:solidFill>
                        <a:srgbClr val="323298"/>
                      </a:solidFill>
                      <a:prstDash val="solid"/>
                      <a:round/>
                      <a:headEnd type="none" w="med" len="med"/>
                      <a:tailEnd type="none" w="med" len="med"/>
                    </a:lnL>
                    <a:lnR w="12700" cap="flat" cmpd="sng" algn="ctr">
                      <a:solidFill>
                        <a:srgbClr val="323298"/>
                      </a:solidFill>
                      <a:prstDash val="solid"/>
                      <a:round/>
                      <a:headEnd type="none" w="med" len="med"/>
                      <a:tailEnd type="none" w="med" len="med"/>
                    </a:lnR>
                    <a:lnT w="12700" cap="flat" cmpd="sng" algn="ctr">
                      <a:solidFill>
                        <a:srgbClr val="323298"/>
                      </a:solidFill>
                      <a:prstDash val="solid"/>
                      <a:round/>
                      <a:headEnd type="none" w="med" len="med"/>
                      <a:tailEnd type="none" w="med" len="med"/>
                    </a:lnT>
                    <a:lnB w="12700" cap="flat" cmpd="sng" algn="ctr">
                      <a:solidFill>
                        <a:srgbClr val="323298"/>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5924">
                <a:tc>
                  <a:txBody>
                    <a:bodyPr/>
                    <a:lstStyle/>
                    <a:p>
                      <a:pPr marL="900113" marR="0" lvl="0" indent="0" algn="l"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Strrev();</a:t>
                      </a:r>
                      <a:endParaRPr kumimoji="0" lang="en-US" sz="2000" b="0"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horzOverflow="overflow">
                    <a:lnL w="12700" cap="flat" cmpd="sng" algn="ctr">
                      <a:solidFill>
                        <a:srgbClr val="323298"/>
                      </a:solidFill>
                      <a:prstDash val="solid"/>
                      <a:round/>
                      <a:headEnd type="none" w="med" len="med"/>
                      <a:tailEnd type="none" w="med" len="med"/>
                    </a:lnL>
                    <a:lnR w="12700" cap="flat" cmpd="sng" algn="ctr">
                      <a:solidFill>
                        <a:srgbClr val="323298"/>
                      </a:solidFill>
                      <a:prstDash val="solid"/>
                      <a:round/>
                      <a:headEnd type="none" w="med" len="med"/>
                      <a:tailEnd type="none" w="med" len="med"/>
                    </a:lnR>
                    <a:lnT w="12700" cap="flat" cmpd="sng" algn="ctr">
                      <a:solidFill>
                        <a:srgbClr val="323298"/>
                      </a:solidFill>
                      <a:prstDash val="solid"/>
                      <a:round/>
                      <a:headEnd type="none" w="med" len="med"/>
                      <a:tailEnd type="none" w="med" len="med"/>
                    </a:lnT>
                    <a:lnB w="12700" cap="flat" cmpd="sng" algn="ctr">
                      <a:solidFill>
                        <a:srgbClr val="323298"/>
                      </a:solidFill>
                      <a:prstDash val="solid"/>
                      <a:round/>
                      <a:headEnd type="none" w="med" len="med"/>
                      <a:tailEnd type="none" w="med" len="med"/>
                    </a:lnB>
                    <a:lnTlToBr>
                      <a:noFill/>
                    </a:lnTlToBr>
                    <a:lnBlToTr>
                      <a:noFill/>
                    </a:lnBlToTr>
                    <a:solidFill>
                      <a:srgbClr val="323298"/>
                    </a:solidFill>
                  </a:tcPr>
                </a:tc>
                <a:tc>
                  <a:txBody>
                    <a:bodyPr/>
                    <a:lstStyle/>
                    <a:p>
                      <a:pPr marL="43180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reverses a given string</a:t>
                      </a:r>
                    </a:p>
                  </a:txBody>
                  <a:tcPr marL="0" marR="0" marT="0" marB="0" horzOverflow="overflow">
                    <a:lnL w="12700" cap="flat" cmpd="sng" algn="ctr">
                      <a:solidFill>
                        <a:srgbClr val="323298"/>
                      </a:solidFill>
                      <a:prstDash val="solid"/>
                      <a:round/>
                      <a:headEnd type="none" w="med" len="med"/>
                      <a:tailEnd type="none" w="med" len="med"/>
                    </a:lnL>
                    <a:lnR w="12700" cap="flat" cmpd="sng" algn="ctr">
                      <a:solidFill>
                        <a:srgbClr val="323298"/>
                      </a:solidFill>
                      <a:prstDash val="solid"/>
                      <a:round/>
                      <a:headEnd type="none" w="med" len="med"/>
                      <a:tailEnd type="none" w="med" len="med"/>
                    </a:lnR>
                    <a:lnT w="12700" cap="flat" cmpd="sng" algn="ctr">
                      <a:solidFill>
                        <a:srgbClr val="323298"/>
                      </a:solidFill>
                      <a:prstDash val="solid"/>
                      <a:round/>
                      <a:headEnd type="none" w="med" len="med"/>
                      <a:tailEnd type="none" w="med" len="med"/>
                    </a:lnT>
                    <a:lnB w="12700" cap="flat" cmpd="sng" algn="ctr">
                      <a:solidFill>
                        <a:srgbClr val="323298"/>
                      </a:solidFill>
                      <a:prstDash val="solid"/>
                      <a:round/>
                      <a:headEnd type="none" w="med" len="med"/>
                      <a:tailEnd type="none" w="med" len="med"/>
                    </a:lnB>
                    <a:lnTlToBr>
                      <a:noFill/>
                    </a:lnTlToBr>
                    <a:lnBlToTr>
                      <a:noFill/>
                    </a:lnBlToTr>
                    <a:solidFill>
                      <a:srgbClr val="323298"/>
                    </a:solidFill>
                  </a:tcPr>
                </a:tc>
                <a:tc>
                  <a:txBody>
                    <a:bodyPr/>
                    <a:lstStyle/>
                    <a:p>
                      <a:pPr marL="712788"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Strrev(“Hello”);</a:t>
                      </a:r>
                    </a:p>
                  </a:txBody>
                  <a:tcPr marL="0" marR="0" marT="0" marB="0" horzOverflow="overflow">
                    <a:lnL w="12700" cap="flat" cmpd="sng" algn="ctr">
                      <a:solidFill>
                        <a:srgbClr val="323298"/>
                      </a:solidFill>
                      <a:prstDash val="solid"/>
                      <a:round/>
                      <a:headEnd type="none" w="med" len="med"/>
                      <a:tailEnd type="none" w="med" len="med"/>
                    </a:lnL>
                    <a:lnR w="12700" cap="flat" cmpd="sng" algn="ctr">
                      <a:solidFill>
                        <a:srgbClr val="323298"/>
                      </a:solidFill>
                      <a:prstDash val="solid"/>
                      <a:round/>
                      <a:headEnd type="none" w="med" len="med"/>
                      <a:tailEnd type="none" w="med" len="med"/>
                    </a:lnR>
                    <a:lnT w="12700" cap="flat" cmpd="sng" algn="ctr">
                      <a:solidFill>
                        <a:srgbClr val="323298"/>
                      </a:solidFill>
                      <a:prstDash val="solid"/>
                      <a:round/>
                      <a:headEnd type="none" w="med" len="med"/>
                      <a:tailEnd type="none" w="med" len="med"/>
                    </a:lnT>
                    <a:lnB w="12700" cap="flat" cmpd="sng" algn="ctr">
                      <a:solidFill>
                        <a:srgbClr val="323298"/>
                      </a:solidFill>
                      <a:prstDash val="solid"/>
                      <a:round/>
                      <a:headEnd type="none" w="med" len="med"/>
                      <a:tailEnd type="none" w="med" len="med"/>
                    </a:lnB>
                    <a:lnTlToBr>
                      <a:noFill/>
                    </a:lnTlToBr>
                    <a:lnBlToTr>
                      <a:noFill/>
                    </a:lnBlToTr>
                    <a:solidFill>
                      <a:srgbClr val="323298"/>
                    </a:solidFill>
                  </a:tcPr>
                </a:tc>
                <a:tc>
                  <a:txBody>
                    <a:bodyPr/>
                    <a:lstStyle/>
                    <a:p>
                      <a:pPr marL="635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olleH</a:t>
                      </a:r>
                    </a:p>
                  </a:txBody>
                  <a:tcPr marL="0" marR="0" marT="0" marB="0" horzOverflow="overflow">
                    <a:lnL w="12700" cap="flat" cmpd="sng" algn="ctr">
                      <a:solidFill>
                        <a:srgbClr val="323298"/>
                      </a:solidFill>
                      <a:prstDash val="solid"/>
                      <a:round/>
                      <a:headEnd type="none" w="med" len="med"/>
                      <a:tailEnd type="none" w="med" len="med"/>
                    </a:lnL>
                    <a:lnR w="12700" cap="flat" cmpd="sng" algn="ctr">
                      <a:solidFill>
                        <a:srgbClr val="323298"/>
                      </a:solidFill>
                      <a:prstDash val="solid"/>
                      <a:round/>
                      <a:headEnd type="none" w="med" len="med"/>
                      <a:tailEnd type="none" w="med" len="med"/>
                    </a:lnR>
                    <a:lnT w="12700" cap="flat" cmpd="sng" algn="ctr">
                      <a:solidFill>
                        <a:srgbClr val="323298"/>
                      </a:solidFill>
                      <a:prstDash val="solid"/>
                      <a:round/>
                      <a:headEnd type="none" w="med" len="med"/>
                      <a:tailEnd type="none" w="med" len="med"/>
                    </a:lnT>
                    <a:lnB w="12700" cap="flat" cmpd="sng" algn="ctr">
                      <a:solidFill>
                        <a:srgbClr val="323298"/>
                      </a:solidFill>
                      <a:prstDash val="solid"/>
                      <a:round/>
                      <a:headEnd type="none" w="med" len="med"/>
                      <a:tailEnd type="none" w="med" len="med"/>
                    </a:lnB>
                    <a:lnTlToBr>
                      <a:noFill/>
                    </a:lnTlToBr>
                    <a:lnBlToTr>
                      <a:noFill/>
                    </a:lnBlToTr>
                    <a:solidFill>
                      <a:srgbClr val="323298"/>
                    </a:solidFill>
                  </a:tcPr>
                </a:tc>
                <a:extLst>
                  <a:ext uri="{0D108BD9-81ED-4DB2-BD59-A6C34878D82A}">
                    <a16:rowId xmlns:a16="http://schemas.microsoft.com/office/drawing/2014/main" val="10005"/>
                  </a:ext>
                </a:extLst>
              </a:tr>
              <a:tr h="618171">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a:ln>
                            <a:noFill/>
                          </a:ln>
                          <a:solidFill>
                            <a:schemeClr val="tx1"/>
                          </a:solidFill>
                          <a:effectLst/>
                          <a:latin typeface="Times New Roman" pitchFamily="18" charset="0"/>
                          <a:cs typeface="Times New Roman" pitchFamily="18" charset="0"/>
                        </a:rPr>
                        <a:t>Strlwr();</a:t>
                      </a:r>
                      <a:endParaRPr kumimoji="0" lang="en-US" sz="2000" b="0"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horzOverflow="overflow">
                    <a:lnL w="12700" cap="flat" cmpd="sng" algn="ctr">
                      <a:solidFill>
                        <a:srgbClr val="323298"/>
                      </a:solidFill>
                      <a:prstDash val="solid"/>
                      <a:round/>
                      <a:headEnd type="none" w="med" len="med"/>
                      <a:tailEnd type="none" w="med" len="med"/>
                    </a:lnL>
                    <a:lnR w="12700" cap="flat" cmpd="sng" algn="ctr">
                      <a:solidFill>
                        <a:srgbClr val="323298"/>
                      </a:solidFill>
                      <a:prstDash val="solid"/>
                      <a:round/>
                      <a:headEnd type="none" w="med" len="med"/>
                      <a:tailEnd type="none" w="med" len="med"/>
                    </a:lnR>
                    <a:lnT w="12700" cap="flat" cmpd="sng" algn="ctr">
                      <a:solidFill>
                        <a:srgbClr val="323298"/>
                      </a:solidFill>
                      <a:prstDash val="solid"/>
                      <a:round/>
                      <a:headEnd type="none" w="med" len="med"/>
                      <a:tailEnd type="none" w="med" len="med"/>
                    </a:lnT>
                    <a:lnB w="12700" cap="flat" cmpd="sng" algn="ctr">
                      <a:solidFill>
                        <a:srgbClr val="323298"/>
                      </a:solidFill>
                      <a:prstDash val="solid"/>
                      <a:round/>
                      <a:headEnd type="none" w="med" len="med"/>
                      <a:tailEnd type="none" w="med" len="med"/>
                    </a:lnB>
                    <a:lnTlToBr>
                      <a:noFill/>
                    </a:lnTlToBr>
                    <a:lnBlToTr>
                      <a:noFill/>
                    </a:lnBlToTr>
                    <a:noFill/>
                  </a:tcPr>
                </a:tc>
                <a:tc>
                  <a:txBody>
                    <a:bodyPr/>
                    <a:lstStyle/>
                    <a:p>
                      <a:pPr marL="211138"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Converts string to lowercase</a:t>
                      </a:r>
                    </a:p>
                  </a:txBody>
                  <a:tcPr marL="0" marR="0" marT="0" marB="0" horzOverflow="overflow">
                    <a:lnL w="12700" cap="flat" cmpd="sng" algn="ctr">
                      <a:solidFill>
                        <a:srgbClr val="323298"/>
                      </a:solidFill>
                      <a:prstDash val="solid"/>
                      <a:round/>
                      <a:headEnd type="none" w="med" len="med"/>
                      <a:tailEnd type="none" w="med" len="med"/>
                    </a:lnL>
                    <a:lnR w="12700" cap="flat" cmpd="sng" algn="ctr">
                      <a:solidFill>
                        <a:srgbClr val="323298"/>
                      </a:solidFill>
                      <a:prstDash val="solid"/>
                      <a:round/>
                      <a:headEnd type="none" w="med" len="med"/>
                      <a:tailEnd type="none" w="med" len="med"/>
                    </a:lnR>
                    <a:lnT w="12700" cap="flat" cmpd="sng" algn="ctr">
                      <a:solidFill>
                        <a:srgbClr val="323298"/>
                      </a:solidFill>
                      <a:prstDash val="solid"/>
                      <a:round/>
                      <a:headEnd type="none" w="med" len="med"/>
                      <a:tailEnd type="none" w="med" len="med"/>
                    </a:lnT>
                    <a:lnB w="12700" cap="flat" cmpd="sng" algn="ctr">
                      <a:solidFill>
                        <a:srgbClr val="323298"/>
                      </a:solidFill>
                      <a:prstDash val="solid"/>
                      <a:round/>
                      <a:headEnd type="none" w="med" len="med"/>
                      <a:tailEnd type="none" w="med" len="med"/>
                    </a:lnB>
                    <a:lnTlToBr>
                      <a:noFill/>
                    </a:lnTlToBr>
                    <a:lnBlToTr>
                      <a:noFill/>
                    </a:lnBlToTr>
                    <a:noFill/>
                  </a:tcPr>
                </a:tc>
                <a:tc>
                  <a:txBody>
                    <a:bodyPr/>
                    <a:lstStyle/>
                    <a:p>
                      <a:pPr marL="601663"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Strlwr(“HELLO”);</a:t>
                      </a:r>
                    </a:p>
                  </a:txBody>
                  <a:tcPr marL="0" marR="0" marT="0" marB="0" horzOverflow="overflow">
                    <a:lnL w="12700" cap="flat" cmpd="sng" algn="ctr">
                      <a:solidFill>
                        <a:srgbClr val="323298"/>
                      </a:solidFill>
                      <a:prstDash val="solid"/>
                      <a:round/>
                      <a:headEnd type="none" w="med" len="med"/>
                      <a:tailEnd type="none" w="med" len="med"/>
                    </a:lnL>
                    <a:lnR w="12700" cap="flat" cmpd="sng" algn="ctr">
                      <a:solidFill>
                        <a:srgbClr val="323298"/>
                      </a:solidFill>
                      <a:prstDash val="solid"/>
                      <a:round/>
                      <a:headEnd type="none" w="med" len="med"/>
                      <a:tailEnd type="none" w="med" len="med"/>
                    </a:lnR>
                    <a:lnT w="12700" cap="flat" cmpd="sng" algn="ctr">
                      <a:solidFill>
                        <a:srgbClr val="323298"/>
                      </a:solidFill>
                      <a:prstDash val="solid"/>
                      <a:round/>
                      <a:headEnd type="none" w="med" len="med"/>
                      <a:tailEnd type="none" w="med" len="med"/>
                    </a:lnT>
                    <a:lnB w="12700" cap="flat" cmpd="sng" algn="ctr">
                      <a:solidFill>
                        <a:srgbClr val="323298"/>
                      </a:solidFill>
                      <a:prstDash val="solid"/>
                      <a:round/>
                      <a:headEnd type="none" w="med" len="med"/>
                      <a:tailEnd type="none" w="med" len="med"/>
                    </a:lnB>
                    <a:lnTlToBr>
                      <a:noFill/>
                    </a:lnTlToBr>
                    <a:lnBlToTr>
                      <a:noFill/>
                    </a:lnBlToTr>
                    <a:noFill/>
                  </a:tcPr>
                </a:tc>
                <a:tc>
                  <a:txBody>
                    <a:bodyPr/>
                    <a:lstStyle/>
                    <a:p>
                      <a:pPr marL="3175"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hello</a:t>
                      </a:r>
                    </a:p>
                  </a:txBody>
                  <a:tcPr marL="0" marR="0" marT="0" marB="0" horzOverflow="overflow">
                    <a:lnL w="12700" cap="flat" cmpd="sng" algn="ctr">
                      <a:solidFill>
                        <a:srgbClr val="323298"/>
                      </a:solidFill>
                      <a:prstDash val="solid"/>
                      <a:round/>
                      <a:headEnd type="none" w="med" len="med"/>
                      <a:tailEnd type="none" w="med" len="med"/>
                    </a:lnL>
                    <a:lnR w="12700" cap="flat" cmpd="sng" algn="ctr">
                      <a:solidFill>
                        <a:srgbClr val="323298"/>
                      </a:solidFill>
                      <a:prstDash val="solid"/>
                      <a:round/>
                      <a:headEnd type="none" w="med" len="med"/>
                      <a:tailEnd type="none" w="med" len="med"/>
                    </a:lnR>
                    <a:lnT w="12700" cap="flat" cmpd="sng" algn="ctr">
                      <a:solidFill>
                        <a:srgbClr val="323298"/>
                      </a:solidFill>
                      <a:prstDash val="solid"/>
                      <a:round/>
                      <a:headEnd type="none" w="med" len="med"/>
                      <a:tailEnd type="none" w="med" len="med"/>
                    </a:lnT>
                    <a:lnB w="12700" cap="flat" cmpd="sng" algn="ctr">
                      <a:solidFill>
                        <a:srgbClr val="323298"/>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77198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1" i="0" u="none" strike="noStrike" cap="none" normalizeH="0" baseline="0" dirty="0">
                          <a:ln>
                            <a:noFill/>
                          </a:ln>
                          <a:solidFill>
                            <a:schemeClr val="tx1"/>
                          </a:solidFill>
                          <a:effectLst/>
                          <a:latin typeface="Times New Roman" pitchFamily="18" charset="0"/>
                          <a:cs typeface="Times New Roman" pitchFamily="18" charset="0"/>
                        </a:rPr>
                        <a:t>Strupr();</a:t>
                      </a:r>
                      <a:endParaRPr kumimoji="0" lang="en-US" sz="2000" b="0" i="0" u="none" strike="noStrike" cap="none" normalizeH="0" baseline="0" dirty="0">
                        <a:ln>
                          <a:noFill/>
                        </a:ln>
                        <a:solidFill>
                          <a:schemeClr val="tx1"/>
                        </a:solidFill>
                        <a:effectLst/>
                        <a:latin typeface="Times New Roman" pitchFamily="18" charset="0"/>
                        <a:cs typeface="Times New Roman" pitchFamily="18" charset="0"/>
                      </a:endParaRPr>
                    </a:p>
                  </a:txBody>
                  <a:tcPr marL="0" marR="0" marT="0" marB="0" horzOverflow="overflow">
                    <a:lnL w="12700" cap="flat" cmpd="sng" algn="ctr">
                      <a:solidFill>
                        <a:srgbClr val="323298"/>
                      </a:solidFill>
                      <a:prstDash val="solid"/>
                      <a:round/>
                      <a:headEnd type="none" w="med" len="med"/>
                      <a:tailEnd type="none" w="med" len="med"/>
                    </a:lnL>
                    <a:lnR w="12700" cap="flat" cmpd="sng" algn="ctr">
                      <a:solidFill>
                        <a:srgbClr val="323298"/>
                      </a:solidFill>
                      <a:prstDash val="solid"/>
                      <a:round/>
                      <a:headEnd type="none" w="med" len="med"/>
                      <a:tailEnd type="none" w="med" len="med"/>
                    </a:lnR>
                    <a:lnT w="12700" cap="flat" cmpd="sng" algn="ctr">
                      <a:solidFill>
                        <a:srgbClr val="323298"/>
                      </a:solidFill>
                      <a:prstDash val="solid"/>
                      <a:round/>
                      <a:headEnd type="none" w="med" len="med"/>
                      <a:tailEnd type="none" w="med" len="med"/>
                    </a:lnT>
                    <a:lnB w="12700" cap="flat" cmpd="sng" algn="ctr">
                      <a:solidFill>
                        <a:srgbClr val="323298"/>
                      </a:solidFill>
                      <a:prstDash val="solid"/>
                      <a:round/>
                      <a:headEnd type="none" w="med" len="med"/>
                      <a:tailEnd type="none" w="med" len="med"/>
                    </a:lnB>
                    <a:lnTlToBr>
                      <a:noFill/>
                    </a:lnTlToBr>
                    <a:lnBlToTr>
                      <a:noFill/>
                    </a:lnBlToTr>
                    <a:solidFill>
                      <a:srgbClr val="323298"/>
                    </a:solidFill>
                  </a:tcPr>
                </a:tc>
                <a:tc>
                  <a:txBody>
                    <a:bodyPr/>
                    <a:lstStyle/>
                    <a:p>
                      <a:pPr marL="20955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Times New Roman" pitchFamily="18" charset="0"/>
                          <a:cs typeface="Times New Roman" pitchFamily="18" charset="0"/>
                        </a:rPr>
                        <a:t>Converts string to uppercase</a:t>
                      </a:r>
                    </a:p>
                  </a:txBody>
                  <a:tcPr marL="0" marR="0" marT="0" marB="0" horzOverflow="overflow">
                    <a:lnL w="12700" cap="flat" cmpd="sng" algn="ctr">
                      <a:solidFill>
                        <a:srgbClr val="323298"/>
                      </a:solidFill>
                      <a:prstDash val="solid"/>
                      <a:round/>
                      <a:headEnd type="none" w="med" len="med"/>
                      <a:tailEnd type="none" w="med" len="med"/>
                    </a:lnL>
                    <a:lnR w="12700" cap="flat" cmpd="sng" algn="ctr">
                      <a:solidFill>
                        <a:srgbClr val="323298"/>
                      </a:solidFill>
                      <a:prstDash val="solid"/>
                      <a:round/>
                      <a:headEnd type="none" w="med" len="med"/>
                      <a:tailEnd type="none" w="med" len="med"/>
                    </a:lnR>
                    <a:lnT w="12700" cap="flat" cmpd="sng" algn="ctr">
                      <a:solidFill>
                        <a:srgbClr val="323298"/>
                      </a:solidFill>
                      <a:prstDash val="solid"/>
                      <a:round/>
                      <a:headEnd type="none" w="med" len="med"/>
                      <a:tailEnd type="none" w="med" len="med"/>
                    </a:lnT>
                    <a:lnB w="12700" cap="flat" cmpd="sng" algn="ctr">
                      <a:solidFill>
                        <a:srgbClr val="323298"/>
                      </a:solidFill>
                      <a:prstDash val="solid"/>
                      <a:round/>
                      <a:headEnd type="none" w="med" len="med"/>
                      <a:tailEnd type="none" w="med" len="med"/>
                    </a:lnB>
                    <a:lnTlToBr>
                      <a:noFill/>
                    </a:lnTlToBr>
                    <a:lnBlToTr>
                      <a:noFill/>
                    </a:lnBlToTr>
                    <a:solidFill>
                      <a:srgbClr val="323298"/>
                    </a:solidFill>
                  </a:tcPr>
                </a:tc>
                <a:tc>
                  <a:txBody>
                    <a:bodyPr/>
                    <a:lstStyle/>
                    <a:p>
                      <a:pPr marL="73025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Strupr(“hello”);</a:t>
                      </a:r>
                    </a:p>
                  </a:txBody>
                  <a:tcPr marL="0" marR="0" marT="0" marB="0" horzOverflow="overflow">
                    <a:lnL w="12700" cap="flat" cmpd="sng" algn="ctr">
                      <a:solidFill>
                        <a:srgbClr val="323298"/>
                      </a:solidFill>
                      <a:prstDash val="solid"/>
                      <a:round/>
                      <a:headEnd type="none" w="med" len="med"/>
                      <a:tailEnd type="none" w="med" len="med"/>
                    </a:lnL>
                    <a:lnR w="12700" cap="flat" cmpd="sng" algn="ctr">
                      <a:solidFill>
                        <a:srgbClr val="323298"/>
                      </a:solidFill>
                      <a:prstDash val="solid"/>
                      <a:round/>
                      <a:headEnd type="none" w="med" len="med"/>
                      <a:tailEnd type="none" w="med" len="med"/>
                    </a:lnR>
                    <a:lnT w="12700" cap="flat" cmpd="sng" algn="ctr">
                      <a:solidFill>
                        <a:srgbClr val="323298"/>
                      </a:solidFill>
                      <a:prstDash val="solid"/>
                      <a:round/>
                      <a:headEnd type="none" w="med" len="med"/>
                      <a:tailEnd type="none" w="med" len="med"/>
                    </a:lnT>
                    <a:lnB w="12700" cap="flat" cmpd="sng" algn="ctr">
                      <a:solidFill>
                        <a:srgbClr val="323298"/>
                      </a:solidFill>
                      <a:prstDash val="solid"/>
                      <a:round/>
                      <a:headEnd type="none" w="med" len="med"/>
                      <a:tailEnd type="none" w="med" len="med"/>
                    </a:lnB>
                    <a:lnTlToBr>
                      <a:noFill/>
                    </a:lnTlToBr>
                    <a:lnBlToTr>
                      <a:noFill/>
                    </a:lnBlToTr>
                    <a:solidFill>
                      <a:srgbClr val="323298"/>
                    </a:solidFill>
                  </a:tcPr>
                </a:tc>
                <a:tc>
                  <a:txBody>
                    <a:bodyPr/>
                    <a:lstStyle/>
                    <a:p>
                      <a:pPr marL="4763"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HELLO</a:t>
                      </a:r>
                    </a:p>
                  </a:txBody>
                  <a:tcPr marL="0" marR="0" marT="0" marB="0" horzOverflow="overflow">
                    <a:lnL w="12700" cap="flat" cmpd="sng" algn="ctr">
                      <a:solidFill>
                        <a:srgbClr val="323298"/>
                      </a:solidFill>
                      <a:prstDash val="solid"/>
                      <a:round/>
                      <a:headEnd type="none" w="med" len="med"/>
                      <a:tailEnd type="none" w="med" len="med"/>
                    </a:lnL>
                    <a:lnR w="12700" cap="flat" cmpd="sng" algn="ctr">
                      <a:solidFill>
                        <a:srgbClr val="323298"/>
                      </a:solidFill>
                      <a:prstDash val="solid"/>
                      <a:round/>
                      <a:headEnd type="none" w="med" len="med"/>
                      <a:tailEnd type="none" w="med" len="med"/>
                    </a:lnR>
                    <a:lnT w="12700" cap="flat" cmpd="sng" algn="ctr">
                      <a:solidFill>
                        <a:srgbClr val="323298"/>
                      </a:solidFill>
                      <a:prstDash val="solid"/>
                      <a:round/>
                      <a:headEnd type="none" w="med" len="med"/>
                      <a:tailEnd type="none" w="med" len="med"/>
                    </a:lnT>
                    <a:lnB w="12700" cap="flat" cmpd="sng" algn="ctr">
                      <a:solidFill>
                        <a:srgbClr val="323298"/>
                      </a:solidFill>
                      <a:prstDash val="solid"/>
                      <a:round/>
                      <a:headEnd type="none" w="med" len="med"/>
                      <a:tailEnd type="none" w="med" len="med"/>
                    </a:lnB>
                    <a:lnTlToBr>
                      <a:noFill/>
                    </a:lnTlToBr>
                    <a:lnBlToTr>
                      <a:noFill/>
                    </a:lnBlToTr>
                    <a:solidFill>
                      <a:srgbClr val="323298"/>
                    </a:solidFill>
                  </a:tcPr>
                </a:tc>
                <a:extLst>
                  <a:ext uri="{0D108BD9-81ED-4DB2-BD59-A6C34878D82A}">
                    <a16:rowId xmlns:a16="http://schemas.microsoft.com/office/drawing/2014/main" val="10007"/>
                  </a:ext>
                </a:extLst>
              </a:tr>
            </a:tbl>
          </a:graphicData>
        </a:graphic>
      </p:graphicFrame>
      <p:sp>
        <p:nvSpPr>
          <p:cNvPr id="5" name="TextBox 4">
            <a:extLst>
              <a:ext uri="{FF2B5EF4-FFF2-40B4-BE49-F238E27FC236}">
                <a16:creationId xmlns:a16="http://schemas.microsoft.com/office/drawing/2014/main" id="{8A0FEA32-4D0E-A25F-C0C3-209B3D61D28F}"/>
              </a:ext>
            </a:extLst>
          </p:cNvPr>
          <p:cNvSpPr txBox="1"/>
          <p:nvPr/>
        </p:nvSpPr>
        <p:spPr>
          <a:xfrm>
            <a:off x="3034421" y="71206"/>
            <a:ext cx="5875507" cy="861774"/>
          </a:xfrm>
          <a:prstGeom prst="rect">
            <a:avLst/>
          </a:prstGeom>
          <a:noFill/>
        </p:spPr>
        <p:txBody>
          <a:bodyPr wrap="square" rtlCol="0">
            <a:spAutoFit/>
          </a:bodyPr>
          <a:lstStyle/>
          <a:p>
            <a:pPr algn="ctr"/>
            <a:r>
              <a:rPr lang="en-IN" sz="3200" b="1" dirty="0">
                <a:latin typeface="Times New Roman" pitchFamily="18" charset="0"/>
                <a:cs typeface="Times New Roman" pitchFamily="18" charset="0"/>
              </a:rPr>
              <a:t>Fu</a:t>
            </a:r>
            <a:r>
              <a:rPr lang="en-IN" sz="3200" b="1" spc="-15" dirty="0">
                <a:latin typeface="Times New Roman" pitchFamily="18" charset="0"/>
                <a:cs typeface="Times New Roman" pitchFamily="18" charset="0"/>
              </a:rPr>
              <a:t>n</a:t>
            </a:r>
            <a:r>
              <a:rPr lang="en-IN" sz="3200" b="1" dirty="0">
                <a:latin typeface="Times New Roman" pitchFamily="18" charset="0"/>
                <a:cs typeface="Times New Roman" pitchFamily="18" charset="0"/>
              </a:rPr>
              <a:t>cti</a:t>
            </a:r>
            <a:r>
              <a:rPr lang="en-IN" sz="3200" b="1" spc="5" dirty="0">
                <a:latin typeface="Times New Roman" pitchFamily="18" charset="0"/>
                <a:cs typeface="Times New Roman" pitchFamily="18" charset="0"/>
              </a:rPr>
              <a:t>o</a:t>
            </a:r>
            <a:r>
              <a:rPr lang="en-IN" sz="3200" b="1" spc="-5" dirty="0">
                <a:latin typeface="Times New Roman" pitchFamily="18" charset="0"/>
                <a:cs typeface="Times New Roman" pitchFamily="18" charset="0"/>
              </a:rPr>
              <a:t>n</a:t>
            </a:r>
            <a:r>
              <a:rPr lang="en-IN" sz="3200" b="1" dirty="0">
                <a:latin typeface="Times New Roman" pitchFamily="18" charset="0"/>
                <a:cs typeface="Times New Roman" pitchFamily="18" charset="0"/>
              </a:rPr>
              <a:t>s</a:t>
            </a:r>
            <a:r>
              <a:rPr lang="en-IN" sz="3200" b="1" spc="-25" dirty="0">
                <a:latin typeface="Times New Roman" pitchFamily="18" charset="0"/>
                <a:cs typeface="Times New Roman" pitchFamily="18" charset="0"/>
              </a:rPr>
              <a:t> </a:t>
            </a:r>
            <a:r>
              <a:rPr lang="en-IN" sz="3200" b="1" dirty="0">
                <a:latin typeface="Times New Roman" pitchFamily="18" charset="0"/>
                <a:cs typeface="Times New Roman" pitchFamily="18" charset="0"/>
              </a:rPr>
              <a:t>of</a:t>
            </a:r>
            <a:r>
              <a:rPr lang="en-IN" sz="3200" b="1" spc="-10" dirty="0">
                <a:latin typeface="Times New Roman" pitchFamily="18" charset="0"/>
                <a:cs typeface="Times New Roman" pitchFamily="18" charset="0"/>
              </a:rPr>
              <a:t> </a:t>
            </a:r>
            <a:r>
              <a:rPr lang="en-IN" sz="3200" b="1" spc="-5" dirty="0" err="1">
                <a:latin typeface="Times New Roman" pitchFamily="18" charset="0"/>
                <a:cs typeface="Times New Roman" pitchFamily="18" charset="0"/>
              </a:rPr>
              <a:t>string.h</a:t>
            </a:r>
            <a:endParaRPr lang="en-IN" sz="3200" dirty="0">
              <a:latin typeface="Times New Roman" pitchFamily="18" charset="0"/>
              <a:cs typeface="Times New Roman" pitchFamily="18" charset="0"/>
            </a:endParaRPr>
          </a:p>
          <a:p>
            <a:pPr algn="ctr"/>
            <a:endParaRPr lang="en-IN" dirty="0"/>
          </a:p>
        </p:txBody>
      </p:sp>
    </p:spTree>
    <p:extLst>
      <p:ext uri="{BB962C8B-B14F-4D97-AF65-F5344CB8AC3E}">
        <p14:creationId xmlns:p14="http://schemas.microsoft.com/office/powerpoint/2010/main" val="16067092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11" name="내용 개체 틀 2"/>
          <p:cNvSpPr>
            <a:spLocks noGrp="1" noChangeArrowheads="1"/>
          </p:cNvSpPr>
          <p:nvPr>
            <p:ph idx="1"/>
          </p:nvPr>
        </p:nvSpPr>
        <p:spPr>
          <a:xfrm>
            <a:off x="609792" y="935405"/>
            <a:ext cx="11447713" cy="4525963"/>
          </a:xfrm>
        </p:spPr>
        <p:txBody>
          <a:bodyPr>
            <a:noAutofit/>
          </a:bodyPr>
          <a:lstStyle/>
          <a:p>
            <a:pPr algn="just" eaLnBrk="1" hangingPunct="1">
              <a:lnSpc>
                <a:spcPct val="150000"/>
              </a:lnSpc>
              <a:buFontTx/>
              <a:buChar char="•"/>
            </a:pPr>
            <a:r>
              <a:rPr lang="en-US" altLang="en-US" sz="2400" dirty="0" err="1">
                <a:latin typeface="Times New Roman" panose="02020603050405020304" pitchFamily="18" charset="0"/>
                <a:cs typeface="Times New Roman" panose="02020603050405020304" pitchFamily="18" charset="0"/>
              </a:rPr>
              <a:t>strcpy</a:t>
            </a:r>
            <a:r>
              <a:rPr lang="en-US" altLang="en-US" sz="2400" dirty="0">
                <a:latin typeface="Times New Roman" panose="02020603050405020304" pitchFamily="18" charset="0"/>
                <a:cs typeface="Times New Roman" panose="02020603050405020304" pitchFamily="18" charset="0"/>
              </a:rPr>
              <a:t>( ) function copies contents of one string into another string.</a:t>
            </a:r>
          </a:p>
          <a:p>
            <a:pPr algn="just" eaLnBrk="1" hangingPunct="1">
              <a:lnSpc>
                <a:spcPct val="150000"/>
              </a:lnSpc>
              <a:spcBef>
                <a:spcPts val="575"/>
              </a:spcBef>
              <a:buFontTx/>
              <a:buChar char="•"/>
            </a:pPr>
            <a:r>
              <a:rPr lang="en-US" altLang="en-US" sz="2400" b="1" dirty="0">
                <a:latin typeface="Times New Roman" panose="02020603050405020304" pitchFamily="18" charset="0"/>
                <a:cs typeface="Times New Roman" panose="02020603050405020304" pitchFamily="18" charset="0"/>
              </a:rPr>
              <a:t>Syntax </a:t>
            </a:r>
            <a:r>
              <a:rPr lang="en-US" altLang="en-US" sz="2400" i="1"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strcpy</a:t>
            </a: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destination_string</a:t>
            </a:r>
            <a:r>
              <a:rPr lang="en-US" altLang="en-US" sz="2400" dirty="0">
                <a:latin typeface="Times New Roman" panose="02020603050405020304" pitchFamily="18" charset="0"/>
                <a:cs typeface="Times New Roman" panose="02020603050405020304" pitchFamily="18" charset="0"/>
              </a:rPr>
              <a:t> , </a:t>
            </a:r>
            <a:r>
              <a:rPr lang="en-US" altLang="en-US" sz="2400" dirty="0" err="1">
                <a:latin typeface="Times New Roman" panose="02020603050405020304" pitchFamily="18" charset="0"/>
                <a:cs typeface="Times New Roman" panose="02020603050405020304" pitchFamily="18" charset="0"/>
              </a:rPr>
              <a:t>source_string</a:t>
            </a:r>
            <a:r>
              <a:rPr lang="en-US" altLang="en-US" sz="2400" dirty="0">
                <a:latin typeface="Times New Roman" panose="02020603050405020304" pitchFamily="18" charset="0"/>
                <a:cs typeface="Times New Roman" panose="02020603050405020304" pitchFamily="18" charset="0"/>
              </a:rPr>
              <a:t> );</a:t>
            </a:r>
          </a:p>
          <a:p>
            <a:pPr algn="just" eaLnBrk="1" hangingPunct="1">
              <a:lnSpc>
                <a:spcPct val="150000"/>
              </a:lnSpc>
              <a:spcBef>
                <a:spcPts val="575"/>
              </a:spcBef>
              <a:buFontTx/>
              <a:buChar char="•"/>
            </a:pPr>
            <a:r>
              <a:rPr lang="en-US" altLang="en-US" sz="2400" b="1" dirty="0">
                <a:latin typeface="Times New Roman" panose="02020603050405020304" pitchFamily="18" charset="0"/>
                <a:cs typeface="Times New Roman" panose="02020603050405020304" pitchFamily="18" charset="0"/>
              </a:rPr>
              <a:t>Example:</a:t>
            </a:r>
            <a:r>
              <a:rPr lang="en-US" altLang="en-US" sz="2400" dirty="0">
                <a:latin typeface="Times New Roman" panose="02020603050405020304" pitchFamily="18" charset="0"/>
                <a:cs typeface="Times New Roman" panose="02020603050405020304" pitchFamily="18" charset="0"/>
              </a:rPr>
              <a:t>-</a:t>
            </a:r>
            <a:r>
              <a:rPr lang="en-US" altLang="en-US" sz="2400" dirty="0" err="1">
                <a:latin typeface="Times New Roman" panose="02020603050405020304" pitchFamily="18" charset="0"/>
                <a:cs typeface="Times New Roman" panose="02020603050405020304" pitchFamily="18" charset="0"/>
              </a:rPr>
              <a:t>strcpy</a:t>
            </a:r>
            <a:r>
              <a:rPr lang="en-US" altLang="en-US" sz="2400" dirty="0">
                <a:latin typeface="Times New Roman" panose="02020603050405020304" pitchFamily="18" charset="0"/>
                <a:cs typeface="Times New Roman" panose="02020603050405020304" pitchFamily="18" charset="0"/>
              </a:rPr>
              <a:t> ( str1, str2) – It copies contents of str2 into str1.</a:t>
            </a:r>
          </a:p>
          <a:p>
            <a:pPr algn="just" eaLnBrk="1" hangingPunct="1">
              <a:lnSpc>
                <a:spcPct val="150000"/>
              </a:lnSpc>
            </a:pPr>
            <a:r>
              <a:rPr lang="en-US" altLang="en-US" sz="2400"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strcpy</a:t>
            </a:r>
            <a:r>
              <a:rPr lang="en-US" altLang="en-US" sz="2400" dirty="0">
                <a:latin typeface="Times New Roman" panose="02020603050405020304" pitchFamily="18" charset="0"/>
                <a:cs typeface="Times New Roman" panose="02020603050405020304" pitchFamily="18" charset="0"/>
              </a:rPr>
              <a:t> ( str2, str1) – It copies contents of str1 into str2.</a:t>
            </a:r>
          </a:p>
          <a:p>
            <a:pPr algn="just" eaLnBrk="1" hangingPunct="1">
              <a:lnSpc>
                <a:spcPct val="150000"/>
              </a:lnSpc>
              <a:spcBef>
                <a:spcPts val="575"/>
              </a:spcBef>
              <a:buFontTx/>
              <a:buChar char="•"/>
            </a:pPr>
            <a:r>
              <a:rPr lang="en-US" altLang="en-US" sz="2400" dirty="0">
                <a:latin typeface="Times New Roman" panose="02020603050405020304" pitchFamily="18" charset="0"/>
                <a:cs typeface="Times New Roman" panose="02020603050405020304" pitchFamily="18" charset="0"/>
              </a:rPr>
              <a:t>If destination string length is less than source string, entire source string value won’t be copied into destination string. For example, consider destination string length is 20 and source string length is  30.  Then,  only  20  characters  from  source  string  will  be  copied  into destination  string  and  remaining  10  characters  won’t  be  copied  and  will  be truncated.</a:t>
            </a:r>
          </a:p>
          <a:p>
            <a:endParaRPr lang="en-US" altLang="ko-KR" sz="2400" i="1" dirty="0">
              <a:latin typeface="Playfair Display"/>
            </a:endParaRPr>
          </a:p>
        </p:txBody>
      </p:sp>
      <p:sp>
        <p:nvSpPr>
          <p:cNvPr id="2" name="Slide Number Placeholder 1">
            <a:extLst>
              <a:ext uri="{FF2B5EF4-FFF2-40B4-BE49-F238E27FC236}">
                <a16:creationId xmlns:a16="http://schemas.microsoft.com/office/drawing/2014/main" id="{F583EBA3-9ED7-4B20-6860-FDE7C10E2FD0}"/>
              </a:ext>
            </a:extLst>
          </p:cNvPr>
          <p:cNvSpPr>
            <a:spLocks noGrp="1"/>
          </p:cNvSpPr>
          <p:nvPr>
            <p:ph type="sldNum" sz="quarter" idx="12"/>
          </p:nvPr>
        </p:nvSpPr>
        <p:spPr/>
        <p:txBody>
          <a:bodyPr/>
          <a:lstStyle/>
          <a:p>
            <a:fld id="{BD2F25B1-772B-4657-B612-956E12C3ADD2}" type="slidenum">
              <a:rPr lang="en-IN" smtClean="0"/>
              <a:t>28</a:t>
            </a:fld>
            <a:endParaRPr lang="en-IN"/>
          </a:p>
        </p:txBody>
      </p:sp>
      <p:sp>
        <p:nvSpPr>
          <p:cNvPr id="3" name="TextBox 2">
            <a:extLst>
              <a:ext uri="{FF2B5EF4-FFF2-40B4-BE49-F238E27FC236}">
                <a16:creationId xmlns:a16="http://schemas.microsoft.com/office/drawing/2014/main" id="{BD0482C6-D3C7-8430-36D4-C1A92B28B75F}"/>
              </a:ext>
            </a:extLst>
          </p:cNvPr>
          <p:cNvSpPr txBox="1"/>
          <p:nvPr/>
        </p:nvSpPr>
        <p:spPr>
          <a:xfrm>
            <a:off x="2101174" y="140259"/>
            <a:ext cx="7529209" cy="861774"/>
          </a:xfrm>
          <a:prstGeom prst="rect">
            <a:avLst/>
          </a:prstGeom>
          <a:noFill/>
        </p:spPr>
        <p:txBody>
          <a:bodyPr wrap="square" rtlCol="0">
            <a:spAutoFit/>
          </a:bodyPr>
          <a:lstStyle/>
          <a:p>
            <a:pPr algn="ctr"/>
            <a:r>
              <a:rPr lang="en-IN" sz="3200" b="1" spc="-5" dirty="0">
                <a:latin typeface="Times New Roman"/>
                <a:cs typeface="Times New Roman"/>
              </a:rPr>
              <a:t>Strin</a:t>
            </a:r>
            <a:r>
              <a:rPr lang="en-IN" sz="3200" b="1" dirty="0">
                <a:latin typeface="Times New Roman"/>
                <a:cs typeface="Times New Roman"/>
              </a:rPr>
              <a:t>g</a:t>
            </a:r>
            <a:r>
              <a:rPr lang="en-IN" sz="3200" b="1" spc="-20" dirty="0">
                <a:latin typeface="Times New Roman"/>
                <a:cs typeface="Times New Roman"/>
              </a:rPr>
              <a:t> </a:t>
            </a:r>
            <a:r>
              <a:rPr lang="en-IN" sz="3200" b="1" spc="-5" dirty="0">
                <a:latin typeface="Times New Roman"/>
                <a:cs typeface="Times New Roman"/>
              </a:rPr>
              <a:t>Cop</a:t>
            </a:r>
            <a:r>
              <a:rPr lang="en-IN" sz="3200" b="1" dirty="0">
                <a:latin typeface="Times New Roman"/>
                <a:cs typeface="Times New Roman"/>
              </a:rPr>
              <a:t>y</a:t>
            </a:r>
            <a:r>
              <a:rPr lang="en-IN" sz="3200" b="1" spc="-10" dirty="0">
                <a:latin typeface="Times New Roman"/>
                <a:cs typeface="Times New Roman"/>
              </a:rPr>
              <a:t> </a:t>
            </a:r>
            <a:r>
              <a:rPr lang="en-IN" sz="3200" b="1" spc="5" dirty="0">
                <a:latin typeface="Times New Roman"/>
                <a:cs typeface="Times New Roman"/>
              </a:rPr>
              <a:t>(</a:t>
            </a:r>
            <a:r>
              <a:rPr lang="en-IN" sz="3200" b="1" spc="-5" dirty="0" err="1">
                <a:latin typeface="Times New Roman"/>
                <a:cs typeface="Times New Roman"/>
              </a:rPr>
              <a:t>str</a:t>
            </a:r>
            <a:r>
              <a:rPr lang="en-IN" sz="3200" b="1" spc="10" dirty="0" err="1">
                <a:latin typeface="Times New Roman"/>
                <a:cs typeface="Times New Roman"/>
              </a:rPr>
              <a:t>c</a:t>
            </a:r>
            <a:r>
              <a:rPr lang="en-IN" sz="3200" b="1" spc="-5" dirty="0" err="1">
                <a:latin typeface="Times New Roman"/>
                <a:cs typeface="Times New Roman"/>
              </a:rPr>
              <a:t>p</a:t>
            </a:r>
            <a:r>
              <a:rPr lang="en-IN" sz="3200" b="1" dirty="0" err="1">
                <a:latin typeface="Times New Roman"/>
                <a:cs typeface="Times New Roman"/>
              </a:rPr>
              <a:t>y</a:t>
            </a:r>
            <a:r>
              <a:rPr lang="en-IN" sz="3200" b="1" dirty="0">
                <a:latin typeface="Times New Roman"/>
                <a:cs typeface="Times New Roman"/>
              </a:rPr>
              <a:t>)</a:t>
            </a:r>
            <a:endParaRPr lang="en-IN" sz="3200" dirty="0">
              <a:latin typeface="Times New Roman"/>
              <a:cs typeface="Times New Roman"/>
            </a:endParaRPr>
          </a:p>
          <a:p>
            <a:endParaRPr lang="en-IN" dirty="0"/>
          </a:p>
        </p:txBody>
      </p:sp>
    </p:spTree>
    <p:extLst>
      <p:ext uri="{BB962C8B-B14F-4D97-AF65-F5344CB8AC3E}">
        <p14:creationId xmlns:p14="http://schemas.microsoft.com/office/powerpoint/2010/main" val="23331957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F583EBA3-9ED7-4B20-6860-FDE7C10E2FD0}"/>
              </a:ext>
            </a:extLst>
          </p:cNvPr>
          <p:cNvSpPr>
            <a:spLocks noGrp="1"/>
          </p:cNvSpPr>
          <p:nvPr>
            <p:ph type="sldNum" sz="quarter" idx="12"/>
          </p:nvPr>
        </p:nvSpPr>
        <p:spPr/>
        <p:txBody>
          <a:bodyPr/>
          <a:lstStyle/>
          <a:p>
            <a:fld id="{BD2F25B1-772B-4657-B612-956E12C3ADD2}" type="slidenum">
              <a:rPr lang="en-IN" smtClean="0"/>
              <a:t>29</a:t>
            </a:fld>
            <a:endParaRPr lang="en-IN"/>
          </a:p>
        </p:txBody>
      </p:sp>
      <p:sp>
        <p:nvSpPr>
          <p:cNvPr id="7" name="내용 개체 틀 2">
            <a:extLst>
              <a:ext uri="{FF2B5EF4-FFF2-40B4-BE49-F238E27FC236}">
                <a16:creationId xmlns:a16="http://schemas.microsoft.com/office/drawing/2014/main" id="{587D7BB9-EF87-BC1C-2EDB-EEB36468F349}"/>
              </a:ext>
            </a:extLst>
          </p:cNvPr>
          <p:cNvSpPr>
            <a:spLocks noGrp="1" noChangeArrowheads="1"/>
          </p:cNvSpPr>
          <p:nvPr>
            <p:ph idx="1"/>
          </p:nvPr>
        </p:nvSpPr>
        <p:spPr>
          <a:xfrm>
            <a:off x="505471" y="722959"/>
            <a:ext cx="11447713" cy="4525963"/>
          </a:xfrm>
        </p:spPr>
        <p:txBody>
          <a:bodyPr>
            <a:noAutofit/>
          </a:bodyPr>
          <a:lstStyle/>
          <a:p>
            <a:pPr algn="just" eaLnBrk="1" hangingPunct="1">
              <a:lnSpc>
                <a:spcPct val="150000"/>
              </a:lnSpc>
              <a:buFont typeface="Times New Roman" panose="02020603050405020304" pitchFamily="18" charset="0"/>
              <a:buChar char="•"/>
            </a:pPr>
            <a:r>
              <a:rPr lang="en-US" altLang="en-US" sz="2400" dirty="0" err="1">
                <a:latin typeface="Times New Roman" panose="02020603050405020304" pitchFamily="18" charset="0"/>
                <a:cs typeface="Times New Roman" panose="02020603050405020304" pitchFamily="18" charset="0"/>
              </a:rPr>
              <a:t>strncat</a:t>
            </a:r>
            <a:r>
              <a:rPr lang="en-US" altLang="en-US" sz="2400" dirty="0">
                <a:latin typeface="Times New Roman" panose="02020603050405020304" pitchFamily="18" charset="0"/>
                <a:cs typeface="Times New Roman" panose="02020603050405020304" pitchFamily="18" charset="0"/>
              </a:rPr>
              <a:t>( ) function in C language concatenates (appends) portion of one string at the end of another string.</a:t>
            </a:r>
          </a:p>
          <a:p>
            <a:pPr algn="just" eaLnBrk="1" hangingPunct="1">
              <a:lnSpc>
                <a:spcPct val="150000"/>
              </a:lnSpc>
              <a:spcBef>
                <a:spcPts val="1438"/>
              </a:spcBef>
              <a:buFont typeface="Times New Roman" panose="02020603050405020304" pitchFamily="18" charset="0"/>
              <a:buChar char="•"/>
            </a:pPr>
            <a:r>
              <a:rPr lang="en-US" altLang="en-US" sz="2400" b="1" dirty="0">
                <a:latin typeface="Times New Roman" panose="02020603050405020304" pitchFamily="18" charset="0"/>
                <a:cs typeface="Times New Roman" panose="02020603050405020304" pitchFamily="18" charset="0"/>
              </a:rPr>
              <a:t>Syntax </a:t>
            </a:r>
            <a:r>
              <a:rPr lang="en-US" altLang="en-US" sz="2400" i="1"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strncat</a:t>
            </a:r>
            <a:r>
              <a:rPr lang="en-US" altLang="en-US" sz="2400" dirty="0">
                <a:latin typeface="Times New Roman" panose="02020603050405020304" pitchFamily="18" charset="0"/>
                <a:cs typeface="Times New Roman" panose="02020603050405020304" pitchFamily="18" charset="0"/>
              </a:rPr>
              <a:t> ( </a:t>
            </a:r>
            <a:r>
              <a:rPr lang="en-US" altLang="en-US" sz="2400" dirty="0" err="1">
                <a:latin typeface="Times New Roman" panose="02020603050405020304" pitchFamily="18" charset="0"/>
                <a:cs typeface="Times New Roman" panose="02020603050405020304" pitchFamily="18" charset="0"/>
              </a:rPr>
              <a:t>destination_string</a:t>
            </a:r>
            <a:r>
              <a:rPr lang="en-US" altLang="en-US" sz="2400" dirty="0">
                <a:latin typeface="Times New Roman" panose="02020603050405020304" pitchFamily="18" charset="0"/>
                <a:cs typeface="Times New Roman" panose="02020603050405020304" pitchFamily="18" charset="0"/>
              </a:rPr>
              <a:t> , </a:t>
            </a:r>
            <a:r>
              <a:rPr lang="en-US" altLang="en-US" sz="2400" dirty="0" err="1">
                <a:latin typeface="Times New Roman" panose="02020603050405020304" pitchFamily="18" charset="0"/>
                <a:cs typeface="Times New Roman" panose="02020603050405020304" pitchFamily="18" charset="0"/>
              </a:rPr>
              <a:t>source_string</a:t>
            </a:r>
            <a:r>
              <a:rPr lang="en-US" altLang="en-US" sz="2400" dirty="0">
                <a:latin typeface="Times New Roman" panose="02020603050405020304" pitchFamily="18" charset="0"/>
                <a:cs typeface="Times New Roman" panose="02020603050405020304" pitchFamily="18" charset="0"/>
              </a:rPr>
              <a:t>, size);</a:t>
            </a:r>
          </a:p>
          <a:p>
            <a:pPr algn="just" eaLnBrk="1" hangingPunct="1">
              <a:lnSpc>
                <a:spcPct val="150000"/>
              </a:lnSpc>
              <a:spcBef>
                <a:spcPts val="1438"/>
              </a:spcBef>
              <a:buFont typeface="Times New Roman" panose="02020603050405020304" pitchFamily="18" charset="0"/>
              <a:buChar char="•"/>
            </a:pPr>
            <a:r>
              <a:rPr lang="en-US" altLang="en-US" sz="2400" b="1" dirty="0">
                <a:latin typeface="Times New Roman" panose="02020603050405020304" pitchFamily="18" charset="0"/>
                <a:cs typeface="Times New Roman" panose="02020603050405020304" pitchFamily="18" charset="0"/>
              </a:rPr>
              <a:t>Example:-</a:t>
            </a:r>
            <a:r>
              <a:rPr lang="en-US" altLang="en-US" sz="2400" dirty="0" err="1">
                <a:latin typeface="Times New Roman" panose="02020603050405020304" pitchFamily="18" charset="0"/>
                <a:cs typeface="Times New Roman" panose="02020603050405020304" pitchFamily="18" charset="0"/>
              </a:rPr>
              <a:t>strncat</a:t>
            </a:r>
            <a:r>
              <a:rPr lang="en-US" altLang="en-US" sz="2400" dirty="0">
                <a:latin typeface="Times New Roman" panose="02020603050405020304" pitchFamily="18" charset="0"/>
                <a:cs typeface="Times New Roman" panose="02020603050405020304" pitchFamily="18" charset="0"/>
              </a:rPr>
              <a:t> ( str2, str1, 3 ); – First 3 characters of str1 is concatenated at the end of str2. </a:t>
            </a:r>
          </a:p>
          <a:p>
            <a:pPr algn="just" eaLnBrk="1" hangingPunct="1">
              <a:lnSpc>
                <a:spcPct val="150000"/>
              </a:lnSpc>
              <a:spcBef>
                <a:spcPts val="1438"/>
              </a:spcBef>
              <a:buFont typeface="Times New Roman" panose="02020603050405020304" pitchFamily="18" charset="0"/>
              <a:buChar char="•"/>
            </a:pPr>
            <a:r>
              <a:rPr lang="en-US" altLang="en-US" sz="2400" dirty="0">
                <a:latin typeface="Times New Roman" panose="02020603050405020304" pitchFamily="18" charset="0"/>
                <a:cs typeface="Times New Roman" panose="02020603050405020304" pitchFamily="18" charset="0"/>
              </a:rPr>
              <a:t>As you know, each string in C is ended up with null character (‘\0’).</a:t>
            </a:r>
          </a:p>
          <a:p>
            <a:pPr algn="just" eaLnBrk="1" hangingPunct="1">
              <a:lnSpc>
                <a:spcPct val="150000"/>
              </a:lnSpc>
              <a:spcBef>
                <a:spcPts val="1438"/>
              </a:spcBef>
              <a:buFont typeface="Times New Roman" panose="02020603050405020304" pitchFamily="18" charset="0"/>
              <a:buChar char="•"/>
            </a:pPr>
            <a:r>
              <a:rPr lang="en-US" altLang="en-US" sz="2400" dirty="0">
                <a:latin typeface="Times New Roman" panose="02020603050405020304" pitchFamily="18" charset="0"/>
                <a:cs typeface="Times New Roman" panose="02020603050405020304" pitchFamily="18" charset="0"/>
              </a:rPr>
              <a:t>In </a:t>
            </a:r>
            <a:r>
              <a:rPr lang="en-US" altLang="en-US" sz="2400" dirty="0" err="1">
                <a:latin typeface="Times New Roman" panose="02020603050405020304" pitchFamily="18" charset="0"/>
                <a:cs typeface="Times New Roman" panose="02020603050405020304" pitchFamily="18" charset="0"/>
              </a:rPr>
              <a:t>strncat</a:t>
            </a:r>
            <a:r>
              <a:rPr lang="en-US" altLang="en-US" sz="2400" dirty="0">
                <a:latin typeface="Times New Roman" panose="02020603050405020304" pitchFamily="18" charset="0"/>
                <a:cs typeface="Times New Roman" panose="02020603050405020304" pitchFamily="18" charset="0"/>
              </a:rPr>
              <a:t>( ) operation, null character of destination string is overwritten by source string’s first character and null character is added at the end of new destination string which is created after </a:t>
            </a:r>
            <a:r>
              <a:rPr lang="en-US" altLang="en-US" sz="2400" dirty="0" err="1">
                <a:latin typeface="Times New Roman" panose="02020603050405020304" pitchFamily="18" charset="0"/>
                <a:cs typeface="Times New Roman" panose="02020603050405020304" pitchFamily="18" charset="0"/>
              </a:rPr>
              <a:t>strncat</a:t>
            </a:r>
            <a:r>
              <a:rPr lang="en-US" altLang="en-US" sz="2400" dirty="0">
                <a:latin typeface="Times New Roman" panose="02020603050405020304" pitchFamily="18" charset="0"/>
                <a:cs typeface="Times New Roman" panose="02020603050405020304" pitchFamily="18" charset="0"/>
              </a:rPr>
              <a:t>( ) operation.</a:t>
            </a:r>
          </a:p>
          <a:p>
            <a:pPr marL="0" indent="0">
              <a:buNone/>
            </a:pPr>
            <a:endParaRPr lang="en-US" altLang="ko-KR" sz="2400" dirty="0">
              <a:latin typeface="Playfair Display"/>
            </a:endParaRPr>
          </a:p>
        </p:txBody>
      </p:sp>
      <p:sp>
        <p:nvSpPr>
          <p:cNvPr id="9" name="TextBox 8">
            <a:extLst>
              <a:ext uri="{FF2B5EF4-FFF2-40B4-BE49-F238E27FC236}">
                <a16:creationId xmlns:a16="http://schemas.microsoft.com/office/drawing/2014/main" id="{40B4427A-FA1E-3FFC-4011-C05489D0569A}"/>
              </a:ext>
            </a:extLst>
          </p:cNvPr>
          <p:cNvSpPr txBox="1"/>
          <p:nvPr/>
        </p:nvSpPr>
        <p:spPr>
          <a:xfrm>
            <a:off x="2003725" y="182906"/>
            <a:ext cx="7743390" cy="861774"/>
          </a:xfrm>
          <a:prstGeom prst="rect">
            <a:avLst/>
          </a:prstGeom>
          <a:noFill/>
        </p:spPr>
        <p:txBody>
          <a:bodyPr wrap="square" rtlCol="0">
            <a:spAutoFit/>
          </a:bodyPr>
          <a:lstStyle/>
          <a:p>
            <a:pPr algn="ctr"/>
            <a:r>
              <a:rPr lang="en-IN" sz="3200" b="1" spc="-5" dirty="0">
                <a:latin typeface="Times New Roman"/>
                <a:cs typeface="Times New Roman"/>
              </a:rPr>
              <a:t>Strin</a:t>
            </a:r>
            <a:r>
              <a:rPr lang="en-IN" sz="3200" b="1" dirty="0">
                <a:latin typeface="Times New Roman"/>
                <a:cs typeface="Times New Roman"/>
              </a:rPr>
              <a:t>g</a:t>
            </a:r>
            <a:r>
              <a:rPr lang="en-IN" sz="3200" b="1" spc="-20" dirty="0">
                <a:latin typeface="Times New Roman"/>
                <a:cs typeface="Times New Roman"/>
              </a:rPr>
              <a:t> </a:t>
            </a:r>
            <a:r>
              <a:rPr lang="en-IN" sz="3200" b="1" spc="-5" dirty="0" err="1">
                <a:latin typeface="Times New Roman"/>
                <a:cs typeface="Times New Roman"/>
              </a:rPr>
              <a:t>Conc</a:t>
            </a:r>
            <a:r>
              <a:rPr lang="en-IN" sz="3200" b="1" spc="10" dirty="0" err="1">
                <a:latin typeface="Times New Roman"/>
                <a:cs typeface="Times New Roman"/>
              </a:rPr>
              <a:t>a</a:t>
            </a:r>
            <a:r>
              <a:rPr lang="en-IN" sz="3200" b="1" dirty="0" err="1">
                <a:latin typeface="Times New Roman"/>
                <a:cs typeface="Times New Roman"/>
              </a:rPr>
              <a:t>t</a:t>
            </a:r>
            <a:r>
              <a:rPr lang="en-IN" sz="3200" b="1" spc="-30" dirty="0">
                <a:latin typeface="Times New Roman"/>
                <a:cs typeface="Times New Roman"/>
              </a:rPr>
              <a:t> </a:t>
            </a:r>
            <a:r>
              <a:rPr lang="en-IN" sz="3200" b="1" dirty="0">
                <a:latin typeface="Times New Roman"/>
                <a:cs typeface="Times New Roman"/>
              </a:rPr>
              <a:t>(</a:t>
            </a:r>
            <a:r>
              <a:rPr lang="en-IN" sz="3200" b="1" spc="-5" dirty="0" err="1">
                <a:latin typeface="Times New Roman"/>
                <a:cs typeface="Times New Roman"/>
              </a:rPr>
              <a:t>str</a:t>
            </a:r>
            <a:r>
              <a:rPr lang="en-IN" sz="3200" b="1" spc="10" dirty="0" err="1">
                <a:latin typeface="Times New Roman"/>
                <a:cs typeface="Times New Roman"/>
              </a:rPr>
              <a:t>c</a:t>
            </a:r>
            <a:r>
              <a:rPr lang="en-IN" sz="3200" b="1" dirty="0" err="1">
                <a:latin typeface="Times New Roman"/>
                <a:cs typeface="Times New Roman"/>
              </a:rPr>
              <a:t>a</a:t>
            </a:r>
            <a:r>
              <a:rPr lang="en-IN" sz="3200" b="1" spc="10" dirty="0" err="1">
                <a:latin typeface="Times New Roman"/>
                <a:cs typeface="Times New Roman"/>
              </a:rPr>
              <a:t>t</a:t>
            </a:r>
            <a:r>
              <a:rPr lang="en-IN" sz="3200" b="1" dirty="0">
                <a:latin typeface="Times New Roman"/>
                <a:cs typeface="Times New Roman"/>
              </a:rPr>
              <a:t>)</a:t>
            </a:r>
          </a:p>
          <a:p>
            <a:pPr algn="ctr"/>
            <a:endParaRPr lang="en-IN" dirty="0"/>
          </a:p>
        </p:txBody>
      </p:sp>
    </p:spTree>
    <p:extLst>
      <p:ext uri="{BB962C8B-B14F-4D97-AF65-F5344CB8AC3E}">
        <p14:creationId xmlns:p14="http://schemas.microsoft.com/office/powerpoint/2010/main" val="720707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dirty="0">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dirty="0">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824466" y="979989"/>
            <a:ext cx="10446802" cy="758875"/>
          </a:xfrm>
          <a:prstGeom prst="rect">
            <a:avLst/>
          </a:prstGeom>
          <a:noFill/>
          <a:ln w="9525">
            <a:noFill/>
            <a:miter lim="800000"/>
            <a:headEnd/>
            <a:tailEnd/>
          </a:ln>
        </p:spPr>
        <p:txBody>
          <a:bodyPr lIns="0" tIns="7316" rIns="0" bIns="0">
            <a:spAutoFit/>
          </a:bodyPr>
          <a:lstStyle/>
          <a:p>
            <a:pPr marL="7701" algn="just">
              <a:spcBef>
                <a:spcPts val="61"/>
              </a:spcBef>
              <a:tabLst>
                <a:tab pos="3931503" algn="l"/>
              </a:tabLst>
              <a:defRPr/>
            </a:pPr>
            <a:endParaRPr lang="en-US" altLang="en-US" sz="2800" dirty="0">
              <a:latin typeface="Playfair Display" charset="0"/>
            </a:endParaRPr>
          </a:p>
          <a:p>
            <a:pPr marL="7701" algn="just">
              <a:spcBef>
                <a:spcPts val="61"/>
              </a:spcBef>
              <a:tabLst>
                <a:tab pos="3931503" algn="l"/>
              </a:tabLst>
              <a:defRPr/>
            </a:pPr>
            <a:endParaRPr lang="en-US" altLang="en-US" sz="2000" dirty="0">
              <a:latin typeface="Playfair Display" charset="0"/>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C8FEBB60-62B0-B3EA-CB7F-E9F6E77416CB}"/>
              </a:ext>
            </a:extLst>
          </p:cNvPr>
          <p:cNvSpPr>
            <a:spLocks noGrp="1"/>
          </p:cNvSpPr>
          <p:nvPr>
            <p:ph type="sldNum" sz="quarter" idx="12"/>
          </p:nvPr>
        </p:nvSpPr>
        <p:spPr/>
        <p:txBody>
          <a:bodyPr/>
          <a:lstStyle/>
          <a:p>
            <a:fld id="{BD2F25B1-772B-4657-B612-956E12C3ADD2}" type="slidenum">
              <a:rPr lang="en-IN" smtClean="0"/>
              <a:t>3</a:t>
            </a:fld>
            <a:endParaRPr lang="en-IN"/>
          </a:p>
        </p:txBody>
      </p:sp>
      <p:sp>
        <p:nvSpPr>
          <p:cNvPr id="3" name="TextBox 2">
            <a:extLst>
              <a:ext uri="{FF2B5EF4-FFF2-40B4-BE49-F238E27FC236}">
                <a16:creationId xmlns:a16="http://schemas.microsoft.com/office/drawing/2014/main" id="{4D63A696-C29F-48E0-64F4-F03DAEBD8DE9}"/>
              </a:ext>
            </a:extLst>
          </p:cNvPr>
          <p:cNvSpPr txBox="1"/>
          <p:nvPr/>
        </p:nvSpPr>
        <p:spPr>
          <a:xfrm>
            <a:off x="783200" y="836250"/>
            <a:ext cx="10529334" cy="5831853"/>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 </a:t>
            </a:r>
            <a:r>
              <a:rPr lang="en-US" altLang="en-US" sz="2800" dirty="0">
                <a:latin typeface="Times New Roman" panose="02020603050405020304" pitchFamily="18" charset="0"/>
                <a:cs typeface="Times New Roman" panose="02020603050405020304" pitchFamily="18" charset="0"/>
              </a:rPr>
              <a:t>A string is nothing but the collection of the individual array elements or characters.</a:t>
            </a:r>
          </a:p>
          <a:p>
            <a:pPr marL="285750" indent="-285750" algn="just">
              <a:lnSpc>
                <a:spcPct val="150000"/>
              </a:lnSpc>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String is enclosed within Double quotes.</a:t>
            </a:r>
          </a:p>
          <a:p>
            <a:pPr marL="285750" indent="-285750" algn="just">
              <a:lnSpc>
                <a:spcPct val="150000"/>
              </a:lnSpc>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“programming" is a example of String.</a:t>
            </a:r>
          </a:p>
          <a:p>
            <a:pPr marL="285750" indent="-285750" algn="just">
              <a:lnSpc>
                <a:spcPct val="150000"/>
              </a:lnSpc>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Each Character Occupy 1 byte of Memory.</a:t>
            </a:r>
          </a:p>
          <a:p>
            <a:pPr marL="285750" indent="-285750" algn="just">
              <a:lnSpc>
                <a:spcPct val="150000"/>
              </a:lnSpc>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Size of “programming“ = 11 bytes</a:t>
            </a:r>
          </a:p>
          <a:p>
            <a:pPr marL="285750" indent="-285750" algn="just">
              <a:lnSpc>
                <a:spcPct val="150000"/>
              </a:lnSpc>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String is always Terminated with NULL Character (‘\0′).</a:t>
            </a:r>
          </a:p>
          <a:p>
            <a:pPr marL="285750" indent="-285750" algn="just">
              <a:lnSpc>
                <a:spcPct val="150000"/>
              </a:lnSpc>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char word[20] = “‘p’ , ‘r’ , ‘o’ , ‘g’ , ‘r’ , ‘a’ , ‘m’ , ‘m’ , ‘I’ , ‘n’ , ‘g’ , ‘\0’”</a:t>
            </a:r>
            <a:endParaRPr lang="en-IN" sz="28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5D009A2D-75FF-0BA9-3EA0-A7B811106D82}"/>
              </a:ext>
            </a:extLst>
          </p:cNvPr>
          <p:cNvSpPr txBox="1"/>
          <p:nvPr/>
        </p:nvSpPr>
        <p:spPr>
          <a:xfrm>
            <a:off x="2824185" y="109069"/>
            <a:ext cx="6130047" cy="646331"/>
          </a:xfrm>
          <a:prstGeom prst="rect">
            <a:avLst/>
          </a:prstGeom>
          <a:noFill/>
        </p:spPr>
        <p:txBody>
          <a:bodyPr wrap="square" rtlCol="0">
            <a:spAutoFit/>
          </a:bodyPr>
          <a:lstStyle/>
          <a:p>
            <a:pPr algn="ctr"/>
            <a:r>
              <a:rPr lang="en-IN" sz="3600" b="1" dirty="0">
                <a:latin typeface="Times New Roman" panose="02020603050405020304" pitchFamily="18" charset="0"/>
                <a:cs typeface="Times New Roman" panose="02020603050405020304" pitchFamily="18" charset="0"/>
              </a:rPr>
              <a:t>Strings</a:t>
            </a:r>
          </a:p>
        </p:txBody>
      </p:sp>
    </p:spTree>
    <p:extLst>
      <p:ext uri="{BB962C8B-B14F-4D97-AF65-F5344CB8AC3E}">
        <p14:creationId xmlns:p14="http://schemas.microsoft.com/office/powerpoint/2010/main" val="21048887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F583EBA3-9ED7-4B20-6860-FDE7C10E2FD0}"/>
              </a:ext>
            </a:extLst>
          </p:cNvPr>
          <p:cNvSpPr>
            <a:spLocks noGrp="1"/>
          </p:cNvSpPr>
          <p:nvPr>
            <p:ph type="sldNum" sz="quarter" idx="12"/>
          </p:nvPr>
        </p:nvSpPr>
        <p:spPr/>
        <p:txBody>
          <a:bodyPr/>
          <a:lstStyle/>
          <a:p>
            <a:fld id="{BD2F25B1-772B-4657-B612-956E12C3ADD2}" type="slidenum">
              <a:rPr lang="en-IN" smtClean="0"/>
              <a:t>30</a:t>
            </a:fld>
            <a:endParaRPr lang="en-IN"/>
          </a:p>
        </p:txBody>
      </p:sp>
      <p:sp>
        <p:nvSpPr>
          <p:cNvPr id="5" name="내용 개체 틀 2">
            <a:extLst>
              <a:ext uri="{FF2B5EF4-FFF2-40B4-BE49-F238E27FC236}">
                <a16:creationId xmlns:a16="http://schemas.microsoft.com/office/drawing/2014/main" id="{1BFAC2C3-3E50-4C98-6ABE-044CCA58111E}"/>
              </a:ext>
            </a:extLst>
          </p:cNvPr>
          <p:cNvSpPr>
            <a:spLocks noGrp="1" noChangeArrowheads="1"/>
          </p:cNvSpPr>
          <p:nvPr>
            <p:ph idx="1"/>
          </p:nvPr>
        </p:nvSpPr>
        <p:spPr>
          <a:xfrm>
            <a:off x="609793" y="935405"/>
            <a:ext cx="11447713" cy="4525963"/>
          </a:xfrm>
        </p:spPr>
        <p:txBody>
          <a:bodyPr>
            <a:noAutofit/>
          </a:bodyPr>
          <a:lstStyle/>
          <a:p>
            <a:pPr algn="just" eaLnBrk="1" hangingPunct="1">
              <a:lnSpc>
                <a:spcPct val="150000"/>
              </a:lnSpc>
              <a:buFont typeface="Wingdings" panose="05000000000000000000" pitchFamily="2" charset="2"/>
              <a:buChar char="Ø"/>
            </a:pPr>
            <a:r>
              <a:rPr lang="en-US" altLang="en-US" sz="2400" dirty="0" err="1">
                <a:latin typeface="Times New Roman" panose="02020603050405020304" pitchFamily="18" charset="0"/>
                <a:cs typeface="Times New Roman" panose="02020603050405020304" pitchFamily="18" charset="0"/>
              </a:rPr>
              <a:t>strcmp</a:t>
            </a:r>
            <a:r>
              <a:rPr lang="en-US" altLang="en-US" sz="2400" dirty="0">
                <a:latin typeface="Times New Roman" panose="02020603050405020304" pitchFamily="18" charset="0"/>
                <a:cs typeface="Times New Roman" panose="02020603050405020304" pitchFamily="18" charset="0"/>
              </a:rPr>
              <a:t>( ) function in C compares two given strings and returns zero if they are same. </a:t>
            </a:r>
          </a:p>
          <a:p>
            <a:pPr algn="just" eaLnBrk="1" hangingPunct="1">
              <a:lnSpc>
                <a:spcPct val="150000"/>
              </a:lnSpc>
              <a:buFont typeface="Wingdings" panose="05000000000000000000" pitchFamily="2" charset="2"/>
              <a:buChar char="Ø"/>
            </a:pPr>
            <a:r>
              <a:rPr lang="en-US" altLang="en-US" sz="2400" dirty="0">
                <a:latin typeface="Times New Roman" panose="02020603050405020304" pitchFamily="18" charset="0"/>
                <a:cs typeface="Times New Roman" panose="02020603050405020304" pitchFamily="18" charset="0"/>
              </a:rPr>
              <a:t>If length of string1 &lt; string2, it returns &lt; 0 value that is -1.</a:t>
            </a:r>
          </a:p>
          <a:p>
            <a:pPr algn="just" eaLnBrk="1" hangingPunct="1">
              <a:lnSpc>
                <a:spcPct val="150000"/>
              </a:lnSpc>
              <a:spcBef>
                <a:spcPts val="1675"/>
              </a:spcBef>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If length of string1 &gt; string2, it returns &gt; 0 value that is 1</a:t>
            </a:r>
          </a:p>
          <a:p>
            <a:pPr algn="just" eaLnBrk="1" hangingPunct="1">
              <a:lnSpc>
                <a:spcPct val="150000"/>
              </a:lnSpc>
              <a:spcBef>
                <a:spcPts val="1675"/>
              </a:spcBef>
              <a:buFont typeface="Wingdings" panose="05000000000000000000" pitchFamily="2" charset="2"/>
              <a:buChar char=""/>
            </a:pPr>
            <a:r>
              <a:rPr lang="en-US" altLang="en-US" sz="2400" dirty="0">
                <a:latin typeface="Times New Roman" panose="02020603050405020304" pitchFamily="18" charset="0"/>
                <a:cs typeface="Times New Roman" panose="02020603050405020304" pitchFamily="18" charset="0"/>
              </a:rPr>
              <a:t>If length of string1 = string2 it returns 0.</a:t>
            </a:r>
          </a:p>
          <a:p>
            <a:pPr algn="just" eaLnBrk="1" hangingPunct="1">
              <a:lnSpc>
                <a:spcPct val="150000"/>
              </a:lnSpc>
              <a:spcBef>
                <a:spcPts val="1675"/>
              </a:spcBef>
            </a:pPr>
            <a:r>
              <a:rPr lang="en-US" altLang="en-US" sz="2400" b="1" dirty="0">
                <a:latin typeface="Times New Roman" panose="02020603050405020304" pitchFamily="18" charset="0"/>
                <a:cs typeface="Times New Roman" panose="02020603050405020304" pitchFamily="18" charset="0"/>
              </a:rPr>
              <a:t>Syntax : </a:t>
            </a:r>
            <a:r>
              <a:rPr lang="en-US" altLang="en-US" sz="2400" dirty="0" err="1">
                <a:latin typeface="Times New Roman" panose="02020603050405020304" pitchFamily="18" charset="0"/>
                <a:cs typeface="Times New Roman" panose="02020603050405020304" pitchFamily="18" charset="0"/>
              </a:rPr>
              <a:t>strcmp</a:t>
            </a:r>
            <a:r>
              <a:rPr lang="en-US" altLang="en-US" sz="2400" dirty="0">
                <a:latin typeface="Times New Roman" panose="02020603050405020304" pitchFamily="18" charset="0"/>
                <a:cs typeface="Times New Roman" panose="02020603050405020304" pitchFamily="18" charset="0"/>
              </a:rPr>
              <a:t> (str1 , str2 );</a:t>
            </a:r>
            <a:r>
              <a:rPr lang="en-US" altLang="en-US" sz="2400" dirty="0" err="1">
                <a:latin typeface="Times New Roman" panose="02020603050405020304" pitchFamily="18" charset="0"/>
                <a:cs typeface="Times New Roman" panose="02020603050405020304" pitchFamily="18" charset="0"/>
              </a:rPr>
              <a:t>strcmp</a:t>
            </a:r>
            <a:r>
              <a:rPr lang="en-US" altLang="en-US" sz="2400" dirty="0">
                <a:latin typeface="Times New Roman" panose="02020603050405020304" pitchFamily="18" charset="0"/>
                <a:cs typeface="Times New Roman" panose="02020603050405020304" pitchFamily="18" charset="0"/>
              </a:rPr>
              <a:t>( ) function is case sensitive. </a:t>
            </a:r>
            <a:r>
              <a:rPr lang="en-US" altLang="en-US" sz="2400" dirty="0" err="1">
                <a:latin typeface="Times New Roman" panose="02020603050405020304" pitchFamily="18" charset="0"/>
                <a:cs typeface="Times New Roman" panose="02020603050405020304" pitchFamily="18" charset="0"/>
              </a:rPr>
              <a:t>i.e</a:t>
            </a:r>
            <a:r>
              <a:rPr lang="en-US" altLang="en-US" sz="2400" dirty="0">
                <a:latin typeface="Times New Roman" panose="02020603050405020304" pitchFamily="18" charset="0"/>
                <a:cs typeface="Times New Roman" panose="02020603050405020304" pitchFamily="18" charset="0"/>
              </a:rPr>
              <a:t>, “A” and “a” are treated as different characters.</a:t>
            </a:r>
          </a:p>
          <a:p>
            <a:pPr marL="0" indent="0">
              <a:buNone/>
            </a:pPr>
            <a:endParaRPr lang="en-US" altLang="ko-KR" sz="2400" dirty="0">
              <a:latin typeface="Playfair Display"/>
            </a:endParaRPr>
          </a:p>
        </p:txBody>
      </p:sp>
      <p:sp>
        <p:nvSpPr>
          <p:cNvPr id="6" name="TextBox 5">
            <a:extLst>
              <a:ext uri="{FF2B5EF4-FFF2-40B4-BE49-F238E27FC236}">
                <a16:creationId xmlns:a16="http://schemas.microsoft.com/office/drawing/2014/main" id="{D33EE33E-E6DB-A2D6-DA64-43C1F3B13177}"/>
              </a:ext>
            </a:extLst>
          </p:cNvPr>
          <p:cNvSpPr txBox="1"/>
          <p:nvPr/>
        </p:nvSpPr>
        <p:spPr>
          <a:xfrm>
            <a:off x="2003725" y="148396"/>
            <a:ext cx="7723762" cy="1077218"/>
          </a:xfrm>
          <a:prstGeom prst="rect">
            <a:avLst/>
          </a:prstGeom>
          <a:noFill/>
        </p:spPr>
        <p:txBody>
          <a:bodyPr wrap="square" rtlCol="0">
            <a:spAutoFit/>
          </a:bodyPr>
          <a:lstStyle/>
          <a:p>
            <a:pPr algn="ctr"/>
            <a:r>
              <a:rPr lang="en-IN" sz="3200" b="1" spc="-5" dirty="0">
                <a:latin typeface="Times New Roman"/>
                <a:cs typeface="Times New Roman"/>
              </a:rPr>
              <a:t>Strin</a:t>
            </a:r>
            <a:r>
              <a:rPr lang="en-IN" sz="3200" b="1" dirty="0">
                <a:latin typeface="Times New Roman"/>
                <a:cs typeface="Times New Roman"/>
              </a:rPr>
              <a:t>g</a:t>
            </a:r>
            <a:r>
              <a:rPr lang="en-IN" sz="3200" b="1" spc="-20" dirty="0">
                <a:latin typeface="Times New Roman"/>
                <a:cs typeface="Times New Roman"/>
              </a:rPr>
              <a:t> </a:t>
            </a:r>
            <a:r>
              <a:rPr lang="en-IN" sz="3200" b="1" spc="-5" dirty="0">
                <a:latin typeface="Times New Roman"/>
                <a:cs typeface="Times New Roman"/>
              </a:rPr>
              <a:t>Compa</a:t>
            </a:r>
            <a:r>
              <a:rPr lang="en-IN" sz="3200" b="1" spc="5" dirty="0">
                <a:latin typeface="Times New Roman"/>
                <a:cs typeface="Times New Roman"/>
              </a:rPr>
              <a:t>r</a:t>
            </a:r>
            <a:r>
              <a:rPr lang="en-IN" sz="3200" b="1" dirty="0">
                <a:latin typeface="Times New Roman"/>
                <a:cs typeface="Times New Roman"/>
              </a:rPr>
              <a:t>e</a:t>
            </a:r>
            <a:r>
              <a:rPr lang="en-IN" sz="3200" b="1" spc="-30" dirty="0">
                <a:latin typeface="Times New Roman"/>
                <a:cs typeface="Times New Roman"/>
              </a:rPr>
              <a:t> </a:t>
            </a:r>
            <a:r>
              <a:rPr lang="en-IN" sz="3200" b="1" spc="5" dirty="0">
                <a:latin typeface="Times New Roman"/>
                <a:cs typeface="Times New Roman"/>
              </a:rPr>
              <a:t>(</a:t>
            </a:r>
            <a:r>
              <a:rPr lang="en-IN" sz="3200" b="1" spc="-5" dirty="0" err="1">
                <a:latin typeface="Times New Roman"/>
                <a:cs typeface="Times New Roman"/>
              </a:rPr>
              <a:t>str</a:t>
            </a:r>
            <a:r>
              <a:rPr lang="en-IN" sz="3200" b="1" spc="10" dirty="0" err="1">
                <a:latin typeface="Times New Roman"/>
                <a:cs typeface="Times New Roman"/>
              </a:rPr>
              <a:t>c</a:t>
            </a:r>
            <a:r>
              <a:rPr lang="en-IN" sz="3200" b="1" dirty="0" err="1">
                <a:latin typeface="Times New Roman"/>
                <a:cs typeface="Times New Roman"/>
              </a:rPr>
              <a:t>m</a:t>
            </a:r>
            <a:r>
              <a:rPr lang="en-IN" sz="3200" b="1" spc="-5" dirty="0" err="1">
                <a:latin typeface="Times New Roman"/>
                <a:cs typeface="Times New Roman"/>
              </a:rPr>
              <a:t>p</a:t>
            </a:r>
            <a:r>
              <a:rPr lang="en-IN" sz="3200" b="1" dirty="0">
                <a:latin typeface="Times New Roman"/>
                <a:cs typeface="Times New Roman"/>
              </a:rPr>
              <a:t>)</a:t>
            </a:r>
            <a:endParaRPr lang="en-IN" sz="3200" dirty="0">
              <a:latin typeface="Times New Roman"/>
              <a:cs typeface="Times New Roman"/>
            </a:endParaRPr>
          </a:p>
          <a:p>
            <a:pPr algn="ctr"/>
            <a:endParaRPr lang="en-IN" sz="3200" dirty="0"/>
          </a:p>
        </p:txBody>
      </p:sp>
    </p:spTree>
    <p:extLst>
      <p:ext uri="{BB962C8B-B14F-4D97-AF65-F5344CB8AC3E}">
        <p14:creationId xmlns:p14="http://schemas.microsoft.com/office/powerpoint/2010/main" val="24771246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F583EBA3-9ED7-4B20-6860-FDE7C10E2FD0}"/>
              </a:ext>
            </a:extLst>
          </p:cNvPr>
          <p:cNvSpPr>
            <a:spLocks noGrp="1"/>
          </p:cNvSpPr>
          <p:nvPr>
            <p:ph type="sldNum" sz="quarter" idx="12"/>
          </p:nvPr>
        </p:nvSpPr>
        <p:spPr/>
        <p:txBody>
          <a:bodyPr/>
          <a:lstStyle/>
          <a:p>
            <a:fld id="{BD2F25B1-772B-4657-B612-956E12C3ADD2}" type="slidenum">
              <a:rPr lang="en-IN" smtClean="0"/>
              <a:t>31</a:t>
            </a:fld>
            <a:endParaRPr lang="en-IN"/>
          </a:p>
        </p:txBody>
      </p:sp>
      <p:sp>
        <p:nvSpPr>
          <p:cNvPr id="7" name="내용 개체 틀 2">
            <a:extLst>
              <a:ext uri="{FF2B5EF4-FFF2-40B4-BE49-F238E27FC236}">
                <a16:creationId xmlns:a16="http://schemas.microsoft.com/office/drawing/2014/main" id="{587D7BB9-EF87-BC1C-2EDB-EEB36468F349}"/>
              </a:ext>
            </a:extLst>
          </p:cNvPr>
          <p:cNvSpPr>
            <a:spLocks noGrp="1" noChangeArrowheads="1"/>
          </p:cNvSpPr>
          <p:nvPr>
            <p:ph idx="1"/>
          </p:nvPr>
        </p:nvSpPr>
        <p:spPr>
          <a:xfrm>
            <a:off x="505471" y="722959"/>
            <a:ext cx="11447713" cy="4525963"/>
          </a:xfrm>
        </p:spPr>
        <p:txBody>
          <a:bodyPr>
            <a:noAutofit/>
          </a:bodyPr>
          <a:lstStyle/>
          <a:p>
            <a:pPr algn="just" eaLnBrk="1" hangingPunct="1">
              <a:lnSpc>
                <a:spcPct val="150000"/>
              </a:lnSpc>
              <a:buFont typeface="Times New Roman" panose="02020603050405020304" pitchFamily="18" charset="0"/>
              <a:buChar char="•"/>
            </a:pPr>
            <a:r>
              <a:rPr lang="en-US" altLang="en-US" sz="2400" dirty="0" err="1">
                <a:latin typeface="Times New Roman" panose="02020603050405020304" pitchFamily="18" charset="0"/>
                <a:cs typeface="Times New Roman" panose="02020603050405020304" pitchFamily="18" charset="0"/>
              </a:rPr>
              <a:t>strncat</a:t>
            </a:r>
            <a:r>
              <a:rPr lang="en-US" altLang="en-US" sz="2400" dirty="0">
                <a:latin typeface="Times New Roman" panose="02020603050405020304" pitchFamily="18" charset="0"/>
                <a:cs typeface="Times New Roman" panose="02020603050405020304" pitchFamily="18" charset="0"/>
              </a:rPr>
              <a:t>( ) function in C language concatenates (appends) portion of one string at the end of another string.</a:t>
            </a:r>
          </a:p>
          <a:p>
            <a:pPr algn="just" eaLnBrk="1" hangingPunct="1">
              <a:lnSpc>
                <a:spcPct val="150000"/>
              </a:lnSpc>
              <a:spcBef>
                <a:spcPts val="1438"/>
              </a:spcBef>
              <a:buFont typeface="Times New Roman" panose="02020603050405020304" pitchFamily="18" charset="0"/>
              <a:buChar char="•"/>
            </a:pPr>
            <a:r>
              <a:rPr lang="en-US" altLang="en-US" sz="2400" b="1" dirty="0">
                <a:latin typeface="Times New Roman" panose="02020603050405020304" pitchFamily="18" charset="0"/>
                <a:cs typeface="Times New Roman" panose="02020603050405020304" pitchFamily="18" charset="0"/>
              </a:rPr>
              <a:t>Syntax </a:t>
            </a:r>
            <a:r>
              <a:rPr lang="en-US" altLang="en-US" sz="2400" i="1" dirty="0">
                <a:latin typeface="Times New Roman" panose="02020603050405020304" pitchFamily="18" charset="0"/>
                <a:cs typeface="Times New Roman" panose="02020603050405020304" pitchFamily="18" charset="0"/>
              </a:rPr>
              <a:t>: </a:t>
            </a:r>
            <a:r>
              <a:rPr lang="en-US" altLang="en-US" sz="2400" dirty="0" err="1">
                <a:latin typeface="Times New Roman" panose="02020603050405020304" pitchFamily="18" charset="0"/>
                <a:cs typeface="Times New Roman" panose="02020603050405020304" pitchFamily="18" charset="0"/>
              </a:rPr>
              <a:t>strncat</a:t>
            </a:r>
            <a:r>
              <a:rPr lang="en-US" altLang="en-US" sz="2400" dirty="0">
                <a:latin typeface="Times New Roman" panose="02020603050405020304" pitchFamily="18" charset="0"/>
                <a:cs typeface="Times New Roman" panose="02020603050405020304" pitchFamily="18" charset="0"/>
              </a:rPr>
              <a:t> ( </a:t>
            </a:r>
            <a:r>
              <a:rPr lang="en-US" altLang="en-US" sz="2400" dirty="0" err="1">
                <a:latin typeface="Times New Roman" panose="02020603050405020304" pitchFamily="18" charset="0"/>
                <a:cs typeface="Times New Roman" panose="02020603050405020304" pitchFamily="18" charset="0"/>
              </a:rPr>
              <a:t>destination_string</a:t>
            </a:r>
            <a:r>
              <a:rPr lang="en-US" altLang="en-US" sz="2400" dirty="0">
                <a:latin typeface="Times New Roman" panose="02020603050405020304" pitchFamily="18" charset="0"/>
                <a:cs typeface="Times New Roman" panose="02020603050405020304" pitchFamily="18" charset="0"/>
              </a:rPr>
              <a:t> , </a:t>
            </a:r>
            <a:r>
              <a:rPr lang="en-US" altLang="en-US" sz="2400" dirty="0" err="1">
                <a:latin typeface="Times New Roman" panose="02020603050405020304" pitchFamily="18" charset="0"/>
                <a:cs typeface="Times New Roman" panose="02020603050405020304" pitchFamily="18" charset="0"/>
              </a:rPr>
              <a:t>source_string</a:t>
            </a:r>
            <a:r>
              <a:rPr lang="en-US" altLang="en-US" sz="2400" dirty="0">
                <a:latin typeface="Times New Roman" panose="02020603050405020304" pitchFamily="18" charset="0"/>
                <a:cs typeface="Times New Roman" panose="02020603050405020304" pitchFamily="18" charset="0"/>
              </a:rPr>
              <a:t>, size);</a:t>
            </a:r>
          </a:p>
          <a:p>
            <a:pPr algn="just" eaLnBrk="1" hangingPunct="1">
              <a:lnSpc>
                <a:spcPct val="150000"/>
              </a:lnSpc>
              <a:spcBef>
                <a:spcPts val="1438"/>
              </a:spcBef>
              <a:buFont typeface="Times New Roman" panose="02020603050405020304" pitchFamily="18" charset="0"/>
              <a:buChar char="•"/>
            </a:pPr>
            <a:r>
              <a:rPr lang="en-US" altLang="en-US" sz="2400" b="1" dirty="0">
                <a:latin typeface="Times New Roman" panose="02020603050405020304" pitchFamily="18" charset="0"/>
                <a:cs typeface="Times New Roman" panose="02020603050405020304" pitchFamily="18" charset="0"/>
              </a:rPr>
              <a:t>Example:-</a:t>
            </a:r>
            <a:r>
              <a:rPr lang="en-US" altLang="en-US" sz="2400" dirty="0" err="1">
                <a:latin typeface="Times New Roman" panose="02020603050405020304" pitchFamily="18" charset="0"/>
                <a:cs typeface="Times New Roman" panose="02020603050405020304" pitchFamily="18" charset="0"/>
              </a:rPr>
              <a:t>strncat</a:t>
            </a:r>
            <a:r>
              <a:rPr lang="en-US" altLang="en-US" sz="2400" dirty="0">
                <a:latin typeface="Times New Roman" panose="02020603050405020304" pitchFamily="18" charset="0"/>
                <a:cs typeface="Times New Roman" panose="02020603050405020304" pitchFamily="18" charset="0"/>
              </a:rPr>
              <a:t> ( str2, str1, 3 ); – First 3 characters of str1 is concatenated at the end of str2. </a:t>
            </a:r>
          </a:p>
          <a:p>
            <a:pPr algn="just" eaLnBrk="1" hangingPunct="1">
              <a:lnSpc>
                <a:spcPct val="150000"/>
              </a:lnSpc>
              <a:spcBef>
                <a:spcPts val="1438"/>
              </a:spcBef>
              <a:buFont typeface="Times New Roman" panose="02020603050405020304" pitchFamily="18" charset="0"/>
              <a:buChar char="•"/>
            </a:pPr>
            <a:r>
              <a:rPr lang="en-US" altLang="en-US" sz="2400" dirty="0">
                <a:latin typeface="Times New Roman" panose="02020603050405020304" pitchFamily="18" charset="0"/>
                <a:cs typeface="Times New Roman" panose="02020603050405020304" pitchFamily="18" charset="0"/>
              </a:rPr>
              <a:t>As you know, each string in C is ended up with null character (‘\0’).</a:t>
            </a:r>
          </a:p>
          <a:p>
            <a:pPr algn="just" eaLnBrk="1" hangingPunct="1">
              <a:lnSpc>
                <a:spcPct val="150000"/>
              </a:lnSpc>
              <a:spcBef>
                <a:spcPts val="1438"/>
              </a:spcBef>
              <a:buFont typeface="Times New Roman" panose="02020603050405020304" pitchFamily="18" charset="0"/>
              <a:buChar char="•"/>
            </a:pPr>
            <a:r>
              <a:rPr lang="en-US" altLang="en-US" sz="2400" dirty="0">
                <a:latin typeface="Times New Roman" panose="02020603050405020304" pitchFamily="18" charset="0"/>
                <a:cs typeface="Times New Roman" panose="02020603050405020304" pitchFamily="18" charset="0"/>
              </a:rPr>
              <a:t>In </a:t>
            </a:r>
            <a:r>
              <a:rPr lang="en-US" altLang="en-US" sz="2400" dirty="0" err="1">
                <a:latin typeface="Times New Roman" panose="02020603050405020304" pitchFamily="18" charset="0"/>
                <a:cs typeface="Times New Roman" panose="02020603050405020304" pitchFamily="18" charset="0"/>
              </a:rPr>
              <a:t>strncat</a:t>
            </a:r>
            <a:r>
              <a:rPr lang="en-US" altLang="en-US" sz="2400" dirty="0">
                <a:latin typeface="Times New Roman" panose="02020603050405020304" pitchFamily="18" charset="0"/>
                <a:cs typeface="Times New Roman" panose="02020603050405020304" pitchFamily="18" charset="0"/>
              </a:rPr>
              <a:t>( ) operation, null character of destination string is overwritten by source string’s first character and null character is added at the end of new destination string which is created after </a:t>
            </a:r>
            <a:r>
              <a:rPr lang="en-US" altLang="en-US" sz="2400" dirty="0" err="1">
                <a:latin typeface="Times New Roman" panose="02020603050405020304" pitchFamily="18" charset="0"/>
                <a:cs typeface="Times New Roman" panose="02020603050405020304" pitchFamily="18" charset="0"/>
              </a:rPr>
              <a:t>strncat</a:t>
            </a:r>
            <a:r>
              <a:rPr lang="en-US" altLang="en-US" sz="2400" dirty="0">
                <a:latin typeface="Times New Roman" panose="02020603050405020304" pitchFamily="18" charset="0"/>
                <a:cs typeface="Times New Roman" panose="02020603050405020304" pitchFamily="18" charset="0"/>
              </a:rPr>
              <a:t>( ) operation.</a:t>
            </a:r>
          </a:p>
          <a:p>
            <a:pPr marL="0" indent="0">
              <a:buNone/>
            </a:pPr>
            <a:endParaRPr lang="en-US" altLang="ko-KR" sz="2400" dirty="0">
              <a:latin typeface="Playfair Display"/>
            </a:endParaRPr>
          </a:p>
        </p:txBody>
      </p:sp>
      <p:sp>
        <p:nvSpPr>
          <p:cNvPr id="9" name="TextBox 8">
            <a:extLst>
              <a:ext uri="{FF2B5EF4-FFF2-40B4-BE49-F238E27FC236}">
                <a16:creationId xmlns:a16="http://schemas.microsoft.com/office/drawing/2014/main" id="{40B4427A-FA1E-3FFC-4011-C05489D0569A}"/>
              </a:ext>
            </a:extLst>
          </p:cNvPr>
          <p:cNvSpPr txBox="1"/>
          <p:nvPr/>
        </p:nvSpPr>
        <p:spPr>
          <a:xfrm>
            <a:off x="2003725" y="182906"/>
            <a:ext cx="7743390" cy="861774"/>
          </a:xfrm>
          <a:prstGeom prst="rect">
            <a:avLst/>
          </a:prstGeom>
          <a:noFill/>
        </p:spPr>
        <p:txBody>
          <a:bodyPr wrap="square" rtlCol="0">
            <a:spAutoFit/>
          </a:bodyPr>
          <a:lstStyle/>
          <a:p>
            <a:pPr algn="ctr"/>
            <a:r>
              <a:rPr lang="en-IN" sz="3200" b="1" spc="-5" dirty="0">
                <a:latin typeface="Times New Roman"/>
                <a:cs typeface="Times New Roman"/>
              </a:rPr>
              <a:t>Strin</a:t>
            </a:r>
            <a:r>
              <a:rPr lang="en-IN" sz="3200" b="1" dirty="0">
                <a:latin typeface="Times New Roman"/>
                <a:cs typeface="Times New Roman"/>
              </a:rPr>
              <a:t>g</a:t>
            </a:r>
            <a:r>
              <a:rPr lang="en-IN" sz="3200" b="1" spc="-20" dirty="0">
                <a:latin typeface="Times New Roman"/>
                <a:cs typeface="Times New Roman"/>
              </a:rPr>
              <a:t> </a:t>
            </a:r>
            <a:r>
              <a:rPr lang="en-IN" sz="3200" b="1" spc="-5" dirty="0" err="1">
                <a:latin typeface="Times New Roman"/>
                <a:cs typeface="Times New Roman"/>
              </a:rPr>
              <a:t>Conc</a:t>
            </a:r>
            <a:r>
              <a:rPr lang="en-IN" sz="3200" b="1" spc="10" dirty="0" err="1">
                <a:latin typeface="Times New Roman"/>
                <a:cs typeface="Times New Roman"/>
              </a:rPr>
              <a:t>a</a:t>
            </a:r>
            <a:r>
              <a:rPr lang="en-IN" sz="3200" b="1" dirty="0" err="1">
                <a:latin typeface="Times New Roman"/>
                <a:cs typeface="Times New Roman"/>
              </a:rPr>
              <a:t>t</a:t>
            </a:r>
            <a:r>
              <a:rPr lang="en-IN" sz="3200" b="1" spc="-30" dirty="0">
                <a:latin typeface="Times New Roman"/>
                <a:cs typeface="Times New Roman"/>
              </a:rPr>
              <a:t> </a:t>
            </a:r>
            <a:r>
              <a:rPr lang="en-IN" sz="3200" b="1" dirty="0">
                <a:latin typeface="Times New Roman"/>
                <a:cs typeface="Times New Roman"/>
              </a:rPr>
              <a:t>(</a:t>
            </a:r>
            <a:r>
              <a:rPr lang="en-IN" sz="3200" b="1" spc="-5" dirty="0" err="1">
                <a:latin typeface="Times New Roman"/>
                <a:cs typeface="Times New Roman"/>
              </a:rPr>
              <a:t>str</a:t>
            </a:r>
            <a:r>
              <a:rPr lang="en-IN" sz="3200" b="1" spc="10" dirty="0" err="1">
                <a:latin typeface="Times New Roman"/>
                <a:cs typeface="Times New Roman"/>
              </a:rPr>
              <a:t>c</a:t>
            </a:r>
            <a:r>
              <a:rPr lang="en-IN" sz="3200" b="1" dirty="0" err="1">
                <a:latin typeface="Times New Roman"/>
                <a:cs typeface="Times New Roman"/>
              </a:rPr>
              <a:t>a</a:t>
            </a:r>
            <a:r>
              <a:rPr lang="en-IN" sz="3200" b="1" spc="10" dirty="0" err="1">
                <a:latin typeface="Times New Roman"/>
                <a:cs typeface="Times New Roman"/>
              </a:rPr>
              <a:t>t</a:t>
            </a:r>
            <a:r>
              <a:rPr lang="en-IN" sz="3200" b="1" dirty="0">
                <a:latin typeface="Times New Roman"/>
                <a:cs typeface="Times New Roman"/>
              </a:rPr>
              <a:t>)</a:t>
            </a:r>
          </a:p>
          <a:p>
            <a:pPr algn="ctr"/>
            <a:endParaRPr lang="en-IN" dirty="0"/>
          </a:p>
        </p:txBody>
      </p:sp>
    </p:spTree>
    <p:extLst>
      <p:ext uri="{BB962C8B-B14F-4D97-AF65-F5344CB8AC3E}">
        <p14:creationId xmlns:p14="http://schemas.microsoft.com/office/powerpoint/2010/main" val="6102784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856"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C96DFC7F-AAB7-6AEC-974F-776A0B054FB1}"/>
              </a:ext>
            </a:extLst>
          </p:cNvPr>
          <p:cNvSpPr>
            <a:spLocks noGrp="1"/>
          </p:cNvSpPr>
          <p:nvPr>
            <p:ph type="sldNum" sz="quarter" idx="12"/>
          </p:nvPr>
        </p:nvSpPr>
        <p:spPr/>
        <p:txBody>
          <a:bodyPr/>
          <a:lstStyle/>
          <a:p>
            <a:fld id="{BD2F25B1-772B-4657-B612-956E12C3ADD2}" type="slidenum">
              <a:rPr lang="en-IN" smtClean="0"/>
              <a:t>32</a:t>
            </a:fld>
            <a:endParaRPr lang="en-IN"/>
          </a:p>
        </p:txBody>
      </p:sp>
      <p:sp>
        <p:nvSpPr>
          <p:cNvPr id="6" name="object 9">
            <a:extLst>
              <a:ext uri="{FF2B5EF4-FFF2-40B4-BE49-F238E27FC236}">
                <a16:creationId xmlns:a16="http://schemas.microsoft.com/office/drawing/2014/main" id="{C174989F-E255-2721-7BFE-3766D00AC83C}"/>
              </a:ext>
            </a:extLst>
          </p:cNvPr>
          <p:cNvSpPr txBox="1">
            <a:spLocks noChangeArrowheads="1"/>
          </p:cNvSpPr>
          <p:nvPr/>
        </p:nvSpPr>
        <p:spPr bwMode="auto">
          <a:xfrm>
            <a:off x="824466" y="979989"/>
            <a:ext cx="10446802" cy="4723550"/>
          </a:xfrm>
          <a:prstGeom prst="rect">
            <a:avLst/>
          </a:prstGeom>
          <a:noFill/>
          <a:ln w="9525">
            <a:noFill/>
            <a:miter lim="800000"/>
            <a:headEnd/>
            <a:tailEnd/>
          </a:ln>
        </p:spPr>
        <p:txBody>
          <a:bodyPr lIns="0" tIns="7316" rIns="0" bIns="0">
            <a:spAutoFit/>
          </a:bodyPr>
          <a:lstStyle/>
          <a:p>
            <a:pPr algn="just" eaLnBrk="1" hangingPunct="1">
              <a:lnSpc>
                <a:spcPct val="150000"/>
              </a:lnSpc>
              <a:buFontTx/>
              <a:buChar char="•"/>
            </a:pPr>
            <a:r>
              <a:rPr lang="en-US" altLang="en-US" sz="2800" dirty="0" err="1">
                <a:latin typeface="Times New Roman" panose="02020603050405020304" pitchFamily="18" charset="0"/>
                <a:cs typeface="Times New Roman" panose="02020603050405020304" pitchFamily="18" charset="0"/>
              </a:rPr>
              <a:t>strlen</a:t>
            </a:r>
            <a:r>
              <a:rPr lang="en-US" altLang="en-US" sz="2800" dirty="0">
                <a:latin typeface="Times New Roman" panose="02020603050405020304" pitchFamily="18" charset="0"/>
                <a:cs typeface="Times New Roman" panose="02020603050405020304" pitchFamily="18" charset="0"/>
              </a:rPr>
              <a:t>( ) function in C gives the length of the given</a:t>
            </a:r>
          </a:p>
          <a:p>
            <a:pPr algn="just" eaLnBrk="1" hangingPunct="1">
              <a:lnSpc>
                <a:spcPct val="150000"/>
              </a:lnSpc>
            </a:pPr>
            <a:r>
              <a:rPr lang="en-US" altLang="en-US" sz="2800" dirty="0">
                <a:latin typeface="Times New Roman" panose="02020603050405020304" pitchFamily="18" charset="0"/>
                <a:cs typeface="Times New Roman" panose="02020603050405020304" pitchFamily="18" charset="0"/>
              </a:rPr>
              <a:t>string.</a:t>
            </a:r>
          </a:p>
          <a:p>
            <a:pPr algn="just" eaLnBrk="1" hangingPunct="1">
              <a:lnSpc>
                <a:spcPct val="150000"/>
              </a:lnSpc>
              <a:spcBef>
                <a:spcPts val="675"/>
              </a:spcBef>
              <a:buFontTx/>
              <a:buChar char="•"/>
            </a:pPr>
            <a:r>
              <a:rPr lang="en-US" altLang="en-US" sz="2800" b="1" dirty="0">
                <a:latin typeface="Times New Roman" panose="02020603050405020304" pitchFamily="18" charset="0"/>
                <a:cs typeface="Times New Roman" panose="02020603050405020304" pitchFamily="18" charset="0"/>
              </a:rPr>
              <a:t>Syntax </a:t>
            </a:r>
            <a:r>
              <a:rPr lang="en-US" altLang="en-US" sz="2800" dirty="0">
                <a:latin typeface="Times New Roman" panose="02020603050405020304" pitchFamily="18" charset="0"/>
                <a:cs typeface="Times New Roman" panose="02020603050405020304" pitchFamily="18" charset="0"/>
              </a:rPr>
              <a:t>: </a:t>
            </a:r>
            <a:r>
              <a:rPr lang="en-US" altLang="en-US" sz="2800" dirty="0" err="1">
                <a:latin typeface="Times New Roman" panose="02020603050405020304" pitchFamily="18" charset="0"/>
                <a:cs typeface="Times New Roman" panose="02020603050405020304" pitchFamily="18" charset="0"/>
              </a:rPr>
              <a:t>strlen</a:t>
            </a:r>
            <a:r>
              <a:rPr lang="en-US" altLang="en-US" sz="2800" dirty="0">
                <a:latin typeface="Times New Roman" panose="02020603050405020304" pitchFamily="18" charset="0"/>
                <a:cs typeface="Times New Roman" panose="02020603050405020304" pitchFamily="18" charset="0"/>
              </a:rPr>
              <a:t>(str);</a:t>
            </a:r>
          </a:p>
          <a:p>
            <a:pPr algn="just" eaLnBrk="1" hangingPunct="1">
              <a:lnSpc>
                <a:spcPct val="150000"/>
              </a:lnSpc>
              <a:spcBef>
                <a:spcPts val="675"/>
              </a:spcBef>
              <a:buFontTx/>
              <a:buChar char="•"/>
            </a:pPr>
            <a:r>
              <a:rPr lang="en-US" altLang="en-US" sz="2800" dirty="0" err="1">
                <a:latin typeface="Times New Roman" panose="02020603050405020304" pitchFamily="18" charset="0"/>
                <a:cs typeface="Times New Roman" panose="02020603050405020304" pitchFamily="18" charset="0"/>
              </a:rPr>
              <a:t>strlen</a:t>
            </a:r>
            <a:r>
              <a:rPr lang="en-US" altLang="en-US" sz="2800" dirty="0">
                <a:latin typeface="Times New Roman" panose="02020603050405020304" pitchFamily="18" charset="0"/>
                <a:cs typeface="Times New Roman" panose="02020603050405020304" pitchFamily="18" charset="0"/>
              </a:rPr>
              <a:t>( ) function counts the number of characters in a given</a:t>
            </a:r>
          </a:p>
          <a:p>
            <a:pPr algn="just" eaLnBrk="1" hangingPunct="1">
              <a:lnSpc>
                <a:spcPct val="150000"/>
              </a:lnSpc>
            </a:pPr>
            <a:r>
              <a:rPr lang="en-US" altLang="en-US" sz="2800" dirty="0">
                <a:latin typeface="Times New Roman" panose="02020603050405020304" pitchFamily="18" charset="0"/>
                <a:cs typeface="Times New Roman" panose="02020603050405020304" pitchFamily="18" charset="0"/>
              </a:rPr>
              <a:t>string and returns the integer value.</a:t>
            </a:r>
          </a:p>
          <a:p>
            <a:pPr algn="just" eaLnBrk="1" hangingPunct="1">
              <a:lnSpc>
                <a:spcPct val="150000"/>
              </a:lnSpc>
              <a:spcBef>
                <a:spcPts val="675"/>
              </a:spcBef>
              <a:buFontTx/>
              <a:buChar char="•"/>
            </a:pPr>
            <a:r>
              <a:rPr lang="en-US" altLang="en-US" sz="2800" dirty="0">
                <a:latin typeface="Times New Roman" panose="02020603050405020304" pitchFamily="18" charset="0"/>
                <a:cs typeface="Times New Roman" panose="02020603050405020304" pitchFamily="18" charset="0"/>
              </a:rPr>
              <a:t>It stops counting the character when null character is found. Because, null character indicates the end of the string in C.</a:t>
            </a:r>
          </a:p>
        </p:txBody>
      </p:sp>
      <p:sp>
        <p:nvSpPr>
          <p:cNvPr id="7" name="TextBox 6">
            <a:extLst>
              <a:ext uri="{FF2B5EF4-FFF2-40B4-BE49-F238E27FC236}">
                <a16:creationId xmlns:a16="http://schemas.microsoft.com/office/drawing/2014/main" id="{25D0F318-E33E-AEA4-D1C4-E6C94124E05A}"/>
              </a:ext>
            </a:extLst>
          </p:cNvPr>
          <p:cNvSpPr txBox="1"/>
          <p:nvPr/>
        </p:nvSpPr>
        <p:spPr>
          <a:xfrm>
            <a:off x="2003725" y="176227"/>
            <a:ext cx="7723934" cy="1077218"/>
          </a:xfrm>
          <a:prstGeom prst="rect">
            <a:avLst/>
          </a:prstGeom>
          <a:noFill/>
        </p:spPr>
        <p:txBody>
          <a:bodyPr wrap="square" rtlCol="0">
            <a:spAutoFit/>
          </a:bodyPr>
          <a:lstStyle/>
          <a:p>
            <a:pPr algn="ctr"/>
            <a:r>
              <a:rPr lang="en-IN" sz="3200" b="1" spc="-5" dirty="0">
                <a:latin typeface="Times New Roman"/>
                <a:cs typeface="Times New Roman"/>
              </a:rPr>
              <a:t>Strin</a:t>
            </a:r>
            <a:r>
              <a:rPr lang="en-IN" sz="3200" b="1" dirty="0">
                <a:latin typeface="Times New Roman"/>
                <a:cs typeface="Times New Roman"/>
              </a:rPr>
              <a:t>g</a:t>
            </a:r>
            <a:r>
              <a:rPr lang="en-IN" sz="3200" b="1" spc="-20" dirty="0">
                <a:latin typeface="Times New Roman"/>
                <a:cs typeface="Times New Roman"/>
              </a:rPr>
              <a:t> </a:t>
            </a:r>
            <a:r>
              <a:rPr lang="en-IN" sz="3200" b="1" dirty="0">
                <a:latin typeface="Times New Roman"/>
                <a:cs typeface="Times New Roman"/>
              </a:rPr>
              <a:t>Length</a:t>
            </a:r>
            <a:r>
              <a:rPr lang="en-IN" sz="3200" b="1" spc="-20" dirty="0">
                <a:latin typeface="Times New Roman"/>
                <a:cs typeface="Times New Roman"/>
              </a:rPr>
              <a:t> </a:t>
            </a:r>
            <a:r>
              <a:rPr lang="en-IN" sz="3200" b="1" dirty="0">
                <a:latin typeface="Times New Roman"/>
                <a:cs typeface="Times New Roman"/>
              </a:rPr>
              <a:t>(</a:t>
            </a:r>
            <a:r>
              <a:rPr lang="en-IN" sz="3200" b="1" spc="-5" dirty="0" err="1">
                <a:latin typeface="Times New Roman"/>
                <a:cs typeface="Times New Roman"/>
              </a:rPr>
              <a:t>strl</a:t>
            </a:r>
            <a:r>
              <a:rPr lang="en-IN" sz="3200" b="1" spc="5" dirty="0" err="1">
                <a:latin typeface="Times New Roman"/>
                <a:cs typeface="Times New Roman"/>
              </a:rPr>
              <a:t>e</a:t>
            </a:r>
            <a:r>
              <a:rPr lang="en-IN" sz="3200" b="1" spc="-5" dirty="0" err="1">
                <a:latin typeface="Times New Roman"/>
                <a:cs typeface="Times New Roman"/>
              </a:rPr>
              <a:t>n</a:t>
            </a:r>
            <a:r>
              <a:rPr lang="en-IN" sz="3200" b="1" dirty="0">
                <a:latin typeface="Times New Roman"/>
                <a:cs typeface="Times New Roman"/>
              </a:rPr>
              <a:t>)</a:t>
            </a:r>
            <a:endParaRPr lang="en-IN" sz="3200" dirty="0">
              <a:latin typeface="Times New Roman"/>
              <a:cs typeface="Times New Roman"/>
            </a:endParaRPr>
          </a:p>
          <a:p>
            <a:pPr algn="ctr"/>
            <a:endParaRPr lang="en-IN" sz="3200" dirty="0"/>
          </a:p>
        </p:txBody>
      </p:sp>
    </p:spTree>
    <p:extLst>
      <p:ext uri="{BB962C8B-B14F-4D97-AF65-F5344CB8AC3E}">
        <p14:creationId xmlns:p14="http://schemas.microsoft.com/office/powerpoint/2010/main" val="27612347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9225" name="object 9"/>
          <p:cNvSpPr txBox="1">
            <a:spLocks noChangeArrowheads="1"/>
          </p:cNvSpPr>
          <p:nvPr/>
        </p:nvSpPr>
        <p:spPr bwMode="auto">
          <a:xfrm>
            <a:off x="916881" y="3188380"/>
            <a:ext cx="10446802" cy="692062"/>
          </a:xfrm>
          <a:prstGeom prst="rect">
            <a:avLst/>
          </a:prstGeom>
          <a:noFill/>
          <a:ln w="9525">
            <a:noFill/>
            <a:miter lim="800000"/>
            <a:headEnd/>
            <a:tailEnd/>
          </a:ln>
        </p:spPr>
        <p:txBody>
          <a:bodyPr lIns="0" tIns="7316" rIns="0" bIns="0">
            <a:spAutoFit/>
          </a:bodyPr>
          <a:lstStyle/>
          <a:p>
            <a:pPr marL="7701" algn="ctr">
              <a:spcBef>
                <a:spcPts val="61"/>
              </a:spcBef>
              <a:tabLst>
                <a:tab pos="3931503" algn="l"/>
              </a:tabLst>
              <a:defRPr/>
            </a:pPr>
            <a:r>
              <a:rPr lang="en-US" altLang="en-US" sz="2426" b="1" dirty="0">
                <a:solidFill>
                  <a:srgbClr val="005893"/>
                </a:solidFill>
                <a:latin typeface="Playfair Display" charset="0"/>
              </a:rPr>
              <a:t>END of Strings in UNIT-4</a:t>
            </a:r>
            <a:endParaRPr lang="en-US" altLang="en-US" sz="2426" dirty="0">
              <a:solidFill>
                <a:srgbClr val="005893"/>
              </a:solidFill>
              <a:latin typeface="Playfair Display" charset="0"/>
            </a:endParaRPr>
          </a:p>
          <a:p>
            <a:pPr marL="7701" algn="ctr">
              <a:spcBef>
                <a:spcPts val="61"/>
              </a:spcBef>
              <a:tabLst>
                <a:tab pos="3931503" algn="l"/>
              </a:tabLst>
              <a:defRPr/>
            </a:pPr>
            <a:endParaRPr lang="en-US" altLang="en-US" sz="1940" dirty="0">
              <a:solidFill>
                <a:srgbClr val="005893"/>
              </a:solidFill>
              <a:latin typeface="Playfair Display" charset="0"/>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19F29056-790A-ED62-0A0E-4183EBCC66EB}"/>
              </a:ext>
            </a:extLst>
          </p:cNvPr>
          <p:cNvSpPr>
            <a:spLocks noGrp="1"/>
          </p:cNvSpPr>
          <p:nvPr>
            <p:ph type="sldNum" sz="quarter" idx="12"/>
          </p:nvPr>
        </p:nvSpPr>
        <p:spPr/>
        <p:txBody>
          <a:bodyPr/>
          <a:lstStyle/>
          <a:p>
            <a:fld id="{BD2F25B1-772B-4657-B612-956E12C3ADD2}" type="slidenum">
              <a:rPr lang="en-IN" smtClean="0"/>
              <a:t>33</a:t>
            </a:fld>
            <a:endParaRPr lang="en-IN"/>
          </a:p>
        </p:txBody>
      </p:sp>
    </p:spTree>
    <p:extLst>
      <p:ext uri="{BB962C8B-B14F-4D97-AF65-F5344CB8AC3E}">
        <p14:creationId xmlns:p14="http://schemas.microsoft.com/office/powerpoint/2010/main" val="26260916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p:nvPr/>
        </p:nvSpPr>
        <p:spPr>
          <a:xfrm>
            <a:off x="1524000" y="919167"/>
            <a:ext cx="9144000" cy="5143861"/>
          </a:xfrm>
          <a:prstGeom prst="rect">
            <a:avLst/>
          </a:prstGeom>
          <a:solidFill>
            <a:schemeClr val="lt1">
              <a:alpha val="98823"/>
            </a:schemeClr>
          </a:solidFill>
          <a:ln w="76200" cap="flat" cmpd="sng">
            <a:solidFill>
              <a:srgbClr val="005893"/>
            </a:solidFill>
            <a:prstDash val="solid"/>
            <a:round/>
            <a:headEnd type="none" w="sm" len="sm"/>
            <a:tailEnd type="none" w="sm" len="sm"/>
          </a:ln>
        </p:spPr>
        <p:txBody>
          <a:bodyPr spcFirstLastPara="1" wrap="square" lIns="91425" tIns="45700" rIns="91425" bIns="45700" anchor="ctr" anchorCtr="0">
            <a:noAutofit/>
          </a:bodyPr>
          <a:lstStyle/>
          <a:p>
            <a:pPr algn="ctr"/>
            <a:endParaRPr sz="818">
              <a:solidFill>
                <a:srgbClr val="FFFFFF"/>
              </a:solidFill>
              <a:latin typeface="Calibri"/>
              <a:ea typeface="Calibri"/>
              <a:cs typeface="Calibri"/>
              <a:sym typeface="Calibri"/>
            </a:endParaRPr>
          </a:p>
        </p:txBody>
      </p:sp>
      <p:sp>
        <p:nvSpPr>
          <p:cNvPr id="89" name="Google Shape;89;p13"/>
          <p:cNvSpPr/>
          <p:nvPr/>
        </p:nvSpPr>
        <p:spPr>
          <a:xfrm>
            <a:off x="1521112" y="864291"/>
            <a:ext cx="4265130" cy="2945951"/>
          </a:xfrm>
          <a:custGeom>
            <a:avLst/>
            <a:gdLst/>
            <a:ahLst/>
            <a:cxnLst/>
            <a:rect l="l" t="t" r="r" b="b"/>
            <a:pathLst>
              <a:path w="7436484" h="5134610" extrusionOk="0">
                <a:moveTo>
                  <a:pt x="7435941" y="0"/>
                </a:moveTo>
                <a:lnTo>
                  <a:pt x="0" y="0"/>
                </a:lnTo>
                <a:lnTo>
                  <a:pt x="0" y="5134513"/>
                </a:lnTo>
                <a:lnTo>
                  <a:pt x="7435941" y="0"/>
                </a:lnTo>
                <a:close/>
              </a:path>
            </a:pathLst>
          </a:custGeom>
          <a:solidFill>
            <a:srgbClr val="005893"/>
          </a:solidFill>
          <a:ln>
            <a:noFill/>
          </a:ln>
        </p:spPr>
        <p:txBody>
          <a:bodyPr spcFirstLastPara="1" wrap="square" lIns="0" tIns="0" rIns="0" bIns="0" anchor="t" anchorCtr="0">
            <a:noAutofit/>
          </a:bodyPr>
          <a:lstStyle/>
          <a:p>
            <a:endParaRPr sz="818">
              <a:solidFill>
                <a:schemeClr val="dk1"/>
              </a:solidFill>
              <a:latin typeface="Calibri"/>
              <a:ea typeface="Calibri"/>
              <a:cs typeface="Calibri"/>
              <a:sym typeface="Calibri"/>
            </a:endParaRPr>
          </a:p>
        </p:txBody>
      </p:sp>
      <p:sp>
        <p:nvSpPr>
          <p:cNvPr id="90" name="Google Shape;90;p13"/>
          <p:cNvSpPr/>
          <p:nvPr/>
        </p:nvSpPr>
        <p:spPr>
          <a:xfrm>
            <a:off x="1738448" y="1046246"/>
            <a:ext cx="839740" cy="837574"/>
          </a:xfrm>
          <a:prstGeom prst="rect">
            <a:avLst/>
          </a:prstGeom>
          <a:blipFill rotWithShape="1">
            <a:blip r:embed="rId3">
              <a:alphaModFix/>
            </a:blip>
            <a:stretch>
              <a:fillRect/>
            </a:stretch>
          </a:blipFill>
          <a:ln>
            <a:noFill/>
          </a:ln>
        </p:spPr>
        <p:txBody>
          <a:bodyPr spcFirstLastPara="1" wrap="square" lIns="0" tIns="0" rIns="0" bIns="0" anchor="t" anchorCtr="0">
            <a:noAutofit/>
          </a:bodyPr>
          <a:lstStyle/>
          <a:p>
            <a:endParaRPr sz="818">
              <a:solidFill>
                <a:schemeClr val="dk1"/>
              </a:solidFill>
              <a:latin typeface="Calibri"/>
              <a:ea typeface="Calibri"/>
              <a:cs typeface="Calibri"/>
              <a:sym typeface="Calibri"/>
            </a:endParaRPr>
          </a:p>
        </p:txBody>
      </p:sp>
      <p:sp>
        <p:nvSpPr>
          <p:cNvPr id="91" name="Google Shape;91;p13"/>
          <p:cNvSpPr/>
          <p:nvPr/>
        </p:nvSpPr>
        <p:spPr>
          <a:xfrm>
            <a:off x="4072825" y="1465034"/>
            <a:ext cx="66428" cy="67151"/>
          </a:xfrm>
          <a:prstGeom prst="rect">
            <a:avLst/>
          </a:prstGeom>
          <a:blipFill rotWithShape="1">
            <a:blip r:embed="rId4">
              <a:alphaModFix/>
            </a:blip>
            <a:stretch>
              <a:fillRect/>
            </a:stretch>
          </a:blipFill>
          <a:ln>
            <a:noFill/>
          </a:ln>
        </p:spPr>
        <p:txBody>
          <a:bodyPr spcFirstLastPara="1" wrap="square" lIns="0" tIns="0" rIns="0" bIns="0" anchor="t" anchorCtr="0">
            <a:noAutofit/>
          </a:bodyPr>
          <a:lstStyle/>
          <a:p>
            <a:endParaRPr sz="818">
              <a:solidFill>
                <a:schemeClr val="dk1"/>
              </a:solidFill>
              <a:latin typeface="Calibri"/>
              <a:ea typeface="Calibri"/>
              <a:cs typeface="Calibri"/>
              <a:sym typeface="Calibri"/>
            </a:endParaRPr>
          </a:p>
        </p:txBody>
      </p:sp>
      <p:sp>
        <p:nvSpPr>
          <p:cNvPr id="92" name="Google Shape;92;p13"/>
          <p:cNvSpPr txBox="1"/>
          <p:nvPr/>
        </p:nvSpPr>
        <p:spPr>
          <a:xfrm>
            <a:off x="2664834" y="1184880"/>
            <a:ext cx="1732912" cy="544733"/>
          </a:xfrm>
          <a:prstGeom prst="rect">
            <a:avLst/>
          </a:prstGeom>
          <a:noFill/>
          <a:ln>
            <a:noFill/>
          </a:ln>
        </p:spPr>
        <p:txBody>
          <a:bodyPr spcFirstLastPara="1" wrap="square" lIns="0" tIns="6050" rIns="0" bIns="0" anchor="t" anchorCtr="0">
            <a:noAutofit/>
          </a:bodyPr>
          <a:lstStyle/>
          <a:p>
            <a:pPr marL="5776">
              <a:lnSpc>
                <a:spcPct val="110450"/>
              </a:lnSpc>
            </a:pPr>
            <a:r>
              <a:rPr lang="en-US" sz="1933" b="1">
                <a:solidFill>
                  <a:srgbClr val="FFFFFF"/>
                </a:solidFill>
                <a:latin typeface="Helvetica Neue"/>
                <a:ea typeface="Helvetica Neue"/>
                <a:cs typeface="Helvetica Neue"/>
                <a:sym typeface="Helvetica Neue"/>
              </a:rPr>
              <a:t>RV College of </a:t>
            </a:r>
            <a:endParaRPr/>
          </a:p>
          <a:p>
            <a:pPr marL="5776">
              <a:lnSpc>
                <a:spcPct val="110450"/>
              </a:lnSpc>
              <a:spcBef>
                <a:spcPts val="48"/>
              </a:spcBef>
            </a:pPr>
            <a:r>
              <a:rPr lang="en-US" sz="1933" b="1">
                <a:solidFill>
                  <a:srgbClr val="FFFFFF"/>
                </a:solidFill>
                <a:latin typeface="Helvetica Neue"/>
                <a:ea typeface="Helvetica Neue"/>
                <a:cs typeface="Helvetica Neue"/>
                <a:sym typeface="Helvetica Neue"/>
              </a:rPr>
              <a:t>Engineering</a:t>
            </a:r>
            <a:endParaRPr sz="1933" b="1">
              <a:solidFill>
                <a:schemeClr val="dk1"/>
              </a:solidFill>
              <a:latin typeface="Helvetica Neue"/>
              <a:ea typeface="Helvetica Neue"/>
              <a:cs typeface="Helvetica Neue"/>
              <a:sym typeface="Helvetica Neue"/>
            </a:endParaRPr>
          </a:p>
        </p:txBody>
      </p:sp>
      <p:sp>
        <p:nvSpPr>
          <p:cNvPr id="93" name="Google Shape;93;p13"/>
          <p:cNvSpPr txBox="1"/>
          <p:nvPr/>
        </p:nvSpPr>
        <p:spPr>
          <a:xfrm>
            <a:off x="8657822" y="964655"/>
            <a:ext cx="1950970" cy="215762"/>
          </a:xfrm>
          <a:prstGeom prst="rect">
            <a:avLst/>
          </a:prstGeom>
          <a:noFill/>
          <a:ln>
            <a:noFill/>
          </a:ln>
        </p:spPr>
        <p:txBody>
          <a:bodyPr spcFirstLastPara="1" wrap="square" lIns="0" tIns="5775" rIns="0" bIns="0" anchor="t" anchorCtr="0">
            <a:noAutofit/>
          </a:bodyPr>
          <a:lstStyle/>
          <a:p>
            <a:pPr marL="5776"/>
            <a:r>
              <a:rPr lang="en-US" sz="1364" i="1">
                <a:solidFill>
                  <a:srgbClr val="422C75"/>
                </a:solidFill>
                <a:latin typeface="Playfair Display"/>
                <a:ea typeface="Playfair Display"/>
                <a:cs typeface="Playfair Display"/>
                <a:sym typeface="Playfair Display"/>
              </a:rPr>
              <a:t>Go, change the world</a:t>
            </a:r>
            <a:endParaRPr sz="1364">
              <a:solidFill>
                <a:schemeClr val="dk1"/>
              </a:solidFill>
              <a:latin typeface="Playfair Display"/>
              <a:ea typeface="Playfair Display"/>
              <a:cs typeface="Playfair Display"/>
              <a:sym typeface="Playfair Display"/>
            </a:endParaRPr>
          </a:p>
        </p:txBody>
      </p:sp>
      <p:sp>
        <p:nvSpPr>
          <p:cNvPr id="94" name="Google Shape;94;p13"/>
          <p:cNvSpPr txBox="1"/>
          <p:nvPr/>
        </p:nvSpPr>
        <p:spPr>
          <a:xfrm>
            <a:off x="2937132" y="2343612"/>
            <a:ext cx="6891936" cy="251576"/>
          </a:xfrm>
          <a:prstGeom prst="rect">
            <a:avLst/>
          </a:prstGeom>
          <a:noFill/>
          <a:ln>
            <a:noFill/>
          </a:ln>
        </p:spPr>
        <p:txBody>
          <a:bodyPr spcFirstLastPara="1" wrap="square" lIns="0" tIns="6050" rIns="0" bIns="0" anchor="t" anchorCtr="0">
            <a:noAutofit/>
          </a:bodyPr>
          <a:lstStyle/>
          <a:p>
            <a:pPr marL="5776" algn="ctr">
              <a:lnSpc>
                <a:spcPct val="130421"/>
              </a:lnSpc>
            </a:pPr>
            <a:r>
              <a:rPr lang="en-US" sz="1637" b="1" dirty="0">
                <a:solidFill>
                  <a:srgbClr val="366092"/>
                </a:solidFill>
                <a:latin typeface="Verdana"/>
                <a:ea typeface="Verdana"/>
                <a:cs typeface="Verdana"/>
                <a:sym typeface="Verdana"/>
              </a:rPr>
              <a:t>INTRODUCTION TO C PROGRAMMING (22ES14A)</a:t>
            </a:r>
            <a:endParaRPr sz="1637" dirty="0">
              <a:solidFill>
                <a:srgbClr val="366092"/>
              </a:solidFill>
              <a:latin typeface="Verdana"/>
              <a:ea typeface="Verdana"/>
              <a:cs typeface="Verdana"/>
              <a:sym typeface="Verdana"/>
            </a:endParaRPr>
          </a:p>
        </p:txBody>
      </p:sp>
      <p:sp>
        <p:nvSpPr>
          <p:cNvPr id="95" name="Google Shape;95;p13"/>
          <p:cNvSpPr/>
          <p:nvPr/>
        </p:nvSpPr>
        <p:spPr>
          <a:xfrm>
            <a:off x="5298862" y="1856382"/>
            <a:ext cx="4748179" cy="400238"/>
          </a:xfrm>
          <a:prstGeom prst="rect">
            <a:avLst/>
          </a:prstGeom>
          <a:noFill/>
          <a:ln>
            <a:noFill/>
          </a:ln>
        </p:spPr>
        <p:txBody>
          <a:bodyPr spcFirstLastPara="1" wrap="square" lIns="91425" tIns="45700" rIns="91425" bIns="45700" anchor="t" anchorCtr="0">
            <a:noAutofit/>
          </a:bodyPr>
          <a:lstStyle/>
          <a:p>
            <a:pPr algn="ctr"/>
            <a:r>
              <a:rPr lang="en-US" sz="2001" b="1">
                <a:solidFill>
                  <a:schemeClr val="dk2"/>
                </a:solidFill>
                <a:latin typeface="Verdana"/>
                <a:ea typeface="Verdana"/>
                <a:cs typeface="Verdana"/>
                <a:sym typeface="Verdana"/>
              </a:rPr>
              <a:t>   </a:t>
            </a:r>
            <a:endParaRPr/>
          </a:p>
        </p:txBody>
      </p:sp>
      <p:sp>
        <p:nvSpPr>
          <p:cNvPr id="96" name="Google Shape;96;p13"/>
          <p:cNvSpPr txBox="1"/>
          <p:nvPr/>
        </p:nvSpPr>
        <p:spPr>
          <a:xfrm>
            <a:off x="2265680" y="2920882"/>
            <a:ext cx="7563388" cy="1974964"/>
          </a:xfrm>
          <a:prstGeom prst="rect">
            <a:avLst/>
          </a:prstGeom>
          <a:noFill/>
          <a:ln>
            <a:noFill/>
          </a:ln>
          <a:effectLst>
            <a:outerShdw blurRad="40000" dist="20000" dir="5400000" rotWithShape="0">
              <a:srgbClr val="000000">
                <a:alpha val="37647"/>
              </a:srgbClr>
            </a:outerShdw>
          </a:effectLst>
        </p:spPr>
        <p:txBody>
          <a:bodyPr spcFirstLastPara="1" wrap="square" lIns="91425" tIns="45700" rIns="91425" bIns="45700" anchor="t" anchorCtr="0">
            <a:noAutofit/>
          </a:bodyPr>
          <a:lstStyle/>
          <a:p>
            <a:pPr algn="ctr"/>
            <a:r>
              <a:rPr lang="en-US" sz="3866" b="1" i="1" dirty="0">
                <a:solidFill>
                  <a:srgbClr val="E36C09"/>
                </a:solidFill>
                <a:latin typeface="Times New Roman"/>
                <a:ea typeface="Times New Roman"/>
                <a:cs typeface="Times New Roman"/>
                <a:sym typeface="Times New Roman"/>
              </a:rPr>
              <a:t>UNIT IV</a:t>
            </a:r>
            <a:endParaRPr dirty="0"/>
          </a:p>
          <a:p>
            <a:pPr algn="ctr">
              <a:spcBef>
                <a:spcPts val="300"/>
              </a:spcBef>
            </a:pPr>
            <a:r>
              <a:rPr lang="en-US" sz="3866" b="1" i="1" dirty="0">
                <a:solidFill>
                  <a:srgbClr val="E36C09"/>
                </a:solidFill>
                <a:latin typeface="Times New Roman"/>
                <a:ea typeface="Times New Roman"/>
                <a:cs typeface="Times New Roman"/>
                <a:sym typeface="Times New Roman"/>
              </a:rPr>
              <a:t>Functions</a:t>
            </a:r>
            <a:br>
              <a:rPr lang="en-US" sz="3866" b="1" i="1" dirty="0">
                <a:solidFill>
                  <a:srgbClr val="E36C09"/>
                </a:solidFill>
                <a:latin typeface="Times New Roman"/>
                <a:ea typeface="Times New Roman"/>
                <a:cs typeface="Times New Roman"/>
                <a:sym typeface="Times New Roman"/>
              </a:rPr>
            </a:br>
            <a:r>
              <a:rPr lang="en-US" sz="3866" b="1" i="1" dirty="0">
                <a:solidFill>
                  <a:srgbClr val="E36C09"/>
                </a:solidFill>
                <a:latin typeface="Times New Roman"/>
                <a:ea typeface="Times New Roman"/>
                <a:cs typeface="Times New Roman"/>
                <a:sym typeface="Times New Roman"/>
              </a:rPr>
              <a:t>(User Defined Functions)</a:t>
            </a:r>
            <a:endParaRPr sz="2729" b="1" i="1" dirty="0">
              <a:solidFill>
                <a:srgbClr val="C00000"/>
              </a:solidFill>
              <a:latin typeface="Times New Roman"/>
              <a:ea typeface="Times New Roman"/>
              <a:cs typeface="Times New Roman"/>
              <a:sym typeface="Times New Roman"/>
            </a:endParaRPr>
          </a:p>
          <a:p>
            <a:pPr algn="ctr"/>
            <a:r>
              <a:rPr lang="en-US" sz="1273" b="1" dirty="0">
                <a:solidFill>
                  <a:schemeClr val="dk2"/>
                </a:solidFill>
                <a:latin typeface="Times New Roman"/>
                <a:ea typeface="Times New Roman"/>
                <a:cs typeface="Times New Roman"/>
                <a:sym typeface="Times New Roman"/>
              </a:rPr>
              <a:t> </a:t>
            </a:r>
            <a:endParaRPr sz="2729" b="1" i="1" dirty="0">
              <a:solidFill>
                <a:srgbClr val="002060"/>
              </a:solidFill>
              <a:latin typeface="Times New Roman"/>
              <a:ea typeface="Times New Roman"/>
              <a:cs typeface="Times New Roman"/>
              <a:sym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p:nvPr/>
        </p:nvSpPr>
        <p:spPr>
          <a:xfrm>
            <a:off x="1623962" y="877390"/>
            <a:ext cx="9143882" cy="5787570"/>
          </a:xfrm>
          <a:prstGeom prst="rect">
            <a:avLst/>
          </a:prstGeom>
          <a:solidFill>
            <a:schemeClr val="lt1">
              <a:alpha val="98823"/>
            </a:schemeClr>
          </a:solidFill>
          <a:ln w="76300" cap="flat" cmpd="sng">
            <a:solidFill>
              <a:srgbClr val="005893"/>
            </a:solidFill>
            <a:prstDash val="solid"/>
            <a:miter lim="8000"/>
            <a:headEnd type="none" w="sm" len="sm"/>
            <a:tailEnd type="none" w="sm" len="sm"/>
          </a:ln>
        </p:spPr>
        <p:txBody>
          <a:bodyPr spcFirstLastPara="1" wrap="square" lIns="91425" tIns="45700" rIns="91425" bIns="45700" anchor="t" anchorCtr="0">
            <a:noAutofit/>
          </a:bodyPr>
          <a:lstStyle/>
          <a:p>
            <a:pPr algn="just">
              <a:lnSpc>
                <a:spcPct val="115000"/>
              </a:lnSpc>
            </a:pPr>
            <a:endParaRPr lang="en-IN" dirty="0">
              <a:solidFill>
                <a:schemeClr val="dk1"/>
              </a:solidFill>
              <a:latin typeface="Calibri"/>
              <a:ea typeface="Calibri"/>
              <a:cs typeface="Calibri"/>
              <a:sym typeface="Calibri"/>
            </a:endParaRPr>
          </a:p>
          <a:p>
            <a:pPr algn="just">
              <a:lnSpc>
                <a:spcPct val="115000"/>
              </a:lnSpc>
              <a:spcBef>
                <a:spcPts val="1000"/>
              </a:spcBef>
            </a:pPr>
            <a:endParaRPr lang="en-IN" sz="1600" dirty="0">
              <a:solidFill>
                <a:schemeClr val="dk1"/>
              </a:solidFill>
              <a:latin typeface="Times New Roman"/>
              <a:ea typeface="Times New Roman"/>
              <a:cs typeface="Times New Roman"/>
              <a:sym typeface="Times New Roman"/>
            </a:endParaRPr>
          </a:p>
          <a:p>
            <a:pPr algn="ctr">
              <a:lnSpc>
                <a:spcPct val="115000"/>
              </a:lnSpc>
              <a:spcBef>
                <a:spcPts val="1000"/>
              </a:spcBef>
            </a:pPr>
            <a:r>
              <a:rPr lang="en-IN" b="1" dirty="0">
                <a:solidFill>
                  <a:schemeClr val="dk1"/>
                </a:solidFill>
                <a:latin typeface="Times New Roman"/>
                <a:ea typeface="Times New Roman"/>
                <a:cs typeface="Times New Roman"/>
                <a:sym typeface="Times New Roman"/>
              </a:rPr>
              <a:t>FUNCTIONS</a:t>
            </a:r>
          </a:p>
          <a:p>
            <a:pPr algn="just">
              <a:lnSpc>
                <a:spcPct val="115000"/>
              </a:lnSpc>
              <a:spcBef>
                <a:spcPts val="1000"/>
              </a:spcBef>
            </a:pPr>
            <a:endParaRPr lang="en-IN" b="1" dirty="0">
              <a:solidFill>
                <a:schemeClr val="dk1"/>
              </a:solidFill>
              <a:latin typeface="Times New Roman"/>
              <a:ea typeface="Times New Roman"/>
              <a:cs typeface="Times New Roman"/>
              <a:sym typeface="Times New Roman"/>
            </a:endParaRPr>
          </a:p>
          <a:p>
            <a:pPr marL="285750" indent="-285750" algn="just">
              <a:buFont typeface="Wingdings" panose="05000000000000000000" pitchFamily="2" charset="2"/>
              <a:buChar char="Ø"/>
            </a:pPr>
            <a:r>
              <a:rPr lang="en-US" altLang="en-US" dirty="0"/>
              <a:t>A function in C language is a block of code that performs a specific task. </a:t>
            </a:r>
          </a:p>
          <a:p>
            <a:pPr algn="just"/>
            <a:endParaRPr lang="en-US" altLang="en-US" dirty="0"/>
          </a:p>
          <a:p>
            <a:pPr marL="285750" indent="-285750" algn="just">
              <a:buFont typeface="Wingdings" panose="05000000000000000000" pitchFamily="2" charset="2"/>
              <a:buChar char="Ø"/>
            </a:pPr>
            <a:r>
              <a:rPr lang="en-US" altLang="en-US" dirty="0"/>
              <a:t>It has a name and it is reusable i.e. it can be executed from as many different parts in a C Program as required. </a:t>
            </a:r>
          </a:p>
          <a:p>
            <a:pPr algn="just"/>
            <a:endParaRPr lang="en-US" altLang="en-US" dirty="0"/>
          </a:p>
          <a:p>
            <a:pPr marL="285750" indent="-285750" algn="just">
              <a:buFont typeface="Wingdings" panose="05000000000000000000" pitchFamily="2" charset="2"/>
              <a:buChar char="Ø"/>
            </a:pPr>
            <a:r>
              <a:rPr lang="en-US" altLang="en-US" dirty="0"/>
              <a:t>It also optionally returns a value to the calling program.</a:t>
            </a:r>
          </a:p>
        </p:txBody>
      </p:sp>
      <p:sp>
        <p:nvSpPr>
          <p:cNvPr id="102" name="Google Shape;102;p14"/>
          <p:cNvSpPr/>
          <p:nvPr/>
        </p:nvSpPr>
        <p:spPr>
          <a:xfrm>
            <a:off x="1982472" y="1399375"/>
            <a:ext cx="8426865" cy="164"/>
          </a:xfrm>
          <a:custGeom>
            <a:avLst/>
            <a:gdLst/>
            <a:ahLst/>
            <a:cxnLst/>
            <a:rect l="l" t="t" r="r" b="b"/>
            <a:pathLst>
              <a:path w="18527395" h="120000" extrusionOk="0">
                <a:moveTo>
                  <a:pt x="0" y="0"/>
                </a:moveTo>
                <a:lnTo>
                  <a:pt x="18526859" y="0"/>
                </a:lnTo>
              </a:path>
            </a:pathLst>
          </a:custGeom>
          <a:noFill/>
          <a:ln w="15825" cap="flat" cmpd="sng">
            <a:solidFill>
              <a:srgbClr val="5E6DB3"/>
            </a:solidFill>
            <a:prstDash val="solid"/>
            <a:round/>
            <a:headEnd type="none" w="sm" len="sm"/>
            <a:tailEnd type="none" w="sm" len="sm"/>
          </a:ln>
        </p:spPr>
      </p:sp>
      <p:sp>
        <p:nvSpPr>
          <p:cNvPr id="103" name="Google Shape;103;p14"/>
          <p:cNvSpPr/>
          <p:nvPr/>
        </p:nvSpPr>
        <p:spPr>
          <a:xfrm>
            <a:off x="1980998" y="994285"/>
            <a:ext cx="321912" cy="322567"/>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endParaRPr/>
          </a:p>
        </p:txBody>
      </p:sp>
      <p:sp>
        <p:nvSpPr>
          <p:cNvPr id="104" name="Google Shape;104;p14"/>
          <p:cNvSpPr/>
          <p:nvPr/>
        </p:nvSpPr>
        <p:spPr>
          <a:xfrm>
            <a:off x="2880748" y="1181275"/>
            <a:ext cx="25871" cy="25871"/>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sp>
      <p:sp>
        <p:nvSpPr>
          <p:cNvPr id="105" name="Google Shape;105;p14"/>
          <p:cNvSpPr/>
          <p:nvPr/>
        </p:nvSpPr>
        <p:spPr>
          <a:xfrm>
            <a:off x="2887952" y="1187006"/>
            <a:ext cx="11462" cy="14245"/>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sp>
      <p:sp>
        <p:nvSpPr>
          <p:cNvPr id="106" name="Google Shape;106;p14"/>
          <p:cNvSpPr/>
          <p:nvPr/>
        </p:nvSpPr>
        <p:spPr>
          <a:xfrm>
            <a:off x="2352851" y="1056341"/>
            <a:ext cx="730607" cy="223668"/>
          </a:xfrm>
          <a:prstGeom prst="rect">
            <a:avLst/>
          </a:prstGeom>
          <a:noFill/>
          <a:ln>
            <a:noFill/>
          </a:ln>
        </p:spPr>
        <p:txBody>
          <a:bodyPr spcFirstLastPara="1" wrap="square" lIns="0" tIns="7850" rIns="0" bIns="0" anchor="t" anchorCtr="0">
            <a:noAutofit/>
          </a:bodyPr>
          <a:lstStyle/>
          <a:p>
            <a:pPr marL="5776">
              <a:lnSpc>
                <a:spcPct val="106000"/>
              </a:lnSpc>
            </a:pPr>
            <a:r>
              <a:rPr lang="en-US" sz="728" b="1">
                <a:solidFill>
                  <a:srgbClr val="231F20"/>
                </a:solidFill>
                <a:latin typeface="Helvetica Neue"/>
                <a:ea typeface="Helvetica Neue"/>
                <a:cs typeface="Helvetica Neue"/>
                <a:sym typeface="Helvetica Neue"/>
              </a:rPr>
              <a:t>RV College of</a:t>
            </a:r>
            <a:endParaRPr sz="728">
              <a:solidFill>
                <a:schemeClr val="dk1"/>
              </a:solidFill>
              <a:latin typeface="Arial"/>
              <a:ea typeface="Arial"/>
              <a:cs typeface="Arial"/>
              <a:sym typeface="Arial"/>
            </a:endParaRPr>
          </a:p>
          <a:p>
            <a:pPr marL="5776">
              <a:lnSpc>
                <a:spcPct val="106000"/>
              </a:lnSpc>
              <a:spcBef>
                <a:spcPts val="45"/>
              </a:spcBef>
            </a:pPr>
            <a:r>
              <a:rPr lang="en-US" sz="728" b="1">
                <a:solidFill>
                  <a:srgbClr val="231F20"/>
                </a:solidFill>
                <a:latin typeface="Helvetica Neue"/>
                <a:ea typeface="Helvetica Neue"/>
                <a:cs typeface="Helvetica Neue"/>
                <a:sym typeface="Helvetica Neue"/>
              </a:rPr>
              <a:t>Engineering </a:t>
            </a:r>
            <a:endParaRPr sz="728">
              <a:solidFill>
                <a:schemeClr val="dk1"/>
              </a:solidFill>
              <a:latin typeface="Arial"/>
              <a:ea typeface="Arial"/>
              <a:cs typeface="Arial"/>
              <a:sym typeface="Arial"/>
            </a:endParaRPr>
          </a:p>
        </p:txBody>
      </p:sp>
      <p:sp>
        <p:nvSpPr>
          <p:cNvPr id="107" name="Google Shape;107;p14"/>
          <p:cNvSpPr txBox="1"/>
          <p:nvPr/>
        </p:nvSpPr>
        <p:spPr>
          <a:xfrm>
            <a:off x="8730022" y="1042587"/>
            <a:ext cx="1673584" cy="209914"/>
          </a:xfrm>
          <a:prstGeom prst="rect">
            <a:avLst/>
          </a:prstGeom>
          <a:noFill/>
          <a:ln>
            <a:noFill/>
          </a:ln>
        </p:spPr>
        <p:txBody>
          <a:bodyPr spcFirstLastPara="1" wrap="square" lIns="0" tIns="0" rIns="0" bIns="0" anchor="t" anchorCtr="0">
            <a:noAutofit/>
          </a:bodyPr>
          <a:lstStyle/>
          <a:p>
            <a:pPr algn="r"/>
            <a:r>
              <a:rPr lang="en-US" sz="1092" i="1">
                <a:solidFill>
                  <a:srgbClr val="422C75"/>
                </a:solidFill>
                <a:latin typeface="Playfair Display"/>
                <a:ea typeface="Playfair Display"/>
                <a:cs typeface="Playfair Display"/>
                <a:sym typeface="Playfair Display"/>
              </a:rPr>
              <a:t>Go, change the world</a:t>
            </a:r>
            <a:endParaRPr/>
          </a:p>
        </p:txBody>
      </p:sp>
      <p:sp>
        <p:nvSpPr>
          <p:cNvPr id="108" name="Google Shape;108;p14"/>
          <p:cNvSpPr/>
          <p:nvPr/>
        </p:nvSpPr>
        <p:spPr>
          <a:xfrm>
            <a:off x="2148716" y="2246000"/>
            <a:ext cx="7132089" cy="3646047"/>
          </a:xfrm>
          <a:prstGeom prst="rect">
            <a:avLst/>
          </a:prstGeom>
          <a:noFill/>
          <a:ln>
            <a:noFill/>
          </a:ln>
        </p:spPr>
        <p:txBody>
          <a:bodyPr spcFirstLastPara="1" wrap="square" lIns="91425" tIns="41575" rIns="91425" bIns="41575" anchor="t" anchorCtr="0">
            <a:noAutofit/>
          </a:bodyPr>
          <a:lstStyle/>
          <a:p>
            <a:pPr algn="just"/>
            <a:endParaRPr sz="2183" dirty="0">
              <a:solidFill>
                <a:schemeClr val="dk1"/>
              </a:solidFill>
              <a:latin typeface="Arial"/>
              <a:ea typeface="Arial"/>
              <a:cs typeface="Arial"/>
              <a:sym typeface="Arial"/>
            </a:endParaRPr>
          </a:p>
          <a:p>
            <a:pPr marL="311902" indent="-173281" algn="just">
              <a:buClr>
                <a:srgbClr val="000000"/>
              </a:buClr>
              <a:buSzPts val="2183"/>
            </a:pPr>
            <a:endParaRPr sz="2183" dirty="0">
              <a:solidFill>
                <a:schemeClr val="dk1"/>
              </a:solidFill>
              <a:latin typeface="Arial"/>
              <a:ea typeface="Arial"/>
              <a:cs typeface="Arial"/>
              <a:sym typeface="Arial"/>
            </a:endParaRPr>
          </a:p>
          <a:p>
            <a:endParaRPr sz="2183"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6641957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p:nvPr/>
        </p:nvSpPr>
        <p:spPr>
          <a:xfrm>
            <a:off x="1530549" y="857070"/>
            <a:ext cx="9143882" cy="5143720"/>
          </a:xfrm>
          <a:prstGeom prst="rect">
            <a:avLst/>
          </a:prstGeom>
          <a:solidFill>
            <a:schemeClr val="lt1">
              <a:alpha val="98823"/>
            </a:schemeClr>
          </a:solidFill>
          <a:ln w="76300" cap="flat" cmpd="sng">
            <a:solidFill>
              <a:srgbClr val="005893"/>
            </a:solidFill>
            <a:prstDash val="solid"/>
            <a:miter lim="8000"/>
            <a:headEnd type="none" w="sm" len="sm"/>
            <a:tailEnd type="none" w="sm" len="sm"/>
          </a:ln>
        </p:spPr>
        <p:txBody>
          <a:bodyPr spcFirstLastPara="1" wrap="square" lIns="91425" tIns="45700" rIns="91425" bIns="45700" anchor="t" anchorCtr="0">
            <a:noAutofit/>
          </a:bodyPr>
          <a:lstStyle/>
          <a:p>
            <a:pPr algn="just">
              <a:lnSpc>
                <a:spcPct val="115000"/>
              </a:lnSpc>
            </a:pPr>
            <a:endParaRPr dirty="0">
              <a:solidFill>
                <a:schemeClr val="dk1"/>
              </a:solidFill>
              <a:latin typeface="Calibri"/>
              <a:ea typeface="Calibri"/>
              <a:cs typeface="Calibri"/>
              <a:sym typeface="Calibri"/>
            </a:endParaRPr>
          </a:p>
          <a:p>
            <a:pPr algn="just">
              <a:lnSpc>
                <a:spcPct val="115000"/>
              </a:lnSpc>
              <a:spcBef>
                <a:spcPts val="1000"/>
              </a:spcBef>
            </a:pPr>
            <a:endParaRPr sz="1600" dirty="0">
              <a:solidFill>
                <a:schemeClr val="dk1"/>
              </a:solidFill>
              <a:latin typeface="Times New Roman"/>
              <a:ea typeface="Times New Roman"/>
              <a:cs typeface="Times New Roman"/>
              <a:sym typeface="Times New Roman"/>
            </a:endParaRPr>
          </a:p>
          <a:p>
            <a:pPr algn="ctr">
              <a:lnSpc>
                <a:spcPct val="115000"/>
              </a:lnSpc>
              <a:spcBef>
                <a:spcPts val="1000"/>
              </a:spcBef>
            </a:pPr>
            <a:r>
              <a:rPr lang="en-IN" b="1" dirty="0">
                <a:solidFill>
                  <a:schemeClr val="dk1"/>
                </a:solidFill>
                <a:latin typeface="Times New Roman"/>
                <a:ea typeface="Times New Roman"/>
                <a:cs typeface="Times New Roman"/>
                <a:sym typeface="Times New Roman"/>
              </a:rPr>
              <a:t>Properties of C Functions:</a:t>
            </a:r>
          </a:p>
          <a:p>
            <a:pPr marL="285750" indent="-285750" algn="just">
              <a:lnSpc>
                <a:spcPct val="115000"/>
              </a:lnSpc>
              <a:spcBef>
                <a:spcPts val="1000"/>
              </a:spcBef>
              <a:buFont typeface="Wingdings" panose="05000000000000000000" pitchFamily="2" charset="2"/>
              <a:buChar char="Ø"/>
            </a:pPr>
            <a:r>
              <a:rPr lang="en-US" dirty="0">
                <a:solidFill>
                  <a:schemeClr val="dk1"/>
                </a:solidFill>
                <a:latin typeface="Times New Roman"/>
                <a:cs typeface="Times New Roman"/>
              </a:rPr>
              <a:t>Every function has a unique name. This name is used to call function from “main()” function. A function can be called from within another function. </a:t>
            </a:r>
          </a:p>
          <a:p>
            <a:pPr marL="285750" indent="-285750" algn="just">
              <a:lnSpc>
                <a:spcPct val="115000"/>
              </a:lnSpc>
              <a:spcBef>
                <a:spcPts val="1000"/>
              </a:spcBef>
              <a:buFont typeface="Wingdings" panose="05000000000000000000" pitchFamily="2" charset="2"/>
              <a:buChar char="Ø"/>
            </a:pPr>
            <a:r>
              <a:rPr lang="en-US" dirty="0">
                <a:solidFill>
                  <a:schemeClr val="dk1"/>
                </a:solidFill>
                <a:latin typeface="Times New Roman"/>
                <a:cs typeface="Times New Roman"/>
              </a:rPr>
              <a:t>A function is independent and it can perform its task without intervention from or interfering with other parts of the program. </a:t>
            </a:r>
          </a:p>
          <a:p>
            <a:pPr marL="285750" indent="-285750" algn="just">
              <a:lnSpc>
                <a:spcPct val="115000"/>
              </a:lnSpc>
              <a:spcBef>
                <a:spcPts val="1000"/>
              </a:spcBef>
              <a:buFont typeface="Wingdings" panose="05000000000000000000" pitchFamily="2" charset="2"/>
              <a:buChar char="Ø"/>
            </a:pPr>
            <a:r>
              <a:rPr lang="en-US" dirty="0">
                <a:latin typeface="Times New Roman"/>
                <a:cs typeface="Times New Roman"/>
              </a:rPr>
              <a:t>A function performs a specific task. A task is a distinct job that your program must perform as a part of its overall operation, such as adding two or more integer, sorting an array into numerical order, or calculating a cube root etc.</a:t>
            </a:r>
          </a:p>
          <a:p>
            <a:pPr marL="285750" indent="-285750" algn="just">
              <a:lnSpc>
                <a:spcPct val="115000"/>
              </a:lnSpc>
              <a:spcBef>
                <a:spcPts val="1000"/>
              </a:spcBef>
              <a:buFont typeface="Wingdings" panose="05000000000000000000" pitchFamily="2" charset="2"/>
              <a:buChar char="Ø"/>
            </a:pPr>
            <a:endParaRPr lang="en-US" dirty="0">
              <a:solidFill>
                <a:schemeClr val="dk1"/>
              </a:solidFill>
              <a:latin typeface="Times New Roman"/>
              <a:cs typeface="Times New Roman"/>
            </a:endParaRPr>
          </a:p>
        </p:txBody>
      </p:sp>
      <p:sp>
        <p:nvSpPr>
          <p:cNvPr id="102" name="Google Shape;102;p14"/>
          <p:cNvSpPr/>
          <p:nvPr/>
        </p:nvSpPr>
        <p:spPr>
          <a:xfrm>
            <a:off x="1982472" y="1399375"/>
            <a:ext cx="8426865" cy="164"/>
          </a:xfrm>
          <a:custGeom>
            <a:avLst/>
            <a:gdLst/>
            <a:ahLst/>
            <a:cxnLst/>
            <a:rect l="l" t="t" r="r" b="b"/>
            <a:pathLst>
              <a:path w="18527395" h="120000" extrusionOk="0">
                <a:moveTo>
                  <a:pt x="0" y="0"/>
                </a:moveTo>
                <a:lnTo>
                  <a:pt x="18526859" y="0"/>
                </a:lnTo>
              </a:path>
            </a:pathLst>
          </a:custGeom>
          <a:noFill/>
          <a:ln w="15825" cap="flat" cmpd="sng">
            <a:solidFill>
              <a:srgbClr val="5E6DB3"/>
            </a:solidFill>
            <a:prstDash val="solid"/>
            <a:round/>
            <a:headEnd type="none" w="sm" len="sm"/>
            <a:tailEnd type="none" w="sm" len="sm"/>
          </a:ln>
        </p:spPr>
      </p:sp>
      <p:sp>
        <p:nvSpPr>
          <p:cNvPr id="103" name="Google Shape;103;p14"/>
          <p:cNvSpPr/>
          <p:nvPr/>
        </p:nvSpPr>
        <p:spPr>
          <a:xfrm>
            <a:off x="1980998" y="994285"/>
            <a:ext cx="321912" cy="322567"/>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endParaRPr/>
          </a:p>
        </p:txBody>
      </p:sp>
      <p:sp>
        <p:nvSpPr>
          <p:cNvPr id="104" name="Google Shape;104;p14"/>
          <p:cNvSpPr/>
          <p:nvPr/>
        </p:nvSpPr>
        <p:spPr>
          <a:xfrm>
            <a:off x="2880748" y="1181275"/>
            <a:ext cx="25871" cy="25871"/>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sp>
      <p:sp>
        <p:nvSpPr>
          <p:cNvPr id="105" name="Google Shape;105;p14"/>
          <p:cNvSpPr/>
          <p:nvPr/>
        </p:nvSpPr>
        <p:spPr>
          <a:xfrm>
            <a:off x="2887952" y="1187006"/>
            <a:ext cx="11462" cy="14245"/>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sp>
      <p:sp>
        <p:nvSpPr>
          <p:cNvPr id="106" name="Google Shape;106;p14"/>
          <p:cNvSpPr/>
          <p:nvPr/>
        </p:nvSpPr>
        <p:spPr>
          <a:xfrm>
            <a:off x="2352851" y="1056341"/>
            <a:ext cx="730607" cy="223668"/>
          </a:xfrm>
          <a:prstGeom prst="rect">
            <a:avLst/>
          </a:prstGeom>
          <a:noFill/>
          <a:ln>
            <a:noFill/>
          </a:ln>
        </p:spPr>
        <p:txBody>
          <a:bodyPr spcFirstLastPara="1" wrap="square" lIns="0" tIns="7850" rIns="0" bIns="0" anchor="t" anchorCtr="0">
            <a:noAutofit/>
          </a:bodyPr>
          <a:lstStyle/>
          <a:p>
            <a:pPr marL="5776">
              <a:lnSpc>
                <a:spcPct val="106000"/>
              </a:lnSpc>
            </a:pPr>
            <a:r>
              <a:rPr lang="en-US" sz="728" b="1">
                <a:solidFill>
                  <a:srgbClr val="231F20"/>
                </a:solidFill>
                <a:latin typeface="Helvetica Neue"/>
                <a:ea typeface="Helvetica Neue"/>
                <a:cs typeface="Helvetica Neue"/>
                <a:sym typeface="Helvetica Neue"/>
              </a:rPr>
              <a:t>RV College of</a:t>
            </a:r>
            <a:endParaRPr sz="728">
              <a:solidFill>
                <a:schemeClr val="dk1"/>
              </a:solidFill>
              <a:latin typeface="Arial"/>
              <a:ea typeface="Arial"/>
              <a:cs typeface="Arial"/>
              <a:sym typeface="Arial"/>
            </a:endParaRPr>
          </a:p>
          <a:p>
            <a:pPr marL="5776">
              <a:lnSpc>
                <a:spcPct val="106000"/>
              </a:lnSpc>
              <a:spcBef>
                <a:spcPts val="45"/>
              </a:spcBef>
            </a:pPr>
            <a:r>
              <a:rPr lang="en-US" sz="728" b="1">
                <a:solidFill>
                  <a:srgbClr val="231F20"/>
                </a:solidFill>
                <a:latin typeface="Helvetica Neue"/>
                <a:ea typeface="Helvetica Neue"/>
                <a:cs typeface="Helvetica Neue"/>
                <a:sym typeface="Helvetica Neue"/>
              </a:rPr>
              <a:t>Engineering </a:t>
            </a:r>
            <a:endParaRPr sz="728">
              <a:solidFill>
                <a:schemeClr val="dk1"/>
              </a:solidFill>
              <a:latin typeface="Arial"/>
              <a:ea typeface="Arial"/>
              <a:cs typeface="Arial"/>
              <a:sym typeface="Arial"/>
            </a:endParaRPr>
          </a:p>
        </p:txBody>
      </p:sp>
      <p:sp>
        <p:nvSpPr>
          <p:cNvPr id="107" name="Google Shape;107;p14"/>
          <p:cNvSpPr txBox="1"/>
          <p:nvPr/>
        </p:nvSpPr>
        <p:spPr>
          <a:xfrm>
            <a:off x="8730022" y="1042587"/>
            <a:ext cx="1673584" cy="209914"/>
          </a:xfrm>
          <a:prstGeom prst="rect">
            <a:avLst/>
          </a:prstGeom>
          <a:noFill/>
          <a:ln>
            <a:noFill/>
          </a:ln>
        </p:spPr>
        <p:txBody>
          <a:bodyPr spcFirstLastPara="1" wrap="square" lIns="0" tIns="0" rIns="0" bIns="0" anchor="t" anchorCtr="0">
            <a:noAutofit/>
          </a:bodyPr>
          <a:lstStyle/>
          <a:p>
            <a:pPr algn="r"/>
            <a:r>
              <a:rPr lang="en-US" sz="1092" i="1">
                <a:solidFill>
                  <a:srgbClr val="422C75"/>
                </a:solidFill>
                <a:latin typeface="Playfair Display"/>
                <a:ea typeface="Playfair Display"/>
                <a:cs typeface="Playfair Display"/>
                <a:sym typeface="Playfair Display"/>
              </a:rPr>
              <a:t>Go, change the world</a:t>
            </a:r>
            <a:endParaRPr/>
          </a:p>
        </p:txBody>
      </p:sp>
      <p:sp>
        <p:nvSpPr>
          <p:cNvPr id="108" name="Google Shape;108;p14"/>
          <p:cNvSpPr/>
          <p:nvPr/>
        </p:nvSpPr>
        <p:spPr>
          <a:xfrm>
            <a:off x="2148716" y="2246000"/>
            <a:ext cx="7132089" cy="3646047"/>
          </a:xfrm>
          <a:prstGeom prst="rect">
            <a:avLst/>
          </a:prstGeom>
          <a:noFill/>
          <a:ln>
            <a:noFill/>
          </a:ln>
        </p:spPr>
        <p:txBody>
          <a:bodyPr spcFirstLastPara="1" wrap="square" lIns="91425" tIns="41575" rIns="91425" bIns="41575" anchor="t" anchorCtr="0">
            <a:noAutofit/>
          </a:bodyPr>
          <a:lstStyle/>
          <a:p>
            <a:pPr algn="just"/>
            <a:endParaRPr sz="2183">
              <a:solidFill>
                <a:schemeClr val="dk1"/>
              </a:solidFill>
              <a:latin typeface="Arial"/>
              <a:ea typeface="Arial"/>
              <a:cs typeface="Arial"/>
              <a:sym typeface="Arial"/>
            </a:endParaRPr>
          </a:p>
          <a:p>
            <a:pPr marL="311902" indent="-173281" algn="just">
              <a:buClr>
                <a:srgbClr val="000000"/>
              </a:buClr>
              <a:buSzPts val="2183"/>
            </a:pPr>
            <a:endParaRPr sz="2183">
              <a:solidFill>
                <a:schemeClr val="dk1"/>
              </a:solidFill>
              <a:latin typeface="Arial"/>
              <a:ea typeface="Arial"/>
              <a:cs typeface="Arial"/>
              <a:sym typeface="Arial"/>
            </a:endParaRPr>
          </a:p>
          <a:p>
            <a:endParaRPr sz="2183">
              <a:solidFill>
                <a:schemeClr val="dk1"/>
              </a:solidFill>
              <a:latin typeface="Arial"/>
              <a:ea typeface="Arial"/>
              <a:cs typeface="Arial"/>
              <a:sym typeface="Arial"/>
            </a:endParaRPr>
          </a:p>
        </p:txBody>
      </p:sp>
    </p:spTree>
    <p:extLst>
      <p:ext uri="{BB962C8B-B14F-4D97-AF65-F5344CB8AC3E}">
        <p14:creationId xmlns:p14="http://schemas.microsoft.com/office/powerpoint/2010/main" val="340886533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p:nvPr/>
        </p:nvSpPr>
        <p:spPr>
          <a:xfrm>
            <a:off x="1530549" y="857070"/>
            <a:ext cx="9143882" cy="5143720"/>
          </a:xfrm>
          <a:prstGeom prst="rect">
            <a:avLst/>
          </a:prstGeom>
          <a:solidFill>
            <a:schemeClr val="lt1">
              <a:alpha val="98823"/>
            </a:schemeClr>
          </a:solidFill>
          <a:ln w="76300" cap="flat" cmpd="sng">
            <a:solidFill>
              <a:srgbClr val="005893"/>
            </a:solidFill>
            <a:prstDash val="solid"/>
            <a:miter lim="8000"/>
            <a:headEnd type="none" w="sm" len="sm"/>
            <a:tailEnd type="none" w="sm" len="sm"/>
          </a:ln>
        </p:spPr>
        <p:txBody>
          <a:bodyPr spcFirstLastPara="1" wrap="square" lIns="91425" tIns="45700" rIns="91425" bIns="45700" anchor="t" anchorCtr="0">
            <a:noAutofit/>
          </a:bodyPr>
          <a:lstStyle/>
          <a:p>
            <a:pPr algn="just">
              <a:lnSpc>
                <a:spcPct val="115000"/>
              </a:lnSpc>
            </a:pPr>
            <a:endParaRPr dirty="0">
              <a:solidFill>
                <a:schemeClr val="dk1"/>
              </a:solidFill>
              <a:latin typeface="Calibri"/>
              <a:ea typeface="Calibri"/>
              <a:cs typeface="Calibri"/>
              <a:sym typeface="Calibri"/>
            </a:endParaRPr>
          </a:p>
          <a:p>
            <a:pPr algn="just">
              <a:lnSpc>
                <a:spcPct val="115000"/>
              </a:lnSpc>
              <a:spcBef>
                <a:spcPts val="1000"/>
              </a:spcBef>
            </a:pPr>
            <a:endParaRPr sz="1600" dirty="0">
              <a:solidFill>
                <a:schemeClr val="dk1"/>
              </a:solidFill>
              <a:latin typeface="Times New Roman"/>
              <a:ea typeface="Times New Roman"/>
              <a:cs typeface="Times New Roman"/>
              <a:sym typeface="Times New Roman"/>
            </a:endParaRPr>
          </a:p>
          <a:p>
            <a:pPr algn="ctr">
              <a:lnSpc>
                <a:spcPct val="115000"/>
              </a:lnSpc>
              <a:spcBef>
                <a:spcPts val="1000"/>
              </a:spcBef>
            </a:pPr>
            <a:r>
              <a:rPr lang="en-IN" b="1" dirty="0">
                <a:solidFill>
                  <a:schemeClr val="dk1"/>
                </a:solidFill>
                <a:latin typeface="Times New Roman"/>
                <a:ea typeface="Times New Roman"/>
                <a:cs typeface="Times New Roman"/>
                <a:sym typeface="Times New Roman"/>
              </a:rPr>
              <a:t>Properties of C Functions:</a:t>
            </a:r>
          </a:p>
          <a:p>
            <a:pPr algn="just">
              <a:lnSpc>
                <a:spcPct val="115000"/>
              </a:lnSpc>
              <a:spcBef>
                <a:spcPts val="1000"/>
              </a:spcBef>
            </a:pPr>
            <a:endParaRPr lang="en-IN" b="1" dirty="0">
              <a:solidFill>
                <a:schemeClr val="dk1"/>
              </a:solidFill>
              <a:latin typeface="Times New Roman"/>
              <a:ea typeface="Times New Roman"/>
              <a:cs typeface="Times New Roman"/>
              <a:sym typeface="Times New Roman"/>
            </a:endParaRPr>
          </a:p>
          <a:p>
            <a:pPr marL="285750" indent="-285750" algn="just">
              <a:buFont typeface="Wingdings" panose="05000000000000000000" pitchFamily="2" charset="2"/>
              <a:buChar char="Ø"/>
            </a:pPr>
            <a:r>
              <a:rPr lang="en-US" altLang="en-US" sz="1600" dirty="0"/>
              <a:t>A function returns a value to the calling program. </a:t>
            </a:r>
          </a:p>
          <a:p>
            <a:pPr algn="just"/>
            <a:endParaRPr lang="en-US" altLang="en-US" sz="1600" dirty="0"/>
          </a:p>
          <a:p>
            <a:pPr marL="285750" indent="-285750" algn="just">
              <a:buFont typeface="Wingdings" panose="05000000000000000000" pitchFamily="2" charset="2"/>
              <a:buChar char="Ø"/>
            </a:pPr>
            <a:r>
              <a:rPr lang="en-US" altLang="en-US" sz="1600" dirty="0"/>
              <a:t>This is optional and depends upon the task your function is going to accomplish. </a:t>
            </a:r>
          </a:p>
          <a:p>
            <a:pPr algn="just"/>
            <a:endParaRPr lang="en-US" altLang="en-US" sz="1600" dirty="0"/>
          </a:p>
          <a:p>
            <a:pPr marL="285750" indent="-285750" algn="just">
              <a:buFont typeface="Wingdings" panose="05000000000000000000" pitchFamily="2" charset="2"/>
              <a:buChar char="Ø"/>
            </a:pPr>
            <a:r>
              <a:rPr lang="en-US" altLang="en-US" sz="1600" dirty="0"/>
              <a:t>Suppose you want to just show few lines through function then it is not necessary to return a value. </a:t>
            </a:r>
          </a:p>
          <a:p>
            <a:pPr algn="just"/>
            <a:endParaRPr lang="en-US" altLang="en-US" sz="1600" dirty="0"/>
          </a:p>
          <a:p>
            <a:pPr marL="285750" indent="-285750" algn="just">
              <a:buFont typeface="Wingdings" panose="05000000000000000000" pitchFamily="2" charset="2"/>
              <a:buChar char="Ø"/>
            </a:pPr>
            <a:r>
              <a:rPr lang="en-US" altLang="en-US" sz="1600" dirty="0"/>
              <a:t>But if you are calculating area of rectangle and wanted to use result somewhere in program then you have to send back (return) value to the calling function.</a:t>
            </a:r>
          </a:p>
          <a:p>
            <a:pPr algn="just">
              <a:lnSpc>
                <a:spcPct val="115000"/>
              </a:lnSpc>
              <a:spcBef>
                <a:spcPts val="1000"/>
              </a:spcBef>
            </a:pPr>
            <a:endParaRPr sz="1600" dirty="0">
              <a:solidFill>
                <a:schemeClr val="dk1"/>
              </a:solidFill>
              <a:latin typeface="Times New Roman"/>
              <a:ea typeface="Times New Roman"/>
              <a:cs typeface="Times New Roman"/>
              <a:sym typeface="Times New Roman"/>
            </a:endParaRPr>
          </a:p>
        </p:txBody>
      </p:sp>
      <p:sp>
        <p:nvSpPr>
          <p:cNvPr id="102" name="Google Shape;102;p14"/>
          <p:cNvSpPr/>
          <p:nvPr/>
        </p:nvSpPr>
        <p:spPr>
          <a:xfrm>
            <a:off x="1982472" y="1399375"/>
            <a:ext cx="8426865" cy="164"/>
          </a:xfrm>
          <a:custGeom>
            <a:avLst/>
            <a:gdLst/>
            <a:ahLst/>
            <a:cxnLst/>
            <a:rect l="l" t="t" r="r" b="b"/>
            <a:pathLst>
              <a:path w="18527395" h="120000" extrusionOk="0">
                <a:moveTo>
                  <a:pt x="0" y="0"/>
                </a:moveTo>
                <a:lnTo>
                  <a:pt x="18526859" y="0"/>
                </a:lnTo>
              </a:path>
            </a:pathLst>
          </a:custGeom>
          <a:noFill/>
          <a:ln w="15825" cap="flat" cmpd="sng">
            <a:solidFill>
              <a:srgbClr val="5E6DB3"/>
            </a:solidFill>
            <a:prstDash val="solid"/>
            <a:round/>
            <a:headEnd type="none" w="sm" len="sm"/>
            <a:tailEnd type="none" w="sm" len="sm"/>
          </a:ln>
        </p:spPr>
      </p:sp>
      <p:sp>
        <p:nvSpPr>
          <p:cNvPr id="103" name="Google Shape;103;p14"/>
          <p:cNvSpPr/>
          <p:nvPr/>
        </p:nvSpPr>
        <p:spPr>
          <a:xfrm>
            <a:off x="1980998" y="994285"/>
            <a:ext cx="321912" cy="322567"/>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endParaRPr/>
          </a:p>
        </p:txBody>
      </p:sp>
      <p:sp>
        <p:nvSpPr>
          <p:cNvPr id="104" name="Google Shape;104;p14"/>
          <p:cNvSpPr/>
          <p:nvPr/>
        </p:nvSpPr>
        <p:spPr>
          <a:xfrm>
            <a:off x="2880748" y="1181275"/>
            <a:ext cx="25871" cy="25871"/>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sp>
      <p:sp>
        <p:nvSpPr>
          <p:cNvPr id="105" name="Google Shape;105;p14"/>
          <p:cNvSpPr/>
          <p:nvPr/>
        </p:nvSpPr>
        <p:spPr>
          <a:xfrm>
            <a:off x="2887952" y="1187006"/>
            <a:ext cx="11462" cy="14245"/>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sp>
      <p:sp>
        <p:nvSpPr>
          <p:cNvPr id="106" name="Google Shape;106;p14"/>
          <p:cNvSpPr/>
          <p:nvPr/>
        </p:nvSpPr>
        <p:spPr>
          <a:xfrm>
            <a:off x="2352851" y="1056341"/>
            <a:ext cx="730607" cy="223668"/>
          </a:xfrm>
          <a:prstGeom prst="rect">
            <a:avLst/>
          </a:prstGeom>
          <a:noFill/>
          <a:ln>
            <a:noFill/>
          </a:ln>
        </p:spPr>
        <p:txBody>
          <a:bodyPr spcFirstLastPara="1" wrap="square" lIns="0" tIns="7850" rIns="0" bIns="0" anchor="t" anchorCtr="0">
            <a:noAutofit/>
          </a:bodyPr>
          <a:lstStyle/>
          <a:p>
            <a:pPr marL="5776">
              <a:lnSpc>
                <a:spcPct val="106000"/>
              </a:lnSpc>
            </a:pPr>
            <a:r>
              <a:rPr lang="en-US" sz="728" b="1">
                <a:solidFill>
                  <a:srgbClr val="231F20"/>
                </a:solidFill>
                <a:latin typeface="Helvetica Neue"/>
                <a:ea typeface="Helvetica Neue"/>
                <a:cs typeface="Helvetica Neue"/>
                <a:sym typeface="Helvetica Neue"/>
              </a:rPr>
              <a:t>RV College of</a:t>
            </a:r>
            <a:endParaRPr sz="728">
              <a:solidFill>
                <a:schemeClr val="dk1"/>
              </a:solidFill>
              <a:latin typeface="Arial"/>
              <a:ea typeface="Arial"/>
              <a:cs typeface="Arial"/>
              <a:sym typeface="Arial"/>
            </a:endParaRPr>
          </a:p>
          <a:p>
            <a:pPr marL="5776">
              <a:lnSpc>
                <a:spcPct val="106000"/>
              </a:lnSpc>
              <a:spcBef>
                <a:spcPts val="45"/>
              </a:spcBef>
            </a:pPr>
            <a:r>
              <a:rPr lang="en-US" sz="728" b="1">
                <a:solidFill>
                  <a:srgbClr val="231F20"/>
                </a:solidFill>
                <a:latin typeface="Helvetica Neue"/>
                <a:ea typeface="Helvetica Neue"/>
                <a:cs typeface="Helvetica Neue"/>
                <a:sym typeface="Helvetica Neue"/>
              </a:rPr>
              <a:t>Engineering </a:t>
            </a:r>
            <a:endParaRPr sz="728">
              <a:solidFill>
                <a:schemeClr val="dk1"/>
              </a:solidFill>
              <a:latin typeface="Arial"/>
              <a:ea typeface="Arial"/>
              <a:cs typeface="Arial"/>
              <a:sym typeface="Arial"/>
            </a:endParaRPr>
          </a:p>
        </p:txBody>
      </p:sp>
      <p:sp>
        <p:nvSpPr>
          <p:cNvPr id="107" name="Google Shape;107;p14"/>
          <p:cNvSpPr txBox="1"/>
          <p:nvPr/>
        </p:nvSpPr>
        <p:spPr>
          <a:xfrm>
            <a:off x="8730022" y="1042587"/>
            <a:ext cx="1673584" cy="209914"/>
          </a:xfrm>
          <a:prstGeom prst="rect">
            <a:avLst/>
          </a:prstGeom>
          <a:noFill/>
          <a:ln>
            <a:noFill/>
          </a:ln>
        </p:spPr>
        <p:txBody>
          <a:bodyPr spcFirstLastPara="1" wrap="square" lIns="0" tIns="0" rIns="0" bIns="0" anchor="t" anchorCtr="0">
            <a:noAutofit/>
          </a:bodyPr>
          <a:lstStyle/>
          <a:p>
            <a:pPr algn="r"/>
            <a:r>
              <a:rPr lang="en-US" sz="1092" i="1">
                <a:solidFill>
                  <a:srgbClr val="422C75"/>
                </a:solidFill>
                <a:latin typeface="Playfair Display"/>
                <a:ea typeface="Playfair Display"/>
                <a:cs typeface="Playfair Display"/>
                <a:sym typeface="Playfair Display"/>
              </a:rPr>
              <a:t>Go, change the world</a:t>
            </a:r>
            <a:endParaRPr/>
          </a:p>
        </p:txBody>
      </p:sp>
      <p:sp>
        <p:nvSpPr>
          <p:cNvPr id="108" name="Google Shape;108;p14"/>
          <p:cNvSpPr/>
          <p:nvPr/>
        </p:nvSpPr>
        <p:spPr>
          <a:xfrm>
            <a:off x="2148716" y="2246000"/>
            <a:ext cx="7132089" cy="3646047"/>
          </a:xfrm>
          <a:prstGeom prst="rect">
            <a:avLst/>
          </a:prstGeom>
          <a:noFill/>
          <a:ln>
            <a:noFill/>
          </a:ln>
        </p:spPr>
        <p:txBody>
          <a:bodyPr spcFirstLastPara="1" wrap="square" lIns="91425" tIns="41575" rIns="91425" bIns="41575" anchor="t" anchorCtr="0">
            <a:noAutofit/>
          </a:bodyPr>
          <a:lstStyle/>
          <a:p>
            <a:pPr algn="just"/>
            <a:endParaRPr sz="2183" dirty="0">
              <a:solidFill>
                <a:schemeClr val="dk1"/>
              </a:solidFill>
              <a:latin typeface="Arial"/>
              <a:ea typeface="Arial"/>
              <a:cs typeface="Arial"/>
              <a:sym typeface="Arial"/>
            </a:endParaRPr>
          </a:p>
          <a:p>
            <a:pPr marL="311902" indent="-173281" algn="just">
              <a:buClr>
                <a:srgbClr val="000000"/>
              </a:buClr>
              <a:buSzPts val="2183"/>
            </a:pPr>
            <a:endParaRPr sz="2183" dirty="0">
              <a:solidFill>
                <a:schemeClr val="dk1"/>
              </a:solidFill>
              <a:latin typeface="Arial"/>
              <a:ea typeface="Arial"/>
              <a:cs typeface="Arial"/>
              <a:sym typeface="Arial"/>
            </a:endParaRPr>
          </a:p>
          <a:p>
            <a:endParaRPr sz="2183"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3294594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p:nvPr/>
        </p:nvSpPr>
        <p:spPr>
          <a:xfrm>
            <a:off x="1530549" y="857070"/>
            <a:ext cx="9143882" cy="5143720"/>
          </a:xfrm>
          <a:prstGeom prst="rect">
            <a:avLst/>
          </a:prstGeom>
          <a:solidFill>
            <a:schemeClr val="lt1">
              <a:alpha val="98823"/>
            </a:schemeClr>
          </a:solidFill>
          <a:ln w="76300" cap="flat" cmpd="sng">
            <a:solidFill>
              <a:srgbClr val="005893"/>
            </a:solidFill>
            <a:prstDash val="solid"/>
            <a:miter lim="8000"/>
            <a:headEnd type="none" w="sm" len="sm"/>
            <a:tailEnd type="none" w="sm" len="sm"/>
          </a:ln>
        </p:spPr>
        <p:txBody>
          <a:bodyPr spcFirstLastPara="1" wrap="square" lIns="91425" tIns="45700" rIns="91425" bIns="45700" anchor="t" anchorCtr="0">
            <a:noAutofit/>
          </a:bodyPr>
          <a:lstStyle/>
          <a:p>
            <a:pPr algn="just">
              <a:lnSpc>
                <a:spcPct val="115000"/>
              </a:lnSpc>
            </a:pPr>
            <a:endParaRPr dirty="0">
              <a:solidFill>
                <a:schemeClr val="dk1"/>
              </a:solidFill>
              <a:latin typeface="Calibri"/>
              <a:ea typeface="Calibri"/>
              <a:cs typeface="Calibri"/>
              <a:sym typeface="Calibri"/>
            </a:endParaRPr>
          </a:p>
          <a:p>
            <a:pPr algn="just">
              <a:lnSpc>
                <a:spcPct val="115000"/>
              </a:lnSpc>
              <a:spcBef>
                <a:spcPts val="1000"/>
              </a:spcBef>
            </a:pPr>
            <a:endParaRPr sz="1600" dirty="0">
              <a:solidFill>
                <a:schemeClr val="dk1"/>
              </a:solidFill>
              <a:latin typeface="Times New Roman"/>
              <a:ea typeface="Times New Roman"/>
              <a:cs typeface="Times New Roman"/>
              <a:sym typeface="Times New Roman"/>
            </a:endParaRPr>
          </a:p>
          <a:p>
            <a:pPr algn="ctr">
              <a:lnSpc>
                <a:spcPct val="115000"/>
              </a:lnSpc>
              <a:spcBef>
                <a:spcPts val="1000"/>
              </a:spcBef>
            </a:pPr>
            <a:r>
              <a:rPr lang="en-US" sz="2400" b="1" dirty="0">
                <a:solidFill>
                  <a:schemeClr val="dk1"/>
                </a:solidFill>
                <a:latin typeface="Times New Roman"/>
                <a:ea typeface="Times New Roman"/>
                <a:cs typeface="Times New Roman"/>
                <a:sym typeface="Times New Roman"/>
              </a:rPr>
              <a:t>Types of functions in C</a:t>
            </a:r>
          </a:p>
          <a:p>
            <a:pPr algn="ctr">
              <a:lnSpc>
                <a:spcPct val="115000"/>
              </a:lnSpc>
              <a:spcBef>
                <a:spcPts val="1000"/>
              </a:spcBef>
            </a:pPr>
            <a:endParaRPr lang="en-US" b="1" dirty="0">
              <a:solidFill>
                <a:schemeClr val="dk1"/>
              </a:solidFill>
              <a:latin typeface="Times New Roman"/>
              <a:ea typeface="Times New Roman"/>
              <a:cs typeface="Times New Roman"/>
              <a:sym typeface="Times New Roman"/>
            </a:endParaRPr>
          </a:p>
          <a:p>
            <a:pPr marL="342900" indent="-342900">
              <a:spcBef>
                <a:spcPts val="1000"/>
              </a:spcBef>
              <a:buFont typeface="+mj-lt"/>
              <a:buAutoNum type="arabicPeriod"/>
            </a:pPr>
            <a:r>
              <a:rPr lang="en-IN" dirty="0">
                <a:solidFill>
                  <a:schemeClr val="dk1"/>
                </a:solidFill>
                <a:latin typeface="Times New Roman"/>
                <a:cs typeface="Times New Roman"/>
              </a:rPr>
              <a:t>void function(void)</a:t>
            </a:r>
          </a:p>
          <a:p>
            <a:pPr marL="342900" indent="-342900">
              <a:spcBef>
                <a:spcPts val="1000"/>
              </a:spcBef>
              <a:buFont typeface="+mj-lt"/>
              <a:buAutoNum type="arabicPeriod"/>
            </a:pPr>
            <a:endParaRPr lang="en-IN" dirty="0">
              <a:solidFill>
                <a:schemeClr val="dk1"/>
              </a:solidFill>
              <a:latin typeface="Times New Roman"/>
              <a:cs typeface="Times New Roman"/>
            </a:endParaRPr>
          </a:p>
          <a:p>
            <a:pPr marL="342900" indent="-342900">
              <a:spcBef>
                <a:spcPts val="1000"/>
              </a:spcBef>
              <a:buFont typeface="+mj-lt"/>
              <a:buAutoNum type="arabicPeriod"/>
            </a:pPr>
            <a:r>
              <a:rPr lang="en-IN" dirty="0">
                <a:solidFill>
                  <a:schemeClr val="dk1"/>
                </a:solidFill>
                <a:latin typeface="Times New Roman"/>
                <a:cs typeface="Times New Roman"/>
              </a:rPr>
              <a:t>void function(</a:t>
            </a:r>
            <a:r>
              <a:rPr lang="en-IN" dirty="0" err="1">
                <a:solidFill>
                  <a:schemeClr val="dk1"/>
                </a:solidFill>
                <a:latin typeface="Times New Roman"/>
                <a:cs typeface="Times New Roman"/>
              </a:rPr>
              <a:t>int</a:t>
            </a:r>
            <a:r>
              <a:rPr lang="en-IN" dirty="0">
                <a:solidFill>
                  <a:schemeClr val="dk1"/>
                </a:solidFill>
                <a:latin typeface="Times New Roman"/>
                <a:cs typeface="Times New Roman"/>
              </a:rPr>
              <a:t>)</a:t>
            </a:r>
          </a:p>
          <a:p>
            <a:pPr marL="342900" indent="-342900">
              <a:spcBef>
                <a:spcPts val="1000"/>
              </a:spcBef>
              <a:buFont typeface="+mj-lt"/>
              <a:buAutoNum type="arabicPeriod"/>
            </a:pPr>
            <a:endParaRPr lang="en-IN" dirty="0">
              <a:solidFill>
                <a:schemeClr val="dk1"/>
              </a:solidFill>
              <a:latin typeface="Times New Roman"/>
              <a:cs typeface="Times New Roman"/>
            </a:endParaRPr>
          </a:p>
          <a:p>
            <a:pPr marL="342900" indent="-342900">
              <a:spcBef>
                <a:spcPts val="1000"/>
              </a:spcBef>
              <a:buFont typeface="+mj-lt"/>
              <a:buAutoNum type="arabicPeriod"/>
            </a:pPr>
            <a:r>
              <a:rPr lang="en-IN" dirty="0" err="1">
                <a:solidFill>
                  <a:schemeClr val="dk1"/>
                </a:solidFill>
                <a:latin typeface="Times New Roman"/>
                <a:cs typeface="Times New Roman"/>
              </a:rPr>
              <a:t>int</a:t>
            </a:r>
            <a:r>
              <a:rPr lang="en-IN" dirty="0">
                <a:solidFill>
                  <a:schemeClr val="dk1"/>
                </a:solidFill>
                <a:latin typeface="Times New Roman"/>
                <a:cs typeface="Times New Roman"/>
              </a:rPr>
              <a:t> function(void)</a:t>
            </a:r>
          </a:p>
          <a:p>
            <a:pPr marL="342900" indent="-342900">
              <a:spcBef>
                <a:spcPts val="1000"/>
              </a:spcBef>
              <a:buFont typeface="+mj-lt"/>
              <a:buAutoNum type="arabicPeriod"/>
            </a:pPr>
            <a:endParaRPr lang="en-IN" dirty="0">
              <a:solidFill>
                <a:schemeClr val="dk1"/>
              </a:solidFill>
              <a:latin typeface="Times New Roman"/>
              <a:cs typeface="Times New Roman"/>
            </a:endParaRPr>
          </a:p>
          <a:p>
            <a:pPr marL="342900" indent="-342900">
              <a:spcBef>
                <a:spcPts val="1000"/>
              </a:spcBef>
              <a:buFont typeface="+mj-lt"/>
              <a:buAutoNum type="arabicPeriod"/>
            </a:pPr>
            <a:r>
              <a:rPr lang="en-IN" dirty="0" err="1">
                <a:solidFill>
                  <a:schemeClr val="dk1"/>
                </a:solidFill>
                <a:latin typeface="Times New Roman"/>
                <a:cs typeface="Times New Roman"/>
              </a:rPr>
              <a:t>int</a:t>
            </a:r>
            <a:r>
              <a:rPr lang="en-IN" dirty="0">
                <a:solidFill>
                  <a:schemeClr val="dk1"/>
                </a:solidFill>
                <a:latin typeface="Times New Roman"/>
                <a:cs typeface="Times New Roman"/>
              </a:rPr>
              <a:t> function(</a:t>
            </a:r>
            <a:r>
              <a:rPr lang="en-IN" dirty="0" err="1">
                <a:solidFill>
                  <a:schemeClr val="dk1"/>
                </a:solidFill>
                <a:latin typeface="Times New Roman"/>
                <a:cs typeface="Times New Roman"/>
              </a:rPr>
              <a:t>int</a:t>
            </a:r>
            <a:r>
              <a:rPr lang="en-IN" dirty="0">
                <a:solidFill>
                  <a:schemeClr val="dk1"/>
                </a:solidFill>
                <a:latin typeface="Times New Roman"/>
                <a:cs typeface="Times New Roman"/>
              </a:rPr>
              <a:t>)</a:t>
            </a:r>
          </a:p>
        </p:txBody>
      </p:sp>
      <p:sp>
        <p:nvSpPr>
          <p:cNvPr id="102" name="Google Shape;102;p14"/>
          <p:cNvSpPr/>
          <p:nvPr/>
        </p:nvSpPr>
        <p:spPr>
          <a:xfrm>
            <a:off x="1982472" y="1399375"/>
            <a:ext cx="8426865" cy="164"/>
          </a:xfrm>
          <a:custGeom>
            <a:avLst/>
            <a:gdLst/>
            <a:ahLst/>
            <a:cxnLst/>
            <a:rect l="l" t="t" r="r" b="b"/>
            <a:pathLst>
              <a:path w="18527395" h="120000" extrusionOk="0">
                <a:moveTo>
                  <a:pt x="0" y="0"/>
                </a:moveTo>
                <a:lnTo>
                  <a:pt x="18526859" y="0"/>
                </a:lnTo>
              </a:path>
            </a:pathLst>
          </a:custGeom>
          <a:noFill/>
          <a:ln w="15825" cap="flat" cmpd="sng">
            <a:solidFill>
              <a:srgbClr val="5E6DB3"/>
            </a:solidFill>
            <a:prstDash val="solid"/>
            <a:round/>
            <a:headEnd type="none" w="sm" len="sm"/>
            <a:tailEnd type="none" w="sm" len="sm"/>
          </a:ln>
        </p:spPr>
      </p:sp>
      <p:sp>
        <p:nvSpPr>
          <p:cNvPr id="103" name="Google Shape;103;p14"/>
          <p:cNvSpPr/>
          <p:nvPr/>
        </p:nvSpPr>
        <p:spPr>
          <a:xfrm>
            <a:off x="1980998" y="994285"/>
            <a:ext cx="321912" cy="322567"/>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endParaRPr/>
          </a:p>
        </p:txBody>
      </p:sp>
      <p:sp>
        <p:nvSpPr>
          <p:cNvPr id="104" name="Google Shape;104;p14"/>
          <p:cNvSpPr/>
          <p:nvPr/>
        </p:nvSpPr>
        <p:spPr>
          <a:xfrm>
            <a:off x="2880748" y="1181275"/>
            <a:ext cx="25871" cy="25871"/>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sp>
      <p:sp>
        <p:nvSpPr>
          <p:cNvPr id="105" name="Google Shape;105;p14"/>
          <p:cNvSpPr/>
          <p:nvPr/>
        </p:nvSpPr>
        <p:spPr>
          <a:xfrm>
            <a:off x="2887952" y="1187006"/>
            <a:ext cx="11462" cy="14245"/>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sp>
      <p:sp>
        <p:nvSpPr>
          <p:cNvPr id="106" name="Google Shape;106;p14"/>
          <p:cNvSpPr/>
          <p:nvPr/>
        </p:nvSpPr>
        <p:spPr>
          <a:xfrm>
            <a:off x="2352851" y="1056341"/>
            <a:ext cx="730607" cy="223668"/>
          </a:xfrm>
          <a:prstGeom prst="rect">
            <a:avLst/>
          </a:prstGeom>
          <a:noFill/>
          <a:ln>
            <a:noFill/>
          </a:ln>
        </p:spPr>
        <p:txBody>
          <a:bodyPr spcFirstLastPara="1" wrap="square" lIns="0" tIns="7850" rIns="0" bIns="0" anchor="t" anchorCtr="0">
            <a:noAutofit/>
          </a:bodyPr>
          <a:lstStyle/>
          <a:p>
            <a:pPr marL="5776">
              <a:lnSpc>
                <a:spcPct val="106000"/>
              </a:lnSpc>
            </a:pPr>
            <a:r>
              <a:rPr lang="en-US" sz="728" b="1">
                <a:solidFill>
                  <a:srgbClr val="231F20"/>
                </a:solidFill>
                <a:latin typeface="Helvetica Neue"/>
                <a:ea typeface="Helvetica Neue"/>
                <a:cs typeface="Helvetica Neue"/>
                <a:sym typeface="Helvetica Neue"/>
              </a:rPr>
              <a:t>RV College of</a:t>
            </a:r>
            <a:endParaRPr sz="728">
              <a:solidFill>
                <a:schemeClr val="dk1"/>
              </a:solidFill>
              <a:latin typeface="Arial"/>
              <a:ea typeface="Arial"/>
              <a:cs typeface="Arial"/>
              <a:sym typeface="Arial"/>
            </a:endParaRPr>
          </a:p>
          <a:p>
            <a:pPr marL="5776">
              <a:lnSpc>
                <a:spcPct val="106000"/>
              </a:lnSpc>
              <a:spcBef>
                <a:spcPts val="45"/>
              </a:spcBef>
            </a:pPr>
            <a:r>
              <a:rPr lang="en-US" sz="728" b="1">
                <a:solidFill>
                  <a:srgbClr val="231F20"/>
                </a:solidFill>
                <a:latin typeface="Helvetica Neue"/>
                <a:ea typeface="Helvetica Neue"/>
                <a:cs typeface="Helvetica Neue"/>
                <a:sym typeface="Helvetica Neue"/>
              </a:rPr>
              <a:t>Engineering </a:t>
            </a:r>
            <a:endParaRPr sz="728">
              <a:solidFill>
                <a:schemeClr val="dk1"/>
              </a:solidFill>
              <a:latin typeface="Arial"/>
              <a:ea typeface="Arial"/>
              <a:cs typeface="Arial"/>
              <a:sym typeface="Arial"/>
            </a:endParaRPr>
          </a:p>
        </p:txBody>
      </p:sp>
      <p:sp>
        <p:nvSpPr>
          <p:cNvPr id="107" name="Google Shape;107;p14"/>
          <p:cNvSpPr txBox="1"/>
          <p:nvPr/>
        </p:nvSpPr>
        <p:spPr>
          <a:xfrm>
            <a:off x="8730022" y="1042587"/>
            <a:ext cx="1673584" cy="209914"/>
          </a:xfrm>
          <a:prstGeom prst="rect">
            <a:avLst/>
          </a:prstGeom>
          <a:noFill/>
          <a:ln>
            <a:noFill/>
          </a:ln>
        </p:spPr>
        <p:txBody>
          <a:bodyPr spcFirstLastPara="1" wrap="square" lIns="0" tIns="0" rIns="0" bIns="0" anchor="t" anchorCtr="0">
            <a:noAutofit/>
          </a:bodyPr>
          <a:lstStyle/>
          <a:p>
            <a:pPr algn="r"/>
            <a:r>
              <a:rPr lang="en-US" sz="1092" i="1">
                <a:solidFill>
                  <a:srgbClr val="422C75"/>
                </a:solidFill>
                <a:latin typeface="Playfair Display"/>
                <a:ea typeface="Playfair Display"/>
                <a:cs typeface="Playfair Display"/>
                <a:sym typeface="Playfair Display"/>
              </a:rPr>
              <a:t>Go, change the world</a:t>
            </a:r>
            <a:endParaRPr/>
          </a:p>
        </p:txBody>
      </p:sp>
      <p:sp>
        <p:nvSpPr>
          <p:cNvPr id="108" name="Google Shape;108;p14"/>
          <p:cNvSpPr/>
          <p:nvPr/>
        </p:nvSpPr>
        <p:spPr>
          <a:xfrm>
            <a:off x="2148716" y="2246000"/>
            <a:ext cx="7132089" cy="3646047"/>
          </a:xfrm>
          <a:prstGeom prst="rect">
            <a:avLst/>
          </a:prstGeom>
          <a:noFill/>
          <a:ln>
            <a:noFill/>
          </a:ln>
        </p:spPr>
        <p:txBody>
          <a:bodyPr spcFirstLastPara="1" wrap="square" lIns="91425" tIns="41575" rIns="91425" bIns="41575" anchor="t" anchorCtr="0">
            <a:noAutofit/>
          </a:bodyPr>
          <a:lstStyle/>
          <a:p>
            <a:pPr algn="just"/>
            <a:endParaRPr sz="2183" dirty="0">
              <a:solidFill>
                <a:schemeClr val="dk1"/>
              </a:solidFill>
              <a:latin typeface="Arial"/>
              <a:ea typeface="Arial"/>
              <a:cs typeface="Arial"/>
              <a:sym typeface="Arial"/>
            </a:endParaRPr>
          </a:p>
          <a:p>
            <a:pPr marL="311902" indent="-173281" algn="just">
              <a:buClr>
                <a:srgbClr val="000000"/>
              </a:buClr>
              <a:buSzPts val="2183"/>
            </a:pPr>
            <a:endParaRPr sz="2183" dirty="0">
              <a:solidFill>
                <a:schemeClr val="dk1"/>
              </a:solidFill>
              <a:latin typeface="Arial"/>
              <a:ea typeface="Arial"/>
              <a:cs typeface="Arial"/>
              <a:sym typeface="Arial"/>
            </a:endParaRPr>
          </a:p>
          <a:p>
            <a:endParaRPr sz="2183"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25197686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p:nvPr/>
        </p:nvSpPr>
        <p:spPr>
          <a:xfrm>
            <a:off x="1530549" y="857070"/>
            <a:ext cx="9143882" cy="5143720"/>
          </a:xfrm>
          <a:prstGeom prst="rect">
            <a:avLst/>
          </a:prstGeom>
          <a:solidFill>
            <a:schemeClr val="lt1">
              <a:alpha val="98823"/>
            </a:schemeClr>
          </a:solidFill>
          <a:ln w="76300" cap="flat" cmpd="sng">
            <a:solidFill>
              <a:srgbClr val="005893"/>
            </a:solidFill>
            <a:prstDash val="solid"/>
            <a:miter lim="8000"/>
            <a:headEnd type="none" w="sm" len="sm"/>
            <a:tailEnd type="none" w="sm" len="sm"/>
          </a:ln>
        </p:spPr>
        <p:txBody>
          <a:bodyPr spcFirstLastPara="1" wrap="square" lIns="91425" tIns="45700" rIns="91425" bIns="45700" anchor="t" anchorCtr="0">
            <a:noAutofit/>
          </a:bodyPr>
          <a:lstStyle/>
          <a:p>
            <a:pPr algn="just">
              <a:lnSpc>
                <a:spcPct val="115000"/>
              </a:lnSpc>
            </a:pPr>
            <a:endParaRPr dirty="0">
              <a:latin typeface="Calibri"/>
              <a:ea typeface="Calibri"/>
              <a:cs typeface="Calibri"/>
              <a:sym typeface="Calibri"/>
            </a:endParaRPr>
          </a:p>
          <a:p>
            <a:pPr algn="just">
              <a:lnSpc>
                <a:spcPct val="115000"/>
              </a:lnSpc>
              <a:spcBef>
                <a:spcPts val="1000"/>
              </a:spcBef>
            </a:pPr>
            <a:endParaRPr sz="1600" dirty="0">
              <a:latin typeface="Times New Roman"/>
              <a:ea typeface="Times New Roman"/>
              <a:cs typeface="Times New Roman"/>
              <a:sym typeface="Times New Roman"/>
            </a:endParaRPr>
          </a:p>
        </p:txBody>
      </p:sp>
      <p:sp>
        <p:nvSpPr>
          <p:cNvPr id="102" name="Google Shape;102;p14"/>
          <p:cNvSpPr/>
          <p:nvPr/>
        </p:nvSpPr>
        <p:spPr>
          <a:xfrm>
            <a:off x="1982472" y="1399375"/>
            <a:ext cx="8426865" cy="164"/>
          </a:xfrm>
          <a:custGeom>
            <a:avLst/>
            <a:gdLst/>
            <a:ahLst/>
            <a:cxnLst/>
            <a:rect l="l" t="t" r="r" b="b"/>
            <a:pathLst>
              <a:path w="18527395" h="120000" extrusionOk="0">
                <a:moveTo>
                  <a:pt x="0" y="0"/>
                </a:moveTo>
                <a:lnTo>
                  <a:pt x="18526859" y="0"/>
                </a:lnTo>
              </a:path>
            </a:pathLst>
          </a:custGeom>
          <a:noFill/>
          <a:ln w="15825" cap="flat" cmpd="sng">
            <a:solidFill>
              <a:srgbClr val="5E6DB3"/>
            </a:solidFill>
            <a:prstDash val="solid"/>
            <a:round/>
            <a:headEnd type="none" w="sm" len="sm"/>
            <a:tailEnd type="none" w="sm" len="sm"/>
          </a:ln>
        </p:spPr>
      </p:sp>
      <p:sp>
        <p:nvSpPr>
          <p:cNvPr id="103" name="Google Shape;103;p14"/>
          <p:cNvSpPr/>
          <p:nvPr/>
        </p:nvSpPr>
        <p:spPr>
          <a:xfrm>
            <a:off x="1980998" y="994285"/>
            <a:ext cx="321912" cy="322567"/>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endParaRPr/>
          </a:p>
        </p:txBody>
      </p:sp>
      <p:sp>
        <p:nvSpPr>
          <p:cNvPr id="104" name="Google Shape;104;p14"/>
          <p:cNvSpPr/>
          <p:nvPr/>
        </p:nvSpPr>
        <p:spPr>
          <a:xfrm>
            <a:off x="2880748" y="1181275"/>
            <a:ext cx="25871" cy="25871"/>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sp>
      <p:sp>
        <p:nvSpPr>
          <p:cNvPr id="105" name="Google Shape;105;p14"/>
          <p:cNvSpPr/>
          <p:nvPr/>
        </p:nvSpPr>
        <p:spPr>
          <a:xfrm>
            <a:off x="2887952" y="1187006"/>
            <a:ext cx="11462" cy="14245"/>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sp>
      <p:sp>
        <p:nvSpPr>
          <p:cNvPr id="106" name="Google Shape;106;p14"/>
          <p:cNvSpPr/>
          <p:nvPr/>
        </p:nvSpPr>
        <p:spPr>
          <a:xfrm>
            <a:off x="2352851" y="1056341"/>
            <a:ext cx="730607" cy="223668"/>
          </a:xfrm>
          <a:prstGeom prst="rect">
            <a:avLst/>
          </a:prstGeom>
          <a:noFill/>
          <a:ln>
            <a:noFill/>
          </a:ln>
        </p:spPr>
        <p:txBody>
          <a:bodyPr spcFirstLastPara="1" wrap="square" lIns="0" tIns="7850" rIns="0" bIns="0" anchor="t" anchorCtr="0">
            <a:noAutofit/>
          </a:bodyPr>
          <a:lstStyle/>
          <a:p>
            <a:pPr marL="5776">
              <a:lnSpc>
                <a:spcPct val="106000"/>
              </a:lnSpc>
            </a:pPr>
            <a:r>
              <a:rPr lang="en-US" sz="728" b="1">
                <a:solidFill>
                  <a:srgbClr val="231F20"/>
                </a:solidFill>
                <a:latin typeface="Helvetica Neue"/>
                <a:ea typeface="Helvetica Neue"/>
                <a:cs typeface="Helvetica Neue"/>
                <a:sym typeface="Helvetica Neue"/>
              </a:rPr>
              <a:t>RV College of</a:t>
            </a:r>
            <a:endParaRPr sz="728"/>
          </a:p>
          <a:p>
            <a:pPr marL="5776">
              <a:lnSpc>
                <a:spcPct val="106000"/>
              </a:lnSpc>
              <a:spcBef>
                <a:spcPts val="45"/>
              </a:spcBef>
            </a:pPr>
            <a:r>
              <a:rPr lang="en-US" sz="728" b="1">
                <a:solidFill>
                  <a:srgbClr val="231F20"/>
                </a:solidFill>
                <a:latin typeface="Helvetica Neue"/>
                <a:ea typeface="Helvetica Neue"/>
                <a:cs typeface="Helvetica Neue"/>
                <a:sym typeface="Helvetica Neue"/>
              </a:rPr>
              <a:t>Engineering </a:t>
            </a:r>
            <a:endParaRPr sz="728"/>
          </a:p>
        </p:txBody>
      </p:sp>
      <p:sp>
        <p:nvSpPr>
          <p:cNvPr id="107" name="Google Shape;107;p14"/>
          <p:cNvSpPr txBox="1"/>
          <p:nvPr/>
        </p:nvSpPr>
        <p:spPr>
          <a:xfrm>
            <a:off x="8730022" y="1042587"/>
            <a:ext cx="1673584" cy="209914"/>
          </a:xfrm>
          <a:prstGeom prst="rect">
            <a:avLst/>
          </a:prstGeom>
          <a:noFill/>
          <a:ln>
            <a:noFill/>
          </a:ln>
        </p:spPr>
        <p:txBody>
          <a:bodyPr spcFirstLastPara="1" wrap="square" lIns="0" tIns="0" rIns="0" bIns="0" anchor="t" anchorCtr="0">
            <a:noAutofit/>
          </a:bodyPr>
          <a:lstStyle/>
          <a:p>
            <a:pPr algn="r"/>
            <a:r>
              <a:rPr lang="en-US" sz="1092" i="1">
                <a:solidFill>
                  <a:srgbClr val="422C75"/>
                </a:solidFill>
                <a:latin typeface="Playfair Display"/>
                <a:ea typeface="Playfair Display"/>
                <a:cs typeface="Playfair Display"/>
                <a:sym typeface="Playfair Display"/>
              </a:rPr>
              <a:t>Go, change the world</a:t>
            </a:r>
            <a:endParaRPr/>
          </a:p>
        </p:txBody>
      </p:sp>
      <p:sp>
        <p:nvSpPr>
          <p:cNvPr id="108" name="Google Shape;108;p14"/>
          <p:cNvSpPr/>
          <p:nvPr/>
        </p:nvSpPr>
        <p:spPr>
          <a:xfrm>
            <a:off x="2148716" y="2246000"/>
            <a:ext cx="7132089" cy="3646047"/>
          </a:xfrm>
          <a:prstGeom prst="rect">
            <a:avLst/>
          </a:prstGeom>
          <a:noFill/>
          <a:ln>
            <a:noFill/>
          </a:ln>
        </p:spPr>
        <p:txBody>
          <a:bodyPr spcFirstLastPara="1" wrap="square" lIns="91425" tIns="41575" rIns="91425" bIns="41575" anchor="t" anchorCtr="0">
            <a:noAutofit/>
          </a:bodyPr>
          <a:lstStyle/>
          <a:p>
            <a:pPr algn="just"/>
            <a:endParaRPr sz="2183" dirty="0"/>
          </a:p>
          <a:p>
            <a:pPr marL="311902" indent="-173281" algn="just">
              <a:buSzPts val="2183"/>
            </a:pPr>
            <a:endParaRPr sz="2183" dirty="0"/>
          </a:p>
          <a:p>
            <a:endParaRPr sz="2183" dirty="0"/>
          </a:p>
        </p:txBody>
      </p:sp>
      <p:sp>
        <p:nvSpPr>
          <p:cNvPr id="10" name="Title 1"/>
          <p:cNvSpPr txBox="1">
            <a:spLocks/>
          </p:cNvSpPr>
          <p:nvPr/>
        </p:nvSpPr>
        <p:spPr bwMode="auto">
          <a:xfrm>
            <a:off x="1799135" y="139937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en-US" sz="2800" b="1" dirty="0">
                <a:solidFill>
                  <a:sysClr val="windowText" lastClr="000000"/>
                </a:solidFill>
                <a:latin typeface="Times New Roman" panose="02020603050405020304" pitchFamily="18" charset="0"/>
                <a:cs typeface="Times New Roman" panose="02020603050405020304" pitchFamily="18" charset="0"/>
              </a:rPr>
              <a:t>Type-1</a:t>
            </a:r>
          </a:p>
        </p:txBody>
      </p:sp>
      <p:pic>
        <p:nvPicPr>
          <p:cNvPr id="2" name="Picture 1"/>
          <p:cNvPicPr>
            <a:picLocks noChangeAspect="1"/>
          </p:cNvPicPr>
          <p:nvPr/>
        </p:nvPicPr>
        <p:blipFill>
          <a:blip r:embed="rId4"/>
          <a:stretch>
            <a:fillRect/>
          </a:stretch>
        </p:blipFill>
        <p:spPr>
          <a:xfrm>
            <a:off x="5440026" y="1559690"/>
            <a:ext cx="8230313" cy="4523624"/>
          </a:xfrm>
          <a:prstGeom prst="rect">
            <a:avLst/>
          </a:prstGeom>
        </p:spPr>
      </p:pic>
      <p:sp>
        <p:nvSpPr>
          <p:cNvPr id="3" name="Rectangle 2"/>
          <p:cNvSpPr/>
          <p:nvPr/>
        </p:nvSpPr>
        <p:spPr>
          <a:xfrm>
            <a:off x="3083456" y="2599059"/>
            <a:ext cx="6461914" cy="523220"/>
          </a:xfrm>
          <a:prstGeom prst="rect">
            <a:avLst/>
          </a:prstGeom>
        </p:spPr>
        <p:txBody>
          <a:bodyPr wrap="square">
            <a:spAutoFit/>
          </a:bodyPr>
          <a:lstStyle/>
          <a:p>
            <a:pPr algn="ctr" eaLnBrk="0" fontAlgn="base" hangingPunct="0">
              <a:spcBef>
                <a:spcPct val="0"/>
              </a:spcBef>
              <a:spcAft>
                <a:spcPct val="0"/>
              </a:spcAft>
              <a:buClrTx/>
            </a:pPr>
            <a:r>
              <a:rPr lang="en-US" altLang="en-US" sz="2800" b="1" dirty="0">
                <a:solidFill>
                  <a:sysClr val="windowText" lastClr="000000"/>
                </a:solidFill>
                <a:latin typeface="Times New Roman" panose="02020603050405020304" pitchFamily="18" charset="0"/>
                <a:ea typeface="+mj-ea"/>
                <a:cs typeface="Times New Roman" panose="02020603050405020304" pitchFamily="18" charset="0"/>
              </a:rPr>
              <a:t>void function(void)</a:t>
            </a:r>
          </a:p>
        </p:txBody>
      </p:sp>
    </p:spTree>
    <p:extLst>
      <p:ext uri="{BB962C8B-B14F-4D97-AF65-F5344CB8AC3E}">
        <p14:creationId xmlns:p14="http://schemas.microsoft.com/office/powerpoint/2010/main" val="1425017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189850"/>
            <a:ext cx="10631633" cy="3845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Arial" panose="020B0604020202020204" pitchFamily="34" charset="0"/>
              <a:buChar char="•"/>
            </a:pPr>
            <a:r>
              <a:rPr lang="en-US" sz="2800" spc="-5" dirty="0">
                <a:latin typeface="Times New Roman"/>
                <a:cs typeface="Times New Roman"/>
              </a:rPr>
              <a:t>N</a:t>
            </a:r>
            <a:r>
              <a:rPr lang="en-US" sz="2800" spc="-10" dirty="0">
                <a:latin typeface="Times New Roman"/>
                <a:cs typeface="Times New Roman"/>
              </a:rPr>
              <a:t>U</a:t>
            </a:r>
            <a:r>
              <a:rPr lang="en-US" sz="2800" spc="-15" dirty="0">
                <a:latin typeface="Times New Roman"/>
                <a:cs typeface="Times New Roman"/>
              </a:rPr>
              <a:t>LL</a:t>
            </a:r>
            <a:r>
              <a:rPr lang="en-US" sz="2800" dirty="0">
                <a:latin typeface="Times New Roman"/>
                <a:cs typeface="Times New Roman"/>
              </a:rPr>
              <a:t> </a:t>
            </a:r>
            <a:r>
              <a:rPr lang="en-US" sz="2800" spc="-15" dirty="0">
                <a:latin typeface="Times New Roman"/>
                <a:cs typeface="Times New Roman"/>
              </a:rPr>
              <a:t>Charac</a:t>
            </a:r>
            <a:r>
              <a:rPr lang="en-US" sz="2800" dirty="0">
                <a:latin typeface="Times New Roman"/>
                <a:cs typeface="Times New Roman"/>
              </a:rPr>
              <a:t>t</a:t>
            </a:r>
            <a:r>
              <a:rPr lang="en-US" sz="2800" spc="-10" dirty="0">
                <a:latin typeface="Times New Roman"/>
                <a:cs typeface="Times New Roman"/>
              </a:rPr>
              <a:t>er</a:t>
            </a:r>
            <a:r>
              <a:rPr lang="en-US" sz="2800" spc="-30" dirty="0">
                <a:latin typeface="Times New Roman"/>
                <a:cs typeface="Times New Roman"/>
              </a:rPr>
              <a:t> </a:t>
            </a:r>
            <a:r>
              <a:rPr lang="en-US" sz="2800" spc="-10" dirty="0">
                <a:latin typeface="Times New Roman"/>
                <a:cs typeface="Times New Roman"/>
              </a:rPr>
              <a:t>is</a:t>
            </a:r>
            <a:r>
              <a:rPr lang="en-US" sz="2800" spc="-5" dirty="0">
                <a:latin typeface="Times New Roman"/>
                <a:cs typeface="Times New Roman"/>
              </a:rPr>
              <a:t> </a:t>
            </a:r>
            <a:r>
              <a:rPr lang="en-US" sz="2800" spc="-10" dirty="0">
                <a:latin typeface="Times New Roman"/>
                <a:cs typeface="Times New Roman"/>
              </a:rPr>
              <a:t>also</a:t>
            </a:r>
            <a:r>
              <a:rPr lang="en-US" sz="2800" spc="-5" dirty="0">
                <a:latin typeface="Times New Roman"/>
                <a:cs typeface="Times New Roman"/>
              </a:rPr>
              <a:t> </a:t>
            </a:r>
            <a:r>
              <a:rPr lang="en-US" sz="2800" dirty="0">
                <a:latin typeface="Times New Roman"/>
                <a:cs typeface="Times New Roman"/>
              </a:rPr>
              <a:t>kno</a:t>
            </a:r>
            <a:r>
              <a:rPr lang="en-US" sz="2800" spc="-10" dirty="0">
                <a:latin typeface="Times New Roman"/>
                <a:cs typeface="Times New Roman"/>
              </a:rPr>
              <a:t>w</a:t>
            </a:r>
            <a:r>
              <a:rPr lang="en-US" sz="2800" dirty="0">
                <a:latin typeface="Times New Roman"/>
                <a:cs typeface="Times New Roman"/>
              </a:rPr>
              <a:t>n as</a:t>
            </a:r>
            <a:r>
              <a:rPr lang="en-US" sz="2800" spc="-5" dirty="0">
                <a:latin typeface="Times New Roman"/>
                <a:cs typeface="Times New Roman"/>
              </a:rPr>
              <a:t> </a:t>
            </a:r>
            <a:r>
              <a:rPr lang="en-US" sz="2800" dirty="0">
                <a:latin typeface="Times New Roman"/>
                <a:cs typeface="Times New Roman"/>
              </a:rPr>
              <a:t>s</a:t>
            </a:r>
            <a:r>
              <a:rPr lang="en-US" sz="2800" spc="-10" dirty="0">
                <a:latin typeface="Times New Roman"/>
                <a:cs typeface="Times New Roman"/>
              </a:rPr>
              <a:t>t</a:t>
            </a:r>
            <a:r>
              <a:rPr lang="en-US" sz="2800" spc="-5" dirty="0">
                <a:latin typeface="Times New Roman"/>
                <a:cs typeface="Times New Roman"/>
              </a:rPr>
              <a:t>r</a:t>
            </a:r>
            <a:r>
              <a:rPr lang="en-US" sz="2800" spc="-15" dirty="0">
                <a:latin typeface="Times New Roman"/>
                <a:cs typeface="Times New Roman"/>
              </a:rPr>
              <a:t>ing</a:t>
            </a:r>
            <a:r>
              <a:rPr lang="en-US" sz="2800" spc="-25" dirty="0">
                <a:latin typeface="Times New Roman"/>
                <a:cs typeface="Times New Roman"/>
              </a:rPr>
              <a:t> </a:t>
            </a:r>
            <a:r>
              <a:rPr lang="en-US" sz="2800" spc="-10" dirty="0">
                <a:latin typeface="Times New Roman"/>
                <a:cs typeface="Times New Roman"/>
              </a:rPr>
              <a:t>te</a:t>
            </a:r>
            <a:r>
              <a:rPr lang="en-US" sz="2800" spc="-5" dirty="0">
                <a:latin typeface="Times New Roman"/>
                <a:cs typeface="Times New Roman"/>
              </a:rPr>
              <a:t>r</a:t>
            </a:r>
            <a:r>
              <a:rPr lang="en-US" sz="2800" spc="-40" dirty="0">
                <a:latin typeface="Times New Roman"/>
                <a:cs typeface="Times New Roman"/>
              </a:rPr>
              <a:t>m</a:t>
            </a:r>
            <a:r>
              <a:rPr lang="en-US" sz="2800" spc="-10" dirty="0">
                <a:latin typeface="Times New Roman"/>
                <a:cs typeface="Times New Roman"/>
              </a:rPr>
              <a:t>ina</a:t>
            </a:r>
            <a:r>
              <a:rPr lang="en-US" sz="2800" spc="-5" dirty="0">
                <a:latin typeface="Times New Roman"/>
                <a:cs typeface="Times New Roman"/>
              </a:rPr>
              <a:t>t</a:t>
            </a:r>
            <a:r>
              <a:rPr lang="en-US" sz="2800" spc="-15" dirty="0">
                <a:latin typeface="Times New Roman"/>
                <a:cs typeface="Times New Roman"/>
              </a:rPr>
              <a:t>ing</a:t>
            </a:r>
            <a:r>
              <a:rPr lang="en-US" sz="2800" spc="-35" dirty="0">
                <a:latin typeface="Times New Roman"/>
                <a:cs typeface="Times New Roman"/>
              </a:rPr>
              <a:t> </a:t>
            </a:r>
            <a:r>
              <a:rPr lang="en-US" sz="2800" spc="-15" dirty="0">
                <a:latin typeface="Times New Roman"/>
                <a:cs typeface="Times New Roman"/>
              </a:rPr>
              <a:t>cha</a:t>
            </a:r>
            <a:r>
              <a:rPr lang="en-US" sz="2800" spc="-5" dirty="0">
                <a:latin typeface="Times New Roman"/>
                <a:cs typeface="Times New Roman"/>
              </a:rPr>
              <a:t>r</a:t>
            </a:r>
            <a:r>
              <a:rPr lang="en-US" sz="2800" spc="-15" dirty="0">
                <a:latin typeface="Times New Roman"/>
                <a:cs typeface="Times New Roman"/>
              </a:rPr>
              <a:t>ac</a:t>
            </a:r>
            <a:r>
              <a:rPr lang="en-US" sz="2800" spc="-5" dirty="0">
                <a:latin typeface="Times New Roman"/>
                <a:cs typeface="Times New Roman"/>
              </a:rPr>
              <a:t>t</a:t>
            </a:r>
            <a:r>
              <a:rPr lang="en-US" sz="2800" spc="-10" dirty="0">
                <a:latin typeface="Times New Roman"/>
                <a:cs typeface="Times New Roman"/>
              </a:rPr>
              <a:t>er.</a:t>
            </a:r>
            <a:endParaRPr lang="en-US" sz="2800" dirty="0">
              <a:latin typeface="Times New Roman"/>
              <a:cs typeface="Times New Roman"/>
            </a:endParaRPr>
          </a:p>
          <a:p>
            <a:pPr>
              <a:lnSpc>
                <a:spcPct val="150000"/>
              </a:lnSpc>
              <a:spcBef>
                <a:spcPts val="61"/>
              </a:spcBef>
              <a:buFont typeface="Arial" panose="020B0604020202020204" pitchFamily="34" charset="0"/>
              <a:buChar char="•"/>
            </a:pPr>
            <a:r>
              <a:rPr lang="en-US" sz="2800" dirty="0">
                <a:latin typeface="Times New Roman"/>
                <a:cs typeface="Times New Roman"/>
              </a:rPr>
              <a:t>It</a:t>
            </a:r>
            <a:r>
              <a:rPr lang="en-US" sz="2800" spc="-5" dirty="0">
                <a:latin typeface="Times New Roman"/>
                <a:cs typeface="Times New Roman"/>
              </a:rPr>
              <a:t> </a:t>
            </a:r>
            <a:r>
              <a:rPr lang="en-US" sz="2800" dirty="0">
                <a:latin typeface="Times New Roman"/>
                <a:cs typeface="Times New Roman"/>
              </a:rPr>
              <a:t>is represen</a:t>
            </a:r>
            <a:r>
              <a:rPr lang="en-US" sz="2800" spc="5" dirty="0">
                <a:latin typeface="Times New Roman"/>
                <a:cs typeface="Times New Roman"/>
              </a:rPr>
              <a:t>t</a:t>
            </a:r>
            <a:r>
              <a:rPr lang="en-US" sz="2800" dirty="0">
                <a:latin typeface="Times New Roman"/>
                <a:cs typeface="Times New Roman"/>
              </a:rPr>
              <a:t>ed</a:t>
            </a:r>
            <a:r>
              <a:rPr lang="en-US" sz="2800" spc="-35" dirty="0">
                <a:latin typeface="Times New Roman"/>
                <a:cs typeface="Times New Roman"/>
              </a:rPr>
              <a:t> </a:t>
            </a:r>
            <a:r>
              <a:rPr lang="en-US" sz="2800" dirty="0">
                <a:latin typeface="Times New Roman"/>
                <a:cs typeface="Times New Roman"/>
              </a:rPr>
              <a:t>by </a:t>
            </a:r>
            <a:r>
              <a:rPr lang="en-US" sz="2800" spc="10" dirty="0">
                <a:latin typeface="Times New Roman"/>
                <a:cs typeface="Times New Roman"/>
              </a:rPr>
              <a:t>“</a:t>
            </a:r>
            <a:r>
              <a:rPr lang="en-US" sz="2800" spc="-5" dirty="0">
                <a:latin typeface="Times New Roman"/>
                <a:cs typeface="Times New Roman"/>
              </a:rPr>
              <a:t>\</a:t>
            </a:r>
            <a:r>
              <a:rPr lang="en-US" sz="2800" dirty="0">
                <a:latin typeface="Times New Roman"/>
                <a:cs typeface="Times New Roman"/>
              </a:rPr>
              <a:t>0”.</a:t>
            </a:r>
          </a:p>
          <a:p>
            <a:pPr>
              <a:lnSpc>
                <a:spcPct val="150000"/>
              </a:lnSpc>
              <a:spcBef>
                <a:spcPts val="61"/>
              </a:spcBef>
              <a:buFont typeface="Arial" panose="020B0604020202020204" pitchFamily="34" charset="0"/>
              <a:buChar char="•"/>
            </a:pPr>
            <a:r>
              <a:rPr lang="en-US" sz="2800" spc="-5" dirty="0">
                <a:latin typeface="Times New Roman"/>
                <a:cs typeface="Times New Roman"/>
              </a:rPr>
              <a:t>N</a:t>
            </a:r>
            <a:r>
              <a:rPr lang="en-US" sz="2800" spc="-10" dirty="0">
                <a:latin typeface="Times New Roman"/>
                <a:cs typeface="Times New Roman"/>
              </a:rPr>
              <a:t>U</a:t>
            </a:r>
            <a:r>
              <a:rPr lang="en-US" sz="2800" spc="-15" dirty="0">
                <a:latin typeface="Times New Roman"/>
                <a:cs typeface="Times New Roman"/>
              </a:rPr>
              <a:t>LL</a:t>
            </a:r>
            <a:r>
              <a:rPr lang="en-US" sz="2800" dirty="0">
                <a:latin typeface="Times New Roman"/>
                <a:cs typeface="Times New Roman"/>
              </a:rPr>
              <a:t> </a:t>
            </a:r>
            <a:r>
              <a:rPr lang="en-US" sz="2800" spc="-15" dirty="0">
                <a:latin typeface="Times New Roman"/>
                <a:cs typeface="Times New Roman"/>
              </a:rPr>
              <a:t>Charac</a:t>
            </a:r>
            <a:r>
              <a:rPr lang="en-US" sz="2800" dirty="0">
                <a:latin typeface="Times New Roman"/>
                <a:cs typeface="Times New Roman"/>
              </a:rPr>
              <a:t>t</a:t>
            </a:r>
            <a:r>
              <a:rPr lang="en-US" sz="2800" spc="-10" dirty="0">
                <a:latin typeface="Times New Roman"/>
                <a:cs typeface="Times New Roman"/>
              </a:rPr>
              <a:t>er</a:t>
            </a:r>
            <a:r>
              <a:rPr lang="en-US" sz="2800" spc="-30" dirty="0">
                <a:latin typeface="Times New Roman"/>
                <a:cs typeface="Times New Roman"/>
              </a:rPr>
              <a:t> </a:t>
            </a:r>
            <a:r>
              <a:rPr lang="en-US" sz="2800" spc="-10" dirty="0">
                <a:latin typeface="Times New Roman"/>
                <a:cs typeface="Times New Roman"/>
              </a:rPr>
              <a:t>is</a:t>
            </a:r>
            <a:r>
              <a:rPr lang="en-US" sz="2800" spc="-5" dirty="0">
                <a:latin typeface="Times New Roman"/>
                <a:cs typeface="Times New Roman"/>
              </a:rPr>
              <a:t> </a:t>
            </a:r>
            <a:r>
              <a:rPr lang="en-US" sz="2800" spc="-15" dirty="0">
                <a:latin typeface="Times New Roman"/>
                <a:cs typeface="Times New Roman"/>
              </a:rPr>
              <a:t>h</a:t>
            </a:r>
            <a:r>
              <a:rPr lang="en-US" sz="2800" spc="-10" dirty="0">
                <a:latin typeface="Times New Roman"/>
                <a:cs typeface="Times New Roman"/>
              </a:rPr>
              <a:t>a</a:t>
            </a:r>
            <a:r>
              <a:rPr lang="en-US" sz="2800" spc="-15" dirty="0">
                <a:latin typeface="Times New Roman"/>
                <a:cs typeface="Times New Roman"/>
              </a:rPr>
              <a:t>ving</a:t>
            </a:r>
            <a:r>
              <a:rPr lang="en-US" sz="2800" spc="-20" dirty="0">
                <a:latin typeface="Times New Roman"/>
                <a:cs typeface="Times New Roman"/>
              </a:rPr>
              <a:t> </a:t>
            </a:r>
            <a:r>
              <a:rPr lang="en-US" sz="2800" spc="-5" dirty="0">
                <a:latin typeface="Times New Roman"/>
                <a:cs typeface="Times New Roman"/>
              </a:rPr>
              <a:t>A</a:t>
            </a:r>
            <a:r>
              <a:rPr lang="en-US" sz="2800" spc="-10" dirty="0">
                <a:latin typeface="Times New Roman"/>
                <a:cs typeface="Times New Roman"/>
              </a:rPr>
              <a:t>S</a:t>
            </a:r>
            <a:r>
              <a:rPr lang="en-US" sz="2800" dirty="0">
                <a:latin typeface="Times New Roman"/>
                <a:cs typeface="Times New Roman"/>
              </a:rPr>
              <a:t>CII</a:t>
            </a:r>
            <a:r>
              <a:rPr lang="en-US" sz="2800" spc="10" dirty="0">
                <a:latin typeface="Times New Roman"/>
                <a:cs typeface="Times New Roman"/>
              </a:rPr>
              <a:t> </a:t>
            </a:r>
            <a:r>
              <a:rPr lang="en-US" sz="2800" spc="-15" dirty="0">
                <a:latin typeface="Times New Roman"/>
                <a:cs typeface="Times New Roman"/>
              </a:rPr>
              <a:t>value</a:t>
            </a:r>
            <a:r>
              <a:rPr lang="en-US" sz="2800" spc="-5" dirty="0">
                <a:latin typeface="Times New Roman"/>
                <a:cs typeface="Times New Roman"/>
              </a:rPr>
              <a:t> </a:t>
            </a:r>
            <a:r>
              <a:rPr lang="en-US" sz="2800" dirty="0">
                <a:latin typeface="Times New Roman"/>
                <a:cs typeface="Times New Roman"/>
              </a:rPr>
              <a:t>0</a:t>
            </a:r>
          </a:p>
          <a:p>
            <a:pPr>
              <a:lnSpc>
                <a:spcPct val="150000"/>
              </a:lnSpc>
              <a:spcBef>
                <a:spcPts val="61"/>
              </a:spcBef>
              <a:buFont typeface="Arial" panose="020B0604020202020204" pitchFamily="34" charset="0"/>
              <a:buChar char="•"/>
            </a:pPr>
            <a:r>
              <a:rPr lang="en-US" sz="2800" dirty="0">
                <a:latin typeface="Times New Roman"/>
                <a:cs typeface="Times New Roman"/>
              </a:rPr>
              <a:t>N</a:t>
            </a:r>
            <a:r>
              <a:rPr lang="en-US" sz="2800" spc="-15" dirty="0">
                <a:latin typeface="Times New Roman"/>
                <a:cs typeface="Times New Roman"/>
              </a:rPr>
              <a:t>U</a:t>
            </a:r>
            <a:r>
              <a:rPr lang="en-US" sz="2800" dirty="0">
                <a:latin typeface="Times New Roman"/>
                <a:cs typeface="Times New Roman"/>
              </a:rPr>
              <a:t>LL te</a:t>
            </a:r>
            <a:r>
              <a:rPr lang="en-US" sz="2800" spc="5" dirty="0">
                <a:latin typeface="Times New Roman"/>
                <a:cs typeface="Times New Roman"/>
              </a:rPr>
              <a:t>r</a:t>
            </a:r>
            <a:r>
              <a:rPr lang="en-US" sz="2800" spc="-25" dirty="0">
                <a:latin typeface="Times New Roman"/>
                <a:cs typeface="Times New Roman"/>
              </a:rPr>
              <a:t>m</a:t>
            </a:r>
            <a:r>
              <a:rPr lang="en-US" sz="2800" dirty="0">
                <a:latin typeface="Times New Roman"/>
                <a:cs typeface="Times New Roman"/>
              </a:rPr>
              <a:t>inates</a:t>
            </a:r>
            <a:r>
              <a:rPr lang="en-US" sz="2800" spc="-25" dirty="0">
                <a:latin typeface="Times New Roman"/>
                <a:cs typeface="Times New Roman"/>
              </a:rPr>
              <a:t> </a:t>
            </a:r>
            <a:r>
              <a:rPr lang="en-US" sz="2800" dirty="0">
                <a:latin typeface="Times New Roman"/>
                <a:cs typeface="Times New Roman"/>
              </a:rPr>
              <a:t>a</a:t>
            </a:r>
            <a:r>
              <a:rPr lang="en-US" sz="2800" spc="-15" dirty="0">
                <a:latin typeface="Times New Roman"/>
                <a:cs typeface="Times New Roman"/>
              </a:rPr>
              <a:t> </a:t>
            </a:r>
            <a:r>
              <a:rPr lang="en-US" sz="2800" dirty="0">
                <a:latin typeface="Times New Roman"/>
                <a:cs typeface="Times New Roman"/>
              </a:rPr>
              <a:t>st</a:t>
            </a:r>
            <a:r>
              <a:rPr lang="en-US" sz="2800" spc="5" dirty="0">
                <a:latin typeface="Times New Roman"/>
                <a:cs typeface="Times New Roman"/>
              </a:rPr>
              <a:t>r</a:t>
            </a:r>
            <a:r>
              <a:rPr lang="en-US" sz="2800" dirty="0">
                <a:latin typeface="Times New Roman"/>
                <a:cs typeface="Times New Roman"/>
              </a:rPr>
              <a:t>ing,</a:t>
            </a:r>
            <a:r>
              <a:rPr lang="en-US" sz="2800" spc="-25" dirty="0">
                <a:latin typeface="Times New Roman"/>
                <a:cs typeface="Times New Roman"/>
              </a:rPr>
              <a:t> </a:t>
            </a:r>
            <a:r>
              <a:rPr lang="en-US" sz="2800" dirty="0">
                <a:latin typeface="Times New Roman"/>
                <a:cs typeface="Times New Roman"/>
              </a:rPr>
              <a:t>but isn</a:t>
            </a:r>
            <a:r>
              <a:rPr lang="en-US" sz="2800" spc="5" dirty="0">
                <a:latin typeface="Times New Roman"/>
                <a:cs typeface="Times New Roman"/>
              </a:rPr>
              <a:t>’</a:t>
            </a:r>
            <a:r>
              <a:rPr lang="en-US" sz="2800" dirty="0">
                <a:latin typeface="Times New Roman"/>
                <a:cs typeface="Times New Roman"/>
              </a:rPr>
              <a:t>t</a:t>
            </a:r>
            <a:r>
              <a:rPr lang="en-US" sz="2800" spc="-25" dirty="0">
                <a:latin typeface="Times New Roman"/>
                <a:cs typeface="Times New Roman"/>
              </a:rPr>
              <a:t> </a:t>
            </a:r>
            <a:r>
              <a:rPr lang="en-US" sz="2800" dirty="0">
                <a:latin typeface="Times New Roman"/>
                <a:cs typeface="Times New Roman"/>
              </a:rPr>
              <a:t>part</a:t>
            </a:r>
            <a:r>
              <a:rPr lang="en-US" sz="2800" spc="-20" dirty="0">
                <a:latin typeface="Times New Roman"/>
                <a:cs typeface="Times New Roman"/>
              </a:rPr>
              <a:t> </a:t>
            </a:r>
            <a:r>
              <a:rPr lang="en-US" sz="2800" dirty="0">
                <a:latin typeface="Times New Roman"/>
                <a:cs typeface="Times New Roman"/>
              </a:rPr>
              <a:t>of it</a:t>
            </a:r>
          </a:p>
          <a:p>
            <a:pPr>
              <a:lnSpc>
                <a:spcPct val="150000"/>
              </a:lnSpc>
              <a:spcBef>
                <a:spcPts val="61"/>
              </a:spcBef>
              <a:buFont typeface="Arial" panose="020B0604020202020204" pitchFamily="34" charset="0"/>
              <a:buChar char="•"/>
            </a:pPr>
            <a:r>
              <a:rPr lang="en-US" sz="2800" spc="-10" dirty="0">
                <a:latin typeface="Times New Roman"/>
                <a:cs typeface="Times New Roman"/>
              </a:rPr>
              <a:t>i</a:t>
            </a:r>
            <a:r>
              <a:rPr lang="en-US" sz="2800" spc="-35" dirty="0">
                <a:latin typeface="Times New Roman"/>
                <a:cs typeface="Times New Roman"/>
              </a:rPr>
              <a:t>m</a:t>
            </a:r>
            <a:r>
              <a:rPr lang="en-US" sz="2800" spc="-15" dirty="0">
                <a:latin typeface="Times New Roman"/>
                <a:cs typeface="Times New Roman"/>
              </a:rPr>
              <a:t>por</a:t>
            </a:r>
            <a:r>
              <a:rPr lang="en-US" sz="2800" spc="-5" dirty="0">
                <a:latin typeface="Times New Roman"/>
                <a:cs typeface="Times New Roman"/>
              </a:rPr>
              <a:t>t</a:t>
            </a:r>
            <a:r>
              <a:rPr lang="en-US" sz="2800" spc="-10" dirty="0">
                <a:latin typeface="Times New Roman"/>
                <a:cs typeface="Times New Roman"/>
              </a:rPr>
              <a:t>ant</a:t>
            </a:r>
            <a:r>
              <a:rPr lang="en-US" sz="2800" spc="-20" dirty="0">
                <a:latin typeface="Times New Roman"/>
                <a:cs typeface="Times New Roman"/>
              </a:rPr>
              <a:t> </a:t>
            </a:r>
            <a:r>
              <a:rPr lang="en-US" sz="2800" dirty="0">
                <a:latin typeface="Times New Roman"/>
                <a:cs typeface="Times New Roman"/>
              </a:rPr>
              <a:t>for </a:t>
            </a:r>
            <a:r>
              <a:rPr lang="en-US" sz="2800" spc="-5" dirty="0" err="1">
                <a:latin typeface="Times New Roman"/>
                <a:cs typeface="Times New Roman"/>
              </a:rPr>
              <a:t>st</a:t>
            </a:r>
            <a:r>
              <a:rPr lang="en-US" sz="2800" spc="10" dirty="0" err="1">
                <a:latin typeface="Times New Roman"/>
                <a:cs typeface="Times New Roman"/>
              </a:rPr>
              <a:t>r</a:t>
            </a:r>
            <a:r>
              <a:rPr lang="en-US" sz="2800" spc="-10" dirty="0" err="1">
                <a:latin typeface="Times New Roman"/>
                <a:cs typeface="Times New Roman"/>
              </a:rPr>
              <a:t>len</a:t>
            </a:r>
            <a:r>
              <a:rPr lang="en-US" sz="2800" dirty="0">
                <a:latin typeface="Times New Roman"/>
                <a:cs typeface="Times New Roman"/>
              </a:rPr>
              <a:t>()</a:t>
            </a:r>
            <a:r>
              <a:rPr lang="en-US" sz="2800" spc="-35" dirty="0">
                <a:latin typeface="Times New Roman"/>
                <a:cs typeface="Times New Roman"/>
              </a:rPr>
              <a:t> </a:t>
            </a:r>
            <a:r>
              <a:rPr lang="en-US" sz="2800" dirty="0">
                <a:latin typeface="Times New Roman"/>
                <a:cs typeface="Times New Roman"/>
              </a:rPr>
              <a:t>– leng</a:t>
            </a:r>
            <a:r>
              <a:rPr lang="en-US" sz="2800" spc="5" dirty="0">
                <a:latin typeface="Times New Roman"/>
                <a:cs typeface="Times New Roman"/>
              </a:rPr>
              <a:t>t</a:t>
            </a:r>
            <a:r>
              <a:rPr lang="en-US" sz="2800" dirty="0">
                <a:latin typeface="Times New Roman"/>
                <a:cs typeface="Times New Roman"/>
              </a:rPr>
              <a:t>h</a:t>
            </a:r>
            <a:r>
              <a:rPr lang="en-US" sz="2800" spc="-25" dirty="0">
                <a:latin typeface="Times New Roman"/>
                <a:cs typeface="Times New Roman"/>
              </a:rPr>
              <a:t> </a:t>
            </a:r>
            <a:r>
              <a:rPr lang="en-US" sz="2800" dirty="0">
                <a:latin typeface="Times New Roman"/>
                <a:cs typeface="Times New Roman"/>
              </a:rPr>
              <a:t>doesn</a:t>
            </a:r>
            <a:r>
              <a:rPr lang="en-US" sz="2800" spc="5" dirty="0">
                <a:latin typeface="Times New Roman"/>
                <a:cs typeface="Times New Roman"/>
              </a:rPr>
              <a:t>’</a:t>
            </a:r>
            <a:r>
              <a:rPr lang="en-US" sz="2800" dirty="0">
                <a:latin typeface="Times New Roman"/>
                <a:cs typeface="Times New Roman"/>
              </a:rPr>
              <a:t>t</a:t>
            </a:r>
            <a:r>
              <a:rPr lang="en-US" sz="2800" spc="-10" dirty="0">
                <a:latin typeface="Times New Roman"/>
                <a:cs typeface="Times New Roman"/>
              </a:rPr>
              <a:t> </a:t>
            </a:r>
            <a:r>
              <a:rPr lang="en-US" sz="2800" dirty="0">
                <a:latin typeface="Times New Roman"/>
                <a:cs typeface="Times New Roman"/>
              </a:rPr>
              <a:t>inc</a:t>
            </a:r>
            <a:r>
              <a:rPr lang="en-US" sz="2800" spc="5" dirty="0">
                <a:latin typeface="Times New Roman"/>
                <a:cs typeface="Times New Roman"/>
              </a:rPr>
              <a:t>l</a:t>
            </a:r>
            <a:r>
              <a:rPr lang="en-US" sz="2800" dirty="0">
                <a:latin typeface="Times New Roman"/>
                <a:cs typeface="Times New Roman"/>
              </a:rPr>
              <a:t>ude</a:t>
            </a:r>
            <a:r>
              <a:rPr lang="en-US" sz="2800" spc="-35" dirty="0">
                <a:latin typeface="Times New Roman"/>
                <a:cs typeface="Times New Roman"/>
              </a:rPr>
              <a:t> </a:t>
            </a:r>
            <a:r>
              <a:rPr lang="en-US" sz="2800" dirty="0">
                <a:latin typeface="Times New Roman"/>
                <a:cs typeface="Times New Roman"/>
              </a:rPr>
              <a:t>the </a:t>
            </a:r>
            <a:r>
              <a:rPr lang="en-US" sz="2800" spc="-10" dirty="0">
                <a:latin typeface="Times New Roman"/>
                <a:cs typeface="Times New Roman"/>
              </a:rPr>
              <a:t>N</a:t>
            </a:r>
            <a:r>
              <a:rPr lang="en-US" sz="2800" dirty="0">
                <a:latin typeface="Times New Roman"/>
                <a:cs typeface="Times New Roman"/>
              </a:rPr>
              <a:t>U</a:t>
            </a:r>
            <a:r>
              <a:rPr lang="en-US" sz="2800" spc="-10" dirty="0">
                <a:latin typeface="Times New Roman"/>
                <a:cs typeface="Times New Roman"/>
              </a:rPr>
              <a:t>L</a:t>
            </a:r>
            <a:r>
              <a:rPr lang="en-US" sz="2800" dirty="0">
                <a:latin typeface="Times New Roman"/>
                <a:cs typeface="Times New Roman"/>
              </a:rPr>
              <a:t>L</a:t>
            </a:r>
          </a:p>
          <a:p>
            <a:pPr>
              <a:lnSpc>
                <a:spcPct val="150000"/>
              </a:lnSpc>
              <a:spcBef>
                <a:spcPts val="61"/>
              </a:spcBef>
              <a:buFont typeface="Calibri" panose="020F0502020204030204" pitchFamily="34" charset="0"/>
              <a:buAutoNum type="arabicPeriod"/>
            </a:pPr>
            <a:endParaRPr lang="en-US" altLang="en-US" sz="2668" dirty="0">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01D12C01-0F78-19E4-5019-D2889611F4B6}"/>
              </a:ext>
            </a:extLst>
          </p:cNvPr>
          <p:cNvSpPr>
            <a:spLocks noGrp="1"/>
          </p:cNvSpPr>
          <p:nvPr>
            <p:ph type="sldNum" sz="quarter" idx="12"/>
          </p:nvPr>
        </p:nvSpPr>
        <p:spPr/>
        <p:txBody>
          <a:bodyPr/>
          <a:lstStyle/>
          <a:p>
            <a:fld id="{BD2F25B1-772B-4657-B612-956E12C3ADD2}" type="slidenum">
              <a:rPr lang="en-IN" smtClean="0"/>
              <a:t>4</a:t>
            </a:fld>
            <a:endParaRPr lang="en-IN"/>
          </a:p>
        </p:txBody>
      </p:sp>
      <p:sp>
        <p:nvSpPr>
          <p:cNvPr id="3" name="TextBox 2">
            <a:extLst>
              <a:ext uri="{FF2B5EF4-FFF2-40B4-BE49-F238E27FC236}">
                <a16:creationId xmlns:a16="http://schemas.microsoft.com/office/drawing/2014/main" id="{41C59D5E-83E0-46AD-F09F-C517E53EB164}"/>
              </a:ext>
            </a:extLst>
          </p:cNvPr>
          <p:cNvSpPr txBox="1"/>
          <p:nvPr/>
        </p:nvSpPr>
        <p:spPr>
          <a:xfrm>
            <a:off x="2686455" y="207748"/>
            <a:ext cx="6819090" cy="584775"/>
          </a:xfrm>
          <a:prstGeom prst="rect">
            <a:avLst/>
          </a:prstGeom>
          <a:noFill/>
        </p:spPr>
        <p:txBody>
          <a:bodyPr wrap="square" rtlCol="0">
            <a:spAutoFit/>
          </a:bodyPr>
          <a:lstStyle/>
          <a:p>
            <a:pPr algn="ctr"/>
            <a:r>
              <a:rPr lang="en-IN" sz="3200" b="1" spc="-5" dirty="0">
                <a:latin typeface="Times New Roman"/>
                <a:cs typeface="Times New Roman"/>
              </a:rPr>
              <a:t>NUL</a:t>
            </a:r>
            <a:r>
              <a:rPr lang="en-IN" sz="3200" b="1" dirty="0">
                <a:latin typeface="Times New Roman"/>
                <a:cs typeface="Times New Roman"/>
              </a:rPr>
              <a:t>L </a:t>
            </a:r>
            <a:r>
              <a:rPr lang="en-IN" sz="3200" b="1" spc="-5" dirty="0">
                <a:latin typeface="Times New Roman"/>
                <a:cs typeface="Times New Roman"/>
              </a:rPr>
              <a:t>Chara</a:t>
            </a:r>
            <a:r>
              <a:rPr lang="en-IN" sz="3200" b="1" spc="15" dirty="0">
                <a:latin typeface="Times New Roman"/>
                <a:cs typeface="Times New Roman"/>
              </a:rPr>
              <a:t>c</a:t>
            </a:r>
            <a:r>
              <a:rPr lang="en-IN" sz="3200" b="1" dirty="0">
                <a:latin typeface="Times New Roman"/>
                <a:cs typeface="Times New Roman"/>
              </a:rPr>
              <a:t>ter</a:t>
            </a:r>
            <a:endParaRPr lang="en-IN" sz="3200" dirty="0"/>
          </a:p>
        </p:txBody>
      </p:sp>
    </p:spTree>
    <p:extLst>
      <p:ext uri="{BB962C8B-B14F-4D97-AF65-F5344CB8AC3E}">
        <p14:creationId xmlns:p14="http://schemas.microsoft.com/office/powerpoint/2010/main" val="390259174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p:nvPr/>
        </p:nvSpPr>
        <p:spPr>
          <a:xfrm>
            <a:off x="1530549" y="857070"/>
            <a:ext cx="9143882" cy="5143720"/>
          </a:xfrm>
          <a:prstGeom prst="rect">
            <a:avLst/>
          </a:prstGeom>
          <a:solidFill>
            <a:schemeClr val="lt1">
              <a:alpha val="98823"/>
            </a:schemeClr>
          </a:solidFill>
          <a:ln w="76300" cap="flat" cmpd="sng">
            <a:solidFill>
              <a:srgbClr val="005893"/>
            </a:solidFill>
            <a:prstDash val="solid"/>
            <a:miter lim="8000"/>
            <a:headEnd type="none" w="sm" len="sm"/>
            <a:tailEnd type="none" w="sm" len="sm"/>
          </a:ln>
        </p:spPr>
        <p:txBody>
          <a:bodyPr spcFirstLastPara="1" wrap="square" lIns="91425" tIns="45700" rIns="91425" bIns="45700" anchor="t" anchorCtr="0">
            <a:noAutofit/>
          </a:bodyPr>
          <a:lstStyle/>
          <a:p>
            <a:pPr algn="just">
              <a:lnSpc>
                <a:spcPct val="115000"/>
              </a:lnSpc>
            </a:pPr>
            <a:endParaRPr dirty="0">
              <a:solidFill>
                <a:schemeClr val="dk1"/>
              </a:solidFill>
              <a:latin typeface="Calibri"/>
              <a:ea typeface="Calibri"/>
              <a:cs typeface="Calibri"/>
              <a:sym typeface="Calibri"/>
            </a:endParaRPr>
          </a:p>
          <a:p>
            <a:pPr algn="ctr">
              <a:spcBef>
                <a:spcPts val="1000"/>
              </a:spcBef>
            </a:pPr>
            <a:endParaRPr lang="en-US" b="1" dirty="0">
              <a:solidFill>
                <a:schemeClr val="dk1"/>
              </a:solidFill>
              <a:latin typeface="Times New Roman"/>
              <a:ea typeface="Times New Roman"/>
              <a:cs typeface="Times New Roman"/>
              <a:sym typeface="Times New Roman"/>
            </a:endParaRPr>
          </a:p>
          <a:p>
            <a:pPr algn="ctr">
              <a:spcBef>
                <a:spcPts val="1000"/>
              </a:spcBef>
            </a:pPr>
            <a:r>
              <a:rPr lang="en-US" sz="2400" b="1" dirty="0">
                <a:solidFill>
                  <a:schemeClr val="dk1"/>
                </a:solidFill>
                <a:latin typeface="Times New Roman"/>
                <a:ea typeface="Times New Roman"/>
                <a:cs typeface="Times New Roman"/>
                <a:sym typeface="Times New Roman"/>
              </a:rPr>
              <a:t>Type-1: </a:t>
            </a:r>
            <a:r>
              <a:rPr lang="en-US" altLang="en-US" sz="2400" b="1" dirty="0">
                <a:solidFill>
                  <a:schemeClr val="dk1"/>
                </a:solidFill>
                <a:latin typeface="Times New Roman"/>
                <a:ea typeface="Times New Roman"/>
                <a:cs typeface="Times New Roman"/>
              </a:rPr>
              <a:t>void function(void)</a:t>
            </a:r>
          </a:p>
          <a:p>
            <a:pPr algn="ctr">
              <a:lnSpc>
                <a:spcPct val="115000"/>
              </a:lnSpc>
              <a:spcBef>
                <a:spcPts val="1000"/>
              </a:spcBef>
            </a:pPr>
            <a:endParaRPr sz="1600" dirty="0">
              <a:solidFill>
                <a:schemeClr val="dk1"/>
              </a:solidFill>
              <a:latin typeface="Times New Roman"/>
              <a:ea typeface="Times New Roman"/>
              <a:cs typeface="Times New Roman"/>
              <a:sym typeface="Times New Roman"/>
            </a:endParaRPr>
          </a:p>
        </p:txBody>
      </p:sp>
      <p:sp>
        <p:nvSpPr>
          <p:cNvPr id="102" name="Google Shape;102;p14"/>
          <p:cNvSpPr/>
          <p:nvPr/>
        </p:nvSpPr>
        <p:spPr>
          <a:xfrm>
            <a:off x="1982472" y="1399375"/>
            <a:ext cx="8426865" cy="164"/>
          </a:xfrm>
          <a:custGeom>
            <a:avLst/>
            <a:gdLst/>
            <a:ahLst/>
            <a:cxnLst/>
            <a:rect l="l" t="t" r="r" b="b"/>
            <a:pathLst>
              <a:path w="18527395" h="120000" extrusionOk="0">
                <a:moveTo>
                  <a:pt x="0" y="0"/>
                </a:moveTo>
                <a:lnTo>
                  <a:pt x="18526859" y="0"/>
                </a:lnTo>
              </a:path>
            </a:pathLst>
          </a:custGeom>
          <a:noFill/>
          <a:ln w="15825" cap="flat" cmpd="sng">
            <a:solidFill>
              <a:srgbClr val="5E6DB3"/>
            </a:solidFill>
            <a:prstDash val="solid"/>
            <a:round/>
            <a:headEnd type="none" w="sm" len="sm"/>
            <a:tailEnd type="none" w="sm" len="sm"/>
          </a:ln>
        </p:spPr>
      </p:sp>
      <p:sp>
        <p:nvSpPr>
          <p:cNvPr id="103" name="Google Shape;103;p14"/>
          <p:cNvSpPr/>
          <p:nvPr/>
        </p:nvSpPr>
        <p:spPr>
          <a:xfrm>
            <a:off x="1980998" y="994285"/>
            <a:ext cx="321912" cy="322567"/>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endParaRPr/>
          </a:p>
        </p:txBody>
      </p:sp>
      <p:sp>
        <p:nvSpPr>
          <p:cNvPr id="104" name="Google Shape;104;p14"/>
          <p:cNvSpPr/>
          <p:nvPr/>
        </p:nvSpPr>
        <p:spPr>
          <a:xfrm>
            <a:off x="2880748" y="1181275"/>
            <a:ext cx="25871" cy="25871"/>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sp>
      <p:sp>
        <p:nvSpPr>
          <p:cNvPr id="105" name="Google Shape;105;p14"/>
          <p:cNvSpPr/>
          <p:nvPr/>
        </p:nvSpPr>
        <p:spPr>
          <a:xfrm>
            <a:off x="2887952" y="1187006"/>
            <a:ext cx="11462" cy="14245"/>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sp>
      <p:sp>
        <p:nvSpPr>
          <p:cNvPr id="106" name="Google Shape;106;p14"/>
          <p:cNvSpPr/>
          <p:nvPr/>
        </p:nvSpPr>
        <p:spPr>
          <a:xfrm>
            <a:off x="2352851" y="1056341"/>
            <a:ext cx="730607" cy="223668"/>
          </a:xfrm>
          <a:prstGeom prst="rect">
            <a:avLst/>
          </a:prstGeom>
          <a:noFill/>
          <a:ln>
            <a:noFill/>
          </a:ln>
        </p:spPr>
        <p:txBody>
          <a:bodyPr spcFirstLastPara="1" wrap="square" lIns="0" tIns="7850" rIns="0" bIns="0" anchor="t" anchorCtr="0">
            <a:noAutofit/>
          </a:bodyPr>
          <a:lstStyle/>
          <a:p>
            <a:pPr marL="5776">
              <a:lnSpc>
                <a:spcPct val="106000"/>
              </a:lnSpc>
            </a:pPr>
            <a:r>
              <a:rPr lang="en-US" sz="728" b="1">
                <a:solidFill>
                  <a:srgbClr val="231F20"/>
                </a:solidFill>
                <a:latin typeface="Helvetica Neue"/>
                <a:ea typeface="Helvetica Neue"/>
                <a:cs typeface="Helvetica Neue"/>
                <a:sym typeface="Helvetica Neue"/>
              </a:rPr>
              <a:t>RV College of</a:t>
            </a:r>
            <a:endParaRPr sz="728">
              <a:solidFill>
                <a:schemeClr val="dk1"/>
              </a:solidFill>
              <a:latin typeface="Arial"/>
              <a:ea typeface="Arial"/>
              <a:cs typeface="Arial"/>
              <a:sym typeface="Arial"/>
            </a:endParaRPr>
          </a:p>
          <a:p>
            <a:pPr marL="5776">
              <a:lnSpc>
                <a:spcPct val="106000"/>
              </a:lnSpc>
              <a:spcBef>
                <a:spcPts val="45"/>
              </a:spcBef>
            </a:pPr>
            <a:r>
              <a:rPr lang="en-US" sz="728" b="1">
                <a:solidFill>
                  <a:srgbClr val="231F20"/>
                </a:solidFill>
                <a:latin typeface="Helvetica Neue"/>
                <a:ea typeface="Helvetica Neue"/>
                <a:cs typeface="Helvetica Neue"/>
                <a:sym typeface="Helvetica Neue"/>
              </a:rPr>
              <a:t>Engineering </a:t>
            </a:r>
            <a:endParaRPr sz="728">
              <a:solidFill>
                <a:schemeClr val="dk1"/>
              </a:solidFill>
              <a:latin typeface="Arial"/>
              <a:ea typeface="Arial"/>
              <a:cs typeface="Arial"/>
              <a:sym typeface="Arial"/>
            </a:endParaRPr>
          </a:p>
        </p:txBody>
      </p:sp>
      <p:sp>
        <p:nvSpPr>
          <p:cNvPr id="107" name="Google Shape;107;p14"/>
          <p:cNvSpPr txBox="1"/>
          <p:nvPr/>
        </p:nvSpPr>
        <p:spPr>
          <a:xfrm>
            <a:off x="8730022" y="1042587"/>
            <a:ext cx="1673584" cy="209914"/>
          </a:xfrm>
          <a:prstGeom prst="rect">
            <a:avLst/>
          </a:prstGeom>
          <a:noFill/>
          <a:ln>
            <a:noFill/>
          </a:ln>
        </p:spPr>
        <p:txBody>
          <a:bodyPr spcFirstLastPara="1" wrap="square" lIns="0" tIns="0" rIns="0" bIns="0" anchor="t" anchorCtr="0">
            <a:noAutofit/>
          </a:bodyPr>
          <a:lstStyle/>
          <a:p>
            <a:pPr algn="r"/>
            <a:r>
              <a:rPr lang="en-US" sz="1092" i="1">
                <a:solidFill>
                  <a:srgbClr val="422C75"/>
                </a:solidFill>
                <a:latin typeface="Playfair Display"/>
                <a:ea typeface="Playfair Display"/>
                <a:cs typeface="Playfair Display"/>
                <a:sym typeface="Playfair Display"/>
              </a:rPr>
              <a:t>Go, change the world</a:t>
            </a:r>
            <a:endParaRPr/>
          </a:p>
        </p:txBody>
      </p:sp>
      <p:sp>
        <p:nvSpPr>
          <p:cNvPr id="108" name="Google Shape;108;p14"/>
          <p:cNvSpPr/>
          <p:nvPr/>
        </p:nvSpPr>
        <p:spPr>
          <a:xfrm>
            <a:off x="2148716" y="2246000"/>
            <a:ext cx="7132089" cy="3646047"/>
          </a:xfrm>
          <a:prstGeom prst="rect">
            <a:avLst/>
          </a:prstGeom>
          <a:noFill/>
          <a:ln>
            <a:noFill/>
          </a:ln>
        </p:spPr>
        <p:txBody>
          <a:bodyPr spcFirstLastPara="1" wrap="square" lIns="91425" tIns="41575" rIns="91425" bIns="41575" anchor="t" anchorCtr="0">
            <a:noAutofit/>
          </a:bodyPr>
          <a:lstStyle/>
          <a:p>
            <a:pPr algn="just"/>
            <a:endParaRPr sz="2183">
              <a:solidFill>
                <a:schemeClr val="dk1"/>
              </a:solidFill>
              <a:latin typeface="Arial"/>
              <a:ea typeface="Arial"/>
              <a:cs typeface="Arial"/>
              <a:sym typeface="Arial"/>
            </a:endParaRPr>
          </a:p>
          <a:p>
            <a:pPr marL="311902" indent="-173281" algn="just">
              <a:buClr>
                <a:srgbClr val="000000"/>
              </a:buClr>
              <a:buSzPts val="2183"/>
            </a:pPr>
            <a:endParaRPr sz="2183">
              <a:solidFill>
                <a:schemeClr val="dk1"/>
              </a:solidFill>
              <a:latin typeface="Arial"/>
              <a:ea typeface="Arial"/>
              <a:cs typeface="Arial"/>
              <a:sym typeface="Arial"/>
            </a:endParaRPr>
          </a:p>
          <a:p>
            <a:endParaRPr sz="2183">
              <a:solidFill>
                <a:schemeClr val="dk1"/>
              </a:solidFill>
              <a:latin typeface="Arial"/>
              <a:ea typeface="Arial"/>
              <a:cs typeface="Arial"/>
              <a:sym typeface="Arial"/>
            </a:endParaRPr>
          </a:p>
        </p:txBody>
      </p:sp>
      <p:pic>
        <p:nvPicPr>
          <p:cNvPr id="1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24816" y="2137256"/>
            <a:ext cx="5006388" cy="37547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819006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p:nvPr/>
        </p:nvSpPr>
        <p:spPr>
          <a:xfrm>
            <a:off x="1530549" y="857070"/>
            <a:ext cx="9143882" cy="5143720"/>
          </a:xfrm>
          <a:prstGeom prst="rect">
            <a:avLst/>
          </a:prstGeom>
          <a:solidFill>
            <a:schemeClr val="lt1">
              <a:alpha val="98823"/>
            </a:schemeClr>
          </a:solidFill>
          <a:ln w="76300" cap="flat" cmpd="sng">
            <a:solidFill>
              <a:srgbClr val="005893"/>
            </a:solidFill>
            <a:prstDash val="solid"/>
            <a:miter lim="8000"/>
            <a:headEnd type="none" w="sm" len="sm"/>
            <a:tailEnd type="none" w="sm" len="sm"/>
          </a:ln>
        </p:spPr>
        <p:txBody>
          <a:bodyPr spcFirstLastPara="1" wrap="square" lIns="91425" tIns="45700" rIns="91425" bIns="45700" anchor="t" anchorCtr="0">
            <a:noAutofit/>
          </a:bodyPr>
          <a:lstStyle/>
          <a:p>
            <a:pPr algn="just">
              <a:lnSpc>
                <a:spcPct val="115000"/>
              </a:lnSpc>
            </a:pPr>
            <a:endParaRPr dirty="0">
              <a:latin typeface="Calibri"/>
              <a:ea typeface="Calibri"/>
              <a:cs typeface="Calibri"/>
              <a:sym typeface="Calibri"/>
            </a:endParaRPr>
          </a:p>
          <a:p>
            <a:pPr algn="ctr">
              <a:spcBef>
                <a:spcPts val="1000"/>
              </a:spcBef>
            </a:pPr>
            <a:r>
              <a:rPr lang="en-US" b="1" dirty="0">
                <a:solidFill>
                  <a:schemeClr val="dk1"/>
                </a:solidFill>
                <a:latin typeface="Times New Roman"/>
                <a:ea typeface="Times New Roman"/>
                <a:cs typeface="Times New Roman"/>
                <a:sym typeface="Times New Roman"/>
              </a:rPr>
              <a:t>Type-1: </a:t>
            </a:r>
            <a:r>
              <a:rPr lang="en-US" altLang="en-US" b="1" dirty="0">
                <a:solidFill>
                  <a:schemeClr val="dk1"/>
                </a:solidFill>
                <a:latin typeface="Times New Roman"/>
                <a:ea typeface="Times New Roman"/>
                <a:cs typeface="Times New Roman"/>
              </a:rPr>
              <a:t>void function(void)</a:t>
            </a:r>
          </a:p>
          <a:p>
            <a:pPr algn="ctr">
              <a:spcBef>
                <a:spcPts val="1000"/>
              </a:spcBef>
            </a:pPr>
            <a:endParaRPr lang="en-US" b="1" dirty="0">
              <a:latin typeface="Times New Roman"/>
              <a:ea typeface="Times New Roman"/>
              <a:cs typeface="Times New Roman"/>
              <a:sym typeface="Times New Roman"/>
            </a:endParaRPr>
          </a:p>
        </p:txBody>
      </p:sp>
      <p:sp>
        <p:nvSpPr>
          <p:cNvPr id="102" name="Google Shape;102;p14"/>
          <p:cNvSpPr/>
          <p:nvPr/>
        </p:nvSpPr>
        <p:spPr>
          <a:xfrm>
            <a:off x="1982472" y="1399375"/>
            <a:ext cx="8426865" cy="164"/>
          </a:xfrm>
          <a:custGeom>
            <a:avLst/>
            <a:gdLst/>
            <a:ahLst/>
            <a:cxnLst/>
            <a:rect l="l" t="t" r="r" b="b"/>
            <a:pathLst>
              <a:path w="18527395" h="120000" extrusionOk="0">
                <a:moveTo>
                  <a:pt x="0" y="0"/>
                </a:moveTo>
                <a:lnTo>
                  <a:pt x="18526859" y="0"/>
                </a:lnTo>
              </a:path>
            </a:pathLst>
          </a:custGeom>
          <a:noFill/>
          <a:ln w="15825" cap="flat" cmpd="sng">
            <a:solidFill>
              <a:srgbClr val="5E6DB3"/>
            </a:solidFill>
            <a:prstDash val="solid"/>
            <a:round/>
            <a:headEnd type="none" w="sm" len="sm"/>
            <a:tailEnd type="none" w="sm" len="sm"/>
          </a:ln>
        </p:spPr>
      </p:sp>
      <p:sp>
        <p:nvSpPr>
          <p:cNvPr id="103" name="Google Shape;103;p14"/>
          <p:cNvSpPr/>
          <p:nvPr/>
        </p:nvSpPr>
        <p:spPr>
          <a:xfrm>
            <a:off x="1980998" y="994285"/>
            <a:ext cx="321912" cy="322567"/>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endParaRPr/>
          </a:p>
        </p:txBody>
      </p:sp>
      <p:sp>
        <p:nvSpPr>
          <p:cNvPr id="104" name="Google Shape;104;p14"/>
          <p:cNvSpPr/>
          <p:nvPr/>
        </p:nvSpPr>
        <p:spPr>
          <a:xfrm>
            <a:off x="2880748" y="1181275"/>
            <a:ext cx="25871" cy="25871"/>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sp>
      <p:sp>
        <p:nvSpPr>
          <p:cNvPr id="105" name="Google Shape;105;p14"/>
          <p:cNvSpPr/>
          <p:nvPr/>
        </p:nvSpPr>
        <p:spPr>
          <a:xfrm>
            <a:off x="2887952" y="1187006"/>
            <a:ext cx="11462" cy="14245"/>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sp>
      <p:sp>
        <p:nvSpPr>
          <p:cNvPr id="106" name="Google Shape;106;p14"/>
          <p:cNvSpPr/>
          <p:nvPr/>
        </p:nvSpPr>
        <p:spPr>
          <a:xfrm>
            <a:off x="2352851" y="1056341"/>
            <a:ext cx="730607" cy="223668"/>
          </a:xfrm>
          <a:prstGeom prst="rect">
            <a:avLst/>
          </a:prstGeom>
          <a:noFill/>
          <a:ln>
            <a:noFill/>
          </a:ln>
        </p:spPr>
        <p:txBody>
          <a:bodyPr spcFirstLastPara="1" wrap="square" lIns="0" tIns="7850" rIns="0" bIns="0" anchor="t" anchorCtr="0">
            <a:noAutofit/>
          </a:bodyPr>
          <a:lstStyle/>
          <a:p>
            <a:pPr marL="5776">
              <a:lnSpc>
                <a:spcPct val="106000"/>
              </a:lnSpc>
            </a:pPr>
            <a:r>
              <a:rPr lang="en-US" sz="728" b="1">
                <a:solidFill>
                  <a:srgbClr val="231F20"/>
                </a:solidFill>
                <a:latin typeface="Helvetica Neue"/>
                <a:ea typeface="Helvetica Neue"/>
                <a:cs typeface="Helvetica Neue"/>
                <a:sym typeface="Helvetica Neue"/>
              </a:rPr>
              <a:t>RV College of</a:t>
            </a:r>
            <a:endParaRPr sz="728"/>
          </a:p>
          <a:p>
            <a:pPr marL="5776">
              <a:lnSpc>
                <a:spcPct val="106000"/>
              </a:lnSpc>
              <a:spcBef>
                <a:spcPts val="45"/>
              </a:spcBef>
            </a:pPr>
            <a:r>
              <a:rPr lang="en-US" sz="728" b="1">
                <a:solidFill>
                  <a:srgbClr val="231F20"/>
                </a:solidFill>
                <a:latin typeface="Helvetica Neue"/>
                <a:ea typeface="Helvetica Neue"/>
                <a:cs typeface="Helvetica Neue"/>
                <a:sym typeface="Helvetica Neue"/>
              </a:rPr>
              <a:t>Engineering </a:t>
            </a:r>
            <a:endParaRPr sz="728"/>
          </a:p>
        </p:txBody>
      </p:sp>
      <p:sp>
        <p:nvSpPr>
          <p:cNvPr id="107" name="Google Shape;107;p14"/>
          <p:cNvSpPr txBox="1"/>
          <p:nvPr/>
        </p:nvSpPr>
        <p:spPr>
          <a:xfrm>
            <a:off x="8730022" y="1042587"/>
            <a:ext cx="1673584" cy="209914"/>
          </a:xfrm>
          <a:prstGeom prst="rect">
            <a:avLst/>
          </a:prstGeom>
          <a:noFill/>
          <a:ln>
            <a:noFill/>
          </a:ln>
        </p:spPr>
        <p:txBody>
          <a:bodyPr spcFirstLastPara="1" wrap="square" lIns="0" tIns="0" rIns="0" bIns="0" anchor="t" anchorCtr="0">
            <a:noAutofit/>
          </a:bodyPr>
          <a:lstStyle/>
          <a:p>
            <a:pPr algn="r"/>
            <a:r>
              <a:rPr lang="en-US" sz="1092" i="1">
                <a:solidFill>
                  <a:srgbClr val="422C75"/>
                </a:solidFill>
                <a:latin typeface="Playfair Display"/>
                <a:ea typeface="Playfair Display"/>
                <a:cs typeface="Playfair Display"/>
                <a:sym typeface="Playfair Display"/>
              </a:rPr>
              <a:t>Go, change the world</a:t>
            </a:r>
            <a:endParaRPr/>
          </a:p>
        </p:txBody>
      </p:sp>
      <p:sp>
        <p:nvSpPr>
          <p:cNvPr id="108" name="Google Shape;108;p14"/>
          <p:cNvSpPr/>
          <p:nvPr/>
        </p:nvSpPr>
        <p:spPr>
          <a:xfrm>
            <a:off x="2148716" y="2246000"/>
            <a:ext cx="7132089" cy="3646047"/>
          </a:xfrm>
          <a:prstGeom prst="rect">
            <a:avLst/>
          </a:prstGeom>
          <a:noFill/>
          <a:ln>
            <a:noFill/>
          </a:ln>
        </p:spPr>
        <p:txBody>
          <a:bodyPr spcFirstLastPara="1" wrap="square" lIns="91425" tIns="41575" rIns="91425" bIns="41575" anchor="t" anchorCtr="0">
            <a:noAutofit/>
          </a:bodyPr>
          <a:lstStyle/>
          <a:p>
            <a:pPr algn="just"/>
            <a:endParaRPr sz="2183"/>
          </a:p>
          <a:p>
            <a:pPr marL="311902" indent="-173281" algn="just">
              <a:buSzPts val="2183"/>
            </a:pPr>
            <a:endParaRPr sz="2183"/>
          </a:p>
          <a:p>
            <a:endParaRPr sz="2183"/>
          </a:p>
        </p:txBody>
      </p:sp>
      <p:sp>
        <p:nvSpPr>
          <p:cNvPr id="11" name="Content Placeholder 2"/>
          <p:cNvSpPr txBox="1">
            <a:spLocks/>
          </p:cNvSpPr>
          <p:nvPr/>
        </p:nvSpPr>
        <p:spPr bwMode="auto">
          <a:xfrm>
            <a:off x="3083457" y="1725300"/>
            <a:ext cx="7254310" cy="2751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None/>
              <a:defRPr/>
            </a:pPr>
            <a:r>
              <a:rPr lang="en-US" altLang="en-US" sz="1800" dirty="0">
                <a:solidFill>
                  <a:sysClr val="windowText" lastClr="000000"/>
                </a:solidFill>
                <a:latin typeface="Times New Roman" panose="02020603050405020304" pitchFamily="18" charset="0"/>
                <a:cs typeface="Times New Roman" panose="02020603050405020304" pitchFamily="18" charset="0"/>
              </a:rPr>
              <a:t>#include&lt;</a:t>
            </a:r>
            <a:r>
              <a:rPr lang="en-US" altLang="en-US" sz="1800" dirty="0" err="1">
                <a:solidFill>
                  <a:sysClr val="windowText" lastClr="000000"/>
                </a:solidFill>
                <a:latin typeface="Times New Roman" panose="02020603050405020304" pitchFamily="18" charset="0"/>
                <a:cs typeface="Times New Roman" panose="02020603050405020304" pitchFamily="18" charset="0"/>
              </a:rPr>
              <a:t>conio.h</a:t>
            </a:r>
            <a:r>
              <a:rPr lang="en-US" altLang="en-US" sz="1800" dirty="0">
                <a:solidFill>
                  <a:sysClr val="windowText" lastClr="000000"/>
                </a:solidFill>
                <a:latin typeface="Times New Roman" panose="02020603050405020304" pitchFamily="18" charset="0"/>
                <a:cs typeface="Times New Roman" panose="02020603050405020304" pitchFamily="18" charset="0"/>
              </a:rPr>
              <a:t>&gt;</a:t>
            </a:r>
          </a:p>
          <a:p>
            <a:pPr>
              <a:buNone/>
              <a:defRPr/>
            </a:pPr>
            <a:r>
              <a:rPr lang="en-US" altLang="en-US" sz="1800" dirty="0">
                <a:solidFill>
                  <a:sysClr val="windowText" lastClr="000000"/>
                </a:solidFill>
                <a:latin typeface="Times New Roman" panose="02020603050405020304" pitchFamily="18" charset="0"/>
                <a:cs typeface="Times New Roman" panose="02020603050405020304" pitchFamily="18" charset="0"/>
              </a:rPr>
              <a:t>#include&lt;</a:t>
            </a:r>
            <a:r>
              <a:rPr lang="en-US" altLang="en-US" sz="1800" dirty="0" err="1">
                <a:solidFill>
                  <a:sysClr val="windowText" lastClr="000000"/>
                </a:solidFill>
                <a:latin typeface="Times New Roman" panose="02020603050405020304" pitchFamily="18" charset="0"/>
                <a:cs typeface="Times New Roman" panose="02020603050405020304" pitchFamily="18" charset="0"/>
              </a:rPr>
              <a:t>stdio.h</a:t>
            </a:r>
            <a:r>
              <a:rPr lang="en-US" altLang="en-US" sz="1800" dirty="0">
                <a:solidFill>
                  <a:sysClr val="windowText" lastClr="000000"/>
                </a:solidFill>
                <a:latin typeface="Times New Roman" panose="02020603050405020304" pitchFamily="18" charset="0"/>
                <a:cs typeface="Times New Roman" panose="02020603050405020304" pitchFamily="18" charset="0"/>
              </a:rPr>
              <a:t>&gt;</a:t>
            </a:r>
          </a:p>
          <a:p>
            <a:pPr>
              <a:buNone/>
              <a:defRPr/>
            </a:pPr>
            <a:r>
              <a:rPr lang="en-US" altLang="en-US" sz="1800" b="1" dirty="0">
                <a:solidFill>
                  <a:sysClr val="windowText" lastClr="000000"/>
                </a:solidFill>
                <a:latin typeface="Times New Roman" panose="02020603050405020304" pitchFamily="18" charset="0"/>
                <a:cs typeface="Times New Roman" panose="02020603050405020304" pitchFamily="18" charset="0"/>
              </a:rPr>
              <a:t>void </a:t>
            </a:r>
            <a:r>
              <a:rPr lang="en-US" altLang="en-US" sz="1800" b="1" dirty="0" err="1">
                <a:solidFill>
                  <a:sysClr val="windowText" lastClr="000000"/>
                </a:solidFill>
                <a:latin typeface="Times New Roman" panose="02020603050405020304" pitchFamily="18" charset="0"/>
                <a:cs typeface="Times New Roman" panose="02020603050405020304" pitchFamily="18" charset="0"/>
              </a:rPr>
              <a:t>rvce</a:t>
            </a:r>
            <a:r>
              <a:rPr lang="en-US" altLang="en-US" sz="1800" b="1" dirty="0">
                <a:solidFill>
                  <a:sysClr val="windowText" lastClr="000000"/>
                </a:solidFill>
                <a:latin typeface="Times New Roman" panose="02020603050405020304" pitchFamily="18" charset="0"/>
                <a:cs typeface="Times New Roman" panose="02020603050405020304" pitchFamily="18" charset="0"/>
              </a:rPr>
              <a:t>(void);    //function declaration</a:t>
            </a:r>
          </a:p>
          <a:p>
            <a:pPr>
              <a:buNone/>
              <a:defRPr/>
            </a:pPr>
            <a:r>
              <a:rPr lang="en-US" altLang="en-US" sz="1800" dirty="0">
                <a:solidFill>
                  <a:sysClr val="windowText" lastClr="000000"/>
                </a:solidFill>
                <a:latin typeface="Times New Roman" panose="02020603050405020304" pitchFamily="18" charset="0"/>
                <a:cs typeface="Times New Roman" panose="02020603050405020304" pitchFamily="18" charset="0"/>
              </a:rPr>
              <a:t>void main()</a:t>
            </a:r>
          </a:p>
          <a:p>
            <a:pPr>
              <a:buNone/>
              <a:defRPr/>
            </a:pPr>
            <a:r>
              <a:rPr lang="en-US" altLang="en-US" sz="1800" dirty="0">
                <a:solidFill>
                  <a:sysClr val="windowText" lastClr="000000"/>
                </a:solidFill>
                <a:latin typeface="Times New Roman" panose="02020603050405020304" pitchFamily="18" charset="0"/>
                <a:cs typeface="Times New Roman" panose="02020603050405020304" pitchFamily="18" charset="0"/>
              </a:rPr>
              <a:t>	{</a:t>
            </a:r>
          </a:p>
          <a:p>
            <a:pPr>
              <a:buNone/>
              <a:defRPr/>
            </a:pPr>
            <a:r>
              <a:rPr lang="en-US" altLang="en-US" sz="1800" dirty="0">
                <a:solidFill>
                  <a:sysClr val="windowText" lastClr="000000"/>
                </a:solidFill>
                <a:latin typeface="Times New Roman" panose="02020603050405020304" pitchFamily="18" charset="0"/>
                <a:cs typeface="Times New Roman" panose="02020603050405020304" pitchFamily="18" charset="0"/>
              </a:rPr>
              <a:t>	</a:t>
            </a:r>
            <a:r>
              <a:rPr lang="en-US" altLang="en-US" sz="1800" dirty="0" err="1">
                <a:solidFill>
                  <a:sysClr val="windowText" lastClr="000000"/>
                </a:solidFill>
                <a:latin typeface="Times New Roman" panose="02020603050405020304" pitchFamily="18" charset="0"/>
                <a:cs typeface="Times New Roman" panose="02020603050405020304" pitchFamily="18" charset="0"/>
              </a:rPr>
              <a:t>clrscr</a:t>
            </a:r>
            <a:r>
              <a:rPr lang="en-US" altLang="en-US" sz="1800" dirty="0">
                <a:solidFill>
                  <a:sysClr val="windowText" lastClr="000000"/>
                </a:solidFill>
                <a:latin typeface="Times New Roman" panose="02020603050405020304" pitchFamily="18" charset="0"/>
                <a:cs typeface="Times New Roman" panose="02020603050405020304" pitchFamily="18" charset="0"/>
              </a:rPr>
              <a:t>();</a:t>
            </a:r>
          </a:p>
          <a:p>
            <a:pPr>
              <a:buNone/>
              <a:defRPr/>
            </a:pPr>
            <a:r>
              <a:rPr lang="en-US" altLang="en-US" sz="1800" b="1" dirty="0">
                <a:solidFill>
                  <a:sysClr val="windowText" lastClr="000000"/>
                </a:solidFill>
                <a:latin typeface="Times New Roman" panose="02020603050405020304" pitchFamily="18" charset="0"/>
                <a:cs typeface="Times New Roman" panose="02020603050405020304" pitchFamily="18" charset="0"/>
              </a:rPr>
              <a:t>	</a:t>
            </a:r>
            <a:r>
              <a:rPr lang="en-US" altLang="en-US" sz="1800" b="1" dirty="0" err="1">
                <a:solidFill>
                  <a:sysClr val="windowText" lastClr="000000"/>
                </a:solidFill>
                <a:latin typeface="Times New Roman" panose="02020603050405020304" pitchFamily="18" charset="0"/>
                <a:cs typeface="Times New Roman" panose="02020603050405020304" pitchFamily="18" charset="0"/>
              </a:rPr>
              <a:t>rvce</a:t>
            </a:r>
            <a:r>
              <a:rPr lang="en-US" altLang="en-US" sz="1800" b="1" dirty="0">
                <a:solidFill>
                  <a:sysClr val="windowText" lastClr="000000"/>
                </a:solidFill>
                <a:latin typeface="Times New Roman" panose="02020603050405020304" pitchFamily="18" charset="0"/>
                <a:cs typeface="Times New Roman" panose="02020603050405020304" pitchFamily="18" charset="0"/>
              </a:rPr>
              <a:t>();    //function call</a:t>
            </a:r>
          </a:p>
          <a:p>
            <a:pPr>
              <a:buNone/>
              <a:defRPr/>
            </a:pPr>
            <a:r>
              <a:rPr lang="en-US" altLang="en-US" sz="1800" dirty="0">
                <a:solidFill>
                  <a:sysClr val="windowText" lastClr="000000"/>
                </a:solidFill>
                <a:latin typeface="Times New Roman" panose="02020603050405020304" pitchFamily="18" charset="0"/>
                <a:cs typeface="Times New Roman" panose="02020603050405020304" pitchFamily="18" charset="0"/>
              </a:rPr>
              <a:t>	</a:t>
            </a:r>
            <a:r>
              <a:rPr lang="en-US" altLang="en-US" sz="1800" dirty="0" err="1">
                <a:solidFill>
                  <a:sysClr val="windowText" lastClr="000000"/>
                </a:solidFill>
                <a:latin typeface="Times New Roman" panose="02020603050405020304" pitchFamily="18" charset="0"/>
                <a:cs typeface="Times New Roman" panose="02020603050405020304" pitchFamily="18" charset="0"/>
              </a:rPr>
              <a:t>getch</a:t>
            </a:r>
            <a:r>
              <a:rPr lang="en-US" altLang="en-US" sz="1800" dirty="0">
                <a:solidFill>
                  <a:sysClr val="windowText" lastClr="000000"/>
                </a:solidFill>
                <a:latin typeface="Times New Roman" panose="02020603050405020304" pitchFamily="18" charset="0"/>
                <a:cs typeface="Times New Roman" panose="02020603050405020304" pitchFamily="18" charset="0"/>
              </a:rPr>
              <a:t>();</a:t>
            </a:r>
          </a:p>
          <a:p>
            <a:pPr>
              <a:buNone/>
              <a:defRPr/>
            </a:pPr>
            <a:r>
              <a:rPr lang="en-US" altLang="en-US" sz="1800" dirty="0">
                <a:solidFill>
                  <a:sysClr val="windowText" lastClr="000000"/>
                </a:solidFill>
                <a:latin typeface="Times New Roman" panose="02020603050405020304" pitchFamily="18" charset="0"/>
                <a:cs typeface="Times New Roman" panose="02020603050405020304" pitchFamily="18" charset="0"/>
              </a:rPr>
              <a:t>	}</a:t>
            </a:r>
          </a:p>
          <a:p>
            <a:pPr>
              <a:buNone/>
              <a:defRPr/>
            </a:pPr>
            <a:r>
              <a:rPr lang="en-US" altLang="en-US" sz="1800" b="1" dirty="0">
                <a:solidFill>
                  <a:sysClr val="windowText" lastClr="000000"/>
                </a:solidFill>
                <a:latin typeface="Times New Roman" panose="02020603050405020304" pitchFamily="18" charset="0"/>
                <a:cs typeface="Times New Roman" panose="02020603050405020304" pitchFamily="18" charset="0"/>
              </a:rPr>
              <a:t>void </a:t>
            </a:r>
            <a:r>
              <a:rPr lang="en-US" altLang="en-US" sz="1800" b="1" dirty="0" err="1">
                <a:solidFill>
                  <a:sysClr val="windowText" lastClr="000000"/>
                </a:solidFill>
                <a:latin typeface="Times New Roman" panose="02020603050405020304" pitchFamily="18" charset="0"/>
                <a:cs typeface="Times New Roman" panose="02020603050405020304" pitchFamily="18" charset="0"/>
              </a:rPr>
              <a:t>rvce</a:t>
            </a:r>
            <a:r>
              <a:rPr lang="en-US" altLang="en-US" sz="1800" b="1" dirty="0">
                <a:solidFill>
                  <a:sysClr val="windowText" lastClr="000000"/>
                </a:solidFill>
                <a:latin typeface="Times New Roman" panose="02020603050405020304" pitchFamily="18" charset="0"/>
                <a:cs typeface="Times New Roman" panose="02020603050405020304" pitchFamily="18" charset="0"/>
              </a:rPr>
              <a:t>(void)         //function definition  </a:t>
            </a:r>
          </a:p>
          <a:p>
            <a:pPr>
              <a:buNone/>
              <a:defRPr/>
            </a:pPr>
            <a:r>
              <a:rPr lang="en-US" altLang="en-US" sz="1800" b="1" dirty="0">
                <a:solidFill>
                  <a:sysClr val="windowText" lastClr="000000"/>
                </a:solidFill>
                <a:latin typeface="Times New Roman" panose="02020603050405020304" pitchFamily="18" charset="0"/>
                <a:cs typeface="Times New Roman" panose="02020603050405020304" pitchFamily="18" charset="0"/>
              </a:rPr>
              <a:t>	{</a:t>
            </a:r>
          </a:p>
          <a:p>
            <a:pPr>
              <a:buNone/>
              <a:defRPr/>
            </a:pPr>
            <a:r>
              <a:rPr lang="en-US" altLang="en-US" sz="1800" b="1" dirty="0">
                <a:solidFill>
                  <a:sysClr val="windowText" lastClr="000000"/>
                </a:solidFill>
                <a:latin typeface="Times New Roman" panose="02020603050405020304" pitchFamily="18" charset="0"/>
                <a:cs typeface="Times New Roman" panose="02020603050405020304" pitchFamily="18" charset="0"/>
              </a:rPr>
              <a:t>	</a:t>
            </a:r>
            <a:r>
              <a:rPr lang="en-US" altLang="en-US" sz="1800" b="1" dirty="0" err="1">
                <a:solidFill>
                  <a:sysClr val="windowText" lastClr="000000"/>
                </a:solidFill>
                <a:latin typeface="Times New Roman" panose="02020603050405020304" pitchFamily="18" charset="0"/>
                <a:cs typeface="Times New Roman" panose="02020603050405020304" pitchFamily="18" charset="0"/>
              </a:rPr>
              <a:t>printf</a:t>
            </a:r>
            <a:r>
              <a:rPr lang="en-US" altLang="en-US" sz="1800" b="1" dirty="0">
                <a:solidFill>
                  <a:sysClr val="windowText" lastClr="000000"/>
                </a:solidFill>
                <a:latin typeface="Times New Roman" panose="02020603050405020304" pitchFamily="18" charset="0"/>
                <a:cs typeface="Times New Roman" panose="02020603050405020304" pitchFamily="18" charset="0"/>
              </a:rPr>
              <a:t>(”</a:t>
            </a:r>
            <a:r>
              <a:rPr lang="en-US" altLang="en-US" sz="1800" b="1" dirty="0" err="1">
                <a:solidFill>
                  <a:sysClr val="windowText" lastClr="000000"/>
                </a:solidFill>
                <a:latin typeface="Times New Roman" panose="02020603050405020304" pitchFamily="18" charset="0"/>
                <a:cs typeface="Times New Roman" panose="02020603050405020304" pitchFamily="18" charset="0"/>
              </a:rPr>
              <a:t>rvce</a:t>
            </a:r>
            <a:r>
              <a:rPr lang="en-US" altLang="en-US" sz="1800" b="1" dirty="0">
                <a:solidFill>
                  <a:sysClr val="windowText" lastClr="000000"/>
                </a:solidFill>
                <a:latin typeface="Times New Roman" panose="02020603050405020304" pitchFamily="18" charset="0"/>
                <a:cs typeface="Times New Roman" panose="02020603050405020304" pitchFamily="18" charset="0"/>
              </a:rPr>
              <a:t>");</a:t>
            </a:r>
          </a:p>
          <a:p>
            <a:pPr>
              <a:buNone/>
              <a:defRPr/>
            </a:pPr>
            <a:r>
              <a:rPr lang="en-US" altLang="en-US" sz="1800" b="1" dirty="0">
                <a:solidFill>
                  <a:sysClr val="windowText" lastClr="000000"/>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5144162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p:nvPr/>
        </p:nvSpPr>
        <p:spPr>
          <a:xfrm>
            <a:off x="1530549" y="857070"/>
            <a:ext cx="9143882" cy="5143720"/>
          </a:xfrm>
          <a:prstGeom prst="rect">
            <a:avLst/>
          </a:prstGeom>
          <a:solidFill>
            <a:schemeClr val="lt1">
              <a:alpha val="98823"/>
            </a:schemeClr>
          </a:solidFill>
          <a:ln w="76300" cap="flat" cmpd="sng">
            <a:solidFill>
              <a:srgbClr val="005893"/>
            </a:solidFill>
            <a:prstDash val="solid"/>
            <a:miter lim="8000"/>
            <a:headEnd type="none" w="sm" len="sm"/>
            <a:tailEnd type="none" w="sm" len="sm"/>
          </a:ln>
        </p:spPr>
        <p:txBody>
          <a:bodyPr spcFirstLastPara="1" wrap="square" lIns="91425" tIns="45700" rIns="91425" bIns="45700" anchor="t" anchorCtr="0">
            <a:noAutofit/>
          </a:bodyPr>
          <a:lstStyle/>
          <a:p>
            <a:pPr algn="just">
              <a:lnSpc>
                <a:spcPct val="115000"/>
              </a:lnSpc>
            </a:pPr>
            <a:endParaRPr dirty="0">
              <a:latin typeface="Calibri"/>
              <a:ea typeface="Calibri"/>
              <a:cs typeface="Calibri"/>
              <a:sym typeface="Calibri"/>
            </a:endParaRPr>
          </a:p>
        </p:txBody>
      </p:sp>
      <p:sp>
        <p:nvSpPr>
          <p:cNvPr id="102" name="Google Shape;102;p14"/>
          <p:cNvSpPr/>
          <p:nvPr/>
        </p:nvSpPr>
        <p:spPr>
          <a:xfrm>
            <a:off x="1982472" y="1399375"/>
            <a:ext cx="8426865" cy="164"/>
          </a:xfrm>
          <a:custGeom>
            <a:avLst/>
            <a:gdLst/>
            <a:ahLst/>
            <a:cxnLst/>
            <a:rect l="l" t="t" r="r" b="b"/>
            <a:pathLst>
              <a:path w="18527395" h="120000" extrusionOk="0">
                <a:moveTo>
                  <a:pt x="0" y="0"/>
                </a:moveTo>
                <a:lnTo>
                  <a:pt x="18526859" y="0"/>
                </a:lnTo>
              </a:path>
            </a:pathLst>
          </a:custGeom>
          <a:noFill/>
          <a:ln w="15825" cap="flat" cmpd="sng">
            <a:solidFill>
              <a:srgbClr val="5E6DB3"/>
            </a:solidFill>
            <a:prstDash val="solid"/>
            <a:round/>
            <a:headEnd type="none" w="sm" len="sm"/>
            <a:tailEnd type="none" w="sm" len="sm"/>
          </a:ln>
        </p:spPr>
      </p:sp>
      <p:sp>
        <p:nvSpPr>
          <p:cNvPr id="103" name="Google Shape;103;p14"/>
          <p:cNvSpPr/>
          <p:nvPr/>
        </p:nvSpPr>
        <p:spPr>
          <a:xfrm>
            <a:off x="1980998" y="994285"/>
            <a:ext cx="321912" cy="322567"/>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endParaRPr/>
          </a:p>
        </p:txBody>
      </p:sp>
      <p:sp>
        <p:nvSpPr>
          <p:cNvPr id="104" name="Google Shape;104;p14"/>
          <p:cNvSpPr/>
          <p:nvPr/>
        </p:nvSpPr>
        <p:spPr>
          <a:xfrm>
            <a:off x="2880748" y="1181275"/>
            <a:ext cx="25871" cy="25871"/>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sp>
      <p:sp>
        <p:nvSpPr>
          <p:cNvPr id="105" name="Google Shape;105;p14"/>
          <p:cNvSpPr/>
          <p:nvPr/>
        </p:nvSpPr>
        <p:spPr>
          <a:xfrm>
            <a:off x="2887952" y="1187006"/>
            <a:ext cx="11462" cy="14245"/>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sp>
      <p:sp>
        <p:nvSpPr>
          <p:cNvPr id="106" name="Google Shape;106;p14"/>
          <p:cNvSpPr/>
          <p:nvPr/>
        </p:nvSpPr>
        <p:spPr>
          <a:xfrm>
            <a:off x="2352851" y="1056341"/>
            <a:ext cx="730607" cy="223668"/>
          </a:xfrm>
          <a:prstGeom prst="rect">
            <a:avLst/>
          </a:prstGeom>
          <a:noFill/>
          <a:ln>
            <a:noFill/>
          </a:ln>
        </p:spPr>
        <p:txBody>
          <a:bodyPr spcFirstLastPara="1" wrap="square" lIns="0" tIns="7850" rIns="0" bIns="0" anchor="t" anchorCtr="0">
            <a:noAutofit/>
          </a:bodyPr>
          <a:lstStyle/>
          <a:p>
            <a:pPr marL="5776">
              <a:lnSpc>
                <a:spcPct val="106000"/>
              </a:lnSpc>
            </a:pPr>
            <a:r>
              <a:rPr lang="en-US" sz="728" b="1">
                <a:solidFill>
                  <a:srgbClr val="231F20"/>
                </a:solidFill>
                <a:latin typeface="Helvetica Neue"/>
                <a:ea typeface="Helvetica Neue"/>
                <a:cs typeface="Helvetica Neue"/>
                <a:sym typeface="Helvetica Neue"/>
              </a:rPr>
              <a:t>RV College of</a:t>
            </a:r>
            <a:endParaRPr sz="728"/>
          </a:p>
          <a:p>
            <a:pPr marL="5776">
              <a:lnSpc>
                <a:spcPct val="106000"/>
              </a:lnSpc>
              <a:spcBef>
                <a:spcPts val="45"/>
              </a:spcBef>
            </a:pPr>
            <a:r>
              <a:rPr lang="en-US" sz="728" b="1">
                <a:solidFill>
                  <a:srgbClr val="231F20"/>
                </a:solidFill>
                <a:latin typeface="Helvetica Neue"/>
                <a:ea typeface="Helvetica Neue"/>
                <a:cs typeface="Helvetica Neue"/>
                <a:sym typeface="Helvetica Neue"/>
              </a:rPr>
              <a:t>Engineering </a:t>
            </a:r>
            <a:endParaRPr sz="728"/>
          </a:p>
        </p:txBody>
      </p:sp>
      <p:sp>
        <p:nvSpPr>
          <p:cNvPr id="107" name="Google Shape;107;p14"/>
          <p:cNvSpPr txBox="1"/>
          <p:nvPr/>
        </p:nvSpPr>
        <p:spPr>
          <a:xfrm>
            <a:off x="8730022" y="1042587"/>
            <a:ext cx="1673584" cy="209914"/>
          </a:xfrm>
          <a:prstGeom prst="rect">
            <a:avLst/>
          </a:prstGeom>
          <a:noFill/>
          <a:ln>
            <a:noFill/>
          </a:ln>
        </p:spPr>
        <p:txBody>
          <a:bodyPr spcFirstLastPara="1" wrap="square" lIns="0" tIns="0" rIns="0" bIns="0" anchor="t" anchorCtr="0">
            <a:noAutofit/>
          </a:bodyPr>
          <a:lstStyle/>
          <a:p>
            <a:pPr algn="r"/>
            <a:r>
              <a:rPr lang="en-US" sz="1092" i="1">
                <a:solidFill>
                  <a:srgbClr val="422C75"/>
                </a:solidFill>
                <a:latin typeface="Playfair Display"/>
                <a:ea typeface="Playfair Display"/>
                <a:cs typeface="Playfair Display"/>
                <a:sym typeface="Playfair Display"/>
              </a:rPr>
              <a:t>Go, change the world</a:t>
            </a:r>
            <a:endParaRPr/>
          </a:p>
        </p:txBody>
      </p:sp>
      <p:sp>
        <p:nvSpPr>
          <p:cNvPr id="108" name="Google Shape;108;p14"/>
          <p:cNvSpPr/>
          <p:nvPr/>
        </p:nvSpPr>
        <p:spPr>
          <a:xfrm>
            <a:off x="2148716" y="2246000"/>
            <a:ext cx="7132089" cy="3646047"/>
          </a:xfrm>
          <a:prstGeom prst="rect">
            <a:avLst/>
          </a:prstGeom>
          <a:noFill/>
          <a:ln>
            <a:noFill/>
          </a:ln>
        </p:spPr>
        <p:txBody>
          <a:bodyPr spcFirstLastPara="1" wrap="square" lIns="91425" tIns="41575" rIns="91425" bIns="41575" anchor="t" anchorCtr="0">
            <a:noAutofit/>
          </a:bodyPr>
          <a:lstStyle/>
          <a:p>
            <a:pPr algn="just"/>
            <a:endParaRPr sz="2183"/>
          </a:p>
          <a:p>
            <a:pPr marL="311902" indent="-173281" algn="just">
              <a:buSzPts val="2183"/>
            </a:pPr>
            <a:endParaRPr sz="2183"/>
          </a:p>
          <a:p>
            <a:endParaRPr sz="2183"/>
          </a:p>
        </p:txBody>
      </p:sp>
      <p:sp>
        <p:nvSpPr>
          <p:cNvPr id="12" name="Content Placeholder 2"/>
          <p:cNvSpPr txBox="1">
            <a:spLocks/>
          </p:cNvSpPr>
          <p:nvPr/>
        </p:nvSpPr>
        <p:spPr>
          <a:xfrm>
            <a:off x="1981200" y="1600201"/>
            <a:ext cx="8229600" cy="452596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just">
              <a:buFont typeface="Arial" panose="020B0604020202020204" pitchFamily="34" charset="0"/>
              <a:buNone/>
            </a:pPr>
            <a:r>
              <a:rPr lang="en-US" altLang="en-US" sz="1800" dirty="0">
                <a:latin typeface="Times New Roman" panose="02020603050405020304" pitchFamily="18" charset="0"/>
                <a:cs typeface="Times New Roman" panose="02020603050405020304" pitchFamily="18" charset="0"/>
              </a:rPr>
              <a:t>Output: </a:t>
            </a:r>
          </a:p>
          <a:p>
            <a:pPr algn="just">
              <a:buFont typeface="Arial" panose="020B0604020202020204" pitchFamily="34" charset="0"/>
              <a:buNone/>
            </a:pPr>
            <a:r>
              <a:rPr lang="en-US" altLang="en-US" sz="1800" b="1" dirty="0" err="1">
                <a:latin typeface="Times New Roman" panose="02020603050405020304" pitchFamily="18" charset="0"/>
                <a:cs typeface="Times New Roman" panose="02020603050405020304" pitchFamily="18" charset="0"/>
              </a:rPr>
              <a:t>Rvce</a:t>
            </a:r>
            <a:endParaRPr lang="en-US" altLang="en-US" sz="1800" b="1" dirty="0">
              <a:latin typeface="Times New Roman" panose="02020603050405020304" pitchFamily="18" charset="0"/>
              <a:cs typeface="Times New Roman" panose="02020603050405020304" pitchFamily="18" charset="0"/>
            </a:endParaRPr>
          </a:p>
          <a:p>
            <a:pPr algn="just">
              <a:buFont typeface="Arial" panose="020B0604020202020204" pitchFamily="34" charset="0"/>
              <a:buNone/>
            </a:pPr>
            <a:endParaRPr lang="en-US" altLang="en-US" sz="1800" dirty="0">
              <a:latin typeface="Times New Roman" panose="02020603050405020304" pitchFamily="18" charset="0"/>
              <a:cs typeface="Times New Roman" panose="02020603050405020304" pitchFamily="18" charset="0"/>
            </a:endParaRPr>
          </a:p>
          <a:p>
            <a:pPr algn="just">
              <a:buFont typeface="Arial" panose="020B0604020202020204" pitchFamily="34" charset="0"/>
              <a:buNone/>
            </a:pPr>
            <a:r>
              <a:rPr lang="en-US" altLang="en-US" sz="1800" dirty="0">
                <a:latin typeface="Times New Roman" panose="02020603050405020304" pitchFamily="18" charset="0"/>
                <a:cs typeface="Times New Roman" panose="02020603050405020304" pitchFamily="18" charset="0"/>
              </a:rPr>
              <a:t>We can call a function for more than once in main.</a:t>
            </a:r>
          </a:p>
        </p:txBody>
      </p:sp>
    </p:spTree>
    <p:extLst>
      <p:ext uri="{BB962C8B-B14F-4D97-AF65-F5344CB8AC3E}">
        <p14:creationId xmlns:p14="http://schemas.microsoft.com/office/powerpoint/2010/main" val="29823088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p:nvPr/>
        </p:nvSpPr>
        <p:spPr>
          <a:xfrm>
            <a:off x="1530549" y="857070"/>
            <a:ext cx="9143882" cy="5143720"/>
          </a:xfrm>
          <a:prstGeom prst="rect">
            <a:avLst/>
          </a:prstGeom>
          <a:solidFill>
            <a:schemeClr val="lt1">
              <a:alpha val="98823"/>
            </a:schemeClr>
          </a:solidFill>
          <a:ln w="76300" cap="flat" cmpd="sng">
            <a:solidFill>
              <a:srgbClr val="005893"/>
            </a:solidFill>
            <a:prstDash val="solid"/>
            <a:miter lim="8000"/>
            <a:headEnd type="none" w="sm" len="sm"/>
            <a:tailEnd type="none" w="sm" len="sm"/>
          </a:ln>
        </p:spPr>
        <p:txBody>
          <a:bodyPr spcFirstLastPara="1" wrap="square" lIns="91425" tIns="45700" rIns="91425" bIns="45700" anchor="t" anchorCtr="0">
            <a:noAutofit/>
          </a:bodyPr>
          <a:lstStyle/>
          <a:p>
            <a:pPr algn="just">
              <a:lnSpc>
                <a:spcPct val="115000"/>
              </a:lnSpc>
            </a:pPr>
            <a:endParaRPr dirty="0">
              <a:latin typeface="Calibri"/>
              <a:ea typeface="Calibri"/>
              <a:cs typeface="Calibri"/>
              <a:sym typeface="Calibri"/>
            </a:endParaRPr>
          </a:p>
          <a:p>
            <a:pPr algn="ctr">
              <a:spcBef>
                <a:spcPts val="1000"/>
              </a:spcBef>
            </a:pPr>
            <a:endParaRPr lang="en-US" b="1" dirty="0">
              <a:latin typeface="Times New Roman"/>
              <a:ea typeface="Times New Roman"/>
              <a:cs typeface="Times New Roman"/>
              <a:sym typeface="Times New Roman"/>
            </a:endParaRPr>
          </a:p>
        </p:txBody>
      </p:sp>
      <p:sp>
        <p:nvSpPr>
          <p:cNvPr id="102" name="Google Shape;102;p14"/>
          <p:cNvSpPr/>
          <p:nvPr/>
        </p:nvSpPr>
        <p:spPr>
          <a:xfrm>
            <a:off x="1982472" y="1399375"/>
            <a:ext cx="8426865" cy="164"/>
          </a:xfrm>
          <a:custGeom>
            <a:avLst/>
            <a:gdLst/>
            <a:ahLst/>
            <a:cxnLst/>
            <a:rect l="l" t="t" r="r" b="b"/>
            <a:pathLst>
              <a:path w="18527395" h="120000" extrusionOk="0">
                <a:moveTo>
                  <a:pt x="0" y="0"/>
                </a:moveTo>
                <a:lnTo>
                  <a:pt x="18526859" y="0"/>
                </a:lnTo>
              </a:path>
            </a:pathLst>
          </a:custGeom>
          <a:noFill/>
          <a:ln w="15825" cap="flat" cmpd="sng">
            <a:solidFill>
              <a:srgbClr val="5E6DB3"/>
            </a:solidFill>
            <a:prstDash val="solid"/>
            <a:round/>
            <a:headEnd type="none" w="sm" len="sm"/>
            <a:tailEnd type="none" w="sm" len="sm"/>
          </a:ln>
        </p:spPr>
      </p:sp>
      <p:sp>
        <p:nvSpPr>
          <p:cNvPr id="103" name="Google Shape;103;p14"/>
          <p:cNvSpPr/>
          <p:nvPr/>
        </p:nvSpPr>
        <p:spPr>
          <a:xfrm>
            <a:off x="1980998" y="994285"/>
            <a:ext cx="321912" cy="322567"/>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endParaRPr/>
          </a:p>
        </p:txBody>
      </p:sp>
      <p:sp>
        <p:nvSpPr>
          <p:cNvPr id="104" name="Google Shape;104;p14"/>
          <p:cNvSpPr/>
          <p:nvPr/>
        </p:nvSpPr>
        <p:spPr>
          <a:xfrm>
            <a:off x="2880748" y="1181275"/>
            <a:ext cx="25871" cy="25871"/>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sp>
      <p:sp>
        <p:nvSpPr>
          <p:cNvPr id="105" name="Google Shape;105;p14"/>
          <p:cNvSpPr/>
          <p:nvPr/>
        </p:nvSpPr>
        <p:spPr>
          <a:xfrm>
            <a:off x="2887952" y="1187006"/>
            <a:ext cx="11462" cy="14245"/>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sp>
      <p:sp>
        <p:nvSpPr>
          <p:cNvPr id="106" name="Google Shape;106;p14"/>
          <p:cNvSpPr/>
          <p:nvPr/>
        </p:nvSpPr>
        <p:spPr>
          <a:xfrm>
            <a:off x="2352851" y="1056341"/>
            <a:ext cx="730607" cy="223668"/>
          </a:xfrm>
          <a:prstGeom prst="rect">
            <a:avLst/>
          </a:prstGeom>
          <a:noFill/>
          <a:ln>
            <a:noFill/>
          </a:ln>
        </p:spPr>
        <p:txBody>
          <a:bodyPr spcFirstLastPara="1" wrap="square" lIns="0" tIns="7850" rIns="0" bIns="0" anchor="t" anchorCtr="0">
            <a:noAutofit/>
          </a:bodyPr>
          <a:lstStyle/>
          <a:p>
            <a:pPr marL="5776">
              <a:lnSpc>
                <a:spcPct val="106000"/>
              </a:lnSpc>
            </a:pPr>
            <a:r>
              <a:rPr lang="en-US" sz="728" b="1">
                <a:solidFill>
                  <a:srgbClr val="231F20"/>
                </a:solidFill>
                <a:latin typeface="Helvetica Neue"/>
                <a:ea typeface="Helvetica Neue"/>
                <a:cs typeface="Helvetica Neue"/>
                <a:sym typeface="Helvetica Neue"/>
              </a:rPr>
              <a:t>RV College of</a:t>
            </a:r>
            <a:endParaRPr sz="728"/>
          </a:p>
          <a:p>
            <a:pPr marL="5776">
              <a:lnSpc>
                <a:spcPct val="106000"/>
              </a:lnSpc>
              <a:spcBef>
                <a:spcPts val="45"/>
              </a:spcBef>
            </a:pPr>
            <a:r>
              <a:rPr lang="en-US" sz="728" b="1">
                <a:solidFill>
                  <a:srgbClr val="231F20"/>
                </a:solidFill>
                <a:latin typeface="Helvetica Neue"/>
                <a:ea typeface="Helvetica Neue"/>
                <a:cs typeface="Helvetica Neue"/>
                <a:sym typeface="Helvetica Neue"/>
              </a:rPr>
              <a:t>Engineering </a:t>
            </a:r>
            <a:endParaRPr sz="728"/>
          </a:p>
        </p:txBody>
      </p:sp>
      <p:sp>
        <p:nvSpPr>
          <p:cNvPr id="107" name="Google Shape;107;p14"/>
          <p:cNvSpPr txBox="1"/>
          <p:nvPr/>
        </p:nvSpPr>
        <p:spPr>
          <a:xfrm>
            <a:off x="8730022" y="1042587"/>
            <a:ext cx="1673584" cy="209914"/>
          </a:xfrm>
          <a:prstGeom prst="rect">
            <a:avLst/>
          </a:prstGeom>
          <a:noFill/>
          <a:ln>
            <a:noFill/>
          </a:ln>
        </p:spPr>
        <p:txBody>
          <a:bodyPr spcFirstLastPara="1" wrap="square" lIns="0" tIns="0" rIns="0" bIns="0" anchor="t" anchorCtr="0">
            <a:noAutofit/>
          </a:bodyPr>
          <a:lstStyle/>
          <a:p>
            <a:pPr algn="r"/>
            <a:r>
              <a:rPr lang="en-US" sz="1092" i="1">
                <a:solidFill>
                  <a:srgbClr val="422C75"/>
                </a:solidFill>
                <a:latin typeface="Playfair Display"/>
                <a:ea typeface="Playfair Display"/>
                <a:cs typeface="Playfair Display"/>
                <a:sym typeface="Playfair Display"/>
              </a:rPr>
              <a:t>Go, change the world</a:t>
            </a:r>
            <a:endParaRPr/>
          </a:p>
        </p:txBody>
      </p:sp>
      <p:sp>
        <p:nvSpPr>
          <p:cNvPr id="108" name="Google Shape;108;p14"/>
          <p:cNvSpPr/>
          <p:nvPr/>
        </p:nvSpPr>
        <p:spPr>
          <a:xfrm>
            <a:off x="2148716" y="2246000"/>
            <a:ext cx="7132089" cy="3646047"/>
          </a:xfrm>
          <a:prstGeom prst="rect">
            <a:avLst/>
          </a:prstGeom>
          <a:noFill/>
          <a:ln>
            <a:noFill/>
          </a:ln>
        </p:spPr>
        <p:txBody>
          <a:bodyPr spcFirstLastPara="1" wrap="square" lIns="91425" tIns="41575" rIns="91425" bIns="41575" anchor="t" anchorCtr="0">
            <a:noAutofit/>
          </a:bodyPr>
          <a:lstStyle/>
          <a:p>
            <a:pPr algn="just"/>
            <a:endParaRPr sz="2183"/>
          </a:p>
          <a:p>
            <a:pPr marL="311902" indent="-173281" algn="just">
              <a:buSzPts val="2183"/>
            </a:pPr>
            <a:endParaRPr sz="2183"/>
          </a:p>
          <a:p>
            <a:endParaRPr sz="2183"/>
          </a:p>
        </p:txBody>
      </p:sp>
      <p:sp>
        <p:nvSpPr>
          <p:cNvPr id="11" name="Content Placeholder 2"/>
          <p:cNvSpPr txBox="1">
            <a:spLocks/>
          </p:cNvSpPr>
          <p:nvPr/>
        </p:nvSpPr>
        <p:spPr bwMode="auto">
          <a:xfrm>
            <a:off x="2880747" y="1362893"/>
            <a:ext cx="7254310" cy="2751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None/>
            </a:pPr>
            <a:r>
              <a:rPr lang="en-US" altLang="en-US" sz="1600" dirty="0">
                <a:latin typeface="Times New Roman" panose="02020603050405020304" pitchFamily="18" charset="0"/>
                <a:cs typeface="Times New Roman" panose="02020603050405020304" pitchFamily="18" charset="0"/>
              </a:rPr>
              <a:t>#include&lt;</a:t>
            </a:r>
            <a:r>
              <a:rPr lang="en-US" altLang="en-US" sz="1600" dirty="0" err="1">
                <a:latin typeface="Times New Roman" panose="02020603050405020304" pitchFamily="18" charset="0"/>
                <a:cs typeface="Times New Roman" panose="02020603050405020304" pitchFamily="18" charset="0"/>
              </a:rPr>
              <a:t>conio.h</a:t>
            </a:r>
            <a:r>
              <a:rPr lang="en-US" altLang="en-US" sz="1600" dirty="0">
                <a:latin typeface="Times New Roman" panose="02020603050405020304" pitchFamily="18" charset="0"/>
                <a:cs typeface="Times New Roman" panose="02020603050405020304" pitchFamily="18" charset="0"/>
              </a:rPr>
              <a:t>&gt;</a:t>
            </a:r>
          </a:p>
          <a:p>
            <a:pPr>
              <a:buNone/>
            </a:pPr>
            <a:r>
              <a:rPr lang="en-US" altLang="en-US" sz="1600" dirty="0">
                <a:latin typeface="Times New Roman" panose="02020603050405020304" pitchFamily="18" charset="0"/>
                <a:cs typeface="Times New Roman" panose="02020603050405020304" pitchFamily="18" charset="0"/>
              </a:rPr>
              <a:t>#include&lt;</a:t>
            </a:r>
            <a:r>
              <a:rPr lang="en-US" altLang="en-US" sz="1600" dirty="0" err="1">
                <a:latin typeface="Times New Roman" panose="02020603050405020304" pitchFamily="18" charset="0"/>
                <a:cs typeface="Times New Roman" panose="02020603050405020304" pitchFamily="18" charset="0"/>
              </a:rPr>
              <a:t>stdio.h</a:t>
            </a:r>
            <a:r>
              <a:rPr lang="en-US" altLang="en-US" sz="1600" dirty="0">
                <a:latin typeface="Times New Roman" panose="02020603050405020304" pitchFamily="18" charset="0"/>
                <a:cs typeface="Times New Roman" panose="02020603050405020304" pitchFamily="18" charset="0"/>
              </a:rPr>
              <a:t>&gt;</a:t>
            </a:r>
          </a:p>
          <a:p>
            <a:pPr>
              <a:buNone/>
            </a:pPr>
            <a:r>
              <a:rPr lang="en-US" altLang="en-US" sz="1600" b="1" dirty="0">
                <a:latin typeface="Times New Roman" panose="02020603050405020304" pitchFamily="18" charset="0"/>
                <a:cs typeface="Times New Roman" panose="02020603050405020304" pitchFamily="18" charset="0"/>
              </a:rPr>
              <a:t>void </a:t>
            </a:r>
            <a:r>
              <a:rPr lang="en-US" altLang="en-US" sz="1600" b="1" dirty="0" err="1">
                <a:latin typeface="Times New Roman" panose="02020603050405020304" pitchFamily="18" charset="0"/>
                <a:cs typeface="Times New Roman" panose="02020603050405020304" pitchFamily="18" charset="0"/>
              </a:rPr>
              <a:t>rvce</a:t>
            </a:r>
            <a:r>
              <a:rPr lang="en-US" altLang="en-US" sz="1600" b="1" dirty="0">
                <a:latin typeface="Times New Roman" panose="02020603050405020304" pitchFamily="18" charset="0"/>
                <a:cs typeface="Times New Roman" panose="02020603050405020304" pitchFamily="18" charset="0"/>
              </a:rPr>
              <a:t>(void);</a:t>
            </a:r>
          </a:p>
          <a:p>
            <a:pPr>
              <a:buNone/>
            </a:pPr>
            <a:endParaRPr lang="en-US" altLang="en-US" sz="1600" dirty="0">
              <a:latin typeface="Times New Roman" panose="02020603050405020304" pitchFamily="18" charset="0"/>
              <a:cs typeface="Times New Roman" panose="02020603050405020304" pitchFamily="18" charset="0"/>
            </a:endParaRPr>
          </a:p>
          <a:p>
            <a:pPr>
              <a:buNone/>
            </a:pPr>
            <a:r>
              <a:rPr lang="en-US" altLang="en-US" sz="1600" dirty="0">
                <a:latin typeface="Times New Roman" panose="02020603050405020304" pitchFamily="18" charset="0"/>
                <a:cs typeface="Times New Roman" panose="02020603050405020304" pitchFamily="18" charset="0"/>
              </a:rPr>
              <a:t>void main()</a:t>
            </a:r>
          </a:p>
          <a:p>
            <a:pPr>
              <a:buNone/>
            </a:pPr>
            <a:r>
              <a:rPr lang="en-US" altLang="en-US" sz="1600" dirty="0">
                <a:latin typeface="Times New Roman" panose="02020603050405020304" pitchFamily="18" charset="0"/>
                <a:cs typeface="Times New Roman" panose="02020603050405020304" pitchFamily="18" charset="0"/>
              </a:rPr>
              <a:t>	{</a:t>
            </a:r>
          </a:p>
          <a:p>
            <a:pPr>
              <a:buNone/>
            </a:pPr>
            <a:r>
              <a:rPr lang="en-US" altLang="en-US" sz="1600" dirty="0">
                <a:latin typeface="Times New Roman" panose="02020603050405020304" pitchFamily="18" charset="0"/>
                <a:cs typeface="Times New Roman" panose="02020603050405020304" pitchFamily="18" charset="0"/>
              </a:rPr>
              <a:t>	</a:t>
            </a:r>
            <a:r>
              <a:rPr lang="en-US" altLang="en-US" sz="1600" dirty="0" err="1">
                <a:latin typeface="Times New Roman" panose="02020603050405020304" pitchFamily="18" charset="0"/>
                <a:cs typeface="Times New Roman" panose="02020603050405020304" pitchFamily="18" charset="0"/>
              </a:rPr>
              <a:t>clrscr</a:t>
            </a:r>
            <a:r>
              <a:rPr lang="en-US" altLang="en-US" sz="1600" dirty="0">
                <a:latin typeface="Times New Roman" panose="02020603050405020304" pitchFamily="18" charset="0"/>
                <a:cs typeface="Times New Roman" panose="02020603050405020304" pitchFamily="18" charset="0"/>
              </a:rPr>
              <a:t>();</a:t>
            </a:r>
          </a:p>
          <a:p>
            <a:pPr>
              <a:buNone/>
            </a:pPr>
            <a:endParaRPr lang="en-US" altLang="en-US" sz="1600" dirty="0">
              <a:latin typeface="Times New Roman" panose="02020603050405020304" pitchFamily="18" charset="0"/>
              <a:cs typeface="Times New Roman" panose="02020603050405020304" pitchFamily="18" charset="0"/>
            </a:endParaRPr>
          </a:p>
          <a:p>
            <a:pPr>
              <a:buNone/>
            </a:pPr>
            <a:r>
              <a:rPr lang="en-US" altLang="en-US" sz="1600" b="1" dirty="0">
                <a:latin typeface="Times New Roman" panose="02020603050405020304" pitchFamily="18" charset="0"/>
                <a:cs typeface="Times New Roman" panose="02020603050405020304" pitchFamily="18" charset="0"/>
              </a:rPr>
              <a:t>	</a:t>
            </a:r>
            <a:r>
              <a:rPr lang="en-US" altLang="en-US" sz="1600" b="1" dirty="0" err="1">
                <a:latin typeface="Times New Roman" panose="02020603050405020304" pitchFamily="18" charset="0"/>
                <a:cs typeface="Times New Roman" panose="02020603050405020304" pitchFamily="18" charset="0"/>
              </a:rPr>
              <a:t>rvce</a:t>
            </a:r>
            <a:r>
              <a:rPr lang="en-US" altLang="en-US" sz="1600" b="1" dirty="0">
                <a:latin typeface="Times New Roman" panose="02020603050405020304" pitchFamily="18" charset="0"/>
                <a:cs typeface="Times New Roman" panose="02020603050405020304" pitchFamily="18" charset="0"/>
              </a:rPr>
              <a:t>();</a:t>
            </a:r>
          </a:p>
          <a:p>
            <a:pPr>
              <a:buNone/>
            </a:pPr>
            <a:r>
              <a:rPr lang="en-US" altLang="en-US" sz="1600" b="1" dirty="0">
                <a:latin typeface="Times New Roman" panose="02020603050405020304" pitchFamily="18" charset="0"/>
                <a:cs typeface="Times New Roman" panose="02020603050405020304" pitchFamily="18" charset="0"/>
              </a:rPr>
              <a:t>	</a:t>
            </a:r>
            <a:r>
              <a:rPr lang="en-US" altLang="en-US" sz="1600" b="1" dirty="0" err="1">
                <a:latin typeface="Times New Roman" panose="02020603050405020304" pitchFamily="18" charset="0"/>
                <a:cs typeface="Times New Roman" panose="02020603050405020304" pitchFamily="18" charset="0"/>
              </a:rPr>
              <a:t>rvce</a:t>
            </a:r>
            <a:r>
              <a:rPr lang="en-US" altLang="en-US" sz="1600" b="1" dirty="0">
                <a:latin typeface="Times New Roman" panose="02020603050405020304" pitchFamily="18" charset="0"/>
                <a:cs typeface="Times New Roman" panose="02020603050405020304" pitchFamily="18" charset="0"/>
              </a:rPr>
              <a:t>();</a:t>
            </a:r>
          </a:p>
          <a:p>
            <a:pPr>
              <a:buNone/>
            </a:pPr>
            <a:r>
              <a:rPr lang="en-US" altLang="en-US" sz="1600" dirty="0">
                <a:latin typeface="Times New Roman" panose="02020603050405020304" pitchFamily="18" charset="0"/>
                <a:cs typeface="Times New Roman" panose="02020603050405020304" pitchFamily="18" charset="0"/>
              </a:rPr>
              <a:t>	</a:t>
            </a:r>
            <a:r>
              <a:rPr lang="en-US" altLang="en-US" sz="1600" dirty="0" err="1">
                <a:latin typeface="Times New Roman" panose="02020603050405020304" pitchFamily="18" charset="0"/>
                <a:cs typeface="Times New Roman" panose="02020603050405020304" pitchFamily="18" charset="0"/>
              </a:rPr>
              <a:t>getch</a:t>
            </a:r>
            <a:r>
              <a:rPr lang="en-US" altLang="en-US" sz="1600" dirty="0">
                <a:latin typeface="Times New Roman" panose="02020603050405020304" pitchFamily="18" charset="0"/>
                <a:cs typeface="Times New Roman" panose="02020603050405020304" pitchFamily="18" charset="0"/>
              </a:rPr>
              <a:t>();</a:t>
            </a:r>
          </a:p>
          <a:p>
            <a:pPr>
              <a:buNone/>
            </a:pPr>
            <a:r>
              <a:rPr lang="en-US" altLang="en-US" sz="1600" dirty="0">
                <a:latin typeface="Times New Roman" panose="02020603050405020304" pitchFamily="18" charset="0"/>
                <a:cs typeface="Times New Roman" panose="02020603050405020304" pitchFamily="18" charset="0"/>
              </a:rPr>
              <a:t>	}</a:t>
            </a:r>
          </a:p>
          <a:p>
            <a:pPr>
              <a:buNone/>
            </a:pPr>
            <a:r>
              <a:rPr lang="en-US" altLang="en-US" sz="1600" b="1" dirty="0">
                <a:latin typeface="Times New Roman" panose="02020603050405020304" pitchFamily="18" charset="0"/>
                <a:cs typeface="Times New Roman" panose="02020603050405020304" pitchFamily="18" charset="0"/>
              </a:rPr>
              <a:t>void </a:t>
            </a:r>
            <a:r>
              <a:rPr lang="en-US" altLang="en-US" sz="1600" b="1" dirty="0" err="1">
                <a:latin typeface="Times New Roman" panose="02020603050405020304" pitchFamily="18" charset="0"/>
                <a:cs typeface="Times New Roman" panose="02020603050405020304" pitchFamily="18" charset="0"/>
              </a:rPr>
              <a:t>rvce</a:t>
            </a:r>
            <a:r>
              <a:rPr lang="en-US" altLang="en-US" sz="1600" b="1" dirty="0">
                <a:latin typeface="Times New Roman" panose="02020603050405020304" pitchFamily="18" charset="0"/>
                <a:cs typeface="Times New Roman" panose="02020603050405020304" pitchFamily="18" charset="0"/>
              </a:rPr>
              <a:t>(void)</a:t>
            </a:r>
          </a:p>
          <a:p>
            <a:pPr>
              <a:buNone/>
            </a:pPr>
            <a:r>
              <a:rPr lang="en-US" altLang="en-US" sz="1600" b="1" dirty="0">
                <a:latin typeface="Times New Roman" panose="02020603050405020304" pitchFamily="18" charset="0"/>
                <a:cs typeface="Times New Roman" panose="02020603050405020304" pitchFamily="18" charset="0"/>
              </a:rPr>
              <a:t>	{</a:t>
            </a:r>
          </a:p>
          <a:p>
            <a:pPr>
              <a:buNone/>
            </a:pPr>
            <a:r>
              <a:rPr lang="en-US" altLang="en-US" sz="1600" b="1" dirty="0">
                <a:latin typeface="Times New Roman" panose="02020603050405020304" pitchFamily="18" charset="0"/>
                <a:cs typeface="Times New Roman" panose="02020603050405020304" pitchFamily="18" charset="0"/>
              </a:rPr>
              <a:t>	</a:t>
            </a:r>
            <a:r>
              <a:rPr lang="en-US" altLang="en-US" sz="1600" b="1" dirty="0" err="1">
                <a:latin typeface="Times New Roman" panose="02020603050405020304" pitchFamily="18" charset="0"/>
                <a:cs typeface="Times New Roman" panose="02020603050405020304" pitchFamily="18" charset="0"/>
              </a:rPr>
              <a:t>printf</a:t>
            </a:r>
            <a:r>
              <a:rPr lang="en-US" altLang="en-US" sz="1600" b="1" dirty="0">
                <a:latin typeface="Times New Roman" panose="02020603050405020304" pitchFamily="18" charset="0"/>
                <a:cs typeface="Times New Roman" panose="02020603050405020304" pitchFamily="18" charset="0"/>
              </a:rPr>
              <a:t>(”</a:t>
            </a:r>
            <a:r>
              <a:rPr lang="en-US" altLang="en-US" sz="1600" b="1" dirty="0" err="1">
                <a:latin typeface="Times New Roman" panose="02020603050405020304" pitchFamily="18" charset="0"/>
                <a:cs typeface="Times New Roman" panose="02020603050405020304" pitchFamily="18" charset="0"/>
              </a:rPr>
              <a:t>rvce</a:t>
            </a:r>
            <a:r>
              <a:rPr lang="en-US" altLang="en-US" sz="1600" b="1" dirty="0">
                <a:latin typeface="Times New Roman" panose="02020603050405020304" pitchFamily="18" charset="0"/>
                <a:cs typeface="Times New Roman" panose="02020603050405020304" pitchFamily="18" charset="0"/>
              </a:rPr>
              <a:t>");</a:t>
            </a:r>
          </a:p>
          <a:p>
            <a:pPr>
              <a:buNone/>
            </a:pPr>
            <a:r>
              <a:rPr lang="en-US" altLang="en-US" sz="1600"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1447028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p:nvPr/>
        </p:nvSpPr>
        <p:spPr>
          <a:xfrm>
            <a:off x="1530549" y="857070"/>
            <a:ext cx="9143882" cy="5143720"/>
          </a:xfrm>
          <a:prstGeom prst="rect">
            <a:avLst/>
          </a:prstGeom>
          <a:solidFill>
            <a:schemeClr val="lt1">
              <a:alpha val="98823"/>
            </a:schemeClr>
          </a:solidFill>
          <a:ln w="76300" cap="flat" cmpd="sng">
            <a:solidFill>
              <a:srgbClr val="005893"/>
            </a:solidFill>
            <a:prstDash val="solid"/>
            <a:miter lim="8000"/>
            <a:headEnd type="none" w="sm" len="sm"/>
            <a:tailEnd type="none" w="sm" len="sm"/>
          </a:ln>
        </p:spPr>
        <p:txBody>
          <a:bodyPr spcFirstLastPara="1" wrap="square" lIns="91425" tIns="45700" rIns="91425" bIns="45700" anchor="t" anchorCtr="0">
            <a:noAutofit/>
          </a:bodyPr>
          <a:lstStyle/>
          <a:p>
            <a:pPr algn="just">
              <a:lnSpc>
                <a:spcPct val="115000"/>
              </a:lnSpc>
            </a:pPr>
            <a:endParaRPr dirty="0">
              <a:latin typeface="Calibri"/>
              <a:ea typeface="Calibri"/>
              <a:cs typeface="Calibri"/>
              <a:sym typeface="Calibri"/>
            </a:endParaRPr>
          </a:p>
          <a:p>
            <a:pPr algn="ctr">
              <a:spcBef>
                <a:spcPts val="1000"/>
              </a:spcBef>
            </a:pPr>
            <a:r>
              <a:rPr lang="en-US" b="1" dirty="0">
                <a:latin typeface="Times New Roman"/>
                <a:ea typeface="Times New Roman"/>
                <a:cs typeface="Times New Roman"/>
                <a:sym typeface="Times New Roman"/>
              </a:rPr>
              <a:t>Type-1: </a:t>
            </a:r>
            <a:r>
              <a:rPr lang="en-US" altLang="en-US" b="1" dirty="0">
                <a:latin typeface="Times New Roman"/>
                <a:ea typeface="Times New Roman"/>
                <a:cs typeface="Times New Roman"/>
              </a:rPr>
              <a:t>void function(void)</a:t>
            </a:r>
          </a:p>
          <a:p>
            <a:pPr algn="ctr">
              <a:spcBef>
                <a:spcPts val="1000"/>
              </a:spcBef>
            </a:pPr>
            <a:endParaRPr lang="en-US" b="1" dirty="0">
              <a:latin typeface="Times New Roman"/>
              <a:ea typeface="Times New Roman"/>
              <a:cs typeface="Times New Roman"/>
              <a:sym typeface="Times New Roman"/>
            </a:endParaRPr>
          </a:p>
        </p:txBody>
      </p:sp>
      <p:sp>
        <p:nvSpPr>
          <p:cNvPr id="102" name="Google Shape;102;p14"/>
          <p:cNvSpPr/>
          <p:nvPr/>
        </p:nvSpPr>
        <p:spPr>
          <a:xfrm>
            <a:off x="1982472" y="1399375"/>
            <a:ext cx="8426865" cy="164"/>
          </a:xfrm>
          <a:custGeom>
            <a:avLst/>
            <a:gdLst/>
            <a:ahLst/>
            <a:cxnLst/>
            <a:rect l="l" t="t" r="r" b="b"/>
            <a:pathLst>
              <a:path w="18527395" h="120000" extrusionOk="0">
                <a:moveTo>
                  <a:pt x="0" y="0"/>
                </a:moveTo>
                <a:lnTo>
                  <a:pt x="18526859" y="0"/>
                </a:lnTo>
              </a:path>
            </a:pathLst>
          </a:custGeom>
          <a:noFill/>
          <a:ln w="15825" cap="flat" cmpd="sng">
            <a:solidFill>
              <a:srgbClr val="5E6DB3"/>
            </a:solidFill>
            <a:prstDash val="solid"/>
            <a:round/>
            <a:headEnd type="none" w="sm" len="sm"/>
            <a:tailEnd type="none" w="sm" len="sm"/>
          </a:ln>
        </p:spPr>
      </p:sp>
      <p:sp>
        <p:nvSpPr>
          <p:cNvPr id="103" name="Google Shape;103;p14"/>
          <p:cNvSpPr/>
          <p:nvPr/>
        </p:nvSpPr>
        <p:spPr>
          <a:xfrm>
            <a:off x="1980998" y="994285"/>
            <a:ext cx="321912" cy="322567"/>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endParaRPr/>
          </a:p>
        </p:txBody>
      </p:sp>
      <p:sp>
        <p:nvSpPr>
          <p:cNvPr id="104" name="Google Shape;104;p14"/>
          <p:cNvSpPr/>
          <p:nvPr/>
        </p:nvSpPr>
        <p:spPr>
          <a:xfrm>
            <a:off x="2880748" y="1181275"/>
            <a:ext cx="25871" cy="25871"/>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sp>
      <p:sp>
        <p:nvSpPr>
          <p:cNvPr id="105" name="Google Shape;105;p14"/>
          <p:cNvSpPr/>
          <p:nvPr/>
        </p:nvSpPr>
        <p:spPr>
          <a:xfrm>
            <a:off x="2887952" y="1187006"/>
            <a:ext cx="11462" cy="14245"/>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sp>
      <p:sp>
        <p:nvSpPr>
          <p:cNvPr id="106" name="Google Shape;106;p14"/>
          <p:cNvSpPr/>
          <p:nvPr/>
        </p:nvSpPr>
        <p:spPr>
          <a:xfrm>
            <a:off x="2352851" y="1056341"/>
            <a:ext cx="730607" cy="223668"/>
          </a:xfrm>
          <a:prstGeom prst="rect">
            <a:avLst/>
          </a:prstGeom>
          <a:noFill/>
          <a:ln>
            <a:noFill/>
          </a:ln>
        </p:spPr>
        <p:txBody>
          <a:bodyPr spcFirstLastPara="1" wrap="square" lIns="0" tIns="7850" rIns="0" bIns="0" anchor="t" anchorCtr="0">
            <a:noAutofit/>
          </a:bodyPr>
          <a:lstStyle/>
          <a:p>
            <a:pPr marL="5776">
              <a:lnSpc>
                <a:spcPct val="106000"/>
              </a:lnSpc>
            </a:pPr>
            <a:r>
              <a:rPr lang="en-US" sz="728" b="1">
                <a:solidFill>
                  <a:srgbClr val="231F20"/>
                </a:solidFill>
                <a:latin typeface="Helvetica Neue"/>
                <a:ea typeface="Helvetica Neue"/>
                <a:cs typeface="Helvetica Neue"/>
                <a:sym typeface="Helvetica Neue"/>
              </a:rPr>
              <a:t>RV College of</a:t>
            </a:r>
            <a:endParaRPr sz="728"/>
          </a:p>
          <a:p>
            <a:pPr marL="5776">
              <a:lnSpc>
                <a:spcPct val="106000"/>
              </a:lnSpc>
              <a:spcBef>
                <a:spcPts val="45"/>
              </a:spcBef>
            </a:pPr>
            <a:r>
              <a:rPr lang="en-US" sz="728" b="1">
                <a:solidFill>
                  <a:srgbClr val="231F20"/>
                </a:solidFill>
                <a:latin typeface="Helvetica Neue"/>
                <a:ea typeface="Helvetica Neue"/>
                <a:cs typeface="Helvetica Neue"/>
                <a:sym typeface="Helvetica Neue"/>
              </a:rPr>
              <a:t>Engineering </a:t>
            </a:r>
            <a:endParaRPr sz="728"/>
          </a:p>
        </p:txBody>
      </p:sp>
      <p:sp>
        <p:nvSpPr>
          <p:cNvPr id="107" name="Google Shape;107;p14"/>
          <p:cNvSpPr txBox="1"/>
          <p:nvPr/>
        </p:nvSpPr>
        <p:spPr>
          <a:xfrm>
            <a:off x="8730022" y="1042587"/>
            <a:ext cx="1673584" cy="209914"/>
          </a:xfrm>
          <a:prstGeom prst="rect">
            <a:avLst/>
          </a:prstGeom>
          <a:noFill/>
          <a:ln>
            <a:noFill/>
          </a:ln>
        </p:spPr>
        <p:txBody>
          <a:bodyPr spcFirstLastPara="1" wrap="square" lIns="0" tIns="0" rIns="0" bIns="0" anchor="t" anchorCtr="0">
            <a:noAutofit/>
          </a:bodyPr>
          <a:lstStyle/>
          <a:p>
            <a:pPr algn="r"/>
            <a:r>
              <a:rPr lang="en-US" sz="1092" i="1">
                <a:solidFill>
                  <a:srgbClr val="422C75"/>
                </a:solidFill>
                <a:latin typeface="Playfair Display"/>
                <a:ea typeface="Playfair Display"/>
                <a:cs typeface="Playfair Display"/>
                <a:sym typeface="Playfair Display"/>
              </a:rPr>
              <a:t>Go, change the world</a:t>
            </a:r>
            <a:endParaRPr/>
          </a:p>
        </p:txBody>
      </p:sp>
      <p:sp>
        <p:nvSpPr>
          <p:cNvPr id="108" name="Google Shape;108;p14"/>
          <p:cNvSpPr/>
          <p:nvPr/>
        </p:nvSpPr>
        <p:spPr>
          <a:xfrm>
            <a:off x="2148716" y="2246000"/>
            <a:ext cx="7132089" cy="3646047"/>
          </a:xfrm>
          <a:prstGeom prst="rect">
            <a:avLst/>
          </a:prstGeom>
          <a:noFill/>
          <a:ln>
            <a:noFill/>
          </a:ln>
        </p:spPr>
        <p:txBody>
          <a:bodyPr spcFirstLastPara="1" wrap="square" lIns="91425" tIns="41575" rIns="91425" bIns="41575" anchor="t" anchorCtr="0">
            <a:noAutofit/>
          </a:bodyPr>
          <a:lstStyle/>
          <a:p>
            <a:pPr algn="just"/>
            <a:endParaRPr sz="2183"/>
          </a:p>
          <a:p>
            <a:pPr marL="311902" indent="-173281" algn="just">
              <a:buSzPts val="2183"/>
            </a:pPr>
            <a:endParaRPr sz="2183"/>
          </a:p>
          <a:p>
            <a:endParaRPr sz="2183"/>
          </a:p>
        </p:txBody>
      </p:sp>
      <p:sp>
        <p:nvSpPr>
          <p:cNvPr id="11" name="Content Placeholder 2"/>
          <p:cNvSpPr txBox="1">
            <a:spLocks/>
          </p:cNvSpPr>
          <p:nvPr/>
        </p:nvSpPr>
        <p:spPr bwMode="auto">
          <a:xfrm>
            <a:off x="3083457" y="1725300"/>
            <a:ext cx="7254310" cy="2751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Tx/>
              <a:buFont typeface="Arial" panose="020B0604020202020204" pitchFamily="34" charset="0"/>
              <a:buNone/>
              <a:defRPr/>
            </a:pPr>
            <a:r>
              <a:rPr lang="en-US" altLang="en-US" sz="1800" dirty="0">
                <a:solidFill>
                  <a:sysClr val="windowText" lastClr="000000"/>
                </a:solidFill>
                <a:latin typeface="Calibri"/>
              </a:rPr>
              <a:t>#include&lt;</a:t>
            </a:r>
            <a:r>
              <a:rPr lang="en-US" altLang="en-US" sz="1800" dirty="0" err="1">
                <a:solidFill>
                  <a:sysClr val="windowText" lastClr="000000"/>
                </a:solidFill>
                <a:latin typeface="Calibri"/>
              </a:rPr>
              <a:t>conio.h</a:t>
            </a:r>
            <a:r>
              <a:rPr lang="en-US" altLang="en-US" sz="1800" dirty="0">
                <a:solidFill>
                  <a:sysClr val="windowText" lastClr="000000"/>
                </a:solidFill>
                <a:latin typeface="Calibri"/>
              </a:rPr>
              <a:t>&gt;</a:t>
            </a:r>
          </a:p>
          <a:p>
            <a:pPr>
              <a:buClrTx/>
              <a:buFont typeface="Arial" panose="020B0604020202020204" pitchFamily="34" charset="0"/>
              <a:buNone/>
              <a:defRPr/>
            </a:pPr>
            <a:r>
              <a:rPr lang="en-US" altLang="en-US" sz="1800" dirty="0">
                <a:solidFill>
                  <a:sysClr val="windowText" lastClr="000000"/>
                </a:solidFill>
                <a:latin typeface="Calibri"/>
              </a:rPr>
              <a:t>#include&lt;</a:t>
            </a:r>
            <a:r>
              <a:rPr lang="en-US" altLang="en-US" sz="1800" dirty="0" err="1">
                <a:solidFill>
                  <a:sysClr val="windowText" lastClr="000000"/>
                </a:solidFill>
                <a:latin typeface="Calibri"/>
              </a:rPr>
              <a:t>stdio.h</a:t>
            </a:r>
            <a:r>
              <a:rPr lang="en-US" altLang="en-US" sz="1800" dirty="0">
                <a:solidFill>
                  <a:sysClr val="windowText" lastClr="000000"/>
                </a:solidFill>
                <a:latin typeface="Calibri"/>
              </a:rPr>
              <a:t>&gt;</a:t>
            </a:r>
          </a:p>
          <a:p>
            <a:pPr>
              <a:buClrTx/>
              <a:buFont typeface="Arial" panose="020B0604020202020204" pitchFamily="34" charset="0"/>
              <a:buNone/>
              <a:defRPr/>
            </a:pPr>
            <a:r>
              <a:rPr lang="en-US" altLang="en-US" sz="1800" b="1" dirty="0">
                <a:solidFill>
                  <a:sysClr val="windowText" lastClr="000000"/>
                </a:solidFill>
                <a:latin typeface="Calibri"/>
              </a:rPr>
              <a:t>void </a:t>
            </a:r>
            <a:r>
              <a:rPr lang="en-US" altLang="en-US" sz="1800" b="1" dirty="0" err="1">
                <a:solidFill>
                  <a:sysClr val="windowText" lastClr="000000"/>
                </a:solidFill>
                <a:latin typeface="Calibri"/>
              </a:rPr>
              <a:t>rvce</a:t>
            </a:r>
            <a:r>
              <a:rPr lang="en-US" altLang="en-US" sz="1800" b="1" dirty="0">
                <a:solidFill>
                  <a:sysClr val="windowText" lastClr="000000"/>
                </a:solidFill>
                <a:latin typeface="Calibri"/>
              </a:rPr>
              <a:t>(void);    //function declaration</a:t>
            </a:r>
          </a:p>
          <a:p>
            <a:pPr>
              <a:buClrTx/>
              <a:buFont typeface="Arial" panose="020B0604020202020204" pitchFamily="34" charset="0"/>
              <a:buNone/>
              <a:defRPr/>
            </a:pPr>
            <a:r>
              <a:rPr lang="en-US" altLang="en-US" sz="1800" dirty="0">
                <a:solidFill>
                  <a:sysClr val="windowText" lastClr="000000"/>
                </a:solidFill>
                <a:latin typeface="Calibri"/>
              </a:rPr>
              <a:t>void main()</a:t>
            </a:r>
          </a:p>
          <a:p>
            <a:pPr>
              <a:buClrTx/>
              <a:buFont typeface="Arial" panose="020B0604020202020204" pitchFamily="34" charset="0"/>
              <a:buNone/>
              <a:defRPr/>
            </a:pPr>
            <a:r>
              <a:rPr lang="en-US" altLang="en-US" sz="1800" dirty="0">
                <a:solidFill>
                  <a:sysClr val="windowText" lastClr="000000"/>
                </a:solidFill>
                <a:latin typeface="Calibri"/>
              </a:rPr>
              <a:t>	{</a:t>
            </a:r>
          </a:p>
          <a:p>
            <a:pPr>
              <a:buClrTx/>
              <a:buFont typeface="Arial" panose="020B0604020202020204" pitchFamily="34" charset="0"/>
              <a:buNone/>
              <a:defRPr/>
            </a:pPr>
            <a:r>
              <a:rPr lang="en-US" altLang="en-US" sz="1800" dirty="0">
                <a:solidFill>
                  <a:sysClr val="windowText" lastClr="000000"/>
                </a:solidFill>
                <a:latin typeface="Calibri"/>
              </a:rPr>
              <a:t>	</a:t>
            </a:r>
            <a:r>
              <a:rPr lang="en-US" altLang="en-US" sz="1800" dirty="0" err="1">
                <a:solidFill>
                  <a:sysClr val="windowText" lastClr="000000"/>
                </a:solidFill>
                <a:latin typeface="Calibri"/>
              </a:rPr>
              <a:t>clrscr</a:t>
            </a:r>
            <a:r>
              <a:rPr lang="en-US" altLang="en-US" sz="1800" dirty="0">
                <a:solidFill>
                  <a:sysClr val="windowText" lastClr="000000"/>
                </a:solidFill>
                <a:latin typeface="Calibri"/>
              </a:rPr>
              <a:t>();</a:t>
            </a:r>
          </a:p>
          <a:p>
            <a:pPr>
              <a:buClrTx/>
              <a:buFont typeface="Arial" panose="020B0604020202020204" pitchFamily="34" charset="0"/>
              <a:buNone/>
              <a:defRPr/>
            </a:pPr>
            <a:r>
              <a:rPr lang="en-US" altLang="en-US" sz="1800" b="1" dirty="0">
                <a:solidFill>
                  <a:sysClr val="windowText" lastClr="000000"/>
                </a:solidFill>
                <a:latin typeface="Calibri"/>
              </a:rPr>
              <a:t>	</a:t>
            </a:r>
            <a:r>
              <a:rPr lang="en-US" altLang="en-US" sz="1800" b="1" dirty="0" err="1">
                <a:solidFill>
                  <a:sysClr val="windowText" lastClr="000000"/>
                </a:solidFill>
                <a:latin typeface="Calibri"/>
              </a:rPr>
              <a:t>rvce</a:t>
            </a:r>
            <a:r>
              <a:rPr lang="en-US" altLang="en-US" sz="1800" b="1" dirty="0">
                <a:solidFill>
                  <a:sysClr val="windowText" lastClr="000000"/>
                </a:solidFill>
                <a:latin typeface="Calibri"/>
              </a:rPr>
              <a:t>();    //function call</a:t>
            </a:r>
          </a:p>
          <a:p>
            <a:pPr>
              <a:buClrTx/>
              <a:buFont typeface="Arial" panose="020B0604020202020204" pitchFamily="34" charset="0"/>
              <a:buNone/>
              <a:defRPr/>
            </a:pPr>
            <a:r>
              <a:rPr lang="en-US" altLang="en-US" sz="1800" dirty="0">
                <a:solidFill>
                  <a:sysClr val="windowText" lastClr="000000"/>
                </a:solidFill>
                <a:latin typeface="Calibri"/>
              </a:rPr>
              <a:t>	</a:t>
            </a:r>
            <a:r>
              <a:rPr lang="en-US" altLang="en-US" sz="1800" dirty="0" err="1">
                <a:solidFill>
                  <a:sysClr val="windowText" lastClr="000000"/>
                </a:solidFill>
                <a:latin typeface="Calibri"/>
              </a:rPr>
              <a:t>getch</a:t>
            </a:r>
            <a:r>
              <a:rPr lang="en-US" altLang="en-US" sz="1800" dirty="0">
                <a:solidFill>
                  <a:sysClr val="windowText" lastClr="000000"/>
                </a:solidFill>
                <a:latin typeface="Calibri"/>
              </a:rPr>
              <a:t>();</a:t>
            </a:r>
          </a:p>
          <a:p>
            <a:pPr>
              <a:buClrTx/>
              <a:buFont typeface="Arial" panose="020B0604020202020204" pitchFamily="34" charset="0"/>
              <a:buNone/>
              <a:defRPr/>
            </a:pPr>
            <a:r>
              <a:rPr lang="en-US" altLang="en-US" sz="1800" dirty="0">
                <a:solidFill>
                  <a:sysClr val="windowText" lastClr="000000"/>
                </a:solidFill>
                <a:latin typeface="Calibri"/>
              </a:rPr>
              <a:t>	}</a:t>
            </a:r>
          </a:p>
          <a:p>
            <a:pPr>
              <a:buClrTx/>
              <a:buFont typeface="Arial" panose="020B0604020202020204" pitchFamily="34" charset="0"/>
              <a:buNone/>
              <a:defRPr/>
            </a:pPr>
            <a:r>
              <a:rPr lang="en-US" altLang="en-US" sz="1800" b="1" dirty="0">
                <a:solidFill>
                  <a:sysClr val="windowText" lastClr="000000"/>
                </a:solidFill>
                <a:latin typeface="Calibri"/>
              </a:rPr>
              <a:t>void </a:t>
            </a:r>
            <a:r>
              <a:rPr lang="en-US" altLang="en-US" sz="1800" b="1" dirty="0" err="1">
                <a:solidFill>
                  <a:sysClr val="windowText" lastClr="000000"/>
                </a:solidFill>
                <a:latin typeface="Calibri"/>
              </a:rPr>
              <a:t>rvce</a:t>
            </a:r>
            <a:r>
              <a:rPr lang="en-US" altLang="en-US" sz="1800" b="1" dirty="0">
                <a:solidFill>
                  <a:sysClr val="windowText" lastClr="000000"/>
                </a:solidFill>
                <a:latin typeface="Calibri"/>
              </a:rPr>
              <a:t>(void)         //function definition  </a:t>
            </a:r>
          </a:p>
          <a:p>
            <a:pPr>
              <a:buClrTx/>
              <a:buFont typeface="Arial" panose="020B0604020202020204" pitchFamily="34" charset="0"/>
              <a:buNone/>
              <a:defRPr/>
            </a:pPr>
            <a:r>
              <a:rPr lang="en-US" altLang="en-US" sz="1800" b="1" dirty="0">
                <a:solidFill>
                  <a:sysClr val="windowText" lastClr="000000"/>
                </a:solidFill>
                <a:latin typeface="Calibri"/>
              </a:rPr>
              <a:t>	{</a:t>
            </a:r>
          </a:p>
          <a:p>
            <a:pPr>
              <a:buClrTx/>
              <a:buFont typeface="Arial" panose="020B0604020202020204" pitchFamily="34" charset="0"/>
              <a:buNone/>
              <a:defRPr/>
            </a:pPr>
            <a:r>
              <a:rPr lang="en-US" altLang="en-US" sz="1800" b="1" dirty="0">
                <a:solidFill>
                  <a:sysClr val="windowText" lastClr="000000"/>
                </a:solidFill>
                <a:latin typeface="Calibri"/>
              </a:rPr>
              <a:t>	</a:t>
            </a:r>
            <a:r>
              <a:rPr lang="en-US" altLang="en-US" sz="1800" b="1" dirty="0" err="1">
                <a:solidFill>
                  <a:sysClr val="windowText" lastClr="000000"/>
                </a:solidFill>
                <a:latin typeface="Calibri"/>
              </a:rPr>
              <a:t>printf</a:t>
            </a:r>
            <a:r>
              <a:rPr lang="en-US" altLang="en-US" sz="1800" b="1" dirty="0">
                <a:solidFill>
                  <a:sysClr val="windowText" lastClr="000000"/>
                </a:solidFill>
                <a:latin typeface="Calibri"/>
              </a:rPr>
              <a:t>(”</a:t>
            </a:r>
            <a:r>
              <a:rPr lang="en-US" altLang="en-US" sz="1800" b="1" dirty="0" err="1">
                <a:solidFill>
                  <a:sysClr val="windowText" lastClr="000000"/>
                </a:solidFill>
                <a:latin typeface="Calibri"/>
              </a:rPr>
              <a:t>rvce</a:t>
            </a:r>
            <a:r>
              <a:rPr lang="en-US" altLang="en-US" sz="1800" b="1" dirty="0">
                <a:solidFill>
                  <a:sysClr val="windowText" lastClr="000000"/>
                </a:solidFill>
                <a:latin typeface="Calibri"/>
              </a:rPr>
              <a:t>");</a:t>
            </a:r>
          </a:p>
          <a:p>
            <a:pPr>
              <a:buClrTx/>
              <a:buFont typeface="Arial" panose="020B0604020202020204" pitchFamily="34" charset="0"/>
              <a:buNone/>
              <a:defRPr/>
            </a:pPr>
            <a:r>
              <a:rPr lang="en-US" altLang="en-US" sz="1800" b="1" dirty="0">
                <a:solidFill>
                  <a:sysClr val="windowText" lastClr="000000"/>
                </a:solidFill>
                <a:latin typeface="Calibri"/>
              </a:rPr>
              <a:t>	}</a:t>
            </a:r>
          </a:p>
        </p:txBody>
      </p:sp>
    </p:spTree>
    <p:extLst>
      <p:ext uri="{BB962C8B-B14F-4D97-AF65-F5344CB8AC3E}">
        <p14:creationId xmlns:p14="http://schemas.microsoft.com/office/powerpoint/2010/main" val="29103377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p:nvPr/>
        </p:nvSpPr>
        <p:spPr>
          <a:xfrm>
            <a:off x="1530549" y="857070"/>
            <a:ext cx="9143882" cy="5143720"/>
          </a:xfrm>
          <a:prstGeom prst="rect">
            <a:avLst/>
          </a:prstGeom>
          <a:solidFill>
            <a:schemeClr val="lt1">
              <a:alpha val="98823"/>
            </a:schemeClr>
          </a:solidFill>
          <a:ln w="76300" cap="flat" cmpd="sng">
            <a:solidFill>
              <a:srgbClr val="005893"/>
            </a:solidFill>
            <a:prstDash val="solid"/>
            <a:miter lim="8000"/>
            <a:headEnd type="none" w="sm" len="sm"/>
            <a:tailEnd type="none" w="sm" len="sm"/>
          </a:ln>
        </p:spPr>
        <p:txBody>
          <a:bodyPr spcFirstLastPara="1" wrap="square" lIns="91425" tIns="45700" rIns="91425" bIns="45700" anchor="t" anchorCtr="0">
            <a:noAutofit/>
          </a:bodyPr>
          <a:lstStyle/>
          <a:p>
            <a:pPr algn="just">
              <a:buFont typeface="Arial" panose="020B0604020202020204" pitchFamily="34" charset="0"/>
              <a:buNone/>
            </a:pPr>
            <a:endParaRPr lang="en-US" altLang="en-US" dirty="0"/>
          </a:p>
          <a:p>
            <a:pPr algn="just">
              <a:buFont typeface="Arial" panose="020B0604020202020204" pitchFamily="34" charset="0"/>
              <a:buNone/>
            </a:pPr>
            <a:endParaRPr lang="en-US" altLang="en-US" dirty="0"/>
          </a:p>
          <a:p>
            <a:pPr algn="just">
              <a:buFont typeface="Arial" panose="020B0604020202020204" pitchFamily="34" charset="0"/>
              <a:buNone/>
            </a:pPr>
            <a:endParaRPr lang="en-US" altLang="en-US" dirty="0"/>
          </a:p>
          <a:p>
            <a:pPr algn="just"/>
            <a:r>
              <a:rPr lang="en-US" altLang="en-US" dirty="0"/>
              <a:t>              Output: </a:t>
            </a:r>
          </a:p>
          <a:p>
            <a:pPr algn="just"/>
            <a:r>
              <a:rPr lang="en-US" altLang="en-US" b="1" dirty="0"/>
              <a:t>	</a:t>
            </a:r>
            <a:r>
              <a:rPr lang="en-US" altLang="en-US" b="1" dirty="0" err="1"/>
              <a:t>rvce</a:t>
            </a:r>
            <a:r>
              <a:rPr lang="en-US" altLang="en-US" b="1" dirty="0"/>
              <a:t> </a:t>
            </a:r>
            <a:r>
              <a:rPr lang="en-US" altLang="en-US" b="1" dirty="0" err="1"/>
              <a:t>rvce</a:t>
            </a:r>
            <a:endParaRPr lang="en-US" altLang="en-US" dirty="0"/>
          </a:p>
          <a:p>
            <a:pPr algn="just">
              <a:buFont typeface="Arial" panose="020B0604020202020204" pitchFamily="34" charset="0"/>
              <a:buNone/>
            </a:pPr>
            <a:endParaRPr lang="en-US" altLang="en-US" dirty="0"/>
          </a:p>
          <a:p>
            <a:pPr algn="just">
              <a:buFont typeface="Arial" panose="020B0604020202020204" pitchFamily="34" charset="0"/>
              <a:buNone/>
            </a:pPr>
            <a:r>
              <a:rPr lang="en-US" altLang="en-US" dirty="0"/>
              <a:t>	We can build/call more than one functions in our program.</a:t>
            </a:r>
          </a:p>
        </p:txBody>
      </p:sp>
      <p:sp>
        <p:nvSpPr>
          <p:cNvPr id="102" name="Google Shape;102;p14"/>
          <p:cNvSpPr/>
          <p:nvPr/>
        </p:nvSpPr>
        <p:spPr>
          <a:xfrm>
            <a:off x="1982472" y="1399375"/>
            <a:ext cx="8426865" cy="164"/>
          </a:xfrm>
          <a:custGeom>
            <a:avLst/>
            <a:gdLst/>
            <a:ahLst/>
            <a:cxnLst/>
            <a:rect l="l" t="t" r="r" b="b"/>
            <a:pathLst>
              <a:path w="18527395" h="120000" extrusionOk="0">
                <a:moveTo>
                  <a:pt x="0" y="0"/>
                </a:moveTo>
                <a:lnTo>
                  <a:pt x="18526859" y="0"/>
                </a:lnTo>
              </a:path>
            </a:pathLst>
          </a:custGeom>
          <a:noFill/>
          <a:ln w="15825" cap="flat" cmpd="sng">
            <a:solidFill>
              <a:srgbClr val="5E6DB3"/>
            </a:solidFill>
            <a:prstDash val="solid"/>
            <a:round/>
            <a:headEnd type="none" w="sm" len="sm"/>
            <a:tailEnd type="none" w="sm" len="sm"/>
          </a:ln>
        </p:spPr>
      </p:sp>
      <p:sp>
        <p:nvSpPr>
          <p:cNvPr id="103" name="Google Shape;103;p14"/>
          <p:cNvSpPr/>
          <p:nvPr/>
        </p:nvSpPr>
        <p:spPr>
          <a:xfrm>
            <a:off x="1980998" y="994285"/>
            <a:ext cx="321912" cy="322567"/>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endParaRPr/>
          </a:p>
        </p:txBody>
      </p:sp>
      <p:sp>
        <p:nvSpPr>
          <p:cNvPr id="104" name="Google Shape;104;p14"/>
          <p:cNvSpPr/>
          <p:nvPr/>
        </p:nvSpPr>
        <p:spPr>
          <a:xfrm>
            <a:off x="2880748" y="1181275"/>
            <a:ext cx="25871" cy="25871"/>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sp>
      <p:sp>
        <p:nvSpPr>
          <p:cNvPr id="105" name="Google Shape;105;p14"/>
          <p:cNvSpPr/>
          <p:nvPr/>
        </p:nvSpPr>
        <p:spPr>
          <a:xfrm>
            <a:off x="2887952" y="1187006"/>
            <a:ext cx="11462" cy="14245"/>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sp>
      <p:sp>
        <p:nvSpPr>
          <p:cNvPr id="106" name="Google Shape;106;p14"/>
          <p:cNvSpPr/>
          <p:nvPr/>
        </p:nvSpPr>
        <p:spPr>
          <a:xfrm>
            <a:off x="2352851" y="1056341"/>
            <a:ext cx="730607" cy="223668"/>
          </a:xfrm>
          <a:prstGeom prst="rect">
            <a:avLst/>
          </a:prstGeom>
          <a:noFill/>
          <a:ln>
            <a:noFill/>
          </a:ln>
        </p:spPr>
        <p:txBody>
          <a:bodyPr spcFirstLastPara="1" wrap="square" lIns="0" tIns="7850" rIns="0" bIns="0" anchor="t" anchorCtr="0">
            <a:noAutofit/>
          </a:bodyPr>
          <a:lstStyle/>
          <a:p>
            <a:pPr marL="5776">
              <a:lnSpc>
                <a:spcPct val="106000"/>
              </a:lnSpc>
            </a:pPr>
            <a:r>
              <a:rPr lang="en-US" sz="728" b="1">
                <a:solidFill>
                  <a:srgbClr val="231F20"/>
                </a:solidFill>
                <a:latin typeface="Helvetica Neue"/>
                <a:ea typeface="Helvetica Neue"/>
                <a:cs typeface="Helvetica Neue"/>
                <a:sym typeface="Helvetica Neue"/>
              </a:rPr>
              <a:t>RV College of</a:t>
            </a:r>
            <a:endParaRPr sz="728"/>
          </a:p>
          <a:p>
            <a:pPr marL="5776">
              <a:lnSpc>
                <a:spcPct val="106000"/>
              </a:lnSpc>
              <a:spcBef>
                <a:spcPts val="45"/>
              </a:spcBef>
            </a:pPr>
            <a:r>
              <a:rPr lang="en-US" sz="728" b="1">
                <a:solidFill>
                  <a:srgbClr val="231F20"/>
                </a:solidFill>
                <a:latin typeface="Helvetica Neue"/>
                <a:ea typeface="Helvetica Neue"/>
                <a:cs typeface="Helvetica Neue"/>
                <a:sym typeface="Helvetica Neue"/>
              </a:rPr>
              <a:t>Engineering </a:t>
            </a:r>
            <a:endParaRPr sz="728"/>
          </a:p>
        </p:txBody>
      </p:sp>
      <p:sp>
        <p:nvSpPr>
          <p:cNvPr id="107" name="Google Shape;107;p14"/>
          <p:cNvSpPr txBox="1"/>
          <p:nvPr/>
        </p:nvSpPr>
        <p:spPr>
          <a:xfrm>
            <a:off x="8730022" y="1042587"/>
            <a:ext cx="1673584" cy="209914"/>
          </a:xfrm>
          <a:prstGeom prst="rect">
            <a:avLst/>
          </a:prstGeom>
          <a:noFill/>
          <a:ln>
            <a:noFill/>
          </a:ln>
        </p:spPr>
        <p:txBody>
          <a:bodyPr spcFirstLastPara="1" wrap="square" lIns="0" tIns="0" rIns="0" bIns="0" anchor="t" anchorCtr="0">
            <a:noAutofit/>
          </a:bodyPr>
          <a:lstStyle/>
          <a:p>
            <a:pPr algn="r"/>
            <a:r>
              <a:rPr lang="en-US" sz="1092" i="1">
                <a:solidFill>
                  <a:srgbClr val="422C75"/>
                </a:solidFill>
                <a:latin typeface="Playfair Display"/>
                <a:ea typeface="Playfair Display"/>
                <a:cs typeface="Playfair Display"/>
                <a:sym typeface="Playfair Display"/>
              </a:rPr>
              <a:t>Go, change the world</a:t>
            </a:r>
            <a:endParaRPr/>
          </a:p>
        </p:txBody>
      </p:sp>
      <p:sp>
        <p:nvSpPr>
          <p:cNvPr id="108" name="Google Shape;108;p14"/>
          <p:cNvSpPr/>
          <p:nvPr/>
        </p:nvSpPr>
        <p:spPr>
          <a:xfrm>
            <a:off x="2148716" y="2246000"/>
            <a:ext cx="7132089" cy="3646047"/>
          </a:xfrm>
          <a:prstGeom prst="rect">
            <a:avLst/>
          </a:prstGeom>
          <a:noFill/>
          <a:ln>
            <a:noFill/>
          </a:ln>
        </p:spPr>
        <p:txBody>
          <a:bodyPr spcFirstLastPara="1" wrap="square" lIns="91425" tIns="41575" rIns="91425" bIns="41575" anchor="t" anchorCtr="0">
            <a:noAutofit/>
          </a:bodyPr>
          <a:lstStyle/>
          <a:p>
            <a:pPr algn="just"/>
            <a:endParaRPr sz="2183"/>
          </a:p>
          <a:p>
            <a:pPr marL="311902" indent="-173281" algn="just">
              <a:buSzPts val="2183"/>
            </a:pPr>
            <a:endParaRPr sz="2183"/>
          </a:p>
          <a:p>
            <a:endParaRPr sz="2183"/>
          </a:p>
        </p:txBody>
      </p:sp>
    </p:spTree>
    <p:extLst>
      <p:ext uri="{BB962C8B-B14F-4D97-AF65-F5344CB8AC3E}">
        <p14:creationId xmlns:p14="http://schemas.microsoft.com/office/powerpoint/2010/main" val="19697433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p:nvPr/>
        </p:nvSpPr>
        <p:spPr>
          <a:xfrm>
            <a:off x="1530549" y="857070"/>
            <a:ext cx="9143882" cy="5143720"/>
          </a:xfrm>
          <a:prstGeom prst="rect">
            <a:avLst/>
          </a:prstGeom>
          <a:solidFill>
            <a:schemeClr val="lt1">
              <a:alpha val="98823"/>
            </a:schemeClr>
          </a:solidFill>
          <a:ln w="76300" cap="flat" cmpd="sng">
            <a:solidFill>
              <a:srgbClr val="005893"/>
            </a:solidFill>
            <a:prstDash val="solid"/>
            <a:miter lim="8000"/>
            <a:headEnd type="none" w="sm" len="sm"/>
            <a:tailEnd type="none" w="sm" len="sm"/>
          </a:ln>
        </p:spPr>
        <p:txBody>
          <a:bodyPr spcFirstLastPara="1" wrap="square" lIns="91425" tIns="45700" rIns="91425" bIns="45700" anchor="t" anchorCtr="0">
            <a:noAutofit/>
          </a:bodyPr>
          <a:lstStyle/>
          <a:p>
            <a:pPr algn="just">
              <a:lnSpc>
                <a:spcPct val="115000"/>
              </a:lnSpc>
            </a:pPr>
            <a:endParaRPr dirty="0">
              <a:latin typeface="Calibri"/>
              <a:ea typeface="Calibri"/>
              <a:cs typeface="Calibri"/>
              <a:sym typeface="Calibri"/>
            </a:endParaRPr>
          </a:p>
        </p:txBody>
      </p:sp>
      <p:sp>
        <p:nvSpPr>
          <p:cNvPr id="102" name="Google Shape;102;p14"/>
          <p:cNvSpPr/>
          <p:nvPr/>
        </p:nvSpPr>
        <p:spPr>
          <a:xfrm>
            <a:off x="1982472" y="1399375"/>
            <a:ext cx="8426865" cy="164"/>
          </a:xfrm>
          <a:custGeom>
            <a:avLst/>
            <a:gdLst/>
            <a:ahLst/>
            <a:cxnLst/>
            <a:rect l="l" t="t" r="r" b="b"/>
            <a:pathLst>
              <a:path w="18527395" h="120000" extrusionOk="0">
                <a:moveTo>
                  <a:pt x="0" y="0"/>
                </a:moveTo>
                <a:lnTo>
                  <a:pt x="18526859" y="0"/>
                </a:lnTo>
              </a:path>
            </a:pathLst>
          </a:custGeom>
          <a:noFill/>
          <a:ln w="15825" cap="flat" cmpd="sng">
            <a:solidFill>
              <a:srgbClr val="5E6DB3"/>
            </a:solidFill>
            <a:prstDash val="solid"/>
            <a:round/>
            <a:headEnd type="none" w="sm" len="sm"/>
            <a:tailEnd type="none" w="sm" len="sm"/>
          </a:ln>
        </p:spPr>
      </p:sp>
      <p:sp>
        <p:nvSpPr>
          <p:cNvPr id="103" name="Google Shape;103;p14"/>
          <p:cNvSpPr/>
          <p:nvPr/>
        </p:nvSpPr>
        <p:spPr>
          <a:xfrm>
            <a:off x="1980998" y="994285"/>
            <a:ext cx="321912" cy="322567"/>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endParaRPr/>
          </a:p>
        </p:txBody>
      </p:sp>
      <p:sp>
        <p:nvSpPr>
          <p:cNvPr id="104" name="Google Shape;104;p14"/>
          <p:cNvSpPr/>
          <p:nvPr/>
        </p:nvSpPr>
        <p:spPr>
          <a:xfrm>
            <a:off x="2880748" y="1181275"/>
            <a:ext cx="25871" cy="25871"/>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sp>
      <p:sp>
        <p:nvSpPr>
          <p:cNvPr id="105" name="Google Shape;105;p14"/>
          <p:cNvSpPr/>
          <p:nvPr/>
        </p:nvSpPr>
        <p:spPr>
          <a:xfrm>
            <a:off x="2887952" y="1187006"/>
            <a:ext cx="11462" cy="14245"/>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sp>
      <p:sp>
        <p:nvSpPr>
          <p:cNvPr id="106" name="Google Shape;106;p14"/>
          <p:cNvSpPr/>
          <p:nvPr/>
        </p:nvSpPr>
        <p:spPr>
          <a:xfrm>
            <a:off x="2352851" y="1056341"/>
            <a:ext cx="730607" cy="223668"/>
          </a:xfrm>
          <a:prstGeom prst="rect">
            <a:avLst/>
          </a:prstGeom>
          <a:noFill/>
          <a:ln>
            <a:noFill/>
          </a:ln>
        </p:spPr>
        <p:txBody>
          <a:bodyPr spcFirstLastPara="1" wrap="square" lIns="0" tIns="7850" rIns="0" bIns="0" anchor="t" anchorCtr="0">
            <a:noAutofit/>
          </a:bodyPr>
          <a:lstStyle/>
          <a:p>
            <a:pPr marL="5776">
              <a:lnSpc>
                <a:spcPct val="106000"/>
              </a:lnSpc>
            </a:pPr>
            <a:r>
              <a:rPr lang="en-US" sz="728" b="1">
                <a:solidFill>
                  <a:srgbClr val="231F20"/>
                </a:solidFill>
                <a:latin typeface="Helvetica Neue"/>
                <a:ea typeface="Helvetica Neue"/>
                <a:cs typeface="Helvetica Neue"/>
                <a:sym typeface="Helvetica Neue"/>
              </a:rPr>
              <a:t>RV College of</a:t>
            </a:r>
            <a:endParaRPr sz="728"/>
          </a:p>
          <a:p>
            <a:pPr marL="5776">
              <a:lnSpc>
                <a:spcPct val="106000"/>
              </a:lnSpc>
              <a:spcBef>
                <a:spcPts val="45"/>
              </a:spcBef>
            </a:pPr>
            <a:r>
              <a:rPr lang="en-US" sz="728" b="1">
                <a:solidFill>
                  <a:srgbClr val="231F20"/>
                </a:solidFill>
                <a:latin typeface="Helvetica Neue"/>
                <a:ea typeface="Helvetica Neue"/>
                <a:cs typeface="Helvetica Neue"/>
                <a:sym typeface="Helvetica Neue"/>
              </a:rPr>
              <a:t>Engineering </a:t>
            </a:r>
            <a:endParaRPr sz="728"/>
          </a:p>
        </p:txBody>
      </p:sp>
      <p:sp>
        <p:nvSpPr>
          <p:cNvPr id="107" name="Google Shape;107;p14"/>
          <p:cNvSpPr txBox="1"/>
          <p:nvPr/>
        </p:nvSpPr>
        <p:spPr>
          <a:xfrm>
            <a:off x="8730022" y="1042587"/>
            <a:ext cx="1673584" cy="209914"/>
          </a:xfrm>
          <a:prstGeom prst="rect">
            <a:avLst/>
          </a:prstGeom>
          <a:noFill/>
          <a:ln>
            <a:noFill/>
          </a:ln>
        </p:spPr>
        <p:txBody>
          <a:bodyPr spcFirstLastPara="1" wrap="square" lIns="0" tIns="0" rIns="0" bIns="0" anchor="t" anchorCtr="0">
            <a:noAutofit/>
          </a:bodyPr>
          <a:lstStyle/>
          <a:p>
            <a:pPr algn="r"/>
            <a:r>
              <a:rPr lang="en-US" sz="1092" i="1">
                <a:solidFill>
                  <a:srgbClr val="422C75"/>
                </a:solidFill>
                <a:latin typeface="Playfair Display"/>
                <a:ea typeface="Playfair Display"/>
                <a:cs typeface="Playfair Display"/>
                <a:sym typeface="Playfair Display"/>
              </a:rPr>
              <a:t>Go, change the world</a:t>
            </a:r>
            <a:endParaRPr/>
          </a:p>
        </p:txBody>
      </p:sp>
      <p:sp>
        <p:nvSpPr>
          <p:cNvPr id="108" name="Google Shape;108;p14"/>
          <p:cNvSpPr/>
          <p:nvPr/>
        </p:nvSpPr>
        <p:spPr>
          <a:xfrm>
            <a:off x="2148716" y="2246000"/>
            <a:ext cx="7132089" cy="3646047"/>
          </a:xfrm>
          <a:prstGeom prst="rect">
            <a:avLst/>
          </a:prstGeom>
          <a:noFill/>
          <a:ln>
            <a:noFill/>
          </a:ln>
        </p:spPr>
        <p:txBody>
          <a:bodyPr spcFirstLastPara="1" wrap="square" lIns="91425" tIns="41575" rIns="91425" bIns="41575" anchor="t" anchorCtr="0">
            <a:noAutofit/>
          </a:bodyPr>
          <a:lstStyle/>
          <a:p>
            <a:pPr algn="just"/>
            <a:endParaRPr sz="2183"/>
          </a:p>
          <a:p>
            <a:pPr marL="311902" indent="-173281" algn="just">
              <a:buSzPts val="2183"/>
            </a:pPr>
            <a:endParaRPr sz="2183"/>
          </a:p>
          <a:p>
            <a:endParaRPr sz="2183"/>
          </a:p>
        </p:txBody>
      </p:sp>
      <p:sp>
        <p:nvSpPr>
          <p:cNvPr id="11" name="Content Placeholder 2"/>
          <p:cNvSpPr txBox="1">
            <a:spLocks/>
          </p:cNvSpPr>
          <p:nvPr/>
        </p:nvSpPr>
        <p:spPr bwMode="auto">
          <a:xfrm>
            <a:off x="3083457" y="1725300"/>
            <a:ext cx="7254310" cy="2751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Tx/>
              <a:buFont typeface="Arial" panose="020B0604020202020204" pitchFamily="34" charset="0"/>
              <a:buNone/>
              <a:defRPr/>
            </a:pPr>
            <a:endParaRPr lang="en-US" altLang="en-US" sz="1800" b="1" dirty="0">
              <a:solidFill>
                <a:sysClr val="windowText" lastClr="000000"/>
              </a:solidFill>
              <a:latin typeface="Calibri"/>
            </a:endParaRPr>
          </a:p>
        </p:txBody>
      </p:sp>
      <p:sp>
        <p:nvSpPr>
          <p:cNvPr id="12" name="Content Placeholder 2"/>
          <p:cNvSpPr txBox="1">
            <a:spLocks/>
          </p:cNvSpPr>
          <p:nvPr/>
        </p:nvSpPr>
        <p:spPr>
          <a:xfrm>
            <a:off x="2352851" y="1546413"/>
            <a:ext cx="7210627" cy="4345634"/>
          </a:xfrm>
          <a:prstGeom prst="rect">
            <a:avLst/>
          </a:prstGeom>
        </p:spPr>
        <p:txBody>
          <a:bodyPr>
            <a:normAutofit fontScale="77500" lnSpcReduction="2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Font typeface="Arial" charset="0"/>
              <a:buNone/>
              <a:defRPr/>
            </a:pPr>
            <a:r>
              <a:rPr lang="en-US" sz="2000" dirty="0">
                <a:latin typeface="Times New Roman" panose="02020603050405020304" pitchFamily="18" charset="0"/>
                <a:cs typeface="Times New Roman" panose="02020603050405020304" pitchFamily="18" charset="0"/>
              </a:rPr>
              <a:t>#include&lt;</a:t>
            </a:r>
            <a:r>
              <a:rPr lang="en-US" sz="2000" dirty="0" err="1">
                <a:latin typeface="Times New Roman" panose="02020603050405020304" pitchFamily="18" charset="0"/>
                <a:cs typeface="Times New Roman" panose="02020603050405020304" pitchFamily="18" charset="0"/>
              </a:rPr>
              <a:t>stdio.h</a:t>
            </a:r>
            <a:r>
              <a:rPr lang="en-US" sz="2000" dirty="0">
                <a:latin typeface="Times New Roman" panose="02020603050405020304" pitchFamily="18" charset="0"/>
                <a:cs typeface="Times New Roman" panose="02020603050405020304" pitchFamily="18" charset="0"/>
              </a:rPr>
              <a:t>&gt;</a:t>
            </a:r>
          </a:p>
          <a:p>
            <a:pPr>
              <a:buFont typeface="Arial" charset="0"/>
              <a:buNone/>
              <a:defRPr/>
            </a:pPr>
            <a:endParaRPr lang="en-US" sz="2000" dirty="0">
              <a:latin typeface="Times New Roman" panose="02020603050405020304" pitchFamily="18" charset="0"/>
              <a:cs typeface="Times New Roman" panose="02020603050405020304" pitchFamily="18" charset="0"/>
            </a:endParaRPr>
          </a:p>
          <a:p>
            <a:pPr>
              <a:buFont typeface="Arial" charset="0"/>
              <a:buNone/>
              <a:defRPr/>
            </a:pPr>
            <a:r>
              <a:rPr lang="en-US" sz="2000" b="1" dirty="0">
                <a:solidFill>
                  <a:srgbClr val="FF0000"/>
                </a:solidFill>
                <a:latin typeface="Times New Roman" panose="02020603050405020304" pitchFamily="18" charset="0"/>
                <a:cs typeface="Times New Roman" panose="02020603050405020304" pitchFamily="18" charset="0"/>
              </a:rPr>
              <a:t>void </a:t>
            </a:r>
            <a:r>
              <a:rPr lang="en-US" sz="2000" b="1" dirty="0" err="1">
                <a:solidFill>
                  <a:srgbClr val="FF0000"/>
                </a:solidFill>
                <a:latin typeface="Times New Roman" panose="02020603050405020304" pitchFamily="18" charset="0"/>
                <a:cs typeface="Times New Roman" panose="02020603050405020304" pitchFamily="18" charset="0"/>
              </a:rPr>
              <a:t>rvce</a:t>
            </a:r>
            <a:r>
              <a:rPr lang="en-US" sz="2000" b="1" dirty="0">
                <a:solidFill>
                  <a:srgbClr val="FF0000"/>
                </a:solidFill>
                <a:latin typeface="Times New Roman" panose="02020603050405020304" pitchFamily="18" charset="0"/>
                <a:cs typeface="Times New Roman" panose="02020603050405020304" pitchFamily="18" charset="0"/>
              </a:rPr>
              <a:t>(void);</a:t>
            </a:r>
          </a:p>
          <a:p>
            <a:pPr>
              <a:buFont typeface="Arial" charset="0"/>
              <a:buNone/>
              <a:defRPr/>
            </a:pPr>
            <a:r>
              <a:rPr lang="en-US" sz="2000" b="1" dirty="0">
                <a:solidFill>
                  <a:srgbClr val="00B050"/>
                </a:solidFill>
                <a:latin typeface="Times New Roman" panose="02020603050405020304" pitchFamily="18" charset="0"/>
                <a:cs typeface="Times New Roman" panose="02020603050405020304" pitchFamily="18" charset="0"/>
              </a:rPr>
              <a:t>void college(void);</a:t>
            </a:r>
          </a:p>
          <a:p>
            <a:pPr>
              <a:buFont typeface="Arial" charset="0"/>
              <a:buNone/>
              <a:defRPr/>
            </a:pPr>
            <a:endParaRPr lang="en-US" sz="2000" dirty="0">
              <a:latin typeface="Times New Roman" panose="02020603050405020304" pitchFamily="18" charset="0"/>
              <a:cs typeface="Times New Roman" panose="02020603050405020304" pitchFamily="18" charset="0"/>
            </a:endParaRPr>
          </a:p>
          <a:p>
            <a:pPr>
              <a:buFont typeface="Arial" charset="0"/>
              <a:buNone/>
              <a:defRPr/>
            </a:pPr>
            <a:r>
              <a:rPr lang="en-US" sz="2000" dirty="0">
                <a:latin typeface="Times New Roman" panose="02020603050405020304" pitchFamily="18" charset="0"/>
                <a:cs typeface="Times New Roman" panose="02020603050405020304" pitchFamily="18" charset="0"/>
              </a:rPr>
              <a:t>void main()</a:t>
            </a:r>
          </a:p>
          <a:p>
            <a:pPr>
              <a:buFont typeface="Arial" charset="0"/>
              <a:buNone/>
              <a:defRPr/>
            </a:pPr>
            <a:r>
              <a:rPr lang="en-US" sz="2000" dirty="0">
                <a:latin typeface="Times New Roman" panose="02020603050405020304" pitchFamily="18" charset="0"/>
                <a:cs typeface="Times New Roman" panose="02020603050405020304" pitchFamily="18" charset="0"/>
              </a:rPr>
              <a:t>	{</a:t>
            </a:r>
          </a:p>
          <a:p>
            <a:pPr>
              <a:buFont typeface="Arial" charset="0"/>
              <a:buNone/>
              <a:defRPr/>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clrscr</a:t>
            </a:r>
            <a:r>
              <a:rPr lang="en-US" sz="2000" dirty="0">
                <a:latin typeface="Times New Roman" panose="02020603050405020304" pitchFamily="18" charset="0"/>
                <a:cs typeface="Times New Roman" panose="02020603050405020304" pitchFamily="18" charset="0"/>
              </a:rPr>
              <a:t>();</a:t>
            </a:r>
          </a:p>
          <a:p>
            <a:pPr>
              <a:buFont typeface="Arial" charset="0"/>
              <a:buNone/>
              <a:defRPr/>
            </a:pPr>
            <a:r>
              <a:rPr lang="en-US" sz="2000" b="1" dirty="0">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rvce</a:t>
            </a:r>
            <a:r>
              <a:rPr lang="en-US" sz="2000" b="1" dirty="0">
                <a:solidFill>
                  <a:srgbClr val="FF0000"/>
                </a:solidFill>
                <a:latin typeface="Times New Roman" panose="02020603050405020304" pitchFamily="18" charset="0"/>
                <a:cs typeface="Times New Roman" panose="02020603050405020304" pitchFamily="18" charset="0"/>
              </a:rPr>
              <a:t>();</a:t>
            </a:r>
          </a:p>
          <a:p>
            <a:pPr>
              <a:buFont typeface="Arial" charset="0"/>
              <a:buNone/>
              <a:defRPr/>
            </a:pPr>
            <a:r>
              <a:rPr lang="en-US" sz="2000" b="1" dirty="0">
                <a:latin typeface="Times New Roman" panose="02020603050405020304" pitchFamily="18" charset="0"/>
                <a:cs typeface="Times New Roman" panose="02020603050405020304" pitchFamily="18" charset="0"/>
              </a:rPr>
              <a:t>	</a:t>
            </a:r>
            <a:r>
              <a:rPr lang="en-US" sz="2000" b="1" dirty="0">
                <a:solidFill>
                  <a:srgbClr val="00B050"/>
                </a:solidFill>
                <a:latin typeface="Times New Roman" panose="02020603050405020304" pitchFamily="18" charset="0"/>
                <a:cs typeface="Times New Roman" panose="02020603050405020304" pitchFamily="18" charset="0"/>
              </a:rPr>
              <a:t>college();</a:t>
            </a:r>
            <a:endParaRPr lang="en-US" sz="2000" dirty="0">
              <a:latin typeface="Times New Roman" panose="02020603050405020304" pitchFamily="18" charset="0"/>
              <a:cs typeface="Times New Roman" panose="02020603050405020304" pitchFamily="18" charset="0"/>
            </a:endParaRPr>
          </a:p>
          <a:p>
            <a:pPr>
              <a:buFont typeface="Arial" charset="0"/>
              <a:buNone/>
              <a:defRPr/>
            </a:pPr>
            <a:r>
              <a:rPr lang="en-US" sz="2000" dirty="0">
                <a:latin typeface="Times New Roman" panose="02020603050405020304" pitchFamily="18" charset="0"/>
                <a:cs typeface="Times New Roman" panose="02020603050405020304" pitchFamily="18" charset="0"/>
              </a:rPr>
              <a:t>	}</a:t>
            </a:r>
          </a:p>
          <a:p>
            <a:pPr>
              <a:buFont typeface="Arial" charset="0"/>
              <a:buNone/>
              <a:defRPr/>
            </a:pPr>
            <a:endParaRPr lang="en-US" sz="2000" dirty="0">
              <a:latin typeface="Times New Roman" panose="02020603050405020304" pitchFamily="18" charset="0"/>
              <a:cs typeface="Times New Roman" panose="02020603050405020304" pitchFamily="18" charset="0"/>
            </a:endParaRPr>
          </a:p>
          <a:p>
            <a:pPr>
              <a:buFont typeface="Arial" charset="0"/>
              <a:buNone/>
              <a:defRPr/>
            </a:pPr>
            <a:r>
              <a:rPr lang="en-US" sz="2000" b="1" dirty="0">
                <a:solidFill>
                  <a:srgbClr val="FF0000"/>
                </a:solidFill>
                <a:latin typeface="Times New Roman" panose="02020603050405020304" pitchFamily="18" charset="0"/>
                <a:cs typeface="Times New Roman" panose="02020603050405020304" pitchFamily="18" charset="0"/>
              </a:rPr>
              <a:t>void </a:t>
            </a:r>
            <a:r>
              <a:rPr lang="en-US" sz="2000" b="1" dirty="0" err="1">
                <a:solidFill>
                  <a:srgbClr val="FF0000"/>
                </a:solidFill>
                <a:latin typeface="Times New Roman" panose="02020603050405020304" pitchFamily="18" charset="0"/>
                <a:cs typeface="Times New Roman" panose="02020603050405020304" pitchFamily="18" charset="0"/>
              </a:rPr>
              <a:t>rvce</a:t>
            </a:r>
            <a:r>
              <a:rPr lang="en-US" sz="2000" b="1" dirty="0">
                <a:solidFill>
                  <a:srgbClr val="FF0000"/>
                </a:solidFill>
                <a:latin typeface="Times New Roman" panose="02020603050405020304" pitchFamily="18" charset="0"/>
                <a:cs typeface="Times New Roman" panose="02020603050405020304" pitchFamily="18" charset="0"/>
              </a:rPr>
              <a:t>(void)</a:t>
            </a:r>
          </a:p>
          <a:p>
            <a:pPr>
              <a:buFont typeface="Arial" charset="0"/>
              <a:buNone/>
              <a:defRPr/>
            </a:pPr>
            <a:r>
              <a:rPr lang="en-US" sz="2000" b="1" dirty="0">
                <a:solidFill>
                  <a:srgbClr val="FF0000"/>
                </a:solidFill>
                <a:latin typeface="Times New Roman" panose="02020603050405020304" pitchFamily="18" charset="0"/>
                <a:cs typeface="Times New Roman" panose="02020603050405020304" pitchFamily="18" charset="0"/>
              </a:rPr>
              <a:t>	{</a:t>
            </a:r>
          </a:p>
          <a:p>
            <a:pPr>
              <a:buFont typeface="Arial" charset="0"/>
              <a:buNone/>
              <a:defRPr/>
            </a:pPr>
            <a:r>
              <a:rPr lang="en-US" sz="2000" b="1" dirty="0">
                <a:solidFill>
                  <a:srgbClr val="FF0000"/>
                </a:solidFill>
                <a:latin typeface="Times New Roman" panose="02020603050405020304" pitchFamily="18" charset="0"/>
                <a:cs typeface="Times New Roman" panose="02020603050405020304" pitchFamily="18" charset="0"/>
              </a:rPr>
              <a:t>	</a:t>
            </a:r>
            <a:r>
              <a:rPr lang="en-US" sz="2000" b="1" dirty="0" err="1">
                <a:solidFill>
                  <a:srgbClr val="FF0000"/>
                </a:solidFill>
                <a:latin typeface="Times New Roman" panose="02020603050405020304" pitchFamily="18" charset="0"/>
                <a:cs typeface="Times New Roman" panose="02020603050405020304" pitchFamily="18" charset="0"/>
              </a:rPr>
              <a:t>printf</a:t>
            </a:r>
            <a:r>
              <a:rPr lang="en-US" sz="2000" b="1" dirty="0">
                <a:solidFill>
                  <a:srgbClr val="FF0000"/>
                </a:solidFill>
                <a:latin typeface="Times New Roman" panose="02020603050405020304" pitchFamily="18" charset="0"/>
                <a:cs typeface="Times New Roman" panose="02020603050405020304" pitchFamily="18" charset="0"/>
              </a:rPr>
              <a:t>(”</a:t>
            </a:r>
            <a:r>
              <a:rPr lang="en-US" sz="2000" b="1" dirty="0" err="1">
                <a:solidFill>
                  <a:srgbClr val="FF0000"/>
                </a:solidFill>
                <a:latin typeface="Times New Roman" panose="02020603050405020304" pitchFamily="18" charset="0"/>
                <a:cs typeface="Times New Roman" panose="02020603050405020304" pitchFamily="18" charset="0"/>
              </a:rPr>
              <a:t>rvce</a:t>
            </a:r>
            <a:r>
              <a:rPr lang="en-US" sz="2000" b="1" dirty="0">
                <a:solidFill>
                  <a:srgbClr val="FF0000"/>
                </a:solidFill>
                <a:latin typeface="Times New Roman" panose="02020603050405020304" pitchFamily="18" charset="0"/>
                <a:cs typeface="Times New Roman" panose="02020603050405020304" pitchFamily="18" charset="0"/>
              </a:rPr>
              <a:t>");</a:t>
            </a:r>
          </a:p>
          <a:p>
            <a:pPr>
              <a:buFont typeface="Arial" charset="0"/>
              <a:buNone/>
              <a:defRPr/>
            </a:pPr>
            <a:r>
              <a:rPr lang="en-US" sz="2000" b="1" dirty="0">
                <a:solidFill>
                  <a:srgbClr val="FF0000"/>
                </a:solidFill>
                <a:latin typeface="Times New Roman" panose="02020603050405020304" pitchFamily="18" charset="0"/>
                <a:cs typeface="Times New Roman" panose="02020603050405020304" pitchFamily="18" charset="0"/>
              </a:rPr>
              <a:t>	}</a:t>
            </a:r>
          </a:p>
          <a:p>
            <a:pPr>
              <a:buFont typeface="Arial" charset="0"/>
              <a:buNone/>
              <a:defRPr/>
            </a:pPr>
            <a:endParaRPr lang="en-US" sz="2000" b="1" dirty="0">
              <a:latin typeface="Times New Roman" panose="02020603050405020304" pitchFamily="18" charset="0"/>
              <a:cs typeface="Times New Roman" panose="02020603050405020304" pitchFamily="18" charset="0"/>
            </a:endParaRPr>
          </a:p>
          <a:p>
            <a:pPr>
              <a:buFont typeface="Arial" charset="0"/>
              <a:buNone/>
              <a:defRPr/>
            </a:pPr>
            <a:r>
              <a:rPr lang="en-US" sz="2000" b="1" dirty="0">
                <a:solidFill>
                  <a:srgbClr val="00B050"/>
                </a:solidFill>
                <a:latin typeface="Times New Roman" panose="02020603050405020304" pitchFamily="18" charset="0"/>
                <a:cs typeface="Times New Roman" panose="02020603050405020304" pitchFamily="18" charset="0"/>
              </a:rPr>
              <a:t>void college (void)</a:t>
            </a:r>
          </a:p>
          <a:p>
            <a:pPr>
              <a:buFont typeface="Arial" charset="0"/>
              <a:buNone/>
              <a:defRPr/>
            </a:pPr>
            <a:r>
              <a:rPr lang="en-US" sz="2000" b="1" dirty="0">
                <a:solidFill>
                  <a:srgbClr val="00B050"/>
                </a:solidFill>
                <a:latin typeface="Times New Roman" panose="02020603050405020304" pitchFamily="18" charset="0"/>
                <a:cs typeface="Times New Roman" panose="02020603050405020304" pitchFamily="18" charset="0"/>
              </a:rPr>
              <a:t>	{</a:t>
            </a:r>
          </a:p>
          <a:p>
            <a:pPr>
              <a:buFont typeface="Arial" charset="0"/>
              <a:buNone/>
              <a:defRPr/>
            </a:pPr>
            <a:r>
              <a:rPr lang="en-US" sz="2000" b="1" dirty="0">
                <a:solidFill>
                  <a:srgbClr val="00B050"/>
                </a:solidFill>
                <a:latin typeface="Times New Roman" panose="02020603050405020304" pitchFamily="18" charset="0"/>
                <a:cs typeface="Times New Roman" panose="02020603050405020304" pitchFamily="18" charset="0"/>
              </a:rPr>
              <a:t>	</a:t>
            </a:r>
            <a:r>
              <a:rPr lang="en-US" sz="2000" b="1" dirty="0" err="1">
                <a:solidFill>
                  <a:srgbClr val="00B050"/>
                </a:solidFill>
                <a:latin typeface="Times New Roman" panose="02020603050405020304" pitchFamily="18" charset="0"/>
                <a:cs typeface="Times New Roman" panose="02020603050405020304" pitchFamily="18" charset="0"/>
              </a:rPr>
              <a:t>printf</a:t>
            </a:r>
            <a:r>
              <a:rPr lang="en-US" sz="2000" b="1" dirty="0">
                <a:solidFill>
                  <a:srgbClr val="00B050"/>
                </a:solidFill>
                <a:latin typeface="Times New Roman" panose="02020603050405020304" pitchFamily="18" charset="0"/>
                <a:cs typeface="Times New Roman" panose="02020603050405020304" pitchFamily="18" charset="0"/>
              </a:rPr>
              <a:t>(“college is </a:t>
            </a:r>
            <a:r>
              <a:rPr lang="en-US" sz="2000" b="1" dirty="0" err="1">
                <a:solidFill>
                  <a:srgbClr val="00B050"/>
                </a:solidFill>
                <a:latin typeface="Times New Roman" panose="02020603050405020304" pitchFamily="18" charset="0"/>
                <a:cs typeface="Times New Roman" panose="02020603050405020304" pitchFamily="18" charset="0"/>
              </a:rPr>
              <a:t>rvce</a:t>
            </a:r>
            <a:r>
              <a:rPr lang="en-US" sz="2000" b="1" dirty="0">
                <a:solidFill>
                  <a:srgbClr val="00B050"/>
                </a:solidFill>
                <a:latin typeface="Times New Roman" panose="02020603050405020304" pitchFamily="18" charset="0"/>
                <a:cs typeface="Times New Roman" panose="02020603050405020304" pitchFamily="18" charset="0"/>
              </a:rPr>
              <a:t>");</a:t>
            </a:r>
          </a:p>
          <a:p>
            <a:pPr>
              <a:buFont typeface="Arial" charset="0"/>
              <a:buNone/>
              <a:defRPr/>
            </a:pPr>
            <a:r>
              <a:rPr lang="en-US" sz="2000" b="1" dirty="0">
                <a:solidFill>
                  <a:srgbClr val="00B050"/>
                </a:solidFill>
                <a:latin typeface="Times New Roman" panose="02020603050405020304" pitchFamily="18" charset="0"/>
                <a:cs typeface="Times New Roman" panose="02020603050405020304" pitchFamily="18" charset="0"/>
              </a:rPr>
              <a:t>	}</a:t>
            </a:r>
          </a:p>
          <a:p>
            <a:pPr>
              <a:buFont typeface="Arial" charset="0"/>
              <a:buNone/>
              <a:defRPr/>
            </a:pPr>
            <a:endParaRPr lang="en-US"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9294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p:nvPr/>
        </p:nvSpPr>
        <p:spPr>
          <a:xfrm>
            <a:off x="1530549" y="857070"/>
            <a:ext cx="9143882" cy="5143720"/>
          </a:xfrm>
          <a:prstGeom prst="rect">
            <a:avLst/>
          </a:prstGeom>
          <a:solidFill>
            <a:schemeClr val="lt1">
              <a:alpha val="98823"/>
            </a:schemeClr>
          </a:solidFill>
          <a:ln w="76300" cap="flat" cmpd="sng">
            <a:solidFill>
              <a:srgbClr val="005893"/>
            </a:solidFill>
            <a:prstDash val="solid"/>
            <a:miter lim="8000"/>
            <a:headEnd type="none" w="sm" len="sm"/>
            <a:tailEnd type="none" w="sm" len="sm"/>
          </a:ln>
        </p:spPr>
        <p:txBody>
          <a:bodyPr spcFirstLastPara="1" wrap="square" lIns="91425" tIns="45700" rIns="91425" bIns="45700" anchor="t" anchorCtr="0">
            <a:noAutofit/>
          </a:bodyPr>
          <a:lstStyle/>
          <a:p>
            <a:pPr algn="just">
              <a:lnSpc>
                <a:spcPct val="115000"/>
              </a:lnSpc>
            </a:pPr>
            <a:endParaRPr dirty="0">
              <a:latin typeface="Calibri"/>
              <a:ea typeface="Calibri"/>
              <a:cs typeface="Calibri"/>
              <a:sym typeface="Calibri"/>
            </a:endParaRPr>
          </a:p>
        </p:txBody>
      </p:sp>
      <p:sp>
        <p:nvSpPr>
          <p:cNvPr id="102" name="Google Shape;102;p14"/>
          <p:cNvSpPr/>
          <p:nvPr/>
        </p:nvSpPr>
        <p:spPr>
          <a:xfrm>
            <a:off x="1982472" y="1399375"/>
            <a:ext cx="8426865" cy="164"/>
          </a:xfrm>
          <a:custGeom>
            <a:avLst/>
            <a:gdLst/>
            <a:ahLst/>
            <a:cxnLst/>
            <a:rect l="l" t="t" r="r" b="b"/>
            <a:pathLst>
              <a:path w="18527395" h="120000" extrusionOk="0">
                <a:moveTo>
                  <a:pt x="0" y="0"/>
                </a:moveTo>
                <a:lnTo>
                  <a:pt x="18526859" y="0"/>
                </a:lnTo>
              </a:path>
            </a:pathLst>
          </a:custGeom>
          <a:noFill/>
          <a:ln w="15825" cap="flat" cmpd="sng">
            <a:solidFill>
              <a:srgbClr val="5E6DB3"/>
            </a:solidFill>
            <a:prstDash val="solid"/>
            <a:round/>
            <a:headEnd type="none" w="sm" len="sm"/>
            <a:tailEnd type="none" w="sm" len="sm"/>
          </a:ln>
        </p:spPr>
      </p:sp>
      <p:sp>
        <p:nvSpPr>
          <p:cNvPr id="103" name="Google Shape;103;p14"/>
          <p:cNvSpPr/>
          <p:nvPr/>
        </p:nvSpPr>
        <p:spPr>
          <a:xfrm>
            <a:off x="1980998" y="994285"/>
            <a:ext cx="321912" cy="322567"/>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endParaRPr/>
          </a:p>
        </p:txBody>
      </p:sp>
      <p:sp>
        <p:nvSpPr>
          <p:cNvPr id="104" name="Google Shape;104;p14"/>
          <p:cNvSpPr/>
          <p:nvPr/>
        </p:nvSpPr>
        <p:spPr>
          <a:xfrm>
            <a:off x="2880748" y="1181275"/>
            <a:ext cx="25871" cy="25871"/>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sp>
      <p:sp>
        <p:nvSpPr>
          <p:cNvPr id="105" name="Google Shape;105;p14"/>
          <p:cNvSpPr/>
          <p:nvPr/>
        </p:nvSpPr>
        <p:spPr>
          <a:xfrm>
            <a:off x="2887952" y="1187006"/>
            <a:ext cx="11462" cy="14245"/>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sp>
      <p:sp>
        <p:nvSpPr>
          <p:cNvPr id="106" name="Google Shape;106;p14"/>
          <p:cNvSpPr/>
          <p:nvPr/>
        </p:nvSpPr>
        <p:spPr>
          <a:xfrm>
            <a:off x="2352851" y="1056341"/>
            <a:ext cx="730607" cy="223668"/>
          </a:xfrm>
          <a:prstGeom prst="rect">
            <a:avLst/>
          </a:prstGeom>
          <a:noFill/>
          <a:ln>
            <a:noFill/>
          </a:ln>
        </p:spPr>
        <p:txBody>
          <a:bodyPr spcFirstLastPara="1" wrap="square" lIns="0" tIns="7850" rIns="0" bIns="0" anchor="t" anchorCtr="0">
            <a:noAutofit/>
          </a:bodyPr>
          <a:lstStyle/>
          <a:p>
            <a:pPr marL="5776">
              <a:lnSpc>
                <a:spcPct val="106000"/>
              </a:lnSpc>
            </a:pPr>
            <a:r>
              <a:rPr lang="en-US" sz="728" b="1">
                <a:solidFill>
                  <a:srgbClr val="231F20"/>
                </a:solidFill>
                <a:latin typeface="Helvetica Neue"/>
                <a:ea typeface="Helvetica Neue"/>
                <a:cs typeface="Helvetica Neue"/>
                <a:sym typeface="Helvetica Neue"/>
              </a:rPr>
              <a:t>RV College of</a:t>
            </a:r>
            <a:endParaRPr sz="728"/>
          </a:p>
          <a:p>
            <a:pPr marL="5776">
              <a:lnSpc>
                <a:spcPct val="106000"/>
              </a:lnSpc>
              <a:spcBef>
                <a:spcPts val="45"/>
              </a:spcBef>
            </a:pPr>
            <a:r>
              <a:rPr lang="en-US" sz="728" b="1">
                <a:solidFill>
                  <a:srgbClr val="231F20"/>
                </a:solidFill>
                <a:latin typeface="Helvetica Neue"/>
                <a:ea typeface="Helvetica Neue"/>
                <a:cs typeface="Helvetica Neue"/>
                <a:sym typeface="Helvetica Neue"/>
              </a:rPr>
              <a:t>Engineering </a:t>
            </a:r>
            <a:endParaRPr sz="728"/>
          </a:p>
        </p:txBody>
      </p:sp>
      <p:sp>
        <p:nvSpPr>
          <p:cNvPr id="107" name="Google Shape;107;p14"/>
          <p:cNvSpPr txBox="1"/>
          <p:nvPr/>
        </p:nvSpPr>
        <p:spPr>
          <a:xfrm>
            <a:off x="8730022" y="1042587"/>
            <a:ext cx="1673584" cy="209914"/>
          </a:xfrm>
          <a:prstGeom prst="rect">
            <a:avLst/>
          </a:prstGeom>
          <a:noFill/>
          <a:ln>
            <a:noFill/>
          </a:ln>
        </p:spPr>
        <p:txBody>
          <a:bodyPr spcFirstLastPara="1" wrap="square" lIns="0" tIns="0" rIns="0" bIns="0" anchor="t" anchorCtr="0">
            <a:noAutofit/>
          </a:bodyPr>
          <a:lstStyle/>
          <a:p>
            <a:pPr algn="r"/>
            <a:r>
              <a:rPr lang="en-US" sz="1092" i="1">
                <a:solidFill>
                  <a:srgbClr val="422C75"/>
                </a:solidFill>
                <a:latin typeface="Playfair Display"/>
                <a:ea typeface="Playfair Display"/>
                <a:cs typeface="Playfair Display"/>
                <a:sym typeface="Playfair Display"/>
              </a:rPr>
              <a:t>Go, change the world</a:t>
            </a:r>
            <a:endParaRPr/>
          </a:p>
        </p:txBody>
      </p:sp>
      <p:sp>
        <p:nvSpPr>
          <p:cNvPr id="108" name="Google Shape;108;p14"/>
          <p:cNvSpPr/>
          <p:nvPr/>
        </p:nvSpPr>
        <p:spPr>
          <a:xfrm>
            <a:off x="2148716" y="2246000"/>
            <a:ext cx="7132089" cy="3646047"/>
          </a:xfrm>
          <a:prstGeom prst="rect">
            <a:avLst/>
          </a:prstGeom>
          <a:noFill/>
          <a:ln>
            <a:noFill/>
          </a:ln>
        </p:spPr>
        <p:txBody>
          <a:bodyPr spcFirstLastPara="1" wrap="square" lIns="91425" tIns="41575" rIns="91425" bIns="41575" anchor="t" anchorCtr="0">
            <a:noAutofit/>
          </a:bodyPr>
          <a:lstStyle/>
          <a:p>
            <a:pPr algn="just"/>
            <a:endParaRPr sz="2183"/>
          </a:p>
          <a:p>
            <a:pPr marL="311902" indent="-173281" algn="just">
              <a:buSzPts val="2183"/>
            </a:pPr>
            <a:endParaRPr sz="2183"/>
          </a:p>
          <a:p>
            <a:endParaRPr sz="2183"/>
          </a:p>
        </p:txBody>
      </p:sp>
      <p:sp>
        <p:nvSpPr>
          <p:cNvPr id="11" name="Content Placeholder 2"/>
          <p:cNvSpPr txBox="1">
            <a:spLocks/>
          </p:cNvSpPr>
          <p:nvPr/>
        </p:nvSpPr>
        <p:spPr bwMode="auto">
          <a:xfrm>
            <a:off x="3083457" y="1725300"/>
            <a:ext cx="7254310" cy="2751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Tx/>
              <a:buNone/>
              <a:defRPr/>
            </a:pPr>
            <a:r>
              <a:rPr lang="en-US" altLang="en-US" sz="1800" dirty="0">
                <a:latin typeface="Times New Roman" panose="02020603050405020304" pitchFamily="18" charset="0"/>
                <a:cs typeface="Times New Roman" panose="02020603050405020304" pitchFamily="18" charset="0"/>
              </a:rPr>
              <a:t>Output</a:t>
            </a:r>
          </a:p>
          <a:p>
            <a:pPr>
              <a:buFont typeface="Arial" charset="0"/>
              <a:buNone/>
              <a:defRPr/>
            </a:pPr>
            <a:r>
              <a:rPr lang="en-US" sz="1800" b="1" dirty="0" err="1">
                <a:latin typeface="Times New Roman" panose="02020603050405020304" pitchFamily="18" charset="0"/>
                <a:cs typeface="Times New Roman" panose="02020603050405020304" pitchFamily="18" charset="0"/>
              </a:rPr>
              <a:t>rvce</a:t>
            </a:r>
            <a:endParaRPr lang="en-US" sz="1800" b="1" dirty="0">
              <a:latin typeface="Times New Roman" panose="02020603050405020304" pitchFamily="18" charset="0"/>
              <a:cs typeface="Times New Roman" panose="02020603050405020304" pitchFamily="18" charset="0"/>
            </a:endParaRPr>
          </a:p>
          <a:p>
            <a:pPr>
              <a:buFont typeface="Arial" charset="0"/>
              <a:buNone/>
              <a:defRPr/>
            </a:pPr>
            <a:r>
              <a:rPr lang="en-US" sz="1800" b="1" dirty="0">
                <a:solidFill>
                  <a:schemeClr val="tx1">
                    <a:lumMod val="95000"/>
                    <a:lumOff val="5000"/>
                  </a:schemeClr>
                </a:solidFill>
                <a:latin typeface="Times New Roman" panose="02020603050405020304" pitchFamily="18" charset="0"/>
                <a:cs typeface="Times New Roman" panose="02020603050405020304" pitchFamily="18" charset="0"/>
              </a:rPr>
              <a:t>college is </a:t>
            </a:r>
            <a:r>
              <a:rPr lang="en-US" sz="1800" b="1" dirty="0" err="1">
                <a:solidFill>
                  <a:schemeClr val="tx1">
                    <a:lumMod val="95000"/>
                    <a:lumOff val="5000"/>
                  </a:schemeClr>
                </a:solidFill>
                <a:latin typeface="Times New Roman" panose="02020603050405020304" pitchFamily="18" charset="0"/>
                <a:cs typeface="Times New Roman" panose="02020603050405020304" pitchFamily="18" charset="0"/>
              </a:rPr>
              <a:t>rvce</a:t>
            </a:r>
            <a:endParaRPr lang="en-US" sz="1800" dirty="0">
              <a:solidFill>
                <a:schemeClr val="tx1">
                  <a:lumMod val="95000"/>
                  <a:lumOff val="5000"/>
                </a:schemeClr>
              </a:solidFill>
              <a:latin typeface="Times New Roman" panose="02020603050405020304" pitchFamily="18" charset="0"/>
              <a:cs typeface="Times New Roman" panose="02020603050405020304" pitchFamily="18" charset="0"/>
            </a:endParaRPr>
          </a:p>
          <a:p>
            <a:pPr>
              <a:buClrTx/>
              <a:buNone/>
              <a:defRPr/>
            </a:pPr>
            <a:endParaRPr lang="en-US" altLang="en-US" sz="1800" b="1" dirty="0">
              <a:solidFill>
                <a:sysClr val="windowText" lastClr="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13122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p:nvPr/>
        </p:nvSpPr>
        <p:spPr>
          <a:xfrm>
            <a:off x="1524000" y="875813"/>
            <a:ext cx="9143882" cy="5143720"/>
          </a:xfrm>
          <a:prstGeom prst="rect">
            <a:avLst/>
          </a:prstGeom>
          <a:solidFill>
            <a:schemeClr val="lt1">
              <a:alpha val="98823"/>
            </a:schemeClr>
          </a:solidFill>
          <a:ln w="76300" cap="flat" cmpd="sng">
            <a:solidFill>
              <a:srgbClr val="005893"/>
            </a:solidFill>
            <a:prstDash val="solid"/>
            <a:miter lim="8000"/>
            <a:headEnd type="none" w="sm" len="sm"/>
            <a:tailEnd type="none" w="sm" len="sm"/>
          </a:ln>
        </p:spPr>
        <p:txBody>
          <a:bodyPr spcFirstLastPara="1" wrap="square" lIns="91425" tIns="45700" rIns="91425" bIns="45700" anchor="t" anchorCtr="0">
            <a:noAutofit/>
          </a:bodyPr>
          <a:lstStyle/>
          <a:p>
            <a:pPr algn="just">
              <a:lnSpc>
                <a:spcPct val="115000"/>
              </a:lnSpc>
            </a:pPr>
            <a:endParaRPr dirty="0">
              <a:latin typeface="Calibri"/>
              <a:ea typeface="Calibri"/>
              <a:cs typeface="Calibri"/>
              <a:sym typeface="Calibri"/>
            </a:endParaRPr>
          </a:p>
        </p:txBody>
      </p:sp>
      <p:sp>
        <p:nvSpPr>
          <p:cNvPr id="102" name="Google Shape;102;p14"/>
          <p:cNvSpPr/>
          <p:nvPr/>
        </p:nvSpPr>
        <p:spPr>
          <a:xfrm>
            <a:off x="1982472" y="1399375"/>
            <a:ext cx="8426865" cy="164"/>
          </a:xfrm>
          <a:custGeom>
            <a:avLst/>
            <a:gdLst/>
            <a:ahLst/>
            <a:cxnLst/>
            <a:rect l="l" t="t" r="r" b="b"/>
            <a:pathLst>
              <a:path w="18527395" h="120000" extrusionOk="0">
                <a:moveTo>
                  <a:pt x="0" y="0"/>
                </a:moveTo>
                <a:lnTo>
                  <a:pt x="18526859" y="0"/>
                </a:lnTo>
              </a:path>
            </a:pathLst>
          </a:custGeom>
          <a:noFill/>
          <a:ln w="15825" cap="flat" cmpd="sng">
            <a:solidFill>
              <a:srgbClr val="5E6DB3"/>
            </a:solidFill>
            <a:prstDash val="solid"/>
            <a:round/>
            <a:headEnd type="none" w="sm" len="sm"/>
            <a:tailEnd type="none" w="sm" len="sm"/>
          </a:ln>
        </p:spPr>
      </p:sp>
      <p:sp>
        <p:nvSpPr>
          <p:cNvPr id="103" name="Google Shape;103;p14"/>
          <p:cNvSpPr/>
          <p:nvPr/>
        </p:nvSpPr>
        <p:spPr>
          <a:xfrm>
            <a:off x="1980998" y="994285"/>
            <a:ext cx="321912" cy="322567"/>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endParaRPr/>
          </a:p>
        </p:txBody>
      </p:sp>
      <p:sp>
        <p:nvSpPr>
          <p:cNvPr id="104" name="Google Shape;104;p14"/>
          <p:cNvSpPr/>
          <p:nvPr/>
        </p:nvSpPr>
        <p:spPr>
          <a:xfrm>
            <a:off x="2880748" y="1181275"/>
            <a:ext cx="25871" cy="25871"/>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sp>
      <p:sp>
        <p:nvSpPr>
          <p:cNvPr id="105" name="Google Shape;105;p14"/>
          <p:cNvSpPr/>
          <p:nvPr/>
        </p:nvSpPr>
        <p:spPr>
          <a:xfrm>
            <a:off x="2887952" y="1187006"/>
            <a:ext cx="11462" cy="14245"/>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sp>
      <p:sp>
        <p:nvSpPr>
          <p:cNvPr id="106" name="Google Shape;106;p14"/>
          <p:cNvSpPr/>
          <p:nvPr/>
        </p:nvSpPr>
        <p:spPr>
          <a:xfrm>
            <a:off x="2352851" y="1056341"/>
            <a:ext cx="730607" cy="223668"/>
          </a:xfrm>
          <a:prstGeom prst="rect">
            <a:avLst/>
          </a:prstGeom>
          <a:noFill/>
          <a:ln>
            <a:noFill/>
          </a:ln>
        </p:spPr>
        <p:txBody>
          <a:bodyPr spcFirstLastPara="1" wrap="square" lIns="0" tIns="7850" rIns="0" bIns="0" anchor="t" anchorCtr="0">
            <a:noAutofit/>
          </a:bodyPr>
          <a:lstStyle/>
          <a:p>
            <a:pPr marL="5776">
              <a:lnSpc>
                <a:spcPct val="106000"/>
              </a:lnSpc>
            </a:pPr>
            <a:r>
              <a:rPr lang="en-US" sz="728" b="1">
                <a:solidFill>
                  <a:srgbClr val="231F20"/>
                </a:solidFill>
                <a:latin typeface="Helvetica Neue"/>
                <a:ea typeface="Helvetica Neue"/>
                <a:cs typeface="Helvetica Neue"/>
                <a:sym typeface="Helvetica Neue"/>
              </a:rPr>
              <a:t>RV College of</a:t>
            </a:r>
            <a:endParaRPr sz="728"/>
          </a:p>
          <a:p>
            <a:pPr marL="5776">
              <a:lnSpc>
                <a:spcPct val="106000"/>
              </a:lnSpc>
              <a:spcBef>
                <a:spcPts val="45"/>
              </a:spcBef>
            </a:pPr>
            <a:r>
              <a:rPr lang="en-US" sz="728" b="1">
                <a:solidFill>
                  <a:srgbClr val="231F20"/>
                </a:solidFill>
                <a:latin typeface="Helvetica Neue"/>
                <a:ea typeface="Helvetica Neue"/>
                <a:cs typeface="Helvetica Neue"/>
                <a:sym typeface="Helvetica Neue"/>
              </a:rPr>
              <a:t>Engineering </a:t>
            </a:r>
            <a:endParaRPr sz="728"/>
          </a:p>
        </p:txBody>
      </p:sp>
      <p:sp>
        <p:nvSpPr>
          <p:cNvPr id="107" name="Google Shape;107;p14"/>
          <p:cNvSpPr txBox="1"/>
          <p:nvPr/>
        </p:nvSpPr>
        <p:spPr>
          <a:xfrm>
            <a:off x="8730022" y="1042587"/>
            <a:ext cx="1673584" cy="209914"/>
          </a:xfrm>
          <a:prstGeom prst="rect">
            <a:avLst/>
          </a:prstGeom>
          <a:noFill/>
          <a:ln>
            <a:noFill/>
          </a:ln>
        </p:spPr>
        <p:txBody>
          <a:bodyPr spcFirstLastPara="1" wrap="square" lIns="0" tIns="0" rIns="0" bIns="0" anchor="t" anchorCtr="0">
            <a:noAutofit/>
          </a:bodyPr>
          <a:lstStyle/>
          <a:p>
            <a:pPr algn="r"/>
            <a:r>
              <a:rPr lang="en-US" sz="1092" i="1">
                <a:solidFill>
                  <a:srgbClr val="422C75"/>
                </a:solidFill>
                <a:latin typeface="Playfair Display"/>
                <a:ea typeface="Playfair Display"/>
                <a:cs typeface="Playfair Display"/>
                <a:sym typeface="Playfair Display"/>
              </a:rPr>
              <a:t>Go, change the world</a:t>
            </a:r>
            <a:endParaRPr/>
          </a:p>
        </p:txBody>
      </p:sp>
      <p:sp>
        <p:nvSpPr>
          <p:cNvPr id="108" name="Google Shape;108;p14"/>
          <p:cNvSpPr/>
          <p:nvPr/>
        </p:nvSpPr>
        <p:spPr>
          <a:xfrm>
            <a:off x="2148716" y="2246000"/>
            <a:ext cx="7132089" cy="3646047"/>
          </a:xfrm>
          <a:prstGeom prst="rect">
            <a:avLst/>
          </a:prstGeom>
          <a:noFill/>
          <a:ln>
            <a:noFill/>
          </a:ln>
        </p:spPr>
        <p:txBody>
          <a:bodyPr spcFirstLastPara="1" wrap="square" lIns="91425" tIns="41575" rIns="91425" bIns="41575" anchor="t" anchorCtr="0">
            <a:noAutofit/>
          </a:bodyPr>
          <a:lstStyle/>
          <a:p>
            <a:pPr algn="just"/>
            <a:endParaRPr sz="2183"/>
          </a:p>
          <a:p>
            <a:pPr marL="311902" indent="-173281" algn="just">
              <a:buSzPts val="2183"/>
            </a:pPr>
            <a:endParaRPr sz="2183"/>
          </a:p>
          <a:p>
            <a:endParaRPr sz="2183"/>
          </a:p>
        </p:txBody>
      </p:sp>
      <p:sp>
        <p:nvSpPr>
          <p:cNvPr id="11" name="Content Placeholder 2"/>
          <p:cNvSpPr txBox="1">
            <a:spLocks/>
          </p:cNvSpPr>
          <p:nvPr/>
        </p:nvSpPr>
        <p:spPr bwMode="auto">
          <a:xfrm>
            <a:off x="2230629" y="1451987"/>
            <a:ext cx="7254310" cy="2751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lgn="ctr">
              <a:buClrTx/>
              <a:buNone/>
              <a:defRPr/>
            </a:pPr>
            <a:r>
              <a:rPr lang="en-US" altLang="en-US" sz="4400" dirty="0">
                <a:solidFill>
                  <a:sysClr val="windowText" lastClr="000000"/>
                </a:solidFill>
                <a:latin typeface="Times New Roman" panose="02020603050405020304" pitchFamily="18" charset="0"/>
                <a:cs typeface="Times New Roman" panose="02020603050405020304" pitchFamily="18" charset="0"/>
              </a:rPr>
              <a:t>Type-2</a:t>
            </a:r>
          </a:p>
          <a:p>
            <a:pPr>
              <a:buClrTx/>
              <a:buFont typeface="Arial" panose="020B0604020202020204" pitchFamily="34" charset="0"/>
              <a:buNone/>
              <a:defRPr/>
            </a:pPr>
            <a:endParaRPr lang="en-US" altLang="en-US" sz="1800" b="1" dirty="0">
              <a:solidFill>
                <a:sysClr val="windowText" lastClr="000000"/>
              </a:solidFill>
              <a:latin typeface="Times New Roman" panose="02020603050405020304" pitchFamily="18" charset="0"/>
              <a:cs typeface="Times New Roman" panose="02020603050405020304" pitchFamily="18" charset="0"/>
            </a:endParaRPr>
          </a:p>
        </p:txBody>
      </p:sp>
      <p:sp>
        <p:nvSpPr>
          <p:cNvPr id="12" name="Content Placeholder 2"/>
          <p:cNvSpPr txBox="1">
            <a:spLocks/>
          </p:cNvSpPr>
          <p:nvPr/>
        </p:nvSpPr>
        <p:spPr bwMode="auto">
          <a:xfrm>
            <a:off x="2230629" y="1850352"/>
            <a:ext cx="8010350" cy="3718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None/>
              <a:defRPr/>
            </a:pPr>
            <a:endParaRPr lang="en-US" altLang="en-US" sz="6600" dirty="0">
              <a:solidFill>
                <a:sysClr val="windowText" lastClr="000000"/>
              </a:solidFill>
              <a:latin typeface="Calibri"/>
            </a:endParaRPr>
          </a:p>
          <a:p>
            <a:pPr algn="ctr">
              <a:buNone/>
              <a:defRPr/>
            </a:pPr>
            <a:r>
              <a:rPr lang="en-US" altLang="en-US" sz="4400" dirty="0">
                <a:solidFill>
                  <a:sysClr val="windowText" lastClr="000000"/>
                </a:solidFill>
                <a:latin typeface="Times New Roman" panose="02020603050405020304" pitchFamily="18" charset="0"/>
                <a:cs typeface="Times New Roman" panose="02020603050405020304" pitchFamily="18" charset="0"/>
              </a:rPr>
              <a:t>void function(</a:t>
            </a:r>
            <a:r>
              <a:rPr lang="en-US" altLang="en-US" sz="4400" dirty="0" err="1">
                <a:solidFill>
                  <a:sysClr val="windowText" lastClr="000000"/>
                </a:solidFill>
                <a:latin typeface="Times New Roman" panose="02020603050405020304" pitchFamily="18" charset="0"/>
                <a:cs typeface="Times New Roman" panose="02020603050405020304" pitchFamily="18" charset="0"/>
              </a:rPr>
              <a:t>int</a:t>
            </a:r>
            <a:r>
              <a:rPr lang="en-US" altLang="en-US" sz="4400" dirty="0">
                <a:solidFill>
                  <a:sysClr val="windowText" lastClr="000000"/>
                </a:solidFill>
                <a:latin typeface="Times New Roman" panose="02020603050405020304" pitchFamily="18" charset="0"/>
                <a:cs typeface="Times New Roman" panose="02020603050405020304" pitchFamily="18" charset="0"/>
              </a:rPr>
              <a:t>)</a:t>
            </a:r>
          </a:p>
          <a:p>
            <a:pPr>
              <a:buNone/>
              <a:defRPr/>
            </a:pPr>
            <a:endParaRPr lang="en-US" altLang="en-US" dirty="0">
              <a:solidFill>
                <a:sysClr val="windowText" lastClr="000000"/>
              </a:solidFill>
              <a:latin typeface="Calibri"/>
            </a:endParaRPr>
          </a:p>
        </p:txBody>
      </p:sp>
    </p:spTree>
    <p:extLst>
      <p:ext uri="{BB962C8B-B14F-4D97-AF65-F5344CB8AC3E}">
        <p14:creationId xmlns:p14="http://schemas.microsoft.com/office/powerpoint/2010/main" val="115113558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p:nvPr/>
        </p:nvSpPr>
        <p:spPr>
          <a:xfrm>
            <a:off x="1524000" y="875813"/>
            <a:ext cx="9143882" cy="5143720"/>
          </a:xfrm>
          <a:prstGeom prst="rect">
            <a:avLst/>
          </a:prstGeom>
          <a:solidFill>
            <a:schemeClr val="lt1">
              <a:alpha val="98823"/>
            </a:schemeClr>
          </a:solidFill>
          <a:ln w="76300" cap="flat" cmpd="sng">
            <a:solidFill>
              <a:srgbClr val="005893"/>
            </a:solidFill>
            <a:prstDash val="solid"/>
            <a:miter lim="8000"/>
            <a:headEnd type="none" w="sm" len="sm"/>
            <a:tailEnd type="none" w="sm" len="sm"/>
          </a:ln>
        </p:spPr>
        <p:txBody>
          <a:bodyPr spcFirstLastPara="1" wrap="square" lIns="91425" tIns="45700" rIns="91425" bIns="45700" anchor="t" anchorCtr="0">
            <a:noAutofit/>
          </a:bodyPr>
          <a:lstStyle/>
          <a:p>
            <a:pPr algn="just">
              <a:lnSpc>
                <a:spcPct val="115000"/>
              </a:lnSpc>
            </a:pPr>
            <a:endParaRPr dirty="0">
              <a:latin typeface="Calibri"/>
              <a:ea typeface="Calibri"/>
              <a:cs typeface="Calibri"/>
              <a:sym typeface="Calibri"/>
            </a:endParaRPr>
          </a:p>
        </p:txBody>
      </p:sp>
      <p:sp>
        <p:nvSpPr>
          <p:cNvPr id="102" name="Google Shape;102;p14"/>
          <p:cNvSpPr/>
          <p:nvPr/>
        </p:nvSpPr>
        <p:spPr>
          <a:xfrm>
            <a:off x="1982472" y="1399375"/>
            <a:ext cx="8426865" cy="164"/>
          </a:xfrm>
          <a:custGeom>
            <a:avLst/>
            <a:gdLst/>
            <a:ahLst/>
            <a:cxnLst/>
            <a:rect l="l" t="t" r="r" b="b"/>
            <a:pathLst>
              <a:path w="18527395" h="120000" extrusionOk="0">
                <a:moveTo>
                  <a:pt x="0" y="0"/>
                </a:moveTo>
                <a:lnTo>
                  <a:pt x="18526859" y="0"/>
                </a:lnTo>
              </a:path>
            </a:pathLst>
          </a:custGeom>
          <a:noFill/>
          <a:ln w="15825" cap="flat" cmpd="sng">
            <a:solidFill>
              <a:srgbClr val="5E6DB3"/>
            </a:solidFill>
            <a:prstDash val="solid"/>
            <a:round/>
            <a:headEnd type="none" w="sm" len="sm"/>
            <a:tailEnd type="none" w="sm" len="sm"/>
          </a:ln>
        </p:spPr>
      </p:sp>
      <p:sp>
        <p:nvSpPr>
          <p:cNvPr id="103" name="Google Shape;103;p14"/>
          <p:cNvSpPr/>
          <p:nvPr/>
        </p:nvSpPr>
        <p:spPr>
          <a:xfrm>
            <a:off x="1980998" y="994285"/>
            <a:ext cx="321912" cy="322567"/>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endParaRPr/>
          </a:p>
        </p:txBody>
      </p:sp>
      <p:sp>
        <p:nvSpPr>
          <p:cNvPr id="104" name="Google Shape;104;p14"/>
          <p:cNvSpPr/>
          <p:nvPr/>
        </p:nvSpPr>
        <p:spPr>
          <a:xfrm>
            <a:off x="2880748" y="1181275"/>
            <a:ext cx="25871" cy="25871"/>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sp>
      <p:sp>
        <p:nvSpPr>
          <p:cNvPr id="105" name="Google Shape;105;p14"/>
          <p:cNvSpPr/>
          <p:nvPr/>
        </p:nvSpPr>
        <p:spPr>
          <a:xfrm>
            <a:off x="2887952" y="1187006"/>
            <a:ext cx="11462" cy="14245"/>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sp>
      <p:sp>
        <p:nvSpPr>
          <p:cNvPr id="106" name="Google Shape;106;p14"/>
          <p:cNvSpPr/>
          <p:nvPr/>
        </p:nvSpPr>
        <p:spPr>
          <a:xfrm>
            <a:off x="2352851" y="1056341"/>
            <a:ext cx="730607" cy="223668"/>
          </a:xfrm>
          <a:prstGeom prst="rect">
            <a:avLst/>
          </a:prstGeom>
          <a:noFill/>
          <a:ln>
            <a:noFill/>
          </a:ln>
        </p:spPr>
        <p:txBody>
          <a:bodyPr spcFirstLastPara="1" wrap="square" lIns="0" tIns="7850" rIns="0" bIns="0" anchor="t" anchorCtr="0">
            <a:noAutofit/>
          </a:bodyPr>
          <a:lstStyle/>
          <a:p>
            <a:pPr marL="5776">
              <a:lnSpc>
                <a:spcPct val="106000"/>
              </a:lnSpc>
            </a:pPr>
            <a:r>
              <a:rPr lang="en-US" sz="728" b="1">
                <a:solidFill>
                  <a:srgbClr val="231F20"/>
                </a:solidFill>
                <a:latin typeface="Helvetica Neue"/>
                <a:ea typeface="Helvetica Neue"/>
                <a:cs typeface="Helvetica Neue"/>
                <a:sym typeface="Helvetica Neue"/>
              </a:rPr>
              <a:t>RV College of</a:t>
            </a:r>
            <a:endParaRPr sz="728"/>
          </a:p>
          <a:p>
            <a:pPr marL="5776">
              <a:lnSpc>
                <a:spcPct val="106000"/>
              </a:lnSpc>
              <a:spcBef>
                <a:spcPts val="45"/>
              </a:spcBef>
            </a:pPr>
            <a:r>
              <a:rPr lang="en-US" sz="728" b="1">
                <a:solidFill>
                  <a:srgbClr val="231F20"/>
                </a:solidFill>
                <a:latin typeface="Helvetica Neue"/>
                <a:ea typeface="Helvetica Neue"/>
                <a:cs typeface="Helvetica Neue"/>
                <a:sym typeface="Helvetica Neue"/>
              </a:rPr>
              <a:t>Engineering </a:t>
            </a:r>
            <a:endParaRPr sz="728"/>
          </a:p>
        </p:txBody>
      </p:sp>
      <p:sp>
        <p:nvSpPr>
          <p:cNvPr id="107" name="Google Shape;107;p14"/>
          <p:cNvSpPr txBox="1"/>
          <p:nvPr/>
        </p:nvSpPr>
        <p:spPr>
          <a:xfrm>
            <a:off x="8730022" y="1042587"/>
            <a:ext cx="1673584" cy="209914"/>
          </a:xfrm>
          <a:prstGeom prst="rect">
            <a:avLst/>
          </a:prstGeom>
          <a:noFill/>
          <a:ln>
            <a:noFill/>
          </a:ln>
        </p:spPr>
        <p:txBody>
          <a:bodyPr spcFirstLastPara="1" wrap="square" lIns="0" tIns="0" rIns="0" bIns="0" anchor="t" anchorCtr="0">
            <a:noAutofit/>
          </a:bodyPr>
          <a:lstStyle/>
          <a:p>
            <a:pPr algn="r"/>
            <a:r>
              <a:rPr lang="en-US" sz="1092" i="1">
                <a:solidFill>
                  <a:srgbClr val="422C75"/>
                </a:solidFill>
                <a:latin typeface="Playfair Display"/>
                <a:ea typeface="Playfair Display"/>
                <a:cs typeface="Playfair Display"/>
                <a:sym typeface="Playfair Display"/>
              </a:rPr>
              <a:t>Go, change the world</a:t>
            </a:r>
            <a:endParaRPr/>
          </a:p>
        </p:txBody>
      </p:sp>
      <p:sp>
        <p:nvSpPr>
          <p:cNvPr id="108" name="Google Shape;108;p14"/>
          <p:cNvSpPr/>
          <p:nvPr/>
        </p:nvSpPr>
        <p:spPr>
          <a:xfrm>
            <a:off x="2148716" y="2246000"/>
            <a:ext cx="7132089" cy="3646047"/>
          </a:xfrm>
          <a:prstGeom prst="rect">
            <a:avLst/>
          </a:prstGeom>
          <a:noFill/>
          <a:ln>
            <a:noFill/>
          </a:ln>
        </p:spPr>
        <p:txBody>
          <a:bodyPr spcFirstLastPara="1" wrap="square" lIns="91425" tIns="41575" rIns="91425" bIns="41575" anchor="t" anchorCtr="0">
            <a:noAutofit/>
          </a:bodyPr>
          <a:lstStyle/>
          <a:p>
            <a:pPr algn="just"/>
            <a:endParaRPr sz="2183"/>
          </a:p>
          <a:p>
            <a:pPr marL="311902" indent="-173281" algn="just">
              <a:buSzPts val="2183"/>
            </a:pPr>
            <a:endParaRPr sz="2183"/>
          </a:p>
          <a:p>
            <a:endParaRPr sz="2183"/>
          </a:p>
        </p:txBody>
      </p:sp>
      <p:sp>
        <p:nvSpPr>
          <p:cNvPr id="12" name="Content Placeholder 2"/>
          <p:cNvSpPr txBox="1">
            <a:spLocks/>
          </p:cNvSpPr>
          <p:nvPr/>
        </p:nvSpPr>
        <p:spPr bwMode="auto">
          <a:xfrm>
            <a:off x="2230629" y="1850352"/>
            <a:ext cx="8010350" cy="3718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Tx/>
              <a:buFont typeface="Arial" panose="020B0604020202020204" pitchFamily="34" charset="0"/>
              <a:buNone/>
            </a:pPr>
            <a:endParaRPr lang="en-US" altLang="en-US" dirty="0">
              <a:solidFill>
                <a:sysClr val="windowText" lastClr="000000"/>
              </a:solidFill>
              <a:latin typeface="Calibri"/>
            </a:endParaRPr>
          </a:p>
        </p:txBody>
      </p:sp>
      <p:pic>
        <p:nvPicPr>
          <p:cNvPr id="13"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4040" y="1518905"/>
            <a:ext cx="5915982" cy="4294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1811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2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780183" y="630593"/>
            <a:ext cx="11066756" cy="61777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marL="431800" indent="-419100" algn="just">
              <a:lnSpc>
                <a:spcPct val="150000"/>
              </a:lnSpc>
              <a:buFont typeface="Times New Roman"/>
              <a:buChar char="•"/>
              <a:tabLst>
                <a:tab pos="431800" algn="l"/>
              </a:tabLst>
              <a:defRPr/>
            </a:pPr>
            <a:r>
              <a:rPr lang="en-US" sz="2800" spc="-20" dirty="0">
                <a:latin typeface="Times New Roman"/>
                <a:cs typeface="Times New Roman"/>
              </a:rPr>
              <a:t>Sinc</a:t>
            </a:r>
            <a:r>
              <a:rPr lang="en-US" sz="2800" spc="-15" dirty="0">
                <a:latin typeface="Times New Roman"/>
                <a:cs typeface="Times New Roman"/>
              </a:rPr>
              <a:t>e</a:t>
            </a:r>
            <a:r>
              <a:rPr lang="en-US" sz="2800" dirty="0">
                <a:latin typeface="Times New Roman"/>
                <a:cs typeface="Times New Roman"/>
              </a:rPr>
              <a:t> </a:t>
            </a:r>
            <a:r>
              <a:rPr lang="en-US" sz="2800" spc="-10" dirty="0">
                <a:latin typeface="Times New Roman"/>
                <a:cs typeface="Times New Roman"/>
              </a:rPr>
              <a:t>w</a:t>
            </a:r>
            <a:r>
              <a:rPr lang="en-US" sz="2800" spc="-15" dirty="0">
                <a:latin typeface="Times New Roman"/>
                <a:cs typeface="Times New Roman"/>
              </a:rPr>
              <a:t>e</a:t>
            </a:r>
            <a:r>
              <a:rPr lang="en-US" sz="2800" dirty="0">
                <a:latin typeface="Times New Roman"/>
                <a:cs typeface="Times New Roman"/>
              </a:rPr>
              <a:t> </a:t>
            </a:r>
            <a:r>
              <a:rPr lang="en-US" sz="2800" spc="-15" dirty="0">
                <a:latin typeface="Times New Roman"/>
                <a:cs typeface="Times New Roman"/>
              </a:rPr>
              <a:t>cannot</a:t>
            </a:r>
            <a:r>
              <a:rPr lang="en-US" sz="2800" spc="-20" dirty="0">
                <a:latin typeface="Times New Roman"/>
                <a:cs typeface="Times New Roman"/>
              </a:rPr>
              <a:t> </a:t>
            </a:r>
            <a:r>
              <a:rPr lang="en-US" sz="2800" spc="-15" dirty="0">
                <a:latin typeface="Times New Roman"/>
                <a:cs typeface="Times New Roman"/>
              </a:rPr>
              <a:t>dec</a:t>
            </a:r>
            <a:r>
              <a:rPr lang="en-US" sz="2800" spc="-5" dirty="0">
                <a:latin typeface="Times New Roman"/>
                <a:cs typeface="Times New Roman"/>
              </a:rPr>
              <a:t>l</a:t>
            </a:r>
            <a:r>
              <a:rPr lang="en-US" sz="2800" spc="-10" dirty="0">
                <a:latin typeface="Times New Roman"/>
                <a:cs typeface="Times New Roman"/>
              </a:rPr>
              <a:t>are</a:t>
            </a:r>
            <a:r>
              <a:rPr lang="en-US" sz="2800" spc="-30" dirty="0">
                <a:latin typeface="Times New Roman"/>
                <a:cs typeface="Times New Roman"/>
              </a:rPr>
              <a:t> </a:t>
            </a:r>
            <a:r>
              <a:rPr lang="en-US" sz="2800" spc="-5" dirty="0">
                <a:latin typeface="Times New Roman"/>
                <a:cs typeface="Times New Roman"/>
              </a:rPr>
              <a:t>st</a:t>
            </a:r>
            <a:r>
              <a:rPr lang="en-US" sz="2800" spc="10" dirty="0">
                <a:latin typeface="Times New Roman"/>
                <a:cs typeface="Times New Roman"/>
              </a:rPr>
              <a:t>r</a:t>
            </a:r>
            <a:r>
              <a:rPr lang="en-US" sz="2800" spc="-15" dirty="0">
                <a:latin typeface="Times New Roman"/>
                <a:cs typeface="Times New Roman"/>
              </a:rPr>
              <a:t>ing</a:t>
            </a:r>
            <a:r>
              <a:rPr lang="en-US" sz="2800" spc="-10" dirty="0">
                <a:latin typeface="Times New Roman"/>
                <a:cs typeface="Times New Roman"/>
              </a:rPr>
              <a:t> </a:t>
            </a:r>
            <a:r>
              <a:rPr lang="en-US" sz="2800" spc="-15" dirty="0">
                <a:latin typeface="Times New Roman"/>
                <a:cs typeface="Times New Roman"/>
              </a:rPr>
              <a:t>using</a:t>
            </a:r>
            <a:r>
              <a:rPr lang="en-US" sz="2800" spc="-10" dirty="0">
                <a:latin typeface="Times New Roman"/>
                <a:cs typeface="Times New Roman"/>
              </a:rPr>
              <a:t> </a:t>
            </a:r>
            <a:r>
              <a:rPr lang="en-US" sz="2800" spc="-15" dirty="0">
                <a:latin typeface="Times New Roman"/>
                <a:cs typeface="Times New Roman"/>
              </a:rPr>
              <a:t>St</a:t>
            </a:r>
            <a:r>
              <a:rPr lang="en-US" sz="2800" spc="-5" dirty="0">
                <a:latin typeface="Times New Roman"/>
                <a:cs typeface="Times New Roman"/>
              </a:rPr>
              <a:t>r</a:t>
            </a:r>
            <a:r>
              <a:rPr lang="en-US" sz="2800" spc="-15" dirty="0">
                <a:latin typeface="Times New Roman"/>
                <a:cs typeface="Times New Roman"/>
              </a:rPr>
              <a:t>ing</a:t>
            </a:r>
            <a:r>
              <a:rPr lang="en-US" sz="2800" spc="-10" dirty="0">
                <a:latin typeface="Times New Roman"/>
                <a:cs typeface="Times New Roman"/>
              </a:rPr>
              <a:t> </a:t>
            </a:r>
            <a:r>
              <a:rPr lang="en-US" sz="2800" spc="-20" dirty="0">
                <a:latin typeface="Times New Roman"/>
                <a:cs typeface="Times New Roman"/>
              </a:rPr>
              <a:t>Dat</a:t>
            </a:r>
            <a:r>
              <a:rPr lang="en-US" sz="2800" spc="-15" dirty="0">
                <a:latin typeface="Times New Roman"/>
                <a:cs typeface="Times New Roman"/>
              </a:rPr>
              <a:t>a</a:t>
            </a:r>
            <a:r>
              <a:rPr lang="en-US" sz="2800" spc="-5" dirty="0">
                <a:latin typeface="Times New Roman"/>
                <a:cs typeface="Times New Roman"/>
              </a:rPr>
              <a:t> </a:t>
            </a:r>
            <a:r>
              <a:rPr lang="en-US" sz="2800" spc="-15" dirty="0">
                <a:latin typeface="Times New Roman"/>
                <a:cs typeface="Times New Roman"/>
              </a:rPr>
              <a:t>Type, </a:t>
            </a:r>
            <a:r>
              <a:rPr lang="en-US" sz="2800" spc="-10" dirty="0">
                <a:latin typeface="Times New Roman"/>
                <a:cs typeface="Times New Roman"/>
              </a:rPr>
              <a:t>ins</a:t>
            </a:r>
            <a:r>
              <a:rPr lang="en-US" sz="2800" spc="-5" dirty="0">
                <a:latin typeface="Times New Roman"/>
                <a:cs typeface="Times New Roman"/>
              </a:rPr>
              <a:t>t</a:t>
            </a:r>
            <a:r>
              <a:rPr lang="en-US" sz="2800" spc="-15" dirty="0">
                <a:latin typeface="Times New Roman"/>
                <a:cs typeface="Times New Roman"/>
              </a:rPr>
              <a:t>ead</a:t>
            </a:r>
            <a:r>
              <a:rPr lang="en-US" sz="2800" spc="-20" dirty="0">
                <a:latin typeface="Times New Roman"/>
                <a:cs typeface="Times New Roman"/>
              </a:rPr>
              <a:t> </a:t>
            </a:r>
            <a:r>
              <a:rPr lang="en-US" sz="2800" dirty="0">
                <a:latin typeface="Times New Roman"/>
                <a:cs typeface="Times New Roman"/>
              </a:rPr>
              <a:t>of which we use a</a:t>
            </a:r>
            <a:r>
              <a:rPr lang="en-US" sz="2800" spc="5" dirty="0">
                <a:latin typeface="Times New Roman"/>
                <a:cs typeface="Times New Roman"/>
              </a:rPr>
              <a:t>r</a:t>
            </a:r>
            <a:r>
              <a:rPr lang="en-US" sz="2800" dirty="0">
                <a:latin typeface="Times New Roman"/>
                <a:cs typeface="Times New Roman"/>
              </a:rPr>
              <a:t>ray</a:t>
            </a:r>
            <a:r>
              <a:rPr lang="en-US" sz="2800" spc="-20" dirty="0">
                <a:latin typeface="Times New Roman"/>
                <a:cs typeface="Times New Roman"/>
              </a:rPr>
              <a:t> </a:t>
            </a:r>
            <a:r>
              <a:rPr lang="en-US" sz="2800" dirty="0">
                <a:latin typeface="Times New Roman"/>
                <a:cs typeface="Times New Roman"/>
              </a:rPr>
              <a:t>of </a:t>
            </a:r>
            <a:r>
              <a:rPr lang="en-US" sz="2800" spc="5" dirty="0">
                <a:latin typeface="Times New Roman"/>
                <a:cs typeface="Times New Roman"/>
              </a:rPr>
              <a:t>t</a:t>
            </a:r>
            <a:r>
              <a:rPr lang="en-US" sz="2800" dirty="0">
                <a:latin typeface="Times New Roman"/>
                <a:cs typeface="Times New Roman"/>
              </a:rPr>
              <a:t>ype</a:t>
            </a:r>
            <a:r>
              <a:rPr lang="en-US" sz="2800" spc="-25" dirty="0">
                <a:latin typeface="Times New Roman"/>
                <a:cs typeface="Times New Roman"/>
              </a:rPr>
              <a:t> </a:t>
            </a:r>
            <a:r>
              <a:rPr lang="en-US" sz="2800" dirty="0">
                <a:latin typeface="Times New Roman"/>
                <a:cs typeface="Times New Roman"/>
              </a:rPr>
              <a:t>“cha</a:t>
            </a:r>
            <a:r>
              <a:rPr lang="en-US" sz="2800" spc="5" dirty="0">
                <a:latin typeface="Times New Roman"/>
                <a:cs typeface="Times New Roman"/>
              </a:rPr>
              <a:t>r</a:t>
            </a:r>
            <a:r>
              <a:rPr lang="en-US" sz="2800" dirty="0">
                <a:latin typeface="Times New Roman"/>
                <a:cs typeface="Times New Roman"/>
              </a:rPr>
              <a:t>”</a:t>
            </a:r>
            <a:r>
              <a:rPr lang="en-US" sz="2800" spc="-25" dirty="0">
                <a:latin typeface="Times New Roman"/>
                <a:cs typeface="Times New Roman"/>
              </a:rPr>
              <a:t> </a:t>
            </a:r>
            <a:r>
              <a:rPr lang="en-US" sz="2800" dirty="0">
                <a:latin typeface="Times New Roman"/>
                <a:cs typeface="Times New Roman"/>
              </a:rPr>
              <a:t>to</a:t>
            </a:r>
            <a:r>
              <a:rPr lang="en-US" sz="2800" spc="-10" dirty="0">
                <a:latin typeface="Times New Roman"/>
                <a:cs typeface="Times New Roman"/>
              </a:rPr>
              <a:t> </a:t>
            </a:r>
            <a:r>
              <a:rPr lang="en-US" sz="2800" dirty="0">
                <a:latin typeface="Times New Roman"/>
                <a:cs typeface="Times New Roman"/>
              </a:rPr>
              <a:t>cr</a:t>
            </a:r>
            <a:r>
              <a:rPr lang="en-US" sz="2800" spc="5" dirty="0">
                <a:latin typeface="Times New Roman"/>
                <a:cs typeface="Times New Roman"/>
              </a:rPr>
              <a:t>e</a:t>
            </a:r>
            <a:r>
              <a:rPr lang="en-US" sz="2800" dirty="0">
                <a:latin typeface="Times New Roman"/>
                <a:cs typeface="Times New Roman"/>
              </a:rPr>
              <a:t>ate</a:t>
            </a:r>
            <a:r>
              <a:rPr lang="en-US" sz="2800" spc="-30" dirty="0">
                <a:latin typeface="Times New Roman"/>
                <a:cs typeface="Times New Roman"/>
              </a:rPr>
              <a:t> </a:t>
            </a:r>
            <a:r>
              <a:rPr lang="en-US" sz="2800" dirty="0">
                <a:latin typeface="Times New Roman"/>
                <a:cs typeface="Times New Roman"/>
              </a:rPr>
              <a:t>String.</a:t>
            </a:r>
          </a:p>
          <a:p>
            <a:pPr marL="12700" indent="0" algn="just" eaLnBrk="1" fontAlgn="auto" hangingPunct="1">
              <a:lnSpc>
                <a:spcPct val="150000"/>
              </a:lnSpc>
              <a:spcBef>
                <a:spcPts val="1440"/>
              </a:spcBef>
              <a:spcAft>
                <a:spcPts val="0"/>
              </a:spcAft>
              <a:tabLst>
                <a:tab pos="431800" algn="l"/>
              </a:tabLst>
              <a:defRPr/>
            </a:pPr>
            <a:r>
              <a:rPr lang="en-US" sz="2800" b="1" i="1" spc="-20" dirty="0">
                <a:latin typeface="Times New Roman"/>
                <a:cs typeface="Times New Roman"/>
              </a:rPr>
              <a:t>Synta</a:t>
            </a:r>
            <a:r>
              <a:rPr lang="en-US" sz="2800" b="1" i="1" spc="-15" dirty="0">
                <a:latin typeface="Times New Roman"/>
                <a:cs typeface="Times New Roman"/>
              </a:rPr>
              <a:t>x</a:t>
            </a:r>
            <a:r>
              <a:rPr lang="en-US" sz="2800" b="1" i="1" dirty="0">
                <a:latin typeface="Times New Roman"/>
                <a:cs typeface="Times New Roman"/>
              </a:rPr>
              <a:t> :</a:t>
            </a:r>
            <a:endParaRPr lang="en-US" sz="2800" dirty="0">
              <a:latin typeface="Times New Roman"/>
              <a:cs typeface="Times New Roman"/>
            </a:endParaRPr>
          </a:p>
          <a:p>
            <a:pPr marL="431800" indent="-419100" algn="just" eaLnBrk="1" fontAlgn="auto" hangingPunct="1">
              <a:lnSpc>
                <a:spcPct val="150000"/>
              </a:lnSpc>
              <a:spcBef>
                <a:spcPts val="1440"/>
              </a:spcBef>
              <a:spcAft>
                <a:spcPts val="0"/>
              </a:spcAft>
              <a:buFont typeface="Times New Roman"/>
              <a:buChar char="•"/>
              <a:tabLst>
                <a:tab pos="431800" algn="l"/>
              </a:tabLst>
              <a:defRPr/>
            </a:pPr>
            <a:r>
              <a:rPr lang="en-US" sz="2800" spc="-15" dirty="0">
                <a:latin typeface="Times New Roman"/>
                <a:cs typeface="Times New Roman"/>
              </a:rPr>
              <a:t>char</a:t>
            </a:r>
            <a:r>
              <a:rPr lang="en-US" sz="2800" spc="-5" dirty="0">
                <a:latin typeface="Times New Roman"/>
                <a:cs typeface="Times New Roman"/>
              </a:rPr>
              <a:t> </a:t>
            </a:r>
            <a:r>
              <a:rPr lang="en-US" sz="2800" spc="-15" dirty="0" err="1">
                <a:latin typeface="Times New Roman"/>
                <a:cs typeface="Times New Roman"/>
              </a:rPr>
              <a:t>St</a:t>
            </a:r>
            <a:r>
              <a:rPr lang="en-US" sz="2800" spc="-5" dirty="0" err="1">
                <a:latin typeface="Times New Roman"/>
                <a:cs typeface="Times New Roman"/>
              </a:rPr>
              <a:t>r</a:t>
            </a:r>
            <a:r>
              <a:rPr lang="en-US" sz="2800" spc="-15" dirty="0" err="1">
                <a:latin typeface="Times New Roman"/>
                <a:cs typeface="Times New Roman"/>
              </a:rPr>
              <a:t>ing_Variable_n</a:t>
            </a:r>
            <a:r>
              <a:rPr lang="en-US" sz="2800" spc="-25" dirty="0" err="1">
                <a:latin typeface="Times New Roman"/>
                <a:cs typeface="Times New Roman"/>
              </a:rPr>
              <a:t>a</a:t>
            </a:r>
            <a:r>
              <a:rPr lang="en-US" sz="2800" spc="-40" dirty="0" err="1">
                <a:latin typeface="Times New Roman"/>
                <a:cs typeface="Times New Roman"/>
              </a:rPr>
              <a:t>m</a:t>
            </a:r>
            <a:r>
              <a:rPr lang="en-US" sz="2800" spc="-15" dirty="0" err="1">
                <a:latin typeface="Times New Roman"/>
                <a:cs typeface="Times New Roman"/>
              </a:rPr>
              <a:t>e</a:t>
            </a:r>
            <a:r>
              <a:rPr lang="en-US" sz="2800" spc="-15" dirty="0">
                <a:latin typeface="Times New Roman"/>
                <a:cs typeface="Times New Roman"/>
              </a:rPr>
              <a:t> </a:t>
            </a:r>
            <a:r>
              <a:rPr lang="en-US" sz="2800" dirty="0">
                <a:latin typeface="Times New Roman"/>
                <a:cs typeface="Times New Roman"/>
              </a:rPr>
              <a:t>[ </a:t>
            </a:r>
            <a:r>
              <a:rPr lang="en-US" sz="2800" spc="-5" dirty="0">
                <a:latin typeface="Times New Roman"/>
                <a:cs typeface="Times New Roman"/>
              </a:rPr>
              <a:t>S</a:t>
            </a:r>
            <a:r>
              <a:rPr lang="en-US" sz="2800" dirty="0">
                <a:latin typeface="Times New Roman"/>
                <a:cs typeface="Times New Roman"/>
              </a:rPr>
              <a:t>I</a:t>
            </a:r>
            <a:r>
              <a:rPr lang="en-US" sz="2800" spc="-15" dirty="0">
                <a:latin typeface="Times New Roman"/>
                <a:cs typeface="Times New Roman"/>
              </a:rPr>
              <a:t>ZE</a:t>
            </a:r>
            <a:r>
              <a:rPr lang="en-US" sz="2800" dirty="0">
                <a:latin typeface="Times New Roman"/>
                <a:cs typeface="Times New Roman"/>
              </a:rPr>
              <a:t> ]</a:t>
            </a:r>
            <a:r>
              <a:rPr lang="en-US" sz="2800" spc="-15" dirty="0">
                <a:latin typeface="Times New Roman"/>
                <a:cs typeface="Times New Roman"/>
              </a:rPr>
              <a:t> </a:t>
            </a:r>
            <a:r>
              <a:rPr lang="en-US" sz="2800" spc="-10" dirty="0">
                <a:latin typeface="Times New Roman"/>
                <a:cs typeface="Times New Roman"/>
              </a:rPr>
              <a:t>;</a:t>
            </a:r>
          </a:p>
          <a:p>
            <a:pPr marL="12700" indent="0" algn="just" eaLnBrk="1" fontAlgn="auto" hangingPunct="1">
              <a:lnSpc>
                <a:spcPct val="150000"/>
              </a:lnSpc>
              <a:spcBef>
                <a:spcPts val="1440"/>
              </a:spcBef>
              <a:spcAft>
                <a:spcPts val="0"/>
              </a:spcAft>
              <a:tabLst>
                <a:tab pos="431800" algn="l"/>
              </a:tabLst>
              <a:defRPr/>
            </a:pPr>
            <a:r>
              <a:rPr lang="en-US" sz="2800" b="1" i="1" spc="-15" dirty="0">
                <a:latin typeface="Times New Roman"/>
                <a:cs typeface="Times New Roman"/>
              </a:rPr>
              <a:t>Examples</a:t>
            </a:r>
            <a:r>
              <a:rPr lang="en-US" sz="2800" b="1" i="1" spc="-20" dirty="0">
                <a:latin typeface="Times New Roman"/>
                <a:cs typeface="Times New Roman"/>
              </a:rPr>
              <a:t> </a:t>
            </a:r>
            <a:r>
              <a:rPr lang="en-US" sz="2800" b="1" i="1" dirty="0">
                <a:latin typeface="Times New Roman"/>
                <a:cs typeface="Times New Roman"/>
              </a:rPr>
              <a:t>:</a:t>
            </a:r>
            <a:endParaRPr lang="en-US" sz="2800" dirty="0">
              <a:latin typeface="Times New Roman"/>
              <a:cs typeface="Times New Roman"/>
            </a:endParaRPr>
          </a:p>
          <a:p>
            <a:pPr marL="431800" indent="-419100" algn="just" eaLnBrk="1" fontAlgn="auto" hangingPunct="1">
              <a:lnSpc>
                <a:spcPct val="150000"/>
              </a:lnSpc>
              <a:spcBef>
                <a:spcPts val="1440"/>
              </a:spcBef>
              <a:spcAft>
                <a:spcPts val="0"/>
              </a:spcAft>
              <a:buFont typeface="Times New Roman"/>
              <a:buChar char="•"/>
              <a:tabLst>
                <a:tab pos="431800" algn="l"/>
              </a:tabLst>
              <a:defRPr/>
            </a:pPr>
            <a:r>
              <a:rPr lang="en-US" sz="2800" spc="-15" dirty="0">
                <a:latin typeface="Times New Roman"/>
                <a:cs typeface="Times New Roman"/>
              </a:rPr>
              <a:t>char</a:t>
            </a:r>
            <a:r>
              <a:rPr lang="en-US" sz="2800" spc="-10" dirty="0">
                <a:latin typeface="Times New Roman"/>
                <a:cs typeface="Times New Roman"/>
              </a:rPr>
              <a:t> ci</a:t>
            </a:r>
            <a:r>
              <a:rPr lang="en-US" sz="2800" dirty="0">
                <a:latin typeface="Times New Roman"/>
                <a:cs typeface="Times New Roman"/>
              </a:rPr>
              <a:t>ty[30</a:t>
            </a:r>
            <a:r>
              <a:rPr lang="en-US" sz="2800" spc="-15" dirty="0">
                <a:latin typeface="Times New Roman"/>
                <a:cs typeface="Times New Roman"/>
              </a:rPr>
              <a:t>]</a:t>
            </a:r>
            <a:r>
              <a:rPr lang="en-US" sz="2800" spc="-10" dirty="0">
                <a:latin typeface="Times New Roman"/>
                <a:cs typeface="Times New Roman"/>
              </a:rPr>
              <a:t>;</a:t>
            </a:r>
            <a:endParaRPr lang="en-US" sz="2800" dirty="0">
              <a:latin typeface="Times New Roman"/>
              <a:cs typeface="Times New Roman"/>
            </a:endParaRPr>
          </a:p>
          <a:p>
            <a:pPr marL="355600" indent="-342900" algn="just" eaLnBrk="1" fontAlgn="auto" hangingPunct="1">
              <a:lnSpc>
                <a:spcPct val="150000"/>
              </a:lnSpc>
              <a:spcBef>
                <a:spcPts val="1440"/>
              </a:spcBef>
              <a:spcAft>
                <a:spcPts val="0"/>
              </a:spcAft>
              <a:buFont typeface="Times New Roman"/>
              <a:buChar char="•"/>
              <a:tabLst>
                <a:tab pos="355600" algn="l"/>
              </a:tabLst>
              <a:defRPr/>
            </a:pPr>
            <a:r>
              <a:rPr lang="en-US" sz="2800" spc="-15" dirty="0">
                <a:latin typeface="Times New Roman"/>
                <a:cs typeface="Times New Roman"/>
              </a:rPr>
              <a:t>char</a:t>
            </a:r>
            <a:r>
              <a:rPr lang="en-US" sz="2800" spc="-10" dirty="0">
                <a:latin typeface="Times New Roman"/>
                <a:cs typeface="Times New Roman"/>
              </a:rPr>
              <a:t> </a:t>
            </a:r>
            <a:r>
              <a:rPr lang="en-US" sz="2800" spc="-15" dirty="0">
                <a:latin typeface="Times New Roman"/>
                <a:cs typeface="Times New Roman"/>
              </a:rPr>
              <a:t>na</a:t>
            </a:r>
            <a:r>
              <a:rPr lang="en-US" sz="2800" spc="-40" dirty="0">
                <a:latin typeface="Times New Roman"/>
                <a:cs typeface="Times New Roman"/>
              </a:rPr>
              <a:t>m</a:t>
            </a:r>
            <a:r>
              <a:rPr lang="en-US" sz="2800" spc="-15" dirty="0">
                <a:latin typeface="Times New Roman"/>
                <a:cs typeface="Times New Roman"/>
              </a:rPr>
              <a:t>e[20</a:t>
            </a:r>
            <a:r>
              <a:rPr lang="en-US" sz="2800" spc="-25" dirty="0">
                <a:latin typeface="Times New Roman"/>
                <a:cs typeface="Times New Roman"/>
              </a:rPr>
              <a:t>]</a:t>
            </a:r>
            <a:r>
              <a:rPr lang="en-US" sz="2800" spc="-10" dirty="0">
                <a:latin typeface="Times New Roman"/>
                <a:cs typeface="Times New Roman"/>
              </a:rPr>
              <a:t>;</a:t>
            </a:r>
            <a:endParaRPr lang="en-US" sz="2800" dirty="0">
              <a:latin typeface="Times New Roman"/>
              <a:cs typeface="Times New Roman"/>
            </a:endParaRPr>
          </a:p>
          <a:p>
            <a:pPr marL="355600" indent="-342900" algn="just" eaLnBrk="1" fontAlgn="auto" hangingPunct="1">
              <a:lnSpc>
                <a:spcPct val="150000"/>
              </a:lnSpc>
              <a:spcBef>
                <a:spcPts val="1440"/>
              </a:spcBef>
              <a:spcAft>
                <a:spcPts val="0"/>
              </a:spcAft>
              <a:buFont typeface="Times New Roman"/>
              <a:buChar char="•"/>
              <a:tabLst>
                <a:tab pos="355600" algn="l"/>
              </a:tabLst>
              <a:defRPr/>
            </a:pPr>
            <a:r>
              <a:rPr lang="en-US" sz="2800" spc="-15" dirty="0">
                <a:latin typeface="Times New Roman"/>
                <a:cs typeface="Times New Roman"/>
              </a:rPr>
              <a:t>char</a:t>
            </a:r>
            <a:r>
              <a:rPr lang="en-US" sz="2800" spc="-10" dirty="0">
                <a:latin typeface="Times New Roman"/>
                <a:cs typeface="Times New Roman"/>
              </a:rPr>
              <a:t> </a:t>
            </a:r>
            <a:r>
              <a:rPr lang="en-US" sz="2800" spc="-40" dirty="0">
                <a:latin typeface="Times New Roman"/>
                <a:cs typeface="Times New Roman"/>
              </a:rPr>
              <a:t>m</a:t>
            </a:r>
            <a:r>
              <a:rPr lang="en-US" sz="2800" dirty="0">
                <a:latin typeface="Times New Roman"/>
                <a:cs typeface="Times New Roman"/>
              </a:rPr>
              <a:t>ess</a:t>
            </a:r>
            <a:r>
              <a:rPr lang="en-US" sz="2800" spc="5" dirty="0">
                <a:latin typeface="Times New Roman"/>
                <a:cs typeface="Times New Roman"/>
              </a:rPr>
              <a:t>a</a:t>
            </a:r>
            <a:r>
              <a:rPr lang="en-US" sz="2800" spc="-15" dirty="0">
                <a:latin typeface="Times New Roman"/>
                <a:cs typeface="Times New Roman"/>
              </a:rPr>
              <a:t>ge[50</a:t>
            </a:r>
            <a:r>
              <a:rPr lang="en-US" sz="2800" spc="-25" dirty="0">
                <a:latin typeface="Times New Roman"/>
                <a:cs typeface="Times New Roman"/>
              </a:rPr>
              <a:t>]</a:t>
            </a:r>
            <a:r>
              <a:rPr lang="en-US" sz="2800" spc="-10" dirty="0">
                <a:latin typeface="Times New Roman"/>
                <a:cs typeface="Times New Roman"/>
              </a:rPr>
              <a:t>;</a:t>
            </a:r>
            <a:endParaRPr lang="en-US" sz="2800" dirty="0">
              <a:latin typeface="Times New Roman"/>
              <a:cs typeface="Times New Roman"/>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EA9BB421-85E0-E259-B9D5-266B8451D4D4}"/>
              </a:ext>
            </a:extLst>
          </p:cNvPr>
          <p:cNvSpPr>
            <a:spLocks noGrp="1"/>
          </p:cNvSpPr>
          <p:nvPr>
            <p:ph type="sldNum" sz="quarter" idx="12"/>
          </p:nvPr>
        </p:nvSpPr>
        <p:spPr/>
        <p:txBody>
          <a:bodyPr/>
          <a:lstStyle/>
          <a:p>
            <a:fld id="{BD2F25B1-772B-4657-B612-956E12C3ADD2}" type="slidenum">
              <a:rPr lang="en-IN" smtClean="0"/>
              <a:t>5</a:t>
            </a:fld>
            <a:endParaRPr lang="en-IN"/>
          </a:p>
        </p:txBody>
      </p:sp>
      <p:sp>
        <p:nvSpPr>
          <p:cNvPr id="3" name="TextBox 2">
            <a:extLst>
              <a:ext uri="{FF2B5EF4-FFF2-40B4-BE49-F238E27FC236}">
                <a16:creationId xmlns:a16="http://schemas.microsoft.com/office/drawing/2014/main" id="{02BDFC7E-B622-B9F4-14C5-CD87E3794F3A}"/>
              </a:ext>
            </a:extLst>
          </p:cNvPr>
          <p:cNvSpPr txBox="1"/>
          <p:nvPr/>
        </p:nvSpPr>
        <p:spPr>
          <a:xfrm>
            <a:off x="2718914" y="207748"/>
            <a:ext cx="6429983" cy="584775"/>
          </a:xfrm>
          <a:prstGeom prst="rect">
            <a:avLst/>
          </a:prstGeom>
          <a:noFill/>
        </p:spPr>
        <p:txBody>
          <a:bodyPr wrap="square" rtlCol="0">
            <a:spAutoFit/>
          </a:bodyPr>
          <a:lstStyle/>
          <a:p>
            <a:pPr algn="ctr"/>
            <a:r>
              <a:rPr lang="en-IN" sz="3200" b="1" spc="-5" dirty="0">
                <a:latin typeface="Times New Roman"/>
                <a:cs typeface="Times New Roman"/>
              </a:rPr>
              <a:t>De</a:t>
            </a:r>
            <a:r>
              <a:rPr lang="en-IN" sz="3200" b="1" spc="10" dirty="0">
                <a:latin typeface="Times New Roman"/>
                <a:cs typeface="Times New Roman"/>
              </a:rPr>
              <a:t>c</a:t>
            </a:r>
            <a:r>
              <a:rPr lang="en-IN" sz="3200" b="1" dirty="0">
                <a:latin typeface="Times New Roman"/>
                <a:cs typeface="Times New Roman"/>
              </a:rPr>
              <a:t>lar</a:t>
            </a:r>
            <a:r>
              <a:rPr lang="en-IN" sz="3200" b="1" spc="10" dirty="0">
                <a:latin typeface="Times New Roman"/>
                <a:cs typeface="Times New Roman"/>
              </a:rPr>
              <a:t>a</a:t>
            </a:r>
            <a:r>
              <a:rPr lang="en-IN" sz="3200" b="1" dirty="0">
                <a:latin typeface="Times New Roman"/>
                <a:cs typeface="Times New Roman"/>
              </a:rPr>
              <a:t>tion</a:t>
            </a:r>
            <a:r>
              <a:rPr lang="en-IN" sz="3200" b="1" spc="-45" dirty="0">
                <a:latin typeface="Times New Roman"/>
                <a:cs typeface="Times New Roman"/>
              </a:rPr>
              <a:t> </a:t>
            </a:r>
            <a:r>
              <a:rPr lang="en-IN" sz="3200" b="1" dirty="0">
                <a:latin typeface="Times New Roman"/>
                <a:cs typeface="Times New Roman"/>
              </a:rPr>
              <a:t>of a </a:t>
            </a:r>
            <a:r>
              <a:rPr lang="en-IN" sz="3200" b="1" spc="-5" dirty="0">
                <a:latin typeface="Times New Roman"/>
                <a:cs typeface="Times New Roman"/>
              </a:rPr>
              <a:t>string</a:t>
            </a:r>
            <a:endParaRPr lang="en-IN" sz="3200" dirty="0"/>
          </a:p>
        </p:txBody>
      </p:sp>
    </p:spTree>
    <p:extLst>
      <p:ext uri="{BB962C8B-B14F-4D97-AF65-F5344CB8AC3E}">
        <p14:creationId xmlns:p14="http://schemas.microsoft.com/office/powerpoint/2010/main" val="4937298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p:nvPr/>
        </p:nvSpPr>
        <p:spPr>
          <a:xfrm>
            <a:off x="1623962" y="1042587"/>
            <a:ext cx="9143882" cy="5143720"/>
          </a:xfrm>
          <a:prstGeom prst="rect">
            <a:avLst/>
          </a:prstGeom>
          <a:solidFill>
            <a:schemeClr val="lt1">
              <a:alpha val="98823"/>
            </a:schemeClr>
          </a:solidFill>
          <a:ln w="76300" cap="flat" cmpd="sng">
            <a:solidFill>
              <a:srgbClr val="005893"/>
            </a:solidFill>
            <a:prstDash val="solid"/>
            <a:miter lim="8000"/>
            <a:headEnd type="none" w="sm" len="sm"/>
            <a:tailEnd type="none" w="sm" len="sm"/>
          </a:ln>
        </p:spPr>
        <p:txBody>
          <a:bodyPr spcFirstLastPara="1" wrap="square" lIns="91425" tIns="45700" rIns="91425" bIns="45700" anchor="t" anchorCtr="0">
            <a:noAutofit/>
          </a:bodyPr>
          <a:lstStyle/>
          <a:p>
            <a:pPr marL="342900" lvl="3" indent="-342900" eaLnBrk="0" fontAlgn="base" hangingPunct="0">
              <a:spcBef>
                <a:spcPct val="20000"/>
              </a:spcBef>
              <a:spcAft>
                <a:spcPct val="0"/>
              </a:spcAft>
              <a:defRPr/>
            </a:pPr>
            <a:endParaRPr lang="en-US" sz="2000" dirty="0">
              <a:solidFill>
                <a:prstClr val="black"/>
              </a:solidFill>
              <a:latin typeface="Calibri"/>
            </a:endParaRPr>
          </a:p>
          <a:p>
            <a:pPr marL="342900" lvl="3" indent="-342900" eaLnBrk="0" fontAlgn="base" hangingPunct="0">
              <a:spcBef>
                <a:spcPct val="20000"/>
              </a:spcBef>
              <a:spcAft>
                <a:spcPct val="0"/>
              </a:spcAft>
              <a:defRPr/>
            </a:pPr>
            <a:r>
              <a:rPr lang="en-US" dirty="0">
                <a:solidFill>
                  <a:prstClr val="black"/>
                </a:solidFill>
                <a:latin typeface="Times New Roman" panose="02020603050405020304" pitchFamily="18" charset="0"/>
                <a:cs typeface="Times New Roman" panose="02020603050405020304" pitchFamily="18" charset="0"/>
              </a:rPr>
              <a:t>#include&lt;</a:t>
            </a:r>
            <a:r>
              <a:rPr lang="en-US" dirty="0" err="1">
                <a:solidFill>
                  <a:prstClr val="black"/>
                </a:solidFill>
                <a:latin typeface="Times New Roman" panose="02020603050405020304" pitchFamily="18" charset="0"/>
                <a:cs typeface="Times New Roman" panose="02020603050405020304" pitchFamily="18" charset="0"/>
              </a:rPr>
              <a:t>conio.h</a:t>
            </a:r>
            <a:r>
              <a:rPr lang="en-US" dirty="0">
                <a:solidFill>
                  <a:prstClr val="black"/>
                </a:solidFill>
                <a:latin typeface="Times New Roman" panose="02020603050405020304" pitchFamily="18" charset="0"/>
                <a:cs typeface="Times New Roman" panose="02020603050405020304" pitchFamily="18" charset="0"/>
              </a:rPr>
              <a:t>&gt;</a:t>
            </a:r>
          </a:p>
          <a:p>
            <a:pPr marL="342900" lvl="3" indent="-342900" eaLnBrk="0" fontAlgn="base" hangingPunct="0">
              <a:spcBef>
                <a:spcPct val="20000"/>
              </a:spcBef>
              <a:spcAft>
                <a:spcPct val="0"/>
              </a:spcAft>
              <a:defRPr/>
            </a:pPr>
            <a:r>
              <a:rPr lang="en-US" dirty="0">
                <a:solidFill>
                  <a:prstClr val="black"/>
                </a:solidFill>
                <a:latin typeface="Times New Roman" panose="02020603050405020304" pitchFamily="18" charset="0"/>
                <a:cs typeface="Times New Roman" panose="02020603050405020304" pitchFamily="18" charset="0"/>
              </a:rPr>
              <a:t>#include&lt;</a:t>
            </a:r>
            <a:r>
              <a:rPr lang="en-US" dirty="0" err="1">
                <a:solidFill>
                  <a:prstClr val="black"/>
                </a:solidFill>
                <a:latin typeface="Times New Roman" panose="02020603050405020304" pitchFamily="18" charset="0"/>
                <a:cs typeface="Times New Roman" panose="02020603050405020304" pitchFamily="18" charset="0"/>
              </a:rPr>
              <a:t>stdio.h</a:t>
            </a:r>
            <a:r>
              <a:rPr lang="en-US" dirty="0">
                <a:solidFill>
                  <a:prstClr val="black"/>
                </a:solidFill>
                <a:latin typeface="Times New Roman" panose="02020603050405020304" pitchFamily="18" charset="0"/>
                <a:cs typeface="Times New Roman" panose="02020603050405020304" pitchFamily="18" charset="0"/>
              </a:rPr>
              <a:t>&gt;</a:t>
            </a:r>
          </a:p>
          <a:p>
            <a:pPr marL="342900" lvl="3" indent="-342900" eaLnBrk="0" fontAlgn="base" hangingPunct="0">
              <a:spcBef>
                <a:spcPct val="20000"/>
              </a:spcBef>
              <a:spcAft>
                <a:spcPct val="0"/>
              </a:spcAft>
              <a:defRPr/>
            </a:pPr>
            <a:endParaRPr lang="en-US" dirty="0">
              <a:solidFill>
                <a:prstClr val="black"/>
              </a:solidFill>
              <a:latin typeface="Times New Roman" panose="02020603050405020304" pitchFamily="18" charset="0"/>
              <a:cs typeface="Times New Roman" panose="02020603050405020304" pitchFamily="18" charset="0"/>
            </a:endParaRPr>
          </a:p>
          <a:p>
            <a:pPr marL="342900" lvl="3" indent="-342900" eaLnBrk="0" fontAlgn="base" hangingPunct="0">
              <a:spcBef>
                <a:spcPct val="20000"/>
              </a:spcBef>
              <a:spcAft>
                <a:spcPct val="0"/>
              </a:spcAft>
              <a:defRPr/>
            </a:pPr>
            <a:r>
              <a:rPr lang="en-US" b="1" dirty="0">
                <a:solidFill>
                  <a:prstClr val="black"/>
                </a:solidFill>
                <a:latin typeface="Times New Roman" panose="02020603050405020304" pitchFamily="18" charset="0"/>
                <a:cs typeface="Times New Roman" panose="02020603050405020304" pitchFamily="18" charset="0"/>
              </a:rPr>
              <a:t>void square(</a:t>
            </a:r>
            <a:r>
              <a:rPr lang="en-US" b="1" dirty="0" err="1">
                <a:solidFill>
                  <a:prstClr val="black"/>
                </a:solidFill>
                <a:latin typeface="Times New Roman" panose="02020603050405020304" pitchFamily="18" charset="0"/>
                <a:cs typeface="Times New Roman" panose="02020603050405020304" pitchFamily="18" charset="0"/>
              </a:rPr>
              <a:t>int</a:t>
            </a:r>
            <a:r>
              <a:rPr lang="en-US" b="1" dirty="0">
                <a:solidFill>
                  <a:prstClr val="black"/>
                </a:solidFill>
                <a:latin typeface="Times New Roman" panose="02020603050405020304" pitchFamily="18" charset="0"/>
                <a:cs typeface="Times New Roman" panose="02020603050405020304" pitchFamily="18" charset="0"/>
              </a:rPr>
              <a:t>);</a:t>
            </a:r>
          </a:p>
          <a:p>
            <a:pPr marL="342900" lvl="3" indent="-342900" eaLnBrk="0" fontAlgn="base" hangingPunct="0">
              <a:spcBef>
                <a:spcPct val="20000"/>
              </a:spcBef>
              <a:spcAft>
                <a:spcPct val="0"/>
              </a:spcAft>
              <a:defRPr/>
            </a:pPr>
            <a:endParaRPr lang="en-US" dirty="0">
              <a:solidFill>
                <a:prstClr val="black"/>
              </a:solidFill>
              <a:latin typeface="Times New Roman" panose="02020603050405020304" pitchFamily="18" charset="0"/>
              <a:cs typeface="Times New Roman" panose="02020603050405020304" pitchFamily="18" charset="0"/>
            </a:endParaRPr>
          </a:p>
          <a:p>
            <a:pPr marL="342900" lvl="3" indent="-342900" eaLnBrk="0" fontAlgn="base" hangingPunct="0">
              <a:spcBef>
                <a:spcPct val="20000"/>
              </a:spcBef>
              <a:spcAft>
                <a:spcPct val="0"/>
              </a:spcAft>
              <a:defRPr/>
            </a:pPr>
            <a:r>
              <a:rPr lang="en-US" dirty="0">
                <a:solidFill>
                  <a:prstClr val="black"/>
                </a:solidFill>
                <a:latin typeface="Times New Roman" panose="02020603050405020304" pitchFamily="18" charset="0"/>
                <a:cs typeface="Times New Roman" panose="02020603050405020304" pitchFamily="18" charset="0"/>
              </a:rPr>
              <a:t>void main()</a:t>
            </a:r>
          </a:p>
          <a:p>
            <a:pPr marL="342900" lvl="3" indent="-342900" eaLnBrk="0" fontAlgn="base" hangingPunct="0">
              <a:spcBef>
                <a:spcPct val="20000"/>
              </a:spcBef>
              <a:spcAft>
                <a:spcPct val="0"/>
              </a:spcAft>
              <a:defRPr/>
            </a:pPr>
            <a:r>
              <a:rPr lang="en-US" dirty="0">
                <a:solidFill>
                  <a:prstClr val="black"/>
                </a:solidFill>
                <a:latin typeface="Times New Roman" panose="02020603050405020304" pitchFamily="18" charset="0"/>
                <a:cs typeface="Times New Roman" panose="02020603050405020304" pitchFamily="18" charset="0"/>
              </a:rPr>
              <a:t>	{</a:t>
            </a:r>
          </a:p>
          <a:p>
            <a:pPr marL="342900" lvl="3" indent="-342900" eaLnBrk="0" fontAlgn="base" hangingPunct="0">
              <a:spcBef>
                <a:spcPct val="20000"/>
              </a:spcBef>
              <a:spcAft>
                <a:spcPct val="0"/>
              </a:spcAft>
              <a:defRPr/>
            </a:pPr>
            <a:r>
              <a:rPr lang="en-US" dirty="0">
                <a:solidFill>
                  <a:prstClr val="black"/>
                </a:solidFill>
                <a:latin typeface="Times New Roman" panose="02020603050405020304" pitchFamily="18" charset="0"/>
                <a:cs typeface="Times New Roman" panose="02020603050405020304" pitchFamily="18" charset="0"/>
              </a:rPr>
              <a:t>	</a:t>
            </a:r>
            <a:r>
              <a:rPr lang="en-US" dirty="0" err="1">
                <a:solidFill>
                  <a:prstClr val="black"/>
                </a:solidFill>
                <a:latin typeface="Times New Roman" panose="02020603050405020304" pitchFamily="18" charset="0"/>
                <a:cs typeface="Times New Roman" panose="02020603050405020304" pitchFamily="18" charset="0"/>
              </a:rPr>
              <a:t>clrscr</a:t>
            </a:r>
            <a:r>
              <a:rPr lang="en-US" dirty="0">
                <a:solidFill>
                  <a:prstClr val="black"/>
                </a:solidFill>
                <a:latin typeface="Times New Roman" panose="02020603050405020304" pitchFamily="18" charset="0"/>
                <a:cs typeface="Times New Roman" panose="02020603050405020304" pitchFamily="18" charset="0"/>
              </a:rPr>
              <a:t>();</a:t>
            </a:r>
          </a:p>
          <a:p>
            <a:pPr marL="342900" lvl="3" indent="-342900" eaLnBrk="0" fontAlgn="base" hangingPunct="0">
              <a:spcBef>
                <a:spcPct val="20000"/>
              </a:spcBef>
              <a:spcAft>
                <a:spcPct val="0"/>
              </a:spcAft>
              <a:defRPr/>
            </a:pPr>
            <a:endParaRPr lang="en-US" dirty="0">
              <a:solidFill>
                <a:prstClr val="black"/>
              </a:solidFill>
              <a:latin typeface="Times New Roman" panose="02020603050405020304" pitchFamily="18" charset="0"/>
              <a:cs typeface="Times New Roman" panose="02020603050405020304" pitchFamily="18" charset="0"/>
            </a:endParaRPr>
          </a:p>
          <a:p>
            <a:pPr marL="342900" lvl="3" indent="-342900" eaLnBrk="0" fontAlgn="base" hangingPunct="0">
              <a:spcBef>
                <a:spcPct val="20000"/>
              </a:spcBef>
              <a:spcAft>
                <a:spcPct val="0"/>
              </a:spcAft>
              <a:defRPr/>
            </a:pPr>
            <a:r>
              <a:rPr lang="en-US" b="1" dirty="0">
                <a:solidFill>
                  <a:prstClr val="black"/>
                </a:solidFill>
                <a:latin typeface="Times New Roman" panose="02020603050405020304" pitchFamily="18" charset="0"/>
                <a:cs typeface="Times New Roman" panose="02020603050405020304" pitchFamily="18" charset="0"/>
              </a:rPr>
              <a:t>	square(5);</a:t>
            </a:r>
          </a:p>
          <a:p>
            <a:pPr marL="342900" lvl="3" indent="-342900" eaLnBrk="0" fontAlgn="base" hangingPunct="0">
              <a:spcBef>
                <a:spcPct val="20000"/>
              </a:spcBef>
              <a:spcAft>
                <a:spcPct val="0"/>
              </a:spcAft>
              <a:defRPr/>
            </a:pPr>
            <a:endParaRPr lang="en-US" dirty="0">
              <a:solidFill>
                <a:prstClr val="black"/>
              </a:solidFill>
              <a:latin typeface="Times New Roman" panose="02020603050405020304" pitchFamily="18" charset="0"/>
              <a:cs typeface="Times New Roman" panose="02020603050405020304" pitchFamily="18" charset="0"/>
            </a:endParaRPr>
          </a:p>
          <a:p>
            <a:pPr marL="342900" lvl="3" indent="-342900" eaLnBrk="0" fontAlgn="base" hangingPunct="0">
              <a:spcBef>
                <a:spcPct val="20000"/>
              </a:spcBef>
              <a:spcAft>
                <a:spcPct val="0"/>
              </a:spcAft>
              <a:defRPr/>
            </a:pPr>
            <a:r>
              <a:rPr lang="en-US" dirty="0">
                <a:solidFill>
                  <a:prstClr val="black"/>
                </a:solidFill>
                <a:latin typeface="Times New Roman" panose="02020603050405020304" pitchFamily="18" charset="0"/>
                <a:cs typeface="Times New Roman" panose="02020603050405020304" pitchFamily="18" charset="0"/>
              </a:rPr>
              <a:t>	</a:t>
            </a:r>
            <a:r>
              <a:rPr lang="en-US" dirty="0" err="1">
                <a:solidFill>
                  <a:prstClr val="black"/>
                </a:solidFill>
                <a:latin typeface="Times New Roman" panose="02020603050405020304" pitchFamily="18" charset="0"/>
                <a:cs typeface="Times New Roman" panose="02020603050405020304" pitchFamily="18" charset="0"/>
              </a:rPr>
              <a:t>getch</a:t>
            </a:r>
            <a:r>
              <a:rPr lang="en-US" dirty="0">
                <a:solidFill>
                  <a:prstClr val="black"/>
                </a:solidFill>
                <a:latin typeface="Times New Roman" panose="02020603050405020304" pitchFamily="18" charset="0"/>
                <a:cs typeface="Times New Roman" panose="02020603050405020304" pitchFamily="18" charset="0"/>
              </a:rPr>
              <a:t>();</a:t>
            </a:r>
          </a:p>
          <a:p>
            <a:pPr marL="342900" lvl="3" indent="-342900" eaLnBrk="0" fontAlgn="base" hangingPunct="0">
              <a:spcBef>
                <a:spcPct val="20000"/>
              </a:spcBef>
              <a:spcAft>
                <a:spcPct val="0"/>
              </a:spcAft>
              <a:defRPr/>
            </a:pPr>
            <a:r>
              <a:rPr lang="en-US" dirty="0">
                <a:solidFill>
                  <a:prstClr val="black"/>
                </a:solidFill>
                <a:latin typeface="Times New Roman" panose="02020603050405020304" pitchFamily="18" charset="0"/>
                <a:cs typeface="Times New Roman" panose="02020603050405020304" pitchFamily="18" charset="0"/>
              </a:rPr>
              <a:t>	}</a:t>
            </a:r>
          </a:p>
          <a:p>
            <a:pPr marL="342900" lvl="3" indent="-342900" eaLnBrk="0" fontAlgn="base" hangingPunct="0">
              <a:spcBef>
                <a:spcPct val="20000"/>
              </a:spcBef>
              <a:spcAft>
                <a:spcPct val="0"/>
              </a:spcAft>
              <a:defRPr/>
            </a:pPr>
            <a:endParaRPr lang="en-US" dirty="0">
              <a:solidFill>
                <a:prstClr val="black"/>
              </a:solidFill>
              <a:latin typeface="Times New Roman" panose="02020603050405020304" pitchFamily="18" charset="0"/>
              <a:cs typeface="Times New Roman" panose="02020603050405020304" pitchFamily="18" charset="0"/>
            </a:endParaRPr>
          </a:p>
          <a:p>
            <a:pPr marL="342900" lvl="3" indent="-342900" eaLnBrk="0" fontAlgn="base" hangingPunct="0">
              <a:spcBef>
                <a:spcPct val="20000"/>
              </a:spcBef>
              <a:spcAft>
                <a:spcPct val="0"/>
              </a:spcAft>
              <a:defRPr/>
            </a:pPr>
            <a:r>
              <a:rPr lang="en-US" b="1" dirty="0">
                <a:solidFill>
                  <a:prstClr val="black"/>
                </a:solidFill>
                <a:latin typeface="Times New Roman" panose="02020603050405020304" pitchFamily="18" charset="0"/>
                <a:cs typeface="Times New Roman" panose="02020603050405020304" pitchFamily="18" charset="0"/>
              </a:rPr>
              <a:t>void square(</a:t>
            </a:r>
            <a:r>
              <a:rPr lang="en-US" b="1" dirty="0" err="1">
                <a:solidFill>
                  <a:prstClr val="black"/>
                </a:solidFill>
                <a:latin typeface="Times New Roman" panose="02020603050405020304" pitchFamily="18" charset="0"/>
                <a:cs typeface="Times New Roman" panose="02020603050405020304" pitchFamily="18" charset="0"/>
              </a:rPr>
              <a:t>int</a:t>
            </a:r>
            <a:r>
              <a:rPr lang="en-US" b="1" dirty="0">
                <a:solidFill>
                  <a:prstClr val="black"/>
                </a:solidFill>
                <a:latin typeface="Times New Roman" panose="02020603050405020304" pitchFamily="18" charset="0"/>
                <a:cs typeface="Times New Roman" panose="02020603050405020304" pitchFamily="18" charset="0"/>
              </a:rPr>
              <a:t> x)</a:t>
            </a:r>
          </a:p>
          <a:p>
            <a:pPr marL="342900" lvl="3" indent="-342900" eaLnBrk="0" fontAlgn="base" hangingPunct="0">
              <a:spcBef>
                <a:spcPct val="20000"/>
              </a:spcBef>
              <a:spcAft>
                <a:spcPct val="0"/>
              </a:spcAft>
              <a:defRPr/>
            </a:pPr>
            <a:r>
              <a:rPr lang="en-US" b="1" dirty="0">
                <a:solidFill>
                  <a:prstClr val="black"/>
                </a:solidFill>
                <a:latin typeface="Times New Roman" panose="02020603050405020304" pitchFamily="18" charset="0"/>
                <a:cs typeface="Times New Roman" panose="02020603050405020304" pitchFamily="18" charset="0"/>
              </a:rPr>
              <a:t>	{</a:t>
            </a:r>
          </a:p>
          <a:p>
            <a:pPr marL="342900" lvl="3" indent="-342900" eaLnBrk="0" fontAlgn="base" hangingPunct="0">
              <a:spcBef>
                <a:spcPct val="20000"/>
              </a:spcBef>
              <a:spcAft>
                <a:spcPct val="0"/>
              </a:spcAft>
              <a:defRPr/>
            </a:pPr>
            <a:r>
              <a:rPr lang="en-US" b="1" dirty="0">
                <a:solidFill>
                  <a:prstClr val="black"/>
                </a:solidFill>
                <a:latin typeface="Times New Roman" panose="02020603050405020304" pitchFamily="18" charset="0"/>
                <a:cs typeface="Times New Roman" panose="02020603050405020304" pitchFamily="18" charset="0"/>
              </a:rPr>
              <a:t>	</a:t>
            </a:r>
            <a:r>
              <a:rPr lang="en-US" b="1" dirty="0" err="1">
                <a:solidFill>
                  <a:prstClr val="black"/>
                </a:solidFill>
                <a:latin typeface="Times New Roman" panose="02020603050405020304" pitchFamily="18" charset="0"/>
                <a:cs typeface="Times New Roman" panose="02020603050405020304" pitchFamily="18" charset="0"/>
              </a:rPr>
              <a:t>printf</a:t>
            </a:r>
            <a:r>
              <a:rPr lang="en-US" b="1" dirty="0">
                <a:solidFill>
                  <a:prstClr val="black"/>
                </a:solidFill>
                <a:latin typeface="Times New Roman" panose="02020603050405020304" pitchFamily="18" charset="0"/>
                <a:cs typeface="Times New Roman" panose="02020603050405020304" pitchFamily="18" charset="0"/>
              </a:rPr>
              <a:t>("Square is %</a:t>
            </a:r>
            <a:r>
              <a:rPr lang="en-US" b="1" dirty="0" err="1">
                <a:solidFill>
                  <a:prstClr val="black"/>
                </a:solidFill>
                <a:latin typeface="Times New Roman" panose="02020603050405020304" pitchFamily="18" charset="0"/>
                <a:cs typeface="Times New Roman" panose="02020603050405020304" pitchFamily="18" charset="0"/>
              </a:rPr>
              <a:t>d",x</a:t>
            </a:r>
            <a:r>
              <a:rPr lang="en-US" b="1" dirty="0">
                <a:solidFill>
                  <a:prstClr val="black"/>
                </a:solidFill>
                <a:latin typeface="Times New Roman" panose="02020603050405020304" pitchFamily="18" charset="0"/>
                <a:cs typeface="Times New Roman" panose="02020603050405020304" pitchFamily="18" charset="0"/>
              </a:rPr>
              <a:t>*x);</a:t>
            </a:r>
          </a:p>
          <a:p>
            <a:pPr marL="342900" indent="-342900" eaLnBrk="0" fontAlgn="base" hangingPunct="0">
              <a:spcBef>
                <a:spcPct val="20000"/>
              </a:spcBef>
              <a:spcAft>
                <a:spcPct val="0"/>
              </a:spcAft>
              <a:defRPr/>
            </a:pPr>
            <a:r>
              <a:rPr lang="en-US" b="1" dirty="0">
                <a:solidFill>
                  <a:prstClr val="black"/>
                </a:solidFill>
                <a:latin typeface="Times New Roman" panose="02020603050405020304" pitchFamily="18" charset="0"/>
                <a:cs typeface="Times New Roman" panose="02020603050405020304" pitchFamily="18" charset="0"/>
              </a:rPr>
              <a:t>	}</a:t>
            </a:r>
            <a:endParaRPr dirty="0">
              <a:latin typeface="Times New Roman" panose="02020603050405020304" pitchFamily="18" charset="0"/>
              <a:ea typeface="Calibri"/>
              <a:cs typeface="Times New Roman" panose="02020603050405020304" pitchFamily="18" charset="0"/>
              <a:sym typeface="Calibri"/>
            </a:endParaRPr>
          </a:p>
        </p:txBody>
      </p:sp>
      <p:sp>
        <p:nvSpPr>
          <p:cNvPr id="102" name="Google Shape;102;p14"/>
          <p:cNvSpPr/>
          <p:nvPr/>
        </p:nvSpPr>
        <p:spPr>
          <a:xfrm>
            <a:off x="1982472" y="1399375"/>
            <a:ext cx="8426865" cy="164"/>
          </a:xfrm>
          <a:custGeom>
            <a:avLst/>
            <a:gdLst/>
            <a:ahLst/>
            <a:cxnLst/>
            <a:rect l="l" t="t" r="r" b="b"/>
            <a:pathLst>
              <a:path w="18527395" h="120000" extrusionOk="0">
                <a:moveTo>
                  <a:pt x="0" y="0"/>
                </a:moveTo>
                <a:lnTo>
                  <a:pt x="18526859" y="0"/>
                </a:lnTo>
              </a:path>
            </a:pathLst>
          </a:custGeom>
          <a:noFill/>
          <a:ln w="15825" cap="flat" cmpd="sng">
            <a:solidFill>
              <a:srgbClr val="5E6DB3"/>
            </a:solidFill>
            <a:prstDash val="solid"/>
            <a:round/>
            <a:headEnd type="none" w="sm" len="sm"/>
            <a:tailEnd type="none" w="sm" len="sm"/>
          </a:ln>
        </p:spPr>
      </p:sp>
      <p:sp>
        <p:nvSpPr>
          <p:cNvPr id="103" name="Google Shape;103;p14"/>
          <p:cNvSpPr/>
          <p:nvPr/>
        </p:nvSpPr>
        <p:spPr>
          <a:xfrm>
            <a:off x="1980998" y="994285"/>
            <a:ext cx="321912" cy="322567"/>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endParaRPr/>
          </a:p>
        </p:txBody>
      </p:sp>
      <p:sp>
        <p:nvSpPr>
          <p:cNvPr id="104" name="Google Shape;104;p14"/>
          <p:cNvSpPr/>
          <p:nvPr/>
        </p:nvSpPr>
        <p:spPr>
          <a:xfrm>
            <a:off x="2880748" y="1181275"/>
            <a:ext cx="25871" cy="25871"/>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sp>
      <p:sp>
        <p:nvSpPr>
          <p:cNvPr id="105" name="Google Shape;105;p14"/>
          <p:cNvSpPr/>
          <p:nvPr/>
        </p:nvSpPr>
        <p:spPr>
          <a:xfrm>
            <a:off x="2887952" y="1187006"/>
            <a:ext cx="11462" cy="14245"/>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sp>
      <p:sp>
        <p:nvSpPr>
          <p:cNvPr id="106" name="Google Shape;106;p14"/>
          <p:cNvSpPr/>
          <p:nvPr/>
        </p:nvSpPr>
        <p:spPr>
          <a:xfrm>
            <a:off x="2352851" y="1056341"/>
            <a:ext cx="730607" cy="223668"/>
          </a:xfrm>
          <a:prstGeom prst="rect">
            <a:avLst/>
          </a:prstGeom>
          <a:noFill/>
          <a:ln>
            <a:noFill/>
          </a:ln>
        </p:spPr>
        <p:txBody>
          <a:bodyPr spcFirstLastPara="1" wrap="square" lIns="0" tIns="7850" rIns="0" bIns="0" anchor="t" anchorCtr="0">
            <a:noAutofit/>
          </a:bodyPr>
          <a:lstStyle/>
          <a:p>
            <a:pPr marL="5776">
              <a:lnSpc>
                <a:spcPct val="106000"/>
              </a:lnSpc>
            </a:pPr>
            <a:r>
              <a:rPr lang="en-US" sz="728" b="1">
                <a:solidFill>
                  <a:srgbClr val="231F20"/>
                </a:solidFill>
                <a:latin typeface="Helvetica Neue"/>
                <a:ea typeface="Helvetica Neue"/>
                <a:cs typeface="Helvetica Neue"/>
                <a:sym typeface="Helvetica Neue"/>
              </a:rPr>
              <a:t>RV College of</a:t>
            </a:r>
            <a:endParaRPr sz="728"/>
          </a:p>
          <a:p>
            <a:pPr marL="5776">
              <a:lnSpc>
                <a:spcPct val="106000"/>
              </a:lnSpc>
              <a:spcBef>
                <a:spcPts val="45"/>
              </a:spcBef>
            </a:pPr>
            <a:r>
              <a:rPr lang="en-US" sz="728" b="1">
                <a:solidFill>
                  <a:srgbClr val="231F20"/>
                </a:solidFill>
                <a:latin typeface="Helvetica Neue"/>
                <a:ea typeface="Helvetica Neue"/>
                <a:cs typeface="Helvetica Neue"/>
                <a:sym typeface="Helvetica Neue"/>
              </a:rPr>
              <a:t>Engineering </a:t>
            </a:r>
            <a:endParaRPr sz="728"/>
          </a:p>
        </p:txBody>
      </p:sp>
      <p:sp>
        <p:nvSpPr>
          <p:cNvPr id="107" name="Google Shape;107;p14"/>
          <p:cNvSpPr txBox="1"/>
          <p:nvPr/>
        </p:nvSpPr>
        <p:spPr>
          <a:xfrm>
            <a:off x="8730022" y="1042587"/>
            <a:ext cx="1673584" cy="209914"/>
          </a:xfrm>
          <a:prstGeom prst="rect">
            <a:avLst/>
          </a:prstGeom>
          <a:noFill/>
          <a:ln>
            <a:noFill/>
          </a:ln>
        </p:spPr>
        <p:txBody>
          <a:bodyPr spcFirstLastPara="1" wrap="square" lIns="0" tIns="0" rIns="0" bIns="0" anchor="t" anchorCtr="0">
            <a:noAutofit/>
          </a:bodyPr>
          <a:lstStyle/>
          <a:p>
            <a:pPr algn="r"/>
            <a:r>
              <a:rPr lang="en-US" sz="1092" i="1">
                <a:solidFill>
                  <a:srgbClr val="422C75"/>
                </a:solidFill>
                <a:latin typeface="Playfair Display"/>
                <a:ea typeface="Playfair Display"/>
                <a:cs typeface="Playfair Display"/>
                <a:sym typeface="Playfair Display"/>
              </a:rPr>
              <a:t>Go, change the world</a:t>
            </a:r>
            <a:endParaRPr/>
          </a:p>
        </p:txBody>
      </p:sp>
      <p:sp>
        <p:nvSpPr>
          <p:cNvPr id="108" name="Google Shape;108;p14"/>
          <p:cNvSpPr/>
          <p:nvPr/>
        </p:nvSpPr>
        <p:spPr>
          <a:xfrm>
            <a:off x="2148716" y="2246000"/>
            <a:ext cx="7132089" cy="3646047"/>
          </a:xfrm>
          <a:prstGeom prst="rect">
            <a:avLst/>
          </a:prstGeom>
          <a:noFill/>
          <a:ln>
            <a:noFill/>
          </a:ln>
        </p:spPr>
        <p:txBody>
          <a:bodyPr spcFirstLastPara="1" wrap="square" lIns="91425" tIns="41575" rIns="91425" bIns="41575" anchor="t" anchorCtr="0">
            <a:noAutofit/>
          </a:bodyPr>
          <a:lstStyle/>
          <a:p>
            <a:pPr algn="just"/>
            <a:endParaRPr sz="2183"/>
          </a:p>
          <a:p>
            <a:pPr marL="311902" indent="-173281" algn="just">
              <a:buSzPts val="2183"/>
            </a:pPr>
            <a:endParaRPr sz="2183"/>
          </a:p>
          <a:p>
            <a:endParaRPr sz="2183"/>
          </a:p>
        </p:txBody>
      </p:sp>
    </p:spTree>
    <p:extLst>
      <p:ext uri="{BB962C8B-B14F-4D97-AF65-F5344CB8AC3E}">
        <p14:creationId xmlns:p14="http://schemas.microsoft.com/office/powerpoint/2010/main" val="27773248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p:nvPr/>
        </p:nvSpPr>
        <p:spPr>
          <a:xfrm>
            <a:off x="1530549" y="857070"/>
            <a:ext cx="9143882" cy="5143720"/>
          </a:xfrm>
          <a:prstGeom prst="rect">
            <a:avLst/>
          </a:prstGeom>
          <a:solidFill>
            <a:schemeClr val="lt1">
              <a:alpha val="98823"/>
            </a:schemeClr>
          </a:solidFill>
          <a:ln w="76300" cap="flat" cmpd="sng">
            <a:solidFill>
              <a:srgbClr val="005893"/>
            </a:solidFill>
            <a:prstDash val="solid"/>
            <a:miter lim="8000"/>
            <a:headEnd type="none" w="sm" len="sm"/>
            <a:tailEnd type="none" w="sm" len="sm"/>
          </a:ln>
        </p:spPr>
        <p:txBody>
          <a:bodyPr spcFirstLastPara="1" wrap="square" lIns="91425" tIns="45700" rIns="91425" bIns="45700" anchor="t" anchorCtr="0">
            <a:noAutofit/>
          </a:bodyPr>
          <a:lstStyle/>
          <a:p>
            <a:pPr>
              <a:buFont typeface="Arial" charset="0"/>
              <a:buNone/>
              <a:defRPr/>
            </a:pPr>
            <a:endParaRPr lang="en-US" dirty="0"/>
          </a:p>
          <a:p>
            <a:pPr>
              <a:buFont typeface="Arial" charset="0"/>
              <a:buNone/>
              <a:defRPr/>
            </a:pPr>
            <a:endParaRPr lang="en-US" dirty="0"/>
          </a:p>
          <a:p>
            <a:pPr>
              <a:buFont typeface="Arial" charset="0"/>
              <a:buNone/>
              <a:defRPr/>
            </a:pPr>
            <a:r>
              <a:rPr lang="en-US" dirty="0"/>
              <a:t>	</a:t>
            </a:r>
            <a:endParaRPr dirty="0">
              <a:latin typeface="Calibri"/>
              <a:ea typeface="Calibri"/>
              <a:cs typeface="Calibri"/>
              <a:sym typeface="Calibri"/>
            </a:endParaRPr>
          </a:p>
        </p:txBody>
      </p:sp>
      <p:sp>
        <p:nvSpPr>
          <p:cNvPr id="102" name="Google Shape;102;p14"/>
          <p:cNvSpPr/>
          <p:nvPr/>
        </p:nvSpPr>
        <p:spPr>
          <a:xfrm>
            <a:off x="1982472" y="1399375"/>
            <a:ext cx="8426865" cy="164"/>
          </a:xfrm>
          <a:custGeom>
            <a:avLst/>
            <a:gdLst/>
            <a:ahLst/>
            <a:cxnLst/>
            <a:rect l="l" t="t" r="r" b="b"/>
            <a:pathLst>
              <a:path w="18527395" h="120000" extrusionOk="0">
                <a:moveTo>
                  <a:pt x="0" y="0"/>
                </a:moveTo>
                <a:lnTo>
                  <a:pt x="18526859" y="0"/>
                </a:lnTo>
              </a:path>
            </a:pathLst>
          </a:custGeom>
          <a:noFill/>
          <a:ln w="15825" cap="flat" cmpd="sng">
            <a:solidFill>
              <a:srgbClr val="5E6DB3"/>
            </a:solidFill>
            <a:prstDash val="solid"/>
            <a:round/>
            <a:headEnd type="none" w="sm" len="sm"/>
            <a:tailEnd type="none" w="sm" len="sm"/>
          </a:ln>
        </p:spPr>
      </p:sp>
      <p:sp>
        <p:nvSpPr>
          <p:cNvPr id="103" name="Google Shape;103;p14"/>
          <p:cNvSpPr/>
          <p:nvPr/>
        </p:nvSpPr>
        <p:spPr>
          <a:xfrm>
            <a:off x="1980998" y="994285"/>
            <a:ext cx="321912" cy="322567"/>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endParaRPr/>
          </a:p>
        </p:txBody>
      </p:sp>
      <p:sp>
        <p:nvSpPr>
          <p:cNvPr id="104" name="Google Shape;104;p14"/>
          <p:cNvSpPr/>
          <p:nvPr/>
        </p:nvSpPr>
        <p:spPr>
          <a:xfrm>
            <a:off x="2880748" y="1181275"/>
            <a:ext cx="25871" cy="25871"/>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sp>
      <p:sp>
        <p:nvSpPr>
          <p:cNvPr id="105" name="Google Shape;105;p14"/>
          <p:cNvSpPr/>
          <p:nvPr/>
        </p:nvSpPr>
        <p:spPr>
          <a:xfrm>
            <a:off x="2887952" y="1187006"/>
            <a:ext cx="11462" cy="14245"/>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sp>
      <p:sp>
        <p:nvSpPr>
          <p:cNvPr id="106" name="Google Shape;106;p14"/>
          <p:cNvSpPr/>
          <p:nvPr/>
        </p:nvSpPr>
        <p:spPr>
          <a:xfrm>
            <a:off x="2352851" y="1056341"/>
            <a:ext cx="730607" cy="223668"/>
          </a:xfrm>
          <a:prstGeom prst="rect">
            <a:avLst/>
          </a:prstGeom>
          <a:noFill/>
          <a:ln>
            <a:noFill/>
          </a:ln>
        </p:spPr>
        <p:txBody>
          <a:bodyPr spcFirstLastPara="1" wrap="square" lIns="0" tIns="7850" rIns="0" bIns="0" anchor="t" anchorCtr="0">
            <a:noAutofit/>
          </a:bodyPr>
          <a:lstStyle/>
          <a:p>
            <a:pPr marL="5776">
              <a:lnSpc>
                <a:spcPct val="106000"/>
              </a:lnSpc>
            </a:pPr>
            <a:r>
              <a:rPr lang="en-US" sz="728" b="1">
                <a:solidFill>
                  <a:srgbClr val="231F20"/>
                </a:solidFill>
                <a:latin typeface="Helvetica Neue"/>
                <a:ea typeface="Helvetica Neue"/>
                <a:cs typeface="Helvetica Neue"/>
                <a:sym typeface="Helvetica Neue"/>
              </a:rPr>
              <a:t>RV College of</a:t>
            </a:r>
            <a:endParaRPr sz="728"/>
          </a:p>
          <a:p>
            <a:pPr marL="5776">
              <a:lnSpc>
                <a:spcPct val="106000"/>
              </a:lnSpc>
              <a:spcBef>
                <a:spcPts val="45"/>
              </a:spcBef>
            </a:pPr>
            <a:r>
              <a:rPr lang="en-US" sz="728" b="1">
                <a:solidFill>
                  <a:srgbClr val="231F20"/>
                </a:solidFill>
                <a:latin typeface="Helvetica Neue"/>
                <a:ea typeface="Helvetica Neue"/>
                <a:cs typeface="Helvetica Neue"/>
                <a:sym typeface="Helvetica Neue"/>
              </a:rPr>
              <a:t>Engineering </a:t>
            </a:r>
            <a:endParaRPr sz="728"/>
          </a:p>
        </p:txBody>
      </p:sp>
      <p:sp>
        <p:nvSpPr>
          <p:cNvPr id="107" name="Google Shape;107;p14"/>
          <p:cNvSpPr txBox="1"/>
          <p:nvPr/>
        </p:nvSpPr>
        <p:spPr>
          <a:xfrm>
            <a:off x="8730022" y="1042587"/>
            <a:ext cx="1673584" cy="209914"/>
          </a:xfrm>
          <a:prstGeom prst="rect">
            <a:avLst/>
          </a:prstGeom>
          <a:noFill/>
          <a:ln>
            <a:noFill/>
          </a:ln>
        </p:spPr>
        <p:txBody>
          <a:bodyPr spcFirstLastPara="1" wrap="square" lIns="0" tIns="0" rIns="0" bIns="0" anchor="t" anchorCtr="0">
            <a:noAutofit/>
          </a:bodyPr>
          <a:lstStyle/>
          <a:p>
            <a:pPr algn="r"/>
            <a:r>
              <a:rPr lang="en-US" sz="1092" i="1">
                <a:solidFill>
                  <a:srgbClr val="422C75"/>
                </a:solidFill>
                <a:latin typeface="Playfair Display"/>
                <a:ea typeface="Playfair Display"/>
                <a:cs typeface="Playfair Display"/>
                <a:sym typeface="Playfair Display"/>
              </a:rPr>
              <a:t>Go, change the world</a:t>
            </a:r>
            <a:endParaRPr/>
          </a:p>
        </p:txBody>
      </p:sp>
      <p:sp>
        <p:nvSpPr>
          <p:cNvPr id="108" name="Google Shape;108;p14"/>
          <p:cNvSpPr/>
          <p:nvPr/>
        </p:nvSpPr>
        <p:spPr>
          <a:xfrm>
            <a:off x="2148716" y="2246000"/>
            <a:ext cx="7132089" cy="3646047"/>
          </a:xfrm>
          <a:prstGeom prst="rect">
            <a:avLst/>
          </a:prstGeom>
          <a:noFill/>
          <a:ln>
            <a:noFill/>
          </a:ln>
        </p:spPr>
        <p:txBody>
          <a:bodyPr spcFirstLastPara="1" wrap="square" lIns="91425" tIns="41575" rIns="91425" bIns="41575" anchor="t" anchorCtr="0">
            <a:noAutofit/>
          </a:bodyPr>
          <a:lstStyle/>
          <a:p>
            <a:pPr algn="just"/>
            <a:endParaRPr sz="2183" dirty="0"/>
          </a:p>
          <a:p>
            <a:pPr marL="311902" indent="-173281" algn="just">
              <a:buSzPts val="2183"/>
            </a:pPr>
            <a:endParaRPr sz="2183" dirty="0"/>
          </a:p>
          <a:p>
            <a:endParaRPr sz="2183" dirty="0"/>
          </a:p>
        </p:txBody>
      </p:sp>
      <p:pic>
        <p:nvPicPr>
          <p:cNvPr id="1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78581" y="1436218"/>
            <a:ext cx="6054450" cy="454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69354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Text Placeholder 2"/>
          <p:cNvSpPr>
            <a:spLocks noGrp="1"/>
          </p:cNvSpPr>
          <p:nvPr>
            <p:ph type="body" idx="1"/>
          </p:nvPr>
        </p:nvSpPr>
        <p:spPr/>
        <p:txBody>
          <a:bodyPr/>
          <a:lstStyle/>
          <a:p>
            <a:endParaRPr lang="en-IN"/>
          </a:p>
        </p:txBody>
      </p:sp>
      <p:sp>
        <p:nvSpPr>
          <p:cNvPr id="4" name="Slide Number Placeholder 3"/>
          <p:cNvSpPr>
            <a:spLocks noGrp="1"/>
          </p:cNvSpPr>
          <p:nvPr>
            <p:ph type="sldNum" idx="12"/>
          </p:nvPr>
        </p:nvSpPr>
        <p:spPr/>
        <p:txBody>
          <a:bodyPr/>
          <a:lstStyle/>
          <a:p>
            <a:fld id="{00000000-1234-1234-1234-123412341234}" type="slidenum">
              <a:rPr lang="en-US" smtClean="0"/>
              <a:pPr/>
              <a:t>52</a:t>
            </a:fld>
            <a:endParaRPr lang="en-US"/>
          </a:p>
        </p:txBody>
      </p:sp>
      <p:sp>
        <p:nvSpPr>
          <p:cNvPr id="5" name="Title 1"/>
          <p:cNvSpPr txBox="1">
            <a:spLocks/>
          </p:cNvSpPr>
          <p:nvPr/>
        </p:nvSpPr>
        <p:spPr>
          <a:xfrm>
            <a:off x="2133600" y="427038"/>
            <a:ext cx="8229600" cy="11430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18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n-US" altLang="en-US" dirty="0">
                <a:latin typeface="Times New Roman" panose="02020603050405020304" pitchFamily="18" charset="0"/>
                <a:cs typeface="Times New Roman" panose="02020603050405020304" pitchFamily="18" charset="0"/>
              </a:rPr>
              <a:t>Output</a:t>
            </a:r>
          </a:p>
        </p:txBody>
      </p:sp>
      <p:sp>
        <p:nvSpPr>
          <p:cNvPr id="6" name="Content Placeholder 2"/>
          <p:cNvSpPr txBox="1">
            <a:spLocks/>
          </p:cNvSpPr>
          <p:nvPr/>
        </p:nvSpPr>
        <p:spPr>
          <a:xfrm>
            <a:off x="2133600" y="1752601"/>
            <a:ext cx="8229600" cy="4525963"/>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42900" algn="l" rtl="0">
              <a:lnSpc>
                <a:spcPct val="100000"/>
              </a:lnSpc>
              <a:spcBef>
                <a:spcPts val="360"/>
              </a:spcBef>
              <a:spcAft>
                <a:spcPts val="0"/>
              </a:spcAft>
              <a:buClr>
                <a:schemeClr val="dk1"/>
              </a:buClr>
              <a:buSzPts val="1800"/>
              <a:buFont typeface="Arial"/>
              <a:buChar char="•"/>
              <a:defRPr sz="3200" b="0" i="0" u="none" strike="noStrike" cap="none">
                <a:solidFill>
                  <a:schemeClr val="dk1"/>
                </a:solidFill>
                <a:latin typeface="Calibri"/>
                <a:ea typeface="Calibri"/>
                <a:cs typeface="Calibri"/>
                <a:sym typeface="Calibri"/>
              </a:defRPr>
            </a:lvl1pPr>
            <a:lvl2pPr marL="914400" marR="0" lvl="1" indent="-342900" algn="l" rtl="0">
              <a:lnSpc>
                <a:spcPct val="100000"/>
              </a:lnSpc>
              <a:spcBef>
                <a:spcPts val="36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3pPr>
            <a:lvl4pPr marL="1828800" marR="0" lvl="3"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4pPr>
            <a:lvl5pPr marL="2286000" marR="0" lvl="4"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9pPr>
          </a:lstStyle>
          <a:p>
            <a:pPr>
              <a:buFont typeface="Arial" panose="020B0604020202020204" pitchFamily="34" charset="0"/>
              <a:buNone/>
            </a:pPr>
            <a:r>
              <a:rPr lang="en-US" altLang="en-US" b="1" dirty="0">
                <a:latin typeface="Times New Roman" panose="02020603050405020304" pitchFamily="18" charset="0"/>
                <a:cs typeface="Times New Roman" panose="02020603050405020304" pitchFamily="18" charset="0"/>
              </a:rPr>
              <a:t>Square is 25</a:t>
            </a:r>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20287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p:nvPr/>
        </p:nvSpPr>
        <p:spPr>
          <a:xfrm>
            <a:off x="1578633" y="902338"/>
            <a:ext cx="9143882" cy="5143720"/>
          </a:xfrm>
          <a:prstGeom prst="rect">
            <a:avLst/>
          </a:prstGeom>
          <a:solidFill>
            <a:schemeClr val="lt1">
              <a:alpha val="98823"/>
            </a:schemeClr>
          </a:solidFill>
          <a:ln w="76300" cap="flat" cmpd="sng">
            <a:solidFill>
              <a:srgbClr val="005893"/>
            </a:solidFill>
            <a:prstDash val="solid"/>
            <a:miter lim="8000"/>
            <a:headEnd type="none" w="sm" len="sm"/>
            <a:tailEnd type="none" w="sm" len="sm"/>
          </a:ln>
        </p:spPr>
        <p:txBody>
          <a:bodyPr spcFirstLastPara="1" wrap="square" lIns="91425" tIns="45700" rIns="91425" bIns="45700" anchor="t" anchorCtr="0">
            <a:noAutofit/>
          </a:bodyPr>
          <a:lstStyle/>
          <a:p>
            <a:pPr algn="just">
              <a:lnSpc>
                <a:spcPct val="115000"/>
              </a:lnSpc>
            </a:pPr>
            <a:endParaRPr dirty="0">
              <a:latin typeface="Calibri"/>
              <a:ea typeface="Calibri"/>
              <a:cs typeface="Calibri"/>
              <a:sym typeface="Calibri"/>
            </a:endParaRPr>
          </a:p>
        </p:txBody>
      </p:sp>
      <p:sp>
        <p:nvSpPr>
          <p:cNvPr id="102" name="Google Shape;102;p14"/>
          <p:cNvSpPr/>
          <p:nvPr/>
        </p:nvSpPr>
        <p:spPr>
          <a:xfrm>
            <a:off x="1982472" y="1399375"/>
            <a:ext cx="8426865" cy="164"/>
          </a:xfrm>
          <a:custGeom>
            <a:avLst/>
            <a:gdLst/>
            <a:ahLst/>
            <a:cxnLst/>
            <a:rect l="l" t="t" r="r" b="b"/>
            <a:pathLst>
              <a:path w="18527395" h="120000" extrusionOk="0">
                <a:moveTo>
                  <a:pt x="0" y="0"/>
                </a:moveTo>
                <a:lnTo>
                  <a:pt x="18526859" y="0"/>
                </a:lnTo>
              </a:path>
            </a:pathLst>
          </a:custGeom>
          <a:noFill/>
          <a:ln w="15825" cap="flat" cmpd="sng">
            <a:solidFill>
              <a:srgbClr val="5E6DB3"/>
            </a:solidFill>
            <a:prstDash val="solid"/>
            <a:round/>
            <a:headEnd type="none" w="sm" len="sm"/>
            <a:tailEnd type="none" w="sm" len="sm"/>
          </a:ln>
        </p:spPr>
      </p:sp>
      <p:sp>
        <p:nvSpPr>
          <p:cNvPr id="103" name="Google Shape;103;p14"/>
          <p:cNvSpPr/>
          <p:nvPr/>
        </p:nvSpPr>
        <p:spPr>
          <a:xfrm>
            <a:off x="1980998" y="994285"/>
            <a:ext cx="321912" cy="322567"/>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endParaRPr/>
          </a:p>
        </p:txBody>
      </p:sp>
      <p:sp>
        <p:nvSpPr>
          <p:cNvPr id="104" name="Google Shape;104;p14"/>
          <p:cNvSpPr/>
          <p:nvPr/>
        </p:nvSpPr>
        <p:spPr>
          <a:xfrm>
            <a:off x="2880748" y="1181275"/>
            <a:ext cx="25871" cy="25871"/>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sp>
      <p:sp>
        <p:nvSpPr>
          <p:cNvPr id="105" name="Google Shape;105;p14"/>
          <p:cNvSpPr/>
          <p:nvPr/>
        </p:nvSpPr>
        <p:spPr>
          <a:xfrm>
            <a:off x="2887952" y="1187006"/>
            <a:ext cx="11462" cy="14245"/>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sp>
      <p:sp>
        <p:nvSpPr>
          <p:cNvPr id="106" name="Google Shape;106;p14"/>
          <p:cNvSpPr/>
          <p:nvPr/>
        </p:nvSpPr>
        <p:spPr>
          <a:xfrm>
            <a:off x="2352851" y="1056341"/>
            <a:ext cx="730607" cy="223668"/>
          </a:xfrm>
          <a:prstGeom prst="rect">
            <a:avLst/>
          </a:prstGeom>
          <a:noFill/>
          <a:ln>
            <a:noFill/>
          </a:ln>
        </p:spPr>
        <p:txBody>
          <a:bodyPr spcFirstLastPara="1" wrap="square" lIns="0" tIns="7850" rIns="0" bIns="0" anchor="t" anchorCtr="0">
            <a:noAutofit/>
          </a:bodyPr>
          <a:lstStyle/>
          <a:p>
            <a:pPr marL="5776">
              <a:lnSpc>
                <a:spcPct val="106000"/>
              </a:lnSpc>
            </a:pPr>
            <a:r>
              <a:rPr lang="en-US" sz="728" b="1">
                <a:solidFill>
                  <a:srgbClr val="231F20"/>
                </a:solidFill>
                <a:latin typeface="Helvetica Neue"/>
                <a:ea typeface="Helvetica Neue"/>
                <a:cs typeface="Helvetica Neue"/>
                <a:sym typeface="Helvetica Neue"/>
              </a:rPr>
              <a:t>RV College of</a:t>
            </a:r>
            <a:endParaRPr sz="728"/>
          </a:p>
          <a:p>
            <a:pPr marL="5776">
              <a:lnSpc>
                <a:spcPct val="106000"/>
              </a:lnSpc>
              <a:spcBef>
                <a:spcPts val="45"/>
              </a:spcBef>
            </a:pPr>
            <a:r>
              <a:rPr lang="en-US" sz="728" b="1">
                <a:solidFill>
                  <a:srgbClr val="231F20"/>
                </a:solidFill>
                <a:latin typeface="Helvetica Neue"/>
                <a:ea typeface="Helvetica Neue"/>
                <a:cs typeface="Helvetica Neue"/>
                <a:sym typeface="Helvetica Neue"/>
              </a:rPr>
              <a:t>Engineering </a:t>
            </a:r>
            <a:endParaRPr sz="728"/>
          </a:p>
        </p:txBody>
      </p:sp>
      <p:sp>
        <p:nvSpPr>
          <p:cNvPr id="107" name="Google Shape;107;p14"/>
          <p:cNvSpPr txBox="1"/>
          <p:nvPr/>
        </p:nvSpPr>
        <p:spPr>
          <a:xfrm>
            <a:off x="8730022" y="1042587"/>
            <a:ext cx="1673584" cy="209914"/>
          </a:xfrm>
          <a:prstGeom prst="rect">
            <a:avLst/>
          </a:prstGeom>
          <a:noFill/>
          <a:ln>
            <a:noFill/>
          </a:ln>
        </p:spPr>
        <p:txBody>
          <a:bodyPr spcFirstLastPara="1" wrap="square" lIns="0" tIns="0" rIns="0" bIns="0" anchor="t" anchorCtr="0">
            <a:noAutofit/>
          </a:bodyPr>
          <a:lstStyle/>
          <a:p>
            <a:pPr algn="r"/>
            <a:r>
              <a:rPr lang="en-US" sz="1092" i="1">
                <a:solidFill>
                  <a:srgbClr val="422C75"/>
                </a:solidFill>
                <a:latin typeface="Playfair Display"/>
                <a:ea typeface="Playfair Display"/>
                <a:cs typeface="Playfair Display"/>
                <a:sym typeface="Playfair Display"/>
              </a:rPr>
              <a:t>Go, change the world</a:t>
            </a:r>
            <a:endParaRPr/>
          </a:p>
        </p:txBody>
      </p:sp>
      <p:sp>
        <p:nvSpPr>
          <p:cNvPr id="108" name="Google Shape;108;p14"/>
          <p:cNvSpPr/>
          <p:nvPr/>
        </p:nvSpPr>
        <p:spPr>
          <a:xfrm>
            <a:off x="2148716" y="2246000"/>
            <a:ext cx="7132089" cy="3646047"/>
          </a:xfrm>
          <a:prstGeom prst="rect">
            <a:avLst/>
          </a:prstGeom>
          <a:noFill/>
          <a:ln>
            <a:noFill/>
          </a:ln>
        </p:spPr>
        <p:txBody>
          <a:bodyPr spcFirstLastPara="1" wrap="square" lIns="91425" tIns="41575" rIns="91425" bIns="41575" anchor="t" anchorCtr="0">
            <a:noAutofit/>
          </a:bodyPr>
          <a:lstStyle/>
          <a:p>
            <a:pPr algn="just"/>
            <a:endParaRPr sz="2183"/>
          </a:p>
          <a:p>
            <a:pPr marL="311902" indent="-173281" algn="just">
              <a:buSzPts val="2183"/>
            </a:pPr>
            <a:endParaRPr sz="2183"/>
          </a:p>
          <a:p>
            <a:endParaRPr sz="2183"/>
          </a:p>
        </p:txBody>
      </p:sp>
      <p:sp>
        <p:nvSpPr>
          <p:cNvPr id="12" name="Content Placeholder 2"/>
          <p:cNvSpPr txBox="1">
            <a:spLocks/>
          </p:cNvSpPr>
          <p:nvPr/>
        </p:nvSpPr>
        <p:spPr>
          <a:xfrm>
            <a:off x="2174006" y="1546413"/>
            <a:ext cx="8229600" cy="6858000"/>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Font typeface="Arial" charset="0"/>
              <a:buNone/>
              <a:defRPr/>
            </a:pPr>
            <a:r>
              <a:rPr lang="en-US" dirty="0">
                <a:latin typeface="Times New Roman" panose="02020603050405020304" pitchFamily="18" charset="0"/>
                <a:cs typeface="Times New Roman" panose="02020603050405020304" pitchFamily="18" charset="0"/>
              </a:rPr>
              <a:t>#include&lt;</a:t>
            </a:r>
            <a:r>
              <a:rPr lang="en-US" dirty="0" err="1">
                <a:latin typeface="Times New Roman" panose="02020603050405020304" pitchFamily="18" charset="0"/>
                <a:cs typeface="Times New Roman" panose="02020603050405020304" pitchFamily="18" charset="0"/>
              </a:rPr>
              <a:t>conio.h</a:t>
            </a:r>
            <a:r>
              <a:rPr lang="en-US" dirty="0">
                <a:latin typeface="Times New Roman" panose="02020603050405020304" pitchFamily="18" charset="0"/>
                <a:cs typeface="Times New Roman" panose="02020603050405020304" pitchFamily="18" charset="0"/>
              </a:rPr>
              <a:t>&gt;</a:t>
            </a:r>
          </a:p>
          <a:p>
            <a:pPr>
              <a:buFont typeface="Arial" charset="0"/>
              <a:buNone/>
              <a:defRPr/>
            </a:pPr>
            <a:r>
              <a:rPr lang="en-US" dirty="0">
                <a:latin typeface="Times New Roman" panose="02020603050405020304" pitchFamily="18" charset="0"/>
                <a:cs typeface="Times New Roman" panose="02020603050405020304" pitchFamily="18" charset="0"/>
              </a:rPr>
              <a:t>#include&lt;</a:t>
            </a:r>
            <a:r>
              <a:rPr lang="en-US" dirty="0" err="1">
                <a:latin typeface="Times New Roman" panose="02020603050405020304" pitchFamily="18" charset="0"/>
                <a:cs typeface="Times New Roman" panose="02020603050405020304" pitchFamily="18" charset="0"/>
              </a:rPr>
              <a:t>stdio.h</a:t>
            </a:r>
            <a:r>
              <a:rPr lang="en-US" dirty="0">
                <a:latin typeface="Times New Roman" panose="02020603050405020304" pitchFamily="18" charset="0"/>
                <a:cs typeface="Times New Roman" panose="02020603050405020304" pitchFamily="18" charset="0"/>
              </a:rPr>
              <a:t>&gt;</a:t>
            </a:r>
          </a:p>
          <a:p>
            <a:pPr>
              <a:buFont typeface="Arial" charset="0"/>
              <a:buNone/>
              <a:defRPr/>
            </a:pPr>
            <a:endParaRPr lang="en-US" dirty="0">
              <a:latin typeface="Times New Roman" panose="02020603050405020304" pitchFamily="18" charset="0"/>
              <a:cs typeface="Times New Roman" panose="02020603050405020304" pitchFamily="18" charset="0"/>
            </a:endParaRPr>
          </a:p>
          <a:p>
            <a:pPr>
              <a:buFont typeface="Arial" charset="0"/>
              <a:buNone/>
              <a:defRPr/>
            </a:pPr>
            <a:r>
              <a:rPr lang="en-US" b="1" dirty="0">
                <a:latin typeface="Times New Roman" panose="02020603050405020304" pitchFamily="18" charset="0"/>
                <a:cs typeface="Times New Roman" panose="02020603050405020304" pitchFamily="18" charset="0"/>
              </a:rPr>
              <a:t>void table(</a:t>
            </a:r>
            <a:r>
              <a:rPr lang="en-US" b="1" dirty="0" err="1">
                <a:latin typeface="Times New Roman" panose="02020603050405020304" pitchFamily="18" charset="0"/>
                <a:cs typeface="Times New Roman" panose="02020603050405020304" pitchFamily="18" charset="0"/>
              </a:rPr>
              <a:t>int</a:t>
            </a:r>
            <a:r>
              <a:rPr lang="en-US" b="1" dirty="0">
                <a:latin typeface="Times New Roman" panose="02020603050405020304" pitchFamily="18" charset="0"/>
                <a:cs typeface="Times New Roman" panose="02020603050405020304" pitchFamily="18" charset="0"/>
              </a:rPr>
              <a:t>);</a:t>
            </a:r>
          </a:p>
          <a:p>
            <a:pPr>
              <a:buFont typeface="Arial" charset="0"/>
              <a:buNone/>
              <a:defRPr/>
            </a:pPr>
            <a:endParaRPr lang="en-US" dirty="0">
              <a:latin typeface="Times New Roman" panose="02020603050405020304" pitchFamily="18" charset="0"/>
              <a:cs typeface="Times New Roman" panose="02020603050405020304" pitchFamily="18" charset="0"/>
            </a:endParaRPr>
          </a:p>
          <a:p>
            <a:pPr>
              <a:buFont typeface="Arial" charset="0"/>
              <a:buNone/>
              <a:defRPr/>
            </a:pPr>
            <a:r>
              <a:rPr lang="en-US" dirty="0">
                <a:latin typeface="Times New Roman" panose="02020603050405020304" pitchFamily="18" charset="0"/>
                <a:cs typeface="Times New Roman" panose="02020603050405020304" pitchFamily="18" charset="0"/>
              </a:rPr>
              <a:t>void main()</a:t>
            </a:r>
          </a:p>
          <a:p>
            <a:pPr>
              <a:buFont typeface="Arial" charset="0"/>
              <a:buNone/>
              <a:defRPr/>
            </a:pPr>
            <a:r>
              <a:rPr lang="en-US" dirty="0">
                <a:latin typeface="Times New Roman" panose="02020603050405020304" pitchFamily="18" charset="0"/>
                <a:cs typeface="Times New Roman" panose="02020603050405020304" pitchFamily="18" charset="0"/>
              </a:rPr>
              <a:t>	{</a:t>
            </a:r>
          </a:p>
          <a:p>
            <a:pPr>
              <a:buFont typeface="Arial" charset="0"/>
              <a:buNone/>
              <a:defRPr/>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clrscr</a:t>
            </a:r>
            <a:r>
              <a:rPr lang="en-US" dirty="0">
                <a:latin typeface="Times New Roman" panose="02020603050405020304" pitchFamily="18" charset="0"/>
                <a:cs typeface="Times New Roman" panose="02020603050405020304" pitchFamily="18" charset="0"/>
              </a:rPr>
              <a:t>();</a:t>
            </a:r>
          </a:p>
          <a:p>
            <a:pPr>
              <a:buFont typeface="Arial" charset="0"/>
              <a:buNone/>
              <a:defRPr/>
            </a:pPr>
            <a:endParaRPr lang="en-US" dirty="0">
              <a:latin typeface="Times New Roman" panose="02020603050405020304" pitchFamily="18" charset="0"/>
              <a:cs typeface="Times New Roman" panose="02020603050405020304" pitchFamily="18" charset="0"/>
            </a:endParaRPr>
          </a:p>
          <a:p>
            <a:pPr>
              <a:buFont typeface="Arial" charset="0"/>
              <a:buNone/>
              <a:defRPr/>
            </a:pPr>
            <a:r>
              <a:rPr lang="en-US" b="1" dirty="0">
                <a:latin typeface="Times New Roman" panose="02020603050405020304" pitchFamily="18" charset="0"/>
                <a:cs typeface="Times New Roman" panose="02020603050405020304" pitchFamily="18" charset="0"/>
              </a:rPr>
              <a:t>	    table(5);</a:t>
            </a:r>
          </a:p>
          <a:p>
            <a:pPr>
              <a:buFont typeface="Arial" charset="0"/>
              <a:buNone/>
              <a:defRPr/>
            </a:pPr>
            <a:endParaRPr lang="en-US" dirty="0">
              <a:latin typeface="Times New Roman" panose="02020603050405020304" pitchFamily="18" charset="0"/>
              <a:cs typeface="Times New Roman" panose="02020603050405020304" pitchFamily="18" charset="0"/>
            </a:endParaRPr>
          </a:p>
          <a:p>
            <a:pPr>
              <a:buFont typeface="Arial" charset="0"/>
              <a:buNone/>
              <a:defRPr/>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getch</a:t>
            </a:r>
            <a:r>
              <a:rPr lang="en-US" dirty="0">
                <a:latin typeface="Times New Roman" panose="02020603050405020304" pitchFamily="18" charset="0"/>
                <a:cs typeface="Times New Roman" panose="02020603050405020304" pitchFamily="18" charset="0"/>
              </a:rPr>
              <a:t>();</a:t>
            </a:r>
          </a:p>
          <a:p>
            <a:pPr>
              <a:buFont typeface="Arial" charset="0"/>
              <a:buNone/>
              <a:defRPr/>
            </a:pPr>
            <a:r>
              <a:rPr lang="en-US" dirty="0">
                <a:latin typeface="Times New Roman" panose="02020603050405020304" pitchFamily="18" charset="0"/>
                <a:cs typeface="Times New Roman" panose="02020603050405020304" pitchFamily="18" charset="0"/>
              </a:rPr>
              <a:t>	}</a:t>
            </a:r>
          </a:p>
          <a:p>
            <a:pPr>
              <a:buFont typeface="Arial" charset="0"/>
              <a:buNone/>
              <a:defRPr/>
            </a:pPr>
            <a:endParaRPr lang="en-US" dirty="0">
              <a:latin typeface="Times New Roman" panose="02020603050405020304" pitchFamily="18" charset="0"/>
              <a:cs typeface="Times New Roman" panose="02020603050405020304" pitchFamily="18" charset="0"/>
            </a:endParaRPr>
          </a:p>
          <a:p>
            <a:pPr>
              <a:buFont typeface="Arial" charset="0"/>
              <a:buNone/>
              <a:defRPr/>
            </a:pPr>
            <a:r>
              <a:rPr lang="en-US" b="1" dirty="0">
                <a:latin typeface="Times New Roman" panose="02020603050405020304" pitchFamily="18" charset="0"/>
                <a:cs typeface="Times New Roman" panose="02020603050405020304" pitchFamily="18" charset="0"/>
              </a:rPr>
              <a:t>void table(</a:t>
            </a:r>
            <a:r>
              <a:rPr lang="en-US" b="1" dirty="0" err="1">
                <a:latin typeface="Times New Roman" panose="02020603050405020304" pitchFamily="18" charset="0"/>
                <a:cs typeface="Times New Roman" panose="02020603050405020304" pitchFamily="18" charset="0"/>
              </a:rPr>
              <a:t>int</a:t>
            </a:r>
            <a:r>
              <a:rPr lang="en-US" b="1" dirty="0">
                <a:latin typeface="Times New Roman" panose="02020603050405020304" pitchFamily="18" charset="0"/>
                <a:cs typeface="Times New Roman" panose="02020603050405020304" pitchFamily="18" charset="0"/>
              </a:rPr>
              <a:t> x)</a:t>
            </a:r>
          </a:p>
          <a:p>
            <a:pPr>
              <a:buFont typeface="Arial" charset="0"/>
              <a:buNone/>
              <a:defRPr/>
            </a:pPr>
            <a:r>
              <a:rPr lang="en-US" b="1" dirty="0">
                <a:latin typeface="Times New Roman" panose="02020603050405020304" pitchFamily="18" charset="0"/>
                <a:cs typeface="Times New Roman" panose="02020603050405020304" pitchFamily="18" charset="0"/>
              </a:rPr>
              <a:t>	{</a:t>
            </a:r>
          </a:p>
          <a:p>
            <a:pPr>
              <a:buFont typeface="Arial" charset="0"/>
              <a:buNone/>
              <a:defRPr/>
            </a:pPr>
            <a:r>
              <a:rPr lang="en-US" b="1" dirty="0">
                <a:latin typeface="Times New Roman" panose="02020603050405020304" pitchFamily="18" charset="0"/>
                <a:cs typeface="Times New Roman" panose="02020603050405020304" pitchFamily="18" charset="0"/>
              </a:rPr>
              <a:t>	for(</a:t>
            </a:r>
            <a:r>
              <a:rPr lang="en-US" b="1" dirty="0" err="1">
                <a:latin typeface="Times New Roman" panose="02020603050405020304" pitchFamily="18" charset="0"/>
                <a:cs typeface="Times New Roman" panose="02020603050405020304" pitchFamily="18" charset="0"/>
              </a:rPr>
              <a:t>int</a:t>
            </a:r>
            <a:r>
              <a:rPr lang="en-US" b="1" dirty="0">
                <a:latin typeface="Times New Roman" panose="02020603050405020304" pitchFamily="18" charset="0"/>
                <a:cs typeface="Times New Roman" panose="02020603050405020304" pitchFamily="18" charset="0"/>
              </a:rPr>
              <a:t> a=1;a&lt;=10;a++)</a:t>
            </a:r>
          </a:p>
          <a:p>
            <a:pPr>
              <a:buFont typeface="Arial" charset="0"/>
              <a:buNone/>
              <a:defRPr/>
            </a:pPr>
            <a:r>
              <a:rPr lang="pt-BR" b="1" dirty="0">
                <a:latin typeface="Times New Roman" panose="02020603050405020304" pitchFamily="18" charset="0"/>
                <a:cs typeface="Times New Roman" panose="02020603050405020304" pitchFamily="18" charset="0"/>
              </a:rPr>
              <a:t>	printf("%d*%d=%d\n",a,x,a*x);</a:t>
            </a:r>
          </a:p>
          <a:p>
            <a:pPr>
              <a:buFont typeface="Arial" charset="0"/>
              <a:buNone/>
              <a:defRPr/>
            </a:pPr>
            <a:r>
              <a:rPr lang="en-US"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4196135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p:nvPr/>
        </p:nvSpPr>
        <p:spPr>
          <a:xfrm>
            <a:off x="1530549" y="857070"/>
            <a:ext cx="9143882" cy="5143720"/>
          </a:xfrm>
          <a:prstGeom prst="rect">
            <a:avLst/>
          </a:prstGeom>
          <a:solidFill>
            <a:schemeClr val="lt1">
              <a:alpha val="98823"/>
            </a:schemeClr>
          </a:solidFill>
          <a:ln w="76300" cap="flat" cmpd="sng">
            <a:solidFill>
              <a:srgbClr val="005893"/>
            </a:solidFill>
            <a:prstDash val="solid"/>
            <a:miter lim="8000"/>
            <a:headEnd type="none" w="sm" len="sm"/>
            <a:tailEnd type="none" w="sm" len="sm"/>
          </a:ln>
        </p:spPr>
        <p:txBody>
          <a:bodyPr spcFirstLastPara="1" wrap="square" lIns="91425" tIns="45700" rIns="91425" bIns="45700" anchor="t" anchorCtr="0">
            <a:noAutofit/>
          </a:bodyPr>
          <a:lstStyle/>
          <a:p>
            <a:pPr algn="just">
              <a:lnSpc>
                <a:spcPct val="115000"/>
              </a:lnSpc>
            </a:pPr>
            <a:endParaRPr dirty="0">
              <a:latin typeface="Calibri"/>
              <a:ea typeface="Calibri"/>
              <a:cs typeface="Calibri"/>
              <a:sym typeface="Calibri"/>
            </a:endParaRPr>
          </a:p>
        </p:txBody>
      </p:sp>
      <p:sp>
        <p:nvSpPr>
          <p:cNvPr id="102" name="Google Shape;102;p14"/>
          <p:cNvSpPr/>
          <p:nvPr/>
        </p:nvSpPr>
        <p:spPr>
          <a:xfrm>
            <a:off x="1982472" y="1399375"/>
            <a:ext cx="8426865" cy="164"/>
          </a:xfrm>
          <a:custGeom>
            <a:avLst/>
            <a:gdLst/>
            <a:ahLst/>
            <a:cxnLst/>
            <a:rect l="l" t="t" r="r" b="b"/>
            <a:pathLst>
              <a:path w="18527395" h="120000" extrusionOk="0">
                <a:moveTo>
                  <a:pt x="0" y="0"/>
                </a:moveTo>
                <a:lnTo>
                  <a:pt x="18526859" y="0"/>
                </a:lnTo>
              </a:path>
            </a:pathLst>
          </a:custGeom>
          <a:noFill/>
          <a:ln w="15825" cap="flat" cmpd="sng">
            <a:solidFill>
              <a:srgbClr val="5E6DB3"/>
            </a:solidFill>
            <a:prstDash val="solid"/>
            <a:round/>
            <a:headEnd type="none" w="sm" len="sm"/>
            <a:tailEnd type="none" w="sm" len="sm"/>
          </a:ln>
        </p:spPr>
      </p:sp>
      <p:sp>
        <p:nvSpPr>
          <p:cNvPr id="103" name="Google Shape;103;p14"/>
          <p:cNvSpPr/>
          <p:nvPr/>
        </p:nvSpPr>
        <p:spPr>
          <a:xfrm>
            <a:off x="1980998" y="994285"/>
            <a:ext cx="321912" cy="322567"/>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endParaRPr/>
          </a:p>
        </p:txBody>
      </p:sp>
      <p:sp>
        <p:nvSpPr>
          <p:cNvPr id="104" name="Google Shape;104;p14"/>
          <p:cNvSpPr/>
          <p:nvPr/>
        </p:nvSpPr>
        <p:spPr>
          <a:xfrm>
            <a:off x="2880748" y="1181275"/>
            <a:ext cx="25871" cy="25871"/>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sp>
      <p:sp>
        <p:nvSpPr>
          <p:cNvPr id="105" name="Google Shape;105;p14"/>
          <p:cNvSpPr/>
          <p:nvPr/>
        </p:nvSpPr>
        <p:spPr>
          <a:xfrm>
            <a:off x="2887952" y="1187006"/>
            <a:ext cx="11462" cy="14245"/>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sp>
      <p:sp>
        <p:nvSpPr>
          <p:cNvPr id="106" name="Google Shape;106;p14"/>
          <p:cNvSpPr/>
          <p:nvPr/>
        </p:nvSpPr>
        <p:spPr>
          <a:xfrm>
            <a:off x="2352851" y="1056341"/>
            <a:ext cx="730607" cy="223668"/>
          </a:xfrm>
          <a:prstGeom prst="rect">
            <a:avLst/>
          </a:prstGeom>
          <a:noFill/>
          <a:ln>
            <a:noFill/>
          </a:ln>
        </p:spPr>
        <p:txBody>
          <a:bodyPr spcFirstLastPara="1" wrap="square" lIns="0" tIns="7850" rIns="0" bIns="0" anchor="t" anchorCtr="0">
            <a:noAutofit/>
          </a:bodyPr>
          <a:lstStyle/>
          <a:p>
            <a:pPr marL="5776">
              <a:lnSpc>
                <a:spcPct val="106000"/>
              </a:lnSpc>
            </a:pPr>
            <a:r>
              <a:rPr lang="en-US" sz="728" b="1">
                <a:solidFill>
                  <a:srgbClr val="231F20"/>
                </a:solidFill>
                <a:latin typeface="Helvetica Neue"/>
                <a:ea typeface="Helvetica Neue"/>
                <a:cs typeface="Helvetica Neue"/>
                <a:sym typeface="Helvetica Neue"/>
              </a:rPr>
              <a:t>RV College of</a:t>
            </a:r>
            <a:endParaRPr sz="728"/>
          </a:p>
          <a:p>
            <a:pPr marL="5776">
              <a:lnSpc>
                <a:spcPct val="106000"/>
              </a:lnSpc>
              <a:spcBef>
                <a:spcPts val="45"/>
              </a:spcBef>
            </a:pPr>
            <a:r>
              <a:rPr lang="en-US" sz="728" b="1">
                <a:solidFill>
                  <a:srgbClr val="231F20"/>
                </a:solidFill>
                <a:latin typeface="Helvetica Neue"/>
                <a:ea typeface="Helvetica Neue"/>
                <a:cs typeface="Helvetica Neue"/>
                <a:sym typeface="Helvetica Neue"/>
              </a:rPr>
              <a:t>Engineering </a:t>
            </a:r>
            <a:endParaRPr sz="728"/>
          </a:p>
        </p:txBody>
      </p:sp>
      <p:sp>
        <p:nvSpPr>
          <p:cNvPr id="107" name="Google Shape;107;p14"/>
          <p:cNvSpPr txBox="1"/>
          <p:nvPr/>
        </p:nvSpPr>
        <p:spPr>
          <a:xfrm>
            <a:off x="8730022" y="1042587"/>
            <a:ext cx="1673584" cy="209914"/>
          </a:xfrm>
          <a:prstGeom prst="rect">
            <a:avLst/>
          </a:prstGeom>
          <a:noFill/>
          <a:ln>
            <a:noFill/>
          </a:ln>
        </p:spPr>
        <p:txBody>
          <a:bodyPr spcFirstLastPara="1" wrap="square" lIns="0" tIns="0" rIns="0" bIns="0" anchor="t" anchorCtr="0">
            <a:noAutofit/>
          </a:bodyPr>
          <a:lstStyle/>
          <a:p>
            <a:pPr algn="r"/>
            <a:r>
              <a:rPr lang="en-US" sz="1092" i="1">
                <a:solidFill>
                  <a:srgbClr val="422C75"/>
                </a:solidFill>
                <a:latin typeface="Playfair Display"/>
                <a:ea typeface="Playfair Display"/>
                <a:cs typeface="Playfair Display"/>
                <a:sym typeface="Playfair Display"/>
              </a:rPr>
              <a:t>Go, change the world</a:t>
            </a:r>
            <a:endParaRPr/>
          </a:p>
        </p:txBody>
      </p:sp>
      <p:sp>
        <p:nvSpPr>
          <p:cNvPr id="108" name="Google Shape;108;p14"/>
          <p:cNvSpPr/>
          <p:nvPr/>
        </p:nvSpPr>
        <p:spPr>
          <a:xfrm>
            <a:off x="2148716" y="2246000"/>
            <a:ext cx="7132089" cy="3646047"/>
          </a:xfrm>
          <a:prstGeom prst="rect">
            <a:avLst/>
          </a:prstGeom>
          <a:noFill/>
          <a:ln>
            <a:noFill/>
          </a:ln>
        </p:spPr>
        <p:txBody>
          <a:bodyPr spcFirstLastPara="1" wrap="square" lIns="91425" tIns="41575" rIns="91425" bIns="41575" anchor="t" anchorCtr="0">
            <a:noAutofit/>
          </a:bodyPr>
          <a:lstStyle/>
          <a:p>
            <a:pPr algn="just"/>
            <a:endParaRPr sz="2183"/>
          </a:p>
          <a:p>
            <a:pPr marL="311902" indent="-173281" algn="just">
              <a:buSzPts val="2183"/>
            </a:pPr>
            <a:endParaRPr sz="2183"/>
          </a:p>
          <a:p>
            <a:endParaRPr sz="2183"/>
          </a:p>
        </p:txBody>
      </p:sp>
      <p:pic>
        <p:nvPicPr>
          <p:cNvPr id="1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0999" y="1454065"/>
            <a:ext cx="5989069" cy="4491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583449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p:nvPr/>
        </p:nvSpPr>
        <p:spPr>
          <a:xfrm>
            <a:off x="1530549" y="857070"/>
            <a:ext cx="9143882" cy="5143720"/>
          </a:xfrm>
          <a:prstGeom prst="rect">
            <a:avLst/>
          </a:prstGeom>
          <a:solidFill>
            <a:schemeClr val="lt1">
              <a:alpha val="98823"/>
            </a:schemeClr>
          </a:solidFill>
          <a:ln w="76300" cap="flat" cmpd="sng">
            <a:solidFill>
              <a:srgbClr val="005893"/>
            </a:solidFill>
            <a:prstDash val="solid"/>
            <a:miter lim="8000"/>
            <a:headEnd type="none" w="sm" len="sm"/>
            <a:tailEnd type="none" w="sm" len="sm"/>
          </a:ln>
        </p:spPr>
        <p:txBody>
          <a:bodyPr spcFirstLastPara="1" wrap="square" lIns="91425" tIns="45700" rIns="91425" bIns="45700" anchor="t" anchorCtr="0">
            <a:noAutofit/>
          </a:bodyPr>
          <a:lstStyle/>
          <a:p>
            <a:pPr algn="just">
              <a:lnSpc>
                <a:spcPct val="115000"/>
              </a:lnSpc>
            </a:pPr>
            <a:endParaRPr dirty="0">
              <a:latin typeface="Calibri"/>
              <a:ea typeface="Calibri"/>
              <a:cs typeface="Calibri"/>
              <a:sym typeface="Calibri"/>
            </a:endParaRPr>
          </a:p>
        </p:txBody>
      </p:sp>
      <p:sp>
        <p:nvSpPr>
          <p:cNvPr id="102" name="Google Shape;102;p14"/>
          <p:cNvSpPr/>
          <p:nvPr/>
        </p:nvSpPr>
        <p:spPr>
          <a:xfrm>
            <a:off x="1982472" y="1399375"/>
            <a:ext cx="8426865" cy="164"/>
          </a:xfrm>
          <a:custGeom>
            <a:avLst/>
            <a:gdLst/>
            <a:ahLst/>
            <a:cxnLst/>
            <a:rect l="l" t="t" r="r" b="b"/>
            <a:pathLst>
              <a:path w="18527395" h="120000" extrusionOk="0">
                <a:moveTo>
                  <a:pt x="0" y="0"/>
                </a:moveTo>
                <a:lnTo>
                  <a:pt x="18526859" y="0"/>
                </a:lnTo>
              </a:path>
            </a:pathLst>
          </a:custGeom>
          <a:noFill/>
          <a:ln w="15825" cap="flat" cmpd="sng">
            <a:solidFill>
              <a:srgbClr val="5E6DB3"/>
            </a:solidFill>
            <a:prstDash val="solid"/>
            <a:round/>
            <a:headEnd type="none" w="sm" len="sm"/>
            <a:tailEnd type="none" w="sm" len="sm"/>
          </a:ln>
        </p:spPr>
      </p:sp>
      <p:sp>
        <p:nvSpPr>
          <p:cNvPr id="103" name="Google Shape;103;p14"/>
          <p:cNvSpPr/>
          <p:nvPr/>
        </p:nvSpPr>
        <p:spPr>
          <a:xfrm>
            <a:off x="1980998" y="994285"/>
            <a:ext cx="321912" cy="322567"/>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endParaRPr/>
          </a:p>
        </p:txBody>
      </p:sp>
      <p:sp>
        <p:nvSpPr>
          <p:cNvPr id="104" name="Google Shape;104;p14"/>
          <p:cNvSpPr/>
          <p:nvPr/>
        </p:nvSpPr>
        <p:spPr>
          <a:xfrm>
            <a:off x="2880748" y="1181275"/>
            <a:ext cx="25871" cy="25871"/>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sp>
      <p:sp>
        <p:nvSpPr>
          <p:cNvPr id="105" name="Google Shape;105;p14"/>
          <p:cNvSpPr/>
          <p:nvPr/>
        </p:nvSpPr>
        <p:spPr>
          <a:xfrm>
            <a:off x="2887952" y="1187006"/>
            <a:ext cx="11462" cy="14245"/>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sp>
      <p:sp>
        <p:nvSpPr>
          <p:cNvPr id="106" name="Google Shape;106;p14"/>
          <p:cNvSpPr/>
          <p:nvPr/>
        </p:nvSpPr>
        <p:spPr>
          <a:xfrm>
            <a:off x="2352851" y="1056341"/>
            <a:ext cx="730607" cy="223668"/>
          </a:xfrm>
          <a:prstGeom prst="rect">
            <a:avLst/>
          </a:prstGeom>
          <a:noFill/>
          <a:ln>
            <a:noFill/>
          </a:ln>
        </p:spPr>
        <p:txBody>
          <a:bodyPr spcFirstLastPara="1" wrap="square" lIns="0" tIns="7850" rIns="0" bIns="0" anchor="t" anchorCtr="0">
            <a:noAutofit/>
          </a:bodyPr>
          <a:lstStyle/>
          <a:p>
            <a:pPr marL="5776">
              <a:lnSpc>
                <a:spcPct val="106000"/>
              </a:lnSpc>
            </a:pPr>
            <a:r>
              <a:rPr lang="en-US" sz="728" b="1">
                <a:solidFill>
                  <a:srgbClr val="231F20"/>
                </a:solidFill>
                <a:latin typeface="Helvetica Neue"/>
                <a:ea typeface="Helvetica Neue"/>
                <a:cs typeface="Helvetica Neue"/>
                <a:sym typeface="Helvetica Neue"/>
              </a:rPr>
              <a:t>RV College of</a:t>
            </a:r>
            <a:endParaRPr sz="728"/>
          </a:p>
          <a:p>
            <a:pPr marL="5776">
              <a:lnSpc>
                <a:spcPct val="106000"/>
              </a:lnSpc>
              <a:spcBef>
                <a:spcPts val="45"/>
              </a:spcBef>
            </a:pPr>
            <a:r>
              <a:rPr lang="en-US" sz="728" b="1">
                <a:solidFill>
                  <a:srgbClr val="231F20"/>
                </a:solidFill>
                <a:latin typeface="Helvetica Neue"/>
                <a:ea typeface="Helvetica Neue"/>
                <a:cs typeface="Helvetica Neue"/>
                <a:sym typeface="Helvetica Neue"/>
              </a:rPr>
              <a:t>Engineering </a:t>
            </a:r>
            <a:endParaRPr sz="728"/>
          </a:p>
        </p:txBody>
      </p:sp>
      <p:sp>
        <p:nvSpPr>
          <p:cNvPr id="107" name="Google Shape;107;p14"/>
          <p:cNvSpPr txBox="1"/>
          <p:nvPr/>
        </p:nvSpPr>
        <p:spPr>
          <a:xfrm>
            <a:off x="8730022" y="1042587"/>
            <a:ext cx="1673584" cy="209914"/>
          </a:xfrm>
          <a:prstGeom prst="rect">
            <a:avLst/>
          </a:prstGeom>
          <a:noFill/>
          <a:ln>
            <a:noFill/>
          </a:ln>
        </p:spPr>
        <p:txBody>
          <a:bodyPr spcFirstLastPara="1" wrap="square" lIns="0" tIns="0" rIns="0" bIns="0" anchor="t" anchorCtr="0">
            <a:noAutofit/>
          </a:bodyPr>
          <a:lstStyle/>
          <a:p>
            <a:pPr algn="r"/>
            <a:r>
              <a:rPr lang="en-US" sz="1092" i="1">
                <a:solidFill>
                  <a:srgbClr val="422C75"/>
                </a:solidFill>
                <a:latin typeface="Playfair Display"/>
                <a:ea typeface="Playfair Display"/>
                <a:cs typeface="Playfair Display"/>
                <a:sym typeface="Playfair Display"/>
              </a:rPr>
              <a:t>Go, change the world</a:t>
            </a:r>
            <a:endParaRPr/>
          </a:p>
        </p:txBody>
      </p:sp>
      <p:sp>
        <p:nvSpPr>
          <p:cNvPr id="108" name="Google Shape;108;p14"/>
          <p:cNvSpPr/>
          <p:nvPr/>
        </p:nvSpPr>
        <p:spPr>
          <a:xfrm>
            <a:off x="2148716" y="2246000"/>
            <a:ext cx="7132089" cy="3646047"/>
          </a:xfrm>
          <a:prstGeom prst="rect">
            <a:avLst/>
          </a:prstGeom>
          <a:noFill/>
          <a:ln>
            <a:noFill/>
          </a:ln>
        </p:spPr>
        <p:txBody>
          <a:bodyPr spcFirstLastPara="1" wrap="square" lIns="91425" tIns="41575" rIns="91425" bIns="41575" anchor="t" anchorCtr="0">
            <a:noAutofit/>
          </a:bodyPr>
          <a:lstStyle/>
          <a:p>
            <a:pPr algn="just"/>
            <a:endParaRPr sz="2183" dirty="0"/>
          </a:p>
          <a:p>
            <a:pPr marL="311902" indent="-173281" algn="just">
              <a:buSzPts val="2183"/>
            </a:pPr>
            <a:endParaRPr sz="2183" dirty="0"/>
          </a:p>
          <a:p>
            <a:endParaRPr sz="2183" dirty="0"/>
          </a:p>
        </p:txBody>
      </p:sp>
      <p:sp>
        <p:nvSpPr>
          <p:cNvPr id="11" name="Content Placeholder 2"/>
          <p:cNvSpPr txBox="1">
            <a:spLocks/>
          </p:cNvSpPr>
          <p:nvPr/>
        </p:nvSpPr>
        <p:spPr bwMode="auto">
          <a:xfrm>
            <a:off x="3083457" y="1725300"/>
            <a:ext cx="7254310" cy="2751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Tx/>
              <a:buFont typeface="Arial" panose="020B0604020202020204" pitchFamily="34" charset="0"/>
              <a:buNone/>
              <a:defRPr/>
            </a:pPr>
            <a:endParaRPr lang="en-US" altLang="en-US" sz="1800" b="1" dirty="0">
              <a:solidFill>
                <a:sysClr val="windowText" lastClr="000000"/>
              </a:solidFill>
              <a:latin typeface="Calibri"/>
            </a:endParaRPr>
          </a:p>
        </p:txBody>
      </p:sp>
      <p:sp>
        <p:nvSpPr>
          <p:cNvPr id="12" name="Title 1"/>
          <p:cNvSpPr txBox="1">
            <a:spLocks/>
          </p:cNvSpPr>
          <p:nvPr/>
        </p:nvSpPr>
        <p:spPr>
          <a:xfrm>
            <a:off x="2148715" y="1725299"/>
            <a:ext cx="8229600" cy="5207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ltLang="en-US" sz="1800" dirty="0">
                <a:latin typeface="Times New Roman" panose="02020603050405020304" pitchFamily="18" charset="0"/>
                <a:cs typeface="Times New Roman" panose="02020603050405020304" pitchFamily="18" charset="0"/>
              </a:rPr>
              <a:t>Output</a:t>
            </a:r>
          </a:p>
        </p:txBody>
      </p:sp>
      <p:sp>
        <p:nvSpPr>
          <p:cNvPr id="13" name="Content Placeholder 2"/>
          <p:cNvSpPr txBox="1">
            <a:spLocks/>
          </p:cNvSpPr>
          <p:nvPr/>
        </p:nvSpPr>
        <p:spPr>
          <a:xfrm>
            <a:off x="2081103" y="2305240"/>
            <a:ext cx="8229600" cy="4525963"/>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Font typeface="Arial" charset="0"/>
              <a:buNone/>
              <a:defRPr/>
            </a:pPr>
            <a:r>
              <a:rPr lang="en-US" b="1" dirty="0"/>
              <a:t>1*5=5</a:t>
            </a:r>
          </a:p>
          <a:p>
            <a:pPr>
              <a:buFont typeface="Arial" charset="0"/>
              <a:buNone/>
              <a:defRPr/>
            </a:pPr>
            <a:r>
              <a:rPr lang="en-US" b="1" dirty="0"/>
              <a:t>2*5=10</a:t>
            </a:r>
          </a:p>
          <a:p>
            <a:pPr>
              <a:buFont typeface="Arial" charset="0"/>
              <a:buNone/>
              <a:defRPr/>
            </a:pPr>
            <a:r>
              <a:rPr lang="en-US" b="1" dirty="0"/>
              <a:t>3*5=15</a:t>
            </a:r>
          </a:p>
          <a:p>
            <a:pPr>
              <a:buFont typeface="Arial" charset="0"/>
              <a:buNone/>
              <a:defRPr/>
            </a:pPr>
            <a:r>
              <a:rPr lang="en-US" b="1" dirty="0"/>
              <a:t>4*5=20</a:t>
            </a:r>
          </a:p>
          <a:p>
            <a:pPr>
              <a:buFont typeface="Arial" charset="0"/>
              <a:buNone/>
              <a:defRPr/>
            </a:pPr>
            <a:r>
              <a:rPr lang="en-US" b="1" dirty="0"/>
              <a:t>5*5=25</a:t>
            </a:r>
          </a:p>
          <a:p>
            <a:pPr>
              <a:buFont typeface="Arial" charset="0"/>
              <a:buNone/>
              <a:defRPr/>
            </a:pPr>
            <a:r>
              <a:rPr lang="en-US" b="1" dirty="0"/>
              <a:t>6*5=30</a:t>
            </a:r>
          </a:p>
          <a:p>
            <a:pPr>
              <a:buFont typeface="Arial" charset="0"/>
              <a:buNone/>
              <a:defRPr/>
            </a:pPr>
            <a:r>
              <a:rPr lang="en-US" b="1" dirty="0"/>
              <a:t>7*5=35</a:t>
            </a:r>
          </a:p>
          <a:p>
            <a:pPr>
              <a:buFont typeface="Arial" charset="0"/>
              <a:buNone/>
              <a:defRPr/>
            </a:pPr>
            <a:r>
              <a:rPr lang="en-US" b="1" dirty="0"/>
              <a:t>8*5=40</a:t>
            </a:r>
          </a:p>
          <a:p>
            <a:pPr>
              <a:buFont typeface="Arial" charset="0"/>
              <a:buNone/>
              <a:defRPr/>
            </a:pPr>
            <a:r>
              <a:rPr lang="en-US" b="1" dirty="0"/>
              <a:t>9*5=45</a:t>
            </a:r>
          </a:p>
          <a:p>
            <a:pPr>
              <a:buFont typeface="Arial" charset="0"/>
              <a:buNone/>
              <a:defRPr/>
            </a:pPr>
            <a:r>
              <a:rPr lang="en-US" b="1" dirty="0"/>
              <a:t>10*5=50</a:t>
            </a:r>
          </a:p>
          <a:p>
            <a:pPr>
              <a:buFont typeface="Arial" charset="0"/>
              <a:buNone/>
              <a:defRPr/>
            </a:pPr>
            <a:endParaRPr lang="en-US" b="1" dirty="0"/>
          </a:p>
          <a:p>
            <a:pPr>
              <a:buFont typeface="Arial" charset="0"/>
              <a:buNone/>
              <a:defRPr/>
            </a:pPr>
            <a:endParaRPr lang="en-US" dirty="0"/>
          </a:p>
        </p:txBody>
      </p:sp>
      <p:sp>
        <p:nvSpPr>
          <p:cNvPr id="14" name="Content Placeholder 2"/>
          <p:cNvSpPr txBox="1">
            <a:spLocks/>
          </p:cNvSpPr>
          <p:nvPr/>
        </p:nvSpPr>
        <p:spPr bwMode="auto">
          <a:xfrm>
            <a:off x="4004869" y="2907987"/>
            <a:ext cx="6147303" cy="1403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None/>
              <a:defRPr/>
            </a:pPr>
            <a:r>
              <a:rPr lang="en-US" altLang="en-US" sz="2000" dirty="0">
                <a:solidFill>
                  <a:sysClr val="windowText" lastClr="000000"/>
                </a:solidFill>
                <a:latin typeface="Times New Roman" panose="02020603050405020304" pitchFamily="18" charset="0"/>
                <a:cs typeface="Times New Roman" panose="02020603050405020304" pitchFamily="18" charset="0"/>
              </a:rPr>
              <a:t>We can pass more than one arguments to a function, each can have different type/same type.</a:t>
            </a:r>
          </a:p>
        </p:txBody>
      </p:sp>
    </p:spTree>
    <p:extLst>
      <p:ext uri="{BB962C8B-B14F-4D97-AF65-F5344CB8AC3E}">
        <p14:creationId xmlns:p14="http://schemas.microsoft.com/office/powerpoint/2010/main" val="191454773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p:nvPr/>
        </p:nvSpPr>
        <p:spPr>
          <a:xfrm>
            <a:off x="1530549" y="857070"/>
            <a:ext cx="9143882" cy="5143720"/>
          </a:xfrm>
          <a:prstGeom prst="rect">
            <a:avLst/>
          </a:prstGeom>
          <a:solidFill>
            <a:schemeClr val="lt1">
              <a:alpha val="98823"/>
            </a:schemeClr>
          </a:solidFill>
          <a:ln w="76300" cap="flat" cmpd="sng">
            <a:solidFill>
              <a:srgbClr val="005893"/>
            </a:solidFill>
            <a:prstDash val="solid"/>
            <a:miter lim="8000"/>
            <a:headEnd type="none" w="sm" len="sm"/>
            <a:tailEnd type="none" w="sm" len="sm"/>
          </a:ln>
        </p:spPr>
        <p:txBody>
          <a:bodyPr spcFirstLastPara="1" wrap="square" lIns="91425" tIns="45700" rIns="91425" bIns="45700" anchor="t" anchorCtr="0">
            <a:noAutofit/>
          </a:bodyPr>
          <a:lstStyle/>
          <a:p>
            <a:pPr algn="just">
              <a:lnSpc>
                <a:spcPct val="115000"/>
              </a:lnSpc>
            </a:pPr>
            <a:endParaRPr dirty="0">
              <a:latin typeface="Calibri"/>
              <a:ea typeface="Calibri"/>
              <a:cs typeface="Calibri"/>
              <a:sym typeface="Calibri"/>
            </a:endParaRPr>
          </a:p>
        </p:txBody>
      </p:sp>
      <p:sp>
        <p:nvSpPr>
          <p:cNvPr id="102" name="Google Shape;102;p14"/>
          <p:cNvSpPr/>
          <p:nvPr/>
        </p:nvSpPr>
        <p:spPr>
          <a:xfrm>
            <a:off x="1982472" y="1399375"/>
            <a:ext cx="8426865" cy="164"/>
          </a:xfrm>
          <a:custGeom>
            <a:avLst/>
            <a:gdLst/>
            <a:ahLst/>
            <a:cxnLst/>
            <a:rect l="l" t="t" r="r" b="b"/>
            <a:pathLst>
              <a:path w="18527395" h="120000" extrusionOk="0">
                <a:moveTo>
                  <a:pt x="0" y="0"/>
                </a:moveTo>
                <a:lnTo>
                  <a:pt x="18526859" y="0"/>
                </a:lnTo>
              </a:path>
            </a:pathLst>
          </a:custGeom>
          <a:noFill/>
          <a:ln w="15825" cap="flat" cmpd="sng">
            <a:solidFill>
              <a:srgbClr val="5E6DB3"/>
            </a:solidFill>
            <a:prstDash val="solid"/>
            <a:round/>
            <a:headEnd type="none" w="sm" len="sm"/>
            <a:tailEnd type="none" w="sm" len="sm"/>
          </a:ln>
        </p:spPr>
      </p:sp>
      <p:sp>
        <p:nvSpPr>
          <p:cNvPr id="103" name="Google Shape;103;p14"/>
          <p:cNvSpPr/>
          <p:nvPr/>
        </p:nvSpPr>
        <p:spPr>
          <a:xfrm>
            <a:off x="1980998" y="994285"/>
            <a:ext cx="321912" cy="322567"/>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endParaRPr/>
          </a:p>
        </p:txBody>
      </p:sp>
      <p:sp>
        <p:nvSpPr>
          <p:cNvPr id="104" name="Google Shape;104;p14"/>
          <p:cNvSpPr/>
          <p:nvPr/>
        </p:nvSpPr>
        <p:spPr>
          <a:xfrm>
            <a:off x="2880748" y="1181275"/>
            <a:ext cx="25871" cy="25871"/>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sp>
      <p:sp>
        <p:nvSpPr>
          <p:cNvPr id="105" name="Google Shape;105;p14"/>
          <p:cNvSpPr/>
          <p:nvPr/>
        </p:nvSpPr>
        <p:spPr>
          <a:xfrm>
            <a:off x="2887952" y="1187006"/>
            <a:ext cx="11462" cy="14245"/>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sp>
      <p:sp>
        <p:nvSpPr>
          <p:cNvPr id="106" name="Google Shape;106;p14"/>
          <p:cNvSpPr/>
          <p:nvPr/>
        </p:nvSpPr>
        <p:spPr>
          <a:xfrm>
            <a:off x="2352851" y="1056341"/>
            <a:ext cx="730607" cy="223668"/>
          </a:xfrm>
          <a:prstGeom prst="rect">
            <a:avLst/>
          </a:prstGeom>
          <a:noFill/>
          <a:ln>
            <a:noFill/>
          </a:ln>
        </p:spPr>
        <p:txBody>
          <a:bodyPr spcFirstLastPara="1" wrap="square" lIns="0" tIns="7850" rIns="0" bIns="0" anchor="t" anchorCtr="0">
            <a:noAutofit/>
          </a:bodyPr>
          <a:lstStyle/>
          <a:p>
            <a:pPr marL="5776">
              <a:lnSpc>
                <a:spcPct val="106000"/>
              </a:lnSpc>
            </a:pPr>
            <a:r>
              <a:rPr lang="en-US" sz="728" b="1">
                <a:solidFill>
                  <a:srgbClr val="231F20"/>
                </a:solidFill>
                <a:latin typeface="Helvetica Neue"/>
                <a:ea typeface="Helvetica Neue"/>
                <a:cs typeface="Helvetica Neue"/>
                <a:sym typeface="Helvetica Neue"/>
              </a:rPr>
              <a:t>RV College of</a:t>
            </a:r>
            <a:endParaRPr sz="728"/>
          </a:p>
          <a:p>
            <a:pPr marL="5776">
              <a:lnSpc>
                <a:spcPct val="106000"/>
              </a:lnSpc>
              <a:spcBef>
                <a:spcPts val="45"/>
              </a:spcBef>
            </a:pPr>
            <a:r>
              <a:rPr lang="en-US" sz="728" b="1">
                <a:solidFill>
                  <a:srgbClr val="231F20"/>
                </a:solidFill>
                <a:latin typeface="Helvetica Neue"/>
                <a:ea typeface="Helvetica Neue"/>
                <a:cs typeface="Helvetica Neue"/>
                <a:sym typeface="Helvetica Neue"/>
              </a:rPr>
              <a:t>Engineering </a:t>
            </a:r>
            <a:endParaRPr sz="728"/>
          </a:p>
        </p:txBody>
      </p:sp>
      <p:sp>
        <p:nvSpPr>
          <p:cNvPr id="107" name="Google Shape;107;p14"/>
          <p:cNvSpPr txBox="1"/>
          <p:nvPr/>
        </p:nvSpPr>
        <p:spPr>
          <a:xfrm>
            <a:off x="8730022" y="1042587"/>
            <a:ext cx="1673584" cy="209914"/>
          </a:xfrm>
          <a:prstGeom prst="rect">
            <a:avLst/>
          </a:prstGeom>
          <a:noFill/>
          <a:ln>
            <a:noFill/>
          </a:ln>
        </p:spPr>
        <p:txBody>
          <a:bodyPr spcFirstLastPara="1" wrap="square" lIns="0" tIns="0" rIns="0" bIns="0" anchor="t" anchorCtr="0">
            <a:noAutofit/>
          </a:bodyPr>
          <a:lstStyle/>
          <a:p>
            <a:pPr algn="r"/>
            <a:r>
              <a:rPr lang="en-US" sz="1092" i="1">
                <a:solidFill>
                  <a:srgbClr val="422C75"/>
                </a:solidFill>
                <a:latin typeface="Playfair Display"/>
                <a:ea typeface="Playfair Display"/>
                <a:cs typeface="Playfair Display"/>
                <a:sym typeface="Playfair Display"/>
              </a:rPr>
              <a:t>Go, change the world</a:t>
            </a:r>
            <a:endParaRPr/>
          </a:p>
        </p:txBody>
      </p:sp>
      <p:sp>
        <p:nvSpPr>
          <p:cNvPr id="108" name="Google Shape;108;p14"/>
          <p:cNvSpPr/>
          <p:nvPr/>
        </p:nvSpPr>
        <p:spPr>
          <a:xfrm>
            <a:off x="2148716" y="2246000"/>
            <a:ext cx="7132089" cy="3646047"/>
          </a:xfrm>
          <a:prstGeom prst="rect">
            <a:avLst/>
          </a:prstGeom>
          <a:noFill/>
          <a:ln>
            <a:noFill/>
          </a:ln>
        </p:spPr>
        <p:txBody>
          <a:bodyPr spcFirstLastPara="1" wrap="square" lIns="91425" tIns="41575" rIns="91425" bIns="41575" anchor="t" anchorCtr="0">
            <a:noAutofit/>
          </a:bodyPr>
          <a:lstStyle/>
          <a:p>
            <a:pPr algn="just"/>
            <a:endParaRPr sz="2183"/>
          </a:p>
          <a:p>
            <a:pPr marL="311902" indent="-173281" algn="just">
              <a:buSzPts val="2183"/>
            </a:pPr>
            <a:endParaRPr sz="2183"/>
          </a:p>
          <a:p>
            <a:endParaRPr sz="2183"/>
          </a:p>
        </p:txBody>
      </p:sp>
      <p:sp>
        <p:nvSpPr>
          <p:cNvPr id="11" name="Content Placeholder 2"/>
          <p:cNvSpPr txBox="1">
            <a:spLocks/>
          </p:cNvSpPr>
          <p:nvPr/>
        </p:nvSpPr>
        <p:spPr bwMode="auto">
          <a:xfrm>
            <a:off x="3083457" y="1725300"/>
            <a:ext cx="7254310" cy="2751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Tx/>
              <a:buFont typeface="Arial" panose="020B0604020202020204" pitchFamily="34" charset="0"/>
              <a:buNone/>
              <a:defRPr/>
            </a:pPr>
            <a:endParaRPr lang="en-US" altLang="en-US" sz="1800" b="1" dirty="0">
              <a:solidFill>
                <a:sysClr val="windowText" lastClr="000000"/>
              </a:solidFill>
              <a:latin typeface="Calibri"/>
            </a:endParaRPr>
          </a:p>
        </p:txBody>
      </p:sp>
      <p:sp>
        <p:nvSpPr>
          <p:cNvPr id="12" name="Content Placeholder 2"/>
          <p:cNvSpPr txBox="1">
            <a:spLocks/>
          </p:cNvSpPr>
          <p:nvPr/>
        </p:nvSpPr>
        <p:spPr>
          <a:xfrm>
            <a:off x="2081032" y="1546413"/>
            <a:ext cx="8229600" cy="6324600"/>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Font typeface="Arial" charset="0"/>
              <a:buNone/>
              <a:defRPr/>
            </a:pPr>
            <a:r>
              <a:rPr lang="en-US" dirty="0">
                <a:latin typeface="Times New Roman" panose="02020603050405020304" pitchFamily="18" charset="0"/>
                <a:cs typeface="Times New Roman" panose="02020603050405020304" pitchFamily="18" charset="0"/>
              </a:rPr>
              <a:t>#include&lt;</a:t>
            </a:r>
            <a:r>
              <a:rPr lang="en-US" dirty="0" err="1">
                <a:latin typeface="Times New Roman" panose="02020603050405020304" pitchFamily="18" charset="0"/>
                <a:cs typeface="Times New Roman" panose="02020603050405020304" pitchFamily="18" charset="0"/>
              </a:rPr>
              <a:t>conio.h</a:t>
            </a:r>
            <a:r>
              <a:rPr lang="en-US" dirty="0">
                <a:latin typeface="Times New Roman" panose="02020603050405020304" pitchFamily="18" charset="0"/>
                <a:cs typeface="Times New Roman" panose="02020603050405020304" pitchFamily="18" charset="0"/>
              </a:rPr>
              <a:t>&gt;</a:t>
            </a:r>
          </a:p>
          <a:p>
            <a:pPr>
              <a:buFont typeface="Arial" charset="0"/>
              <a:buNone/>
              <a:defRPr/>
            </a:pPr>
            <a:r>
              <a:rPr lang="en-US" dirty="0">
                <a:latin typeface="Times New Roman" panose="02020603050405020304" pitchFamily="18" charset="0"/>
                <a:cs typeface="Times New Roman" panose="02020603050405020304" pitchFamily="18" charset="0"/>
              </a:rPr>
              <a:t>#include&lt;</a:t>
            </a:r>
            <a:r>
              <a:rPr lang="en-US" dirty="0" err="1">
                <a:latin typeface="Times New Roman" panose="02020603050405020304" pitchFamily="18" charset="0"/>
                <a:cs typeface="Times New Roman" panose="02020603050405020304" pitchFamily="18" charset="0"/>
              </a:rPr>
              <a:t>stdio.h</a:t>
            </a:r>
            <a:r>
              <a:rPr lang="en-US" dirty="0">
                <a:latin typeface="Times New Roman" panose="02020603050405020304" pitchFamily="18" charset="0"/>
                <a:cs typeface="Times New Roman" panose="02020603050405020304" pitchFamily="18" charset="0"/>
              </a:rPr>
              <a:t>&gt;</a:t>
            </a:r>
          </a:p>
          <a:p>
            <a:pPr>
              <a:buFont typeface="Arial" charset="0"/>
              <a:buNone/>
              <a:defRPr/>
            </a:pPr>
            <a:endParaRPr lang="en-US" dirty="0">
              <a:latin typeface="Times New Roman" panose="02020603050405020304" pitchFamily="18" charset="0"/>
              <a:cs typeface="Times New Roman" panose="02020603050405020304" pitchFamily="18" charset="0"/>
            </a:endParaRPr>
          </a:p>
          <a:p>
            <a:pPr>
              <a:buFont typeface="Arial" charset="0"/>
              <a:buNone/>
              <a:defRPr/>
            </a:pPr>
            <a:r>
              <a:rPr lang="en-US" b="1" dirty="0">
                <a:latin typeface="Times New Roman" panose="02020603050405020304" pitchFamily="18" charset="0"/>
                <a:cs typeface="Times New Roman" panose="02020603050405020304" pitchFamily="18" charset="0"/>
              </a:rPr>
              <a:t>void add(</a:t>
            </a:r>
            <a:r>
              <a:rPr lang="en-US" b="1" dirty="0" err="1">
                <a:latin typeface="Times New Roman" panose="02020603050405020304" pitchFamily="18" charset="0"/>
                <a:cs typeface="Times New Roman" panose="02020603050405020304" pitchFamily="18" charset="0"/>
              </a:rPr>
              <a:t>int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int</a:t>
            </a:r>
            <a:r>
              <a:rPr lang="en-US" b="1" dirty="0">
                <a:latin typeface="Times New Roman" panose="02020603050405020304" pitchFamily="18" charset="0"/>
                <a:cs typeface="Times New Roman" panose="02020603050405020304" pitchFamily="18" charset="0"/>
              </a:rPr>
              <a:t>);</a:t>
            </a:r>
          </a:p>
          <a:p>
            <a:pPr>
              <a:buFont typeface="Arial" charset="0"/>
              <a:buNone/>
              <a:defRPr/>
            </a:pPr>
            <a:endParaRPr lang="en-US" dirty="0">
              <a:latin typeface="Times New Roman" panose="02020603050405020304" pitchFamily="18" charset="0"/>
              <a:cs typeface="Times New Roman" panose="02020603050405020304" pitchFamily="18" charset="0"/>
            </a:endParaRPr>
          </a:p>
          <a:p>
            <a:pPr>
              <a:buFont typeface="Arial" charset="0"/>
              <a:buNone/>
              <a:defRPr/>
            </a:pPr>
            <a:r>
              <a:rPr lang="en-US" dirty="0">
                <a:latin typeface="Times New Roman" panose="02020603050405020304" pitchFamily="18" charset="0"/>
                <a:cs typeface="Times New Roman" panose="02020603050405020304" pitchFamily="18" charset="0"/>
              </a:rPr>
              <a:t>void main()</a:t>
            </a:r>
          </a:p>
          <a:p>
            <a:pPr>
              <a:buFont typeface="Arial" charset="0"/>
              <a:buNone/>
              <a:defRPr/>
            </a:pPr>
            <a:r>
              <a:rPr lang="en-US" dirty="0">
                <a:latin typeface="Times New Roman" panose="02020603050405020304" pitchFamily="18" charset="0"/>
                <a:cs typeface="Times New Roman" panose="02020603050405020304" pitchFamily="18" charset="0"/>
              </a:rPr>
              <a:t>	{</a:t>
            </a:r>
          </a:p>
          <a:p>
            <a:pPr>
              <a:buFont typeface="Arial" charset="0"/>
              <a:buNone/>
              <a:defRPr/>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clrscr</a:t>
            </a:r>
            <a:r>
              <a:rPr lang="en-US" dirty="0">
                <a:latin typeface="Times New Roman" panose="02020603050405020304" pitchFamily="18" charset="0"/>
                <a:cs typeface="Times New Roman" panose="02020603050405020304" pitchFamily="18" charset="0"/>
              </a:rPr>
              <a:t>();</a:t>
            </a:r>
          </a:p>
          <a:p>
            <a:pPr>
              <a:buFont typeface="Arial" charset="0"/>
              <a:buNone/>
              <a:defRPr/>
            </a:pPr>
            <a:endParaRPr lang="en-US" dirty="0">
              <a:latin typeface="Times New Roman" panose="02020603050405020304" pitchFamily="18" charset="0"/>
              <a:cs typeface="Times New Roman" panose="02020603050405020304" pitchFamily="18" charset="0"/>
            </a:endParaRPr>
          </a:p>
          <a:p>
            <a:pPr>
              <a:buFont typeface="Arial" charset="0"/>
              <a:buNone/>
              <a:defRPr/>
            </a:pPr>
            <a:r>
              <a:rPr lang="en-US" b="1" dirty="0">
                <a:latin typeface="Times New Roman" panose="02020603050405020304" pitchFamily="18" charset="0"/>
                <a:cs typeface="Times New Roman" panose="02020603050405020304" pitchFamily="18" charset="0"/>
              </a:rPr>
              <a:t>		add(5, 7);</a:t>
            </a:r>
          </a:p>
          <a:p>
            <a:pPr>
              <a:buFont typeface="Arial" charset="0"/>
              <a:buNone/>
              <a:defRPr/>
            </a:pPr>
            <a:endParaRPr lang="en-US" dirty="0">
              <a:latin typeface="Times New Roman" panose="02020603050405020304" pitchFamily="18" charset="0"/>
              <a:cs typeface="Times New Roman" panose="02020603050405020304" pitchFamily="18" charset="0"/>
            </a:endParaRPr>
          </a:p>
          <a:p>
            <a:pPr>
              <a:buFont typeface="Arial" charset="0"/>
              <a:buNone/>
              <a:defRPr/>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getch</a:t>
            </a:r>
            <a:r>
              <a:rPr lang="en-US" dirty="0">
                <a:latin typeface="Times New Roman" panose="02020603050405020304" pitchFamily="18" charset="0"/>
                <a:cs typeface="Times New Roman" panose="02020603050405020304" pitchFamily="18" charset="0"/>
              </a:rPr>
              <a:t>();</a:t>
            </a:r>
          </a:p>
          <a:p>
            <a:pPr>
              <a:buFont typeface="Arial" charset="0"/>
              <a:buNone/>
              <a:defRPr/>
            </a:pPr>
            <a:r>
              <a:rPr lang="en-US" dirty="0">
                <a:latin typeface="Times New Roman" panose="02020603050405020304" pitchFamily="18" charset="0"/>
                <a:cs typeface="Times New Roman" panose="02020603050405020304" pitchFamily="18" charset="0"/>
              </a:rPr>
              <a:t>	}</a:t>
            </a:r>
          </a:p>
          <a:p>
            <a:pPr>
              <a:buFont typeface="Arial" charset="0"/>
              <a:buNone/>
              <a:defRPr/>
            </a:pPr>
            <a:endParaRPr lang="en-US" dirty="0">
              <a:latin typeface="Times New Roman" panose="02020603050405020304" pitchFamily="18" charset="0"/>
              <a:cs typeface="Times New Roman" panose="02020603050405020304" pitchFamily="18" charset="0"/>
            </a:endParaRPr>
          </a:p>
          <a:p>
            <a:pPr>
              <a:buFont typeface="Arial" charset="0"/>
              <a:buNone/>
              <a:defRPr/>
            </a:pPr>
            <a:r>
              <a:rPr lang="en-US" b="1" dirty="0">
                <a:latin typeface="Times New Roman" panose="02020603050405020304" pitchFamily="18" charset="0"/>
                <a:cs typeface="Times New Roman" panose="02020603050405020304" pitchFamily="18" charset="0"/>
              </a:rPr>
              <a:t>void add(</a:t>
            </a:r>
            <a:r>
              <a:rPr lang="en-US" b="1" dirty="0" err="1">
                <a:latin typeface="Times New Roman" panose="02020603050405020304" pitchFamily="18" charset="0"/>
                <a:cs typeface="Times New Roman" panose="02020603050405020304" pitchFamily="18" charset="0"/>
              </a:rPr>
              <a:t>int</a:t>
            </a:r>
            <a:r>
              <a:rPr lang="en-US" b="1" dirty="0">
                <a:latin typeface="Times New Roman" panose="02020603050405020304" pitchFamily="18" charset="0"/>
                <a:cs typeface="Times New Roman" panose="02020603050405020304" pitchFamily="18" charset="0"/>
              </a:rPr>
              <a:t> x,    </a:t>
            </a:r>
            <a:r>
              <a:rPr lang="en-US" b="1" dirty="0" err="1">
                <a:latin typeface="Times New Roman" panose="02020603050405020304" pitchFamily="18" charset="0"/>
                <a:cs typeface="Times New Roman" panose="02020603050405020304" pitchFamily="18" charset="0"/>
              </a:rPr>
              <a:t>int</a:t>
            </a:r>
            <a:r>
              <a:rPr lang="en-US" b="1" dirty="0">
                <a:latin typeface="Times New Roman" panose="02020603050405020304" pitchFamily="18" charset="0"/>
                <a:cs typeface="Times New Roman" panose="02020603050405020304" pitchFamily="18" charset="0"/>
              </a:rPr>
              <a:t> y)</a:t>
            </a:r>
          </a:p>
          <a:p>
            <a:pPr>
              <a:buFont typeface="Arial" charset="0"/>
              <a:buNone/>
              <a:defRPr/>
            </a:pPr>
            <a:r>
              <a:rPr lang="en-US" b="1" dirty="0">
                <a:latin typeface="Times New Roman" panose="02020603050405020304" pitchFamily="18" charset="0"/>
                <a:cs typeface="Times New Roman" panose="02020603050405020304" pitchFamily="18" charset="0"/>
              </a:rPr>
              <a:t>	{</a:t>
            </a:r>
          </a:p>
          <a:p>
            <a:pPr>
              <a:buFont typeface="Arial" charset="0"/>
              <a:buNone/>
              <a:defRPr/>
            </a:pP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printf</a:t>
            </a:r>
            <a:r>
              <a:rPr lang="en-US" b="1" dirty="0">
                <a:latin typeface="Times New Roman" panose="02020603050405020304" pitchFamily="18" charset="0"/>
                <a:cs typeface="Times New Roman" panose="02020603050405020304" pitchFamily="18" charset="0"/>
              </a:rPr>
              <a:t>(“Addition is %d",</a:t>
            </a:r>
            <a:r>
              <a:rPr lang="en-US" b="1" dirty="0" err="1">
                <a:latin typeface="Times New Roman" panose="02020603050405020304" pitchFamily="18" charset="0"/>
                <a:cs typeface="Times New Roman" panose="02020603050405020304" pitchFamily="18" charset="0"/>
              </a:rPr>
              <a:t>x+y</a:t>
            </a:r>
            <a:r>
              <a:rPr lang="en-US" b="1" dirty="0">
                <a:latin typeface="Times New Roman" panose="02020603050405020304" pitchFamily="18" charset="0"/>
                <a:cs typeface="Times New Roman" panose="02020603050405020304" pitchFamily="18" charset="0"/>
              </a:rPr>
              <a:t>);</a:t>
            </a:r>
          </a:p>
          <a:p>
            <a:pPr>
              <a:buFont typeface="Arial" charset="0"/>
              <a:buNone/>
              <a:defRPr/>
            </a:pPr>
            <a:r>
              <a:rPr lang="en-US"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10267330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p:nvPr/>
        </p:nvSpPr>
        <p:spPr>
          <a:xfrm>
            <a:off x="1530549" y="857070"/>
            <a:ext cx="9143882" cy="5143720"/>
          </a:xfrm>
          <a:prstGeom prst="rect">
            <a:avLst/>
          </a:prstGeom>
          <a:solidFill>
            <a:schemeClr val="lt1">
              <a:alpha val="98823"/>
            </a:schemeClr>
          </a:solidFill>
          <a:ln w="76300" cap="flat" cmpd="sng">
            <a:solidFill>
              <a:srgbClr val="005893"/>
            </a:solidFill>
            <a:prstDash val="solid"/>
            <a:miter lim="8000"/>
            <a:headEnd type="none" w="sm" len="sm"/>
            <a:tailEnd type="none" w="sm" len="sm"/>
          </a:ln>
        </p:spPr>
        <p:txBody>
          <a:bodyPr spcFirstLastPara="1" wrap="square" lIns="91425" tIns="45700" rIns="91425" bIns="45700" anchor="t" anchorCtr="0">
            <a:noAutofit/>
          </a:bodyPr>
          <a:lstStyle/>
          <a:p>
            <a:pPr algn="just">
              <a:lnSpc>
                <a:spcPct val="115000"/>
              </a:lnSpc>
            </a:pPr>
            <a:endParaRPr dirty="0">
              <a:latin typeface="Calibri"/>
              <a:ea typeface="Calibri"/>
              <a:cs typeface="Calibri"/>
              <a:sym typeface="Calibri"/>
            </a:endParaRPr>
          </a:p>
        </p:txBody>
      </p:sp>
      <p:sp>
        <p:nvSpPr>
          <p:cNvPr id="102" name="Google Shape;102;p14"/>
          <p:cNvSpPr/>
          <p:nvPr/>
        </p:nvSpPr>
        <p:spPr>
          <a:xfrm>
            <a:off x="1982472" y="1399375"/>
            <a:ext cx="8426865" cy="164"/>
          </a:xfrm>
          <a:custGeom>
            <a:avLst/>
            <a:gdLst/>
            <a:ahLst/>
            <a:cxnLst/>
            <a:rect l="l" t="t" r="r" b="b"/>
            <a:pathLst>
              <a:path w="18527395" h="120000" extrusionOk="0">
                <a:moveTo>
                  <a:pt x="0" y="0"/>
                </a:moveTo>
                <a:lnTo>
                  <a:pt x="18526859" y="0"/>
                </a:lnTo>
              </a:path>
            </a:pathLst>
          </a:custGeom>
          <a:noFill/>
          <a:ln w="15825" cap="flat" cmpd="sng">
            <a:solidFill>
              <a:srgbClr val="5E6DB3"/>
            </a:solidFill>
            <a:prstDash val="solid"/>
            <a:round/>
            <a:headEnd type="none" w="sm" len="sm"/>
            <a:tailEnd type="none" w="sm" len="sm"/>
          </a:ln>
        </p:spPr>
      </p:sp>
      <p:sp>
        <p:nvSpPr>
          <p:cNvPr id="103" name="Google Shape;103;p14"/>
          <p:cNvSpPr/>
          <p:nvPr/>
        </p:nvSpPr>
        <p:spPr>
          <a:xfrm>
            <a:off x="1980998" y="994285"/>
            <a:ext cx="321912" cy="322567"/>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endParaRPr/>
          </a:p>
        </p:txBody>
      </p:sp>
      <p:sp>
        <p:nvSpPr>
          <p:cNvPr id="104" name="Google Shape;104;p14"/>
          <p:cNvSpPr/>
          <p:nvPr/>
        </p:nvSpPr>
        <p:spPr>
          <a:xfrm>
            <a:off x="2880748" y="1181275"/>
            <a:ext cx="25871" cy="25871"/>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sp>
      <p:sp>
        <p:nvSpPr>
          <p:cNvPr id="105" name="Google Shape;105;p14"/>
          <p:cNvSpPr/>
          <p:nvPr/>
        </p:nvSpPr>
        <p:spPr>
          <a:xfrm>
            <a:off x="2887952" y="1187006"/>
            <a:ext cx="11462" cy="14245"/>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sp>
      <p:sp>
        <p:nvSpPr>
          <p:cNvPr id="106" name="Google Shape;106;p14"/>
          <p:cNvSpPr/>
          <p:nvPr/>
        </p:nvSpPr>
        <p:spPr>
          <a:xfrm>
            <a:off x="2352851" y="1056341"/>
            <a:ext cx="730607" cy="223668"/>
          </a:xfrm>
          <a:prstGeom prst="rect">
            <a:avLst/>
          </a:prstGeom>
          <a:noFill/>
          <a:ln>
            <a:noFill/>
          </a:ln>
        </p:spPr>
        <p:txBody>
          <a:bodyPr spcFirstLastPara="1" wrap="square" lIns="0" tIns="7850" rIns="0" bIns="0" anchor="t" anchorCtr="0">
            <a:noAutofit/>
          </a:bodyPr>
          <a:lstStyle/>
          <a:p>
            <a:pPr marL="5776">
              <a:lnSpc>
                <a:spcPct val="106000"/>
              </a:lnSpc>
            </a:pPr>
            <a:r>
              <a:rPr lang="en-US" sz="728" b="1">
                <a:solidFill>
                  <a:srgbClr val="231F20"/>
                </a:solidFill>
                <a:latin typeface="Helvetica Neue"/>
                <a:ea typeface="Helvetica Neue"/>
                <a:cs typeface="Helvetica Neue"/>
                <a:sym typeface="Helvetica Neue"/>
              </a:rPr>
              <a:t>RV College of</a:t>
            </a:r>
            <a:endParaRPr sz="728"/>
          </a:p>
          <a:p>
            <a:pPr marL="5776">
              <a:lnSpc>
                <a:spcPct val="106000"/>
              </a:lnSpc>
              <a:spcBef>
                <a:spcPts val="45"/>
              </a:spcBef>
            </a:pPr>
            <a:r>
              <a:rPr lang="en-US" sz="728" b="1">
                <a:solidFill>
                  <a:srgbClr val="231F20"/>
                </a:solidFill>
                <a:latin typeface="Helvetica Neue"/>
                <a:ea typeface="Helvetica Neue"/>
                <a:cs typeface="Helvetica Neue"/>
                <a:sym typeface="Helvetica Neue"/>
              </a:rPr>
              <a:t>Engineering </a:t>
            </a:r>
            <a:endParaRPr sz="728"/>
          </a:p>
        </p:txBody>
      </p:sp>
      <p:sp>
        <p:nvSpPr>
          <p:cNvPr id="107" name="Google Shape;107;p14"/>
          <p:cNvSpPr txBox="1"/>
          <p:nvPr/>
        </p:nvSpPr>
        <p:spPr>
          <a:xfrm>
            <a:off x="8730022" y="1042587"/>
            <a:ext cx="1673584" cy="209914"/>
          </a:xfrm>
          <a:prstGeom prst="rect">
            <a:avLst/>
          </a:prstGeom>
          <a:noFill/>
          <a:ln>
            <a:noFill/>
          </a:ln>
        </p:spPr>
        <p:txBody>
          <a:bodyPr spcFirstLastPara="1" wrap="square" lIns="0" tIns="0" rIns="0" bIns="0" anchor="t" anchorCtr="0">
            <a:noAutofit/>
          </a:bodyPr>
          <a:lstStyle/>
          <a:p>
            <a:pPr algn="r"/>
            <a:r>
              <a:rPr lang="en-US" sz="1092" i="1">
                <a:solidFill>
                  <a:srgbClr val="422C75"/>
                </a:solidFill>
                <a:latin typeface="Playfair Display"/>
                <a:ea typeface="Playfair Display"/>
                <a:cs typeface="Playfair Display"/>
                <a:sym typeface="Playfair Display"/>
              </a:rPr>
              <a:t>Go, change the world</a:t>
            </a:r>
            <a:endParaRPr/>
          </a:p>
        </p:txBody>
      </p:sp>
      <p:sp>
        <p:nvSpPr>
          <p:cNvPr id="108" name="Google Shape;108;p14"/>
          <p:cNvSpPr/>
          <p:nvPr/>
        </p:nvSpPr>
        <p:spPr>
          <a:xfrm>
            <a:off x="2148716" y="2246000"/>
            <a:ext cx="7132089" cy="3646047"/>
          </a:xfrm>
          <a:prstGeom prst="rect">
            <a:avLst/>
          </a:prstGeom>
          <a:noFill/>
          <a:ln>
            <a:noFill/>
          </a:ln>
        </p:spPr>
        <p:txBody>
          <a:bodyPr spcFirstLastPara="1" wrap="square" lIns="91425" tIns="41575" rIns="91425" bIns="41575" anchor="t" anchorCtr="0">
            <a:noAutofit/>
          </a:bodyPr>
          <a:lstStyle/>
          <a:p>
            <a:pPr algn="just"/>
            <a:endParaRPr sz="2183"/>
          </a:p>
          <a:p>
            <a:pPr marL="311902" indent="-173281" algn="just">
              <a:buSzPts val="2183"/>
            </a:pPr>
            <a:endParaRPr sz="2183"/>
          </a:p>
          <a:p>
            <a:endParaRPr sz="2183"/>
          </a:p>
        </p:txBody>
      </p:sp>
      <p:pic>
        <p:nvPicPr>
          <p:cNvPr id="1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02910" y="1479280"/>
            <a:ext cx="5911914" cy="4433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
          <p:cNvSpPr txBox="1">
            <a:spLocks/>
          </p:cNvSpPr>
          <p:nvPr/>
        </p:nvSpPr>
        <p:spPr>
          <a:xfrm>
            <a:off x="5991886" y="1806894"/>
            <a:ext cx="2983117" cy="27074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ltLang="en-US" dirty="0"/>
              <a:t>Output</a:t>
            </a:r>
          </a:p>
        </p:txBody>
      </p:sp>
      <p:sp>
        <p:nvSpPr>
          <p:cNvPr id="15" name="Content Placeholder 2"/>
          <p:cNvSpPr txBox="1">
            <a:spLocks/>
          </p:cNvSpPr>
          <p:nvPr/>
        </p:nvSpPr>
        <p:spPr>
          <a:xfrm>
            <a:off x="6067776" y="2339232"/>
            <a:ext cx="2983117" cy="1072079"/>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Font typeface="Arial" panose="020B0604020202020204" pitchFamily="34" charset="0"/>
              <a:buNone/>
            </a:pPr>
            <a:r>
              <a:rPr lang="en-US" altLang="en-US" b="1" dirty="0"/>
              <a:t>Addition is 12 </a:t>
            </a:r>
            <a:endParaRPr lang="en-US" altLang="en-US" dirty="0"/>
          </a:p>
        </p:txBody>
      </p:sp>
    </p:spTree>
    <p:extLst>
      <p:ext uri="{BB962C8B-B14F-4D97-AF65-F5344CB8AC3E}">
        <p14:creationId xmlns:p14="http://schemas.microsoft.com/office/powerpoint/2010/main" val="13065016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p:nvPr/>
        </p:nvSpPr>
        <p:spPr>
          <a:xfrm>
            <a:off x="1803502" y="748326"/>
            <a:ext cx="9143882" cy="5143720"/>
          </a:xfrm>
          <a:prstGeom prst="rect">
            <a:avLst/>
          </a:prstGeom>
          <a:solidFill>
            <a:schemeClr val="lt1">
              <a:alpha val="98823"/>
            </a:schemeClr>
          </a:solidFill>
          <a:ln w="76300" cap="flat" cmpd="sng">
            <a:solidFill>
              <a:srgbClr val="005893"/>
            </a:solidFill>
            <a:prstDash val="solid"/>
            <a:miter lim="8000"/>
            <a:headEnd type="none" w="sm" len="sm"/>
            <a:tailEnd type="none" w="sm" len="sm"/>
          </a:ln>
        </p:spPr>
        <p:txBody>
          <a:bodyPr spcFirstLastPara="1" wrap="square" lIns="91425" tIns="45700" rIns="91425" bIns="45700" anchor="t" anchorCtr="0">
            <a:noAutofit/>
          </a:bodyPr>
          <a:lstStyle/>
          <a:p>
            <a:pPr algn="just">
              <a:lnSpc>
                <a:spcPct val="115000"/>
              </a:lnSpc>
            </a:pPr>
            <a:endParaRPr dirty="0">
              <a:latin typeface="Calibri"/>
              <a:ea typeface="Calibri"/>
              <a:cs typeface="Calibri"/>
              <a:sym typeface="Calibri"/>
            </a:endParaRPr>
          </a:p>
        </p:txBody>
      </p:sp>
      <p:sp>
        <p:nvSpPr>
          <p:cNvPr id="102" name="Google Shape;102;p14"/>
          <p:cNvSpPr/>
          <p:nvPr/>
        </p:nvSpPr>
        <p:spPr>
          <a:xfrm>
            <a:off x="1982472" y="1399375"/>
            <a:ext cx="8426865" cy="164"/>
          </a:xfrm>
          <a:custGeom>
            <a:avLst/>
            <a:gdLst/>
            <a:ahLst/>
            <a:cxnLst/>
            <a:rect l="l" t="t" r="r" b="b"/>
            <a:pathLst>
              <a:path w="18527395" h="120000" extrusionOk="0">
                <a:moveTo>
                  <a:pt x="0" y="0"/>
                </a:moveTo>
                <a:lnTo>
                  <a:pt x="18526859" y="0"/>
                </a:lnTo>
              </a:path>
            </a:pathLst>
          </a:custGeom>
          <a:noFill/>
          <a:ln w="15825" cap="flat" cmpd="sng">
            <a:solidFill>
              <a:srgbClr val="5E6DB3"/>
            </a:solidFill>
            <a:prstDash val="solid"/>
            <a:round/>
            <a:headEnd type="none" w="sm" len="sm"/>
            <a:tailEnd type="none" w="sm" len="sm"/>
          </a:ln>
        </p:spPr>
      </p:sp>
      <p:sp>
        <p:nvSpPr>
          <p:cNvPr id="103" name="Google Shape;103;p14"/>
          <p:cNvSpPr/>
          <p:nvPr/>
        </p:nvSpPr>
        <p:spPr>
          <a:xfrm>
            <a:off x="1980998" y="994285"/>
            <a:ext cx="321912" cy="322567"/>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endParaRPr/>
          </a:p>
        </p:txBody>
      </p:sp>
      <p:sp>
        <p:nvSpPr>
          <p:cNvPr id="104" name="Google Shape;104;p14"/>
          <p:cNvSpPr/>
          <p:nvPr/>
        </p:nvSpPr>
        <p:spPr>
          <a:xfrm>
            <a:off x="2880748" y="1181275"/>
            <a:ext cx="25871" cy="25871"/>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sp>
      <p:sp>
        <p:nvSpPr>
          <p:cNvPr id="105" name="Google Shape;105;p14"/>
          <p:cNvSpPr/>
          <p:nvPr/>
        </p:nvSpPr>
        <p:spPr>
          <a:xfrm>
            <a:off x="2887952" y="1187006"/>
            <a:ext cx="11462" cy="14245"/>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sp>
      <p:sp>
        <p:nvSpPr>
          <p:cNvPr id="106" name="Google Shape;106;p14"/>
          <p:cNvSpPr/>
          <p:nvPr/>
        </p:nvSpPr>
        <p:spPr>
          <a:xfrm>
            <a:off x="2352851" y="1056341"/>
            <a:ext cx="730607" cy="223668"/>
          </a:xfrm>
          <a:prstGeom prst="rect">
            <a:avLst/>
          </a:prstGeom>
          <a:noFill/>
          <a:ln>
            <a:noFill/>
          </a:ln>
        </p:spPr>
        <p:txBody>
          <a:bodyPr spcFirstLastPara="1" wrap="square" lIns="0" tIns="7850" rIns="0" bIns="0" anchor="t" anchorCtr="0">
            <a:noAutofit/>
          </a:bodyPr>
          <a:lstStyle/>
          <a:p>
            <a:pPr marL="5776">
              <a:lnSpc>
                <a:spcPct val="106000"/>
              </a:lnSpc>
            </a:pPr>
            <a:r>
              <a:rPr lang="en-US" sz="728" b="1">
                <a:solidFill>
                  <a:srgbClr val="231F20"/>
                </a:solidFill>
                <a:latin typeface="Helvetica Neue"/>
                <a:ea typeface="Helvetica Neue"/>
                <a:cs typeface="Helvetica Neue"/>
                <a:sym typeface="Helvetica Neue"/>
              </a:rPr>
              <a:t>RV College of</a:t>
            </a:r>
            <a:endParaRPr sz="728"/>
          </a:p>
          <a:p>
            <a:pPr marL="5776">
              <a:lnSpc>
                <a:spcPct val="106000"/>
              </a:lnSpc>
              <a:spcBef>
                <a:spcPts val="45"/>
              </a:spcBef>
            </a:pPr>
            <a:r>
              <a:rPr lang="en-US" sz="728" b="1">
                <a:solidFill>
                  <a:srgbClr val="231F20"/>
                </a:solidFill>
                <a:latin typeface="Helvetica Neue"/>
                <a:ea typeface="Helvetica Neue"/>
                <a:cs typeface="Helvetica Neue"/>
                <a:sym typeface="Helvetica Neue"/>
              </a:rPr>
              <a:t>Engineering </a:t>
            </a:r>
            <a:endParaRPr sz="728"/>
          </a:p>
        </p:txBody>
      </p:sp>
      <p:sp>
        <p:nvSpPr>
          <p:cNvPr id="107" name="Google Shape;107;p14"/>
          <p:cNvSpPr txBox="1"/>
          <p:nvPr/>
        </p:nvSpPr>
        <p:spPr>
          <a:xfrm>
            <a:off x="8730022" y="1042587"/>
            <a:ext cx="1673584" cy="209914"/>
          </a:xfrm>
          <a:prstGeom prst="rect">
            <a:avLst/>
          </a:prstGeom>
          <a:noFill/>
          <a:ln>
            <a:noFill/>
          </a:ln>
        </p:spPr>
        <p:txBody>
          <a:bodyPr spcFirstLastPara="1" wrap="square" lIns="0" tIns="0" rIns="0" bIns="0" anchor="t" anchorCtr="0">
            <a:noAutofit/>
          </a:bodyPr>
          <a:lstStyle/>
          <a:p>
            <a:pPr algn="r"/>
            <a:r>
              <a:rPr lang="en-US" sz="1092" i="1">
                <a:solidFill>
                  <a:srgbClr val="422C75"/>
                </a:solidFill>
                <a:latin typeface="Playfair Display"/>
                <a:ea typeface="Playfair Display"/>
                <a:cs typeface="Playfair Display"/>
                <a:sym typeface="Playfair Display"/>
              </a:rPr>
              <a:t>Go, change the world</a:t>
            </a:r>
            <a:endParaRPr/>
          </a:p>
        </p:txBody>
      </p:sp>
      <p:sp>
        <p:nvSpPr>
          <p:cNvPr id="108" name="Google Shape;108;p14"/>
          <p:cNvSpPr/>
          <p:nvPr/>
        </p:nvSpPr>
        <p:spPr>
          <a:xfrm>
            <a:off x="2148716" y="2246000"/>
            <a:ext cx="7132089" cy="3646047"/>
          </a:xfrm>
          <a:prstGeom prst="rect">
            <a:avLst/>
          </a:prstGeom>
          <a:noFill/>
          <a:ln>
            <a:noFill/>
          </a:ln>
        </p:spPr>
        <p:txBody>
          <a:bodyPr spcFirstLastPara="1" wrap="square" lIns="91425" tIns="41575" rIns="91425" bIns="41575" anchor="t" anchorCtr="0">
            <a:noAutofit/>
          </a:bodyPr>
          <a:lstStyle/>
          <a:p>
            <a:pPr algn="just"/>
            <a:endParaRPr sz="2183"/>
          </a:p>
          <a:p>
            <a:pPr marL="311902" indent="-173281" algn="just">
              <a:buSzPts val="2183"/>
            </a:pPr>
            <a:endParaRPr sz="2183"/>
          </a:p>
          <a:p>
            <a:endParaRPr sz="2183"/>
          </a:p>
        </p:txBody>
      </p:sp>
      <p:sp>
        <p:nvSpPr>
          <p:cNvPr id="2" name="Rectangle 1"/>
          <p:cNvSpPr/>
          <p:nvPr/>
        </p:nvSpPr>
        <p:spPr>
          <a:xfrm>
            <a:off x="2141954" y="1516123"/>
            <a:ext cx="7684074" cy="646331"/>
          </a:xfrm>
          <a:prstGeom prst="rect">
            <a:avLst/>
          </a:prstGeom>
        </p:spPr>
        <p:txBody>
          <a:bodyPr wrap="square">
            <a:spAutoFit/>
          </a:bodyPr>
          <a:lstStyle/>
          <a:p>
            <a:pPr>
              <a:buFont typeface="Arial" panose="020B0604020202020204" pitchFamily="34" charset="0"/>
              <a:buNone/>
            </a:pPr>
            <a:r>
              <a:rPr lang="en-US" altLang="en-US" dirty="0">
                <a:latin typeface="Times New Roman" panose="02020603050405020304" pitchFamily="18" charset="0"/>
                <a:cs typeface="Times New Roman" panose="02020603050405020304" pitchFamily="18" charset="0"/>
              </a:rPr>
              <a:t>Write a program to generate a loop between two numbers.(Use functions to achieve the task)</a:t>
            </a:r>
          </a:p>
        </p:txBody>
      </p:sp>
      <p:sp>
        <p:nvSpPr>
          <p:cNvPr id="12" name="Content Placeholder 2"/>
          <p:cNvSpPr txBox="1">
            <a:spLocks/>
          </p:cNvSpPr>
          <p:nvPr/>
        </p:nvSpPr>
        <p:spPr>
          <a:xfrm>
            <a:off x="1980998" y="1821966"/>
            <a:ext cx="8229600" cy="6324600"/>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Font typeface="Arial" charset="0"/>
              <a:buNone/>
              <a:defRPr/>
            </a:pPr>
            <a:r>
              <a:rPr lang="en-US" dirty="0"/>
              <a:t>#</a:t>
            </a:r>
            <a:r>
              <a:rPr lang="en-US" dirty="0">
                <a:latin typeface="Times New Roman" panose="02020603050405020304" pitchFamily="18" charset="0"/>
                <a:cs typeface="Times New Roman" panose="02020603050405020304" pitchFamily="18" charset="0"/>
              </a:rPr>
              <a:t>include&lt;</a:t>
            </a:r>
            <a:r>
              <a:rPr lang="en-US" dirty="0" err="1">
                <a:latin typeface="Times New Roman" panose="02020603050405020304" pitchFamily="18" charset="0"/>
                <a:cs typeface="Times New Roman" panose="02020603050405020304" pitchFamily="18" charset="0"/>
              </a:rPr>
              <a:t>conio.h</a:t>
            </a:r>
            <a:r>
              <a:rPr lang="en-US" dirty="0">
                <a:latin typeface="Times New Roman" panose="02020603050405020304" pitchFamily="18" charset="0"/>
                <a:cs typeface="Times New Roman" panose="02020603050405020304" pitchFamily="18" charset="0"/>
              </a:rPr>
              <a:t>&gt;</a:t>
            </a:r>
          </a:p>
          <a:p>
            <a:pPr>
              <a:buFont typeface="Arial" charset="0"/>
              <a:buNone/>
              <a:defRPr/>
            </a:pPr>
            <a:r>
              <a:rPr lang="en-US" dirty="0">
                <a:latin typeface="Times New Roman" panose="02020603050405020304" pitchFamily="18" charset="0"/>
                <a:cs typeface="Times New Roman" panose="02020603050405020304" pitchFamily="18" charset="0"/>
              </a:rPr>
              <a:t>#include&lt;</a:t>
            </a:r>
            <a:r>
              <a:rPr lang="en-US" dirty="0" err="1">
                <a:latin typeface="Times New Roman" panose="02020603050405020304" pitchFamily="18" charset="0"/>
                <a:cs typeface="Times New Roman" panose="02020603050405020304" pitchFamily="18" charset="0"/>
              </a:rPr>
              <a:t>stdio.h</a:t>
            </a:r>
            <a:r>
              <a:rPr lang="en-US" dirty="0">
                <a:latin typeface="Times New Roman" panose="02020603050405020304" pitchFamily="18" charset="0"/>
                <a:cs typeface="Times New Roman" panose="02020603050405020304" pitchFamily="18" charset="0"/>
              </a:rPr>
              <a:t>&gt;</a:t>
            </a:r>
          </a:p>
          <a:p>
            <a:pPr>
              <a:buFont typeface="Arial" charset="0"/>
              <a:buNone/>
              <a:defRPr/>
            </a:pPr>
            <a:endParaRPr lang="en-US" dirty="0">
              <a:latin typeface="Times New Roman" panose="02020603050405020304" pitchFamily="18" charset="0"/>
              <a:cs typeface="Times New Roman" panose="02020603050405020304" pitchFamily="18" charset="0"/>
            </a:endParaRPr>
          </a:p>
          <a:p>
            <a:pPr>
              <a:buFont typeface="Arial" charset="0"/>
              <a:buNone/>
              <a:defRPr/>
            </a:pPr>
            <a:r>
              <a:rPr lang="en-US" b="1" dirty="0">
                <a:latin typeface="Times New Roman" panose="02020603050405020304" pitchFamily="18" charset="0"/>
                <a:cs typeface="Times New Roman" panose="02020603050405020304" pitchFamily="18" charset="0"/>
              </a:rPr>
              <a:t>Void  </a:t>
            </a:r>
            <a:r>
              <a:rPr lang="en-US" b="1" dirty="0" err="1">
                <a:latin typeface="Times New Roman" panose="02020603050405020304" pitchFamily="18" charset="0"/>
                <a:cs typeface="Times New Roman" panose="02020603050405020304" pitchFamily="18" charset="0"/>
              </a:rPr>
              <a:t>makeloop</a:t>
            </a: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int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int</a:t>
            </a:r>
            <a:r>
              <a:rPr lang="en-US" b="1" dirty="0">
                <a:latin typeface="Times New Roman" panose="02020603050405020304" pitchFamily="18" charset="0"/>
                <a:cs typeface="Times New Roman" panose="02020603050405020304" pitchFamily="18" charset="0"/>
              </a:rPr>
              <a:t>);</a:t>
            </a:r>
          </a:p>
          <a:p>
            <a:pPr>
              <a:buFont typeface="Arial" charset="0"/>
              <a:buNone/>
              <a:defRPr/>
            </a:pPr>
            <a:endParaRPr lang="en-US" dirty="0">
              <a:latin typeface="Times New Roman" panose="02020603050405020304" pitchFamily="18" charset="0"/>
              <a:cs typeface="Times New Roman" panose="02020603050405020304" pitchFamily="18" charset="0"/>
            </a:endParaRPr>
          </a:p>
          <a:p>
            <a:pPr>
              <a:buFont typeface="Arial" charset="0"/>
              <a:buNone/>
              <a:defRPr/>
            </a:pPr>
            <a:r>
              <a:rPr lang="en-US" dirty="0">
                <a:latin typeface="Times New Roman" panose="02020603050405020304" pitchFamily="18" charset="0"/>
                <a:cs typeface="Times New Roman" panose="02020603050405020304" pitchFamily="18" charset="0"/>
              </a:rPr>
              <a:t>void main()</a:t>
            </a:r>
          </a:p>
          <a:p>
            <a:pPr>
              <a:buFont typeface="Arial" charset="0"/>
              <a:buNone/>
              <a:defRPr/>
            </a:pPr>
            <a:r>
              <a:rPr lang="en-US" dirty="0">
                <a:latin typeface="Times New Roman" panose="02020603050405020304" pitchFamily="18" charset="0"/>
                <a:cs typeface="Times New Roman" panose="02020603050405020304" pitchFamily="18" charset="0"/>
              </a:rPr>
              <a:t>	{</a:t>
            </a:r>
          </a:p>
          <a:p>
            <a:pPr>
              <a:buFont typeface="Arial" charset="0"/>
              <a:buNone/>
              <a:defRPr/>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clrscr</a:t>
            </a:r>
            <a:r>
              <a:rPr lang="en-US" dirty="0">
                <a:latin typeface="Times New Roman" panose="02020603050405020304" pitchFamily="18" charset="0"/>
                <a:cs typeface="Times New Roman" panose="02020603050405020304" pitchFamily="18" charset="0"/>
              </a:rPr>
              <a:t>();</a:t>
            </a:r>
          </a:p>
          <a:p>
            <a:pPr>
              <a:buFont typeface="Arial" charset="0"/>
              <a:buNone/>
              <a:defRPr/>
            </a:pPr>
            <a:endParaRPr lang="en-US" dirty="0">
              <a:latin typeface="Times New Roman" panose="02020603050405020304" pitchFamily="18" charset="0"/>
              <a:cs typeface="Times New Roman" panose="02020603050405020304" pitchFamily="18" charset="0"/>
            </a:endParaRPr>
          </a:p>
          <a:p>
            <a:pPr>
              <a:buFont typeface="Arial" charset="0"/>
              <a:buNone/>
              <a:defRPr/>
            </a:pP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makeloop</a:t>
            </a:r>
            <a:r>
              <a:rPr lang="en-US" b="1" dirty="0">
                <a:latin typeface="Times New Roman" panose="02020603050405020304" pitchFamily="18" charset="0"/>
                <a:cs typeface="Times New Roman" panose="02020603050405020304" pitchFamily="18" charset="0"/>
              </a:rPr>
              <a:t> (2, 15);</a:t>
            </a:r>
          </a:p>
          <a:p>
            <a:pPr>
              <a:buFont typeface="Arial" charset="0"/>
              <a:buNone/>
              <a:defRPr/>
            </a:pPr>
            <a:endParaRPr lang="en-US" dirty="0">
              <a:latin typeface="Times New Roman" panose="02020603050405020304" pitchFamily="18" charset="0"/>
              <a:cs typeface="Times New Roman" panose="02020603050405020304" pitchFamily="18" charset="0"/>
            </a:endParaRPr>
          </a:p>
          <a:p>
            <a:pPr>
              <a:buFont typeface="Arial" charset="0"/>
              <a:buNone/>
              <a:defRPr/>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getch</a:t>
            </a:r>
            <a:r>
              <a:rPr lang="en-US" dirty="0">
                <a:latin typeface="Times New Roman" panose="02020603050405020304" pitchFamily="18" charset="0"/>
                <a:cs typeface="Times New Roman" panose="02020603050405020304" pitchFamily="18" charset="0"/>
              </a:rPr>
              <a:t>();</a:t>
            </a:r>
          </a:p>
          <a:p>
            <a:pPr>
              <a:buFont typeface="Arial" charset="0"/>
              <a:buNone/>
              <a:defRPr/>
            </a:pPr>
            <a:r>
              <a:rPr lang="en-US" dirty="0">
                <a:latin typeface="Times New Roman" panose="02020603050405020304" pitchFamily="18" charset="0"/>
                <a:cs typeface="Times New Roman" panose="02020603050405020304" pitchFamily="18" charset="0"/>
              </a:rPr>
              <a:t>	}</a:t>
            </a:r>
          </a:p>
          <a:p>
            <a:pPr>
              <a:buFont typeface="Arial" charset="0"/>
              <a:buNone/>
              <a:defRPr/>
            </a:pPr>
            <a:endParaRPr lang="en-US" dirty="0">
              <a:latin typeface="Times New Roman" panose="02020603050405020304" pitchFamily="18" charset="0"/>
              <a:cs typeface="Times New Roman" panose="02020603050405020304" pitchFamily="18" charset="0"/>
            </a:endParaRPr>
          </a:p>
          <a:p>
            <a:pPr>
              <a:buFont typeface="Arial" charset="0"/>
              <a:buNone/>
              <a:defRPr/>
            </a:pPr>
            <a:r>
              <a:rPr lang="en-US" b="1" dirty="0">
                <a:latin typeface="Times New Roman" panose="02020603050405020304" pitchFamily="18" charset="0"/>
                <a:cs typeface="Times New Roman" panose="02020603050405020304" pitchFamily="18" charset="0"/>
              </a:rPr>
              <a:t>void </a:t>
            </a:r>
            <a:r>
              <a:rPr lang="en-US" b="1" dirty="0" err="1">
                <a:latin typeface="Times New Roman" panose="02020603050405020304" pitchFamily="18" charset="0"/>
                <a:cs typeface="Times New Roman" panose="02020603050405020304" pitchFamily="18" charset="0"/>
              </a:rPr>
              <a:t>makeloop</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int</a:t>
            </a:r>
            <a:r>
              <a:rPr lang="en-US" b="1" dirty="0">
                <a:latin typeface="Times New Roman" panose="02020603050405020304" pitchFamily="18" charset="0"/>
                <a:cs typeface="Times New Roman" panose="02020603050405020304" pitchFamily="18" charset="0"/>
              </a:rPr>
              <a:t> x,    </a:t>
            </a:r>
            <a:r>
              <a:rPr lang="en-US" b="1" dirty="0" err="1">
                <a:latin typeface="Times New Roman" panose="02020603050405020304" pitchFamily="18" charset="0"/>
                <a:cs typeface="Times New Roman" panose="02020603050405020304" pitchFamily="18" charset="0"/>
              </a:rPr>
              <a:t>int</a:t>
            </a:r>
            <a:r>
              <a:rPr lang="en-US" b="1" dirty="0">
                <a:latin typeface="Times New Roman" panose="02020603050405020304" pitchFamily="18" charset="0"/>
                <a:cs typeface="Times New Roman" panose="02020603050405020304" pitchFamily="18" charset="0"/>
              </a:rPr>
              <a:t> y)</a:t>
            </a:r>
          </a:p>
          <a:p>
            <a:pPr>
              <a:buFont typeface="Arial" charset="0"/>
              <a:buNone/>
              <a:defRPr/>
            </a:pPr>
            <a:r>
              <a:rPr lang="en-US" b="1" dirty="0">
                <a:latin typeface="Times New Roman" panose="02020603050405020304" pitchFamily="18" charset="0"/>
                <a:cs typeface="Times New Roman" panose="02020603050405020304" pitchFamily="18" charset="0"/>
              </a:rPr>
              <a:t>	{</a:t>
            </a:r>
          </a:p>
          <a:p>
            <a:pPr>
              <a:buFont typeface="Arial" charset="0"/>
              <a:buNone/>
              <a:defRPr/>
            </a:pPr>
            <a:r>
              <a:rPr lang="en-US" b="1" dirty="0">
                <a:latin typeface="Times New Roman" panose="02020603050405020304" pitchFamily="18" charset="0"/>
                <a:cs typeface="Times New Roman" panose="02020603050405020304" pitchFamily="18" charset="0"/>
              </a:rPr>
              <a:t>for(</a:t>
            </a:r>
            <a:r>
              <a:rPr lang="en-US" b="1" dirty="0" err="1">
                <a:latin typeface="Times New Roman" panose="02020603050405020304" pitchFamily="18" charset="0"/>
                <a:cs typeface="Times New Roman" panose="02020603050405020304" pitchFamily="18" charset="0"/>
              </a:rPr>
              <a:t>int</a:t>
            </a:r>
            <a:r>
              <a:rPr lang="en-US" b="1" dirty="0">
                <a:latin typeface="Times New Roman" panose="02020603050405020304" pitchFamily="18" charset="0"/>
                <a:cs typeface="Times New Roman" panose="02020603050405020304" pitchFamily="18" charset="0"/>
              </a:rPr>
              <a:t> a=x;   a&lt;=y;   a++)</a:t>
            </a:r>
          </a:p>
          <a:p>
            <a:pPr>
              <a:buFont typeface="Arial" charset="0"/>
              <a:buNone/>
              <a:defRPr/>
            </a:pP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printf</a:t>
            </a:r>
            <a:r>
              <a:rPr lang="en-US" b="1" dirty="0">
                <a:latin typeface="Times New Roman" panose="02020603050405020304" pitchFamily="18" charset="0"/>
                <a:cs typeface="Times New Roman" panose="02020603050405020304" pitchFamily="18" charset="0"/>
              </a:rPr>
              <a:t>(“%d,”, a);</a:t>
            </a:r>
          </a:p>
          <a:p>
            <a:pPr>
              <a:buFont typeface="Arial" charset="0"/>
              <a:buNone/>
              <a:defRPr/>
            </a:pPr>
            <a:r>
              <a:rPr lang="en-US"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21458813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p:nvPr/>
        </p:nvSpPr>
        <p:spPr>
          <a:xfrm>
            <a:off x="1722020" y="778949"/>
            <a:ext cx="9143882" cy="5143720"/>
          </a:xfrm>
          <a:prstGeom prst="rect">
            <a:avLst/>
          </a:prstGeom>
          <a:solidFill>
            <a:schemeClr val="lt1">
              <a:alpha val="98823"/>
            </a:schemeClr>
          </a:solidFill>
          <a:ln w="76300" cap="flat" cmpd="sng">
            <a:solidFill>
              <a:srgbClr val="005893"/>
            </a:solidFill>
            <a:prstDash val="solid"/>
            <a:miter lim="8000"/>
            <a:headEnd type="none" w="sm" len="sm"/>
            <a:tailEnd type="none" w="sm" len="sm"/>
          </a:ln>
        </p:spPr>
        <p:txBody>
          <a:bodyPr spcFirstLastPara="1" wrap="square" lIns="91425" tIns="45700" rIns="91425" bIns="45700" anchor="t" anchorCtr="0">
            <a:noAutofit/>
          </a:bodyPr>
          <a:lstStyle/>
          <a:p>
            <a:pPr algn="just">
              <a:lnSpc>
                <a:spcPct val="115000"/>
              </a:lnSpc>
            </a:pPr>
            <a:endParaRPr dirty="0">
              <a:latin typeface="Calibri"/>
              <a:ea typeface="Calibri"/>
              <a:cs typeface="Calibri"/>
              <a:sym typeface="Calibri"/>
            </a:endParaRPr>
          </a:p>
        </p:txBody>
      </p:sp>
      <p:sp>
        <p:nvSpPr>
          <p:cNvPr id="102" name="Google Shape;102;p14"/>
          <p:cNvSpPr/>
          <p:nvPr/>
        </p:nvSpPr>
        <p:spPr>
          <a:xfrm>
            <a:off x="1982472" y="1399375"/>
            <a:ext cx="8426865" cy="164"/>
          </a:xfrm>
          <a:custGeom>
            <a:avLst/>
            <a:gdLst/>
            <a:ahLst/>
            <a:cxnLst/>
            <a:rect l="l" t="t" r="r" b="b"/>
            <a:pathLst>
              <a:path w="18527395" h="120000" extrusionOk="0">
                <a:moveTo>
                  <a:pt x="0" y="0"/>
                </a:moveTo>
                <a:lnTo>
                  <a:pt x="18526859" y="0"/>
                </a:lnTo>
              </a:path>
            </a:pathLst>
          </a:custGeom>
          <a:noFill/>
          <a:ln w="15825" cap="flat" cmpd="sng">
            <a:solidFill>
              <a:srgbClr val="5E6DB3"/>
            </a:solidFill>
            <a:prstDash val="solid"/>
            <a:round/>
            <a:headEnd type="none" w="sm" len="sm"/>
            <a:tailEnd type="none" w="sm" len="sm"/>
          </a:ln>
        </p:spPr>
      </p:sp>
      <p:sp>
        <p:nvSpPr>
          <p:cNvPr id="103" name="Google Shape;103;p14"/>
          <p:cNvSpPr/>
          <p:nvPr/>
        </p:nvSpPr>
        <p:spPr>
          <a:xfrm>
            <a:off x="1980998" y="994285"/>
            <a:ext cx="321912" cy="322567"/>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endParaRPr/>
          </a:p>
        </p:txBody>
      </p:sp>
      <p:sp>
        <p:nvSpPr>
          <p:cNvPr id="104" name="Google Shape;104;p14"/>
          <p:cNvSpPr/>
          <p:nvPr/>
        </p:nvSpPr>
        <p:spPr>
          <a:xfrm>
            <a:off x="2880748" y="1181275"/>
            <a:ext cx="25871" cy="25871"/>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sp>
      <p:sp>
        <p:nvSpPr>
          <p:cNvPr id="105" name="Google Shape;105;p14"/>
          <p:cNvSpPr/>
          <p:nvPr/>
        </p:nvSpPr>
        <p:spPr>
          <a:xfrm>
            <a:off x="2887952" y="1187006"/>
            <a:ext cx="11462" cy="14245"/>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sp>
      <p:sp>
        <p:nvSpPr>
          <p:cNvPr id="106" name="Google Shape;106;p14"/>
          <p:cNvSpPr/>
          <p:nvPr/>
        </p:nvSpPr>
        <p:spPr>
          <a:xfrm>
            <a:off x="2352851" y="1056341"/>
            <a:ext cx="730607" cy="223668"/>
          </a:xfrm>
          <a:prstGeom prst="rect">
            <a:avLst/>
          </a:prstGeom>
          <a:noFill/>
          <a:ln>
            <a:noFill/>
          </a:ln>
        </p:spPr>
        <p:txBody>
          <a:bodyPr spcFirstLastPara="1" wrap="square" lIns="0" tIns="7850" rIns="0" bIns="0" anchor="t" anchorCtr="0">
            <a:noAutofit/>
          </a:bodyPr>
          <a:lstStyle/>
          <a:p>
            <a:pPr marL="5776">
              <a:lnSpc>
                <a:spcPct val="106000"/>
              </a:lnSpc>
            </a:pPr>
            <a:r>
              <a:rPr lang="en-US" sz="728" b="1">
                <a:solidFill>
                  <a:srgbClr val="231F20"/>
                </a:solidFill>
                <a:latin typeface="Helvetica Neue"/>
                <a:ea typeface="Helvetica Neue"/>
                <a:cs typeface="Helvetica Neue"/>
                <a:sym typeface="Helvetica Neue"/>
              </a:rPr>
              <a:t>RV College of</a:t>
            </a:r>
            <a:endParaRPr sz="728"/>
          </a:p>
          <a:p>
            <a:pPr marL="5776">
              <a:lnSpc>
                <a:spcPct val="106000"/>
              </a:lnSpc>
              <a:spcBef>
                <a:spcPts val="45"/>
              </a:spcBef>
            </a:pPr>
            <a:r>
              <a:rPr lang="en-US" sz="728" b="1">
                <a:solidFill>
                  <a:srgbClr val="231F20"/>
                </a:solidFill>
                <a:latin typeface="Helvetica Neue"/>
                <a:ea typeface="Helvetica Neue"/>
                <a:cs typeface="Helvetica Neue"/>
                <a:sym typeface="Helvetica Neue"/>
              </a:rPr>
              <a:t>Engineering </a:t>
            </a:r>
            <a:endParaRPr sz="728"/>
          </a:p>
        </p:txBody>
      </p:sp>
      <p:sp>
        <p:nvSpPr>
          <p:cNvPr id="107" name="Google Shape;107;p14"/>
          <p:cNvSpPr txBox="1"/>
          <p:nvPr/>
        </p:nvSpPr>
        <p:spPr>
          <a:xfrm>
            <a:off x="8730022" y="1042587"/>
            <a:ext cx="1673584" cy="209914"/>
          </a:xfrm>
          <a:prstGeom prst="rect">
            <a:avLst/>
          </a:prstGeom>
          <a:noFill/>
          <a:ln>
            <a:noFill/>
          </a:ln>
        </p:spPr>
        <p:txBody>
          <a:bodyPr spcFirstLastPara="1" wrap="square" lIns="0" tIns="0" rIns="0" bIns="0" anchor="t" anchorCtr="0">
            <a:noAutofit/>
          </a:bodyPr>
          <a:lstStyle/>
          <a:p>
            <a:pPr algn="r"/>
            <a:r>
              <a:rPr lang="en-US" sz="1092" i="1">
                <a:solidFill>
                  <a:srgbClr val="422C75"/>
                </a:solidFill>
                <a:latin typeface="Playfair Display"/>
                <a:ea typeface="Playfair Display"/>
                <a:cs typeface="Playfair Display"/>
                <a:sym typeface="Playfair Display"/>
              </a:rPr>
              <a:t>Go, change the world</a:t>
            </a:r>
            <a:endParaRPr/>
          </a:p>
        </p:txBody>
      </p:sp>
      <p:sp>
        <p:nvSpPr>
          <p:cNvPr id="108" name="Google Shape;108;p14"/>
          <p:cNvSpPr/>
          <p:nvPr/>
        </p:nvSpPr>
        <p:spPr>
          <a:xfrm>
            <a:off x="2148716" y="2246000"/>
            <a:ext cx="7132089" cy="3646047"/>
          </a:xfrm>
          <a:prstGeom prst="rect">
            <a:avLst/>
          </a:prstGeom>
          <a:noFill/>
          <a:ln>
            <a:noFill/>
          </a:ln>
        </p:spPr>
        <p:txBody>
          <a:bodyPr spcFirstLastPara="1" wrap="square" lIns="91425" tIns="41575" rIns="91425" bIns="41575" anchor="t" anchorCtr="0">
            <a:noAutofit/>
          </a:bodyPr>
          <a:lstStyle/>
          <a:p>
            <a:pPr algn="just"/>
            <a:endParaRPr sz="2183"/>
          </a:p>
          <a:p>
            <a:pPr marL="311902" indent="-173281" algn="just">
              <a:buSzPts val="2183"/>
            </a:pPr>
            <a:endParaRPr sz="2183"/>
          </a:p>
          <a:p>
            <a:endParaRPr sz="2183"/>
          </a:p>
        </p:txBody>
      </p:sp>
      <p:pic>
        <p:nvPicPr>
          <p:cNvPr id="1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1123" y="1532187"/>
            <a:ext cx="5743432" cy="43075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
          <p:cNvSpPr txBox="1">
            <a:spLocks/>
          </p:cNvSpPr>
          <p:nvPr/>
        </p:nvSpPr>
        <p:spPr>
          <a:xfrm>
            <a:off x="6163901" y="1959950"/>
            <a:ext cx="8229600" cy="11430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altLang="en-US"/>
              <a:t>Output</a:t>
            </a:r>
          </a:p>
        </p:txBody>
      </p:sp>
      <p:sp>
        <p:nvSpPr>
          <p:cNvPr id="15" name="Content Placeholder 2"/>
          <p:cNvSpPr txBox="1">
            <a:spLocks/>
          </p:cNvSpPr>
          <p:nvPr/>
        </p:nvSpPr>
        <p:spPr>
          <a:xfrm>
            <a:off x="6096001" y="2444217"/>
            <a:ext cx="3431263" cy="2822552"/>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Font typeface="Arial" panose="020B0604020202020204" pitchFamily="34" charset="0"/>
              <a:buNone/>
            </a:pPr>
            <a:r>
              <a:rPr lang="en-US" altLang="en-US" dirty="0"/>
              <a:t>2,3,4,5,6,7,8,9,10,11,12,13,14,15</a:t>
            </a:r>
          </a:p>
          <a:p>
            <a:endParaRPr lang="en-US" altLang="en-US" dirty="0"/>
          </a:p>
        </p:txBody>
      </p:sp>
    </p:spTree>
    <p:extLst>
      <p:ext uri="{BB962C8B-B14F-4D97-AF65-F5344CB8AC3E}">
        <p14:creationId xmlns:p14="http://schemas.microsoft.com/office/powerpoint/2010/main" val="2338666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33638"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24466"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C2C94471-D9C8-0F78-264F-5383E64CBEA3}"/>
              </a:ext>
            </a:extLst>
          </p:cNvPr>
          <p:cNvSpPr>
            <a:spLocks noGrp="1"/>
          </p:cNvSpPr>
          <p:nvPr>
            <p:ph type="sldNum" sz="quarter" idx="12"/>
          </p:nvPr>
        </p:nvSpPr>
        <p:spPr/>
        <p:txBody>
          <a:bodyPr/>
          <a:lstStyle/>
          <a:p>
            <a:fld id="{BD2F25B1-772B-4657-B612-956E12C3ADD2}" type="slidenum">
              <a:rPr lang="en-IN" smtClean="0"/>
              <a:t>6</a:t>
            </a:fld>
            <a:endParaRPr lang="en-IN"/>
          </a:p>
        </p:txBody>
      </p:sp>
      <p:pic>
        <p:nvPicPr>
          <p:cNvPr id="5" name="Picture 4">
            <a:extLst>
              <a:ext uri="{FF2B5EF4-FFF2-40B4-BE49-F238E27FC236}">
                <a16:creationId xmlns:a16="http://schemas.microsoft.com/office/drawing/2014/main" id="{0C081D8C-FCD9-FC63-C47C-C12F0EC2143F}"/>
              </a:ext>
            </a:extLst>
          </p:cNvPr>
          <p:cNvPicPr>
            <a:picLocks noChangeAspect="1"/>
          </p:cNvPicPr>
          <p:nvPr/>
        </p:nvPicPr>
        <p:blipFill>
          <a:blip r:embed="rId3"/>
          <a:stretch>
            <a:fillRect/>
          </a:stretch>
        </p:blipFill>
        <p:spPr>
          <a:xfrm>
            <a:off x="627449" y="964536"/>
            <a:ext cx="10705664" cy="5110861"/>
          </a:xfrm>
          <a:prstGeom prst="rect">
            <a:avLst/>
          </a:prstGeom>
        </p:spPr>
      </p:pic>
      <p:sp>
        <p:nvSpPr>
          <p:cNvPr id="6" name="TextBox 5">
            <a:extLst>
              <a:ext uri="{FF2B5EF4-FFF2-40B4-BE49-F238E27FC236}">
                <a16:creationId xmlns:a16="http://schemas.microsoft.com/office/drawing/2014/main" id="{94C49FCE-C02F-1188-2B19-72F87F97A7FB}"/>
              </a:ext>
            </a:extLst>
          </p:cNvPr>
          <p:cNvSpPr txBox="1"/>
          <p:nvPr/>
        </p:nvSpPr>
        <p:spPr>
          <a:xfrm>
            <a:off x="2718914" y="207748"/>
            <a:ext cx="6429983" cy="584775"/>
          </a:xfrm>
          <a:prstGeom prst="rect">
            <a:avLst/>
          </a:prstGeom>
          <a:noFill/>
        </p:spPr>
        <p:txBody>
          <a:bodyPr wrap="square" rtlCol="0">
            <a:spAutoFit/>
          </a:bodyPr>
          <a:lstStyle/>
          <a:p>
            <a:pPr algn="ctr"/>
            <a:r>
              <a:rPr lang="en-IN" sz="3200" b="1" spc="-5" dirty="0">
                <a:latin typeface="Times New Roman"/>
                <a:cs typeface="Times New Roman"/>
              </a:rPr>
              <a:t>De</a:t>
            </a:r>
            <a:r>
              <a:rPr lang="en-IN" sz="3200" b="1" spc="10" dirty="0">
                <a:latin typeface="Times New Roman"/>
                <a:cs typeface="Times New Roman"/>
              </a:rPr>
              <a:t>c</a:t>
            </a:r>
            <a:r>
              <a:rPr lang="en-IN" sz="3200" b="1" dirty="0">
                <a:latin typeface="Times New Roman"/>
                <a:cs typeface="Times New Roman"/>
              </a:rPr>
              <a:t>lar</a:t>
            </a:r>
            <a:r>
              <a:rPr lang="en-IN" sz="3200" b="1" spc="10" dirty="0">
                <a:latin typeface="Times New Roman"/>
                <a:cs typeface="Times New Roman"/>
              </a:rPr>
              <a:t>a</a:t>
            </a:r>
            <a:r>
              <a:rPr lang="en-IN" sz="3200" b="1" dirty="0">
                <a:latin typeface="Times New Roman"/>
                <a:cs typeface="Times New Roman"/>
              </a:rPr>
              <a:t>tion</a:t>
            </a:r>
            <a:r>
              <a:rPr lang="en-IN" sz="3200" b="1" spc="-45" dirty="0">
                <a:latin typeface="Times New Roman"/>
                <a:cs typeface="Times New Roman"/>
              </a:rPr>
              <a:t> </a:t>
            </a:r>
            <a:r>
              <a:rPr lang="en-IN" sz="3200" b="1" dirty="0">
                <a:latin typeface="Times New Roman"/>
                <a:cs typeface="Times New Roman"/>
              </a:rPr>
              <a:t>of a </a:t>
            </a:r>
            <a:r>
              <a:rPr lang="en-IN" sz="3200" b="1" spc="-5" dirty="0">
                <a:latin typeface="Times New Roman"/>
                <a:cs typeface="Times New Roman"/>
              </a:rPr>
              <a:t>string </a:t>
            </a:r>
            <a:r>
              <a:rPr lang="en-IN" sz="3200" b="1" spc="-5" dirty="0" err="1">
                <a:latin typeface="Times New Roman"/>
                <a:cs typeface="Times New Roman"/>
              </a:rPr>
              <a:t>cont</a:t>
            </a:r>
            <a:r>
              <a:rPr lang="en-IN" sz="3200" b="1" spc="-5" dirty="0">
                <a:latin typeface="Times New Roman"/>
                <a:cs typeface="Times New Roman"/>
              </a:rPr>
              <a:t>…</a:t>
            </a:r>
            <a:endParaRPr lang="en-IN" sz="3200" dirty="0"/>
          </a:p>
        </p:txBody>
      </p:sp>
    </p:spTree>
    <p:extLst>
      <p:ext uri="{BB962C8B-B14F-4D97-AF65-F5344CB8AC3E}">
        <p14:creationId xmlns:p14="http://schemas.microsoft.com/office/powerpoint/2010/main" val="309086948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p:nvPr/>
        </p:nvSpPr>
        <p:spPr>
          <a:xfrm>
            <a:off x="1524000" y="735360"/>
            <a:ext cx="9143882" cy="5143720"/>
          </a:xfrm>
          <a:prstGeom prst="rect">
            <a:avLst/>
          </a:prstGeom>
          <a:solidFill>
            <a:schemeClr val="lt1">
              <a:alpha val="98823"/>
            </a:schemeClr>
          </a:solidFill>
          <a:ln w="76300" cap="flat" cmpd="sng">
            <a:solidFill>
              <a:srgbClr val="005893"/>
            </a:solidFill>
            <a:prstDash val="solid"/>
            <a:miter lim="8000"/>
            <a:headEnd type="none" w="sm" len="sm"/>
            <a:tailEnd type="none" w="sm" len="sm"/>
          </a:ln>
        </p:spPr>
        <p:txBody>
          <a:bodyPr spcFirstLastPara="1" wrap="square" lIns="91425" tIns="45700" rIns="91425" bIns="45700" anchor="t" anchorCtr="0">
            <a:noAutofit/>
          </a:bodyPr>
          <a:lstStyle/>
          <a:p>
            <a:pPr algn="just">
              <a:lnSpc>
                <a:spcPct val="115000"/>
              </a:lnSpc>
            </a:pPr>
            <a:endParaRPr dirty="0">
              <a:latin typeface="Calibri"/>
              <a:ea typeface="Calibri"/>
              <a:cs typeface="Calibri"/>
              <a:sym typeface="Calibri"/>
            </a:endParaRPr>
          </a:p>
        </p:txBody>
      </p:sp>
      <p:sp>
        <p:nvSpPr>
          <p:cNvPr id="102" name="Google Shape;102;p14"/>
          <p:cNvSpPr/>
          <p:nvPr/>
        </p:nvSpPr>
        <p:spPr>
          <a:xfrm>
            <a:off x="1982472" y="1399375"/>
            <a:ext cx="8426865" cy="164"/>
          </a:xfrm>
          <a:custGeom>
            <a:avLst/>
            <a:gdLst/>
            <a:ahLst/>
            <a:cxnLst/>
            <a:rect l="l" t="t" r="r" b="b"/>
            <a:pathLst>
              <a:path w="18527395" h="120000" extrusionOk="0">
                <a:moveTo>
                  <a:pt x="0" y="0"/>
                </a:moveTo>
                <a:lnTo>
                  <a:pt x="18526859" y="0"/>
                </a:lnTo>
              </a:path>
            </a:pathLst>
          </a:custGeom>
          <a:noFill/>
          <a:ln w="15825" cap="flat" cmpd="sng">
            <a:solidFill>
              <a:srgbClr val="5E6DB3"/>
            </a:solidFill>
            <a:prstDash val="solid"/>
            <a:round/>
            <a:headEnd type="none" w="sm" len="sm"/>
            <a:tailEnd type="none" w="sm" len="sm"/>
          </a:ln>
        </p:spPr>
      </p:sp>
      <p:sp>
        <p:nvSpPr>
          <p:cNvPr id="103" name="Google Shape;103;p14"/>
          <p:cNvSpPr/>
          <p:nvPr/>
        </p:nvSpPr>
        <p:spPr>
          <a:xfrm>
            <a:off x="1980998" y="994285"/>
            <a:ext cx="321912" cy="322567"/>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endParaRPr/>
          </a:p>
        </p:txBody>
      </p:sp>
      <p:sp>
        <p:nvSpPr>
          <p:cNvPr id="104" name="Google Shape;104;p14"/>
          <p:cNvSpPr/>
          <p:nvPr/>
        </p:nvSpPr>
        <p:spPr>
          <a:xfrm>
            <a:off x="2880748" y="1181275"/>
            <a:ext cx="25871" cy="25871"/>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sp>
      <p:sp>
        <p:nvSpPr>
          <p:cNvPr id="105" name="Google Shape;105;p14"/>
          <p:cNvSpPr/>
          <p:nvPr/>
        </p:nvSpPr>
        <p:spPr>
          <a:xfrm>
            <a:off x="2887952" y="1187006"/>
            <a:ext cx="11462" cy="14245"/>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sp>
      <p:sp>
        <p:nvSpPr>
          <p:cNvPr id="106" name="Google Shape;106;p14"/>
          <p:cNvSpPr/>
          <p:nvPr/>
        </p:nvSpPr>
        <p:spPr>
          <a:xfrm>
            <a:off x="2352851" y="1056341"/>
            <a:ext cx="730607" cy="223668"/>
          </a:xfrm>
          <a:prstGeom prst="rect">
            <a:avLst/>
          </a:prstGeom>
          <a:noFill/>
          <a:ln>
            <a:noFill/>
          </a:ln>
        </p:spPr>
        <p:txBody>
          <a:bodyPr spcFirstLastPara="1" wrap="square" lIns="0" tIns="7850" rIns="0" bIns="0" anchor="t" anchorCtr="0">
            <a:noAutofit/>
          </a:bodyPr>
          <a:lstStyle/>
          <a:p>
            <a:pPr marL="5776">
              <a:lnSpc>
                <a:spcPct val="106000"/>
              </a:lnSpc>
            </a:pPr>
            <a:r>
              <a:rPr lang="en-US" sz="728" b="1">
                <a:solidFill>
                  <a:srgbClr val="231F20"/>
                </a:solidFill>
                <a:latin typeface="Helvetica Neue"/>
                <a:ea typeface="Helvetica Neue"/>
                <a:cs typeface="Helvetica Neue"/>
                <a:sym typeface="Helvetica Neue"/>
              </a:rPr>
              <a:t>RV College of</a:t>
            </a:r>
            <a:endParaRPr sz="728"/>
          </a:p>
          <a:p>
            <a:pPr marL="5776">
              <a:lnSpc>
                <a:spcPct val="106000"/>
              </a:lnSpc>
              <a:spcBef>
                <a:spcPts val="45"/>
              </a:spcBef>
            </a:pPr>
            <a:r>
              <a:rPr lang="en-US" sz="728" b="1">
                <a:solidFill>
                  <a:srgbClr val="231F20"/>
                </a:solidFill>
                <a:latin typeface="Helvetica Neue"/>
                <a:ea typeface="Helvetica Neue"/>
                <a:cs typeface="Helvetica Neue"/>
                <a:sym typeface="Helvetica Neue"/>
              </a:rPr>
              <a:t>Engineering </a:t>
            </a:r>
            <a:endParaRPr sz="728"/>
          </a:p>
        </p:txBody>
      </p:sp>
      <p:sp>
        <p:nvSpPr>
          <p:cNvPr id="107" name="Google Shape;107;p14"/>
          <p:cNvSpPr txBox="1"/>
          <p:nvPr/>
        </p:nvSpPr>
        <p:spPr>
          <a:xfrm>
            <a:off x="8730022" y="1042587"/>
            <a:ext cx="1673584" cy="209914"/>
          </a:xfrm>
          <a:prstGeom prst="rect">
            <a:avLst/>
          </a:prstGeom>
          <a:noFill/>
          <a:ln>
            <a:noFill/>
          </a:ln>
        </p:spPr>
        <p:txBody>
          <a:bodyPr spcFirstLastPara="1" wrap="square" lIns="0" tIns="0" rIns="0" bIns="0" anchor="t" anchorCtr="0">
            <a:noAutofit/>
          </a:bodyPr>
          <a:lstStyle/>
          <a:p>
            <a:pPr algn="r"/>
            <a:r>
              <a:rPr lang="en-US" sz="1092" i="1">
                <a:solidFill>
                  <a:srgbClr val="422C75"/>
                </a:solidFill>
                <a:latin typeface="Playfair Display"/>
                <a:ea typeface="Playfair Display"/>
                <a:cs typeface="Playfair Display"/>
                <a:sym typeface="Playfair Display"/>
              </a:rPr>
              <a:t>Go, change the world</a:t>
            </a:r>
            <a:endParaRPr/>
          </a:p>
        </p:txBody>
      </p:sp>
      <p:sp>
        <p:nvSpPr>
          <p:cNvPr id="108" name="Google Shape;108;p14"/>
          <p:cNvSpPr/>
          <p:nvPr/>
        </p:nvSpPr>
        <p:spPr>
          <a:xfrm>
            <a:off x="2148716" y="2246000"/>
            <a:ext cx="7132089" cy="3646047"/>
          </a:xfrm>
          <a:prstGeom prst="rect">
            <a:avLst/>
          </a:prstGeom>
          <a:noFill/>
          <a:ln>
            <a:noFill/>
          </a:ln>
        </p:spPr>
        <p:txBody>
          <a:bodyPr spcFirstLastPara="1" wrap="square" lIns="91425" tIns="41575" rIns="91425" bIns="41575" anchor="t" anchorCtr="0">
            <a:noAutofit/>
          </a:bodyPr>
          <a:lstStyle/>
          <a:p>
            <a:pPr algn="just"/>
            <a:endParaRPr sz="2183"/>
          </a:p>
          <a:p>
            <a:pPr marL="311902" indent="-173281" algn="just">
              <a:buSzPts val="2183"/>
            </a:pPr>
            <a:endParaRPr sz="2183"/>
          </a:p>
          <a:p>
            <a:endParaRPr sz="2183"/>
          </a:p>
        </p:txBody>
      </p:sp>
      <p:sp>
        <p:nvSpPr>
          <p:cNvPr id="12" name="Content Placeholder 2"/>
          <p:cNvSpPr txBox="1">
            <a:spLocks/>
          </p:cNvSpPr>
          <p:nvPr/>
        </p:nvSpPr>
        <p:spPr>
          <a:xfrm>
            <a:off x="2039512" y="1637833"/>
            <a:ext cx="7433431" cy="3194611"/>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Font typeface="Arial" panose="020B0604020202020204" pitchFamily="34" charset="0"/>
              <a:buNone/>
            </a:pPr>
            <a:r>
              <a:rPr lang="en-US" altLang="en-US" sz="2400" dirty="0">
                <a:latin typeface="Times New Roman" panose="02020603050405020304" pitchFamily="18" charset="0"/>
                <a:cs typeface="Times New Roman" panose="02020603050405020304" pitchFamily="18" charset="0"/>
              </a:rPr>
              <a:t>Edit same program, get two numbers input from user, then make a loop between these numbers.</a:t>
            </a:r>
          </a:p>
          <a:p>
            <a:pPr>
              <a:buFont typeface="Arial" panose="020B0604020202020204" pitchFamily="34" charset="0"/>
              <a:buNone/>
            </a:pPr>
            <a:endParaRPr lang="en-US" alt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en-US" altLang="en-US" sz="2400" dirty="0">
                <a:latin typeface="Times New Roman" panose="02020603050405020304" pitchFamily="18" charset="0"/>
                <a:cs typeface="Times New Roman" panose="02020603050405020304" pitchFamily="18" charset="0"/>
              </a:rPr>
              <a:t>Ex:</a:t>
            </a:r>
          </a:p>
          <a:p>
            <a:pPr>
              <a:buFont typeface="Arial" panose="020B0604020202020204" pitchFamily="34" charset="0"/>
              <a:buNone/>
            </a:pPr>
            <a:r>
              <a:rPr lang="en-US" altLang="en-US" sz="2400" dirty="0">
                <a:latin typeface="Times New Roman" panose="02020603050405020304" pitchFamily="18" charset="0"/>
                <a:cs typeface="Times New Roman" panose="02020603050405020304" pitchFamily="18" charset="0"/>
              </a:rPr>
              <a:t>Please input two numbers: 5 20</a:t>
            </a:r>
          </a:p>
          <a:p>
            <a:pPr>
              <a:buFont typeface="Arial" panose="020B0604020202020204" pitchFamily="34" charset="0"/>
              <a:buNone/>
            </a:pPr>
            <a:endParaRPr lang="en-US" altLang="en-US" sz="2400" dirty="0">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en-US" altLang="en-US" sz="2400" dirty="0">
                <a:latin typeface="Times New Roman" panose="02020603050405020304" pitchFamily="18" charset="0"/>
                <a:cs typeface="Times New Roman" panose="02020603050405020304" pitchFamily="18" charset="0"/>
              </a:rPr>
              <a:t>5,6,7,8,9,10,11,12,13,14,15,16,17,18,19,20</a:t>
            </a:r>
          </a:p>
        </p:txBody>
      </p:sp>
    </p:spTree>
    <p:extLst>
      <p:ext uri="{BB962C8B-B14F-4D97-AF65-F5344CB8AC3E}">
        <p14:creationId xmlns:p14="http://schemas.microsoft.com/office/powerpoint/2010/main" val="57934524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p:nvPr/>
        </p:nvSpPr>
        <p:spPr>
          <a:xfrm>
            <a:off x="1524118" y="884230"/>
            <a:ext cx="9143882" cy="5143720"/>
          </a:xfrm>
          <a:prstGeom prst="rect">
            <a:avLst/>
          </a:prstGeom>
          <a:solidFill>
            <a:schemeClr val="lt1">
              <a:alpha val="98823"/>
            </a:schemeClr>
          </a:solidFill>
          <a:ln w="76300" cap="flat" cmpd="sng">
            <a:solidFill>
              <a:srgbClr val="005893"/>
            </a:solidFill>
            <a:prstDash val="solid"/>
            <a:miter lim="8000"/>
            <a:headEnd type="none" w="sm" len="sm"/>
            <a:tailEnd type="none" w="sm" len="sm"/>
          </a:ln>
        </p:spPr>
        <p:txBody>
          <a:bodyPr spcFirstLastPara="1" wrap="square" lIns="91425" tIns="45700" rIns="91425" bIns="45700" anchor="t" anchorCtr="0">
            <a:noAutofit/>
          </a:bodyPr>
          <a:lstStyle/>
          <a:p>
            <a:pPr algn="just">
              <a:lnSpc>
                <a:spcPct val="115000"/>
              </a:lnSpc>
            </a:pPr>
            <a:endParaRPr dirty="0">
              <a:latin typeface="Calibri"/>
              <a:ea typeface="Calibri"/>
              <a:cs typeface="Calibri"/>
              <a:sym typeface="Calibri"/>
            </a:endParaRPr>
          </a:p>
        </p:txBody>
      </p:sp>
      <p:sp>
        <p:nvSpPr>
          <p:cNvPr id="102" name="Google Shape;102;p14"/>
          <p:cNvSpPr/>
          <p:nvPr/>
        </p:nvSpPr>
        <p:spPr>
          <a:xfrm>
            <a:off x="1982472" y="1399375"/>
            <a:ext cx="8426865" cy="164"/>
          </a:xfrm>
          <a:custGeom>
            <a:avLst/>
            <a:gdLst/>
            <a:ahLst/>
            <a:cxnLst/>
            <a:rect l="l" t="t" r="r" b="b"/>
            <a:pathLst>
              <a:path w="18527395" h="120000" extrusionOk="0">
                <a:moveTo>
                  <a:pt x="0" y="0"/>
                </a:moveTo>
                <a:lnTo>
                  <a:pt x="18526859" y="0"/>
                </a:lnTo>
              </a:path>
            </a:pathLst>
          </a:custGeom>
          <a:noFill/>
          <a:ln w="15825" cap="flat" cmpd="sng">
            <a:solidFill>
              <a:srgbClr val="5E6DB3"/>
            </a:solidFill>
            <a:prstDash val="solid"/>
            <a:round/>
            <a:headEnd type="none" w="sm" len="sm"/>
            <a:tailEnd type="none" w="sm" len="sm"/>
          </a:ln>
        </p:spPr>
      </p:sp>
      <p:sp>
        <p:nvSpPr>
          <p:cNvPr id="103" name="Google Shape;103;p14"/>
          <p:cNvSpPr/>
          <p:nvPr/>
        </p:nvSpPr>
        <p:spPr>
          <a:xfrm>
            <a:off x="1980998" y="994285"/>
            <a:ext cx="321912" cy="322567"/>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endParaRPr/>
          </a:p>
        </p:txBody>
      </p:sp>
      <p:sp>
        <p:nvSpPr>
          <p:cNvPr id="104" name="Google Shape;104;p14"/>
          <p:cNvSpPr/>
          <p:nvPr/>
        </p:nvSpPr>
        <p:spPr>
          <a:xfrm>
            <a:off x="2880748" y="1181275"/>
            <a:ext cx="25871" cy="25871"/>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sp>
      <p:sp>
        <p:nvSpPr>
          <p:cNvPr id="105" name="Google Shape;105;p14"/>
          <p:cNvSpPr/>
          <p:nvPr/>
        </p:nvSpPr>
        <p:spPr>
          <a:xfrm>
            <a:off x="2887952" y="1187006"/>
            <a:ext cx="11462" cy="14245"/>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sp>
      <p:sp>
        <p:nvSpPr>
          <p:cNvPr id="106" name="Google Shape;106;p14"/>
          <p:cNvSpPr/>
          <p:nvPr/>
        </p:nvSpPr>
        <p:spPr>
          <a:xfrm>
            <a:off x="2352851" y="1056341"/>
            <a:ext cx="730607" cy="223668"/>
          </a:xfrm>
          <a:prstGeom prst="rect">
            <a:avLst/>
          </a:prstGeom>
          <a:noFill/>
          <a:ln>
            <a:noFill/>
          </a:ln>
        </p:spPr>
        <p:txBody>
          <a:bodyPr spcFirstLastPara="1" wrap="square" lIns="0" tIns="7850" rIns="0" bIns="0" anchor="t" anchorCtr="0">
            <a:noAutofit/>
          </a:bodyPr>
          <a:lstStyle/>
          <a:p>
            <a:pPr marL="5776">
              <a:lnSpc>
                <a:spcPct val="106000"/>
              </a:lnSpc>
            </a:pPr>
            <a:r>
              <a:rPr lang="en-US" sz="728" b="1">
                <a:solidFill>
                  <a:srgbClr val="231F20"/>
                </a:solidFill>
                <a:latin typeface="Helvetica Neue"/>
                <a:ea typeface="Helvetica Neue"/>
                <a:cs typeface="Helvetica Neue"/>
                <a:sym typeface="Helvetica Neue"/>
              </a:rPr>
              <a:t>RV College of</a:t>
            </a:r>
            <a:endParaRPr sz="728"/>
          </a:p>
          <a:p>
            <a:pPr marL="5776">
              <a:lnSpc>
                <a:spcPct val="106000"/>
              </a:lnSpc>
              <a:spcBef>
                <a:spcPts val="45"/>
              </a:spcBef>
            </a:pPr>
            <a:r>
              <a:rPr lang="en-US" sz="728" b="1">
                <a:solidFill>
                  <a:srgbClr val="231F20"/>
                </a:solidFill>
                <a:latin typeface="Helvetica Neue"/>
                <a:ea typeface="Helvetica Neue"/>
                <a:cs typeface="Helvetica Neue"/>
                <a:sym typeface="Helvetica Neue"/>
              </a:rPr>
              <a:t>Engineering </a:t>
            </a:r>
            <a:endParaRPr sz="728"/>
          </a:p>
        </p:txBody>
      </p:sp>
      <p:sp>
        <p:nvSpPr>
          <p:cNvPr id="107" name="Google Shape;107;p14"/>
          <p:cNvSpPr txBox="1"/>
          <p:nvPr/>
        </p:nvSpPr>
        <p:spPr>
          <a:xfrm>
            <a:off x="8730022" y="1042587"/>
            <a:ext cx="1673584" cy="209914"/>
          </a:xfrm>
          <a:prstGeom prst="rect">
            <a:avLst/>
          </a:prstGeom>
          <a:noFill/>
          <a:ln>
            <a:noFill/>
          </a:ln>
        </p:spPr>
        <p:txBody>
          <a:bodyPr spcFirstLastPara="1" wrap="square" lIns="0" tIns="0" rIns="0" bIns="0" anchor="t" anchorCtr="0">
            <a:noAutofit/>
          </a:bodyPr>
          <a:lstStyle/>
          <a:p>
            <a:pPr algn="r"/>
            <a:r>
              <a:rPr lang="en-US" sz="1092" i="1">
                <a:solidFill>
                  <a:srgbClr val="422C75"/>
                </a:solidFill>
                <a:latin typeface="Playfair Display"/>
                <a:ea typeface="Playfair Display"/>
                <a:cs typeface="Playfair Display"/>
                <a:sym typeface="Playfair Display"/>
              </a:rPr>
              <a:t>Go, change the world</a:t>
            </a:r>
            <a:endParaRPr/>
          </a:p>
        </p:txBody>
      </p:sp>
      <p:sp>
        <p:nvSpPr>
          <p:cNvPr id="108" name="Google Shape;108;p14"/>
          <p:cNvSpPr/>
          <p:nvPr/>
        </p:nvSpPr>
        <p:spPr>
          <a:xfrm>
            <a:off x="2148716" y="2246000"/>
            <a:ext cx="7132089" cy="3646047"/>
          </a:xfrm>
          <a:prstGeom prst="rect">
            <a:avLst/>
          </a:prstGeom>
          <a:noFill/>
          <a:ln>
            <a:noFill/>
          </a:ln>
        </p:spPr>
        <p:txBody>
          <a:bodyPr spcFirstLastPara="1" wrap="square" lIns="91425" tIns="41575" rIns="91425" bIns="41575" anchor="t" anchorCtr="0">
            <a:noAutofit/>
          </a:bodyPr>
          <a:lstStyle/>
          <a:p>
            <a:pPr algn="just"/>
            <a:endParaRPr sz="2183"/>
          </a:p>
          <a:p>
            <a:pPr marL="311902" indent="-173281" algn="just">
              <a:buSzPts val="2183"/>
            </a:pPr>
            <a:endParaRPr sz="2183"/>
          </a:p>
          <a:p>
            <a:endParaRPr sz="2183"/>
          </a:p>
        </p:txBody>
      </p:sp>
      <p:sp>
        <p:nvSpPr>
          <p:cNvPr id="12" name="Content Placeholder 2"/>
          <p:cNvSpPr txBox="1">
            <a:spLocks/>
          </p:cNvSpPr>
          <p:nvPr/>
        </p:nvSpPr>
        <p:spPr>
          <a:xfrm>
            <a:off x="2141955" y="1463726"/>
            <a:ext cx="7702181" cy="4428321"/>
          </a:xfrm>
          <a:prstGeom prst="rect">
            <a:avLst/>
          </a:prstGeom>
        </p:spPr>
        <p:txBody>
          <a:bodyPr>
            <a:normAutofit fontScale="92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Font typeface="Arial" charset="0"/>
              <a:buNone/>
              <a:defRPr/>
            </a:pPr>
            <a:r>
              <a:rPr lang="en-US" dirty="0">
                <a:latin typeface="Times New Roman" panose="02020603050405020304" pitchFamily="18" charset="0"/>
                <a:cs typeface="Times New Roman" panose="02020603050405020304" pitchFamily="18" charset="0"/>
              </a:rPr>
              <a:t>#include&lt;</a:t>
            </a:r>
            <a:r>
              <a:rPr lang="en-US" dirty="0" err="1">
                <a:latin typeface="Times New Roman" panose="02020603050405020304" pitchFamily="18" charset="0"/>
                <a:cs typeface="Times New Roman" panose="02020603050405020304" pitchFamily="18" charset="0"/>
              </a:rPr>
              <a:t>conio.h</a:t>
            </a:r>
            <a:r>
              <a:rPr lang="en-US" dirty="0">
                <a:latin typeface="Times New Roman" panose="02020603050405020304" pitchFamily="18" charset="0"/>
                <a:cs typeface="Times New Roman" panose="02020603050405020304" pitchFamily="18" charset="0"/>
              </a:rPr>
              <a:t>&gt;</a:t>
            </a:r>
          </a:p>
          <a:p>
            <a:pPr>
              <a:buFont typeface="Arial" charset="0"/>
              <a:buNone/>
              <a:defRPr/>
            </a:pPr>
            <a:r>
              <a:rPr lang="en-US" dirty="0">
                <a:latin typeface="Times New Roman" panose="02020603050405020304" pitchFamily="18" charset="0"/>
                <a:cs typeface="Times New Roman" panose="02020603050405020304" pitchFamily="18" charset="0"/>
              </a:rPr>
              <a:t>#include&lt;</a:t>
            </a:r>
            <a:r>
              <a:rPr lang="en-US" dirty="0" err="1">
                <a:latin typeface="Times New Roman" panose="02020603050405020304" pitchFamily="18" charset="0"/>
                <a:cs typeface="Times New Roman" panose="02020603050405020304" pitchFamily="18" charset="0"/>
              </a:rPr>
              <a:t>stdio.h</a:t>
            </a:r>
            <a:r>
              <a:rPr lang="en-US" dirty="0">
                <a:latin typeface="Times New Roman" panose="02020603050405020304" pitchFamily="18" charset="0"/>
                <a:cs typeface="Times New Roman" panose="02020603050405020304" pitchFamily="18" charset="0"/>
              </a:rPr>
              <a:t>&gt;</a:t>
            </a:r>
          </a:p>
          <a:p>
            <a:pPr>
              <a:buFont typeface="Arial" charset="0"/>
              <a:buNone/>
              <a:defRPr/>
            </a:pPr>
            <a:endParaRPr lang="en-US" dirty="0">
              <a:latin typeface="Times New Roman" panose="02020603050405020304" pitchFamily="18" charset="0"/>
              <a:cs typeface="Times New Roman" panose="02020603050405020304" pitchFamily="18" charset="0"/>
            </a:endParaRPr>
          </a:p>
          <a:p>
            <a:pPr>
              <a:buFont typeface="Arial" charset="0"/>
              <a:buNone/>
              <a:defRPr/>
            </a:pPr>
            <a:r>
              <a:rPr lang="en-US" b="1" dirty="0">
                <a:latin typeface="Times New Roman" panose="02020603050405020304" pitchFamily="18" charset="0"/>
                <a:cs typeface="Times New Roman" panose="02020603050405020304" pitchFamily="18" charset="0"/>
              </a:rPr>
              <a:t>Void  </a:t>
            </a:r>
            <a:r>
              <a:rPr lang="en-US" b="1" dirty="0" err="1">
                <a:latin typeface="Times New Roman" panose="02020603050405020304" pitchFamily="18" charset="0"/>
                <a:cs typeface="Times New Roman" panose="02020603050405020304" pitchFamily="18" charset="0"/>
              </a:rPr>
              <a:t>makeloop</a:t>
            </a:r>
            <a:r>
              <a:rPr lang="en-US" b="1" dirty="0">
                <a:latin typeface="Times New Roman" panose="02020603050405020304" pitchFamily="18" charset="0"/>
                <a:cs typeface="Times New Roman" panose="02020603050405020304" pitchFamily="18" charset="0"/>
              </a:rPr>
              <a:t>(</a:t>
            </a:r>
            <a:r>
              <a:rPr lang="en-US" b="1" dirty="0" err="1">
                <a:latin typeface="Times New Roman" panose="02020603050405020304" pitchFamily="18" charset="0"/>
                <a:cs typeface="Times New Roman" panose="02020603050405020304" pitchFamily="18" charset="0"/>
              </a:rPr>
              <a:t>int</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int</a:t>
            </a:r>
            <a:r>
              <a:rPr lang="en-US" b="1" dirty="0">
                <a:latin typeface="Times New Roman" panose="02020603050405020304" pitchFamily="18" charset="0"/>
                <a:cs typeface="Times New Roman" panose="02020603050405020304" pitchFamily="18" charset="0"/>
              </a:rPr>
              <a:t>);</a:t>
            </a:r>
          </a:p>
          <a:p>
            <a:pPr>
              <a:buFont typeface="Arial" charset="0"/>
              <a:buNone/>
              <a:defRPr/>
            </a:pPr>
            <a:endParaRPr lang="en-US" dirty="0">
              <a:latin typeface="Times New Roman" panose="02020603050405020304" pitchFamily="18" charset="0"/>
              <a:cs typeface="Times New Roman" panose="02020603050405020304" pitchFamily="18" charset="0"/>
            </a:endParaRPr>
          </a:p>
          <a:p>
            <a:pPr>
              <a:buFont typeface="Arial" charset="0"/>
              <a:buNone/>
              <a:defRPr/>
            </a:pPr>
            <a:r>
              <a:rPr lang="en-US" dirty="0">
                <a:latin typeface="Times New Roman" panose="02020603050405020304" pitchFamily="18" charset="0"/>
                <a:cs typeface="Times New Roman" panose="02020603050405020304" pitchFamily="18" charset="0"/>
              </a:rPr>
              <a:t>void main()</a:t>
            </a:r>
          </a:p>
          <a:p>
            <a:pPr>
              <a:buFont typeface="Arial" charset="0"/>
              <a:buNone/>
              <a:defRPr/>
            </a:pPr>
            <a:r>
              <a:rPr lang="en-US" dirty="0">
                <a:latin typeface="Times New Roman" panose="02020603050405020304" pitchFamily="18" charset="0"/>
                <a:cs typeface="Times New Roman" panose="02020603050405020304" pitchFamily="18" charset="0"/>
              </a:rPr>
              <a:t>	{</a:t>
            </a:r>
          </a:p>
          <a:p>
            <a:pPr>
              <a:buFont typeface="Arial" charset="0"/>
              <a:buNone/>
              <a:defRPr/>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clrscr</a:t>
            </a:r>
            <a:r>
              <a:rPr lang="en-US" dirty="0">
                <a:latin typeface="Times New Roman" panose="02020603050405020304" pitchFamily="18" charset="0"/>
                <a:cs typeface="Times New Roman" panose="02020603050405020304" pitchFamily="18" charset="0"/>
              </a:rPr>
              <a:t>();</a:t>
            </a:r>
          </a:p>
          <a:p>
            <a:pPr>
              <a:buFont typeface="Arial" charset="0"/>
              <a:buNone/>
              <a:defRPr/>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start, end</a:t>
            </a:r>
          </a:p>
          <a:p>
            <a:pPr>
              <a:buFont typeface="Arial" charset="0"/>
              <a:buNone/>
              <a:defRPr/>
            </a:pPr>
            <a:endParaRPr lang="en-US" dirty="0">
              <a:latin typeface="Times New Roman" panose="02020603050405020304" pitchFamily="18" charset="0"/>
              <a:cs typeface="Times New Roman" panose="02020603050405020304" pitchFamily="18" charset="0"/>
            </a:endParaRPr>
          </a:p>
          <a:p>
            <a:pPr>
              <a:buFont typeface="Arial" charset="0"/>
              <a:buNone/>
              <a:defRPr/>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printf</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Plzz</a:t>
            </a:r>
            <a:r>
              <a:rPr lang="en-US" dirty="0">
                <a:latin typeface="Times New Roman" panose="02020603050405020304" pitchFamily="18" charset="0"/>
                <a:cs typeface="Times New Roman" panose="02020603050405020304" pitchFamily="18" charset="0"/>
              </a:rPr>
              <a:t> input two numbers:”);</a:t>
            </a:r>
          </a:p>
          <a:p>
            <a:pPr>
              <a:buFont typeface="Arial" charset="0"/>
              <a:buNone/>
              <a:defRPr/>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scanf</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d%d</a:t>
            </a:r>
            <a:r>
              <a:rPr lang="en-US" dirty="0">
                <a:latin typeface="Times New Roman" panose="02020603050405020304" pitchFamily="18" charset="0"/>
                <a:cs typeface="Times New Roman" panose="02020603050405020304" pitchFamily="18" charset="0"/>
              </a:rPr>
              <a:t>”, start, end);</a:t>
            </a:r>
          </a:p>
          <a:p>
            <a:pPr>
              <a:buFont typeface="Arial" charset="0"/>
              <a:buNone/>
              <a:defRPr/>
            </a:pPr>
            <a:endParaRPr lang="en-US" dirty="0">
              <a:latin typeface="Times New Roman" panose="02020603050405020304" pitchFamily="18" charset="0"/>
              <a:cs typeface="Times New Roman" panose="02020603050405020304" pitchFamily="18" charset="0"/>
            </a:endParaRPr>
          </a:p>
          <a:p>
            <a:pPr>
              <a:buFont typeface="Arial" charset="0"/>
              <a:buNone/>
              <a:defRPr/>
            </a:pP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makeloop</a:t>
            </a:r>
            <a:r>
              <a:rPr lang="en-US" b="1" dirty="0">
                <a:latin typeface="Times New Roman" panose="02020603050405020304" pitchFamily="18" charset="0"/>
                <a:cs typeface="Times New Roman" panose="02020603050405020304" pitchFamily="18" charset="0"/>
              </a:rPr>
              <a:t> (start, end);</a:t>
            </a:r>
          </a:p>
          <a:p>
            <a:pPr>
              <a:buFont typeface="Arial" charset="0"/>
              <a:buNone/>
              <a:defRPr/>
            </a:pPr>
            <a:endParaRPr lang="en-US" dirty="0">
              <a:latin typeface="Times New Roman" panose="02020603050405020304" pitchFamily="18" charset="0"/>
              <a:cs typeface="Times New Roman" panose="02020603050405020304" pitchFamily="18" charset="0"/>
            </a:endParaRPr>
          </a:p>
          <a:p>
            <a:pPr>
              <a:buFont typeface="Arial" charset="0"/>
              <a:buNone/>
              <a:defRPr/>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getch</a:t>
            </a:r>
            <a:r>
              <a:rPr lang="en-US" dirty="0">
                <a:latin typeface="Times New Roman" panose="02020603050405020304" pitchFamily="18" charset="0"/>
                <a:cs typeface="Times New Roman" panose="02020603050405020304" pitchFamily="18" charset="0"/>
              </a:rPr>
              <a:t>();</a:t>
            </a:r>
          </a:p>
          <a:p>
            <a:pPr>
              <a:buFont typeface="Arial" charset="0"/>
              <a:buNone/>
              <a:defRPr/>
            </a:pPr>
            <a:r>
              <a:rPr lang="en-US" dirty="0">
                <a:latin typeface="Times New Roman" panose="02020603050405020304" pitchFamily="18" charset="0"/>
                <a:cs typeface="Times New Roman" panose="02020603050405020304" pitchFamily="18" charset="0"/>
              </a:rPr>
              <a:t>	}</a:t>
            </a:r>
          </a:p>
          <a:p>
            <a:pPr>
              <a:buFont typeface="Arial" charset="0"/>
              <a:buNone/>
              <a:defRPr/>
            </a:pPr>
            <a:endParaRPr lang="en-US" dirty="0">
              <a:latin typeface="Times New Roman" panose="02020603050405020304" pitchFamily="18" charset="0"/>
              <a:cs typeface="Times New Roman" panose="02020603050405020304" pitchFamily="18" charset="0"/>
            </a:endParaRPr>
          </a:p>
          <a:p>
            <a:pPr>
              <a:buFont typeface="Arial" charset="0"/>
              <a:buNone/>
              <a:defRPr/>
            </a:pPr>
            <a:r>
              <a:rPr lang="en-US" b="1" dirty="0">
                <a:latin typeface="Times New Roman" panose="02020603050405020304" pitchFamily="18" charset="0"/>
                <a:cs typeface="Times New Roman" panose="02020603050405020304" pitchFamily="18" charset="0"/>
              </a:rPr>
              <a:t>void </a:t>
            </a:r>
            <a:r>
              <a:rPr lang="en-US" b="1" dirty="0" err="1">
                <a:latin typeface="Times New Roman" panose="02020603050405020304" pitchFamily="18" charset="0"/>
                <a:cs typeface="Times New Roman" panose="02020603050405020304" pitchFamily="18" charset="0"/>
              </a:rPr>
              <a:t>makeloop</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int</a:t>
            </a:r>
            <a:r>
              <a:rPr lang="en-US" b="1" dirty="0">
                <a:latin typeface="Times New Roman" panose="02020603050405020304" pitchFamily="18" charset="0"/>
                <a:cs typeface="Times New Roman" panose="02020603050405020304" pitchFamily="18" charset="0"/>
              </a:rPr>
              <a:t> x,    </a:t>
            </a:r>
            <a:r>
              <a:rPr lang="en-US" b="1" dirty="0" err="1">
                <a:latin typeface="Times New Roman" panose="02020603050405020304" pitchFamily="18" charset="0"/>
                <a:cs typeface="Times New Roman" panose="02020603050405020304" pitchFamily="18" charset="0"/>
              </a:rPr>
              <a:t>int</a:t>
            </a:r>
            <a:r>
              <a:rPr lang="en-US" b="1" dirty="0">
                <a:latin typeface="Times New Roman" panose="02020603050405020304" pitchFamily="18" charset="0"/>
                <a:cs typeface="Times New Roman" panose="02020603050405020304" pitchFamily="18" charset="0"/>
              </a:rPr>
              <a:t> y)</a:t>
            </a:r>
          </a:p>
          <a:p>
            <a:pPr>
              <a:buFont typeface="Arial" charset="0"/>
              <a:buNone/>
              <a:defRPr/>
            </a:pPr>
            <a:r>
              <a:rPr lang="en-US" b="1" dirty="0">
                <a:latin typeface="Times New Roman" panose="02020603050405020304" pitchFamily="18" charset="0"/>
                <a:cs typeface="Times New Roman" panose="02020603050405020304" pitchFamily="18" charset="0"/>
              </a:rPr>
              <a:t>	{</a:t>
            </a:r>
          </a:p>
          <a:p>
            <a:pPr>
              <a:buFont typeface="Arial" charset="0"/>
              <a:buNone/>
              <a:defRPr/>
            </a:pPr>
            <a:r>
              <a:rPr lang="en-US" b="1" dirty="0">
                <a:latin typeface="Times New Roman" panose="02020603050405020304" pitchFamily="18" charset="0"/>
                <a:cs typeface="Times New Roman" panose="02020603050405020304" pitchFamily="18" charset="0"/>
              </a:rPr>
              <a:t>for(</a:t>
            </a:r>
            <a:r>
              <a:rPr lang="en-US" b="1" dirty="0" err="1">
                <a:latin typeface="Times New Roman" panose="02020603050405020304" pitchFamily="18" charset="0"/>
                <a:cs typeface="Times New Roman" panose="02020603050405020304" pitchFamily="18" charset="0"/>
              </a:rPr>
              <a:t>int</a:t>
            </a:r>
            <a:r>
              <a:rPr lang="en-US" b="1" dirty="0">
                <a:latin typeface="Times New Roman" panose="02020603050405020304" pitchFamily="18" charset="0"/>
                <a:cs typeface="Times New Roman" panose="02020603050405020304" pitchFamily="18" charset="0"/>
              </a:rPr>
              <a:t> a=x;   a&lt;=y;   a++)</a:t>
            </a:r>
          </a:p>
          <a:p>
            <a:pPr>
              <a:buFont typeface="Arial" charset="0"/>
              <a:buNone/>
              <a:defRPr/>
            </a:pP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printf</a:t>
            </a:r>
            <a:r>
              <a:rPr lang="en-US" b="1" dirty="0">
                <a:latin typeface="Times New Roman" panose="02020603050405020304" pitchFamily="18" charset="0"/>
                <a:cs typeface="Times New Roman" panose="02020603050405020304" pitchFamily="18" charset="0"/>
              </a:rPr>
              <a:t>(“%d,”, a);</a:t>
            </a:r>
          </a:p>
          <a:p>
            <a:pPr>
              <a:buFont typeface="Arial" charset="0"/>
              <a:buNone/>
              <a:defRPr/>
            </a:pPr>
            <a:r>
              <a:rPr lang="en-US"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5161927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p:nvPr/>
        </p:nvSpPr>
        <p:spPr>
          <a:xfrm>
            <a:off x="1524118" y="811700"/>
            <a:ext cx="9143882" cy="5143720"/>
          </a:xfrm>
          <a:prstGeom prst="rect">
            <a:avLst/>
          </a:prstGeom>
          <a:solidFill>
            <a:schemeClr val="lt1">
              <a:alpha val="98823"/>
            </a:schemeClr>
          </a:solidFill>
          <a:ln w="76300" cap="flat" cmpd="sng">
            <a:solidFill>
              <a:srgbClr val="005893"/>
            </a:solidFill>
            <a:prstDash val="solid"/>
            <a:miter lim="8000"/>
            <a:headEnd type="none" w="sm" len="sm"/>
            <a:tailEnd type="none" w="sm" len="sm"/>
          </a:ln>
        </p:spPr>
        <p:txBody>
          <a:bodyPr spcFirstLastPara="1" wrap="square" lIns="91425" tIns="45700" rIns="91425" bIns="45700" anchor="t" anchorCtr="0">
            <a:noAutofit/>
          </a:bodyPr>
          <a:lstStyle/>
          <a:p>
            <a:pPr algn="just">
              <a:lnSpc>
                <a:spcPct val="115000"/>
              </a:lnSpc>
            </a:pPr>
            <a:endParaRPr dirty="0">
              <a:latin typeface="Calibri"/>
              <a:ea typeface="Calibri"/>
              <a:cs typeface="Calibri"/>
              <a:sym typeface="Calibri"/>
            </a:endParaRPr>
          </a:p>
        </p:txBody>
      </p:sp>
      <p:sp>
        <p:nvSpPr>
          <p:cNvPr id="102" name="Google Shape;102;p14"/>
          <p:cNvSpPr/>
          <p:nvPr/>
        </p:nvSpPr>
        <p:spPr>
          <a:xfrm>
            <a:off x="1982472" y="1399375"/>
            <a:ext cx="8426865" cy="164"/>
          </a:xfrm>
          <a:custGeom>
            <a:avLst/>
            <a:gdLst/>
            <a:ahLst/>
            <a:cxnLst/>
            <a:rect l="l" t="t" r="r" b="b"/>
            <a:pathLst>
              <a:path w="18527395" h="120000" extrusionOk="0">
                <a:moveTo>
                  <a:pt x="0" y="0"/>
                </a:moveTo>
                <a:lnTo>
                  <a:pt x="18526859" y="0"/>
                </a:lnTo>
              </a:path>
            </a:pathLst>
          </a:custGeom>
          <a:noFill/>
          <a:ln w="15825" cap="flat" cmpd="sng">
            <a:solidFill>
              <a:srgbClr val="5E6DB3"/>
            </a:solidFill>
            <a:prstDash val="solid"/>
            <a:round/>
            <a:headEnd type="none" w="sm" len="sm"/>
            <a:tailEnd type="none" w="sm" len="sm"/>
          </a:ln>
        </p:spPr>
      </p:sp>
      <p:sp>
        <p:nvSpPr>
          <p:cNvPr id="103" name="Google Shape;103;p14"/>
          <p:cNvSpPr/>
          <p:nvPr/>
        </p:nvSpPr>
        <p:spPr>
          <a:xfrm>
            <a:off x="1980998" y="994285"/>
            <a:ext cx="321912" cy="322567"/>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endParaRPr/>
          </a:p>
        </p:txBody>
      </p:sp>
      <p:sp>
        <p:nvSpPr>
          <p:cNvPr id="104" name="Google Shape;104;p14"/>
          <p:cNvSpPr/>
          <p:nvPr/>
        </p:nvSpPr>
        <p:spPr>
          <a:xfrm>
            <a:off x="2880748" y="1181275"/>
            <a:ext cx="25871" cy="25871"/>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sp>
      <p:sp>
        <p:nvSpPr>
          <p:cNvPr id="105" name="Google Shape;105;p14"/>
          <p:cNvSpPr/>
          <p:nvPr/>
        </p:nvSpPr>
        <p:spPr>
          <a:xfrm>
            <a:off x="2887952" y="1187006"/>
            <a:ext cx="11462" cy="14245"/>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sp>
      <p:sp>
        <p:nvSpPr>
          <p:cNvPr id="106" name="Google Shape;106;p14"/>
          <p:cNvSpPr/>
          <p:nvPr/>
        </p:nvSpPr>
        <p:spPr>
          <a:xfrm>
            <a:off x="2352851" y="1056341"/>
            <a:ext cx="730607" cy="223668"/>
          </a:xfrm>
          <a:prstGeom prst="rect">
            <a:avLst/>
          </a:prstGeom>
          <a:noFill/>
          <a:ln>
            <a:noFill/>
          </a:ln>
        </p:spPr>
        <p:txBody>
          <a:bodyPr spcFirstLastPara="1" wrap="square" lIns="0" tIns="7850" rIns="0" bIns="0" anchor="t" anchorCtr="0">
            <a:noAutofit/>
          </a:bodyPr>
          <a:lstStyle/>
          <a:p>
            <a:pPr marL="5776">
              <a:lnSpc>
                <a:spcPct val="106000"/>
              </a:lnSpc>
            </a:pPr>
            <a:r>
              <a:rPr lang="en-US" sz="728" b="1">
                <a:solidFill>
                  <a:srgbClr val="231F20"/>
                </a:solidFill>
                <a:latin typeface="Helvetica Neue"/>
                <a:ea typeface="Helvetica Neue"/>
                <a:cs typeface="Helvetica Neue"/>
                <a:sym typeface="Helvetica Neue"/>
              </a:rPr>
              <a:t>RV College of</a:t>
            </a:r>
            <a:endParaRPr sz="728"/>
          </a:p>
          <a:p>
            <a:pPr marL="5776">
              <a:lnSpc>
                <a:spcPct val="106000"/>
              </a:lnSpc>
              <a:spcBef>
                <a:spcPts val="45"/>
              </a:spcBef>
            </a:pPr>
            <a:r>
              <a:rPr lang="en-US" sz="728" b="1">
                <a:solidFill>
                  <a:srgbClr val="231F20"/>
                </a:solidFill>
                <a:latin typeface="Helvetica Neue"/>
                <a:ea typeface="Helvetica Neue"/>
                <a:cs typeface="Helvetica Neue"/>
                <a:sym typeface="Helvetica Neue"/>
              </a:rPr>
              <a:t>Engineering </a:t>
            </a:r>
            <a:endParaRPr sz="728"/>
          </a:p>
        </p:txBody>
      </p:sp>
      <p:sp>
        <p:nvSpPr>
          <p:cNvPr id="107" name="Google Shape;107;p14"/>
          <p:cNvSpPr txBox="1"/>
          <p:nvPr/>
        </p:nvSpPr>
        <p:spPr>
          <a:xfrm>
            <a:off x="8730022" y="1042587"/>
            <a:ext cx="1673584" cy="209914"/>
          </a:xfrm>
          <a:prstGeom prst="rect">
            <a:avLst/>
          </a:prstGeom>
          <a:noFill/>
          <a:ln>
            <a:noFill/>
          </a:ln>
        </p:spPr>
        <p:txBody>
          <a:bodyPr spcFirstLastPara="1" wrap="square" lIns="0" tIns="0" rIns="0" bIns="0" anchor="t" anchorCtr="0">
            <a:noAutofit/>
          </a:bodyPr>
          <a:lstStyle/>
          <a:p>
            <a:pPr algn="r"/>
            <a:r>
              <a:rPr lang="en-US" sz="1092" i="1">
                <a:solidFill>
                  <a:srgbClr val="422C75"/>
                </a:solidFill>
                <a:latin typeface="Playfair Display"/>
                <a:ea typeface="Playfair Display"/>
                <a:cs typeface="Playfair Display"/>
                <a:sym typeface="Playfair Display"/>
              </a:rPr>
              <a:t>Go, change the world</a:t>
            </a:r>
            <a:endParaRPr/>
          </a:p>
        </p:txBody>
      </p:sp>
      <p:sp>
        <p:nvSpPr>
          <p:cNvPr id="108" name="Google Shape;108;p14"/>
          <p:cNvSpPr/>
          <p:nvPr/>
        </p:nvSpPr>
        <p:spPr>
          <a:xfrm>
            <a:off x="2148716" y="2246000"/>
            <a:ext cx="7132089" cy="3646047"/>
          </a:xfrm>
          <a:prstGeom prst="rect">
            <a:avLst/>
          </a:prstGeom>
          <a:noFill/>
          <a:ln>
            <a:noFill/>
          </a:ln>
        </p:spPr>
        <p:txBody>
          <a:bodyPr spcFirstLastPara="1" wrap="square" lIns="91425" tIns="41575" rIns="91425" bIns="41575" anchor="t" anchorCtr="0">
            <a:noAutofit/>
          </a:bodyPr>
          <a:lstStyle/>
          <a:p>
            <a:pPr algn="just"/>
            <a:endParaRPr sz="2183"/>
          </a:p>
          <a:p>
            <a:pPr marL="311902" indent="-173281" algn="just">
              <a:buSzPts val="2183"/>
            </a:pPr>
            <a:endParaRPr sz="2183"/>
          </a:p>
          <a:p>
            <a:endParaRPr sz="2183"/>
          </a:p>
        </p:txBody>
      </p:sp>
      <p:sp>
        <p:nvSpPr>
          <p:cNvPr id="12" name="Title 1"/>
          <p:cNvSpPr txBox="1">
            <a:spLocks/>
          </p:cNvSpPr>
          <p:nvPr/>
        </p:nvSpPr>
        <p:spPr>
          <a:xfrm>
            <a:off x="2044574" y="1743555"/>
            <a:ext cx="8229600" cy="64656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ltLang="en-US" sz="3600" dirty="0">
                <a:latin typeface="Times New Roman" panose="02020603050405020304" pitchFamily="18" charset="0"/>
                <a:cs typeface="Times New Roman" panose="02020603050405020304" pitchFamily="18" charset="0"/>
              </a:rPr>
              <a:t>Type-3</a:t>
            </a:r>
          </a:p>
        </p:txBody>
      </p:sp>
      <p:sp>
        <p:nvSpPr>
          <p:cNvPr id="13" name="Content Placeholder 2"/>
          <p:cNvSpPr txBox="1">
            <a:spLocks/>
          </p:cNvSpPr>
          <p:nvPr/>
        </p:nvSpPr>
        <p:spPr>
          <a:xfrm>
            <a:off x="1845398" y="2017133"/>
            <a:ext cx="8229600" cy="452596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buFont typeface="Arial" panose="020B0604020202020204" pitchFamily="34" charset="0"/>
              <a:buNone/>
            </a:pPr>
            <a:endParaRPr lang="en-US" altLang="en-US" sz="6600" dirty="0"/>
          </a:p>
          <a:p>
            <a:pPr algn="ctr">
              <a:buFont typeface="Arial" panose="020B0604020202020204" pitchFamily="34" charset="0"/>
              <a:buNone/>
            </a:pPr>
            <a:r>
              <a:rPr lang="en-US" altLang="en-US" sz="4000" dirty="0" err="1">
                <a:latin typeface="Times New Roman" panose="02020603050405020304" pitchFamily="18" charset="0"/>
                <a:cs typeface="Times New Roman" panose="02020603050405020304" pitchFamily="18" charset="0"/>
              </a:rPr>
              <a:t>int</a:t>
            </a:r>
            <a:r>
              <a:rPr lang="en-US" altLang="en-US" sz="4000" dirty="0">
                <a:latin typeface="Times New Roman" panose="02020603050405020304" pitchFamily="18" charset="0"/>
                <a:cs typeface="Times New Roman" panose="02020603050405020304" pitchFamily="18" charset="0"/>
              </a:rPr>
              <a:t> function(void)</a:t>
            </a:r>
          </a:p>
          <a:p>
            <a:pPr>
              <a:buFont typeface="Arial" panose="020B0604020202020204" pitchFamily="34" charset="0"/>
              <a:buNone/>
            </a:pPr>
            <a:endParaRPr lang="en-US" altLang="en-US" sz="4000" dirty="0"/>
          </a:p>
        </p:txBody>
      </p:sp>
    </p:spTree>
    <p:extLst>
      <p:ext uri="{BB962C8B-B14F-4D97-AF65-F5344CB8AC3E}">
        <p14:creationId xmlns:p14="http://schemas.microsoft.com/office/powerpoint/2010/main" val="382490595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p:nvPr/>
        </p:nvSpPr>
        <p:spPr>
          <a:xfrm>
            <a:off x="1524118" y="884230"/>
            <a:ext cx="9143882" cy="5143720"/>
          </a:xfrm>
          <a:prstGeom prst="rect">
            <a:avLst/>
          </a:prstGeom>
          <a:solidFill>
            <a:schemeClr val="lt1">
              <a:alpha val="98823"/>
            </a:schemeClr>
          </a:solidFill>
          <a:ln w="76300" cap="flat" cmpd="sng">
            <a:solidFill>
              <a:srgbClr val="005893"/>
            </a:solidFill>
            <a:prstDash val="solid"/>
            <a:miter lim="8000"/>
            <a:headEnd type="none" w="sm" len="sm"/>
            <a:tailEnd type="none" w="sm" len="sm"/>
          </a:ln>
        </p:spPr>
        <p:txBody>
          <a:bodyPr spcFirstLastPara="1" wrap="square" lIns="91425" tIns="45700" rIns="91425" bIns="45700" anchor="t" anchorCtr="0">
            <a:noAutofit/>
          </a:bodyPr>
          <a:lstStyle/>
          <a:p>
            <a:pPr algn="just">
              <a:lnSpc>
                <a:spcPct val="115000"/>
              </a:lnSpc>
            </a:pPr>
            <a:endParaRPr dirty="0">
              <a:latin typeface="Calibri"/>
              <a:ea typeface="Calibri"/>
              <a:cs typeface="Calibri"/>
              <a:sym typeface="Calibri"/>
            </a:endParaRPr>
          </a:p>
        </p:txBody>
      </p:sp>
      <p:sp>
        <p:nvSpPr>
          <p:cNvPr id="102" name="Google Shape;102;p14"/>
          <p:cNvSpPr/>
          <p:nvPr/>
        </p:nvSpPr>
        <p:spPr>
          <a:xfrm>
            <a:off x="1982472" y="1399375"/>
            <a:ext cx="8426865" cy="164"/>
          </a:xfrm>
          <a:custGeom>
            <a:avLst/>
            <a:gdLst/>
            <a:ahLst/>
            <a:cxnLst/>
            <a:rect l="l" t="t" r="r" b="b"/>
            <a:pathLst>
              <a:path w="18527395" h="120000" extrusionOk="0">
                <a:moveTo>
                  <a:pt x="0" y="0"/>
                </a:moveTo>
                <a:lnTo>
                  <a:pt x="18526859" y="0"/>
                </a:lnTo>
              </a:path>
            </a:pathLst>
          </a:custGeom>
          <a:noFill/>
          <a:ln w="15825" cap="flat" cmpd="sng">
            <a:solidFill>
              <a:srgbClr val="5E6DB3"/>
            </a:solidFill>
            <a:prstDash val="solid"/>
            <a:round/>
            <a:headEnd type="none" w="sm" len="sm"/>
            <a:tailEnd type="none" w="sm" len="sm"/>
          </a:ln>
        </p:spPr>
      </p:sp>
      <p:sp>
        <p:nvSpPr>
          <p:cNvPr id="103" name="Google Shape;103;p14"/>
          <p:cNvSpPr/>
          <p:nvPr/>
        </p:nvSpPr>
        <p:spPr>
          <a:xfrm>
            <a:off x="1980998" y="994285"/>
            <a:ext cx="321912" cy="322567"/>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endParaRPr/>
          </a:p>
        </p:txBody>
      </p:sp>
      <p:sp>
        <p:nvSpPr>
          <p:cNvPr id="104" name="Google Shape;104;p14"/>
          <p:cNvSpPr/>
          <p:nvPr/>
        </p:nvSpPr>
        <p:spPr>
          <a:xfrm>
            <a:off x="2880748" y="1181275"/>
            <a:ext cx="25871" cy="25871"/>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sp>
      <p:sp>
        <p:nvSpPr>
          <p:cNvPr id="105" name="Google Shape;105;p14"/>
          <p:cNvSpPr/>
          <p:nvPr/>
        </p:nvSpPr>
        <p:spPr>
          <a:xfrm>
            <a:off x="2887952" y="1187006"/>
            <a:ext cx="11462" cy="14245"/>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sp>
      <p:sp>
        <p:nvSpPr>
          <p:cNvPr id="106" name="Google Shape;106;p14"/>
          <p:cNvSpPr/>
          <p:nvPr/>
        </p:nvSpPr>
        <p:spPr>
          <a:xfrm>
            <a:off x="2352851" y="1056341"/>
            <a:ext cx="730607" cy="223668"/>
          </a:xfrm>
          <a:prstGeom prst="rect">
            <a:avLst/>
          </a:prstGeom>
          <a:noFill/>
          <a:ln>
            <a:noFill/>
          </a:ln>
        </p:spPr>
        <p:txBody>
          <a:bodyPr spcFirstLastPara="1" wrap="square" lIns="0" tIns="7850" rIns="0" bIns="0" anchor="t" anchorCtr="0">
            <a:noAutofit/>
          </a:bodyPr>
          <a:lstStyle/>
          <a:p>
            <a:pPr marL="5776">
              <a:lnSpc>
                <a:spcPct val="106000"/>
              </a:lnSpc>
            </a:pPr>
            <a:r>
              <a:rPr lang="en-US" sz="728" b="1">
                <a:solidFill>
                  <a:srgbClr val="231F20"/>
                </a:solidFill>
                <a:latin typeface="Helvetica Neue"/>
                <a:ea typeface="Helvetica Neue"/>
                <a:cs typeface="Helvetica Neue"/>
                <a:sym typeface="Helvetica Neue"/>
              </a:rPr>
              <a:t>RV College of</a:t>
            </a:r>
            <a:endParaRPr sz="728"/>
          </a:p>
          <a:p>
            <a:pPr marL="5776">
              <a:lnSpc>
                <a:spcPct val="106000"/>
              </a:lnSpc>
              <a:spcBef>
                <a:spcPts val="45"/>
              </a:spcBef>
            </a:pPr>
            <a:r>
              <a:rPr lang="en-US" sz="728" b="1">
                <a:solidFill>
                  <a:srgbClr val="231F20"/>
                </a:solidFill>
                <a:latin typeface="Helvetica Neue"/>
                <a:ea typeface="Helvetica Neue"/>
                <a:cs typeface="Helvetica Neue"/>
                <a:sym typeface="Helvetica Neue"/>
              </a:rPr>
              <a:t>Engineering </a:t>
            </a:r>
            <a:endParaRPr sz="728"/>
          </a:p>
        </p:txBody>
      </p:sp>
      <p:sp>
        <p:nvSpPr>
          <p:cNvPr id="107" name="Google Shape;107;p14"/>
          <p:cNvSpPr txBox="1"/>
          <p:nvPr/>
        </p:nvSpPr>
        <p:spPr>
          <a:xfrm>
            <a:off x="8730022" y="1042587"/>
            <a:ext cx="1673584" cy="209914"/>
          </a:xfrm>
          <a:prstGeom prst="rect">
            <a:avLst/>
          </a:prstGeom>
          <a:noFill/>
          <a:ln>
            <a:noFill/>
          </a:ln>
        </p:spPr>
        <p:txBody>
          <a:bodyPr spcFirstLastPara="1" wrap="square" lIns="0" tIns="0" rIns="0" bIns="0" anchor="t" anchorCtr="0">
            <a:noAutofit/>
          </a:bodyPr>
          <a:lstStyle/>
          <a:p>
            <a:pPr algn="r"/>
            <a:r>
              <a:rPr lang="en-US" sz="1092" i="1">
                <a:solidFill>
                  <a:srgbClr val="422C75"/>
                </a:solidFill>
                <a:latin typeface="Playfair Display"/>
                <a:ea typeface="Playfair Display"/>
                <a:cs typeface="Playfair Display"/>
                <a:sym typeface="Playfair Display"/>
              </a:rPr>
              <a:t>Go, change the world</a:t>
            </a:r>
            <a:endParaRPr/>
          </a:p>
        </p:txBody>
      </p:sp>
      <p:sp>
        <p:nvSpPr>
          <p:cNvPr id="108" name="Google Shape;108;p14"/>
          <p:cNvSpPr/>
          <p:nvPr/>
        </p:nvSpPr>
        <p:spPr>
          <a:xfrm>
            <a:off x="2148716" y="2246000"/>
            <a:ext cx="7132089" cy="3646047"/>
          </a:xfrm>
          <a:prstGeom prst="rect">
            <a:avLst/>
          </a:prstGeom>
          <a:noFill/>
          <a:ln>
            <a:noFill/>
          </a:ln>
        </p:spPr>
        <p:txBody>
          <a:bodyPr spcFirstLastPara="1" wrap="square" lIns="91425" tIns="41575" rIns="91425" bIns="41575" anchor="t" anchorCtr="0">
            <a:noAutofit/>
          </a:bodyPr>
          <a:lstStyle/>
          <a:p>
            <a:pPr algn="just"/>
            <a:endParaRPr sz="2183"/>
          </a:p>
          <a:p>
            <a:pPr marL="311902" indent="-173281" algn="just">
              <a:buSzPts val="2183"/>
            </a:pPr>
            <a:endParaRPr sz="2183"/>
          </a:p>
          <a:p>
            <a:endParaRPr sz="2183"/>
          </a:p>
        </p:txBody>
      </p:sp>
      <p:pic>
        <p:nvPicPr>
          <p:cNvPr id="12"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5260" y="1506148"/>
            <a:ext cx="5714763" cy="4286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4016601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p:nvPr/>
        </p:nvSpPr>
        <p:spPr>
          <a:xfrm>
            <a:off x="1530549" y="857070"/>
            <a:ext cx="9143882" cy="5143720"/>
          </a:xfrm>
          <a:prstGeom prst="rect">
            <a:avLst/>
          </a:prstGeom>
          <a:solidFill>
            <a:schemeClr val="lt1">
              <a:alpha val="98823"/>
            </a:schemeClr>
          </a:solidFill>
          <a:ln w="76300" cap="flat" cmpd="sng">
            <a:solidFill>
              <a:srgbClr val="005893"/>
            </a:solidFill>
            <a:prstDash val="solid"/>
            <a:miter lim="8000"/>
            <a:headEnd type="none" w="sm" len="sm"/>
            <a:tailEnd type="none" w="sm" len="sm"/>
          </a:ln>
        </p:spPr>
        <p:txBody>
          <a:bodyPr spcFirstLastPara="1" wrap="square" lIns="91425" tIns="45700" rIns="91425" bIns="45700" anchor="t" anchorCtr="0">
            <a:noAutofit/>
          </a:bodyPr>
          <a:lstStyle/>
          <a:p>
            <a:pPr algn="just">
              <a:lnSpc>
                <a:spcPct val="115000"/>
              </a:lnSpc>
            </a:pPr>
            <a:endParaRPr dirty="0">
              <a:latin typeface="Calibri"/>
              <a:ea typeface="Calibri"/>
              <a:cs typeface="Calibri"/>
              <a:sym typeface="Calibri"/>
            </a:endParaRPr>
          </a:p>
        </p:txBody>
      </p:sp>
      <p:sp>
        <p:nvSpPr>
          <p:cNvPr id="102" name="Google Shape;102;p14"/>
          <p:cNvSpPr/>
          <p:nvPr/>
        </p:nvSpPr>
        <p:spPr>
          <a:xfrm>
            <a:off x="1982472" y="1399375"/>
            <a:ext cx="8426865" cy="164"/>
          </a:xfrm>
          <a:custGeom>
            <a:avLst/>
            <a:gdLst/>
            <a:ahLst/>
            <a:cxnLst/>
            <a:rect l="l" t="t" r="r" b="b"/>
            <a:pathLst>
              <a:path w="18527395" h="120000" extrusionOk="0">
                <a:moveTo>
                  <a:pt x="0" y="0"/>
                </a:moveTo>
                <a:lnTo>
                  <a:pt x="18526859" y="0"/>
                </a:lnTo>
              </a:path>
            </a:pathLst>
          </a:custGeom>
          <a:noFill/>
          <a:ln w="15825" cap="flat" cmpd="sng">
            <a:solidFill>
              <a:srgbClr val="5E6DB3"/>
            </a:solidFill>
            <a:prstDash val="solid"/>
            <a:round/>
            <a:headEnd type="none" w="sm" len="sm"/>
            <a:tailEnd type="none" w="sm" len="sm"/>
          </a:ln>
        </p:spPr>
      </p:sp>
      <p:sp>
        <p:nvSpPr>
          <p:cNvPr id="103" name="Google Shape;103;p14"/>
          <p:cNvSpPr/>
          <p:nvPr/>
        </p:nvSpPr>
        <p:spPr>
          <a:xfrm>
            <a:off x="1980998" y="994285"/>
            <a:ext cx="321912" cy="322567"/>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endParaRPr/>
          </a:p>
        </p:txBody>
      </p:sp>
      <p:sp>
        <p:nvSpPr>
          <p:cNvPr id="104" name="Google Shape;104;p14"/>
          <p:cNvSpPr/>
          <p:nvPr/>
        </p:nvSpPr>
        <p:spPr>
          <a:xfrm>
            <a:off x="2880748" y="1181275"/>
            <a:ext cx="25871" cy="25871"/>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sp>
      <p:sp>
        <p:nvSpPr>
          <p:cNvPr id="105" name="Google Shape;105;p14"/>
          <p:cNvSpPr/>
          <p:nvPr/>
        </p:nvSpPr>
        <p:spPr>
          <a:xfrm>
            <a:off x="2887952" y="1187006"/>
            <a:ext cx="11462" cy="14245"/>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sp>
      <p:sp>
        <p:nvSpPr>
          <p:cNvPr id="106" name="Google Shape;106;p14"/>
          <p:cNvSpPr/>
          <p:nvPr/>
        </p:nvSpPr>
        <p:spPr>
          <a:xfrm>
            <a:off x="2352851" y="1056341"/>
            <a:ext cx="730607" cy="223668"/>
          </a:xfrm>
          <a:prstGeom prst="rect">
            <a:avLst/>
          </a:prstGeom>
          <a:noFill/>
          <a:ln>
            <a:noFill/>
          </a:ln>
        </p:spPr>
        <p:txBody>
          <a:bodyPr spcFirstLastPara="1" wrap="square" lIns="0" tIns="7850" rIns="0" bIns="0" anchor="t" anchorCtr="0">
            <a:noAutofit/>
          </a:bodyPr>
          <a:lstStyle/>
          <a:p>
            <a:pPr marL="5776">
              <a:lnSpc>
                <a:spcPct val="106000"/>
              </a:lnSpc>
            </a:pPr>
            <a:r>
              <a:rPr lang="en-US" sz="728" b="1">
                <a:solidFill>
                  <a:srgbClr val="231F20"/>
                </a:solidFill>
                <a:latin typeface="Helvetica Neue"/>
                <a:ea typeface="Helvetica Neue"/>
                <a:cs typeface="Helvetica Neue"/>
                <a:sym typeface="Helvetica Neue"/>
              </a:rPr>
              <a:t>RV College of</a:t>
            </a:r>
            <a:endParaRPr sz="728"/>
          </a:p>
          <a:p>
            <a:pPr marL="5776">
              <a:lnSpc>
                <a:spcPct val="106000"/>
              </a:lnSpc>
              <a:spcBef>
                <a:spcPts val="45"/>
              </a:spcBef>
            </a:pPr>
            <a:r>
              <a:rPr lang="en-US" sz="728" b="1">
                <a:solidFill>
                  <a:srgbClr val="231F20"/>
                </a:solidFill>
                <a:latin typeface="Helvetica Neue"/>
                <a:ea typeface="Helvetica Neue"/>
                <a:cs typeface="Helvetica Neue"/>
                <a:sym typeface="Helvetica Neue"/>
              </a:rPr>
              <a:t>Engineering </a:t>
            </a:r>
            <a:endParaRPr sz="728"/>
          </a:p>
        </p:txBody>
      </p:sp>
      <p:sp>
        <p:nvSpPr>
          <p:cNvPr id="107" name="Google Shape;107;p14"/>
          <p:cNvSpPr txBox="1"/>
          <p:nvPr/>
        </p:nvSpPr>
        <p:spPr>
          <a:xfrm>
            <a:off x="8730022" y="1042587"/>
            <a:ext cx="1673584" cy="209914"/>
          </a:xfrm>
          <a:prstGeom prst="rect">
            <a:avLst/>
          </a:prstGeom>
          <a:noFill/>
          <a:ln>
            <a:noFill/>
          </a:ln>
        </p:spPr>
        <p:txBody>
          <a:bodyPr spcFirstLastPara="1" wrap="square" lIns="0" tIns="0" rIns="0" bIns="0" anchor="t" anchorCtr="0">
            <a:noAutofit/>
          </a:bodyPr>
          <a:lstStyle/>
          <a:p>
            <a:pPr algn="r"/>
            <a:r>
              <a:rPr lang="en-US" sz="1092" i="1">
                <a:solidFill>
                  <a:srgbClr val="422C75"/>
                </a:solidFill>
                <a:latin typeface="Playfair Display"/>
                <a:ea typeface="Playfair Display"/>
                <a:cs typeface="Playfair Display"/>
                <a:sym typeface="Playfair Display"/>
              </a:rPr>
              <a:t>Go, change the world</a:t>
            </a:r>
            <a:endParaRPr/>
          </a:p>
        </p:txBody>
      </p:sp>
      <p:sp>
        <p:nvSpPr>
          <p:cNvPr id="108" name="Google Shape;108;p14"/>
          <p:cNvSpPr/>
          <p:nvPr/>
        </p:nvSpPr>
        <p:spPr>
          <a:xfrm>
            <a:off x="2148716" y="2246000"/>
            <a:ext cx="7132089" cy="3646047"/>
          </a:xfrm>
          <a:prstGeom prst="rect">
            <a:avLst/>
          </a:prstGeom>
          <a:noFill/>
          <a:ln>
            <a:noFill/>
          </a:ln>
        </p:spPr>
        <p:txBody>
          <a:bodyPr spcFirstLastPara="1" wrap="square" lIns="91425" tIns="41575" rIns="91425" bIns="41575" anchor="t" anchorCtr="0">
            <a:noAutofit/>
          </a:bodyPr>
          <a:lstStyle/>
          <a:p>
            <a:pPr algn="just"/>
            <a:endParaRPr sz="2183"/>
          </a:p>
          <a:p>
            <a:pPr marL="311902" indent="-173281" algn="just">
              <a:buSzPts val="2183"/>
            </a:pPr>
            <a:endParaRPr sz="2183"/>
          </a:p>
          <a:p>
            <a:endParaRPr sz="2183"/>
          </a:p>
        </p:txBody>
      </p:sp>
      <p:sp>
        <p:nvSpPr>
          <p:cNvPr id="13" name="Content Placeholder 2"/>
          <p:cNvSpPr txBox="1">
            <a:spLocks/>
          </p:cNvSpPr>
          <p:nvPr/>
        </p:nvSpPr>
        <p:spPr>
          <a:xfrm>
            <a:off x="1890463" y="1444661"/>
            <a:ext cx="8053259" cy="4345633"/>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Font typeface="Arial" charset="0"/>
              <a:buNone/>
              <a:defRPr/>
            </a:pPr>
            <a:r>
              <a:rPr lang="en-US" dirty="0">
                <a:latin typeface="Times New Roman" panose="02020603050405020304" pitchFamily="18" charset="0"/>
                <a:cs typeface="Times New Roman" panose="02020603050405020304" pitchFamily="18" charset="0"/>
              </a:rPr>
              <a:t>#include&lt;</a:t>
            </a:r>
            <a:r>
              <a:rPr lang="en-US" dirty="0" err="1">
                <a:latin typeface="Times New Roman" panose="02020603050405020304" pitchFamily="18" charset="0"/>
                <a:cs typeface="Times New Roman" panose="02020603050405020304" pitchFamily="18" charset="0"/>
              </a:rPr>
              <a:t>conio.h</a:t>
            </a:r>
            <a:r>
              <a:rPr lang="en-US" dirty="0">
                <a:latin typeface="Times New Roman" panose="02020603050405020304" pitchFamily="18" charset="0"/>
                <a:cs typeface="Times New Roman" panose="02020603050405020304" pitchFamily="18" charset="0"/>
              </a:rPr>
              <a:t>&gt;</a:t>
            </a:r>
          </a:p>
          <a:p>
            <a:pPr>
              <a:buFont typeface="Arial" charset="0"/>
              <a:buNone/>
              <a:defRPr/>
            </a:pPr>
            <a:r>
              <a:rPr lang="en-US" dirty="0">
                <a:latin typeface="Times New Roman" panose="02020603050405020304" pitchFamily="18" charset="0"/>
                <a:cs typeface="Times New Roman" panose="02020603050405020304" pitchFamily="18" charset="0"/>
              </a:rPr>
              <a:t>#include&lt;</a:t>
            </a:r>
            <a:r>
              <a:rPr lang="en-US" dirty="0" err="1">
                <a:latin typeface="Times New Roman" panose="02020603050405020304" pitchFamily="18" charset="0"/>
                <a:cs typeface="Times New Roman" panose="02020603050405020304" pitchFamily="18" charset="0"/>
              </a:rPr>
              <a:t>stdio.h</a:t>
            </a:r>
            <a:r>
              <a:rPr lang="en-US" dirty="0">
                <a:latin typeface="Times New Roman" panose="02020603050405020304" pitchFamily="18" charset="0"/>
                <a:cs typeface="Times New Roman" panose="02020603050405020304" pitchFamily="18" charset="0"/>
              </a:rPr>
              <a:t>&gt;</a:t>
            </a:r>
          </a:p>
          <a:p>
            <a:pPr>
              <a:buFont typeface="Arial" charset="0"/>
              <a:buNone/>
              <a:defRPr/>
            </a:pPr>
            <a:endParaRPr lang="en-US" dirty="0">
              <a:latin typeface="Times New Roman" panose="02020603050405020304" pitchFamily="18" charset="0"/>
              <a:cs typeface="Times New Roman" panose="02020603050405020304" pitchFamily="18" charset="0"/>
            </a:endParaRPr>
          </a:p>
          <a:p>
            <a:pPr>
              <a:buFont typeface="Arial" charset="0"/>
              <a:buNone/>
              <a:defRPr/>
            </a:pPr>
            <a:r>
              <a:rPr lang="en-US" b="1" dirty="0" err="1">
                <a:latin typeface="Times New Roman" panose="02020603050405020304" pitchFamily="18" charset="0"/>
                <a:cs typeface="Times New Roman" panose="02020603050405020304" pitchFamily="18" charset="0"/>
              </a:rPr>
              <a:t>int</a:t>
            </a:r>
            <a:r>
              <a:rPr lang="en-US" b="1" dirty="0">
                <a:latin typeface="Times New Roman" panose="02020603050405020304" pitchFamily="18" charset="0"/>
                <a:cs typeface="Times New Roman" panose="02020603050405020304" pitchFamily="18" charset="0"/>
              </a:rPr>
              <a:t>  sum(void);</a:t>
            </a:r>
          </a:p>
          <a:p>
            <a:pPr>
              <a:buFont typeface="Arial" charset="0"/>
              <a:buNone/>
              <a:defRPr/>
            </a:pPr>
            <a:endParaRPr lang="en-US" dirty="0">
              <a:latin typeface="Times New Roman" panose="02020603050405020304" pitchFamily="18" charset="0"/>
              <a:cs typeface="Times New Roman" panose="02020603050405020304" pitchFamily="18" charset="0"/>
            </a:endParaRPr>
          </a:p>
          <a:p>
            <a:pPr>
              <a:buFont typeface="Arial" charset="0"/>
              <a:buNone/>
              <a:defRPr/>
            </a:pPr>
            <a:r>
              <a:rPr lang="en-US" dirty="0">
                <a:latin typeface="Times New Roman" panose="02020603050405020304" pitchFamily="18" charset="0"/>
                <a:cs typeface="Times New Roman" panose="02020603050405020304" pitchFamily="18" charset="0"/>
              </a:rPr>
              <a:t>void main()</a:t>
            </a:r>
          </a:p>
          <a:p>
            <a:pPr>
              <a:buFont typeface="Arial" charset="0"/>
              <a:buNone/>
              <a:defRPr/>
            </a:pPr>
            <a:r>
              <a:rPr lang="en-US" dirty="0">
                <a:latin typeface="Times New Roman" panose="02020603050405020304" pitchFamily="18" charset="0"/>
                <a:cs typeface="Times New Roman" panose="02020603050405020304" pitchFamily="18" charset="0"/>
              </a:rPr>
              <a:t>	{</a:t>
            </a:r>
          </a:p>
          <a:p>
            <a:pPr>
              <a:buFont typeface="Arial" charset="0"/>
              <a:buNone/>
              <a:defRPr/>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clrscr</a:t>
            </a:r>
            <a:r>
              <a:rPr lang="en-US" dirty="0">
                <a:latin typeface="Times New Roman" panose="02020603050405020304" pitchFamily="18" charset="0"/>
                <a:cs typeface="Times New Roman" panose="02020603050405020304" pitchFamily="18" charset="0"/>
              </a:rPr>
              <a:t>();</a:t>
            </a:r>
          </a:p>
          <a:p>
            <a:pPr>
              <a:buFont typeface="Arial" charset="0"/>
              <a:buNone/>
              <a:defRPr/>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int</a:t>
            </a:r>
            <a:r>
              <a:rPr lang="en-US" dirty="0">
                <a:latin typeface="Times New Roman" panose="02020603050405020304" pitchFamily="18" charset="0"/>
                <a:cs typeface="Times New Roman" panose="02020603050405020304" pitchFamily="18" charset="0"/>
              </a:rPr>
              <a:t> a;</a:t>
            </a:r>
          </a:p>
          <a:p>
            <a:pPr>
              <a:buFont typeface="Arial" charset="0"/>
              <a:buNone/>
              <a:defRPr/>
            </a:pPr>
            <a:r>
              <a:rPr lang="en-US" dirty="0">
                <a:latin typeface="Times New Roman" panose="02020603050405020304" pitchFamily="18" charset="0"/>
                <a:cs typeface="Times New Roman" panose="02020603050405020304" pitchFamily="18" charset="0"/>
              </a:rPr>
              <a:t>	</a:t>
            </a:r>
          </a:p>
          <a:p>
            <a:pPr>
              <a:buFont typeface="Arial" charset="0"/>
              <a:buNone/>
              <a:defRPr/>
            </a:pPr>
            <a:r>
              <a:rPr lang="en-US" dirty="0">
                <a:latin typeface="Times New Roman" panose="02020603050405020304" pitchFamily="18" charset="0"/>
                <a:cs typeface="Times New Roman" panose="02020603050405020304" pitchFamily="18" charset="0"/>
              </a:rPr>
              <a:t>	a=sum();</a:t>
            </a:r>
          </a:p>
          <a:p>
            <a:pPr>
              <a:buFont typeface="Arial" charset="0"/>
              <a:buNone/>
              <a:defRPr/>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printf</a:t>
            </a:r>
            <a:r>
              <a:rPr lang="en-US" dirty="0">
                <a:latin typeface="Times New Roman" panose="02020603050405020304" pitchFamily="18" charset="0"/>
                <a:cs typeface="Times New Roman" panose="02020603050405020304" pitchFamily="18" charset="0"/>
              </a:rPr>
              <a:t>(“Sum is %d”, a);</a:t>
            </a:r>
          </a:p>
          <a:p>
            <a:pPr>
              <a:buFont typeface="Arial" charset="0"/>
              <a:buNone/>
              <a:defRPr/>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getch</a:t>
            </a:r>
            <a:r>
              <a:rPr lang="en-US" dirty="0">
                <a:latin typeface="Times New Roman" panose="02020603050405020304" pitchFamily="18" charset="0"/>
                <a:cs typeface="Times New Roman" panose="02020603050405020304" pitchFamily="18" charset="0"/>
              </a:rPr>
              <a:t>();</a:t>
            </a:r>
          </a:p>
          <a:p>
            <a:pPr>
              <a:buFont typeface="Arial" charset="0"/>
              <a:buNone/>
              <a:defRPr/>
            </a:pPr>
            <a:r>
              <a:rPr lang="en-US" dirty="0">
                <a:latin typeface="Times New Roman" panose="02020603050405020304" pitchFamily="18" charset="0"/>
                <a:cs typeface="Times New Roman" panose="02020603050405020304" pitchFamily="18" charset="0"/>
              </a:rPr>
              <a:t>		}</a:t>
            </a:r>
          </a:p>
          <a:p>
            <a:pPr>
              <a:buFont typeface="Arial" charset="0"/>
              <a:buNone/>
              <a:defRPr/>
            </a:pPr>
            <a:r>
              <a:rPr lang="en-US" b="1" dirty="0" err="1">
                <a:latin typeface="Times New Roman" panose="02020603050405020304" pitchFamily="18" charset="0"/>
                <a:cs typeface="Times New Roman" panose="02020603050405020304" pitchFamily="18" charset="0"/>
              </a:rPr>
              <a:t>int</a:t>
            </a:r>
            <a:r>
              <a:rPr lang="en-US" b="1" dirty="0">
                <a:latin typeface="Times New Roman" panose="02020603050405020304" pitchFamily="18" charset="0"/>
                <a:cs typeface="Times New Roman" panose="02020603050405020304" pitchFamily="18" charset="0"/>
              </a:rPr>
              <a:t> sum(void)</a:t>
            </a:r>
          </a:p>
          <a:p>
            <a:pPr>
              <a:buFont typeface="Arial" charset="0"/>
              <a:buNone/>
              <a:defRPr/>
            </a:pPr>
            <a:r>
              <a:rPr lang="en-US" b="1" dirty="0">
                <a:latin typeface="Times New Roman" panose="02020603050405020304" pitchFamily="18" charset="0"/>
                <a:cs typeface="Times New Roman" panose="02020603050405020304" pitchFamily="18" charset="0"/>
              </a:rPr>
              <a:t>	{</a:t>
            </a:r>
          </a:p>
          <a:p>
            <a:pPr>
              <a:buFont typeface="Arial" charset="0"/>
              <a:buNone/>
              <a:defRPr/>
            </a:pP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int</a:t>
            </a:r>
            <a:r>
              <a:rPr lang="en-US" b="1" dirty="0">
                <a:latin typeface="Times New Roman" panose="02020603050405020304" pitchFamily="18" charset="0"/>
                <a:cs typeface="Times New Roman" panose="02020603050405020304" pitchFamily="18" charset="0"/>
              </a:rPr>
              <a:t> x=2, y=3, z;</a:t>
            </a:r>
          </a:p>
          <a:p>
            <a:pPr>
              <a:buFont typeface="Arial" charset="0"/>
              <a:buNone/>
              <a:defRPr/>
            </a:pPr>
            <a:r>
              <a:rPr lang="en-US" b="1" dirty="0">
                <a:latin typeface="Times New Roman" panose="02020603050405020304" pitchFamily="18" charset="0"/>
                <a:cs typeface="Times New Roman" panose="02020603050405020304" pitchFamily="18" charset="0"/>
              </a:rPr>
              <a:t>	z=</a:t>
            </a:r>
            <a:r>
              <a:rPr lang="en-US" b="1" dirty="0" err="1">
                <a:latin typeface="Times New Roman" panose="02020603050405020304" pitchFamily="18" charset="0"/>
                <a:cs typeface="Times New Roman" panose="02020603050405020304" pitchFamily="18" charset="0"/>
              </a:rPr>
              <a:t>x+y</a:t>
            </a:r>
            <a:r>
              <a:rPr lang="en-US" b="1" dirty="0">
                <a:latin typeface="Times New Roman" panose="02020603050405020304" pitchFamily="18" charset="0"/>
                <a:cs typeface="Times New Roman" panose="02020603050405020304" pitchFamily="18" charset="0"/>
              </a:rPr>
              <a:t>;</a:t>
            </a:r>
          </a:p>
          <a:p>
            <a:pPr>
              <a:buFont typeface="Arial" charset="0"/>
              <a:buNone/>
              <a:defRPr/>
            </a:pPr>
            <a:r>
              <a:rPr lang="en-US" b="1" dirty="0">
                <a:latin typeface="Times New Roman" panose="02020603050405020304" pitchFamily="18" charset="0"/>
                <a:cs typeface="Times New Roman" panose="02020603050405020304" pitchFamily="18" charset="0"/>
              </a:rPr>
              <a:t>	</a:t>
            </a:r>
          </a:p>
          <a:p>
            <a:pPr>
              <a:buFont typeface="Arial" charset="0"/>
              <a:buNone/>
              <a:defRPr/>
            </a:pPr>
            <a:r>
              <a:rPr lang="en-US" b="1" dirty="0">
                <a:latin typeface="Times New Roman" panose="02020603050405020304" pitchFamily="18" charset="0"/>
                <a:cs typeface="Times New Roman" panose="02020603050405020304" pitchFamily="18" charset="0"/>
              </a:rPr>
              <a:t>	return(z);</a:t>
            </a:r>
          </a:p>
          <a:p>
            <a:pPr>
              <a:buFont typeface="Arial" charset="0"/>
              <a:buNone/>
              <a:defRPr/>
            </a:pPr>
            <a:r>
              <a:rPr lang="en-US" b="1"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270283471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p:nvPr/>
        </p:nvSpPr>
        <p:spPr>
          <a:xfrm>
            <a:off x="1524118" y="966755"/>
            <a:ext cx="9143882" cy="5143720"/>
          </a:xfrm>
          <a:prstGeom prst="rect">
            <a:avLst/>
          </a:prstGeom>
          <a:solidFill>
            <a:schemeClr val="lt1">
              <a:alpha val="98823"/>
            </a:schemeClr>
          </a:solidFill>
          <a:ln w="76300" cap="flat" cmpd="sng">
            <a:solidFill>
              <a:srgbClr val="005893"/>
            </a:solidFill>
            <a:prstDash val="solid"/>
            <a:miter lim="8000"/>
            <a:headEnd type="none" w="sm" len="sm"/>
            <a:tailEnd type="none" w="sm" len="sm"/>
          </a:ln>
        </p:spPr>
        <p:txBody>
          <a:bodyPr spcFirstLastPara="1" wrap="square" lIns="91425" tIns="45700" rIns="91425" bIns="45700" anchor="t" anchorCtr="0">
            <a:noAutofit/>
          </a:bodyPr>
          <a:lstStyle/>
          <a:p>
            <a:pPr algn="just">
              <a:lnSpc>
                <a:spcPct val="115000"/>
              </a:lnSpc>
            </a:pPr>
            <a:endParaRPr dirty="0">
              <a:latin typeface="Calibri"/>
              <a:ea typeface="Calibri"/>
              <a:cs typeface="Calibri"/>
              <a:sym typeface="Calibri"/>
            </a:endParaRPr>
          </a:p>
        </p:txBody>
      </p:sp>
      <p:sp>
        <p:nvSpPr>
          <p:cNvPr id="102" name="Google Shape;102;p14"/>
          <p:cNvSpPr/>
          <p:nvPr/>
        </p:nvSpPr>
        <p:spPr>
          <a:xfrm>
            <a:off x="1982472" y="1399375"/>
            <a:ext cx="8426865" cy="164"/>
          </a:xfrm>
          <a:custGeom>
            <a:avLst/>
            <a:gdLst/>
            <a:ahLst/>
            <a:cxnLst/>
            <a:rect l="l" t="t" r="r" b="b"/>
            <a:pathLst>
              <a:path w="18527395" h="120000" extrusionOk="0">
                <a:moveTo>
                  <a:pt x="0" y="0"/>
                </a:moveTo>
                <a:lnTo>
                  <a:pt x="18526859" y="0"/>
                </a:lnTo>
              </a:path>
            </a:pathLst>
          </a:custGeom>
          <a:noFill/>
          <a:ln w="15825" cap="flat" cmpd="sng">
            <a:solidFill>
              <a:srgbClr val="5E6DB3"/>
            </a:solidFill>
            <a:prstDash val="solid"/>
            <a:round/>
            <a:headEnd type="none" w="sm" len="sm"/>
            <a:tailEnd type="none" w="sm" len="sm"/>
          </a:ln>
        </p:spPr>
      </p:sp>
      <p:sp>
        <p:nvSpPr>
          <p:cNvPr id="103" name="Google Shape;103;p14"/>
          <p:cNvSpPr/>
          <p:nvPr/>
        </p:nvSpPr>
        <p:spPr>
          <a:xfrm>
            <a:off x="1980998" y="994285"/>
            <a:ext cx="321912" cy="322567"/>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endParaRPr/>
          </a:p>
        </p:txBody>
      </p:sp>
      <p:sp>
        <p:nvSpPr>
          <p:cNvPr id="104" name="Google Shape;104;p14"/>
          <p:cNvSpPr/>
          <p:nvPr/>
        </p:nvSpPr>
        <p:spPr>
          <a:xfrm>
            <a:off x="2880748" y="1181275"/>
            <a:ext cx="25871" cy="25871"/>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sp>
      <p:sp>
        <p:nvSpPr>
          <p:cNvPr id="105" name="Google Shape;105;p14"/>
          <p:cNvSpPr/>
          <p:nvPr/>
        </p:nvSpPr>
        <p:spPr>
          <a:xfrm>
            <a:off x="2887952" y="1187006"/>
            <a:ext cx="11462" cy="14245"/>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sp>
      <p:sp>
        <p:nvSpPr>
          <p:cNvPr id="106" name="Google Shape;106;p14"/>
          <p:cNvSpPr/>
          <p:nvPr/>
        </p:nvSpPr>
        <p:spPr>
          <a:xfrm>
            <a:off x="2352851" y="1056341"/>
            <a:ext cx="730607" cy="223668"/>
          </a:xfrm>
          <a:prstGeom prst="rect">
            <a:avLst/>
          </a:prstGeom>
          <a:noFill/>
          <a:ln>
            <a:noFill/>
          </a:ln>
        </p:spPr>
        <p:txBody>
          <a:bodyPr spcFirstLastPara="1" wrap="square" lIns="0" tIns="7850" rIns="0" bIns="0" anchor="t" anchorCtr="0">
            <a:noAutofit/>
          </a:bodyPr>
          <a:lstStyle/>
          <a:p>
            <a:pPr marL="5776">
              <a:lnSpc>
                <a:spcPct val="106000"/>
              </a:lnSpc>
            </a:pPr>
            <a:r>
              <a:rPr lang="en-US" sz="728" b="1">
                <a:solidFill>
                  <a:srgbClr val="231F20"/>
                </a:solidFill>
                <a:latin typeface="Helvetica Neue"/>
                <a:ea typeface="Helvetica Neue"/>
                <a:cs typeface="Helvetica Neue"/>
                <a:sym typeface="Helvetica Neue"/>
              </a:rPr>
              <a:t>RV College of</a:t>
            </a:r>
            <a:endParaRPr sz="728"/>
          </a:p>
          <a:p>
            <a:pPr marL="5776">
              <a:lnSpc>
                <a:spcPct val="106000"/>
              </a:lnSpc>
              <a:spcBef>
                <a:spcPts val="45"/>
              </a:spcBef>
            </a:pPr>
            <a:r>
              <a:rPr lang="en-US" sz="728" b="1">
                <a:solidFill>
                  <a:srgbClr val="231F20"/>
                </a:solidFill>
                <a:latin typeface="Helvetica Neue"/>
                <a:ea typeface="Helvetica Neue"/>
                <a:cs typeface="Helvetica Neue"/>
                <a:sym typeface="Helvetica Neue"/>
              </a:rPr>
              <a:t>Engineering </a:t>
            </a:r>
            <a:endParaRPr sz="728"/>
          </a:p>
        </p:txBody>
      </p:sp>
      <p:sp>
        <p:nvSpPr>
          <p:cNvPr id="107" name="Google Shape;107;p14"/>
          <p:cNvSpPr txBox="1"/>
          <p:nvPr/>
        </p:nvSpPr>
        <p:spPr>
          <a:xfrm>
            <a:off x="8730022" y="1042587"/>
            <a:ext cx="1673584" cy="209914"/>
          </a:xfrm>
          <a:prstGeom prst="rect">
            <a:avLst/>
          </a:prstGeom>
          <a:noFill/>
          <a:ln>
            <a:noFill/>
          </a:ln>
        </p:spPr>
        <p:txBody>
          <a:bodyPr spcFirstLastPara="1" wrap="square" lIns="0" tIns="0" rIns="0" bIns="0" anchor="t" anchorCtr="0">
            <a:noAutofit/>
          </a:bodyPr>
          <a:lstStyle/>
          <a:p>
            <a:pPr algn="r"/>
            <a:r>
              <a:rPr lang="en-US" sz="1092" i="1">
                <a:solidFill>
                  <a:srgbClr val="422C75"/>
                </a:solidFill>
                <a:latin typeface="Playfair Display"/>
                <a:ea typeface="Playfair Display"/>
                <a:cs typeface="Playfair Display"/>
                <a:sym typeface="Playfair Display"/>
              </a:rPr>
              <a:t>Go, change the world</a:t>
            </a:r>
            <a:endParaRPr/>
          </a:p>
        </p:txBody>
      </p:sp>
      <p:sp>
        <p:nvSpPr>
          <p:cNvPr id="108" name="Google Shape;108;p14"/>
          <p:cNvSpPr/>
          <p:nvPr/>
        </p:nvSpPr>
        <p:spPr>
          <a:xfrm>
            <a:off x="2148716" y="2246000"/>
            <a:ext cx="7132089" cy="3646047"/>
          </a:xfrm>
          <a:prstGeom prst="rect">
            <a:avLst/>
          </a:prstGeom>
          <a:noFill/>
          <a:ln>
            <a:noFill/>
          </a:ln>
        </p:spPr>
        <p:txBody>
          <a:bodyPr spcFirstLastPara="1" wrap="square" lIns="91425" tIns="41575" rIns="91425" bIns="41575" anchor="t" anchorCtr="0">
            <a:noAutofit/>
          </a:bodyPr>
          <a:lstStyle/>
          <a:p>
            <a:pPr algn="just"/>
            <a:endParaRPr sz="2183"/>
          </a:p>
          <a:p>
            <a:pPr marL="311902" indent="-173281" algn="just">
              <a:buSzPts val="2183"/>
            </a:pPr>
            <a:endParaRPr sz="2183"/>
          </a:p>
          <a:p>
            <a:endParaRPr sz="2183"/>
          </a:p>
        </p:txBody>
      </p:sp>
      <p:sp>
        <p:nvSpPr>
          <p:cNvPr id="15" name="Content Placeholder 2"/>
          <p:cNvSpPr txBox="1">
            <a:spLocks/>
          </p:cNvSpPr>
          <p:nvPr/>
        </p:nvSpPr>
        <p:spPr bwMode="auto">
          <a:xfrm>
            <a:off x="1980998" y="1556944"/>
            <a:ext cx="6749024" cy="4335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85000" lnSpcReduction="20000"/>
          </a:bodyPr>
          <a:lst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None/>
              <a:defRPr/>
            </a:pPr>
            <a:r>
              <a:rPr lang="en-US" sz="1400" dirty="0">
                <a:solidFill>
                  <a:sysClr val="windowText" lastClr="000000"/>
                </a:solidFill>
                <a:latin typeface="Calibri"/>
              </a:rPr>
              <a:t>#include&lt;</a:t>
            </a:r>
            <a:r>
              <a:rPr lang="en-US" sz="1400" dirty="0" err="1">
                <a:solidFill>
                  <a:sysClr val="windowText" lastClr="000000"/>
                </a:solidFill>
                <a:latin typeface="Calibri"/>
              </a:rPr>
              <a:t>conio.h</a:t>
            </a:r>
            <a:r>
              <a:rPr lang="en-US" sz="1400" dirty="0">
                <a:solidFill>
                  <a:sysClr val="windowText" lastClr="000000"/>
                </a:solidFill>
                <a:latin typeface="Calibri"/>
              </a:rPr>
              <a:t>&gt;</a:t>
            </a:r>
          </a:p>
          <a:p>
            <a:pPr>
              <a:buNone/>
              <a:defRPr/>
            </a:pPr>
            <a:r>
              <a:rPr lang="en-US" sz="1400" dirty="0">
                <a:solidFill>
                  <a:sysClr val="windowText" lastClr="000000"/>
                </a:solidFill>
                <a:latin typeface="Calibri"/>
              </a:rPr>
              <a:t>#include&lt;</a:t>
            </a:r>
            <a:r>
              <a:rPr lang="en-US" sz="1400" dirty="0" err="1">
                <a:solidFill>
                  <a:sysClr val="windowText" lastClr="000000"/>
                </a:solidFill>
                <a:latin typeface="Calibri"/>
              </a:rPr>
              <a:t>stdio.h</a:t>
            </a:r>
            <a:r>
              <a:rPr lang="en-US" sz="1400" dirty="0">
                <a:solidFill>
                  <a:sysClr val="windowText" lastClr="000000"/>
                </a:solidFill>
                <a:latin typeface="Calibri"/>
              </a:rPr>
              <a:t>&gt;</a:t>
            </a:r>
          </a:p>
          <a:p>
            <a:pPr>
              <a:buNone/>
              <a:defRPr/>
            </a:pPr>
            <a:endParaRPr lang="en-US" sz="1400" dirty="0">
              <a:solidFill>
                <a:sysClr val="windowText" lastClr="000000"/>
              </a:solidFill>
              <a:latin typeface="Calibri"/>
            </a:endParaRPr>
          </a:p>
          <a:p>
            <a:pPr>
              <a:buNone/>
              <a:defRPr/>
            </a:pPr>
            <a:r>
              <a:rPr lang="en-US" sz="1400" b="1" dirty="0" err="1">
                <a:solidFill>
                  <a:sysClr val="windowText" lastClr="000000"/>
                </a:solidFill>
                <a:latin typeface="Calibri"/>
              </a:rPr>
              <a:t>int</a:t>
            </a:r>
            <a:r>
              <a:rPr lang="en-US" sz="1400" b="1" dirty="0">
                <a:solidFill>
                  <a:sysClr val="windowText" lastClr="000000"/>
                </a:solidFill>
                <a:latin typeface="Calibri"/>
              </a:rPr>
              <a:t>  sum(void);</a:t>
            </a:r>
          </a:p>
          <a:p>
            <a:pPr>
              <a:buNone/>
              <a:defRPr/>
            </a:pPr>
            <a:endParaRPr lang="en-US" sz="1400" dirty="0">
              <a:solidFill>
                <a:sysClr val="windowText" lastClr="000000"/>
              </a:solidFill>
              <a:latin typeface="Calibri"/>
            </a:endParaRPr>
          </a:p>
          <a:p>
            <a:pPr>
              <a:buNone/>
              <a:defRPr/>
            </a:pPr>
            <a:r>
              <a:rPr lang="en-US" sz="1400" dirty="0">
                <a:solidFill>
                  <a:sysClr val="windowText" lastClr="000000"/>
                </a:solidFill>
                <a:latin typeface="Calibri"/>
              </a:rPr>
              <a:t>void main()</a:t>
            </a:r>
          </a:p>
          <a:p>
            <a:pPr>
              <a:buNone/>
              <a:defRPr/>
            </a:pPr>
            <a:r>
              <a:rPr lang="en-US" sz="1400" dirty="0">
                <a:solidFill>
                  <a:sysClr val="windowText" lastClr="000000"/>
                </a:solidFill>
                <a:latin typeface="Calibri"/>
              </a:rPr>
              <a:t>	{</a:t>
            </a:r>
          </a:p>
          <a:p>
            <a:pPr>
              <a:buNone/>
              <a:defRPr/>
            </a:pPr>
            <a:r>
              <a:rPr lang="en-US" sz="1400" dirty="0">
                <a:solidFill>
                  <a:sysClr val="windowText" lastClr="000000"/>
                </a:solidFill>
                <a:latin typeface="Calibri"/>
              </a:rPr>
              <a:t>	</a:t>
            </a:r>
            <a:r>
              <a:rPr lang="en-US" sz="1400" dirty="0" err="1">
                <a:solidFill>
                  <a:sysClr val="windowText" lastClr="000000"/>
                </a:solidFill>
                <a:latin typeface="Calibri"/>
              </a:rPr>
              <a:t>clrscr</a:t>
            </a:r>
            <a:r>
              <a:rPr lang="en-US" sz="1400" dirty="0">
                <a:solidFill>
                  <a:sysClr val="windowText" lastClr="000000"/>
                </a:solidFill>
                <a:latin typeface="Calibri"/>
              </a:rPr>
              <a:t>();</a:t>
            </a:r>
          </a:p>
          <a:p>
            <a:pPr>
              <a:buNone/>
              <a:defRPr/>
            </a:pPr>
            <a:r>
              <a:rPr lang="en-US" sz="1400" dirty="0">
                <a:solidFill>
                  <a:sysClr val="windowText" lastClr="000000"/>
                </a:solidFill>
                <a:latin typeface="Calibri"/>
              </a:rPr>
              <a:t>	</a:t>
            </a:r>
            <a:r>
              <a:rPr lang="en-US" sz="1400" dirty="0" err="1">
                <a:solidFill>
                  <a:sysClr val="windowText" lastClr="000000"/>
                </a:solidFill>
                <a:latin typeface="Calibri"/>
              </a:rPr>
              <a:t>int</a:t>
            </a:r>
            <a:r>
              <a:rPr lang="en-US" sz="1400" dirty="0">
                <a:solidFill>
                  <a:sysClr val="windowText" lastClr="000000"/>
                </a:solidFill>
                <a:latin typeface="Calibri"/>
              </a:rPr>
              <a:t> a;</a:t>
            </a:r>
          </a:p>
          <a:p>
            <a:pPr>
              <a:buNone/>
              <a:defRPr/>
            </a:pPr>
            <a:r>
              <a:rPr lang="en-US" sz="1400" dirty="0">
                <a:solidFill>
                  <a:sysClr val="windowText" lastClr="000000"/>
                </a:solidFill>
                <a:latin typeface="Calibri"/>
              </a:rPr>
              <a:t>	</a:t>
            </a:r>
          </a:p>
          <a:p>
            <a:pPr>
              <a:buNone/>
              <a:defRPr/>
            </a:pPr>
            <a:r>
              <a:rPr lang="en-US" sz="1400" dirty="0">
                <a:solidFill>
                  <a:sysClr val="windowText" lastClr="000000"/>
                </a:solidFill>
                <a:latin typeface="Calibri"/>
              </a:rPr>
              <a:t>	a=sum();</a:t>
            </a:r>
          </a:p>
          <a:p>
            <a:pPr>
              <a:buNone/>
              <a:defRPr/>
            </a:pPr>
            <a:r>
              <a:rPr lang="en-US" sz="1400" dirty="0">
                <a:solidFill>
                  <a:sysClr val="windowText" lastClr="000000"/>
                </a:solidFill>
                <a:latin typeface="Calibri"/>
              </a:rPr>
              <a:t>		</a:t>
            </a:r>
            <a:r>
              <a:rPr lang="en-US" sz="1400" dirty="0" err="1">
                <a:solidFill>
                  <a:sysClr val="windowText" lastClr="000000"/>
                </a:solidFill>
                <a:latin typeface="Calibri"/>
              </a:rPr>
              <a:t>printf</a:t>
            </a:r>
            <a:r>
              <a:rPr lang="en-US" sz="1400" dirty="0">
                <a:solidFill>
                  <a:sysClr val="windowText" lastClr="000000"/>
                </a:solidFill>
                <a:latin typeface="Calibri"/>
              </a:rPr>
              <a:t>(“Sum is %d”, a);</a:t>
            </a:r>
          </a:p>
          <a:p>
            <a:pPr>
              <a:buNone/>
              <a:defRPr/>
            </a:pPr>
            <a:r>
              <a:rPr lang="en-US" sz="1400" dirty="0">
                <a:solidFill>
                  <a:sysClr val="windowText" lastClr="000000"/>
                </a:solidFill>
                <a:latin typeface="Calibri"/>
              </a:rPr>
              <a:t>		</a:t>
            </a:r>
            <a:r>
              <a:rPr lang="en-US" sz="1400" dirty="0" err="1">
                <a:solidFill>
                  <a:sysClr val="windowText" lastClr="000000"/>
                </a:solidFill>
                <a:latin typeface="Calibri"/>
              </a:rPr>
              <a:t>getch</a:t>
            </a:r>
            <a:r>
              <a:rPr lang="en-US" sz="1400" dirty="0">
                <a:solidFill>
                  <a:sysClr val="windowText" lastClr="000000"/>
                </a:solidFill>
                <a:latin typeface="Calibri"/>
              </a:rPr>
              <a:t>();</a:t>
            </a:r>
          </a:p>
          <a:p>
            <a:pPr>
              <a:buNone/>
              <a:defRPr/>
            </a:pPr>
            <a:r>
              <a:rPr lang="en-US" sz="1400" dirty="0">
                <a:solidFill>
                  <a:sysClr val="windowText" lastClr="000000"/>
                </a:solidFill>
                <a:latin typeface="Calibri"/>
              </a:rPr>
              <a:t>	</a:t>
            </a:r>
          </a:p>
          <a:p>
            <a:pPr>
              <a:buNone/>
              <a:defRPr/>
            </a:pPr>
            <a:r>
              <a:rPr lang="en-US" sz="1400" dirty="0">
                <a:solidFill>
                  <a:sysClr val="windowText" lastClr="000000"/>
                </a:solidFill>
                <a:latin typeface="Calibri"/>
              </a:rPr>
              <a:t>	}</a:t>
            </a:r>
          </a:p>
          <a:p>
            <a:pPr>
              <a:buNone/>
              <a:defRPr/>
            </a:pPr>
            <a:endParaRPr lang="en-US" sz="1400" dirty="0">
              <a:solidFill>
                <a:sysClr val="windowText" lastClr="000000"/>
              </a:solidFill>
              <a:latin typeface="Calibri"/>
            </a:endParaRPr>
          </a:p>
          <a:p>
            <a:pPr>
              <a:buNone/>
              <a:defRPr/>
            </a:pPr>
            <a:r>
              <a:rPr lang="en-US" sz="1400" b="1" dirty="0" err="1">
                <a:solidFill>
                  <a:sysClr val="windowText" lastClr="000000"/>
                </a:solidFill>
                <a:latin typeface="Calibri"/>
              </a:rPr>
              <a:t>int</a:t>
            </a:r>
            <a:r>
              <a:rPr lang="en-US" sz="1400" b="1" dirty="0">
                <a:solidFill>
                  <a:sysClr val="windowText" lastClr="000000"/>
                </a:solidFill>
                <a:latin typeface="Calibri"/>
              </a:rPr>
              <a:t> sum(void)</a:t>
            </a:r>
          </a:p>
          <a:p>
            <a:pPr>
              <a:buNone/>
              <a:defRPr/>
            </a:pPr>
            <a:r>
              <a:rPr lang="en-US" sz="1400" b="1" dirty="0">
                <a:solidFill>
                  <a:sysClr val="windowText" lastClr="000000"/>
                </a:solidFill>
                <a:latin typeface="Calibri"/>
              </a:rPr>
              <a:t>	{</a:t>
            </a:r>
          </a:p>
          <a:p>
            <a:pPr>
              <a:buNone/>
              <a:defRPr/>
            </a:pPr>
            <a:r>
              <a:rPr lang="en-US" sz="1400" b="1" dirty="0">
                <a:solidFill>
                  <a:sysClr val="windowText" lastClr="000000"/>
                </a:solidFill>
                <a:latin typeface="Calibri"/>
              </a:rPr>
              <a:t>	</a:t>
            </a:r>
            <a:r>
              <a:rPr lang="en-US" sz="1400" b="1" dirty="0" err="1">
                <a:solidFill>
                  <a:sysClr val="windowText" lastClr="000000"/>
                </a:solidFill>
                <a:latin typeface="Calibri"/>
              </a:rPr>
              <a:t>int</a:t>
            </a:r>
            <a:r>
              <a:rPr lang="en-US" sz="1400" b="1" dirty="0">
                <a:solidFill>
                  <a:sysClr val="windowText" lastClr="000000"/>
                </a:solidFill>
                <a:latin typeface="Calibri"/>
              </a:rPr>
              <a:t> x=2, y=3, z;</a:t>
            </a:r>
          </a:p>
          <a:p>
            <a:pPr>
              <a:buNone/>
              <a:defRPr/>
            </a:pPr>
            <a:r>
              <a:rPr lang="en-US" sz="1400" b="1" dirty="0">
                <a:solidFill>
                  <a:sysClr val="windowText" lastClr="000000"/>
                </a:solidFill>
                <a:latin typeface="Calibri"/>
              </a:rPr>
              <a:t>	z=</a:t>
            </a:r>
            <a:r>
              <a:rPr lang="en-US" sz="1400" b="1" dirty="0" err="1">
                <a:solidFill>
                  <a:sysClr val="windowText" lastClr="000000"/>
                </a:solidFill>
                <a:latin typeface="Calibri"/>
              </a:rPr>
              <a:t>x+y</a:t>
            </a:r>
            <a:r>
              <a:rPr lang="en-US" sz="1400" b="1" dirty="0">
                <a:solidFill>
                  <a:sysClr val="windowText" lastClr="000000"/>
                </a:solidFill>
                <a:latin typeface="Calibri"/>
              </a:rPr>
              <a:t>;</a:t>
            </a:r>
          </a:p>
          <a:p>
            <a:pPr>
              <a:buNone/>
              <a:defRPr/>
            </a:pPr>
            <a:r>
              <a:rPr lang="en-US" sz="1400" b="1" dirty="0">
                <a:solidFill>
                  <a:sysClr val="windowText" lastClr="000000"/>
                </a:solidFill>
                <a:latin typeface="Calibri"/>
              </a:rPr>
              <a:t>	</a:t>
            </a:r>
          </a:p>
          <a:p>
            <a:pPr>
              <a:buNone/>
              <a:defRPr/>
            </a:pPr>
            <a:r>
              <a:rPr lang="en-US" sz="1400" b="1" dirty="0">
                <a:solidFill>
                  <a:sysClr val="windowText" lastClr="000000"/>
                </a:solidFill>
                <a:latin typeface="Calibri"/>
              </a:rPr>
              <a:t>	return(z);</a:t>
            </a:r>
          </a:p>
          <a:p>
            <a:pPr>
              <a:buNone/>
              <a:defRPr/>
            </a:pPr>
            <a:r>
              <a:rPr lang="en-US" sz="1400" b="1" dirty="0">
                <a:solidFill>
                  <a:sysClr val="windowText" lastClr="000000"/>
                </a:solidFill>
                <a:latin typeface="Calibri"/>
              </a:rPr>
              <a:t>	}</a:t>
            </a:r>
          </a:p>
        </p:txBody>
      </p:sp>
      <p:cxnSp>
        <p:nvCxnSpPr>
          <p:cNvPr id="16" name="Elbow Connector 15"/>
          <p:cNvCxnSpPr/>
          <p:nvPr/>
        </p:nvCxnSpPr>
        <p:spPr>
          <a:xfrm rot="16200000" flipV="1">
            <a:off x="1719000" y="4267068"/>
            <a:ext cx="1904456" cy="447550"/>
          </a:xfrm>
          <a:prstGeom prst="bentConnector3">
            <a:avLst>
              <a:gd name="adj1" fmla="val 50000"/>
            </a:avLst>
          </a:prstGeom>
          <a:noFill/>
          <a:ln w="38100" cap="flat" cmpd="sng" algn="ctr">
            <a:solidFill>
              <a:srgbClr val="C0504D"/>
            </a:solidFill>
            <a:prstDash val="solid"/>
            <a:tailEnd type="arrow"/>
          </a:ln>
          <a:effectLst>
            <a:outerShdw blurRad="40000" dist="23000" dir="5400000" rotWithShape="0">
              <a:srgbClr val="000000">
                <a:alpha val="35000"/>
              </a:srgbClr>
            </a:outerShdw>
          </a:effectLst>
        </p:spPr>
      </p:cxnSp>
    </p:spTree>
    <p:extLst>
      <p:ext uri="{BB962C8B-B14F-4D97-AF65-F5344CB8AC3E}">
        <p14:creationId xmlns:p14="http://schemas.microsoft.com/office/powerpoint/2010/main" val="788466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p:nvPr/>
        </p:nvSpPr>
        <p:spPr>
          <a:xfrm>
            <a:off x="1524118" y="540199"/>
            <a:ext cx="9143882" cy="5143720"/>
          </a:xfrm>
          <a:prstGeom prst="rect">
            <a:avLst/>
          </a:prstGeom>
          <a:solidFill>
            <a:schemeClr val="lt1">
              <a:alpha val="98823"/>
            </a:schemeClr>
          </a:solidFill>
          <a:ln w="76300" cap="flat" cmpd="sng">
            <a:solidFill>
              <a:srgbClr val="005893"/>
            </a:solidFill>
            <a:prstDash val="solid"/>
            <a:miter lim="8000"/>
            <a:headEnd type="none" w="sm" len="sm"/>
            <a:tailEnd type="none" w="sm" len="sm"/>
          </a:ln>
        </p:spPr>
        <p:txBody>
          <a:bodyPr spcFirstLastPara="1" wrap="square" lIns="91425" tIns="45700" rIns="91425" bIns="45700" anchor="t" anchorCtr="0">
            <a:noAutofit/>
          </a:bodyPr>
          <a:lstStyle/>
          <a:p>
            <a:pPr algn="just">
              <a:lnSpc>
                <a:spcPct val="115000"/>
              </a:lnSpc>
            </a:pPr>
            <a:endParaRPr sz="2000" dirty="0">
              <a:latin typeface="Calibri"/>
              <a:ea typeface="Calibri"/>
              <a:cs typeface="Calibri"/>
              <a:sym typeface="Calibri"/>
            </a:endParaRPr>
          </a:p>
        </p:txBody>
      </p:sp>
      <p:sp>
        <p:nvSpPr>
          <p:cNvPr id="102" name="Google Shape;102;p14"/>
          <p:cNvSpPr/>
          <p:nvPr/>
        </p:nvSpPr>
        <p:spPr>
          <a:xfrm>
            <a:off x="1982472" y="1399375"/>
            <a:ext cx="8426865" cy="164"/>
          </a:xfrm>
          <a:custGeom>
            <a:avLst/>
            <a:gdLst/>
            <a:ahLst/>
            <a:cxnLst/>
            <a:rect l="l" t="t" r="r" b="b"/>
            <a:pathLst>
              <a:path w="18527395" h="120000" extrusionOk="0">
                <a:moveTo>
                  <a:pt x="0" y="0"/>
                </a:moveTo>
                <a:lnTo>
                  <a:pt x="18526859" y="0"/>
                </a:lnTo>
              </a:path>
            </a:pathLst>
          </a:custGeom>
          <a:noFill/>
          <a:ln w="15825" cap="flat" cmpd="sng">
            <a:solidFill>
              <a:srgbClr val="5E6DB3"/>
            </a:solidFill>
            <a:prstDash val="solid"/>
            <a:round/>
            <a:headEnd type="none" w="sm" len="sm"/>
            <a:tailEnd type="none" w="sm" len="sm"/>
          </a:ln>
        </p:spPr>
      </p:sp>
      <p:sp>
        <p:nvSpPr>
          <p:cNvPr id="103" name="Google Shape;103;p14"/>
          <p:cNvSpPr/>
          <p:nvPr/>
        </p:nvSpPr>
        <p:spPr>
          <a:xfrm>
            <a:off x="1980998" y="994285"/>
            <a:ext cx="321912" cy="322567"/>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endParaRPr/>
          </a:p>
        </p:txBody>
      </p:sp>
      <p:sp>
        <p:nvSpPr>
          <p:cNvPr id="104" name="Google Shape;104;p14"/>
          <p:cNvSpPr/>
          <p:nvPr/>
        </p:nvSpPr>
        <p:spPr>
          <a:xfrm>
            <a:off x="2880748" y="1181275"/>
            <a:ext cx="25871" cy="25871"/>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sp>
      <p:sp>
        <p:nvSpPr>
          <p:cNvPr id="105" name="Google Shape;105;p14"/>
          <p:cNvSpPr/>
          <p:nvPr/>
        </p:nvSpPr>
        <p:spPr>
          <a:xfrm>
            <a:off x="2887952" y="1187006"/>
            <a:ext cx="11462" cy="14245"/>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sp>
      <p:sp>
        <p:nvSpPr>
          <p:cNvPr id="106" name="Google Shape;106;p14"/>
          <p:cNvSpPr/>
          <p:nvPr/>
        </p:nvSpPr>
        <p:spPr>
          <a:xfrm>
            <a:off x="2352851" y="1056341"/>
            <a:ext cx="730607" cy="223668"/>
          </a:xfrm>
          <a:prstGeom prst="rect">
            <a:avLst/>
          </a:prstGeom>
          <a:noFill/>
          <a:ln>
            <a:noFill/>
          </a:ln>
        </p:spPr>
        <p:txBody>
          <a:bodyPr spcFirstLastPara="1" wrap="square" lIns="0" tIns="7850" rIns="0" bIns="0" anchor="t" anchorCtr="0">
            <a:noAutofit/>
          </a:bodyPr>
          <a:lstStyle/>
          <a:p>
            <a:pPr marL="5776">
              <a:lnSpc>
                <a:spcPct val="106000"/>
              </a:lnSpc>
            </a:pPr>
            <a:r>
              <a:rPr lang="en-US" sz="728" b="1">
                <a:solidFill>
                  <a:srgbClr val="231F20"/>
                </a:solidFill>
                <a:latin typeface="Helvetica Neue"/>
                <a:ea typeface="Helvetica Neue"/>
                <a:cs typeface="Helvetica Neue"/>
                <a:sym typeface="Helvetica Neue"/>
              </a:rPr>
              <a:t>RV College of</a:t>
            </a:r>
            <a:endParaRPr sz="728"/>
          </a:p>
          <a:p>
            <a:pPr marL="5776">
              <a:lnSpc>
                <a:spcPct val="106000"/>
              </a:lnSpc>
              <a:spcBef>
                <a:spcPts val="45"/>
              </a:spcBef>
            </a:pPr>
            <a:r>
              <a:rPr lang="en-US" sz="728" b="1">
                <a:solidFill>
                  <a:srgbClr val="231F20"/>
                </a:solidFill>
                <a:latin typeface="Helvetica Neue"/>
                <a:ea typeface="Helvetica Neue"/>
                <a:cs typeface="Helvetica Neue"/>
                <a:sym typeface="Helvetica Neue"/>
              </a:rPr>
              <a:t>Engineering </a:t>
            </a:r>
            <a:endParaRPr sz="728"/>
          </a:p>
        </p:txBody>
      </p:sp>
      <p:sp>
        <p:nvSpPr>
          <p:cNvPr id="107" name="Google Shape;107;p14"/>
          <p:cNvSpPr txBox="1"/>
          <p:nvPr/>
        </p:nvSpPr>
        <p:spPr>
          <a:xfrm>
            <a:off x="8730022" y="1042587"/>
            <a:ext cx="1673584" cy="209914"/>
          </a:xfrm>
          <a:prstGeom prst="rect">
            <a:avLst/>
          </a:prstGeom>
          <a:noFill/>
          <a:ln>
            <a:noFill/>
          </a:ln>
        </p:spPr>
        <p:txBody>
          <a:bodyPr spcFirstLastPara="1" wrap="square" lIns="0" tIns="0" rIns="0" bIns="0" anchor="t" anchorCtr="0">
            <a:noAutofit/>
          </a:bodyPr>
          <a:lstStyle/>
          <a:p>
            <a:pPr algn="r"/>
            <a:r>
              <a:rPr lang="en-US" sz="1092" i="1">
                <a:solidFill>
                  <a:srgbClr val="422C75"/>
                </a:solidFill>
                <a:latin typeface="Playfair Display"/>
                <a:ea typeface="Playfair Display"/>
                <a:cs typeface="Playfair Display"/>
                <a:sym typeface="Playfair Display"/>
              </a:rPr>
              <a:t>Go, change the world</a:t>
            </a:r>
            <a:endParaRPr/>
          </a:p>
        </p:txBody>
      </p:sp>
      <p:sp>
        <p:nvSpPr>
          <p:cNvPr id="108" name="Google Shape;108;p14"/>
          <p:cNvSpPr/>
          <p:nvPr/>
        </p:nvSpPr>
        <p:spPr>
          <a:xfrm>
            <a:off x="2148716" y="2246000"/>
            <a:ext cx="7132089" cy="3646047"/>
          </a:xfrm>
          <a:prstGeom prst="rect">
            <a:avLst/>
          </a:prstGeom>
          <a:noFill/>
          <a:ln>
            <a:noFill/>
          </a:ln>
        </p:spPr>
        <p:txBody>
          <a:bodyPr spcFirstLastPara="1" wrap="square" lIns="91425" tIns="41575" rIns="91425" bIns="41575" anchor="t" anchorCtr="0">
            <a:noAutofit/>
          </a:bodyPr>
          <a:lstStyle/>
          <a:p>
            <a:pPr algn="just"/>
            <a:endParaRPr sz="2183"/>
          </a:p>
          <a:p>
            <a:pPr marL="311902" indent="-173281" algn="just">
              <a:buSzPts val="2183"/>
            </a:pPr>
            <a:endParaRPr sz="2183"/>
          </a:p>
          <a:p>
            <a:endParaRPr sz="2183"/>
          </a:p>
        </p:txBody>
      </p:sp>
      <p:sp>
        <p:nvSpPr>
          <p:cNvPr id="12" name="Title 1"/>
          <p:cNvSpPr txBox="1">
            <a:spLocks/>
          </p:cNvSpPr>
          <p:nvPr/>
        </p:nvSpPr>
        <p:spPr>
          <a:xfrm>
            <a:off x="1980998" y="1546413"/>
            <a:ext cx="8229600" cy="11430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ltLang="en-US" sz="1800" b="1" dirty="0"/>
              <a:t>Return Keyword</a:t>
            </a:r>
          </a:p>
        </p:txBody>
      </p:sp>
      <p:sp>
        <p:nvSpPr>
          <p:cNvPr id="13" name="Content Placeholder 2"/>
          <p:cNvSpPr txBox="1">
            <a:spLocks/>
          </p:cNvSpPr>
          <p:nvPr/>
        </p:nvSpPr>
        <p:spPr>
          <a:xfrm>
            <a:off x="1980998" y="1832994"/>
            <a:ext cx="8229600" cy="4525963"/>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lnSpc>
                <a:spcPct val="150000"/>
              </a:lnSpc>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In functions, where we return any value, we usually use a keyword “return”, and the value, which is to be returned is written inside braces, shown after return.</a:t>
            </a:r>
          </a:p>
          <a:p>
            <a:pPr marL="342900" indent="-342900">
              <a:lnSpc>
                <a:spcPct val="150000"/>
              </a:lnSpc>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Example: return(z);</a:t>
            </a:r>
          </a:p>
          <a:p>
            <a:pPr marL="342900" indent="-342900">
              <a:lnSpc>
                <a:spcPct val="150000"/>
              </a:lnSpc>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The above statement will pass the value of z to the left side variable of calling function.</a:t>
            </a:r>
          </a:p>
          <a:p>
            <a:pPr marL="342900" indent="-342900">
              <a:lnSpc>
                <a:spcPct val="150000"/>
              </a:lnSpc>
              <a:buFont typeface="Wingdings" panose="05000000000000000000" pitchFamily="2" charset="2"/>
              <a:buChar char="Ø"/>
            </a:pPr>
            <a:r>
              <a:rPr lang="en-US" altLang="en-US" sz="2000" dirty="0" err="1">
                <a:latin typeface="Times New Roman" panose="02020603050405020304" pitchFamily="18" charset="0"/>
                <a:cs typeface="Times New Roman" panose="02020603050405020304" pitchFamily="18" charset="0"/>
              </a:rPr>
              <a:t>ie</a:t>
            </a:r>
            <a:r>
              <a:rPr lang="en-US" altLang="en-US" sz="2000" dirty="0">
                <a:latin typeface="Times New Roman" panose="02020603050405020304" pitchFamily="18" charset="0"/>
                <a:cs typeface="Times New Roman" panose="02020603050405020304" pitchFamily="18" charset="0"/>
              </a:rPr>
              <a:t>: a=sum();</a:t>
            </a:r>
          </a:p>
          <a:p>
            <a:pPr marL="342900" indent="-342900">
              <a:lnSpc>
                <a:spcPct val="150000"/>
              </a:lnSpc>
              <a:buFont typeface="Wingdings" panose="05000000000000000000" pitchFamily="2" charset="2"/>
              <a:buChar char="Ø"/>
            </a:pPr>
            <a:r>
              <a:rPr lang="en-US" altLang="en-US" sz="2000" dirty="0">
                <a:latin typeface="Times New Roman" panose="02020603050405020304" pitchFamily="18" charset="0"/>
                <a:cs typeface="Times New Roman" panose="02020603050405020304" pitchFamily="18" charset="0"/>
              </a:rPr>
              <a:t>Hence the value in z, which is 5 in our program is passed to a.</a:t>
            </a:r>
          </a:p>
        </p:txBody>
      </p:sp>
    </p:spTree>
    <p:extLst>
      <p:ext uri="{BB962C8B-B14F-4D97-AF65-F5344CB8AC3E}">
        <p14:creationId xmlns:p14="http://schemas.microsoft.com/office/powerpoint/2010/main" val="360521072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p:nvPr/>
        </p:nvSpPr>
        <p:spPr>
          <a:xfrm>
            <a:off x="1524118" y="893284"/>
            <a:ext cx="9143882" cy="5143720"/>
          </a:xfrm>
          <a:prstGeom prst="rect">
            <a:avLst/>
          </a:prstGeom>
          <a:solidFill>
            <a:schemeClr val="lt1">
              <a:alpha val="98823"/>
            </a:schemeClr>
          </a:solidFill>
          <a:ln w="76300" cap="flat" cmpd="sng">
            <a:solidFill>
              <a:srgbClr val="005893"/>
            </a:solidFill>
            <a:prstDash val="solid"/>
            <a:miter lim="8000"/>
            <a:headEnd type="none" w="sm" len="sm"/>
            <a:tailEnd type="none" w="sm" len="sm"/>
          </a:ln>
        </p:spPr>
        <p:txBody>
          <a:bodyPr spcFirstLastPara="1" wrap="square" lIns="91425" tIns="45700" rIns="91425" bIns="45700" anchor="t" anchorCtr="0">
            <a:noAutofit/>
          </a:bodyPr>
          <a:lstStyle/>
          <a:p>
            <a:pPr algn="ctr">
              <a:lnSpc>
                <a:spcPct val="115000"/>
              </a:lnSpc>
            </a:pPr>
            <a:endParaRPr dirty="0">
              <a:latin typeface="Calibri"/>
              <a:ea typeface="Calibri"/>
              <a:cs typeface="Calibri"/>
              <a:sym typeface="Calibri"/>
            </a:endParaRPr>
          </a:p>
          <a:p>
            <a:pPr algn="ctr">
              <a:spcBef>
                <a:spcPts val="1000"/>
              </a:spcBef>
            </a:pPr>
            <a:endParaRPr lang="en-US" b="1" dirty="0">
              <a:latin typeface="Times New Roman"/>
              <a:ea typeface="Times New Roman"/>
              <a:cs typeface="Times New Roman"/>
              <a:sym typeface="Times New Roman"/>
            </a:endParaRPr>
          </a:p>
        </p:txBody>
      </p:sp>
      <p:sp>
        <p:nvSpPr>
          <p:cNvPr id="102" name="Google Shape;102;p14"/>
          <p:cNvSpPr/>
          <p:nvPr/>
        </p:nvSpPr>
        <p:spPr>
          <a:xfrm>
            <a:off x="1982472" y="1399375"/>
            <a:ext cx="8426865" cy="164"/>
          </a:xfrm>
          <a:custGeom>
            <a:avLst/>
            <a:gdLst/>
            <a:ahLst/>
            <a:cxnLst/>
            <a:rect l="l" t="t" r="r" b="b"/>
            <a:pathLst>
              <a:path w="18527395" h="120000" extrusionOk="0">
                <a:moveTo>
                  <a:pt x="0" y="0"/>
                </a:moveTo>
                <a:lnTo>
                  <a:pt x="18526859" y="0"/>
                </a:lnTo>
              </a:path>
            </a:pathLst>
          </a:custGeom>
          <a:noFill/>
          <a:ln w="15825" cap="flat" cmpd="sng">
            <a:solidFill>
              <a:srgbClr val="5E6DB3"/>
            </a:solidFill>
            <a:prstDash val="solid"/>
            <a:round/>
            <a:headEnd type="none" w="sm" len="sm"/>
            <a:tailEnd type="none" w="sm" len="sm"/>
          </a:ln>
        </p:spPr>
      </p:sp>
      <p:sp>
        <p:nvSpPr>
          <p:cNvPr id="103" name="Google Shape;103;p14"/>
          <p:cNvSpPr/>
          <p:nvPr/>
        </p:nvSpPr>
        <p:spPr>
          <a:xfrm>
            <a:off x="1980998" y="994285"/>
            <a:ext cx="321912" cy="322567"/>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endParaRPr/>
          </a:p>
        </p:txBody>
      </p:sp>
      <p:sp>
        <p:nvSpPr>
          <p:cNvPr id="104" name="Google Shape;104;p14"/>
          <p:cNvSpPr/>
          <p:nvPr/>
        </p:nvSpPr>
        <p:spPr>
          <a:xfrm>
            <a:off x="2880748" y="1181275"/>
            <a:ext cx="25871" cy="25871"/>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sp>
      <p:sp>
        <p:nvSpPr>
          <p:cNvPr id="105" name="Google Shape;105;p14"/>
          <p:cNvSpPr/>
          <p:nvPr/>
        </p:nvSpPr>
        <p:spPr>
          <a:xfrm>
            <a:off x="2887952" y="1187006"/>
            <a:ext cx="11462" cy="14245"/>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sp>
      <p:sp>
        <p:nvSpPr>
          <p:cNvPr id="106" name="Google Shape;106;p14"/>
          <p:cNvSpPr/>
          <p:nvPr/>
        </p:nvSpPr>
        <p:spPr>
          <a:xfrm>
            <a:off x="2352851" y="1056341"/>
            <a:ext cx="730607" cy="223668"/>
          </a:xfrm>
          <a:prstGeom prst="rect">
            <a:avLst/>
          </a:prstGeom>
          <a:noFill/>
          <a:ln>
            <a:noFill/>
          </a:ln>
        </p:spPr>
        <p:txBody>
          <a:bodyPr spcFirstLastPara="1" wrap="square" lIns="0" tIns="7850" rIns="0" bIns="0" anchor="t" anchorCtr="0">
            <a:noAutofit/>
          </a:bodyPr>
          <a:lstStyle/>
          <a:p>
            <a:pPr marL="5776">
              <a:lnSpc>
                <a:spcPct val="106000"/>
              </a:lnSpc>
            </a:pPr>
            <a:r>
              <a:rPr lang="en-US" sz="728" b="1">
                <a:solidFill>
                  <a:srgbClr val="231F20"/>
                </a:solidFill>
                <a:latin typeface="Helvetica Neue"/>
                <a:ea typeface="Helvetica Neue"/>
                <a:cs typeface="Helvetica Neue"/>
                <a:sym typeface="Helvetica Neue"/>
              </a:rPr>
              <a:t>RV College of</a:t>
            </a:r>
            <a:endParaRPr sz="728"/>
          </a:p>
          <a:p>
            <a:pPr marL="5776">
              <a:lnSpc>
                <a:spcPct val="106000"/>
              </a:lnSpc>
              <a:spcBef>
                <a:spcPts val="45"/>
              </a:spcBef>
            </a:pPr>
            <a:r>
              <a:rPr lang="en-US" sz="728" b="1">
                <a:solidFill>
                  <a:srgbClr val="231F20"/>
                </a:solidFill>
                <a:latin typeface="Helvetica Neue"/>
                <a:ea typeface="Helvetica Neue"/>
                <a:cs typeface="Helvetica Neue"/>
                <a:sym typeface="Helvetica Neue"/>
              </a:rPr>
              <a:t>Engineering </a:t>
            </a:r>
            <a:endParaRPr sz="728"/>
          </a:p>
        </p:txBody>
      </p:sp>
      <p:sp>
        <p:nvSpPr>
          <p:cNvPr id="107" name="Google Shape;107;p14"/>
          <p:cNvSpPr txBox="1"/>
          <p:nvPr/>
        </p:nvSpPr>
        <p:spPr>
          <a:xfrm>
            <a:off x="8730022" y="1042587"/>
            <a:ext cx="1673584" cy="209914"/>
          </a:xfrm>
          <a:prstGeom prst="rect">
            <a:avLst/>
          </a:prstGeom>
          <a:noFill/>
          <a:ln>
            <a:noFill/>
          </a:ln>
        </p:spPr>
        <p:txBody>
          <a:bodyPr spcFirstLastPara="1" wrap="square" lIns="0" tIns="0" rIns="0" bIns="0" anchor="t" anchorCtr="0">
            <a:noAutofit/>
          </a:bodyPr>
          <a:lstStyle/>
          <a:p>
            <a:pPr algn="r"/>
            <a:r>
              <a:rPr lang="en-US" sz="1092" i="1">
                <a:solidFill>
                  <a:srgbClr val="422C75"/>
                </a:solidFill>
                <a:latin typeface="Playfair Display"/>
                <a:ea typeface="Playfair Display"/>
                <a:cs typeface="Playfair Display"/>
                <a:sym typeface="Playfair Display"/>
              </a:rPr>
              <a:t>Go, change the world</a:t>
            </a:r>
            <a:endParaRPr/>
          </a:p>
        </p:txBody>
      </p:sp>
      <p:sp>
        <p:nvSpPr>
          <p:cNvPr id="108" name="Google Shape;108;p14"/>
          <p:cNvSpPr/>
          <p:nvPr/>
        </p:nvSpPr>
        <p:spPr>
          <a:xfrm>
            <a:off x="2148716" y="2246000"/>
            <a:ext cx="7132089" cy="3646047"/>
          </a:xfrm>
          <a:prstGeom prst="rect">
            <a:avLst/>
          </a:prstGeom>
          <a:noFill/>
          <a:ln>
            <a:noFill/>
          </a:ln>
        </p:spPr>
        <p:txBody>
          <a:bodyPr spcFirstLastPara="1" wrap="square" lIns="91425" tIns="41575" rIns="91425" bIns="41575" anchor="t" anchorCtr="0">
            <a:noAutofit/>
          </a:bodyPr>
          <a:lstStyle/>
          <a:p>
            <a:pPr algn="just"/>
            <a:endParaRPr sz="2183"/>
          </a:p>
          <a:p>
            <a:pPr marL="311902" indent="-173281" algn="just">
              <a:buSzPts val="2183"/>
            </a:pPr>
            <a:endParaRPr sz="2183"/>
          </a:p>
          <a:p>
            <a:endParaRPr sz="2183"/>
          </a:p>
        </p:txBody>
      </p:sp>
      <p:sp>
        <p:nvSpPr>
          <p:cNvPr id="12" name="Title 1"/>
          <p:cNvSpPr txBox="1">
            <a:spLocks/>
          </p:cNvSpPr>
          <p:nvPr/>
        </p:nvSpPr>
        <p:spPr>
          <a:xfrm>
            <a:off x="2053427" y="1529541"/>
            <a:ext cx="8229600" cy="11430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en-US" altLang="en-US" sz="2800" dirty="0">
                <a:latin typeface="Times New Roman" panose="02020603050405020304" pitchFamily="18" charset="0"/>
                <a:cs typeface="Times New Roman" panose="02020603050405020304" pitchFamily="18" charset="0"/>
              </a:rPr>
              <a:t>Type-4</a:t>
            </a:r>
          </a:p>
        </p:txBody>
      </p:sp>
      <p:sp>
        <p:nvSpPr>
          <p:cNvPr id="21" name="Content Placeholder 2"/>
          <p:cNvSpPr txBox="1">
            <a:spLocks/>
          </p:cNvSpPr>
          <p:nvPr/>
        </p:nvSpPr>
        <p:spPr>
          <a:xfrm>
            <a:off x="1980999" y="2091351"/>
            <a:ext cx="8302028" cy="344031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Font typeface="Arial" panose="020B0604020202020204" pitchFamily="34" charset="0"/>
              <a:buNone/>
            </a:pPr>
            <a:r>
              <a:rPr lang="en-US" altLang="en-US" sz="2800" dirty="0">
                <a:solidFill>
                  <a:srgbClr val="FF0000"/>
                </a:solidFill>
                <a:latin typeface="Times New Roman" panose="02020603050405020304" pitchFamily="18" charset="0"/>
                <a:cs typeface="Times New Roman" panose="02020603050405020304" pitchFamily="18" charset="0"/>
              </a:rPr>
              <a:t>Returns a value.  </a:t>
            </a:r>
          </a:p>
          <a:p>
            <a:pPr algn="ctr">
              <a:buFont typeface="Arial" panose="020B0604020202020204" pitchFamily="34" charset="0"/>
              <a:buNone/>
            </a:pPr>
            <a:endParaRPr lang="en-US" altLang="en-US" sz="28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altLang="en-US" sz="28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endParaRPr lang="en-US" altLang="en-US" sz="2800" dirty="0">
              <a:latin typeface="Times New Roman" panose="02020603050405020304" pitchFamily="18" charset="0"/>
              <a:cs typeface="Times New Roman" panose="02020603050405020304" pitchFamily="18" charset="0"/>
            </a:endParaRPr>
          </a:p>
          <a:p>
            <a:pPr algn="ctr">
              <a:buFont typeface="Arial" panose="020B0604020202020204" pitchFamily="34" charset="0"/>
              <a:buNone/>
            </a:pPr>
            <a:r>
              <a:rPr lang="en-US" altLang="en-US" sz="3600" dirty="0" err="1">
                <a:latin typeface="Times New Roman" panose="02020603050405020304" pitchFamily="18" charset="0"/>
                <a:cs typeface="Times New Roman" panose="02020603050405020304" pitchFamily="18" charset="0"/>
              </a:rPr>
              <a:t>int</a:t>
            </a:r>
            <a:r>
              <a:rPr lang="en-US" altLang="en-US" sz="3600" dirty="0">
                <a:latin typeface="Times New Roman" panose="02020603050405020304" pitchFamily="18" charset="0"/>
                <a:cs typeface="Times New Roman" panose="02020603050405020304" pitchFamily="18" charset="0"/>
              </a:rPr>
              <a:t> function(</a:t>
            </a:r>
            <a:r>
              <a:rPr lang="en-US" altLang="en-US" sz="3600" dirty="0" err="1">
                <a:latin typeface="Times New Roman" panose="02020603050405020304" pitchFamily="18" charset="0"/>
                <a:cs typeface="Times New Roman" panose="02020603050405020304" pitchFamily="18" charset="0"/>
              </a:rPr>
              <a:t>int</a:t>
            </a:r>
            <a:r>
              <a:rPr lang="en-US" altLang="en-US" sz="3600" dirty="0">
                <a:latin typeface="Times New Roman" panose="02020603050405020304" pitchFamily="18" charset="0"/>
                <a:cs typeface="Times New Roman" panose="02020603050405020304" pitchFamily="18" charset="0"/>
              </a:rPr>
              <a:t>)</a:t>
            </a:r>
          </a:p>
          <a:p>
            <a:pPr>
              <a:buFont typeface="Arial" panose="020B0604020202020204" pitchFamily="34" charset="0"/>
              <a:buNone/>
            </a:pPr>
            <a:endParaRPr lang="en-US" altLang="en-US" sz="2800" dirty="0">
              <a:solidFill>
                <a:srgbClr val="FF0000"/>
              </a:solidFill>
              <a:latin typeface="Times New Roman" panose="02020603050405020304" pitchFamily="18" charset="0"/>
              <a:cs typeface="Times New Roman" panose="02020603050405020304" pitchFamily="18" charset="0"/>
            </a:endParaRPr>
          </a:p>
          <a:p>
            <a:pPr>
              <a:buFont typeface="Arial" panose="020B0604020202020204" pitchFamily="34" charset="0"/>
              <a:buNone/>
            </a:pPr>
            <a:endParaRPr lang="en-US" altLang="en-US" sz="2800" dirty="0">
              <a:solidFill>
                <a:srgbClr val="FF0000"/>
              </a:solidFill>
              <a:latin typeface="Times New Roman" panose="02020603050405020304" pitchFamily="18" charset="0"/>
              <a:cs typeface="Times New Roman" panose="02020603050405020304" pitchFamily="18" charset="0"/>
            </a:endParaRPr>
          </a:p>
          <a:p>
            <a:pPr>
              <a:buFont typeface="Arial" panose="020B0604020202020204" pitchFamily="34" charset="0"/>
              <a:buNone/>
            </a:pPr>
            <a:r>
              <a:rPr lang="en-US" altLang="en-US" sz="2800" dirty="0">
                <a:solidFill>
                  <a:srgbClr val="FF0000"/>
                </a:solidFill>
                <a:latin typeface="Times New Roman" panose="02020603050405020304" pitchFamily="18" charset="0"/>
                <a:cs typeface="Times New Roman" panose="02020603050405020304" pitchFamily="18" charset="0"/>
              </a:rPr>
              <a:t>					Passes the argument(s).</a:t>
            </a:r>
          </a:p>
        </p:txBody>
      </p:sp>
      <p:cxnSp>
        <p:nvCxnSpPr>
          <p:cNvPr id="22" name="Straight Arrow Connector 21"/>
          <p:cNvCxnSpPr/>
          <p:nvPr/>
        </p:nvCxnSpPr>
        <p:spPr>
          <a:xfrm>
            <a:off x="4258928" y="2548992"/>
            <a:ext cx="542427" cy="1516015"/>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cxnSp>
        <p:nvCxnSpPr>
          <p:cNvPr id="23" name="Straight Arrow Connector 22"/>
          <p:cNvCxnSpPr/>
          <p:nvPr/>
        </p:nvCxnSpPr>
        <p:spPr>
          <a:xfrm flipH="1" flipV="1">
            <a:off x="7152345" y="4362027"/>
            <a:ext cx="419371" cy="968712"/>
          </a:xfrm>
          <a:prstGeom prst="straightConnector1">
            <a:avLst/>
          </a:prstGeom>
          <a:ln>
            <a:tailEnd type="arrow"/>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76837561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p:nvPr/>
        </p:nvSpPr>
        <p:spPr>
          <a:xfrm>
            <a:off x="1530549" y="857070"/>
            <a:ext cx="9143882" cy="5143720"/>
          </a:xfrm>
          <a:prstGeom prst="rect">
            <a:avLst/>
          </a:prstGeom>
          <a:solidFill>
            <a:schemeClr val="lt1">
              <a:alpha val="98823"/>
            </a:schemeClr>
          </a:solidFill>
          <a:ln w="76300" cap="flat" cmpd="sng">
            <a:solidFill>
              <a:srgbClr val="005893"/>
            </a:solidFill>
            <a:prstDash val="solid"/>
            <a:miter lim="8000"/>
            <a:headEnd type="none" w="sm" len="sm"/>
            <a:tailEnd type="none" w="sm" len="sm"/>
          </a:ln>
        </p:spPr>
        <p:txBody>
          <a:bodyPr spcFirstLastPara="1" wrap="square" lIns="91425" tIns="45700" rIns="91425" bIns="45700" anchor="t" anchorCtr="0">
            <a:noAutofit/>
          </a:bodyPr>
          <a:lstStyle/>
          <a:p>
            <a:pPr algn="just">
              <a:lnSpc>
                <a:spcPct val="115000"/>
              </a:lnSpc>
            </a:pPr>
            <a:endParaRPr dirty="0">
              <a:latin typeface="Calibri"/>
              <a:ea typeface="Calibri"/>
              <a:cs typeface="Calibri"/>
              <a:sym typeface="Calibri"/>
            </a:endParaRPr>
          </a:p>
          <a:p>
            <a:pPr algn="ctr">
              <a:spcBef>
                <a:spcPts val="1000"/>
              </a:spcBef>
            </a:pPr>
            <a:endParaRPr lang="en-US" b="1" dirty="0">
              <a:latin typeface="Times New Roman"/>
              <a:ea typeface="Times New Roman"/>
              <a:cs typeface="Times New Roman"/>
              <a:sym typeface="Times New Roman"/>
            </a:endParaRPr>
          </a:p>
        </p:txBody>
      </p:sp>
      <p:sp>
        <p:nvSpPr>
          <p:cNvPr id="102" name="Google Shape;102;p14"/>
          <p:cNvSpPr/>
          <p:nvPr/>
        </p:nvSpPr>
        <p:spPr>
          <a:xfrm>
            <a:off x="1982472" y="1399375"/>
            <a:ext cx="8426865" cy="164"/>
          </a:xfrm>
          <a:custGeom>
            <a:avLst/>
            <a:gdLst/>
            <a:ahLst/>
            <a:cxnLst/>
            <a:rect l="l" t="t" r="r" b="b"/>
            <a:pathLst>
              <a:path w="18527395" h="120000" extrusionOk="0">
                <a:moveTo>
                  <a:pt x="0" y="0"/>
                </a:moveTo>
                <a:lnTo>
                  <a:pt x="18526859" y="0"/>
                </a:lnTo>
              </a:path>
            </a:pathLst>
          </a:custGeom>
          <a:noFill/>
          <a:ln w="15825" cap="flat" cmpd="sng">
            <a:solidFill>
              <a:srgbClr val="5E6DB3"/>
            </a:solidFill>
            <a:prstDash val="solid"/>
            <a:round/>
            <a:headEnd type="none" w="sm" len="sm"/>
            <a:tailEnd type="none" w="sm" len="sm"/>
          </a:ln>
        </p:spPr>
      </p:sp>
      <p:sp>
        <p:nvSpPr>
          <p:cNvPr id="103" name="Google Shape;103;p14"/>
          <p:cNvSpPr/>
          <p:nvPr/>
        </p:nvSpPr>
        <p:spPr>
          <a:xfrm>
            <a:off x="1980998" y="994285"/>
            <a:ext cx="321912" cy="322567"/>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endParaRPr/>
          </a:p>
        </p:txBody>
      </p:sp>
      <p:sp>
        <p:nvSpPr>
          <p:cNvPr id="104" name="Google Shape;104;p14"/>
          <p:cNvSpPr/>
          <p:nvPr/>
        </p:nvSpPr>
        <p:spPr>
          <a:xfrm>
            <a:off x="2880748" y="1181275"/>
            <a:ext cx="25871" cy="25871"/>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sp>
      <p:sp>
        <p:nvSpPr>
          <p:cNvPr id="105" name="Google Shape;105;p14"/>
          <p:cNvSpPr/>
          <p:nvPr/>
        </p:nvSpPr>
        <p:spPr>
          <a:xfrm>
            <a:off x="2887952" y="1187006"/>
            <a:ext cx="11462" cy="14245"/>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sp>
      <p:sp>
        <p:nvSpPr>
          <p:cNvPr id="106" name="Google Shape;106;p14"/>
          <p:cNvSpPr/>
          <p:nvPr/>
        </p:nvSpPr>
        <p:spPr>
          <a:xfrm>
            <a:off x="2352851" y="1056341"/>
            <a:ext cx="730607" cy="223668"/>
          </a:xfrm>
          <a:prstGeom prst="rect">
            <a:avLst/>
          </a:prstGeom>
          <a:noFill/>
          <a:ln>
            <a:noFill/>
          </a:ln>
        </p:spPr>
        <p:txBody>
          <a:bodyPr spcFirstLastPara="1" wrap="square" lIns="0" tIns="7850" rIns="0" bIns="0" anchor="t" anchorCtr="0">
            <a:noAutofit/>
          </a:bodyPr>
          <a:lstStyle/>
          <a:p>
            <a:pPr marL="5776">
              <a:lnSpc>
                <a:spcPct val="106000"/>
              </a:lnSpc>
            </a:pPr>
            <a:r>
              <a:rPr lang="en-US" sz="728" b="1">
                <a:solidFill>
                  <a:srgbClr val="231F20"/>
                </a:solidFill>
                <a:latin typeface="Helvetica Neue"/>
                <a:ea typeface="Helvetica Neue"/>
                <a:cs typeface="Helvetica Neue"/>
                <a:sym typeface="Helvetica Neue"/>
              </a:rPr>
              <a:t>RV College of</a:t>
            </a:r>
            <a:endParaRPr sz="728"/>
          </a:p>
          <a:p>
            <a:pPr marL="5776">
              <a:lnSpc>
                <a:spcPct val="106000"/>
              </a:lnSpc>
              <a:spcBef>
                <a:spcPts val="45"/>
              </a:spcBef>
            </a:pPr>
            <a:r>
              <a:rPr lang="en-US" sz="728" b="1">
                <a:solidFill>
                  <a:srgbClr val="231F20"/>
                </a:solidFill>
                <a:latin typeface="Helvetica Neue"/>
                <a:ea typeface="Helvetica Neue"/>
                <a:cs typeface="Helvetica Neue"/>
                <a:sym typeface="Helvetica Neue"/>
              </a:rPr>
              <a:t>Engineering </a:t>
            </a:r>
            <a:endParaRPr sz="728"/>
          </a:p>
        </p:txBody>
      </p:sp>
      <p:sp>
        <p:nvSpPr>
          <p:cNvPr id="107" name="Google Shape;107;p14"/>
          <p:cNvSpPr txBox="1"/>
          <p:nvPr/>
        </p:nvSpPr>
        <p:spPr>
          <a:xfrm>
            <a:off x="8730022" y="1042587"/>
            <a:ext cx="1673584" cy="209914"/>
          </a:xfrm>
          <a:prstGeom prst="rect">
            <a:avLst/>
          </a:prstGeom>
          <a:noFill/>
          <a:ln>
            <a:noFill/>
          </a:ln>
        </p:spPr>
        <p:txBody>
          <a:bodyPr spcFirstLastPara="1" wrap="square" lIns="0" tIns="0" rIns="0" bIns="0" anchor="t" anchorCtr="0">
            <a:noAutofit/>
          </a:bodyPr>
          <a:lstStyle/>
          <a:p>
            <a:pPr algn="r"/>
            <a:r>
              <a:rPr lang="en-US" sz="1092" i="1">
                <a:solidFill>
                  <a:srgbClr val="422C75"/>
                </a:solidFill>
                <a:latin typeface="Playfair Display"/>
                <a:ea typeface="Playfair Display"/>
                <a:cs typeface="Playfair Display"/>
                <a:sym typeface="Playfair Display"/>
              </a:rPr>
              <a:t>Go, change the world</a:t>
            </a:r>
            <a:endParaRPr/>
          </a:p>
        </p:txBody>
      </p:sp>
      <p:sp>
        <p:nvSpPr>
          <p:cNvPr id="108" name="Google Shape;108;p14"/>
          <p:cNvSpPr/>
          <p:nvPr/>
        </p:nvSpPr>
        <p:spPr>
          <a:xfrm>
            <a:off x="2148716" y="2246000"/>
            <a:ext cx="7132089" cy="3646047"/>
          </a:xfrm>
          <a:prstGeom prst="rect">
            <a:avLst/>
          </a:prstGeom>
          <a:noFill/>
          <a:ln>
            <a:noFill/>
          </a:ln>
        </p:spPr>
        <p:txBody>
          <a:bodyPr spcFirstLastPara="1" wrap="square" lIns="91425" tIns="41575" rIns="91425" bIns="41575" anchor="t" anchorCtr="0">
            <a:noAutofit/>
          </a:bodyPr>
          <a:lstStyle/>
          <a:p>
            <a:pPr algn="just"/>
            <a:endParaRPr sz="2183"/>
          </a:p>
          <a:p>
            <a:pPr marL="311902" indent="-173281" algn="just">
              <a:buSzPts val="2183"/>
            </a:pPr>
            <a:endParaRPr sz="2183"/>
          </a:p>
          <a:p>
            <a:endParaRPr sz="2183"/>
          </a:p>
        </p:txBody>
      </p:sp>
      <p:sp>
        <p:nvSpPr>
          <p:cNvPr id="12" name="Content Placeholder 2"/>
          <p:cNvSpPr txBox="1">
            <a:spLocks/>
          </p:cNvSpPr>
          <p:nvPr/>
        </p:nvSpPr>
        <p:spPr>
          <a:xfrm>
            <a:off x="1980998" y="1516122"/>
            <a:ext cx="8229600" cy="6858000"/>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Font typeface="Arial" charset="0"/>
              <a:buNone/>
              <a:defRPr/>
            </a:pPr>
            <a:r>
              <a:rPr lang="en-US" dirty="0"/>
              <a:t>#</a:t>
            </a:r>
            <a:r>
              <a:rPr lang="en-US" sz="1200" dirty="0"/>
              <a:t>include&lt;</a:t>
            </a:r>
            <a:r>
              <a:rPr lang="en-US" sz="1200" dirty="0" err="1"/>
              <a:t>conio.h</a:t>
            </a:r>
            <a:r>
              <a:rPr lang="en-US" sz="1200" dirty="0"/>
              <a:t>&gt;</a:t>
            </a:r>
          </a:p>
          <a:p>
            <a:pPr>
              <a:buFont typeface="Arial" charset="0"/>
              <a:buNone/>
              <a:defRPr/>
            </a:pPr>
            <a:r>
              <a:rPr lang="en-US" sz="1200" dirty="0"/>
              <a:t>#include&lt;</a:t>
            </a:r>
            <a:r>
              <a:rPr lang="en-US" sz="1200" dirty="0" err="1"/>
              <a:t>stdio.h</a:t>
            </a:r>
            <a:r>
              <a:rPr lang="en-US" sz="1200" dirty="0"/>
              <a:t>&gt;</a:t>
            </a:r>
          </a:p>
          <a:p>
            <a:pPr>
              <a:buFont typeface="Arial" charset="0"/>
              <a:buNone/>
              <a:defRPr/>
            </a:pPr>
            <a:endParaRPr lang="en-US" sz="1200" dirty="0"/>
          </a:p>
          <a:p>
            <a:pPr>
              <a:buFont typeface="Arial" charset="0"/>
              <a:buNone/>
              <a:defRPr/>
            </a:pPr>
            <a:r>
              <a:rPr lang="en-US" sz="1200" b="1" dirty="0" err="1"/>
              <a:t>int</a:t>
            </a:r>
            <a:r>
              <a:rPr lang="en-US" sz="1200" b="1" dirty="0"/>
              <a:t>  sum(</a:t>
            </a:r>
            <a:r>
              <a:rPr lang="en-US" sz="1200" b="1" dirty="0" err="1"/>
              <a:t>int</a:t>
            </a:r>
            <a:r>
              <a:rPr lang="en-US" sz="1200" b="1" dirty="0"/>
              <a:t>, </a:t>
            </a:r>
            <a:r>
              <a:rPr lang="en-US" sz="1200" b="1" dirty="0" err="1"/>
              <a:t>int</a:t>
            </a:r>
            <a:r>
              <a:rPr lang="en-US" sz="1200" b="1" dirty="0"/>
              <a:t>);</a:t>
            </a:r>
          </a:p>
          <a:p>
            <a:pPr>
              <a:buFont typeface="Arial" charset="0"/>
              <a:buNone/>
              <a:defRPr/>
            </a:pPr>
            <a:endParaRPr lang="en-US" sz="1200" dirty="0"/>
          </a:p>
          <a:p>
            <a:pPr>
              <a:buFont typeface="Arial" charset="0"/>
              <a:buNone/>
              <a:defRPr/>
            </a:pPr>
            <a:r>
              <a:rPr lang="en-US" sz="1200" dirty="0"/>
              <a:t>void main()</a:t>
            </a:r>
          </a:p>
          <a:p>
            <a:pPr>
              <a:buFont typeface="Arial" charset="0"/>
              <a:buNone/>
              <a:defRPr/>
            </a:pPr>
            <a:r>
              <a:rPr lang="en-US" sz="1200" dirty="0"/>
              <a:t>	{</a:t>
            </a:r>
          </a:p>
          <a:p>
            <a:pPr>
              <a:buFont typeface="Arial" charset="0"/>
              <a:buNone/>
              <a:defRPr/>
            </a:pPr>
            <a:r>
              <a:rPr lang="en-US" sz="1200" dirty="0"/>
              <a:t>	</a:t>
            </a:r>
            <a:r>
              <a:rPr lang="en-US" sz="1200" dirty="0" err="1"/>
              <a:t>clrscr</a:t>
            </a:r>
            <a:r>
              <a:rPr lang="en-US" sz="1200" dirty="0"/>
              <a:t>();</a:t>
            </a:r>
          </a:p>
          <a:p>
            <a:pPr>
              <a:buFont typeface="Arial" charset="0"/>
              <a:buNone/>
              <a:defRPr/>
            </a:pPr>
            <a:r>
              <a:rPr lang="en-US" sz="1200" dirty="0"/>
              <a:t>	</a:t>
            </a:r>
            <a:r>
              <a:rPr lang="en-US" sz="1200" dirty="0" err="1"/>
              <a:t>int</a:t>
            </a:r>
            <a:r>
              <a:rPr lang="en-US" sz="1200" dirty="0"/>
              <a:t> a;</a:t>
            </a:r>
          </a:p>
          <a:p>
            <a:pPr>
              <a:buFont typeface="Arial" charset="0"/>
              <a:buNone/>
              <a:defRPr/>
            </a:pPr>
            <a:r>
              <a:rPr lang="en-US" sz="1200" dirty="0"/>
              <a:t>	</a:t>
            </a:r>
          </a:p>
          <a:p>
            <a:pPr>
              <a:buFont typeface="Arial" charset="0"/>
              <a:buNone/>
              <a:defRPr/>
            </a:pPr>
            <a:r>
              <a:rPr lang="en-US" sz="1200" dirty="0"/>
              <a:t>	a=sum(2,3);</a:t>
            </a:r>
          </a:p>
          <a:p>
            <a:pPr>
              <a:buFont typeface="Arial" charset="0"/>
              <a:buNone/>
              <a:defRPr/>
            </a:pPr>
            <a:r>
              <a:rPr lang="en-US" sz="1200" dirty="0"/>
              <a:t>		</a:t>
            </a:r>
            <a:r>
              <a:rPr lang="en-US" sz="1200" dirty="0" err="1"/>
              <a:t>printf</a:t>
            </a:r>
            <a:r>
              <a:rPr lang="en-US" sz="1200" dirty="0"/>
              <a:t>(“Sum is %d”, a);</a:t>
            </a:r>
          </a:p>
          <a:p>
            <a:pPr>
              <a:buFont typeface="Arial" charset="0"/>
              <a:buNone/>
              <a:defRPr/>
            </a:pPr>
            <a:r>
              <a:rPr lang="en-US" sz="1200" dirty="0"/>
              <a:t>		</a:t>
            </a:r>
            <a:r>
              <a:rPr lang="en-US" sz="1200" dirty="0" err="1"/>
              <a:t>getch</a:t>
            </a:r>
            <a:r>
              <a:rPr lang="en-US" sz="1200" dirty="0"/>
              <a:t>();</a:t>
            </a:r>
          </a:p>
          <a:p>
            <a:pPr>
              <a:buFont typeface="Arial" charset="0"/>
              <a:buNone/>
              <a:defRPr/>
            </a:pPr>
            <a:r>
              <a:rPr lang="en-US" sz="1200" dirty="0"/>
              <a:t>	</a:t>
            </a:r>
          </a:p>
          <a:p>
            <a:pPr>
              <a:buFont typeface="Arial" charset="0"/>
              <a:buNone/>
              <a:defRPr/>
            </a:pPr>
            <a:r>
              <a:rPr lang="en-US" sz="1200" dirty="0"/>
              <a:t>	}</a:t>
            </a:r>
          </a:p>
          <a:p>
            <a:pPr>
              <a:buFont typeface="Arial" charset="0"/>
              <a:buNone/>
              <a:defRPr/>
            </a:pPr>
            <a:endParaRPr lang="en-US" sz="1200" dirty="0"/>
          </a:p>
          <a:p>
            <a:pPr>
              <a:buFont typeface="Arial" charset="0"/>
              <a:buNone/>
              <a:defRPr/>
            </a:pPr>
            <a:r>
              <a:rPr lang="en-US" sz="1200" b="1" dirty="0" err="1"/>
              <a:t>int</a:t>
            </a:r>
            <a:r>
              <a:rPr lang="en-US" sz="1200" b="1" dirty="0"/>
              <a:t> sum(</a:t>
            </a:r>
            <a:r>
              <a:rPr lang="en-US" sz="1200" b="1" dirty="0" err="1"/>
              <a:t>int</a:t>
            </a:r>
            <a:r>
              <a:rPr lang="en-US" sz="1200" b="1" dirty="0"/>
              <a:t> x, </a:t>
            </a:r>
            <a:r>
              <a:rPr lang="en-US" sz="1200" b="1" dirty="0" err="1"/>
              <a:t>int</a:t>
            </a:r>
            <a:r>
              <a:rPr lang="en-US" sz="1200" b="1" dirty="0"/>
              <a:t> y)</a:t>
            </a:r>
          </a:p>
          <a:p>
            <a:pPr>
              <a:buFont typeface="Arial" charset="0"/>
              <a:buNone/>
              <a:defRPr/>
            </a:pPr>
            <a:r>
              <a:rPr lang="en-US" sz="1200" b="1" dirty="0"/>
              <a:t>	{</a:t>
            </a:r>
          </a:p>
          <a:p>
            <a:pPr>
              <a:buFont typeface="Arial" charset="0"/>
              <a:buNone/>
              <a:defRPr/>
            </a:pPr>
            <a:r>
              <a:rPr lang="en-US" sz="1200" b="1" dirty="0"/>
              <a:t>	</a:t>
            </a:r>
          </a:p>
          <a:p>
            <a:pPr>
              <a:buFont typeface="Arial" charset="0"/>
              <a:buNone/>
              <a:defRPr/>
            </a:pPr>
            <a:r>
              <a:rPr lang="en-US" sz="1200" b="1" dirty="0"/>
              <a:t>	z=</a:t>
            </a:r>
            <a:r>
              <a:rPr lang="en-US" sz="1200" b="1" dirty="0" err="1"/>
              <a:t>x+y</a:t>
            </a:r>
            <a:r>
              <a:rPr lang="en-US" sz="1200" b="1" dirty="0"/>
              <a:t>;</a:t>
            </a:r>
          </a:p>
          <a:p>
            <a:pPr>
              <a:buFont typeface="Arial" charset="0"/>
              <a:buNone/>
              <a:defRPr/>
            </a:pPr>
            <a:r>
              <a:rPr lang="en-US" sz="1200" b="1" dirty="0"/>
              <a:t>	</a:t>
            </a:r>
          </a:p>
          <a:p>
            <a:pPr>
              <a:buFont typeface="Arial" charset="0"/>
              <a:buNone/>
              <a:defRPr/>
            </a:pPr>
            <a:r>
              <a:rPr lang="en-US" sz="1200" b="1" dirty="0"/>
              <a:t>	return(z);</a:t>
            </a:r>
          </a:p>
          <a:p>
            <a:pPr>
              <a:buFont typeface="Arial" charset="0"/>
              <a:buNone/>
              <a:defRPr/>
            </a:pPr>
            <a:r>
              <a:rPr lang="en-US" sz="1200" b="1" dirty="0"/>
              <a:t>	}</a:t>
            </a:r>
          </a:p>
        </p:txBody>
      </p:sp>
    </p:spTree>
    <p:extLst>
      <p:ext uri="{BB962C8B-B14F-4D97-AF65-F5344CB8AC3E}">
        <p14:creationId xmlns:p14="http://schemas.microsoft.com/office/powerpoint/2010/main" val="181954497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p:nvPr/>
        </p:nvSpPr>
        <p:spPr>
          <a:xfrm>
            <a:off x="1559517" y="884231"/>
            <a:ext cx="9143882" cy="5143720"/>
          </a:xfrm>
          <a:prstGeom prst="rect">
            <a:avLst/>
          </a:prstGeom>
          <a:solidFill>
            <a:schemeClr val="lt1">
              <a:alpha val="98823"/>
            </a:schemeClr>
          </a:solidFill>
          <a:ln w="76300" cap="flat" cmpd="sng">
            <a:solidFill>
              <a:srgbClr val="005893"/>
            </a:solidFill>
            <a:prstDash val="solid"/>
            <a:miter lim="8000"/>
            <a:headEnd type="none" w="sm" len="sm"/>
            <a:tailEnd type="none" w="sm" len="sm"/>
          </a:ln>
        </p:spPr>
        <p:txBody>
          <a:bodyPr spcFirstLastPara="1" wrap="square" lIns="91425" tIns="45700" rIns="91425" bIns="45700" anchor="t" anchorCtr="0">
            <a:noAutofit/>
          </a:bodyPr>
          <a:lstStyle/>
          <a:p>
            <a:pPr algn="just">
              <a:lnSpc>
                <a:spcPct val="115000"/>
              </a:lnSpc>
            </a:pPr>
            <a:endParaRPr dirty="0">
              <a:latin typeface="Calibri"/>
              <a:ea typeface="Calibri"/>
              <a:cs typeface="Calibri"/>
              <a:sym typeface="Calibri"/>
            </a:endParaRPr>
          </a:p>
        </p:txBody>
      </p:sp>
      <p:sp>
        <p:nvSpPr>
          <p:cNvPr id="102" name="Google Shape;102;p14"/>
          <p:cNvSpPr/>
          <p:nvPr/>
        </p:nvSpPr>
        <p:spPr>
          <a:xfrm>
            <a:off x="1982472" y="1399375"/>
            <a:ext cx="8426865" cy="164"/>
          </a:xfrm>
          <a:custGeom>
            <a:avLst/>
            <a:gdLst/>
            <a:ahLst/>
            <a:cxnLst/>
            <a:rect l="l" t="t" r="r" b="b"/>
            <a:pathLst>
              <a:path w="18527395" h="120000" extrusionOk="0">
                <a:moveTo>
                  <a:pt x="0" y="0"/>
                </a:moveTo>
                <a:lnTo>
                  <a:pt x="18526859" y="0"/>
                </a:lnTo>
              </a:path>
            </a:pathLst>
          </a:custGeom>
          <a:noFill/>
          <a:ln w="15825" cap="flat" cmpd="sng">
            <a:solidFill>
              <a:srgbClr val="5E6DB3"/>
            </a:solidFill>
            <a:prstDash val="solid"/>
            <a:round/>
            <a:headEnd type="none" w="sm" len="sm"/>
            <a:tailEnd type="none" w="sm" len="sm"/>
          </a:ln>
        </p:spPr>
      </p:sp>
      <p:sp>
        <p:nvSpPr>
          <p:cNvPr id="103" name="Google Shape;103;p14"/>
          <p:cNvSpPr/>
          <p:nvPr/>
        </p:nvSpPr>
        <p:spPr>
          <a:xfrm>
            <a:off x="1980998" y="994285"/>
            <a:ext cx="321912" cy="322567"/>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endParaRPr/>
          </a:p>
        </p:txBody>
      </p:sp>
      <p:sp>
        <p:nvSpPr>
          <p:cNvPr id="104" name="Google Shape;104;p14"/>
          <p:cNvSpPr/>
          <p:nvPr/>
        </p:nvSpPr>
        <p:spPr>
          <a:xfrm>
            <a:off x="2880748" y="1181275"/>
            <a:ext cx="25871" cy="25871"/>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sp>
      <p:sp>
        <p:nvSpPr>
          <p:cNvPr id="105" name="Google Shape;105;p14"/>
          <p:cNvSpPr/>
          <p:nvPr/>
        </p:nvSpPr>
        <p:spPr>
          <a:xfrm>
            <a:off x="2887952" y="1187006"/>
            <a:ext cx="11462" cy="14245"/>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sp>
      <p:sp>
        <p:nvSpPr>
          <p:cNvPr id="106" name="Google Shape;106;p14"/>
          <p:cNvSpPr/>
          <p:nvPr/>
        </p:nvSpPr>
        <p:spPr>
          <a:xfrm>
            <a:off x="2352851" y="1056341"/>
            <a:ext cx="730607" cy="223668"/>
          </a:xfrm>
          <a:prstGeom prst="rect">
            <a:avLst/>
          </a:prstGeom>
          <a:noFill/>
          <a:ln>
            <a:noFill/>
          </a:ln>
        </p:spPr>
        <p:txBody>
          <a:bodyPr spcFirstLastPara="1" wrap="square" lIns="0" tIns="7850" rIns="0" bIns="0" anchor="t" anchorCtr="0">
            <a:noAutofit/>
          </a:bodyPr>
          <a:lstStyle/>
          <a:p>
            <a:pPr marL="5776">
              <a:lnSpc>
                <a:spcPct val="106000"/>
              </a:lnSpc>
            </a:pPr>
            <a:r>
              <a:rPr lang="en-US" sz="728" b="1">
                <a:solidFill>
                  <a:srgbClr val="231F20"/>
                </a:solidFill>
                <a:latin typeface="Helvetica Neue"/>
                <a:ea typeface="Helvetica Neue"/>
                <a:cs typeface="Helvetica Neue"/>
                <a:sym typeface="Helvetica Neue"/>
              </a:rPr>
              <a:t>RV College of</a:t>
            </a:r>
            <a:endParaRPr sz="728"/>
          </a:p>
          <a:p>
            <a:pPr marL="5776">
              <a:lnSpc>
                <a:spcPct val="106000"/>
              </a:lnSpc>
              <a:spcBef>
                <a:spcPts val="45"/>
              </a:spcBef>
            </a:pPr>
            <a:r>
              <a:rPr lang="en-US" sz="728" b="1">
                <a:solidFill>
                  <a:srgbClr val="231F20"/>
                </a:solidFill>
                <a:latin typeface="Helvetica Neue"/>
                <a:ea typeface="Helvetica Neue"/>
                <a:cs typeface="Helvetica Neue"/>
                <a:sym typeface="Helvetica Neue"/>
              </a:rPr>
              <a:t>Engineering </a:t>
            </a:r>
            <a:endParaRPr sz="728"/>
          </a:p>
        </p:txBody>
      </p:sp>
      <p:sp>
        <p:nvSpPr>
          <p:cNvPr id="107" name="Google Shape;107;p14"/>
          <p:cNvSpPr txBox="1"/>
          <p:nvPr/>
        </p:nvSpPr>
        <p:spPr>
          <a:xfrm>
            <a:off x="8730022" y="1042587"/>
            <a:ext cx="1673584" cy="209914"/>
          </a:xfrm>
          <a:prstGeom prst="rect">
            <a:avLst/>
          </a:prstGeom>
          <a:noFill/>
          <a:ln>
            <a:noFill/>
          </a:ln>
        </p:spPr>
        <p:txBody>
          <a:bodyPr spcFirstLastPara="1" wrap="square" lIns="0" tIns="0" rIns="0" bIns="0" anchor="t" anchorCtr="0">
            <a:noAutofit/>
          </a:bodyPr>
          <a:lstStyle/>
          <a:p>
            <a:pPr algn="r"/>
            <a:r>
              <a:rPr lang="en-US" sz="1092" i="1">
                <a:solidFill>
                  <a:srgbClr val="422C75"/>
                </a:solidFill>
                <a:latin typeface="Playfair Display"/>
                <a:ea typeface="Playfair Display"/>
                <a:cs typeface="Playfair Display"/>
                <a:sym typeface="Playfair Display"/>
              </a:rPr>
              <a:t>Go, change the world</a:t>
            </a:r>
            <a:endParaRPr/>
          </a:p>
        </p:txBody>
      </p:sp>
      <p:sp>
        <p:nvSpPr>
          <p:cNvPr id="108" name="Google Shape;108;p14"/>
          <p:cNvSpPr/>
          <p:nvPr/>
        </p:nvSpPr>
        <p:spPr>
          <a:xfrm>
            <a:off x="2148716" y="2246000"/>
            <a:ext cx="7132089" cy="3646047"/>
          </a:xfrm>
          <a:prstGeom prst="rect">
            <a:avLst/>
          </a:prstGeom>
          <a:noFill/>
          <a:ln>
            <a:noFill/>
          </a:ln>
        </p:spPr>
        <p:txBody>
          <a:bodyPr spcFirstLastPara="1" wrap="square" lIns="91425" tIns="41575" rIns="91425" bIns="41575" anchor="t" anchorCtr="0">
            <a:noAutofit/>
          </a:bodyPr>
          <a:lstStyle/>
          <a:p>
            <a:pPr algn="just"/>
            <a:endParaRPr sz="2183"/>
          </a:p>
          <a:p>
            <a:pPr marL="311902" indent="-173281" algn="just">
              <a:buSzPts val="2183"/>
            </a:pPr>
            <a:endParaRPr sz="2183"/>
          </a:p>
          <a:p>
            <a:endParaRPr sz="2183"/>
          </a:p>
        </p:txBody>
      </p:sp>
      <p:sp>
        <p:nvSpPr>
          <p:cNvPr id="15" name="Content Placeholder 2"/>
          <p:cNvSpPr txBox="1">
            <a:spLocks/>
          </p:cNvSpPr>
          <p:nvPr/>
        </p:nvSpPr>
        <p:spPr>
          <a:xfrm>
            <a:off x="2016658" y="1436217"/>
            <a:ext cx="8229600" cy="6858000"/>
          </a:xfrm>
          <a:prstGeom prst="rect">
            <a:avLst/>
          </a:prstGeom>
        </p:spPr>
        <p:txBody>
          <a:bodyPr>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Font typeface="Arial" charset="0"/>
              <a:buNone/>
              <a:defRPr/>
            </a:pPr>
            <a:r>
              <a:rPr lang="en-US" dirty="0"/>
              <a:t>#include&lt;</a:t>
            </a:r>
            <a:r>
              <a:rPr lang="en-US" dirty="0" err="1"/>
              <a:t>conio.h</a:t>
            </a:r>
            <a:r>
              <a:rPr lang="en-US" dirty="0"/>
              <a:t>&gt;</a:t>
            </a:r>
          </a:p>
          <a:p>
            <a:pPr>
              <a:buFont typeface="Arial" charset="0"/>
              <a:buNone/>
              <a:defRPr/>
            </a:pPr>
            <a:r>
              <a:rPr lang="en-US" dirty="0"/>
              <a:t>#include&lt;</a:t>
            </a:r>
            <a:r>
              <a:rPr lang="en-US" dirty="0" err="1"/>
              <a:t>stdio.h</a:t>
            </a:r>
            <a:r>
              <a:rPr lang="en-US" dirty="0"/>
              <a:t>&gt;</a:t>
            </a:r>
          </a:p>
          <a:p>
            <a:pPr>
              <a:buFont typeface="Arial" charset="0"/>
              <a:buNone/>
              <a:defRPr/>
            </a:pPr>
            <a:r>
              <a:rPr lang="en-US" b="1" dirty="0" err="1"/>
              <a:t>int</a:t>
            </a:r>
            <a:r>
              <a:rPr lang="en-US" b="1" dirty="0"/>
              <a:t>  sum(</a:t>
            </a:r>
            <a:r>
              <a:rPr lang="en-US" b="1" dirty="0" err="1"/>
              <a:t>int</a:t>
            </a:r>
            <a:r>
              <a:rPr lang="en-US" b="1" dirty="0"/>
              <a:t>, </a:t>
            </a:r>
            <a:r>
              <a:rPr lang="en-US" b="1" dirty="0" err="1"/>
              <a:t>int</a:t>
            </a:r>
            <a:r>
              <a:rPr lang="en-US" b="1" dirty="0"/>
              <a:t>);</a:t>
            </a:r>
          </a:p>
          <a:p>
            <a:pPr>
              <a:buFont typeface="Arial" charset="0"/>
              <a:buNone/>
              <a:defRPr/>
            </a:pPr>
            <a:endParaRPr lang="en-US" dirty="0"/>
          </a:p>
          <a:p>
            <a:pPr>
              <a:buFont typeface="Arial" charset="0"/>
              <a:buNone/>
              <a:defRPr/>
            </a:pPr>
            <a:r>
              <a:rPr lang="en-US" dirty="0"/>
              <a:t>void main()</a:t>
            </a:r>
          </a:p>
          <a:p>
            <a:pPr>
              <a:buFont typeface="Arial" charset="0"/>
              <a:buNone/>
              <a:defRPr/>
            </a:pPr>
            <a:r>
              <a:rPr lang="en-US" dirty="0"/>
              <a:t>	{</a:t>
            </a:r>
          </a:p>
          <a:p>
            <a:pPr>
              <a:buFont typeface="Arial" charset="0"/>
              <a:buNone/>
              <a:defRPr/>
            </a:pPr>
            <a:r>
              <a:rPr lang="en-US" dirty="0"/>
              <a:t>	</a:t>
            </a:r>
            <a:r>
              <a:rPr lang="en-US" dirty="0" err="1"/>
              <a:t>clrscr</a:t>
            </a:r>
            <a:r>
              <a:rPr lang="en-US" dirty="0"/>
              <a:t>();</a:t>
            </a:r>
          </a:p>
          <a:p>
            <a:pPr>
              <a:buFont typeface="Arial" charset="0"/>
              <a:buNone/>
              <a:defRPr/>
            </a:pPr>
            <a:r>
              <a:rPr lang="en-US" dirty="0"/>
              <a:t>	</a:t>
            </a:r>
            <a:r>
              <a:rPr lang="en-US" dirty="0" err="1"/>
              <a:t>int</a:t>
            </a:r>
            <a:r>
              <a:rPr lang="en-US" dirty="0"/>
              <a:t> a;</a:t>
            </a:r>
          </a:p>
          <a:p>
            <a:pPr>
              <a:buFont typeface="Arial" charset="0"/>
              <a:buNone/>
              <a:defRPr/>
            </a:pPr>
            <a:r>
              <a:rPr lang="en-US" dirty="0"/>
              <a:t>	</a:t>
            </a:r>
          </a:p>
          <a:p>
            <a:pPr>
              <a:buFont typeface="Arial" charset="0"/>
              <a:buNone/>
              <a:defRPr/>
            </a:pPr>
            <a:r>
              <a:rPr lang="en-US" dirty="0"/>
              <a:t>	a=sum(2,3);</a:t>
            </a:r>
          </a:p>
          <a:p>
            <a:pPr>
              <a:buFont typeface="Arial" charset="0"/>
              <a:buNone/>
              <a:defRPr/>
            </a:pPr>
            <a:r>
              <a:rPr lang="en-US" dirty="0"/>
              <a:t>		</a:t>
            </a:r>
            <a:r>
              <a:rPr lang="en-US" dirty="0" err="1"/>
              <a:t>printf</a:t>
            </a:r>
            <a:r>
              <a:rPr lang="en-US" dirty="0"/>
              <a:t>(“Sum is %d”, a);</a:t>
            </a:r>
          </a:p>
          <a:p>
            <a:pPr>
              <a:buFont typeface="Arial" charset="0"/>
              <a:buNone/>
              <a:defRPr/>
            </a:pPr>
            <a:r>
              <a:rPr lang="en-US" dirty="0"/>
              <a:t>		</a:t>
            </a:r>
            <a:r>
              <a:rPr lang="en-US" dirty="0" err="1"/>
              <a:t>getch</a:t>
            </a:r>
            <a:r>
              <a:rPr lang="en-US" dirty="0"/>
              <a:t>();</a:t>
            </a:r>
          </a:p>
          <a:p>
            <a:pPr>
              <a:buFont typeface="Arial" charset="0"/>
              <a:buNone/>
              <a:defRPr/>
            </a:pPr>
            <a:r>
              <a:rPr lang="en-US" dirty="0"/>
              <a:t>	</a:t>
            </a:r>
          </a:p>
          <a:p>
            <a:pPr>
              <a:buFont typeface="Arial" charset="0"/>
              <a:buNone/>
              <a:defRPr/>
            </a:pPr>
            <a:r>
              <a:rPr lang="en-US" dirty="0"/>
              <a:t>	}</a:t>
            </a:r>
          </a:p>
          <a:p>
            <a:pPr>
              <a:buFont typeface="Arial" charset="0"/>
              <a:buNone/>
              <a:defRPr/>
            </a:pPr>
            <a:endParaRPr lang="en-US" dirty="0"/>
          </a:p>
          <a:p>
            <a:pPr>
              <a:buFont typeface="Arial" charset="0"/>
              <a:buNone/>
              <a:defRPr/>
            </a:pPr>
            <a:r>
              <a:rPr lang="en-US" b="1" dirty="0"/>
              <a:t>               </a:t>
            </a:r>
            <a:r>
              <a:rPr lang="en-US" b="1" dirty="0" err="1"/>
              <a:t>int</a:t>
            </a:r>
            <a:r>
              <a:rPr lang="en-US" b="1" dirty="0"/>
              <a:t> sum(</a:t>
            </a:r>
            <a:r>
              <a:rPr lang="en-US" b="1" dirty="0" err="1"/>
              <a:t>int</a:t>
            </a:r>
            <a:r>
              <a:rPr lang="en-US" b="1" dirty="0"/>
              <a:t> x, </a:t>
            </a:r>
            <a:r>
              <a:rPr lang="en-US" b="1" dirty="0" err="1"/>
              <a:t>int</a:t>
            </a:r>
            <a:r>
              <a:rPr lang="en-US" b="1" dirty="0"/>
              <a:t> y)</a:t>
            </a:r>
          </a:p>
          <a:p>
            <a:pPr>
              <a:buFont typeface="Arial" charset="0"/>
              <a:buNone/>
              <a:defRPr/>
            </a:pPr>
            <a:r>
              <a:rPr lang="en-US" b="1" dirty="0"/>
              <a:t>	{</a:t>
            </a:r>
          </a:p>
          <a:p>
            <a:pPr>
              <a:buFont typeface="Arial" charset="0"/>
              <a:buNone/>
              <a:defRPr/>
            </a:pPr>
            <a:r>
              <a:rPr lang="en-US" b="1" dirty="0"/>
              <a:t>	</a:t>
            </a:r>
          </a:p>
          <a:p>
            <a:pPr>
              <a:buFont typeface="Arial" charset="0"/>
              <a:buNone/>
              <a:defRPr/>
            </a:pPr>
            <a:r>
              <a:rPr lang="en-US" b="1" dirty="0"/>
              <a:t>	z=</a:t>
            </a:r>
            <a:r>
              <a:rPr lang="en-US" b="1" dirty="0" err="1"/>
              <a:t>x+y</a:t>
            </a:r>
            <a:r>
              <a:rPr lang="en-US" b="1" dirty="0"/>
              <a:t>;	</a:t>
            </a:r>
          </a:p>
          <a:p>
            <a:pPr>
              <a:buFont typeface="Arial" charset="0"/>
              <a:buNone/>
              <a:defRPr/>
            </a:pPr>
            <a:r>
              <a:rPr lang="en-US" b="1" dirty="0"/>
              <a:t>	return(z);</a:t>
            </a:r>
          </a:p>
          <a:p>
            <a:pPr>
              <a:buFont typeface="Arial" charset="0"/>
              <a:buNone/>
              <a:defRPr/>
            </a:pPr>
            <a:r>
              <a:rPr lang="en-US" b="1" dirty="0"/>
              <a:t>	}</a:t>
            </a:r>
          </a:p>
        </p:txBody>
      </p:sp>
      <p:cxnSp>
        <p:nvCxnSpPr>
          <p:cNvPr id="16" name="Straight Arrow Connector 15"/>
          <p:cNvCxnSpPr/>
          <p:nvPr/>
        </p:nvCxnSpPr>
        <p:spPr>
          <a:xfrm>
            <a:off x="3607667" y="3574210"/>
            <a:ext cx="199784" cy="1204794"/>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7" name="Straight Arrow Connector 16"/>
          <p:cNvCxnSpPr/>
          <p:nvPr/>
        </p:nvCxnSpPr>
        <p:spPr>
          <a:xfrm flipH="1" flipV="1">
            <a:off x="3083459" y="3574211"/>
            <a:ext cx="524209" cy="2057045"/>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p:nvPr/>
        </p:nvCxnSpPr>
        <p:spPr>
          <a:xfrm>
            <a:off x="3831397" y="3566178"/>
            <a:ext cx="265487" cy="1212826"/>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828161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0769"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613036" y="848315"/>
            <a:ext cx="11237146" cy="57469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marL="0" indent="-571500">
              <a:lnSpc>
                <a:spcPct val="150000"/>
              </a:lnSpc>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String / Character Array Variable name should be legal C Identifier.</a:t>
            </a:r>
          </a:p>
          <a:p>
            <a:pPr marL="0" indent="-571500">
              <a:lnSpc>
                <a:spcPct val="150000"/>
              </a:lnSpc>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String Variable must have Size specified.</a:t>
            </a:r>
          </a:p>
          <a:p>
            <a:pPr marL="0" indent="-571500">
              <a:lnSpc>
                <a:spcPct val="150000"/>
              </a:lnSpc>
              <a:buFont typeface="Arial" panose="020B0604020202020204" pitchFamily="34" charset="0"/>
              <a:buChar char="•"/>
            </a:pPr>
            <a:r>
              <a:rPr lang="en-US" altLang="en-US" sz="2800" i="1" dirty="0">
                <a:latin typeface="Times New Roman" panose="02020603050405020304" pitchFamily="18" charset="0"/>
                <a:cs typeface="Times New Roman" panose="02020603050405020304" pitchFamily="18" charset="0"/>
              </a:rPr>
              <a:t>char city[];</a:t>
            </a:r>
          </a:p>
          <a:p>
            <a:pPr marL="0" indent="-571500">
              <a:lnSpc>
                <a:spcPct val="150000"/>
              </a:lnSpc>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Above Statement will cause compile time error.</a:t>
            </a:r>
          </a:p>
          <a:p>
            <a:pPr marL="0" indent="-571500">
              <a:lnSpc>
                <a:spcPct val="150000"/>
              </a:lnSpc>
              <a:buFont typeface="Arial" panose="020B0604020202020204" pitchFamily="34" charset="0"/>
              <a:buChar char="•"/>
            </a:pPr>
            <a:r>
              <a:rPr lang="en-US" altLang="en-US" sz="2800" dirty="0">
                <a:latin typeface="Times New Roman" panose="02020603050405020304" pitchFamily="18" charset="0"/>
                <a:cs typeface="Times New Roman" panose="02020603050405020304" pitchFamily="18" charset="0"/>
              </a:rPr>
              <a:t>Do not use String as data type because String data type is included in later languages such as C++ / Java. C does not support String data type</a:t>
            </a:r>
          </a:p>
          <a:p>
            <a:pPr marL="0" algn="just" eaLnBrk="1" hangingPunct="1">
              <a:lnSpc>
                <a:spcPct val="150000"/>
              </a:lnSpc>
              <a:buFont typeface="Times New Roman" panose="02020603050405020304" pitchFamily="18" charset="0"/>
              <a:buChar char="•"/>
              <a:tabLst>
                <a:tab pos="2178050" algn="l"/>
              </a:tabLst>
            </a:pPr>
            <a:r>
              <a:rPr lang="en-US" altLang="en-US" sz="2800" dirty="0">
                <a:latin typeface="Times New Roman" panose="02020603050405020304" pitchFamily="18" charset="0"/>
                <a:cs typeface="Times New Roman" panose="02020603050405020304" pitchFamily="18" charset="0"/>
              </a:rPr>
              <a:t>When you are using string for other purpose than accepting and printing data then you must include following header file in your code– #include&lt;string.h&gt;</a:t>
            </a: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C739362A-2DC1-1BA9-038A-B59204E13F7E}"/>
              </a:ext>
            </a:extLst>
          </p:cNvPr>
          <p:cNvSpPr>
            <a:spLocks noGrp="1"/>
          </p:cNvSpPr>
          <p:nvPr>
            <p:ph type="sldNum" sz="quarter" idx="12"/>
          </p:nvPr>
        </p:nvSpPr>
        <p:spPr/>
        <p:txBody>
          <a:bodyPr/>
          <a:lstStyle/>
          <a:p>
            <a:fld id="{BD2F25B1-772B-4657-B612-956E12C3ADD2}" type="slidenum">
              <a:rPr lang="en-IN" smtClean="0"/>
              <a:t>7</a:t>
            </a:fld>
            <a:endParaRPr lang="en-IN"/>
          </a:p>
        </p:txBody>
      </p:sp>
      <p:sp>
        <p:nvSpPr>
          <p:cNvPr id="3" name="TextBox 2">
            <a:extLst>
              <a:ext uri="{FF2B5EF4-FFF2-40B4-BE49-F238E27FC236}">
                <a16:creationId xmlns:a16="http://schemas.microsoft.com/office/drawing/2014/main" id="{BD7CA68F-6E73-1696-BB9B-5BCA56C46D36}"/>
              </a:ext>
            </a:extLst>
          </p:cNvPr>
          <p:cNvSpPr txBox="1"/>
          <p:nvPr/>
        </p:nvSpPr>
        <p:spPr>
          <a:xfrm>
            <a:off x="2286000" y="182032"/>
            <a:ext cx="7315200" cy="1077218"/>
          </a:xfrm>
          <a:prstGeom prst="rect">
            <a:avLst/>
          </a:prstGeom>
          <a:noFill/>
        </p:spPr>
        <p:txBody>
          <a:bodyPr wrap="square" rtlCol="0">
            <a:spAutoFit/>
          </a:bodyPr>
          <a:lstStyle/>
          <a:p>
            <a:pPr algn="ctr"/>
            <a:r>
              <a:rPr lang="en-US" sz="3200" b="1" spc="-5" dirty="0">
                <a:latin typeface="Times New Roman"/>
                <a:cs typeface="Times New Roman"/>
              </a:rPr>
              <a:t>Rule</a:t>
            </a:r>
            <a:r>
              <a:rPr lang="en-US" sz="3200" b="1" dirty="0">
                <a:latin typeface="Times New Roman"/>
                <a:cs typeface="Times New Roman"/>
              </a:rPr>
              <a:t>s for</a:t>
            </a:r>
            <a:r>
              <a:rPr lang="en-US" sz="3200" b="1" spc="-15" dirty="0">
                <a:latin typeface="Times New Roman"/>
                <a:cs typeface="Times New Roman"/>
              </a:rPr>
              <a:t> </a:t>
            </a:r>
            <a:r>
              <a:rPr lang="en-US" sz="3200" b="1" spc="-5" dirty="0">
                <a:latin typeface="Times New Roman"/>
                <a:cs typeface="Times New Roman"/>
              </a:rPr>
              <a:t>decla</a:t>
            </a:r>
            <a:r>
              <a:rPr lang="en-US" sz="3200" b="1" spc="10" dirty="0">
                <a:latin typeface="Times New Roman"/>
                <a:cs typeface="Times New Roman"/>
              </a:rPr>
              <a:t>r</a:t>
            </a:r>
            <a:r>
              <a:rPr lang="en-US" sz="3200" b="1" dirty="0">
                <a:latin typeface="Times New Roman"/>
                <a:cs typeface="Times New Roman"/>
              </a:rPr>
              <a:t>ing</a:t>
            </a:r>
            <a:r>
              <a:rPr lang="en-US" sz="3200" b="1" spc="-25" dirty="0">
                <a:latin typeface="Times New Roman"/>
                <a:cs typeface="Times New Roman"/>
              </a:rPr>
              <a:t> </a:t>
            </a:r>
            <a:r>
              <a:rPr lang="en-US" sz="3200" b="1" dirty="0">
                <a:latin typeface="Times New Roman"/>
                <a:cs typeface="Times New Roman"/>
              </a:rPr>
              <a:t>a </a:t>
            </a:r>
            <a:r>
              <a:rPr lang="en-US" sz="3200" b="1" spc="-5" dirty="0">
                <a:latin typeface="Times New Roman"/>
                <a:cs typeface="Times New Roman"/>
              </a:rPr>
              <a:t>string</a:t>
            </a:r>
            <a:endParaRPr lang="en-US" sz="3200" dirty="0">
              <a:latin typeface="Times New Roman"/>
              <a:cs typeface="Times New Roman"/>
            </a:endParaRPr>
          </a:p>
          <a:p>
            <a:pPr algn="ctr"/>
            <a:endParaRPr lang="en-IN" sz="3200" dirty="0"/>
          </a:p>
        </p:txBody>
      </p:sp>
    </p:spTree>
    <p:extLst>
      <p:ext uri="{BB962C8B-B14F-4D97-AF65-F5344CB8AC3E}">
        <p14:creationId xmlns:p14="http://schemas.microsoft.com/office/powerpoint/2010/main" val="209607837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4"/>
          <p:cNvSpPr/>
          <p:nvPr/>
        </p:nvSpPr>
        <p:spPr>
          <a:xfrm>
            <a:off x="1524118" y="857070"/>
            <a:ext cx="9143882" cy="5143720"/>
          </a:xfrm>
          <a:prstGeom prst="rect">
            <a:avLst/>
          </a:prstGeom>
          <a:solidFill>
            <a:schemeClr val="lt1">
              <a:alpha val="98823"/>
            </a:schemeClr>
          </a:solidFill>
          <a:ln w="76300" cap="flat" cmpd="sng">
            <a:solidFill>
              <a:srgbClr val="005893"/>
            </a:solidFill>
            <a:prstDash val="solid"/>
            <a:miter lim="8000"/>
            <a:headEnd type="none" w="sm" len="sm"/>
            <a:tailEnd type="none" w="sm" len="sm"/>
          </a:ln>
        </p:spPr>
        <p:txBody>
          <a:bodyPr spcFirstLastPara="1" wrap="square" lIns="91425" tIns="45700" rIns="91425" bIns="45700" anchor="t" anchorCtr="0">
            <a:noAutofit/>
          </a:bodyPr>
          <a:lstStyle/>
          <a:p>
            <a:pPr algn="just">
              <a:lnSpc>
                <a:spcPct val="115000"/>
              </a:lnSpc>
            </a:pPr>
            <a:endParaRPr dirty="0">
              <a:latin typeface="Calibri"/>
              <a:ea typeface="Calibri"/>
              <a:cs typeface="Calibri"/>
              <a:sym typeface="Calibri"/>
            </a:endParaRPr>
          </a:p>
        </p:txBody>
      </p:sp>
      <p:sp>
        <p:nvSpPr>
          <p:cNvPr id="102" name="Google Shape;102;p14"/>
          <p:cNvSpPr/>
          <p:nvPr/>
        </p:nvSpPr>
        <p:spPr>
          <a:xfrm>
            <a:off x="1982472" y="1399375"/>
            <a:ext cx="8426865" cy="164"/>
          </a:xfrm>
          <a:custGeom>
            <a:avLst/>
            <a:gdLst/>
            <a:ahLst/>
            <a:cxnLst/>
            <a:rect l="l" t="t" r="r" b="b"/>
            <a:pathLst>
              <a:path w="18527395" h="120000" extrusionOk="0">
                <a:moveTo>
                  <a:pt x="0" y="0"/>
                </a:moveTo>
                <a:lnTo>
                  <a:pt x="18526859" y="0"/>
                </a:lnTo>
              </a:path>
            </a:pathLst>
          </a:custGeom>
          <a:noFill/>
          <a:ln w="15825" cap="flat" cmpd="sng">
            <a:solidFill>
              <a:srgbClr val="5E6DB3"/>
            </a:solidFill>
            <a:prstDash val="solid"/>
            <a:round/>
            <a:headEnd type="none" w="sm" len="sm"/>
            <a:tailEnd type="none" w="sm" len="sm"/>
          </a:ln>
        </p:spPr>
      </p:sp>
      <p:sp>
        <p:nvSpPr>
          <p:cNvPr id="103" name="Google Shape;103;p14"/>
          <p:cNvSpPr/>
          <p:nvPr/>
        </p:nvSpPr>
        <p:spPr>
          <a:xfrm>
            <a:off x="1980998" y="994285"/>
            <a:ext cx="321912" cy="322567"/>
          </a:xfrm>
          <a:prstGeom prst="rect">
            <a:avLst/>
          </a:prstGeom>
          <a:blipFill rotWithShape="1">
            <a:blip r:embed="rId3">
              <a:alphaModFix/>
            </a:blip>
            <a:stretch>
              <a:fillRect/>
            </a:stretch>
          </a:blipFill>
          <a:ln>
            <a:noFill/>
          </a:ln>
        </p:spPr>
        <p:txBody>
          <a:bodyPr spcFirstLastPara="1" wrap="square" lIns="91425" tIns="91425" rIns="91425" bIns="91425" anchor="ctr" anchorCtr="0">
            <a:noAutofit/>
          </a:bodyPr>
          <a:lstStyle/>
          <a:p>
            <a:endParaRPr/>
          </a:p>
        </p:txBody>
      </p:sp>
      <p:sp>
        <p:nvSpPr>
          <p:cNvPr id="104" name="Google Shape;104;p14"/>
          <p:cNvSpPr/>
          <p:nvPr/>
        </p:nvSpPr>
        <p:spPr>
          <a:xfrm>
            <a:off x="2880748" y="1181275"/>
            <a:ext cx="25871" cy="25871"/>
          </a:xfrm>
          <a:custGeom>
            <a:avLst/>
            <a:gdLst/>
            <a:ahLst/>
            <a:cxnLst/>
            <a:rect l="l" t="t" r="r" b="b"/>
            <a:pathLst>
              <a:path w="56514" h="56515" extrusionOk="0">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p:spPr>
      </p:sp>
      <p:sp>
        <p:nvSpPr>
          <p:cNvPr id="105" name="Google Shape;105;p14"/>
          <p:cNvSpPr/>
          <p:nvPr/>
        </p:nvSpPr>
        <p:spPr>
          <a:xfrm>
            <a:off x="2887952" y="1187006"/>
            <a:ext cx="11462" cy="14245"/>
          </a:xfrm>
          <a:custGeom>
            <a:avLst/>
            <a:gdLst/>
            <a:ahLst/>
            <a:cxnLst/>
            <a:rect l="l" t="t" r="r" b="b"/>
            <a:pathLst>
              <a:path w="25400" h="31750" extrusionOk="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p:spPr>
      </p:sp>
      <p:sp>
        <p:nvSpPr>
          <p:cNvPr id="106" name="Google Shape;106;p14"/>
          <p:cNvSpPr/>
          <p:nvPr/>
        </p:nvSpPr>
        <p:spPr>
          <a:xfrm>
            <a:off x="2352851" y="1056341"/>
            <a:ext cx="730607" cy="223668"/>
          </a:xfrm>
          <a:prstGeom prst="rect">
            <a:avLst/>
          </a:prstGeom>
          <a:noFill/>
          <a:ln>
            <a:noFill/>
          </a:ln>
        </p:spPr>
        <p:txBody>
          <a:bodyPr spcFirstLastPara="1" wrap="square" lIns="0" tIns="7850" rIns="0" bIns="0" anchor="t" anchorCtr="0">
            <a:noAutofit/>
          </a:bodyPr>
          <a:lstStyle/>
          <a:p>
            <a:pPr marL="5776">
              <a:lnSpc>
                <a:spcPct val="106000"/>
              </a:lnSpc>
            </a:pPr>
            <a:r>
              <a:rPr lang="en-US" sz="728" b="1">
                <a:solidFill>
                  <a:srgbClr val="231F20"/>
                </a:solidFill>
                <a:latin typeface="Helvetica Neue"/>
                <a:ea typeface="Helvetica Neue"/>
                <a:cs typeface="Helvetica Neue"/>
                <a:sym typeface="Helvetica Neue"/>
              </a:rPr>
              <a:t>RV College of</a:t>
            </a:r>
            <a:endParaRPr sz="728"/>
          </a:p>
          <a:p>
            <a:pPr marL="5776">
              <a:lnSpc>
                <a:spcPct val="106000"/>
              </a:lnSpc>
              <a:spcBef>
                <a:spcPts val="45"/>
              </a:spcBef>
            </a:pPr>
            <a:r>
              <a:rPr lang="en-US" sz="728" b="1">
                <a:solidFill>
                  <a:srgbClr val="231F20"/>
                </a:solidFill>
                <a:latin typeface="Helvetica Neue"/>
                <a:ea typeface="Helvetica Neue"/>
                <a:cs typeface="Helvetica Neue"/>
                <a:sym typeface="Helvetica Neue"/>
              </a:rPr>
              <a:t>Engineering </a:t>
            </a:r>
            <a:endParaRPr sz="728"/>
          </a:p>
        </p:txBody>
      </p:sp>
      <p:sp>
        <p:nvSpPr>
          <p:cNvPr id="107" name="Google Shape;107;p14"/>
          <p:cNvSpPr txBox="1"/>
          <p:nvPr/>
        </p:nvSpPr>
        <p:spPr>
          <a:xfrm>
            <a:off x="8730022" y="1042587"/>
            <a:ext cx="1673584" cy="209914"/>
          </a:xfrm>
          <a:prstGeom prst="rect">
            <a:avLst/>
          </a:prstGeom>
          <a:noFill/>
          <a:ln>
            <a:noFill/>
          </a:ln>
        </p:spPr>
        <p:txBody>
          <a:bodyPr spcFirstLastPara="1" wrap="square" lIns="0" tIns="0" rIns="0" bIns="0" anchor="t" anchorCtr="0">
            <a:noAutofit/>
          </a:bodyPr>
          <a:lstStyle/>
          <a:p>
            <a:pPr algn="r"/>
            <a:r>
              <a:rPr lang="en-US" sz="1092" i="1">
                <a:solidFill>
                  <a:srgbClr val="422C75"/>
                </a:solidFill>
                <a:latin typeface="Playfair Display"/>
                <a:ea typeface="Playfair Display"/>
                <a:cs typeface="Playfair Display"/>
                <a:sym typeface="Playfair Display"/>
              </a:rPr>
              <a:t>Go, change the world</a:t>
            </a:r>
            <a:endParaRPr/>
          </a:p>
        </p:txBody>
      </p:sp>
      <p:sp>
        <p:nvSpPr>
          <p:cNvPr id="108" name="Google Shape;108;p14"/>
          <p:cNvSpPr/>
          <p:nvPr/>
        </p:nvSpPr>
        <p:spPr>
          <a:xfrm>
            <a:off x="2148716" y="2246000"/>
            <a:ext cx="7132089" cy="3646047"/>
          </a:xfrm>
          <a:prstGeom prst="rect">
            <a:avLst/>
          </a:prstGeom>
          <a:noFill/>
          <a:ln>
            <a:noFill/>
          </a:ln>
        </p:spPr>
        <p:txBody>
          <a:bodyPr spcFirstLastPara="1" wrap="square" lIns="91425" tIns="41575" rIns="91425" bIns="41575" anchor="t" anchorCtr="0">
            <a:noAutofit/>
          </a:bodyPr>
          <a:lstStyle/>
          <a:p>
            <a:pPr algn="just"/>
            <a:endParaRPr sz="2183"/>
          </a:p>
          <a:p>
            <a:pPr marL="311902" indent="-173281" algn="just">
              <a:buSzPts val="2183"/>
            </a:pPr>
            <a:endParaRPr sz="2183"/>
          </a:p>
          <a:p>
            <a:endParaRPr sz="2183"/>
          </a:p>
        </p:txBody>
      </p:sp>
      <p:sp>
        <p:nvSpPr>
          <p:cNvPr id="2" name="Rectangle 1"/>
          <p:cNvSpPr/>
          <p:nvPr/>
        </p:nvSpPr>
        <p:spPr>
          <a:xfrm>
            <a:off x="3083459" y="2607399"/>
            <a:ext cx="6197346" cy="584775"/>
          </a:xfrm>
          <a:prstGeom prst="rect">
            <a:avLst/>
          </a:prstGeom>
        </p:spPr>
        <p:txBody>
          <a:bodyPr wrap="square">
            <a:spAutoFit/>
          </a:bodyPr>
          <a:lstStyle/>
          <a:p>
            <a:pPr algn="ctr">
              <a:defRPr/>
            </a:pPr>
            <a:r>
              <a:rPr lang="en-IN" sz="3200" b="1" i="1" dirty="0">
                <a:latin typeface="Times New Roman" panose="02020603050405020304" pitchFamily="18" charset="0"/>
                <a:cs typeface="Times New Roman" panose="02020603050405020304" pitchFamily="18" charset="0"/>
              </a:rPr>
              <a:t>End of the Functions in Unit - 4</a:t>
            </a:r>
          </a:p>
        </p:txBody>
      </p:sp>
    </p:spTree>
    <p:extLst>
      <p:ext uri="{BB962C8B-B14F-4D97-AF65-F5344CB8AC3E}">
        <p14:creationId xmlns:p14="http://schemas.microsoft.com/office/powerpoint/2010/main" val="2402019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0769" y="0"/>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2" name="Slide Number Placeholder 1">
            <a:extLst>
              <a:ext uri="{FF2B5EF4-FFF2-40B4-BE49-F238E27FC236}">
                <a16:creationId xmlns:a16="http://schemas.microsoft.com/office/drawing/2014/main" id="{C739362A-2DC1-1BA9-038A-B59204E13F7E}"/>
              </a:ext>
            </a:extLst>
          </p:cNvPr>
          <p:cNvSpPr>
            <a:spLocks noGrp="1"/>
          </p:cNvSpPr>
          <p:nvPr>
            <p:ph type="sldNum" sz="quarter" idx="12"/>
          </p:nvPr>
        </p:nvSpPr>
        <p:spPr/>
        <p:txBody>
          <a:bodyPr/>
          <a:lstStyle/>
          <a:p>
            <a:fld id="{BD2F25B1-772B-4657-B612-956E12C3ADD2}" type="slidenum">
              <a:rPr lang="en-IN" smtClean="0"/>
              <a:t>8</a:t>
            </a:fld>
            <a:endParaRPr lang="en-IN"/>
          </a:p>
        </p:txBody>
      </p:sp>
      <p:sp>
        <p:nvSpPr>
          <p:cNvPr id="4" name="내용 개체 틀 2">
            <a:extLst>
              <a:ext uri="{FF2B5EF4-FFF2-40B4-BE49-F238E27FC236}">
                <a16:creationId xmlns:a16="http://schemas.microsoft.com/office/drawing/2014/main" id="{52B3015F-82D7-0080-4329-19DA12B6F55F}"/>
              </a:ext>
            </a:extLst>
          </p:cNvPr>
          <p:cNvSpPr>
            <a:spLocks noGrp="1" noChangeArrowheads="1"/>
          </p:cNvSpPr>
          <p:nvPr>
            <p:ph idx="1"/>
          </p:nvPr>
        </p:nvSpPr>
        <p:spPr>
          <a:xfrm>
            <a:off x="345061" y="531286"/>
            <a:ext cx="11712445" cy="6334359"/>
          </a:xfrm>
        </p:spPr>
        <p:txBody>
          <a:bodyPr>
            <a:noAutofit/>
          </a:bodyPr>
          <a:lstStyle/>
          <a:p>
            <a:pPr marL="0" indent="-457200" eaLnBrk="1" hangingPunct="1">
              <a:lnSpc>
                <a:spcPct val="150000"/>
              </a:lnSpc>
              <a:spcBef>
                <a:spcPts val="0"/>
              </a:spcBef>
              <a:buFont typeface="Times New Roman" pitchFamily="18" charset="0"/>
              <a:buChar char="•"/>
              <a:tabLst>
                <a:tab pos="431800" algn="l"/>
              </a:tabLst>
              <a:defRPr/>
            </a:pPr>
            <a:r>
              <a:rPr lang="en-US" dirty="0">
                <a:latin typeface="Times New Roman" panose="02020603050405020304" pitchFamily="18" charset="0"/>
                <a:cs typeface="Times New Roman" pitchFamily="18" charset="0"/>
              </a:rPr>
              <a:t> Process of Assigning some legal default data to String is Called </a:t>
            </a:r>
            <a:r>
              <a:rPr lang="en-US" b="1" dirty="0">
                <a:latin typeface="Times New Roman" panose="02020603050405020304" pitchFamily="18" charset="0"/>
                <a:cs typeface="Times New Roman" pitchFamily="18" charset="0"/>
              </a:rPr>
              <a:t>Initialization of String</a:t>
            </a:r>
            <a:r>
              <a:rPr lang="en-US" dirty="0">
                <a:latin typeface="Times New Roman" pitchFamily="18" charset="0"/>
                <a:cs typeface="Times New Roman" pitchFamily="18" charset="0"/>
              </a:rPr>
              <a:t>.</a:t>
            </a:r>
          </a:p>
          <a:p>
            <a:pPr marL="0" indent="-457200" eaLnBrk="1" hangingPunct="1">
              <a:lnSpc>
                <a:spcPct val="150000"/>
              </a:lnSpc>
              <a:spcBef>
                <a:spcPts val="0"/>
              </a:spcBef>
              <a:buFont typeface="Times New Roman" pitchFamily="18" charset="0"/>
              <a:buChar char="•"/>
              <a:tabLst>
                <a:tab pos="431800" algn="l"/>
              </a:tabLst>
              <a:defRPr/>
            </a:pPr>
            <a:r>
              <a:rPr lang="en-US" dirty="0">
                <a:latin typeface="Times New Roman" pitchFamily="18" charset="0"/>
                <a:cs typeface="Times New Roman" pitchFamily="18" charset="0"/>
              </a:rPr>
              <a:t>A string can be initialized in different ways. We will explain this with the help of an example. </a:t>
            </a:r>
          </a:p>
          <a:p>
            <a:pPr marL="0" indent="-457200" eaLnBrk="1" hangingPunct="1">
              <a:lnSpc>
                <a:spcPct val="150000"/>
              </a:lnSpc>
              <a:spcBef>
                <a:spcPts val="0"/>
              </a:spcBef>
              <a:buFont typeface="Times New Roman" pitchFamily="18" charset="0"/>
              <a:buChar char="•"/>
              <a:tabLst>
                <a:tab pos="431800" algn="l"/>
              </a:tabLst>
              <a:defRPr/>
            </a:pPr>
            <a:r>
              <a:rPr lang="en-US" dirty="0">
                <a:latin typeface="Times New Roman" pitchFamily="18" charset="0"/>
                <a:cs typeface="Times New Roman" pitchFamily="18" charset="0"/>
              </a:rPr>
              <a:t> Below is an example to declare a string with name as str and initialize it with “HelloWorld”.</a:t>
            </a:r>
          </a:p>
          <a:p>
            <a:pPr marL="0" indent="-180000" eaLnBrk="1" hangingPunct="1">
              <a:lnSpc>
                <a:spcPct val="150000"/>
              </a:lnSpc>
              <a:spcBef>
                <a:spcPts val="0"/>
              </a:spcBef>
              <a:buFontTx/>
              <a:buAutoNum type="arabicPeriod"/>
              <a:defRPr/>
            </a:pPr>
            <a:r>
              <a:rPr lang="en-US" dirty="0">
                <a:latin typeface="Times New Roman" pitchFamily="18" charset="0"/>
                <a:cs typeface="Times New Roman" pitchFamily="18" charset="0"/>
              </a:rPr>
              <a:t>  char str[] = “HelloWorld"; </a:t>
            </a:r>
          </a:p>
          <a:p>
            <a:pPr marL="0" indent="-457200" eaLnBrk="1" hangingPunct="1">
              <a:lnSpc>
                <a:spcPct val="150000"/>
              </a:lnSpc>
              <a:spcBef>
                <a:spcPts val="0"/>
              </a:spcBef>
              <a:buFontTx/>
              <a:buAutoNum type="arabicPeriod"/>
              <a:defRPr/>
            </a:pPr>
            <a:r>
              <a:rPr lang="en-US" dirty="0">
                <a:latin typeface="Times New Roman" pitchFamily="18" charset="0"/>
                <a:cs typeface="Times New Roman" pitchFamily="18" charset="0"/>
              </a:rPr>
              <a:t>char str[50] = “HelloWorld"; </a:t>
            </a:r>
          </a:p>
          <a:p>
            <a:pPr marL="0" indent="-457200" eaLnBrk="1" hangingPunct="1">
              <a:lnSpc>
                <a:spcPct val="150000"/>
              </a:lnSpc>
              <a:spcBef>
                <a:spcPts val="0"/>
              </a:spcBef>
              <a:buFontTx/>
              <a:buAutoNum type="arabicPeriod"/>
              <a:defRPr/>
            </a:pPr>
            <a:r>
              <a:rPr lang="en-US" dirty="0">
                <a:latin typeface="Times New Roman" pitchFamily="18" charset="0"/>
                <a:cs typeface="Times New Roman" pitchFamily="18" charset="0"/>
              </a:rPr>
              <a:t>char str[] = {‘</a:t>
            </a:r>
            <a:r>
              <a:rPr lang="en-US" dirty="0" err="1">
                <a:latin typeface="Times New Roman" pitchFamily="18" charset="0"/>
                <a:cs typeface="Times New Roman" pitchFamily="18" charset="0"/>
              </a:rPr>
              <a:t>H','e',’l',’l',’o',’W','o','r',’l',’d</a:t>
            </a:r>
            <a:r>
              <a:rPr lang="en-US" dirty="0">
                <a:latin typeface="Times New Roman" pitchFamily="18" charset="0"/>
                <a:cs typeface="Times New Roman" pitchFamily="18" charset="0"/>
              </a:rPr>
              <a:t>','\0'}; </a:t>
            </a:r>
          </a:p>
          <a:p>
            <a:pPr marL="0" indent="-457200" eaLnBrk="1" hangingPunct="1">
              <a:lnSpc>
                <a:spcPct val="150000"/>
              </a:lnSpc>
              <a:spcBef>
                <a:spcPts val="0"/>
              </a:spcBef>
              <a:buFontTx/>
              <a:buAutoNum type="arabicPeriod"/>
              <a:defRPr/>
            </a:pPr>
            <a:r>
              <a:rPr lang="en-US" dirty="0">
                <a:latin typeface="Times New Roman" pitchFamily="18" charset="0"/>
                <a:cs typeface="Times New Roman" pitchFamily="18" charset="0"/>
              </a:rPr>
              <a:t>char str[11] = {‘</a:t>
            </a:r>
            <a:r>
              <a:rPr lang="en-US" dirty="0" err="1">
                <a:latin typeface="Times New Roman" pitchFamily="18" charset="0"/>
                <a:cs typeface="Times New Roman" pitchFamily="18" charset="0"/>
              </a:rPr>
              <a:t>H','e',’l',’l',’o',’W','o','r',’l',’d</a:t>
            </a:r>
            <a:r>
              <a:rPr lang="en-US" dirty="0">
                <a:latin typeface="Times New Roman" panose="02020603050405020304" pitchFamily="18" charset="0"/>
                <a:cs typeface="Times New Roman" pitchFamily="18" charset="0"/>
              </a:rPr>
              <a:t>','\0'};</a:t>
            </a:r>
            <a:endParaRPr lang="en-US" altLang="ko-KR" dirty="0">
              <a:latin typeface="Times New Roman" panose="02020603050405020304" pitchFamily="18" charset="0"/>
              <a:cs typeface="Times New Roman" panose="02020603050405020304" pitchFamily="18" charset="0"/>
            </a:endParaRPr>
          </a:p>
          <a:p>
            <a:pPr marL="0" indent="-457200">
              <a:lnSpc>
                <a:spcPct val="150000"/>
              </a:lnSpc>
              <a:spcBef>
                <a:spcPts val="0"/>
              </a:spcBef>
            </a:pPr>
            <a:endParaRPr lang="en-US" altLang="ko-KR" dirty="0">
              <a:latin typeface="Times New Roman" panose="02020603050405020304" pitchFamily="18" charset="0"/>
              <a:cs typeface="Times New Roman" panose="02020603050405020304" pitchFamily="18" charset="0"/>
            </a:endParaRPr>
          </a:p>
          <a:p>
            <a:pPr marL="0" indent="-457200">
              <a:lnSpc>
                <a:spcPct val="150000"/>
              </a:lnSpc>
              <a:spcBef>
                <a:spcPts val="0"/>
              </a:spcBef>
            </a:pPr>
            <a:endParaRPr lang="en-US" altLang="ko-KR" dirty="0">
              <a:latin typeface="Times New Roman" panose="02020603050405020304" pitchFamily="18" charset="0"/>
              <a:cs typeface="Times New Roman" panose="02020603050405020304" pitchFamily="18" charset="0"/>
            </a:endParaRPr>
          </a:p>
          <a:p>
            <a:pPr marL="0" indent="-457200">
              <a:lnSpc>
                <a:spcPct val="150000"/>
              </a:lnSpc>
              <a:spcBef>
                <a:spcPts val="0"/>
              </a:spcBef>
            </a:pPr>
            <a:endParaRPr lang="en-US" altLang="ko-KR" dirty="0">
              <a:latin typeface="Times New Roman" panose="02020603050405020304" pitchFamily="18" charset="0"/>
              <a:cs typeface="Times New Roman" panose="02020603050405020304" pitchFamily="18" charset="0"/>
            </a:endParaRPr>
          </a:p>
          <a:p>
            <a:pPr marL="0" indent="-457200">
              <a:lnSpc>
                <a:spcPct val="150000"/>
              </a:lnSpc>
              <a:spcBef>
                <a:spcPts val="0"/>
              </a:spcBef>
            </a:pPr>
            <a:endParaRPr lang="en-US" altLang="ko-KR"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B48DB51-B196-18E8-6975-334DBA56BFF2}"/>
              </a:ext>
            </a:extLst>
          </p:cNvPr>
          <p:cNvSpPr txBox="1"/>
          <p:nvPr/>
        </p:nvSpPr>
        <p:spPr>
          <a:xfrm>
            <a:off x="1946928" y="207748"/>
            <a:ext cx="7919989" cy="1077218"/>
          </a:xfrm>
          <a:prstGeom prst="rect">
            <a:avLst/>
          </a:prstGeom>
          <a:noFill/>
        </p:spPr>
        <p:txBody>
          <a:bodyPr wrap="square" rtlCol="0">
            <a:spAutoFit/>
          </a:bodyPr>
          <a:lstStyle/>
          <a:p>
            <a:pPr algn="ctr"/>
            <a:r>
              <a:rPr lang="en-IN" sz="3200" b="1" spc="-20" dirty="0">
                <a:latin typeface="Times New Roman"/>
                <a:cs typeface="Times New Roman"/>
              </a:rPr>
              <a:t>Initializing</a:t>
            </a:r>
            <a:r>
              <a:rPr lang="en-IN" sz="3200" b="1" spc="-5" dirty="0">
                <a:latin typeface="Times New Roman"/>
                <a:cs typeface="Times New Roman"/>
              </a:rPr>
              <a:t> S</a:t>
            </a:r>
            <a:r>
              <a:rPr lang="en-IN" sz="3200" b="1" spc="5" dirty="0">
                <a:latin typeface="Times New Roman"/>
                <a:cs typeface="Times New Roman"/>
              </a:rPr>
              <a:t>t</a:t>
            </a:r>
            <a:r>
              <a:rPr lang="en-IN" sz="3200" b="1" spc="-20" dirty="0">
                <a:latin typeface="Times New Roman"/>
                <a:cs typeface="Times New Roman"/>
              </a:rPr>
              <a:t>ring</a:t>
            </a:r>
            <a:r>
              <a:rPr lang="en-IN" sz="3200" b="1" spc="-5" dirty="0">
                <a:latin typeface="Times New Roman"/>
                <a:cs typeface="Times New Roman"/>
              </a:rPr>
              <a:t> </a:t>
            </a:r>
            <a:r>
              <a:rPr lang="en-IN" sz="3200" b="1" spc="-20" dirty="0">
                <a:latin typeface="Times New Roman"/>
                <a:cs typeface="Times New Roman"/>
              </a:rPr>
              <a:t>(Character</a:t>
            </a:r>
            <a:r>
              <a:rPr lang="en-IN" sz="3200" b="1" dirty="0">
                <a:latin typeface="Times New Roman"/>
                <a:cs typeface="Times New Roman"/>
              </a:rPr>
              <a:t> </a:t>
            </a:r>
            <a:r>
              <a:rPr lang="en-IN" sz="3200" b="1" spc="5" dirty="0">
                <a:latin typeface="Times New Roman"/>
                <a:cs typeface="Times New Roman"/>
              </a:rPr>
              <a:t>A</a:t>
            </a:r>
            <a:r>
              <a:rPr lang="en-IN" sz="3200" b="1" spc="-20" dirty="0">
                <a:latin typeface="Times New Roman"/>
                <a:cs typeface="Times New Roman"/>
              </a:rPr>
              <a:t>rray)</a:t>
            </a:r>
            <a:endParaRPr lang="en-IN" sz="3200" dirty="0">
              <a:latin typeface="Times New Roman"/>
              <a:cs typeface="Times New Roman"/>
            </a:endParaRPr>
          </a:p>
          <a:p>
            <a:pPr algn="ctr"/>
            <a:endParaRPr lang="en-IN" sz="3200" dirty="0"/>
          </a:p>
        </p:txBody>
      </p:sp>
    </p:spTree>
    <p:extLst>
      <p:ext uri="{BB962C8B-B14F-4D97-AF65-F5344CB8AC3E}">
        <p14:creationId xmlns:p14="http://schemas.microsoft.com/office/powerpoint/2010/main" val="9845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856" y="-2062"/>
            <a:ext cx="12191144"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a:defRPr/>
            </a:pPr>
            <a:endParaRPr lang="en-IN" sz="1092" dirty="0">
              <a:solidFill>
                <a:srgbClr val="681748"/>
              </a:solidFill>
            </a:endParaRPr>
          </a:p>
        </p:txBody>
      </p:sp>
      <p:sp>
        <p:nvSpPr>
          <p:cNvPr id="8195" name="object 2"/>
          <p:cNvSpPr txBox="1">
            <a:spLocks noChangeArrowheads="1"/>
          </p:cNvSpPr>
          <p:nvPr/>
        </p:nvSpPr>
        <p:spPr bwMode="auto">
          <a:xfrm>
            <a:off x="853649" y="1673105"/>
            <a:ext cx="10631633" cy="1251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7316" rIns="0" bIns="0">
            <a:spAutoFit/>
          </a:bodyPr>
          <a:lstStyle>
            <a:lvl1pPr marL="755650" indent="-742950">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lnSpc>
                <a:spcPct val="150000"/>
              </a:lnSpc>
              <a:spcBef>
                <a:spcPts val="61"/>
              </a:spcBef>
              <a:buFont typeface="Calibri" panose="020F0502020204030204" pitchFamily="34" charset="0"/>
              <a:buAutoNum type="arabicPeriod"/>
            </a:pPr>
            <a:endParaRPr lang="en-US" altLang="en-US" sz="2668" dirty="0">
              <a:latin typeface="Times New Roman" panose="02020603050405020304" pitchFamily="18" charset="0"/>
              <a:cs typeface="Times New Roman" panose="02020603050405020304" pitchFamily="18" charset="0"/>
            </a:endParaRPr>
          </a:p>
          <a:p>
            <a:pPr>
              <a:lnSpc>
                <a:spcPct val="150000"/>
              </a:lnSpc>
              <a:spcBef>
                <a:spcPts val="61"/>
              </a:spcBef>
              <a:buFont typeface="Calibri" panose="020F0502020204030204" pitchFamily="34" charset="0"/>
              <a:buAutoNum type="arabicPeriod"/>
            </a:pPr>
            <a:endParaRPr lang="en-US" altLang="en-US" sz="2668" dirty="0">
              <a:latin typeface="Times New Roman" panose="02020603050405020304" pitchFamily="18" charset="0"/>
              <a:cs typeface="Times New Roman" panose="02020603050405020304" pitchFamily="18" charset="0"/>
            </a:endParaRPr>
          </a:p>
        </p:txBody>
      </p:sp>
      <p:sp>
        <p:nvSpPr>
          <p:cNvPr id="8196" name="object 4"/>
          <p:cNvSpPr>
            <a:spLocks/>
          </p:cNvSpPr>
          <p:nvPr/>
        </p:nvSpPr>
        <p:spPr bwMode="auto">
          <a:xfrm>
            <a:off x="611718" y="722959"/>
            <a:ext cx="11235221" cy="0"/>
          </a:xfrm>
          <a:custGeom>
            <a:avLst/>
            <a:gdLst>
              <a:gd name="T0" fmla="*/ 0 w 18527395"/>
              <a:gd name="T1" fmla="*/ 18533527 w 18527395"/>
              <a:gd name="T2" fmla="*/ 0 60000 65536"/>
              <a:gd name="T3" fmla="*/ 0 60000 65536"/>
              <a:gd name="T4" fmla="*/ 0 w 18527395"/>
              <a:gd name="T5" fmla="*/ 18527395 w 18527395"/>
            </a:gdLst>
            <a:ahLst/>
            <a:cxnLst>
              <a:cxn ang="T2">
                <a:pos x="T0" y="0"/>
              </a:cxn>
              <a:cxn ang="T3">
                <a:pos x="T1" y="0"/>
              </a:cxn>
            </a:cxnLst>
            <a:rect l="T4" t="0" r="T5" b="0"/>
            <a:pathLst>
              <a:path w="18527395">
                <a:moveTo>
                  <a:pt x="0" y="0"/>
                </a:moveTo>
                <a:lnTo>
                  <a:pt x="18526859" y="0"/>
                </a:lnTo>
              </a:path>
            </a:pathLst>
          </a:custGeom>
          <a:noFill/>
          <a:ln w="15706">
            <a:solidFill>
              <a:srgbClr val="5E6DB3"/>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sz="1092"/>
          </a:p>
        </p:txBody>
      </p:sp>
      <p:sp>
        <p:nvSpPr>
          <p:cNvPr id="8197" name="object 5"/>
          <p:cNvSpPr>
            <a:spLocks noChangeArrowheads="1"/>
          </p:cNvSpPr>
          <p:nvPr/>
        </p:nvSpPr>
        <p:spPr bwMode="auto">
          <a:xfrm>
            <a:off x="609793" y="182906"/>
            <a:ext cx="429347" cy="43031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Calibri" panose="020F0502020204030204" pitchFamily="34" charset="0"/>
                <a:ea typeface="ＭＳ Ｐゴシック" panose="020B0600070205080204" pitchFamily="34" charset="-128"/>
              </a:defRPr>
            </a:lvl1pPr>
            <a:lvl2pPr marL="742950" indent="-285750">
              <a:defRPr>
                <a:solidFill>
                  <a:schemeClr val="tx1"/>
                </a:solidFill>
                <a:latin typeface="Calibri" panose="020F0502020204030204" pitchFamily="34" charset="0"/>
                <a:ea typeface="ＭＳ Ｐゴシック" panose="020B0600070205080204" pitchFamily="34" charset="-128"/>
              </a:defRPr>
            </a:lvl2pPr>
            <a:lvl3pPr marL="1143000" indent="-228600">
              <a:defRPr>
                <a:solidFill>
                  <a:schemeClr val="tx1"/>
                </a:solidFill>
                <a:latin typeface="Calibri" panose="020F0502020204030204" pitchFamily="34" charset="0"/>
                <a:ea typeface="ＭＳ Ｐゴシック" panose="020B0600070205080204" pitchFamily="34" charset="-128"/>
              </a:defRPr>
            </a:lvl3pPr>
            <a:lvl4pPr marL="1600200" indent="-228600">
              <a:defRPr>
                <a:solidFill>
                  <a:schemeClr val="tx1"/>
                </a:solidFill>
                <a:latin typeface="Calibri" panose="020F0502020204030204" pitchFamily="34" charset="0"/>
                <a:ea typeface="ＭＳ Ｐゴシック" panose="020B0600070205080204" pitchFamily="34" charset="-128"/>
              </a:defRPr>
            </a:lvl4pPr>
            <a:lvl5pPr marL="2057400" indent="-228600">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eaLnBrk="1" hangingPunct="1"/>
            <a:endParaRPr lang="en-US" altLang="en-US" sz="1092"/>
          </a:p>
        </p:txBody>
      </p:sp>
      <p:sp>
        <p:nvSpPr>
          <p:cNvPr id="8198" name="object 6"/>
          <p:cNvSpPr>
            <a:spLocks/>
          </p:cNvSpPr>
          <p:nvPr/>
        </p:nvSpPr>
        <p:spPr bwMode="auto">
          <a:xfrm>
            <a:off x="1809269" y="432235"/>
            <a:ext cx="34656" cy="34656"/>
          </a:xfrm>
          <a:custGeom>
            <a:avLst/>
            <a:gdLst>
              <a:gd name="T0" fmla="*/ 35600 w 56514"/>
              <a:gd name="T1" fmla="*/ 0 h 56515"/>
              <a:gd name="T2" fmla="*/ 21758 w 56514"/>
              <a:gd name="T3" fmla="*/ 2791 h 56515"/>
              <a:gd name="T4" fmla="*/ 10439 w 56514"/>
              <a:gd name="T5" fmla="*/ 10404 h 56515"/>
              <a:gd name="T6" fmla="*/ 2801 w 56514"/>
              <a:gd name="T7" fmla="*/ 21694 h 56515"/>
              <a:gd name="T8" fmla="*/ 0 w 56514"/>
              <a:gd name="T9" fmla="*/ 35522 h 56515"/>
              <a:gd name="T10" fmla="*/ 2801 w 56514"/>
              <a:gd name="T11" fmla="*/ 49362 h 56515"/>
              <a:gd name="T12" fmla="*/ 10439 w 56514"/>
              <a:gd name="T13" fmla="*/ 60676 h 56515"/>
              <a:gd name="T14" fmla="*/ 21758 w 56514"/>
              <a:gd name="T15" fmla="*/ 68311 h 56515"/>
              <a:gd name="T16" fmla="*/ 35600 w 56514"/>
              <a:gd name="T17" fmla="*/ 71113 h 56515"/>
              <a:gd name="T18" fmla="*/ 49423 w 56514"/>
              <a:gd name="T19" fmla="*/ 68311 h 56515"/>
              <a:gd name="T20" fmla="*/ 52877 w 56514"/>
              <a:gd name="T21" fmla="*/ 65974 h 56515"/>
              <a:gd name="T22" fmla="*/ 35600 w 56514"/>
              <a:gd name="T23" fmla="*/ 65974 h 56515"/>
              <a:gd name="T24" fmla="*/ 23734 w 56514"/>
              <a:gd name="T25" fmla="*/ 63578 h 56515"/>
              <a:gd name="T26" fmla="*/ 14052 w 56514"/>
              <a:gd name="T27" fmla="*/ 57044 h 56515"/>
              <a:gd name="T28" fmla="*/ 7529 w 56514"/>
              <a:gd name="T29" fmla="*/ 47362 h 56515"/>
              <a:gd name="T30" fmla="*/ 5138 w 56514"/>
              <a:gd name="T31" fmla="*/ 35522 h 56515"/>
              <a:gd name="T32" fmla="*/ 7529 w 56514"/>
              <a:gd name="T33" fmla="*/ 23673 h 56515"/>
              <a:gd name="T34" fmla="*/ 14052 w 56514"/>
              <a:gd name="T35" fmla="*/ 13974 h 56515"/>
              <a:gd name="T36" fmla="*/ 23734 w 56514"/>
              <a:gd name="T37" fmla="*/ 7423 h 56515"/>
              <a:gd name="T38" fmla="*/ 35600 w 56514"/>
              <a:gd name="T39" fmla="*/ 5019 h 56515"/>
              <a:gd name="T40" fmla="*/ 52729 w 56514"/>
              <a:gd name="T41" fmla="*/ 5019 h 56515"/>
              <a:gd name="T42" fmla="*/ 49423 w 56514"/>
              <a:gd name="T43" fmla="*/ 2791 h 56515"/>
              <a:gd name="T44" fmla="*/ 35600 w 56514"/>
              <a:gd name="T45" fmla="*/ 0 h 56515"/>
              <a:gd name="T46" fmla="*/ 52729 w 56514"/>
              <a:gd name="T47" fmla="*/ 5019 h 56515"/>
              <a:gd name="T48" fmla="*/ 35600 w 56514"/>
              <a:gd name="T49" fmla="*/ 5019 h 56515"/>
              <a:gd name="T50" fmla="*/ 47470 w 56514"/>
              <a:gd name="T51" fmla="*/ 7423 h 56515"/>
              <a:gd name="T52" fmla="*/ 57151 w 56514"/>
              <a:gd name="T53" fmla="*/ 13974 h 56515"/>
              <a:gd name="T54" fmla="*/ 63676 w 56514"/>
              <a:gd name="T55" fmla="*/ 23673 h 56515"/>
              <a:gd name="T56" fmla="*/ 66065 w 56514"/>
              <a:gd name="T57" fmla="*/ 35522 h 56515"/>
              <a:gd name="T58" fmla="*/ 63676 w 56514"/>
              <a:gd name="T59" fmla="*/ 47362 h 56515"/>
              <a:gd name="T60" fmla="*/ 57151 w 56514"/>
              <a:gd name="T61" fmla="*/ 57044 h 56515"/>
              <a:gd name="T62" fmla="*/ 47470 w 56514"/>
              <a:gd name="T63" fmla="*/ 63578 h 56515"/>
              <a:gd name="T64" fmla="*/ 35600 w 56514"/>
              <a:gd name="T65" fmla="*/ 65974 h 56515"/>
              <a:gd name="T66" fmla="*/ 52877 w 56514"/>
              <a:gd name="T67" fmla="*/ 65974 h 56515"/>
              <a:gd name="T68" fmla="*/ 60721 w 56514"/>
              <a:gd name="T69" fmla="*/ 60676 h 56515"/>
              <a:gd name="T70" fmla="*/ 68352 w 56514"/>
              <a:gd name="T71" fmla="*/ 49362 h 56515"/>
              <a:gd name="T72" fmla="*/ 71150 w 56514"/>
              <a:gd name="T73" fmla="*/ 35522 h 56515"/>
              <a:gd name="T74" fmla="*/ 68352 w 56514"/>
              <a:gd name="T75" fmla="*/ 21694 h 56515"/>
              <a:gd name="T76" fmla="*/ 60721 w 56514"/>
              <a:gd name="T77" fmla="*/ 10404 h 56515"/>
              <a:gd name="T78" fmla="*/ 52729 w 56514"/>
              <a:gd name="T79" fmla="*/ 5019 h 5651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56514"/>
              <a:gd name="T121" fmla="*/ 0 h 56515"/>
              <a:gd name="T122" fmla="*/ 56514 w 56514"/>
              <a:gd name="T123" fmla="*/ 56515 h 56515"/>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56514" h="56515">
                <a:moveTo>
                  <a:pt x="28145" y="0"/>
                </a:moveTo>
                <a:lnTo>
                  <a:pt x="17201" y="2207"/>
                </a:lnTo>
                <a:lnTo>
                  <a:pt x="8253" y="8227"/>
                </a:lnTo>
                <a:lnTo>
                  <a:pt x="2215" y="17157"/>
                </a:lnTo>
                <a:lnTo>
                  <a:pt x="0" y="28093"/>
                </a:lnTo>
                <a:lnTo>
                  <a:pt x="2215" y="39037"/>
                </a:lnTo>
                <a:lnTo>
                  <a:pt x="8253" y="47985"/>
                </a:lnTo>
                <a:lnTo>
                  <a:pt x="17201" y="54023"/>
                </a:lnTo>
                <a:lnTo>
                  <a:pt x="28145" y="56239"/>
                </a:lnTo>
                <a:lnTo>
                  <a:pt x="39070" y="54023"/>
                </a:lnTo>
                <a:lnTo>
                  <a:pt x="41803" y="52176"/>
                </a:lnTo>
                <a:lnTo>
                  <a:pt x="28145" y="52176"/>
                </a:lnTo>
                <a:lnTo>
                  <a:pt x="18763" y="50280"/>
                </a:lnTo>
                <a:lnTo>
                  <a:pt x="11109" y="45113"/>
                </a:lnTo>
                <a:lnTo>
                  <a:pt x="5952" y="37457"/>
                </a:lnTo>
                <a:lnTo>
                  <a:pt x="4062" y="28093"/>
                </a:lnTo>
                <a:lnTo>
                  <a:pt x="5952" y="18722"/>
                </a:lnTo>
                <a:lnTo>
                  <a:pt x="11109" y="11052"/>
                </a:lnTo>
                <a:lnTo>
                  <a:pt x="18763" y="5870"/>
                </a:lnTo>
                <a:lnTo>
                  <a:pt x="28145" y="3968"/>
                </a:lnTo>
                <a:lnTo>
                  <a:pt x="41684" y="3968"/>
                </a:lnTo>
                <a:lnTo>
                  <a:pt x="39070" y="2207"/>
                </a:lnTo>
                <a:lnTo>
                  <a:pt x="28145" y="0"/>
                </a:lnTo>
                <a:close/>
              </a:path>
              <a:path w="56514" h="56515">
                <a:moveTo>
                  <a:pt x="41684" y="3968"/>
                </a:moveTo>
                <a:lnTo>
                  <a:pt x="28145" y="3968"/>
                </a:lnTo>
                <a:lnTo>
                  <a:pt x="37527" y="5870"/>
                </a:lnTo>
                <a:lnTo>
                  <a:pt x="45181" y="11052"/>
                </a:lnTo>
                <a:lnTo>
                  <a:pt x="50338" y="18722"/>
                </a:lnTo>
                <a:lnTo>
                  <a:pt x="52228" y="28093"/>
                </a:lnTo>
                <a:lnTo>
                  <a:pt x="50338" y="37457"/>
                </a:lnTo>
                <a:lnTo>
                  <a:pt x="45181" y="45113"/>
                </a:lnTo>
                <a:lnTo>
                  <a:pt x="37527" y="50280"/>
                </a:lnTo>
                <a:lnTo>
                  <a:pt x="28145" y="52176"/>
                </a:lnTo>
                <a:lnTo>
                  <a:pt x="41803" y="52176"/>
                </a:lnTo>
                <a:lnTo>
                  <a:pt x="48005" y="47985"/>
                </a:lnTo>
                <a:lnTo>
                  <a:pt x="54036" y="39037"/>
                </a:lnTo>
                <a:lnTo>
                  <a:pt x="56249" y="28093"/>
                </a:lnTo>
                <a:lnTo>
                  <a:pt x="54036" y="17157"/>
                </a:lnTo>
                <a:lnTo>
                  <a:pt x="48005" y="8227"/>
                </a:lnTo>
                <a:lnTo>
                  <a:pt x="41684" y="3968"/>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199" name="object 7"/>
          <p:cNvSpPr>
            <a:spLocks/>
          </p:cNvSpPr>
          <p:nvPr/>
        </p:nvSpPr>
        <p:spPr bwMode="auto">
          <a:xfrm>
            <a:off x="1818895" y="439937"/>
            <a:ext cx="15403" cy="19253"/>
          </a:xfrm>
          <a:custGeom>
            <a:avLst/>
            <a:gdLst>
              <a:gd name="T0" fmla="*/ 11999 w 25400"/>
              <a:gd name="T1" fmla="*/ 0 h 31750"/>
              <a:gd name="T2" fmla="*/ 0 w 25400"/>
              <a:gd name="T3" fmla="*/ 0 h 31750"/>
              <a:gd name="T4" fmla="*/ 0 w 25400"/>
              <a:gd name="T5" fmla="*/ 31423 h 31750"/>
              <a:gd name="T6" fmla="*/ 5675 w 25400"/>
              <a:gd name="T7" fmla="*/ 31423 h 31750"/>
              <a:gd name="T8" fmla="*/ 5675 w 25400"/>
              <a:gd name="T9" fmla="*/ 18292 h 31750"/>
              <a:gd name="T10" fmla="*/ 16472 w 25400"/>
              <a:gd name="T11" fmla="*/ 18292 h 31750"/>
              <a:gd name="T12" fmla="*/ 15633 w 25400"/>
              <a:gd name="T13" fmla="*/ 17570 h 31750"/>
              <a:gd name="T14" fmla="*/ 21266 w 25400"/>
              <a:gd name="T15" fmla="*/ 14669 h 31750"/>
              <a:gd name="T16" fmla="*/ 21701 w 25400"/>
              <a:gd name="T17" fmla="*/ 13277 h 31750"/>
              <a:gd name="T18" fmla="*/ 5675 w 25400"/>
              <a:gd name="T19" fmla="*/ 13277 h 31750"/>
              <a:gd name="T20" fmla="*/ 5675 w 25400"/>
              <a:gd name="T21" fmla="*/ 5329 h 31750"/>
              <a:gd name="T22" fmla="*/ 22239 w 25400"/>
              <a:gd name="T23" fmla="*/ 5329 h 31750"/>
              <a:gd name="T24" fmla="*/ 21884 w 25400"/>
              <a:gd name="T25" fmla="*/ 3863 h 31750"/>
              <a:gd name="T26" fmla="*/ 18564 w 25400"/>
              <a:gd name="T27" fmla="*/ 848 h 31750"/>
              <a:gd name="T28" fmla="*/ 11999 w 25400"/>
              <a:gd name="T29" fmla="*/ 0 h 31750"/>
              <a:gd name="T30" fmla="*/ 16472 w 25400"/>
              <a:gd name="T31" fmla="*/ 18292 h 31750"/>
              <a:gd name="T32" fmla="*/ 6837 w 25400"/>
              <a:gd name="T33" fmla="*/ 18292 h 31750"/>
              <a:gd name="T34" fmla="*/ 9727 w 25400"/>
              <a:gd name="T35" fmla="*/ 18680 h 31750"/>
              <a:gd name="T36" fmla="*/ 11465 w 25400"/>
              <a:gd name="T37" fmla="*/ 19999 h 31750"/>
              <a:gd name="T38" fmla="*/ 14470 w 25400"/>
              <a:gd name="T39" fmla="*/ 24596 h 31750"/>
              <a:gd name="T40" fmla="*/ 18564 w 25400"/>
              <a:gd name="T41" fmla="*/ 31423 h 31750"/>
              <a:gd name="T42" fmla="*/ 25402 w 25400"/>
              <a:gd name="T43" fmla="*/ 31423 h 31750"/>
              <a:gd name="T44" fmla="*/ 21967 w 25400"/>
              <a:gd name="T45" fmla="*/ 25318 h 31750"/>
              <a:gd name="T46" fmla="*/ 18721 w 25400"/>
              <a:gd name="T47" fmla="*/ 20229 h 31750"/>
              <a:gd name="T48" fmla="*/ 16472 w 25400"/>
              <a:gd name="T49" fmla="*/ 18292 h 31750"/>
              <a:gd name="T50" fmla="*/ 22239 w 25400"/>
              <a:gd name="T51" fmla="*/ 5329 h 31750"/>
              <a:gd name="T52" fmla="*/ 10156 w 25400"/>
              <a:gd name="T53" fmla="*/ 5329 h 31750"/>
              <a:gd name="T54" fmla="*/ 14324 w 25400"/>
              <a:gd name="T55" fmla="*/ 5444 h 31750"/>
              <a:gd name="T56" fmla="*/ 16449 w 25400"/>
              <a:gd name="T57" fmla="*/ 6638 h 31750"/>
              <a:gd name="T58" fmla="*/ 17224 w 25400"/>
              <a:gd name="T59" fmla="*/ 9224 h 31750"/>
              <a:gd name="T60" fmla="*/ 16638 w 25400"/>
              <a:gd name="T61" fmla="*/ 11580 h 31750"/>
              <a:gd name="T62" fmla="*/ 15057 w 25400"/>
              <a:gd name="T63" fmla="*/ 12889 h 31750"/>
              <a:gd name="T64" fmla="*/ 9926 w 25400"/>
              <a:gd name="T65" fmla="*/ 13277 h 31750"/>
              <a:gd name="T66" fmla="*/ 21701 w 25400"/>
              <a:gd name="T67" fmla="*/ 13277 h 31750"/>
              <a:gd name="T68" fmla="*/ 23088 w 25400"/>
              <a:gd name="T69" fmla="*/ 8837 h 31750"/>
              <a:gd name="T70" fmla="*/ 22239 w 25400"/>
              <a:gd name="T71" fmla="*/ 5329 h 31750"/>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25400"/>
              <a:gd name="T109" fmla="*/ 0 h 31750"/>
              <a:gd name="T110" fmla="*/ 25400 w 25400"/>
              <a:gd name="T111" fmla="*/ 31750 h 31750"/>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25400" h="31750">
                <a:moveTo>
                  <a:pt x="11999" y="0"/>
                </a:moveTo>
                <a:lnTo>
                  <a:pt x="0" y="0"/>
                </a:lnTo>
                <a:lnTo>
                  <a:pt x="0" y="31423"/>
                </a:lnTo>
                <a:lnTo>
                  <a:pt x="5675" y="31423"/>
                </a:lnTo>
                <a:lnTo>
                  <a:pt x="5675" y="18292"/>
                </a:lnTo>
                <a:lnTo>
                  <a:pt x="16472" y="18292"/>
                </a:lnTo>
                <a:lnTo>
                  <a:pt x="15633" y="17570"/>
                </a:lnTo>
                <a:lnTo>
                  <a:pt x="21266" y="14669"/>
                </a:lnTo>
                <a:lnTo>
                  <a:pt x="21701" y="13277"/>
                </a:lnTo>
                <a:lnTo>
                  <a:pt x="5675" y="13277"/>
                </a:lnTo>
                <a:lnTo>
                  <a:pt x="5675" y="5329"/>
                </a:lnTo>
                <a:lnTo>
                  <a:pt x="22239" y="5329"/>
                </a:lnTo>
                <a:lnTo>
                  <a:pt x="21884" y="3863"/>
                </a:lnTo>
                <a:lnTo>
                  <a:pt x="18564" y="848"/>
                </a:lnTo>
                <a:lnTo>
                  <a:pt x="11999" y="0"/>
                </a:lnTo>
                <a:close/>
              </a:path>
              <a:path w="25400" h="31750">
                <a:moveTo>
                  <a:pt x="16472" y="18292"/>
                </a:moveTo>
                <a:lnTo>
                  <a:pt x="6837" y="18292"/>
                </a:lnTo>
                <a:lnTo>
                  <a:pt x="9727" y="18680"/>
                </a:lnTo>
                <a:lnTo>
                  <a:pt x="11465" y="19999"/>
                </a:lnTo>
                <a:lnTo>
                  <a:pt x="14470" y="24596"/>
                </a:lnTo>
                <a:lnTo>
                  <a:pt x="18564" y="31423"/>
                </a:lnTo>
                <a:lnTo>
                  <a:pt x="25402" y="31423"/>
                </a:lnTo>
                <a:lnTo>
                  <a:pt x="21967" y="25318"/>
                </a:lnTo>
                <a:lnTo>
                  <a:pt x="18721" y="20229"/>
                </a:lnTo>
                <a:lnTo>
                  <a:pt x="16472" y="18292"/>
                </a:lnTo>
                <a:close/>
              </a:path>
              <a:path w="25400" h="31750">
                <a:moveTo>
                  <a:pt x="22239" y="5329"/>
                </a:moveTo>
                <a:lnTo>
                  <a:pt x="10156" y="5329"/>
                </a:lnTo>
                <a:lnTo>
                  <a:pt x="14324" y="5444"/>
                </a:lnTo>
                <a:lnTo>
                  <a:pt x="16449" y="6638"/>
                </a:lnTo>
                <a:lnTo>
                  <a:pt x="17224" y="9224"/>
                </a:lnTo>
                <a:lnTo>
                  <a:pt x="16638" y="11580"/>
                </a:lnTo>
                <a:lnTo>
                  <a:pt x="15057" y="12889"/>
                </a:lnTo>
                <a:lnTo>
                  <a:pt x="9926" y="13277"/>
                </a:lnTo>
                <a:lnTo>
                  <a:pt x="21701" y="13277"/>
                </a:lnTo>
                <a:lnTo>
                  <a:pt x="23088" y="8837"/>
                </a:lnTo>
                <a:lnTo>
                  <a:pt x="22239" y="5329"/>
                </a:lnTo>
                <a:close/>
              </a:path>
            </a:pathLst>
          </a:custGeom>
          <a:solidFill>
            <a:srgbClr val="231F2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sz="1092"/>
          </a:p>
        </p:txBody>
      </p:sp>
      <p:sp>
        <p:nvSpPr>
          <p:cNvPr id="8" name="object 8"/>
          <p:cNvSpPr txBox="1"/>
          <p:nvPr/>
        </p:nvSpPr>
        <p:spPr>
          <a:xfrm>
            <a:off x="1105563" y="265695"/>
            <a:ext cx="831739" cy="305451"/>
          </a:xfrm>
          <a:prstGeom prst="rect">
            <a:avLst/>
          </a:prstGeom>
        </p:spPr>
        <p:txBody>
          <a:bodyPr lIns="0" tIns="10397" rIns="0" bIns="0">
            <a:spAutoFit/>
          </a:bodyPr>
          <a:lstStyle/>
          <a:p>
            <a:pPr marL="7701">
              <a:lnSpc>
                <a:spcPts val="1082"/>
              </a:lnSpc>
              <a:spcBef>
                <a:spcPts val="82"/>
              </a:spcBef>
              <a:defRPr/>
            </a:pPr>
            <a:r>
              <a:rPr lang="en-IN" sz="970" b="1" spc="3" dirty="0">
                <a:solidFill>
                  <a:srgbClr val="231F20"/>
                </a:solidFill>
                <a:latin typeface="Helvetica-Bold"/>
                <a:cs typeface="Helvetica-Bold"/>
              </a:rPr>
              <a:t>RV College of</a:t>
            </a:r>
          </a:p>
          <a:p>
            <a:pPr marL="7701">
              <a:lnSpc>
                <a:spcPts val="1082"/>
              </a:lnSpc>
              <a:spcBef>
                <a:spcPts val="82"/>
              </a:spcBef>
              <a:defRPr/>
            </a:pPr>
            <a:r>
              <a:rPr lang="en-IN" sz="970" b="1" spc="3" dirty="0">
                <a:solidFill>
                  <a:srgbClr val="231F20"/>
                </a:solidFill>
                <a:latin typeface="Helvetica-Bold"/>
                <a:cs typeface="Helvetica-Bold"/>
              </a:rPr>
              <a:t>Engineering </a:t>
            </a:r>
            <a:endParaRPr sz="970" dirty="0">
              <a:latin typeface="Helvetica-Bold"/>
              <a:cs typeface="Helvetica-Bold"/>
            </a:endParaRPr>
          </a:p>
        </p:txBody>
      </p:sp>
      <p:sp>
        <p:nvSpPr>
          <p:cNvPr id="12" name="Title 10"/>
          <p:cNvSpPr txBox="1">
            <a:spLocks/>
          </p:cNvSpPr>
          <p:nvPr/>
        </p:nvSpPr>
        <p:spPr>
          <a:xfrm>
            <a:off x="8377681" y="207748"/>
            <a:ext cx="3679825" cy="461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altLang="en-US" sz="2000" i="1">
                <a:solidFill>
                  <a:srgbClr val="7030A0"/>
                </a:solidFill>
                <a:latin typeface="Playfair Display" pitchFamily="2" charset="0"/>
              </a:rPr>
              <a:t>Go, change the world</a:t>
            </a:r>
            <a:endParaRPr lang="en-US" altLang="en-US" sz="2000" i="1" dirty="0">
              <a:solidFill>
                <a:srgbClr val="7030A0"/>
              </a:solidFill>
              <a:latin typeface="Playfair Display" pitchFamily="2" charset="0"/>
            </a:endParaRPr>
          </a:p>
        </p:txBody>
      </p:sp>
      <p:sp>
        <p:nvSpPr>
          <p:cNvPr id="16" name="내용 개체 틀 2"/>
          <p:cNvSpPr txBox="1">
            <a:spLocks noChangeArrowheads="1"/>
          </p:cNvSpPr>
          <p:nvPr/>
        </p:nvSpPr>
        <p:spPr bwMode="auto">
          <a:xfrm>
            <a:off x="295194" y="874773"/>
            <a:ext cx="11601612" cy="3745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t" latinLnBrk="1" hangingPunct="0">
              <a:spcBef>
                <a:spcPct val="20000"/>
              </a:spcBef>
              <a:spcAft>
                <a:spcPct val="0"/>
              </a:spcAft>
              <a:buClr>
                <a:schemeClr val="hlink"/>
              </a:buClr>
              <a:buSzPct val="80000"/>
              <a:buFont typeface="Wingdings" panose="05000000000000000000" pitchFamily="2" charset="2"/>
              <a:buChar char="n"/>
              <a:defRPr kumimoji="1" sz="3000">
                <a:solidFill>
                  <a:schemeClr val="tx1"/>
                </a:solidFill>
                <a:latin typeface="+mn-lt"/>
                <a:ea typeface="+mn-ea"/>
                <a:cs typeface="+mn-cs"/>
              </a:defRPr>
            </a:lvl1pPr>
            <a:lvl2pPr marL="742950" indent="-285750" algn="l" rtl="0" eaLnBrk="0" fontAlgn="t" latinLnBrk="1" hangingPunct="0">
              <a:spcBef>
                <a:spcPct val="20000"/>
              </a:spcBef>
              <a:spcAft>
                <a:spcPct val="0"/>
              </a:spcAft>
              <a:buClr>
                <a:schemeClr val="accent2"/>
              </a:buClr>
              <a:buSzPct val="70000"/>
              <a:buFont typeface="Wingdings" panose="05000000000000000000" pitchFamily="2" charset="2"/>
              <a:buChar char="n"/>
              <a:defRPr kumimoji="1" sz="2600">
                <a:solidFill>
                  <a:schemeClr val="tx1"/>
                </a:solidFill>
                <a:latin typeface="+mn-lt"/>
                <a:ea typeface="+mn-ea"/>
                <a:cs typeface="+mn-cs"/>
              </a:defRPr>
            </a:lvl2pPr>
            <a:lvl3pPr marL="1143000" indent="-228600" algn="l" rtl="0" eaLnBrk="0" fontAlgn="t" latinLnBrk="1" hangingPunct="0">
              <a:spcBef>
                <a:spcPct val="20000"/>
              </a:spcBef>
              <a:spcAft>
                <a:spcPct val="0"/>
              </a:spcAft>
              <a:buClr>
                <a:schemeClr val="accent1"/>
              </a:buClr>
              <a:buSzPct val="70000"/>
              <a:buFont typeface="Wingdings" panose="05000000000000000000" pitchFamily="2" charset="2"/>
              <a:buChar char="n"/>
              <a:defRPr kumimoji="1" sz="2300">
                <a:solidFill>
                  <a:schemeClr val="tx1"/>
                </a:solidFill>
                <a:latin typeface="+mn-lt"/>
                <a:ea typeface="+mn-ea"/>
                <a:cs typeface="+mn-cs"/>
              </a:defRPr>
            </a:lvl3pPr>
            <a:lvl4pPr marL="1600200" indent="-228600" algn="l" rtl="0" eaLnBrk="0" fontAlgn="t" latinLnBrk="1" hangingPunct="0">
              <a:spcBef>
                <a:spcPct val="20000"/>
              </a:spcBef>
              <a:spcAft>
                <a:spcPct val="0"/>
              </a:spcAft>
              <a:buClr>
                <a:schemeClr val="folHlink"/>
              </a:buClr>
              <a:buSzPct val="70000"/>
              <a:buFont typeface="Wingdings" panose="05000000000000000000" pitchFamily="2" charset="2"/>
              <a:buChar char="n"/>
              <a:defRPr kumimoji="1" sz="2000">
                <a:solidFill>
                  <a:schemeClr val="tx1"/>
                </a:solidFill>
                <a:latin typeface="+mn-lt"/>
                <a:ea typeface="+mn-ea"/>
                <a:cs typeface="+mn-cs"/>
              </a:defRPr>
            </a:lvl4pPr>
            <a:lvl5pPr marL="2057400" indent="-228600" algn="l" rtl="0" eaLnBrk="0" fontAlgn="t" latinLnBrk="1" hangingPunct="0">
              <a:spcBef>
                <a:spcPct val="20000"/>
              </a:spcBef>
              <a:spcAft>
                <a:spcPct val="0"/>
              </a:spcAft>
              <a:buClr>
                <a:schemeClr val="folHlink"/>
              </a:buClr>
              <a:buSzPct val="70000"/>
              <a:buFont typeface="Wingdings" panose="05000000000000000000" pitchFamily="2" charset="2"/>
              <a:buChar char="n"/>
              <a:defRPr kumimoji="1" sz="2000">
                <a:solidFill>
                  <a:schemeClr val="tx1"/>
                </a:solidFill>
                <a:latin typeface="+mn-lt"/>
                <a:ea typeface="+mn-ea"/>
                <a:cs typeface="+mn-cs"/>
              </a:defRPr>
            </a:lvl5pPr>
            <a:lvl6pPr marL="2514600" indent="-228600" algn="l" rtl="0" fontAlgn="t" latinLnBrk="1">
              <a:spcBef>
                <a:spcPct val="20000"/>
              </a:spcBef>
              <a:spcAft>
                <a:spcPct val="0"/>
              </a:spcAft>
              <a:buClr>
                <a:schemeClr val="folHlink"/>
              </a:buClr>
              <a:buSzPct val="70000"/>
              <a:buFont typeface="Wingdings" pitchFamily="2" charset="2"/>
              <a:buChar char="n"/>
              <a:defRPr kumimoji="1" sz="2000">
                <a:solidFill>
                  <a:schemeClr val="tx1"/>
                </a:solidFill>
                <a:latin typeface="+mn-lt"/>
                <a:ea typeface="+mn-ea"/>
                <a:cs typeface="+mn-cs"/>
              </a:defRPr>
            </a:lvl6pPr>
            <a:lvl7pPr marL="2971800" indent="-228600" algn="l" rtl="0" fontAlgn="t" latinLnBrk="1">
              <a:spcBef>
                <a:spcPct val="20000"/>
              </a:spcBef>
              <a:spcAft>
                <a:spcPct val="0"/>
              </a:spcAft>
              <a:buClr>
                <a:schemeClr val="folHlink"/>
              </a:buClr>
              <a:buSzPct val="70000"/>
              <a:buFont typeface="Wingdings" pitchFamily="2" charset="2"/>
              <a:buChar char="n"/>
              <a:defRPr kumimoji="1" sz="2000">
                <a:solidFill>
                  <a:schemeClr val="tx1"/>
                </a:solidFill>
                <a:latin typeface="+mn-lt"/>
                <a:ea typeface="+mn-ea"/>
                <a:cs typeface="+mn-cs"/>
              </a:defRPr>
            </a:lvl7pPr>
            <a:lvl8pPr marL="3429000" indent="-228600" algn="l" rtl="0" fontAlgn="t" latinLnBrk="1">
              <a:spcBef>
                <a:spcPct val="20000"/>
              </a:spcBef>
              <a:spcAft>
                <a:spcPct val="0"/>
              </a:spcAft>
              <a:buClr>
                <a:schemeClr val="folHlink"/>
              </a:buClr>
              <a:buSzPct val="70000"/>
              <a:buFont typeface="Wingdings" pitchFamily="2" charset="2"/>
              <a:buChar char="n"/>
              <a:defRPr kumimoji="1" sz="2000">
                <a:solidFill>
                  <a:schemeClr val="tx1"/>
                </a:solidFill>
                <a:latin typeface="+mn-lt"/>
                <a:ea typeface="+mn-ea"/>
                <a:cs typeface="+mn-cs"/>
              </a:defRPr>
            </a:lvl8pPr>
            <a:lvl9pPr marL="3886200" indent="-228600" algn="l" rtl="0" fontAlgn="t" latinLnBrk="1">
              <a:spcBef>
                <a:spcPct val="20000"/>
              </a:spcBef>
              <a:spcAft>
                <a:spcPct val="0"/>
              </a:spcAft>
              <a:buClr>
                <a:schemeClr val="folHlink"/>
              </a:buClr>
              <a:buSzPct val="70000"/>
              <a:buFont typeface="Wingdings" pitchFamily="2" charset="2"/>
              <a:buChar char="n"/>
              <a:defRPr kumimoji="1" sz="2000">
                <a:solidFill>
                  <a:schemeClr val="tx1"/>
                </a:solidFill>
                <a:latin typeface="+mn-lt"/>
                <a:ea typeface="+mn-ea"/>
                <a:cs typeface="+mn-cs"/>
              </a:defRPr>
            </a:lvl9pPr>
          </a:lstStyle>
          <a:p>
            <a:pPr marL="0" indent="0">
              <a:lnSpc>
                <a:spcPct val="150000"/>
              </a:lnSpc>
              <a:buFontTx/>
              <a:buNone/>
            </a:pPr>
            <a:r>
              <a:rPr lang="en-US" altLang="en-US" sz="2400" dirty="0">
                <a:latin typeface="Times New Roman" panose="02020603050405020304" pitchFamily="18" charset="0"/>
                <a:cs typeface="Times New Roman" panose="02020603050405020304" pitchFamily="18" charset="0"/>
              </a:rPr>
              <a:t>#include &lt;</a:t>
            </a:r>
            <a:r>
              <a:rPr lang="en-US" altLang="en-US" sz="2400" dirty="0" err="1">
                <a:latin typeface="Times New Roman" panose="02020603050405020304" pitchFamily="18" charset="0"/>
                <a:cs typeface="Times New Roman" panose="02020603050405020304" pitchFamily="18" charset="0"/>
              </a:rPr>
              <a:t>stdio.h</a:t>
            </a:r>
            <a:r>
              <a:rPr lang="en-US" altLang="en-US" sz="2400" dirty="0">
                <a:latin typeface="Times New Roman" panose="02020603050405020304" pitchFamily="18" charset="0"/>
                <a:cs typeface="Times New Roman" panose="02020603050405020304" pitchFamily="18" charset="0"/>
              </a:rPr>
              <a:t>&gt; </a:t>
            </a:r>
          </a:p>
          <a:p>
            <a:pPr marL="0" indent="0">
              <a:lnSpc>
                <a:spcPct val="150000"/>
              </a:lnSpc>
              <a:buFontTx/>
              <a:buNone/>
            </a:pPr>
            <a:r>
              <a:rPr lang="en-US" altLang="en-US" sz="2400" dirty="0">
                <a:latin typeface="Times New Roman" panose="02020603050405020304" pitchFamily="18" charset="0"/>
                <a:cs typeface="Times New Roman" panose="02020603050405020304" pitchFamily="18" charset="0"/>
              </a:rPr>
              <a:t>int main () { </a:t>
            </a:r>
          </a:p>
          <a:p>
            <a:pPr marL="0" indent="0">
              <a:lnSpc>
                <a:spcPct val="150000"/>
              </a:lnSpc>
              <a:buFontTx/>
              <a:buNone/>
            </a:pPr>
            <a:r>
              <a:rPr lang="en-US" altLang="en-US" sz="2400" dirty="0">
                <a:latin typeface="Times New Roman" panose="02020603050405020304" pitchFamily="18" charset="0"/>
                <a:cs typeface="Times New Roman" panose="02020603050405020304" pitchFamily="18" charset="0"/>
              </a:rPr>
              <a:t>char greeting[6] = {'H', 'e', 'l', 'l', 'o', '\0'}; </a:t>
            </a:r>
          </a:p>
          <a:p>
            <a:pPr marL="0" indent="0">
              <a:lnSpc>
                <a:spcPct val="150000"/>
              </a:lnSpc>
              <a:buFontTx/>
              <a:buNone/>
            </a:pPr>
            <a:r>
              <a:rPr lang="en-US" altLang="en-US" sz="2400" dirty="0" err="1">
                <a:latin typeface="Times New Roman" panose="02020603050405020304" pitchFamily="18" charset="0"/>
                <a:cs typeface="Times New Roman" panose="02020603050405020304" pitchFamily="18" charset="0"/>
              </a:rPr>
              <a:t>printf</a:t>
            </a:r>
            <a:r>
              <a:rPr lang="en-US" altLang="en-US" sz="2400" dirty="0">
                <a:latin typeface="Times New Roman" panose="02020603050405020304" pitchFamily="18" charset="0"/>
                <a:cs typeface="Times New Roman" panose="02020603050405020304" pitchFamily="18" charset="0"/>
              </a:rPr>
              <a:t>("Greeting message: %s\n", greeting );</a:t>
            </a:r>
          </a:p>
          <a:p>
            <a:pPr marL="0" indent="0">
              <a:lnSpc>
                <a:spcPct val="150000"/>
              </a:lnSpc>
              <a:buFontTx/>
              <a:buNone/>
            </a:pPr>
            <a:r>
              <a:rPr lang="en-US" altLang="en-US" sz="2400" dirty="0">
                <a:latin typeface="Times New Roman" panose="02020603050405020304" pitchFamily="18" charset="0"/>
                <a:cs typeface="Times New Roman" panose="02020603050405020304" pitchFamily="18" charset="0"/>
              </a:rPr>
              <a:t> return 0; }</a:t>
            </a:r>
          </a:p>
          <a:p>
            <a:pPr marL="0" indent="0">
              <a:lnSpc>
                <a:spcPct val="150000"/>
              </a:lnSpc>
              <a:buFontTx/>
              <a:buNone/>
            </a:pPr>
            <a:r>
              <a:rPr lang="en-US" altLang="en-US" sz="2400" dirty="0">
                <a:latin typeface="Times New Roman" panose="02020603050405020304" pitchFamily="18" charset="0"/>
                <a:cs typeface="Times New Roman" panose="02020603050405020304" pitchFamily="18" charset="0"/>
              </a:rPr>
              <a:t>When the above code is compiled and executed, it produces the following result −</a:t>
            </a:r>
          </a:p>
          <a:p>
            <a:pPr marL="0" indent="0">
              <a:lnSpc>
                <a:spcPct val="150000"/>
              </a:lnSpc>
              <a:buFontTx/>
              <a:buNone/>
            </a:pPr>
            <a:r>
              <a:rPr lang="en-US" altLang="en-US" sz="2400" dirty="0">
                <a:latin typeface="Times New Roman" panose="02020603050405020304" pitchFamily="18" charset="0"/>
                <a:cs typeface="Times New Roman" panose="02020603050405020304" pitchFamily="18" charset="0"/>
              </a:rPr>
              <a:t>Greeting message: Hello</a:t>
            </a:r>
            <a:endParaRPr kumimoji="1" lang="en-US" altLang="ko-KR" sz="2400" b="1" i="0" u="none" strike="noStrike" kern="0" cap="none" spc="0" normalizeH="0" baseline="0" noProof="0" dirty="0">
              <a:ln>
                <a:noFill/>
              </a:ln>
              <a:solidFill>
                <a:srgbClr val="000000"/>
              </a:solidFill>
              <a:effectLst/>
              <a:uLnTx/>
              <a:uFillTx/>
              <a:ea typeface="굴림"/>
              <a:cs typeface="Arial"/>
            </a:endParaRPr>
          </a:p>
        </p:txBody>
      </p:sp>
      <p:sp>
        <p:nvSpPr>
          <p:cNvPr id="2" name="Slide Number Placeholder 1">
            <a:extLst>
              <a:ext uri="{FF2B5EF4-FFF2-40B4-BE49-F238E27FC236}">
                <a16:creationId xmlns:a16="http://schemas.microsoft.com/office/drawing/2014/main" id="{50855CE3-E391-FF72-C034-B52112A58E39}"/>
              </a:ext>
            </a:extLst>
          </p:cNvPr>
          <p:cNvSpPr>
            <a:spLocks noGrp="1"/>
          </p:cNvSpPr>
          <p:nvPr>
            <p:ph type="sldNum" sz="quarter" idx="12"/>
          </p:nvPr>
        </p:nvSpPr>
        <p:spPr/>
        <p:txBody>
          <a:bodyPr/>
          <a:lstStyle/>
          <a:p>
            <a:fld id="{BD2F25B1-772B-4657-B612-956E12C3ADD2}" type="slidenum">
              <a:rPr lang="en-IN" smtClean="0"/>
              <a:t>9</a:t>
            </a:fld>
            <a:endParaRPr lang="en-IN"/>
          </a:p>
        </p:txBody>
      </p:sp>
      <p:sp>
        <p:nvSpPr>
          <p:cNvPr id="3" name="TextBox 2">
            <a:extLst>
              <a:ext uri="{FF2B5EF4-FFF2-40B4-BE49-F238E27FC236}">
                <a16:creationId xmlns:a16="http://schemas.microsoft.com/office/drawing/2014/main" id="{086DD649-90BD-D495-961B-D4392029B268}"/>
              </a:ext>
            </a:extLst>
          </p:cNvPr>
          <p:cNvSpPr txBox="1"/>
          <p:nvPr/>
        </p:nvSpPr>
        <p:spPr>
          <a:xfrm>
            <a:off x="3007469" y="205410"/>
            <a:ext cx="5603131" cy="584775"/>
          </a:xfrm>
          <a:prstGeom prst="rect">
            <a:avLst/>
          </a:prstGeom>
          <a:noFill/>
        </p:spPr>
        <p:txBody>
          <a:bodyPr wrap="square" rtlCol="0">
            <a:spAutoFit/>
          </a:bodyPr>
          <a:lstStyle/>
          <a:p>
            <a:pPr algn="ctr"/>
            <a:r>
              <a:rPr lang="en-US" altLang="en-US" sz="3200" b="1" dirty="0">
                <a:latin typeface="Times New Roman" panose="02020603050405020304" pitchFamily="18" charset="0"/>
                <a:cs typeface="Times New Roman" panose="02020603050405020304" pitchFamily="18" charset="0"/>
              </a:rPr>
              <a:t>String Example</a:t>
            </a:r>
            <a:endParaRPr lang="en-IN" sz="3200" b="1" dirty="0"/>
          </a:p>
        </p:txBody>
      </p:sp>
    </p:spTree>
    <p:extLst>
      <p:ext uri="{BB962C8B-B14F-4D97-AF65-F5344CB8AC3E}">
        <p14:creationId xmlns:p14="http://schemas.microsoft.com/office/powerpoint/2010/main" val="27683052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3723</TotalTime>
  <Words>3551</Words>
  <Application>Microsoft Office PowerPoint</Application>
  <PresentationFormat>Widescreen</PresentationFormat>
  <Paragraphs>777</Paragraphs>
  <Slides>70</Slides>
  <Notes>36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70</vt:i4>
      </vt:variant>
    </vt:vector>
  </HeadingPairs>
  <TitlesOfParts>
    <vt:vector size="80" baseType="lpstr">
      <vt:lpstr>Arial</vt:lpstr>
      <vt:lpstr>Calibri</vt:lpstr>
      <vt:lpstr>Calibri Light</vt:lpstr>
      <vt:lpstr>Helvetica Neue</vt:lpstr>
      <vt:lpstr>Helvetica-Bold</vt:lpstr>
      <vt:lpstr>Playfair Display</vt:lpstr>
      <vt:lpstr>Times New Roman</vt:lpstr>
      <vt:lpstr>Verdana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Pandry Narendra</dc:creator>
  <cp:lastModifiedBy>tabithajanumala@rvce.edu.in</cp:lastModifiedBy>
  <cp:revision>151</cp:revision>
  <dcterms:created xsi:type="dcterms:W3CDTF">2022-12-31T13:44:52Z</dcterms:created>
  <dcterms:modified xsi:type="dcterms:W3CDTF">2023-02-24T05:49:48Z</dcterms:modified>
</cp:coreProperties>
</file>