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533" r:id="rId2"/>
    <p:sldId id="534" r:id="rId3"/>
    <p:sldId id="545" r:id="rId4"/>
    <p:sldId id="535" r:id="rId5"/>
    <p:sldId id="536" r:id="rId6"/>
    <p:sldId id="537" r:id="rId7"/>
    <p:sldId id="546" r:id="rId8"/>
    <p:sldId id="547" r:id="rId9"/>
    <p:sldId id="548" r:id="rId10"/>
    <p:sldId id="549" r:id="rId11"/>
    <p:sldId id="551" r:id="rId12"/>
    <p:sldId id="553" r:id="rId13"/>
    <p:sldId id="552" r:id="rId14"/>
    <p:sldId id="554" r:id="rId15"/>
    <p:sldId id="539" r:id="rId16"/>
    <p:sldId id="555" r:id="rId17"/>
    <p:sldId id="556" r:id="rId18"/>
    <p:sldId id="557" r:id="rId19"/>
    <p:sldId id="540" r:id="rId20"/>
    <p:sldId id="541" r:id="rId21"/>
    <p:sldId id="542" r:id="rId22"/>
    <p:sldId id="543" r:id="rId23"/>
    <p:sldId id="595" r:id="rId24"/>
    <p:sldId id="559" r:id="rId25"/>
    <p:sldId id="560" r:id="rId26"/>
    <p:sldId id="561" r:id="rId27"/>
    <p:sldId id="562" r:id="rId28"/>
    <p:sldId id="563" r:id="rId29"/>
    <p:sldId id="564" r:id="rId30"/>
    <p:sldId id="565" r:id="rId31"/>
    <p:sldId id="566" r:id="rId32"/>
    <p:sldId id="567" r:id="rId33"/>
    <p:sldId id="568" r:id="rId34"/>
    <p:sldId id="569" r:id="rId35"/>
    <p:sldId id="570" r:id="rId36"/>
    <p:sldId id="571" r:id="rId37"/>
    <p:sldId id="573" r:id="rId38"/>
    <p:sldId id="574" r:id="rId39"/>
    <p:sldId id="575" r:id="rId40"/>
    <p:sldId id="576" r:id="rId41"/>
    <p:sldId id="577" r:id="rId42"/>
    <p:sldId id="578" r:id="rId43"/>
    <p:sldId id="579"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320" y="14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77320F-3C6D-42FE-9108-3E16C22238BA}" type="datetimeFigureOut">
              <a:rPr lang="en-IN" smtClean="0"/>
              <a:t>25-03-2023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78945-388E-40DC-BAD1-A699B7C2556C}" type="slidenum">
              <a:rPr lang="en-IN" smtClean="0"/>
              <a:t>‹#›</a:t>
            </a:fld>
            <a:endParaRPr lang="en-IN"/>
          </a:p>
        </p:txBody>
      </p:sp>
    </p:spTree>
    <p:extLst>
      <p:ext uri="{BB962C8B-B14F-4D97-AF65-F5344CB8AC3E}">
        <p14:creationId xmlns:p14="http://schemas.microsoft.com/office/powerpoint/2010/main" val="4278404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Slide Image Placeholder 1">
            <a:extLst>
              <a:ext uri="{FF2B5EF4-FFF2-40B4-BE49-F238E27FC236}">
                <a16:creationId xmlns:a16="http://schemas.microsoft.com/office/drawing/2014/main" xmlns="" id="{AF89AD22-168F-C423-0D2C-C6D1AD021CE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5955" name="Notes Placeholder 2">
            <a:extLst>
              <a:ext uri="{FF2B5EF4-FFF2-40B4-BE49-F238E27FC236}">
                <a16:creationId xmlns:a16="http://schemas.microsoft.com/office/drawing/2014/main" xmlns="" id="{CF4FB248-EB81-92C2-37A1-CA71C9E546F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25956" name="Slide Number Placeholder 3">
            <a:extLst>
              <a:ext uri="{FF2B5EF4-FFF2-40B4-BE49-F238E27FC236}">
                <a16:creationId xmlns:a16="http://schemas.microsoft.com/office/drawing/2014/main" xmlns="" id="{EA18310C-DF0E-9042-B694-F834A4A83FA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0FC62E6-FA62-4733-A2BB-CF5413BCB084}" type="slidenum">
              <a:rPr lang="en-IN" altLang="en-US" smtClean="0"/>
              <a:pPr/>
              <a:t>33</a:t>
            </a:fld>
            <a:endParaRPr lang="en-I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xmlns="" id="{65B44745-1E6E-EF4A-C707-71D895CB5CD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6435" name="Notes Placeholder 2">
            <a:extLst>
              <a:ext uri="{FF2B5EF4-FFF2-40B4-BE49-F238E27FC236}">
                <a16:creationId xmlns:a16="http://schemas.microsoft.com/office/drawing/2014/main" xmlns="" id="{DB4BF5D2-FE6A-4894-8057-A76FBAD5F41F}"/>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46436" name="Slide Number Placeholder 3">
            <a:extLst>
              <a:ext uri="{FF2B5EF4-FFF2-40B4-BE49-F238E27FC236}">
                <a16:creationId xmlns:a16="http://schemas.microsoft.com/office/drawing/2014/main" xmlns="" id="{334294A9-8008-1197-5932-8E59E78F480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54C47F0-CD48-4191-887A-024F3E9A0E50}" type="slidenum">
              <a:rPr lang="en-IN" altLang="en-US" smtClean="0"/>
              <a:pPr/>
              <a:t>42</a:t>
            </a:fld>
            <a:endParaRPr lang="en-I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xmlns="" id="{9ABBFAAB-7BAB-5CB7-51CE-60BA1A235142}"/>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8483" name="Notes Placeholder 2">
            <a:extLst>
              <a:ext uri="{FF2B5EF4-FFF2-40B4-BE49-F238E27FC236}">
                <a16:creationId xmlns:a16="http://schemas.microsoft.com/office/drawing/2014/main" xmlns="" id="{E8B9A46F-C10B-5FF2-5529-03507444E61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48484" name="Slide Number Placeholder 3">
            <a:extLst>
              <a:ext uri="{FF2B5EF4-FFF2-40B4-BE49-F238E27FC236}">
                <a16:creationId xmlns:a16="http://schemas.microsoft.com/office/drawing/2014/main" xmlns="" id="{34C73303-85E7-C987-1DCF-AA9A024B422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677113E-FA4F-4CFF-A525-537CFB68F773}" type="slidenum">
              <a:rPr lang="en-IN" altLang="en-US" smtClean="0"/>
              <a:pPr/>
              <a:t>43</a:t>
            </a:fld>
            <a:endParaRPr lang="en-I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a:extLst>
              <a:ext uri="{FF2B5EF4-FFF2-40B4-BE49-F238E27FC236}">
                <a16:creationId xmlns:a16="http://schemas.microsoft.com/office/drawing/2014/main" xmlns="" id="{1A610B5B-9377-1080-10FE-77BEF75272CF}"/>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3" name="Notes Placeholder 2">
            <a:extLst>
              <a:ext uri="{FF2B5EF4-FFF2-40B4-BE49-F238E27FC236}">
                <a16:creationId xmlns:a16="http://schemas.microsoft.com/office/drawing/2014/main" xmlns="" id="{DB6D715D-C8BC-924D-2532-F41C0521566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28004" name="Slide Number Placeholder 3">
            <a:extLst>
              <a:ext uri="{FF2B5EF4-FFF2-40B4-BE49-F238E27FC236}">
                <a16:creationId xmlns:a16="http://schemas.microsoft.com/office/drawing/2014/main" xmlns="" id="{75A5A577-6E71-4F77-91DC-29BA5A8F1616}"/>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677FF4-E625-4F2F-834A-D35251D4733E}" type="slidenum">
              <a:rPr lang="en-IN" altLang="en-US" smtClean="0"/>
              <a:pPr/>
              <a:t>34</a:t>
            </a:fld>
            <a:endParaRPr lang="en-I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a:extLst>
              <a:ext uri="{FF2B5EF4-FFF2-40B4-BE49-F238E27FC236}">
                <a16:creationId xmlns:a16="http://schemas.microsoft.com/office/drawing/2014/main" xmlns="" id="{D638877F-5701-DD1B-2D03-751EEC5B1211}"/>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0051" name="Notes Placeholder 2">
            <a:extLst>
              <a:ext uri="{FF2B5EF4-FFF2-40B4-BE49-F238E27FC236}">
                <a16:creationId xmlns:a16="http://schemas.microsoft.com/office/drawing/2014/main" xmlns="" id="{69B1D1D1-70A9-1547-84AC-FA1FA968010C}"/>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30052" name="Slide Number Placeholder 3">
            <a:extLst>
              <a:ext uri="{FF2B5EF4-FFF2-40B4-BE49-F238E27FC236}">
                <a16:creationId xmlns:a16="http://schemas.microsoft.com/office/drawing/2014/main" xmlns="" id="{AD242550-82EC-FDB4-47E6-9C5B57F2AC4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AEB704D-23FF-41C5-9C6B-0BD6B1FBF3EF}" type="slidenum">
              <a:rPr lang="en-IN" altLang="en-US" smtClean="0"/>
              <a:pPr/>
              <a:t>35</a:t>
            </a:fld>
            <a:endParaRPr lang="en-I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a:extLst>
              <a:ext uri="{FF2B5EF4-FFF2-40B4-BE49-F238E27FC236}">
                <a16:creationId xmlns:a16="http://schemas.microsoft.com/office/drawing/2014/main" xmlns="" id="{07007DFA-EBDF-153A-1B7C-C1C882F2687D}"/>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2099" name="Notes Placeholder 2">
            <a:extLst>
              <a:ext uri="{FF2B5EF4-FFF2-40B4-BE49-F238E27FC236}">
                <a16:creationId xmlns:a16="http://schemas.microsoft.com/office/drawing/2014/main" xmlns="" id="{D6DD3B39-3267-D8F3-6FBA-95ACD029C12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32100" name="Slide Number Placeholder 3">
            <a:extLst>
              <a:ext uri="{FF2B5EF4-FFF2-40B4-BE49-F238E27FC236}">
                <a16:creationId xmlns:a16="http://schemas.microsoft.com/office/drawing/2014/main" xmlns="" id="{221E23EB-88FD-1245-06E6-9DFF2D5A832F}"/>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EEAC5E9-B486-40CD-B72C-9472B2D15847}" type="slidenum">
              <a:rPr lang="en-IN" altLang="en-US" smtClean="0"/>
              <a:pPr/>
              <a:t>36</a:t>
            </a:fld>
            <a:endParaRPr lang="en-I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xmlns="" id="{42AD883C-2D32-9C85-F788-0BD8474DF043}"/>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6195" name="Notes Placeholder 2">
            <a:extLst>
              <a:ext uri="{FF2B5EF4-FFF2-40B4-BE49-F238E27FC236}">
                <a16:creationId xmlns:a16="http://schemas.microsoft.com/office/drawing/2014/main" xmlns="" id="{AFFCB59D-B82D-B2EB-0F28-9265BFE155F4}"/>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36196" name="Slide Number Placeholder 3">
            <a:extLst>
              <a:ext uri="{FF2B5EF4-FFF2-40B4-BE49-F238E27FC236}">
                <a16:creationId xmlns:a16="http://schemas.microsoft.com/office/drawing/2014/main" xmlns="" id="{07EC46BF-C347-2B84-6BAF-C463C03826C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E597F65-4944-43D8-961E-35E275C105E8}" type="slidenum">
              <a:rPr lang="en-IN" altLang="en-US" smtClean="0"/>
              <a:pPr/>
              <a:t>37</a:t>
            </a:fld>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xmlns="" id="{3E714A71-549A-DAFE-ED3F-20D00B7C356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8243" name="Notes Placeholder 2">
            <a:extLst>
              <a:ext uri="{FF2B5EF4-FFF2-40B4-BE49-F238E27FC236}">
                <a16:creationId xmlns:a16="http://schemas.microsoft.com/office/drawing/2014/main" xmlns="" id="{D8A295E4-0012-0072-6334-B02F73BDC8E7}"/>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38244" name="Slide Number Placeholder 3">
            <a:extLst>
              <a:ext uri="{FF2B5EF4-FFF2-40B4-BE49-F238E27FC236}">
                <a16:creationId xmlns:a16="http://schemas.microsoft.com/office/drawing/2014/main" xmlns="" id="{CB01436C-A37D-64E6-A90F-B1D27DE006EA}"/>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9CC9F0D-1836-455D-BE6E-CD147BD11FF2}" type="slidenum">
              <a:rPr lang="en-IN" altLang="en-US" smtClean="0"/>
              <a:pPr/>
              <a:t>38</a:t>
            </a:fld>
            <a:endParaRPr lang="en-I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xmlns="" id="{882EE3F0-F219-96C3-EEC8-BA9A605152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0291" name="Notes Placeholder 2">
            <a:extLst>
              <a:ext uri="{FF2B5EF4-FFF2-40B4-BE49-F238E27FC236}">
                <a16:creationId xmlns:a16="http://schemas.microsoft.com/office/drawing/2014/main" xmlns="" id="{068DD73A-57A1-9357-7C2A-9995CC0EBD1D}"/>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40292" name="Slide Number Placeholder 3">
            <a:extLst>
              <a:ext uri="{FF2B5EF4-FFF2-40B4-BE49-F238E27FC236}">
                <a16:creationId xmlns:a16="http://schemas.microsoft.com/office/drawing/2014/main" xmlns="" id="{F083B325-3509-39FB-BC38-141754D60AA1}"/>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9861ACEB-D4DE-49B8-92B2-25440D362229}" type="slidenum">
              <a:rPr lang="en-IN" altLang="en-US" smtClean="0"/>
              <a:pPr/>
              <a:t>39</a:t>
            </a:fld>
            <a:endParaRPr lang="en-I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xmlns="" id="{C02D0A72-18A6-83A9-7F99-A211A4D774F8}"/>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2339" name="Notes Placeholder 2">
            <a:extLst>
              <a:ext uri="{FF2B5EF4-FFF2-40B4-BE49-F238E27FC236}">
                <a16:creationId xmlns:a16="http://schemas.microsoft.com/office/drawing/2014/main" xmlns="" id="{C24B6F6F-4809-549C-F1E8-AA0D78382B16}"/>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42340" name="Slide Number Placeholder 3">
            <a:extLst>
              <a:ext uri="{FF2B5EF4-FFF2-40B4-BE49-F238E27FC236}">
                <a16:creationId xmlns:a16="http://schemas.microsoft.com/office/drawing/2014/main" xmlns="" id="{9E914B57-444D-01BE-9FA1-6798287A7A99}"/>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CC7622A-D5BC-4D1B-BB59-E0D09A2B3182}" type="slidenum">
              <a:rPr lang="en-IN" altLang="en-US" smtClean="0"/>
              <a:pPr/>
              <a:t>40</a:t>
            </a:fld>
            <a:endParaRPr lang="en-I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xmlns="" id="{52B27013-DD25-5B78-CEDE-3C795037911C}"/>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4387" name="Notes Placeholder 2">
            <a:extLst>
              <a:ext uri="{FF2B5EF4-FFF2-40B4-BE49-F238E27FC236}">
                <a16:creationId xmlns:a16="http://schemas.microsoft.com/office/drawing/2014/main" xmlns="" id="{CBCEA163-0655-92AB-EB71-70A60AEE7A9E}"/>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a:t>When objects of a given data type are stored consecutively in the memory (that is, an array), each object is placed at a certain offset from the previous object, if any, depending on its size. A compiler that generates a code for a pointer, which accesses these objects using pointer arithmetic, requires information on generating offset. The data type of the pointer provides this information. </a:t>
            </a:r>
          </a:p>
          <a:p>
            <a:r>
              <a:rPr lang="en-US" altLang="en-US"/>
              <a:t>Sizes of various data types are basically decided by the machine architecture and/or the implementation. Moreover, if arithmetic operations were not uniform, then the responsibility of generating proper offset for accessing array elements would completely rest on the programmer. </a:t>
            </a:r>
            <a:endParaRPr lang="en-IN" altLang="en-US"/>
          </a:p>
        </p:txBody>
      </p:sp>
      <p:sp>
        <p:nvSpPr>
          <p:cNvPr id="144388" name="Slide Number Placeholder 3">
            <a:extLst>
              <a:ext uri="{FF2B5EF4-FFF2-40B4-BE49-F238E27FC236}">
                <a16:creationId xmlns:a16="http://schemas.microsoft.com/office/drawing/2014/main" xmlns="" id="{34D181D5-FECD-8C8B-A823-265A06D78C6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C01771A-EEAA-4F86-AA35-A84249A200FA}" type="slidenum">
              <a:rPr lang="en-IN" altLang="en-US" smtClean="0"/>
              <a:pPr/>
              <a:t>41</a:t>
            </a:fld>
            <a:endParaRPr lang="en-I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B69E60-D1C7-96F2-623A-EA1DBD1DD6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80AF3CA-BF8F-AB8C-FB6A-8177E61A72C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AC976C6F-299E-347F-99B7-6784B228EA4B}"/>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6B456D24-B57E-1B54-B356-4C7D3CA41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1EF19BA-F66F-9991-FD79-1B37DA86C81D}"/>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30336260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358674-9D74-055E-A242-1D430B2D0CE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4B7D64E-7145-AEF7-8416-33C73B10DA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909B687-E0E4-1C02-E3D4-23CF05176BED}"/>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FE7BFF91-BA5B-68FB-F5EB-A3223A85A1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12EC3970-A289-D1ED-03CE-4712B366186E}"/>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2330499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F5710A5-A151-B72D-E58C-38FDFA95D4A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F164D38D-2361-7F25-4B50-A4CCA94F72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48A5CC6C-AE10-0F31-7455-C1B06ED88A7B}"/>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28384FD9-2FEA-2115-9351-533152337B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BF2FF533-4553-CBFC-DD9A-DF7495B3F84B}"/>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235524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75FF6F-D198-3787-44C3-7462365A57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8AC76813-6593-9659-E2D5-531602EA9F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1F1FCB1-38A6-08FD-80E9-ABFDF362304A}"/>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EAD3CD30-A076-CAF8-7DDA-B110AF1FB1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9D10C9AC-8065-FDF2-9066-BB27C88A1B1A}"/>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829047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6AEB47-C8B4-B194-2225-D43D0669006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F5015C5-24E4-E921-14A0-7D8289007A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46AB973E-3798-8A40-BB40-0831BD013969}"/>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99CD12A4-A169-AF77-ACF0-7F5FBDE4CC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98B7C2D-4712-B875-F4E2-7FEAD15E4B71}"/>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303972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E90EAA-6356-B45E-F099-FD8A1A6404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D2D732B-79C8-217F-717A-0DB6BD6FFDF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5702F064-2DFC-71AB-6D2D-6EBE01C4F7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A3046134-F446-8CD2-4C01-B83E96F70C62}"/>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6" name="Footer Placeholder 5">
            <a:extLst>
              <a:ext uri="{FF2B5EF4-FFF2-40B4-BE49-F238E27FC236}">
                <a16:creationId xmlns:a16="http://schemas.microsoft.com/office/drawing/2014/main" xmlns="" id="{5DD474D9-9A0D-4A03-ED77-D2BDE134D7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44B136F-55D4-9A0F-B3AC-D014C96E77E3}"/>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2895085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929306E-E8C0-B6CF-B303-3358135D7B7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062154C0-6B81-9C86-DC6A-78E691B547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6184EDE-F119-6BC9-4C84-31332BE708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305E6C4C-BD69-D962-F44D-0E5FC728841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780CC86-C3E7-F0F4-368A-8C82494CB9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346CD76E-E897-2C81-422A-B663E4D33381}"/>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8" name="Footer Placeholder 7">
            <a:extLst>
              <a:ext uri="{FF2B5EF4-FFF2-40B4-BE49-F238E27FC236}">
                <a16:creationId xmlns:a16="http://schemas.microsoft.com/office/drawing/2014/main" xmlns="" id="{3B89BC9E-5937-E93A-AA03-B055799C15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8EBACA27-21F6-A219-BD60-FD091D6AF04D}"/>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73872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7051F0A-3390-5CF6-33C4-1D4FB363230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1DFFA984-3FC9-6A06-05CB-C02F0057785C}"/>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4" name="Footer Placeholder 3">
            <a:extLst>
              <a:ext uri="{FF2B5EF4-FFF2-40B4-BE49-F238E27FC236}">
                <a16:creationId xmlns:a16="http://schemas.microsoft.com/office/drawing/2014/main" xmlns="" id="{0BB2CE5E-60A0-F25A-EE5C-42D88F16F35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44CCA35-3884-EE2A-0510-3CC1562B1433}"/>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2958376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086C35D-F956-7415-E09F-4BD92666ECA3}"/>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3" name="Footer Placeholder 2">
            <a:extLst>
              <a:ext uri="{FF2B5EF4-FFF2-40B4-BE49-F238E27FC236}">
                <a16:creationId xmlns:a16="http://schemas.microsoft.com/office/drawing/2014/main" xmlns="" id="{D4BA6FEB-6561-6696-94AD-367EB7D1AD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A92D6EAA-17CB-01F9-4E9B-533062453114}"/>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150236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538ED7-49A8-21DF-F4C1-FFE30E335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7D54E4B3-185C-B0FF-0743-B2FD3F8DC6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BA7F2E63-2C78-88E5-CF95-BFCD12E4A8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7FD66AC-7D64-7221-F5E2-1EEA38E0C9BE}"/>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6" name="Footer Placeholder 5">
            <a:extLst>
              <a:ext uri="{FF2B5EF4-FFF2-40B4-BE49-F238E27FC236}">
                <a16:creationId xmlns:a16="http://schemas.microsoft.com/office/drawing/2014/main" xmlns="" id="{0C87FBA7-634B-987A-A394-605E6FD068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2AC0A738-61BD-CF39-D8E3-186D42725C6B}"/>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42884822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07FB7C2-3CD8-D8E3-A014-9B284FDDD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A4E4E480-3EA9-546E-E338-154418D929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5FF2A70-F6C1-3C61-A3AA-74F9D24E1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FEEF8265-6F2D-E82B-3838-2F6B63A2290A}"/>
              </a:ext>
            </a:extLst>
          </p:cNvPr>
          <p:cNvSpPr>
            <a:spLocks noGrp="1"/>
          </p:cNvSpPr>
          <p:nvPr>
            <p:ph type="dt" sz="half" idx="10"/>
          </p:nvPr>
        </p:nvSpPr>
        <p:spPr/>
        <p:txBody>
          <a:bodyPr/>
          <a:lstStyle/>
          <a:p>
            <a:fld id="{1734396F-88AC-4E07-97F2-E7DE3CC5FB6C}" type="datetimeFigureOut">
              <a:rPr lang="en-IN" smtClean="0"/>
              <a:t>25-03-2023</a:t>
            </a:fld>
            <a:endParaRPr lang="en-IN"/>
          </a:p>
        </p:txBody>
      </p:sp>
      <p:sp>
        <p:nvSpPr>
          <p:cNvPr id="6" name="Footer Placeholder 5">
            <a:extLst>
              <a:ext uri="{FF2B5EF4-FFF2-40B4-BE49-F238E27FC236}">
                <a16:creationId xmlns:a16="http://schemas.microsoft.com/office/drawing/2014/main" xmlns="" id="{2DD4B16D-EE75-21DD-0A5C-60CEDAF069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D8C127B3-F676-CEDB-5506-79E11A859BD4}"/>
              </a:ext>
            </a:extLst>
          </p:cNvPr>
          <p:cNvSpPr>
            <a:spLocks noGrp="1"/>
          </p:cNvSpPr>
          <p:nvPr>
            <p:ph type="sldNum" sz="quarter" idx="12"/>
          </p:nvPr>
        </p:nvSpPr>
        <p:spPr/>
        <p:txBody>
          <a:bodyPr/>
          <a:lstStyle/>
          <a:p>
            <a:fld id="{FE01C122-5F9A-482D-87BC-07D841C18231}" type="slidenum">
              <a:rPr lang="en-IN" smtClean="0"/>
              <a:t>‹#›</a:t>
            </a:fld>
            <a:endParaRPr lang="en-IN"/>
          </a:p>
        </p:txBody>
      </p:sp>
    </p:spTree>
    <p:extLst>
      <p:ext uri="{BB962C8B-B14F-4D97-AF65-F5344CB8AC3E}">
        <p14:creationId xmlns:p14="http://schemas.microsoft.com/office/powerpoint/2010/main" val="36920989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2312164-78A3-69E0-CD63-77E7C15186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9A7568D-96AE-8B2E-2669-8E74DAC87A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B5124ACF-9A0D-67AF-30FE-82F145BD7A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34396F-88AC-4E07-97F2-E7DE3CC5FB6C}" type="datetimeFigureOut">
              <a:rPr lang="en-IN" smtClean="0"/>
              <a:t>25-03-2023</a:t>
            </a:fld>
            <a:endParaRPr lang="en-IN"/>
          </a:p>
        </p:txBody>
      </p:sp>
      <p:sp>
        <p:nvSpPr>
          <p:cNvPr id="5" name="Footer Placeholder 4">
            <a:extLst>
              <a:ext uri="{FF2B5EF4-FFF2-40B4-BE49-F238E27FC236}">
                <a16:creationId xmlns:a16="http://schemas.microsoft.com/office/drawing/2014/main" xmlns="" id="{7DE7F0B3-E090-ED48-13B4-59D4B5E670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3EB0EEF2-C9EB-8537-14B2-64F828D4CE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01C122-5F9A-482D-87BC-07D841C18231}" type="slidenum">
              <a:rPr lang="en-IN" smtClean="0"/>
              <a:t>‹#›</a:t>
            </a:fld>
            <a:endParaRPr lang="en-IN"/>
          </a:p>
        </p:txBody>
      </p:sp>
    </p:spTree>
    <p:extLst>
      <p:ext uri="{BB962C8B-B14F-4D97-AF65-F5344CB8AC3E}">
        <p14:creationId xmlns:p14="http://schemas.microsoft.com/office/powerpoint/2010/main" val="40297500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hexainclude.com/wp-content/uploads/2018/02/struct-memory.png"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9963129-E7B8-CACC-A551-AFD420CD039D}"/>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1139" name="object 4">
            <a:extLst>
              <a:ext uri="{FF2B5EF4-FFF2-40B4-BE49-F238E27FC236}">
                <a16:creationId xmlns:a16="http://schemas.microsoft.com/office/drawing/2014/main" xmlns="" id="{95C9FE8B-F598-1D2E-3D03-B5894336E6B3}"/>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1140" name="object 5">
            <a:extLst>
              <a:ext uri="{FF2B5EF4-FFF2-40B4-BE49-F238E27FC236}">
                <a16:creationId xmlns:a16="http://schemas.microsoft.com/office/drawing/2014/main" xmlns="" id="{24A7827F-BBB9-F016-A410-B417D5BD64F9}"/>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1141" name="object 6">
            <a:extLst>
              <a:ext uri="{FF2B5EF4-FFF2-40B4-BE49-F238E27FC236}">
                <a16:creationId xmlns:a16="http://schemas.microsoft.com/office/drawing/2014/main" xmlns="" id="{A2165734-9BA3-F54D-3C97-BD0977CF9B86}"/>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A25EEC87-A1F7-4463-822A-C75AD4E13460}"/>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1143" name="object 10">
            <a:extLst>
              <a:ext uri="{FF2B5EF4-FFF2-40B4-BE49-F238E27FC236}">
                <a16:creationId xmlns:a16="http://schemas.microsoft.com/office/drawing/2014/main" xmlns="" id="{1A728CCA-4B11-D49E-29B8-03DF1B9992BB}"/>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1144" name="Title 10">
            <a:extLst>
              <a:ext uri="{FF2B5EF4-FFF2-40B4-BE49-F238E27FC236}">
                <a16:creationId xmlns:a16="http://schemas.microsoft.com/office/drawing/2014/main" xmlns="" id="{4A30A9BC-5B51-363D-F3A1-51C0A16D000C}"/>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dirty="0">
                <a:latin typeface="Playfair Display" charset="0"/>
              </a:rPr>
              <a:t>Go, change the world</a:t>
            </a:r>
          </a:p>
        </p:txBody>
      </p:sp>
      <p:sp>
        <p:nvSpPr>
          <p:cNvPr id="2" name="TextBox 1">
            <a:extLst>
              <a:ext uri="{FF2B5EF4-FFF2-40B4-BE49-F238E27FC236}">
                <a16:creationId xmlns:a16="http://schemas.microsoft.com/office/drawing/2014/main" xmlns="" id="{A90AB6C3-8DB5-407B-BF68-582055948261}"/>
              </a:ext>
            </a:extLst>
          </p:cNvPr>
          <p:cNvSpPr txBox="1"/>
          <p:nvPr/>
        </p:nvSpPr>
        <p:spPr>
          <a:xfrm>
            <a:off x="920732" y="1257236"/>
            <a:ext cx="7947733" cy="4814010"/>
          </a:xfrm>
          <a:prstGeom prst="rect">
            <a:avLst/>
          </a:prstGeom>
          <a:noFill/>
        </p:spPr>
        <p:txBody>
          <a:bodyPr>
            <a:spAutoFit/>
          </a:bodyPr>
          <a:lstStyle/>
          <a:p>
            <a:pPr algn="ctr">
              <a:defRPr/>
            </a:pPr>
            <a:r>
              <a:rPr lang="en-US" sz="2668" dirty="0">
                <a:latin typeface="Times New Roman" pitchFamily="18" charset="0"/>
                <a:ea typeface="MS PGothic" pitchFamily="34" charset="-128"/>
                <a:cs typeface="Times New Roman" pitchFamily="18" charset="0"/>
              </a:rPr>
              <a:t>STRUCTURES AND UNIONS</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Introduction</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Structure definition</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 Declaring structure variables</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Accessing structure members</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Structure initialization</a:t>
            </a:r>
          </a:p>
          <a:p>
            <a:pPr marL="346558" indent="-346558">
              <a:lnSpc>
                <a:spcPct val="150000"/>
              </a:lnSpc>
              <a:buFont typeface="Arial" pitchFamily="34" charset="0"/>
              <a:buChar char="•"/>
              <a:defRPr/>
            </a:pPr>
            <a:r>
              <a:rPr lang="en-US" sz="2668" dirty="0">
                <a:latin typeface="Times New Roman" pitchFamily="18" charset="0"/>
                <a:ea typeface="MS PGothic" pitchFamily="34" charset="-128"/>
                <a:cs typeface="Times New Roman" pitchFamily="18" charset="0"/>
              </a:rPr>
              <a:t>Copying and comparing structure </a:t>
            </a:r>
            <a:r>
              <a:rPr lang="en-US" sz="2668" dirty="0" smtClean="0">
                <a:latin typeface="Times New Roman" pitchFamily="18" charset="0"/>
                <a:ea typeface="MS PGothic" pitchFamily="34" charset="-128"/>
                <a:cs typeface="Times New Roman" pitchFamily="18" charset="0"/>
              </a:rPr>
              <a:t>variables</a:t>
            </a:r>
          </a:p>
          <a:p>
            <a:pPr marL="346558" indent="-346558">
              <a:lnSpc>
                <a:spcPct val="150000"/>
              </a:lnSpc>
              <a:buFont typeface="Arial" pitchFamily="34" charset="0"/>
              <a:buChar char="•"/>
              <a:defRPr/>
            </a:pPr>
            <a:r>
              <a:rPr lang="en-US" sz="2668" dirty="0" smtClean="0">
                <a:latin typeface="Times New Roman" pitchFamily="18" charset="0"/>
                <a:ea typeface="MS PGothic" pitchFamily="34" charset="-128"/>
                <a:cs typeface="Times New Roman" pitchFamily="18" charset="0"/>
              </a:rPr>
              <a:t>Structures within Structures </a:t>
            </a:r>
            <a:endParaRPr lang="en-IN" sz="2668" dirty="0">
              <a:latin typeface="Times New Roman" pitchFamily="18" charset="0"/>
              <a:ea typeface="MS PGothic" pitchFamily="34" charset="-128"/>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E174253-A913-9C92-7689-1B139AFC8EDC}"/>
              </a:ext>
            </a:extLst>
          </p:cNvPr>
          <p:cNvSpPr/>
          <p:nvPr/>
        </p:nvSpPr>
        <p:spPr>
          <a:xfrm>
            <a:off x="-20751"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0355" name="object 4">
            <a:extLst>
              <a:ext uri="{FF2B5EF4-FFF2-40B4-BE49-F238E27FC236}">
                <a16:creationId xmlns:a16="http://schemas.microsoft.com/office/drawing/2014/main" xmlns="" id="{911D337A-A43D-F551-17E3-B7B629FE607A}"/>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0356" name="object 5">
            <a:extLst>
              <a:ext uri="{FF2B5EF4-FFF2-40B4-BE49-F238E27FC236}">
                <a16:creationId xmlns:a16="http://schemas.microsoft.com/office/drawing/2014/main" xmlns="" id="{CE3DBFC6-DE33-1666-FD9C-B85B82AA0247}"/>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0357" name="object 6">
            <a:extLst>
              <a:ext uri="{FF2B5EF4-FFF2-40B4-BE49-F238E27FC236}">
                <a16:creationId xmlns:a16="http://schemas.microsoft.com/office/drawing/2014/main" xmlns="" id="{8ABA7FE9-DC9C-9EF4-F1D1-E989058A1006}"/>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F93FD178-5807-C08D-D10C-E5F4ABA4B656}"/>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0359" name="object 10">
            <a:extLst>
              <a:ext uri="{FF2B5EF4-FFF2-40B4-BE49-F238E27FC236}">
                <a16:creationId xmlns:a16="http://schemas.microsoft.com/office/drawing/2014/main" xmlns="" id="{5A5B7363-9C03-81A7-1397-E318CDA26632}"/>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0360" name="Title 10">
            <a:extLst>
              <a:ext uri="{FF2B5EF4-FFF2-40B4-BE49-F238E27FC236}">
                <a16:creationId xmlns:a16="http://schemas.microsoft.com/office/drawing/2014/main" xmlns="" id="{FBC1A2F6-B9D2-203F-800D-006AC08A9FDC}"/>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0361" name="TextBox 1">
            <a:extLst>
              <a:ext uri="{FF2B5EF4-FFF2-40B4-BE49-F238E27FC236}">
                <a16:creationId xmlns:a16="http://schemas.microsoft.com/office/drawing/2014/main" xmlns="" id="{47BBBEF9-87F6-32D0-5EC0-30174F821220}"/>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4457B49A-5B3C-A9C0-5B9B-0F601CF7D7A0}"/>
              </a:ext>
            </a:extLst>
          </p:cNvPr>
          <p:cNvSpPr txBox="1"/>
          <p:nvPr/>
        </p:nvSpPr>
        <p:spPr>
          <a:xfrm>
            <a:off x="504862" y="1565288"/>
            <a:ext cx="10535367" cy="3770456"/>
          </a:xfrm>
          <a:prstGeom prst="rect">
            <a:avLst/>
          </a:prstGeom>
          <a:noFill/>
        </p:spPr>
        <p:txBody>
          <a:bodyPr>
            <a:spAutoFit/>
          </a:bodyPr>
          <a:lstStyle/>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Once structure is declared we can create variables of structure type.</a:t>
            </a:r>
          </a:p>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Structure variable can be declared either globally or locally.</a:t>
            </a:r>
          </a:p>
          <a:p>
            <a:pPr>
              <a:lnSpc>
                <a:spcPct val="150000"/>
              </a:lnSpc>
              <a:defRPr/>
            </a:pPr>
            <a:r>
              <a:rPr lang="en-US" altLang="en-US" sz="1940" b="1" dirty="0">
                <a:solidFill>
                  <a:srgbClr val="575757"/>
                </a:solidFill>
                <a:latin typeface="Times New Roman" panose="02020603050405020304" pitchFamily="18" charset="0"/>
                <a:cs typeface="Times New Roman" panose="02020603050405020304" pitchFamily="18" charset="0"/>
              </a:rPr>
              <a:t>Global declaration of structure variable:</a:t>
            </a:r>
          </a:p>
          <a:p>
            <a:pPr>
              <a:lnSpc>
                <a:spcPct val="150000"/>
              </a:lnSpc>
              <a:buFontTx/>
              <a:buChar char="•"/>
              <a:defRPr/>
            </a:pPr>
            <a:r>
              <a:rPr lang="en-US" altLang="en-US" sz="1940" dirty="0">
                <a:solidFill>
                  <a:srgbClr val="575757"/>
                </a:solidFill>
                <a:latin typeface="Times New Roman" panose="02020603050405020304" pitchFamily="18" charset="0"/>
                <a:cs typeface="Times New Roman" panose="02020603050405020304" pitchFamily="18" charset="0"/>
              </a:rPr>
              <a:t>When we declare structure variable outside the </a:t>
            </a:r>
            <a:r>
              <a:rPr lang="en-US" altLang="en-US" sz="1940" i="1" dirty="0">
                <a:solidFill>
                  <a:srgbClr val="575757"/>
                </a:solidFill>
                <a:latin typeface="Times New Roman" panose="02020603050405020304" pitchFamily="18" charset="0"/>
                <a:cs typeface="Times New Roman" panose="02020603050405020304" pitchFamily="18" charset="0"/>
              </a:rPr>
              <a:t>main ()</a:t>
            </a:r>
            <a:r>
              <a:rPr lang="en-US" altLang="en-US" sz="1940" dirty="0">
                <a:solidFill>
                  <a:srgbClr val="575757"/>
                </a:solidFill>
                <a:latin typeface="Times New Roman" panose="02020603050405020304" pitchFamily="18" charset="0"/>
                <a:cs typeface="Times New Roman" panose="02020603050405020304" pitchFamily="18" charset="0"/>
              </a:rPr>
              <a:t> function then it becomes global and it can be accessed from anywhere within the program.</a:t>
            </a:r>
          </a:p>
          <a:p>
            <a:pPr>
              <a:lnSpc>
                <a:spcPct val="150000"/>
              </a:lnSpc>
              <a:buFontTx/>
              <a:buChar char="•"/>
              <a:defRPr/>
            </a:pPr>
            <a:r>
              <a:rPr lang="en-US" altLang="en-US" sz="1940" dirty="0">
                <a:solidFill>
                  <a:srgbClr val="575757"/>
                </a:solidFill>
                <a:latin typeface="Times New Roman" panose="02020603050405020304" pitchFamily="18" charset="0"/>
                <a:cs typeface="Times New Roman" panose="02020603050405020304" pitchFamily="18" charset="0"/>
              </a:rPr>
              <a:t>Structure variable can be declared using the following syntax:</a:t>
            </a:r>
          </a:p>
          <a:p>
            <a:pPr>
              <a:lnSpc>
                <a:spcPct val="150000"/>
              </a:lnSpc>
              <a:defRPr/>
            </a:pPr>
            <a:r>
              <a:rPr lang="en-US" altLang="en-US" sz="1940" b="1" dirty="0">
                <a:solidFill>
                  <a:srgbClr val="666666"/>
                </a:solidFill>
                <a:latin typeface="Times New Roman" panose="02020603050405020304" pitchFamily="18" charset="0"/>
                <a:cs typeface="Times New Roman" panose="02020603050405020304" pitchFamily="18" charset="0"/>
              </a:rPr>
              <a:t>struct</a:t>
            </a:r>
            <a:r>
              <a:rPr lang="en-US" altLang="en-US" sz="1940" dirty="0">
                <a:solidFill>
                  <a:srgbClr val="666666"/>
                </a:solidFill>
                <a:latin typeface="Times New Roman" panose="02020603050405020304" pitchFamily="18" charset="0"/>
                <a:cs typeface="Times New Roman" panose="02020603050405020304" pitchFamily="18" charset="0"/>
              </a:rPr>
              <a:t> &lt;</a:t>
            </a:r>
            <a:r>
              <a:rPr lang="en-US" altLang="en-US" sz="1940" i="1" dirty="0" err="1">
                <a:solidFill>
                  <a:srgbClr val="666666"/>
                </a:solidFill>
                <a:latin typeface="Times New Roman" panose="02020603050405020304" pitchFamily="18" charset="0"/>
                <a:cs typeface="Times New Roman" panose="02020603050405020304" pitchFamily="18" charset="0"/>
              </a:rPr>
              <a:t>struct_name</a:t>
            </a:r>
            <a:r>
              <a:rPr lang="en-US" altLang="en-US" sz="1940" dirty="0">
                <a:solidFill>
                  <a:srgbClr val="666666"/>
                </a:solidFill>
                <a:latin typeface="Times New Roman" panose="02020603050405020304" pitchFamily="18" charset="0"/>
                <a:cs typeface="Times New Roman" panose="02020603050405020304" pitchFamily="18" charset="0"/>
              </a:rPr>
              <a:t>&gt; var-name;</a:t>
            </a:r>
            <a:r>
              <a:rPr lang="en-US" altLang="en-US" sz="1940" dirty="0">
                <a:latin typeface="Times New Roman" panose="02020603050405020304" pitchFamily="18" charset="0"/>
                <a:cs typeface="Times New Roman" panose="02020603050405020304" pitchFamily="18" charset="0"/>
              </a:rPr>
              <a:t> </a:t>
            </a:r>
            <a:endParaRPr lang="en-IN" sz="1940" dirty="0">
              <a:latin typeface="Times New Roman" pitchFamily="18" charset="0"/>
              <a:ea typeface="MS PGothic" pitchFamily="34" charset="-128"/>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75BFE688-1BD9-BF7F-9FA5-E64BFD82DB96}"/>
              </a:ext>
            </a:extLst>
          </p:cNvPr>
          <p:cNvSpPr/>
          <p:nvPr/>
        </p:nvSpPr>
        <p:spPr>
          <a:xfrm>
            <a:off x="-20751"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1379" name="object 4">
            <a:extLst>
              <a:ext uri="{FF2B5EF4-FFF2-40B4-BE49-F238E27FC236}">
                <a16:creationId xmlns:a16="http://schemas.microsoft.com/office/drawing/2014/main" xmlns="" id="{1BECDCD6-FD85-5538-79F6-08C55598ADDE}"/>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1380" name="object 5">
            <a:extLst>
              <a:ext uri="{FF2B5EF4-FFF2-40B4-BE49-F238E27FC236}">
                <a16:creationId xmlns:a16="http://schemas.microsoft.com/office/drawing/2014/main" xmlns="" id="{05738F72-95BE-AB80-E240-B31B39839A26}"/>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1381" name="object 6">
            <a:extLst>
              <a:ext uri="{FF2B5EF4-FFF2-40B4-BE49-F238E27FC236}">
                <a16:creationId xmlns:a16="http://schemas.microsoft.com/office/drawing/2014/main" xmlns="" id="{BC21ADF9-C80A-A17C-1A7D-3CFD638A8AE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61409978-6524-727B-9F28-444A4120737A}"/>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1383" name="object 10">
            <a:extLst>
              <a:ext uri="{FF2B5EF4-FFF2-40B4-BE49-F238E27FC236}">
                <a16:creationId xmlns:a16="http://schemas.microsoft.com/office/drawing/2014/main" xmlns="" id="{99E28CD4-D655-3515-03B7-6BFC9DC1589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1384" name="Title 10">
            <a:extLst>
              <a:ext uri="{FF2B5EF4-FFF2-40B4-BE49-F238E27FC236}">
                <a16:creationId xmlns:a16="http://schemas.microsoft.com/office/drawing/2014/main" xmlns="" id="{FCC05B1A-AA21-08CD-F42D-0914763B559F}"/>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1385" name="TextBox 1">
            <a:extLst>
              <a:ext uri="{FF2B5EF4-FFF2-40B4-BE49-F238E27FC236}">
                <a16:creationId xmlns:a16="http://schemas.microsoft.com/office/drawing/2014/main" xmlns="" id="{FFDB1DFE-9EFB-B2B9-E859-36DCCBD71EBC}"/>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101386" name="TextBox 2">
            <a:extLst>
              <a:ext uri="{FF2B5EF4-FFF2-40B4-BE49-F238E27FC236}">
                <a16:creationId xmlns:a16="http://schemas.microsoft.com/office/drawing/2014/main" xmlns="" id="{96B6F2DA-3317-6537-9C20-020EACD08487}"/>
              </a:ext>
            </a:extLst>
          </p:cNvPr>
          <p:cNvSpPr txBox="1">
            <a:spLocks noChangeArrowheads="1"/>
          </p:cNvSpPr>
          <p:nvPr/>
        </p:nvSpPr>
        <p:spPr bwMode="auto">
          <a:xfrm>
            <a:off x="569361" y="1557586"/>
            <a:ext cx="10535367" cy="412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1940" b="1">
                <a:solidFill>
                  <a:srgbClr val="575757"/>
                </a:solidFill>
                <a:latin typeface="Times New Roman" panose="02020603050405020304" pitchFamily="18" charset="0"/>
                <a:cs typeface="Times New Roman" panose="02020603050405020304" pitchFamily="18" charset="0"/>
              </a:rPr>
              <a:t>Global declaration of structure variable:</a:t>
            </a:r>
          </a:p>
          <a:p>
            <a:r>
              <a:rPr lang="en-IN" altLang="en-US" sz="1940">
                <a:solidFill>
                  <a:srgbClr val="00B050"/>
                </a:solidFill>
                <a:latin typeface="Open Sans" pitchFamily="34" charset="0"/>
              </a:rPr>
              <a:t>struct </a:t>
            </a:r>
            <a:r>
              <a:rPr lang="en-IN" altLang="en-US" sz="1940" i="1">
                <a:solidFill>
                  <a:srgbClr val="00B050"/>
                </a:solidFill>
                <a:latin typeface="Open Sans" pitchFamily="34" charset="0"/>
              </a:rPr>
              <a:t>product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int </a:t>
            </a:r>
            <a:r>
              <a:rPr lang="en-IN" altLang="en-US" sz="1940" i="1">
                <a:solidFill>
                  <a:srgbClr val="00B050"/>
                </a:solidFill>
                <a:latin typeface="Open Sans" pitchFamily="34" charset="0"/>
              </a:rPr>
              <a:t>pid</a:t>
            </a: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char </a:t>
            </a:r>
            <a:r>
              <a:rPr lang="en-IN" altLang="en-US" sz="1940" i="1">
                <a:solidFill>
                  <a:srgbClr val="00B050"/>
                </a:solidFill>
                <a:latin typeface="Open Sans" pitchFamily="34" charset="0"/>
              </a:rPr>
              <a:t>name</a:t>
            </a:r>
            <a:r>
              <a:rPr lang="en-IN" altLang="en-US" sz="1940">
                <a:solidFill>
                  <a:srgbClr val="00B050"/>
                </a:solidFill>
                <a:latin typeface="Open Sans" pitchFamily="34" charset="0"/>
              </a:rPr>
              <a:t>[20];</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int </a:t>
            </a:r>
            <a:r>
              <a:rPr lang="en-IN" altLang="en-US" sz="1940" i="1">
                <a:solidFill>
                  <a:srgbClr val="00B050"/>
                </a:solidFill>
                <a:latin typeface="Open Sans" pitchFamily="34" charset="0"/>
              </a:rPr>
              <a:t>qnt</a:t>
            </a: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float </a:t>
            </a:r>
            <a:r>
              <a:rPr lang="en-IN" altLang="en-US" sz="1940" i="1">
                <a:solidFill>
                  <a:srgbClr val="00B050"/>
                </a:solidFill>
                <a:latin typeface="Open Sans" pitchFamily="34" charset="0"/>
              </a:rPr>
              <a:t>price</a:t>
            </a: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struct </a:t>
            </a:r>
            <a:r>
              <a:rPr lang="en-IN" altLang="en-US" sz="1940" i="1">
                <a:solidFill>
                  <a:srgbClr val="00B050"/>
                </a:solidFill>
                <a:latin typeface="Open Sans" pitchFamily="34" charset="0"/>
              </a:rPr>
              <a:t>product</a:t>
            </a:r>
            <a:r>
              <a:rPr lang="en-IN" altLang="en-US" sz="1940">
                <a:solidFill>
                  <a:srgbClr val="00B050"/>
                </a:solidFill>
                <a:latin typeface="Open Sans" pitchFamily="34" charset="0"/>
              </a:rPr>
              <a:t> p1,p2;  // global declaration</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void main()</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 main body</a:t>
            </a:r>
            <a:r>
              <a:rPr lang="en-IN" altLang="en-US" sz="1940">
                <a:solidFill>
                  <a:srgbClr val="00B050"/>
                </a:solidFill>
              </a:rPr>
              <a:t/>
            </a:r>
            <a:br>
              <a:rPr lang="en-IN" altLang="en-US" sz="1940">
                <a:solidFill>
                  <a:srgbClr val="00B050"/>
                </a:solidFill>
              </a:rPr>
            </a:br>
            <a:r>
              <a:rPr lang="en-IN" altLang="en-US" sz="1940">
                <a:solidFill>
                  <a:srgbClr val="00B050"/>
                </a:solidFill>
                <a:latin typeface="Open Sans" pitchFamily="34" charset="0"/>
              </a:rPr>
              <a:t>}</a:t>
            </a:r>
            <a:endParaRPr lang="en-US" altLang="en-US" sz="1940" b="1">
              <a:solidFill>
                <a:srgbClr val="00B050"/>
              </a:solidFill>
              <a:latin typeface="Times New Roman" panose="02020603050405020304" pitchFamily="18" charset="0"/>
              <a:cs typeface="Times New Roman" panose="02020603050405020304" pitchFamily="18" charset="0"/>
            </a:endParaRPr>
          </a:p>
        </p:txBody>
      </p:sp>
      <p:sp>
        <p:nvSpPr>
          <p:cNvPr id="101387" name="TextBox 1">
            <a:extLst>
              <a:ext uri="{FF2B5EF4-FFF2-40B4-BE49-F238E27FC236}">
                <a16:creationId xmlns:a16="http://schemas.microsoft.com/office/drawing/2014/main" xmlns="" id="{72582E5A-0B1C-76D9-BE25-A1117F5A7B73}"/>
              </a:ext>
            </a:extLst>
          </p:cNvPr>
          <p:cNvSpPr txBox="1">
            <a:spLocks noChangeArrowheads="1"/>
          </p:cNvSpPr>
          <p:nvPr/>
        </p:nvSpPr>
        <p:spPr bwMode="auto">
          <a:xfrm>
            <a:off x="5541507" y="2210271"/>
            <a:ext cx="2633842" cy="3376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940">
                <a:solidFill>
                  <a:srgbClr val="575757"/>
                </a:solidFill>
                <a:latin typeface="Open Sans" pitchFamily="34" charset="0"/>
              </a:rPr>
              <a:t>struct </a:t>
            </a:r>
            <a:r>
              <a:rPr lang="en-US" altLang="en-US" sz="1940" i="1">
                <a:solidFill>
                  <a:srgbClr val="575757"/>
                </a:solidFill>
                <a:latin typeface="Open Sans" pitchFamily="34" charset="0"/>
              </a:rPr>
              <a:t>product</a:t>
            </a:r>
            <a:r>
              <a:rPr lang="en-US" altLang="en-US" sz="1940"/>
              <a:t/>
            </a:r>
            <a:br>
              <a:rPr lang="en-US" altLang="en-US" sz="1940"/>
            </a:b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int </a:t>
            </a:r>
            <a:r>
              <a:rPr lang="en-US" altLang="en-US" sz="1940" i="1">
                <a:solidFill>
                  <a:srgbClr val="575757"/>
                </a:solidFill>
                <a:latin typeface="Open Sans" pitchFamily="34" charset="0"/>
              </a:rPr>
              <a:t>pid</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char </a:t>
            </a:r>
            <a:r>
              <a:rPr lang="en-US" altLang="en-US" sz="1940" i="1">
                <a:solidFill>
                  <a:srgbClr val="575757"/>
                </a:solidFill>
                <a:latin typeface="Open Sans" pitchFamily="34" charset="0"/>
              </a:rPr>
              <a:t>name</a:t>
            </a:r>
            <a:r>
              <a:rPr lang="en-US" altLang="en-US" sz="1940">
                <a:solidFill>
                  <a:srgbClr val="575757"/>
                </a:solidFill>
                <a:latin typeface="Open Sans" pitchFamily="34" charset="0"/>
              </a:rPr>
              <a:t>[20];</a:t>
            </a:r>
            <a:r>
              <a:rPr lang="en-US" altLang="en-US" sz="1940"/>
              <a:t/>
            </a:r>
            <a:br>
              <a:rPr lang="en-US" altLang="en-US" sz="1940"/>
            </a:br>
            <a:r>
              <a:rPr lang="en-US" altLang="en-US" sz="1940">
                <a:solidFill>
                  <a:srgbClr val="575757"/>
                </a:solidFill>
                <a:latin typeface="Open Sans" pitchFamily="34" charset="0"/>
              </a:rPr>
              <a:t>int </a:t>
            </a:r>
            <a:r>
              <a:rPr lang="en-US" altLang="en-US" sz="1940" i="1">
                <a:solidFill>
                  <a:srgbClr val="575757"/>
                </a:solidFill>
                <a:latin typeface="Open Sans" pitchFamily="34" charset="0"/>
              </a:rPr>
              <a:t>qnt</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float </a:t>
            </a:r>
            <a:r>
              <a:rPr lang="en-US" altLang="en-US" sz="1940" i="1">
                <a:solidFill>
                  <a:srgbClr val="575757"/>
                </a:solidFill>
                <a:latin typeface="Open Sans" pitchFamily="34" charset="0"/>
              </a:rPr>
              <a:t>price</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 p1,p2;</a:t>
            </a:r>
            <a:r>
              <a:rPr lang="en-US" altLang="en-US" sz="1940"/>
              <a:t/>
            </a:r>
            <a:br>
              <a:rPr lang="en-US" altLang="en-US" sz="1940"/>
            </a:br>
            <a:r>
              <a:rPr lang="en-US" altLang="en-US" sz="1940">
                <a:solidFill>
                  <a:srgbClr val="575757"/>
                </a:solidFill>
                <a:latin typeface="Open Sans" pitchFamily="34" charset="0"/>
              </a:rPr>
              <a:t>void main()</a:t>
            </a:r>
            <a:r>
              <a:rPr lang="en-US" altLang="en-US" sz="1940"/>
              <a:t/>
            </a:r>
            <a:br>
              <a:rPr lang="en-US" altLang="en-US" sz="1940"/>
            </a:b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 main body</a:t>
            </a:r>
            <a:r>
              <a:rPr lang="en-US" altLang="en-US" sz="1940"/>
              <a:t/>
            </a:r>
            <a:br>
              <a:rPr lang="en-US" altLang="en-US" sz="1940"/>
            </a:br>
            <a:r>
              <a:rPr lang="en-US" altLang="en-US" sz="1940">
                <a:solidFill>
                  <a:srgbClr val="575757"/>
                </a:solidFill>
                <a:latin typeface="Open Sans" pitchFamily="34" charset="0"/>
              </a:rPr>
              <a:t>}</a:t>
            </a:r>
            <a:endParaRPr lang="en-IN" altLang="en-US" sz="1940"/>
          </a:p>
        </p:txBody>
      </p:sp>
      <p:sp>
        <p:nvSpPr>
          <p:cNvPr id="101388" name="Rectangle 4">
            <a:extLst>
              <a:ext uri="{FF2B5EF4-FFF2-40B4-BE49-F238E27FC236}">
                <a16:creationId xmlns:a16="http://schemas.microsoft.com/office/drawing/2014/main" xmlns="" id="{2192345D-2433-635B-135E-C95E9E29D8D7}"/>
              </a:ext>
            </a:extLst>
          </p:cNvPr>
          <p:cNvSpPr>
            <a:spLocks noChangeArrowheads="1"/>
          </p:cNvSpPr>
          <p:nvPr/>
        </p:nvSpPr>
        <p:spPr bwMode="auto">
          <a:xfrm rot="10800000" flipV="1">
            <a:off x="7946235" y="1868300"/>
            <a:ext cx="3158492" cy="3943514"/>
          </a:xfrm>
          <a:prstGeom prst="rect">
            <a:avLst/>
          </a:prstGeom>
          <a:solidFill>
            <a:srgbClr val="F5F5F5"/>
          </a:solidFill>
          <a:ln>
            <a:noFill/>
          </a:ln>
          <a:effectLst>
            <a:prstShdw prst="shdw17" dist="17961" dir="13500000">
              <a:srgbClr val="939393"/>
            </a:prstShdw>
          </a:effectLst>
          <a:extLst>
            <a:ext uri="{91240B29-F687-4F45-9708-019B960494DF}">
              <a14:hiddenLine xmlns:a14="http://schemas.microsoft.com/office/drawing/2010/main" w="9525">
                <a:solidFill>
                  <a:schemeClr val="tx1"/>
                </a:solidFill>
                <a:miter lim="800000"/>
                <a:headEnd/>
                <a:tailEnd/>
              </a14:hiddenLine>
            </a:ext>
          </a:extLst>
        </p:spPr>
        <p:txBody>
          <a:bodyPr lIns="0" tIns="127031" rIns="0" bIns="127031" anchor="ctr">
            <a:spAutoFit/>
          </a:bodyPr>
          <a:lstStyle/>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typedef struct {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int pid;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char name[20];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int qnt;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float price;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 </a:t>
            </a:r>
            <a:r>
              <a:rPr lang="en-US" altLang="en-US" sz="1940" i="1">
                <a:solidFill>
                  <a:srgbClr val="666666"/>
                </a:solidFill>
                <a:latin typeface="Courier New" panose="02070309020205020404" pitchFamily="49" charset="0"/>
                <a:cs typeface="Courier New" panose="02070309020205020404" pitchFamily="49" charset="0"/>
              </a:rPr>
              <a:t>product</a:t>
            </a:r>
            <a:r>
              <a:rPr lang="en-US" altLang="en-US" sz="1940">
                <a:solidFill>
                  <a:srgbClr val="666666"/>
                </a:solidFill>
                <a:latin typeface="Courier New" panose="02070309020205020404" pitchFamily="49" charset="0"/>
                <a:cs typeface="Courier New" panose="02070309020205020404" pitchFamily="49" charset="0"/>
              </a:rPr>
              <a:t>; </a:t>
            </a:r>
          </a:p>
          <a:p>
            <a:pPr>
              <a:lnSpc>
                <a:spcPct val="150000"/>
              </a:lnSpc>
            </a:pPr>
            <a:r>
              <a:rPr lang="en-US" altLang="en-US" sz="1940">
                <a:solidFill>
                  <a:srgbClr val="666666"/>
                </a:solidFill>
                <a:latin typeface="Courier New" panose="02070309020205020404" pitchFamily="49" charset="0"/>
                <a:cs typeface="Courier New" panose="02070309020205020404" pitchFamily="49" charset="0"/>
              </a:rPr>
              <a:t>product p1,p2;</a:t>
            </a:r>
            <a:r>
              <a:rPr lang="en-US" altLang="en-US" sz="1940">
                <a:solidFill>
                  <a:srgbClr val="666666"/>
                </a:solidFill>
                <a:cs typeface="Courier New" panose="02070309020205020404" pitchFamily="49" charset="0"/>
              </a:rPr>
              <a:t> </a:t>
            </a:r>
            <a:r>
              <a:rPr lang="en-US" altLang="en-US" sz="1940">
                <a:solidFill>
                  <a:srgbClr val="666666"/>
                </a:solidFill>
                <a:latin typeface="Courier New" panose="02070309020205020404" pitchFamily="49" charset="0"/>
                <a:cs typeface="Courier New" panose="02070309020205020404" pitchFamily="49" charset="0"/>
              </a:rPr>
              <a:t> // global declaration</a:t>
            </a:r>
            <a:r>
              <a:rPr lang="en-US" altLang="en-US" sz="2668"/>
              <a:t> </a:t>
            </a:r>
            <a:endParaRPr lang="en-US" altLang="en-US" sz="3638"/>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BA2E3F0-6B9B-166D-9173-33D3B5422432}"/>
              </a:ext>
            </a:extLst>
          </p:cNvPr>
          <p:cNvSpPr/>
          <p:nvPr/>
        </p:nvSpPr>
        <p:spPr>
          <a:xfrm>
            <a:off x="-20751"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2403" name="object 4">
            <a:extLst>
              <a:ext uri="{FF2B5EF4-FFF2-40B4-BE49-F238E27FC236}">
                <a16:creationId xmlns:a16="http://schemas.microsoft.com/office/drawing/2014/main" xmlns="" id="{D7226D68-8DA7-74E2-334B-FB13D4D12E47}"/>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2404" name="object 5">
            <a:extLst>
              <a:ext uri="{FF2B5EF4-FFF2-40B4-BE49-F238E27FC236}">
                <a16:creationId xmlns:a16="http://schemas.microsoft.com/office/drawing/2014/main" xmlns="" id="{4914CC86-BF76-65E0-DCF4-3152FEAE1E0A}"/>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2405" name="object 6">
            <a:extLst>
              <a:ext uri="{FF2B5EF4-FFF2-40B4-BE49-F238E27FC236}">
                <a16:creationId xmlns:a16="http://schemas.microsoft.com/office/drawing/2014/main" xmlns="" id="{F2D0B860-2AE7-0DC1-4C05-4D4969B7871B}"/>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07215BE9-2714-DAB2-52B2-B51ECBC55287}"/>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2407" name="object 10">
            <a:extLst>
              <a:ext uri="{FF2B5EF4-FFF2-40B4-BE49-F238E27FC236}">
                <a16:creationId xmlns:a16="http://schemas.microsoft.com/office/drawing/2014/main" xmlns="" id="{6B9D99EC-86CA-7637-0D46-C145D46F1776}"/>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2408" name="Title 10">
            <a:extLst>
              <a:ext uri="{FF2B5EF4-FFF2-40B4-BE49-F238E27FC236}">
                <a16:creationId xmlns:a16="http://schemas.microsoft.com/office/drawing/2014/main" xmlns="" id="{35C162D0-C4A7-DC4F-4701-7FAC6A6CE87D}"/>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2409" name="TextBox 1">
            <a:extLst>
              <a:ext uri="{FF2B5EF4-FFF2-40B4-BE49-F238E27FC236}">
                <a16:creationId xmlns:a16="http://schemas.microsoft.com/office/drawing/2014/main" xmlns="" id="{24C09C3C-8E79-7F52-D4A4-45B0EEE2C92B}"/>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F462A398-4238-4A2D-3F5C-72D5BB83E59C}"/>
              </a:ext>
            </a:extLst>
          </p:cNvPr>
          <p:cNvSpPr txBox="1"/>
          <p:nvPr/>
        </p:nvSpPr>
        <p:spPr>
          <a:xfrm>
            <a:off x="504862" y="1565288"/>
            <a:ext cx="10535367" cy="1456745"/>
          </a:xfrm>
          <a:prstGeom prst="rect">
            <a:avLst/>
          </a:prstGeom>
          <a:noFill/>
        </p:spPr>
        <p:txBody>
          <a:bodyPr>
            <a:spAutoFit/>
          </a:bodyPr>
          <a:lstStyle/>
          <a:p>
            <a:pPr>
              <a:lnSpc>
                <a:spcPct val="250000"/>
              </a:lnSpc>
              <a:defRPr/>
            </a:pPr>
            <a:r>
              <a:rPr lang="en-US" sz="1940" dirty="0">
                <a:latin typeface="Times New Roman" pitchFamily="18" charset="0"/>
                <a:ea typeface="MS PGothic" pitchFamily="34" charset="-128"/>
                <a:cs typeface="Times New Roman" pitchFamily="18" charset="0"/>
              </a:rPr>
              <a:t>Local declaration of structure variable:</a:t>
            </a:r>
          </a:p>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Structure variable can be declared as local by declaring it inside the main () function as follow:</a:t>
            </a:r>
            <a:endParaRPr lang="en-IN" sz="1940" dirty="0">
              <a:latin typeface="Times New Roman" pitchFamily="18" charset="0"/>
              <a:ea typeface="MS PGothic" pitchFamily="34" charset="-128"/>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9F26D83-97B0-3B4C-0715-78EB2C137166}"/>
              </a:ext>
            </a:extLst>
          </p:cNvPr>
          <p:cNvSpPr/>
          <p:nvPr/>
        </p:nvSpPr>
        <p:spPr>
          <a:xfrm>
            <a:off x="-20751"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3427" name="object 4">
            <a:extLst>
              <a:ext uri="{FF2B5EF4-FFF2-40B4-BE49-F238E27FC236}">
                <a16:creationId xmlns:a16="http://schemas.microsoft.com/office/drawing/2014/main" xmlns="" id="{7E8A51A4-71F9-07D1-EA62-69C9FD4D6FF8}"/>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3428" name="object 5">
            <a:extLst>
              <a:ext uri="{FF2B5EF4-FFF2-40B4-BE49-F238E27FC236}">
                <a16:creationId xmlns:a16="http://schemas.microsoft.com/office/drawing/2014/main" xmlns="" id="{81A4DE2E-D3C2-8FE1-4A6C-8063103A4FE5}"/>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3429" name="object 6">
            <a:extLst>
              <a:ext uri="{FF2B5EF4-FFF2-40B4-BE49-F238E27FC236}">
                <a16:creationId xmlns:a16="http://schemas.microsoft.com/office/drawing/2014/main" xmlns="" id="{38C1AE18-446A-D589-BA00-2359FE3E326B}"/>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E7387782-0169-80C9-AC50-1C302C2C30D8}"/>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3431" name="object 10">
            <a:extLst>
              <a:ext uri="{FF2B5EF4-FFF2-40B4-BE49-F238E27FC236}">
                <a16:creationId xmlns:a16="http://schemas.microsoft.com/office/drawing/2014/main" xmlns="" id="{1662518D-D118-3089-22C4-5E8FCCA1E942}"/>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3432" name="Title 10">
            <a:extLst>
              <a:ext uri="{FF2B5EF4-FFF2-40B4-BE49-F238E27FC236}">
                <a16:creationId xmlns:a16="http://schemas.microsoft.com/office/drawing/2014/main" xmlns="" id="{05DFEE05-DF8A-7321-2D06-2689FC1C4F67}"/>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3433" name="TextBox 1">
            <a:extLst>
              <a:ext uri="{FF2B5EF4-FFF2-40B4-BE49-F238E27FC236}">
                <a16:creationId xmlns:a16="http://schemas.microsoft.com/office/drawing/2014/main" xmlns="" id="{77EEC4F3-27F7-833B-26C4-47E5042D6ED1}"/>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103434" name="TextBox 2">
            <a:extLst>
              <a:ext uri="{FF2B5EF4-FFF2-40B4-BE49-F238E27FC236}">
                <a16:creationId xmlns:a16="http://schemas.microsoft.com/office/drawing/2014/main" xmlns="" id="{596CD7DF-8E90-749B-41D2-35D6751595DF}"/>
              </a:ext>
            </a:extLst>
          </p:cNvPr>
          <p:cNvSpPr txBox="1">
            <a:spLocks noChangeArrowheads="1"/>
          </p:cNvSpPr>
          <p:nvPr/>
        </p:nvSpPr>
        <p:spPr bwMode="auto">
          <a:xfrm>
            <a:off x="569361" y="1557586"/>
            <a:ext cx="10535367" cy="4122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1940" b="1">
                <a:solidFill>
                  <a:srgbClr val="575757"/>
                </a:solidFill>
                <a:latin typeface="Times New Roman" panose="02020603050405020304" pitchFamily="18" charset="0"/>
                <a:cs typeface="Times New Roman" panose="02020603050405020304" pitchFamily="18" charset="0"/>
              </a:rPr>
              <a:t>Local declaration of structure variable:</a:t>
            </a:r>
          </a:p>
          <a:p>
            <a:r>
              <a:rPr lang="en-IN" altLang="en-US" sz="1940">
                <a:solidFill>
                  <a:srgbClr val="00B050"/>
                </a:solidFill>
                <a:latin typeface="Open Sans" pitchFamily="34" charset="0"/>
              </a:rPr>
              <a:t>struct product</a:t>
            </a:r>
          </a:p>
          <a:p>
            <a:r>
              <a:rPr lang="en-IN" altLang="en-US" sz="1940">
                <a:solidFill>
                  <a:srgbClr val="00B050"/>
                </a:solidFill>
                <a:latin typeface="Open Sans" pitchFamily="34" charset="0"/>
              </a:rPr>
              <a:t>{</a:t>
            </a:r>
          </a:p>
          <a:p>
            <a:r>
              <a:rPr lang="en-IN" altLang="en-US" sz="1940">
                <a:solidFill>
                  <a:srgbClr val="00B050"/>
                </a:solidFill>
                <a:latin typeface="Open Sans" pitchFamily="34" charset="0"/>
              </a:rPr>
              <a:t>int pid;</a:t>
            </a:r>
          </a:p>
          <a:p>
            <a:r>
              <a:rPr lang="en-IN" altLang="en-US" sz="1940">
                <a:solidFill>
                  <a:srgbClr val="00B050"/>
                </a:solidFill>
                <a:latin typeface="Open Sans" pitchFamily="34" charset="0"/>
              </a:rPr>
              <a:t>char name[20];</a:t>
            </a:r>
          </a:p>
          <a:p>
            <a:r>
              <a:rPr lang="en-IN" altLang="en-US" sz="1940">
                <a:solidFill>
                  <a:srgbClr val="00B050"/>
                </a:solidFill>
                <a:latin typeface="Open Sans" pitchFamily="34" charset="0"/>
              </a:rPr>
              <a:t>int qnt;</a:t>
            </a:r>
          </a:p>
          <a:p>
            <a:r>
              <a:rPr lang="en-IN" altLang="en-US" sz="1940">
                <a:solidFill>
                  <a:srgbClr val="00B050"/>
                </a:solidFill>
                <a:latin typeface="Open Sans" pitchFamily="34" charset="0"/>
              </a:rPr>
              <a:t>float price;</a:t>
            </a:r>
          </a:p>
          <a:p>
            <a:r>
              <a:rPr lang="en-IN" altLang="en-US" sz="1940">
                <a:solidFill>
                  <a:srgbClr val="00B050"/>
                </a:solidFill>
                <a:latin typeface="Open Sans" pitchFamily="34" charset="0"/>
              </a:rPr>
              <a:t>};</a:t>
            </a:r>
          </a:p>
          <a:p>
            <a:r>
              <a:rPr lang="en-IN" altLang="en-US" sz="1940">
                <a:solidFill>
                  <a:srgbClr val="00B050"/>
                </a:solidFill>
                <a:latin typeface="Open Sans" pitchFamily="34" charset="0"/>
              </a:rPr>
              <a:t>void main()</a:t>
            </a:r>
          </a:p>
          <a:p>
            <a:r>
              <a:rPr lang="en-IN" altLang="en-US" sz="1940">
                <a:solidFill>
                  <a:srgbClr val="00B050"/>
                </a:solidFill>
                <a:latin typeface="Open Sans" pitchFamily="34" charset="0"/>
              </a:rPr>
              <a:t>{</a:t>
            </a:r>
          </a:p>
          <a:p>
            <a:r>
              <a:rPr lang="en-IN" altLang="en-US" sz="1940">
                <a:solidFill>
                  <a:srgbClr val="00B050"/>
                </a:solidFill>
                <a:latin typeface="Open Sans" pitchFamily="34" charset="0"/>
              </a:rPr>
              <a:t>// Local declaration</a:t>
            </a:r>
          </a:p>
          <a:p>
            <a:r>
              <a:rPr lang="en-IN" altLang="en-US" sz="1940">
                <a:solidFill>
                  <a:srgbClr val="00B050"/>
                </a:solidFill>
                <a:latin typeface="Open Sans" pitchFamily="34" charset="0"/>
              </a:rPr>
              <a:t>struct product p1,p2;</a:t>
            </a:r>
          </a:p>
          <a:p>
            <a:r>
              <a:rPr lang="en-IN" altLang="en-US" sz="1940">
                <a:solidFill>
                  <a:srgbClr val="00B050"/>
                </a:solidFill>
                <a:latin typeface="Open Sans" pitchFamily="34" charset="0"/>
              </a:rPr>
              <a:t>}</a:t>
            </a:r>
            <a:endParaRPr lang="en-US" altLang="en-US" sz="1940" b="1">
              <a:solidFill>
                <a:srgbClr val="00B050"/>
              </a:solidFill>
              <a:latin typeface="Times New Roman" panose="02020603050405020304" pitchFamily="18" charset="0"/>
              <a:cs typeface="Times New Roman" panose="02020603050405020304" pitchFamily="18" charset="0"/>
            </a:endParaRPr>
          </a:p>
        </p:txBody>
      </p:sp>
      <p:sp>
        <p:nvSpPr>
          <p:cNvPr id="103435" name="TextBox 1">
            <a:extLst>
              <a:ext uri="{FF2B5EF4-FFF2-40B4-BE49-F238E27FC236}">
                <a16:creationId xmlns:a16="http://schemas.microsoft.com/office/drawing/2014/main" xmlns="" id="{D8F55EBE-44F1-B90A-B38A-F6D7EE14EEE2}"/>
              </a:ext>
            </a:extLst>
          </p:cNvPr>
          <p:cNvSpPr txBox="1">
            <a:spLocks noChangeArrowheads="1"/>
          </p:cNvSpPr>
          <p:nvPr/>
        </p:nvSpPr>
        <p:spPr bwMode="auto">
          <a:xfrm>
            <a:off x="4987014" y="2005224"/>
            <a:ext cx="2633842" cy="36748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40">
                <a:solidFill>
                  <a:srgbClr val="575757"/>
                </a:solidFill>
                <a:latin typeface="Open Sans" pitchFamily="34" charset="0"/>
              </a:rPr>
              <a:t>typedef struct</a:t>
            </a:r>
            <a:r>
              <a:rPr lang="en-IN" altLang="en-US" sz="1940"/>
              <a:t/>
            </a:r>
            <a:br>
              <a:rPr lang="en-IN" altLang="en-US" sz="1940"/>
            </a:b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int </a:t>
            </a:r>
            <a:r>
              <a:rPr lang="en-IN" altLang="en-US" sz="1940" i="1">
                <a:solidFill>
                  <a:srgbClr val="575757"/>
                </a:solidFill>
                <a:latin typeface="Open Sans" pitchFamily="34" charset="0"/>
              </a:rPr>
              <a:t>pid</a:t>
            </a: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char </a:t>
            </a:r>
            <a:r>
              <a:rPr lang="en-IN" altLang="en-US" sz="1940" i="1">
                <a:solidFill>
                  <a:srgbClr val="575757"/>
                </a:solidFill>
                <a:latin typeface="Open Sans" pitchFamily="34" charset="0"/>
              </a:rPr>
              <a:t>name</a:t>
            </a:r>
            <a:r>
              <a:rPr lang="en-IN" altLang="en-US" sz="1940">
                <a:solidFill>
                  <a:srgbClr val="575757"/>
                </a:solidFill>
                <a:latin typeface="Open Sans" pitchFamily="34" charset="0"/>
              </a:rPr>
              <a:t>[20];</a:t>
            </a:r>
            <a:r>
              <a:rPr lang="en-IN" altLang="en-US" sz="1940"/>
              <a:t/>
            </a:r>
            <a:br>
              <a:rPr lang="en-IN" altLang="en-US" sz="1940"/>
            </a:br>
            <a:r>
              <a:rPr lang="en-IN" altLang="en-US" sz="1940">
                <a:solidFill>
                  <a:srgbClr val="575757"/>
                </a:solidFill>
                <a:latin typeface="Open Sans" pitchFamily="34" charset="0"/>
              </a:rPr>
              <a:t>int </a:t>
            </a:r>
            <a:r>
              <a:rPr lang="en-IN" altLang="en-US" sz="1940" i="1">
                <a:solidFill>
                  <a:srgbClr val="575757"/>
                </a:solidFill>
                <a:latin typeface="Open Sans" pitchFamily="34" charset="0"/>
              </a:rPr>
              <a:t>qnt</a:t>
            </a: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float </a:t>
            </a:r>
            <a:r>
              <a:rPr lang="en-IN" altLang="en-US" sz="1940" i="1">
                <a:solidFill>
                  <a:srgbClr val="575757"/>
                </a:solidFill>
                <a:latin typeface="Open Sans" pitchFamily="34" charset="0"/>
              </a:rPr>
              <a:t>price</a:t>
            </a: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a:t>
            </a:r>
            <a:r>
              <a:rPr lang="en-IN" altLang="en-US" sz="1940" i="1">
                <a:solidFill>
                  <a:srgbClr val="575757"/>
                </a:solidFill>
                <a:latin typeface="Open Sans" pitchFamily="34" charset="0"/>
              </a:rPr>
              <a:t> product</a:t>
            </a: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void main()</a:t>
            </a:r>
            <a:r>
              <a:rPr lang="en-IN" altLang="en-US" sz="1940"/>
              <a:t/>
            </a:r>
            <a:br>
              <a:rPr lang="en-IN" altLang="en-US" sz="1940"/>
            </a:br>
            <a:r>
              <a:rPr lang="en-IN" altLang="en-US" sz="1940">
                <a:solidFill>
                  <a:srgbClr val="575757"/>
                </a:solidFill>
                <a:latin typeface="Open Sans" pitchFamily="34" charset="0"/>
              </a:rPr>
              <a:t>{</a:t>
            </a:r>
            <a:r>
              <a:rPr lang="en-IN" altLang="en-US" sz="1940"/>
              <a:t/>
            </a:r>
            <a:br>
              <a:rPr lang="en-IN" altLang="en-US" sz="1940"/>
            </a:br>
            <a:r>
              <a:rPr lang="en-IN" altLang="en-US" sz="1940">
                <a:solidFill>
                  <a:srgbClr val="575757"/>
                </a:solidFill>
                <a:latin typeface="Open Sans" pitchFamily="34" charset="0"/>
              </a:rPr>
              <a:t>// Local declaration</a:t>
            </a:r>
            <a:r>
              <a:rPr lang="en-IN" altLang="en-US" sz="1940"/>
              <a:t/>
            </a:r>
            <a:br>
              <a:rPr lang="en-IN" altLang="en-US" sz="1940"/>
            </a:br>
            <a:r>
              <a:rPr lang="en-IN" altLang="en-US" sz="1940" i="1">
                <a:solidFill>
                  <a:srgbClr val="575757"/>
                </a:solidFill>
                <a:latin typeface="Open Sans" pitchFamily="34" charset="0"/>
              </a:rPr>
              <a:t>   product</a:t>
            </a:r>
            <a:r>
              <a:rPr lang="en-IN" altLang="en-US" sz="1940">
                <a:solidFill>
                  <a:srgbClr val="575757"/>
                </a:solidFill>
                <a:latin typeface="Open Sans" pitchFamily="34" charset="0"/>
              </a:rPr>
              <a:t> p1,p2;</a:t>
            </a:r>
            <a:r>
              <a:rPr lang="en-IN" altLang="en-US" sz="1940"/>
              <a:t/>
            </a:r>
            <a:br>
              <a:rPr lang="en-IN" altLang="en-US" sz="1940"/>
            </a:br>
            <a:r>
              <a:rPr lang="en-IN" altLang="en-US" sz="1940">
                <a:solidFill>
                  <a:srgbClr val="575757"/>
                </a:solidFill>
                <a:latin typeface="Open Sans" pitchFamily="34" charset="0"/>
              </a:rPr>
              <a:t>}</a:t>
            </a:r>
            <a:endParaRPr lang="en-IN" altLang="en-US" sz="194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B18BDFF-E039-61D5-7C58-39020FC661D9}"/>
              </a:ext>
            </a:extLst>
          </p:cNvPr>
          <p:cNvSpPr/>
          <p:nvPr/>
        </p:nvSpPr>
        <p:spPr>
          <a:xfrm>
            <a:off x="428"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4451" name="object 4">
            <a:extLst>
              <a:ext uri="{FF2B5EF4-FFF2-40B4-BE49-F238E27FC236}">
                <a16:creationId xmlns:a16="http://schemas.microsoft.com/office/drawing/2014/main" xmlns="" id="{CFA9061A-6370-61C0-8A75-86A338FF1A6D}"/>
              </a:ext>
            </a:extLst>
          </p:cNvPr>
          <p:cNvSpPr>
            <a:spLocks noChangeArrowheads="1"/>
          </p:cNvSpPr>
          <p:nvPr/>
        </p:nvSpPr>
        <p:spPr bwMode="auto">
          <a:xfrm>
            <a:off x="613644"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4452" name="object 5">
            <a:extLst>
              <a:ext uri="{FF2B5EF4-FFF2-40B4-BE49-F238E27FC236}">
                <a16:creationId xmlns:a16="http://schemas.microsoft.com/office/drawing/2014/main" xmlns="" id="{E0AA6E49-E610-C955-E8FC-A90DFBCB74E7}"/>
              </a:ext>
            </a:extLst>
          </p:cNvPr>
          <p:cNvSpPr>
            <a:spLocks/>
          </p:cNvSpPr>
          <p:nvPr/>
        </p:nvSpPr>
        <p:spPr bwMode="auto">
          <a:xfrm>
            <a:off x="181600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4453" name="object 6">
            <a:extLst>
              <a:ext uri="{FF2B5EF4-FFF2-40B4-BE49-F238E27FC236}">
                <a16:creationId xmlns:a16="http://schemas.microsoft.com/office/drawing/2014/main" xmlns="" id="{4DDB8642-B3D1-227E-1596-86E5E30D9088}"/>
              </a:ext>
            </a:extLst>
          </p:cNvPr>
          <p:cNvSpPr>
            <a:spLocks/>
          </p:cNvSpPr>
          <p:nvPr/>
        </p:nvSpPr>
        <p:spPr bwMode="auto">
          <a:xfrm>
            <a:off x="1825634"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89236203-A5AF-B48C-274F-F98CA12B16FF}"/>
              </a:ext>
            </a:extLst>
          </p:cNvPr>
          <p:cNvSpPr txBox="1"/>
          <p:nvPr/>
        </p:nvSpPr>
        <p:spPr>
          <a:xfrm>
            <a:off x="1109414"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4455" name="object 10">
            <a:extLst>
              <a:ext uri="{FF2B5EF4-FFF2-40B4-BE49-F238E27FC236}">
                <a16:creationId xmlns:a16="http://schemas.microsoft.com/office/drawing/2014/main" xmlns="" id="{2FDA7890-9716-FF45-E72C-468B742827C3}"/>
              </a:ext>
            </a:extLst>
          </p:cNvPr>
          <p:cNvSpPr>
            <a:spLocks/>
          </p:cNvSpPr>
          <p:nvPr/>
        </p:nvSpPr>
        <p:spPr bwMode="auto">
          <a:xfrm>
            <a:off x="615569"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4456" name="Title 10">
            <a:extLst>
              <a:ext uri="{FF2B5EF4-FFF2-40B4-BE49-F238E27FC236}">
                <a16:creationId xmlns:a16="http://schemas.microsoft.com/office/drawing/2014/main" xmlns="" id="{EE5D3CD5-77EA-96F0-F255-B85A09A3D15B}"/>
              </a:ext>
            </a:extLst>
          </p:cNvPr>
          <p:cNvSpPr>
            <a:spLocks noGrp="1"/>
          </p:cNvSpPr>
          <p:nvPr>
            <p:ph type="title"/>
          </p:nvPr>
        </p:nvSpPr>
        <p:spPr>
          <a:xfrm>
            <a:off x="9380601"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4457" name="TextBox 1">
            <a:extLst>
              <a:ext uri="{FF2B5EF4-FFF2-40B4-BE49-F238E27FC236}">
                <a16:creationId xmlns:a16="http://schemas.microsoft.com/office/drawing/2014/main" xmlns="" id="{2B2265B8-B127-831F-4CCD-DE50FDACAECB}"/>
              </a:ext>
            </a:extLst>
          </p:cNvPr>
          <p:cNvSpPr txBox="1">
            <a:spLocks noChangeArrowheads="1"/>
          </p:cNvSpPr>
          <p:nvPr/>
        </p:nvSpPr>
        <p:spPr bwMode="auto">
          <a:xfrm>
            <a:off x="829280" y="841366"/>
            <a:ext cx="993370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Memory requirements of structures and structure variables</a:t>
            </a:r>
          </a:p>
        </p:txBody>
      </p:sp>
      <p:sp>
        <p:nvSpPr>
          <p:cNvPr id="104458" name="Rectangle 1">
            <a:extLst>
              <a:ext uri="{FF2B5EF4-FFF2-40B4-BE49-F238E27FC236}">
                <a16:creationId xmlns:a16="http://schemas.microsoft.com/office/drawing/2014/main" xmlns="" id="{383E6072-DFF8-C9D7-1CF1-8DF97F81D50C}"/>
              </a:ext>
            </a:extLst>
          </p:cNvPr>
          <p:cNvSpPr>
            <a:spLocks noChangeArrowheads="1"/>
          </p:cNvSpPr>
          <p:nvPr/>
        </p:nvSpPr>
        <p:spPr bwMode="auto">
          <a:xfrm>
            <a:off x="613644" y="1945503"/>
            <a:ext cx="9733469" cy="2789865"/>
          </a:xfrm>
          <a:prstGeom prst="rect">
            <a:avLst/>
          </a:prstGeom>
          <a:solidFill>
            <a:srgbClr val="F5F5F5"/>
          </a:solidFill>
          <a:ln>
            <a:noFill/>
          </a:ln>
          <a:effectLst>
            <a:prstShdw prst="shdw17" dist="17961" dir="13500000">
              <a:srgbClr val="939393"/>
            </a:prstShdw>
          </a:effectLst>
          <a:extLst>
            <a:ext uri="{91240B29-F687-4F45-9708-019B960494DF}">
              <a14:hiddenLine xmlns:a14="http://schemas.microsoft.com/office/drawing/2010/main" w="9525">
                <a:solidFill>
                  <a:schemeClr val="tx1"/>
                </a:solidFill>
                <a:miter lim="800000"/>
                <a:headEnd/>
                <a:tailEnd/>
              </a14:hiddenLine>
            </a:ext>
          </a:extLst>
        </p:spPr>
        <p:txBody>
          <a:bodyPr lIns="0" tIns="127031" rIns="0" bIns="127031" anchor="ctr">
            <a:spAutoFit/>
          </a:bodyPr>
          <a:lstStyle/>
          <a:p>
            <a:pPr>
              <a:lnSpc>
                <a:spcPct val="200000"/>
              </a:lnSpc>
              <a:buFontTx/>
              <a:buChar char="•"/>
            </a:pPr>
            <a:r>
              <a:rPr lang="en-US" altLang="en-US" sz="1698">
                <a:solidFill>
                  <a:srgbClr val="575757"/>
                </a:solidFill>
                <a:latin typeface="Times New Roman" panose="02020603050405020304" pitchFamily="18" charset="0"/>
                <a:cs typeface="Times New Roman" panose="02020603050405020304" pitchFamily="18" charset="0"/>
              </a:rPr>
              <a:t>Memory representation for the structure variable can be given as shown into the below figure.</a:t>
            </a:r>
          </a:p>
          <a:p>
            <a:pPr>
              <a:lnSpc>
                <a:spcPct val="200000"/>
              </a:lnSpc>
            </a:pPr>
            <a:r>
              <a:rPr lang="en-US" altLang="en-US" sz="1698">
                <a:solidFill>
                  <a:srgbClr val="95C837"/>
                </a:solidFill>
                <a:latin typeface="Times New Roman" panose="02020603050405020304" pitchFamily="18" charset="0"/>
                <a:cs typeface="Times New Roman" panose="02020603050405020304" pitchFamily="18" charset="0"/>
              </a:rPr>
              <a:t>                     </a:t>
            </a:r>
            <a:endParaRPr lang="en-US" altLang="en-US" sz="1698">
              <a:latin typeface="Times New Roman" panose="02020603050405020304" pitchFamily="18" charset="0"/>
              <a:cs typeface="Times New Roman" panose="02020603050405020304" pitchFamily="18" charset="0"/>
            </a:endParaRPr>
          </a:p>
          <a:p>
            <a:pPr>
              <a:lnSpc>
                <a:spcPct val="200000"/>
              </a:lnSpc>
              <a:buFontTx/>
              <a:buChar char="•"/>
            </a:pPr>
            <a:r>
              <a:rPr lang="en-US" altLang="en-US" sz="1698">
                <a:solidFill>
                  <a:srgbClr val="575757"/>
                </a:solidFill>
                <a:latin typeface="Times New Roman" panose="02020603050405020304" pitchFamily="18" charset="0"/>
                <a:cs typeface="Times New Roman" panose="02020603050405020304" pitchFamily="18" charset="0"/>
              </a:rPr>
              <a:t>Each structure member is allocated separate memory area.</a:t>
            </a:r>
          </a:p>
          <a:p>
            <a:pPr>
              <a:lnSpc>
                <a:spcPct val="200000"/>
              </a:lnSpc>
              <a:buFontTx/>
              <a:buChar char="•"/>
            </a:pPr>
            <a:r>
              <a:rPr lang="en-US" altLang="en-US" sz="1698">
                <a:solidFill>
                  <a:srgbClr val="575757"/>
                </a:solidFill>
                <a:latin typeface="Times New Roman" panose="02020603050405020304" pitchFamily="18" charset="0"/>
                <a:cs typeface="Times New Roman" panose="02020603050405020304" pitchFamily="18" charset="0"/>
              </a:rPr>
              <a:t>Total memory required by the structure variable can be calculated as follow:</a:t>
            </a:r>
          </a:p>
          <a:p>
            <a:pPr>
              <a:lnSpc>
                <a:spcPct val="200000"/>
              </a:lnSpc>
            </a:pPr>
            <a:r>
              <a:rPr lang="en-US" altLang="en-US" sz="1698" i="1">
                <a:solidFill>
                  <a:srgbClr val="666666"/>
                </a:solidFill>
                <a:latin typeface="Times New Roman" panose="02020603050405020304" pitchFamily="18" charset="0"/>
                <a:cs typeface="Times New Roman" panose="02020603050405020304" pitchFamily="18" charset="0"/>
              </a:rPr>
              <a:t>pid (int ) = 2 bytes + name (char) 20 bytes + qnt (int) 2 bytes + price(float) 4 bytes</a:t>
            </a:r>
            <a:r>
              <a:rPr lang="en-US" altLang="en-US" sz="1698">
                <a:solidFill>
                  <a:srgbClr val="666666"/>
                </a:solidFill>
                <a:latin typeface="Times New Roman" panose="02020603050405020304" pitchFamily="18" charset="0"/>
                <a:cs typeface="Times New Roman" panose="02020603050405020304" pitchFamily="18" charset="0"/>
              </a:rPr>
              <a:t> = </a:t>
            </a:r>
            <a:r>
              <a:rPr lang="en-US" altLang="en-US" sz="1698" b="1">
                <a:solidFill>
                  <a:srgbClr val="666666"/>
                </a:solidFill>
                <a:latin typeface="Times New Roman" panose="02020603050405020304" pitchFamily="18" charset="0"/>
                <a:cs typeface="Times New Roman" panose="02020603050405020304" pitchFamily="18" charset="0"/>
              </a:rPr>
              <a:t>28 bytes</a:t>
            </a:r>
            <a:r>
              <a:rPr lang="en-US" altLang="en-US" sz="1698">
                <a:latin typeface="Times New Roman" panose="02020603050405020304" pitchFamily="18" charset="0"/>
                <a:cs typeface="Times New Roman" panose="02020603050405020304" pitchFamily="18" charset="0"/>
              </a:rPr>
              <a:t> </a:t>
            </a:r>
          </a:p>
        </p:txBody>
      </p:sp>
      <p:pic>
        <p:nvPicPr>
          <p:cNvPr id="104459" name="Picture 2" descr="structture memory representation">
            <a:hlinkClick r:id="rId3"/>
            <a:extLst>
              <a:ext uri="{FF2B5EF4-FFF2-40B4-BE49-F238E27FC236}">
                <a16:creationId xmlns:a16="http://schemas.microsoft.com/office/drawing/2014/main" xmlns="" id="{8EC7AC9D-CF9B-725B-308F-A2AA0D2BF6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2240" y="2508696"/>
            <a:ext cx="2431683" cy="7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1C672DBC-2507-95D4-E65B-8112FFFF8892}"/>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5475" name="object 4">
            <a:extLst>
              <a:ext uri="{FF2B5EF4-FFF2-40B4-BE49-F238E27FC236}">
                <a16:creationId xmlns:a16="http://schemas.microsoft.com/office/drawing/2014/main" xmlns="" id="{3CE13060-81F3-F293-D423-140BCFD302AA}"/>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5476" name="object 5">
            <a:extLst>
              <a:ext uri="{FF2B5EF4-FFF2-40B4-BE49-F238E27FC236}">
                <a16:creationId xmlns:a16="http://schemas.microsoft.com/office/drawing/2014/main" xmlns="" id="{8DB92BD5-706D-1DB2-394C-231CA8F9F7EB}"/>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5477" name="object 6">
            <a:extLst>
              <a:ext uri="{FF2B5EF4-FFF2-40B4-BE49-F238E27FC236}">
                <a16:creationId xmlns:a16="http://schemas.microsoft.com/office/drawing/2014/main" xmlns="" id="{C0E7A55B-F0EA-48F1-03F7-215EF773D584}"/>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5B0F2438-27C6-DF0D-B537-43F0767CDA84}"/>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5479" name="object 10">
            <a:extLst>
              <a:ext uri="{FF2B5EF4-FFF2-40B4-BE49-F238E27FC236}">
                <a16:creationId xmlns:a16="http://schemas.microsoft.com/office/drawing/2014/main" xmlns="" id="{219894A2-2110-C2D4-0C36-BFA51E723F5E}"/>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5480" name="Title 10">
            <a:extLst>
              <a:ext uri="{FF2B5EF4-FFF2-40B4-BE49-F238E27FC236}">
                <a16:creationId xmlns:a16="http://schemas.microsoft.com/office/drawing/2014/main" xmlns="" id="{6EEB38FF-E5DB-A1CD-527F-699562DCC742}"/>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5481" name="TextBox 1">
            <a:extLst>
              <a:ext uri="{FF2B5EF4-FFF2-40B4-BE49-F238E27FC236}">
                <a16:creationId xmlns:a16="http://schemas.microsoft.com/office/drawing/2014/main" xmlns="" id="{A24C7DD6-1022-C596-D858-8D763750D13D}"/>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105482" name="TextBox 2">
            <a:extLst>
              <a:ext uri="{FF2B5EF4-FFF2-40B4-BE49-F238E27FC236}">
                <a16:creationId xmlns:a16="http://schemas.microsoft.com/office/drawing/2014/main" xmlns="" id="{353FB9C6-BCFF-9600-1626-D7B234A93E89}"/>
              </a:ext>
            </a:extLst>
          </p:cNvPr>
          <p:cNvSpPr txBox="1">
            <a:spLocks noChangeArrowheads="1"/>
          </p:cNvSpPr>
          <p:nvPr/>
        </p:nvSpPr>
        <p:spPr bwMode="auto">
          <a:xfrm>
            <a:off x="962127" y="1392009"/>
            <a:ext cx="10535367" cy="4074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1940"/>
              <a:t>The typedef keyword allows the programmer to create a new data type name for an existing data type.</a:t>
            </a:r>
          </a:p>
          <a:p>
            <a:pPr>
              <a:lnSpc>
                <a:spcPct val="150000"/>
              </a:lnSpc>
              <a:buFont typeface="Arial" panose="020B0604020202020204" pitchFamily="34" charset="0"/>
              <a:buChar char="•"/>
            </a:pPr>
            <a:r>
              <a:rPr lang="en-US" altLang="en-US" sz="1940"/>
              <a:t>No new data type is produced but an alternate name is given to a known data type. </a:t>
            </a:r>
          </a:p>
          <a:p>
            <a:pPr>
              <a:lnSpc>
                <a:spcPct val="150000"/>
              </a:lnSpc>
              <a:buFont typeface="Arial" panose="020B0604020202020204" pitchFamily="34" charset="0"/>
              <a:buChar char="•"/>
            </a:pPr>
            <a:r>
              <a:rPr lang="en-US" altLang="en-US" sz="1940"/>
              <a:t>The general form of the declaration statement using the typedef keyword is given as follows. </a:t>
            </a:r>
          </a:p>
          <a:p>
            <a:pPr>
              <a:lnSpc>
                <a:spcPct val="150000"/>
              </a:lnSpc>
              <a:buFont typeface="Arial" panose="020B0604020202020204" pitchFamily="34" charset="0"/>
              <a:buChar char="•"/>
            </a:pPr>
            <a:r>
              <a:rPr lang="en-US" altLang="en-US" sz="1940"/>
              <a:t>typedef  &lt;existing data type&gt; &lt;new data type ,….&gt;;</a:t>
            </a:r>
          </a:p>
          <a:p>
            <a:pPr>
              <a:lnSpc>
                <a:spcPct val="150000"/>
              </a:lnSpc>
              <a:buFont typeface="Arial" panose="020B0604020202020204" pitchFamily="34" charset="0"/>
              <a:buChar char="•"/>
            </a:pPr>
            <a:r>
              <a:rPr lang="en-US" altLang="en-US" sz="1940"/>
              <a:t>The following examples show the use of typedef. </a:t>
            </a:r>
          </a:p>
          <a:p>
            <a:pPr>
              <a:lnSpc>
                <a:spcPct val="150000"/>
              </a:lnSpc>
              <a:buFont typeface="Arial" panose="020B0604020202020204" pitchFamily="34" charset="0"/>
              <a:buChar char="•"/>
            </a:pPr>
            <a:r>
              <a:rPr lang="en-US" altLang="en-US" sz="1940"/>
              <a:t>typedef int id_number; </a:t>
            </a:r>
          </a:p>
          <a:p>
            <a:pPr>
              <a:lnSpc>
                <a:spcPct val="150000"/>
              </a:lnSpc>
              <a:buFont typeface="Arial" panose="020B0604020202020204" pitchFamily="34" charset="0"/>
              <a:buChar char="•"/>
            </a:pPr>
            <a:r>
              <a:rPr lang="en-US" altLang="en-US" sz="1940"/>
              <a:t>typedef float weight;</a:t>
            </a:r>
          </a:p>
          <a:p>
            <a:pPr>
              <a:lnSpc>
                <a:spcPct val="150000"/>
              </a:lnSpc>
              <a:buFont typeface="Arial" panose="020B0604020202020204" pitchFamily="34" charset="0"/>
              <a:buChar char="•"/>
            </a:pPr>
            <a:r>
              <a:rPr lang="en-US" altLang="en-US" sz="1940"/>
              <a:t> typedef char lower_case;</a:t>
            </a:r>
            <a:endParaRPr lang="en-IN" altLang="en-US" sz="194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C609181F-C611-8F23-4F3E-3601B6E4EA6C}"/>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6499" name="object 4">
            <a:extLst>
              <a:ext uri="{FF2B5EF4-FFF2-40B4-BE49-F238E27FC236}">
                <a16:creationId xmlns:a16="http://schemas.microsoft.com/office/drawing/2014/main" xmlns="" id="{637C97B9-509D-7DE4-5F24-33E3C5E004E4}"/>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6500" name="object 5">
            <a:extLst>
              <a:ext uri="{FF2B5EF4-FFF2-40B4-BE49-F238E27FC236}">
                <a16:creationId xmlns:a16="http://schemas.microsoft.com/office/drawing/2014/main" xmlns="" id="{D7E1414B-C8EA-78CC-CFDE-36175AC47439}"/>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6501" name="object 6">
            <a:extLst>
              <a:ext uri="{FF2B5EF4-FFF2-40B4-BE49-F238E27FC236}">
                <a16:creationId xmlns:a16="http://schemas.microsoft.com/office/drawing/2014/main" xmlns="" id="{65E6C997-0282-3395-5AC7-FAC2693DC43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54FEA78C-BB0B-403C-A413-0C577BBC361F}"/>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6503" name="object 10">
            <a:extLst>
              <a:ext uri="{FF2B5EF4-FFF2-40B4-BE49-F238E27FC236}">
                <a16:creationId xmlns:a16="http://schemas.microsoft.com/office/drawing/2014/main" xmlns="" id="{4CD4847A-4B94-ACF9-BD7C-643EFED8FD47}"/>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6504" name="Title 10">
            <a:extLst>
              <a:ext uri="{FF2B5EF4-FFF2-40B4-BE49-F238E27FC236}">
                <a16:creationId xmlns:a16="http://schemas.microsoft.com/office/drawing/2014/main" xmlns="" id="{74B9AB5C-14F6-4924-18E5-268A014E8184}"/>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6505" name="TextBox 1">
            <a:extLst>
              <a:ext uri="{FF2B5EF4-FFF2-40B4-BE49-F238E27FC236}">
                <a16:creationId xmlns:a16="http://schemas.microsoft.com/office/drawing/2014/main" xmlns="" id="{F06106FB-7724-3D73-D7EC-2972C81D172F}"/>
              </a:ext>
            </a:extLst>
          </p:cNvPr>
          <p:cNvSpPr txBox="1">
            <a:spLocks noChangeArrowheads="1"/>
          </p:cNvSpPr>
          <p:nvPr/>
        </p:nvSpPr>
        <p:spPr bwMode="auto">
          <a:xfrm>
            <a:off x="828317" y="828852"/>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Accessing structure members </a:t>
            </a:r>
          </a:p>
        </p:txBody>
      </p:sp>
      <p:sp>
        <p:nvSpPr>
          <p:cNvPr id="92170" name="TextBox 2">
            <a:extLst>
              <a:ext uri="{FF2B5EF4-FFF2-40B4-BE49-F238E27FC236}">
                <a16:creationId xmlns:a16="http://schemas.microsoft.com/office/drawing/2014/main" xmlns="" id="{B3951419-DC25-6ECF-2D5E-1B81B4EDA297}"/>
              </a:ext>
            </a:extLst>
          </p:cNvPr>
          <p:cNvSpPr txBox="1">
            <a:spLocks noChangeArrowheads="1"/>
          </p:cNvSpPr>
          <p:nvPr/>
        </p:nvSpPr>
        <p:spPr bwMode="auto">
          <a:xfrm>
            <a:off x="962127" y="1392009"/>
            <a:ext cx="10535367" cy="3621184"/>
          </a:xfrm>
          <a:prstGeom prst="rect">
            <a:avLst/>
          </a:prstGeom>
          <a:noFill/>
          <a:ln>
            <a:noFill/>
          </a:ln>
        </p:spPr>
        <p:txBody>
          <a:bodyPr>
            <a:spAutoFit/>
          </a:bodyPr>
          <a:lstStyle>
            <a:lvl1pPr marL="514350" indent="-51435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defRPr/>
            </a:pPr>
            <a:r>
              <a:rPr lang="en-US" altLang="en-US" sz="1940" dirty="0"/>
              <a:t>We can access individual structure members using two operators:</a:t>
            </a:r>
          </a:p>
          <a:p>
            <a:pPr>
              <a:lnSpc>
                <a:spcPct val="150000"/>
              </a:lnSpc>
              <a:buFont typeface="Arial" panose="020B0604020202020204" pitchFamily="34" charset="0"/>
              <a:buChar char="•"/>
              <a:defRPr/>
            </a:pPr>
            <a:r>
              <a:rPr lang="en-US" altLang="en-US" sz="1940" dirty="0"/>
              <a:t>The structure member operator (.) also called as “direct selection operator”, “dot” or “period” operator.</a:t>
            </a:r>
          </a:p>
          <a:p>
            <a:pPr>
              <a:lnSpc>
                <a:spcPct val="150000"/>
              </a:lnSpc>
              <a:buFont typeface="Arial" panose="020B0604020202020204" pitchFamily="34" charset="0"/>
              <a:buChar char="•"/>
              <a:defRPr/>
            </a:pPr>
            <a:r>
              <a:rPr lang="en-US" altLang="en-US" sz="1940" dirty="0"/>
              <a:t>The structure pointer operator (-&gt; ) also called as “arrow operator”.</a:t>
            </a:r>
          </a:p>
          <a:p>
            <a:pPr>
              <a:lnSpc>
                <a:spcPct val="150000"/>
              </a:lnSpc>
              <a:buFont typeface="Arial" panose="020B0604020202020204" pitchFamily="34" charset="0"/>
              <a:buChar char="•"/>
              <a:defRPr/>
            </a:pPr>
            <a:r>
              <a:rPr lang="en-US" altLang="en-US" sz="1940" dirty="0"/>
              <a:t>To refer to a member in a structure we need to refer to both the structure variable and structure member respectively.</a:t>
            </a:r>
          </a:p>
          <a:p>
            <a:pPr marL="0" indent="0">
              <a:lnSpc>
                <a:spcPct val="150000"/>
              </a:lnSpc>
              <a:defRPr/>
            </a:pPr>
            <a:r>
              <a:rPr lang="en-IN" altLang="en-US" sz="1940" dirty="0">
                <a:latin typeface="Times New Roman" panose="02020603050405020304" pitchFamily="18" charset="0"/>
                <a:cs typeface="Times New Roman" panose="02020603050405020304" pitchFamily="18" charset="0"/>
              </a:rPr>
              <a:t>Syntax:</a:t>
            </a:r>
          </a:p>
          <a:p>
            <a:pPr marL="0" indent="0">
              <a:lnSpc>
                <a:spcPct val="150000"/>
              </a:lnSpc>
              <a:defRPr/>
            </a:pPr>
            <a:r>
              <a:rPr lang="en-IN" altLang="en-US" sz="1940" dirty="0" err="1">
                <a:latin typeface="Times New Roman" panose="02020603050405020304" pitchFamily="18" charset="0"/>
                <a:cs typeface="Times New Roman" panose="02020603050405020304" pitchFamily="18" charset="0"/>
              </a:rPr>
              <a:t>Struct_Var</a:t>
            </a:r>
            <a:r>
              <a:rPr lang="en-IN" altLang="en-US" sz="1940" dirty="0">
                <a:latin typeface="Times New Roman" panose="02020603050405020304" pitchFamily="18" charset="0"/>
                <a:cs typeface="Times New Roman" panose="02020603050405020304" pitchFamily="18" charset="0"/>
              </a:rPr>
              <a:t>. member name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1A2A9283-5E77-19E1-8E5F-EE1FFF05702B}"/>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7523" name="object 4">
            <a:extLst>
              <a:ext uri="{FF2B5EF4-FFF2-40B4-BE49-F238E27FC236}">
                <a16:creationId xmlns:a16="http://schemas.microsoft.com/office/drawing/2014/main" xmlns="" id="{F6A1C265-42BD-4542-8D65-0644DEC1526B}"/>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7524" name="object 5">
            <a:extLst>
              <a:ext uri="{FF2B5EF4-FFF2-40B4-BE49-F238E27FC236}">
                <a16:creationId xmlns:a16="http://schemas.microsoft.com/office/drawing/2014/main" xmlns="" id="{109A4A02-7876-4CA0-E4AD-16F2B6DFB10E}"/>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7525" name="object 6">
            <a:extLst>
              <a:ext uri="{FF2B5EF4-FFF2-40B4-BE49-F238E27FC236}">
                <a16:creationId xmlns:a16="http://schemas.microsoft.com/office/drawing/2014/main" xmlns="" id="{984F9A32-E040-F2C0-08A6-D3ACC2871BB5}"/>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9E816367-2B34-5791-E4C6-DA8B254803C3}"/>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7527" name="object 10">
            <a:extLst>
              <a:ext uri="{FF2B5EF4-FFF2-40B4-BE49-F238E27FC236}">
                <a16:creationId xmlns:a16="http://schemas.microsoft.com/office/drawing/2014/main" xmlns="" id="{3BC0FD6B-639D-421B-BC00-596DA92CD48C}"/>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7528" name="Title 10">
            <a:extLst>
              <a:ext uri="{FF2B5EF4-FFF2-40B4-BE49-F238E27FC236}">
                <a16:creationId xmlns:a16="http://schemas.microsoft.com/office/drawing/2014/main" xmlns="" id="{E5BC4A3A-8E78-E49D-F9C4-B3B697263A62}"/>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7529" name="TextBox 1">
            <a:extLst>
              <a:ext uri="{FF2B5EF4-FFF2-40B4-BE49-F238E27FC236}">
                <a16:creationId xmlns:a16="http://schemas.microsoft.com/office/drawing/2014/main" xmlns="" id="{EB03C163-8A96-8A7D-5528-956A0B6AAB0C}"/>
              </a:ext>
            </a:extLst>
          </p:cNvPr>
          <p:cNvSpPr txBox="1">
            <a:spLocks noChangeArrowheads="1"/>
          </p:cNvSpPr>
          <p:nvPr/>
        </p:nvSpPr>
        <p:spPr bwMode="auto">
          <a:xfrm>
            <a:off x="828317" y="828852"/>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Initializing structure members </a:t>
            </a:r>
          </a:p>
        </p:txBody>
      </p:sp>
      <p:sp>
        <p:nvSpPr>
          <p:cNvPr id="92170" name="TextBox 2">
            <a:extLst>
              <a:ext uri="{FF2B5EF4-FFF2-40B4-BE49-F238E27FC236}">
                <a16:creationId xmlns:a16="http://schemas.microsoft.com/office/drawing/2014/main" xmlns="" id="{3F0EC94E-FBE2-710E-7042-7209EC099C0F}"/>
              </a:ext>
            </a:extLst>
          </p:cNvPr>
          <p:cNvSpPr txBox="1">
            <a:spLocks noChangeArrowheads="1"/>
          </p:cNvSpPr>
          <p:nvPr/>
        </p:nvSpPr>
        <p:spPr bwMode="auto">
          <a:xfrm>
            <a:off x="962127" y="1392009"/>
            <a:ext cx="10535367" cy="5617743"/>
          </a:xfrm>
          <a:prstGeom prst="rect">
            <a:avLst/>
          </a:prstGeom>
          <a:noFill/>
          <a:ln>
            <a:noFill/>
          </a:ln>
        </p:spPr>
        <p:txBody>
          <a:bodyPr numCol="2">
            <a:spAutoFit/>
          </a:bodyPr>
          <a:lstStyle>
            <a:lvl1pPr marL="514350" indent="-51435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buFont typeface="Arial" panose="020B0604020202020204" pitchFamily="34" charset="0"/>
              <a:buChar char="•"/>
              <a:defRPr/>
            </a:pPr>
            <a:r>
              <a:rPr lang="en-IN" altLang="en-US" sz="1698" dirty="0"/>
              <a:t>Structure Members can be initialized statically or dynamically</a:t>
            </a:r>
          </a:p>
          <a:p>
            <a:pPr marL="0" indent="0">
              <a:defRPr/>
            </a:pPr>
            <a:r>
              <a:rPr lang="en-IN" altLang="en-US" sz="1698" dirty="0">
                <a:latin typeface="Times New Roman" panose="02020603050405020304" pitchFamily="18" charset="0"/>
                <a:cs typeface="Times New Roman" panose="02020603050405020304" pitchFamily="18" charset="0"/>
              </a:rPr>
              <a:t>Static:</a:t>
            </a:r>
          </a:p>
          <a:p>
            <a:pPr marL="0" indent="0">
              <a:defRPr/>
            </a:pPr>
            <a:r>
              <a:rPr lang="en-IN" altLang="en-US" sz="1940" dirty="0">
                <a:latin typeface="Times New Roman" panose="02020603050405020304" pitchFamily="18" charset="0"/>
                <a:cs typeface="Times New Roman" panose="02020603050405020304" pitchFamily="18" charset="0"/>
              </a:rPr>
              <a:t>struct product</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int </a:t>
            </a:r>
            <a:r>
              <a:rPr lang="en-IN" altLang="en-US" sz="1940" dirty="0" err="1">
                <a:latin typeface="Times New Roman" panose="02020603050405020304" pitchFamily="18" charset="0"/>
                <a:cs typeface="Times New Roman" panose="02020603050405020304" pitchFamily="18" charset="0"/>
              </a:rPr>
              <a:t>pid</a:t>
            </a: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char name[20];</a:t>
            </a:r>
          </a:p>
          <a:p>
            <a:pPr marL="0" indent="0">
              <a:defRPr/>
            </a:pPr>
            <a:r>
              <a:rPr lang="en-IN" altLang="en-US" sz="1940" dirty="0">
                <a:latin typeface="Times New Roman" panose="02020603050405020304" pitchFamily="18" charset="0"/>
                <a:cs typeface="Times New Roman" panose="02020603050405020304" pitchFamily="18" charset="0"/>
              </a:rPr>
              <a:t>   int </a:t>
            </a:r>
            <a:r>
              <a:rPr lang="en-IN" altLang="en-US" sz="1940" dirty="0" err="1">
                <a:latin typeface="Times New Roman" panose="02020603050405020304" pitchFamily="18" charset="0"/>
                <a:cs typeface="Times New Roman" panose="02020603050405020304" pitchFamily="18" charset="0"/>
              </a:rPr>
              <a:t>qnt</a:t>
            </a: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float price;</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endParaRPr lang="en-IN" altLang="en-US" sz="1455"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void main()</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struct product p1,p2;</a:t>
            </a:r>
          </a:p>
          <a:p>
            <a:pPr marL="0" indent="0">
              <a:defRPr/>
            </a:pPr>
            <a:r>
              <a:rPr lang="en-IN" altLang="en-US" sz="1940" dirty="0">
                <a:latin typeface="Times New Roman" panose="02020603050405020304" pitchFamily="18" charset="0"/>
                <a:cs typeface="Times New Roman" panose="02020603050405020304" pitchFamily="18" charset="0"/>
              </a:rPr>
              <a:t>   </a:t>
            </a:r>
          </a:p>
          <a:p>
            <a:pPr marL="0" indent="0">
              <a:defRPr/>
            </a:pPr>
            <a:r>
              <a:rPr lang="en-IN" altLang="en-US" sz="1940" dirty="0">
                <a:latin typeface="Times New Roman" panose="02020603050405020304" pitchFamily="18" charset="0"/>
                <a:cs typeface="Times New Roman" panose="02020603050405020304" pitchFamily="18" charset="0"/>
              </a:rPr>
              <a:t>   // individual member initialization.</a:t>
            </a:r>
          </a:p>
          <a:p>
            <a:pPr marL="0" indent="0">
              <a:defRPr/>
            </a:pPr>
            <a:r>
              <a:rPr lang="en-IN" altLang="en-US" sz="1940" dirty="0">
                <a:latin typeface="Times New Roman" panose="02020603050405020304" pitchFamily="18" charset="0"/>
                <a:cs typeface="Times New Roman" panose="02020603050405020304" pitchFamily="18" charset="0"/>
              </a:rPr>
              <a:t>   </a:t>
            </a:r>
          </a:p>
          <a:p>
            <a:pPr marL="0" indent="0">
              <a:defRPr/>
            </a:pPr>
            <a:r>
              <a:rPr lang="en-IN" altLang="en-US" sz="1940" dirty="0">
                <a:latin typeface="Times New Roman" panose="02020603050405020304" pitchFamily="18" charset="0"/>
                <a:cs typeface="Times New Roman" panose="02020603050405020304" pitchFamily="18" charset="0"/>
              </a:rPr>
              <a:t>   p1.pid = 101 ;</a:t>
            </a:r>
          </a:p>
          <a:p>
            <a:pPr marL="0" indent="0">
              <a:defRPr/>
            </a:pPr>
            <a:r>
              <a:rPr lang="en-IN" altLang="en-US" sz="1940" dirty="0">
                <a:latin typeface="Times New Roman" panose="02020603050405020304" pitchFamily="18" charset="0"/>
                <a:cs typeface="Times New Roman" panose="02020603050405020304" pitchFamily="18" charset="0"/>
              </a:rPr>
              <a:t>   </a:t>
            </a:r>
            <a:r>
              <a:rPr lang="en-IN" altLang="en-US" sz="1940" dirty="0" err="1">
                <a:latin typeface="Times New Roman" panose="02020603050405020304" pitchFamily="18" charset="0"/>
                <a:cs typeface="Times New Roman" panose="02020603050405020304" pitchFamily="18" charset="0"/>
              </a:rPr>
              <a:t>strcpy</a:t>
            </a:r>
            <a:r>
              <a:rPr lang="en-IN" altLang="en-US" sz="1940" dirty="0">
                <a:latin typeface="Times New Roman" panose="02020603050405020304" pitchFamily="18" charset="0"/>
                <a:cs typeface="Times New Roman" panose="02020603050405020304" pitchFamily="18" charset="0"/>
              </a:rPr>
              <a:t>( p1.name , “Laptop” );</a:t>
            </a:r>
          </a:p>
          <a:p>
            <a:pPr marL="0" indent="0">
              <a:defRPr/>
            </a:pPr>
            <a:r>
              <a:rPr lang="en-IN" altLang="en-US" sz="1940" dirty="0">
                <a:latin typeface="Times New Roman" panose="02020603050405020304" pitchFamily="18" charset="0"/>
                <a:cs typeface="Times New Roman" panose="02020603050405020304" pitchFamily="18" charset="0"/>
              </a:rPr>
              <a:t>   p1.qnty = 10 ;</a:t>
            </a:r>
          </a:p>
          <a:p>
            <a:pPr marL="0" indent="0">
              <a:defRPr/>
            </a:pPr>
            <a:r>
              <a:rPr lang="en-IN" altLang="en-US" sz="1940" dirty="0">
                <a:latin typeface="Times New Roman" panose="02020603050405020304" pitchFamily="18" charset="0"/>
                <a:cs typeface="Times New Roman" panose="02020603050405020304" pitchFamily="18" charset="0"/>
              </a:rPr>
              <a:t>   p1.price = 35000.00 ;</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   // group initialization method</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   p2 = {102 , “Mobile” , 150 , 12000.00 } ;</a:t>
            </a:r>
          </a:p>
          <a:p>
            <a:pPr marL="0" indent="0">
              <a:defRPr/>
            </a:pPr>
            <a:r>
              <a:rPr lang="en-IN" altLang="en-US" sz="194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28AF040F-570A-4CDC-A6B4-F6CDA18FBB1A}"/>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8547" name="object 4">
            <a:extLst>
              <a:ext uri="{FF2B5EF4-FFF2-40B4-BE49-F238E27FC236}">
                <a16:creationId xmlns:a16="http://schemas.microsoft.com/office/drawing/2014/main" xmlns="" id="{57BC993D-EE01-358B-0159-BC49F6167082}"/>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8548" name="object 5">
            <a:extLst>
              <a:ext uri="{FF2B5EF4-FFF2-40B4-BE49-F238E27FC236}">
                <a16:creationId xmlns:a16="http://schemas.microsoft.com/office/drawing/2014/main" xmlns="" id="{724C689B-992C-1345-124C-CF7869124815}"/>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8549" name="object 6">
            <a:extLst>
              <a:ext uri="{FF2B5EF4-FFF2-40B4-BE49-F238E27FC236}">
                <a16:creationId xmlns:a16="http://schemas.microsoft.com/office/drawing/2014/main" xmlns="" id="{349E2A93-1D20-978D-33F8-F66EFF9FFCA6}"/>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39B465CD-EB19-9E8C-B025-CE3BA2A79D9A}"/>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8551" name="object 10">
            <a:extLst>
              <a:ext uri="{FF2B5EF4-FFF2-40B4-BE49-F238E27FC236}">
                <a16:creationId xmlns:a16="http://schemas.microsoft.com/office/drawing/2014/main" xmlns="" id="{297B3D2F-3EAA-A2D8-A66D-840557099B2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8552" name="Title 10">
            <a:extLst>
              <a:ext uri="{FF2B5EF4-FFF2-40B4-BE49-F238E27FC236}">
                <a16:creationId xmlns:a16="http://schemas.microsoft.com/office/drawing/2014/main" xmlns="" id="{A269502C-7443-75E3-1B66-243185D3BAF1}"/>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8553" name="TextBox 1">
            <a:extLst>
              <a:ext uri="{FF2B5EF4-FFF2-40B4-BE49-F238E27FC236}">
                <a16:creationId xmlns:a16="http://schemas.microsoft.com/office/drawing/2014/main" xmlns="" id="{105B2D08-AB21-BE97-5AEC-CC64F8C01239}"/>
              </a:ext>
            </a:extLst>
          </p:cNvPr>
          <p:cNvSpPr txBox="1">
            <a:spLocks noChangeArrowheads="1"/>
          </p:cNvSpPr>
          <p:nvPr/>
        </p:nvSpPr>
        <p:spPr bwMode="auto">
          <a:xfrm>
            <a:off x="828317" y="828852"/>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Initializing structure members </a:t>
            </a:r>
          </a:p>
        </p:txBody>
      </p:sp>
      <p:sp>
        <p:nvSpPr>
          <p:cNvPr id="92170" name="TextBox 2">
            <a:extLst>
              <a:ext uri="{FF2B5EF4-FFF2-40B4-BE49-F238E27FC236}">
                <a16:creationId xmlns:a16="http://schemas.microsoft.com/office/drawing/2014/main" xmlns="" id="{E22B3347-6C62-5CAF-E891-841E6843CFE5}"/>
              </a:ext>
            </a:extLst>
          </p:cNvPr>
          <p:cNvSpPr txBox="1">
            <a:spLocks noChangeArrowheads="1"/>
          </p:cNvSpPr>
          <p:nvPr/>
        </p:nvSpPr>
        <p:spPr bwMode="auto">
          <a:xfrm>
            <a:off x="962127" y="1392009"/>
            <a:ext cx="10535367" cy="5169817"/>
          </a:xfrm>
          <a:prstGeom prst="rect">
            <a:avLst/>
          </a:prstGeom>
          <a:noFill/>
          <a:ln>
            <a:noFill/>
          </a:ln>
        </p:spPr>
        <p:txBody>
          <a:bodyPr numCol="2">
            <a:spAutoFit/>
          </a:bodyPr>
          <a:lstStyle>
            <a:lvl1pPr marL="514350" indent="-51435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marL="0" indent="0">
              <a:defRPr/>
            </a:pPr>
            <a:r>
              <a:rPr lang="en-IN" altLang="en-US" sz="2183" dirty="0">
                <a:latin typeface="Times New Roman" panose="02020603050405020304" pitchFamily="18" charset="0"/>
                <a:cs typeface="Times New Roman" panose="02020603050405020304" pitchFamily="18" charset="0"/>
              </a:rPr>
              <a:t>Dynamic</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struct product</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int </a:t>
            </a:r>
            <a:r>
              <a:rPr lang="en-IN" altLang="en-US" sz="1940" dirty="0" err="1">
                <a:latin typeface="Times New Roman" panose="02020603050405020304" pitchFamily="18" charset="0"/>
                <a:cs typeface="Times New Roman" panose="02020603050405020304" pitchFamily="18" charset="0"/>
              </a:rPr>
              <a:t>pid</a:t>
            </a: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char name[20];</a:t>
            </a:r>
          </a:p>
          <a:p>
            <a:pPr marL="0" indent="0">
              <a:defRPr/>
            </a:pPr>
            <a:r>
              <a:rPr lang="en-IN" altLang="en-US" sz="1940" dirty="0">
                <a:latin typeface="Times New Roman" panose="02020603050405020304" pitchFamily="18" charset="0"/>
                <a:cs typeface="Times New Roman" panose="02020603050405020304" pitchFamily="18" charset="0"/>
              </a:rPr>
              <a:t>   int </a:t>
            </a:r>
            <a:r>
              <a:rPr lang="en-IN" altLang="en-US" sz="1940" dirty="0" err="1">
                <a:latin typeface="Times New Roman" panose="02020603050405020304" pitchFamily="18" charset="0"/>
                <a:cs typeface="Times New Roman" panose="02020603050405020304" pitchFamily="18" charset="0"/>
              </a:rPr>
              <a:t>qnt</a:t>
            </a: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float price;</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void main()</a:t>
            </a:r>
          </a:p>
          <a:p>
            <a:pPr marL="0" indent="0">
              <a:defRPr/>
            </a:pPr>
            <a:r>
              <a:rPr lang="en-IN" altLang="en-US" sz="1940" dirty="0">
                <a:latin typeface="Times New Roman" panose="02020603050405020304" pitchFamily="18" charset="0"/>
                <a:cs typeface="Times New Roman" panose="02020603050405020304" pitchFamily="18" charset="0"/>
              </a:rPr>
              <a:t>{</a:t>
            </a:r>
          </a:p>
          <a:p>
            <a:pPr marL="0" indent="0">
              <a:defRPr/>
            </a:pPr>
            <a:r>
              <a:rPr lang="en-IN" altLang="en-US" sz="1940" dirty="0">
                <a:latin typeface="Times New Roman" panose="02020603050405020304" pitchFamily="18" charset="0"/>
                <a:cs typeface="Times New Roman" panose="02020603050405020304" pitchFamily="18" charset="0"/>
              </a:rPr>
              <a:t>   struct product p1;</a:t>
            </a:r>
          </a:p>
          <a:p>
            <a:pPr marL="0" indent="0">
              <a:defRPr/>
            </a:pPr>
            <a:r>
              <a:rPr lang="en-IN" altLang="en-US" sz="1940" dirty="0">
                <a:latin typeface="Times New Roman" panose="02020603050405020304" pitchFamily="18" charset="0"/>
                <a:cs typeface="Times New Roman" panose="02020603050405020304" pitchFamily="18" charset="0"/>
              </a:rPr>
              <a:t>   // member initialization using scanf () function.</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   printf(“\n Enter </a:t>
            </a:r>
            <a:r>
              <a:rPr lang="en-IN" altLang="en-US" sz="1940" dirty="0" err="1">
                <a:latin typeface="Times New Roman" panose="02020603050405020304" pitchFamily="18" charset="0"/>
                <a:cs typeface="Times New Roman" panose="02020603050405020304" pitchFamily="18" charset="0"/>
              </a:rPr>
              <a:t>Prduct</a:t>
            </a:r>
            <a:r>
              <a:rPr lang="en-IN" altLang="en-US" sz="1940" dirty="0">
                <a:latin typeface="Times New Roman" panose="02020603050405020304" pitchFamily="18" charset="0"/>
                <a:cs typeface="Times New Roman" panose="02020603050405020304" pitchFamily="18" charset="0"/>
              </a:rPr>
              <a:t> ID, Name, QNT and Price :” ) ;</a:t>
            </a:r>
          </a:p>
          <a:p>
            <a:pPr marL="0" indent="0">
              <a:defRPr/>
            </a:pPr>
            <a:r>
              <a:rPr lang="en-IN" altLang="en-US" sz="1940" dirty="0">
                <a:latin typeface="Times New Roman" panose="02020603050405020304" pitchFamily="18" charset="0"/>
                <a:cs typeface="Times New Roman" panose="02020603050405020304" pitchFamily="18" charset="0"/>
              </a:rPr>
              <a:t>   scanf(“%d %s %d %f”, &amp;p1.pid, &amp;p1.name, &amp;p1.qnty, &amp;p1.price ) ;</a:t>
            </a:r>
          </a:p>
          <a:p>
            <a:pPr marL="0" indent="0">
              <a:defRPr/>
            </a:pPr>
            <a:r>
              <a:rPr lang="en-IN" altLang="en-US" sz="1940" dirty="0">
                <a:latin typeface="Times New Roman" panose="02020603050405020304" pitchFamily="18" charset="0"/>
                <a:cs typeface="Times New Roman" panose="02020603050405020304" pitchFamily="18" charset="0"/>
              </a:rPr>
              <a:t>   printf(“%d %s %d %f”, p1.pid, p1.name, p1.qnty, p1.price ) ;</a:t>
            </a:r>
          </a:p>
          <a:p>
            <a:pPr marL="0" indent="0">
              <a:defRPr/>
            </a:pPr>
            <a:endParaRPr lang="en-IN" altLang="en-US" sz="1940" dirty="0">
              <a:latin typeface="Times New Roman" panose="02020603050405020304" pitchFamily="18" charset="0"/>
              <a:cs typeface="Times New Roman" panose="02020603050405020304" pitchFamily="18" charset="0"/>
            </a:endParaRPr>
          </a:p>
          <a:p>
            <a:pPr marL="0" indent="0">
              <a:defRPr/>
            </a:pPr>
            <a:r>
              <a:rPr lang="en-IN" altLang="en-US" sz="194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CC351A08-2D89-0E6F-F2A4-C163E2D57794}"/>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09571" name="object 4">
            <a:extLst>
              <a:ext uri="{FF2B5EF4-FFF2-40B4-BE49-F238E27FC236}">
                <a16:creationId xmlns:a16="http://schemas.microsoft.com/office/drawing/2014/main" xmlns="" id="{6E601C44-D5E5-E522-588D-8F79CDB14385}"/>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09572" name="object 5">
            <a:extLst>
              <a:ext uri="{FF2B5EF4-FFF2-40B4-BE49-F238E27FC236}">
                <a16:creationId xmlns:a16="http://schemas.microsoft.com/office/drawing/2014/main" xmlns="" id="{DA61A4BF-EC09-B838-C0CD-042DFAB89042}"/>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09573" name="object 6">
            <a:extLst>
              <a:ext uri="{FF2B5EF4-FFF2-40B4-BE49-F238E27FC236}">
                <a16:creationId xmlns:a16="http://schemas.microsoft.com/office/drawing/2014/main" xmlns="" id="{42D1A8A7-3769-EC58-C3C5-BA0B7CF63368}"/>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5DC5A1FA-F00E-969D-5543-B8557F647278}"/>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09575" name="object 10">
            <a:extLst>
              <a:ext uri="{FF2B5EF4-FFF2-40B4-BE49-F238E27FC236}">
                <a16:creationId xmlns:a16="http://schemas.microsoft.com/office/drawing/2014/main" xmlns="" id="{1C056714-1130-CF41-DEC9-FB8A38E3903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09576" name="Title 10">
            <a:extLst>
              <a:ext uri="{FF2B5EF4-FFF2-40B4-BE49-F238E27FC236}">
                <a16:creationId xmlns:a16="http://schemas.microsoft.com/office/drawing/2014/main" xmlns="" id="{98F76452-F6D3-9CE6-EBF9-2E953CFEC93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09577" name="TextBox 1">
            <a:extLst>
              <a:ext uri="{FF2B5EF4-FFF2-40B4-BE49-F238E27FC236}">
                <a16:creationId xmlns:a16="http://schemas.microsoft.com/office/drawing/2014/main" xmlns="" id="{1FFEAC93-0235-1CCD-6C48-10632AC3C074}"/>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CE972E57-C5E9-5D1F-D199-20912C3099BD}"/>
              </a:ext>
            </a:extLst>
          </p:cNvPr>
          <p:cNvSpPr txBox="1"/>
          <p:nvPr/>
        </p:nvSpPr>
        <p:spPr>
          <a:xfrm>
            <a:off x="962127" y="1392009"/>
            <a:ext cx="10535367" cy="4964629"/>
          </a:xfrm>
          <a:prstGeom prst="rect">
            <a:avLst/>
          </a:prstGeom>
          <a:noFill/>
        </p:spPr>
        <p:txBody>
          <a:bodyPr>
            <a:spAutoFit/>
          </a:bodyPr>
          <a:lstStyle/>
          <a:p>
            <a:pPr>
              <a:lnSpc>
                <a:spcPct val="150000"/>
              </a:lnSpc>
              <a:defRPr/>
            </a:pPr>
            <a:r>
              <a:rPr lang="en-IN" sz="1940" i="1" dirty="0" err="1">
                <a:latin typeface="Times New Roman" pitchFamily="18" charset="0"/>
                <a:ea typeface="MS PGothic" pitchFamily="34" charset="-128"/>
                <a:cs typeface="Times New Roman" pitchFamily="18" charset="0"/>
              </a:rPr>
              <a:t>typedef</a:t>
            </a:r>
            <a:r>
              <a:rPr lang="en-IN" sz="1940" i="1" dirty="0">
                <a:latin typeface="Times New Roman" pitchFamily="18" charset="0"/>
                <a:ea typeface="MS PGothic" pitchFamily="34" charset="-128"/>
                <a:cs typeface="Times New Roman" pitchFamily="18" charset="0"/>
              </a:rPr>
              <a:t> </a:t>
            </a:r>
            <a:r>
              <a:rPr lang="en-IN" sz="1940" i="1" dirty="0" err="1">
                <a:latin typeface="Times New Roman" pitchFamily="18" charset="0"/>
                <a:ea typeface="MS PGothic" pitchFamily="34" charset="-128"/>
                <a:cs typeface="Times New Roman" pitchFamily="18" charset="0"/>
              </a:rPr>
              <a:t>struct</a:t>
            </a:r>
            <a:r>
              <a:rPr lang="en-IN" sz="1940" i="1" dirty="0">
                <a:latin typeface="Times New Roman" pitchFamily="18" charset="0"/>
                <a:ea typeface="MS PGothic" pitchFamily="34" charset="-128"/>
                <a:cs typeface="Times New Roman" pitchFamily="18" charset="0"/>
              </a:rPr>
              <a:t> point</a:t>
            </a:r>
            <a:r>
              <a:rPr lang="en-US" sz="1940" i="1" dirty="0">
                <a:latin typeface="Times New Roman" pitchFamily="18" charset="0"/>
                <a:ea typeface="MS PGothic" pitchFamily="34" charset="-128"/>
                <a:cs typeface="Times New Roman" pitchFamily="18" charset="0"/>
              </a:rPr>
              <a:t>{ </a:t>
            </a:r>
          </a:p>
          <a:p>
            <a:pPr>
              <a:lnSpc>
                <a:spcPct val="150000"/>
              </a:lnSpc>
              <a:defRPr/>
            </a:pPr>
            <a:r>
              <a:rPr lang="en-US" sz="1940" i="1" dirty="0" err="1">
                <a:latin typeface="Times New Roman" pitchFamily="18" charset="0"/>
                <a:ea typeface="MS PGothic" pitchFamily="34" charset="-128"/>
                <a:cs typeface="Times New Roman" pitchFamily="18" charset="0"/>
              </a:rPr>
              <a:t>int</a:t>
            </a:r>
            <a:r>
              <a:rPr lang="en-US" sz="1940" i="1" dirty="0">
                <a:latin typeface="Times New Roman" pitchFamily="18" charset="0"/>
                <a:ea typeface="MS PGothic" pitchFamily="34" charset="-128"/>
                <a:cs typeface="Times New Roman" pitchFamily="18" charset="0"/>
              </a:rPr>
              <a:t> x; </a:t>
            </a:r>
          </a:p>
          <a:p>
            <a:pPr>
              <a:lnSpc>
                <a:spcPct val="150000"/>
              </a:lnSpc>
              <a:defRPr/>
            </a:pPr>
            <a:r>
              <a:rPr lang="en-US" sz="1940" i="1" dirty="0" err="1">
                <a:latin typeface="Times New Roman" pitchFamily="18" charset="0"/>
                <a:ea typeface="MS PGothic" pitchFamily="34" charset="-128"/>
                <a:cs typeface="Times New Roman" pitchFamily="18" charset="0"/>
              </a:rPr>
              <a:t>int</a:t>
            </a:r>
            <a:r>
              <a:rPr lang="en-US" sz="1940" i="1" dirty="0">
                <a:latin typeface="Times New Roman" pitchFamily="18" charset="0"/>
                <a:ea typeface="MS PGothic" pitchFamily="34" charset="-128"/>
                <a:cs typeface="Times New Roman" pitchFamily="18" charset="0"/>
              </a:rPr>
              <a:t> y; } Dot; </a:t>
            </a:r>
          </a:p>
          <a:p>
            <a:pPr>
              <a:lnSpc>
                <a:spcPct val="150000"/>
              </a:lnSpc>
              <a:defRPr/>
            </a:pPr>
            <a:r>
              <a:rPr lang="en-US" sz="1940" i="1" dirty="0">
                <a:latin typeface="Times New Roman" pitchFamily="18" charset="0"/>
                <a:ea typeface="MS PGothic" pitchFamily="34" charset="-128"/>
                <a:cs typeface="Times New Roman" pitchFamily="18" charset="0"/>
              </a:rPr>
              <a:t>Dot </a:t>
            </a:r>
            <a:r>
              <a:rPr lang="en-US" sz="1940" i="1" dirty="0" err="1">
                <a:latin typeface="Times New Roman" pitchFamily="18" charset="0"/>
                <a:ea typeface="MS PGothic" pitchFamily="34" charset="-128"/>
                <a:cs typeface="Times New Roman" pitchFamily="18" charset="0"/>
              </a:rPr>
              <a:t>left,right</a:t>
            </a:r>
            <a:r>
              <a:rPr lang="en-US" sz="1940" i="1" dirty="0">
                <a:latin typeface="Times New Roman" pitchFamily="18" charset="0"/>
                <a:ea typeface="MS PGothic" pitchFamily="34" charset="-128"/>
                <a:cs typeface="Times New Roman" pitchFamily="18" charset="0"/>
              </a:rPr>
              <a:t>;</a:t>
            </a:r>
          </a:p>
          <a:p>
            <a:pPr marL="277246" indent="-277246">
              <a:lnSpc>
                <a:spcPct val="150000"/>
              </a:lnSpc>
              <a:buFont typeface="Arial" pitchFamily="34" charset="0"/>
              <a:buChar char="•"/>
              <a:defRPr/>
            </a:pPr>
            <a:r>
              <a:rPr lang="en-US" sz="1940" dirty="0">
                <a:ea typeface="MS PGothic" pitchFamily="34" charset="-128"/>
              </a:rPr>
              <a:t>When </a:t>
            </a:r>
            <a:r>
              <a:rPr lang="en-US" sz="1940" dirty="0" err="1">
                <a:ea typeface="MS PGothic" pitchFamily="34" charset="-128"/>
              </a:rPr>
              <a:t>typedef</a:t>
            </a:r>
            <a:r>
              <a:rPr lang="en-US" sz="1940" dirty="0">
                <a:ea typeface="MS PGothic" pitchFamily="34" charset="-128"/>
              </a:rPr>
              <a:t> is used to name a structure, the structure tag name is not necessary. </a:t>
            </a:r>
          </a:p>
          <a:p>
            <a:pPr>
              <a:lnSpc>
                <a:spcPct val="150000"/>
              </a:lnSpc>
              <a:defRPr/>
            </a:pPr>
            <a:r>
              <a:rPr lang="en-US" sz="1940" i="1" dirty="0" err="1">
                <a:latin typeface="Times New Roman" pitchFamily="18" charset="0"/>
                <a:ea typeface="MS PGothic" pitchFamily="34" charset="-128"/>
                <a:cs typeface="Times New Roman" pitchFamily="18" charset="0"/>
              </a:rPr>
              <a:t>typedef</a:t>
            </a:r>
            <a:r>
              <a:rPr lang="en-US" sz="1940" i="1" dirty="0">
                <a:latin typeface="Times New Roman" pitchFamily="18" charset="0"/>
                <a:ea typeface="MS PGothic" pitchFamily="34" charset="-128"/>
                <a:cs typeface="Times New Roman" pitchFamily="18" charset="0"/>
              </a:rPr>
              <a:t> </a:t>
            </a:r>
            <a:r>
              <a:rPr lang="en-US" sz="1940" i="1" dirty="0" err="1">
                <a:latin typeface="Times New Roman" pitchFamily="18" charset="0"/>
                <a:ea typeface="MS PGothic" pitchFamily="34" charset="-128"/>
                <a:cs typeface="Times New Roman" pitchFamily="18" charset="0"/>
              </a:rPr>
              <a:t>struct</a:t>
            </a:r>
            <a:r>
              <a:rPr lang="en-US" sz="1940" i="1" dirty="0">
                <a:latin typeface="Times New Roman" pitchFamily="18" charset="0"/>
                <a:ea typeface="MS PGothic" pitchFamily="34" charset="-128"/>
                <a:cs typeface="Times New Roman" pitchFamily="18" charset="0"/>
              </a:rPr>
              <a:t>     /* no structure tag name used */ </a:t>
            </a:r>
          </a:p>
          <a:p>
            <a:pPr>
              <a:lnSpc>
                <a:spcPct val="150000"/>
              </a:lnSpc>
              <a:defRPr/>
            </a:pPr>
            <a:r>
              <a:rPr lang="en-US" sz="1940" i="1" dirty="0">
                <a:latin typeface="Times New Roman" pitchFamily="18" charset="0"/>
                <a:ea typeface="MS PGothic" pitchFamily="34" charset="-128"/>
                <a:cs typeface="Times New Roman" pitchFamily="18" charset="0"/>
              </a:rPr>
              <a:t>{ </a:t>
            </a:r>
          </a:p>
          <a:p>
            <a:pPr>
              <a:lnSpc>
                <a:spcPct val="150000"/>
              </a:lnSpc>
              <a:defRPr/>
            </a:pPr>
            <a:r>
              <a:rPr lang="en-US" sz="1940" i="1" dirty="0">
                <a:latin typeface="Times New Roman" pitchFamily="18" charset="0"/>
                <a:ea typeface="MS PGothic" pitchFamily="34" charset="-128"/>
                <a:cs typeface="Times New Roman" pitchFamily="18" charset="0"/>
              </a:rPr>
              <a:t>float real;</a:t>
            </a:r>
          </a:p>
          <a:p>
            <a:pPr>
              <a:lnSpc>
                <a:spcPct val="150000"/>
              </a:lnSpc>
              <a:defRPr/>
            </a:pPr>
            <a:r>
              <a:rPr lang="en-US" sz="1940" i="1" dirty="0">
                <a:latin typeface="Times New Roman" pitchFamily="18" charset="0"/>
                <a:ea typeface="MS PGothic" pitchFamily="34" charset="-128"/>
                <a:cs typeface="Times New Roman" pitchFamily="18" charset="0"/>
              </a:rPr>
              <a:t> float imaginary; </a:t>
            </a:r>
          </a:p>
          <a:p>
            <a:pPr>
              <a:lnSpc>
                <a:spcPct val="150000"/>
              </a:lnSpc>
              <a:defRPr/>
            </a:pPr>
            <a:r>
              <a:rPr lang="en-US" sz="1940" i="1" dirty="0">
                <a:latin typeface="Times New Roman" pitchFamily="18" charset="0"/>
                <a:ea typeface="MS PGothic" pitchFamily="34" charset="-128"/>
                <a:cs typeface="Times New Roman" pitchFamily="18" charset="0"/>
              </a:rPr>
              <a:t>} complex; /* means complex number */ </a:t>
            </a:r>
          </a:p>
          <a:p>
            <a:pPr>
              <a:lnSpc>
                <a:spcPct val="150000"/>
              </a:lnSpc>
              <a:defRPr/>
            </a:pPr>
            <a:r>
              <a:rPr lang="en-US" sz="1940" i="1" dirty="0">
                <a:latin typeface="Times New Roman" pitchFamily="18" charset="0"/>
                <a:ea typeface="MS PGothic" pitchFamily="34" charset="-128"/>
                <a:cs typeface="Times New Roman" pitchFamily="18" charset="0"/>
              </a:rPr>
              <a:t>complex </a:t>
            </a:r>
            <a:r>
              <a:rPr lang="en-US" sz="1940" i="1" dirty="0" err="1">
                <a:latin typeface="Times New Roman" pitchFamily="18" charset="0"/>
                <a:ea typeface="MS PGothic" pitchFamily="34" charset="-128"/>
                <a:cs typeface="Times New Roman" pitchFamily="18" charset="0"/>
              </a:rPr>
              <a:t>u,v</a:t>
            </a:r>
            <a:r>
              <a:rPr lang="en-US" sz="1940" i="1" dirty="0">
                <a:latin typeface="Times New Roman" pitchFamily="18" charset="0"/>
                <a:ea typeface="MS PGothic" pitchFamily="34" charset="-128"/>
                <a:cs typeface="Times New Roman" pitchFamily="18" charset="0"/>
              </a:rPr>
              <a:t>;</a:t>
            </a:r>
            <a:endParaRPr lang="en-IN" sz="1940" i="1" dirty="0">
              <a:latin typeface="Times New Roman" pitchFamily="18" charset="0"/>
              <a:ea typeface="MS PGothic" pitchFamily="34" charset="-128"/>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81B3321-E686-416F-77EC-19555E111EA1}"/>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2163" name="object 4">
            <a:extLst>
              <a:ext uri="{FF2B5EF4-FFF2-40B4-BE49-F238E27FC236}">
                <a16:creationId xmlns:a16="http://schemas.microsoft.com/office/drawing/2014/main" xmlns="" id="{D83DD185-99D8-C226-414F-2BA9BA3A585F}"/>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2164" name="object 5">
            <a:extLst>
              <a:ext uri="{FF2B5EF4-FFF2-40B4-BE49-F238E27FC236}">
                <a16:creationId xmlns:a16="http://schemas.microsoft.com/office/drawing/2014/main" xmlns="" id="{3DD4F806-F688-1101-F527-1FC1D34E9842}"/>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2165" name="object 6">
            <a:extLst>
              <a:ext uri="{FF2B5EF4-FFF2-40B4-BE49-F238E27FC236}">
                <a16:creationId xmlns:a16="http://schemas.microsoft.com/office/drawing/2014/main" xmlns="" id="{F580BC80-746E-CD85-6A13-A58F8A5EB263}"/>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FA4B1F9C-EC21-7372-5FFA-CEE0D07A531B}"/>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2167" name="object 10">
            <a:extLst>
              <a:ext uri="{FF2B5EF4-FFF2-40B4-BE49-F238E27FC236}">
                <a16:creationId xmlns:a16="http://schemas.microsoft.com/office/drawing/2014/main" xmlns="" id="{7C7F2DD5-64BB-6018-20C1-8653DA26DCCC}"/>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2168" name="Title 10">
            <a:extLst>
              <a:ext uri="{FF2B5EF4-FFF2-40B4-BE49-F238E27FC236}">
                <a16:creationId xmlns:a16="http://schemas.microsoft.com/office/drawing/2014/main" xmlns="" id="{74A2CB02-F337-8024-FF28-12B6C7C514A9}"/>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2169" name="TextBox 1">
            <a:extLst>
              <a:ext uri="{FF2B5EF4-FFF2-40B4-BE49-F238E27FC236}">
                <a16:creationId xmlns:a16="http://schemas.microsoft.com/office/drawing/2014/main" xmlns="" id="{C0019642-5D7B-80DC-DE43-A487E292BF03}"/>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Introduction</a:t>
            </a:r>
          </a:p>
        </p:txBody>
      </p:sp>
      <p:sp>
        <p:nvSpPr>
          <p:cNvPr id="92170" name="TextBox 2">
            <a:extLst>
              <a:ext uri="{FF2B5EF4-FFF2-40B4-BE49-F238E27FC236}">
                <a16:creationId xmlns:a16="http://schemas.microsoft.com/office/drawing/2014/main" xmlns="" id="{22873C6E-1D22-A6D3-F4C0-265679B67DF4}"/>
              </a:ext>
            </a:extLst>
          </p:cNvPr>
          <p:cNvSpPr txBox="1">
            <a:spLocks noChangeArrowheads="1"/>
          </p:cNvSpPr>
          <p:nvPr/>
        </p:nvSpPr>
        <p:spPr bwMode="auto">
          <a:xfrm>
            <a:off x="920732" y="1626898"/>
            <a:ext cx="10535367" cy="4180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200000"/>
              </a:lnSpc>
              <a:buFont typeface="Arial" panose="020B0604020202020204" pitchFamily="34" charset="0"/>
              <a:buChar char="•"/>
            </a:pPr>
            <a:r>
              <a:rPr lang="en-US" altLang="en-US" sz="1940">
                <a:solidFill>
                  <a:srgbClr val="FF0000"/>
                </a:solidFill>
                <a:latin typeface="Times New Roman" panose="02020603050405020304" pitchFamily="18" charset="0"/>
                <a:cs typeface="Times New Roman" panose="02020603050405020304" pitchFamily="18" charset="0"/>
              </a:rPr>
              <a:t>Array</a:t>
            </a:r>
            <a:r>
              <a:rPr lang="en-US" altLang="en-US" sz="1940">
                <a:latin typeface="Times New Roman" panose="02020603050405020304" pitchFamily="18" charset="0"/>
                <a:cs typeface="Times New Roman" panose="02020603050405020304" pitchFamily="18" charset="0"/>
              </a:rPr>
              <a:t>- A user defined type, stores the data element of same data type.</a:t>
            </a:r>
          </a:p>
          <a:p>
            <a:pPr>
              <a:lnSpc>
                <a:spcPct val="200000"/>
              </a:lnSpc>
              <a:buFont typeface="Arial" panose="020B0604020202020204" pitchFamily="34" charset="0"/>
              <a:buChar char="•"/>
            </a:pPr>
            <a:r>
              <a:rPr lang="en-US" altLang="en-US" sz="1940">
                <a:solidFill>
                  <a:schemeClr val="accent1"/>
                </a:solidFill>
                <a:latin typeface="Times New Roman" panose="02020603050405020304" pitchFamily="18" charset="0"/>
                <a:cs typeface="Times New Roman" panose="02020603050405020304" pitchFamily="18" charset="0"/>
              </a:rPr>
              <a:t>Structure</a:t>
            </a:r>
            <a:r>
              <a:rPr lang="en-US" altLang="en-US" sz="1940">
                <a:latin typeface="Times New Roman" panose="02020603050405020304" pitchFamily="18" charset="0"/>
                <a:cs typeface="Times New Roman" panose="02020603050405020304" pitchFamily="18" charset="0"/>
              </a:rPr>
              <a:t>-user-defined data type that can hold a collection of elements of different fundamental data types. </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Structure Definition: A structure is a collection of variables under a single name.  These variables can be of different types, and each has a  name which is used to select it from the structure.</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For example: A student has various data such as- Name, USN, Courses taken, Marks etc, the values of which cannot be stored in an array.</a:t>
            </a:r>
            <a:endParaRPr lang="en-IN" altLang="en-US" sz="194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F7C9E53-591E-2908-ED38-89082F4F2968}"/>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0595" name="object 4">
            <a:extLst>
              <a:ext uri="{FF2B5EF4-FFF2-40B4-BE49-F238E27FC236}">
                <a16:creationId xmlns:a16="http://schemas.microsoft.com/office/drawing/2014/main" xmlns="" id="{3E23ACC5-7E76-458A-54BB-C2C29C470371}"/>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0596" name="object 5">
            <a:extLst>
              <a:ext uri="{FF2B5EF4-FFF2-40B4-BE49-F238E27FC236}">
                <a16:creationId xmlns:a16="http://schemas.microsoft.com/office/drawing/2014/main" xmlns="" id="{CA88104A-45EE-B3F1-45F6-DF19FD2D82D1}"/>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0597" name="object 6">
            <a:extLst>
              <a:ext uri="{FF2B5EF4-FFF2-40B4-BE49-F238E27FC236}">
                <a16:creationId xmlns:a16="http://schemas.microsoft.com/office/drawing/2014/main" xmlns="" id="{A15CCD06-95CD-7A6B-C17E-F0F90130887C}"/>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27892193-6483-7D1E-E718-7C9623A1972C}"/>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0599" name="object 10">
            <a:extLst>
              <a:ext uri="{FF2B5EF4-FFF2-40B4-BE49-F238E27FC236}">
                <a16:creationId xmlns:a16="http://schemas.microsoft.com/office/drawing/2014/main" xmlns="" id="{342C27C7-BC28-B201-FB0C-4AE0E72EAAFA}"/>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0600" name="Title 10">
            <a:extLst>
              <a:ext uri="{FF2B5EF4-FFF2-40B4-BE49-F238E27FC236}">
                <a16:creationId xmlns:a16="http://schemas.microsoft.com/office/drawing/2014/main" xmlns="" id="{42C5264F-17B7-BE88-BB88-7B64A82F7C5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0601" name="TextBox 1">
            <a:extLst>
              <a:ext uri="{FF2B5EF4-FFF2-40B4-BE49-F238E27FC236}">
                <a16:creationId xmlns:a16="http://schemas.microsoft.com/office/drawing/2014/main" xmlns="" id="{7F628391-D798-517D-9872-2C68A464F477}"/>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110602" name="TextBox 2">
            <a:extLst>
              <a:ext uri="{FF2B5EF4-FFF2-40B4-BE49-F238E27FC236}">
                <a16:creationId xmlns:a16="http://schemas.microsoft.com/office/drawing/2014/main" xmlns="" id="{55C36AF2-625B-4C1C-D177-F23BFEF0640A}"/>
              </a:ext>
            </a:extLst>
          </p:cNvPr>
          <p:cNvSpPr txBox="1">
            <a:spLocks noChangeArrowheads="1"/>
          </p:cNvSpPr>
          <p:nvPr/>
        </p:nvSpPr>
        <p:spPr bwMode="auto">
          <a:xfrm>
            <a:off x="5423100" y="1255310"/>
            <a:ext cx="5386090" cy="250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1455"/>
              <a:t>struct personal_data </a:t>
            </a:r>
          </a:p>
          <a:p>
            <a:pPr>
              <a:lnSpc>
                <a:spcPct val="150000"/>
              </a:lnSpc>
            </a:pPr>
            <a:r>
              <a:rPr lang="en-US" altLang="en-US" sz="1455"/>
              <a:t>{ char name[100]; </a:t>
            </a:r>
          </a:p>
          <a:p>
            <a:pPr>
              <a:lnSpc>
                <a:spcPct val="150000"/>
              </a:lnSpc>
            </a:pPr>
            <a:r>
              <a:rPr lang="en-US" altLang="en-US" sz="1455"/>
              <a:t>char address[200]; </a:t>
            </a:r>
          </a:p>
          <a:p>
            <a:pPr>
              <a:lnSpc>
                <a:spcPct val="150000"/>
              </a:lnSpc>
            </a:pPr>
            <a:r>
              <a:rPr lang="en-US" altLang="en-US" sz="1455"/>
              <a:t>int year_of_birth; </a:t>
            </a:r>
          </a:p>
          <a:p>
            <a:pPr>
              <a:lnSpc>
                <a:spcPct val="150000"/>
              </a:lnSpc>
            </a:pPr>
            <a:r>
              <a:rPr lang="en-US" altLang="en-US" sz="1455"/>
              <a:t>int month_of_birth; </a:t>
            </a:r>
          </a:p>
          <a:p>
            <a:pPr>
              <a:lnSpc>
                <a:spcPct val="150000"/>
              </a:lnSpc>
            </a:pPr>
            <a:r>
              <a:rPr lang="en-US" altLang="en-US" sz="1455"/>
              <a:t>int day_of_birth; }; </a:t>
            </a:r>
          </a:p>
          <a:p>
            <a:pPr>
              <a:lnSpc>
                <a:spcPct val="150000"/>
              </a:lnSpc>
            </a:pPr>
            <a:r>
              <a:rPr lang="en-US" altLang="en-US" sz="1455"/>
              <a:t>struct personal_data monish, venkat, naresh</a:t>
            </a:r>
            <a:r>
              <a:rPr lang="en-US" altLang="en-US" sz="1940"/>
              <a:t>;</a:t>
            </a:r>
            <a:endParaRPr lang="en-IN" altLang="en-US" sz="1940" i="1">
              <a:latin typeface="Times New Roman" panose="02020603050405020304" pitchFamily="18" charset="0"/>
              <a:cs typeface="Times New Roman" panose="02020603050405020304" pitchFamily="18" charset="0"/>
            </a:endParaRPr>
          </a:p>
        </p:txBody>
      </p:sp>
      <p:sp>
        <p:nvSpPr>
          <p:cNvPr id="110603" name="TextBox 11">
            <a:extLst>
              <a:ext uri="{FF2B5EF4-FFF2-40B4-BE49-F238E27FC236}">
                <a16:creationId xmlns:a16="http://schemas.microsoft.com/office/drawing/2014/main" xmlns="" id="{B4129056-8DBE-EA0D-C7F8-87C94A92E4DE}"/>
              </a:ext>
            </a:extLst>
          </p:cNvPr>
          <p:cNvSpPr txBox="1">
            <a:spLocks noChangeArrowheads="1"/>
          </p:cNvSpPr>
          <p:nvPr/>
        </p:nvSpPr>
        <p:spPr bwMode="auto">
          <a:xfrm>
            <a:off x="618456" y="1472872"/>
            <a:ext cx="5611354" cy="207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1455"/>
              <a:t>struct </a:t>
            </a:r>
          </a:p>
          <a:p>
            <a:pPr>
              <a:lnSpc>
                <a:spcPct val="150000"/>
              </a:lnSpc>
            </a:pPr>
            <a:r>
              <a:rPr lang="en-US" altLang="en-US" sz="1455"/>
              <a:t>{ char name[100]; </a:t>
            </a:r>
          </a:p>
          <a:p>
            <a:pPr>
              <a:lnSpc>
                <a:spcPct val="150000"/>
              </a:lnSpc>
            </a:pPr>
            <a:r>
              <a:rPr lang="en-US" altLang="en-US" sz="1455"/>
              <a:t>char address[200]; </a:t>
            </a:r>
          </a:p>
          <a:p>
            <a:pPr>
              <a:lnSpc>
                <a:spcPct val="150000"/>
              </a:lnSpc>
            </a:pPr>
            <a:r>
              <a:rPr lang="en-US" altLang="en-US" sz="1455"/>
              <a:t>int year_of_birth; </a:t>
            </a:r>
          </a:p>
          <a:p>
            <a:pPr>
              <a:lnSpc>
                <a:spcPct val="150000"/>
              </a:lnSpc>
            </a:pPr>
            <a:r>
              <a:rPr lang="en-US" altLang="en-US" sz="1455"/>
              <a:t>int month_of_birth; </a:t>
            </a:r>
          </a:p>
          <a:p>
            <a:pPr>
              <a:lnSpc>
                <a:spcPct val="150000"/>
              </a:lnSpc>
            </a:pPr>
            <a:r>
              <a:rPr lang="en-US" altLang="en-US" sz="1455"/>
              <a:t>int day_of_birth; }monish, venkat, naresh;</a:t>
            </a:r>
            <a:endParaRPr lang="en-IN" altLang="en-US" sz="1455" i="1">
              <a:latin typeface="Times New Roman" panose="02020603050405020304" pitchFamily="18" charset="0"/>
              <a:cs typeface="Times New Roman" panose="02020603050405020304" pitchFamily="18" charset="0"/>
            </a:endParaRPr>
          </a:p>
        </p:txBody>
      </p:sp>
      <p:sp>
        <p:nvSpPr>
          <p:cNvPr id="110604" name="TextBox 12">
            <a:extLst>
              <a:ext uri="{FF2B5EF4-FFF2-40B4-BE49-F238E27FC236}">
                <a16:creationId xmlns:a16="http://schemas.microsoft.com/office/drawing/2014/main" xmlns="" id="{F308D3E6-26F8-F7B5-564A-E20EF76F885B}"/>
              </a:ext>
            </a:extLst>
          </p:cNvPr>
          <p:cNvSpPr txBox="1">
            <a:spLocks noChangeArrowheads="1"/>
          </p:cNvSpPr>
          <p:nvPr/>
        </p:nvSpPr>
        <p:spPr bwMode="auto">
          <a:xfrm>
            <a:off x="2463879" y="3403971"/>
            <a:ext cx="5385128" cy="3179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1940"/>
              <a:t>typedef struct  personal_data </a:t>
            </a:r>
          </a:p>
          <a:p>
            <a:pPr>
              <a:lnSpc>
                <a:spcPct val="150000"/>
              </a:lnSpc>
            </a:pPr>
            <a:r>
              <a:rPr lang="en-US" altLang="en-US" sz="1940"/>
              <a:t>{ char name[100]; </a:t>
            </a:r>
          </a:p>
          <a:p>
            <a:pPr>
              <a:lnSpc>
                <a:spcPct val="150000"/>
              </a:lnSpc>
            </a:pPr>
            <a:r>
              <a:rPr lang="en-US" altLang="en-US" sz="1940"/>
              <a:t>char address[200]; </a:t>
            </a:r>
          </a:p>
          <a:p>
            <a:pPr>
              <a:lnSpc>
                <a:spcPct val="150000"/>
              </a:lnSpc>
            </a:pPr>
            <a:r>
              <a:rPr lang="en-US" altLang="en-US" sz="1940"/>
              <a:t>int year_of_birth; </a:t>
            </a:r>
          </a:p>
          <a:p>
            <a:pPr>
              <a:lnSpc>
                <a:spcPct val="150000"/>
              </a:lnSpc>
            </a:pPr>
            <a:r>
              <a:rPr lang="en-US" altLang="en-US" sz="1940"/>
              <a:t>int month_of_birth; </a:t>
            </a:r>
          </a:p>
          <a:p>
            <a:pPr>
              <a:lnSpc>
                <a:spcPct val="150000"/>
              </a:lnSpc>
            </a:pPr>
            <a:r>
              <a:rPr lang="en-US" altLang="en-US" sz="1940"/>
              <a:t>int day_of_birth; }PD; </a:t>
            </a:r>
          </a:p>
          <a:p>
            <a:pPr>
              <a:lnSpc>
                <a:spcPct val="150000"/>
              </a:lnSpc>
            </a:pPr>
            <a:r>
              <a:rPr lang="en-US" altLang="en-US" sz="1940"/>
              <a:t>PD monish, venkat, naresh;</a:t>
            </a:r>
            <a:endParaRPr lang="en-IN" altLang="en-US" sz="1940" i="1">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6A37FF4-E13F-EE65-0A51-1C1756A61DD2}"/>
              </a:ext>
            </a:extLst>
          </p:cNvPr>
          <p:cNvSpPr/>
          <p:nvPr/>
        </p:nvSpPr>
        <p:spPr>
          <a:xfrm>
            <a:off x="-20751" y="15403"/>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1619" name="object 4">
            <a:extLst>
              <a:ext uri="{FF2B5EF4-FFF2-40B4-BE49-F238E27FC236}">
                <a16:creationId xmlns:a16="http://schemas.microsoft.com/office/drawing/2014/main" xmlns="" id="{0230E8CC-7C01-FFBD-41D9-ED57E8D7C626}"/>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1620" name="object 5">
            <a:extLst>
              <a:ext uri="{FF2B5EF4-FFF2-40B4-BE49-F238E27FC236}">
                <a16:creationId xmlns:a16="http://schemas.microsoft.com/office/drawing/2014/main" xmlns="" id="{3ADC50DE-B705-A66F-F811-AAF86431CFC3}"/>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1621" name="object 6">
            <a:extLst>
              <a:ext uri="{FF2B5EF4-FFF2-40B4-BE49-F238E27FC236}">
                <a16:creationId xmlns:a16="http://schemas.microsoft.com/office/drawing/2014/main" xmlns="" id="{5CA00580-0308-D87E-4DE6-A1D288B07D2D}"/>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C9E16F8D-F244-FBE7-C627-58A5D45C1678}"/>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1623" name="object 10">
            <a:extLst>
              <a:ext uri="{FF2B5EF4-FFF2-40B4-BE49-F238E27FC236}">
                <a16:creationId xmlns:a16="http://schemas.microsoft.com/office/drawing/2014/main" xmlns="" id="{1BAE7C37-D1DF-3BD3-96F9-66D54DFA834C}"/>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1624" name="Title 10">
            <a:extLst>
              <a:ext uri="{FF2B5EF4-FFF2-40B4-BE49-F238E27FC236}">
                <a16:creationId xmlns:a16="http://schemas.microsoft.com/office/drawing/2014/main" xmlns="" id="{7194CA0E-F614-BD2B-BA0B-07ADA682A9A4}"/>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1625" name="TextBox 1">
            <a:extLst>
              <a:ext uri="{FF2B5EF4-FFF2-40B4-BE49-F238E27FC236}">
                <a16:creationId xmlns:a16="http://schemas.microsoft.com/office/drawing/2014/main" xmlns="" id="{AE0D323C-49FC-AA38-F8EB-0D2AFEE669FE}"/>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668">
                <a:latin typeface="Times New Roman" panose="02020603050405020304" pitchFamily="18" charset="0"/>
                <a:cs typeface="Times New Roman" panose="02020603050405020304" pitchFamily="18" charset="0"/>
              </a:rPr>
              <a:t>Accessing the Members of a Structure</a:t>
            </a:r>
          </a:p>
        </p:txBody>
      </p:sp>
      <p:sp>
        <p:nvSpPr>
          <p:cNvPr id="111626" name="TextBox 11">
            <a:extLst>
              <a:ext uri="{FF2B5EF4-FFF2-40B4-BE49-F238E27FC236}">
                <a16:creationId xmlns:a16="http://schemas.microsoft.com/office/drawing/2014/main" xmlns="" id="{B8433272-2C05-15A7-1151-8F2B46A4FF22}"/>
              </a:ext>
            </a:extLst>
          </p:cNvPr>
          <p:cNvSpPr txBox="1">
            <a:spLocks noChangeArrowheads="1"/>
          </p:cNvSpPr>
          <p:nvPr/>
        </p:nvSpPr>
        <p:spPr bwMode="auto">
          <a:xfrm>
            <a:off x="618457" y="1472872"/>
            <a:ext cx="10236942" cy="3415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1455"/>
              <a:t>The members of a structure can be accessed  using the ‘.’, dot operator.</a:t>
            </a:r>
          </a:p>
          <a:p>
            <a:pPr>
              <a:lnSpc>
                <a:spcPct val="150000"/>
              </a:lnSpc>
              <a:buFont typeface="Arial" panose="020B0604020202020204" pitchFamily="34" charset="0"/>
              <a:buChar char="•"/>
            </a:pPr>
            <a:r>
              <a:rPr lang="en-US" altLang="en-US" sz="1455"/>
              <a:t>The general form of the statement for accessing a member of a structure is as follows. &lt; structure_variable &gt;.&lt; member_name &gt; ;</a:t>
            </a: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endParaRPr lang="en-US" altLang="en-US" sz="1455" i="1">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altLang="en-US" sz="1455"/>
              <a:t>To print this value assigned to the member on the screen, the following code is written. printf(“%d”, s2.b); </a:t>
            </a:r>
            <a:endParaRPr lang="en-IN" altLang="en-US" sz="1455" i="1">
              <a:latin typeface="Times New Roman" panose="02020603050405020304" pitchFamily="18" charset="0"/>
              <a:cs typeface="Times New Roman" panose="02020603050405020304" pitchFamily="18" charset="0"/>
            </a:endParaRPr>
          </a:p>
        </p:txBody>
      </p:sp>
      <p:pic>
        <p:nvPicPr>
          <p:cNvPr id="98306" name="Picture 2">
            <a:extLst>
              <a:ext uri="{FF2B5EF4-FFF2-40B4-BE49-F238E27FC236}">
                <a16:creationId xmlns:a16="http://schemas.microsoft.com/office/drawing/2014/main" xmlns="" id="{9745C282-CE72-76EC-F450-316D4530481E}"/>
              </a:ext>
            </a:extLst>
          </p:cNvPr>
          <p:cNvPicPr>
            <a:picLocks noChangeAspect="1" noChangeArrowheads="1"/>
          </p:cNvPicPr>
          <p:nvPr/>
        </p:nvPicPr>
        <p:blipFill>
          <a:blip r:embed="rId3"/>
          <a:srcRect/>
          <a:stretch>
            <a:fillRect/>
          </a:stretch>
        </p:blipFill>
        <p:spPr bwMode="auto">
          <a:xfrm>
            <a:off x="1412653" y="2536614"/>
            <a:ext cx="3682180" cy="1699097"/>
          </a:xfrm>
          <a:prstGeom prst="rect">
            <a:avLst/>
          </a:prstGeom>
          <a:noFill/>
          <a:ln>
            <a:noFill/>
          </a:ln>
          <a:effectLst>
            <a:prstShdw prst="shdw18" dist="17961" dir="13500000">
              <a:schemeClr val="accent1">
                <a:gamma/>
                <a:shade val="60000"/>
                <a:invGamma/>
              </a:schemeClr>
            </a:prstShdw>
          </a:effectLst>
        </p:spPr>
      </p:pic>
      <p:pic>
        <p:nvPicPr>
          <p:cNvPr id="98307" name="Picture 3">
            <a:extLst>
              <a:ext uri="{FF2B5EF4-FFF2-40B4-BE49-F238E27FC236}">
                <a16:creationId xmlns:a16="http://schemas.microsoft.com/office/drawing/2014/main" xmlns="" id="{FE5DC5D0-F860-1094-B2C1-089628DCD25C}"/>
              </a:ext>
            </a:extLst>
          </p:cNvPr>
          <p:cNvPicPr>
            <a:picLocks noChangeAspect="1" noChangeArrowheads="1"/>
          </p:cNvPicPr>
          <p:nvPr/>
        </p:nvPicPr>
        <p:blipFill>
          <a:blip r:embed="rId4"/>
          <a:srcRect/>
          <a:stretch>
            <a:fillRect/>
          </a:stretch>
        </p:blipFill>
        <p:spPr bwMode="auto">
          <a:xfrm>
            <a:off x="5911169" y="2536613"/>
            <a:ext cx="3782297" cy="1543146"/>
          </a:xfrm>
          <a:prstGeom prst="rect">
            <a:avLst/>
          </a:prstGeom>
          <a:noFill/>
          <a:ln>
            <a:noFill/>
          </a:ln>
          <a:effectLst>
            <a:prstShdw prst="shdw18" dist="17961" dir="13500000">
              <a:schemeClr val="accent1">
                <a:gamma/>
                <a:shade val="60000"/>
                <a:invGamma/>
              </a:schemeClr>
            </a:prstShdw>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1A23D99E-0975-6CCB-5849-C9198EF416BC}"/>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2643" name="object 4">
            <a:extLst>
              <a:ext uri="{FF2B5EF4-FFF2-40B4-BE49-F238E27FC236}">
                <a16:creationId xmlns:a16="http://schemas.microsoft.com/office/drawing/2014/main" xmlns="" id="{341E730F-BBB8-FA8A-65A3-D3B97DB3C757}"/>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2644" name="object 5">
            <a:extLst>
              <a:ext uri="{FF2B5EF4-FFF2-40B4-BE49-F238E27FC236}">
                <a16:creationId xmlns:a16="http://schemas.microsoft.com/office/drawing/2014/main" xmlns="" id="{26EC722E-2B0A-BF20-B901-31CEF71D809D}"/>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2645" name="object 6">
            <a:extLst>
              <a:ext uri="{FF2B5EF4-FFF2-40B4-BE49-F238E27FC236}">
                <a16:creationId xmlns:a16="http://schemas.microsoft.com/office/drawing/2014/main" xmlns="" id="{11D58C7A-66C0-7D88-47DE-F921016B238B}"/>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6091BCE5-8FEA-9BEB-A7E6-1811107E1936}"/>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2647" name="object 10">
            <a:extLst>
              <a:ext uri="{FF2B5EF4-FFF2-40B4-BE49-F238E27FC236}">
                <a16:creationId xmlns:a16="http://schemas.microsoft.com/office/drawing/2014/main" xmlns="" id="{7723D3F8-7219-E1D6-9117-6F6D5AED3653}"/>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2648" name="Title 10">
            <a:extLst>
              <a:ext uri="{FF2B5EF4-FFF2-40B4-BE49-F238E27FC236}">
                <a16:creationId xmlns:a16="http://schemas.microsoft.com/office/drawing/2014/main" xmlns="" id="{63084E7E-7FAE-6D4D-0028-00DBA8E144A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2649" name="TextBox 1">
            <a:extLst>
              <a:ext uri="{FF2B5EF4-FFF2-40B4-BE49-F238E27FC236}">
                <a16:creationId xmlns:a16="http://schemas.microsoft.com/office/drawing/2014/main" xmlns="" id="{043CB1CC-5828-A879-1C2F-267D846FF2F1}"/>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US" altLang="en-US" sz="2668">
                <a:latin typeface="Times New Roman" panose="02020603050405020304" pitchFamily="18" charset="0"/>
                <a:cs typeface="Times New Roman" panose="02020603050405020304" pitchFamily="18" charset="0"/>
              </a:rPr>
              <a:t>Accessing the Members of a Structure</a:t>
            </a:r>
          </a:p>
        </p:txBody>
      </p:sp>
      <p:pic>
        <p:nvPicPr>
          <p:cNvPr id="99330" name="Picture 2">
            <a:extLst>
              <a:ext uri="{FF2B5EF4-FFF2-40B4-BE49-F238E27FC236}">
                <a16:creationId xmlns:a16="http://schemas.microsoft.com/office/drawing/2014/main" xmlns="" id="{78F1159B-C9F8-A2D9-E532-2B0A7D02AE06}"/>
              </a:ext>
            </a:extLst>
          </p:cNvPr>
          <p:cNvPicPr>
            <a:picLocks noChangeAspect="1" noChangeArrowheads="1"/>
          </p:cNvPicPr>
          <p:nvPr/>
        </p:nvPicPr>
        <p:blipFill>
          <a:blip r:embed="rId3"/>
          <a:srcRect/>
          <a:stretch>
            <a:fillRect/>
          </a:stretch>
        </p:blipFill>
        <p:spPr bwMode="auto">
          <a:xfrm>
            <a:off x="825429" y="1811729"/>
            <a:ext cx="4863366" cy="3977717"/>
          </a:xfrm>
          <a:prstGeom prst="rect">
            <a:avLst/>
          </a:prstGeom>
          <a:noFill/>
          <a:ln>
            <a:noFill/>
          </a:ln>
          <a:effectLst>
            <a:prstShdw prst="shdw18" dist="17961" dir="13500000">
              <a:schemeClr val="accent1">
                <a:gamma/>
                <a:shade val="60000"/>
                <a:invGamma/>
              </a:schemeClr>
            </a:prstShdw>
          </a:effectLst>
        </p:spPr>
      </p:pic>
      <p:pic>
        <p:nvPicPr>
          <p:cNvPr id="99331" name="Picture 3">
            <a:extLst>
              <a:ext uri="{FF2B5EF4-FFF2-40B4-BE49-F238E27FC236}">
                <a16:creationId xmlns:a16="http://schemas.microsoft.com/office/drawing/2014/main" xmlns="" id="{11E72F9A-08CD-C393-8705-863B6F09D51B}"/>
              </a:ext>
            </a:extLst>
          </p:cNvPr>
          <p:cNvPicPr>
            <a:picLocks noChangeAspect="1" noChangeArrowheads="1"/>
          </p:cNvPicPr>
          <p:nvPr/>
        </p:nvPicPr>
        <p:blipFill>
          <a:blip r:embed="rId4"/>
          <a:srcRect/>
          <a:stretch>
            <a:fillRect/>
          </a:stretch>
        </p:blipFill>
        <p:spPr bwMode="auto">
          <a:xfrm>
            <a:off x="6075785" y="1904144"/>
            <a:ext cx="5599801" cy="3326958"/>
          </a:xfrm>
          <a:prstGeom prst="rect">
            <a:avLst/>
          </a:prstGeom>
          <a:noFill/>
          <a:ln>
            <a:noFill/>
          </a:ln>
          <a:effectLst>
            <a:prstShdw prst="shdw18" dist="17961" dir="13500000">
              <a:schemeClr val="accent1">
                <a:gamma/>
                <a:shade val="60000"/>
                <a:invGamma/>
              </a:schemeClr>
            </a:prstShdw>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Structures within Structures </a:t>
            </a:r>
            <a:endParaRPr lang="en-IN" dirty="0"/>
          </a:p>
        </p:txBody>
      </p:sp>
      <p:sp>
        <p:nvSpPr>
          <p:cNvPr id="3" name="Content Placeholder 2"/>
          <p:cNvSpPr>
            <a:spLocks noGrp="1"/>
          </p:cNvSpPr>
          <p:nvPr>
            <p:ph idx="1"/>
          </p:nvPr>
        </p:nvSpPr>
        <p:spPr>
          <a:xfrm>
            <a:off x="262467" y="1397000"/>
            <a:ext cx="11624733" cy="5156200"/>
          </a:xfrm>
        </p:spPr>
        <p:txBody>
          <a:bodyPr>
            <a:normAutofit/>
          </a:bodyPr>
          <a:lstStyle/>
          <a:p>
            <a:r>
              <a:rPr lang="en-IN" sz="1800" dirty="0" smtClean="0">
                <a:latin typeface="Times New Roman" panose="02020603050405020304" pitchFamily="18" charset="0"/>
                <a:cs typeface="Times New Roman" panose="02020603050405020304" pitchFamily="18" charset="0"/>
              </a:rPr>
              <a:t>A structure can be placed within another structure. A structure may contain another structure as its member. </a:t>
            </a:r>
          </a:p>
          <a:p>
            <a:r>
              <a:rPr lang="en-IN" sz="1800" dirty="0" smtClean="0">
                <a:latin typeface="Times New Roman" panose="02020603050405020304" pitchFamily="18" charset="0"/>
                <a:cs typeface="Times New Roman" panose="02020603050405020304" pitchFamily="18" charset="0"/>
              </a:rPr>
              <a:t>Declare two structures separately and then group them in a high level structure. </a:t>
            </a:r>
          </a:p>
          <a:p>
            <a:r>
              <a:rPr lang="en-IN" sz="1800" dirty="0" smtClean="0">
                <a:latin typeface="Times New Roman" panose="02020603050405020304" pitchFamily="18" charset="0"/>
                <a:cs typeface="Times New Roman" panose="02020603050405020304" pitchFamily="18" charset="0"/>
              </a:rPr>
              <a:t>Ex: for declaration</a:t>
            </a:r>
          </a:p>
          <a:p>
            <a:r>
              <a:rPr lang="en-IN" sz="1800" dirty="0" smtClean="0">
                <a:latin typeface="Times New Roman" panose="02020603050405020304" pitchFamily="18" charset="0"/>
                <a:cs typeface="Times New Roman" panose="02020603050405020304" pitchFamily="18" charset="0"/>
              </a:rPr>
              <a:t> </a:t>
            </a:r>
          </a:p>
          <a:p>
            <a:endParaRPr lang="en-IN" sz="1800" dirty="0" smtClean="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2626898"/>
              </p:ext>
            </p:extLst>
          </p:nvPr>
        </p:nvGraphicFramePr>
        <p:xfrm>
          <a:off x="567266" y="2531534"/>
          <a:ext cx="8127999" cy="2560320"/>
        </p:xfrm>
        <a:graphic>
          <a:graphicData uri="http://schemas.openxmlformats.org/drawingml/2006/table">
            <a:tbl>
              <a:tblPr firstRow="1" bandRow="1">
                <a:tableStyleId>{5C22544A-7EE6-4342-B048-85BDC9FD1C3A}</a:tableStyleId>
              </a:tblPr>
              <a:tblGrid>
                <a:gridCol w="2709333"/>
                <a:gridCol w="2709333"/>
                <a:gridCol w="2709333"/>
              </a:tblGrid>
              <a:tr h="277706">
                <a:tc>
                  <a:txBody>
                    <a:bodyPr/>
                    <a:lstStyle/>
                    <a:p>
                      <a:pPr marL="0" indent="0">
                        <a:buNone/>
                      </a:pPr>
                      <a:r>
                        <a:rPr lang="en-IN" sz="1800" dirty="0" err="1" smtClean="0">
                          <a:latin typeface="Times New Roman" panose="02020603050405020304" pitchFamily="18" charset="0"/>
                          <a:cs typeface="Times New Roman" panose="02020603050405020304" pitchFamily="18" charset="0"/>
                        </a:rPr>
                        <a:t>typedef</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struct</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smtClean="0">
                          <a:latin typeface="Times New Roman" panose="02020603050405020304" pitchFamily="18" charset="0"/>
                          <a:cs typeface="Times New Roman" panose="02020603050405020304" pitchFamily="18" charset="0"/>
                        </a:rPr>
                        <a:t>char </a:t>
                      </a:r>
                      <a:r>
                        <a:rPr lang="en-IN" sz="1800" dirty="0" err="1" smtClean="0">
                          <a:latin typeface="Times New Roman" panose="02020603050405020304" pitchFamily="18" charset="0"/>
                          <a:cs typeface="Times New Roman" panose="02020603050405020304" pitchFamily="18" charset="0"/>
                        </a:rPr>
                        <a:t>first_name</a:t>
                      </a:r>
                      <a:r>
                        <a:rPr lang="en-IN" sz="1800" dirty="0" smtClean="0">
                          <a:latin typeface="Times New Roman" panose="02020603050405020304" pitchFamily="18" charset="0"/>
                          <a:cs typeface="Times New Roman" panose="02020603050405020304" pitchFamily="18" charset="0"/>
                        </a:rPr>
                        <a:t>[20];</a:t>
                      </a:r>
                    </a:p>
                    <a:p>
                      <a:pPr marL="0" indent="0">
                        <a:buNone/>
                      </a:pPr>
                      <a:r>
                        <a:rPr lang="en-IN" sz="1800" dirty="0" smtClean="0">
                          <a:latin typeface="Times New Roman" panose="02020603050405020304" pitchFamily="18" charset="0"/>
                          <a:cs typeface="Times New Roman" panose="02020603050405020304" pitchFamily="18" charset="0"/>
                        </a:rPr>
                        <a:t>char </a:t>
                      </a:r>
                      <a:r>
                        <a:rPr lang="en-IN" sz="1800" dirty="0" err="1" smtClean="0">
                          <a:latin typeface="Times New Roman" panose="02020603050405020304" pitchFamily="18" charset="0"/>
                          <a:cs typeface="Times New Roman" panose="02020603050405020304" pitchFamily="18" charset="0"/>
                        </a:rPr>
                        <a:t>last_name</a:t>
                      </a:r>
                      <a:r>
                        <a:rPr lang="en-IN" sz="1800" dirty="0" smtClean="0">
                          <a:latin typeface="Times New Roman" panose="02020603050405020304" pitchFamily="18" charset="0"/>
                          <a:cs typeface="Times New Roman" panose="02020603050405020304" pitchFamily="18" charset="0"/>
                        </a:rPr>
                        <a:t>[20];</a:t>
                      </a:r>
                    </a:p>
                    <a:p>
                      <a:pPr marL="0" indent="0">
                        <a:buNone/>
                      </a:pPr>
                      <a:r>
                        <a:rPr lang="en-IN" sz="1800" dirty="0" smtClean="0">
                          <a:latin typeface="Times New Roman" panose="02020603050405020304" pitchFamily="18" charset="0"/>
                          <a:cs typeface="Times New Roman" panose="02020603050405020304" pitchFamily="18" charset="0"/>
                        </a:rPr>
                        <a:t>}Name;</a:t>
                      </a:r>
                      <a:endParaRPr lang="en-IN" dirty="0"/>
                    </a:p>
                  </a:txBody>
                  <a:tcPr/>
                </a:tc>
                <a:tc>
                  <a:txBody>
                    <a:bodyPr/>
                    <a:lstStyle/>
                    <a:p>
                      <a:pPr marL="0" indent="0">
                        <a:buNone/>
                      </a:pPr>
                      <a:r>
                        <a:rPr lang="en-IN" sz="1800" dirty="0" err="1" smtClean="0">
                          <a:latin typeface="Times New Roman" panose="02020603050405020304" pitchFamily="18" charset="0"/>
                          <a:cs typeface="Times New Roman" panose="02020603050405020304" pitchFamily="18" charset="0"/>
                        </a:rPr>
                        <a:t>typedef</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struct</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err="1" smtClean="0">
                          <a:latin typeface="Times New Roman" panose="02020603050405020304" pitchFamily="18" charset="0"/>
                          <a:cs typeface="Times New Roman" panose="02020603050405020304" pitchFamily="18" charset="0"/>
                        </a:rPr>
                        <a:t>int</a:t>
                      </a:r>
                      <a:r>
                        <a:rPr lang="en-IN" sz="1800" baseline="0" dirty="0" smtClean="0">
                          <a:latin typeface="Times New Roman" panose="02020603050405020304" pitchFamily="18" charset="0"/>
                          <a:cs typeface="Times New Roman" panose="02020603050405020304" pitchFamily="18" charset="0"/>
                        </a:rPr>
                        <a:t> </a:t>
                      </a:r>
                      <a:r>
                        <a:rPr lang="en-IN" sz="1800" baseline="0" dirty="0" err="1" smtClean="0">
                          <a:latin typeface="Times New Roman" panose="02020603050405020304" pitchFamily="18" charset="0"/>
                          <a:cs typeface="Times New Roman" panose="02020603050405020304" pitchFamily="18" charset="0"/>
                        </a:rPr>
                        <a:t>dd</a:t>
                      </a:r>
                      <a:r>
                        <a:rPr lang="en-IN" sz="1800" baseline="0" dirty="0" smtClean="0">
                          <a:latin typeface="Times New Roman" panose="02020603050405020304" pitchFamily="18" charset="0"/>
                          <a:cs typeface="Times New Roman" panose="02020603050405020304" pitchFamily="18" charset="0"/>
                        </a:rPr>
                        <a:t>;</a:t>
                      </a:r>
                    </a:p>
                    <a:p>
                      <a:pPr marL="0" indent="0">
                        <a:buNone/>
                      </a:pPr>
                      <a:r>
                        <a:rPr lang="en-IN" sz="1800" baseline="0" dirty="0" err="1" smtClean="0">
                          <a:latin typeface="Times New Roman" panose="02020603050405020304" pitchFamily="18" charset="0"/>
                          <a:cs typeface="Times New Roman" panose="02020603050405020304" pitchFamily="18" charset="0"/>
                        </a:rPr>
                        <a:t>int</a:t>
                      </a:r>
                      <a:r>
                        <a:rPr lang="en-IN" sz="1800" baseline="0" dirty="0" smtClean="0">
                          <a:latin typeface="Times New Roman" panose="02020603050405020304" pitchFamily="18" charset="0"/>
                          <a:cs typeface="Times New Roman" panose="02020603050405020304" pitchFamily="18" charset="0"/>
                        </a:rPr>
                        <a:t> mm;</a:t>
                      </a:r>
                    </a:p>
                    <a:p>
                      <a:pPr marL="0" indent="0">
                        <a:buNone/>
                      </a:pPr>
                      <a:r>
                        <a:rPr lang="en-IN" sz="1800" baseline="0" dirty="0" err="1" smtClean="0">
                          <a:latin typeface="Times New Roman" panose="02020603050405020304" pitchFamily="18" charset="0"/>
                          <a:cs typeface="Times New Roman" panose="02020603050405020304" pitchFamily="18" charset="0"/>
                        </a:rPr>
                        <a:t>int</a:t>
                      </a:r>
                      <a:r>
                        <a:rPr lang="en-IN" sz="1800" baseline="0" dirty="0" smtClean="0">
                          <a:latin typeface="Times New Roman" panose="02020603050405020304" pitchFamily="18" charset="0"/>
                          <a:cs typeface="Times New Roman" panose="02020603050405020304" pitchFamily="18" charset="0"/>
                        </a:rPr>
                        <a:t> </a:t>
                      </a:r>
                      <a:r>
                        <a:rPr lang="en-IN" sz="1800" baseline="0" dirty="0" err="1" smtClean="0">
                          <a:latin typeface="Times New Roman" panose="02020603050405020304" pitchFamily="18" charset="0"/>
                          <a:cs typeface="Times New Roman" panose="02020603050405020304" pitchFamily="18" charset="0"/>
                        </a:rPr>
                        <a:t>yy</a:t>
                      </a:r>
                      <a:r>
                        <a:rPr lang="en-IN" sz="1800" baseline="0" dirty="0" smtClean="0">
                          <a:latin typeface="Times New Roman" panose="02020603050405020304" pitchFamily="18" charset="0"/>
                          <a:cs typeface="Times New Roman" panose="02020603050405020304" pitchFamily="18" charset="0"/>
                        </a:rPr>
                        <a:t>;</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}DATE;</a:t>
                      </a:r>
                      <a:endParaRPr lang="en-IN" dirty="0" smtClean="0"/>
                    </a:p>
                    <a:p>
                      <a:endParaRPr lang="en-IN" dirty="0"/>
                    </a:p>
                  </a:txBody>
                  <a:tcPr/>
                </a:tc>
                <a:tc>
                  <a:txBody>
                    <a:bodyPr/>
                    <a:lstStyle/>
                    <a:p>
                      <a:pPr marL="0" indent="0">
                        <a:buNone/>
                      </a:pPr>
                      <a:r>
                        <a:rPr lang="en-IN" sz="1800" dirty="0" err="1" smtClean="0">
                          <a:latin typeface="Times New Roman" panose="02020603050405020304" pitchFamily="18" charset="0"/>
                          <a:cs typeface="Times New Roman" panose="02020603050405020304" pitchFamily="18" charset="0"/>
                        </a:rPr>
                        <a:t>typedef</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struct</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p>
                    <a:p>
                      <a:pPr marL="0" indent="0">
                        <a:buNone/>
                      </a:pPr>
                      <a:r>
                        <a:rPr lang="en-IN" sz="1800" dirty="0" err="1" smtClean="0">
                          <a:latin typeface="Times New Roman" panose="02020603050405020304" pitchFamily="18" charset="0"/>
                          <a:cs typeface="Times New Roman" panose="02020603050405020304" pitchFamily="18" charset="0"/>
                        </a:rPr>
                        <a:t>int</a:t>
                      </a:r>
                      <a:r>
                        <a:rPr lang="en-IN" sz="1800" baseline="0" dirty="0" smtClean="0">
                          <a:latin typeface="Times New Roman" panose="02020603050405020304" pitchFamily="18" charset="0"/>
                          <a:cs typeface="Times New Roman" panose="02020603050405020304" pitchFamily="18" charset="0"/>
                        </a:rPr>
                        <a:t> </a:t>
                      </a:r>
                      <a:r>
                        <a:rPr lang="en-IN" sz="1800" baseline="0" dirty="0" err="1" smtClean="0">
                          <a:latin typeface="Times New Roman" panose="02020603050405020304" pitchFamily="18" charset="0"/>
                          <a:cs typeface="Times New Roman" panose="02020603050405020304" pitchFamily="18" charset="0"/>
                        </a:rPr>
                        <a:t>r_no</a:t>
                      </a:r>
                      <a:r>
                        <a:rPr lang="en-IN" sz="1800" baseline="0" dirty="0" smtClean="0">
                          <a:latin typeface="Times New Roman" panose="02020603050405020304" pitchFamily="18" charset="0"/>
                          <a:cs typeface="Times New Roman" panose="02020603050405020304" pitchFamily="18" charset="0"/>
                        </a:rPr>
                        <a:t>;</a:t>
                      </a:r>
                    </a:p>
                    <a:p>
                      <a:pPr marL="0" indent="0">
                        <a:buNone/>
                      </a:pPr>
                      <a:r>
                        <a:rPr lang="en-IN" sz="1800" baseline="0" dirty="0" smtClean="0">
                          <a:latin typeface="Times New Roman" panose="02020603050405020304" pitchFamily="18" charset="0"/>
                          <a:cs typeface="Times New Roman" panose="02020603050405020304" pitchFamily="18" charset="0"/>
                        </a:rPr>
                        <a:t>NAME </a:t>
                      </a:r>
                      <a:r>
                        <a:rPr lang="en-IN" sz="1800" baseline="0" dirty="0" err="1" smtClean="0">
                          <a:latin typeface="Times New Roman" panose="02020603050405020304" pitchFamily="18" charset="0"/>
                          <a:cs typeface="Times New Roman" panose="02020603050405020304" pitchFamily="18" charset="0"/>
                        </a:rPr>
                        <a:t>s_name</a:t>
                      </a:r>
                      <a:r>
                        <a:rPr lang="en-IN" sz="1800" baseline="0" dirty="0" smtClean="0">
                          <a:latin typeface="Times New Roman" panose="02020603050405020304" pitchFamily="18" charset="0"/>
                          <a:cs typeface="Times New Roman" panose="02020603050405020304" pitchFamily="18" charset="0"/>
                        </a:rPr>
                        <a:t>;</a:t>
                      </a:r>
                    </a:p>
                    <a:p>
                      <a:pPr marL="0" indent="0">
                        <a:buNone/>
                      </a:pPr>
                      <a:r>
                        <a:rPr lang="en-IN" sz="1800" baseline="0" dirty="0" smtClean="0">
                          <a:latin typeface="Times New Roman" panose="02020603050405020304" pitchFamily="18" charset="0"/>
                          <a:cs typeface="Times New Roman" panose="02020603050405020304" pitchFamily="18" charset="0"/>
                        </a:rPr>
                        <a:t>DATE DOB</a:t>
                      </a:r>
                    </a:p>
                    <a:p>
                      <a:pPr marL="0" indent="0">
                        <a:buNone/>
                      </a:pPr>
                      <a:r>
                        <a:rPr lang="en-IN" sz="1800" baseline="0" dirty="0" smtClean="0">
                          <a:latin typeface="Times New Roman" panose="02020603050405020304" pitchFamily="18" charset="0"/>
                          <a:cs typeface="Times New Roman" panose="02020603050405020304" pitchFamily="18" charset="0"/>
                        </a:rPr>
                        <a:t>char course[10];</a:t>
                      </a:r>
                    </a:p>
                    <a:p>
                      <a:pPr marL="0" indent="0">
                        <a:buNone/>
                      </a:pPr>
                      <a:r>
                        <a:rPr lang="en-IN" sz="1800" baseline="0" dirty="0" smtClean="0">
                          <a:latin typeface="Times New Roman" panose="02020603050405020304" pitchFamily="18" charset="0"/>
                          <a:cs typeface="Times New Roman" panose="02020603050405020304" pitchFamily="18" charset="0"/>
                        </a:rPr>
                        <a:t>float fees;</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a:t>
                      </a:r>
                      <a:endParaRPr lang="en-IN" dirty="0" smtClean="0"/>
                    </a:p>
                    <a:p>
                      <a:endParaRPr lang="en-IN" dirty="0"/>
                    </a:p>
                  </a:txBody>
                  <a:tcPr/>
                </a:tc>
              </a:tr>
            </a:tbl>
          </a:graphicData>
        </a:graphic>
      </p:graphicFrame>
    </p:spTree>
    <p:extLst>
      <p:ext uri="{BB962C8B-B14F-4D97-AF65-F5344CB8AC3E}">
        <p14:creationId xmlns:p14="http://schemas.microsoft.com/office/powerpoint/2010/main" val="3177186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E414908-5611-0957-5FBA-8D154B12114C}"/>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5715" name="object 4">
            <a:extLst>
              <a:ext uri="{FF2B5EF4-FFF2-40B4-BE49-F238E27FC236}">
                <a16:creationId xmlns:a16="http://schemas.microsoft.com/office/drawing/2014/main" xmlns="" id="{0F5574ED-C87E-0E9B-B121-600C46BEE4C4}"/>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5716" name="object 5">
            <a:extLst>
              <a:ext uri="{FF2B5EF4-FFF2-40B4-BE49-F238E27FC236}">
                <a16:creationId xmlns:a16="http://schemas.microsoft.com/office/drawing/2014/main" xmlns="" id="{EE1F5BEF-CA38-6FCA-C658-65F51EA3BBC4}"/>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5717" name="object 6">
            <a:extLst>
              <a:ext uri="{FF2B5EF4-FFF2-40B4-BE49-F238E27FC236}">
                <a16:creationId xmlns:a16="http://schemas.microsoft.com/office/drawing/2014/main" xmlns="" id="{2400713A-9D06-DAA3-CB1C-A6F80A46393B}"/>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E3854001-09E9-D738-4DE8-1A3EA328FFE0}"/>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5719" name="object 10">
            <a:extLst>
              <a:ext uri="{FF2B5EF4-FFF2-40B4-BE49-F238E27FC236}">
                <a16:creationId xmlns:a16="http://schemas.microsoft.com/office/drawing/2014/main" xmlns="" id="{E56A1FD4-6060-9955-A698-492A2EFD8A73}"/>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5720" name="Title 10">
            <a:extLst>
              <a:ext uri="{FF2B5EF4-FFF2-40B4-BE49-F238E27FC236}">
                <a16:creationId xmlns:a16="http://schemas.microsoft.com/office/drawing/2014/main" xmlns="" id="{B26A108F-E371-62BE-1A25-22E31519E2CE}"/>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5721" name="TextBox 1">
            <a:extLst>
              <a:ext uri="{FF2B5EF4-FFF2-40B4-BE49-F238E27FC236}">
                <a16:creationId xmlns:a16="http://schemas.microsoft.com/office/drawing/2014/main" xmlns="" id="{7FC27531-D2FE-EBDA-CBEB-069DF6501A6F}"/>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POINTERS</a:t>
            </a:r>
          </a:p>
        </p:txBody>
      </p:sp>
      <p:sp>
        <p:nvSpPr>
          <p:cNvPr id="115722" name="TextBox 2">
            <a:extLst>
              <a:ext uri="{FF2B5EF4-FFF2-40B4-BE49-F238E27FC236}">
                <a16:creationId xmlns:a16="http://schemas.microsoft.com/office/drawing/2014/main" xmlns="" id="{7FC130DC-F1C3-941B-8F01-D0C94880411E}"/>
              </a:ext>
            </a:extLst>
          </p:cNvPr>
          <p:cNvSpPr txBox="1">
            <a:spLocks noChangeArrowheads="1"/>
          </p:cNvSpPr>
          <p:nvPr/>
        </p:nvSpPr>
        <p:spPr bwMode="auto">
          <a:xfrm>
            <a:off x="825429" y="1557586"/>
            <a:ext cx="9934666" cy="4567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Introduction.</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Benefits of using pointers.</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Declaration and Initialization of pointers.</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Obtaining a value of a variable.</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Type casting a pointer.</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Arithmetic operations using pointers.</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Pointers and arrays.</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Pointers and strings.</a:t>
            </a:r>
          </a:p>
          <a:p>
            <a:pPr>
              <a:lnSpc>
                <a:spcPct val="150000"/>
              </a:lnSpc>
              <a:buFont typeface="Arial" panose="020B0604020202020204" pitchFamily="34" charset="0"/>
              <a:buChar char="•"/>
            </a:pPr>
            <a:r>
              <a:rPr lang="en-IN" altLang="en-US" sz="2183">
                <a:latin typeface="Times New Roman" panose="02020603050405020304" pitchFamily="18" charset="0"/>
                <a:cs typeface="Times New Roman" panose="02020603050405020304" pitchFamily="18" charset="0"/>
              </a:rPr>
              <a:t>Pointers and functions.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3D03847-3CCE-1E5E-B3B9-0F42A7DE4AD1}"/>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6739" name="object 4">
            <a:extLst>
              <a:ext uri="{FF2B5EF4-FFF2-40B4-BE49-F238E27FC236}">
                <a16:creationId xmlns:a16="http://schemas.microsoft.com/office/drawing/2014/main" xmlns="" id="{C8FD2E69-8C57-12C5-241A-3E070DD3F1A3}"/>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6740" name="object 5">
            <a:extLst>
              <a:ext uri="{FF2B5EF4-FFF2-40B4-BE49-F238E27FC236}">
                <a16:creationId xmlns:a16="http://schemas.microsoft.com/office/drawing/2014/main" xmlns="" id="{494066CF-514E-AA83-323D-2DDD8DAA418D}"/>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6741" name="object 6">
            <a:extLst>
              <a:ext uri="{FF2B5EF4-FFF2-40B4-BE49-F238E27FC236}">
                <a16:creationId xmlns:a16="http://schemas.microsoft.com/office/drawing/2014/main" xmlns="" id="{6CB50425-6915-2375-3DB3-C85558ABB4A2}"/>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B551DC2B-892D-D411-542F-073D45CB3107}"/>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6743" name="object 10">
            <a:extLst>
              <a:ext uri="{FF2B5EF4-FFF2-40B4-BE49-F238E27FC236}">
                <a16:creationId xmlns:a16="http://schemas.microsoft.com/office/drawing/2014/main" xmlns="" id="{CF8CC1FE-6260-038D-F7DC-05929EA9B062}"/>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6744" name="Title 10">
            <a:extLst>
              <a:ext uri="{FF2B5EF4-FFF2-40B4-BE49-F238E27FC236}">
                <a16:creationId xmlns:a16="http://schemas.microsoft.com/office/drawing/2014/main" xmlns="" id="{859D5EAD-7E9B-15F5-C7F8-795C567FDB2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6745" name="TextBox 1">
            <a:extLst>
              <a:ext uri="{FF2B5EF4-FFF2-40B4-BE49-F238E27FC236}">
                <a16:creationId xmlns:a16="http://schemas.microsoft.com/office/drawing/2014/main" xmlns="" id="{ADF05E31-02AB-8F7A-26EF-84AB25B6E1F4}"/>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POINTERS</a:t>
            </a:r>
          </a:p>
        </p:txBody>
      </p:sp>
      <p:sp>
        <p:nvSpPr>
          <p:cNvPr id="113674" name="TextBox 2">
            <a:extLst>
              <a:ext uri="{FF2B5EF4-FFF2-40B4-BE49-F238E27FC236}">
                <a16:creationId xmlns:a16="http://schemas.microsoft.com/office/drawing/2014/main" xmlns="" id="{11A005B6-346A-0B4E-6421-788D7EF2B28C}"/>
              </a:ext>
            </a:extLst>
          </p:cNvPr>
          <p:cNvSpPr txBox="1">
            <a:spLocks noChangeArrowheads="1"/>
          </p:cNvSpPr>
          <p:nvPr/>
        </p:nvSpPr>
        <p:spPr bwMode="auto">
          <a:xfrm>
            <a:off x="825429" y="1557587"/>
            <a:ext cx="9934666" cy="457381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Introduction.</a:t>
            </a:r>
          </a:p>
          <a:p>
            <a:pPr marL="346558" indent="-346558">
              <a:lnSpc>
                <a:spcPct val="150000"/>
              </a:lnSpc>
              <a:buFont typeface="Arial" panose="020B0604020202020204" pitchFamily="34" charset="0"/>
              <a:buChar char="•"/>
              <a:defRPr/>
            </a:pPr>
            <a:r>
              <a:rPr lang="en-US" sz="2183" dirty="0"/>
              <a:t>A pointer provides a way of accessing a variable without referring to the variable directly. </a:t>
            </a:r>
          </a:p>
          <a:p>
            <a:pPr marL="346558" indent="-346558">
              <a:lnSpc>
                <a:spcPct val="150000"/>
              </a:lnSpc>
              <a:buFont typeface="Arial" panose="020B0604020202020204" pitchFamily="34" charset="0"/>
              <a:buChar char="•"/>
              <a:defRPr/>
            </a:pPr>
            <a:r>
              <a:rPr lang="en-US" sz="2183" dirty="0"/>
              <a:t>The mechanism used for this is the address of the variable.</a:t>
            </a:r>
          </a:p>
          <a:p>
            <a:pPr marL="346558" indent="-346558">
              <a:lnSpc>
                <a:spcPct val="150000"/>
              </a:lnSpc>
              <a:buFont typeface="Arial" panose="020B0604020202020204" pitchFamily="34" charset="0"/>
              <a:buChar char="•"/>
              <a:defRPr/>
            </a:pPr>
            <a:r>
              <a:rPr lang="en-US" sz="2183" dirty="0"/>
              <a:t> A program statement can refer to a variable indirectly using the address of the variable.</a:t>
            </a:r>
          </a:p>
          <a:p>
            <a:pPr marL="346558" indent="-346558">
              <a:lnSpc>
                <a:spcPct val="150000"/>
              </a:lnSpc>
              <a:buFont typeface="Arial" panose="020B0604020202020204" pitchFamily="34" charset="0"/>
              <a:buChar char="•"/>
              <a:defRPr/>
            </a:pPr>
            <a:r>
              <a:rPr lang="en-US" sz="2183" dirty="0"/>
              <a:t>A pointer variable holds the memory address of another variable.</a:t>
            </a:r>
          </a:p>
          <a:p>
            <a:pPr marL="346558" indent="-346558">
              <a:lnSpc>
                <a:spcPct val="150000"/>
              </a:lnSpc>
              <a:buFont typeface="Arial" panose="020B0604020202020204" pitchFamily="34" charset="0"/>
              <a:buChar char="•"/>
              <a:defRPr/>
            </a:pPr>
            <a:r>
              <a:rPr lang="en-US" sz="2183" dirty="0"/>
              <a:t>They are called pointers for the simple reason that by storing an address, they ‘point’ to a particular point in memory.</a:t>
            </a:r>
            <a:endParaRPr lang="en-IN"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51F0E0B7-8C39-8FC3-99D4-36E83A1F1EAE}"/>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7763" name="object 4">
            <a:extLst>
              <a:ext uri="{FF2B5EF4-FFF2-40B4-BE49-F238E27FC236}">
                <a16:creationId xmlns:a16="http://schemas.microsoft.com/office/drawing/2014/main" xmlns="" id="{9B521B96-F04B-D529-EA28-8A919DF4378E}"/>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7764" name="object 5">
            <a:extLst>
              <a:ext uri="{FF2B5EF4-FFF2-40B4-BE49-F238E27FC236}">
                <a16:creationId xmlns:a16="http://schemas.microsoft.com/office/drawing/2014/main" xmlns="" id="{AAD17AED-D671-9EAF-189E-A4E78B7C37FA}"/>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7765" name="object 6">
            <a:extLst>
              <a:ext uri="{FF2B5EF4-FFF2-40B4-BE49-F238E27FC236}">
                <a16:creationId xmlns:a16="http://schemas.microsoft.com/office/drawing/2014/main" xmlns="" id="{70B99C17-55A4-1929-E94B-A0230023DB82}"/>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B503EAE1-E87D-14B0-E78B-9F10C7DAEF8C}"/>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7767" name="object 10">
            <a:extLst>
              <a:ext uri="{FF2B5EF4-FFF2-40B4-BE49-F238E27FC236}">
                <a16:creationId xmlns:a16="http://schemas.microsoft.com/office/drawing/2014/main" xmlns="" id="{F4F5EB07-1313-D1B8-A3AE-B8B1E5DF39C2}"/>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7768" name="Title 10">
            <a:extLst>
              <a:ext uri="{FF2B5EF4-FFF2-40B4-BE49-F238E27FC236}">
                <a16:creationId xmlns:a16="http://schemas.microsoft.com/office/drawing/2014/main" xmlns="" id="{C53B8679-611B-AF60-7578-864813CA81B4}"/>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7769" name="TextBox 1">
            <a:extLst>
              <a:ext uri="{FF2B5EF4-FFF2-40B4-BE49-F238E27FC236}">
                <a16:creationId xmlns:a16="http://schemas.microsoft.com/office/drawing/2014/main" xmlns="" id="{2D2B7904-16EF-DEFA-46A2-753373964628}"/>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POINTERS</a:t>
            </a:r>
          </a:p>
        </p:txBody>
      </p:sp>
      <p:sp>
        <p:nvSpPr>
          <p:cNvPr id="113674" name="TextBox 2">
            <a:extLst>
              <a:ext uri="{FF2B5EF4-FFF2-40B4-BE49-F238E27FC236}">
                <a16:creationId xmlns:a16="http://schemas.microsoft.com/office/drawing/2014/main" xmlns="" id="{2FBEA6CA-8DC0-AE00-73E4-2A02F922041E}"/>
              </a:ext>
            </a:extLst>
          </p:cNvPr>
          <p:cNvSpPr txBox="1">
            <a:spLocks noChangeArrowheads="1"/>
          </p:cNvSpPr>
          <p:nvPr/>
        </p:nvSpPr>
        <p:spPr bwMode="auto">
          <a:xfrm>
            <a:off x="825429" y="1557586"/>
            <a:ext cx="9934666" cy="255813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Introduction.</a:t>
            </a:r>
          </a:p>
          <a:p>
            <a:pPr marL="346558" indent="-346558">
              <a:lnSpc>
                <a:spcPct val="150000"/>
              </a:lnSpc>
              <a:buFont typeface="Arial" panose="020B0604020202020204" pitchFamily="34" charset="0"/>
              <a:buChar char="•"/>
              <a:defRPr/>
            </a:pPr>
            <a:r>
              <a:rPr lang="en-US" sz="2183" dirty="0"/>
              <a:t>A pointer points to that variable by holding a copy of its address. </a:t>
            </a:r>
          </a:p>
          <a:p>
            <a:pPr marL="346558" indent="-346558">
              <a:lnSpc>
                <a:spcPct val="150000"/>
              </a:lnSpc>
              <a:buFont typeface="Arial" panose="020B0604020202020204" pitchFamily="34" charset="0"/>
              <a:buChar char="•"/>
              <a:defRPr/>
            </a:pPr>
            <a:r>
              <a:rPr lang="en-US" sz="2183" dirty="0"/>
              <a:t>Because a pointer holds an address rather than a value, it has two parts.</a:t>
            </a:r>
          </a:p>
          <a:p>
            <a:pPr marL="797082" lvl="1" indent="-346558">
              <a:lnSpc>
                <a:spcPct val="150000"/>
              </a:lnSpc>
              <a:buFont typeface="Arial" panose="020B0604020202020204" pitchFamily="34" charset="0"/>
              <a:buChar char="•"/>
              <a:defRPr/>
            </a:pPr>
            <a:r>
              <a:rPr lang="en-US" sz="2183" dirty="0"/>
              <a:t> The pointer itself holds the address.</a:t>
            </a:r>
          </a:p>
          <a:p>
            <a:pPr marL="797082" lvl="1" indent="-346558">
              <a:lnSpc>
                <a:spcPct val="150000"/>
              </a:lnSpc>
              <a:buFont typeface="Arial" panose="020B0604020202020204" pitchFamily="34" charset="0"/>
              <a:buChar char="•"/>
              <a:defRPr/>
            </a:pPr>
            <a:r>
              <a:rPr lang="en-US" sz="2183" dirty="0"/>
              <a:t> The address points to a value.</a:t>
            </a:r>
            <a:endParaRPr lang="en-IN"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3E4CF3D-0A25-8975-508D-0A73AA26E75E}"/>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8787" name="object 4">
            <a:extLst>
              <a:ext uri="{FF2B5EF4-FFF2-40B4-BE49-F238E27FC236}">
                <a16:creationId xmlns:a16="http://schemas.microsoft.com/office/drawing/2014/main" xmlns="" id="{D3317258-20A3-1694-760D-9E870AC8E737}"/>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8788" name="object 5">
            <a:extLst>
              <a:ext uri="{FF2B5EF4-FFF2-40B4-BE49-F238E27FC236}">
                <a16:creationId xmlns:a16="http://schemas.microsoft.com/office/drawing/2014/main" xmlns="" id="{94287096-D2D5-D115-8C50-C6DEA7D4580C}"/>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8789" name="object 6">
            <a:extLst>
              <a:ext uri="{FF2B5EF4-FFF2-40B4-BE49-F238E27FC236}">
                <a16:creationId xmlns:a16="http://schemas.microsoft.com/office/drawing/2014/main" xmlns="" id="{95580B35-D4DE-E0B1-BB00-18C318178DA7}"/>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3C3E4CAF-ACB1-1908-5EB2-15D2680FBA30}"/>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8791" name="object 10">
            <a:extLst>
              <a:ext uri="{FF2B5EF4-FFF2-40B4-BE49-F238E27FC236}">
                <a16:creationId xmlns:a16="http://schemas.microsoft.com/office/drawing/2014/main" xmlns="" id="{68F7ECAD-258A-B6A0-9568-9A4FDD6E6B2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8792" name="Title 10">
            <a:extLst>
              <a:ext uri="{FF2B5EF4-FFF2-40B4-BE49-F238E27FC236}">
                <a16:creationId xmlns:a16="http://schemas.microsoft.com/office/drawing/2014/main" xmlns="" id="{2BFFE910-EA9F-2AA8-F456-087EF3F81B19}"/>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8793" name="TextBox 1">
            <a:extLst>
              <a:ext uri="{FF2B5EF4-FFF2-40B4-BE49-F238E27FC236}">
                <a16:creationId xmlns:a16="http://schemas.microsoft.com/office/drawing/2014/main" xmlns="" id="{0E5BEDD0-1125-1847-0EA9-ABBBE6E25E86}"/>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POINTERS</a:t>
            </a:r>
          </a:p>
        </p:txBody>
      </p:sp>
      <p:sp>
        <p:nvSpPr>
          <p:cNvPr id="113674" name="TextBox 2">
            <a:extLst>
              <a:ext uri="{FF2B5EF4-FFF2-40B4-BE49-F238E27FC236}">
                <a16:creationId xmlns:a16="http://schemas.microsoft.com/office/drawing/2014/main" xmlns="" id="{9600DB88-8AE8-7BFD-CFBE-B5BCF2EEB5A0}"/>
              </a:ext>
            </a:extLst>
          </p:cNvPr>
          <p:cNvSpPr txBox="1">
            <a:spLocks noChangeArrowheads="1"/>
          </p:cNvSpPr>
          <p:nvPr/>
        </p:nvSpPr>
        <p:spPr bwMode="auto">
          <a:xfrm>
            <a:off x="825429" y="1557586"/>
            <a:ext cx="9934666" cy="4575612"/>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Benefits of Using Pointers</a:t>
            </a:r>
          </a:p>
          <a:p>
            <a:pPr marL="346558" indent="-346558">
              <a:lnSpc>
                <a:spcPct val="150000"/>
              </a:lnSpc>
              <a:buFont typeface="Arial" panose="020B0604020202020204" pitchFamily="34" charset="0"/>
              <a:buChar char="•"/>
              <a:defRPr/>
            </a:pPr>
            <a:r>
              <a:rPr lang="en-US" sz="2183" dirty="0"/>
              <a:t>Pointers can be used to: </a:t>
            </a:r>
          </a:p>
          <a:p>
            <a:pPr marL="346558" indent="-346558">
              <a:lnSpc>
                <a:spcPct val="150000"/>
              </a:lnSpc>
              <a:buFont typeface="Arial" panose="020B0604020202020204" pitchFamily="34" charset="0"/>
              <a:buChar char="•"/>
              <a:defRPr/>
            </a:pPr>
            <a:r>
              <a:rPr lang="en-US" sz="2183" dirty="0"/>
              <a:t> call by address, thereby facilitating the changes made to a variable in the called function to become permanently available in the function from where the function is called.</a:t>
            </a:r>
          </a:p>
          <a:p>
            <a:pPr marL="346558" indent="-346558">
              <a:lnSpc>
                <a:spcPct val="150000"/>
              </a:lnSpc>
              <a:buFont typeface="Arial" panose="020B0604020202020204" pitchFamily="34" charset="0"/>
              <a:buChar char="•"/>
              <a:defRPr/>
            </a:pPr>
            <a:r>
              <a:rPr lang="en-US" sz="2183" dirty="0"/>
              <a:t>return more than one value from a function indirectly</a:t>
            </a:r>
          </a:p>
          <a:p>
            <a:pPr marL="346558" indent="-346558">
              <a:lnSpc>
                <a:spcPct val="150000"/>
              </a:lnSpc>
              <a:buFont typeface="Arial" panose="020B0604020202020204" pitchFamily="34" charset="0"/>
              <a:buChar char="•"/>
              <a:defRPr/>
            </a:pPr>
            <a:r>
              <a:rPr lang="en-US" sz="2183" dirty="0"/>
              <a:t> pass arrays and strings more conveniently from one function to another </a:t>
            </a:r>
          </a:p>
          <a:p>
            <a:pPr marL="346558" indent="-346558">
              <a:lnSpc>
                <a:spcPct val="150000"/>
              </a:lnSpc>
              <a:buFont typeface="Arial" panose="020B0604020202020204" pitchFamily="34" charset="0"/>
              <a:buChar char="•"/>
              <a:defRPr/>
            </a:pPr>
            <a:r>
              <a:rPr lang="en-US" sz="2183" dirty="0"/>
              <a:t>manipulate arrays more easily by moving pointers to them (or to parts of them) instead of moving the arrays themselves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A9751D5-69BD-B5AF-9D89-6C72C1CAB59C}"/>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19811" name="object 4">
            <a:extLst>
              <a:ext uri="{FF2B5EF4-FFF2-40B4-BE49-F238E27FC236}">
                <a16:creationId xmlns:a16="http://schemas.microsoft.com/office/drawing/2014/main" xmlns="" id="{0A379F14-84CD-B3D0-3DDD-408766DD44C3}"/>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19812" name="object 5">
            <a:extLst>
              <a:ext uri="{FF2B5EF4-FFF2-40B4-BE49-F238E27FC236}">
                <a16:creationId xmlns:a16="http://schemas.microsoft.com/office/drawing/2014/main" xmlns="" id="{89E92E43-3BD7-C511-51BB-466E9158CAAB}"/>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19813" name="object 6">
            <a:extLst>
              <a:ext uri="{FF2B5EF4-FFF2-40B4-BE49-F238E27FC236}">
                <a16:creationId xmlns:a16="http://schemas.microsoft.com/office/drawing/2014/main" xmlns="" id="{9DD8AB26-6559-A330-7C57-F86775B20034}"/>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08FCEFB9-6A27-2F26-5DD3-51BB8F5146B1}"/>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19815" name="object 10">
            <a:extLst>
              <a:ext uri="{FF2B5EF4-FFF2-40B4-BE49-F238E27FC236}">
                <a16:creationId xmlns:a16="http://schemas.microsoft.com/office/drawing/2014/main" xmlns="" id="{706E5479-0D04-C3CF-A2E3-FF7765D01DC4}"/>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19816" name="Title 10">
            <a:extLst>
              <a:ext uri="{FF2B5EF4-FFF2-40B4-BE49-F238E27FC236}">
                <a16:creationId xmlns:a16="http://schemas.microsoft.com/office/drawing/2014/main" xmlns="" id="{A30DDEF2-E1B6-16FA-1FC2-9DDD26F166A7}"/>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9817" name="TextBox 1">
            <a:extLst>
              <a:ext uri="{FF2B5EF4-FFF2-40B4-BE49-F238E27FC236}">
                <a16:creationId xmlns:a16="http://schemas.microsoft.com/office/drawing/2014/main" xmlns="" id="{4F1C58DD-44D4-AB38-0E88-8D6A31DFB390}"/>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POINTERS</a:t>
            </a:r>
          </a:p>
        </p:txBody>
      </p:sp>
      <p:sp>
        <p:nvSpPr>
          <p:cNvPr id="113674" name="TextBox 2">
            <a:extLst>
              <a:ext uri="{FF2B5EF4-FFF2-40B4-BE49-F238E27FC236}">
                <a16:creationId xmlns:a16="http://schemas.microsoft.com/office/drawing/2014/main" xmlns="" id="{A91165C9-67D6-F43A-37A5-52C6D044E064}"/>
              </a:ext>
            </a:extLst>
          </p:cNvPr>
          <p:cNvSpPr txBox="1">
            <a:spLocks noChangeArrowheads="1"/>
          </p:cNvSpPr>
          <p:nvPr/>
        </p:nvSpPr>
        <p:spPr bwMode="auto">
          <a:xfrm>
            <a:off x="825429" y="1557587"/>
            <a:ext cx="9934666" cy="457381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Benefits of Using Pointers</a:t>
            </a:r>
          </a:p>
          <a:p>
            <a:pPr marL="346558" indent="-346558">
              <a:lnSpc>
                <a:spcPct val="150000"/>
              </a:lnSpc>
              <a:buFont typeface="Arial" panose="020B0604020202020204" pitchFamily="34" charset="0"/>
              <a:buChar char="•"/>
              <a:defRPr/>
            </a:pPr>
            <a:r>
              <a:rPr lang="en-US" sz="2183" dirty="0"/>
              <a:t>create complex data structures, such as linked lists and binary trees, where one data structure must contain references to other data structures.</a:t>
            </a:r>
          </a:p>
          <a:p>
            <a:pPr marL="346558" indent="-346558">
              <a:lnSpc>
                <a:spcPct val="150000"/>
              </a:lnSpc>
              <a:buFont typeface="Arial" panose="020B0604020202020204" pitchFamily="34" charset="0"/>
              <a:buChar char="•"/>
              <a:defRPr/>
            </a:pPr>
            <a:r>
              <a:rPr lang="en-US" sz="2183" dirty="0"/>
              <a:t>communicate information about memory, as in the function malloc() which returns the location of free memory by using a pointer.</a:t>
            </a:r>
          </a:p>
          <a:p>
            <a:pPr marL="346558" indent="-346558">
              <a:lnSpc>
                <a:spcPct val="150000"/>
              </a:lnSpc>
              <a:buFont typeface="Arial" panose="020B0604020202020204" pitchFamily="34" charset="0"/>
              <a:buChar char="•"/>
              <a:defRPr/>
            </a:pPr>
            <a:r>
              <a:rPr lang="en-US" sz="2183" dirty="0"/>
              <a:t>compile faster, more efficient code than other derived data types such as arrays.</a:t>
            </a:r>
          </a:p>
          <a:p>
            <a:pPr>
              <a:lnSpc>
                <a:spcPct val="150000"/>
              </a:lnSpc>
              <a:defRPr/>
            </a:pPr>
            <a:r>
              <a:rPr lang="en-US" altLang="en-US" sz="2183" dirty="0">
                <a:latin typeface="Times New Roman" panose="02020603050405020304" pitchFamily="18" charset="0"/>
                <a:cs typeface="Times New Roman" panose="02020603050405020304" pitchFamily="18" charset="0"/>
              </a:rPr>
              <a:t>NOTE:</a:t>
            </a:r>
          </a:p>
          <a:p>
            <a:pPr>
              <a:lnSpc>
                <a:spcPct val="150000"/>
              </a:lnSpc>
              <a:defRPr/>
            </a:pPr>
            <a:r>
              <a:rPr lang="en-US" sz="2183" dirty="0"/>
              <a:t>In C, there is an additional restriction on pointers—they are not allowed to store any memory address, but they can only store addresses of variables of a given type</a:t>
            </a:r>
            <a:endParaRPr lang="en-IN"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67203EE-FCF9-25C3-4785-D236DA5A2330}"/>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0835" name="object 4">
            <a:extLst>
              <a:ext uri="{FF2B5EF4-FFF2-40B4-BE49-F238E27FC236}">
                <a16:creationId xmlns:a16="http://schemas.microsoft.com/office/drawing/2014/main" xmlns="" id="{8C7CAADC-3345-F850-FBEA-C298C0B52D7A}"/>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0836" name="object 5">
            <a:extLst>
              <a:ext uri="{FF2B5EF4-FFF2-40B4-BE49-F238E27FC236}">
                <a16:creationId xmlns:a16="http://schemas.microsoft.com/office/drawing/2014/main" xmlns="" id="{BB87E4A9-49DB-C698-706D-23C28A3F0F1E}"/>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0837" name="object 6">
            <a:extLst>
              <a:ext uri="{FF2B5EF4-FFF2-40B4-BE49-F238E27FC236}">
                <a16:creationId xmlns:a16="http://schemas.microsoft.com/office/drawing/2014/main" xmlns="" id="{FD13F378-12C6-30BC-2303-BC6D57234602}"/>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79B5B430-1CE0-8576-E420-FC1966742E9B}"/>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0839" name="object 10">
            <a:extLst>
              <a:ext uri="{FF2B5EF4-FFF2-40B4-BE49-F238E27FC236}">
                <a16:creationId xmlns:a16="http://schemas.microsoft.com/office/drawing/2014/main" xmlns="" id="{ADE1D8C3-67AC-5E7F-B99B-C34F5AD9AC0E}"/>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0840" name="Title 10">
            <a:extLst>
              <a:ext uri="{FF2B5EF4-FFF2-40B4-BE49-F238E27FC236}">
                <a16:creationId xmlns:a16="http://schemas.microsoft.com/office/drawing/2014/main" xmlns="" id="{64FB0CEC-6574-665B-86C2-08E91F6B0E47}"/>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9BFDE63D-DF68-F66D-8A4F-902BF7A444F1}"/>
              </a:ext>
            </a:extLst>
          </p:cNvPr>
          <p:cNvSpPr txBox="1">
            <a:spLocks noChangeArrowheads="1"/>
          </p:cNvSpPr>
          <p:nvPr/>
        </p:nvSpPr>
        <p:spPr bwMode="auto">
          <a:xfrm>
            <a:off x="662739" y="646909"/>
            <a:ext cx="9934666" cy="5077737"/>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Declaration and Initialization of Pointers</a:t>
            </a:r>
          </a:p>
          <a:p>
            <a:pPr marL="346558" indent="-346558">
              <a:lnSpc>
                <a:spcPct val="150000"/>
              </a:lnSpc>
              <a:buFont typeface="Arial" panose="020B0604020202020204" pitchFamily="34" charset="0"/>
              <a:buChar char="•"/>
              <a:defRPr/>
            </a:pPr>
            <a:r>
              <a:rPr lang="en-US" sz="2183" dirty="0"/>
              <a:t>A pointer has to be declared.</a:t>
            </a:r>
          </a:p>
          <a:p>
            <a:pPr marL="346558" indent="-346558">
              <a:lnSpc>
                <a:spcPct val="150000"/>
              </a:lnSpc>
              <a:buFont typeface="Arial" panose="020B0604020202020204" pitchFamily="34" charset="0"/>
              <a:buChar char="•"/>
              <a:defRPr/>
            </a:pPr>
            <a:r>
              <a:rPr lang="en-US" sz="2183" dirty="0"/>
              <a:t> It will have a value, a scope, a lifetime, a name; and it will occupy a certain number of memory locations. </a:t>
            </a:r>
          </a:p>
          <a:p>
            <a:pPr marL="346558" indent="-346558">
              <a:lnSpc>
                <a:spcPct val="150000"/>
              </a:lnSpc>
              <a:buFont typeface="Arial" panose="020B0604020202020204" pitchFamily="34" charset="0"/>
              <a:buChar char="•"/>
              <a:defRPr/>
            </a:pPr>
            <a:r>
              <a:rPr lang="en-US" sz="2183" dirty="0"/>
              <a:t>The pointer operator available in C is ‘*’, called value at address operator.</a:t>
            </a:r>
          </a:p>
          <a:p>
            <a:pPr marL="346558" indent="-346558">
              <a:lnSpc>
                <a:spcPct val="150000"/>
              </a:lnSpc>
              <a:buFont typeface="Arial" panose="020B0604020202020204" pitchFamily="34" charset="0"/>
              <a:buChar char="•"/>
              <a:defRPr/>
            </a:pPr>
            <a:r>
              <a:rPr lang="en-US" sz="2183" dirty="0"/>
              <a:t> It returns the value stored at a particular address. </a:t>
            </a:r>
          </a:p>
          <a:p>
            <a:pPr marL="346558" indent="-346558">
              <a:lnSpc>
                <a:spcPct val="150000"/>
              </a:lnSpc>
              <a:buFont typeface="Arial" panose="020B0604020202020204" pitchFamily="34" charset="0"/>
              <a:buChar char="•"/>
              <a:defRPr/>
            </a:pPr>
            <a:r>
              <a:rPr lang="en-US" sz="2183" dirty="0"/>
              <a:t>The value at address operator is also called indirection operator.</a:t>
            </a:r>
          </a:p>
          <a:p>
            <a:pPr marL="346558" indent="-346558">
              <a:lnSpc>
                <a:spcPct val="150000"/>
              </a:lnSpc>
              <a:buFont typeface="Arial" panose="020B0604020202020204" pitchFamily="34" charset="0"/>
              <a:buChar char="•"/>
              <a:defRPr/>
            </a:pPr>
            <a:r>
              <a:rPr lang="en-US" sz="2183" dirty="0"/>
              <a:t> A pointer variable is declared by preceding its name with an asterisk. </a:t>
            </a:r>
          </a:p>
          <a:p>
            <a:pPr marL="346558" indent="-346558">
              <a:lnSpc>
                <a:spcPct val="150000"/>
              </a:lnSpc>
              <a:buFont typeface="Arial" panose="020B0604020202020204" pitchFamily="34" charset="0"/>
              <a:buChar char="•"/>
              <a:defRPr/>
            </a:pPr>
            <a:r>
              <a:rPr lang="en-US" sz="2183" dirty="0"/>
              <a:t>The syntax for declaring a pointer variable is:</a:t>
            </a:r>
          </a:p>
          <a:p>
            <a:pPr>
              <a:lnSpc>
                <a:spcPct val="150000"/>
              </a:lnSpc>
              <a:defRPr/>
            </a:pPr>
            <a:r>
              <a:rPr lang="en-US" sz="2183" dirty="0"/>
              <a:t> datatype * </a:t>
            </a:r>
            <a:r>
              <a:rPr lang="en-US" sz="2183" dirty="0" err="1"/>
              <a:t>pointer_variable</a:t>
            </a:r>
            <a:r>
              <a:rPr lang="en-US" sz="2183" dirty="0"/>
              <a:t>;</a:t>
            </a:r>
            <a:endParaRPr lang="en-IN"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E9649B6-DED7-6049-570E-C1123EAB8CD2}"/>
              </a:ext>
            </a:extLst>
          </p:cNvPr>
          <p:cNvSpPr/>
          <p:nvPr/>
        </p:nvSpPr>
        <p:spPr>
          <a:xfrm>
            <a:off x="-6311" y="9627"/>
            <a:ext cx="12194996"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3187" name="object 4">
            <a:extLst>
              <a:ext uri="{FF2B5EF4-FFF2-40B4-BE49-F238E27FC236}">
                <a16:creationId xmlns:a16="http://schemas.microsoft.com/office/drawing/2014/main" xmlns="" id="{6DE9A172-3ED6-E382-EFA2-1C5B0EC7D7C1}"/>
              </a:ext>
            </a:extLst>
          </p:cNvPr>
          <p:cNvSpPr>
            <a:spLocks noChangeArrowheads="1"/>
          </p:cNvSpPr>
          <p:nvPr/>
        </p:nvSpPr>
        <p:spPr bwMode="auto">
          <a:xfrm>
            <a:off x="606905" y="199271"/>
            <a:ext cx="430310" cy="430309"/>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3188" name="object 5">
            <a:extLst>
              <a:ext uri="{FF2B5EF4-FFF2-40B4-BE49-F238E27FC236}">
                <a16:creationId xmlns:a16="http://schemas.microsoft.com/office/drawing/2014/main" xmlns="" id="{055AED98-F4A4-52D6-3232-9777DAB28DD3}"/>
              </a:ext>
            </a:extLst>
          </p:cNvPr>
          <p:cNvSpPr>
            <a:spLocks/>
          </p:cNvSpPr>
          <p:nvPr/>
        </p:nvSpPr>
        <p:spPr bwMode="auto">
          <a:xfrm>
            <a:off x="1809269" y="454376"/>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3189" name="object 6">
            <a:extLst>
              <a:ext uri="{FF2B5EF4-FFF2-40B4-BE49-F238E27FC236}">
                <a16:creationId xmlns:a16="http://schemas.microsoft.com/office/drawing/2014/main" xmlns="" id="{F6CB23FA-9172-E31B-C966-AC0E8D6F1EA9}"/>
              </a:ext>
            </a:extLst>
          </p:cNvPr>
          <p:cNvSpPr>
            <a:spLocks/>
          </p:cNvSpPr>
          <p:nvPr/>
        </p:nvSpPr>
        <p:spPr bwMode="auto">
          <a:xfrm>
            <a:off x="1818895" y="462078"/>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94B06406-1940-C395-B728-41765AFBC0C0}"/>
              </a:ext>
            </a:extLst>
          </p:cNvPr>
          <p:cNvSpPr txBox="1"/>
          <p:nvPr/>
        </p:nvSpPr>
        <p:spPr>
          <a:xfrm>
            <a:off x="1102676" y="289762"/>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3191" name="object 10">
            <a:extLst>
              <a:ext uri="{FF2B5EF4-FFF2-40B4-BE49-F238E27FC236}">
                <a16:creationId xmlns:a16="http://schemas.microsoft.com/office/drawing/2014/main" xmlns="" id="{2BB82978-C0B2-CA8D-24DF-CF384753C553}"/>
              </a:ext>
            </a:extLst>
          </p:cNvPr>
          <p:cNvSpPr>
            <a:spLocks/>
          </p:cNvSpPr>
          <p:nvPr/>
        </p:nvSpPr>
        <p:spPr bwMode="auto">
          <a:xfrm>
            <a:off x="608830" y="739324"/>
            <a:ext cx="11235222" cy="0"/>
          </a:xfrm>
          <a:custGeom>
            <a:avLst/>
            <a:gdLst>
              <a:gd name="T0" fmla="*/ 0 w 18527395"/>
              <a:gd name="T1" fmla="*/ 18550944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3192" name="Title 10">
            <a:extLst>
              <a:ext uri="{FF2B5EF4-FFF2-40B4-BE49-F238E27FC236}">
                <a16:creationId xmlns:a16="http://schemas.microsoft.com/office/drawing/2014/main" xmlns="" id="{0BC82141-D68A-DD59-0A44-AA4349F87EE2}"/>
              </a:ext>
            </a:extLst>
          </p:cNvPr>
          <p:cNvSpPr>
            <a:spLocks noGrp="1"/>
          </p:cNvSpPr>
          <p:nvPr>
            <p:ph type="title"/>
          </p:nvPr>
        </p:nvSpPr>
        <p:spPr>
          <a:xfrm>
            <a:off x="9373863" y="263769"/>
            <a:ext cx="2462488" cy="574709"/>
          </a:xfrm>
        </p:spPr>
        <p:txBody>
          <a:bodyPr>
            <a:normAutofit fontScale="90000"/>
          </a:bodyPr>
          <a:lstStyle/>
          <a:p>
            <a:pPr algn="r" eaLnBrk="1" hangingPunct="1"/>
            <a:r>
              <a:rPr lang="en-US" altLang="en-US">
                <a:latin typeface="Playfair Display" charset="0"/>
              </a:rPr>
              <a:t>Go, change the world</a:t>
            </a:r>
          </a:p>
        </p:txBody>
      </p:sp>
      <p:sp>
        <p:nvSpPr>
          <p:cNvPr id="93193" name="TextBox 1">
            <a:extLst>
              <a:ext uri="{FF2B5EF4-FFF2-40B4-BE49-F238E27FC236}">
                <a16:creationId xmlns:a16="http://schemas.microsoft.com/office/drawing/2014/main" xmlns="" id="{76EA35FD-0F7B-67B1-0800-70B647B3BA10}"/>
              </a:ext>
            </a:extLst>
          </p:cNvPr>
          <p:cNvSpPr txBox="1">
            <a:spLocks noChangeArrowheads="1"/>
          </p:cNvSpPr>
          <p:nvPr/>
        </p:nvSpPr>
        <p:spPr bwMode="auto">
          <a:xfrm>
            <a:off x="822541" y="857732"/>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Need for a structure</a:t>
            </a:r>
          </a:p>
        </p:txBody>
      </p:sp>
      <p:sp>
        <p:nvSpPr>
          <p:cNvPr id="93194" name="TextBox 2">
            <a:extLst>
              <a:ext uri="{FF2B5EF4-FFF2-40B4-BE49-F238E27FC236}">
                <a16:creationId xmlns:a16="http://schemas.microsoft.com/office/drawing/2014/main" xmlns="" id="{E8B83B99-560A-02D3-1F95-5928D57AB739}"/>
              </a:ext>
            </a:extLst>
          </p:cNvPr>
          <p:cNvSpPr txBox="1">
            <a:spLocks noChangeArrowheads="1"/>
          </p:cNvSpPr>
          <p:nvPr/>
        </p:nvSpPr>
        <p:spPr bwMode="auto">
          <a:xfrm>
            <a:off x="917844" y="1643264"/>
            <a:ext cx="10535367" cy="17926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200000"/>
              </a:lnSpc>
              <a:buFont typeface="Arial" panose="020B0604020202020204" pitchFamily="34" charset="0"/>
              <a:buChar char="•"/>
            </a:pPr>
            <a:r>
              <a:rPr lang="en-US" altLang="en-US" sz="1940">
                <a:solidFill>
                  <a:srgbClr val="212529"/>
                </a:solidFill>
                <a:latin typeface="system-ui"/>
              </a:rPr>
              <a:t>Structure helps to construct a complex data type which is more meaningful.</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Using structure, we can store different data type.</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It is also called the heterogeneous data type.</a:t>
            </a:r>
            <a:endParaRPr lang="en-IN" altLang="en-US" sz="194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xmlns="" id="{9C7B204E-061E-4716-CEAC-96212A7FC29B}"/>
              </a:ext>
            </a:extLst>
          </p:cNvPr>
          <p:cNvGraphicFramePr>
            <a:graphicFrameLocks noGrp="1"/>
          </p:cNvGraphicFramePr>
          <p:nvPr/>
        </p:nvGraphicFramePr>
        <p:xfrm>
          <a:off x="2538003" y="3429000"/>
          <a:ext cx="6469086" cy="3234543"/>
        </p:xfrm>
        <a:graphic>
          <a:graphicData uri="http://schemas.openxmlformats.org/drawingml/2006/table">
            <a:tbl>
              <a:tblPr/>
              <a:tblGrid>
                <a:gridCol w="2156362">
                  <a:extLst>
                    <a:ext uri="{9D8B030D-6E8A-4147-A177-3AD203B41FA5}">
                      <a16:colId xmlns:a16="http://schemas.microsoft.com/office/drawing/2014/main" xmlns="" val="20000"/>
                    </a:ext>
                  </a:extLst>
                </a:gridCol>
                <a:gridCol w="2156362">
                  <a:extLst>
                    <a:ext uri="{9D8B030D-6E8A-4147-A177-3AD203B41FA5}">
                      <a16:colId xmlns:a16="http://schemas.microsoft.com/office/drawing/2014/main" xmlns="" val="20001"/>
                    </a:ext>
                  </a:extLst>
                </a:gridCol>
                <a:gridCol w="2156362">
                  <a:extLst>
                    <a:ext uri="{9D8B030D-6E8A-4147-A177-3AD203B41FA5}">
                      <a16:colId xmlns:a16="http://schemas.microsoft.com/office/drawing/2014/main" xmlns="" val="20002"/>
                    </a:ext>
                  </a:extLst>
                </a:gridCol>
              </a:tblGrid>
              <a:tr h="579769">
                <a:tc>
                  <a:txBody>
                    <a:bodyPr/>
                    <a:lstStyle/>
                    <a:p>
                      <a:pPr algn="l" fontAlgn="b"/>
                      <a:r>
                        <a:rPr lang="en-IN" sz="1700" b="1" dirty="0">
                          <a:solidFill>
                            <a:srgbClr val="161616"/>
                          </a:solidFill>
                          <a:effectLst/>
                          <a:latin typeface="Times New Roman" panose="02020603050405020304" pitchFamily="18" charset="0"/>
                          <a:cs typeface="Times New Roman" panose="02020603050405020304" pitchFamily="18" charset="0"/>
                        </a:rPr>
                        <a:t>Need to store</a:t>
                      </a:r>
                    </a:p>
                  </a:txBody>
                  <a:tcPr marL="2463" marR="2463" marT="2463" marB="2463"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700" b="1">
                          <a:solidFill>
                            <a:srgbClr val="161616"/>
                          </a:solidFill>
                          <a:effectLst/>
                          <a:latin typeface="Times New Roman" panose="02020603050405020304" pitchFamily="18" charset="0"/>
                          <a:cs typeface="Times New Roman" panose="02020603050405020304" pitchFamily="18" charset="0"/>
                        </a:rPr>
                        <a:t>Example</a:t>
                      </a:r>
                    </a:p>
                  </a:txBody>
                  <a:tcPr marL="2463" marR="2463" marT="2463" marB="2463"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tc>
                  <a:txBody>
                    <a:bodyPr/>
                    <a:lstStyle/>
                    <a:p>
                      <a:pPr algn="l" fontAlgn="b"/>
                      <a:r>
                        <a:rPr lang="en-IN" sz="1700" b="1" dirty="0">
                          <a:solidFill>
                            <a:srgbClr val="161616"/>
                          </a:solidFill>
                          <a:effectLst/>
                          <a:latin typeface="Times New Roman" panose="02020603050405020304" pitchFamily="18" charset="0"/>
                          <a:cs typeface="Times New Roman" panose="02020603050405020304" pitchFamily="18" charset="0"/>
                        </a:rPr>
                        <a:t>Data type</a:t>
                      </a:r>
                    </a:p>
                  </a:txBody>
                  <a:tcPr marL="2463" marR="2463" marT="2463" marB="2463" anchor="b">
                    <a:lnL>
                      <a:noFill/>
                    </a:lnL>
                    <a:lnR>
                      <a:noFill/>
                    </a:lnR>
                    <a:lnT>
                      <a:noFill/>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0"/>
                  </a:ext>
                </a:extLst>
              </a:tr>
              <a:tr h="37380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Roll number</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624128</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integer</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1"/>
                  </a:ext>
                </a:extLst>
              </a:tr>
              <a:tr h="37380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Name</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"Alice"</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string</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2"/>
                  </a:ext>
                </a:extLst>
              </a:tr>
              <a:tr h="37380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Age</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20</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integer</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3"/>
                  </a:ext>
                </a:extLst>
              </a:tr>
              <a:tr h="57976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Date of birth</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"1-1-2011"</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string</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4"/>
                  </a:ext>
                </a:extLst>
              </a:tr>
              <a:tr h="57976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Address</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"1,New street,etc"</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tc>
                  <a:txBody>
                    <a:bodyPr/>
                    <a:lstStyle/>
                    <a:p>
                      <a:pPr fontAlgn="t"/>
                      <a:r>
                        <a:rPr lang="en-IN" sz="1500" dirty="0">
                          <a:solidFill>
                            <a:srgbClr val="161616"/>
                          </a:solidFill>
                          <a:effectLst/>
                          <a:latin typeface="Times New Roman" panose="02020603050405020304" pitchFamily="18" charset="0"/>
                          <a:cs typeface="Times New Roman" panose="02020603050405020304" pitchFamily="18" charset="0"/>
                        </a:rPr>
                        <a:t>string</a:t>
                      </a:r>
                    </a:p>
                  </a:txBody>
                  <a:tcPr marL="2463" marR="2463" marT="2463" marB="2463">
                    <a:lnL>
                      <a:noFill/>
                    </a:lnL>
                    <a:lnR>
                      <a:noFill/>
                    </a:lnR>
                    <a:lnT w="6350" cap="flat" cmpd="sng" algn="ctr">
                      <a:solidFill>
                        <a:srgbClr val="DDDDDD"/>
                      </a:solidFill>
                      <a:prstDash val="solid"/>
                      <a:round/>
                      <a:headEnd type="none" w="med" len="med"/>
                      <a:tailEnd type="none" w="med" len="med"/>
                    </a:lnT>
                    <a:lnB w="635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xmlns="" val="10005"/>
                  </a:ext>
                </a:extLst>
              </a:tr>
              <a:tr h="373809">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Fine</a:t>
                      </a:r>
                    </a:p>
                  </a:txBody>
                  <a:tcPr marL="2463" marR="2463" marT="2463" marB="2463">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1500">
                          <a:solidFill>
                            <a:srgbClr val="161616"/>
                          </a:solidFill>
                          <a:effectLst/>
                          <a:latin typeface="Times New Roman" panose="02020603050405020304" pitchFamily="18" charset="0"/>
                          <a:cs typeface="Times New Roman" panose="02020603050405020304" pitchFamily="18" charset="0"/>
                        </a:rPr>
                        <a:t>100.50</a:t>
                      </a:r>
                    </a:p>
                  </a:txBody>
                  <a:tcPr marL="2463" marR="2463" marT="2463" marB="2463">
                    <a:lnL>
                      <a:noFill/>
                    </a:lnL>
                    <a:lnR>
                      <a:noFill/>
                    </a:lnR>
                    <a:lnT w="6350" cap="flat" cmpd="sng" algn="ctr">
                      <a:solidFill>
                        <a:srgbClr val="DDDDDD"/>
                      </a:solidFill>
                      <a:prstDash val="solid"/>
                      <a:round/>
                      <a:headEnd type="none" w="med" len="med"/>
                      <a:tailEnd type="none" w="med" len="med"/>
                    </a:lnT>
                    <a:lnB>
                      <a:noFill/>
                    </a:lnB>
                    <a:solidFill>
                      <a:srgbClr val="FFFFFF"/>
                    </a:solidFill>
                  </a:tcPr>
                </a:tc>
                <a:tc>
                  <a:txBody>
                    <a:bodyPr/>
                    <a:lstStyle/>
                    <a:p>
                      <a:pPr fontAlgn="t"/>
                      <a:r>
                        <a:rPr lang="en-IN" sz="1500" dirty="0">
                          <a:solidFill>
                            <a:srgbClr val="161616"/>
                          </a:solidFill>
                          <a:effectLst/>
                          <a:latin typeface="Times New Roman" panose="02020603050405020304" pitchFamily="18" charset="0"/>
                          <a:cs typeface="Times New Roman" panose="02020603050405020304" pitchFamily="18" charset="0"/>
                        </a:rPr>
                        <a:t>float</a:t>
                      </a:r>
                    </a:p>
                  </a:txBody>
                  <a:tcPr marL="2463" marR="2463" marT="2463" marB="2463">
                    <a:lnL>
                      <a:noFill/>
                    </a:lnL>
                    <a:lnR>
                      <a:noFill/>
                    </a:lnR>
                    <a:lnT w="6350" cap="flat" cmpd="sng" algn="ctr">
                      <a:solidFill>
                        <a:srgbClr val="DDDDDD"/>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xmlns="" val="10006"/>
                  </a:ext>
                </a:extLst>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1ABCCCD-8FED-8FCB-92F9-B222612D1A95}"/>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1859" name="object 4">
            <a:extLst>
              <a:ext uri="{FF2B5EF4-FFF2-40B4-BE49-F238E27FC236}">
                <a16:creationId xmlns:a16="http://schemas.microsoft.com/office/drawing/2014/main" xmlns="" id="{D094BA32-4568-24C5-A1BF-6AE9B107F05B}"/>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1860" name="object 5">
            <a:extLst>
              <a:ext uri="{FF2B5EF4-FFF2-40B4-BE49-F238E27FC236}">
                <a16:creationId xmlns:a16="http://schemas.microsoft.com/office/drawing/2014/main" xmlns="" id="{232EA89E-2C9F-B02A-52C5-51445CABD384}"/>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1861" name="object 6">
            <a:extLst>
              <a:ext uri="{FF2B5EF4-FFF2-40B4-BE49-F238E27FC236}">
                <a16:creationId xmlns:a16="http://schemas.microsoft.com/office/drawing/2014/main" xmlns="" id="{8F7C8B58-B71D-AF38-7C58-6EAD84B4DF58}"/>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1E1C58CB-818F-C9CE-3FEE-8A60A96DFF16}"/>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1863" name="object 10">
            <a:extLst>
              <a:ext uri="{FF2B5EF4-FFF2-40B4-BE49-F238E27FC236}">
                <a16:creationId xmlns:a16="http://schemas.microsoft.com/office/drawing/2014/main" xmlns="" id="{908494B9-088D-9473-160E-8E4E0F45CE2E}"/>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1864" name="Title 10">
            <a:extLst>
              <a:ext uri="{FF2B5EF4-FFF2-40B4-BE49-F238E27FC236}">
                <a16:creationId xmlns:a16="http://schemas.microsoft.com/office/drawing/2014/main" xmlns="" id="{1ECAB4C2-0525-94E3-DF05-BC0BA93A7EAE}"/>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21865" name="TextBox 2">
            <a:extLst>
              <a:ext uri="{FF2B5EF4-FFF2-40B4-BE49-F238E27FC236}">
                <a16:creationId xmlns:a16="http://schemas.microsoft.com/office/drawing/2014/main" xmlns="" id="{13E68B4E-8632-53B6-B1CE-0223C1225E3C}"/>
              </a:ext>
            </a:extLst>
          </p:cNvPr>
          <p:cNvSpPr txBox="1">
            <a:spLocks noChangeArrowheads="1"/>
          </p:cNvSpPr>
          <p:nvPr/>
        </p:nvSpPr>
        <p:spPr bwMode="auto">
          <a:xfrm>
            <a:off x="662739" y="646908"/>
            <a:ext cx="9934666" cy="2558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IN" altLang="en-US" sz="2183">
                <a:latin typeface="Times New Roman" panose="02020603050405020304" pitchFamily="18" charset="0"/>
                <a:cs typeface="Times New Roman" panose="02020603050405020304" pitchFamily="18" charset="0"/>
              </a:rPr>
              <a:t>Declaration and Initialization of Pointers</a:t>
            </a:r>
          </a:p>
          <a:p>
            <a:pPr>
              <a:lnSpc>
                <a:spcPct val="150000"/>
              </a:lnSpc>
            </a:pPr>
            <a:r>
              <a:rPr lang="en-US" altLang="en-US" sz="2183"/>
              <a:t>For Example:</a:t>
            </a:r>
          </a:p>
          <a:p>
            <a:pPr>
              <a:lnSpc>
                <a:spcPct val="150000"/>
              </a:lnSpc>
            </a:pPr>
            <a:r>
              <a:rPr lang="en-IN" altLang="en-US" sz="2183">
                <a:latin typeface="Times New Roman" panose="02020603050405020304" pitchFamily="18" charset="0"/>
                <a:cs typeface="Times New Roman" panose="02020603050405020304" pitchFamily="18" charset="0"/>
              </a:rPr>
              <a:t>    char * ptr;</a:t>
            </a:r>
          </a:p>
          <a:p>
            <a:pPr>
              <a:lnSpc>
                <a:spcPct val="150000"/>
              </a:lnSpc>
            </a:pPr>
            <a:r>
              <a:rPr lang="en-US" altLang="en-US" sz="2183"/>
              <a:t>This declaration is evaluated as: ptr is a pointer to char type data.</a:t>
            </a:r>
          </a:p>
          <a:p>
            <a:pPr algn="ctr">
              <a:lnSpc>
                <a:spcPct val="150000"/>
              </a:lnSpc>
            </a:pPr>
            <a:r>
              <a:rPr lang="en-US" altLang="en-US" sz="2183" i="1"/>
              <a:t>Table meaning of some pointer type variable declarations</a:t>
            </a:r>
            <a:endParaRPr lang="en-IN" altLang="en-US" sz="2183" i="1">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xmlns="" id="{42A1E009-4074-FA31-200C-2B8BA1B3D2C7}"/>
              </a:ext>
            </a:extLst>
          </p:cNvPr>
          <p:cNvGraphicFramePr>
            <a:graphicFrameLocks noGrp="1"/>
          </p:cNvGraphicFramePr>
          <p:nvPr/>
        </p:nvGraphicFramePr>
        <p:xfrm>
          <a:off x="1429018" y="3207588"/>
          <a:ext cx="8127752" cy="2809240"/>
        </p:xfrm>
        <a:graphic>
          <a:graphicData uri="http://schemas.openxmlformats.org/drawingml/2006/table">
            <a:tbl>
              <a:tblPr firstRow="1" bandRow="1">
                <a:tableStyleId>{5C22544A-7EE6-4342-B048-85BDC9FD1C3A}</a:tableStyleId>
              </a:tblPr>
              <a:tblGrid>
                <a:gridCol w="4063876">
                  <a:extLst>
                    <a:ext uri="{9D8B030D-6E8A-4147-A177-3AD203B41FA5}">
                      <a16:colId xmlns:a16="http://schemas.microsoft.com/office/drawing/2014/main" xmlns="" val="20000"/>
                    </a:ext>
                  </a:extLst>
                </a:gridCol>
                <a:gridCol w="4063876">
                  <a:extLst>
                    <a:ext uri="{9D8B030D-6E8A-4147-A177-3AD203B41FA5}">
                      <a16:colId xmlns:a16="http://schemas.microsoft.com/office/drawing/2014/main" xmlns="" val="20001"/>
                    </a:ext>
                  </a:extLst>
                </a:gridCol>
              </a:tblGrid>
              <a:tr h="351155">
                <a:tc>
                  <a:txBody>
                    <a:bodyPr/>
                    <a:lstStyle/>
                    <a:p>
                      <a:r>
                        <a:rPr lang="en-IN" sz="1900" dirty="0"/>
                        <a:t>Declaration</a:t>
                      </a:r>
                    </a:p>
                  </a:txBody>
                  <a:tcPr marL="55452" marR="55452" marT="27713" marB="27713"/>
                </a:tc>
                <a:tc>
                  <a:txBody>
                    <a:bodyPr/>
                    <a:lstStyle/>
                    <a:p>
                      <a:r>
                        <a:rPr lang="en-IN" sz="1900" dirty="0"/>
                        <a:t>What it means</a:t>
                      </a:r>
                    </a:p>
                  </a:txBody>
                  <a:tcPr marL="55452" marR="55452" marT="27713" marB="27713"/>
                </a:tc>
                <a:extLst>
                  <a:ext uri="{0D108BD9-81ED-4DB2-BD59-A6C34878D82A}">
                    <a16:rowId xmlns:a16="http://schemas.microsoft.com/office/drawing/2014/main" xmlns="" val="10000"/>
                  </a:ext>
                </a:extLst>
              </a:tr>
              <a:tr h="351155">
                <a:tc>
                  <a:txBody>
                    <a:bodyPr/>
                    <a:lstStyle/>
                    <a:p>
                      <a:r>
                        <a:rPr lang="en-IN" sz="1900" dirty="0"/>
                        <a:t>int p</a:t>
                      </a:r>
                    </a:p>
                  </a:txBody>
                  <a:tcPr marL="55452" marR="55452" marT="27713" marB="27713"/>
                </a:tc>
                <a:tc>
                  <a:txBody>
                    <a:bodyPr/>
                    <a:lstStyle/>
                    <a:p>
                      <a:r>
                        <a:rPr lang="en-IN" sz="1900" dirty="0"/>
                        <a:t>P is an integer</a:t>
                      </a:r>
                    </a:p>
                  </a:txBody>
                  <a:tcPr marL="55452" marR="55452" marT="27713" marB="27713"/>
                </a:tc>
                <a:extLst>
                  <a:ext uri="{0D108BD9-81ED-4DB2-BD59-A6C34878D82A}">
                    <a16:rowId xmlns:a16="http://schemas.microsoft.com/office/drawing/2014/main" xmlns="" val="10001"/>
                  </a:ext>
                </a:extLst>
              </a:tr>
              <a:tr h="351155">
                <a:tc>
                  <a:txBody>
                    <a:bodyPr/>
                    <a:lstStyle/>
                    <a:p>
                      <a:r>
                        <a:rPr lang="en-IN" sz="1900" dirty="0"/>
                        <a:t>int *p</a:t>
                      </a:r>
                    </a:p>
                  </a:txBody>
                  <a:tcPr marL="55452" marR="55452" marT="27713" marB="27713"/>
                </a:tc>
                <a:tc>
                  <a:txBody>
                    <a:bodyPr/>
                    <a:lstStyle/>
                    <a:p>
                      <a:r>
                        <a:rPr lang="en-IN" sz="1900" dirty="0"/>
                        <a:t>P is a pointer to an integer</a:t>
                      </a:r>
                    </a:p>
                  </a:txBody>
                  <a:tcPr marL="55452" marR="55452" marT="27713" marB="27713"/>
                </a:tc>
                <a:extLst>
                  <a:ext uri="{0D108BD9-81ED-4DB2-BD59-A6C34878D82A}">
                    <a16:rowId xmlns:a16="http://schemas.microsoft.com/office/drawing/2014/main" xmlns="" val="10002"/>
                  </a:ext>
                </a:extLst>
              </a:tr>
              <a:tr h="351155">
                <a:tc>
                  <a:txBody>
                    <a:bodyPr/>
                    <a:lstStyle/>
                    <a:p>
                      <a:r>
                        <a:rPr lang="en-IN" sz="1900" dirty="0"/>
                        <a:t>char p</a:t>
                      </a:r>
                    </a:p>
                  </a:txBody>
                  <a:tcPr marL="55452" marR="55452" marT="27713" marB="27713"/>
                </a:tc>
                <a:tc>
                  <a:txBody>
                    <a:bodyPr/>
                    <a:lstStyle/>
                    <a:p>
                      <a:r>
                        <a:rPr lang="en-IN" sz="1900" dirty="0"/>
                        <a:t>P is a character </a:t>
                      </a:r>
                    </a:p>
                  </a:txBody>
                  <a:tcPr marL="55452" marR="55452" marT="27713" marB="27713"/>
                </a:tc>
                <a:extLst>
                  <a:ext uri="{0D108BD9-81ED-4DB2-BD59-A6C34878D82A}">
                    <a16:rowId xmlns:a16="http://schemas.microsoft.com/office/drawing/2014/main" xmlns="" val="10003"/>
                  </a:ext>
                </a:extLst>
              </a:tr>
              <a:tr h="351155">
                <a:tc>
                  <a:txBody>
                    <a:bodyPr/>
                    <a:lstStyle/>
                    <a:p>
                      <a:r>
                        <a:rPr lang="en-IN" sz="1900" dirty="0"/>
                        <a:t>char *p</a:t>
                      </a:r>
                    </a:p>
                  </a:txBody>
                  <a:tcPr marL="55452" marR="55452" marT="27713" marB="27713"/>
                </a:tc>
                <a:tc>
                  <a:txBody>
                    <a:bodyPr/>
                    <a:lstStyle/>
                    <a:p>
                      <a:r>
                        <a:rPr lang="en-IN" sz="1900" dirty="0"/>
                        <a:t>P is a pointer to a character</a:t>
                      </a:r>
                    </a:p>
                  </a:txBody>
                  <a:tcPr marL="55452" marR="55452" marT="27713" marB="27713"/>
                </a:tc>
                <a:extLst>
                  <a:ext uri="{0D108BD9-81ED-4DB2-BD59-A6C34878D82A}">
                    <a16:rowId xmlns:a16="http://schemas.microsoft.com/office/drawing/2014/main" xmlns="" val="10004"/>
                  </a:ext>
                </a:extLst>
              </a:tr>
              <a:tr h="351155">
                <a:tc>
                  <a:txBody>
                    <a:bodyPr/>
                    <a:lstStyle/>
                    <a:p>
                      <a:r>
                        <a:rPr lang="en-IN" sz="1900" dirty="0"/>
                        <a:t>long p</a:t>
                      </a:r>
                    </a:p>
                  </a:txBody>
                  <a:tcPr marL="55452" marR="55452" marT="27713" marB="27713"/>
                </a:tc>
                <a:tc>
                  <a:txBody>
                    <a:bodyPr/>
                    <a:lstStyle/>
                    <a:p>
                      <a:r>
                        <a:rPr lang="en-IN" sz="1900" dirty="0"/>
                        <a:t>P is a long integer</a:t>
                      </a:r>
                    </a:p>
                  </a:txBody>
                  <a:tcPr marL="55452" marR="55452" marT="27713" marB="27713"/>
                </a:tc>
                <a:extLst>
                  <a:ext uri="{0D108BD9-81ED-4DB2-BD59-A6C34878D82A}">
                    <a16:rowId xmlns:a16="http://schemas.microsoft.com/office/drawing/2014/main" xmlns="" val="10005"/>
                  </a:ext>
                </a:extLst>
              </a:tr>
              <a:tr h="351155">
                <a:tc>
                  <a:txBody>
                    <a:bodyPr/>
                    <a:lstStyle/>
                    <a:p>
                      <a:r>
                        <a:rPr lang="en-IN" sz="1900" dirty="0"/>
                        <a:t>long *p</a:t>
                      </a:r>
                    </a:p>
                  </a:txBody>
                  <a:tcPr marL="55452" marR="55452" marT="27713" marB="27713"/>
                </a:tc>
                <a:tc>
                  <a:txBody>
                    <a:bodyPr/>
                    <a:lstStyle/>
                    <a:p>
                      <a:r>
                        <a:rPr lang="en-IN" sz="1900" dirty="0"/>
                        <a:t>P is a pointer to a long integer</a:t>
                      </a:r>
                    </a:p>
                  </a:txBody>
                  <a:tcPr marL="55452" marR="55452" marT="27713" marB="27713"/>
                </a:tc>
                <a:extLst>
                  <a:ext uri="{0D108BD9-81ED-4DB2-BD59-A6C34878D82A}">
                    <a16:rowId xmlns:a16="http://schemas.microsoft.com/office/drawing/2014/main" xmlns="" val="10006"/>
                  </a:ext>
                </a:extLst>
              </a:tr>
              <a:tr h="351155">
                <a:tc>
                  <a:txBody>
                    <a:bodyPr/>
                    <a:lstStyle/>
                    <a:p>
                      <a:endParaRPr lang="en-IN" sz="1900" dirty="0"/>
                    </a:p>
                  </a:txBody>
                  <a:tcPr marL="55452" marR="55452" marT="27713" marB="27713"/>
                </a:tc>
                <a:tc>
                  <a:txBody>
                    <a:bodyPr/>
                    <a:lstStyle/>
                    <a:p>
                      <a:endParaRPr lang="en-IN" sz="1900" dirty="0"/>
                    </a:p>
                  </a:txBody>
                  <a:tcPr marL="55452" marR="55452" marT="27713" marB="27713"/>
                </a:tc>
                <a:extLst>
                  <a:ext uri="{0D108BD9-81ED-4DB2-BD59-A6C34878D82A}">
                    <a16:rowId xmlns:a16="http://schemas.microsoft.com/office/drawing/2014/main" xmlns="" val="10007"/>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6CA9889D-FF35-3DA8-2D73-4EE2183199D9}"/>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2883" name="object 4">
            <a:extLst>
              <a:ext uri="{FF2B5EF4-FFF2-40B4-BE49-F238E27FC236}">
                <a16:creationId xmlns:a16="http://schemas.microsoft.com/office/drawing/2014/main" xmlns="" id="{6868CEF5-81F2-29F5-0B66-D42972540715}"/>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2884" name="object 5">
            <a:extLst>
              <a:ext uri="{FF2B5EF4-FFF2-40B4-BE49-F238E27FC236}">
                <a16:creationId xmlns:a16="http://schemas.microsoft.com/office/drawing/2014/main" xmlns="" id="{F32B4169-B543-B008-E351-E98A7CFA69A6}"/>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2885" name="object 6">
            <a:extLst>
              <a:ext uri="{FF2B5EF4-FFF2-40B4-BE49-F238E27FC236}">
                <a16:creationId xmlns:a16="http://schemas.microsoft.com/office/drawing/2014/main" xmlns="" id="{A32129FD-90BA-23D3-F979-3F54854D71B6}"/>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EF48D2AC-0539-426B-F037-F0FEA1311C61}"/>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2887" name="object 10">
            <a:extLst>
              <a:ext uri="{FF2B5EF4-FFF2-40B4-BE49-F238E27FC236}">
                <a16:creationId xmlns:a16="http://schemas.microsoft.com/office/drawing/2014/main" xmlns="" id="{E36E2986-FD79-6D57-0A90-6F2E1FA7ABC9}"/>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2888" name="Title 10">
            <a:extLst>
              <a:ext uri="{FF2B5EF4-FFF2-40B4-BE49-F238E27FC236}">
                <a16:creationId xmlns:a16="http://schemas.microsoft.com/office/drawing/2014/main" xmlns="" id="{EF36F8A1-F928-6513-E4AF-F741A6B3208A}"/>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22889" name="TextBox 2">
            <a:extLst>
              <a:ext uri="{FF2B5EF4-FFF2-40B4-BE49-F238E27FC236}">
                <a16:creationId xmlns:a16="http://schemas.microsoft.com/office/drawing/2014/main" xmlns="" id="{75D2087A-AAF7-EAA1-F006-D0E558E3BE1F}"/>
              </a:ext>
            </a:extLst>
          </p:cNvPr>
          <p:cNvSpPr txBox="1">
            <a:spLocks noChangeArrowheads="1"/>
          </p:cNvSpPr>
          <p:nvPr/>
        </p:nvSpPr>
        <p:spPr bwMode="auto">
          <a:xfrm>
            <a:off x="662739" y="646909"/>
            <a:ext cx="9934666" cy="557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IN" altLang="en-US" sz="2183">
                <a:latin typeface="Times New Roman" panose="02020603050405020304" pitchFamily="18" charset="0"/>
                <a:cs typeface="Times New Roman" panose="02020603050405020304" pitchFamily="18" charset="0"/>
              </a:rPr>
              <a:t>Declaration and Initialization of Pointers</a:t>
            </a:r>
          </a:p>
          <a:p>
            <a:pPr>
              <a:lnSpc>
                <a:spcPct val="150000"/>
              </a:lnSpc>
            </a:pPr>
            <a:r>
              <a:rPr lang="en-IN" altLang="en-US" sz="2183">
                <a:latin typeface="Times New Roman" panose="02020603050405020304" pitchFamily="18" charset="0"/>
                <a:cs typeface="Times New Roman" panose="02020603050405020304" pitchFamily="18" charset="0"/>
              </a:rPr>
              <a:t>WHAT IS THE OUTPUT OF FOLLOWING CODE?</a:t>
            </a:r>
          </a:p>
          <a:p>
            <a:pPr>
              <a:lnSpc>
                <a:spcPct val="150000"/>
              </a:lnSpc>
            </a:pPr>
            <a:r>
              <a:rPr lang="en-US" altLang="en-US" sz="2183">
                <a:latin typeface="Times New Roman" panose="02020603050405020304" pitchFamily="18" charset="0"/>
                <a:cs typeface="Times New Roman" panose="02020603050405020304" pitchFamily="18" charset="0"/>
              </a:rPr>
              <a:t>int main(){</a:t>
            </a:r>
          </a:p>
          <a:p>
            <a:pPr>
              <a:lnSpc>
                <a:spcPct val="150000"/>
              </a:lnSpc>
            </a:pPr>
            <a:r>
              <a:rPr lang="en-US" altLang="en-US" sz="2183">
                <a:latin typeface="Times New Roman" panose="02020603050405020304" pitchFamily="18" charset="0"/>
                <a:cs typeface="Times New Roman" panose="02020603050405020304" pitchFamily="18" charset="0"/>
              </a:rPr>
              <a:t>int *p;</a:t>
            </a:r>
          </a:p>
          <a:p>
            <a:pPr>
              <a:lnSpc>
                <a:spcPct val="150000"/>
              </a:lnSpc>
            </a:pPr>
            <a:r>
              <a:rPr lang="en-US" altLang="en-US" sz="2183">
                <a:latin typeface="Times New Roman" panose="02020603050405020304" pitchFamily="18" charset="0"/>
                <a:cs typeface="Times New Roman" panose="02020603050405020304" pitchFamily="18" charset="0"/>
              </a:rPr>
              <a:t>float *q;</a:t>
            </a:r>
          </a:p>
          <a:p>
            <a:pPr>
              <a:lnSpc>
                <a:spcPct val="150000"/>
              </a:lnSpc>
            </a:pPr>
            <a:r>
              <a:rPr lang="en-US" altLang="en-US" sz="2183">
                <a:latin typeface="Times New Roman" panose="02020603050405020304" pitchFamily="18" charset="0"/>
                <a:cs typeface="Times New Roman" panose="02020603050405020304" pitchFamily="18" charset="0"/>
              </a:rPr>
              <a:t>double *r;</a:t>
            </a:r>
          </a:p>
          <a:p>
            <a:pPr>
              <a:lnSpc>
                <a:spcPct val="150000"/>
              </a:lnSpc>
            </a:pPr>
            <a:r>
              <a:rPr lang="en-US" altLang="en-US" sz="2183">
                <a:latin typeface="Times New Roman" panose="02020603050405020304" pitchFamily="18" charset="0"/>
                <a:cs typeface="Times New Roman" panose="02020603050405020304" pitchFamily="18" charset="0"/>
              </a:rPr>
              <a:t>printf("\n the size of integer pointer is %d", sizeof(p));	 </a:t>
            </a:r>
          </a:p>
          <a:p>
            <a:pPr>
              <a:lnSpc>
                <a:spcPct val="150000"/>
              </a:lnSpc>
            </a:pPr>
            <a:r>
              <a:rPr lang="en-US" altLang="en-US" sz="2183">
                <a:latin typeface="Times New Roman" panose="02020603050405020304" pitchFamily="18" charset="0"/>
                <a:cs typeface="Times New Roman" panose="02020603050405020304" pitchFamily="18" charset="0"/>
              </a:rPr>
              <a:t>printf("\n the size of float pointer is %d", sizeof(q));</a:t>
            </a:r>
          </a:p>
          <a:p>
            <a:pPr>
              <a:lnSpc>
                <a:spcPct val="150000"/>
              </a:lnSpc>
            </a:pPr>
            <a:r>
              <a:rPr lang="en-US" altLang="en-US" sz="2183">
                <a:latin typeface="Times New Roman" panose="02020603050405020304" pitchFamily="18" charset="0"/>
                <a:cs typeface="Times New Roman" panose="02020603050405020304" pitchFamily="18" charset="0"/>
              </a:rPr>
              <a:t> printf("\n the size of double pointer is %d",sizeof(r));</a:t>
            </a:r>
          </a:p>
          <a:p>
            <a:pPr>
              <a:lnSpc>
                <a:spcPct val="150000"/>
              </a:lnSpc>
            </a:pPr>
            <a:r>
              <a:rPr lang="en-US" altLang="en-US" sz="2183">
                <a:latin typeface="Times New Roman" panose="02020603050405020304" pitchFamily="18" charset="0"/>
                <a:cs typeface="Times New Roman" panose="02020603050405020304" pitchFamily="18" charset="0"/>
              </a:rPr>
              <a:t> printf("\n the size of character pointer is %d", sizeof(char *));</a:t>
            </a:r>
          </a:p>
          <a:p>
            <a:pPr>
              <a:lnSpc>
                <a:spcPct val="150000"/>
              </a:lnSpc>
            </a:pPr>
            <a:r>
              <a:rPr lang="en-US" altLang="en-US" sz="2183">
                <a:latin typeface="Times New Roman" panose="02020603050405020304" pitchFamily="18" charset="0"/>
                <a:cs typeface="Times New Roman" panose="02020603050405020304" pitchFamily="18" charset="0"/>
              </a:rPr>
              <a:t>return 0;}</a:t>
            </a:r>
            <a:endParaRPr lang="en-IN" altLang="en-US" sz="2183">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D64B2BB-1477-87C6-6A7E-2A2AF4B6E59A}"/>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3907" name="object 4">
            <a:extLst>
              <a:ext uri="{FF2B5EF4-FFF2-40B4-BE49-F238E27FC236}">
                <a16:creationId xmlns:a16="http://schemas.microsoft.com/office/drawing/2014/main" xmlns="" id="{669D41BE-375C-4AF1-535B-10F965D4692D}"/>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3908" name="object 5">
            <a:extLst>
              <a:ext uri="{FF2B5EF4-FFF2-40B4-BE49-F238E27FC236}">
                <a16:creationId xmlns:a16="http://schemas.microsoft.com/office/drawing/2014/main" xmlns="" id="{D13CB712-B7CF-0CAB-CB7D-625A4BA1D5DB}"/>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3909" name="object 6">
            <a:extLst>
              <a:ext uri="{FF2B5EF4-FFF2-40B4-BE49-F238E27FC236}">
                <a16:creationId xmlns:a16="http://schemas.microsoft.com/office/drawing/2014/main" xmlns="" id="{F447A45C-2848-9BA4-829F-BC9C1C7F7EE3}"/>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CEB26104-418C-C5DD-2532-87AAC4EAD2FE}"/>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3911" name="object 10">
            <a:extLst>
              <a:ext uri="{FF2B5EF4-FFF2-40B4-BE49-F238E27FC236}">
                <a16:creationId xmlns:a16="http://schemas.microsoft.com/office/drawing/2014/main" xmlns="" id="{A62A22D8-57A7-5194-0542-C19A7D470220}"/>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3912" name="Title 10">
            <a:extLst>
              <a:ext uri="{FF2B5EF4-FFF2-40B4-BE49-F238E27FC236}">
                <a16:creationId xmlns:a16="http://schemas.microsoft.com/office/drawing/2014/main" xmlns="" id="{B6CE8187-5828-9D79-5746-3D8F2C07B373}"/>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23913" name="TextBox 2">
            <a:extLst>
              <a:ext uri="{FF2B5EF4-FFF2-40B4-BE49-F238E27FC236}">
                <a16:creationId xmlns:a16="http://schemas.microsoft.com/office/drawing/2014/main" xmlns="" id="{DD028E5A-3F9C-50C8-046E-5EC39C650BE6}"/>
              </a:ext>
            </a:extLst>
          </p:cNvPr>
          <p:cNvSpPr txBox="1">
            <a:spLocks noChangeArrowheads="1"/>
          </p:cNvSpPr>
          <p:nvPr/>
        </p:nvSpPr>
        <p:spPr bwMode="auto">
          <a:xfrm>
            <a:off x="662739" y="646909"/>
            <a:ext cx="9934666" cy="557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IN" altLang="en-US" sz="2183">
                <a:latin typeface="Times New Roman" panose="02020603050405020304" pitchFamily="18" charset="0"/>
                <a:cs typeface="Times New Roman" panose="02020603050405020304" pitchFamily="18" charset="0"/>
              </a:rPr>
              <a:t>Declaration and Initialization of Pointers</a:t>
            </a:r>
          </a:p>
          <a:p>
            <a:pPr>
              <a:lnSpc>
                <a:spcPct val="150000"/>
              </a:lnSpc>
            </a:pPr>
            <a:r>
              <a:rPr lang="en-IN" altLang="en-US" sz="2183">
                <a:latin typeface="Times New Roman" panose="02020603050405020304" pitchFamily="18" charset="0"/>
                <a:cs typeface="Times New Roman" panose="02020603050405020304" pitchFamily="18" charset="0"/>
              </a:rPr>
              <a:t>WHAT IS THE OUTPUT OF FOLLOWING CODE?</a:t>
            </a:r>
          </a:p>
          <a:p>
            <a:pPr>
              <a:lnSpc>
                <a:spcPct val="150000"/>
              </a:lnSpc>
            </a:pPr>
            <a:r>
              <a:rPr lang="en-US" altLang="en-US" sz="2183">
                <a:latin typeface="Times New Roman" panose="02020603050405020304" pitchFamily="18" charset="0"/>
                <a:cs typeface="Times New Roman" panose="02020603050405020304" pitchFamily="18" charset="0"/>
              </a:rPr>
              <a:t>int main(){</a:t>
            </a:r>
          </a:p>
          <a:p>
            <a:pPr>
              <a:lnSpc>
                <a:spcPct val="150000"/>
              </a:lnSpc>
            </a:pPr>
            <a:r>
              <a:rPr lang="en-US" altLang="en-US" sz="2183">
                <a:latin typeface="Times New Roman" panose="02020603050405020304" pitchFamily="18" charset="0"/>
                <a:cs typeface="Times New Roman" panose="02020603050405020304" pitchFamily="18" charset="0"/>
              </a:rPr>
              <a:t>int *p;</a:t>
            </a:r>
          </a:p>
          <a:p>
            <a:pPr>
              <a:lnSpc>
                <a:spcPct val="150000"/>
              </a:lnSpc>
            </a:pPr>
            <a:r>
              <a:rPr lang="en-US" altLang="en-US" sz="2183">
                <a:latin typeface="Times New Roman" panose="02020603050405020304" pitchFamily="18" charset="0"/>
                <a:cs typeface="Times New Roman" panose="02020603050405020304" pitchFamily="18" charset="0"/>
              </a:rPr>
              <a:t>float *q;</a:t>
            </a:r>
          </a:p>
          <a:p>
            <a:pPr>
              <a:lnSpc>
                <a:spcPct val="150000"/>
              </a:lnSpc>
            </a:pPr>
            <a:r>
              <a:rPr lang="en-US" altLang="en-US" sz="2183">
                <a:latin typeface="Times New Roman" panose="02020603050405020304" pitchFamily="18" charset="0"/>
                <a:cs typeface="Times New Roman" panose="02020603050405020304" pitchFamily="18" charset="0"/>
              </a:rPr>
              <a:t>double *r;</a:t>
            </a:r>
          </a:p>
          <a:p>
            <a:pPr>
              <a:lnSpc>
                <a:spcPct val="150000"/>
              </a:lnSpc>
            </a:pPr>
            <a:r>
              <a:rPr lang="en-US" altLang="en-US" sz="2183">
                <a:latin typeface="Times New Roman" panose="02020603050405020304" pitchFamily="18" charset="0"/>
                <a:cs typeface="Times New Roman" panose="02020603050405020304" pitchFamily="18" charset="0"/>
              </a:rPr>
              <a:t>printf("\n the size of integer pointer is %d", sizeof(p));	 </a:t>
            </a:r>
          </a:p>
          <a:p>
            <a:pPr>
              <a:lnSpc>
                <a:spcPct val="150000"/>
              </a:lnSpc>
            </a:pPr>
            <a:r>
              <a:rPr lang="en-US" altLang="en-US" sz="2183">
                <a:latin typeface="Times New Roman" panose="02020603050405020304" pitchFamily="18" charset="0"/>
                <a:cs typeface="Times New Roman" panose="02020603050405020304" pitchFamily="18" charset="0"/>
              </a:rPr>
              <a:t>printf("\n the size of float pointer is %d", sizeof(q));</a:t>
            </a:r>
          </a:p>
          <a:p>
            <a:pPr>
              <a:lnSpc>
                <a:spcPct val="150000"/>
              </a:lnSpc>
            </a:pPr>
            <a:r>
              <a:rPr lang="en-US" altLang="en-US" sz="2183">
                <a:latin typeface="Times New Roman" panose="02020603050405020304" pitchFamily="18" charset="0"/>
                <a:cs typeface="Times New Roman" panose="02020603050405020304" pitchFamily="18" charset="0"/>
              </a:rPr>
              <a:t> printf("\n the size of double pointer is %d",sizeof(r));</a:t>
            </a:r>
          </a:p>
          <a:p>
            <a:pPr>
              <a:lnSpc>
                <a:spcPct val="150000"/>
              </a:lnSpc>
            </a:pPr>
            <a:r>
              <a:rPr lang="en-US" altLang="en-US" sz="2183">
                <a:latin typeface="Times New Roman" panose="02020603050405020304" pitchFamily="18" charset="0"/>
                <a:cs typeface="Times New Roman" panose="02020603050405020304" pitchFamily="18" charset="0"/>
              </a:rPr>
              <a:t> printf("\n the size of character pointer is %d", sizeof(char *));</a:t>
            </a:r>
          </a:p>
          <a:p>
            <a:pPr>
              <a:lnSpc>
                <a:spcPct val="150000"/>
              </a:lnSpc>
            </a:pPr>
            <a:r>
              <a:rPr lang="en-US" altLang="en-US" sz="2183">
                <a:latin typeface="Times New Roman" panose="02020603050405020304" pitchFamily="18" charset="0"/>
                <a:cs typeface="Times New Roman" panose="02020603050405020304" pitchFamily="18" charset="0"/>
              </a:rPr>
              <a:t>return 0;}</a:t>
            </a:r>
            <a:endParaRPr lang="en-IN" altLang="en-US" sz="2183">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1499C30-5899-1ACA-C687-F3B16FFD942E}"/>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4931" name="object 4">
            <a:extLst>
              <a:ext uri="{FF2B5EF4-FFF2-40B4-BE49-F238E27FC236}">
                <a16:creationId xmlns:a16="http://schemas.microsoft.com/office/drawing/2014/main" xmlns="" id="{4D11DB72-B48F-77B7-C0B1-2F1770A40EAE}"/>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4932" name="object 5">
            <a:extLst>
              <a:ext uri="{FF2B5EF4-FFF2-40B4-BE49-F238E27FC236}">
                <a16:creationId xmlns:a16="http://schemas.microsoft.com/office/drawing/2014/main" xmlns="" id="{50ADD065-83F7-E449-1701-9509D68BB0F5}"/>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4933" name="object 6">
            <a:extLst>
              <a:ext uri="{FF2B5EF4-FFF2-40B4-BE49-F238E27FC236}">
                <a16:creationId xmlns:a16="http://schemas.microsoft.com/office/drawing/2014/main" xmlns="" id="{29D44DFA-B0C2-F449-3A62-3A2D27CD968B}"/>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C8BB7269-7B80-3C48-9413-CD1DB9BA896D}"/>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4935" name="object 10">
            <a:extLst>
              <a:ext uri="{FF2B5EF4-FFF2-40B4-BE49-F238E27FC236}">
                <a16:creationId xmlns:a16="http://schemas.microsoft.com/office/drawing/2014/main" xmlns="" id="{5D2AD2C9-DD90-586F-5832-B517E95A8644}"/>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4936" name="Title 10">
            <a:extLst>
              <a:ext uri="{FF2B5EF4-FFF2-40B4-BE49-F238E27FC236}">
                <a16:creationId xmlns:a16="http://schemas.microsoft.com/office/drawing/2014/main" xmlns="" id="{BF358ACD-342A-76ED-2532-1181A595935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BDAC4B76-A71E-3B84-1153-D7C53E157374}"/>
              </a:ext>
            </a:extLst>
          </p:cNvPr>
          <p:cNvSpPr txBox="1">
            <a:spLocks noChangeArrowheads="1"/>
          </p:cNvSpPr>
          <p:nvPr/>
        </p:nvSpPr>
        <p:spPr bwMode="auto">
          <a:xfrm>
            <a:off x="662739" y="646908"/>
            <a:ext cx="9934666" cy="255159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atin typeface="Times New Roman" panose="02020603050405020304" pitchFamily="18" charset="0"/>
                <a:cs typeface="Times New Roman" panose="02020603050405020304" pitchFamily="18" charset="0"/>
              </a:rPr>
              <a:t>Declaration and Initialization of Pointers</a:t>
            </a:r>
          </a:p>
          <a:p>
            <a:pPr>
              <a:lnSpc>
                <a:spcPct val="150000"/>
              </a:lnSpc>
              <a:defRPr/>
            </a:pPr>
            <a:r>
              <a:rPr lang="en-US" sz="2183" dirty="0"/>
              <a:t>why pointers should have data types</a:t>
            </a:r>
          </a:p>
          <a:p>
            <a:pPr marL="346558" indent="-346558">
              <a:lnSpc>
                <a:spcPct val="150000"/>
              </a:lnSpc>
              <a:buFont typeface="Arial" panose="020B0604020202020204" pitchFamily="34" charset="0"/>
              <a:buChar char="•"/>
              <a:defRPr/>
            </a:pPr>
            <a:r>
              <a:rPr lang="en-US" altLang="en-US" sz="2183" dirty="0">
                <a:latin typeface="Times New Roman" panose="02020603050405020304" pitchFamily="18" charset="0"/>
                <a:cs typeface="Times New Roman" panose="02020603050405020304" pitchFamily="18" charset="0"/>
              </a:rPr>
              <a:t>C has data types of different size, i.e., objects of different types will have different memory requirements. </a:t>
            </a:r>
          </a:p>
          <a:p>
            <a:pPr marL="346558" indent="-346558">
              <a:lnSpc>
                <a:spcPct val="150000"/>
              </a:lnSpc>
              <a:buFont typeface="Arial" panose="020B0604020202020204" pitchFamily="34" charset="0"/>
              <a:buChar char="•"/>
              <a:defRPr/>
            </a:pPr>
            <a:r>
              <a:rPr lang="en-US" altLang="en-US" sz="2183" dirty="0">
                <a:latin typeface="Times New Roman" panose="02020603050405020304" pitchFamily="18" charset="0"/>
                <a:cs typeface="Times New Roman" panose="02020603050405020304" pitchFamily="18" charset="0"/>
              </a:rPr>
              <a:t>It supports uniformity of arithmetic operations across different (pointer) types.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31CCB502-4561-E993-4F8E-264E730DD962}"/>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6979" name="object 4">
            <a:extLst>
              <a:ext uri="{FF2B5EF4-FFF2-40B4-BE49-F238E27FC236}">
                <a16:creationId xmlns:a16="http://schemas.microsoft.com/office/drawing/2014/main" xmlns="" id="{0E823698-D883-85E8-D137-2DBF8D88EC9F}"/>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6980" name="object 5">
            <a:extLst>
              <a:ext uri="{FF2B5EF4-FFF2-40B4-BE49-F238E27FC236}">
                <a16:creationId xmlns:a16="http://schemas.microsoft.com/office/drawing/2014/main" xmlns="" id="{708330AF-78E2-33D1-0F03-511F8781B8B6}"/>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6981" name="object 6">
            <a:extLst>
              <a:ext uri="{FF2B5EF4-FFF2-40B4-BE49-F238E27FC236}">
                <a16:creationId xmlns:a16="http://schemas.microsoft.com/office/drawing/2014/main" xmlns="" id="{0C2C1F89-6A1C-F765-CDAF-64C1DF84481E}"/>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42F8F3FE-F5C2-7033-60DD-BD4F8B49B53B}"/>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6983" name="object 10">
            <a:extLst>
              <a:ext uri="{FF2B5EF4-FFF2-40B4-BE49-F238E27FC236}">
                <a16:creationId xmlns:a16="http://schemas.microsoft.com/office/drawing/2014/main" xmlns="" id="{ABF7E8E0-C505-CED3-8275-0E86E12F68F1}"/>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6984" name="Title 10">
            <a:extLst>
              <a:ext uri="{FF2B5EF4-FFF2-40B4-BE49-F238E27FC236}">
                <a16:creationId xmlns:a16="http://schemas.microsoft.com/office/drawing/2014/main" xmlns="" id="{14FE78C6-5BAA-D2A1-844A-8FAA625288EA}"/>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56E90FEF-6C7B-ECAD-A42B-2D4168E49256}"/>
              </a:ext>
            </a:extLst>
          </p:cNvPr>
          <p:cNvSpPr txBox="1">
            <a:spLocks noChangeArrowheads="1"/>
          </p:cNvSpPr>
          <p:nvPr/>
        </p:nvSpPr>
        <p:spPr bwMode="auto">
          <a:xfrm>
            <a:off x="662739" y="646909"/>
            <a:ext cx="9934666" cy="3062057"/>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US" sz="2183" dirty="0"/>
              <a:t>Where is a pointer stored?</a:t>
            </a:r>
          </a:p>
          <a:p>
            <a:pPr marL="346558" indent="-346558">
              <a:lnSpc>
                <a:spcPct val="150000"/>
              </a:lnSpc>
              <a:buFont typeface="Arial" panose="020B0604020202020204" pitchFamily="34" charset="0"/>
              <a:buChar char="•"/>
              <a:defRPr/>
            </a:pPr>
            <a:r>
              <a:rPr lang="en-US" sz="2183" dirty="0"/>
              <a:t>A pointer is like any other variable in the sense that it requires storage space somewhere in the computer’s memory, but it is not like most variables because it contains no data, only an address.</a:t>
            </a:r>
          </a:p>
          <a:p>
            <a:pPr marL="346558" indent="-346558">
              <a:lnSpc>
                <a:spcPct val="150000"/>
              </a:lnSpc>
              <a:buFont typeface="Arial" panose="020B0604020202020204" pitchFamily="34" charset="0"/>
              <a:buChar char="•"/>
              <a:defRPr/>
            </a:pPr>
            <a:r>
              <a:rPr lang="en-US" sz="2183" dirty="0"/>
              <a:t> Since it is an address, it actually contains a number referring to some memory location</a:t>
            </a:r>
            <a:endParaRPr lang="en-US"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84AF373-561D-A905-4CBC-71123BA2766F}"/>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29027" name="object 4">
            <a:extLst>
              <a:ext uri="{FF2B5EF4-FFF2-40B4-BE49-F238E27FC236}">
                <a16:creationId xmlns:a16="http://schemas.microsoft.com/office/drawing/2014/main" xmlns="" id="{2AA11B98-1E9D-F134-E5A1-9A772D637BB2}"/>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29028" name="object 5">
            <a:extLst>
              <a:ext uri="{FF2B5EF4-FFF2-40B4-BE49-F238E27FC236}">
                <a16:creationId xmlns:a16="http://schemas.microsoft.com/office/drawing/2014/main" xmlns="" id="{0A7B774B-EBAA-E8CA-3878-ABCEB6007AAE}"/>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29029" name="object 6">
            <a:extLst>
              <a:ext uri="{FF2B5EF4-FFF2-40B4-BE49-F238E27FC236}">
                <a16:creationId xmlns:a16="http://schemas.microsoft.com/office/drawing/2014/main" xmlns="" id="{2791B05F-CB04-7DA8-940B-49A5232884C6}"/>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C59E95CF-519C-83AD-3789-3E723122953D}"/>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29031" name="object 10">
            <a:extLst>
              <a:ext uri="{FF2B5EF4-FFF2-40B4-BE49-F238E27FC236}">
                <a16:creationId xmlns:a16="http://schemas.microsoft.com/office/drawing/2014/main" xmlns="" id="{831458CB-F811-76B6-AE77-33D06A1D84E4}"/>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29032" name="Title 10">
            <a:extLst>
              <a:ext uri="{FF2B5EF4-FFF2-40B4-BE49-F238E27FC236}">
                <a16:creationId xmlns:a16="http://schemas.microsoft.com/office/drawing/2014/main" xmlns="" id="{BB0B76B3-B36E-617A-21C4-0093E266853D}"/>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D66729D1-C522-8F45-60BD-93E4D06119E5}"/>
              </a:ext>
            </a:extLst>
          </p:cNvPr>
          <p:cNvSpPr txBox="1">
            <a:spLocks noChangeArrowheads="1"/>
          </p:cNvSpPr>
          <p:nvPr/>
        </p:nvSpPr>
        <p:spPr bwMode="auto">
          <a:xfrm>
            <a:off x="662739" y="646909"/>
            <a:ext cx="9934666" cy="558165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US" sz="2183" b="1" dirty="0"/>
              <a:t>Initializing Pointers</a:t>
            </a:r>
          </a:p>
          <a:p>
            <a:pPr marL="346558" indent="-346558">
              <a:lnSpc>
                <a:spcPct val="150000"/>
              </a:lnSpc>
              <a:buFont typeface="Arial" panose="020B0604020202020204" pitchFamily="34" charset="0"/>
              <a:buChar char="•"/>
              <a:defRPr/>
            </a:pPr>
            <a:r>
              <a:rPr lang="en-US" sz="2183" dirty="0"/>
              <a:t>Consider the following example:</a:t>
            </a:r>
          </a:p>
          <a:p>
            <a:pPr>
              <a:lnSpc>
                <a:spcPct val="150000"/>
              </a:lnSpc>
              <a:defRPr/>
            </a:pPr>
            <a:r>
              <a:rPr lang="en-US" sz="2183" dirty="0"/>
              <a:t>#include int main()</a:t>
            </a:r>
          </a:p>
          <a:p>
            <a:pPr>
              <a:lnSpc>
                <a:spcPct val="150000"/>
              </a:lnSpc>
              <a:defRPr/>
            </a:pPr>
            <a:r>
              <a:rPr lang="en-US" sz="2183" dirty="0"/>
              <a:t> {</a:t>
            </a:r>
          </a:p>
          <a:p>
            <a:pPr>
              <a:lnSpc>
                <a:spcPct val="150000"/>
              </a:lnSpc>
              <a:defRPr/>
            </a:pPr>
            <a:r>
              <a:rPr lang="en-US" sz="2183" dirty="0"/>
              <a:t> int *p; /* a pointer to an integer */ </a:t>
            </a:r>
          </a:p>
          <a:p>
            <a:pPr>
              <a:lnSpc>
                <a:spcPct val="150000"/>
              </a:lnSpc>
              <a:defRPr/>
            </a:pPr>
            <a:r>
              <a:rPr lang="en-US" sz="2183" dirty="0" err="1"/>
              <a:t>printf</a:t>
            </a:r>
            <a:r>
              <a:rPr lang="en-US" sz="2183" dirty="0"/>
              <a:t>(“%d\n”,*p); </a:t>
            </a:r>
          </a:p>
          <a:p>
            <a:pPr>
              <a:lnSpc>
                <a:spcPct val="150000"/>
              </a:lnSpc>
              <a:defRPr/>
            </a:pPr>
            <a:r>
              <a:rPr lang="en-US" sz="2183" dirty="0"/>
              <a:t>return 0; </a:t>
            </a:r>
          </a:p>
          <a:p>
            <a:pPr>
              <a:lnSpc>
                <a:spcPct val="150000"/>
              </a:lnSpc>
              <a:defRPr/>
            </a:pPr>
            <a:r>
              <a:rPr lang="en-US" sz="2183" dirty="0"/>
              <a:t>}</a:t>
            </a:r>
          </a:p>
          <a:p>
            <a:pPr>
              <a:lnSpc>
                <a:spcPct val="150000"/>
              </a:lnSpc>
              <a:defRPr/>
            </a:pPr>
            <a:r>
              <a:rPr lang="en-US" altLang="en-US" sz="2183" dirty="0">
                <a:latin typeface="Times New Roman" panose="02020603050405020304" pitchFamily="18" charset="0"/>
                <a:cs typeface="Times New Roman" panose="02020603050405020304" pitchFamily="18" charset="0"/>
              </a:rPr>
              <a:t>Note: </a:t>
            </a:r>
            <a:r>
              <a:rPr lang="en-US" sz="2183" dirty="0"/>
              <a:t>A pointer should be initialized with another variable’s memory address, with 0, or with the keyword NULL prior to its use; otherwise the result may be a compiler error or a run-time error.</a:t>
            </a:r>
            <a:endParaRPr lang="en-US" altLang="en-US" sz="2183"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E7B4367-8D86-396D-E28C-7788B72AFA74}"/>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31075" name="object 4">
            <a:extLst>
              <a:ext uri="{FF2B5EF4-FFF2-40B4-BE49-F238E27FC236}">
                <a16:creationId xmlns:a16="http://schemas.microsoft.com/office/drawing/2014/main" xmlns="" id="{7B40180F-88AE-FB3E-290E-315D6A166B39}"/>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31076" name="object 5">
            <a:extLst>
              <a:ext uri="{FF2B5EF4-FFF2-40B4-BE49-F238E27FC236}">
                <a16:creationId xmlns:a16="http://schemas.microsoft.com/office/drawing/2014/main" xmlns="" id="{83300F4A-C1DA-E2AE-47D7-09C3608317FE}"/>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31077" name="object 6">
            <a:extLst>
              <a:ext uri="{FF2B5EF4-FFF2-40B4-BE49-F238E27FC236}">
                <a16:creationId xmlns:a16="http://schemas.microsoft.com/office/drawing/2014/main" xmlns="" id="{F4E29DF3-9F9A-4D62-431A-EAD98B40165C}"/>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0A94A019-44B3-CEA7-4BC5-C0FEDE0BB310}"/>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31079" name="object 10">
            <a:extLst>
              <a:ext uri="{FF2B5EF4-FFF2-40B4-BE49-F238E27FC236}">
                <a16:creationId xmlns:a16="http://schemas.microsoft.com/office/drawing/2014/main" xmlns="" id="{63C52A97-632E-FE98-A55D-F7B73E928641}"/>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31080" name="Title 10">
            <a:extLst>
              <a:ext uri="{FF2B5EF4-FFF2-40B4-BE49-F238E27FC236}">
                <a16:creationId xmlns:a16="http://schemas.microsoft.com/office/drawing/2014/main" xmlns="" id="{2ABA01D6-4C76-C6B4-79C4-302278748FFE}"/>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31081" name="TextBox 2">
            <a:extLst>
              <a:ext uri="{FF2B5EF4-FFF2-40B4-BE49-F238E27FC236}">
                <a16:creationId xmlns:a16="http://schemas.microsoft.com/office/drawing/2014/main" xmlns="" id="{BDC0F06B-A9E3-CD37-6A1A-04394A49D5D9}"/>
              </a:ext>
            </a:extLst>
          </p:cNvPr>
          <p:cNvSpPr txBox="1">
            <a:spLocks noChangeArrowheads="1"/>
          </p:cNvSpPr>
          <p:nvPr/>
        </p:nvSpPr>
        <p:spPr bwMode="auto">
          <a:xfrm>
            <a:off x="662739" y="646909"/>
            <a:ext cx="9934666" cy="557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183"/>
              <a:t>Initializing Pointers</a:t>
            </a:r>
          </a:p>
          <a:p>
            <a:pPr>
              <a:lnSpc>
                <a:spcPct val="150000"/>
              </a:lnSpc>
            </a:pPr>
            <a:r>
              <a:rPr lang="en-US" altLang="en-US" sz="2183"/>
              <a:t>#include &lt;stdio.h&gt;</a:t>
            </a:r>
          </a:p>
          <a:p>
            <a:pPr>
              <a:lnSpc>
                <a:spcPct val="150000"/>
              </a:lnSpc>
            </a:pPr>
            <a:r>
              <a:rPr lang="en-US" altLang="en-US" sz="2183"/>
              <a:t>int main()</a:t>
            </a:r>
          </a:p>
          <a:p>
            <a:pPr>
              <a:lnSpc>
                <a:spcPct val="150000"/>
              </a:lnSpc>
            </a:pPr>
            <a:r>
              <a:rPr lang="en-US" altLang="en-US" sz="2183"/>
              <a:t>{</a:t>
            </a:r>
          </a:p>
          <a:p>
            <a:pPr>
              <a:lnSpc>
                <a:spcPct val="150000"/>
              </a:lnSpc>
            </a:pPr>
            <a:r>
              <a:rPr lang="en-US" altLang="en-US" sz="2183"/>
              <a:t>int i = 5;</a:t>
            </a:r>
          </a:p>
          <a:p>
            <a:pPr>
              <a:lnSpc>
                <a:spcPct val="150000"/>
              </a:lnSpc>
            </a:pPr>
            <a:r>
              <a:rPr lang="en-US" altLang="en-US" sz="2183"/>
              <a:t>int *ptr = &amp;i;</a:t>
            </a:r>
          </a:p>
          <a:p>
            <a:pPr>
              <a:lnSpc>
                <a:spcPct val="150000"/>
              </a:lnSpc>
            </a:pPr>
            <a:r>
              <a:rPr lang="en-US" altLang="en-US" sz="2183"/>
              <a:t>printf(“\nThe address of i using &amp;num is %p”, &amp;i);</a:t>
            </a:r>
          </a:p>
          <a:p>
            <a:pPr>
              <a:lnSpc>
                <a:spcPct val="150000"/>
              </a:lnSpc>
            </a:pPr>
            <a:r>
              <a:rPr lang="en-US" altLang="en-US" sz="2183"/>
              <a:t>printf(“\nThe address of i using Ptr is %p”, ptr);</a:t>
            </a:r>
          </a:p>
          <a:p>
            <a:pPr>
              <a:lnSpc>
                <a:spcPct val="150000"/>
              </a:lnSpc>
            </a:pPr>
            <a:r>
              <a:rPr lang="en-US" altLang="en-US" sz="2183"/>
              <a:t>return 0;</a:t>
            </a:r>
          </a:p>
          <a:p>
            <a:pPr>
              <a:lnSpc>
                <a:spcPct val="150000"/>
              </a:lnSpc>
            </a:pPr>
            <a:r>
              <a:rPr lang="en-US" altLang="en-US" sz="2183"/>
              <a:t>}</a:t>
            </a:r>
          </a:p>
          <a:p>
            <a:pPr>
              <a:lnSpc>
                <a:spcPct val="150000"/>
              </a:lnSpc>
            </a:pPr>
            <a:r>
              <a:rPr lang="en-US" altLang="en-US" sz="2183">
                <a:latin typeface="Times New Roman" panose="02020603050405020304" pitchFamily="18" charset="0"/>
                <a:cs typeface="Times New Roman" panose="02020603050405020304" pitchFamily="18" charset="0"/>
              </a:rPr>
              <a:t>Note: Type of the Pointer and the data type of the variable must be same.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BBE68309-C08B-E723-D92F-C39172A98749}"/>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35171" name="object 4">
            <a:extLst>
              <a:ext uri="{FF2B5EF4-FFF2-40B4-BE49-F238E27FC236}">
                <a16:creationId xmlns:a16="http://schemas.microsoft.com/office/drawing/2014/main" xmlns="" id="{E3B13300-CE28-769A-BC3D-929AF97BD422}"/>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35172" name="object 5">
            <a:extLst>
              <a:ext uri="{FF2B5EF4-FFF2-40B4-BE49-F238E27FC236}">
                <a16:creationId xmlns:a16="http://schemas.microsoft.com/office/drawing/2014/main" xmlns="" id="{9E7B9991-7486-509A-8B2E-EE2215AF7611}"/>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35173" name="object 6">
            <a:extLst>
              <a:ext uri="{FF2B5EF4-FFF2-40B4-BE49-F238E27FC236}">
                <a16:creationId xmlns:a16="http://schemas.microsoft.com/office/drawing/2014/main" xmlns="" id="{2255E5B2-8788-3EDB-F5AA-BE856785F70D}"/>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900B6D14-E856-C151-2DBB-3911C4F5F91B}"/>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35175" name="object 10">
            <a:extLst>
              <a:ext uri="{FF2B5EF4-FFF2-40B4-BE49-F238E27FC236}">
                <a16:creationId xmlns:a16="http://schemas.microsoft.com/office/drawing/2014/main" xmlns="" id="{550609AD-571F-85F4-947A-A0E42D5BB7B5}"/>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35176" name="Title 10">
            <a:extLst>
              <a:ext uri="{FF2B5EF4-FFF2-40B4-BE49-F238E27FC236}">
                <a16:creationId xmlns:a16="http://schemas.microsoft.com/office/drawing/2014/main" xmlns="" id="{15CC951D-5E9D-BF8C-197D-24021EBCF9F6}"/>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35177" name="TextBox 2">
            <a:extLst>
              <a:ext uri="{FF2B5EF4-FFF2-40B4-BE49-F238E27FC236}">
                <a16:creationId xmlns:a16="http://schemas.microsoft.com/office/drawing/2014/main" xmlns="" id="{C6741EBC-C406-41A7-FF02-3164F5510457}"/>
              </a:ext>
            </a:extLst>
          </p:cNvPr>
          <p:cNvSpPr txBox="1">
            <a:spLocks noChangeArrowheads="1"/>
          </p:cNvSpPr>
          <p:nvPr/>
        </p:nvSpPr>
        <p:spPr bwMode="auto">
          <a:xfrm>
            <a:off x="662739" y="646909"/>
            <a:ext cx="9934666" cy="507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IN" altLang="en-US" sz="2183" b="1"/>
              <a:t>Printing pointer value</a:t>
            </a:r>
          </a:p>
          <a:p>
            <a:pPr>
              <a:lnSpc>
                <a:spcPct val="150000"/>
              </a:lnSpc>
            </a:pPr>
            <a:r>
              <a:rPr lang="en-US" altLang="en-US" sz="2183"/>
              <a:t>#include &lt;stdio.h&gt;</a:t>
            </a:r>
          </a:p>
          <a:p>
            <a:pPr>
              <a:lnSpc>
                <a:spcPct val="150000"/>
              </a:lnSpc>
            </a:pPr>
            <a:r>
              <a:rPr lang="en-US" altLang="en-US" sz="2183"/>
              <a:t>int main()</a:t>
            </a:r>
          </a:p>
          <a:p>
            <a:pPr>
              <a:lnSpc>
                <a:spcPct val="150000"/>
              </a:lnSpc>
            </a:pPr>
            <a:r>
              <a:rPr lang="en-US" altLang="en-US" sz="2183"/>
              <a:t>{</a:t>
            </a:r>
          </a:p>
          <a:p>
            <a:pPr>
              <a:lnSpc>
                <a:spcPct val="150000"/>
              </a:lnSpc>
            </a:pPr>
            <a:r>
              <a:rPr lang="en-US" altLang="en-US" sz="2183"/>
              <a:t>int i = 5;</a:t>
            </a:r>
          </a:p>
          <a:p>
            <a:pPr>
              <a:lnSpc>
                <a:spcPct val="150000"/>
              </a:lnSpc>
            </a:pPr>
            <a:r>
              <a:rPr lang="en-US" altLang="en-US" sz="2183"/>
              <a:t>int *ptr = &amp;i;</a:t>
            </a:r>
          </a:p>
          <a:p>
            <a:pPr>
              <a:lnSpc>
                <a:spcPct val="150000"/>
              </a:lnSpc>
            </a:pPr>
            <a:r>
              <a:rPr lang="en-US" altLang="en-US" sz="2183"/>
              <a:t>printf(“\nThe address of i using &amp;num is %p”, &amp;i);</a:t>
            </a:r>
          </a:p>
          <a:p>
            <a:pPr>
              <a:lnSpc>
                <a:spcPct val="150000"/>
              </a:lnSpc>
            </a:pPr>
            <a:r>
              <a:rPr lang="en-US" altLang="en-US" sz="2183"/>
              <a:t>printf(“\nThe address of i using Ptr is %p”, ptr);</a:t>
            </a:r>
          </a:p>
          <a:p>
            <a:pPr>
              <a:lnSpc>
                <a:spcPct val="150000"/>
              </a:lnSpc>
            </a:pPr>
            <a:r>
              <a:rPr lang="en-US" altLang="en-US" sz="2183"/>
              <a:t>return 0;</a:t>
            </a:r>
          </a:p>
          <a:p>
            <a:pPr>
              <a:lnSpc>
                <a:spcPct val="150000"/>
              </a:lnSpc>
            </a:pPr>
            <a:r>
              <a:rPr lang="en-US" altLang="en-US" sz="2183"/>
              <a:t>}</a:t>
            </a:r>
            <a:endParaRPr lang="en-US" altLang="en-US" sz="2183">
              <a:latin typeface="Times New Roman" panose="02020603050405020304" pitchFamily="18" charset="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E7F83A2-DC52-B8B2-9547-7A7F60964376}"/>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37219" name="object 4">
            <a:extLst>
              <a:ext uri="{FF2B5EF4-FFF2-40B4-BE49-F238E27FC236}">
                <a16:creationId xmlns:a16="http://schemas.microsoft.com/office/drawing/2014/main" xmlns="" id="{245B095B-CA57-DF6F-13A1-CB0FCAA3206A}"/>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37220" name="object 5">
            <a:extLst>
              <a:ext uri="{FF2B5EF4-FFF2-40B4-BE49-F238E27FC236}">
                <a16:creationId xmlns:a16="http://schemas.microsoft.com/office/drawing/2014/main" xmlns="" id="{4793F604-7D1E-C528-A764-75A362500E6E}"/>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37221" name="object 6">
            <a:extLst>
              <a:ext uri="{FF2B5EF4-FFF2-40B4-BE49-F238E27FC236}">
                <a16:creationId xmlns:a16="http://schemas.microsoft.com/office/drawing/2014/main" xmlns="" id="{B2D6F4AB-7550-5A60-A23B-7FEBB6A1D351}"/>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28EEC740-EB91-53AF-47A5-986C3DB83794}"/>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37223" name="object 10">
            <a:extLst>
              <a:ext uri="{FF2B5EF4-FFF2-40B4-BE49-F238E27FC236}">
                <a16:creationId xmlns:a16="http://schemas.microsoft.com/office/drawing/2014/main" xmlns="" id="{04359F9F-E84D-2EC2-3353-801EE1CB746C}"/>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37224" name="Title 10">
            <a:extLst>
              <a:ext uri="{FF2B5EF4-FFF2-40B4-BE49-F238E27FC236}">
                <a16:creationId xmlns:a16="http://schemas.microsoft.com/office/drawing/2014/main" xmlns="" id="{70CF3DBC-F088-C2B9-365E-1EB5A982C695}"/>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5D118F78-F7B9-6C78-4D42-CF7AC8183144}"/>
              </a:ext>
            </a:extLst>
          </p:cNvPr>
          <p:cNvSpPr txBox="1">
            <a:spLocks noChangeArrowheads="1"/>
          </p:cNvSpPr>
          <p:nvPr/>
        </p:nvSpPr>
        <p:spPr bwMode="auto">
          <a:xfrm>
            <a:off x="609793" y="646909"/>
            <a:ext cx="3307705" cy="6085577"/>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sz="2183" b="1" dirty="0"/>
              <a:t>Examples:</a:t>
            </a:r>
          </a:p>
          <a:p>
            <a:pPr>
              <a:lnSpc>
                <a:spcPct val="150000"/>
              </a:lnSpc>
              <a:defRPr/>
            </a:pPr>
            <a:r>
              <a:rPr lang="en-US" sz="2183" dirty="0">
                <a:solidFill>
                  <a:schemeClr val="accent4"/>
                </a:solidFill>
              </a:rPr>
              <a:t>int a=3, *</a:t>
            </a:r>
            <a:r>
              <a:rPr lang="en-US" sz="2183" dirty="0" err="1">
                <a:solidFill>
                  <a:schemeClr val="accent4"/>
                </a:solidFill>
              </a:rPr>
              <a:t>ip</a:t>
            </a:r>
            <a:r>
              <a:rPr lang="en-US" sz="2183" dirty="0">
                <a:solidFill>
                  <a:schemeClr val="accent4"/>
                </a:solidFill>
              </a:rPr>
              <a:t>;                                                                                                                                                  </a:t>
            </a:r>
          </a:p>
          <a:p>
            <a:pPr>
              <a:lnSpc>
                <a:spcPct val="150000"/>
              </a:lnSpc>
              <a:defRPr/>
            </a:pPr>
            <a:r>
              <a:rPr lang="en-US" sz="2183" dirty="0">
                <a:solidFill>
                  <a:schemeClr val="accent4"/>
                </a:solidFill>
              </a:rPr>
              <a:t> float *p; </a:t>
            </a:r>
          </a:p>
          <a:p>
            <a:pPr>
              <a:lnSpc>
                <a:spcPct val="150000"/>
              </a:lnSpc>
              <a:defRPr/>
            </a:pPr>
            <a:r>
              <a:rPr lang="en-US" sz="2183" dirty="0">
                <a:solidFill>
                  <a:schemeClr val="accent4"/>
                </a:solidFill>
              </a:rPr>
              <a:t>char </a:t>
            </a:r>
            <a:r>
              <a:rPr lang="en-US" sz="2183" dirty="0" err="1">
                <a:solidFill>
                  <a:schemeClr val="accent4"/>
                </a:solidFill>
              </a:rPr>
              <a:t>ch</a:t>
            </a:r>
            <a:r>
              <a:rPr lang="en-US" sz="2183" dirty="0">
                <a:solidFill>
                  <a:schemeClr val="accent4"/>
                </a:solidFill>
              </a:rPr>
              <a:t>=’A’; </a:t>
            </a:r>
          </a:p>
          <a:p>
            <a:pPr>
              <a:lnSpc>
                <a:spcPct val="150000"/>
              </a:lnSpc>
              <a:defRPr/>
            </a:pPr>
            <a:r>
              <a:rPr lang="en-US" sz="2183" dirty="0">
                <a:solidFill>
                  <a:schemeClr val="accent4"/>
                </a:solidFill>
              </a:rPr>
              <a:t>p=&amp;a; </a:t>
            </a:r>
          </a:p>
          <a:p>
            <a:pPr>
              <a:lnSpc>
                <a:spcPct val="150000"/>
              </a:lnSpc>
              <a:defRPr/>
            </a:pPr>
            <a:r>
              <a:rPr lang="en-US" sz="2183" dirty="0" err="1">
                <a:solidFill>
                  <a:schemeClr val="accent4"/>
                </a:solidFill>
              </a:rPr>
              <a:t>ip</a:t>
            </a:r>
            <a:r>
              <a:rPr lang="en-US" sz="2183" dirty="0">
                <a:solidFill>
                  <a:schemeClr val="accent4"/>
                </a:solidFill>
              </a:rPr>
              <a:t>=&amp;</a:t>
            </a:r>
            <a:r>
              <a:rPr lang="en-US" sz="2183" dirty="0" err="1">
                <a:solidFill>
                  <a:schemeClr val="accent4"/>
                </a:solidFill>
              </a:rPr>
              <a:t>ch</a:t>
            </a:r>
            <a:r>
              <a:rPr lang="en-US" sz="2183" dirty="0">
                <a:solidFill>
                  <a:schemeClr val="accent4"/>
                </a:solidFill>
              </a:rPr>
              <a:t>; </a:t>
            </a:r>
          </a:p>
          <a:p>
            <a:pPr>
              <a:lnSpc>
                <a:spcPct val="150000"/>
              </a:lnSpc>
              <a:defRPr/>
            </a:pPr>
            <a:endParaRPr lang="en-US" altLang="en-US" sz="2183" dirty="0">
              <a:solidFill>
                <a:schemeClr val="accent4"/>
              </a:solidFill>
              <a:latin typeface="Times New Roman" panose="02020603050405020304" pitchFamily="18" charset="0"/>
              <a:cs typeface="Times New Roman" panose="02020603050405020304" pitchFamily="18" charset="0"/>
            </a:endParaRPr>
          </a:p>
          <a:p>
            <a:pPr>
              <a:lnSpc>
                <a:spcPct val="150000"/>
              </a:lnSpc>
              <a:defRPr/>
            </a:pPr>
            <a:r>
              <a:rPr lang="en-IN" sz="2183" dirty="0"/>
              <a:t>int </a:t>
            </a:r>
            <a:r>
              <a:rPr lang="en-IN" sz="2183" dirty="0" err="1"/>
              <a:t>i</a:t>
            </a:r>
            <a:r>
              <a:rPr lang="en-IN" sz="2183" dirty="0"/>
              <a:t>=3;</a:t>
            </a:r>
          </a:p>
          <a:p>
            <a:pPr>
              <a:lnSpc>
                <a:spcPct val="150000"/>
              </a:lnSpc>
              <a:defRPr/>
            </a:pPr>
            <a:r>
              <a:rPr lang="en-IN" sz="2183" dirty="0"/>
              <a:t> int *p, *q, *r; </a:t>
            </a:r>
          </a:p>
          <a:p>
            <a:pPr>
              <a:lnSpc>
                <a:spcPct val="150000"/>
              </a:lnSpc>
              <a:defRPr/>
            </a:pPr>
            <a:r>
              <a:rPr lang="en-IN" sz="2183" dirty="0"/>
              <a:t>p = &amp;</a:t>
            </a:r>
            <a:r>
              <a:rPr lang="en-IN" sz="2183" dirty="0" err="1"/>
              <a:t>i</a:t>
            </a:r>
            <a:r>
              <a:rPr lang="en-IN" sz="2183" dirty="0"/>
              <a:t>; </a:t>
            </a:r>
          </a:p>
          <a:p>
            <a:pPr>
              <a:lnSpc>
                <a:spcPct val="150000"/>
              </a:lnSpc>
              <a:defRPr/>
            </a:pPr>
            <a:r>
              <a:rPr lang="en-IN" sz="2183" dirty="0"/>
              <a:t>q = &amp;</a:t>
            </a:r>
            <a:r>
              <a:rPr lang="en-IN" sz="2183" dirty="0" err="1"/>
              <a:t>i</a:t>
            </a:r>
            <a:r>
              <a:rPr lang="en-IN" sz="2183" dirty="0"/>
              <a:t>; </a:t>
            </a:r>
          </a:p>
          <a:p>
            <a:pPr>
              <a:lnSpc>
                <a:spcPct val="150000"/>
              </a:lnSpc>
              <a:defRPr/>
            </a:pPr>
            <a:r>
              <a:rPr lang="en-IN" sz="2183" dirty="0"/>
              <a:t>r = p;</a:t>
            </a:r>
            <a:endParaRPr lang="en-US" altLang="en-US" sz="2183" dirty="0">
              <a:latin typeface="Times New Roman" panose="02020603050405020304" pitchFamily="18" charset="0"/>
              <a:cs typeface="Times New Roman" panose="02020603050405020304" pitchFamily="18" charset="0"/>
            </a:endParaRPr>
          </a:p>
        </p:txBody>
      </p:sp>
      <p:sp>
        <p:nvSpPr>
          <p:cNvPr id="10" name="TextBox 2">
            <a:extLst>
              <a:ext uri="{FF2B5EF4-FFF2-40B4-BE49-F238E27FC236}">
                <a16:creationId xmlns:a16="http://schemas.microsoft.com/office/drawing/2014/main" xmlns="" id="{56312B8E-32A5-356C-26DC-57472EA1EA14}"/>
              </a:ext>
            </a:extLst>
          </p:cNvPr>
          <p:cNvSpPr txBox="1">
            <a:spLocks noChangeArrowheads="1"/>
          </p:cNvSpPr>
          <p:nvPr/>
        </p:nvSpPr>
        <p:spPr bwMode="auto">
          <a:xfrm>
            <a:off x="4269831" y="926080"/>
            <a:ext cx="3307705" cy="456727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US" sz="2183" dirty="0">
                <a:ln w="0"/>
                <a:solidFill>
                  <a:schemeClr val="accent1"/>
                </a:solidFill>
                <a:effectLst>
                  <a:outerShdw blurRad="38100" dist="25400" dir="5400000" algn="ctr" rotWithShape="0">
                    <a:srgbClr val="6E747A">
                      <a:alpha val="43000"/>
                    </a:srgbClr>
                  </a:outerShdw>
                </a:effectLst>
              </a:rPr>
              <a:t> int main(void) </a:t>
            </a:r>
          </a:p>
          <a:p>
            <a:pPr>
              <a:lnSpc>
                <a:spcPct val="150000"/>
              </a:lnSpc>
              <a:defRPr/>
            </a:pPr>
            <a:r>
              <a:rPr lang="en-US" sz="2183" dirty="0">
                <a:ln w="0"/>
                <a:solidFill>
                  <a:schemeClr val="accent1"/>
                </a:solidFill>
                <a:effectLst>
                  <a:outerShdw blurRad="38100" dist="25400" dir="5400000" algn="ctr" rotWithShape="0">
                    <a:srgbClr val="6E747A">
                      <a:alpha val="43000"/>
                    </a:srgbClr>
                  </a:outerShdw>
                </a:effectLst>
              </a:rPr>
              <a:t>{ </a:t>
            </a:r>
          </a:p>
          <a:p>
            <a:pPr>
              <a:lnSpc>
                <a:spcPct val="150000"/>
              </a:lnSpc>
              <a:defRPr/>
            </a:pPr>
            <a:r>
              <a:rPr lang="en-US" sz="2183" dirty="0">
                <a:ln w="0"/>
                <a:solidFill>
                  <a:schemeClr val="accent1"/>
                </a:solidFill>
                <a:effectLst>
                  <a:outerShdw blurRad="38100" dist="25400" dir="5400000" algn="ctr" rotWithShape="0">
                    <a:srgbClr val="6E747A">
                      <a:alpha val="43000"/>
                    </a:srgbClr>
                  </a:outerShdw>
                </a:effectLst>
              </a:rPr>
              <a:t>int a=10, *p;</a:t>
            </a:r>
          </a:p>
          <a:p>
            <a:pPr>
              <a:lnSpc>
                <a:spcPct val="150000"/>
              </a:lnSpc>
              <a:defRPr/>
            </a:pPr>
            <a:r>
              <a:rPr lang="en-US" sz="2183" dirty="0">
                <a:ln w="0"/>
                <a:solidFill>
                  <a:schemeClr val="accent1"/>
                </a:solidFill>
                <a:effectLst>
                  <a:outerShdw blurRad="38100" dist="25400" dir="5400000" algn="ctr" rotWithShape="0">
                    <a:srgbClr val="6E747A">
                      <a:alpha val="43000"/>
                    </a:srgbClr>
                  </a:outerShdw>
                </a:effectLst>
              </a:rPr>
              <a:t> p=&amp;a; </a:t>
            </a:r>
          </a:p>
          <a:p>
            <a:pPr>
              <a:lnSpc>
                <a:spcPct val="150000"/>
              </a:lnSpc>
              <a:defRPr/>
            </a:pPr>
            <a:r>
              <a:rPr lang="en-US" sz="2183" dirty="0" err="1">
                <a:ln w="0"/>
                <a:solidFill>
                  <a:schemeClr val="accent1"/>
                </a:solidFill>
                <a:effectLst>
                  <a:outerShdw blurRad="38100" dist="25400" dir="5400000" algn="ctr" rotWithShape="0">
                    <a:srgbClr val="6E747A">
                      <a:alpha val="43000"/>
                    </a:srgbClr>
                  </a:outerShdw>
                </a:effectLst>
              </a:rPr>
              <a:t>printf</a:t>
            </a:r>
            <a:r>
              <a:rPr lang="en-US" sz="2183" dirty="0">
                <a:ln w="0"/>
                <a:solidFill>
                  <a:schemeClr val="accent1"/>
                </a:solidFill>
                <a:effectLst>
                  <a:outerShdw blurRad="38100" dist="25400" dir="5400000" algn="ctr" rotWithShape="0">
                    <a:srgbClr val="6E747A">
                      <a:alpha val="43000"/>
                    </a:srgbClr>
                  </a:outerShdw>
                </a:effectLst>
              </a:rPr>
              <a:t>(“\n p = %p”, p); </a:t>
            </a:r>
          </a:p>
          <a:p>
            <a:pPr>
              <a:lnSpc>
                <a:spcPct val="150000"/>
              </a:lnSpc>
              <a:defRPr/>
            </a:pPr>
            <a:r>
              <a:rPr lang="en-US" sz="2183" dirty="0">
                <a:ln w="0"/>
                <a:solidFill>
                  <a:schemeClr val="accent1"/>
                </a:solidFill>
                <a:effectLst>
                  <a:outerShdw blurRad="38100" dist="25400" dir="5400000" algn="ctr" rotWithShape="0">
                    <a:srgbClr val="6E747A">
                      <a:alpha val="43000"/>
                    </a:srgbClr>
                  </a:outerShdw>
                </a:effectLst>
              </a:rPr>
              <a:t>return 0;</a:t>
            </a:r>
            <a:endParaRPr lang="en-US" altLang="en-US" sz="218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nSpc>
                <a:spcPct val="150000"/>
              </a:lnSpc>
              <a:defRPr/>
            </a:pPr>
            <a:r>
              <a:rPr lang="en-IN" sz="2183" dirty="0">
                <a:ln w="0"/>
                <a:solidFill>
                  <a:schemeClr val="accent1"/>
                </a:solidFill>
                <a:effectLst>
                  <a:outerShdw blurRad="38100" dist="25400" dir="5400000" algn="ctr" rotWithShape="0">
                    <a:srgbClr val="6E747A">
                      <a:alpha val="43000"/>
                    </a:srgbClr>
                  </a:outerShdw>
                </a:effectLst>
              </a:rPr>
              <a:t>}</a:t>
            </a:r>
          </a:p>
          <a:p>
            <a:pPr>
              <a:lnSpc>
                <a:spcPct val="150000"/>
              </a:lnSpc>
              <a:defRPr/>
            </a:pPr>
            <a:r>
              <a:rPr lang="en-IN" altLang="en-US" sz="218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Assigning constant to a pointer</a:t>
            </a:r>
            <a:endParaRPr lang="en-US" altLang="en-US" sz="218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xmlns="" id="{E16077D0-AED9-35DE-CFD1-63BE17E6B1A0}"/>
              </a:ext>
            </a:extLst>
          </p:cNvPr>
          <p:cNvSpPr/>
          <p:nvPr/>
        </p:nvSpPr>
        <p:spPr>
          <a:xfrm>
            <a:off x="2399380" y="5277310"/>
            <a:ext cx="415870" cy="369662"/>
          </a:xfrm>
          <a:prstGeom prst="rect">
            <a:avLst/>
          </a:prstGeom>
          <a:solidFill>
            <a:schemeClr val="lt1">
              <a:alpha val="99000"/>
            </a:schemeClr>
          </a:solidFill>
          <a:ln w="76200">
            <a:solidFill>
              <a:srgbClr val="5E6DB3"/>
            </a:solidFill>
          </a:ln>
        </p:spPr>
        <p:style>
          <a:lnRef idx="2">
            <a:schemeClr val="accent4"/>
          </a:lnRef>
          <a:fillRef idx="1">
            <a:schemeClr val="lt1"/>
          </a:fillRef>
          <a:effectRef idx="0">
            <a:schemeClr val="accent4"/>
          </a:effectRef>
          <a:fontRef idx="minor">
            <a:schemeClr val="dk1"/>
          </a:fontRef>
        </p:style>
        <p:txBody>
          <a:bodyPr anchor="ctr"/>
          <a:lstStyle/>
          <a:p>
            <a:pPr algn="ctr">
              <a:defRPr/>
            </a:pPr>
            <a:r>
              <a:rPr lang="en-IN" sz="1698" dirty="0" err="1">
                <a:solidFill>
                  <a:schemeClr val="tx1"/>
                </a:solidFill>
              </a:rPr>
              <a:t>i</a:t>
            </a:r>
            <a:endParaRPr lang="en-IN" sz="1092" dirty="0">
              <a:solidFill>
                <a:schemeClr val="tx1"/>
              </a:solidFill>
            </a:endParaRPr>
          </a:p>
        </p:txBody>
      </p:sp>
      <p:sp>
        <p:nvSpPr>
          <p:cNvPr id="3" name="Rectangle 2">
            <a:extLst>
              <a:ext uri="{FF2B5EF4-FFF2-40B4-BE49-F238E27FC236}">
                <a16:creationId xmlns:a16="http://schemas.microsoft.com/office/drawing/2014/main" xmlns="" id="{16B80317-36D1-8D13-B709-98A3307451AE}"/>
              </a:ext>
            </a:extLst>
          </p:cNvPr>
          <p:cNvSpPr/>
          <p:nvPr/>
        </p:nvSpPr>
        <p:spPr>
          <a:xfrm>
            <a:off x="3184912" y="4306947"/>
            <a:ext cx="501547" cy="508285"/>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1940" dirty="0">
                <a:ln w="0"/>
                <a:solidFill>
                  <a:schemeClr val="accent1"/>
                </a:solidFill>
                <a:effectLst>
                  <a:outerShdw blurRad="38100" dist="25400" dir="5400000" algn="ctr" rotWithShape="0">
                    <a:srgbClr val="6E747A">
                      <a:alpha val="43000"/>
                    </a:srgbClr>
                  </a:outerShdw>
                </a:effectLst>
              </a:rPr>
              <a:t>P</a:t>
            </a:r>
            <a:endParaRPr lang="en-IN" sz="1092" dirty="0">
              <a:solidFill>
                <a:srgbClr val="FFFFFF"/>
              </a:solidFill>
            </a:endParaRPr>
          </a:p>
        </p:txBody>
      </p:sp>
      <p:sp>
        <p:nvSpPr>
          <p:cNvPr id="15" name="Rectangle 14">
            <a:extLst>
              <a:ext uri="{FF2B5EF4-FFF2-40B4-BE49-F238E27FC236}">
                <a16:creationId xmlns:a16="http://schemas.microsoft.com/office/drawing/2014/main" xmlns="" id="{1565BD69-DD6F-6E70-EB29-828E7697BB8C}"/>
              </a:ext>
            </a:extLst>
          </p:cNvPr>
          <p:cNvSpPr/>
          <p:nvPr/>
        </p:nvSpPr>
        <p:spPr>
          <a:xfrm>
            <a:off x="3167584" y="5093442"/>
            <a:ext cx="501547" cy="508285"/>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1940" dirty="0">
                <a:ln w="0"/>
                <a:solidFill>
                  <a:schemeClr val="accent1"/>
                </a:solidFill>
                <a:effectLst>
                  <a:outerShdw blurRad="38100" dist="25400" dir="5400000" algn="ctr" rotWithShape="0">
                    <a:srgbClr val="6E747A">
                      <a:alpha val="43000"/>
                    </a:srgbClr>
                  </a:outerShdw>
                </a:effectLst>
              </a:rPr>
              <a:t>q</a:t>
            </a:r>
            <a:endParaRPr lang="en-IN" sz="1092" dirty="0">
              <a:solidFill>
                <a:srgbClr val="FFFFFF"/>
              </a:solidFill>
            </a:endParaRPr>
          </a:p>
        </p:txBody>
      </p:sp>
      <p:sp>
        <p:nvSpPr>
          <p:cNvPr id="16" name="Rectangle 15">
            <a:extLst>
              <a:ext uri="{FF2B5EF4-FFF2-40B4-BE49-F238E27FC236}">
                <a16:creationId xmlns:a16="http://schemas.microsoft.com/office/drawing/2014/main" xmlns="" id="{43A87348-DE6E-9B9E-394D-70A2C568B5CD}"/>
              </a:ext>
            </a:extLst>
          </p:cNvPr>
          <p:cNvSpPr/>
          <p:nvPr/>
        </p:nvSpPr>
        <p:spPr>
          <a:xfrm>
            <a:off x="3184912" y="5903040"/>
            <a:ext cx="501547" cy="508285"/>
          </a:xfrm>
          <a:prstGeom prst="rect">
            <a:avLst/>
          </a:prstGeom>
          <a:ln/>
        </p:spPr>
        <p:style>
          <a:lnRef idx="2">
            <a:schemeClr val="accent1"/>
          </a:lnRef>
          <a:fillRef idx="1">
            <a:schemeClr val="lt1"/>
          </a:fillRef>
          <a:effectRef idx="0">
            <a:schemeClr val="accent1"/>
          </a:effectRef>
          <a:fontRef idx="minor">
            <a:schemeClr val="dk1"/>
          </a:fontRef>
        </p:style>
        <p:txBody>
          <a:bodyPr anchor="ctr"/>
          <a:lstStyle/>
          <a:p>
            <a:pPr algn="ctr">
              <a:defRPr/>
            </a:pPr>
            <a:r>
              <a:rPr lang="en-IN" sz="1940" dirty="0">
                <a:ln w="0"/>
                <a:solidFill>
                  <a:schemeClr val="accent1"/>
                </a:solidFill>
                <a:effectLst>
                  <a:outerShdw blurRad="38100" dist="25400" dir="5400000" algn="ctr" rotWithShape="0">
                    <a:srgbClr val="6E747A">
                      <a:alpha val="43000"/>
                    </a:srgbClr>
                  </a:outerShdw>
                </a:effectLst>
              </a:rPr>
              <a:t>r</a:t>
            </a:r>
            <a:endParaRPr lang="en-IN" sz="1092" dirty="0">
              <a:solidFill>
                <a:srgbClr val="FFFFFF"/>
              </a:solidFill>
            </a:endParaRPr>
          </a:p>
        </p:txBody>
      </p:sp>
      <p:cxnSp>
        <p:nvCxnSpPr>
          <p:cNvPr id="5" name="Straight Arrow Connector 4">
            <a:extLst>
              <a:ext uri="{FF2B5EF4-FFF2-40B4-BE49-F238E27FC236}">
                <a16:creationId xmlns:a16="http://schemas.microsoft.com/office/drawing/2014/main" xmlns="" id="{64B4E79A-102A-23A4-FFAD-E8B551663F3E}"/>
              </a:ext>
            </a:extLst>
          </p:cNvPr>
          <p:cNvCxnSpPr>
            <a:endCxn id="2" idx="0"/>
          </p:cNvCxnSpPr>
          <p:nvPr/>
        </p:nvCxnSpPr>
        <p:spPr>
          <a:xfrm flipH="1">
            <a:off x="2607315" y="4561090"/>
            <a:ext cx="560269" cy="716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xmlns="" id="{7BAF5EAE-3829-2C6A-F34D-505C305A2C02}"/>
              </a:ext>
            </a:extLst>
          </p:cNvPr>
          <p:cNvCxnSpPr>
            <a:cxnSpLocks/>
          </p:cNvCxnSpPr>
          <p:nvPr/>
        </p:nvCxnSpPr>
        <p:spPr>
          <a:xfrm flipH="1">
            <a:off x="2887450" y="5369725"/>
            <a:ext cx="25125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E5854E0B-4AD7-D9AD-DC0F-21C8420C3D49}"/>
              </a:ext>
            </a:extLst>
          </p:cNvPr>
          <p:cNvCxnSpPr>
            <a:cxnSpLocks/>
            <a:stCxn id="16" idx="1"/>
          </p:cNvCxnSpPr>
          <p:nvPr/>
        </p:nvCxnSpPr>
        <p:spPr>
          <a:xfrm flipH="1" flipV="1">
            <a:off x="2696843" y="5722059"/>
            <a:ext cx="488069" cy="435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
            <a:extLst>
              <a:ext uri="{FF2B5EF4-FFF2-40B4-BE49-F238E27FC236}">
                <a16:creationId xmlns:a16="http://schemas.microsoft.com/office/drawing/2014/main" xmlns="" id="{B1A167BC-4AAE-02AC-8699-F6FA3F619520}"/>
              </a:ext>
            </a:extLst>
          </p:cNvPr>
          <p:cNvSpPr txBox="1">
            <a:spLocks noChangeArrowheads="1"/>
          </p:cNvSpPr>
          <p:nvPr/>
        </p:nvSpPr>
        <p:spPr bwMode="auto">
          <a:xfrm>
            <a:off x="7112570" y="949184"/>
            <a:ext cx="4231860" cy="2054217"/>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altLang="en-US" sz="218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Assigning constant to a pointer</a:t>
            </a:r>
          </a:p>
          <a:p>
            <a:pPr>
              <a:lnSpc>
                <a:spcPct val="150000"/>
              </a:lnSpc>
              <a:defRPr/>
            </a:pPr>
            <a:r>
              <a:rPr lang="en-IN" sz="2183" dirty="0"/>
              <a:t>int *pi;</a:t>
            </a:r>
          </a:p>
          <a:p>
            <a:pPr>
              <a:lnSpc>
                <a:spcPct val="150000"/>
              </a:lnSpc>
              <a:defRPr/>
            </a:pPr>
            <a:r>
              <a:rPr lang="en-IN" sz="2183" dirty="0"/>
              <a:t> pi= (int*)1000; </a:t>
            </a:r>
          </a:p>
          <a:p>
            <a:pPr>
              <a:lnSpc>
                <a:spcPct val="150000"/>
              </a:lnSpc>
              <a:defRPr/>
            </a:pPr>
            <a:r>
              <a:rPr lang="en-IN" sz="2183" dirty="0"/>
              <a:t>*pi = 5;</a:t>
            </a:r>
            <a:endParaRPr lang="en-US" altLang="en-US" sz="2183"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5C2FCA5-02B8-089E-E9AB-1242D27ED8EA}"/>
              </a:ext>
            </a:extLst>
          </p:cNvPr>
          <p:cNvSpPr/>
          <p:nvPr/>
        </p:nvSpPr>
        <p:spPr>
          <a:xfrm>
            <a:off x="-3423"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39267" name="object 4">
            <a:extLst>
              <a:ext uri="{FF2B5EF4-FFF2-40B4-BE49-F238E27FC236}">
                <a16:creationId xmlns:a16="http://schemas.microsoft.com/office/drawing/2014/main" xmlns="" id="{EC5D4C6F-B55A-AEFB-645C-31B45EA9C67B}"/>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39268" name="object 5">
            <a:extLst>
              <a:ext uri="{FF2B5EF4-FFF2-40B4-BE49-F238E27FC236}">
                <a16:creationId xmlns:a16="http://schemas.microsoft.com/office/drawing/2014/main" xmlns="" id="{2A368B23-A230-BFDA-8D2F-E408F8043456}"/>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39269" name="object 6">
            <a:extLst>
              <a:ext uri="{FF2B5EF4-FFF2-40B4-BE49-F238E27FC236}">
                <a16:creationId xmlns:a16="http://schemas.microsoft.com/office/drawing/2014/main" xmlns="" id="{A5101B77-A81F-2178-3EFA-351C8842A2C7}"/>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BB07649D-CF60-87CF-D6C3-47F700BF77D3}"/>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39271" name="object 10">
            <a:extLst>
              <a:ext uri="{FF2B5EF4-FFF2-40B4-BE49-F238E27FC236}">
                <a16:creationId xmlns:a16="http://schemas.microsoft.com/office/drawing/2014/main" xmlns="" id="{13DB4EC1-5DAE-F4BF-02F4-42CCA5F96B62}"/>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39272" name="Title 10">
            <a:extLst>
              <a:ext uri="{FF2B5EF4-FFF2-40B4-BE49-F238E27FC236}">
                <a16:creationId xmlns:a16="http://schemas.microsoft.com/office/drawing/2014/main" xmlns="" id="{2DB8BE60-DD6C-7CFE-3EE7-0FCC1FF05C2C}"/>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13674" name="TextBox 2">
            <a:extLst>
              <a:ext uri="{FF2B5EF4-FFF2-40B4-BE49-F238E27FC236}">
                <a16:creationId xmlns:a16="http://schemas.microsoft.com/office/drawing/2014/main" xmlns="" id="{78D8BC2B-5DA5-0B17-B38A-0833EA594CCF}"/>
              </a:ext>
            </a:extLst>
          </p:cNvPr>
          <p:cNvSpPr txBox="1">
            <a:spLocks noChangeArrowheads="1"/>
          </p:cNvSpPr>
          <p:nvPr/>
        </p:nvSpPr>
        <p:spPr bwMode="auto">
          <a:xfrm>
            <a:off x="662739" y="646909"/>
            <a:ext cx="9934666" cy="1543756"/>
          </a:xfrm>
          <a:prstGeom prst="rect">
            <a:avLst/>
          </a:prstGeom>
          <a:noFill/>
          <a:ln>
            <a:noFill/>
          </a:ln>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defRPr/>
            </a:pPr>
            <a:r>
              <a:rPr lang="en-IN" sz="2183" b="1" dirty="0"/>
              <a:t>REMEMBER:</a:t>
            </a:r>
          </a:p>
          <a:p>
            <a:pPr marL="346558" indent="-346558">
              <a:lnSpc>
                <a:spcPct val="150000"/>
              </a:lnSpc>
              <a:buFont typeface="Arial" panose="020B0604020202020204" pitchFamily="34" charset="0"/>
              <a:buChar char="•"/>
              <a:defRPr/>
            </a:pPr>
            <a:r>
              <a:rPr lang="en-US" sz="2183" i="1" dirty="0">
                <a:latin typeface="Times New Roman" panose="02020603050405020304" pitchFamily="18" charset="0"/>
                <a:cs typeface="Times New Roman" panose="02020603050405020304" pitchFamily="18" charset="0"/>
              </a:rPr>
              <a:t>In C, pointers are not allowed to store any arbitrary memory address, but they can only store addresses of variables of a given type</a:t>
            </a:r>
            <a:endParaRPr lang="en-US" altLang="en-US" sz="2183"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0E18855E-6928-4B33-0D82-D12FC680DFF9}"/>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4211" name="object 4">
            <a:extLst>
              <a:ext uri="{FF2B5EF4-FFF2-40B4-BE49-F238E27FC236}">
                <a16:creationId xmlns:a16="http://schemas.microsoft.com/office/drawing/2014/main" xmlns="" id="{7E719779-AD2C-512B-D1C0-AA77BE1406B8}"/>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4212" name="object 5">
            <a:extLst>
              <a:ext uri="{FF2B5EF4-FFF2-40B4-BE49-F238E27FC236}">
                <a16:creationId xmlns:a16="http://schemas.microsoft.com/office/drawing/2014/main" xmlns="" id="{12DB4499-3BEB-C927-7F45-083A6AAEA008}"/>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4213" name="object 6">
            <a:extLst>
              <a:ext uri="{FF2B5EF4-FFF2-40B4-BE49-F238E27FC236}">
                <a16:creationId xmlns:a16="http://schemas.microsoft.com/office/drawing/2014/main" xmlns="" id="{FB4F943E-5A6F-BC43-60A3-E41E3E00B6B3}"/>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76DC4869-E4F4-2FB2-B29A-17B14D8D591D}"/>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4215" name="object 10">
            <a:extLst>
              <a:ext uri="{FF2B5EF4-FFF2-40B4-BE49-F238E27FC236}">
                <a16:creationId xmlns:a16="http://schemas.microsoft.com/office/drawing/2014/main" xmlns="" id="{DA8B0791-45F0-7222-E0BE-30A928A42B25}"/>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4216" name="Title 10">
            <a:extLst>
              <a:ext uri="{FF2B5EF4-FFF2-40B4-BE49-F238E27FC236}">
                <a16:creationId xmlns:a16="http://schemas.microsoft.com/office/drawing/2014/main" xmlns="" id="{7E0514B9-6F4D-DBD8-2570-2303F1FC1873}"/>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4217" name="TextBox 1">
            <a:extLst>
              <a:ext uri="{FF2B5EF4-FFF2-40B4-BE49-F238E27FC236}">
                <a16:creationId xmlns:a16="http://schemas.microsoft.com/office/drawing/2014/main" xmlns="" id="{EA1E153F-A3CE-9B1C-BD77-DF9F7802E3DD}"/>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94218" name="TextBox 2">
            <a:extLst>
              <a:ext uri="{FF2B5EF4-FFF2-40B4-BE49-F238E27FC236}">
                <a16:creationId xmlns:a16="http://schemas.microsoft.com/office/drawing/2014/main" xmlns="" id="{F297AC42-810E-CA6B-9979-B9167BC1F983}"/>
              </a:ext>
            </a:extLst>
          </p:cNvPr>
          <p:cNvSpPr txBox="1">
            <a:spLocks noChangeArrowheads="1"/>
          </p:cNvSpPr>
          <p:nvPr/>
        </p:nvSpPr>
        <p:spPr bwMode="auto">
          <a:xfrm>
            <a:off x="920732" y="1626898"/>
            <a:ext cx="10535367" cy="238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A structure is declared by using the keyword </a:t>
            </a:r>
            <a:r>
              <a:rPr lang="en-US" altLang="en-US" sz="1940">
                <a:solidFill>
                  <a:srgbClr val="FF0000"/>
                </a:solidFill>
                <a:latin typeface="Times New Roman" panose="02020603050405020304" pitchFamily="18" charset="0"/>
                <a:cs typeface="Times New Roman" panose="02020603050405020304" pitchFamily="18" charset="0"/>
              </a:rPr>
              <a:t>struct</a:t>
            </a:r>
            <a:r>
              <a:rPr lang="en-US" altLang="en-US" sz="1940">
                <a:latin typeface="Times New Roman" panose="02020603050405020304" pitchFamily="18" charset="0"/>
                <a:cs typeface="Times New Roman" panose="02020603050405020304" pitchFamily="18" charset="0"/>
              </a:rPr>
              <a:t> followed by an optional structure tag followed by the body of the structure. </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The variables or members of the structure are  declared within the body.</a:t>
            </a:r>
          </a:p>
          <a:p>
            <a:pPr>
              <a:lnSpc>
                <a:spcPct val="20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The general format is:</a:t>
            </a:r>
            <a:endParaRPr lang="en-IN" altLang="en-US" sz="1940">
              <a:latin typeface="Times New Roman" panose="02020603050405020304" pitchFamily="18" charset="0"/>
              <a:cs typeface="Times New Roman" panose="02020603050405020304" pitchFamily="18" charset="0"/>
            </a:endParaRPr>
          </a:p>
        </p:txBody>
      </p:sp>
      <p:pic>
        <p:nvPicPr>
          <p:cNvPr id="96258" name="Picture 2">
            <a:extLst>
              <a:ext uri="{FF2B5EF4-FFF2-40B4-BE49-F238E27FC236}">
                <a16:creationId xmlns:a16="http://schemas.microsoft.com/office/drawing/2014/main" xmlns="" id="{3D386E28-0DE1-B2B3-4CC7-AA9E19B6E84C}"/>
              </a:ext>
            </a:extLst>
          </p:cNvPr>
          <p:cNvPicPr>
            <a:picLocks noChangeAspect="1" noChangeArrowheads="1"/>
          </p:cNvPicPr>
          <p:nvPr/>
        </p:nvPicPr>
        <p:blipFill>
          <a:blip r:embed="rId3"/>
          <a:srcRect/>
          <a:stretch>
            <a:fillRect/>
          </a:stretch>
        </p:blipFill>
        <p:spPr bwMode="auto">
          <a:xfrm>
            <a:off x="735901" y="4260740"/>
            <a:ext cx="5092479" cy="1940725"/>
          </a:xfrm>
          <a:prstGeom prst="rect">
            <a:avLst/>
          </a:prstGeom>
          <a:noFill/>
          <a:ln>
            <a:noFill/>
          </a:ln>
          <a:effectLst>
            <a:prstShdw prst="shdw18" dist="17961" dir="13500000">
              <a:schemeClr val="accent1">
                <a:gamma/>
                <a:shade val="60000"/>
                <a:invGamma/>
              </a:schemeClr>
            </a:prstShdw>
          </a:effectLst>
        </p:spPr>
      </p:pic>
      <p:sp>
        <p:nvSpPr>
          <p:cNvPr id="94220" name="TextBox 3">
            <a:extLst>
              <a:ext uri="{FF2B5EF4-FFF2-40B4-BE49-F238E27FC236}">
                <a16:creationId xmlns:a16="http://schemas.microsoft.com/office/drawing/2014/main" xmlns="" id="{6E6E45C2-B4B4-B8E6-4661-93317BE58BCF}"/>
              </a:ext>
            </a:extLst>
          </p:cNvPr>
          <p:cNvSpPr txBox="1">
            <a:spLocks noChangeArrowheads="1"/>
          </p:cNvSpPr>
          <p:nvPr/>
        </p:nvSpPr>
        <p:spPr bwMode="auto">
          <a:xfrm>
            <a:off x="6604285" y="4260740"/>
            <a:ext cx="4620775" cy="1828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r>
              <a:rPr lang="en-US" altLang="en-US" sz="1698"/>
              <a:t>struct  student{</a:t>
            </a:r>
          </a:p>
          <a:p>
            <a:r>
              <a:rPr lang="en-US" altLang="en-US" sz="1698"/>
              <a:t>char name[20];</a:t>
            </a:r>
          </a:p>
          <a:p>
            <a:r>
              <a:rPr lang="en-US" altLang="en-US" sz="1698"/>
              <a:t>char usn[10];</a:t>
            </a:r>
          </a:p>
          <a:p>
            <a:r>
              <a:rPr lang="en-US" altLang="en-US" sz="1698"/>
              <a:t>int courses;</a:t>
            </a:r>
          </a:p>
          <a:p>
            <a:r>
              <a:rPr lang="en-US" altLang="en-US" sz="1698"/>
              <a:t>float  marks1, marks2,marks3;</a:t>
            </a:r>
          </a:p>
          <a:p>
            <a:r>
              <a:rPr lang="en-US" altLang="en-US" sz="1698"/>
              <a:t>} S1,S2,S3;</a:t>
            </a:r>
          </a:p>
          <a:p>
            <a:endParaRPr lang="en-IN" altLang="en-US" sz="1092"/>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D1A641B0-5E3C-2D72-A3B9-5FA9A9CA0DAA}"/>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41315" name="object 4">
            <a:extLst>
              <a:ext uri="{FF2B5EF4-FFF2-40B4-BE49-F238E27FC236}">
                <a16:creationId xmlns:a16="http://schemas.microsoft.com/office/drawing/2014/main" xmlns="" id="{B9921C93-F452-04C8-F6FB-F27EC183AE0B}"/>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41316" name="object 5">
            <a:extLst>
              <a:ext uri="{FF2B5EF4-FFF2-40B4-BE49-F238E27FC236}">
                <a16:creationId xmlns:a16="http://schemas.microsoft.com/office/drawing/2014/main" xmlns="" id="{EE6490F7-9760-4174-AC0F-7926B256BAE5}"/>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1317" name="object 6">
            <a:extLst>
              <a:ext uri="{FF2B5EF4-FFF2-40B4-BE49-F238E27FC236}">
                <a16:creationId xmlns:a16="http://schemas.microsoft.com/office/drawing/2014/main" xmlns="" id="{6DDC79D2-3D6A-9CE5-2AD9-B3B82F55216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28D01EE4-9B24-CC9D-7757-21FAC0019F9E}"/>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41319" name="object 10">
            <a:extLst>
              <a:ext uri="{FF2B5EF4-FFF2-40B4-BE49-F238E27FC236}">
                <a16:creationId xmlns:a16="http://schemas.microsoft.com/office/drawing/2014/main" xmlns="" id="{7806EB4A-1029-4EF8-D39A-5FD62A63875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1320" name="Title 10">
            <a:extLst>
              <a:ext uri="{FF2B5EF4-FFF2-40B4-BE49-F238E27FC236}">
                <a16:creationId xmlns:a16="http://schemas.microsoft.com/office/drawing/2014/main" xmlns="" id="{A2690BC4-9795-E120-9D8F-D373E924EEE6}"/>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41321" name="TextBox 2">
            <a:extLst>
              <a:ext uri="{FF2B5EF4-FFF2-40B4-BE49-F238E27FC236}">
                <a16:creationId xmlns:a16="http://schemas.microsoft.com/office/drawing/2014/main" xmlns="" id="{3D47DB08-259C-9223-7006-D69E6E96D56D}"/>
              </a:ext>
            </a:extLst>
          </p:cNvPr>
          <p:cNvSpPr txBox="1">
            <a:spLocks noChangeArrowheads="1"/>
          </p:cNvSpPr>
          <p:nvPr/>
        </p:nvSpPr>
        <p:spPr bwMode="auto">
          <a:xfrm>
            <a:off x="605942" y="1057002"/>
            <a:ext cx="10569059" cy="4573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IN" altLang="en-US" sz="2183"/>
              <a:t>#include int main() {</a:t>
            </a:r>
          </a:p>
          <a:p>
            <a:pPr>
              <a:lnSpc>
                <a:spcPct val="150000"/>
              </a:lnSpc>
            </a:pPr>
            <a:r>
              <a:rPr lang="en-IN" altLang="en-US" sz="2183"/>
              <a:t> int num = 5; </a:t>
            </a:r>
          </a:p>
          <a:p>
            <a:pPr>
              <a:lnSpc>
                <a:spcPct val="150000"/>
              </a:lnSpc>
            </a:pPr>
            <a:r>
              <a:rPr lang="en-IN" altLang="en-US" sz="2183"/>
              <a:t>int *iPtr = &amp;num; </a:t>
            </a:r>
          </a:p>
          <a:p>
            <a:pPr>
              <a:lnSpc>
                <a:spcPct val="150000"/>
              </a:lnSpc>
            </a:pPr>
            <a:r>
              <a:rPr lang="en-IN" altLang="en-US" sz="2183"/>
              <a:t>printf(“\n The value of num is %d”, num); </a:t>
            </a:r>
          </a:p>
          <a:p>
            <a:pPr>
              <a:lnSpc>
                <a:spcPct val="150000"/>
              </a:lnSpc>
            </a:pPr>
            <a:r>
              <a:rPr lang="en-IN" altLang="en-US" sz="2183"/>
              <a:t>num = 10; </a:t>
            </a:r>
          </a:p>
          <a:p>
            <a:pPr>
              <a:lnSpc>
                <a:spcPct val="150000"/>
              </a:lnSpc>
            </a:pPr>
            <a:r>
              <a:rPr lang="en-IN" altLang="en-US" sz="2183"/>
              <a:t>printf(“\n The value of num after num = 10 is\ %d”, num);</a:t>
            </a:r>
          </a:p>
          <a:p>
            <a:pPr>
              <a:lnSpc>
                <a:spcPct val="150000"/>
              </a:lnSpc>
            </a:pPr>
            <a:r>
              <a:rPr lang="en-IN" altLang="en-US" sz="2183"/>
              <a:t> *iPtr = 15; </a:t>
            </a:r>
          </a:p>
          <a:p>
            <a:pPr>
              <a:lnSpc>
                <a:spcPct val="150000"/>
              </a:lnSpc>
            </a:pPr>
            <a:r>
              <a:rPr lang="en-IN" altLang="en-US" sz="2183"/>
              <a:t>printf(“\n The value of num after *iPtr = 15 is\ %d”, num); </a:t>
            </a:r>
          </a:p>
          <a:p>
            <a:pPr>
              <a:lnSpc>
                <a:spcPct val="150000"/>
              </a:lnSpc>
            </a:pPr>
            <a:r>
              <a:rPr lang="en-IN" altLang="en-US" sz="2183"/>
              <a:t>return 0; } </a:t>
            </a:r>
            <a:endParaRPr lang="en-US" altLang="en-US" sz="2183">
              <a:latin typeface="Times New Roman" panose="02020603050405020304" pitchFamily="18" charset="0"/>
              <a:cs typeface="Times New Roman" panose="02020603050405020304" pitchFamily="18" charset="0"/>
            </a:endParaRPr>
          </a:p>
        </p:txBody>
      </p:sp>
      <p:sp>
        <p:nvSpPr>
          <p:cNvPr id="141322" name="TextBox 3">
            <a:extLst>
              <a:ext uri="{FF2B5EF4-FFF2-40B4-BE49-F238E27FC236}">
                <a16:creationId xmlns:a16="http://schemas.microsoft.com/office/drawing/2014/main" xmlns="" id="{2445F9BD-6B62-4CC4-5307-A787B9D7A03D}"/>
              </a:ext>
            </a:extLst>
          </p:cNvPr>
          <p:cNvSpPr txBox="1">
            <a:spLocks noChangeArrowheads="1"/>
          </p:cNvSpPr>
          <p:nvPr/>
        </p:nvSpPr>
        <p:spPr bwMode="auto">
          <a:xfrm>
            <a:off x="2570734" y="206973"/>
            <a:ext cx="7175678" cy="55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40" b="1"/>
              <a:t>Examples: USING INDIRECTION OPERATOR and  DEREFERENCING</a:t>
            </a:r>
          </a:p>
          <a:p>
            <a:endParaRPr lang="en-IN" altLang="en-US" sz="1092"/>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ADAD254-D8B8-EC76-8713-BECE2B403799}"/>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43363" name="object 4">
            <a:extLst>
              <a:ext uri="{FF2B5EF4-FFF2-40B4-BE49-F238E27FC236}">
                <a16:creationId xmlns:a16="http://schemas.microsoft.com/office/drawing/2014/main" xmlns="" id="{FAFAC732-FF1D-5B89-38F8-E7C13D1860C9}"/>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43364" name="object 5">
            <a:extLst>
              <a:ext uri="{FF2B5EF4-FFF2-40B4-BE49-F238E27FC236}">
                <a16:creationId xmlns:a16="http://schemas.microsoft.com/office/drawing/2014/main" xmlns="" id="{256D1AFA-E746-02FB-8EC8-8AC406A565C7}"/>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3365" name="object 6">
            <a:extLst>
              <a:ext uri="{FF2B5EF4-FFF2-40B4-BE49-F238E27FC236}">
                <a16:creationId xmlns:a16="http://schemas.microsoft.com/office/drawing/2014/main" xmlns="" id="{3ABD7360-5A98-C848-10CF-C22D28E4338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349133A2-1839-6155-4E0B-601D739E8423}"/>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43367" name="object 10">
            <a:extLst>
              <a:ext uri="{FF2B5EF4-FFF2-40B4-BE49-F238E27FC236}">
                <a16:creationId xmlns:a16="http://schemas.microsoft.com/office/drawing/2014/main" xmlns="" id="{8F7BC2FC-1133-1491-B67D-CF9127B2BCDF}"/>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3368" name="Title 10">
            <a:extLst>
              <a:ext uri="{FF2B5EF4-FFF2-40B4-BE49-F238E27FC236}">
                <a16:creationId xmlns:a16="http://schemas.microsoft.com/office/drawing/2014/main" xmlns="" id="{4D4A4A78-39BB-CA98-A8D9-4174E4164029}"/>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43369" name="TextBox 2">
            <a:extLst>
              <a:ext uri="{FF2B5EF4-FFF2-40B4-BE49-F238E27FC236}">
                <a16:creationId xmlns:a16="http://schemas.microsoft.com/office/drawing/2014/main" xmlns="" id="{D042B4BC-2936-5319-CD57-66997AB4B2B3}"/>
              </a:ext>
            </a:extLst>
          </p:cNvPr>
          <p:cNvSpPr txBox="1">
            <a:spLocks noChangeArrowheads="1"/>
          </p:cNvSpPr>
          <p:nvPr/>
        </p:nvSpPr>
        <p:spPr bwMode="auto">
          <a:xfrm>
            <a:off x="308480" y="770129"/>
            <a:ext cx="10569060" cy="406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183"/>
              <a:t>main(){</a:t>
            </a:r>
          </a:p>
          <a:p>
            <a:pPr>
              <a:lnSpc>
                <a:spcPct val="150000"/>
              </a:lnSpc>
            </a:pPr>
            <a:r>
              <a:rPr lang="en-US" altLang="en-US" sz="2183"/>
              <a:t>int i=5;</a:t>
            </a:r>
          </a:p>
          <a:p>
            <a:pPr>
              <a:lnSpc>
                <a:spcPct val="150000"/>
              </a:lnSpc>
            </a:pPr>
            <a:r>
              <a:rPr lang="en-US" altLang="en-US" sz="2183"/>
              <a:t>int *p;</a:t>
            </a:r>
          </a:p>
          <a:p>
            <a:pPr>
              <a:lnSpc>
                <a:spcPct val="150000"/>
              </a:lnSpc>
            </a:pPr>
            <a:r>
              <a:rPr lang="en-US" altLang="en-US" sz="2183"/>
              <a:t>p = &amp;i;</a:t>
            </a:r>
          </a:p>
          <a:p>
            <a:pPr>
              <a:lnSpc>
                <a:spcPct val="150000"/>
              </a:lnSpc>
            </a:pPr>
            <a:r>
              <a:rPr lang="en-US" altLang="en-US" sz="2183"/>
              <a:t>printf(“\nValue of i = %d”, i);</a:t>
            </a:r>
          </a:p>
          <a:p>
            <a:pPr>
              <a:lnSpc>
                <a:spcPct val="150000"/>
              </a:lnSpc>
            </a:pPr>
            <a:r>
              <a:rPr lang="en-US" altLang="en-US" sz="2183"/>
              <a:t>printf(“\nValue of * (&amp;i) = %d”, *(&amp;i));</a:t>
            </a:r>
          </a:p>
          <a:p>
            <a:pPr>
              <a:lnSpc>
                <a:spcPct val="150000"/>
              </a:lnSpc>
            </a:pPr>
            <a:r>
              <a:rPr lang="en-US" altLang="en-US" sz="2183">
                <a:latin typeface="Times New Roman" panose="02020603050405020304" pitchFamily="18" charset="0"/>
                <a:cs typeface="Times New Roman" panose="02020603050405020304" pitchFamily="18" charset="0"/>
              </a:rPr>
              <a:t>return 0;</a:t>
            </a:r>
          </a:p>
          <a:p>
            <a:pPr>
              <a:lnSpc>
                <a:spcPct val="150000"/>
              </a:lnSpc>
            </a:pPr>
            <a:r>
              <a:rPr lang="en-US" altLang="en-US" sz="2183">
                <a:latin typeface="Times New Roman" panose="02020603050405020304" pitchFamily="18" charset="0"/>
                <a:cs typeface="Times New Roman" panose="02020603050405020304" pitchFamily="18" charset="0"/>
              </a:rPr>
              <a:t>}</a:t>
            </a:r>
          </a:p>
        </p:txBody>
      </p:sp>
      <p:sp>
        <p:nvSpPr>
          <p:cNvPr id="143370" name="TextBox 3">
            <a:extLst>
              <a:ext uri="{FF2B5EF4-FFF2-40B4-BE49-F238E27FC236}">
                <a16:creationId xmlns:a16="http://schemas.microsoft.com/office/drawing/2014/main" xmlns="" id="{82F3EEB6-BA7C-78D9-C574-6A3EF7EA912F}"/>
              </a:ext>
            </a:extLst>
          </p:cNvPr>
          <p:cNvSpPr txBox="1">
            <a:spLocks noChangeArrowheads="1"/>
          </p:cNvSpPr>
          <p:nvPr/>
        </p:nvSpPr>
        <p:spPr bwMode="auto">
          <a:xfrm>
            <a:off x="2570734" y="206973"/>
            <a:ext cx="7175678" cy="55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40" b="1"/>
              <a:t>Examples: USING INDIRECTION OPERATOR and  DEREFERENCING</a:t>
            </a:r>
          </a:p>
          <a:p>
            <a:endParaRPr lang="en-IN" altLang="en-US" sz="1092"/>
          </a:p>
        </p:txBody>
      </p:sp>
      <p:sp>
        <p:nvSpPr>
          <p:cNvPr id="2" name="TextBox 1">
            <a:extLst>
              <a:ext uri="{FF2B5EF4-FFF2-40B4-BE49-F238E27FC236}">
                <a16:creationId xmlns:a16="http://schemas.microsoft.com/office/drawing/2014/main" xmlns="" id="{E2C07B88-F3C7-C7C3-3A75-160D3E94C6E5}"/>
              </a:ext>
            </a:extLst>
          </p:cNvPr>
          <p:cNvSpPr txBox="1"/>
          <p:nvPr/>
        </p:nvSpPr>
        <p:spPr>
          <a:xfrm>
            <a:off x="325807" y="4869142"/>
            <a:ext cx="11501879" cy="1436034"/>
          </a:xfrm>
          <a:prstGeom prst="rect">
            <a:avLst/>
          </a:prstGeom>
          <a:noFill/>
        </p:spPr>
        <p:txBody>
          <a:bodyPr>
            <a:spAutoFit/>
          </a:bodyPr>
          <a:lstStyle/>
          <a:p>
            <a:pPr>
              <a:defRPr/>
            </a:pPr>
            <a:r>
              <a:rPr lang="en-US" sz="2183" dirty="0"/>
              <a:t>Note:</a:t>
            </a:r>
          </a:p>
          <a:p>
            <a:pPr>
              <a:defRPr/>
            </a:pPr>
            <a:r>
              <a:rPr lang="en-US" sz="2183" dirty="0"/>
              <a:t>Printing the value of *(&amp;</a:t>
            </a:r>
            <a:r>
              <a:rPr lang="en-US" sz="2183" dirty="0" err="1"/>
              <a:t>i</a:t>
            </a:r>
            <a:r>
              <a:rPr lang="en-US" sz="2183" dirty="0"/>
              <a:t>) is same as printing the value of </a:t>
            </a:r>
            <a:r>
              <a:rPr lang="en-US" sz="2183" dirty="0" err="1"/>
              <a:t>i</a:t>
            </a:r>
            <a:r>
              <a:rPr lang="en-US" sz="2183" dirty="0"/>
              <a:t>. </a:t>
            </a:r>
          </a:p>
          <a:p>
            <a:pPr marL="346558" indent="-346558">
              <a:buFont typeface="Arial" panose="020B0604020202020204" pitchFamily="34" charset="0"/>
              <a:buChar char="•"/>
              <a:defRPr/>
            </a:pPr>
            <a:r>
              <a:rPr lang="en-US" sz="2183" dirty="0"/>
              <a:t>always implies value at address. </a:t>
            </a:r>
          </a:p>
          <a:p>
            <a:pPr marL="346558" indent="-346558">
              <a:buFont typeface="Arial" panose="020B0604020202020204" pitchFamily="34" charset="0"/>
              <a:buChar char="•"/>
              <a:defRPr/>
            </a:pPr>
            <a:r>
              <a:rPr lang="en-US" sz="2183" dirty="0"/>
              <a:t>*(&amp;</a:t>
            </a:r>
            <a:r>
              <a:rPr lang="en-US" sz="2183" dirty="0" err="1"/>
              <a:t>i</a:t>
            </a:r>
            <a:r>
              <a:rPr lang="en-US" sz="2183" dirty="0"/>
              <a:t>) is identical to </a:t>
            </a:r>
            <a:r>
              <a:rPr lang="en-US" sz="2183" dirty="0" err="1"/>
              <a:t>i</a:t>
            </a:r>
            <a:r>
              <a:rPr lang="en-US" sz="2183" dirty="0"/>
              <a:t>. </a:t>
            </a:r>
            <a:endParaRPr lang="en-IN" sz="2183"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F6B34616-380A-7306-39AC-77490A45242C}"/>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45411" name="object 4">
            <a:extLst>
              <a:ext uri="{FF2B5EF4-FFF2-40B4-BE49-F238E27FC236}">
                <a16:creationId xmlns:a16="http://schemas.microsoft.com/office/drawing/2014/main" xmlns="" id="{C88B647E-21BF-2BFF-2B95-7DC84894919E}"/>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45412" name="object 5">
            <a:extLst>
              <a:ext uri="{FF2B5EF4-FFF2-40B4-BE49-F238E27FC236}">
                <a16:creationId xmlns:a16="http://schemas.microsoft.com/office/drawing/2014/main" xmlns="" id="{643E5CF3-0919-D3CE-C599-172E1FFEEA3D}"/>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5413" name="object 6">
            <a:extLst>
              <a:ext uri="{FF2B5EF4-FFF2-40B4-BE49-F238E27FC236}">
                <a16:creationId xmlns:a16="http://schemas.microsoft.com/office/drawing/2014/main" xmlns="" id="{51A78CE2-CF07-AB54-9C91-D11D882057AD}"/>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FE93F7A5-6343-8B27-8DB3-A22CB0DA1B66}"/>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45415" name="object 10">
            <a:extLst>
              <a:ext uri="{FF2B5EF4-FFF2-40B4-BE49-F238E27FC236}">
                <a16:creationId xmlns:a16="http://schemas.microsoft.com/office/drawing/2014/main" xmlns="" id="{A49DB8C3-D1F2-AAE0-D330-E503517A8F54}"/>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5416" name="Title 10">
            <a:extLst>
              <a:ext uri="{FF2B5EF4-FFF2-40B4-BE49-F238E27FC236}">
                <a16:creationId xmlns:a16="http://schemas.microsoft.com/office/drawing/2014/main" xmlns="" id="{6D96808B-1DFF-0514-ACA4-CD92DAC9A28A}"/>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145417" name="TextBox 3">
            <a:extLst>
              <a:ext uri="{FF2B5EF4-FFF2-40B4-BE49-F238E27FC236}">
                <a16:creationId xmlns:a16="http://schemas.microsoft.com/office/drawing/2014/main" xmlns="" id="{D008B258-A073-CE50-DC68-1B1A76074277}"/>
              </a:ext>
            </a:extLst>
          </p:cNvPr>
          <p:cNvSpPr txBox="1">
            <a:spLocks noChangeArrowheads="1"/>
          </p:cNvSpPr>
          <p:nvPr/>
        </p:nvSpPr>
        <p:spPr bwMode="auto">
          <a:xfrm>
            <a:off x="2570734" y="206973"/>
            <a:ext cx="7175678" cy="558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IN" altLang="en-US" sz="1940" b="1"/>
              <a:t>Examples: USING INDIRECTION OPERATOR and  DEREFERENCING</a:t>
            </a:r>
          </a:p>
          <a:p>
            <a:endParaRPr lang="en-IN" altLang="en-US" sz="1092"/>
          </a:p>
        </p:txBody>
      </p:sp>
      <p:sp>
        <p:nvSpPr>
          <p:cNvPr id="2" name="TextBox 1">
            <a:extLst>
              <a:ext uri="{FF2B5EF4-FFF2-40B4-BE49-F238E27FC236}">
                <a16:creationId xmlns:a16="http://schemas.microsoft.com/office/drawing/2014/main" xmlns="" id="{91638EAE-2A1C-B6F3-A678-2CE396FE0755}"/>
              </a:ext>
            </a:extLst>
          </p:cNvPr>
          <p:cNvSpPr txBox="1"/>
          <p:nvPr/>
        </p:nvSpPr>
        <p:spPr>
          <a:xfrm>
            <a:off x="222699" y="809568"/>
            <a:ext cx="11501879" cy="5987408"/>
          </a:xfrm>
          <a:prstGeom prst="rect">
            <a:avLst/>
          </a:prstGeom>
          <a:noFill/>
        </p:spPr>
        <p:txBody>
          <a:bodyPr>
            <a:spAutoFit/>
          </a:bodyPr>
          <a:lstStyle/>
          <a:p>
            <a:pPr>
              <a:lnSpc>
                <a:spcPct val="150000"/>
              </a:lnSpc>
              <a:defRPr/>
            </a:pPr>
            <a:r>
              <a:rPr lang="en-US" sz="2426" dirty="0"/>
              <a:t>Remember:</a:t>
            </a:r>
          </a:p>
          <a:p>
            <a:pPr marL="346558" indent="-346558">
              <a:lnSpc>
                <a:spcPct val="150000"/>
              </a:lnSpc>
              <a:buFont typeface="Arial" panose="020B0604020202020204" pitchFamily="34" charset="0"/>
              <a:buChar char="•"/>
              <a:defRPr/>
            </a:pPr>
            <a:r>
              <a:rPr lang="en-US" sz="2426" dirty="0"/>
              <a:t>The placement of the indirection operator before a pointer is said to dereference the pointer.  (* </a:t>
            </a:r>
            <a:r>
              <a:rPr lang="en-US" sz="2426" dirty="0" err="1"/>
              <a:t>ptr</a:t>
            </a:r>
            <a:r>
              <a:rPr lang="en-US" sz="2426" dirty="0"/>
              <a:t>)</a:t>
            </a:r>
          </a:p>
          <a:p>
            <a:pPr marL="346558" indent="-346558">
              <a:lnSpc>
                <a:spcPct val="150000"/>
              </a:lnSpc>
              <a:buFont typeface="Arial" panose="020B0604020202020204" pitchFamily="34" charset="0"/>
              <a:buChar char="•"/>
              <a:defRPr/>
            </a:pPr>
            <a:r>
              <a:rPr lang="en-US" sz="2426" dirty="0"/>
              <a:t>The value of a dereferenced pointer is not an address, but rather the value at that address— that is, the value of the variable that the pointer points to.</a:t>
            </a:r>
          </a:p>
          <a:p>
            <a:pPr>
              <a:lnSpc>
                <a:spcPct val="150000"/>
              </a:lnSpc>
              <a:defRPr/>
            </a:pPr>
            <a:r>
              <a:rPr lang="en-IN" sz="1698" dirty="0"/>
              <a:t>int </a:t>
            </a:r>
            <a:r>
              <a:rPr lang="en-IN" sz="1698" dirty="0" err="1"/>
              <a:t>num</a:t>
            </a:r>
            <a:r>
              <a:rPr lang="en-IN" sz="1698" dirty="0"/>
              <a:t> = 5;</a:t>
            </a:r>
          </a:p>
          <a:p>
            <a:pPr>
              <a:lnSpc>
                <a:spcPct val="150000"/>
              </a:lnSpc>
              <a:defRPr/>
            </a:pPr>
            <a:r>
              <a:rPr lang="en-IN" sz="1698" dirty="0"/>
              <a:t>int *</a:t>
            </a:r>
            <a:r>
              <a:rPr lang="en-IN" sz="1698" dirty="0" err="1"/>
              <a:t>iPtr</a:t>
            </a:r>
            <a:r>
              <a:rPr lang="en-IN" sz="1698" dirty="0"/>
              <a:t> = &amp;</a:t>
            </a:r>
            <a:r>
              <a:rPr lang="en-IN" sz="1698" dirty="0" err="1"/>
              <a:t>num</a:t>
            </a:r>
            <a:r>
              <a:rPr lang="en-IN" sz="1698" dirty="0"/>
              <a:t>;</a:t>
            </a:r>
          </a:p>
          <a:p>
            <a:pPr>
              <a:lnSpc>
                <a:spcPct val="150000"/>
              </a:lnSpc>
              <a:defRPr/>
            </a:pPr>
            <a:r>
              <a:rPr lang="en-IN" sz="1698" dirty="0"/>
              <a:t>printf(“\n The value of </a:t>
            </a:r>
            <a:r>
              <a:rPr lang="en-IN" sz="1698" dirty="0" err="1"/>
              <a:t>num</a:t>
            </a:r>
            <a:r>
              <a:rPr lang="en-IN" sz="1698" dirty="0"/>
              <a:t> is %d”, </a:t>
            </a:r>
            <a:r>
              <a:rPr lang="en-IN" sz="1698" dirty="0" err="1"/>
              <a:t>num</a:t>
            </a:r>
            <a:r>
              <a:rPr lang="en-IN" sz="1698" dirty="0"/>
              <a:t>);</a:t>
            </a:r>
          </a:p>
          <a:p>
            <a:pPr>
              <a:lnSpc>
                <a:spcPct val="150000"/>
              </a:lnSpc>
              <a:defRPr/>
            </a:pPr>
            <a:r>
              <a:rPr lang="en-IN" sz="1698" dirty="0" err="1"/>
              <a:t>num</a:t>
            </a:r>
            <a:r>
              <a:rPr lang="en-IN" sz="1698" dirty="0"/>
              <a:t> = 10;    </a:t>
            </a:r>
          </a:p>
          <a:p>
            <a:pPr>
              <a:lnSpc>
                <a:spcPct val="150000"/>
              </a:lnSpc>
              <a:defRPr/>
            </a:pPr>
            <a:r>
              <a:rPr lang="en-IN" sz="1698" dirty="0"/>
              <a:t>	</a:t>
            </a:r>
            <a:r>
              <a:rPr lang="en-IN" sz="1698" dirty="0">
                <a:highlight>
                  <a:srgbClr val="FFFF00"/>
                </a:highlight>
              </a:rPr>
              <a:t> *</a:t>
            </a:r>
            <a:r>
              <a:rPr lang="en-IN" sz="1698" dirty="0" err="1">
                <a:highlight>
                  <a:srgbClr val="FFFF00"/>
                </a:highlight>
              </a:rPr>
              <a:t>iPtr</a:t>
            </a:r>
            <a:r>
              <a:rPr lang="en-IN" sz="1698" dirty="0">
                <a:highlight>
                  <a:srgbClr val="FFFF00"/>
                </a:highlight>
              </a:rPr>
              <a:t> = 15;</a:t>
            </a:r>
          </a:p>
          <a:p>
            <a:pPr>
              <a:lnSpc>
                <a:spcPct val="150000"/>
              </a:lnSpc>
              <a:defRPr/>
            </a:pPr>
            <a:r>
              <a:rPr lang="en-IN" sz="1698" dirty="0"/>
              <a:t>printf(“\n The value of </a:t>
            </a:r>
            <a:r>
              <a:rPr lang="en-IN" sz="1698" dirty="0" err="1"/>
              <a:t>num</a:t>
            </a:r>
            <a:r>
              <a:rPr lang="en-IN" sz="1698" dirty="0"/>
              <a:t> after *</a:t>
            </a:r>
            <a:r>
              <a:rPr lang="en-IN" sz="1698" dirty="0" err="1"/>
              <a:t>iPtr</a:t>
            </a:r>
            <a:r>
              <a:rPr lang="en-IN" sz="1698" dirty="0"/>
              <a:t> = 15 is\</a:t>
            </a:r>
          </a:p>
          <a:p>
            <a:pPr>
              <a:lnSpc>
                <a:spcPct val="150000"/>
              </a:lnSpc>
              <a:defRPr/>
            </a:pPr>
            <a:r>
              <a:rPr lang="en-IN" sz="1698" dirty="0"/>
              <a:t>%d”, </a:t>
            </a:r>
            <a:r>
              <a:rPr lang="en-IN" sz="1698" dirty="0" err="1"/>
              <a:t>num</a:t>
            </a:r>
            <a:r>
              <a:rPr lang="en-IN" sz="1698" dirty="0"/>
              <a:t>);</a:t>
            </a:r>
          </a:p>
          <a:p>
            <a:pPr>
              <a:lnSpc>
                <a:spcPct val="150000"/>
              </a:lnSpc>
              <a:defRPr/>
            </a:pPr>
            <a:endParaRPr lang="en-IN" sz="1698"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A8DC3ACB-8A7E-FB25-B2C7-85D23D21F430}"/>
              </a:ext>
            </a:extLst>
          </p:cNvPr>
          <p:cNvSpPr/>
          <p:nvPr/>
        </p:nvSpPr>
        <p:spPr>
          <a:xfrm>
            <a:off x="-20751" y="3561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147459" name="object 4">
            <a:extLst>
              <a:ext uri="{FF2B5EF4-FFF2-40B4-BE49-F238E27FC236}">
                <a16:creationId xmlns:a16="http://schemas.microsoft.com/office/drawing/2014/main" xmlns="" id="{6844310A-F01E-E470-0297-0DD39CC9572E}"/>
              </a:ext>
            </a:extLst>
          </p:cNvPr>
          <p:cNvSpPr>
            <a:spLocks noChangeArrowheads="1"/>
          </p:cNvSpPr>
          <p:nvPr/>
        </p:nvSpPr>
        <p:spPr bwMode="auto">
          <a:xfrm>
            <a:off x="609793" y="182906"/>
            <a:ext cx="430309" cy="43031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147460" name="object 5">
            <a:extLst>
              <a:ext uri="{FF2B5EF4-FFF2-40B4-BE49-F238E27FC236}">
                <a16:creationId xmlns:a16="http://schemas.microsoft.com/office/drawing/2014/main" xmlns="" id="{3AA6CC24-DB5D-2153-B51E-F62A4CFD43C7}"/>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147461" name="object 6">
            <a:extLst>
              <a:ext uri="{FF2B5EF4-FFF2-40B4-BE49-F238E27FC236}">
                <a16:creationId xmlns:a16="http://schemas.microsoft.com/office/drawing/2014/main" xmlns="" id="{C6A11C02-F88B-77A7-1733-C56B08D15B74}"/>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77B421D7-ACD9-9889-1D39-558F80FB0D59}"/>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147463" name="object 10">
            <a:extLst>
              <a:ext uri="{FF2B5EF4-FFF2-40B4-BE49-F238E27FC236}">
                <a16:creationId xmlns:a16="http://schemas.microsoft.com/office/drawing/2014/main" xmlns="" id="{AB025CE0-0C8B-C7A5-9D4D-6D910C7D3B5D}"/>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147464" name="Title 10">
            <a:extLst>
              <a:ext uri="{FF2B5EF4-FFF2-40B4-BE49-F238E27FC236}">
                <a16:creationId xmlns:a16="http://schemas.microsoft.com/office/drawing/2014/main" xmlns="" id="{5BEC2FF9-7E00-D92F-C579-83069D9F4D6E}"/>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2" name="TextBox 1">
            <a:extLst>
              <a:ext uri="{FF2B5EF4-FFF2-40B4-BE49-F238E27FC236}">
                <a16:creationId xmlns:a16="http://schemas.microsoft.com/office/drawing/2014/main" xmlns="" id="{BA1DDF9F-8A3D-4298-84AB-463B03EE856E}"/>
              </a:ext>
            </a:extLst>
          </p:cNvPr>
          <p:cNvSpPr txBox="1"/>
          <p:nvPr/>
        </p:nvSpPr>
        <p:spPr>
          <a:xfrm>
            <a:off x="222699" y="809568"/>
            <a:ext cx="11501879" cy="6230103"/>
          </a:xfrm>
          <a:prstGeom prst="rect">
            <a:avLst/>
          </a:prstGeom>
          <a:noFill/>
        </p:spPr>
        <p:txBody>
          <a:bodyPr>
            <a:spAutoFit/>
          </a:bodyPr>
          <a:lstStyle/>
          <a:p>
            <a:pPr>
              <a:lnSpc>
                <a:spcPct val="150000"/>
              </a:lnSpc>
              <a:defRPr/>
            </a:pPr>
            <a:r>
              <a:rPr lang="en-IN" sz="2426" dirty="0"/>
              <a:t>THE TWO OPERATORS- &amp; and *</a:t>
            </a:r>
          </a:p>
          <a:p>
            <a:pPr marL="346558" indent="-346558">
              <a:lnSpc>
                <a:spcPct val="200000"/>
              </a:lnSpc>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Address of operator (&amp;): It is used as a variable prefix and can be translated as ‘address of’. </a:t>
            </a:r>
          </a:p>
          <a:p>
            <a:pPr marL="900087" lvl="2" indent="-346558">
              <a:lnSpc>
                <a:spcPct val="200000"/>
              </a:lnSpc>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 &amp;variable can be read as </a:t>
            </a:r>
            <a:r>
              <a:rPr lang="en-US" sz="2426" dirty="0">
                <a:highlight>
                  <a:srgbClr val="FFFF00"/>
                </a:highlight>
                <a:latin typeface="Times New Roman" panose="02020603050405020304" pitchFamily="18" charset="0"/>
                <a:cs typeface="Times New Roman" panose="02020603050405020304" pitchFamily="18" charset="0"/>
              </a:rPr>
              <a:t>address of variable. </a:t>
            </a:r>
          </a:p>
          <a:p>
            <a:pPr marL="346558" indent="-346558">
              <a:lnSpc>
                <a:spcPct val="200000"/>
              </a:lnSpc>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Dereference operator (*): It can be translated by value pointed by or ‘value at address’. </a:t>
            </a:r>
          </a:p>
          <a:p>
            <a:pPr marL="900087" lvl="2" indent="-346558">
              <a:lnSpc>
                <a:spcPct val="200000"/>
              </a:lnSpc>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a:t>
            </a:r>
            <a:r>
              <a:rPr lang="en-US" sz="2426" dirty="0" err="1">
                <a:latin typeface="Times New Roman" panose="02020603050405020304" pitchFamily="18" charset="0"/>
                <a:cs typeface="Times New Roman" panose="02020603050405020304" pitchFamily="18" charset="0"/>
              </a:rPr>
              <a:t>ptr</a:t>
            </a:r>
            <a:r>
              <a:rPr lang="en-US" sz="2426" dirty="0">
                <a:latin typeface="Times New Roman" panose="02020603050405020304" pitchFamily="18" charset="0"/>
                <a:cs typeface="Times New Roman" panose="02020603050405020304" pitchFamily="18" charset="0"/>
              </a:rPr>
              <a:t> can be read as </a:t>
            </a:r>
            <a:r>
              <a:rPr lang="en-US" sz="2426" dirty="0">
                <a:highlight>
                  <a:srgbClr val="FFFF00"/>
                </a:highlight>
                <a:latin typeface="Times New Roman" panose="02020603050405020304" pitchFamily="18" charset="0"/>
                <a:cs typeface="Times New Roman" panose="02020603050405020304" pitchFamily="18" charset="0"/>
              </a:rPr>
              <a:t>‘value pointed by </a:t>
            </a:r>
            <a:r>
              <a:rPr lang="en-US" sz="2426" dirty="0" err="1">
                <a:highlight>
                  <a:srgbClr val="FFFF00"/>
                </a:highlight>
                <a:latin typeface="Times New Roman" panose="02020603050405020304" pitchFamily="18" charset="0"/>
                <a:cs typeface="Times New Roman" panose="02020603050405020304" pitchFamily="18" charset="0"/>
              </a:rPr>
              <a:t>ptr</a:t>
            </a:r>
            <a:r>
              <a:rPr lang="en-US" sz="2426" dirty="0">
                <a:highlight>
                  <a:srgbClr val="FFFF00"/>
                </a:highlight>
                <a:latin typeface="Times New Roman" panose="02020603050405020304" pitchFamily="18" charset="0"/>
                <a:cs typeface="Times New Roman" panose="02020603050405020304" pitchFamily="18" charset="0"/>
              </a:rPr>
              <a:t>’. </a:t>
            </a:r>
          </a:p>
          <a:p>
            <a:pPr marL="900087" lvl="2" indent="-346558">
              <a:lnSpc>
                <a:spcPct val="200000"/>
              </a:lnSpc>
              <a:buFont typeface="Arial" panose="020B0604020202020204" pitchFamily="34" charset="0"/>
              <a:buChar char="•"/>
              <a:defRPr/>
            </a:pPr>
            <a:r>
              <a:rPr lang="en-US" sz="2426" dirty="0">
                <a:latin typeface="Times New Roman" panose="02020603050405020304" pitchFamily="18" charset="0"/>
                <a:cs typeface="Times New Roman" panose="02020603050405020304" pitchFamily="18" charset="0"/>
              </a:rPr>
              <a:t>It indicates that what has to be evaluated is the content pointed by the expression considered as an address</a:t>
            </a:r>
            <a:r>
              <a:rPr lang="en-US" sz="2183" dirty="0">
                <a:latin typeface="Times New Roman" panose="02020603050405020304" pitchFamily="18" charset="0"/>
                <a:cs typeface="Times New Roman" panose="02020603050405020304" pitchFamily="18" charset="0"/>
              </a:rPr>
              <a:t>.</a:t>
            </a:r>
            <a:endParaRPr lang="en-IN" sz="2183" dirty="0">
              <a:latin typeface="Times New Roman" panose="02020603050405020304" pitchFamily="18" charset="0"/>
              <a:cs typeface="Times New Roman" panose="02020603050405020304" pitchFamily="18" charset="0"/>
            </a:endParaRPr>
          </a:p>
          <a:p>
            <a:pPr>
              <a:lnSpc>
                <a:spcPct val="150000"/>
              </a:lnSpc>
              <a:defRPr/>
            </a:pPr>
            <a:endParaRPr lang="en-IN" sz="1698"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868D5735-E49A-935E-23ED-6156F2F9E8BF}"/>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5235" name="object 4">
            <a:extLst>
              <a:ext uri="{FF2B5EF4-FFF2-40B4-BE49-F238E27FC236}">
                <a16:creationId xmlns:a16="http://schemas.microsoft.com/office/drawing/2014/main" xmlns="" id="{E9D7C3FE-EAB9-A120-84EE-60AD6063DFFE}"/>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5236" name="object 5">
            <a:extLst>
              <a:ext uri="{FF2B5EF4-FFF2-40B4-BE49-F238E27FC236}">
                <a16:creationId xmlns:a16="http://schemas.microsoft.com/office/drawing/2014/main" xmlns="" id="{B952C211-47DE-E3C2-3739-675AF6E0CF68}"/>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5237" name="object 6">
            <a:extLst>
              <a:ext uri="{FF2B5EF4-FFF2-40B4-BE49-F238E27FC236}">
                <a16:creationId xmlns:a16="http://schemas.microsoft.com/office/drawing/2014/main" xmlns="" id="{36413618-545E-1B83-6703-F63BFF8D01E4}"/>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61C70710-3D1D-5345-1C78-A92937177001}"/>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5239" name="object 10">
            <a:extLst>
              <a:ext uri="{FF2B5EF4-FFF2-40B4-BE49-F238E27FC236}">
                <a16:creationId xmlns:a16="http://schemas.microsoft.com/office/drawing/2014/main" xmlns="" id="{684F3818-B018-4E79-D0B0-3CBA936256E1}"/>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5240" name="Title 10">
            <a:extLst>
              <a:ext uri="{FF2B5EF4-FFF2-40B4-BE49-F238E27FC236}">
                <a16:creationId xmlns:a16="http://schemas.microsoft.com/office/drawing/2014/main" xmlns="" id="{01D73DDE-8F87-2167-DB0C-6FE75D589EB3}"/>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5241" name="TextBox 1">
            <a:extLst>
              <a:ext uri="{FF2B5EF4-FFF2-40B4-BE49-F238E27FC236}">
                <a16:creationId xmlns:a16="http://schemas.microsoft.com/office/drawing/2014/main" xmlns="" id="{EC383F06-C744-FF2E-5C29-821DF644B12E}"/>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95242" name="TextBox 2">
            <a:extLst>
              <a:ext uri="{FF2B5EF4-FFF2-40B4-BE49-F238E27FC236}">
                <a16:creationId xmlns:a16="http://schemas.microsoft.com/office/drawing/2014/main" xmlns="" id="{2936164F-D65C-9E17-5970-C5FEE524116D}"/>
              </a:ext>
            </a:extLst>
          </p:cNvPr>
          <p:cNvSpPr txBox="1">
            <a:spLocks noChangeArrowheads="1"/>
          </p:cNvSpPr>
          <p:nvPr/>
        </p:nvSpPr>
        <p:spPr bwMode="auto">
          <a:xfrm>
            <a:off x="920732" y="1626898"/>
            <a:ext cx="10535367" cy="36958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25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The structure_tag_name is the name of the structure. </a:t>
            </a:r>
          </a:p>
          <a:p>
            <a:pPr>
              <a:lnSpc>
                <a:spcPct val="25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The structure_variables are the list of variable names separated by commas. </a:t>
            </a:r>
          </a:p>
          <a:p>
            <a:pPr>
              <a:lnSpc>
                <a:spcPct val="25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Each of these structure_variable names is  a structure of type structure_tag_name. </a:t>
            </a:r>
          </a:p>
          <a:p>
            <a:pPr>
              <a:lnSpc>
                <a:spcPct val="25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The structure_variable is also known as an instance variable of the structure. </a:t>
            </a:r>
          </a:p>
          <a:p>
            <a:pPr>
              <a:lnSpc>
                <a:spcPct val="250000"/>
              </a:lnSpc>
              <a:buFont typeface="Arial" panose="020B0604020202020204" pitchFamily="34" charset="0"/>
              <a:buChar char="•"/>
            </a:pPr>
            <a:r>
              <a:rPr lang="en-US" altLang="en-US" sz="1940">
                <a:latin typeface="Times New Roman" panose="02020603050405020304" pitchFamily="18" charset="0"/>
                <a:cs typeface="Times New Roman" panose="02020603050405020304" pitchFamily="18" charset="0"/>
              </a:rPr>
              <a:t>Each member_name declared within the braces is called a member or structure element.</a:t>
            </a:r>
            <a:endParaRPr lang="en-IN" altLang="en-US" sz="194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0FBA3E6-6774-CF88-7914-C17E67FC0CC7}"/>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6259" name="object 4">
            <a:extLst>
              <a:ext uri="{FF2B5EF4-FFF2-40B4-BE49-F238E27FC236}">
                <a16:creationId xmlns:a16="http://schemas.microsoft.com/office/drawing/2014/main" xmlns="" id="{FD1BB226-34BB-43A7-72B8-4B2608048B5D}"/>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6260" name="object 5">
            <a:extLst>
              <a:ext uri="{FF2B5EF4-FFF2-40B4-BE49-F238E27FC236}">
                <a16:creationId xmlns:a16="http://schemas.microsoft.com/office/drawing/2014/main" xmlns="" id="{04445266-BA39-C1AC-BC65-0A97447BECB6}"/>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6261" name="object 6">
            <a:extLst>
              <a:ext uri="{FF2B5EF4-FFF2-40B4-BE49-F238E27FC236}">
                <a16:creationId xmlns:a16="http://schemas.microsoft.com/office/drawing/2014/main" xmlns="" id="{EA75129B-8ED1-25DF-28CA-86FDF389C85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4DAC19DE-A58A-828E-DD79-8B9C04B85D6B}"/>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6263" name="object 10">
            <a:extLst>
              <a:ext uri="{FF2B5EF4-FFF2-40B4-BE49-F238E27FC236}">
                <a16:creationId xmlns:a16="http://schemas.microsoft.com/office/drawing/2014/main" xmlns="" id="{36FDA5B0-DEBB-7D43-55C2-F8FEC938C8FB}"/>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6264" name="Title 10">
            <a:extLst>
              <a:ext uri="{FF2B5EF4-FFF2-40B4-BE49-F238E27FC236}">
                <a16:creationId xmlns:a16="http://schemas.microsoft.com/office/drawing/2014/main" xmlns="" id="{A6C7016F-6E8B-A60D-1E97-5395388EF79D}"/>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6265" name="TextBox 1">
            <a:extLst>
              <a:ext uri="{FF2B5EF4-FFF2-40B4-BE49-F238E27FC236}">
                <a16:creationId xmlns:a16="http://schemas.microsoft.com/office/drawing/2014/main" xmlns="" id="{A4300CBD-7710-13C1-F317-5E054B21EAFA}"/>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99D3E3FE-F5AE-65DE-8924-76A7FA481B2D}"/>
              </a:ext>
            </a:extLst>
          </p:cNvPr>
          <p:cNvSpPr txBox="1"/>
          <p:nvPr/>
        </p:nvSpPr>
        <p:spPr>
          <a:xfrm>
            <a:off x="920732" y="1626898"/>
            <a:ext cx="10535367" cy="2949462"/>
          </a:xfrm>
          <a:prstGeom prst="rect">
            <a:avLst/>
          </a:prstGeom>
          <a:noFill/>
        </p:spPr>
        <p:txBody>
          <a:bodyPr>
            <a:spAutoFit/>
          </a:bodyPr>
          <a:lstStyle/>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Like all data types, structures must be declared and defined. </a:t>
            </a:r>
          </a:p>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There are two different ways to declare and/or define a  structure. </a:t>
            </a:r>
          </a:p>
          <a:p>
            <a:pPr marL="311902" indent="-311902">
              <a:lnSpc>
                <a:spcPct val="250000"/>
              </a:lnSpc>
              <a:buFont typeface="+mj-lt"/>
              <a:buAutoNum type="arabicPeriod"/>
              <a:defRPr/>
            </a:pPr>
            <a:r>
              <a:rPr lang="en-US" sz="1940" dirty="0">
                <a:latin typeface="Times New Roman" pitchFamily="18" charset="0"/>
                <a:ea typeface="MS PGothic" pitchFamily="34" charset="-128"/>
                <a:cs typeface="Times New Roman" pitchFamily="18" charset="0"/>
              </a:rPr>
              <a:t>Tagged declaration </a:t>
            </a:r>
          </a:p>
          <a:p>
            <a:pPr marL="311902" indent="-311902">
              <a:lnSpc>
                <a:spcPct val="250000"/>
              </a:lnSpc>
              <a:buFont typeface="+mj-lt"/>
              <a:buAutoNum type="arabicPeriod"/>
              <a:defRPr/>
            </a:pPr>
            <a:r>
              <a:rPr lang="en-US" sz="1940" dirty="0">
                <a:latin typeface="Times New Roman" pitchFamily="18" charset="0"/>
                <a:ea typeface="MS PGothic" pitchFamily="34" charset="-128"/>
                <a:cs typeface="Times New Roman" pitchFamily="18" charset="0"/>
              </a:rPr>
              <a:t> Typedef declaration</a:t>
            </a:r>
            <a:endParaRPr lang="en-IN" sz="1940" dirty="0">
              <a:latin typeface="Times New Roman" pitchFamily="18" charset="0"/>
              <a:ea typeface="MS PGothic" pitchFamily="34" charset="-128"/>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9F4B4CE6-C9FB-D98A-27AA-02C62E6FF3B9}"/>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7283" name="object 4">
            <a:extLst>
              <a:ext uri="{FF2B5EF4-FFF2-40B4-BE49-F238E27FC236}">
                <a16:creationId xmlns:a16="http://schemas.microsoft.com/office/drawing/2014/main" xmlns="" id="{62132EEC-8CA7-7B99-404A-2C3F56F9BE91}"/>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7284" name="object 5">
            <a:extLst>
              <a:ext uri="{FF2B5EF4-FFF2-40B4-BE49-F238E27FC236}">
                <a16:creationId xmlns:a16="http://schemas.microsoft.com/office/drawing/2014/main" xmlns="" id="{C5574D50-87D8-A4A0-61F7-CE6ACCFF0DEA}"/>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7285" name="object 6">
            <a:extLst>
              <a:ext uri="{FF2B5EF4-FFF2-40B4-BE49-F238E27FC236}">
                <a16:creationId xmlns:a16="http://schemas.microsoft.com/office/drawing/2014/main" xmlns="" id="{27826420-7879-E2A6-0B27-B010B0F21B07}"/>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D81F3053-CB1F-A573-1229-64D7878C4E25}"/>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7287" name="object 10">
            <a:extLst>
              <a:ext uri="{FF2B5EF4-FFF2-40B4-BE49-F238E27FC236}">
                <a16:creationId xmlns:a16="http://schemas.microsoft.com/office/drawing/2014/main" xmlns="" id="{C5E8EE23-4E54-9B54-B20D-DE0089210878}"/>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7288" name="Title 10">
            <a:extLst>
              <a:ext uri="{FF2B5EF4-FFF2-40B4-BE49-F238E27FC236}">
                <a16:creationId xmlns:a16="http://schemas.microsoft.com/office/drawing/2014/main" xmlns="" id="{9BFEB5D9-2B61-F511-E7ED-96A51014465C}"/>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7289" name="TextBox 1">
            <a:extLst>
              <a:ext uri="{FF2B5EF4-FFF2-40B4-BE49-F238E27FC236}">
                <a16:creationId xmlns:a16="http://schemas.microsoft.com/office/drawing/2014/main" xmlns="" id="{A12CFE71-D8AF-B694-EC11-D412E0A669ED}"/>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6645FCC2-1BBC-433B-51F4-6574FBFB0B03}"/>
              </a:ext>
            </a:extLst>
          </p:cNvPr>
          <p:cNvSpPr txBox="1"/>
          <p:nvPr/>
        </p:nvSpPr>
        <p:spPr>
          <a:xfrm>
            <a:off x="920732" y="1626898"/>
            <a:ext cx="10535367" cy="4285981"/>
          </a:xfrm>
          <a:prstGeom prst="rect">
            <a:avLst/>
          </a:prstGeom>
          <a:noFill/>
        </p:spPr>
        <p:txBody>
          <a:bodyPr>
            <a:spAutoFit/>
          </a:bodyPr>
          <a:lstStyle/>
          <a:p>
            <a:pPr marL="277246" indent="-277246">
              <a:lnSpc>
                <a:spcPct val="250000"/>
              </a:lnSpc>
              <a:buFont typeface="Arial" pitchFamily="34" charset="0"/>
              <a:buChar char="•"/>
              <a:defRPr/>
            </a:pPr>
            <a:r>
              <a:rPr lang="en-US" sz="1940" dirty="0">
                <a:solidFill>
                  <a:srgbClr val="575757"/>
                </a:solidFill>
                <a:latin typeface="Open Sans" panose="020B0606030504020204" pitchFamily="34" charset="0"/>
              </a:rPr>
              <a:t>Tagged declaration starts with the keyword </a:t>
            </a:r>
            <a:r>
              <a:rPr lang="en-US" sz="1940" b="1" dirty="0">
                <a:solidFill>
                  <a:srgbClr val="575757"/>
                </a:solidFill>
                <a:latin typeface="Open Sans" panose="020B0606030504020204" pitchFamily="34" charset="0"/>
              </a:rPr>
              <a:t>“struct”</a:t>
            </a:r>
            <a:r>
              <a:rPr lang="en-US" sz="1940" dirty="0">
                <a:solidFill>
                  <a:srgbClr val="575757"/>
                </a:solidFill>
                <a:latin typeface="Open Sans" panose="020B0606030504020204" pitchFamily="34" charset="0"/>
              </a:rPr>
              <a:t> followed by the tag name (structure name).</a:t>
            </a:r>
          </a:p>
          <a:p>
            <a:pPr>
              <a:lnSpc>
                <a:spcPct val="150000"/>
              </a:lnSpc>
              <a:defRPr/>
            </a:pPr>
            <a:r>
              <a:rPr lang="en-IN" sz="1698" dirty="0">
                <a:solidFill>
                  <a:srgbClr val="00B050"/>
                </a:solidFill>
                <a:latin typeface="Open Sans" panose="020B0606030504020204" pitchFamily="34" charset="0"/>
              </a:rPr>
              <a:t>struct </a:t>
            </a:r>
            <a:r>
              <a:rPr lang="en-IN" sz="1698" i="1" dirty="0" err="1">
                <a:solidFill>
                  <a:srgbClr val="00B050"/>
                </a:solidFill>
                <a:latin typeface="Open Sans" panose="020B0606030504020204" pitchFamily="34" charset="0"/>
              </a:rPr>
              <a:t>tag_name</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var-name1;</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var-name2;</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a:t>
            </a:r>
            <a:r>
              <a:rPr lang="en-IN" sz="1698" dirty="0" err="1">
                <a:solidFill>
                  <a:srgbClr val="00B050"/>
                </a:solidFill>
                <a:latin typeface="Open Sans" panose="020B0606030504020204" pitchFamily="34" charset="0"/>
              </a:rPr>
              <a:t>nameN</a:t>
            </a: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endParaRPr lang="en-IN" sz="1698" dirty="0">
              <a:solidFill>
                <a:srgbClr val="00B050"/>
              </a:solidFill>
              <a:latin typeface="Times New Roman" pitchFamily="18" charset="0"/>
              <a:ea typeface="MS PGothic" pitchFamily="34" charset="-128"/>
              <a:cs typeface="Times New Roman" pitchFamily="18" charset="0"/>
            </a:endParaRPr>
          </a:p>
        </p:txBody>
      </p:sp>
      <p:sp>
        <p:nvSpPr>
          <p:cNvPr id="97291" name="TextBox 4">
            <a:extLst>
              <a:ext uri="{FF2B5EF4-FFF2-40B4-BE49-F238E27FC236}">
                <a16:creationId xmlns:a16="http://schemas.microsoft.com/office/drawing/2014/main" xmlns="" id="{A10A9837-1B8D-4CFF-5F2D-337B20677B36}"/>
              </a:ext>
            </a:extLst>
          </p:cNvPr>
          <p:cNvSpPr txBox="1">
            <a:spLocks noChangeArrowheads="1"/>
          </p:cNvSpPr>
          <p:nvPr/>
        </p:nvSpPr>
        <p:spPr bwMode="auto">
          <a:xfrm>
            <a:off x="4617352" y="3383755"/>
            <a:ext cx="2587634" cy="218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en-US" sz="1940">
                <a:solidFill>
                  <a:srgbClr val="575757"/>
                </a:solidFill>
                <a:latin typeface="Open Sans" pitchFamily="34" charset="0"/>
              </a:rPr>
              <a:t>struct </a:t>
            </a:r>
            <a:r>
              <a:rPr lang="en-US" altLang="en-US" sz="1940" i="1">
                <a:solidFill>
                  <a:srgbClr val="575757"/>
                </a:solidFill>
                <a:latin typeface="Open Sans" pitchFamily="34" charset="0"/>
              </a:rPr>
              <a:t>product</a:t>
            </a:r>
            <a:r>
              <a:rPr lang="en-US" altLang="en-US" sz="1940"/>
              <a:t/>
            </a:r>
            <a:br>
              <a:rPr lang="en-US" altLang="en-US" sz="1940"/>
            </a:b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int </a:t>
            </a:r>
            <a:r>
              <a:rPr lang="en-US" altLang="en-US" sz="1940" i="1">
                <a:solidFill>
                  <a:srgbClr val="575757"/>
                </a:solidFill>
                <a:latin typeface="Open Sans" pitchFamily="34" charset="0"/>
              </a:rPr>
              <a:t>pid</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char </a:t>
            </a:r>
            <a:r>
              <a:rPr lang="en-US" altLang="en-US" sz="1940" i="1">
                <a:solidFill>
                  <a:srgbClr val="575757"/>
                </a:solidFill>
                <a:latin typeface="Open Sans" pitchFamily="34" charset="0"/>
              </a:rPr>
              <a:t>name</a:t>
            </a:r>
            <a:r>
              <a:rPr lang="en-US" altLang="en-US" sz="1940">
                <a:solidFill>
                  <a:srgbClr val="575757"/>
                </a:solidFill>
                <a:latin typeface="Open Sans" pitchFamily="34" charset="0"/>
              </a:rPr>
              <a:t>[20];</a:t>
            </a:r>
            <a:r>
              <a:rPr lang="en-US" altLang="en-US" sz="1940"/>
              <a:t/>
            </a:r>
            <a:br>
              <a:rPr lang="en-US" altLang="en-US" sz="1940"/>
            </a:br>
            <a:r>
              <a:rPr lang="en-US" altLang="en-US" sz="1940">
                <a:solidFill>
                  <a:srgbClr val="575757"/>
                </a:solidFill>
                <a:latin typeface="Open Sans" pitchFamily="34" charset="0"/>
              </a:rPr>
              <a:t>int </a:t>
            </a:r>
            <a:r>
              <a:rPr lang="en-US" altLang="en-US" sz="1940" i="1">
                <a:solidFill>
                  <a:srgbClr val="575757"/>
                </a:solidFill>
                <a:latin typeface="Open Sans" pitchFamily="34" charset="0"/>
              </a:rPr>
              <a:t>qnt</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float </a:t>
            </a:r>
            <a:r>
              <a:rPr lang="en-US" altLang="en-US" sz="1940" i="1">
                <a:solidFill>
                  <a:srgbClr val="575757"/>
                </a:solidFill>
                <a:latin typeface="Open Sans" pitchFamily="34" charset="0"/>
              </a:rPr>
              <a:t>price</a:t>
            </a:r>
            <a:r>
              <a:rPr lang="en-US" altLang="en-US" sz="1940">
                <a:solidFill>
                  <a:srgbClr val="575757"/>
                </a:solidFill>
                <a:latin typeface="Open Sans" pitchFamily="34" charset="0"/>
              </a:rPr>
              <a:t>;</a:t>
            </a:r>
            <a:r>
              <a:rPr lang="en-US" altLang="en-US" sz="1940"/>
              <a:t/>
            </a:r>
            <a:br>
              <a:rPr lang="en-US" altLang="en-US" sz="1940"/>
            </a:br>
            <a:r>
              <a:rPr lang="en-US" altLang="en-US" sz="1940">
                <a:solidFill>
                  <a:srgbClr val="575757"/>
                </a:solidFill>
                <a:latin typeface="Open Sans" pitchFamily="34" charset="0"/>
              </a:rPr>
              <a:t>};</a:t>
            </a:r>
            <a:endParaRPr lang="en-IN" altLang="en-US" sz="194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C72BF837-8A75-32BD-82BA-8F8D18CFCB6E}"/>
              </a:ext>
            </a:extLst>
          </p:cNvPr>
          <p:cNvSpPr/>
          <p:nvPr/>
        </p:nvSpPr>
        <p:spPr>
          <a:xfrm>
            <a:off x="-20751" y="-25029"/>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8307" name="object 4">
            <a:extLst>
              <a:ext uri="{FF2B5EF4-FFF2-40B4-BE49-F238E27FC236}">
                <a16:creationId xmlns:a16="http://schemas.microsoft.com/office/drawing/2014/main" xmlns="" id="{AA3C2ECC-9B09-7112-2E57-00D1A353C20C}"/>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8308" name="object 5">
            <a:extLst>
              <a:ext uri="{FF2B5EF4-FFF2-40B4-BE49-F238E27FC236}">
                <a16:creationId xmlns:a16="http://schemas.microsoft.com/office/drawing/2014/main" xmlns="" id="{40D5242B-9B77-6768-84BB-E3BF66117D28}"/>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8309" name="object 6">
            <a:extLst>
              <a:ext uri="{FF2B5EF4-FFF2-40B4-BE49-F238E27FC236}">
                <a16:creationId xmlns:a16="http://schemas.microsoft.com/office/drawing/2014/main" xmlns="" id="{EFFF6C73-8FBB-E1A8-AEAB-ECA208AE257D}"/>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20A8A08F-5649-EC5F-5CDC-8B7BAF15942E}"/>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8311" name="object 10">
            <a:extLst>
              <a:ext uri="{FF2B5EF4-FFF2-40B4-BE49-F238E27FC236}">
                <a16:creationId xmlns:a16="http://schemas.microsoft.com/office/drawing/2014/main" xmlns="" id="{1F3FDC1E-9152-B345-16E5-FA7C3393D035}"/>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8312" name="Title 10">
            <a:extLst>
              <a:ext uri="{FF2B5EF4-FFF2-40B4-BE49-F238E27FC236}">
                <a16:creationId xmlns:a16="http://schemas.microsoft.com/office/drawing/2014/main" xmlns="" id="{408F9BA0-7003-6ADB-82FE-4B6631134C8A}"/>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8313" name="TextBox 1">
            <a:extLst>
              <a:ext uri="{FF2B5EF4-FFF2-40B4-BE49-F238E27FC236}">
                <a16:creationId xmlns:a16="http://schemas.microsoft.com/office/drawing/2014/main" xmlns="" id="{01C7B01B-3159-D923-3AFB-DB64309B9CEE}"/>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A551EEE4-81CC-531F-583D-4E8792EA9872}"/>
              </a:ext>
            </a:extLst>
          </p:cNvPr>
          <p:cNvSpPr txBox="1"/>
          <p:nvPr/>
        </p:nvSpPr>
        <p:spPr>
          <a:xfrm>
            <a:off x="920732" y="1626898"/>
            <a:ext cx="10535367" cy="5032340"/>
          </a:xfrm>
          <a:prstGeom prst="rect">
            <a:avLst/>
          </a:prstGeom>
          <a:noFill/>
        </p:spPr>
        <p:txBody>
          <a:bodyPr>
            <a:spAutoFit/>
          </a:bodyPr>
          <a:lstStyle/>
          <a:p>
            <a:pPr marL="277246" indent="-277246">
              <a:lnSpc>
                <a:spcPct val="250000"/>
              </a:lnSpc>
              <a:buFont typeface="Arial" pitchFamily="34" charset="0"/>
              <a:buChar char="•"/>
              <a:defRPr/>
            </a:pPr>
            <a:r>
              <a:rPr lang="en-US" sz="1940" dirty="0">
                <a:solidFill>
                  <a:srgbClr val="575757"/>
                </a:solidFill>
                <a:latin typeface="Open Sans" panose="020B0606030504020204" pitchFamily="34" charset="0"/>
              </a:rPr>
              <a:t>Typedef declaration differs from tagged declaration in two ways:</a:t>
            </a:r>
          </a:p>
          <a:p>
            <a:pPr marL="277246" indent="-277246">
              <a:lnSpc>
                <a:spcPct val="250000"/>
              </a:lnSpc>
              <a:buFont typeface="Arial" pitchFamily="34" charset="0"/>
              <a:buChar char="•"/>
              <a:defRPr/>
            </a:pPr>
            <a:r>
              <a:rPr lang="en-US" sz="1940" dirty="0">
                <a:solidFill>
                  <a:srgbClr val="575757"/>
                </a:solidFill>
                <a:latin typeface="Open Sans" panose="020B0606030504020204" pitchFamily="34" charset="0"/>
              </a:rPr>
              <a:t>Keyword “typedef” is placed at the beginning of the declaration.</a:t>
            </a:r>
          </a:p>
          <a:p>
            <a:pPr marL="277246" indent="-277246">
              <a:lnSpc>
                <a:spcPct val="250000"/>
              </a:lnSpc>
              <a:buFont typeface="Arial" pitchFamily="34" charset="0"/>
              <a:buChar char="•"/>
              <a:defRPr/>
            </a:pPr>
            <a:r>
              <a:rPr lang="en-US" sz="1940" dirty="0">
                <a:solidFill>
                  <a:srgbClr val="575757"/>
                </a:solidFill>
                <a:latin typeface="Open Sans" panose="020B0606030504020204" pitchFamily="34" charset="0"/>
              </a:rPr>
              <a:t>It requires identifier at the end of structure block (“}”) and before the semicolon (;).</a:t>
            </a:r>
          </a:p>
          <a:p>
            <a:pPr>
              <a:lnSpc>
                <a:spcPct val="150000"/>
              </a:lnSpc>
              <a:defRPr/>
            </a:pPr>
            <a:r>
              <a:rPr lang="en-IN" sz="1698" dirty="0">
                <a:solidFill>
                  <a:srgbClr val="00B050"/>
                </a:solidFill>
                <a:latin typeface="Open Sans" panose="020B0606030504020204" pitchFamily="34" charset="0"/>
              </a:rPr>
              <a:t>typedef  struct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var-name1;</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var-name2;</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data-type var-</a:t>
            </a:r>
            <a:r>
              <a:rPr lang="en-IN" sz="1698" dirty="0" err="1">
                <a:solidFill>
                  <a:srgbClr val="00B050"/>
                </a:solidFill>
                <a:latin typeface="Open Sans" panose="020B0606030504020204" pitchFamily="34" charset="0"/>
              </a:rPr>
              <a:t>nameN</a:t>
            </a:r>
            <a:r>
              <a:rPr lang="en-IN" sz="1698" dirty="0">
                <a:solidFill>
                  <a:srgbClr val="00B050"/>
                </a:solidFill>
                <a:latin typeface="Open Sans" panose="020B0606030504020204" pitchFamily="34" charset="0"/>
              </a:rPr>
              <a:t>;</a:t>
            </a:r>
            <a:r>
              <a:rPr lang="en-IN" sz="1698" dirty="0">
                <a:solidFill>
                  <a:srgbClr val="00B050"/>
                </a:solidFill>
              </a:rPr>
              <a:t/>
            </a:r>
            <a:br>
              <a:rPr lang="en-IN" sz="1698" dirty="0">
                <a:solidFill>
                  <a:srgbClr val="00B050"/>
                </a:solidFill>
              </a:rPr>
            </a:br>
            <a:r>
              <a:rPr lang="en-IN" sz="1698" dirty="0">
                <a:solidFill>
                  <a:srgbClr val="00B050"/>
                </a:solidFill>
                <a:latin typeface="Open Sans" panose="020B0606030504020204" pitchFamily="34" charset="0"/>
              </a:rPr>
              <a:t>}</a:t>
            </a:r>
            <a:r>
              <a:rPr lang="en-IN" sz="1698" i="1" dirty="0">
                <a:solidFill>
                  <a:srgbClr val="00B050"/>
                </a:solidFill>
                <a:latin typeface="Open Sans" panose="020B0606030504020204" pitchFamily="34" charset="0"/>
              </a:rPr>
              <a:t>identifier</a:t>
            </a:r>
            <a:r>
              <a:rPr lang="en-IN" sz="1698" dirty="0">
                <a:solidFill>
                  <a:srgbClr val="00B050"/>
                </a:solidFill>
                <a:latin typeface="Open Sans" panose="020B0606030504020204" pitchFamily="34" charset="0"/>
              </a:rPr>
              <a:t>;</a:t>
            </a:r>
            <a:endParaRPr lang="en-IN" sz="1698" dirty="0">
              <a:solidFill>
                <a:srgbClr val="00B050"/>
              </a:solidFill>
              <a:latin typeface="Times New Roman" pitchFamily="18" charset="0"/>
              <a:ea typeface="MS PGothic" pitchFamily="34" charset="-128"/>
              <a:cs typeface="Times New Roman" pitchFamily="18" charset="0"/>
            </a:endParaRPr>
          </a:p>
        </p:txBody>
      </p:sp>
      <p:sp>
        <p:nvSpPr>
          <p:cNvPr id="98315" name="TextBox 1">
            <a:extLst>
              <a:ext uri="{FF2B5EF4-FFF2-40B4-BE49-F238E27FC236}">
                <a16:creationId xmlns:a16="http://schemas.microsoft.com/office/drawing/2014/main" xmlns="" id="{38ADF99C-9A6C-289A-DF84-C5B4144E58FB}"/>
              </a:ext>
            </a:extLst>
          </p:cNvPr>
          <p:cNvSpPr txBox="1">
            <a:spLocks noChangeArrowheads="1"/>
          </p:cNvSpPr>
          <p:nvPr/>
        </p:nvSpPr>
        <p:spPr bwMode="auto">
          <a:xfrm>
            <a:off x="5449092" y="3937285"/>
            <a:ext cx="3324070" cy="2795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en-US" altLang="en-US" sz="1698">
                <a:solidFill>
                  <a:srgbClr val="575757"/>
                </a:solidFill>
                <a:latin typeface="Open Sans" pitchFamily="34" charset="0"/>
              </a:rPr>
              <a:t>typedef struct</a:t>
            </a:r>
            <a:r>
              <a:rPr lang="en-US" altLang="en-US" sz="1698"/>
              <a:t/>
            </a:r>
            <a:br>
              <a:rPr lang="en-US" altLang="en-US" sz="1698"/>
            </a:br>
            <a:r>
              <a:rPr lang="en-US" altLang="en-US" sz="1698">
                <a:solidFill>
                  <a:srgbClr val="575757"/>
                </a:solidFill>
                <a:latin typeface="Open Sans" pitchFamily="34" charset="0"/>
              </a:rPr>
              <a:t>{</a:t>
            </a:r>
            <a:r>
              <a:rPr lang="en-US" altLang="en-US" sz="1698"/>
              <a:t/>
            </a:r>
            <a:br>
              <a:rPr lang="en-US" altLang="en-US" sz="1698"/>
            </a:br>
            <a:r>
              <a:rPr lang="en-US" altLang="en-US" sz="1698">
                <a:solidFill>
                  <a:srgbClr val="575757"/>
                </a:solidFill>
                <a:latin typeface="Open Sans" pitchFamily="34" charset="0"/>
              </a:rPr>
              <a:t>int pid;</a:t>
            </a:r>
            <a:r>
              <a:rPr lang="en-US" altLang="en-US" sz="1698"/>
              <a:t/>
            </a:r>
            <a:br>
              <a:rPr lang="en-US" altLang="en-US" sz="1698"/>
            </a:br>
            <a:r>
              <a:rPr lang="en-US" altLang="en-US" sz="1698">
                <a:solidFill>
                  <a:srgbClr val="575757"/>
                </a:solidFill>
                <a:latin typeface="Open Sans" pitchFamily="34" charset="0"/>
              </a:rPr>
              <a:t>char name[20];</a:t>
            </a:r>
            <a:r>
              <a:rPr lang="en-US" altLang="en-US" sz="1698"/>
              <a:t/>
            </a:r>
            <a:br>
              <a:rPr lang="en-US" altLang="en-US" sz="1698"/>
            </a:br>
            <a:r>
              <a:rPr lang="en-US" altLang="en-US" sz="1698">
                <a:solidFill>
                  <a:srgbClr val="575757"/>
                </a:solidFill>
                <a:latin typeface="Open Sans" pitchFamily="34" charset="0"/>
              </a:rPr>
              <a:t>int qnt;</a:t>
            </a:r>
            <a:r>
              <a:rPr lang="en-US" altLang="en-US" sz="1698"/>
              <a:t/>
            </a:r>
            <a:br>
              <a:rPr lang="en-US" altLang="en-US" sz="1698"/>
            </a:br>
            <a:r>
              <a:rPr lang="en-US" altLang="en-US" sz="1698">
                <a:solidFill>
                  <a:srgbClr val="575757"/>
                </a:solidFill>
                <a:latin typeface="Open Sans" pitchFamily="34" charset="0"/>
              </a:rPr>
              <a:t>float price;</a:t>
            </a:r>
            <a:r>
              <a:rPr lang="en-US" altLang="en-US" sz="1698"/>
              <a:t/>
            </a:r>
            <a:br>
              <a:rPr lang="en-US" altLang="en-US" sz="1698"/>
            </a:br>
            <a:r>
              <a:rPr lang="en-US" altLang="en-US" sz="1698">
                <a:solidFill>
                  <a:srgbClr val="575757"/>
                </a:solidFill>
                <a:latin typeface="Open Sans" pitchFamily="34" charset="0"/>
              </a:rPr>
              <a:t>} </a:t>
            </a:r>
            <a:r>
              <a:rPr lang="en-US" altLang="en-US" sz="1698" i="1">
                <a:solidFill>
                  <a:srgbClr val="575757"/>
                </a:solidFill>
                <a:latin typeface="Open Sans" pitchFamily="34" charset="0"/>
              </a:rPr>
              <a:t>product</a:t>
            </a:r>
            <a:r>
              <a:rPr lang="en-US" altLang="en-US" sz="1698">
                <a:solidFill>
                  <a:srgbClr val="575757"/>
                </a:solidFill>
                <a:latin typeface="Open Sans" pitchFamily="34" charset="0"/>
              </a:rPr>
              <a:t>;</a:t>
            </a:r>
            <a:endParaRPr lang="en-IN" altLang="en-US" sz="1698"/>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xmlns="" id="{EC840F03-571A-ABCE-B0DC-0B01CEADF28E}"/>
              </a:ext>
            </a:extLst>
          </p:cNvPr>
          <p:cNvSpPr/>
          <p:nvPr/>
        </p:nvSpPr>
        <p:spPr>
          <a:xfrm>
            <a:off x="-20751" y="0"/>
            <a:ext cx="12194995"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lIns="55441" tIns="27719" rIns="55441" bIns="27719" anchor="ctr"/>
          <a:lstStyle/>
          <a:p>
            <a:pPr algn="ctr" defTabSz="277204">
              <a:defRPr/>
            </a:pPr>
            <a:endParaRPr lang="en-IN" sz="1092" dirty="0">
              <a:solidFill>
                <a:srgbClr val="FFFFFF"/>
              </a:solidFill>
            </a:endParaRPr>
          </a:p>
        </p:txBody>
      </p:sp>
      <p:sp>
        <p:nvSpPr>
          <p:cNvPr id="99331" name="object 4">
            <a:extLst>
              <a:ext uri="{FF2B5EF4-FFF2-40B4-BE49-F238E27FC236}">
                <a16:creationId xmlns:a16="http://schemas.microsoft.com/office/drawing/2014/main" xmlns="" id="{4611A6F8-F78C-562C-A598-332DE757454E}"/>
              </a:ext>
            </a:extLst>
          </p:cNvPr>
          <p:cNvSpPr>
            <a:spLocks noChangeArrowheads="1"/>
          </p:cNvSpPr>
          <p:nvPr/>
        </p:nvSpPr>
        <p:spPr bwMode="auto">
          <a:xfrm>
            <a:off x="609793" y="182906"/>
            <a:ext cx="430309"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99332" name="object 5">
            <a:extLst>
              <a:ext uri="{FF2B5EF4-FFF2-40B4-BE49-F238E27FC236}">
                <a16:creationId xmlns:a16="http://schemas.microsoft.com/office/drawing/2014/main" xmlns="" id="{764FA9DC-4579-2164-CB29-9F4E666C3090}"/>
              </a:ext>
            </a:extLst>
          </p:cNvPr>
          <p:cNvSpPr>
            <a:spLocks/>
          </p:cNvSpPr>
          <p:nvPr/>
        </p:nvSpPr>
        <p:spPr bwMode="auto">
          <a:xfrm>
            <a:off x="1812157" y="438011"/>
            <a:ext cx="34656" cy="34656"/>
          </a:xfrm>
          <a:custGeom>
            <a:avLst/>
            <a:gdLst>
              <a:gd name="T0" fmla="*/ 65880 w 56514"/>
              <a:gd name="T1" fmla="*/ 0 h 56515"/>
              <a:gd name="T2" fmla="*/ 40270 w 56514"/>
              <a:gd name="T3" fmla="*/ 5157 h 56515"/>
              <a:gd name="T4" fmla="*/ 19327 w 56514"/>
              <a:gd name="T5" fmla="*/ 19236 h 56515"/>
              <a:gd name="T6" fmla="*/ 5195 w 56514"/>
              <a:gd name="T7" fmla="*/ 40111 h 56515"/>
              <a:gd name="T8" fmla="*/ 0 w 56514"/>
              <a:gd name="T9" fmla="*/ 65675 h 56515"/>
              <a:gd name="T10" fmla="*/ 5195 w 56514"/>
              <a:gd name="T11" fmla="*/ 91264 h 56515"/>
              <a:gd name="T12" fmla="*/ 19327 w 56514"/>
              <a:gd name="T13" fmla="*/ 112177 h 56515"/>
              <a:gd name="T14" fmla="*/ 40270 w 56514"/>
              <a:gd name="T15" fmla="*/ 126298 h 56515"/>
              <a:gd name="T16" fmla="*/ 65880 w 56514"/>
              <a:gd name="T17" fmla="*/ 131472 h 56515"/>
              <a:gd name="T18" fmla="*/ 91463 w 56514"/>
              <a:gd name="T19" fmla="*/ 126298 h 56515"/>
              <a:gd name="T20" fmla="*/ 97855 w 56514"/>
              <a:gd name="T21" fmla="*/ 121973 h 56515"/>
              <a:gd name="T22" fmla="*/ 65880 w 56514"/>
              <a:gd name="T23" fmla="*/ 121973 h 56515"/>
              <a:gd name="T24" fmla="*/ 43928 w 56514"/>
              <a:gd name="T25" fmla="*/ 117537 h 56515"/>
              <a:gd name="T26" fmla="*/ 26011 w 56514"/>
              <a:gd name="T27" fmla="*/ 105462 h 56515"/>
              <a:gd name="T28" fmla="*/ 13942 w 56514"/>
              <a:gd name="T29" fmla="*/ 87560 h 56515"/>
              <a:gd name="T30" fmla="*/ 9509 w 56514"/>
              <a:gd name="T31" fmla="*/ 65675 h 56515"/>
              <a:gd name="T32" fmla="*/ 13942 w 56514"/>
              <a:gd name="T33" fmla="*/ 43770 h 56515"/>
              <a:gd name="T34" fmla="*/ 26011 w 56514"/>
              <a:gd name="T35" fmla="*/ 25845 h 56515"/>
              <a:gd name="T36" fmla="*/ 43928 w 56514"/>
              <a:gd name="T37" fmla="*/ 13717 h 56515"/>
              <a:gd name="T38" fmla="*/ 65880 w 56514"/>
              <a:gd name="T39" fmla="*/ 9276 h 56515"/>
              <a:gd name="T40" fmla="*/ 97586 w 56514"/>
              <a:gd name="T41" fmla="*/ 9276 h 56515"/>
              <a:gd name="T42" fmla="*/ 91463 w 56514"/>
              <a:gd name="T43" fmla="*/ 5157 h 56515"/>
              <a:gd name="T44" fmla="*/ 65880 w 56514"/>
              <a:gd name="T45" fmla="*/ 0 h 56515"/>
              <a:gd name="T46" fmla="*/ 97586 w 56514"/>
              <a:gd name="T47" fmla="*/ 9276 h 56515"/>
              <a:gd name="T48" fmla="*/ 65880 w 56514"/>
              <a:gd name="T49" fmla="*/ 9276 h 56515"/>
              <a:gd name="T50" fmla="*/ 87849 w 56514"/>
              <a:gd name="T51" fmla="*/ 13717 h 56515"/>
              <a:gd name="T52" fmla="*/ 105773 w 56514"/>
              <a:gd name="T53" fmla="*/ 25845 h 56515"/>
              <a:gd name="T54" fmla="*/ 117867 w 56514"/>
              <a:gd name="T55" fmla="*/ 43770 h 56515"/>
              <a:gd name="T56" fmla="*/ 122289 w 56514"/>
              <a:gd name="T57" fmla="*/ 65675 h 56515"/>
              <a:gd name="T58" fmla="*/ 117867 w 56514"/>
              <a:gd name="T59" fmla="*/ 87560 h 56515"/>
              <a:gd name="T60" fmla="*/ 105773 w 56514"/>
              <a:gd name="T61" fmla="*/ 105462 h 56515"/>
              <a:gd name="T62" fmla="*/ 87849 w 56514"/>
              <a:gd name="T63" fmla="*/ 117537 h 56515"/>
              <a:gd name="T64" fmla="*/ 65880 w 56514"/>
              <a:gd name="T65" fmla="*/ 121973 h 56515"/>
              <a:gd name="T66" fmla="*/ 97855 w 56514"/>
              <a:gd name="T67" fmla="*/ 121973 h 56515"/>
              <a:gd name="T68" fmla="*/ 112372 w 56514"/>
              <a:gd name="T69" fmla="*/ 112177 h 56515"/>
              <a:gd name="T70" fmla="*/ 126494 w 56514"/>
              <a:gd name="T71" fmla="*/ 91264 h 56515"/>
              <a:gd name="T72" fmla="*/ 131674 w 56514"/>
              <a:gd name="T73" fmla="*/ 65675 h 56515"/>
              <a:gd name="T74" fmla="*/ 126494 w 56514"/>
              <a:gd name="T75" fmla="*/ 40111 h 56515"/>
              <a:gd name="T76" fmla="*/ 112372 w 56514"/>
              <a:gd name="T77" fmla="*/ 19236 h 56515"/>
              <a:gd name="T78" fmla="*/ 97586 w 56514"/>
              <a:gd name="T79" fmla="*/ 9276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5" y="2207"/>
                </a:lnTo>
                <a:lnTo>
                  <a:pt x="8257" y="8227"/>
                </a:lnTo>
                <a:lnTo>
                  <a:pt x="2217" y="17157"/>
                </a:lnTo>
                <a:lnTo>
                  <a:pt x="0" y="28093"/>
                </a:lnTo>
                <a:lnTo>
                  <a:pt x="2217" y="39037"/>
                </a:lnTo>
                <a:lnTo>
                  <a:pt x="8257" y="47985"/>
                </a:lnTo>
                <a:lnTo>
                  <a:pt x="17205" y="54023"/>
                </a:lnTo>
                <a:lnTo>
                  <a:pt x="28145" y="56239"/>
                </a:lnTo>
                <a:lnTo>
                  <a:pt x="39070" y="54023"/>
                </a:lnTo>
                <a:lnTo>
                  <a:pt x="41803" y="52176"/>
                </a:lnTo>
                <a:lnTo>
                  <a:pt x="28145" y="52176"/>
                </a:lnTo>
                <a:lnTo>
                  <a:pt x="18768" y="50280"/>
                </a:lnTo>
                <a:lnTo>
                  <a:pt x="11113" y="45113"/>
                </a:lnTo>
                <a:lnTo>
                  <a:pt x="5954" y="37457"/>
                </a:lnTo>
                <a:lnTo>
                  <a:pt x="4062" y="28093"/>
                </a:lnTo>
                <a:lnTo>
                  <a:pt x="5954" y="18722"/>
                </a:lnTo>
                <a:lnTo>
                  <a:pt x="11113" y="11052"/>
                </a:lnTo>
                <a:lnTo>
                  <a:pt x="18768" y="5870"/>
                </a:lnTo>
                <a:lnTo>
                  <a:pt x="28145" y="3968"/>
                </a:lnTo>
                <a:lnTo>
                  <a:pt x="41684" y="3968"/>
                </a:lnTo>
                <a:lnTo>
                  <a:pt x="39070" y="2207"/>
                </a:lnTo>
                <a:lnTo>
                  <a:pt x="28145" y="0"/>
                </a:lnTo>
                <a:close/>
              </a:path>
              <a:path w="56514" h="56515">
                <a:moveTo>
                  <a:pt x="41684" y="3968"/>
                </a:moveTo>
                <a:lnTo>
                  <a:pt x="28145" y="3968"/>
                </a:lnTo>
                <a:lnTo>
                  <a:pt x="37529" y="5870"/>
                </a:lnTo>
                <a:lnTo>
                  <a:pt x="45187" y="11052"/>
                </a:lnTo>
                <a:lnTo>
                  <a:pt x="50347" y="18722"/>
                </a:lnTo>
                <a:lnTo>
                  <a:pt x="52239" y="28093"/>
                </a:lnTo>
                <a:lnTo>
                  <a:pt x="50347" y="37457"/>
                </a:lnTo>
                <a:lnTo>
                  <a:pt x="45187" y="45113"/>
                </a:lnTo>
                <a:lnTo>
                  <a:pt x="37529"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99333" name="object 6">
            <a:extLst>
              <a:ext uri="{FF2B5EF4-FFF2-40B4-BE49-F238E27FC236}">
                <a16:creationId xmlns:a16="http://schemas.microsoft.com/office/drawing/2014/main" xmlns="" id="{1AC58BC7-9DA5-BB0E-75F5-AEBC4C623560}"/>
              </a:ext>
            </a:extLst>
          </p:cNvPr>
          <p:cNvSpPr>
            <a:spLocks/>
          </p:cNvSpPr>
          <p:nvPr/>
        </p:nvSpPr>
        <p:spPr bwMode="auto">
          <a:xfrm>
            <a:off x="1821783" y="445713"/>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3 w 25400"/>
              <a:gd name="T11" fmla="*/ 18292 h 31750"/>
              <a:gd name="T12" fmla="*/ 15634 w 25400"/>
              <a:gd name="T13" fmla="*/ 17570 h 31750"/>
              <a:gd name="T14" fmla="*/ 21267 w 25400"/>
              <a:gd name="T15" fmla="*/ 14669 h 31750"/>
              <a:gd name="T16" fmla="*/ 21702 w 25400"/>
              <a:gd name="T17" fmla="*/ 13277 h 31750"/>
              <a:gd name="T18" fmla="*/ 5675 w 25400"/>
              <a:gd name="T19" fmla="*/ 13277 h 31750"/>
              <a:gd name="T20" fmla="*/ 5675 w 25400"/>
              <a:gd name="T21" fmla="*/ 5329 h 31750"/>
              <a:gd name="T22" fmla="*/ 22247 w 25400"/>
              <a:gd name="T23" fmla="*/ 5329 h 31750"/>
              <a:gd name="T24" fmla="*/ 21895 w 25400"/>
              <a:gd name="T25" fmla="*/ 3863 h 31750"/>
              <a:gd name="T26" fmla="*/ 18565 w 25400"/>
              <a:gd name="T27" fmla="*/ 848 h 31750"/>
              <a:gd name="T28" fmla="*/ 11999 w 25400"/>
              <a:gd name="T29" fmla="*/ 0 h 31750"/>
              <a:gd name="T30" fmla="*/ 16473 w 25400"/>
              <a:gd name="T31" fmla="*/ 18292 h 31750"/>
              <a:gd name="T32" fmla="*/ 6827 w 25400"/>
              <a:gd name="T33" fmla="*/ 18292 h 31750"/>
              <a:gd name="T34" fmla="*/ 9737 w 25400"/>
              <a:gd name="T35" fmla="*/ 18680 h 31750"/>
              <a:gd name="T36" fmla="*/ 11465 w 25400"/>
              <a:gd name="T37" fmla="*/ 19999 h 31750"/>
              <a:gd name="T38" fmla="*/ 14482 w 25400"/>
              <a:gd name="T39" fmla="*/ 24596 h 31750"/>
              <a:gd name="T40" fmla="*/ 18565 w 25400"/>
              <a:gd name="T41" fmla="*/ 31423 h 31750"/>
              <a:gd name="T42" fmla="*/ 25403 w 25400"/>
              <a:gd name="T43" fmla="*/ 31423 h 31750"/>
              <a:gd name="T44" fmla="*/ 21968 w 25400"/>
              <a:gd name="T45" fmla="*/ 25318 h 31750"/>
              <a:gd name="T46" fmla="*/ 18722 w 25400"/>
              <a:gd name="T47" fmla="*/ 20229 h 31750"/>
              <a:gd name="T48" fmla="*/ 16473 w 25400"/>
              <a:gd name="T49" fmla="*/ 18292 h 31750"/>
              <a:gd name="T50" fmla="*/ 22247 w 25400"/>
              <a:gd name="T51" fmla="*/ 5329 h 31750"/>
              <a:gd name="T52" fmla="*/ 10156 w 25400"/>
              <a:gd name="T53" fmla="*/ 5329 h 31750"/>
              <a:gd name="T54" fmla="*/ 14325 w 25400"/>
              <a:gd name="T55" fmla="*/ 5444 h 31750"/>
              <a:gd name="T56" fmla="*/ 16440 w 25400"/>
              <a:gd name="T57" fmla="*/ 6638 h 31750"/>
              <a:gd name="T58" fmla="*/ 17225 w 25400"/>
              <a:gd name="T59" fmla="*/ 9224 h 31750"/>
              <a:gd name="T60" fmla="*/ 16639 w 25400"/>
              <a:gd name="T61" fmla="*/ 11580 h 31750"/>
              <a:gd name="T62" fmla="*/ 15058 w 25400"/>
              <a:gd name="T63" fmla="*/ 12889 h 31750"/>
              <a:gd name="T64" fmla="*/ 9915 w 25400"/>
              <a:gd name="T65" fmla="*/ 13277 h 31750"/>
              <a:gd name="T66" fmla="*/ 21702 w 25400"/>
              <a:gd name="T67" fmla="*/ 13277 h 31750"/>
              <a:gd name="T68" fmla="*/ 23089 w 25400"/>
              <a:gd name="T69" fmla="*/ 8837 h 31750"/>
              <a:gd name="T70" fmla="*/ 22247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46" y="5329"/>
                </a:lnTo>
                <a:lnTo>
                  <a:pt x="21894" y="3863"/>
                </a:lnTo>
                <a:lnTo>
                  <a:pt x="18564" y="848"/>
                </a:lnTo>
                <a:lnTo>
                  <a:pt x="11999" y="0"/>
                </a:lnTo>
                <a:close/>
              </a:path>
              <a:path w="25400" h="31750">
                <a:moveTo>
                  <a:pt x="16472" y="18292"/>
                </a:moveTo>
                <a:lnTo>
                  <a:pt x="6827" y="18292"/>
                </a:lnTo>
                <a:lnTo>
                  <a:pt x="9737" y="18680"/>
                </a:lnTo>
                <a:lnTo>
                  <a:pt x="11465" y="19999"/>
                </a:lnTo>
                <a:lnTo>
                  <a:pt x="14481" y="24596"/>
                </a:lnTo>
                <a:lnTo>
                  <a:pt x="18564" y="31423"/>
                </a:lnTo>
                <a:lnTo>
                  <a:pt x="25402" y="31423"/>
                </a:lnTo>
                <a:lnTo>
                  <a:pt x="21967" y="25318"/>
                </a:lnTo>
                <a:lnTo>
                  <a:pt x="18721" y="20229"/>
                </a:lnTo>
                <a:lnTo>
                  <a:pt x="16472" y="18292"/>
                </a:lnTo>
                <a:close/>
              </a:path>
              <a:path w="25400" h="31750">
                <a:moveTo>
                  <a:pt x="22246" y="5329"/>
                </a:moveTo>
                <a:lnTo>
                  <a:pt x="10156" y="5329"/>
                </a:lnTo>
                <a:lnTo>
                  <a:pt x="14324" y="5444"/>
                </a:lnTo>
                <a:lnTo>
                  <a:pt x="16439" y="6638"/>
                </a:lnTo>
                <a:lnTo>
                  <a:pt x="17224" y="9224"/>
                </a:lnTo>
                <a:lnTo>
                  <a:pt x="16638" y="11580"/>
                </a:lnTo>
                <a:lnTo>
                  <a:pt x="15057" y="12889"/>
                </a:lnTo>
                <a:lnTo>
                  <a:pt x="9915" y="13277"/>
                </a:lnTo>
                <a:lnTo>
                  <a:pt x="21701" y="13277"/>
                </a:lnTo>
                <a:lnTo>
                  <a:pt x="23088" y="8837"/>
                </a:lnTo>
                <a:lnTo>
                  <a:pt x="22246"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 name="object 7">
            <a:extLst>
              <a:ext uri="{FF2B5EF4-FFF2-40B4-BE49-F238E27FC236}">
                <a16:creationId xmlns:a16="http://schemas.microsoft.com/office/drawing/2014/main" xmlns="" id="{4AF7CB41-28E5-7620-559A-F9D86A3AAC3E}"/>
              </a:ext>
            </a:extLst>
          </p:cNvPr>
          <p:cNvSpPr txBox="1"/>
          <p:nvPr/>
        </p:nvSpPr>
        <p:spPr>
          <a:xfrm>
            <a:off x="1105563" y="273396"/>
            <a:ext cx="831739" cy="296731"/>
          </a:xfrm>
          <a:prstGeom prst="rect">
            <a:avLst/>
          </a:prstGeom>
        </p:spPr>
        <p:txBody>
          <a:bodyPr lIns="0" tIns="10397" rIns="0" bIns="0">
            <a:spAutoFit/>
          </a:bodyPr>
          <a:lstStyle/>
          <a:p>
            <a:pPr marL="7701" defTabSz="277204">
              <a:lnSpc>
                <a:spcPts val="1082"/>
              </a:lnSpc>
              <a:spcBef>
                <a:spcPts val="81"/>
              </a:spcBef>
              <a:defRPr/>
            </a:pPr>
            <a:r>
              <a:rPr lang="en-IN" sz="910" b="1" spc="2" dirty="0">
                <a:solidFill>
                  <a:srgbClr val="231F20"/>
                </a:solidFill>
                <a:latin typeface="Helvetica-Bold"/>
                <a:cs typeface="Helvetica-Bold"/>
              </a:rPr>
              <a:t>RV College of </a:t>
            </a:r>
          </a:p>
          <a:p>
            <a:pPr marL="7701" defTabSz="277204">
              <a:lnSpc>
                <a:spcPts val="1082"/>
              </a:lnSpc>
              <a:spcBef>
                <a:spcPts val="81"/>
              </a:spcBef>
              <a:defRPr/>
            </a:pPr>
            <a:r>
              <a:rPr lang="en-IN" sz="910" b="1" spc="2" dirty="0">
                <a:solidFill>
                  <a:srgbClr val="231F20"/>
                </a:solidFill>
                <a:latin typeface="Helvetica-Bold"/>
                <a:cs typeface="Helvetica-Bold"/>
              </a:rPr>
              <a:t>Engineering</a:t>
            </a:r>
            <a:endParaRPr sz="910" dirty="0">
              <a:latin typeface="Helvetica-Bold"/>
              <a:cs typeface="Helvetica-Bold"/>
            </a:endParaRPr>
          </a:p>
        </p:txBody>
      </p:sp>
      <p:sp>
        <p:nvSpPr>
          <p:cNvPr id="99335" name="object 10">
            <a:extLst>
              <a:ext uri="{FF2B5EF4-FFF2-40B4-BE49-F238E27FC236}">
                <a16:creationId xmlns:a16="http://schemas.microsoft.com/office/drawing/2014/main" xmlns="" id="{C0CCD5F7-0E5A-EC68-D2B7-74BE4F05348B}"/>
              </a:ext>
            </a:extLst>
          </p:cNvPr>
          <p:cNvSpPr>
            <a:spLocks/>
          </p:cNvSpPr>
          <p:nvPr/>
        </p:nvSpPr>
        <p:spPr bwMode="auto">
          <a:xfrm>
            <a:off x="611718" y="722959"/>
            <a:ext cx="11235221" cy="0"/>
          </a:xfrm>
          <a:custGeom>
            <a:avLst/>
            <a:gdLst>
              <a:gd name="T0" fmla="*/ 0 w 18527395"/>
              <a:gd name="T1" fmla="*/ 18550938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99336" name="Title 10">
            <a:extLst>
              <a:ext uri="{FF2B5EF4-FFF2-40B4-BE49-F238E27FC236}">
                <a16:creationId xmlns:a16="http://schemas.microsoft.com/office/drawing/2014/main" xmlns="" id="{5A1441BE-4A0F-7B89-434C-D7C40AF5933A}"/>
              </a:ext>
            </a:extLst>
          </p:cNvPr>
          <p:cNvSpPr>
            <a:spLocks noGrp="1"/>
          </p:cNvSpPr>
          <p:nvPr>
            <p:ph type="title"/>
          </p:nvPr>
        </p:nvSpPr>
        <p:spPr>
          <a:xfrm>
            <a:off x="9376750" y="247404"/>
            <a:ext cx="2462488" cy="574709"/>
          </a:xfrm>
        </p:spPr>
        <p:txBody>
          <a:bodyPr>
            <a:normAutofit fontScale="90000"/>
          </a:bodyPr>
          <a:lstStyle/>
          <a:p>
            <a:pPr algn="r" eaLnBrk="1" hangingPunct="1"/>
            <a:r>
              <a:rPr lang="en-US" altLang="en-US">
                <a:latin typeface="Playfair Display" charset="0"/>
              </a:rPr>
              <a:t>Go, change the world</a:t>
            </a:r>
          </a:p>
        </p:txBody>
      </p:sp>
      <p:sp>
        <p:nvSpPr>
          <p:cNvPr id="99337" name="TextBox 1">
            <a:extLst>
              <a:ext uri="{FF2B5EF4-FFF2-40B4-BE49-F238E27FC236}">
                <a16:creationId xmlns:a16="http://schemas.microsoft.com/office/drawing/2014/main" xmlns="" id="{78C70A47-7BD6-9395-A71E-E3EC01DED350}"/>
              </a:ext>
            </a:extLst>
          </p:cNvPr>
          <p:cNvSpPr txBox="1">
            <a:spLocks noChangeArrowheads="1"/>
          </p:cNvSpPr>
          <p:nvPr/>
        </p:nvSpPr>
        <p:spPr bwMode="auto">
          <a:xfrm>
            <a:off x="825429" y="841366"/>
            <a:ext cx="7947733" cy="634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5613"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nSpc>
                <a:spcPct val="150000"/>
              </a:lnSpc>
            </a:pPr>
            <a:r>
              <a:rPr lang="en-US" altLang="en-US" sz="2668">
                <a:latin typeface="Times New Roman" panose="02020603050405020304" pitchFamily="18" charset="0"/>
                <a:cs typeface="Times New Roman" panose="02020603050405020304" pitchFamily="18" charset="0"/>
              </a:rPr>
              <a:t>Declaring structures and structure variables</a:t>
            </a:r>
          </a:p>
        </p:txBody>
      </p:sp>
      <p:sp>
        <p:nvSpPr>
          <p:cNvPr id="3" name="TextBox 2">
            <a:extLst>
              <a:ext uri="{FF2B5EF4-FFF2-40B4-BE49-F238E27FC236}">
                <a16:creationId xmlns:a16="http://schemas.microsoft.com/office/drawing/2014/main" xmlns="" id="{A1109206-4B92-4EE5-CBE2-20B78FEE6233}"/>
              </a:ext>
            </a:extLst>
          </p:cNvPr>
          <p:cNvSpPr txBox="1"/>
          <p:nvPr/>
        </p:nvSpPr>
        <p:spPr>
          <a:xfrm>
            <a:off x="504862" y="1565288"/>
            <a:ext cx="10535367" cy="3770456"/>
          </a:xfrm>
          <a:prstGeom prst="rect">
            <a:avLst/>
          </a:prstGeom>
          <a:noFill/>
        </p:spPr>
        <p:txBody>
          <a:bodyPr>
            <a:spAutoFit/>
          </a:bodyPr>
          <a:lstStyle/>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Once structure is declared we can create variables of structure type.</a:t>
            </a:r>
          </a:p>
          <a:p>
            <a:pPr marL="277246" indent="-277246">
              <a:lnSpc>
                <a:spcPct val="250000"/>
              </a:lnSpc>
              <a:buFont typeface="Arial" pitchFamily="34" charset="0"/>
              <a:buChar char="•"/>
              <a:defRPr/>
            </a:pPr>
            <a:r>
              <a:rPr lang="en-US" sz="1940" dirty="0">
                <a:latin typeface="Times New Roman" pitchFamily="18" charset="0"/>
                <a:ea typeface="MS PGothic" pitchFamily="34" charset="-128"/>
                <a:cs typeface="Times New Roman" pitchFamily="18" charset="0"/>
              </a:rPr>
              <a:t>Structure variable can be declared either globally or locally.</a:t>
            </a:r>
          </a:p>
          <a:p>
            <a:pPr>
              <a:lnSpc>
                <a:spcPct val="150000"/>
              </a:lnSpc>
              <a:defRPr/>
            </a:pPr>
            <a:r>
              <a:rPr lang="en-US" altLang="en-US" sz="1940" b="1" dirty="0">
                <a:solidFill>
                  <a:srgbClr val="575757"/>
                </a:solidFill>
                <a:latin typeface="Times New Roman" panose="02020603050405020304" pitchFamily="18" charset="0"/>
                <a:cs typeface="Times New Roman" panose="02020603050405020304" pitchFamily="18" charset="0"/>
              </a:rPr>
              <a:t>Global declaration of structure variable:</a:t>
            </a:r>
          </a:p>
          <a:p>
            <a:pPr>
              <a:lnSpc>
                <a:spcPct val="150000"/>
              </a:lnSpc>
              <a:buFontTx/>
              <a:buChar char="•"/>
              <a:defRPr/>
            </a:pPr>
            <a:r>
              <a:rPr lang="en-US" altLang="en-US" sz="1940" dirty="0">
                <a:solidFill>
                  <a:srgbClr val="575757"/>
                </a:solidFill>
                <a:latin typeface="Times New Roman" panose="02020603050405020304" pitchFamily="18" charset="0"/>
                <a:cs typeface="Times New Roman" panose="02020603050405020304" pitchFamily="18" charset="0"/>
              </a:rPr>
              <a:t>When we declare structure variable outside the </a:t>
            </a:r>
            <a:r>
              <a:rPr lang="en-US" altLang="en-US" sz="1940" i="1" dirty="0">
                <a:solidFill>
                  <a:srgbClr val="575757"/>
                </a:solidFill>
                <a:latin typeface="Times New Roman" panose="02020603050405020304" pitchFamily="18" charset="0"/>
                <a:cs typeface="Times New Roman" panose="02020603050405020304" pitchFamily="18" charset="0"/>
              </a:rPr>
              <a:t>main ()</a:t>
            </a:r>
            <a:r>
              <a:rPr lang="en-US" altLang="en-US" sz="1940" dirty="0">
                <a:solidFill>
                  <a:srgbClr val="575757"/>
                </a:solidFill>
                <a:latin typeface="Times New Roman" panose="02020603050405020304" pitchFamily="18" charset="0"/>
                <a:cs typeface="Times New Roman" panose="02020603050405020304" pitchFamily="18" charset="0"/>
              </a:rPr>
              <a:t> function then it becomes global and it can be accessed from anywhere within the program.</a:t>
            </a:r>
          </a:p>
          <a:p>
            <a:pPr>
              <a:lnSpc>
                <a:spcPct val="150000"/>
              </a:lnSpc>
              <a:buFontTx/>
              <a:buChar char="•"/>
              <a:defRPr/>
            </a:pPr>
            <a:r>
              <a:rPr lang="en-US" altLang="en-US" sz="1940" dirty="0">
                <a:solidFill>
                  <a:srgbClr val="575757"/>
                </a:solidFill>
                <a:latin typeface="Times New Roman" panose="02020603050405020304" pitchFamily="18" charset="0"/>
                <a:cs typeface="Times New Roman" panose="02020603050405020304" pitchFamily="18" charset="0"/>
              </a:rPr>
              <a:t>Structure variable can be declared using the following syntax:</a:t>
            </a:r>
          </a:p>
          <a:p>
            <a:pPr>
              <a:lnSpc>
                <a:spcPct val="150000"/>
              </a:lnSpc>
              <a:defRPr/>
            </a:pPr>
            <a:r>
              <a:rPr lang="en-US" altLang="en-US" sz="1940" b="1" dirty="0">
                <a:solidFill>
                  <a:srgbClr val="666666"/>
                </a:solidFill>
                <a:latin typeface="Times New Roman" panose="02020603050405020304" pitchFamily="18" charset="0"/>
                <a:cs typeface="Times New Roman" panose="02020603050405020304" pitchFamily="18" charset="0"/>
              </a:rPr>
              <a:t>struct</a:t>
            </a:r>
            <a:r>
              <a:rPr lang="en-US" altLang="en-US" sz="1940" dirty="0">
                <a:solidFill>
                  <a:srgbClr val="666666"/>
                </a:solidFill>
                <a:latin typeface="Times New Roman" panose="02020603050405020304" pitchFamily="18" charset="0"/>
                <a:cs typeface="Times New Roman" panose="02020603050405020304" pitchFamily="18" charset="0"/>
              </a:rPr>
              <a:t> &lt;</a:t>
            </a:r>
            <a:r>
              <a:rPr lang="en-US" altLang="en-US" sz="1940" i="1" dirty="0" err="1">
                <a:solidFill>
                  <a:srgbClr val="666666"/>
                </a:solidFill>
                <a:latin typeface="Times New Roman" panose="02020603050405020304" pitchFamily="18" charset="0"/>
                <a:cs typeface="Times New Roman" panose="02020603050405020304" pitchFamily="18" charset="0"/>
              </a:rPr>
              <a:t>struct_name</a:t>
            </a:r>
            <a:r>
              <a:rPr lang="en-US" altLang="en-US" sz="1940" dirty="0">
                <a:solidFill>
                  <a:srgbClr val="666666"/>
                </a:solidFill>
                <a:latin typeface="Times New Roman" panose="02020603050405020304" pitchFamily="18" charset="0"/>
                <a:cs typeface="Times New Roman" panose="02020603050405020304" pitchFamily="18" charset="0"/>
              </a:rPr>
              <a:t>&gt; var-name;</a:t>
            </a:r>
            <a:r>
              <a:rPr lang="en-US" altLang="en-US" sz="1940" dirty="0">
                <a:latin typeface="Times New Roman" panose="02020603050405020304" pitchFamily="18" charset="0"/>
                <a:cs typeface="Times New Roman" panose="02020603050405020304" pitchFamily="18" charset="0"/>
              </a:rPr>
              <a:t> </a:t>
            </a:r>
            <a:endParaRPr lang="en-IN" sz="1940" dirty="0">
              <a:latin typeface="Times New Roman" pitchFamily="18" charset="0"/>
              <a:ea typeface="MS PGothic" pitchFamily="34" charset="-128"/>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TotalTime>
  <Words>4430</Words>
  <Application>Microsoft Office PowerPoint</Application>
  <PresentationFormat>Custom</PresentationFormat>
  <Paragraphs>625</Paragraphs>
  <Slides>43</Slides>
  <Notes>11</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Structures within Structures </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lpstr>Go, change the world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 change the world</dc:title>
  <dc:creator>Veena Gadad</dc:creator>
  <cp:lastModifiedBy>venkatesh nittur</cp:lastModifiedBy>
  <cp:revision>7</cp:revision>
  <dcterms:created xsi:type="dcterms:W3CDTF">2023-03-16T04:31:11Z</dcterms:created>
  <dcterms:modified xsi:type="dcterms:W3CDTF">2023-03-25T04:54:59Z</dcterms:modified>
</cp:coreProperties>
</file>