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slideLayouts/slideLayout17.xml" ContentType="application/vnd.openxmlformats-officedocument.presentationml.slideLayout+xml"/>
  <Override PartName="/ppt/theme/theme18.xml" ContentType="application/vnd.openxmlformats-officedocument.theme+xml"/>
  <Override PartName="/ppt/slideLayouts/slideLayout18.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 id="2147483668" r:id="rId3"/>
    <p:sldMasterId id="2147483669" r:id="rId4"/>
    <p:sldMasterId id="2147483670" r:id="rId5"/>
    <p:sldMasterId id="2147483671" r:id="rId6"/>
    <p:sldMasterId id="2147483672" r:id="rId7"/>
    <p:sldMasterId id="2147483673" r:id="rId8"/>
    <p:sldMasterId id="2147483674" r:id="rId9"/>
    <p:sldMasterId id="2147483675" r:id="rId10"/>
    <p:sldMasterId id="2147483676" r:id="rId11"/>
    <p:sldMasterId id="2147483677" r:id="rId12"/>
    <p:sldMasterId id="2147483678" r:id="rId13"/>
    <p:sldMasterId id="2147483679" r:id="rId14"/>
    <p:sldMasterId id="2147483680" r:id="rId15"/>
    <p:sldMasterId id="2147483681" r:id="rId16"/>
    <p:sldMasterId id="2147483682" r:id="rId17"/>
    <p:sldMasterId id="2147483683" r:id="rId18"/>
    <p:sldMasterId id="2147483684" r:id="rId19"/>
  </p:sldMasterIdLst>
  <p:notesMasterIdLst>
    <p:notesMasterId r:id="rId85"/>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Lst>
  <p:sldSz cx="20104100" cy="1130935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74"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tableStyles" Target="tableStyles.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5" Type="http://schemas.openxmlformats.org/officeDocument/2006/relationships/slideMaster" Target="slideMasters/slideMaster5.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slide" Target="slides/slide52.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viewProps" Target="viewProps.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2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2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2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2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2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2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3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3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p3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4" name="Google Shape;674;p3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3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3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3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3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3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3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3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4" name="Google Shape;734;p3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4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4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8" name="Google Shape;758;p4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4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p4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4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p4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4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5" name="Google Shape;795;p4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7" name="Google Shape;807;p4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4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9" name="Google Shape;819;p4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4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6" name="Google Shape;826;p4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4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p4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4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4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5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8" name="Google Shape;848;p5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5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5" name="Google Shape;855;p5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5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5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5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8" name="Google Shape;868;p5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5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p5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5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1" name="Google Shape;881;p5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5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8" name="Google Shape;888;p5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5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5" name="Google Shape;895;p5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5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5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5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7" name="Google Shape;907;p5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6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9" name="Google Shape;919;p6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6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1" name="Google Shape;931;p6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62: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6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63: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6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6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1" name="Google Shape;971;p6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6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3" name="Google Shape;983;p6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8: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Title and Content">
  <p:cSld name="8_Title and Content">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and Content">
  <p:cSld name="9_Title and Content">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type="obj">
  <p:cSld name="OBJECT">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32"/>
          <p:cNvSpPr txBox="1">
            <a:spLocks noGrp="1"/>
          </p:cNvSpPr>
          <p:nvPr>
            <p:ph type="body" idx="1"/>
          </p:nvPr>
        </p:nvSpPr>
        <p:spPr>
          <a:xfrm>
            <a:off x="1005205" y="2601150"/>
            <a:ext cx="8745300" cy="74643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17" name="Google Shape;217;p32"/>
          <p:cNvSpPr txBox="1">
            <a:spLocks noGrp="1"/>
          </p:cNvSpPr>
          <p:nvPr>
            <p:ph type="body" idx="2"/>
          </p:nvPr>
        </p:nvSpPr>
        <p:spPr>
          <a:xfrm>
            <a:off x="10353611" y="2601150"/>
            <a:ext cx="8745300" cy="74643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18" name="Google Shape;218;p32"/>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9" name="Google Shape;219;p32"/>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0" name="Google Shape;220;p32"/>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spTree>
      <p:nvGrpSpPr>
        <p:cNvPr id="1" name="Shape 239"/>
        <p:cNvGrpSpPr/>
        <p:nvPr/>
      </p:nvGrpSpPr>
      <p:grpSpPr>
        <a:xfrm>
          <a:off x="0" y="0"/>
          <a:ext cx="0" cy="0"/>
          <a:chOff x="0" y="0"/>
          <a:chExt cx="0" cy="0"/>
        </a:xfrm>
      </p:grpSpPr>
      <p:sp>
        <p:nvSpPr>
          <p:cNvPr id="240" name="Google Shape;240;p35"/>
          <p:cNvSpPr txBox="1">
            <a:spLocks noGrp="1"/>
          </p:cNvSpPr>
          <p:nvPr>
            <p:ph type="ctrTitle"/>
          </p:nvPr>
        </p:nvSpPr>
        <p:spPr>
          <a:xfrm>
            <a:off x="1507807" y="3505898"/>
            <a:ext cx="17088600" cy="2375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5"/>
          <p:cNvSpPr txBox="1">
            <a:spLocks noGrp="1"/>
          </p:cNvSpPr>
          <p:nvPr>
            <p:ph type="subTitle" idx="1"/>
          </p:nvPr>
        </p:nvSpPr>
        <p:spPr>
          <a:xfrm>
            <a:off x="3015615" y="6333236"/>
            <a:ext cx="14073000" cy="2827200"/>
          </a:xfrm>
          <a:prstGeom prst="rect">
            <a:avLst/>
          </a:prstGeom>
          <a:noFill/>
          <a:ln>
            <a:noFill/>
          </a:ln>
        </p:spPr>
        <p:txBody>
          <a:bodyPr spcFirstLastPara="1" wrap="square" lIns="0" tIns="0" rIns="0" bIns="0" anchor="t" anchorCtr="0">
            <a:spAutoFit/>
          </a:bodyPr>
          <a:lstStyle>
            <a:lvl1pPr lvl="0" algn="l" rtl="0">
              <a:spcBef>
                <a:spcPts val="640"/>
              </a:spcBef>
              <a:spcAft>
                <a:spcPts val="0"/>
              </a:spcAft>
              <a:buClr>
                <a:schemeClr val="dk1"/>
              </a:buClr>
              <a:buSzPts val="3200"/>
              <a:buFont typeface="Calibri"/>
              <a:buChar char="•"/>
              <a:defRPr/>
            </a:lvl1pPr>
            <a:lvl2pPr lvl="1" algn="l" rtl="0">
              <a:spcBef>
                <a:spcPts val="360"/>
              </a:spcBef>
              <a:spcAft>
                <a:spcPts val="0"/>
              </a:spcAft>
              <a:buClr>
                <a:schemeClr val="dk1"/>
              </a:buClr>
              <a:buSzPts val="1800"/>
              <a:buChar char="–"/>
              <a:defRPr/>
            </a:lvl2pPr>
            <a:lvl3pPr lvl="2" algn="l" rtl="0">
              <a:spcBef>
                <a:spcPts val="360"/>
              </a:spcBef>
              <a:spcAft>
                <a:spcPts val="0"/>
              </a:spcAft>
              <a:buClr>
                <a:schemeClr val="dk1"/>
              </a:buClr>
              <a:buSzPts val="1800"/>
              <a:buChar char="•"/>
              <a:defRPr/>
            </a:lvl3pPr>
            <a:lvl4pPr lvl="3" algn="l" rtl="0">
              <a:spcBef>
                <a:spcPts val="360"/>
              </a:spcBef>
              <a:spcAft>
                <a:spcPts val="0"/>
              </a:spcAft>
              <a:buClr>
                <a:schemeClr val="dk1"/>
              </a:buClr>
              <a:buSzPts val="1800"/>
              <a:buChar char="–"/>
              <a:defRPr/>
            </a:lvl4pPr>
            <a:lvl5pPr lvl="4" algn="l" rtl="0">
              <a:spcBef>
                <a:spcPts val="360"/>
              </a:spcBef>
              <a:spcAft>
                <a:spcPts val="0"/>
              </a:spcAft>
              <a:buClr>
                <a:schemeClr val="dk1"/>
              </a:buClr>
              <a:buSzPts val="1800"/>
              <a:buChar char="»"/>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2" name="Google Shape;242;p35"/>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3" name="Google Shape;243;p35"/>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4" name="Google Shape;244;p35"/>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type="obj">
  <p:cSld name="OBJECT">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3" name="Google Shape;253;p37"/>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4" name="Google Shape;254;p37"/>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5" name="Google Shape;255;p37"/>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lvl="0" indent="-431800" algn="l" rtl="0">
              <a:spcBef>
                <a:spcPts val="640"/>
              </a:spcBef>
              <a:spcAft>
                <a:spcPts val="0"/>
              </a:spcAft>
              <a:buClr>
                <a:schemeClr val="dk1"/>
              </a:buClr>
              <a:buSzPts val="3200"/>
              <a:buFont typeface="Calibri"/>
              <a:buChar char="•"/>
              <a:defRPr b="0" i="0">
                <a:solidFill>
                  <a:schemeClr val="dk1"/>
                </a:solidFill>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295599" y="240589"/>
            <a:ext cx="11008500" cy="12960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1400"/>
              <a:buNone/>
              <a:defRPr sz="5277" b="1">
                <a:solidFill>
                  <a:srgbClr val="FF3300"/>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7.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9"/>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9"/>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9"/>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9"/>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9"/>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9"/>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1" name="Google Shape;131;p19"/>
          <p:cNvPicPr preferRelativeResize="0"/>
          <p:nvPr/>
        </p:nvPicPr>
        <p:blipFill/>
        <p:spPr>
          <a:xfrm>
            <a:off x="1336675" y="420687"/>
            <a:ext cx="2908299" cy="963612"/>
          </a:xfrm>
          <a:prstGeom prst="rect">
            <a:avLst/>
          </a:prstGeom>
          <a:noFill/>
          <a:ln>
            <a:noFill/>
          </a:ln>
        </p:spPr>
      </p:pic>
      <p:pic>
        <p:nvPicPr>
          <p:cNvPr id="132" name="Google Shape;132;p19"/>
          <p:cNvPicPr preferRelativeResize="0"/>
          <p:nvPr/>
        </p:nvPicPr>
        <p:blipFill/>
        <p:spPr>
          <a:xfrm>
            <a:off x="15430500" y="620712"/>
            <a:ext cx="3579812" cy="650875"/>
          </a:xfrm>
          <a:prstGeom prst="rect">
            <a:avLst/>
          </a:prstGeom>
          <a:noFill/>
          <a:ln>
            <a:noFill/>
          </a:ln>
        </p:spPr>
      </p:pic>
      <p:cxnSp>
        <p:nvCxnSpPr>
          <p:cNvPr id="133" name="Google Shape;133;p19"/>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34" name="Google Shape;134;p19"/>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35" name="Google Shape;135;p19"/>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1"/>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21"/>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21"/>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21"/>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21"/>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21"/>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5" name="Google Shape;145;p21"/>
          <p:cNvPicPr preferRelativeResize="0"/>
          <p:nvPr/>
        </p:nvPicPr>
        <p:blipFill/>
        <p:spPr>
          <a:xfrm>
            <a:off x="1336675" y="420687"/>
            <a:ext cx="2908299" cy="963612"/>
          </a:xfrm>
          <a:prstGeom prst="rect">
            <a:avLst/>
          </a:prstGeom>
          <a:noFill/>
          <a:ln>
            <a:noFill/>
          </a:ln>
        </p:spPr>
      </p:pic>
      <p:pic>
        <p:nvPicPr>
          <p:cNvPr id="146" name="Google Shape;146;p21"/>
          <p:cNvPicPr preferRelativeResize="0"/>
          <p:nvPr/>
        </p:nvPicPr>
        <p:blipFill/>
        <p:spPr>
          <a:xfrm>
            <a:off x="15430500" y="620712"/>
            <a:ext cx="3579812" cy="650875"/>
          </a:xfrm>
          <a:prstGeom prst="rect">
            <a:avLst/>
          </a:prstGeom>
          <a:noFill/>
          <a:ln>
            <a:noFill/>
          </a:ln>
        </p:spPr>
      </p:pic>
      <p:cxnSp>
        <p:nvCxnSpPr>
          <p:cNvPr id="147" name="Google Shape;147;p21"/>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48" name="Google Shape;148;p2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49" name="Google Shape;149;p21"/>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3"/>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23"/>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5" name="Google Shape;155;p23"/>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p23"/>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23"/>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23"/>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9" name="Google Shape;159;p23"/>
          <p:cNvPicPr preferRelativeResize="0"/>
          <p:nvPr/>
        </p:nvPicPr>
        <p:blipFill/>
        <p:spPr>
          <a:xfrm>
            <a:off x="1336675" y="420687"/>
            <a:ext cx="2908299" cy="963612"/>
          </a:xfrm>
          <a:prstGeom prst="rect">
            <a:avLst/>
          </a:prstGeom>
          <a:noFill/>
          <a:ln>
            <a:noFill/>
          </a:ln>
        </p:spPr>
      </p:pic>
      <p:pic>
        <p:nvPicPr>
          <p:cNvPr id="160" name="Google Shape;160;p23"/>
          <p:cNvPicPr preferRelativeResize="0"/>
          <p:nvPr/>
        </p:nvPicPr>
        <p:blipFill/>
        <p:spPr>
          <a:xfrm>
            <a:off x="15430500" y="620712"/>
            <a:ext cx="3579812" cy="650875"/>
          </a:xfrm>
          <a:prstGeom prst="rect">
            <a:avLst/>
          </a:prstGeom>
          <a:noFill/>
          <a:ln>
            <a:noFill/>
          </a:ln>
        </p:spPr>
      </p:pic>
      <p:cxnSp>
        <p:nvCxnSpPr>
          <p:cNvPr id="161" name="Google Shape;161;p23"/>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62" name="Google Shape;162;p23"/>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63" name="Google Shape;163;p23"/>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5"/>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p25"/>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p25"/>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0" name="Google Shape;170;p25"/>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1" name="Google Shape;171;p25"/>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25"/>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3" name="Google Shape;173;p25"/>
          <p:cNvPicPr preferRelativeResize="0"/>
          <p:nvPr/>
        </p:nvPicPr>
        <p:blipFill/>
        <p:spPr>
          <a:xfrm>
            <a:off x="1336675" y="420687"/>
            <a:ext cx="2908299" cy="963612"/>
          </a:xfrm>
          <a:prstGeom prst="rect">
            <a:avLst/>
          </a:prstGeom>
          <a:noFill/>
          <a:ln>
            <a:noFill/>
          </a:ln>
        </p:spPr>
      </p:pic>
      <p:pic>
        <p:nvPicPr>
          <p:cNvPr id="174" name="Google Shape;174;p25"/>
          <p:cNvPicPr preferRelativeResize="0"/>
          <p:nvPr/>
        </p:nvPicPr>
        <p:blipFill/>
        <p:spPr>
          <a:xfrm>
            <a:off x="15430500" y="620712"/>
            <a:ext cx="3579812" cy="650875"/>
          </a:xfrm>
          <a:prstGeom prst="rect">
            <a:avLst/>
          </a:prstGeom>
          <a:noFill/>
          <a:ln>
            <a:noFill/>
          </a:ln>
        </p:spPr>
      </p:pic>
      <p:cxnSp>
        <p:nvCxnSpPr>
          <p:cNvPr id="175" name="Google Shape;175;p25"/>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76" name="Google Shape;176;p25"/>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7" name="Google Shape;177;p25"/>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7"/>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p27"/>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27"/>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27"/>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27"/>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7"/>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87" name="Google Shape;187;p27"/>
          <p:cNvPicPr preferRelativeResize="0"/>
          <p:nvPr/>
        </p:nvPicPr>
        <p:blipFill/>
        <p:spPr>
          <a:xfrm>
            <a:off x="1336675" y="420687"/>
            <a:ext cx="2908299" cy="963612"/>
          </a:xfrm>
          <a:prstGeom prst="rect">
            <a:avLst/>
          </a:prstGeom>
          <a:noFill/>
          <a:ln>
            <a:noFill/>
          </a:ln>
        </p:spPr>
      </p:pic>
      <p:pic>
        <p:nvPicPr>
          <p:cNvPr id="188" name="Google Shape;188;p27"/>
          <p:cNvPicPr preferRelativeResize="0"/>
          <p:nvPr/>
        </p:nvPicPr>
        <p:blipFill/>
        <p:spPr>
          <a:xfrm>
            <a:off x="15430500" y="620712"/>
            <a:ext cx="3579812" cy="650875"/>
          </a:xfrm>
          <a:prstGeom prst="rect">
            <a:avLst/>
          </a:prstGeom>
          <a:noFill/>
          <a:ln>
            <a:noFill/>
          </a:ln>
        </p:spPr>
      </p:pic>
      <p:cxnSp>
        <p:nvCxnSpPr>
          <p:cNvPr id="189" name="Google Shape;189;p27"/>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90" name="Google Shape;190;p27"/>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91" name="Google Shape;191;p27"/>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29"/>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29"/>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29"/>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29"/>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29"/>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29"/>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1" name="Google Shape;201;p29"/>
          <p:cNvPicPr preferRelativeResize="0"/>
          <p:nvPr/>
        </p:nvPicPr>
        <p:blipFill/>
        <p:spPr>
          <a:xfrm>
            <a:off x="1336675" y="420687"/>
            <a:ext cx="2908299" cy="963612"/>
          </a:xfrm>
          <a:prstGeom prst="rect">
            <a:avLst/>
          </a:prstGeom>
          <a:noFill/>
          <a:ln>
            <a:noFill/>
          </a:ln>
        </p:spPr>
      </p:pic>
      <p:pic>
        <p:nvPicPr>
          <p:cNvPr id="202" name="Google Shape;202;p29"/>
          <p:cNvPicPr preferRelativeResize="0"/>
          <p:nvPr/>
        </p:nvPicPr>
        <p:blipFill/>
        <p:spPr>
          <a:xfrm>
            <a:off x="15430500" y="620712"/>
            <a:ext cx="3579812" cy="650875"/>
          </a:xfrm>
          <a:prstGeom prst="rect">
            <a:avLst/>
          </a:prstGeom>
          <a:noFill/>
          <a:ln>
            <a:noFill/>
          </a:ln>
        </p:spPr>
      </p:pic>
      <p:cxnSp>
        <p:nvCxnSpPr>
          <p:cNvPr id="203" name="Google Shape;203;p29"/>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204" name="Google Shape;204;p29"/>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05" name="Google Shape;205;p29"/>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0" name="Google Shape;210;p31"/>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11" name="Google Shape;211;p31"/>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31"/>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3" name="Google Shape;213;p31"/>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33"/>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33"/>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4" name="Google Shape;224;p33"/>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33"/>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6" name="Google Shape;226;p33"/>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p33"/>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8" name="Google Shape;228;p33"/>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29" name="Google Shape;229;p33"/>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30" name="Google Shape;230;p33"/>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1" name="Google Shape;231;p33"/>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2" name="Google Shape;232;p33"/>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35" name="Google Shape;235;p34"/>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36" name="Google Shape;236;p34"/>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7" name="Google Shape;237;p34"/>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8" name="Google Shape;238;p34"/>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47" name="Google Shape;247;p36"/>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48" name="Google Shape;248;p36"/>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9" name="Google Shape;249;p36"/>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0" name="Google Shape;250;p36"/>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3"/>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3"/>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5"/>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 name="Google Shape;29;p5"/>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 name="Google Shape;30;p5"/>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 name="Google Shape;31;p5"/>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 name="Google Shape;32;p5"/>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 name="Google Shape;33;p5"/>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4" name="Google Shape;34;p5"/>
          <p:cNvPicPr preferRelativeResize="0"/>
          <p:nvPr/>
        </p:nvPicPr>
        <p:blipFill/>
        <p:spPr>
          <a:xfrm>
            <a:off x="1336675" y="420687"/>
            <a:ext cx="2908299" cy="963612"/>
          </a:xfrm>
          <a:prstGeom prst="rect">
            <a:avLst/>
          </a:prstGeom>
          <a:noFill/>
          <a:ln>
            <a:noFill/>
          </a:ln>
        </p:spPr>
      </p:pic>
      <p:pic>
        <p:nvPicPr>
          <p:cNvPr id="35" name="Google Shape;35;p5"/>
          <p:cNvPicPr preferRelativeResize="0"/>
          <p:nvPr/>
        </p:nvPicPr>
        <p:blipFill/>
        <p:spPr>
          <a:xfrm>
            <a:off x="15430500" y="620712"/>
            <a:ext cx="3579812" cy="650875"/>
          </a:xfrm>
          <a:prstGeom prst="rect">
            <a:avLst/>
          </a:prstGeom>
          <a:noFill/>
          <a:ln>
            <a:noFill/>
          </a:ln>
        </p:spPr>
      </p:pic>
      <p:cxnSp>
        <p:nvCxnSpPr>
          <p:cNvPr id="36" name="Google Shape;36;p5"/>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37" name="Google Shape;37;p5"/>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38" name="Google Shape;38;p5"/>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
        <p:cNvGrpSpPr/>
        <p:nvPr/>
      </p:nvGrpSpPr>
      <p:grpSpPr>
        <a:xfrm>
          <a:off x="0" y="0"/>
          <a:ext cx="0" cy="0"/>
          <a:chOff x="0" y="0"/>
          <a:chExt cx="0" cy="0"/>
        </a:xfrm>
      </p:grpSpPr>
      <p:sp>
        <p:nvSpPr>
          <p:cNvPr id="42" name="Google Shape;42;p7"/>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 name="Google Shape;43;p7"/>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 name="Google Shape;44;p7"/>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 name="Google Shape;45;p7"/>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 name="Google Shape;46;p7"/>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7"/>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48" name="Google Shape;48;p7"/>
          <p:cNvPicPr preferRelativeResize="0"/>
          <p:nvPr/>
        </p:nvPicPr>
        <p:blipFill/>
        <p:spPr>
          <a:xfrm>
            <a:off x="1336675" y="420687"/>
            <a:ext cx="2908299" cy="963612"/>
          </a:xfrm>
          <a:prstGeom prst="rect">
            <a:avLst/>
          </a:prstGeom>
          <a:noFill/>
          <a:ln>
            <a:noFill/>
          </a:ln>
        </p:spPr>
      </p:pic>
      <p:pic>
        <p:nvPicPr>
          <p:cNvPr id="49" name="Google Shape;49;p7"/>
          <p:cNvPicPr preferRelativeResize="0"/>
          <p:nvPr/>
        </p:nvPicPr>
        <p:blipFill/>
        <p:spPr>
          <a:xfrm>
            <a:off x="15430500" y="620712"/>
            <a:ext cx="3579812" cy="650875"/>
          </a:xfrm>
          <a:prstGeom prst="rect">
            <a:avLst/>
          </a:prstGeom>
          <a:noFill/>
          <a:ln>
            <a:noFill/>
          </a:ln>
        </p:spPr>
      </p:pic>
      <p:cxnSp>
        <p:nvCxnSpPr>
          <p:cNvPr id="50" name="Google Shape;50;p7"/>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51" name="Google Shape;51;p7"/>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2" name="Google Shape;52;p7"/>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9"/>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9"/>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9"/>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 name="Google Shape;59;p9"/>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 name="Google Shape;60;p9"/>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 name="Google Shape;61;p9"/>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62" name="Google Shape;62;p9"/>
          <p:cNvPicPr preferRelativeResize="0"/>
          <p:nvPr/>
        </p:nvPicPr>
        <p:blipFill/>
        <p:spPr>
          <a:xfrm>
            <a:off x="1336675" y="420687"/>
            <a:ext cx="2908299" cy="963612"/>
          </a:xfrm>
          <a:prstGeom prst="rect">
            <a:avLst/>
          </a:prstGeom>
          <a:noFill/>
          <a:ln>
            <a:noFill/>
          </a:ln>
        </p:spPr>
      </p:pic>
      <p:pic>
        <p:nvPicPr>
          <p:cNvPr id="63" name="Google Shape;63;p9"/>
          <p:cNvPicPr preferRelativeResize="0"/>
          <p:nvPr/>
        </p:nvPicPr>
        <p:blipFill/>
        <p:spPr>
          <a:xfrm>
            <a:off x="15430500" y="620712"/>
            <a:ext cx="3579812" cy="650875"/>
          </a:xfrm>
          <a:prstGeom prst="rect">
            <a:avLst/>
          </a:prstGeom>
          <a:noFill/>
          <a:ln>
            <a:noFill/>
          </a:ln>
        </p:spPr>
      </p:pic>
      <p:cxnSp>
        <p:nvCxnSpPr>
          <p:cNvPr id="64" name="Google Shape;64;p9"/>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65" name="Google Shape;65;p9"/>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66" name="Google Shape;66;p9"/>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1"/>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 name="Google Shape;70;p11"/>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11"/>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 name="Google Shape;72;p11"/>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11"/>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11"/>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5" name="Google Shape;75;p11"/>
          <p:cNvPicPr preferRelativeResize="0"/>
          <p:nvPr/>
        </p:nvPicPr>
        <p:blipFill/>
        <p:spPr>
          <a:xfrm>
            <a:off x="1336675" y="420687"/>
            <a:ext cx="2908299" cy="963612"/>
          </a:xfrm>
          <a:prstGeom prst="rect">
            <a:avLst/>
          </a:prstGeom>
          <a:noFill/>
          <a:ln>
            <a:noFill/>
          </a:ln>
        </p:spPr>
      </p:pic>
      <p:pic>
        <p:nvPicPr>
          <p:cNvPr id="76" name="Google Shape;76;p11"/>
          <p:cNvPicPr preferRelativeResize="0"/>
          <p:nvPr/>
        </p:nvPicPr>
        <p:blipFill/>
        <p:spPr>
          <a:xfrm>
            <a:off x="15430500" y="620712"/>
            <a:ext cx="3579812" cy="650875"/>
          </a:xfrm>
          <a:prstGeom prst="rect">
            <a:avLst/>
          </a:prstGeom>
          <a:noFill/>
          <a:ln>
            <a:noFill/>
          </a:ln>
        </p:spPr>
      </p:pic>
      <p:cxnSp>
        <p:nvCxnSpPr>
          <p:cNvPr id="77" name="Google Shape;77;p11"/>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78" name="Google Shape;78;p1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79" name="Google Shape;79;p11"/>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3"/>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3"/>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3"/>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13"/>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3"/>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89" name="Google Shape;89;p13"/>
          <p:cNvPicPr preferRelativeResize="0"/>
          <p:nvPr/>
        </p:nvPicPr>
        <p:blipFill/>
        <p:spPr>
          <a:xfrm>
            <a:off x="1336675" y="420687"/>
            <a:ext cx="2908299" cy="963612"/>
          </a:xfrm>
          <a:prstGeom prst="rect">
            <a:avLst/>
          </a:prstGeom>
          <a:noFill/>
          <a:ln>
            <a:noFill/>
          </a:ln>
        </p:spPr>
      </p:pic>
      <p:pic>
        <p:nvPicPr>
          <p:cNvPr id="90" name="Google Shape;90;p13"/>
          <p:cNvPicPr preferRelativeResize="0"/>
          <p:nvPr/>
        </p:nvPicPr>
        <p:blipFill/>
        <p:spPr>
          <a:xfrm>
            <a:off x="15430500" y="620712"/>
            <a:ext cx="3579812" cy="650875"/>
          </a:xfrm>
          <a:prstGeom prst="rect">
            <a:avLst/>
          </a:prstGeom>
          <a:noFill/>
          <a:ln>
            <a:noFill/>
          </a:ln>
        </p:spPr>
      </p:pic>
      <p:cxnSp>
        <p:nvCxnSpPr>
          <p:cNvPr id="91" name="Google Shape;91;p13"/>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92" name="Google Shape;92;p13"/>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93" name="Google Shape;93;p13"/>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5"/>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5"/>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5"/>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5"/>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5"/>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5"/>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03" name="Google Shape;103;p15"/>
          <p:cNvPicPr preferRelativeResize="0"/>
          <p:nvPr/>
        </p:nvPicPr>
        <p:blipFill/>
        <p:spPr>
          <a:xfrm>
            <a:off x="1336675" y="420687"/>
            <a:ext cx="2908299" cy="963612"/>
          </a:xfrm>
          <a:prstGeom prst="rect">
            <a:avLst/>
          </a:prstGeom>
          <a:noFill/>
          <a:ln>
            <a:noFill/>
          </a:ln>
        </p:spPr>
      </p:pic>
      <p:pic>
        <p:nvPicPr>
          <p:cNvPr id="104" name="Google Shape;104;p15"/>
          <p:cNvPicPr preferRelativeResize="0"/>
          <p:nvPr/>
        </p:nvPicPr>
        <p:blipFill/>
        <p:spPr>
          <a:xfrm>
            <a:off x="15430500" y="620712"/>
            <a:ext cx="3579812" cy="650875"/>
          </a:xfrm>
          <a:prstGeom prst="rect">
            <a:avLst/>
          </a:prstGeom>
          <a:noFill/>
          <a:ln>
            <a:noFill/>
          </a:ln>
        </p:spPr>
      </p:pic>
      <p:cxnSp>
        <p:nvCxnSpPr>
          <p:cNvPr id="105" name="Google Shape;105;p15"/>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06" name="Google Shape;106;p15"/>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07" name="Google Shape;107;p15"/>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7"/>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2" name="Google Shape;112;p17"/>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7"/>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7"/>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7"/>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7"/>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7" name="Google Shape;117;p17"/>
          <p:cNvPicPr preferRelativeResize="0"/>
          <p:nvPr/>
        </p:nvPicPr>
        <p:blipFill/>
        <p:spPr>
          <a:xfrm>
            <a:off x="1336675" y="420687"/>
            <a:ext cx="2908299" cy="963612"/>
          </a:xfrm>
          <a:prstGeom prst="rect">
            <a:avLst/>
          </a:prstGeom>
          <a:noFill/>
          <a:ln>
            <a:noFill/>
          </a:ln>
        </p:spPr>
      </p:pic>
      <p:pic>
        <p:nvPicPr>
          <p:cNvPr id="118" name="Google Shape;118;p17"/>
          <p:cNvPicPr preferRelativeResize="0"/>
          <p:nvPr/>
        </p:nvPicPr>
        <p:blipFill/>
        <p:spPr>
          <a:xfrm>
            <a:off x="15430500" y="620712"/>
            <a:ext cx="3579812" cy="650875"/>
          </a:xfrm>
          <a:prstGeom prst="rect">
            <a:avLst/>
          </a:prstGeom>
          <a:noFill/>
          <a:ln>
            <a:noFill/>
          </a:ln>
        </p:spPr>
      </p:pic>
      <p:cxnSp>
        <p:nvCxnSpPr>
          <p:cNvPr id="119" name="Google Shape;119;p17"/>
          <p:cNvCxnSpPr/>
          <p:nvPr/>
        </p:nvCxnSpPr>
        <p:spPr>
          <a:xfrm>
            <a:off x="1382712" y="1636712"/>
            <a:ext cx="17384700" cy="0"/>
          </a:xfrm>
          <a:prstGeom prst="straightConnector1">
            <a:avLst/>
          </a:prstGeom>
          <a:noFill/>
          <a:ln w="19050" cap="flat" cmpd="sng">
            <a:solidFill>
              <a:srgbClr val="C00000"/>
            </a:solidFill>
            <a:prstDash val="solid"/>
            <a:miter lim="800000"/>
            <a:headEnd type="none" w="med" len="med"/>
            <a:tailEnd type="none" w="med" len="med"/>
          </a:ln>
        </p:spPr>
      </p:cxnSp>
      <p:sp>
        <p:nvSpPr>
          <p:cNvPr id="120" name="Google Shape;120;p17"/>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21" name="Google Shape;121;p17"/>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38"/>
          <p:cNvSpPr txBox="1"/>
          <p:nvPr/>
        </p:nvSpPr>
        <p:spPr>
          <a:xfrm>
            <a:off x="-66675" y="-5080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1" name="Google Shape;261;p38"/>
          <p:cNvSpPr txBox="1"/>
          <p:nvPr/>
        </p:nvSpPr>
        <p:spPr>
          <a:xfrm>
            <a:off x="2317750" y="5265737"/>
            <a:ext cx="16573500" cy="2759100"/>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5893"/>
              </a:buClr>
              <a:buSzPts val="6000"/>
              <a:buFont typeface="Bookman Old Style"/>
              <a:buNone/>
            </a:pPr>
            <a:r>
              <a:rPr lang="en-US" sz="6000" b="1" i="0" u="none">
                <a:solidFill>
                  <a:srgbClr val="005893"/>
                </a:solidFill>
                <a:latin typeface="Bookman Old Style"/>
                <a:ea typeface="Bookman Old Style"/>
                <a:cs typeface="Bookman Old Style"/>
                <a:sym typeface="Bookman Old Style"/>
              </a:rPr>
              <a:t>Unit -1 </a:t>
            </a:r>
            <a:endParaRPr/>
          </a:p>
          <a:p>
            <a:pPr marL="12700" marR="0" lvl="0" indent="0" algn="ctr" rtl="0">
              <a:lnSpc>
                <a:spcPct val="100000"/>
              </a:lnSpc>
              <a:spcBef>
                <a:spcPts val="0"/>
              </a:spcBef>
              <a:spcAft>
                <a:spcPts val="0"/>
              </a:spcAft>
              <a:buClr>
                <a:schemeClr val="dk1"/>
              </a:buClr>
              <a:buSzPts val="6000"/>
              <a:buFont typeface="Bookman Old Style"/>
              <a:buNone/>
            </a:pPr>
            <a:r>
              <a:rPr lang="en-US" sz="6000" b="1" i="0" u="none">
                <a:solidFill>
                  <a:schemeClr val="dk1"/>
                </a:solidFill>
                <a:latin typeface="Bookman Old Style"/>
                <a:ea typeface="Bookman Old Style"/>
                <a:cs typeface="Bookman Old Style"/>
                <a:sym typeface="Bookman Old Style"/>
              </a:rPr>
              <a:t>Introduction to Programming</a:t>
            </a:r>
            <a:endParaRPr sz="6000" b="1" i="0" u="none">
              <a:solidFill>
                <a:srgbClr val="005893"/>
              </a:solidFill>
              <a:latin typeface="Bookman Old Style"/>
              <a:ea typeface="Bookman Old Style"/>
              <a:cs typeface="Bookman Old Style"/>
              <a:sym typeface="Bookman Old Style"/>
            </a:endParaRPr>
          </a:p>
          <a:p>
            <a:pPr marL="12700" marR="0" lvl="0" indent="0" algn="ctr" rtl="0">
              <a:lnSpc>
                <a:spcPct val="100000"/>
              </a:lnSpc>
              <a:spcBef>
                <a:spcPts val="0"/>
              </a:spcBef>
              <a:spcAft>
                <a:spcPts val="0"/>
              </a:spcAft>
              <a:buClr>
                <a:schemeClr val="dk1"/>
              </a:buClr>
              <a:buSzPts val="2800"/>
              <a:buFont typeface="Calibri"/>
              <a:buNone/>
            </a:pPr>
            <a:endParaRPr sz="2800" b="1" i="0" u="none">
              <a:solidFill>
                <a:srgbClr val="005893"/>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800" b="1" i="0" u="none">
              <a:solidFill>
                <a:srgbClr val="005893"/>
              </a:solidFill>
              <a:latin typeface="Helvetica Neue"/>
              <a:ea typeface="Helvetica Neue"/>
              <a:cs typeface="Helvetica Neue"/>
              <a:sym typeface="Helvetica Neue"/>
            </a:endParaRPr>
          </a:p>
        </p:txBody>
      </p:sp>
      <p:sp>
        <p:nvSpPr>
          <p:cNvPr id="262" name="Google Shape;262;p38"/>
          <p:cNvSpPr/>
          <p:nvPr/>
        </p:nvSpPr>
        <p:spPr>
          <a:xfrm>
            <a:off x="-6350" y="15875"/>
            <a:ext cx="9369970" cy="6482445"/>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38"/>
          <p:cNvSpPr txBox="1"/>
          <p:nvPr/>
        </p:nvSpPr>
        <p:spPr>
          <a:xfrm>
            <a:off x="471487" y="415925"/>
            <a:ext cx="1846200" cy="1841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38"/>
          <p:cNvSpPr txBox="1"/>
          <p:nvPr/>
        </p:nvSpPr>
        <p:spPr>
          <a:xfrm>
            <a:off x="5603875" y="1336675"/>
            <a:ext cx="146100" cy="147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38"/>
          <p:cNvSpPr txBox="1"/>
          <p:nvPr/>
        </p:nvSpPr>
        <p:spPr>
          <a:xfrm>
            <a:off x="2508250" y="720725"/>
            <a:ext cx="3810000" cy="12318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266" name="Google Shape;266;p38"/>
          <p:cNvSpPr txBox="1"/>
          <p:nvPr/>
        </p:nvSpPr>
        <p:spPr>
          <a:xfrm>
            <a:off x="16117887" y="407987"/>
            <a:ext cx="3405300" cy="484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47"/>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8" name="Google Shape;378;p47"/>
          <p:cNvSpPr txBox="1"/>
          <p:nvPr/>
        </p:nvSpPr>
        <p:spPr>
          <a:xfrm>
            <a:off x="1008062" y="1387475"/>
            <a:ext cx="18645300" cy="93489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 </a:t>
            </a:r>
            <a:r>
              <a:rPr lang="en-US" sz="4000" b="1" i="0" u="none">
                <a:solidFill>
                  <a:schemeClr val="dk1"/>
                </a:solidFill>
                <a:latin typeface="Bookman Old Style"/>
                <a:ea typeface="Bookman Old Style"/>
                <a:cs typeface="Bookman Old Style"/>
                <a:sym typeface="Bookman Old Style"/>
              </a:rPr>
              <a:t>Control unit: </a:t>
            </a:r>
            <a:r>
              <a:rPr lang="en-US" sz="4000" b="0" i="0" u="none">
                <a:solidFill>
                  <a:schemeClr val="dk1"/>
                </a:solidFill>
                <a:latin typeface="Bookman Old Style"/>
                <a:ea typeface="Bookman Old Style"/>
                <a:cs typeface="Bookman Old Style"/>
                <a:sym typeface="Bookman Old Style"/>
              </a:rPr>
              <a:t>The main function of the CU is to direct and coordinate the computer operations.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It interprets the instructions (program) and initiates action to execute them.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The CU controls the flow of data through the computer system and directs the ALU, registers, buses, and input/output (I/O) devices.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The CU controls all operations within the processor, which in turn controls all other parts of the computer system.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In addition, the CU is responsible for fetching, decoding, executing instructions, and storing results.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Arithmetic and logic unit</a:t>
            </a:r>
            <a:r>
              <a:rPr lang="en-US" sz="4000" b="0" i="0" u="none">
                <a:solidFill>
                  <a:schemeClr val="dk1"/>
                </a:solidFill>
                <a:latin typeface="Bookman Old Style"/>
                <a:ea typeface="Bookman Old Style"/>
                <a:cs typeface="Bookman Old Style"/>
                <a:sym typeface="Bookman Old Style"/>
              </a:rPr>
              <a:t>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      The ALU performs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             arithmetic (add, subtract, multiply, divide, etc.),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             comparison (less than, greater than, or equal to), and other operations.</a:t>
            </a:r>
            <a:endParaRPr/>
          </a:p>
        </p:txBody>
      </p:sp>
      <p:sp>
        <p:nvSpPr>
          <p:cNvPr id="379" name="Google Shape;379;p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0" name="Google Shape;380;p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1" name="Google Shape;381;p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2" name="Google Shape;382;p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3" name="Google Shape;383;p47"/>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84" name="Google Shape;384;p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85" name="Google Shape;385;p47"/>
          <p:cNvSpPr txBox="1"/>
          <p:nvPr/>
        </p:nvSpPr>
        <p:spPr>
          <a:xfrm>
            <a:off x="15005050" y="7635875"/>
            <a:ext cx="4572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89"/>
        <p:cNvGrpSpPr/>
        <p:nvPr/>
      </p:nvGrpSpPr>
      <p:grpSpPr>
        <a:xfrm>
          <a:off x="0" y="0"/>
          <a:ext cx="0" cy="0"/>
          <a:chOff x="0" y="0"/>
          <a:chExt cx="0" cy="0"/>
        </a:xfrm>
      </p:grpSpPr>
      <p:sp>
        <p:nvSpPr>
          <p:cNvPr id="390" name="Google Shape;390;p48"/>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1" name="Google Shape;391;p48"/>
          <p:cNvSpPr txBox="1"/>
          <p:nvPr/>
        </p:nvSpPr>
        <p:spPr>
          <a:xfrm>
            <a:off x="1008062" y="1387475"/>
            <a:ext cx="17532300" cy="7482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Registers:</a:t>
            </a:r>
            <a:r>
              <a:rPr lang="en-US" sz="3600" b="0" i="0" u="none">
                <a:solidFill>
                  <a:schemeClr val="dk1"/>
                </a:solidFill>
                <a:latin typeface="Bookman Old Style"/>
                <a:ea typeface="Bookman Old Style"/>
                <a:cs typeface="Bookman Old Style"/>
                <a:sym typeface="Bookman Old Style"/>
              </a:rPr>
              <a:t> </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 processor register is a computer memory that provides quick access to the data currently being used for processing.</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ALU stores all temporary results and the final result in the processor registers</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There are different types of registers, each with a specific storage function:</a:t>
            </a:r>
            <a:endParaRPr/>
          </a:p>
          <a:p>
            <a:pPr marL="2057400" marR="0" lvl="4" indent="-228600" algn="l" rtl="0">
              <a:lnSpc>
                <a:spcPct val="10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Accumulator and general purpose registers: to store the data brought from the main memory and the intermediate results</a:t>
            </a:r>
            <a:endParaRPr/>
          </a:p>
          <a:p>
            <a:pPr marL="2057400" marR="0" lvl="4" indent="-228600" algn="l" rtl="0">
              <a:lnSpc>
                <a:spcPct val="10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Special purpose registers – memory address register (MAR), memory buffer register (MBR), instruction register (IR), the I/O register, program counter (PC)</a:t>
            </a:r>
            <a:endParaRPr/>
          </a:p>
          <a:p>
            <a:pPr marL="2057400" marR="0" lvl="4" indent="-228600" algn="l" rtl="0">
              <a:lnSpc>
                <a:spcPct val="10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Instruction cycle: set of basic operations to execute an instruction</a:t>
            </a:r>
            <a:endParaRPr/>
          </a:p>
          <a:p>
            <a:pPr marL="0" marR="0" lvl="0" indent="0" algn="l" rtl="0">
              <a:lnSpc>
                <a:spcPct val="100000"/>
              </a:lnSpc>
              <a:spcBef>
                <a:spcPts val="0"/>
              </a:spcBef>
              <a:spcAft>
                <a:spcPts val="0"/>
              </a:spcAft>
              <a:buNone/>
            </a:pPr>
            <a:endParaRPr sz="3600" b="0" i="0" u="none" strike="noStrike" cap="none">
              <a:solidFill>
                <a:schemeClr val="dk1"/>
              </a:solidFill>
              <a:latin typeface="Bookman Old Style"/>
              <a:ea typeface="Bookman Old Style"/>
              <a:cs typeface="Bookman Old Style"/>
              <a:sym typeface="Bookman Old Style"/>
            </a:endParaRPr>
          </a:p>
        </p:txBody>
      </p:sp>
      <p:sp>
        <p:nvSpPr>
          <p:cNvPr id="392" name="Google Shape;392;p4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3" name="Google Shape;393;p4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4" name="Google Shape;394;p4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5" name="Google Shape;395;p4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6" name="Google Shape;396;p48"/>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97" name="Google Shape;397;p48"/>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49"/>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3" name="Google Shape;403;p49"/>
          <p:cNvSpPr txBox="1"/>
          <p:nvPr/>
        </p:nvSpPr>
        <p:spPr>
          <a:xfrm>
            <a:off x="1008062" y="1387475"/>
            <a:ext cx="17532300" cy="40386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4400"/>
              <a:buFont typeface="Bookman Old Style"/>
              <a:buNone/>
            </a:pPr>
            <a:r>
              <a:rPr lang="en-US" sz="4400" b="1" i="0" u="none">
                <a:solidFill>
                  <a:schemeClr val="dk1"/>
                </a:solidFill>
                <a:latin typeface="Bookman Old Style"/>
                <a:ea typeface="Bookman Old Style"/>
                <a:cs typeface="Bookman Old Style"/>
                <a:sym typeface="Bookman Old Style"/>
              </a:rPr>
              <a:t>Bus interface unit:</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BIU provides functions for transferring data between the execution unit of the CPU and other components of the computer system that lie outside the CPU.</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Every computer system has three different types of busses to carry information from one part to the other. These are the data bus, control bus, and address bus</a:t>
            </a:r>
            <a:endParaRPr/>
          </a:p>
        </p:txBody>
      </p:sp>
      <p:sp>
        <p:nvSpPr>
          <p:cNvPr id="404" name="Google Shape;404;p4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5" name="Google Shape;405;p4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6" name="Google Shape;406;p4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7" name="Google Shape;407;p4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8" name="Google Shape;408;p4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09" name="Google Shape;409;p4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410" name="Google Shape;410;p49"/>
          <p:cNvPicPr preferRelativeResize="0"/>
          <p:nvPr/>
        </p:nvPicPr>
        <p:blipFill rotWithShape="1">
          <a:blip r:embed="rId4">
            <a:alphaModFix/>
          </a:blip>
          <a:srcRect/>
          <a:stretch/>
        </p:blipFill>
        <p:spPr>
          <a:xfrm>
            <a:off x="2660650" y="6484937"/>
            <a:ext cx="12573000" cy="42878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sp>
        <p:nvSpPr>
          <p:cNvPr id="415" name="Google Shape;415;p50"/>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6" name="Google Shape;416;p50"/>
          <p:cNvSpPr txBox="1"/>
          <p:nvPr/>
        </p:nvSpPr>
        <p:spPr>
          <a:xfrm>
            <a:off x="1008062" y="1387475"/>
            <a:ext cx="17532300" cy="4962600"/>
          </a:xfrm>
          <a:prstGeom prst="rect">
            <a:avLst/>
          </a:prstGeom>
          <a:noFill/>
          <a:ln>
            <a:noFill/>
          </a:ln>
        </p:spPr>
        <p:txBody>
          <a:bodyPr spcFirstLastPara="1" wrap="square" lIns="0" tIns="12050" rIns="0" bIns="0" anchor="t" anchorCtr="0">
            <a:spAutoFit/>
          </a:bodyPr>
          <a:lstStyle/>
          <a:p>
            <a:pPr marL="584200" marR="0" lvl="0" indent="-571500" algn="l" rtl="0">
              <a:lnSpc>
                <a:spcPct val="100000"/>
              </a:lnSpc>
              <a:spcBef>
                <a:spcPts val="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The BIU puts the contents of the </a:t>
            </a:r>
            <a:r>
              <a:rPr lang="en-US" sz="4000" b="1" i="0" u="none">
                <a:solidFill>
                  <a:schemeClr val="dk1"/>
                </a:solidFill>
                <a:latin typeface="Bookman Old Style"/>
                <a:ea typeface="Bookman Old Style"/>
                <a:cs typeface="Bookman Old Style"/>
                <a:sym typeface="Bookman Old Style"/>
              </a:rPr>
              <a:t>program counter </a:t>
            </a:r>
            <a:r>
              <a:rPr lang="en-US" sz="4000" b="0" i="0" u="none">
                <a:solidFill>
                  <a:schemeClr val="dk1"/>
                </a:solidFill>
                <a:latin typeface="Bookman Old Style"/>
                <a:ea typeface="Bookman Old Style"/>
                <a:cs typeface="Bookman Old Style"/>
                <a:sym typeface="Bookman Old Style"/>
              </a:rPr>
              <a:t>on the </a:t>
            </a:r>
            <a:r>
              <a:rPr lang="en-US" sz="4000" b="1" i="0" u="none">
                <a:solidFill>
                  <a:schemeClr val="dk1"/>
                </a:solidFill>
                <a:latin typeface="Bookman Old Style"/>
                <a:ea typeface="Bookman Old Style"/>
                <a:cs typeface="Bookman Old Style"/>
                <a:sym typeface="Bookman Old Style"/>
              </a:rPr>
              <a:t>address bus</a:t>
            </a:r>
            <a:r>
              <a:rPr lang="en-US" sz="4000" b="0" i="0" u="none">
                <a:solidFill>
                  <a:schemeClr val="dk1"/>
                </a:solidFill>
                <a:latin typeface="Bookman Old Style"/>
                <a:ea typeface="Bookman Old Style"/>
                <a:cs typeface="Bookman Old Style"/>
                <a:sym typeface="Bookman Old Style"/>
              </a:rPr>
              <a:t>. </a:t>
            </a:r>
            <a:endParaRPr/>
          </a:p>
          <a:p>
            <a:pPr marL="584200" marR="0" lvl="0" indent="-5715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Once the memory receives an address from the BIU, it places the contents at that address on the </a:t>
            </a:r>
            <a:r>
              <a:rPr lang="en-US" sz="4000" b="1" i="0" u="none">
                <a:solidFill>
                  <a:schemeClr val="dk1"/>
                </a:solidFill>
                <a:latin typeface="Bookman Old Style"/>
                <a:ea typeface="Bookman Old Style"/>
                <a:cs typeface="Bookman Old Style"/>
                <a:sym typeface="Bookman Old Style"/>
              </a:rPr>
              <a:t>data bus</a:t>
            </a:r>
            <a:r>
              <a:rPr lang="en-US" sz="4000" b="0" i="0" u="none">
                <a:solidFill>
                  <a:schemeClr val="dk1"/>
                </a:solidFill>
                <a:latin typeface="Bookman Old Style"/>
                <a:ea typeface="Bookman Old Style"/>
                <a:cs typeface="Bookman Old Style"/>
                <a:sym typeface="Bookman Old Style"/>
              </a:rPr>
              <a:t>, which is then transferred to the IR of the processor through the MBR. </a:t>
            </a:r>
            <a:endParaRPr/>
          </a:p>
          <a:p>
            <a:pPr marL="584200" marR="0" lvl="0" indent="-5715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At this time, the contents of the program counter are modified (e.g., incremented by 1) so that it now stores the address of the next instruction</a:t>
            </a:r>
            <a:endParaRPr/>
          </a:p>
        </p:txBody>
      </p:sp>
      <p:sp>
        <p:nvSpPr>
          <p:cNvPr id="417" name="Google Shape;417;p5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8" name="Google Shape;418;p5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9" name="Google Shape;419;p5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0" name="Google Shape;420;p5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1" name="Google Shape;421;p5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22" name="Google Shape;422;p5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426"/>
        <p:cNvGrpSpPr/>
        <p:nvPr/>
      </p:nvGrpSpPr>
      <p:grpSpPr>
        <a:xfrm>
          <a:off x="0" y="0"/>
          <a:ext cx="0" cy="0"/>
          <a:chOff x="0" y="0"/>
          <a:chExt cx="0" cy="0"/>
        </a:xfrm>
      </p:grpSpPr>
      <p:sp>
        <p:nvSpPr>
          <p:cNvPr id="427" name="Google Shape;427;p51"/>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8" name="Google Shape;428;p51"/>
          <p:cNvSpPr txBox="1"/>
          <p:nvPr/>
        </p:nvSpPr>
        <p:spPr>
          <a:xfrm>
            <a:off x="1008062" y="1387475"/>
            <a:ext cx="17532300" cy="5283300"/>
          </a:xfrm>
          <a:prstGeom prst="rect">
            <a:avLst/>
          </a:prstGeom>
          <a:noFill/>
          <a:ln>
            <a:noFill/>
          </a:ln>
        </p:spPr>
        <p:txBody>
          <a:bodyPr spcFirstLastPara="1" wrap="square" lIns="0" tIns="12050" rIns="0" bIns="0" anchor="t" anchorCtr="0">
            <a:spAutoFit/>
          </a:bodyPr>
          <a:lstStyle/>
          <a:p>
            <a:pPr marL="584200" marR="0" lvl="0" indent="-571500" algn="l" rtl="0">
              <a:lnSpc>
                <a:spcPct val="100000"/>
              </a:lnSpc>
              <a:spcBef>
                <a:spcPts val="0"/>
              </a:spcBef>
              <a:spcAft>
                <a:spcPts val="0"/>
              </a:spcAft>
              <a:buClr>
                <a:schemeClr val="dk1"/>
              </a:buClr>
              <a:buSzPts val="3600"/>
              <a:buFont typeface="Arial"/>
              <a:buChar char="•"/>
            </a:pPr>
            <a:r>
              <a:rPr lang="en-US" sz="3600" b="1" i="0" u="none">
                <a:solidFill>
                  <a:schemeClr val="dk1"/>
                </a:solidFill>
                <a:latin typeface="Bookman Old Style"/>
                <a:ea typeface="Bookman Old Style"/>
                <a:cs typeface="Bookman Old Style"/>
                <a:sym typeface="Bookman Old Style"/>
              </a:rPr>
              <a:t>Instruction set </a:t>
            </a:r>
            <a:r>
              <a:rPr lang="en-US" sz="3600" b="0" i="0" u="none">
                <a:solidFill>
                  <a:schemeClr val="dk1"/>
                </a:solidFill>
                <a:latin typeface="Bookman Old Style"/>
                <a:ea typeface="Bookman Old Style"/>
                <a:cs typeface="Bookman Old Style"/>
                <a:sym typeface="Bookman Old Style"/>
              </a:rPr>
              <a:t>The instruction set is a set of commands that instructs the processor to perform specific tasks</a:t>
            </a:r>
            <a:endParaRPr/>
          </a:p>
          <a:p>
            <a:pPr marL="584200" marR="0" lvl="0" indent="-571500" algn="l" rtl="0">
              <a:lnSpc>
                <a:spcPct val="100000"/>
              </a:lnSpc>
              <a:spcBef>
                <a:spcPts val="100"/>
              </a:spcBef>
              <a:spcAft>
                <a:spcPts val="0"/>
              </a:spcAft>
              <a:buClr>
                <a:schemeClr val="dk1"/>
              </a:buClr>
              <a:buSzPts val="3200"/>
              <a:buFont typeface="Arial"/>
              <a:buChar char="•"/>
            </a:pPr>
            <a:r>
              <a:rPr lang="en-US" sz="3200" b="1" i="0" u="none">
                <a:solidFill>
                  <a:schemeClr val="dk1"/>
                </a:solidFill>
                <a:latin typeface="Bookman Old Style"/>
                <a:ea typeface="Bookman Old Style"/>
                <a:cs typeface="Bookman Old Style"/>
                <a:sym typeface="Bookman Old Style"/>
              </a:rPr>
              <a:t>System clock </a:t>
            </a:r>
            <a:r>
              <a:rPr lang="en-US" sz="3200" b="0" i="0" u="none">
                <a:solidFill>
                  <a:schemeClr val="dk1"/>
                </a:solidFill>
                <a:latin typeface="Bookman Old Style"/>
                <a:ea typeface="Bookman Old Style"/>
                <a:cs typeface="Bookman Old Style"/>
                <a:sym typeface="Bookman Old Style"/>
              </a:rPr>
              <a:t>A small quartz crystal circuit called the system clock controls the timing of all operations within the computer system</a:t>
            </a:r>
            <a:endParaRPr sz="3600" b="0" i="0" u="none">
              <a:solidFill>
                <a:schemeClr val="dk1"/>
              </a:solidFill>
              <a:latin typeface="Bookman Old Style"/>
              <a:ea typeface="Bookman Old Style"/>
              <a:cs typeface="Bookman Old Style"/>
              <a:sym typeface="Bookman Old Style"/>
            </a:endParaRPr>
          </a:p>
          <a:p>
            <a:pPr marL="584200" marR="0" lvl="0" indent="-571500" algn="l" rtl="0">
              <a:lnSpc>
                <a:spcPct val="100000"/>
              </a:lnSpc>
              <a:spcBef>
                <a:spcPts val="100"/>
              </a:spcBef>
              <a:spcAft>
                <a:spcPts val="0"/>
              </a:spcAft>
              <a:buClr>
                <a:schemeClr val="dk1"/>
              </a:buClr>
              <a:buSzPts val="3200"/>
              <a:buFont typeface="Arial"/>
              <a:buChar char="•"/>
            </a:pPr>
            <a:r>
              <a:rPr lang="en-US" sz="3200" b="1" i="0" u="none">
                <a:solidFill>
                  <a:schemeClr val="dk1"/>
                </a:solidFill>
                <a:latin typeface="Bookman Old Style"/>
                <a:ea typeface="Bookman Old Style"/>
                <a:cs typeface="Bookman Old Style"/>
                <a:sym typeface="Bookman Old Style"/>
              </a:rPr>
              <a:t>Processor speed </a:t>
            </a:r>
            <a:r>
              <a:rPr lang="en-US" sz="3200" b="0" i="0" u="none">
                <a:solidFill>
                  <a:schemeClr val="dk1"/>
                </a:solidFill>
                <a:latin typeface="Bookman Old Style"/>
                <a:ea typeface="Bookman Old Style"/>
                <a:cs typeface="Bookman Old Style"/>
                <a:sym typeface="Bookman Old Style"/>
              </a:rPr>
              <a:t>The speed of PCs and minicomputers is usually specified in MHz or GHz</a:t>
            </a:r>
            <a:r>
              <a:rPr lang="en-US" sz="3600" b="0" i="0" u="none">
                <a:solidFill>
                  <a:schemeClr val="dk1"/>
                </a:solidFill>
                <a:latin typeface="Bookman Old Style"/>
                <a:ea typeface="Bookman Old Style"/>
                <a:cs typeface="Bookman Old Style"/>
                <a:sym typeface="Bookman Old Style"/>
              </a:rPr>
              <a:t>, what about mainframes and supercomputers?</a:t>
            </a:r>
            <a:endParaRPr/>
          </a:p>
          <a:p>
            <a:pPr marL="584200" marR="0" lvl="0" indent="-571500" algn="l" rtl="0">
              <a:lnSpc>
                <a:spcPct val="100000"/>
              </a:lnSpc>
              <a:spcBef>
                <a:spcPts val="100"/>
              </a:spcBef>
              <a:spcAft>
                <a:spcPts val="0"/>
              </a:spcAft>
              <a:buClr>
                <a:schemeClr val="dk1"/>
              </a:buClr>
              <a:buSzPts val="3200"/>
              <a:buFont typeface="Arial"/>
              <a:buChar char="•"/>
            </a:pPr>
            <a:r>
              <a:rPr lang="en-US" sz="3200" b="1" i="0" u="none">
                <a:solidFill>
                  <a:schemeClr val="dk1"/>
                </a:solidFill>
                <a:latin typeface="Bookman Old Style"/>
                <a:ea typeface="Bookman Old Style"/>
                <a:cs typeface="Bookman Old Style"/>
                <a:sym typeface="Bookman Old Style"/>
              </a:rPr>
              <a:t>Pipelining and parallel processing </a:t>
            </a:r>
            <a:r>
              <a:rPr lang="en-US" sz="3600" b="0" i="0" u="none">
                <a:solidFill>
                  <a:schemeClr val="dk1"/>
                </a:solidFill>
                <a:latin typeface="Bookman Old Style"/>
                <a:ea typeface="Bookman Old Style"/>
                <a:cs typeface="Bookman Old Style"/>
                <a:sym typeface="Bookman Old Style"/>
              </a:rPr>
              <a:t>: </a:t>
            </a:r>
            <a:r>
              <a:rPr lang="en-US" sz="3200" b="0" i="0" u="none">
                <a:solidFill>
                  <a:schemeClr val="dk1"/>
                </a:solidFill>
                <a:latin typeface="Bookman Old Style"/>
                <a:ea typeface="Bookman Old Style"/>
                <a:cs typeface="Bookman Old Style"/>
                <a:sym typeface="Bookman Old Style"/>
              </a:rPr>
              <a:t>Pipelining is a technique with which the processor can fetch the second instruction before completing the execution of the first instruction</a:t>
            </a:r>
            <a:r>
              <a:rPr lang="en-US" sz="3600" b="0" i="0" u="none">
                <a:solidFill>
                  <a:schemeClr val="dk1"/>
                </a:solidFill>
                <a:latin typeface="Bookman Old Style"/>
                <a:ea typeface="Bookman Old Style"/>
                <a:cs typeface="Bookman Old Style"/>
                <a:sym typeface="Bookman Old Style"/>
              </a:rPr>
              <a:t>. </a:t>
            </a:r>
            <a:r>
              <a:rPr lang="en-US" sz="3200" b="0" i="0" u="none">
                <a:solidFill>
                  <a:schemeClr val="dk1"/>
                </a:solidFill>
                <a:latin typeface="Bookman Old Style"/>
                <a:ea typeface="Bookman Old Style"/>
                <a:cs typeface="Bookman Old Style"/>
                <a:sym typeface="Bookman Old Style"/>
              </a:rPr>
              <a:t>Such processors that can execute more than one instruction per clock cycle are called superscalar processors</a:t>
            </a:r>
            <a:endParaRPr/>
          </a:p>
        </p:txBody>
      </p:sp>
      <p:sp>
        <p:nvSpPr>
          <p:cNvPr id="429" name="Google Shape;429;p5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0" name="Google Shape;430;p5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1" name="Google Shape;431;p5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2" name="Google Shape;432;p5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3" name="Google Shape;433;p5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34" name="Google Shape;434;p51"/>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38"/>
        <p:cNvGrpSpPr/>
        <p:nvPr/>
      </p:nvGrpSpPr>
      <p:grpSpPr>
        <a:xfrm>
          <a:off x="0" y="0"/>
          <a:ext cx="0" cy="0"/>
          <a:chOff x="0" y="0"/>
          <a:chExt cx="0" cy="0"/>
        </a:xfrm>
      </p:grpSpPr>
      <p:sp>
        <p:nvSpPr>
          <p:cNvPr id="439" name="Google Shape;439;p5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0" name="Google Shape;440;p52"/>
          <p:cNvSpPr txBox="1"/>
          <p:nvPr/>
        </p:nvSpPr>
        <p:spPr>
          <a:xfrm>
            <a:off x="1011237" y="1387475"/>
            <a:ext cx="17532300" cy="42831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4400"/>
              <a:buFont typeface="Bookman Old Style"/>
              <a:buNone/>
            </a:pPr>
            <a:r>
              <a:rPr lang="en-US" sz="4400" b="1" i="0" u="none">
                <a:solidFill>
                  <a:srgbClr val="00B050"/>
                </a:solidFill>
                <a:latin typeface="Bookman Old Style"/>
                <a:ea typeface="Bookman Old Style"/>
                <a:cs typeface="Bookman Old Style"/>
                <a:sym typeface="Bookman Old Style"/>
              </a:rPr>
              <a:t>Peripheral Devices/Input and Output Devices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Need input and output devices</a:t>
            </a:r>
            <a:r>
              <a:rPr lang="en-US" sz="3600" b="1" i="0" u="none">
                <a:solidFill>
                  <a:schemeClr val="dk1"/>
                </a:solidFill>
                <a:latin typeface="Bookman Old Style"/>
                <a:ea typeface="Bookman Old Style"/>
                <a:cs typeface="Bookman Old Style"/>
                <a:sym typeface="Bookman Old Style"/>
              </a:rPr>
              <a:t> </a:t>
            </a:r>
            <a:r>
              <a:rPr lang="en-US" sz="3600" b="0" i="0" u="none">
                <a:solidFill>
                  <a:schemeClr val="dk1"/>
                </a:solidFill>
                <a:latin typeface="Bookman Old Style"/>
                <a:ea typeface="Bookman Old Style"/>
                <a:cs typeface="Bookman Old Style"/>
                <a:sym typeface="Bookman Old Style"/>
              </a:rPr>
              <a:t>for computers to be able to interact with its users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There are different types of input/output devices, and each device has capabilities that differentiate it from the others.</a:t>
            </a:r>
            <a:endParaRPr/>
          </a:p>
        </p:txBody>
      </p:sp>
      <p:sp>
        <p:nvSpPr>
          <p:cNvPr id="441" name="Google Shape;441;p5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2" name="Google Shape;442;p5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3" name="Google Shape;443;p5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4" name="Google Shape;444;p5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5" name="Google Shape;445;p5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46" name="Google Shape;446;p5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447" name="Google Shape;447;p52"/>
          <p:cNvPicPr preferRelativeResize="0"/>
          <p:nvPr/>
        </p:nvPicPr>
        <p:blipFill rotWithShape="1">
          <a:blip r:embed="rId4">
            <a:alphaModFix/>
          </a:blip>
          <a:srcRect/>
          <a:stretch/>
        </p:blipFill>
        <p:spPr>
          <a:xfrm>
            <a:off x="2425700" y="5835650"/>
            <a:ext cx="15163799" cy="5386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3"/>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3" name="Google Shape;453;p5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4" name="Google Shape;454;p5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5" name="Google Shape;455;p5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6" name="Google Shape;456;p5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7" name="Google Shape;457;p53"/>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58" name="Google Shape;458;p53"/>
          <p:cNvSpPr txBox="1"/>
          <p:nvPr/>
        </p:nvSpPr>
        <p:spPr>
          <a:xfrm>
            <a:off x="1212850" y="1373187"/>
            <a:ext cx="18527700" cy="36132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Input Devices</a:t>
            </a:r>
            <a:r>
              <a:rPr lang="en-US" sz="4000" b="0" i="0" u="none">
                <a:solidFill>
                  <a:schemeClr val="dk1"/>
                </a:solidFill>
                <a:latin typeface="Bookman Old Style"/>
                <a:ea typeface="Bookman Old Style"/>
                <a:cs typeface="Bookman Old Style"/>
                <a:sym typeface="Bookman Old Style"/>
              </a:rPr>
              <a:t> An input device is used to feed data and instructions into the computer.</a:t>
            </a:r>
            <a:endParaRPr/>
          </a:p>
          <a:p>
            <a:pPr marL="584200" marR="0" lvl="0" indent="-571500" algn="l" rtl="0">
              <a:lnSpc>
                <a:spcPct val="150000"/>
              </a:lnSpc>
              <a:spcBef>
                <a:spcPts val="10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Output Devices </a:t>
            </a:r>
            <a:r>
              <a:rPr lang="en-US" sz="4000" b="0" i="0" u="none">
                <a:solidFill>
                  <a:schemeClr val="dk1"/>
                </a:solidFill>
                <a:latin typeface="Bookman Old Style"/>
                <a:ea typeface="Bookman Old Style"/>
                <a:cs typeface="Bookman Old Style"/>
                <a:sym typeface="Bookman Old Style"/>
              </a:rPr>
              <a:t>Any device that outputs/gives information from a computer can be called an output device.</a:t>
            </a:r>
            <a:endParaRPr/>
          </a:p>
        </p:txBody>
      </p:sp>
      <p:sp>
        <p:nvSpPr>
          <p:cNvPr id="459" name="Google Shape;459;p53"/>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460" name="Google Shape;460;p53"/>
          <p:cNvPicPr preferRelativeResize="0"/>
          <p:nvPr/>
        </p:nvPicPr>
        <p:blipFill rotWithShape="1">
          <a:blip r:embed="rId4">
            <a:alphaModFix/>
          </a:blip>
          <a:srcRect/>
          <a:stretch/>
        </p:blipFill>
        <p:spPr>
          <a:xfrm>
            <a:off x="3194050" y="5045075"/>
            <a:ext cx="10796587" cy="53292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6" name="Google Shape;466;p5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7" name="Google Shape;467;p5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8" name="Google Shape;468;p54"/>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9" name="Google Shape;469;p5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0" name="Google Shape;470;p54"/>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71" name="Google Shape;471;p54"/>
          <p:cNvSpPr txBox="1"/>
          <p:nvPr/>
        </p:nvSpPr>
        <p:spPr>
          <a:xfrm>
            <a:off x="1060450" y="1539875"/>
            <a:ext cx="18527700" cy="7377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C00000"/>
              </a:buClr>
              <a:buSzPts val="4000"/>
              <a:buFont typeface="Bookman Old Style"/>
              <a:buNone/>
            </a:pPr>
            <a:r>
              <a:rPr lang="en-US" sz="4000" b="1" i="0" u="none">
                <a:solidFill>
                  <a:srgbClr val="C00000"/>
                </a:solidFill>
                <a:latin typeface="Bookman Old Style"/>
                <a:ea typeface="Bookman Old Style"/>
                <a:cs typeface="Bookman Old Style"/>
                <a:sym typeface="Bookman Old Style"/>
              </a:rPr>
              <a:t>2. Component #2 : Software</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Computer software can be broadly classified into two groups: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      system software </a:t>
            </a:r>
            <a:r>
              <a:rPr lang="en-US" sz="4000" b="0" i="0" u="none">
                <a:solidFill>
                  <a:schemeClr val="dk1"/>
                </a:solidFill>
                <a:latin typeface="Bookman Old Style"/>
                <a:ea typeface="Bookman Old Style"/>
                <a:cs typeface="Bookman Old Style"/>
                <a:sym typeface="Bookman Old Style"/>
              </a:rPr>
              <a:t>and</a:t>
            </a:r>
            <a:r>
              <a:rPr lang="en-US" sz="4000" b="1" i="0" u="none">
                <a:solidFill>
                  <a:schemeClr val="dk1"/>
                </a:solidFill>
                <a:latin typeface="Bookman Old Style"/>
                <a:ea typeface="Bookman Old Style"/>
                <a:cs typeface="Bookman Old Style"/>
                <a:sym typeface="Bookman Old Style"/>
              </a:rPr>
              <a:t>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      application software</a:t>
            </a:r>
            <a:r>
              <a:rPr lang="en-US" sz="4000" b="0" i="0" u="none">
                <a:solidFill>
                  <a:schemeClr val="dk1"/>
                </a:solidFill>
                <a:latin typeface="Bookman Old Style"/>
                <a:ea typeface="Bookman Old Style"/>
                <a:cs typeface="Bookman Old Style"/>
                <a:sym typeface="Bookman Old Style"/>
              </a:rPr>
              <a:t>.</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System software </a:t>
            </a:r>
            <a:r>
              <a:rPr lang="en-US" sz="4000" b="0" i="0" u="none">
                <a:solidFill>
                  <a:schemeClr val="dk1"/>
                </a:solidFill>
                <a:latin typeface="Bookman Old Style"/>
                <a:ea typeface="Bookman Old Style"/>
                <a:cs typeface="Bookman Old Style"/>
                <a:sym typeface="Bookman Old Style"/>
              </a:rPr>
              <a:t>: provides a general programming environment in which programmers can create specific applications to suit their needs.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This environment provides new functions that are not available at the hardware level and performs tasks related to execution of application programs. </a:t>
            </a:r>
            <a:endParaRPr sz="4000" b="1" i="0" u="none">
              <a:solidFill>
                <a:schemeClr val="dk1"/>
              </a:solidFill>
              <a:latin typeface="Bookman Old Style"/>
              <a:ea typeface="Bookman Old Style"/>
              <a:cs typeface="Bookman Old Style"/>
              <a:sym typeface="Bookman Old Style"/>
            </a:endParaRPr>
          </a:p>
          <a:p>
            <a:pPr marL="12700" marR="0" lvl="0" indent="0" algn="l" rtl="0">
              <a:lnSpc>
                <a:spcPct val="150000"/>
              </a:lnSpc>
              <a:spcBef>
                <a:spcPts val="10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 	</a:t>
            </a:r>
            <a:endParaRPr/>
          </a:p>
          <a:p>
            <a:pPr marL="12700" marR="0" lvl="0" indent="0" algn="l" rtl="0">
              <a:lnSpc>
                <a:spcPct val="150000"/>
              </a:lnSpc>
              <a:spcBef>
                <a:spcPts val="10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 </a:t>
            </a:r>
            <a:endParaRPr/>
          </a:p>
        </p:txBody>
      </p:sp>
      <p:sp>
        <p:nvSpPr>
          <p:cNvPr id="472" name="Google Shape;472;p54"/>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473" name="Google Shape;473;p54"/>
          <p:cNvPicPr preferRelativeResize="0"/>
          <p:nvPr/>
        </p:nvPicPr>
        <p:blipFill rotWithShape="1">
          <a:blip r:embed="rId4">
            <a:alphaModFix/>
          </a:blip>
          <a:srcRect/>
          <a:stretch/>
        </p:blipFill>
        <p:spPr>
          <a:xfrm>
            <a:off x="12668250" y="6443662"/>
            <a:ext cx="7178675" cy="4503737"/>
          </a:xfrm>
          <a:prstGeom prst="rect">
            <a:avLst/>
          </a:prstGeom>
          <a:noFill/>
          <a:ln>
            <a:noFill/>
          </a:ln>
        </p:spPr>
      </p:pic>
      <p:sp>
        <p:nvSpPr>
          <p:cNvPr id="474" name="Google Shape;474;p54"/>
          <p:cNvSpPr txBox="1"/>
          <p:nvPr/>
        </p:nvSpPr>
        <p:spPr>
          <a:xfrm>
            <a:off x="889000" y="7418387"/>
            <a:ext cx="10890300" cy="2554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Application software </a:t>
            </a:r>
            <a:r>
              <a:rPr lang="en-US" sz="4000" b="0" i="0" u="none">
                <a:solidFill>
                  <a:schemeClr val="dk1"/>
                </a:solidFill>
                <a:latin typeface="Bookman Old Style"/>
                <a:ea typeface="Bookman Old Style"/>
                <a:cs typeface="Bookman Old Style"/>
                <a:sym typeface="Bookman Old Style"/>
              </a:rPr>
              <a:t>is designed to solve a particular problem for users.</a:t>
            </a:r>
            <a:endParaRPr/>
          </a:p>
          <a:p>
            <a:pPr marL="0" marR="0" lvl="0" indent="0" algn="just" rtl="0">
              <a:lnSpc>
                <a:spcPct val="100000"/>
              </a:lnSpc>
              <a:spcBef>
                <a:spcPts val="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Allow users to do something besides simply running the hardware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0" name="Google Shape;480;p5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1" name="Google Shape;481;p5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2" name="Google Shape;482;p5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3" name="Google Shape;483;p5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4" name="Google Shape;484;p55"/>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85" name="Google Shape;485;p55"/>
          <p:cNvSpPr txBox="1"/>
          <p:nvPr/>
        </p:nvSpPr>
        <p:spPr>
          <a:xfrm>
            <a:off x="1031875" y="1411287"/>
            <a:ext cx="18527700" cy="8053500"/>
          </a:xfrm>
          <a:prstGeom prst="rect">
            <a:avLst/>
          </a:prstGeom>
          <a:noFill/>
          <a:ln>
            <a:noFill/>
          </a:ln>
        </p:spPr>
        <p:txBody>
          <a:bodyPr spcFirstLastPara="1" wrap="square" lIns="0" tIns="12050" rIns="0" bIns="0" anchor="t" anchorCtr="0">
            <a:spAutoFit/>
          </a:bodyPr>
          <a:lstStyle/>
          <a:p>
            <a:pPr marL="584200" marR="0" lvl="0" indent="-571500" algn="l" rtl="0">
              <a:lnSpc>
                <a:spcPct val="100000"/>
              </a:lnSpc>
              <a:spcBef>
                <a:spcPts val="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System Software :</a:t>
            </a:r>
            <a:endParaRPr/>
          </a:p>
          <a:p>
            <a:pPr marL="584200" marR="0" lvl="0" indent="-57150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System software is software designed to operate the computer hardware and to provide and maintain a platform for running application software.</a:t>
            </a:r>
            <a:endParaRPr/>
          </a:p>
          <a:p>
            <a:pPr marL="584200" marR="0" lvl="0" indent="-57150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The most widely used system software are:</a:t>
            </a:r>
            <a:endParaRPr/>
          </a:p>
          <a:p>
            <a:pPr marL="584200" marR="0" lvl="0" indent="-571500" algn="l" rtl="0">
              <a:lnSpc>
                <a:spcPct val="100000"/>
              </a:lnSpc>
              <a:spcBef>
                <a:spcPts val="100"/>
              </a:spcBef>
              <a:spcAft>
                <a:spcPts val="0"/>
              </a:spcAft>
              <a:buClr>
                <a:srgbClr val="00B050"/>
              </a:buClr>
              <a:buSzPts val="4000"/>
              <a:buFont typeface="Calibri"/>
              <a:buAutoNum type="arabicPeriod"/>
            </a:pPr>
            <a:r>
              <a:rPr lang="en-US" sz="4000" b="1" i="0" u="none">
                <a:solidFill>
                  <a:srgbClr val="00B050"/>
                </a:solidFill>
                <a:latin typeface="Bookman Old Style"/>
                <a:ea typeface="Bookman Old Style"/>
                <a:cs typeface="Bookman Old Style"/>
                <a:sym typeface="Bookman Old Style"/>
              </a:rPr>
              <a:t>Computer BIOS and Device Drivers </a:t>
            </a:r>
            <a:r>
              <a:rPr lang="en-US" sz="4000" b="1" i="0" u="none">
                <a:solidFill>
                  <a:schemeClr val="dk1"/>
                </a:solidFill>
                <a:latin typeface="Bookman Old Style"/>
                <a:ea typeface="Bookman Old Style"/>
                <a:cs typeface="Bookman Old Style"/>
                <a:sym typeface="Bookman Old Style"/>
              </a:rPr>
              <a:t>: </a:t>
            </a:r>
            <a:r>
              <a:rPr lang="en-US" sz="4000" b="0" i="0" u="none">
                <a:solidFill>
                  <a:schemeClr val="dk1"/>
                </a:solidFill>
                <a:latin typeface="Bookman Old Style"/>
                <a:ea typeface="Bookman Old Style"/>
                <a:cs typeface="Bookman Old Style"/>
                <a:sym typeface="Bookman Old Style"/>
              </a:rPr>
              <a:t>BIOS is stored on a ROM chip built into the system. </a:t>
            </a:r>
            <a:endParaRPr/>
          </a:p>
          <a:p>
            <a:pPr marL="584200" marR="0" lvl="0" indent="-57150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The key role of BIOS is to load and start the operating system. the code in the BIOS chip runs a series of tests called POST (Power On Self Test) to ensure that the system devices are working correctly. BIOS then locates software held on a peripheral device such as a hard disk or a CD, and loads and executes that software, giving it control of the computer. This process is known as booting</a:t>
            </a:r>
            <a:endParaRPr/>
          </a:p>
        </p:txBody>
      </p:sp>
      <p:sp>
        <p:nvSpPr>
          <p:cNvPr id="486" name="Google Shape;486;p5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6"/>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2" name="Google Shape;492;p5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3" name="Google Shape;493;p5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4" name="Google Shape;494;p5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5" name="Google Shape;495;p5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6" name="Google Shape;496;p56"/>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497" name="Google Shape;497;p56"/>
          <p:cNvSpPr txBox="1"/>
          <p:nvPr/>
        </p:nvSpPr>
        <p:spPr>
          <a:xfrm>
            <a:off x="984250" y="1463675"/>
            <a:ext cx="18527700" cy="131778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To summarize, BIOS performs the following functions: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Initializes the system hardware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Initializes system registers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Initializes power management system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Tests RAM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Tests all the serial and parallel ports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Initializes CD/DVD drive and hard disk controllers </a:t>
            </a:r>
            <a:endParaRPr/>
          </a:p>
          <a:p>
            <a:pPr marL="584200" marR="0" lvl="0" indent="-571500" algn="l" rtl="0">
              <a:lnSpc>
                <a:spcPct val="150000"/>
              </a:lnSpc>
              <a:spcBef>
                <a:spcPts val="100"/>
              </a:spcBef>
              <a:spcAft>
                <a:spcPts val="0"/>
              </a:spcAft>
              <a:buClr>
                <a:schemeClr val="dk1"/>
              </a:buClr>
              <a:buSzPts val="4400"/>
              <a:buFont typeface="Calibri"/>
              <a:buAutoNum type="arabicPeriod"/>
            </a:pPr>
            <a:r>
              <a:rPr lang="en-US" sz="4400" b="0" i="0" u="none">
                <a:solidFill>
                  <a:schemeClr val="dk1"/>
                </a:solidFill>
                <a:latin typeface="Bookman Old Style"/>
                <a:ea typeface="Bookman Old Style"/>
                <a:cs typeface="Bookman Old Style"/>
                <a:sym typeface="Bookman Old Style"/>
              </a:rPr>
              <a:t>Displays system summary information</a:t>
            </a:r>
            <a:endParaRPr sz="3600" b="0" i="0" u="none">
              <a:solidFill>
                <a:schemeClr val="dk1"/>
              </a:solidFill>
              <a:latin typeface="Bookman Old Style"/>
              <a:ea typeface="Bookman Old Style"/>
              <a:cs typeface="Bookman Old Style"/>
              <a:sym typeface="Bookman Old Style"/>
            </a:endParaRPr>
          </a:p>
          <a:p>
            <a:pPr marL="584200" marR="0" lvl="0" indent="-571500" algn="l" rtl="0">
              <a:lnSpc>
                <a:spcPct val="150000"/>
              </a:lnSpc>
              <a:spcBef>
                <a:spcPts val="100"/>
              </a:spcBef>
              <a:spcAft>
                <a:spcPts val="0"/>
              </a:spcAft>
              <a:buClr>
                <a:schemeClr val="dk1"/>
              </a:buClr>
              <a:buSzPts val="3600"/>
              <a:buFont typeface="Calibri"/>
              <a:buNone/>
            </a:pPr>
            <a:endParaRPr sz="3600" b="0" i="0" u="none">
              <a:solidFill>
                <a:schemeClr val="dk1"/>
              </a:solidFill>
              <a:latin typeface="Times New Roman"/>
              <a:ea typeface="Times New Roman"/>
              <a:cs typeface="Times New Roman"/>
              <a:sym typeface="Times New Roman"/>
            </a:endParaRPr>
          </a:p>
          <a:p>
            <a:pPr marL="584200" marR="0" lvl="0" indent="-571500" algn="l" rtl="0">
              <a:lnSpc>
                <a:spcPct val="150000"/>
              </a:lnSpc>
              <a:spcBef>
                <a:spcPts val="100"/>
              </a:spcBef>
              <a:spcAft>
                <a:spcPts val="0"/>
              </a:spcAft>
              <a:buClr>
                <a:schemeClr val="dk1"/>
              </a:buClr>
              <a:buSzPts val="3600"/>
              <a:buFont typeface="Calibri"/>
              <a:buNone/>
            </a:pPr>
            <a:endParaRPr sz="3600" b="0" i="0" u="none">
              <a:solidFill>
                <a:schemeClr val="dk1"/>
              </a:solidFill>
              <a:latin typeface="Times New Roman"/>
              <a:ea typeface="Times New Roman"/>
              <a:cs typeface="Times New Roman"/>
              <a:sym typeface="Times New Roman"/>
            </a:endParaRPr>
          </a:p>
          <a:p>
            <a:pPr marL="584200" marR="0" lvl="0" indent="-571500" algn="l" rtl="0">
              <a:lnSpc>
                <a:spcPct val="150000"/>
              </a:lnSpc>
              <a:spcBef>
                <a:spcPts val="100"/>
              </a:spcBef>
              <a:spcAft>
                <a:spcPts val="0"/>
              </a:spcAft>
              <a:buClr>
                <a:schemeClr val="dk1"/>
              </a:buClr>
              <a:buSzPts val="3600"/>
              <a:buFont typeface="Calibri"/>
              <a:buNone/>
            </a:pPr>
            <a:endParaRPr sz="3600" b="0" i="0" u="none">
              <a:solidFill>
                <a:schemeClr val="dk1"/>
              </a:solidFill>
              <a:latin typeface="Times New Roman"/>
              <a:ea typeface="Times New Roman"/>
              <a:cs typeface="Times New Roman"/>
              <a:sym typeface="Times New Roman"/>
            </a:endParaRPr>
          </a:p>
          <a:p>
            <a:pPr marL="584200" marR="0" lvl="0" indent="-571500" algn="l" rtl="0">
              <a:lnSpc>
                <a:spcPct val="150000"/>
              </a:lnSpc>
              <a:spcBef>
                <a:spcPts val="100"/>
              </a:spcBef>
              <a:spcAft>
                <a:spcPts val="0"/>
              </a:spcAft>
              <a:buClr>
                <a:schemeClr val="dk1"/>
              </a:buClr>
              <a:buSzPts val="3600"/>
              <a:buFont typeface="Calibri"/>
              <a:buNone/>
            </a:pPr>
            <a:endParaRPr sz="3600" b="0" i="0" u="none">
              <a:solidFill>
                <a:schemeClr val="dk1"/>
              </a:solidFill>
              <a:latin typeface="Times New Roman"/>
              <a:ea typeface="Times New Roman"/>
              <a:cs typeface="Times New Roman"/>
              <a:sym typeface="Times New Roman"/>
            </a:endParaRPr>
          </a:p>
          <a:p>
            <a:pPr marL="584200" marR="0" lvl="0" indent="-571500" algn="l" rtl="0">
              <a:lnSpc>
                <a:spcPct val="150000"/>
              </a:lnSpc>
              <a:spcBef>
                <a:spcPts val="100"/>
              </a:spcBef>
              <a:spcAft>
                <a:spcPts val="0"/>
              </a:spcAft>
              <a:buClr>
                <a:schemeClr val="dk1"/>
              </a:buClr>
              <a:buSzPts val="3600"/>
              <a:buFont typeface="Calibri"/>
              <a:buNone/>
            </a:pPr>
            <a:endParaRPr sz="3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600" b="0" i="0" u="none">
              <a:solidFill>
                <a:schemeClr val="dk1"/>
              </a:solidFill>
              <a:latin typeface="Times New Roman"/>
              <a:ea typeface="Times New Roman"/>
              <a:cs typeface="Times New Roman"/>
              <a:sym typeface="Times New Roman"/>
            </a:endParaRPr>
          </a:p>
        </p:txBody>
      </p:sp>
      <p:sp>
        <p:nvSpPr>
          <p:cNvPr id="498" name="Google Shape;498;p5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39"/>
          <p:cNvSpPr txBox="1"/>
          <p:nvPr/>
        </p:nvSpPr>
        <p:spPr>
          <a:xfrm>
            <a:off x="1358900" y="2759075"/>
            <a:ext cx="17532300" cy="1935300"/>
          </a:xfrm>
          <a:prstGeom prst="rect">
            <a:avLst/>
          </a:prstGeom>
          <a:noFill/>
          <a:ln>
            <a:noFill/>
          </a:ln>
        </p:spPr>
        <p:txBody>
          <a:bodyPr spcFirstLastPara="1" wrap="square" lIns="0" tIns="12050" rIns="0" bIns="0" anchor="t" anchorCtr="0">
            <a:spAutoFit/>
          </a:bodyPr>
          <a:lstStyle/>
          <a:p>
            <a:pPr marL="755650" marR="0" lvl="0" indent="-463550" algn="l" rtl="0">
              <a:lnSpc>
                <a:spcPct val="150000"/>
              </a:lnSpc>
              <a:spcBef>
                <a:spcPts val="0"/>
              </a:spcBef>
              <a:spcAft>
                <a:spcPts val="0"/>
              </a:spcAft>
              <a:buClr>
                <a:schemeClr val="dk1"/>
              </a:buClr>
              <a:buSzPts val="4400"/>
              <a:buFont typeface="Calibri"/>
              <a:buNone/>
            </a:pPr>
            <a:endParaRPr sz="4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4400" b="0" i="0" u="none">
              <a:solidFill>
                <a:schemeClr val="dk1"/>
              </a:solidFill>
              <a:latin typeface="Times New Roman"/>
              <a:ea typeface="Times New Roman"/>
              <a:cs typeface="Times New Roman"/>
              <a:sym typeface="Times New Roman"/>
            </a:endParaRPr>
          </a:p>
        </p:txBody>
      </p:sp>
      <p:sp>
        <p:nvSpPr>
          <p:cNvPr id="273" name="Google Shape;273;p3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3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3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3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3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78" name="Google Shape;278;p39"/>
          <p:cNvSpPr txBox="1"/>
          <p:nvPr/>
        </p:nvSpPr>
        <p:spPr>
          <a:xfrm>
            <a:off x="1358900" y="1616075"/>
            <a:ext cx="17227500" cy="56244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C00000"/>
              </a:buClr>
              <a:buSzPts val="4600"/>
              <a:buFont typeface="Playfair Display"/>
              <a:buNone/>
            </a:pPr>
            <a:r>
              <a:rPr lang="en-US" sz="4600" b="1" i="0" u="none">
                <a:solidFill>
                  <a:srgbClr val="C00000"/>
                </a:solidFill>
                <a:latin typeface="Playfair Display"/>
                <a:ea typeface="Playfair Display"/>
                <a:cs typeface="Playfair Display"/>
                <a:sym typeface="Playfair Display"/>
              </a:rPr>
              <a:t>Contents</a:t>
            </a:r>
            <a:endParaRPr/>
          </a:p>
          <a:p>
            <a:pPr marL="12700" marR="0" lvl="0" indent="0" algn="l" rtl="0">
              <a:lnSpc>
                <a:spcPct val="100000"/>
              </a:lnSpc>
              <a:spcBef>
                <a:spcPts val="100"/>
              </a:spcBef>
              <a:spcAft>
                <a:spcPts val="0"/>
              </a:spcAft>
              <a:buClr>
                <a:schemeClr val="dk1"/>
              </a:buClr>
              <a:buSzPts val="4000"/>
              <a:buFont typeface="Calibri"/>
              <a:buNone/>
            </a:pPr>
            <a:endParaRPr sz="4000" b="0" i="0" u="none">
              <a:solidFill>
                <a:srgbClr val="005893"/>
              </a:solidFill>
              <a:latin typeface="Playfair Display"/>
              <a:ea typeface="Playfair Display"/>
              <a:cs typeface="Playfair Display"/>
              <a:sym typeface="Playfair Display"/>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Definition of a computer</a:t>
            </a:r>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Components of computer system </a:t>
            </a:r>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Programming Languages</a:t>
            </a:r>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Design and implementation of efficient programs </a:t>
            </a:r>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Program Design Tools: Algorithms, Flowcharts and Pseudocodes. </a:t>
            </a:r>
            <a:endParaRPr/>
          </a:p>
          <a:p>
            <a:pPr marL="12700" marR="0" lvl="0" indent="-254000" algn="l" rtl="0">
              <a:lnSpc>
                <a:spcPct val="100000"/>
              </a:lnSpc>
              <a:spcBef>
                <a:spcPts val="100"/>
              </a:spcBef>
              <a:spcAft>
                <a:spcPts val="0"/>
              </a:spcAft>
              <a:buClr>
                <a:srgbClr val="005893"/>
              </a:buClr>
              <a:buSzPts val="4000"/>
              <a:buFont typeface="Calibri"/>
              <a:buAutoNum type="arabicPeriod"/>
            </a:pPr>
            <a:r>
              <a:rPr lang="en-US" sz="4000" b="0" i="0" u="none">
                <a:solidFill>
                  <a:srgbClr val="005893"/>
                </a:solidFill>
                <a:latin typeface="Playfair Display"/>
                <a:ea typeface="Playfair Display"/>
                <a:cs typeface="Playfair Display"/>
                <a:sym typeface="Playfair Display"/>
              </a:rPr>
              <a:t>Types of Errors</a:t>
            </a:r>
            <a:endParaRPr/>
          </a:p>
          <a:p>
            <a:pPr marL="0" marR="0" lvl="0" indent="0" algn="l" rtl="0">
              <a:lnSpc>
                <a:spcPct val="100000"/>
              </a:lnSpc>
              <a:spcBef>
                <a:spcPts val="0"/>
              </a:spcBef>
              <a:spcAft>
                <a:spcPts val="0"/>
              </a:spcAft>
              <a:buNone/>
            </a:pPr>
            <a:endParaRPr sz="4000" b="0" i="0" u="none">
              <a:solidFill>
                <a:srgbClr val="005893"/>
              </a:solidFill>
              <a:latin typeface="Playfair Display"/>
              <a:ea typeface="Playfair Display"/>
              <a:cs typeface="Playfair Display"/>
              <a:sym typeface="Playfair Display"/>
            </a:endParaRPr>
          </a:p>
        </p:txBody>
      </p:sp>
      <p:sp>
        <p:nvSpPr>
          <p:cNvPr id="279" name="Google Shape;279;p3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502"/>
        <p:cNvGrpSpPr/>
        <p:nvPr/>
      </p:nvGrpSpPr>
      <p:grpSpPr>
        <a:xfrm>
          <a:off x="0" y="0"/>
          <a:ext cx="0" cy="0"/>
          <a:chOff x="0" y="0"/>
          <a:chExt cx="0" cy="0"/>
        </a:xfrm>
      </p:grpSpPr>
      <p:sp>
        <p:nvSpPr>
          <p:cNvPr id="503" name="Google Shape;503;p57"/>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4" name="Google Shape;504;p57"/>
          <p:cNvSpPr txBox="1"/>
          <p:nvPr/>
        </p:nvSpPr>
        <p:spPr>
          <a:xfrm>
            <a:off x="1008062" y="1387475"/>
            <a:ext cx="17532300" cy="64041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4000"/>
              <a:buFont typeface="Bookman Old Style"/>
              <a:buNone/>
            </a:pPr>
            <a:r>
              <a:rPr lang="en-US" sz="4000" b="1" i="0" u="none">
                <a:solidFill>
                  <a:srgbClr val="00B050"/>
                </a:solidFill>
                <a:latin typeface="Bookman Old Style"/>
                <a:ea typeface="Bookman Old Style"/>
                <a:cs typeface="Bookman Old Style"/>
                <a:sym typeface="Bookman Old Style"/>
              </a:rPr>
              <a:t>2. Operating System (OS):</a:t>
            </a:r>
            <a:endParaRPr/>
          </a:p>
          <a:p>
            <a:pPr marL="12700" marR="0" lvl="0" indent="-279400" algn="l" rtl="0">
              <a:lnSpc>
                <a:spcPct val="100000"/>
              </a:lnSpc>
              <a:spcBef>
                <a:spcPts val="100"/>
              </a:spcBef>
              <a:spcAft>
                <a:spcPts val="0"/>
              </a:spcAft>
              <a:buClr>
                <a:schemeClr val="dk1"/>
              </a:buClr>
              <a:buSzPts val="4400"/>
              <a:buFont typeface="Arial"/>
              <a:buChar char="•"/>
            </a:pPr>
            <a:r>
              <a:rPr lang="en-US" sz="4400" b="0" i="0" u="none">
                <a:solidFill>
                  <a:schemeClr val="dk1"/>
                </a:solidFill>
                <a:latin typeface="Bookman Old Style"/>
                <a:ea typeface="Bookman Old Style"/>
                <a:cs typeface="Bookman Old Style"/>
                <a:sym typeface="Bookman Old Style"/>
              </a:rPr>
              <a:t>The primary goal of an operating system is to make the computer system (or any other device in which it is installed like a cell phone) convenient and efficient to use. </a:t>
            </a:r>
            <a:endParaRPr/>
          </a:p>
          <a:p>
            <a:pPr marL="12700" marR="0" lvl="0" indent="-279400" algn="l" rtl="0">
              <a:lnSpc>
                <a:spcPct val="100000"/>
              </a:lnSpc>
              <a:spcBef>
                <a:spcPts val="100"/>
              </a:spcBef>
              <a:spcAft>
                <a:spcPts val="0"/>
              </a:spcAft>
              <a:buClr>
                <a:schemeClr val="dk1"/>
              </a:buClr>
              <a:buSzPts val="4400"/>
              <a:buFont typeface="Arial"/>
              <a:buChar char="•"/>
            </a:pPr>
            <a:r>
              <a:rPr lang="en-US" sz="4400" b="0" i="0" u="none">
                <a:solidFill>
                  <a:schemeClr val="dk1"/>
                </a:solidFill>
                <a:latin typeface="Bookman Old Style"/>
                <a:ea typeface="Bookman Old Style"/>
                <a:cs typeface="Bookman Old Style"/>
                <a:sym typeface="Bookman Old Style"/>
              </a:rPr>
              <a:t>Offers generic services to support user applications. </a:t>
            </a:r>
            <a:endParaRPr/>
          </a:p>
          <a:p>
            <a:pPr marL="12700" marR="0" lvl="0" indent="-279400" algn="l" rtl="0">
              <a:lnSpc>
                <a:spcPct val="100000"/>
              </a:lnSpc>
              <a:spcBef>
                <a:spcPts val="100"/>
              </a:spcBef>
              <a:spcAft>
                <a:spcPts val="0"/>
              </a:spcAft>
              <a:buClr>
                <a:schemeClr val="dk1"/>
              </a:buClr>
              <a:buSzPts val="4400"/>
              <a:buFont typeface="Arial"/>
              <a:buChar char="•"/>
            </a:pPr>
            <a:r>
              <a:rPr lang="en-US" sz="4400" b="0" i="0" u="none">
                <a:solidFill>
                  <a:schemeClr val="dk1"/>
                </a:solidFill>
                <a:latin typeface="Bookman Old Style"/>
                <a:ea typeface="Bookman Old Style"/>
                <a:cs typeface="Bookman Old Style"/>
                <a:sym typeface="Bookman Old Style"/>
              </a:rPr>
              <a:t>Ensures that the system resources (such as CPU, memory, I/O devices) are utilized efficiently</a:t>
            </a:r>
            <a:endParaRPr/>
          </a:p>
          <a:p>
            <a:pPr marL="12700" marR="0" lvl="0" indent="-279400" algn="l" rtl="0">
              <a:lnSpc>
                <a:spcPct val="100000"/>
              </a:lnSpc>
              <a:spcBef>
                <a:spcPts val="100"/>
              </a:spcBef>
              <a:spcAft>
                <a:spcPts val="0"/>
              </a:spcAft>
              <a:buClr>
                <a:schemeClr val="dk1"/>
              </a:buClr>
              <a:buSzPts val="4400"/>
              <a:buFont typeface="Arial"/>
              <a:buChar char="•"/>
            </a:pPr>
            <a:r>
              <a:rPr lang="en-US" sz="4400" b="0" i="0" u="none">
                <a:solidFill>
                  <a:schemeClr val="dk1"/>
                </a:solidFill>
                <a:latin typeface="Bookman Old Style"/>
                <a:ea typeface="Bookman Old Style"/>
                <a:cs typeface="Bookman Old Style"/>
                <a:sym typeface="Bookman Old Style"/>
              </a:rPr>
              <a:t>OS - to have a control policy and algorithm to allocate the system resources.</a:t>
            </a:r>
            <a:endParaRPr/>
          </a:p>
        </p:txBody>
      </p:sp>
      <p:sp>
        <p:nvSpPr>
          <p:cNvPr id="505" name="Google Shape;505;p5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6" name="Google Shape;506;p5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7" name="Google Shape;507;p5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8" name="Google Shape;508;p5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9" name="Google Shape;509;p57"/>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10" name="Google Shape;510;p5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14"/>
        <p:cNvGrpSpPr/>
        <p:nvPr/>
      </p:nvGrpSpPr>
      <p:grpSpPr>
        <a:xfrm>
          <a:off x="0" y="0"/>
          <a:ext cx="0" cy="0"/>
          <a:chOff x="0" y="0"/>
          <a:chExt cx="0" cy="0"/>
        </a:xfrm>
      </p:grpSpPr>
      <p:sp>
        <p:nvSpPr>
          <p:cNvPr id="515" name="Google Shape;515;p58"/>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6" name="Google Shape;516;p58"/>
          <p:cNvSpPr txBox="1"/>
          <p:nvPr/>
        </p:nvSpPr>
        <p:spPr>
          <a:xfrm>
            <a:off x="1003300" y="1068387"/>
            <a:ext cx="17532300" cy="90153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4000"/>
              <a:buFont typeface="Bookman Old Style"/>
              <a:buNone/>
            </a:pPr>
            <a:r>
              <a:rPr lang="en-US" sz="4000" b="1" i="0" u="none">
                <a:solidFill>
                  <a:srgbClr val="00B050"/>
                </a:solidFill>
                <a:latin typeface="Bookman Old Style"/>
                <a:ea typeface="Bookman Old Style"/>
                <a:cs typeface="Bookman Old Style"/>
                <a:sym typeface="Bookman Old Style"/>
              </a:rPr>
              <a:t>3.Utility Software:</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Utility software is used to analyze, configure, optimize, and maintain the computer system. </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Utility programs may be requested by application programs during their execution for multiple purposes. </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Some of them are as follows: </a:t>
            </a:r>
            <a:endParaRPr/>
          </a:p>
          <a:p>
            <a:pPr marL="1714500" marR="0" lvl="1" indent="-254000" algn="l" rtl="0">
              <a:lnSpc>
                <a:spcPct val="100000"/>
              </a:lnSpc>
              <a:spcBef>
                <a:spcPts val="100"/>
              </a:spcBef>
              <a:spcAft>
                <a:spcPts val="0"/>
              </a:spcAft>
              <a:buClr>
                <a:schemeClr val="dk1"/>
              </a:buClr>
              <a:buSzPts val="4000"/>
              <a:buFont typeface="Courier New"/>
              <a:buChar char="o"/>
            </a:pPr>
            <a:r>
              <a:rPr lang="en-US" sz="4000" b="0" i="0" u="none" strike="noStrike" cap="none">
                <a:solidFill>
                  <a:schemeClr val="dk1"/>
                </a:solidFill>
                <a:latin typeface="Bookman Old Style"/>
                <a:ea typeface="Bookman Old Style"/>
                <a:cs typeface="Bookman Old Style"/>
                <a:sym typeface="Bookman Old Style"/>
              </a:rPr>
              <a:t>   Disk defragmenters, Disk checkers, Disk cleaners,  Disk space analysers, Disk partitions utilities, </a:t>
            </a:r>
            <a:endParaRPr/>
          </a:p>
          <a:p>
            <a:pPr marL="1714500" marR="0" lvl="1" indent="-254000" algn="l" rtl="0">
              <a:lnSpc>
                <a:spcPct val="100000"/>
              </a:lnSpc>
              <a:spcBef>
                <a:spcPts val="100"/>
              </a:spcBef>
              <a:spcAft>
                <a:spcPts val="0"/>
              </a:spcAft>
              <a:buClr>
                <a:schemeClr val="dk1"/>
              </a:buClr>
              <a:buSzPts val="4000"/>
              <a:buFont typeface="Courier New"/>
              <a:buChar char="o"/>
            </a:pPr>
            <a:r>
              <a:rPr lang="en-US" sz="4000" b="0" i="0" u="none" strike="noStrike" cap="none">
                <a:solidFill>
                  <a:schemeClr val="dk1"/>
                </a:solidFill>
                <a:latin typeface="Bookman Old Style"/>
                <a:ea typeface="Bookman Old Style"/>
                <a:cs typeface="Bookman Old Style"/>
                <a:sym typeface="Bookman Old Style"/>
              </a:rPr>
              <a:t>Backup utilities, Disk compression utilities, File managers, System profilers, Anti-virus utilities , Data compression utilities, </a:t>
            </a:r>
            <a:endParaRPr/>
          </a:p>
          <a:p>
            <a:pPr marL="1714500" marR="0" lvl="1" indent="-254000" algn="l" rtl="0">
              <a:lnSpc>
                <a:spcPct val="100000"/>
              </a:lnSpc>
              <a:spcBef>
                <a:spcPts val="100"/>
              </a:spcBef>
              <a:spcAft>
                <a:spcPts val="0"/>
              </a:spcAft>
              <a:buClr>
                <a:schemeClr val="dk1"/>
              </a:buClr>
              <a:buSzPts val="4000"/>
              <a:buFont typeface="Courier New"/>
              <a:buChar char="o"/>
            </a:pPr>
            <a:r>
              <a:rPr lang="en-US" sz="4000" b="0" i="0" u="none" strike="noStrike" cap="none">
                <a:solidFill>
                  <a:schemeClr val="dk1"/>
                </a:solidFill>
                <a:latin typeface="Bookman Old Style"/>
                <a:ea typeface="Bookman Old Style"/>
                <a:cs typeface="Bookman Old Style"/>
                <a:sym typeface="Bookman Old Style"/>
              </a:rPr>
              <a:t>Cryptographic utilities, Launcher applications, Registry cleaners, Network utilities, Command line interface (CLI) and </a:t>
            </a:r>
            <a:endParaRPr/>
          </a:p>
          <a:p>
            <a:pPr marL="1714500" marR="0" lvl="2" indent="-254000" algn="l" rtl="0">
              <a:lnSpc>
                <a:spcPct val="100000"/>
              </a:lnSpc>
              <a:spcBef>
                <a:spcPts val="100"/>
              </a:spcBef>
              <a:spcAft>
                <a:spcPts val="0"/>
              </a:spcAft>
              <a:buClr>
                <a:schemeClr val="dk1"/>
              </a:buClr>
              <a:buSzPts val="4000"/>
              <a:buFont typeface="Courier New"/>
              <a:buChar char="o"/>
            </a:pPr>
            <a:r>
              <a:rPr lang="en-US" sz="4000" b="0" i="0" u="none" strike="noStrike" cap="none">
                <a:solidFill>
                  <a:schemeClr val="dk1"/>
                </a:solidFill>
                <a:latin typeface="Bookman Old Style"/>
                <a:ea typeface="Bookman Old Style"/>
                <a:cs typeface="Bookman Old Style"/>
                <a:sym typeface="Bookman Old Style"/>
              </a:rPr>
              <a:t>Graphical user interface (GUI).</a:t>
            </a:r>
            <a:endParaRPr/>
          </a:p>
        </p:txBody>
      </p:sp>
      <p:sp>
        <p:nvSpPr>
          <p:cNvPr id="517" name="Google Shape;517;p5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8" name="Google Shape;518;p5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9" name="Google Shape;519;p5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0" name="Google Shape;520;p5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1" name="Google Shape;521;p58"/>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22" name="Google Shape;522;p58"/>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7" name="Google Shape;527;p59"/>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8" name="Google Shape;528;p59"/>
          <p:cNvSpPr txBox="1"/>
          <p:nvPr/>
        </p:nvSpPr>
        <p:spPr>
          <a:xfrm>
            <a:off x="1008062" y="1387475"/>
            <a:ext cx="17532300" cy="111999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4000"/>
              <a:buFont typeface="Bookman Old Style"/>
              <a:buNone/>
            </a:pPr>
            <a:r>
              <a:rPr lang="en-US" sz="4000" b="1" i="0" u="none">
                <a:solidFill>
                  <a:srgbClr val="00B050"/>
                </a:solidFill>
                <a:latin typeface="Bookman Old Style"/>
                <a:ea typeface="Bookman Old Style"/>
                <a:cs typeface="Bookman Old Style"/>
                <a:sym typeface="Bookman Old Style"/>
              </a:rPr>
              <a:t>4. Compiler, Interpreter, Linker, and Loader</a:t>
            </a:r>
            <a:endParaRPr/>
          </a:p>
          <a:p>
            <a:pPr marL="12700" marR="0" lvl="0" indent="0" algn="l" rtl="0">
              <a:lnSpc>
                <a:spcPct val="100000"/>
              </a:lnSpc>
              <a:spcBef>
                <a:spcPts val="10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Compiler:</a:t>
            </a:r>
            <a:r>
              <a:rPr lang="en-US" sz="3600" b="0" i="0" u="none">
                <a:solidFill>
                  <a:schemeClr val="dk1"/>
                </a:solidFill>
                <a:latin typeface="Bookman Old Style"/>
                <a:ea typeface="Bookman Old Style"/>
                <a:cs typeface="Bookman Old Style"/>
                <a:sym typeface="Bookman Old Style"/>
              </a:rPr>
              <a:t> </a:t>
            </a:r>
            <a:endParaRPr/>
          </a:p>
          <a:p>
            <a:pPr marL="12700" marR="0" lvl="0" indent="-228600" algn="l" rtl="0">
              <a:lnSpc>
                <a:spcPct val="10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It is a special type of program that transforms the source code written in a programming language (the source language) into machine language comprising just two digits, 1s and 0s (the target language). </a:t>
            </a:r>
            <a:endParaRPr/>
          </a:p>
          <a:p>
            <a:pPr marL="12700" marR="0" lvl="0" indent="-228600" algn="l" rtl="0">
              <a:lnSpc>
                <a:spcPct val="10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The resultant code in 1s and 0s is known as the object code. </a:t>
            </a:r>
            <a:endParaRPr/>
          </a:p>
          <a:p>
            <a:pPr marL="12700" marR="0" lvl="0" indent="-228600" algn="l" rtl="0">
              <a:lnSpc>
                <a:spcPct val="10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The object code is the one which will be used to create an executable program.</a:t>
            </a:r>
            <a:endParaRPr sz="3600" b="1" i="0" u="none">
              <a:solidFill>
                <a:schemeClr val="dk1"/>
              </a:solidFill>
              <a:latin typeface="Bookman Old Style"/>
              <a:ea typeface="Bookman Old Style"/>
              <a:cs typeface="Bookman Old Style"/>
              <a:sym typeface="Bookman Old Style"/>
            </a:endParaRPr>
          </a:p>
          <a:p>
            <a:pPr marL="12700" marR="0" lvl="0" indent="0" algn="l" rtl="0">
              <a:lnSpc>
                <a:spcPct val="100000"/>
              </a:lnSpc>
              <a:spcBef>
                <a:spcPts val="10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Interpreter</a:t>
            </a:r>
            <a:endParaRPr/>
          </a:p>
          <a:p>
            <a:pPr marL="12700" marR="0" lvl="0" indent="-228600" algn="l" rtl="0">
              <a:lnSpc>
                <a:spcPct val="10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The interpreter, on the other hand, translates the instructions into an intermediate form, which it then executes.</a:t>
            </a:r>
            <a:endParaRPr/>
          </a:p>
          <a:p>
            <a:pPr marL="12700" marR="0" lvl="0" indent="-228600" algn="l" rtl="0">
              <a:lnSpc>
                <a:spcPct val="10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 interpreter interprets the source code line by line</a:t>
            </a:r>
            <a:endParaRPr/>
          </a:p>
          <a:p>
            <a:pPr marL="12700" marR="0" lvl="0" indent="0" algn="l" rtl="0">
              <a:lnSpc>
                <a:spcPct val="100000"/>
              </a:lnSpc>
              <a:spcBef>
                <a:spcPts val="10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Linker</a:t>
            </a:r>
            <a:r>
              <a:rPr lang="en-US" sz="3600" b="0" i="0" u="none">
                <a:solidFill>
                  <a:schemeClr val="dk1"/>
                </a:solidFill>
                <a:latin typeface="Bookman Old Style"/>
                <a:ea typeface="Bookman Old Style"/>
                <a:cs typeface="Bookman Old Style"/>
                <a:sym typeface="Bookman Old Style"/>
              </a:rPr>
              <a:t>(link editor binder) It is a program that combines object modules to form an executable program. The compiler automatically invokes the linker as the last step in compiling a program, to put together all the submodules object codes together.</a:t>
            </a:r>
            <a:endParaRPr/>
          </a:p>
          <a:p>
            <a:pPr marL="12700" marR="0" lvl="0" indent="0" algn="l" rtl="0">
              <a:lnSpc>
                <a:spcPct val="100000"/>
              </a:lnSpc>
              <a:spcBef>
                <a:spcPts val="10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Loader</a:t>
            </a:r>
            <a:r>
              <a:rPr lang="en-US" sz="3600" b="0" i="0" u="none">
                <a:solidFill>
                  <a:schemeClr val="dk1"/>
                </a:solidFill>
                <a:latin typeface="Bookman Old Style"/>
                <a:ea typeface="Bookman Old Style"/>
                <a:cs typeface="Bookman Old Style"/>
                <a:sym typeface="Bookman Old Style"/>
              </a:rPr>
              <a:t> It is a special type of program that copies programs from a storage device to main memory, where they can be executed.</a:t>
            </a:r>
            <a:endParaRPr sz="3600" b="1" i="0" u="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3600" b="1" i="0" u="none">
              <a:solidFill>
                <a:schemeClr val="dk1"/>
              </a:solidFill>
              <a:latin typeface="Bookman Old Style"/>
              <a:ea typeface="Bookman Old Style"/>
              <a:cs typeface="Bookman Old Style"/>
              <a:sym typeface="Bookman Old Style"/>
            </a:endParaRPr>
          </a:p>
        </p:txBody>
      </p:sp>
      <p:sp>
        <p:nvSpPr>
          <p:cNvPr id="529" name="Google Shape;529;p5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0" name="Google Shape;530;p5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1" name="Google Shape;531;p5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2" name="Google Shape;532;p5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3" name="Google Shape;533;p5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34" name="Google Shape;534;p5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39" name="Google Shape;539;p60"/>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0" name="Google Shape;540;p60"/>
          <p:cNvSpPr txBox="1"/>
          <p:nvPr/>
        </p:nvSpPr>
        <p:spPr>
          <a:xfrm>
            <a:off x="1008062" y="1387475"/>
            <a:ext cx="17532300" cy="50277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4000"/>
              <a:buFont typeface="Bookman Old Style"/>
              <a:buNone/>
            </a:pPr>
            <a:r>
              <a:rPr lang="en-US" sz="4000" b="1" i="0" u="none">
                <a:solidFill>
                  <a:schemeClr val="dk1"/>
                </a:solidFill>
                <a:latin typeface="Bookman Old Style"/>
                <a:ea typeface="Bookman Old Style"/>
                <a:cs typeface="Bookman Old Style"/>
                <a:sym typeface="Bookman Old Style"/>
              </a:rPr>
              <a:t>Application Software:</a:t>
            </a:r>
            <a:endParaRPr/>
          </a:p>
          <a:p>
            <a:pPr marL="584200" marR="0" lvl="0" indent="-571500" algn="l" rtl="0">
              <a:lnSpc>
                <a:spcPct val="150000"/>
              </a:lnSpc>
              <a:spcBef>
                <a:spcPts val="10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 </a:t>
            </a:r>
            <a:r>
              <a:rPr lang="en-US" sz="3600" b="0" i="0" u="none">
                <a:solidFill>
                  <a:schemeClr val="dk1"/>
                </a:solidFill>
                <a:latin typeface="Bookman Old Style"/>
                <a:ea typeface="Bookman Old Style"/>
                <a:cs typeface="Bookman Old Style"/>
                <a:sym typeface="Bookman Old Style"/>
              </a:rPr>
              <a:t>Application software is a type of computer software that employs the capabilities of a computer directly to perform a user-defined task.</a:t>
            </a:r>
            <a:endParaRPr/>
          </a:p>
          <a:p>
            <a:pPr marL="584200" marR="0" lvl="0" indent="-57150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Typical examples of software applications are word processors, spreadsheets, media players, education software, CAD, CAM, data communication software, and statistical and operational research software</a:t>
            </a:r>
            <a:endParaRPr/>
          </a:p>
        </p:txBody>
      </p:sp>
      <p:sp>
        <p:nvSpPr>
          <p:cNvPr id="541" name="Google Shape;541;p6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2" name="Google Shape;542;p6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3" name="Google Shape;543;p6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4" name="Google Shape;544;p6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5" name="Google Shape;545;p6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46" name="Google Shape;546;p6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550"/>
        <p:cNvGrpSpPr/>
        <p:nvPr/>
      </p:nvGrpSpPr>
      <p:grpSpPr>
        <a:xfrm>
          <a:off x="0" y="0"/>
          <a:ext cx="0" cy="0"/>
          <a:chOff x="0" y="0"/>
          <a:chExt cx="0" cy="0"/>
        </a:xfrm>
      </p:grpSpPr>
      <p:sp>
        <p:nvSpPr>
          <p:cNvPr id="551" name="Google Shape;551;p61"/>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2" name="Google Shape;552;p61"/>
          <p:cNvSpPr txBox="1"/>
          <p:nvPr/>
        </p:nvSpPr>
        <p:spPr>
          <a:xfrm>
            <a:off x="1008062" y="1387475"/>
            <a:ext cx="17532300" cy="8255100"/>
          </a:xfrm>
          <a:prstGeom prst="rect">
            <a:avLst/>
          </a:prstGeom>
          <a:noFill/>
          <a:ln>
            <a:noFill/>
          </a:ln>
        </p:spPr>
        <p:txBody>
          <a:bodyPr spcFirstLastPara="1" wrap="square" lIns="0" tIns="12050" rIns="0" bIns="0" anchor="t" anchorCtr="0">
            <a:spAutoFit/>
          </a:bodyPr>
          <a:lstStyle/>
          <a:p>
            <a:pPr marL="584200" marR="0" lvl="0" indent="-571500" algn="just" rtl="0">
              <a:lnSpc>
                <a:spcPct val="150000"/>
              </a:lnSpc>
              <a:spcBef>
                <a:spcPts val="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A programming language is a language specifically designed to express computations that can be performed by the computer. </a:t>
            </a:r>
            <a:endParaRPr/>
          </a:p>
          <a:p>
            <a:pPr marL="584200" marR="0" lvl="0" indent="-571500" algn="just" rtl="0">
              <a:lnSpc>
                <a:spcPct val="15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Programming languages are used to create programs that control the behaviour of a system, to express algorithms, or as a mode of human–computer communication.</a:t>
            </a:r>
            <a:endParaRPr/>
          </a:p>
          <a:p>
            <a:pPr marL="584200" marR="0" lvl="0" indent="-571500" algn="just" rtl="0">
              <a:lnSpc>
                <a:spcPct val="15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programming languages have a vocabulary of syntax and semantics for instructing a computer to perform specific tasks. </a:t>
            </a:r>
            <a:endParaRPr/>
          </a:p>
          <a:p>
            <a:pPr marL="584200" marR="0" lvl="0" indent="-571500" algn="just" rtl="0">
              <a:lnSpc>
                <a:spcPct val="15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The term programming language usually refers to high-level languages, such as BASIC, C, C++, COBOL, FORTRAN</a:t>
            </a:r>
            <a:endParaRPr/>
          </a:p>
        </p:txBody>
      </p:sp>
      <p:sp>
        <p:nvSpPr>
          <p:cNvPr id="553" name="Google Shape;553;p6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4" name="Google Shape;554;p6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5" name="Google Shape;555;p6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6" name="Google Shape;556;p6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7" name="Google Shape;557;p6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58" name="Google Shape;558;p61"/>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559" name="Google Shape;559;p61"/>
          <p:cNvSpPr txBox="1"/>
          <p:nvPr/>
        </p:nvSpPr>
        <p:spPr>
          <a:xfrm>
            <a:off x="4210050" y="147637"/>
            <a:ext cx="11658600" cy="947700"/>
          </a:xfrm>
          <a:prstGeom prst="rect">
            <a:avLst/>
          </a:prstGeom>
          <a:noFill/>
          <a:ln>
            <a:noFill/>
          </a:ln>
        </p:spPr>
        <p:txBody>
          <a:bodyPr spcFirstLastPara="1" wrap="square" lIns="91425" tIns="45700" rIns="91425" bIns="45700" anchor="t" anchorCtr="0">
            <a:spAutoFit/>
          </a:bodyPr>
          <a:lstStyle/>
          <a:p>
            <a:pPr marL="12700" marR="0" lvl="0" indent="0" algn="ctr" rtl="0">
              <a:lnSpc>
                <a:spcPct val="150000"/>
              </a:lnSpc>
              <a:spcBef>
                <a:spcPts val="0"/>
              </a:spcBef>
              <a:spcAft>
                <a:spcPts val="0"/>
              </a:spcAft>
              <a:buClr>
                <a:srgbClr val="005893"/>
              </a:buClr>
              <a:buSzPts val="4200"/>
              <a:buFont typeface="Bookman Old Style"/>
              <a:buNone/>
            </a:pPr>
            <a:r>
              <a:rPr lang="en-US" sz="4200" b="1" i="0" u="none">
                <a:solidFill>
                  <a:srgbClr val="005893"/>
                </a:solidFill>
                <a:latin typeface="Bookman Old Style"/>
                <a:ea typeface="Bookman Old Style"/>
                <a:cs typeface="Bookman Old Style"/>
                <a:sym typeface="Bookman Old Style"/>
              </a:rPr>
              <a:t>PROGRAMMING LANGUAGES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563"/>
        <p:cNvGrpSpPr/>
        <p:nvPr/>
      </p:nvGrpSpPr>
      <p:grpSpPr>
        <a:xfrm>
          <a:off x="0" y="0"/>
          <a:ext cx="0" cy="0"/>
          <a:chOff x="0" y="0"/>
          <a:chExt cx="0" cy="0"/>
        </a:xfrm>
      </p:grpSpPr>
      <p:sp>
        <p:nvSpPr>
          <p:cNvPr id="564" name="Google Shape;564;p6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5" name="Google Shape;565;p62"/>
          <p:cNvSpPr txBox="1"/>
          <p:nvPr/>
        </p:nvSpPr>
        <p:spPr>
          <a:xfrm>
            <a:off x="1008062" y="1387475"/>
            <a:ext cx="17532300" cy="107790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While high-level programming languages are easy for humans to read and understand, the computer actually understands the machine language that consists of numbers only. </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Each type of CPU has its own unique machine language</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 between the machine languages and high-level languages, there is another type of language known as assembly language. </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Assembly languages are similar to machine languages, but they are much easier to program because they allow a programmer to substitute names for numbers. </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There are two ways to convert the program written using any programming language into machine language is: compile the program or interpret the program</a:t>
            </a:r>
            <a:endParaRPr/>
          </a:p>
          <a:p>
            <a:pPr marL="0" marR="0" lvl="0" indent="0" algn="l" rtl="0">
              <a:lnSpc>
                <a:spcPct val="100000"/>
              </a:lnSpc>
              <a:spcBef>
                <a:spcPts val="0"/>
              </a:spcBef>
              <a:spcAft>
                <a:spcPts val="0"/>
              </a:spcAft>
              <a:buNone/>
            </a:pPr>
            <a:endParaRPr sz="3600" b="0" i="0" u="none">
              <a:solidFill>
                <a:schemeClr val="dk1"/>
              </a:solidFill>
              <a:latin typeface="Bookman Old Style"/>
              <a:ea typeface="Bookman Old Style"/>
              <a:cs typeface="Bookman Old Style"/>
              <a:sym typeface="Bookman Old Style"/>
            </a:endParaRPr>
          </a:p>
        </p:txBody>
      </p:sp>
      <p:sp>
        <p:nvSpPr>
          <p:cNvPr id="566" name="Google Shape;566;p6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7" name="Google Shape;567;p6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8" name="Google Shape;568;p6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9" name="Google Shape;569;p6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0" name="Google Shape;570;p6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71" name="Google Shape;571;p6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575"/>
        <p:cNvGrpSpPr/>
        <p:nvPr/>
      </p:nvGrpSpPr>
      <p:grpSpPr>
        <a:xfrm>
          <a:off x="0" y="0"/>
          <a:ext cx="0" cy="0"/>
          <a:chOff x="0" y="0"/>
          <a:chExt cx="0" cy="0"/>
        </a:xfrm>
      </p:grpSpPr>
      <p:sp>
        <p:nvSpPr>
          <p:cNvPr id="576" name="Google Shape;576;p63"/>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7" name="Google Shape;577;p63"/>
          <p:cNvSpPr txBox="1"/>
          <p:nvPr/>
        </p:nvSpPr>
        <p:spPr>
          <a:xfrm>
            <a:off x="1008062" y="1387475"/>
            <a:ext cx="17532300" cy="32862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The question of which language is the best depends on the following factors: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type of computer on which the program has to be executed</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type of program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expertise of the programmer</a:t>
            </a:r>
            <a:endParaRPr/>
          </a:p>
        </p:txBody>
      </p:sp>
      <p:sp>
        <p:nvSpPr>
          <p:cNvPr id="578" name="Google Shape;578;p6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9" name="Google Shape;579;p6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0" name="Google Shape;580;p6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1" name="Google Shape;581;p6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2" name="Google Shape;582;p63"/>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83" name="Google Shape;583;p63"/>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587"/>
        <p:cNvGrpSpPr/>
        <p:nvPr/>
      </p:nvGrpSpPr>
      <p:grpSpPr>
        <a:xfrm>
          <a:off x="0" y="0"/>
          <a:ext cx="0" cy="0"/>
          <a:chOff x="0" y="0"/>
          <a:chExt cx="0" cy="0"/>
        </a:xfrm>
      </p:grpSpPr>
      <p:sp>
        <p:nvSpPr>
          <p:cNvPr id="588" name="Google Shape;588;p64"/>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9" name="Google Shape;589;p64"/>
          <p:cNvSpPr txBox="1"/>
          <p:nvPr/>
        </p:nvSpPr>
        <p:spPr>
          <a:xfrm>
            <a:off x="1008062" y="1387475"/>
            <a:ext cx="15368700" cy="40863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entire program or software (collection of programs) development process is divided into a number of phases where each phase performs a well-defined task</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output of one phase provides the input for its subsequent phase.</a:t>
            </a:r>
            <a:endParaRPr/>
          </a:p>
        </p:txBody>
      </p:sp>
      <p:sp>
        <p:nvSpPr>
          <p:cNvPr id="590" name="Google Shape;590;p6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1" name="Google Shape;591;p6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2" name="Google Shape;592;p64"/>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3" name="Google Shape;593;p6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4" name="Google Shape;594;p64"/>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95" name="Google Shape;595;p64"/>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596" name="Google Shape;596;p64"/>
          <p:cNvPicPr preferRelativeResize="0"/>
          <p:nvPr/>
        </p:nvPicPr>
        <p:blipFill rotWithShape="1">
          <a:blip r:embed="rId4">
            <a:alphaModFix/>
          </a:blip>
          <a:srcRect/>
          <a:stretch/>
        </p:blipFill>
        <p:spPr>
          <a:xfrm>
            <a:off x="16376650" y="1616075"/>
            <a:ext cx="3581400" cy="8991601"/>
          </a:xfrm>
          <a:prstGeom prst="rect">
            <a:avLst/>
          </a:prstGeom>
          <a:noFill/>
          <a:ln>
            <a:noFill/>
          </a:ln>
        </p:spPr>
      </p:pic>
      <p:sp>
        <p:nvSpPr>
          <p:cNvPr id="597" name="Google Shape;597;p64"/>
          <p:cNvSpPr txBox="1"/>
          <p:nvPr/>
        </p:nvSpPr>
        <p:spPr>
          <a:xfrm>
            <a:off x="3321050" y="438150"/>
            <a:ext cx="13901700" cy="743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70C0"/>
              </a:buClr>
              <a:buSzPts val="3200"/>
              <a:buFont typeface="Bookman Old Style"/>
              <a:buNone/>
            </a:pPr>
            <a:r>
              <a:rPr lang="en-US" sz="3200" b="1" i="0" u="none">
                <a:solidFill>
                  <a:srgbClr val="0070C0"/>
                </a:solidFill>
                <a:latin typeface="Bookman Old Style"/>
                <a:ea typeface="Bookman Old Style"/>
                <a:cs typeface="Bookman Old Style"/>
                <a:sym typeface="Bookman Old Style"/>
              </a:rPr>
              <a:t>DESIGN AND IMPLEMENTATION OF EFFICIENT PROGRAMS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01"/>
        <p:cNvGrpSpPr/>
        <p:nvPr/>
      </p:nvGrpSpPr>
      <p:grpSpPr>
        <a:xfrm>
          <a:off x="0" y="0"/>
          <a:ext cx="0" cy="0"/>
          <a:chOff x="0" y="0"/>
          <a:chExt cx="0" cy="0"/>
        </a:xfrm>
      </p:grpSpPr>
      <p:sp>
        <p:nvSpPr>
          <p:cNvPr id="602" name="Google Shape;602;p65"/>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3" name="Google Shape;603;p65"/>
          <p:cNvSpPr txBox="1"/>
          <p:nvPr/>
        </p:nvSpPr>
        <p:spPr>
          <a:xfrm>
            <a:off x="1008062" y="1387475"/>
            <a:ext cx="18527700" cy="57738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Requirements Analysis: </a:t>
            </a:r>
            <a:endParaRPr/>
          </a:p>
          <a:p>
            <a:pPr marL="12700" marR="0" lvl="0" indent="-228600" algn="l" rtl="0">
              <a:lnSpc>
                <a:spcPct val="15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All the gathered users’ requirements are analysed to pen down the scope or the objective of the overall software product. </a:t>
            </a:r>
            <a:endParaRPr/>
          </a:p>
          <a:p>
            <a:pPr marL="12700" marR="0" lvl="0" indent="-228600" algn="l" rtl="0">
              <a:lnSpc>
                <a:spcPct val="15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Documenting every identified requirement of the users in order to avoid any doubts or uncertainty regarding the functionality of the programs. </a:t>
            </a:r>
            <a:endParaRPr/>
          </a:p>
          <a:p>
            <a:pPr marL="12700" marR="0" lvl="0" indent="-228600" algn="l" rtl="0">
              <a:lnSpc>
                <a:spcPct val="150000"/>
              </a:lnSpc>
              <a:spcBef>
                <a:spcPts val="100"/>
              </a:spcBef>
              <a:spcAft>
                <a:spcPts val="0"/>
              </a:spcAft>
              <a:buClr>
                <a:schemeClr val="dk1"/>
              </a:buClr>
              <a:buSzPts val="3600"/>
              <a:buFont typeface="Courier New"/>
              <a:buChar char="o"/>
            </a:pPr>
            <a:r>
              <a:rPr lang="en-US" sz="3600" b="0" i="0" u="none">
                <a:solidFill>
                  <a:schemeClr val="dk1"/>
                </a:solidFill>
                <a:latin typeface="Bookman Old Style"/>
                <a:ea typeface="Bookman Old Style"/>
                <a:cs typeface="Bookman Old Style"/>
                <a:sym typeface="Bookman Old Style"/>
              </a:rPr>
              <a:t>The functionality, capability, performance, availability of hardware and software components are all analysed in this phase</a:t>
            </a:r>
            <a:endParaRPr/>
          </a:p>
        </p:txBody>
      </p:sp>
      <p:sp>
        <p:nvSpPr>
          <p:cNvPr id="604" name="Google Shape;604;p6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5" name="Google Shape;605;p6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6" name="Google Shape;606;p6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7" name="Google Shape;607;p6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8" name="Google Shape;608;p65"/>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09" name="Google Shape;609;p6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0" name="Google Shape;610;p65"/>
          <p:cNvSpPr txBox="1"/>
          <p:nvPr/>
        </p:nvSpPr>
        <p:spPr>
          <a:xfrm>
            <a:off x="3321050" y="438150"/>
            <a:ext cx="13901700" cy="743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70C0"/>
              </a:buClr>
              <a:buSzPts val="3200"/>
              <a:buFont typeface="Bookman Old Style"/>
              <a:buNone/>
            </a:pPr>
            <a:r>
              <a:rPr lang="en-US" sz="3200" b="1" i="0" u="none">
                <a:solidFill>
                  <a:srgbClr val="0070C0"/>
                </a:solidFill>
                <a:latin typeface="Bookman Old Style"/>
                <a:ea typeface="Bookman Old Style"/>
                <a:cs typeface="Bookman Old Style"/>
                <a:sym typeface="Bookman Old Style"/>
              </a:rPr>
              <a:t>DESIGN AND IMPLEMENTATION OF EFFICIENT PROGRAMS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614"/>
        <p:cNvGrpSpPr/>
        <p:nvPr/>
      </p:nvGrpSpPr>
      <p:grpSpPr>
        <a:xfrm>
          <a:off x="0" y="0"/>
          <a:ext cx="0" cy="0"/>
          <a:chOff x="0" y="0"/>
          <a:chExt cx="0" cy="0"/>
        </a:xfrm>
      </p:grpSpPr>
      <p:sp>
        <p:nvSpPr>
          <p:cNvPr id="615" name="Google Shape;615;p66"/>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6" name="Google Shape;616;p66"/>
          <p:cNvSpPr txBox="1"/>
          <p:nvPr/>
        </p:nvSpPr>
        <p:spPr>
          <a:xfrm>
            <a:off x="1008062" y="1387475"/>
            <a:ext cx="17532300" cy="82914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Design:</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 plan</a:t>
            </a:r>
            <a:r>
              <a:rPr lang="en-US" sz="3600" b="1" i="0" u="none">
                <a:solidFill>
                  <a:schemeClr val="dk1"/>
                </a:solidFill>
                <a:latin typeface="Bookman Old Style"/>
                <a:ea typeface="Bookman Old Style"/>
                <a:cs typeface="Bookman Old Style"/>
                <a:sym typeface="Bookman Old Style"/>
              </a:rPr>
              <a:t> </a:t>
            </a:r>
            <a:r>
              <a:rPr lang="en-US" sz="3600" b="0" i="0" u="none">
                <a:solidFill>
                  <a:schemeClr val="dk1"/>
                </a:solidFill>
                <a:latin typeface="Bookman Old Style"/>
                <a:ea typeface="Bookman Old Style"/>
                <a:cs typeface="Bookman Old Style"/>
                <a:sym typeface="Bookman Old Style"/>
              </a:rPr>
              <a:t>of actions is made before the actual development process could start.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This plan will be followed throughout the development process.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 the design phase the core structure of the software/program is broken down into modules.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solution of the program is then specified for each module in the form of algorithms, flowcharts, or pseudocodes.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design phase, therefore, specifies how the program/software will be built. </a:t>
            </a:r>
            <a:endParaRPr/>
          </a:p>
        </p:txBody>
      </p:sp>
      <p:sp>
        <p:nvSpPr>
          <p:cNvPr id="617" name="Google Shape;617;p6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8" name="Google Shape;618;p6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9" name="Google Shape;619;p6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0" name="Google Shape;620;p6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1" name="Google Shape;621;p66"/>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22" name="Google Shape;622;p6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p:nvPr/>
        </p:nvSpPr>
        <p:spPr>
          <a:xfrm>
            <a:off x="-190500" y="-36512"/>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5" name="Google Shape;285;p4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6" name="Google Shape;286;p4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7" name="Google Shape;287;p4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8" name="Google Shape;288;p4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9" name="Google Shape;289;p4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90" name="Google Shape;290;p40"/>
          <p:cNvSpPr txBox="1"/>
          <p:nvPr/>
        </p:nvSpPr>
        <p:spPr>
          <a:xfrm>
            <a:off x="1022350" y="1343025"/>
            <a:ext cx="18059400" cy="57102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5893"/>
              </a:buClr>
              <a:buSzPts val="4400"/>
              <a:buFont typeface="Bookman Old Style"/>
              <a:buNone/>
            </a:pPr>
            <a:r>
              <a:rPr lang="en-US" sz="4400" b="0" i="0" u="none">
                <a:solidFill>
                  <a:srgbClr val="005893"/>
                </a:solidFill>
                <a:latin typeface="Bookman Old Style"/>
                <a:ea typeface="Bookman Old Style"/>
                <a:cs typeface="Bookman Old Style"/>
                <a:sym typeface="Bookman Old Style"/>
              </a:rPr>
              <a:t>Definition of a computer:</a:t>
            </a:r>
            <a:endParaRPr/>
          </a:p>
          <a:p>
            <a:pPr marL="12700" marR="0" lvl="0" indent="0" algn="just" rtl="0">
              <a:lnSpc>
                <a:spcPct val="10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A computer is an electronic device that is designed </a:t>
            </a:r>
            <a:endParaRPr/>
          </a:p>
          <a:p>
            <a:pPr marL="12700" marR="0" lvl="0" indent="0" algn="just" rtl="0">
              <a:lnSpc>
                <a:spcPct val="15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      to accept data </a:t>
            </a:r>
            <a:endParaRPr/>
          </a:p>
          <a:p>
            <a:pPr marL="12700" marR="0" lvl="0" indent="0" algn="l" rtl="0">
              <a:lnSpc>
                <a:spcPct val="15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      perform the required mathematical and logical operations </a:t>
            </a:r>
            <a:endParaRPr/>
          </a:p>
          <a:p>
            <a:pPr marL="12700" marR="0" lvl="0" indent="0" algn="just" rtl="0">
              <a:lnSpc>
                <a:spcPct val="15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     and output the result. </a:t>
            </a:r>
            <a:endParaRPr/>
          </a:p>
          <a:p>
            <a:pPr marL="0" marR="0" lvl="0" indent="0" algn="l" rtl="0">
              <a:lnSpc>
                <a:spcPct val="100000"/>
              </a:lnSpc>
              <a:spcBef>
                <a:spcPts val="0"/>
              </a:spcBef>
              <a:spcAft>
                <a:spcPts val="0"/>
              </a:spcAft>
              <a:buNone/>
            </a:pPr>
            <a:endParaRPr sz="4400" b="0" i="0" u="none">
              <a:solidFill>
                <a:schemeClr val="dk1"/>
              </a:solidFill>
              <a:latin typeface="Bookman Old Style"/>
              <a:ea typeface="Bookman Old Style"/>
              <a:cs typeface="Bookman Old Style"/>
              <a:sym typeface="Bookman Old Style"/>
            </a:endParaRPr>
          </a:p>
        </p:txBody>
      </p:sp>
      <p:sp>
        <p:nvSpPr>
          <p:cNvPr id="291" name="Google Shape;291;p4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292" name="Google Shape;292;p40"/>
          <p:cNvPicPr preferRelativeResize="0"/>
          <p:nvPr/>
        </p:nvPicPr>
        <p:blipFill rotWithShape="1">
          <a:blip r:embed="rId4">
            <a:alphaModFix/>
          </a:blip>
          <a:srcRect/>
          <a:stretch/>
        </p:blipFill>
        <p:spPr>
          <a:xfrm>
            <a:off x="10633075" y="6188075"/>
            <a:ext cx="8235950" cy="17065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626"/>
        <p:cNvGrpSpPr/>
        <p:nvPr/>
      </p:nvGrpSpPr>
      <p:grpSpPr>
        <a:xfrm>
          <a:off x="0" y="0"/>
          <a:ext cx="0" cy="0"/>
          <a:chOff x="0" y="0"/>
          <a:chExt cx="0" cy="0"/>
        </a:xfrm>
      </p:grpSpPr>
      <p:sp>
        <p:nvSpPr>
          <p:cNvPr id="627" name="Google Shape;627;p67"/>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8" name="Google Shape;628;p67"/>
          <p:cNvSpPr txBox="1"/>
          <p:nvPr/>
        </p:nvSpPr>
        <p:spPr>
          <a:xfrm>
            <a:off x="1004887" y="1212850"/>
            <a:ext cx="18518100" cy="7213500"/>
          </a:xfrm>
          <a:prstGeom prst="rect">
            <a:avLst/>
          </a:prstGeom>
          <a:noFill/>
          <a:ln>
            <a:noFill/>
          </a:ln>
        </p:spPr>
        <p:txBody>
          <a:bodyPr spcFirstLastPara="1" wrap="square" lIns="0" tIns="12050" rIns="0" bIns="0" anchor="t" anchorCtr="0">
            <a:spAutoFit/>
          </a:bodyPr>
          <a:lstStyle/>
          <a:p>
            <a:pPr marL="0" marR="0" lvl="0" indent="0" algn="just" rtl="0">
              <a:lnSpc>
                <a:spcPct val="10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Implementation:</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designed algorithms are converted into program code using any of the high level languages. </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particular choice of language will depend on the type of program like whether it is a system or an application program.</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 The program codes are tested by the programmer to ensure their correctness. This phase is also called construction or code generation phase as the code of the software is generated in this phase. </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While constructing the code, the development team checks whether the software is compatible with the available hardware and other software components that were mentioned in the Requirements Specification Document created in the first phase.</a:t>
            </a:r>
            <a:endParaRPr/>
          </a:p>
          <a:p>
            <a:pPr marL="0" marR="0" lvl="0" indent="0" algn="l" rtl="0">
              <a:lnSpc>
                <a:spcPct val="100000"/>
              </a:lnSpc>
              <a:spcBef>
                <a:spcPts val="0"/>
              </a:spcBef>
              <a:spcAft>
                <a:spcPts val="0"/>
              </a:spcAft>
              <a:buNone/>
            </a:pPr>
            <a:endParaRPr sz="3600" b="0" i="0" u="none">
              <a:solidFill>
                <a:schemeClr val="dk1"/>
              </a:solidFill>
              <a:latin typeface="Bookman Old Style"/>
              <a:ea typeface="Bookman Old Style"/>
              <a:cs typeface="Bookman Old Style"/>
              <a:sym typeface="Bookman Old Style"/>
            </a:endParaRPr>
          </a:p>
        </p:txBody>
      </p:sp>
      <p:sp>
        <p:nvSpPr>
          <p:cNvPr id="629" name="Google Shape;629;p6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0" name="Google Shape;630;p6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1" name="Google Shape;631;p6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2" name="Google Shape;632;p6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3" name="Google Shape;633;p67"/>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34" name="Google Shape;634;p6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38"/>
        <p:cNvGrpSpPr/>
        <p:nvPr/>
      </p:nvGrpSpPr>
      <p:grpSpPr>
        <a:xfrm>
          <a:off x="0" y="0"/>
          <a:ext cx="0" cy="0"/>
          <a:chOff x="0" y="0"/>
          <a:chExt cx="0" cy="0"/>
        </a:xfrm>
      </p:grpSpPr>
      <p:sp>
        <p:nvSpPr>
          <p:cNvPr id="639" name="Google Shape;639;p68"/>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0" name="Google Shape;640;p68"/>
          <p:cNvSpPr txBox="1"/>
          <p:nvPr/>
        </p:nvSpPr>
        <p:spPr>
          <a:xfrm>
            <a:off x="1004887" y="1212850"/>
            <a:ext cx="18518100" cy="7767600"/>
          </a:xfrm>
          <a:prstGeom prst="rect">
            <a:avLst/>
          </a:prstGeom>
          <a:noFill/>
          <a:ln>
            <a:noFill/>
          </a:ln>
        </p:spPr>
        <p:txBody>
          <a:bodyPr spcFirstLastPara="1" wrap="square" lIns="0" tIns="12050" rIns="0" bIns="0" anchor="t" anchorCtr="0">
            <a:spAutoFit/>
          </a:bodyPr>
          <a:lstStyle/>
          <a:p>
            <a:pPr marL="0" marR="0" lvl="0" indent="0" algn="just" rtl="0">
              <a:lnSpc>
                <a:spcPct val="10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Testing </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 this phase, all the modules are tested together to ensure that the overall system works well as a whole product. </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Integration testing is done in this phase.</a:t>
            </a:r>
            <a:endParaRPr/>
          </a:p>
          <a:p>
            <a:pPr marL="0" marR="0" lvl="0" indent="-2286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Testing is done to ensure that the software is working as expected by the users’ requirements that were identified in the requirements analysis phase.</a:t>
            </a:r>
            <a:endParaRPr/>
          </a:p>
          <a:p>
            <a:pPr marL="0" marR="0" lvl="0" indent="0" algn="just" rtl="0">
              <a:lnSpc>
                <a:spcPct val="100000"/>
              </a:lnSpc>
              <a:spcBef>
                <a:spcPts val="0"/>
              </a:spcBef>
              <a:spcAft>
                <a:spcPts val="0"/>
              </a:spcAft>
              <a:buClr>
                <a:schemeClr val="dk1"/>
              </a:buClr>
              <a:buSzPts val="3600"/>
              <a:buFont typeface="Arial"/>
              <a:buNone/>
            </a:pPr>
            <a:endParaRPr sz="3600" b="0" i="0" u="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Software Deployment, Training, and Support</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After the code is tested and the software or the program has been approved by the users, it is then installed or deployed in the production environment.</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Software Training and Support is a crucial phase which is often ignored by most of the developers to use and fix up small errors</a:t>
            </a:r>
            <a:endParaRPr/>
          </a:p>
          <a:p>
            <a:pPr marL="0" marR="0" lvl="0" indent="0" algn="just" rtl="0">
              <a:lnSpc>
                <a:spcPct val="100000"/>
              </a:lnSpc>
              <a:spcBef>
                <a:spcPts val="0"/>
              </a:spcBef>
              <a:spcAft>
                <a:spcPts val="0"/>
              </a:spcAft>
              <a:buClr>
                <a:schemeClr val="dk1"/>
              </a:buClr>
              <a:buSzPts val="3600"/>
              <a:buFont typeface="Calibri"/>
              <a:buNone/>
            </a:pPr>
            <a:endParaRPr sz="3600" b="0" i="0" u="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3600" b="0" i="0" u="none">
              <a:solidFill>
                <a:schemeClr val="dk1"/>
              </a:solidFill>
              <a:latin typeface="Bookman Old Style"/>
              <a:ea typeface="Bookman Old Style"/>
              <a:cs typeface="Bookman Old Style"/>
              <a:sym typeface="Bookman Old Style"/>
            </a:endParaRPr>
          </a:p>
        </p:txBody>
      </p:sp>
      <p:sp>
        <p:nvSpPr>
          <p:cNvPr id="641" name="Google Shape;641;p6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2" name="Google Shape;642;p6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3" name="Google Shape;643;p6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4" name="Google Shape;644;p6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5" name="Google Shape;645;p68"/>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46" name="Google Shape;646;p68"/>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650"/>
        <p:cNvGrpSpPr/>
        <p:nvPr/>
      </p:nvGrpSpPr>
      <p:grpSpPr>
        <a:xfrm>
          <a:off x="0" y="0"/>
          <a:ext cx="0" cy="0"/>
          <a:chOff x="0" y="0"/>
          <a:chExt cx="0" cy="0"/>
        </a:xfrm>
      </p:grpSpPr>
      <p:sp>
        <p:nvSpPr>
          <p:cNvPr id="651" name="Google Shape;651;p69"/>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2" name="Google Shape;652;p69"/>
          <p:cNvSpPr txBox="1"/>
          <p:nvPr/>
        </p:nvSpPr>
        <p:spPr>
          <a:xfrm>
            <a:off x="1008062" y="1387475"/>
            <a:ext cx="17532300" cy="61056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Maintenance</a:t>
            </a:r>
            <a:r>
              <a:rPr lang="en-US" sz="3600" b="0" i="0" u="none">
                <a:solidFill>
                  <a:schemeClr val="dk1"/>
                </a:solidFill>
                <a:latin typeface="Bookman Old Style"/>
                <a:ea typeface="Bookman Old Style"/>
                <a:cs typeface="Bookman Old Style"/>
                <a:sym typeface="Bookman Old Style"/>
              </a:rPr>
              <a:t> </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Maintenance and enhancements are ongoing activities which are done to cope with newly discovered problems or new requirements. </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Such activities may take a long time to complete as the requirement may call for addition of new code that does not fit the original design or an extra piece of code required to fix an unforeseen problem. </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As a general rule, if the cost of the maintenance phase exceeds 25% of the prior-phases cost then it clearly indicates that the overall quality of at least one prior phase is poor. </a:t>
            </a:r>
            <a:endParaRPr/>
          </a:p>
          <a:p>
            <a:pPr marL="0" marR="0" lvl="0" indent="-228600" algn="l"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 such cases, it is better to re-build the software (or some modules) before maintenance cost is out of control.</a:t>
            </a:r>
            <a:endParaRPr/>
          </a:p>
        </p:txBody>
      </p:sp>
      <p:sp>
        <p:nvSpPr>
          <p:cNvPr id="653" name="Google Shape;653;p6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4" name="Google Shape;654;p6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5" name="Google Shape;655;p6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6" name="Google Shape;656;p6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7" name="Google Shape;657;p6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58" name="Google Shape;658;p6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662"/>
        <p:cNvGrpSpPr/>
        <p:nvPr/>
      </p:nvGrpSpPr>
      <p:grpSpPr>
        <a:xfrm>
          <a:off x="0" y="0"/>
          <a:ext cx="0" cy="0"/>
          <a:chOff x="0" y="0"/>
          <a:chExt cx="0" cy="0"/>
        </a:xfrm>
      </p:grpSpPr>
      <p:sp>
        <p:nvSpPr>
          <p:cNvPr id="663" name="Google Shape;663;p70"/>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4" name="Google Shape;664;p70"/>
          <p:cNvSpPr txBox="1"/>
          <p:nvPr/>
        </p:nvSpPr>
        <p:spPr>
          <a:xfrm>
            <a:off x="1008062" y="1387475"/>
            <a:ext cx="17532300" cy="57738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C00000"/>
              </a:buClr>
              <a:buSzPts val="3600"/>
              <a:buFont typeface="Bookman Old Style"/>
              <a:buNone/>
            </a:pPr>
            <a:r>
              <a:rPr lang="en-US" sz="3600" b="1" i="0" u="none">
                <a:solidFill>
                  <a:srgbClr val="C00000"/>
                </a:solidFill>
                <a:latin typeface="Bookman Old Style"/>
                <a:ea typeface="Bookman Old Style"/>
                <a:cs typeface="Bookman Old Style"/>
                <a:sym typeface="Bookman Old Style"/>
              </a:rPr>
              <a:t>1 Algorithms: </a:t>
            </a:r>
            <a:r>
              <a:rPr lang="en-US" sz="3600" b="0" i="0" u="none">
                <a:solidFill>
                  <a:schemeClr val="dk1"/>
                </a:solidFill>
                <a:latin typeface="Bookman Old Style"/>
                <a:ea typeface="Bookman Old Style"/>
                <a:cs typeface="Bookman Old Style"/>
                <a:sym typeface="Bookman Old Style"/>
              </a:rPr>
              <a:t>an algorithm provides a blueprint to writing a program to solve a particular problem. </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It is considered to be an effective procedure for solving a problem in a finite number of steps.</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Algorithms are mainly used to achieve software reuse.</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Blue print can be implemented in any high-level language, such as C, C++, Java, and so on. </a:t>
            </a:r>
            <a:endParaRPr/>
          </a:p>
        </p:txBody>
      </p:sp>
      <p:sp>
        <p:nvSpPr>
          <p:cNvPr id="665" name="Google Shape;665;p7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6" name="Google Shape;666;p7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7" name="Google Shape;667;p7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8" name="Google Shape;668;p7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9" name="Google Shape;669;p7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70" name="Google Shape;670;p7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71" name="Google Shape;671;p70"/>
          <p:cNvSpPr txBox="1"/>
          <p:nvPr/>
        </p:nvSpPr>
        <p:spPr>
          <a:xfrm>
            <a:off x="3321050" y="438150"/>
            <a:ext cx="13901700" cy="7431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70C0"/>
              </a:buClr>
              <a:buSzPts val="3200"/>
              <a:buFont typeface="Bookman Old Style"/>
              <a:buNone/>
            </a:pPr>
            <a:r>
              <a:rPr lang="en-US" sz="3200" b="1" i="0" u="none">
                <a:solidFill>
                  <a:srgbClr val="0070C0"/>
                </a:solidFill>
                <a:latin typeface="Bookman Old Style"/>
                <a:ea typeface="Bookman Old Style"/>
                <a:cs typeface="Bookman Old Style"/>
                <a:sym typeface="Bookman Old Style"/>
              </a:rPr>
              <a:t>PROGRAM DESIGN TOOLS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675"/>
        <p:cNvGrpSpPr/>
        <p:nvPr/>
      </p:nvGrpSpPr>
      <p:grpSpPr>
        <a:xfrm>
          <a:off x="0" y="0"/>
          <a:ext cx="0" cy="0"/>
          <a:chOff x="0" y="0"/>
          <a:chExt cx="0" cy="0"/>
        </a:xfrm>
      </p:grpSpPr>
      <p:sp>
        <p:nvSpPr>
          <p:cNvPr id="676" name="Google Shape;676;p71"/>
          <p:cNvSpPr txBox="1"/>
          <p:nvPr/>
        </p:nvSpPr>
        <p:spPr>
          <a:xfrm>
            <a:off x="635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7" name="Google Shape;677;p71"/>
          <p:cNvSpPr txBox="1"/>
          <p:nvPr/>
        </p:nvSpPr>
        <p:spPr>
          <a:xfrm>
            <a:off x="1008062" y="1387475"/>
            <a:ext cx="17532300" cy="41244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Algorithm Characteristics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Be precise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Be unambiguous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Not even a single instruction must be repeated infinitely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After the algorithm gets terminated, the desired result must be obtained</a:t>
            </a:r>
            <a:endParaRPr/>
          </a:p>
        </p:txBody>
      </p:sp>
      <p:sp>
        <p:nvSpPr>
          <p:cNvPr id="678" name="Google Shape;678;p7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9" name="Google Shape;679;p7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0" name="Google Shape;680;p7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1" name="Google Shape;681;p7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2" name="Google Shape;682;p7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83" name="Google Shape;683;p71"/>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687"/>
        <p:cNvGrpSpPr/>
        <p:nvPr/>
      </p:nvGrpSpPr>
      <p:grpSpPr>
        <a:xfrm>
          <a:off x="0" y="0"/>
          <a:ext cx="0" cy="0"/>
          <a:chOff x="0" y="0"/>
          <a:chExt cx="0" cy="0"/>
        </a:xfrm>
      </p:grpSpPr>
      <p:sp>
        <p:nvSpPr>
          <p:cNvPr id="688" name="Google Shape;688;p7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9" name="Google Shape;689;p72"/>
          <p:cNvSpPr txBox="1"/>
          <p:nvPr/>
        </p:nvSpPr>
        <p:spPr>
          <a:xfrm>
            <a:off x="1008062" y="1387475"/>
            <a:ext cx="17532300" cy="99537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00B050"/>
              </a:buClr>
              <a:buSzPts val="3600"/>
              <a:buFont typeface="Bookman Old Style"/>
              <a:buNone/>
            </a:pPr>
            <a:r>
              <a:rPr lang="en-US" sz="3600" b="1" i="0" u="none">
                <a:solidFill>
                  <a:srgbClr val="00B050"/>
                </a:solidFill>
                <a:latin typeface="Bookman Old Style"/>
                <a:ea typeface="Bookman Old Style"/>
                <a:cs typeface="Bookman Old Style"/>
                <a:sym typeface="Bookman Old Style"/>
              </a:rPr>
              <a:t>Control Structures used in Algorithms</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An algorithm has a finite number of steps and some steps may involve decision-making and repetition. </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Broadly speaking, an algorithm can employ any of the three control structures, namely, </a:t>
            </a:r>
            <a:endParaRPr/>
          </a:p>
          <a:p>
            <a:pPr marL="12700" marR="0" lvl="0" indent="-228600" algn="l" rtl="0">
              <a:lnSpc>
                <a:spcPct val="150000"/>
              </a:lnSpc>
              <a:spcBef>
                <a:spcPts val="100"/>
              </a:spcBef>
              <a:spcAft>
                <a:spcPts val="0"/>
              </a:spcAft>
              <a:buClr>
                <a:schemeClr val="dk1"/>
              </a:buClr>
              <a:buSzPts val="3600"/>
              <a:buFont typeface="Calibri"/>
              <a:buAutoNum type="arabicPeriod"/>
            </a:pPr>
            <a:r>
              <a:rPr lang="en-US" sz="3600" b="1" i="0" u="none">
                <a:solidFill>
                  <a:schemeClr val="dk1"/>
                </a:solidFill>
                <a:latin typeface="Bookman Old Style"/>
                <a:ea typeface="Bookman Old Style"/>
                <a:cs typeface="Bookman Old Style"/>
                <a:sym typeface="Bookman Old Style"/>
              </a:rPr>
              <a:t>Sequence</a:t>
            </a:r>
            <a:r>
              <a:rPr lang="en-US" sz="3600" b="0" i="0" u="none">
                <a:solidFill>
                  <a:schemeClr val="dk1"/>
                </a:solidFill>
                <a:latin typeface="Bookman Old Style"/>
                <a:ea typeface="Bookman Old Style"/>
                <a:cs typeface="Bookman Old Style"/>
                <a:sym typeface="Bookman Old Style"/>
              </a:rPr>
              <a:t>: Sequence means that each step of the algorithm is executed in the specified order</a:t>
            </a:r>
            <a:endParaRPr/>
          </a:p>
          <a:p>
            <a:pPr marL="12700" marR="0" lvl="0" indent="-228600" algn="l" rtl="0">
              <a:lnSpc>
                <a:spcPct val="150000"/>
              </a:lnSpc>
              <a:spcBef>
                <a:spcPts val="100"/>
              </a:spcBef>
              <a:spcAft>
                <a:spcPts val="0"/>
              </a:spcAft>
              <a:buClr>
                <a:schemeClr val="dk1"/>
              </a:buClr>
              <a:buSzPts val="3600"/>
              <a:buFont typeface="Calibri"/>
              <a:buAutoNum type="arabicPeriod"/>
            </a:pPr>
            <a:r>
              <a:rPr lang="en-US" sz="3600" b="1" i="0" u="none">
                <a:solidFill>
                  <a:schemeClr val="dk1"/>
                </a:solidFill>
                <a:latin typeface="Bookman Old Style"/>
                <a:ea typeface="Bookman Old Style"/>
                <a:cs typeface="Bookman Old Style"/>
                <a:sym typeface="Bookman Old Style"/>
              </a:rPr>
              <a:t>Decision</a:t>
            </a:r>
            <a:r>
              <a:rPr lang="en-US" sz="3600" b="0" i="0" u="none">
                <a:solidFill>
                  <a:schemeClr val="dk1"/>
                </a:solidFill>
                <a:latin typeface="Bookman Old Style"/>
                <a:ea typeface="Bookman Old Style"/>
                <a:cs typeface="Bookman Old Style"/>
                <a:sym typeface="Bookman Old Style"/>
              </a:rPr>
              <a:t>: Decision statements are used when the outcome of the process depends on some condition. </a:t>
            </a:r>
            <a:endParaRPr/>
          </a:p>
          <a:p>
            <a:pPr marL="12700" marR="0" lvl="0" indent="-228600" algn="l" rtl="0">
              <a:lnSpc>
                <a:spcPct val="150000"/>
              </a:lnSpc>
              <a:spcBef>
                <a:spcPts val="100"/>
              </a:spcBef>
              <a:spcAft>
                <a:spcPts val="0"/>
              </a:spcAft>
              <a:buClr>
                <a:schemeClr val="dk1"/>
              </a:buClr>
              <a:buSzPts val="3600"/>
              <a:buFont typeface="Calibri"/>
              <a:buAutoNum type="arabicPeriod"/>
            </a:pPr>
            <a:r>
              <a:rPr lang="en-US" sz="3600" b="1" i="0" u="none">
                <a:solidFill>
                  <a:schemeClr val="dk1"/>
                </a:solidFill>
                <a:latin typeface="Bookman Old Style"/>
                <a:ea typeface="Bookman Old Style"/>
                <a:cs typeface="Bookman Old Style"/>
                <a:sym typeface="Bookman Old Style"/>
              </a:rPr>
              <a:t>Repetition</a:t>
            </a:r>
            <a:r>
              <a:rPr lang="en-US" sz="3600" b="0" i="0" u="none">
                <a:solidFill>
                  <a:schemeClr val="dk1"/>
                </a:solidFill>
                <a:latin typeface="Bookman Old Style"/>
                <a:ea typeface="Bookman Old Style"/>
                <a:cs typeface="Bookman Old Style"/>
                <a:sym typeface="Bookman Old Style"/>
              </a:rPr>
              <a:t>: which involves executing one or more steps for a number of times, can be implemented using constructs such as while, do-while, and for loops.</a:t>
            </a:r>
            <a:endParaRPr/>
          </a:p>
        </p:txBody>
      </p:sp>
      <p:sp>
        <p:nvSpPr>
          <p:cNvPr id="690" name="Google Shape;690;p7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1" name="Google Shape;691;p7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2" name="Google Shape;692;p7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3" name="Google Shape;693;p7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4" name="Google Shape;694;p7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695" name="Google Shape;695;p7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699"/>
        <p:cNvGrpSpPr/>
        <p:nvPr/>
      </p:nvGrpSpPr>
      <p:grpSpPr>
        <a:xfrm>
          <a:off x="0" y="0"/>
          <a:ext cx="0" cy="0"/>
          <a:chOff x="0" y="0"/>
          <a:chExt cx="0" cy="0"/>
        </a:xfrm>
      </p:grpSpPr>
      <p:sp>
        <p:nvSpPr>
          <p:cNvPr id="700" name="Google Shape;700;p73"/>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1" name="Google Shape;701;p73"/>
          <p:cNvSpPr txBox="1"/>
          <p:nvPr/>
        </p:nvSpPr>
        <p:spPr>
          <a:xfrm>
            <a:off x="1008062" y="1387475"/>
            <a:ext cx="17532300" cy="79596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Example </a:t>
            </a:r>
            <a:endParaRPr/>
          </a:p>
          <a:p>
            <a:pPr marL="1270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Here is an example of an algorithm, for making a pot of tea.</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1. If the kettle does not contain water, then ﬁll the kettle.</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2. Plug the kettle into the power point and switch it on.</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3. If the teapot is not empty, then empty the teapot.</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4. Place tea leaves in the teapot.</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5. If the water in the kettle is not boiling, then go to step 5.</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6. Switch off the kettle.</a:t>
            </a:r>
            <a:endParaRPr/>
          </a:p>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7. Pour water from the kettle into the teapot.</a:t>
            </a:r>
            <a:endParaRPr/>
          </a:p>
          <a:p>
            <a:pPr marL="0" marR="0" lvl="0" indent="0" algn="l" rtl="0">
              <a:lnSpc>
                <a:spcPct val="100000"/>
              </a:lnSpc>
              <a:spcBef>
                <a:spcPts val="0"/>
              </a:spcBef>
              <a:spcAft>
                <a:spcPts val="0"/>
              </a:spcAft>
              <a:buNone/>
            </a:pPr>
            <a:endParaRPr sz="3600" b="0" i="0" u="none">
              <a:solidFill>
                <a:schemeClr val="dk1"/>
              </a:solidFill>
              <a:latin typeface="Bookman Old Style"/>
              <a:ea typeface="Bookman Old Style"/>
              <a:cs typeface="Bookman Old Style"/>
              <a:sym typeface="Bookman Old Style"/>
            </a:endParaRPr>
          </a:p>
        </p:txBody>
      </p:sp>
      <p:sp>
        <p:nvSpPr>
          <p:cNvPr id="702" name="Google Shape;702;p7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3" name="Google Shape;703;p7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4" name="Google Shape;704;p7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5" name="Google Shape;705;p7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6" name="Google Shape;706;p73"/>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07" name="Google Shape;707;p73"/>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711"/>
        <p:cNvGrpSpPr/>
        <p:nvPr/>
      </p:nvGrpSpPr>
      <p:grpSpPr>
        <a:xfrm>
          <a:off x="0" y="0"/>
          <a:ext cx="0" cy="0"/>
          <a:chOff x="0" y="0"/>
          <a:chExt cx="0" cy="0"/>
        </a:xfrm>
      </p:grpSpPr>
      <p:sp>
        <p:nvSpPr>
          <p:cNvPr id="712" name="Google Shape;712;p74"/>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3" name="Google Shape;713;p74"/>
          <p:cNvSpPr txBox="1"/>
          <p:nvPr/>
        </p:nvSpPr>
        <p:spPr>
          <a:xfrm>
            <a:off x="1008062" y="1387475"/>
            <a:ext cx="17532300" cy="59214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Write the algorithm for ﬁnding the sum of any two numbers.</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1. START</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2. PRINT “ENTER TWO NUMBERS”</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3. INPUT A,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4. C ← A +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5. PRINT C</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6. STOP</a:t>
            </a:r>
            <a:endParaRPr/>
          </a:p>
        </p:txBody>
      </p:sp>
      <p:sp>
        <p:nvSpPr>
          <p:cNvPr id="714" name="Google Shape;714;p7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5" name="Google Shape;715;p7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6" name="Google Shape;716;p74"/>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7" name="Google Shape;717;p7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8" name="Google Shape;718;p74"/>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19" name="Google Shape;719;p74"/>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723"/>
        <p:cNvGrpSpPr/>
        <p:nvPr/>
      </p:nvGrpSpPr>
      <p:grpSpPr>
        <a:xfrm>
          <a:off x="0" y="0"/>
          <a:ext cx="0" cy="0"/>
          <a:chOff x="0" y="0"/>
          <a:chExt cx="0" cy="0"/>
        </a:xfrm>
      </p:grpSpPr>
      <p:sp>
        <p:nvSpPr>
          <p:cNvPr id="724" name="Google Shape;724;p75"/>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5" name="Google Shape;725;p75"/>
          <p:cNvSpPr txBox="1"/>
          <p:nvPr/>
        </p:nvSpPr>
        <p:spPr>
          <a:xfrm>
            <a:off x="1008062" y="1387475"/>
            <a:ext cx="17532300" cy="79533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Construct the algorithm for interchanging the numeric values of  two variables. </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1. START</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2. PRINT “ENTER THE VALUE OF A &amp;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3. INPUT A,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4. C ←A</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5. A ←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6. B ← C </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7. PRINT A, B</a:t>
            </a:r>
            <a:endParaRPr/>
          </a:p>
          <a:p>
            <a:pPr marL="0" marR="0" lvl="0" indent="0" algn="l" rtl="0">
              <a:lnSpc>
                <a:spcPct val="100000"/>
              </a:lnSpc>
              <a:spcBef>
                <a:spcPts val="0"/>
              </a:spcBef>
              <a:spcAft>
                <a:spcPts val="0"/>
              </a:spcAft>
              <a:buClr>
                <a:schemeClr val="dk1"/>
              </a:buClr>
              <a:buSzPts val="4800"/>
              <a:buFont typeface="Bookman Old Style"/>
              <a:buNone/>
            </a:pPr>
            <a:r>
              <a:rPr lang="en-US" sz="4800" b="0" i="0" u="none">
                <a:solidFill>
                  <a:schemeClr val="dk1"/>
                </a:solidFill>
                <a:latin typeface="Bookman Old Style"/>
                <a:ea typeface="Bookman Old Style"/>
                <a:cs typeface="Bookman Old Style"/>
                <a:sym typeface="Bookman Old Style"/>
              </a:rPr>
              <a:t> 8. END</a:t>
            </a:r>
            <a:endParaRPr/>
          </a:p>
          <a:p>
            <a:pPr marL="0" marR="0" lvl="0" indent="0" algn="l" rtl="0">
              <a:lnSpc>
                <a:spcPct val="100000"/>
              </a:lnSpc>
              <a:spcBef>
                <a:spcPts val="0"/>
              </a:spcBef>
              <a:spcAft>
                <a:spcPts val="0"/>
              </a:spcAft>
              <a:buNone/>
            </a:pPr>
            <a:endParaRPr sz="4800" b="0" i="0" u="none">
              <a:solidFill>
                <a:schemeClr val="dk1"/>
              </a:solidFill>
              <a:latin typeface="Bookman Old Style"/>
              <a:ea typeface="Bookman Old Style"/>
              <a:cs typeface="Bookman Old Style"/>
              <a:sym typeface="Bookman Old Style"/>
            </a:endParaRPr>
          </a:p>
        </p:txBody>
      </p:sp>
      <p:sp>
        <p:nvSpPr>
          <p:cNvPr id="726" name="Google Shape;726;p7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7" name="Google Shape;727;p7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8" name="Google Shape;728;p7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9" name="Google Shape;729;p7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0" name="Google Shape;730;p75"/>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31" name="Google Shape;731;p7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735"/>
        <p:cNvGrpSpPr/>
        <p:nvPr/>
      </p:nvGrpSpPr>
      <p:grpSpPr>
        <a:xfrm>
          <a:off x="0" y="0"/>
          <a:ext cx="0" cy="0"/>
          <a:chOff x="0" y="0"/>
          <a:chExt cx="0" cy="0"/>
        </a:xfrm>
      </p:grpSpPr>
      <p:sp>
        <p:nvSpPr>
          <p:cNvPr id="736" name="Google Shape;736;p76"/>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7" name="Google Shape;737;p76"/>
          <p:cNvSpPr txBox="1"/>
          <p:nvPr/>
        </p:nvSpPr>
        <p:spPr>
          <a:xfrm>
            <a:off x="1008062" y="1387475"/>
            <a:ext cx="17532300" cy="84138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Write an algorithm that compares two numbers and prints either </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the message identifying the greater number or the message </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stating that both numbers are equal.</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1. START</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2. PRINT “ENTER TWO NUMBERS”</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3. INPUT A, B</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4. IF A &gt; B THEN</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PRINT “A IS GREATER THAN B”</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5. IF B &gt; A THEN</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PRINT “B IS GREATER THAN A”</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6. IF A = B THEN</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PRINT “BOTH ARE EQUAL”</a:t>
            </a:r>
            <a:endParaRPr/>
          </a:p>
          <a:p>
            <a:pPr marL="0" marR="0" lvl="0" indent="0" algn="l" rtl="0">
              <a:lnSpc>
                <a:spcPct val="100000"/>
              </a:lnSpc>
              <a:spcBef>
                <a:spcPts val="0"/>
              </a:spcBef>
              <a:spcAft>
                <a:spcPts val="0"/>
              </a:spcAft>
              <a:buClr>
                <a:schemeClr val="dk1"/>
              </a:buClr>
              <a:buSzPts val="4200"/>
              <a:buFont typeface="Bookman Old Style"/>
              <a:buNone/>
            </a:pPr>
            <a:r>
              <a:rPr lang="en-US" sz="4200" b="0" i="0" u="none">
                <a:solidFill>
                  <a:schemeClr val="dk1"/>
                </a:solidFill>
                <a:latin typeface="Bookman Old Style"/>
                <a:ea typeface="Bookman Old Style"/>
                <a:cs typeface="Bookman Old Style"/>
                <a:sym typeface="Bookman Old Style"/>
              </a:rPr>
              <a:t>  7. STOP</a:t>
            </a:r>
            <a:endParaRPr/>
          </a:p>
        </p:txBody>
      </p:sp>
      <p:sp>
        <p:nvSpPr>
          <p:cNvPr id="738" name="Google Shape;738;p7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9" name="Google Shape;739;p7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0" name="Google Shape;740;p7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1" name="Google Shape;741;p7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2" name="Google Shape;742;p76"/>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43" name="Google Shape;743;p7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8" name="Google Shape;298;p4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9" name="Google Shape;299;p4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0" name="Google Shape;300;p4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1" name="Google Shape;301;p4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2" name="Google Shape;302;p4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03" name="Google Shape;303;p4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04" name="Google Shape;304;p41"/>
          <p:cNvSpPr txBox="1">
            <a:spLocks noGrp="1"/>
          </p:cNvSpPr>
          <p:nvPr>
            <p:ph type="body" idx="1"/>
          </p:nvPr>
        </p:nvSpPr>
        <p:spPr>
          <a:xfrm>
            <a:off x="-2216150" y="1204912"/>
            <a:ext cx="14611500" cy="646200"/>
          </a:xfrm>
          <a:prstGeom prst="rect">
            <a:avLst/>
          </a:prstGeom>
          <a:noFill/>
          <a:ln>
            <a:noFill/>
          </a:ln>
        </p:spPr>
        <p:txBody>
          <a:bodyPr spcFirstLastPara="1" wrap="square" lIns="0" tIns="0" rIns="0" bIns="0" anchor="t" anchorCtr="0">
            <a:spAutoFit/>
          </a:bodyPr>
          <a:lstStyle/>
          <a:p>
            <a:pPr marL="342900" lvl="0" indent="-342900" algn="ctr" rtl="0">
              <a:lnSpc>
                <a:spcPct val="100000"/>
              </a:lnSpc>
              <a:spcBef>
                <a:spcPts val="0"/>
              </a:spcBef>
              <a:spcAft>
                <a:spcPts val="0"/>
              </a:spcAft>
              <a:buClr>
                <a:srgbClr val="005893"/>
              </a:buClr>
              <a:buSzPts val="4200"/>
              <a:buFont typeface="Bookman Old Style"/>
              <a:buNone/>
            </a:pPr>
            <a:r>
              <a:rPr lang="en-US" sz="4200" b="1" i="0" u="none">
                <a:solidFill>
                  <a:srgbClr val="005893"/>
                </a:solidFill>
                <a:latin typeface="Bookman Old Style"/>
                <a:ea typeface="Bookman Old Style"/>
                <a:cs typeface="Bookman Old Style"/>
                <a:sym typeface="Bookman Old Style"/>
              </a:rPr>
              <a:t>Basic Computer Organization</a:t>
            </a:r>
            <a:endParaRPr/>
          </a:p>
        </p:txBody>
      </p:sp>
      <p:sp>
        <p:nvSpPr>
          <p:cNvPr id="305" name="Google Shape;305;p41"/>
          <p:cNvSpPr txBox="1"/>
          <p:nvPr/>
        </p:nvSpPr>
        <p:spPr>
          <a:xfrm>
            <a:off x="1004887" y="2014537"/>
            <a:ext cx="18592800" cy="4924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A computer is an electronic device that performs five major operations: </a:t>
            </a:r>
            <a:endParaRPr/>
          </a:p>
          <a:p>
            <a:pPr marL="1543050" marR="0" lvl="2" indent="-742950" algn="l" rtl="0">
              <a:lnSpc>
                <a:spcPct val="100000"/>
              </a:lnSpc>
              <a:spcBef>
                <a:spcPts val="800"/>
              </a:spcBef>
              <a:spcAft>
                <a:spcPts val="0"/>
              </a:spcAft>
              <a:buClr>
                <a:schemeClr val="dk1"/>
              </a:buClr>
              <a:buSzPts val="4000"/>
              <a:buFont typeface="Calibri"/>
              <a:buAutoNum type="arabicPeriod"/>
            </a:pPr>
            <a:r>
              <a:rPr lang="en-US" sz="4000" b="0" i="0" u="none" strike="noStrike" cap="none">
                <a:solidFill>
                  <a:schemeClr val="dk1"/>
                </a:solidFill>
                <a:latin typeface="Bookman Old Style"/>
                <a:ea typeface="Bookman Old Style"/>
                <a:cs typeface="Bookman Old Style"/>
                <a:sym typeface="Bookman Old Style"/>
              </a:rPr>
              <a:t>Accepting data or instructions (input) : keyboard, mouse, scanner, trackball</a:t>
            </a:r>
            <a:endParaRPr/>
          </a:p>
          <a:p>
            <a:pPr marL="1543050" marR="0" lvl="2" indent="-742950" algn="l" rtl="0">
              <a:lnSpc>
                <a:spcPct val="100000"/>
              </a:lnSpc>
              <a:spcBef>
                <a:spcPts val="800"/>
              </a:spcBef>
              <a:spcAft>
                <a:spcPts val="0"/>
              </a:spcAft>
              <a:buClr>
                <a:schemeClr val="dk1"/>
              </a:buClr>
              <a:buSzPts val="4000"/>
              <a:buFont typeface="Calibri"/>
              <a:buAutoNum type="arabicPeriod"/>
            </a:pPr>
            <a:r>
              <a:rPr lang="en-US" sz="4000" b="0" i="0" u="none" strike="noStrike" cap="none">
                <a:solidFill>
                  <a:schemeClr val="dk1"/>
                </a:solidFill>
                <a:latin typeface="Bookman Old Style"/>
                <a:ea typeface="Bookman Old Style"/>
                <a:cs typeface="Bookman Old Style"/>
                <a:sym typeface="Bookman Old Style"/>
              </a:rPr>
              <a:t>Storing data: primary and secondary memory</a:t>
            </a:r>
            <a:endParaRPr/>
          </a:p>
          <a:p>
            <a:pPr marL="1543050" marR="0" lvl="2" indent="-742950" algn="l" rtl="0">
              <a:lnSpc>
                <a:spcPct val="100000"/>
              </a:lnSpc>
              <a:spcBef>
                <a:spcPts val="800"/>
              </a:spcBef>
              <a:spcAft>
                <a:spcPts val="0"/>
              </a:spcAft>
              <a:buClr>
                <a:schemeClr val="dk1"/>
              </a:buClr>
              <a:buSzPts val="4000"/>
              <a:buFont typeface="Calibri"/>
              <a:buAutoNum type="arabicPeriod"/>
            </a:pPr>
            <a:r>
              <a:rPr lang="en-US" sz="4000" b="0" i="0" u="none" strike="noStrike" cap="none">
                <a:solidFill>
                  <a:schemeClr val="dk1"/>
                </a:solidFill>
                <a:latin typeface="Bookman Old Style"/>
                <a:ea typeface="Bookman Old Style"/>
                <a:cs typeface="Bookman Old Style"/>
                <a:sym typeface="Bookman Old Style"/>
              </a:rPr>
              <a:t>Processing data: CU and ALU </a:t>
            </a:r>
            <a:endParaRPr/>
          </a:p>
          <a:p>
            <a:pPr marL="1543050" marR="0" lvl="2" indent="-742950" algn="l" rtl="0">
              <a:lnSpc>
                <a:spcPct val="100000"/>
              </a:lnSpc>
              <a:spcBef>
                <a:spcPts val="800"/>
              </a:spcBef>
              <a:spcAft>
                <a:spcPts val="0"/>
              </a:spcAft>
              <a:buClr>
                <a:schemeClr val="dk1"/>
              </a:buClr>
              <a:buSzPts val="4000"/>
              <a:buFont typeface="Calibri"/>
              <a:buAutoNum type="arabicPeriod"/>
            </a:pPr>
            <a:r>
              <a:rPr lang="en-US" sz="4000" b="0" i="0" u="none" strike="noStrike" cap="none">
                <a:solidFill>
                  <a:schemeClr val="dk1"/>
                </a:solidFill>
                <a:latin typeface="Bookman Old Style"/>
                <a:ea typeface="Bookman Old Style"/>
                <a:cs typeface="Bookman Old Style"/>
                <a:sym typeface="Bookman Old Style"/>
              </a:rPr>
              <a:t>Displaying results (output): Monitor, printer </a:t>
            </a:r>
            <a:endParaRPr/>
          </a:p>
          <a:p>
            <a:pPr marL="1543050" marR="0" lvl="2" indent="-742950" algn="l" rtl="0">
              <a:lnSpc>
                <a:spcPct val="100000"/>
              </a:lnSpc>
              <a:spcBef>
                <a:spcPts val="800"/>
              </a:spcBef>
              <a:spcAft>
                <a:spcPts val="0"/>
              </a:spcAft>
              <a:buClr>
                <a:schemeClr val="dk1"/>
              </a:buClr>
              <a:buSzPts val="4000"/>
              <a:buFont typeface="Calibri"/>
              <a:buAutoNum type="arabicPeriod"/>
            </a:pPr>
            <a:r>
              <a:rPr lang="en-US" sz="4000" b="0" i="0" u="none" strike="noStrike" cap="none">
                <a:solidFill>
                  <a:schemeClr val="dk1"/>
                </a:solidFill>
                <a:latin typeface="Bookman Old Style"/>
                <a:ea typeface="Bookman Old Style"/>
                <a:cs typeface="Bookman Old Style"/>
                <a:sym typeface="Bookman Old Style"/>
              </a:rPr>
              <a:t> Controlling and coordinating all operations inside a computer</a:t>
            </a:r>
            <a:endParaRPr/>
          </a:p>
        </p:txBody>
      </p:sp>
      <p:pic>
        <p:nvPicPr>
          <p:cNvPr id="306" name="Google Shape;306;p41"/>
          <p:cNvPicPr preferRelativeResize="0"/>
          <p:nvPr/>
        </p:nvPicPr>
        <p:blipFill rotWithShape="1">
          <a:blip r:embed="rId4">
            <a:alphaModFix/>
          </a:blip>
          <a:srcRect/>
          <a:stretch/>
        </p:blipFill>
        <p:spPr>
          <a:xfrm>
            <a:off x="5403850" y="6938962"/>
            <a:ext cx="10287000" cy="39893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747"/>
        <p:cNvGrpSpPr/>
        <p:nvPr/>
      </p:nvGrpSpPr>
      <p:grpSpPr>
        <a:xfrm>
          <a:off x="0" y="0"/>
          <a:ext cx="0" cy="0"/>
          <a:chOff x="0" y="0"/>
          <a:chExt cx="0" cy="0"/>
        </a:xfrm>
      </p:grpSpPr>
      <p:sp>
        <p:nvSpPr>
          <p:cNvPr id="748" name="Google Shape;748;p77"/>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9" name="Google Shape;749;p77"/>
          <p:cNvSpPr txBox="1"/>
          <p:nvPr/>
        </p:nvSpPr>
        <p:spPr>
          <a:xfrm>
            <a:off x="1008062" y="1387475"/>
            <a:ext cx="18527700" cy="66597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Construct an algorithm for incrementing the value of a variable </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that starts with an initial value of 1 and stops when the value </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becomes 5.</a:t>
            </a:r>
            <a:endParaRPr/>
          </a:p>
          <a:p>
            <a:pPr marL="0" marR="0" lvl="0" indent="0" algn="l" rtl="0">
              <a:lnSpc>
                <a:spcPct val="100000"/>
              </a:lnSpc>
              <a:spcBef>
                <a:spcPts val="0"/>
              </a:spcBef>
              <a:spcAft>
                <a:spcPts val="0"/>
              </a:spcAft>
              <a:buClr>
                <a:schemeClr val="dk1"/>
              </a:buClr>
              <a:buSzPts val="3600"/>
              <a:buFont typeface="Calibri"/>
              <a:buNone/>
            </a:pPr>
            <a:endParaRPr sz="3600" b="0" i="0" u="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1. START</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2. C ←1</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3. WHILE C &lt;= 5</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4. BEGIN</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5. PRINT C</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6. C  ←C + 1</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7. END </a:t>
            </a:r>
            <a:endParaRPr/>
          </a:p>
          <a:p>
            <a:pPr marL="0" marR="0" lvl="0" indent="0" algn="l" rtl="0">
              <a:lnSpc>
                <a:spcPct val="10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 8. STOP</a:t>
            </a:r>
            <a:endParaRPr/>
          </a:p>
        </p:txBody>
      </p:sp>
      <p:sp>
        <p:nvSpPr>
          <p:cNvPr id="750" name="Google Shape;750;p7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1" name="Google Shape;751;p7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2" name="Google Shape;752;p7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3" name="Google Shape;753;p7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4" name="Google Shape;754;p77"/>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55" name="Google Shape;755;p7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759"/>
        <p:cNvGrpSpPr/>
        <p:nvPr/>
      </p:nvGrpSpPr>
      <p:grpSpPr>
        <a:xfrm>
          <a:off x="0" y="0"/>
          <a:ext cx="0" cy="0"/>
          <a:chOff x="0" y="0"/>
          <a:chExt cx="0" cy="0"/>
        </a:xfrm>
      </p:grpSpPr>
      <p:sp>
        <p:nvSpPr>
          <p:cNvPr id="760" name="Google Shape;760;p78"/>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1" name="Google Shape;761;p78"/>
          <p:cNvSpPr txBox="1"/>
          <p:nvPr/>
        </p:nvSpPr>
        <p:spPr>
          <a:xfrm>
            <a:off x="1008062" y="1387475"/>
            <a:ext cx="17532300" cy="6597600"/>
          </a:xfrm>
          <a:prstGeom prst="rect">
            <a:avLst/>
          </a:prstGeom>
          <a:noFill/>
          <a:ln>
            <a:noFill/>
          </a:ln>
        </p:spPr>
        <p:txBody>
          <a:bodyPr spcFirstLastPara="1" wrap="square" lIns="0" tIns="12050" rIns="0" bIns="0" anchor="t" anchorCtr="0">
            <a:spAutoFit/>
          </a:bodyPr>
          <a:lstStyle/>
          <a:p>
            <a:pPr marL="584200" marR="0" lvl="0" indent="-571500" algn="l" rtl="0">
              <a:lnSpc>
                <a:spcPct val="15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Selecting the Most Efficient Algorithm Many a times, you may formulate more than one algorithm for a problem. In such cases, you must always analyse all the alternatives and try to choose the most efficient algorithm. </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This can be done by time and space complexity of the algorithms designed.</a:t>
            </a:r>
            <a:endParaRPr/>
          </a:p>
          <a:p>
            <a:pPr marL="584200" marR="0" lvl="0" indent="-5715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a:t>
            </a:r>
            <a:r>
              <a:rPr lang="en-US" sz="3600" b="1" i="0" u="none">
                <a:solidFill>
                  <a:schemeClr val="dk1"/>
                </a:solidFill>
                <a:latin typeface="Bookman Old Style"/>
                <a:ea typeface="Bookman Old Style"/>
                <a:cs typeface="Bookman Old Style"/>
                <a:sym typeface="Bookman Old Style"/>
              </a:rPr>
              <a:t>time complexity </a:t>
            </a:r>
            <a:r>
              <a:rPr lang="en-US" sz="3600" b="0" i="0" u="none">
                <a:solidFill>
                  <a:schemeClr val="dk1"/>
                </a:solidFill>
                <a:latin typeface="Bookman Old Style"/>
                <a:ea typeface="Bookman Old Style"/>
                <a:cs typeface="Bookman Old Style"/>
                <a:sym typeface="Bookman Old Style"/>
              </a:rPr>
              <a:t>of an algorithm is basically the running time of a program as a function of the input size. Similarly, the </a:t>
            </a:r>
            <a:r>
              <a:rPr lang="en-US" sz="3600" b="1" i="0" u="none">
                <a:solidFill>
                  <a:schemeClr val="dk1"/>
                </a:solidFill>
                <a:latin typeface="Bookman Old Style"/>
                <a:ea typeface="Bookman Old Style"/>
                <a:cs typeface="Bookman Old Style"/>
                <a:sym typeface="Bookman Old Style"/>
              </a:rPr>
              <a:t>space complexity </a:t>
            </a:r>
            <a:r>
              <a:rPr lang="en-US" sz="3600" b="0" i="0" u="none">
                <a:solidFill>
                  <a:schemeClr val="dk1"/>
                </a:solidFill>
                <a:latin typeface="Bookman Old Style"/>
                <a:ea typeface="Bookman Old Style"/>
                <a:cs typeface="Bookman Old Style"/>
                <a:sym typeface="Bookman Old Style"/>
              </a:rPr>
              <a:t>of an algorithm is the amount of computer memory that is required during the program execution as a function of the input size. </a:t>
            </a:r>
            <a:endParaRPr/>
          </a:p>
        </p:txBody>
      </p:sp>
      <p:sp>
        <p:nvSpPr>
          <p:cNvPr id="762" name="Google Shape;762;p7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3" name="Google Shape;763;p7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4" name="Google Shape;764;p7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5" name="Google Shape;765;p7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6" name="Google Shape;766;p78"/>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67" name="Google Shape;767;p78"/>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771"/>
        <p:cNvGrpSpPr/>
        <p:nvPr/>
      </p:nvGrpSpPr>
      <p:grpSpPr>
        <a:xfrm>
          <a:off x="0" y="0"/>
          <a:ext cx="0" cy="0"/>
          <a:chOff x="0" y="0"/>
          <a:chExt cx="0" cy="0"/>
        </a:xfrm>
      </p:grpSpPr>
      <p:sp>
        <p:nvSpPr>
          <p:cNvPr id="772" name="Google Shape;772;p79"/>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3" name="Google Shape;773;p79"/>
          <p:cNvSpPr txBox="1"/>
          <p:nvPr/>
        </p:nvSpPr>
        <p:spPr>
          <a:xfrm>
            <a:off x="1004887" y="944562"/>
            <a:ext cx="17532300" cy="82788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C00000"/>
              </a:buClr>
              <a:buSzPts val="3600"/>
              <a:buFont typeface="Bookman Old Style"/>
              <a:buNone/>
            </a:pPr>
            <a:r>
              <a:rPr lang="en-US" sz="3600" b="1" i="0" u="none">
                <a:solidFill>
                  <a:srgbClr val="C00000"/>
                </a:solidFill>
                <a:latin typeface="Bookman Old Style"/>
                <a:ea typeface="Bookman Old Style"/>
                <a:cs typeface="Bookman Old Style"/>
                <a:sym typeface="Bookman Old Style"/>
              </a:rPr>
              <a:t>2 Flowcharts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 flowchart is a graphical or symbolic representation of a process.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It is basically used to design and document virtually complex processes to help the viewers to visualize the logic of the process, so that they can gain a better understanding of the process and find flaws bottlenecks, and other less obvious features within it.</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When designing a flowchart, each step in the process is depicted by a different symbol and is associated with a short description.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symbols in the flowchart are linked together with arrows to show the flow of logic in the process.</a:t>
            </a:r>
            <a:endParaRPr/>
          </a:p>
        </p:txBody>
      </p:sp>
      <p:sp>
        <p:nvSpPr>
          <p:cNvPr id="774" name="Google Shape;774;p7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5" name="Google Shape;775;p7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6" name="Google Shape;776;p7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7" name="Google Shape;777;p7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8" name="Google Shape;778;p7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79" name="Google Shape;779;p79"/>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783"/>
        <p:cNvGrpSpPr/>
        <p:nvPr/>
      </p:nvGrpSpPr>
      <p:grpSpPr>
        <a:xfrm>
          <a:off x="0" y="0"/>
          <a:ext cx="0" cy="0"/>
          <a:chOff x="0" y="0"/>
          <a:chExt cx="0" cy="0"/>
        </a:xfrm>
      </p:grpSpPr>
      <p:sp>
        <p:nvSpPr>
          <p:cNvPr id="784" name="Google Shape;784;p80"/>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5" name="Google Shape;785;p80"/>
          <p:cNvSpPr txBox="1"/>
          <p:nvPr/>
        </p:nvSpPr>
        <p:spPr>
          <a:xfrm>
            <a:off x="1004887" y="944562"/>
            <a:ext cx="17532300" cy="7476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a:t>
            </a:r>
            <a:endParaRPr/>
          </a:p>
        </p:txBody>
      </p:sp>
      <p:sp>
        <p:nvSpPr>
          <p:cNvPr id="786" name="Google Shape;786;p8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7" name="Google Shape;787;p8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8" name="Google Shape;788;p8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9" name="Google Shape;789;p8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0" name="Google Shape;790;p8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91" name="Google Shape;791;p8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792" name="Google Shape;792;p80"/>
          <p:cNvPicPr preferRelativeResize="0"/>
          <p:nvPr/>
        </p:nvPicPr>
        <p:blipFill rotWithShape="1">
          <a:blip r:embed="rId4">
            <a:alphaModFix/>
          </a:blip>
          <a:srcRect/>
          <a:stretch/>
        </p:blipFill>
        <p:spPr>
          <a:xfrm>
            <a:off x="3986212" y="1285875"/>
            <a:ext cx="12573000" cy="93011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796"/>
        <p:cNvGrpSpPr/>
        <p:nvPr/>
      </p:nvGrpSpPr>
      <p:grpSpPr>
        <a:xfrm>
          <a:off x="0" y="0"/>
          <a:ext cx="0" cy="0"/>
          <a:chOff x="0" y="0"/>
          <a:chExt cx="0" cy="0"/>
        </a:xfrm>
      </p:grpSpPr>
      <p:sp>
        <p:nvSpPr>
          <p:cNvPr id="797" name="Google Shape;797;p81"/>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8" name="Google Shape;798;p81"/>
          <p:cNvSpPr txBox="1"/>
          <p:nvPr/>
        </p:nvSpPr>
        <p:spPr>
          <a:xfrm>
            <a:off x="1008062" y="1387475"/>
            <a:ext cx="18111900" cy="66501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The symbols of a flowchart include: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Start and end symbols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Arrows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Generic processing step</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Input/output symbols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conditional or decision symbol</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Labelled connectors</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Refer for the flowchart ad algorithms in the text book.</a:t>
            </a:r>
            <a:endParaRPr/>
          </a:p>
        </p:txBody>
      </p:sp>
      <p:sp>
        <p:nvSpPr>
          <p:cNvPr id="799" name="Google Shape;799;p8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0" name="Google Shape;800;p8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1" name="Google Shape;801;p8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2" name="Google Shape;802;p8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3" name="Google Shape;803;p8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804" name="Google Shape;804;p81"/>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808"/>
        <p:cNvGrpSpPr/>
        <p:nvPr/>
      </p:nvGrpSpPr>
      <p:grpSpPr>
        <a:xfrm>
          <a:off x="0" y="0"/>
          <a:ext cx="0" cy="0"/>
          <a:chOff x="0" y="0"/>
          <a:chExt cx="0" cy="0"/>
        </a:xfrm>
      </p:grpSpPr>
      <p:sp>
        <p:nvSpPr>
          <p:cNvPr id="809" name="Google Shape;809;p8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0" name="Google Shape;810;p82"/>
          <p:cNvSpPr txBox="1"/>
          <p:nvPr/>
        </p:nvSpPr>
        <p:spPr>
          <a:xfrm>
            <a:off x="1008062" y="1387475"/>
            <a:ext cx="18111900" cy="66501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The symbols of a flowchart include: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Start and end symbols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Arrows</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Generic processing step</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Input/output symbols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conditional or decision symbol</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Labelled connectors</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Refer for the flowchart ad algorithms in the text book.</a:t>
            </a:r>
            <a:endParaRPr/>
          </a:p>
        </p:txBody>
      </p:sp>
      <p:sp>
        <p:nvSpPr>
          <p:cNvPr id="811" name="Google Shape;811;p8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2" name="Google Shape;812;p8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3" name="Google Shape;813;p8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4" name="Google Shape;814;p8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5" name="Google Shape;815;p8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816" name="Google Shape;816;p8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83"/>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22" name="Google Shape;822;p83"/>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 following are some guidelines in ﬂowcharting.</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In drawing a proper ﬂowchart, all necessary requirements should be listed out in a logical order.</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There should be a logical start and stop to the ﬂowchart.</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 ﬂowchart should be clear, neat, and easy to follow.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There should be no ambiguity in understanding the ﬂowchart.</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The usual direction of the ﬂow of a procedure or system is from left to right or top to bottom.</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Only one ﬂow line should emerge from a process symbol.</a:t>
            </a:r>
            <a:endParaRPr/>
          </a:p>
        </p:txBody>
      </p:sp>
      <p:pic>
        <p:nvPicPr>
          <p:cNvPr id="823" name="Google Shape;823;p83"/>
          <p:cNvPicPr preferRelativeResize="0"/>
          <p:nvPr/>
        </p:nvPicPr>
        <p:blipFill rotWithShape="1">
          <a:blip r:embed="rId3">
            <a:alphaModFix/>
          </a:blip>
          <a:srcRect/>
          <a:stretch/>
        </p:blipFill>
        <p:spPr>
          <a:xfrm>
            <a:off x="7210425" y="8721725"/>
            <a:ext cx="4464050" cy="17668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4"/>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29" name="Google Shape;829;p84"/>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norm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Only one ﬂow line should enter a decision symbol, but two or three ﬂow lines, one for each possible answer, can leave the decision symbol.</a:t>
            </a:r>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Only one ﬂow line is used in conjunction with a terminal symbol.</a:t>
            </a:r>
            <a:endParaRPr/>
          </a:p>
          <a:p>
            <a:pPr marL="342900" marR="0" lvl="0" indent="-3429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 writing within standard symbols should be brief. </a:t>
            </a:r>
            <a:endParaRPr/>
          </a:p>
        </p:txBody>
      </p:sp>
      <p:pic>
        <p:nvPicPr>
          <p:cNvPr id="830" name="Google Shape;830;p84"/>
          <p:cNvPicPr preferRelativeResize="0"/>
          <p:nvPr/>
        </p:nvPicPr>
        <p:blipFill rotWithShape="1">
          <a:blip r:embed="rId3">
            <a:alphaModFix/>
          </a:blip>
          <a:srcRect/>
          <a:stretch/>
        </p:blipFill>
        <p:spPr>
          <a:xfrm>
            <a:off x="6827837" y="3386137"/>
            <a:ext cx="3540125" cy="2754312"/>
          </a:xfrm>
          <a:prstGeom prst="rect">
            <a:avLst/>
          </a:prstGeom>
          <a:noFill/>
          <a:ln>
            <a:noFill/>
          </a:ln>
        </p:spPr>
      </p:pic>
      <p:pic>
        <p:nvPicPr>
          <p:cNvPr id="831" name="Google Shape;831;p84"/>
          <p:cNvPicPr preferRelativeResize="0"/>
          <p:nvPr/>
        </p:nvPicPr>
        <p:blipFill rotWithShape="1">
          <a:blip r:embed="rId4">
            <a:alphaModFix/>
          </a:blip>
          <a:srcRect/>
          <a:stretch/>
        </p:blipFill>
        <p:spPr>
          <a:xfrm>
            <a:off x="6827837" y="7356475"/>
            <a:ext cx="4418012" cy="2247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85"/>
          <p:cNvSpPr txBox="1">
            <a:spLocks noGrp="1"/>
          </p:cNvSpPr>
          <p:nvPr>
            <p:ph type="title" idx="4294967295"/>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marR="0" lvl="0" indent="0" algn="ctr" rtl="0">
              <a:lnSpc>
                <a:spcPct val="100000"/>
              </a:lnSpc>
              <a:spcBef>
                <a:spcPts val="0"/>
              </a:spcBef>
              <a:spcAft>
                <a:spcPts val="0"/>
              </a:spcAft>
              <a:buClr>
                <a:schemeClr val="dk2"/>
              </a:buClr>
              <a:buSzPts val="6500"/>
              <a:buFont typeface="Calibri"/>
              <a:buNone/>
            </a:pPr>
            <a:r>
              <a:rPr lang="en-US" sz="6500" b="0" i="0" u="none" strike="noStrike" cap="none">
                <a:solidFill>
                  <a:schemeClr val="dk2"/>
                </a:solidFill>
                <a:latin typeface="Calibri"/>
                <a:ea typeface="Calibri"/>
                <a:cs typeface="Calibri"/>
                <a:sym typeface="Calibri"/>
              </a:rPr>
              <a:t>Flowcharts</a:t>
            </a:r>
            <a:r>
              <a:rPr lang="en-US" sz="4000" b="0" i="0" u="none" strike="noStrike" cap="none">
                <a:solidFill>
                  <a:schemeClr val="dk2"/>
                </a:solidFill>
                <a:latin typeface="Calibri"/>
                <a:ea typeface="Calibri"/>
                <a:cs typeface="Calibri"/>
                <a:sym typeface="Calibri"/>
              </a:rPr>
              <a:t/>
            </a:r>
            <a:br>
              <a:rPr lang="en-US" sz="4000" b="0" i="0" u="none" strike="noStrike" cap="none">
                <a:solidFill>
                  <a:schemeClr val="dk2"/>
                </a:solidFill>
                <a:latin typeface="Calibri"/>
                <a:ea typeface="Calibri"/>
                <a:cs typeface="Calibri"/>
                <a:sym typeface="Calibri"/>
              </a:rPr>
            </a:br>
            <a:endParaRPr/>
          </a:p>
        </p:txBody>
      </p:sp>
      <p:sp>
        <p:nvSpPr>
          <p:cNvPr id="837" name="Google Shape;837;p85"/>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norm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If necessary, the annotation symbol can be used to describe data or computational steps more clearly.</a:t>
            </a:r>
            <a:endParaRPr/>
          </a:p>
          <a:p>
            <a:pPr marL="342900" marR="0" lvl="0" indent="-3429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If the ﬂowchart becomes complex, connector symbols should be used to reduce the number of ﬂow lines.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 intersection of ﬂow lines should be avoided to make the ﬂowchart a more effective and better way of communication.</a:t>
            </a:r>
            <a:endParaRPr/>
          </a:p>
        </p:txBody>
      </p:sp>
      <p:pic>
        <p:nvPicPr>
          <p:cNvPr id="838" name="Google Shape;838;p85"/>
          <p:cNvPicPr preferRelativeResize="0"/>
          <p:nvPr/>
        </p:nvPicPr>
        <p:blipFill rotWithShape="1">
          <a:blip r:embed="rId3">
            <a:alphaModFix/>
          </a:blip>
          <a:srcRect/>
          <a:stretch/>
        </p:blipFill>
        <p:spPr>
          <a:xfrm>
            <a:off x="5867400" y="3195637"/>
            <a:ext cx="6370637" cy="24590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86"/>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44" name="Google Shape;844;p86"/>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The validity of the ﬂowchart should be tested by passing simple test data through it.</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 </a:t>
            </a:r>
            <a:r>
              <a:rPr lang="en-US" sz="3200" b="0" i="0" u="none" strike="noStrike" cap="none">
                <a:solidFill>
                  <a:srgbClr val="FF0000"/>
                </a:solidFill>
                <a:latin typeface="Arial"/>
                <a:ea typeface="Arial"/>
                <a:cs typeface="Arial"/>
                <a:sym typeface="Arial"/>
              </a:rPr>
              <a:t>sequence</a:t>
            </a:r>
            <a:r>
              <a:rPr lang="en-US" sz="3200" b="0" i="0" u="none" strike="noStrike" cap="none">
                <a:solidFill>
                  <a:schemeClr val="dk1"/>
                </a:solidFill>
                <a:latin typeface="Arial"/>
                <a:ea typeface="Arial"/>
                <a:cs typeface="Arial"/>
                <a:sym typeface="Arial"/>
              </a:rPr>
              <a:t> of steps or processes that are executed in a particular order is shown using process symbols connected with ﬂow lines.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One ﬂow line enters the ﬁrst process while one ﬂow line emerges from the last process in the sequence.</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45" name="Google Shape;845;p86"/>
          <p:cNvPicPr preferRelativeResize="0"/>
          <p:nvPr/>
        </p:nvPicPr>
        <p:blipFill rotWithShape="1">
          <a:blip r:embed="rId3">
            <a:alphaModFix/>
          </a:blip>
          <a:srcRect/>
          <a:stretch/>
        </p:blipFill>
        <p:spPr>
          <a:xfrm>
            <a:off x="5803900" y="6008687"/>
            <a:ext cx="6750050" cy="457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2" name="Google Shape;312;p4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3" name="Google Shape;313;p4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4" name="Google Shape;314;p4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5" name="Google Shape;315;p4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6" name="Google Shape;316;p4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17" name="Google Shape;317;p42"/>
          <p:cNvSpPr txBox="1"/>
          <p:nvPr/>
        </p:nvSpPr>
        <p:spPr>
          <a:xfrm>
            <a:off x="1017587" y="1247775"/>
            <a:ext cx="18527700" cy="55071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C00000"/>
              </a:buClr>
              <a:buSzPts val="4000"/>
              <a:buFont typeface="Bookman Old Style"/>
              <a:buNone/>
            </a:pPr>
            <a:r>
              <a:rPr lang="en-US" sz="4000" b="1" i="0" u="none">
                <a:solidFill>
                  <a:srgbClr val="C00000"/>
                </a:solidFill>
                <a:latin typeface="Bookman Old Style"/>
                <a:ea typeface="Bookman Old Style"/>
                <a:cs typeface="Bookman Old Style"/>
                <a:sym typeface="Bookman Old Style"/>
              </a:rPr>
              <a:t>Component #1 : Hardware</a:t>
            </a:r>
            <a:endParaRPr sz="4000" b="1" i="0" u="none">
              <a:solidFill>
                <a:srgbClr val="C00000"/>
              </a:solidFill>
              <a:latin typeface="Bookman Old Style"/>
              <a:ea typeface="Bookman Old Style"/>
              <a:cs typeface="Bookman Old Style"/>
              <a:sym typeface="Bookman Old Style"/>
            </a:endParaRPr>
          </a:p>
          <a:p>
            <a:pPr marL="12700" marR="0" lvl="0" indent="0" algn="l" rtl="0">
              <a:lnSpc>
                <a:spcPct val="15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Hardware of a computer system includes: </a:t>
            </a:r>
            <a:endParaRPr/>
          </a:p>
          <a:p>
            <a:pPr marL="742950" marR="0" lvl="1" indent="-285750" algn="l" rtl="0">
              <a:lnSpc>
                <a:spcPct val="150000"/>
              </a:lnSpc>
              <a:spcBef>
                <a:spcPts val="100"/>
              </a:spcBef>
              <a:spcAft>
                <a:spcPts val="0"/>
              </a:spcAft>
              <a:buClr>
                <a:schemeClr val="dk1"/>
              </a:buClr>
              <a:buSzPts val="4000"/>
              <a:buFont typeface="Arial"/>
              <a:buChar char="•"/>
            </a:pPr>
            <a:r>
              <a:rPr lang="en-US" sz="4000" b="1" i="0" u="none" strike="noStrike" cap="none">
                <a:solidFill>
                  <a:schemeClr val="dk1"/>
                </a:solidFill>
                <a:latin typeface="Bookman Old Style"/>
                <a:ea typeface="Bookman Old Style"/>
                <a:cs typeface="Bookman Old Style"/>
                <a:sym typeface="Bookman Old Style"/>
              </a:rPr>
              <a:t>Memory</a:t>
            </a:r>
            <a:r>
              <a:rPr lang="en-US" sz="4000" b="0" i="0" u="none" strike="noStrike" cap="none">
                <a:solidFill>
                  <a:schemeClr val="dk1"/>
                </a:solidFill>
                <a:latin typeface="Bookman Old Style"/>
                <a:ea typeface="Bookman Old Style"/>
                <a:cs typeface="Bookman Old Style"/>
                <a:sym typeface="Bookman Old Style"/>
              </a:rPr>
              <a:t> </a:t>
            </a:r>
            <a:endParaRPr/>
          </a:p>
          <a:p>
            <a:pPr marL="742950" marR="0" lvl="1" indent="-285750" algn="l" rtl="0">
              <a:lnSpc>
                <a:spcPct val="150000"/>
              </a:lnSpc>
              <a:spcBef>
                <a:spcPts val="100"/>
              </a:spcBef>
              <a:spcAft>
                <a:spcPts val="0"/>
              </a:spcAft>
              <a:buClr>
                <a:schemeClr val="dk1"/>
              </a:buClr>
              <a:buSzPts val="4000"/>
              <a:buFont typeface="Arial"/>
              <a:buChar char="•"/>
            </a:pPr>
            <a:r>
              <a:rPr lang="en-US" sz="4000" b="1" i="0" u="none" strike="noStrike" cap="none">
                <a:solidFill>
                  <a:schemeClr val="dk1"/>
                </a:solidFill>
                <a:latin typeface="Bookman Old Style"/>
                <a:ea typeface="Bookman Old Style"/>
                <a:cs typeface="Bookman Old Style"/>
                <a:sym typeface="Bookman Old Style"/>
              </a:rPr>
              <a:t>Hard Disks</a:t>
            </a:r>
            <a:endParaRPr/>
          </a:p>
          <a:p>
            <a:pPr marL="742950" marR="0" lvl="1" indent="-285750" algn="l" rtl="0">
              <a:lnSpc>
                <a:spcPct val="150000"/>
              </a:lnSpc>
              <a:spcBef>
                <a:spcPts val="100"/>
              </a:spcBef>
              <a:spcAft>
                <a:spcPts val="0"/>
              </a:spcAft>
              <a:buClr>
                <a:schemeClr val="dk1"/>
              </a:buClr>
              <a:buSzPts val="4000"/>
              <a:buFont typeface="Arial"/>
              <a:buChar char="•"/>
            </a:pPr>
            <a:r>
              <a:rPr lang="en-US" sz="4000" b="1" i="0" u="none" strike="noStrike" cap="none">
                <a:solidFill>
                  <a:schemeClr val="dk1"/>
                </a:solidFill>
                <a:latin typeface="Bookman Old Style"/>
                <a:ea typeface="Bookman Old Style"/>
                <a:cs typeface="Bookman Old Style"/>
                <a:sym typeface="Bookman Old Style"/>
              </a:rPr>
              <a:t>Processor</a:t>
            </a:r>
            <a:r>
              <a:rPr lang="en-US" sz="4000" b="0" i="0" u="none" strike="noStrike" cap="none">
                <a:solidFill>
                  <a:schemeClr val="dk1"/>
                </a:solidFill>
                <a:latin typeface="Bookman Old Style"/>
                <a:ea typeface="Bookman Old Style"/>
                <a:cs typeface="Bookman Old Style"/>
                <a:sym typeface="Bookman Old Style"/>
              </a:rPr>
              <a:t> </a:t>
            </a:r>
            <a:endParaRPr/>
          </a:p>
          <a:p>
            <a:pPr marL="742950" marR="0" lvl="1" indent="-285750" algn="l" rtl="0">
              <a:lnSpc>
                <a:spcPct val="150000"/>
              </a:lnSpc>
              <a:spcBef>
                <a:spcPts val="100"/>
              </a:spcBef>
              <a:spcAft>
                <a:spcPts val="0"/>
              </a:spcAft>
              <a:buClr>
                <a:schemeClr val="dk1"/>
              </a:buClr>
              <a:buSzPts val="4000"/>
              <a:buFont typeface="Arial"/>
              <a:buChar char="•"/>
            </a:pPr>
            <a:r>
              <a:rPr lang="en-US" sz="4000" b="1" i="0" u="none" strike="noStrike" cap="none">
                <a:solidFill>
                  <a:schemeClr val="dk1"/>
                </a:solidFill>
                <a:latin typeface="Bookman Old Style"/>
                <a:ea typeface="Bookman Old Style"/>
                <a:cs typeface="Bookman Old Style"/>
                <a:sym typeface="Bookman Old Style"/>
              </a:rPr>
              <a:t>Peripheral Devices/Input and Output Devices</a:t>
            </a:r>
            <a:endParaRPr/>
          </a:p>
        </p:txBody>
      </p:sp>
      <p:sp>
        <p:nvSpPr>
          <p:cNvPr id="318" name="Google Shape;318;p4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19" name="Google Shape;319;p42"/>
          <p:cNvSpPr txBox="1"/>
          <p:nvPr/>
        </p:nvSpPr>
        <p:spPr>
          <a:xfrm>
            <a:off x="3794125" y="130175"/>
            <a:ext cx="13530300" cy="947700"/>
          </a:xfrm>
          <a:prstGeom prst="rect">
            <a:avLst/>
          </a:prstGeom>
          <a:noFill/>
          <a:ln>
            <a:noFill/>
          </a:ln>
        </p:spPr>
        <p:txBody>
          <a:bodyPr spcFirstLastPara="1" wrap="square" lIns="91425" tIns="45700" rIns="91425" bIns="45700" anchor="t" anchorCtr="0">
            <a:spAutoFit/>
          </a:bodyPr>
          <a:lstStyle/>
          <a:p>
            <a:pPr marL="12700" marR="0" lvl="0" indent="0" algn="l" rtl="0">
              <a:lnSpc>
                <a:spcPct val="150000"/>
              </a:lnSpc>
              <a:spcBef>
                <a:spcPts val="0"/>
              </a:spcBef>
              <a:spcAft>
                <a:spcPts val="0"/>
              </a:spcAft>
              <a:buClr>
                <a:srgbClr val="005893"/>
              </a:buClr>
              <a:buSzPts val="4200"/>
              <a:buFont typeface="Bookman Old Style"/>
              <a:buNone/>
            </a:pPr>
            <a:r>
              <a:rPr lang="en-US" sz="4200" b="1" i="0" u="none">
                <a:solidFill>
                  <a:srgbClr val="005893"/>
                </a:solidFill>
                <a:latin typeface="Bookman Old Style"/>
                <a:ea typeface="Bookman Old Style"/>
                <a:cs typeface="Bookman Old Style"/>
                <a:sym typeface="Bookman Old Style"/>
              </a:rPr>
              <a:t>COMPONENTS OF A COMPUTER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87"/>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51" name="Google Shape;851;p87"/>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normAutofit/>
          </a:bodyPr>
          <a:lstStyle/>
          <a:p>
            <a:pPr marL="342900" marR="0" lvl="0" indent="-342900" algn="l" rtl="0">
              <a:lnSpc>
                <a:spcPct val="100000"/>
              </a:lnSpc>
              <a:spcBef>
                <a:spcPts val="0"/>
              </a:spcBef>
              <a:spcAft>
                <a:spcPts val="0"/>
              </a:spcAft>
              <a:buClr>
                <a:srgbClr val="FF0000"/>
              </a:buClr>
              <a:buSzPts val="3200"/>
              <a:buFont typeface="Arial"/>
              <a:buChar char="•"/>
            </a:pPr>
            <a:r>
              <a:rPr lang="en-US" sz="3200" b="0" i="0" u="none" strike="noStrike" cap="none">
                <a:solidFill>
                  <a:srgbClr val="FF0000"/>
                </a:solidFill>
                <a:latin typeface="Arial"/>
                <a:ea typeface="Arial"/>
                <a:cs typeface="Arial"/>
                <a:sym typeface="Arial"/>
              </a:rPr>
              <a:t>Selection</a:t>
            </a:r>
            <a:r>
              <a:rPr lang="en-US" sz="3200" b="0" i="0" u="none" strike="noStrike" cap="none">
                <a:solidFill>
                  <a:schemeClr val="dk1"/>
                </a:solidFill>
                <a:latin typeface="Arial"/>
                <a:ea typeface="Arial"/>
                <a:cs typeface="Arial"/>
                <a:sym typeface="Arial"/>
              </a:rPr>
              <a:t> of a process or step is depicted by the decision making and process symbols.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Only one input indicated by one incoming ﬂow line and one output ﬂowing out of this structure exists.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The decision symbol and the process symbols are connected by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ﬂow lines.</a:t>
            </a:r>
            <a:endParaRPr/>
          </a:p>
          <a:p>
            <a:pPr marL="342900" marR="0" lvl="0" indent="-342900" algn="l" rtl="0">
              <a:lnSpc>
                <a:spcPct val="100000"/>
              </a:lnSpc>
              <a:spcBef>
                <a:spcPts val="640"/>
              </a:spcBef>
              <a:spcAft>
                <a:spcPts val="0"/>
              </a:spcAft>
              <a:buClr>
                <a:schemeClr val="dk1"/>
              </a:buClr>
              <a:buSzPts val="3200"/>
              <a:buFont typeface="Calibri"/>
              <a:buNone/>
            </a:pPr>
            <a:endParaRPr sz="3200" b="0" i="0" u="none" strike="noStrike" cap="none">
              <a:solidFill>
                <a:schemeClr val="dk1"/>
              </a:solidFill>
              <a:latin typeface="Arial"/>
              <a:ea typeface="Arial"/>
              <a:cs typeface="Arial"/>
              <a:sym typeface="Arial"/>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52" name="Google Shape;852;p87"/>
          <p:cNvPicPr preferRelativeResize="0"/>
          <p:nvPr/>
        </p:nvPicPr>
        <p:blipFill rotWithShape="1">
          <a:blip r:embed="rId3">
            <a:alphaModFix/>
          </a:blip>
          <a:srcRect/>
          <a:stretch/>
        </p:blipFill>
        <p:spPr>
          <a:xfrm>
            <a:off x="4557712" y="5313362"/>
            <a:ext cx="9904411" cy="4851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88"/>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58" name="Google Shape;858;p88"/>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Iteration or looping </a:t>
            </a:r>
            <a:r>
              <a:rPr lang="en-US" sz="3200" b="0" i="0" u="none" strike="noStrike" cap="none">
                <a:solidFill>
                  <a:schemeClr val="dk1"/>
                </a:solidFill>
                <a:latin typeface="Arial"/>
                <a:ea typeface="Arial"/>
                <a:cs typeface="Arial"/>
                <a:sym typeface="Arial"/>
              </a:rPr>
              <a:t>is depicted by a combination of process and decision symbols placed in proper order.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Here ﬂow lines are used to connect the symbols and depict input and output to this structure.</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59" name="Google Shape;859;p88"/>
          <p:cNvPicPr preferRelativeResize="0"/>
          <p:nvPr/>
        </p:nvPicPr>
        <p:blipFill rotWithShape="1">
          <a:blip r:embed="rId3">
            <a:alphaModFix/>
          </a:blip>
          <a:srcRect/>
          <a:stretch/>
        </p:blipFill>
        <p:spPr>
          <a:xfrm>
            <a:off x="6699250" y="4884737"/>
            <a:ext cx="6705600" cy="45354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9"/>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65" name="Google Shape;865;p89"/>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Advantages of using  ﬂowcharts</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Communication: </a:t>
            </a:r>
            <a:r>
              <a:rPr lang="en-US" sz="3200" b="0" i="0" u="none" strike="noStrike" cap="none">
                <a:solidFill>
                  <a:schemeClr val="dk1"/>
                </a:solidFill>
                <a:latin typeface="Arial"/>
                <a:ea typeface="Arial"/>
                <a:cs typeface="Arial"/>
                <a:sym typeface="Arial"/>
              </a:rPr>
              <a:t>Flowcharts are a better way of communicating the logic of a system to all concerned.</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Effective analysis: </a:t>
            </a:r>
            <a:r>
              <a:rPr lang="en-US" sz="3200" b="0" i="0" u="none" strike="noStrike" cap="none">
                <a:solidFill>
                  <a:schemeClr val="dk1"/>
                </a:solidFill>
                <a:latin typeface="Arial"/>
                <a:ea typeface="Arial"/>
                <a:cs typeface="Arial"/>
                <a:sym typeface="Arial"/>
              </a:rPr>
              <a:t>With the help of ﬂowcharts, problems can be analyzed more effectively.</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Proper documentation: </a:t>
            </a:r>
            <a:r>
              <a:rPr lang="en-US" sz="3200" b="0" i="0" u="none" strike="noStrike" cap="none">
                <a:solidFill>
                  <a:schemeClr val="dk1"/>
                </a:solidFill>
                <a:latin typeface="Arial"/>
                <a:ea typeface="Arial"/>
                <a:cs typeface="Arial"/>
                <a:sym typeface="Arial"/>
              </a:rPr>
              <a:t>Program ﬂowcharts serve as a good program  documentation needed for various purposes.</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Efﬁcient coding: </a:t>
            </a:r>
            <a:r>
              <a:rPr lang="en-US" sz="3200" b="0" i="0" u="none" strike="noStrike" cap="none">
                <a:solidFill>
                  <a:schemeClr val="dk1"/>
                </a:solidFill>
                <a:latin typeface="Arial"/>
                <a:ea typeface="Arial"/>
                <a:cs typeface="Arial"/>
                <a:sym typeface="Arial"/>
              </a:rPr>
              <a:t>Flowcharts act as a guide or blueprint during the systems analysis and program development phase.</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Proper debugging: </a:t>
            </a:r>
            <a:r>
              <a:rPr lang="en-US" sz="3200" b="0" i="0" u="none" strike="noStrike" cap="none">
                <a:solidFill>
                  <a:schemeClr val="dk1"/>
                </a:solidFill>
                <a:latin typeface="Arial"/>
                <a:ea typeface="Arial"/>
                <a:cs typeface="Arial"/>
                <a:sym typeface="Arial"/>
              </a:rPr>
              <a:t>Flowcharts help in the debugging process.</a:t>
            </a:r>
            <a:endParaRPr/>
          </a:p>
          <a:p>
            <a:pPr marL="0" marR="0" lvl="0" indent="-2032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Efﬁcient program maintenance: </a:t>
            </a:r>
            <a:r>
              <a:rPr lang="en-US" sz="3200" b="0" i="0" u="none" strike="noStrike" cap="none">
                <a:solidFill>
                  <a:schemeClr val="dk1"/>
                </a:solidFill>
                <a:latin typeface="Arial"/>
                <a:ea typeface="Arial"/>
                <a:cs typeface="Arial"/>
                <a:sym typeface="Arial"/>
              </a:rPr>
              <a:t>The maintenance of an operating program becomes easy with the help of a ﬂowchart.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90"/>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71" name="Google Shape;871;p90"/>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Limitations of using  ﬂowcharts</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Complex logic: </a:t>
            </a:r>
            <a:r>
              <a:rPr lang="en-US" sz="3200" b="0" i="0" u="none" strike="noStrike" cap="none">
                <a:solidFill>
                  <a:schemeClr val="dk1"/>
                </a:solidFill>
                <a:latin typeface="Arial"/>
                <a:ea typeface="Arial"/>
                <a:cs typeface="Arial"/>
                <a:sym typeface="Arial"/>
              </a:rPr>
              <a:t>Sometimes, the program logic is quite complicated.   </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in such a case, a ﬂowchart becomes complex and clumsy.</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Alterations and modiﬁcations: </a:t>
            </a:r>
            <a:r>
              <a:rPr lang="en-US" sz="3200" b="0" i="0" u="none" strike="noStrike" cap="none">
                <a:solidFill>
                  <a:schemeClr val="dk1"/>
                </a:solidFill>
                <a:latin typeface="Arial"/>
                <a:ea typeface="Arial"/>
                <a:cs typeface="Arial"/>
                <a:sym typeface="Arial"/>
              </a:rPr>
              <a:t>If alterations are required, the   </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ﬂowchart may need to be redrawn completely.</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Reproduction: </a:t>
            </a:r>
            <a:r>
              <a:rPr lang="en-US" sz="3200" b="0" i="0" u="none" strike="noStrike" cap="none">
                <a:solidFill>
                  <a:schemeClr val="dk1"/>
                </a:solidFill>
                <a:latin typeface="Arial"/>
                <a:ea typeface="Arial"/>
                <a:cs typeface="Arial"/>
                <a:sym typeface="Arial"/>
              </a:rPr>
              <a:t>Since the ﬂowchart symbols cannot be typed in, the </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reproduction of a ﬂowchart becomes  a problem.</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a:t>
            </a:r>
            <a:r>
              <a:rPr lang="en-US" sz="3200" b="0" i="0" u="none" strike="noStrike" cap="none">
                <a:solidFill>
                  <a:srgbClr val="FF0000"/>
                </a:solidFill>
                <a:latin typeface="Arial"/>
                <a:ea typeface="Arial"/>
                <a:cs typeface="Arial"/>
                <a:sym typeface="Arial"/>
              </a:rPr>
              <a:t>Loss of objective: </a:t>
            </a:r>
            <a:r>
              <a:rPr lang="en-US" sz="3200" b="0" i="0" u="none" strike="noStrike" cap="none">
                <a:solidFill>
                  <a:schemeClr val="dk1"/>
                </a:solidFill>
                <a:latin typeface="Arial"/>
                <a:ea typeface="Arial"/>
                <a:cs typeface="Arial"/>
                <a:sym typeface="Arial"/>
              </a:rPr>
              <a:t>The essentials of what has to be done can easily </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 be lost in the technical details of how it is to be done.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91"/>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77" name="Google Shape;877;p91"/>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Draw a ﬂowchart to ﬁnd the sum of the ﬁrst 50 natural </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numbers.</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78" name="Google Shape;878;p91"/>
          <p:cNvPicPr preferRelativeResize="0"/>
          <p:nvPr/>
        </p:nvPicPr>
        <p:blipFill rotWithShape="1">
          <a:blip r:embed="rId3">
            <a:alphaModFix/>
          </a:blip>
          <a:srcRect/>
          <a:stretch/>
        </p:blipFill>
        <p:spPr>
          <a:xfrm>
            <a:off x="6910387" y="2767012"/>
            <a:ext cx="4000500" cy="71183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2"/>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84" name="Google Shape;884;p92"/>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Draw a ﬂowchart to ﬁnd the largest of three numbers A, B,</a:t>
            </a:r>
            <a:endParaRPr/>
          </a:p>
          <a:p>
            <a:pPr marL="0" marR="0" lvl="0" indent="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and C.</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85" name="Google Shape;885;p92"/>
          <p:cNvPicPr preferRelativeResize="0"/>
          <p:nvPr/>
        </p:nvPicPr>
        <p:blipFill rotWithShape="1">
          <a:blip r:embed="rId3">
            <a:alphaModFix/>
          </a:blip>
          <a:srcRect/>
          <a:stretch/>
        </p:blipFill>
        <p:spPr>
          <a:xfrm>
            <a:off x="4284662" y="3101975"/>
            <a:ext cx="11007725" cy="682783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93"/>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
            </a:r>
            <a:br>
              <a:rPr lang="en-US" sz="6500" b="1" i="0" u="none">
                <a:solidFill>
                  <a:srgbClr val="FF3300"/>
                </a:solidFill>
                <a:latin typeface="Arial"/>
                <a:ea typeface="Arial"/>
                <a:cs typeface="Arial"/>
                <a:sym typeface="Arial"/>
              </a:rPr>
            </a:b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sp>
        <p:nvSpPr>
          <p:cNvPr id="891" name="Google Shape;891;p93"/>
          <p:cNvSpPr txBox="1">
            <a:spLocks noGrp="1"/>
          </p:cNvSpPr>
          <p:nvPr>
            <p:ph type="body" idx="4294967295"/>
          </p:nvPr>
        </p:nvSpPr>
        <p:spPr>
          <a:xfrm>
            <a:off x="1382712" y="1704975"/>
            <a:ext cx="17338800" cy="88821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Draw a ﬂowchart for calculating the simple interest using the formula SI = (P * T * R)/100, where P denotes the principal amount, T time, and R rate of interest. Also, show the algorithm in step-form.</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Arial"/>
              <a:ea typeface="Arial"/>
              <a:cs typeface="Arial"/>
              <a:sym typeface="Arial"/>
            </a:endParaRPr>
          </a:p>
        </p:txBody>
      </p:sp>
      <p:pic>
        <p:nvPicPr>
          <p:cNvPr id="892" name="Google Shape;892;p93"/>
          <p:cNvPicPr preferRelativeResize="0"/>
          <p:nvPr/>
        </p:nvPicPr>
        <p:blipFill rotWithShape="1">
          <a:blip r:embed="rId3">
            <a:alphaModFix/>
          </a:blip>
          <a:srcRect/>
          <a:stretch/>
        </p:blipFill>
        <p:spPr>
          <a:xfrm>
            <a:off x="6173787" y="3052762"/>
            <a:ext cx="8345486" cy="732631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94"/>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pic>
        <p:nvPicPr>
          <p:cNvPr id="898" name="Google Shape;898;p94" descr="Flowchart: Sort Two Numbers - Stack Overflow"/>
          <p:cNvPicPr preferRelativeResize="0"/>
          <p:nvPr/>
        </p:nvPicPr>
        <p:blipFill rotWithShape="1">
          <a:blip r:embed="rId3">
            <a:alphaModFix/>
          </a:blip>
          <a:srcRect/>
          <a:stretch/>
        </p:blipFill>
        <p:spPr>
          <a:xfrm>
            <a:off x="5895975" y="1771650"/>
            <a:ext cx="7962900" cy="900906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95"/>
          <p:cNvSpPr txBox="1">
            <a:spLocks noGrp="1"/>
          </p:cNvSpPr>
          <p:nvPr>
            <p:ph type="title"/>
          </p:nvPr>
        </p:nvSpPr>
        <p:spPr>
          <a:xfrm>
            <a:off x="4295775" y="241300"/>
            <a:ext cx="11007600" cy="12954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rgbClr val="FF3300"/>
              </a:buClr>
              <a:buSzPts val="6500"/>
              <a:buFont typeface="Arial"/>
              <a:buNone/>
            </a:pPr>
            <a:r>
              <a:rPr lang="en-US" sz="6500" b="1" i="0" u="none">
                <a:solidFill>
                  <a:srgbClr val="FF3300"/>
                </a:solidFill>
                <a:latin typeface="Arial"/>
                <a:ea typeface="Arial"/>
                <a:cs typeface="Arial"/>
                <a:sym typeface="Arial"/>
              </a:rPr>
              <a:t>Flowcharts</a:t>
            </a:r>
            <a:r>
              <a:rPr lang="en-US" sz="4700" b="1" i="0" u="none">
                <a:solidFill>
                  <a:srgbClr val="FF3300"/>
                </a:solidFill>
                <a:latin typeface="Arial"/>
                <a:ea typeface="Arial"/>
                <a:cs typeface="Arial"/>
                <a:sym typeface="Arial"/>
              </a:rPr>
              <a:t/>
            </a:r>
            <a:br>
              <a:rPr lang="en-US" sz="4700" b="1" i="0" u="none">
                <a:solidFill>
                  <a:srgbClr val="FF3300"/>
                </a:solidFill>
                <a:latin typeface="Arial"/>
                <a:ea typeface="Arial"/>
                <a:cs typeface="Arial"/>
                <a:sym typeface="Arial"/>
              </a:rPr>
            </a:br>
            <a:endParaRPr/>
          </a:p>
        </p:txBody>
      </p:sp>
      <p:pic>
        <p:nvPicPr>
          <p:cNvPr id="904" name="Google Shape;904;p95" descr="Linier Searching technique in Data structure program with flowchart and  algorithm"/>
          <p:cNvPicPr preferRelativeResize="0"/>
          <p:nvPr/>
        </p:nvPicPr>
        <p:blipFill rotWithShape="1">
          <a:blip r:embed="rId3">
            <a:alphaModFix/>
          </a:blip>
          <a:srcRect/>
          <a:stretch/>
        </p:blipFill>
        <p:spPr>
          <a:xfrm>
            <a:off x="6403975" y="1673225"/>
            <a:ext cx="6777038" cy="9036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908"/>
        <p:cNvGrpSpPr/>
        <p:nvPr/>
      </p:nvGrpSpPr>
      <p:grpSpPr>
        <a:xfrm>
          <a:off x="0" y="0"/>
          <a:ext cx="0" cy="0"/>
          <a:chOff x="0" y="0"/>
          <a:chExt cx="0" cy="0"/>
        </a:xfrm>
      </p:grpSpPr>
      <p:sp>
        <p:nvSpPr>
          <p:cNvPr id="909" name="Google Shape;909;p96"/>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0" name="Google Shape;910;p96"/>
          <p:cNvSpPr txBox="1"/>
          <p:nvPr/>
        </p:nvSpPr>
        <p:spPr>
          <a:xfrm>
            <a:off x="374650" y="1023937"/>
            <a:ext cx="19583400" cy="92424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rgbClr val="C00000"/>
              </a:buClr>
              <a:buSzPts val="3600"/>
              <a:buFont typeface="Bookman Old Style"/>
              <a:buNone/>
            </a:pPr>
            <a:r>
              <a:rPr lang="en-US" sz="3600" b="1" i="0" u="none">
                <a:solidFill>
                  <a:srgbClr val="C00000"/>
                </a:solidFill>
                <a:latin typeface="Bookman Old Style"/>
                <a:ea typeface="Bookman Old Style"/>
                <a:cs typeface="Bookman Old Style"/>
                <a:sym typeface="Bookman Old Style"/>
              </a:rPr>
              <a:t>    3 Pseudocodes</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Pseudocode is a compact and informal high-level description of an algorithm that uses the structural conventions of a programming language.</a:t>
            </a:r>
            <a:endParaRPr sz="3600" b="1" i="0" u="none">
              <a:solidFill>
                <a:schemeClr val="dk1"/>
              </a:solidFill>
              <a:latin typeface="Bookman Old Style"/>
              <a:ea typeface="Bookman Old Style"/>
              <a:cs typeface="Bookman Old Style"/>
              <a:sym typeface="Bookman Old Style"/>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Pseudocodes are an outline of a program that can be easily converted into programming statements.</a:t>
            </a:r>
            <a:endParaRPr sz="3600" b="1" i="0" u="none">
              <a:solidFill>
                <a:schemeClr val="dk1"/>
              </a:solidFill>
              <a:latin typeface="Bookman Old Style"/>
              <a:ea typeface="Bookman Old Style"/>
              <a:cs typeface="Bookman Old Style"/>
              <a:sym typeface="Bookman Old Style"/>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They consist of short English phrases that explain specific tasks within a program’s algorithm. They should not include keywords in any specific computer language. </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sole purpose of pseudocodes is to enhance human understandability of the solution.</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They are commonly used in textbooks and scientific publications for documenting algorithms, and for sketching out the program structure before the actual coding is done</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There are no standards defined for writing a pseudocode, because a pseudocode is not an executable program. </a:t>
            </a:r>
            <a:endParaRPr/>
          </a:p>
          <a:p>
            <a:pPr marL="12700" marR="0" lvl="0" indent="-228600" algn="l"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Flowcharts can be considered as graphical alternatives to pseudocodes, but require more space on paper.</a:t>
            </a:r>
            <a:endParaRPr/>
          </a:p>
        </p:txBody>
      </p:sp>
      <p:sp>
        <p:nvSpPr>
          <p:cNvPr id="911" name="Google Shape;911;p9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2" name="Google Shape;912;p9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3" name="Google Shape;913;p9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4" name="Google Shape;914;p9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5" name="Google Shape;915;p96"/>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16" name="Google Shape;916;p9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5" name="Google Shape;325;p4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6" name="Google Shape;326;p4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4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4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43"/>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30" name="Google Shape;330;p43"/>
          <p:cNvSpPr txBox="1"/>
          <p:nvPr/>
        </p:nvSpPr>
        <p:spPr>
          <a:xfrm>
            <a:off x="831850" y="1368425"/>
            <a:ext cx="19427700" cy="6244800"/>
          </a:xfrm>
          <a:prstGeom prst="rect">
            <a:avLst/>
          </a:prstGeom>
          <a:noFill/>
          <a:ln>
            <a:noFill/>
          </a:ln>
        </p:spPr>
        <p:txBody>
          <a:bodyPr spcFirstLastPara="1" wrap="square" lIns="0" tIns="12050" rIns="0" bIns="0" anchor="t" anchorCtr="0">
            <a:spAutoFit/>
          </a:bodyPr>
          <a:lstStyle/>
          <a:p>
            <a:pPr marL="1143000" marR="0" lvl="2" indent="-1050925" algn="l" rtl="0">
              <a:lnSpc>
                <a:spcPct val="100000"/>
              </a:lnSpc>
              <a:spcBef>
                <a:spcPts val="0"/>
              </a:spcBef>
              <a:spcAft>
                <a:spcPts val="0"/>
              </a:spcAft>
              <a:buClr>
                <a:srgbClr val="00B050"/>
              </a:buClr>
              <a:buSzPts val="4000"/>
              <a:buFont typeface="Bookman Old Style"/>
              <a:buNone/>
            </a:pPr>
            <a:r>
              <a:rPr lang="en-US" sz="4000" b="1" i="0" u="none" strike="noStrike" cap="none">
                <a:solidFill>
                  <a:srgbClr val="00B050"/>
                </a:solidFill>
                <a:latin typeface="Bookman Old Style"/>
                <a:ea typeface="Bookman Old Style"/>
                <a:cs typeface="Bookman Old Style"/>
                <a:sym typeface="Bookman Old Style"/>
              </a:rPr>
              <a:t>Memory</a:t>
            </a:r>
            <a:endParaRPr/>
          </a:p>
          <a:p>
            <a:pPr marL="1714500" marR="0" lvl="2" indent="-571500" algn="l" rtl="0">
              <a:lnSpc>
                <a:spcPct val="100000"/>
              </a:lnSpc>
              <a:spcBef>
                <a:spcPts val="100"/>
              </a:spcBef>
              <a:spcAft>
                <a:spcPts val="0"/>
              </a:spcAft>
              <a:buClr>
                <a:schemeClr val="dk1"/>
              </a:buClr>
              <a:buSzPts val="4000"/>
              <a:buFont typeface="Arial"/>
              <a:buChar char="•"/>
            </a:pPr>
            <a:r>
              <a:rPr lang="en-US" sz="4000" b="0" i="0" u="none" strike="noStrike" cap="none">
                <a:solidFill>
                  <a:schemeClr val="dk1"/>
                </a:solidFill>
                <a:latin typeface="Bookman Old Style"/>
                <a:ea typeface="Bookman Old Style"/>
                <a:cs typeface="Bookman Old Style"/>
                <a:sym typeface="Bookman Old Style"/>
              </a:rPr>
              <a:t>Primary memory </a:t>
            </a:r>
            <a:endParaRPr/>
          </a:p>
          <a:p>
            <a:pPr marL="2057400" marR="0" lvl="4" indent="-254000" algn="l" rtl="0">
              <a:lnSpc>
                <a:spcPct val="100000"/>
              </a:lnSpc>
              <a:spcBef>
                <a:spcPts val="100"/>
              </a:spcBef>
              <a:spcAft>
                <a:spcPts val="0"/>
              </a:spcAft>
              <a:buClr>
                <a:schemeClr val="dk1"/>
              </a:buClr>
              <a:buSzPts val="4000"/>
              <a:buFont typeface="Arial"/>
              <a:buChar char="•"/>
            </a:pPr>
            <a:r>
              <a:rPr lang="en-US" sz="4000" b="0" i="0" u="none" strike="noStrike" cap="none">
                <a:solidFill>
                  <a:schemeClr val="dk1"/>
                </a:solidFill>
                <a:latin typeface="Bookman Old Style"/>
                <a:ea typeface="Bookman Old Style"/>
                <a:cs typeface="Bookman Old Style"/>
                <a:sym typeface="Bookman Old Style"/>
              </a:rPr>
              <a:t>RAM (volatile storage area): Static RAM , Dynamic RAM</a:t>
            </a:r>
            <a:endParaRPr sz="4000" b="0" i="0" u="none" strike="noStrike" cap="none">
              <a:solidFill>
                <a:schemeClr val="dk1"/>
              </a:solidFill>
              <a:latin typeface="Bookman Old Style"/>
              <a:ea typeface="Bookman Old Style"/>
              <a:cs typeface="Bookman Old Style"/>
              <a:sym typeface="Bookman Old Style"/>
            </a:endParaRPr>
          </a:p>
          <a:p>
            <a:pPr marL="2057400" marR="0" lvl="4" indent="-254000" algn="l" rtl="0">
              <a:lnSpc>
                <a:spcPct val="100000"/>
              </a:lnSpc>
              <a:spcBef>
                <a:spcPts val="100"/>
              </a:spcBef>
              <a:spcAft>
                <a:spcPts val="0"/>
              </a:spcAft>
              <a:buClr>
                <a:schemeClr val="dk1"/>
              </a:buClr>
              <a:buSzPts val="4000"/>
              <a:buFont typeface="Arial"/>
              <a:buChar char="•"/>
            </a:pPr>
            <a:r>
              <a:rPr lang="en-US" sz="4000" b="0" i="0" u="none" strike="noStrike" cap="none">
                <a:solidFill>
                  <a:schemeClr val="dk1"/>
                </a:solidFill>
                <a:latin typeface="Bookman Old Style"/>
                <a:ea typeface="Bookman Old Style"/>
                <a:cs typeface="Bookman Old Style"/>
                <a:sym typeface="Bookman Old Style"/>
              </a:rPr>
              <a:t>ROM (non-volatile): BIOS</a:t>
            </a:r>
            <a:endParaRPr/>
          </a:p>
          <a:p>
            <a:pPr marL="2514600" marR="0" lvl="5" indent="-254000" algn="l" rtl="0">
              <a:lnSpc>
                <a:spcPct val="100000"/>
              </a:lnSpc>
              <a:spcBef>
                <a:spcPts val="100"/>
              </a:spcBef>
              <a:spcAft>
                <a:spcPts val="0"/>
              </a:spcAft>
              <a:buClr>
                <a:schemeClr val="dk1"/>
              </a:buClr>
              <a:buSzPts val="4000"/>
              <a:buFont typeface="Arial"/>
              <a:buChar char="•"/>
            </a:pPr>
            <a:r>
              <a:rPr lang="en-US" sz="4000" b="0" i="0" u="none" strike="noStrike" cap="none">
                <a:solidFill>
                  <a:schemeClr val="dk1"/>
                </a:solidFill>
                <a:latin typeface="Bookman Old Style"/>
                <a:ea typeface="Bookman Old Style"/>
                <a:cs typeface="Bookman Old Style"/>
                <a:sym typeface="Bookman Old Style"/>
              </a:rPr>
              <a:t>Rewritable ROM chips: PROM (one time programmable), EPROM (erasable and reprogrammable), EEPROM (Electrically erasable programmable )camera, MP3 player.</a:t>
            </a:r>
            <a:endParaRPr/>
          </a:p>
          <a:p>
            <a:pPr marL="1714500" marR="0" lvl="2" indent="-571500" algn="l" rtl="0">
              <a:lnSpc>
                <a:spcPct val="100000"/>
              </a:lnSpc>
              <a:spcBef>
                <a:spcPts val="100"/>
              </a:spcBef>
              <a:spcAft>
                <a:spcPts val="0"/>
              </a:spcAft>
              <a:buClr>
                <a:schemeClr val="dk1"/>
              </a:buClr>
              <a:buSzPts val="4000"/>
              <a:buFont typeface="Arial"/>
              <a:buChar char="•"/>
            </a:pPr>
            <a:r>
              <a:rPr lang="en-US" sz="4000" b="0" i="0" u="none" strike="noStrike" cap="none">
                <a:solidFill>
                  <a:schemeClr val="dk1"/>
                </a:solidFill>
                <a:latin typeface="Bookman Old Style"/>
                <a:ea typeface="Bookman Old Style"/>
                <a:cs typeface="Bookman Old Style"/>
                <a:sym typeface="Bookman Old Style"/>
              </a:rPr>
              <a:t>Secondary memory </a:t>
            </a:r>
            <a:endParaRPr/>
          </a:p>
          <a:p>
            <a:pPr marL="1828800" marR="0" lvl="4" indent="0" algn="l" rtl="0">
              <a:lnSpc>
                <a:spcPct val="100000"/>
              </a:lnSpc>
              <a:spcBef>
                <a:spcPts val="100"/>
              </a:spcBef>
              <a:spcAft>
                <a:spcPts val="0"/>
              </a:spcAft>
              <a:buClr>
                <a:schemeClr val="dk1"/>
              </a:buClr>
              <a:buSzPts val="4000"/>
              <a:buFont typeface="Bookman Old Style"/>
              <a:buNone/>
            </a:pPr>
            <a:r>
              <a:rPr lang="en-US" sz="4000" b="0" i="0" u="none" strike="noStrike" cap="none">
                <a:solidFill>
                  <a:schemeClr val="dk1"/>
                </a:solidFill>
                <a:latin typeface="Bookman Old Style"/>
                <a:ea typeface="Bookman Old Style"/>
                <a:cs typeface="Bookman Old Style"/>
                <a:sym typeface="Bookman Old Style"/>
              </a:rPr>
              <a:t>Hard disks- formatted according to a file system that organizes the data into files and directories</a:t>
            </a:r>
            <a:endParaRPr/>
          </a:p>
        </p:txBody>
      </p:sp>
      <p:sp>
        <p:nvSpPr>
          <p:cNvPr id="331" name="Google Shape;331;p43"/>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920"/>
        <p:cNvGrpSpPr/>
        <p:nvPr/>
      </p:nvGrpSpPr>
      <p:grpSpPr>
        <a:xfrm>
          <a:off x="0" y="0"/>
          <a:ext cx="0" cy="0"/>
          <a:chOff x="0" y="0"/>
          <a:chExt cx="0" cy="0"/>
        </a:xfrm>
      </p:grpSpPr>
      <p:sp>
        <p:nvSpPr>
          <p:cNvPr id="921" name="Google Shape;921;p97"/>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2" name="Google Shape;922;p9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3" name="Google Shape;923;p9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4" name="Google Shape;924;p9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5" name="Google Shape;925;p9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6" name="Google Shape;926;p97"/>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27" name="Google Shape;927;p9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928" name="Google Shape;928;p97"/>
          <p:cNvPicPr preferRelativeResize="0"/>
          <p:nvPr/>
        </p:nvPicPr>
        <p:blipFill rotWithShape="1">
          <a:blip r:embed="rId4">
            <a:alphaModFix/>
          </a:blip>
          <a:srcRect/>
          <a:stretch/>
        </p:blipFill>
        <p:spPr>
          <a:xfrm>
            <a:off x="1822450" y="1546225"/>
            <a:ext cx="13639800" cy="908367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932"/>
        <p:cNvGrpSpPr/>
        <p:nvPr/>
      </p:nvGrpSpPr>
      <p:grpSpPr>
        <a:xfrm>
          <a:off x="0" y="0"/>
          <a:ext cx="0" cy="0"/>
          <a:chOff x="0" y="0"/>
          <a:chExt cx="0" cy="0"/>
        </a:xfrm>
      </p:grpSpPr>
      <p:sp>
        <p:nvSpPr>
          <p:cNvPr id="933" name="Google Shape;933;p98"/>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4" name="Google Shape;934;p9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5" name="Google Shape;935;p9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6" name="Google Shape;936;p9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7" name="Google Shape;937;p9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8" name="Google Shape;938;p98"/>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39" name="Google Shape;939;p98"/>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940" name="Google Shape;940;p98"/>
          <p:cNvPicPr preferRelativeResize="0"/>
          <p:nvPr/>
        </p:nvPicPr>
        <p:blipFill rotWithShape="1">
          <a:blip r:embed="rId4">
            <a:alphaModFix/>
          </a:blip>
          <a:srcRect/>
          <a:stretch/>
        </p:blipFill>
        <p:spPr>
          <a:xfrm>
            <a:off x="3063875" y="1931987"/>
            <a:ext cx="12747624" cy="70056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944"/>
        <p:cNvGrpSpPr/>
        <p:nvPr/>
      </p:nvGrpSpPr>
      <p:grpSpPr>
        <a:xfrm>
          <a:off x="0" y="0"/>
          <a:ext cx="0" cy="0"/>
          <a:chOff x="0" y="0"/>
          <a:chExt cx="0" cy="0"/>
        </a:xfrm>
      </p:grpSpPr>
      <p:sp>
        <p:nvSpPr>
          <p:cNvPr id="945" name="Google Shape;945;p99"/>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6" name="Google Shape;946;p9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7" name="Google Shape;947;p9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8" name="Google Shape;948;p99"/>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9" name="Google Shape;949;p9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0" name="Google Shape;950;p99"/>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51" name="Google Shape;951;p99"/>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52" name="Google Shape;952;p99"/>
          <p:cNvSpPr txBox="1">
            <a:spLocks noGrp="1"/>
          </p:cNvSpPr>
          <p:nvPr>
            <p:ph type="body" idx="1"/>
          </p:nvPr>
        </p:nvSpPr>
        <p:spPr>
          <a:xfrm>
            <a:off x="1014412" y="3343275"/>
            <a:ext cx="8745600" cy="5811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C00000"/>
              </a:buClr>
              <a:buSzPts val="3200"/>
              <a:buFont typeface="Bookman Old Style"/>
              <a:buNone/>
            </a:pPr>
            <a:r>
              <a:rPr lang="en-US" sz="3200" b="1" i="0" u="none" strike="noStrike" cap="none">
                <a:solidFill>
                  <a:srgbClr val="C00000"/>
                </a:solidFill>
                <a:latin typeface="Bookman Old Style"/>
                <a:ea typeface="Bookman Old Style"/>
                <a:cs typeface="Bookman Old Style"/>
                <a:sym typeface="Bookman Old Style"/>
              </a:rPr>
              <a:t>Algorithm </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1: start </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2: initialize fact = 1</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3: input from the user value n</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4: for i=1 to i &lt;= n repeat the process</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5: fact = fact * i</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6: i++ [increament i by one]</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7: print fact value</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strike="noStrike" cap="none">
                <a:solidFill>
                  <a:schemeClr val="dk1"/>
                </a:solidFill>
                <a:latin typeface="Bookman Old Style"/>
                <a:ea typeface="Bookman Old Style"/>
                <a:cs typeface="Bookman Old Style"/>
                <a:sym typeface="Bookman Old Style"/>
              </a:rPr>
              <a:t>Step 8: stop</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Bookman Old Style"/>
              <a:ea typeface="Bookman Old Style"/>
              <a:cs typeface="Bookman Old Style"/>
              <a:sym typeface="Bookman Old Style"/>
            </a:endParaRPr>
          </a:p>
        </p:txBody>
      </p:sp>
      <p:sp>
        <p:nvSpPr>
          <p:cNvPr id="953" name="Google Shape;953;p99"/>
          <p:cNvSpPr txBox="1">
            <a:spLocks noGrp="1"/>
          </p:cNvSpPr>
          <p:nvPr>
            <p:ph type="body" idx="2"/>
          </p:nvPr>
        </p:nvSpPr>
        <p:spPr>
          <a:xfrm>
            <a:off x="10344150" y="3286125"/>
            <a:ext cx="8745600" cy="5221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C00000"/>
              </a:buClr>
              <a:buSzPts val="3200"/>
              <a:buFont typeface="Bookman Old Style"/>
              <a:buNone/>
            </a:pPr>
            <a:r>
              <a:rPr lang="en-US" sz="3200" b="1" i="0" u="none">
                <a:solidFill>
                  <a:srgbClr val="C00000"/>
                </a:solidFill>
                <a:latin typeface="Bookman Old Style"/>
                <a:ea typeface="Bookman Old Style"/>
                <a:cs typeface="Bookman Old Style"/>
                <a:sym typeface="Bookman Old Style"/>
              </a:rPr>
              <a:t>Pseudocode</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Start program</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Declare fact and n </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Enter number for n </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for i=1 to i &lt;=n </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Perform fact = fact * i</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Display fact</a:t>
            </a:r>
            <a:endParaRPr/>
          </a:p>
          <a:p>
            <a:pPr marL="0" marR="0" lvl="0" indent="-203200" algn="l" rtl="0">
              <a:lnSpc>
                <a:spcPct val="100000"/>
              </a:lnSpc>
              <a:spcBef>
                <a:spcPts val="640"/>
              </a:spcBef>
              <a:spcAft>
                <a:spcPts val="0"/>
              </a:spcAft>
              <a:buClr>
                <a:schemeClr val="dk1"/>
              </a:buClr>
              <a:buSzPts val="3200"/>
              <a:buFont typeface="Bookman Old Style"/>
              <a:buChar char="•"/>
            </a:pPr>
            <a:r>
              <a:rPr lang="en-US" sz="3200" b="0" i="0" u="none">
                <a:solidFill>
                  <a:schemeClr val="dk1"/>
                </a:solidFill>
                <a:latin typeface="Bookman Old Style"/>
                <a:ea typeface="Bookman Old Style"/>
                <a:cs typeface="Bookman Old Style"/>
                <a:sym typeface="Bookman Old Style"/>
              </a:rPr>
              <a:t>End program</a:t>
            </a:r>
            <a:endParaRPr/>
          </a:p>
          <a:p>
            <a:pPr marL="342900" marR="0" lvl="0" indent="-139700" algn="l" rtl="0">
              <a:spcBef>
                <a:spcPts val="640"/>
              </a:spcBef>
              <a:spcAft>
                <a:spcPts val="0"/>
              </a:spcAft>
              <a:buClr>
                <a:schemeClr val="dk1"/>
              </a:buClr>
              <a:buSzPts val="3200"/>
              <a:buFont typeface="Calibri"/>
              <a:buNone/>
            </a:pPr>
            <a:endParaRPr sz="3200" b="0" i="0" u="none">
              <a:solidFill>
                <a:schemeClr val="dk1"/>
              </a:solidFill>
              <a:latin typeface="Bookman Old Style"/>
              <a:ea typeface="Bookman Old Style"/>
              <a:cs typeface="Bookman Old Style"/>
              <a:sym typeface="Bookman Old Style"/>
            </a:endParaRPr>
          </a:p>
        </p:txBody>
      </p:sp>
      <p:sp>
        <p:nvSpPr>
          <p:cNvPr id="954" name="Google Shape;954;p99"/>
          <p:cNvSpPr txBox="1"/>
          <p:nvPr/>
        </p:nvSpPr>
        <p:spPr>
          <a:xfrm>
            <a:off x="6242050" y="1539875"/>
            <a:ext cx="76200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600"/>
              <a:buFont typeface="Bookman Old Style"/>
              <a:buNone/>
            </a:pPr>
            <a:r>
              <a:rPr lang="en-US" sz="3600" b="1" i="0" u="none">
                <a:solidFill>
                  <a:srgbClr val="C00000"/>
                </a:solidFill>
                <a:latin typeface="Bookman Old Style"/>
                <a:ea typeface="Bookman Old Style"/>
                <a:cs typeface="Bookman Old Style"/>
                <a:sym typeface="Bookman Old Style"/>
              </a:rPr>
              <a:t>Factorial of a Number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958"/>
        <p:cNvGrpSpPr/>
        <p:nvPr/>
      </p:nvGrpSpPr>
      <p:grpSpPr>
        <a:xfrm>
          <a:off x="0" y="0"/>
          <a:ext cx="0" cy="0"/>
          <a:chOff x="0" y="0"/>
          <a:chExt cx="0" cy="0"/>
        </a:xfrm>
      </p:grpSpPr>
      <p:sp>
        <p:nvSpPr>
          <p:cNvPr id="959" name="Google Shape;959;p100"/>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0" name="Google Shape;960;p100"/>
          <p:cNvSpPr txBox="1"/>
          <p:nvPr/>
        </p:nvSpPr>
        <p:spPr>
          <a:xfrm>
            <a:off x="1008062" y="1387475"/>
            <a:ext cx="18111900" cy="32622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While writing programs, very often we get errors in our program. </a:t>
            </a:r>
            <a:endParaRPr/>
          </a:p>
          <a:p>
            <a:pPr marL="12700" marR="0" lvl="0" indent="0" algn="l" rtl="0">
              <a:lnSpc>
                <a:spcPct val="15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These errors if not removed will either give erroneous output or will not let the compiler to compile the program. </a:t>
            </a:r>
            <a:endParaRPr/>
          </a:p>
          <a:p>
            <a:pPr marL="0" marR="0" lvl="0" indent="0" algn="l" rtl="0">
              <a:lnSpc>
                <a:spcPct val="100000"/>
              </a:lnSpc>
              <a:spcBef>
                <a:spcPts val="0"/>
              </a:spcBef>
              <a:spcAft>
                <a:spcPts val="0"/>
              </a:spcAft>
              <a:buNone/>
            </a:pPr>
            <a:endParaRPr sz="3600" b="0" i="0" u="none">
              <a:solidFill>
                <a:schemeClr val="dk1"/>
              </a:solidFill>
              <a:latin typeface="Bookman Old Style"/>
              <a:ea typeface="Bookman Old Style"/>
              <a:cs typeface="Bookman Old Style"/>
              <a:sym typeface="Bookman Old Style"/>
            </a:endParaRPr>
          </a:p>
        </p:txBody>
      </p:sp>
      <p:sp>
        <p:nvSpPr>
          <p:cNvPr id="961" name="Google Shape;961;p100"/>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2" name="Google Shape;962;p10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3" name="Google Shape;963;p100"/>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4" name="Google Shape;964;p10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5" name="Google Shape;965;p100"/>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66" name="Google Shape;966;p100"/>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967" name="Google Shape;967;p100"/>
          <p:cNvPicPr preferRelativeResize="0"/>
          <p:nvPr/>
        </p:nvPicPr>
        <p:blipFill rotWithShape="1">
          <a:blip r:embed="rId4">
            <a:alphaModFix/>
          </a:blip>
          <a:srcRect/>
          <a:stretch/>
        </p:blipFill>
        <p:spPr>
          <a:xfrm>
            <a:off x="4260850" y="6026150"/>
            <a:ext cx="10820400" cy="3895725"/>
          </a:xfrm>
          <a:prstGeom prst="rect">
            <a:avLst/>
          </a:prstGeom>
          <a:noFill/>
          <a:ln>
            <a:noFill/>
          </a:ln>
        </p:spPr>
      </p:pic>
      <p:sp>
        <p:nvSpPr>
          <p:cNvPr id="968" name="Google Shape;968;p100"/>
          <p:cNvSpPr txBox="1"/>
          <p:nvPr/>
        </p:nvSpPr>
        <p:spPr>
          <a:xfrm>
            <a:off x="3321050" y="438150"/>
            <a:ext cx="13901700" cy="7431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70C0"/>
              </a:buClr>
              <a:buSzPts val="3200"/>
              <a:buFont typeface="Bookman Old Style"/>
              <a:buNone/>
            </a:pPr>
            <a:r>
              <a:rPr lang="en-US" sz="3200" b="1" i="0" u="none">
                <a:solidFill>
                  <a:srgbClr val="0070C0"/>
                </a:solidFill>
                <a:latin typeface="Bookman Old Style"/>
                <a:ea typeface="Bookman Old Style"/>
                <a:cs typeface="Bookman Old Style"/>
                <a:sym typeface="Bookman Old Style"/>
              </a:rPr>
              <a:t>TYPES OF ERRORS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972"/>
        <p:cNvGrpSpPr/>
        <p:nvPr/>
      </p:nvGrpSpPr>
      <p:grpSpPr>
        <a:xfrm>
          <a:off x="0" y="0"/>
          <a:ext cx="0" cy="0"/>
          <a:chOff x="0" y="0"/>
          <a:chExt cx="0" cy="0"/>
        </a:xfrm>
      </p:grpSpPr>
      <p:sp>
        <p:nvSpPr>
          <p:cNvPr id="973" name="Google Shape;973;p101"/>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4" name="Google Shape;974;p101"/>
          <p:cNvSpPr txBox="1"/>
          <p:nvPr/>
        </p:nvSpPr>
        <p:spPr>
          <a:xfrm>
            <a:off x="1008062" y="1387475"/>
            <a:ext cx="18111900" cy="6630900"/>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Clr>
                <a:schemeClr val="dk1"/>
              </a:buClr>
              <a:buSzPts val="3600"/>
              <a:buFont typeface="Bookman Old Style"/>
              <a:buNone/>
            </a:pPr>
            <a:r>
              <a:rPr lang="en-US" sz="3600" b="1" i="0" u="none">
                <a:solidFill>
                  <a:schemeClr val="dk1"/>
                </a:solidFill>
                <a:latin typeface="Bookman Old Style"/>
                <a:ea typeface="Bookman Old Style"/>
                <a:cs typeface="Bookman Old Style"/>
                <a:sym typeface="Bookman Old Style"/>
              </a:rPr>
              <a:t>Run-time Errors </a:t>
            </a:r>
            <a:endParaRPr/>
          </a:p>
          <a:p>
            <a:pPr marL="12700" marR="0" lvl="0" indent="-228600" algn="l" rtl="0">
              <a:lnSpc>
                <a:spcPct val="15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As the name suggests, run-time errors occur when the program is being run executed. Such errors occur when the program performs some illegal operations like </a:t>
            </a:r>
            <a:endParaRPr/>
          </a:p>
          <a:p>
            <a:pPr marL="2057400" marR="0" lvl="4" indent="-228600" algn="l" rtl="0">
              <a:lnSpc>
                <a:spcPct val="15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Dividing a number by zero </a:t>
            </a:r>
            <a:endParaRPr/>
          </a:p>
          <a:p>
            <a:pPr marL="2057400" marR="0" lvl="4" indent="-228600" algn="l" rtl="0">
              <a:lnSpc>
                <a:spcPct val="15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Opening a file that already exists </a:t>
            </a:r>
            <a:endParaRPr/>
          </a:p>
          <a:p>
            <a:pPr marL="2057400" marR="0" lvl="4" indent="-228600" algn="l" rtl="0">
              <a:lnSpc>
                <a:spcPct val="15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Lack of free memory space </a:t>
            </a:r>
            <a:endParaRPr/>
          </a:p>
          <a:p>
            <a:pPr marL="2057400" marR="0" lvl="4" indent="-228600" algn="l" rtl="0">
              <a:lnSpc>
                <a:spcPct val="15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Finding square or logarithm of negative numbers</a:t>
            </a:r>
            <a:endParaRPr/>
          </a:p>
        </p:txBody>
      </p:sp>
      <p:sp>
        <p:nvSpPr>
          <p:cNvPr id="975" name="Google Shape;975;p101"/>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6" name="Google Shape;976;p10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7" name="Google Shape;977;p101"/>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8" name="Google Shape;978;p10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9" name="Google Shape;979;p101"/>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80" name="Google Shape;980;p101"/>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984"/>
        <p:cNvGrpSpPr/>
        <p:nvPr/>
      </p:nvGrpSpPr>
      <p:grpSpPr>
        <a:xfrm>
          <a:off x="0" y="0"/>
          <a:ext cx="0" cy="0"/>
          <a:chOff x="0" y="0"/>
          <a:chExt cx="0" cy="0"/>
        </a:xfrm>
      </p:grpSpPr>
      <p:sp>
        <p:nvSpPr>
          <p:cNvPr id="985" name="Google Shape;985;p102"/>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6" name="Google Shape;986;p102"/>
          <p:cNvSpPr txBox="1"/>
          <p:nvPr/>
        </p:nvSpPr>
        <p:spPr>
          <a:xfrm>
            <a:off x="1008062" y="1387475"/>
            <a:ext cx="18111900" cy="7291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 </a:t>
            </a:r>
            <a:r>
              <a:rPr lang="en-US" sz="3600" b="1" i="0" u="none">
                <a:solidFill>
                  <a:schemeClr val="dk1"/>
                </a:solidFill>
                <a:latin typeface="Bookman Old Style"/>
                <a:ea typeface="Bookman Old Style"/>
                <a:cs typeface="Bookman Old Style"/>
                <a:sym typeface="Bookman Old Style"/>
              </a:rPr>
              <a:t>Compile-time Errors </a:t>
            </a:r>
            <a:endParaRPr/>
          </a:p>
          <a:p>
            <a:pPr marL="12700" marR="0" lvl="0" indent="0" algn="l" rtl="0">
              <a:lnSpc>
                <a:spcPct val="10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Again as the name implies, compile errors occur at the time of compilation of the program. </a:t>
            </a:r>
            <a:endParaRPr/>
          </a:p>
          <a:p>
            <a:pPr marL="12700" marR="0" lvl="0" indent="0" algn="l" rtl="0">
              <a:lnSpc>
                <a:spcPct val="100000"/>
              </a:lnSpc>
              <a:spcBef>
                <a:spcPts val="100"/>
              </a:spcBef>
              <a:spcAft>
                <a:spcPts val="0"/>
              </a:spcAft>
              <a:buClr>
                <a:schemeClr val="dk1"/>
              </a:buClr>
              <a:buSzPts val="3600"/>
              <a:buFont typeface="Bookman Old Style"/>
              <a:buNone/>
            </a:pPr>
            <a:r>
              <a:rPr lang="en-US" sz="3600" b="0" i="0" u="none">
                <a:solidFill>
                  <a:schemeClr val="dk1"/>
                </a:solidFill>
                <a:latin typeface="Bookman Old Style"/>
                <a:ea typeface="Bookman Old Style"/>
                <a:cs typeface="Bookman Old Style"/>
                <a:sym typeface="Bookman Old Style"/>
              </a:rPr>
              <a:t>Such errors can be further classified as follows:</a:t>
            </a:r>
            <a:endParaRPr/>
          </a:p>
          <a:p>
            <a:pPr marL="1314450" marR="0" lvl="2" indent="-742950" algn="l" rtl="0">
              <a:lnSpc>
                <a:spcPct val="100000"/>
              </a:lnSpc>
              <a:spcBef>
                <a:spcPts val="100"/>
              </a:spcBef>
              <a:spcAft>
                <a:spcPts val="0"/>
              </a:spcAft>
              <a:buClr>
                <a:schemeClr val="dk1"/>
              </a:buClr>
              <a:buSzPts val="3600"/>
              <a:buFont typeface="Calibri"/>
              <a:buAutoNum type="arabicPeriod"/>
            </a:pPr>
            <a:r>
              <a:rPr lang="en-US" sz="3600" b="1" i="0" u="none" strike="noStrike" cap="none">
                <a:solidFill>
                  <a:schemeClr val="dk1"/>
                </a:solidFill>
                <a:latin typeface="Bookman Old Style"/>
                <a:ea typeface="Bookman Old Style"/>
                <a:cs typeface="Bookman Old Style"/>
                <a:sym typeface="Bookman Old Style"/>
              </a:rPr>
              <a:t>Syntax Errors</a:t>
            </a:r>
            <a:r>
              <a:rPr lang="en-US" sz="3600" b="0" i="0" u="none" strike="noStrike" cap="none">
                <a:solidFill>
                  <a:schemeClr val="dk1"/>
                </a:solidFill>
                <a:latin typeface="Bookman Old Style"/>
                <a:ea typeface="Bookman Old Style"/>
                <a:cs typeface="Bookman Old Style"/>
                <a:sym typeface="Bookman Old Style"/>
              </a:rPr>
              <a:t>:Syntax error is generated when rules of C programming language are violated.</a:t>
            </a:r>
            <a:endParaRPr/>
          </a:p>
          <a:p>
            <a:pPr marL="1314450" marR="0" lvl="2" indent="-742950" algn="l" rtl="0">
              <a:lnSpc>
                <a:spcPct val="100000"/>
              </a:lnSpc>
              <a:spcBef>
                <a:spcPts val="100"/>
              </a:spcBef>
              <a:spcAft>
                <a:spcPts val="0"/>
              </a:spcAft>
              <a:buClr>
                <a:schemeClr val="dk1"/>
              </a:buClr>
              <a:buSzPts val="3600"/>
              <a:buFont typeface="Calibri"/>
              <a:buAutoNum type="arabicPeriod"/>
            </a:pPr>
            <a:r>
              <a:rPr lang="en-US" sz="3600" b="1" i="0" u="none" strike="noStrike" cap="none">
                <a:solidFill>
                  <a:schemeClr val="dk1"/>
                </a:solidFill>
                <a:latin typeface="Bookman Old Style"/>
                <a:ea typeface="Bookman Old Style"/>
                <a:cs typeface="Bookman Old Style"/>
                <a:sym typeface="Bookman Old Style"/>
              </a:rPr>
              <a:t>Semantic Errors</a:t>
            </a:r>
            <a:r>
              <a:rPr lang="en-US" sz="3600" b="0" i="0" u="none" strike="noStrike" cap="none">
                <a:solidFill>
                  <a:schemeClr val="dk1"/>
                </a:solidFill>
                <a:latin typeface="Bookman Old Style"/>
                <a:ea typeface="Bookman Old Style"/>
                <a:cs typeface="Bookman Old Style"/>
                <a:sym typeface="Bookman Old Style"/>
              </a:rPr>
              <a:t>: Semantic errors are those errors which may comply with rules of the programming language but are not meaningful to the compiler</a:t>
            </a:r>
            <a:endParaRPr/>
          </a:p>
          <a:p>
            <a:pPr marL="1314450" marR="0" lvl="2" indent="-742950" algn="l" rtl="0">
              <a:lnSpc>
                <a:spcPct val="100000"/>
              </a:lnSpc>
              <a:spcBef>
                <a:spcPts val="100"/>
              </a:spcBef>
              <a:spcAft>
                <a:spcPts val="0"/>
              </a:spcAft>
              <a:buClr>
                <a:schemeClr val="dk1"/>
              </a:buClr>
              <a:buSzPts val="3600"/>
              <a:buFont typeface="Calibri"/>
              <a:buAutoNum type="arabicPeriod"/>
            </a:pPr>
            <a:r>
              <a:rPr lang="en-US" sz="3600" b="1" i="0" u="none" strike="noStrike" cap="none">
                <a:solidFill>
                  <a:schemeClr val="dk1"/>
                </a:solidFill>
                <a:latin typeface="Bookman Old Style"/>
                <a:ea typeface="Bookman Old Style"/>
                <a:cs typeface="Bookman Old Style"/>
                <a:sym typeface="Bookman Old Style"/>
              </a:rPr>
              <a:t>Logical Errors</a:t>
            </a:r>
            <a:r>
              <a:rPr lang="en-US" sz="3600" b="0" i="0" u="none" strike="noStrike" cap="none">
                <a:solidFill>
                  <a:schemeClr val="dk1"/>
                </a:solidFill>
                <a:latin typeface="Bookman Old Style"/>
                <a:ea typeface="Bookman Old Style"/>
                <a:cs typeface="Bookman Old Style"/>
                <a:sym typeface="Bookman Old Style"/>
              </a:rPr>
              <a:t>: Logical errors are errors in the program code that result in unexpected and undesirable output which is obviously not correct.</a:t>
            </a:r>
            <a:endParaRPr/>
          </a:p>
          <a:p>
            <a:pPr marL="1314450" marR="0" lvl="2" indent="-742950" algn="l" rtl="0">
              <a:lnSpc>
                <a:spcPct val="100000"/>
              </a:lnSpc>
              <a:spcBef>
                <a:spcPts val="100"/>
              </a:spcBef>
              <a:spcAft>
                <a:spcPts val="0"/>
              </a:spcAft>
              <a:buClr>
                <a:schemeClr val="dk1"/>
              </a:buClr>
              <a:buSzPts val="3600"/>
              <a:buFont typeface="Calibri"/>
              <a:buAutoNum type="arabicPeriod"/>
            </a:pPr>
            <a:r>
              <a:rPr lang="en-US" sz="3600" b="1" i="0" u="none" strike="noStrike" cap="none">
                <a:solidFill>
                  <a:schemeClr val="dk1"/>
                </a:solidFill>
                <a:latin typeface="Bookman Old Style"/>
                <a:ea typeface="Bookman Old Style"/>
                <a:cs typeface="Bookman Old Style"/>
                <a:sym typeface="Bookman Old Style"/>
              </a:rPr>
              <a:t>Linker Errors</a:t>
            </a:r>
            <a:r>
              <a:rPr lang="en-US" sz="3600" b="0" i="0" u="none" strike="noStrike" cap="none">
                <a:solidFill>
                  <a:schemeClr val="dk1"/>
                </a:solidFill>
                <a:latin typeface="Bookman Old Style"/>
                <a:ea typeface="Bookman Old Style"/>
                <a:cs typeface="Bookman Old Style"/>
                <a:sym typeface="Bookman Old Style"/>
              </a:rPr>
              <a:t>: These errors occur when the linker is not able to find the function definition for a given prototype</a:t>
            </a:r>
            <a:r>
              <a:rPr lang="en-US" sz="3600" b="0" i="0" u="none" strike="noStrike" cap="none">
                <a:solidFill>
                  <a:schemeClr val="dk1"/>
                </a:solidFill>
                <a:latin typeface="Calibri"/>
                <a:ea typeface="Calibri"/>
                <a:cs typeface="Calibri"/>
                <a:sym typeface="Calibri"/>
              </a:rPr>
              <a:t>.</a:t>
            </a:r>
            <a:endParaRPr/>
          </a:p>
        </p:txBody>
      </p:sp>
      <p:sp>
        <p:nvSpPr>
          <p:cNvPr id="987" name="Google Shape;987;p10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8" name="Google Shape;988;p10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9" name="Google Shape;989;p10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0" name="Google Shape;990;p10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1" name="Google Shape;991;p102"/>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92" name="Google Shape;992;p10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7" name="Google Shape;337;p4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8" name="Google Shape;338;p4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9" name="Google Shape;339;p44"/>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0" name="Google Shape;340;p4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44"/>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42" name="Google Shape;342;p44"/>
          <p:cNvSpPr txBox="1"/>
          <p:nvPr/>
        </p:nvSpPr>
        <p:spPr>
          <a:xfrm>
            <a:off x="546100" y="2189162"/>
            <a:ext cx="15240000" cy="8399400"/>
          </a:xfrm>
          <a:prstGeom prst="rect">
            <a:avLst/>
          </a:prstGeom>
          <a:noFill/>
          <a:ln>
            <a:noFill/>
          </a:ln>
        </p:spPr>
        <p:txBody>
          <a:bodyPr spcFirstLastPara="1" wrap="square" lIns="0" tIns="12050" rIns="0" bIns="0" anchor="t" anchorCtr="0">
            <a:spAutoFit/>
          </a:bodyPr>
          <a:lstStyle/>
          <a:p>
            <a:pPr marL="584200" marR="0" lvl="0" indent="-571500" algn="just" rtl="0">
              <a:lnSpc>
                <a:spcPct val="100000"/>
              </a:lnSpc>
              <a:spcBef>
                <a:spcPts val="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hard drive is a part of the computer that stores all the programs and files, </a:t>
            </a:r>
            <a:endParaRPr/>
          </a:p>
          <a:p>
            <a:pPr marL="1714500" marR="0" lvl="2" indent="-571500" algn="just" rtl="0">
              <a:lnSpc>
                <a:spcPct val="100000"/>
              </a:lnSpc>
              <a:spcBef>
                <a:spcPts val="100"/>
              </a:spcBef>
              <a:spcAft>
                <a:spcPts val="0"/>
              </a:spcAft>
              <a:buClr>
                <a:schemeClr val="dk1"/>
              </a:buClr>
              <a:buSzPts val="3600"/>
              <a:buFont typeface="Arial"/>
              <a:buChar char="•"/>
            </a:pPr>
            <a:r>
              <a:rPr lang="en-US" sz="3600" b="0" i="0" u="none" strike="noStrike" cap="none">
                <a:solidFill>
                  <a:schemeClr val="dk1"/>
                </a:solidFill>
                <a:latin typeface="Bookman Old Style"/>
                <a:ea typeface="Bookman Old Style"/>
                <a:cs typeface="Bookman Old Style"/>
                <a:sym typeface="Bookman Old Style"/>
              </a:rPr>
              <a:t>if the drive is damaged for some reason, all the data stored on the computer is lost. </a:t>
            </a:r>
            <a:endParaRPr/>
          </a:p>
          <a:p>
            <a:pPr marL="584200" marR="0" lvl="0" indent="-571500" algn="just"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 hard disk is basically a set of disks, stacked together like phonograph records, that has data recorded electromagnetically in concentric circles known as </a:t>
            </a:r>
            <a:r>
              <a:rPr lang="en-US" sz="3600" b="1" i="0" u="none">
                <a:solidFill>
                  <a:schemeClr val="dk1"/>
                </a:solidFill>
                <a:latin typeface="Bookman Old Style"/>
                <a:ea typeface="Bookman Old Style"/>
                <a:cs typeface="Bookman Old Style"/>
                <a:sym typeface="Bookman Old Style"/>
              </a:rPr>
              <a:t>tracks</a:t>
            </a:r>
            <a:r>
              <a:rPr lang="en-US" sz="3600" b="0" i="0" u="none">
                <a:solidFill>
                  <a:schemeClr val="dk1"/>
                </a:solidFill>
                <a:latin typeface="Bookman Old Style"/>
                <a:ea typeface="Bookman Old Style"/>
                <a:cs typeface="Bookman Old Style"/>
                <a:sym typeface="Bookman Old Style"/>
              </a:rPr>
              <a:t> </a:t>
            </a:r>
            <a:endParaRPr/>
          </a:p>
          <a:p>
            <a:pPr marL="584200" marR="0" lvl="0" indent="-571500" algn="just"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A single hard disk includes several </a:t>
            </a:r>
            <a:r>
              <a:rPr lang="en-US" sz="3600" b="1" i="0" u="none">
                <a:solidFill>
                  <a:schemeClr val="dk1"/>
                </a:solidFill>
                <a:latin typeface="Bookman Old Style"/>
                <a:ea typeface="Bookman Old Style"/>
                <a:cs typeface="Bookman Old Style"/>
                <a:sym typeface="Bookman Old Style"/>
              </a:rPr>
              <a:t>platters</a:t>
            </a:r>
            <a:r>
              <a:rPr lang="en-US" sz="3600" b="0" i="0" u="none">
                <a:solidFill>
                  <a:schemeClr val="dk1"/>
                </a:solidFill>
                <a:latin typeface="Bookman Old Style"/>
                <a:ea typeface="Bookman Old Style"/>
                <a:cs typeface="Bookman Old Style"/>
                <a:sym typeface="Bookman Old Style"/>
              </a:rPr>
              <a:t> (or disks) that are covered with a magnetic recording medium. </a:t>
            </a:r>
            <a:endParaRPr/>
          </a:p>
          <a:p>
            <a:pPr marL="584200" marR="0" lvl="0" indent="-571500" algn="just"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Each platter requires two </a:t>
            </a:r>
            <a:r>
              <a:rPr lang="en-US" sz="3600" b="1" i="0" u="none">
                <a:solidFill>
                  <a:schemeClr val="dk1"/>
                </a:solidFill>
                <a:latin typeface="Bookman Old Style"/>
                <a:ea typeface="Bookman Old Style"/>
                <a:cs typeface="Bookman Old Style"/>
                <a:sym typeface="Bookman Old Style"/>
              </a:rPr>
              <a:t>read</a:t>
            </a:r>
            <a:r>
              <a:rPr lang="en-US" sz="3600" b="0" i="0" u="none">
                <a:solidFill>
                  <a:schemeClr val="dk1"/>
                </a:solidFill>
                <a:latin typeface="Bookman Old Style"/>
                <a:ea typeface="Bookman Old Style"/>
                <a:cs typeface="Bookman Old Style"/>
                <a:sym typeface="Bookman Old Style"/>
              </a:rPr>
              <a:t>/</a:t>
            </a:r>
            <a:r>
              <a:rPr lang="en-US" sz="3600" b="1" i="0" u="none">
                <a:solidFill>
                  <a:schemeClr val="dk1"/>
                </a:solidFill>
                <a:latin typeface="Bookman Old Style"/>
                <a:ea typeface="Bookman Old Style"/>
                <a:cs typeface="Bookman Old Style"/>
                <a:sym typeface="Bookman Old Style"/>
              </a:rPr>
              <a:t>write</a:t>
            </a:r>
            <a:r>
              <a:rPr lang="en-US" sz="3600" b="0" i="0" u="none">
                <a:solidFill>
                  <a:schemeClr val="dk1"/>
                </a:solidFill>
                <a:latin typeface="Bookman Old Style"/>
                <a:ea typeface="Bookman Old Style"/>
                <a:cs typeface="Bookman Old Style"/>
                <a:sym typeface="Bookman Old Style"/>
              </a:rPr>
              <a:t> (R/W) heads, one for each side.</a:t>
            </a:r>
            <a:endParaRPr/>
          </a:p>
          <a:p>
            <a:pPr marL="584200" marR="0" lvl="0" indent="-571500" algn="just"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The R/W head can pivot back and forth over the platters to read or write data on them. </a:t>
            </a:r>
            <a:endParaRPr/>
          </a:p>
          <a:p>
            <a:pPr marL="584200" marR="0" lvl="0" indent="-571500" algn="just" rtl="0">
              <a:lnSpc>
                <a:spcPct val="100000"/>
              </a:lnSpc>
              <a:spcBef>
                <a:spcPts val="100"/>
              </a:spcBef>
              <a:spcAft>
                <a:spcPts val="0"/>
              </a:spcAft>
              <a:buClr>
                <a:schemeClr val="dk1"/>
              </a:buClr>
              <a:buSzPts val="3600"/>
              <a:buFont typeface="Arial"/>
              <a:buChar char="•"/>
            </a:pPr>
            <a:r>
              <a:rPr lang="en-US" sz="3600" b="0" i="0" u="none">
                <a:solidFill>
                  <a:schemeClr val="dk1"/>
                </a:solidFill>
                <a:latin typeface="Bookman Old Style"/>
                <a:ea typeface="Bookman Old Style"/>
                <a:cs typeface="Bookman Old Style"/>
                <a:sym typeface="Bookman Old Style"/>
              </a:rPr>
              <a:t>Data is actually stored on the surface of a platter in </a:t>
            </a:r>
            <a:r>
              <a:rPr lang="en-US" sz="3600" b="1" i="0" u="none">
                <a:solidFill>
                  <a:schemeClr val="dk1"/>
                </a:solidFill>
                <a:latin typeface="Bookman Old Style"/>
                <a:ea typeface="Bookman Old Style"/>
                <a:cs typeface="Bookman Old Style"/>
                <a:sym typeface="Bookman Old Style"/>
              </a:rPr>
              <a:t>sectors</a:t>
            </a:r>
            <a:r>
              <a:rPr lang="en-US" sz="3600" b="0" i="0" u="none">
                <a:solidFill>
                  <a:schemeClr val="dk1"/>
                </a:solidFill>
                <a:latin typeface="Bookman Old Style"/>
                <a:ea typeface="Bookman Old Style"/>
                <a:cs typeface="Bookman Old Style"/>
                <a:sym typeface="Bookman Old Style"/>
              </a:rPr>
              <a:t> and </a:t>
            </a:r>
            <a:r>
              <a:rPr lang="en-US" sz="3600" b="1" i="0" u="none">
                <a:solidFill>
                  <a:schemeClr val="dk1"/>
                </a:solidFill>
                <a:latin typeface="Bookman Old Style"/>
                <a:ea typeface="Bookman Old Style"/>
                <a:cs typeface="Bookman Old Style"/>
                <a:sym typeface="Bookman Old Style"/>
              </a:rPr>
              <a:t>tracks</a:t>
            </a:r>
            <a:endParaRPr/>
          </a:p>
        </p:txBody>
      </p:sp>
      <p:sp>
        <p:nvSpPr>
          <p:cNvPr id="343" name="Google Shape;343;p44"/>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pic>
        <p:nvPicPr>
          <p:cNvPr id="344" name="Google Shape;344;p44"/>
          <p:cNvPicPr preferRelativeResize="0"/>
          <p:nvPr/>
        </p:nvPicPr>
        <p:blipFill rotWithShape="1">
          <a:blip r:embed="rId4">
            <a:alphaModFix/>
          </a:blip>
          <a:srcRect/>
          <a:stretch/>
        </p:blipFill>
        <p:spPr>
          <a:xfrm>
            <a:off x="15749587" y="4054475"/>
            <a:ext cx="4081462" cy="6324599"/>
          </a:xfrm>
          <a:prstGeom prst="rect">
            <a:avLst/>
          </a:prstGeom>
          <a:noFill/>
          <a:ln>
            <a:noFill/>
          </a:ln>
        </p:spPr>
      </p:pic>
      <p:sp>
        <p:nvSpPr>
          <p:cNvPr id="345" name="Google Shape;345;p44"/>
          <p:cNvSpPr txBox="1"/>
          <p:nvPr/>
        </p:nvSpPr>
        <p:spPr>
          <a:xfrm>
            <a:off x="546100" y="1192212"/>
            <a:ext cx="3679800" cy="985800"/>
          </a:xfrm>
          <a:prstGeom prst="rect">
            <a:avLst/>
          </a:prstGeom>
          <a:noFill/>
          <a:ln>
            <a:noFill/>
          </a:ln>
        </p:spPr>
        <p:txBody>
          <a:bodyPr spcFirstLastPara="1" wrap="square" lIns="91425" tIns="45700" rIns="91425" bIns="45700" anchor="t" anchorCtr="0">
            <a:spAutoFit/>
          </a:bodyPr>
          <a:lstStyle/>
          <a:p>
            <a:pPr marL="1143000" marR="0" lvl="2" indent="-1050925" algn="l" rtl="0">
              <a:lnSpc>
                <a:spcPct val="100000"/>
              </a:lnSpc>
              <a:spcBef>
                <a:spcPts val="0"/>
              </a:spcBef>
              <a:spcAft>
                <a:spcPts val="0"/>
              </a:spcAft>
              <a:buClr>
                <a:srgbClr val="00B050"/>
              </a:buClr>
              <a:buSzPts val="4000"/>
              <a:buFont typeface="Bookman Old Style"/>
              <a:buNone/>
            </a:pPr>
            <a:r>
              <a:rPr lang="en-US" sz="4000" b="1" i="0" u="none" strike="noStrike" cap="none">
                <a:solidFill>
                  <a:srgbClr val="00B050"/>
                </a:solidFill>
                <a:latin typeface="Bookman Old Style"/>
                <a:ea typeface="Bookman Old Style"/>
                <a:cs typeface="Bookman Old Style"/>
                <a:sym typeface="Bookman Old Style"/>
              </a:rPr>
              <a:t>Hard Disks </a:t>
            </a:r>
            <a:endParaRPr/>
          </a:p>
          <a:p>
            <a:pPr marL="0" marR="0" lvl="0" indent="0" algn="l" rtl="0">
              <a:lnSpc>
                <a:spcPct val="100000"/>
              </a:lnSpc>
              <a:spcBef>
                <a:spcPts val="0"/>
              </a:spcBef>
              <a:spcAft>
                <a:spcPts val="0"/>
              </a:spcAft>
              <a:buNone/>
            </a:pPr>
            <a:endParaRPr sz="4000" b="1" i="0" u="none" strike="noStrike" cap="none">
              <a:solidFill>
                <a:srgbClr val="00B050"/>
              </a:solidFill>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49"/>
        <p:cNvGrpSpPr/>
        <p:nvPr/>
      </p:nvGrpSpPr>
      <p:grpSpPr>
        <a:xfrm>
          <a:off x="0" y="0"/>
          <a:ext cx="0" cy="0"/>
          <a:chOff x="0" y="0"/>
          <a:chExt cx="0" cy="0"/>
        </a:xfrm>
      </p:grpSpPr>
      <p:sp>
        <p:nvSpPr>
          <p:cNvPr id="350" name="Google Shape;350;p45"/>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1" name="Google Shape;351;p45"/>
          <p:cNvSpPr txBox="1"/>
          <p:nvPr/>
        </p:nvSpPr>
        <p:spPr>
          <a:xfrm>
            <a:off x="998537" y="1328737"/>
            <a:ext cx="17532300" cy="99774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The performance of a hard disk depends on its access time, which is the time required to read or write on the disk. </a:t>
            </a:r>
            <a:endParaRPr/>
          </a:p>
          <a:p>
            <a:pPr marL="12700" marR="0" lvl="0" indent="0" algn="l" rtl="0">
              <a:lnSpc>
                <a:spcPct val="100000"/>
              </a:lnSpc>
              <a:spcBef>
                <a:spcPts val="100"/>
              </a:spcBef>
              <a:spcAft>
                <a:spcPts val="0"/>
              </a:spcAft>
              <a:buClr>
                <a:schemeClr val="dk1"/>
              </a:buClr>
              <a:buSzPts val="4000"/>
              <a:buFont typeface="Bookman Old Style"/>
              <a:buNone/>
            </a:pPr>
            <a:r>
              <a:rPr lang="en-US" sz="4000" b="0" i="0" u="none">
                <a:solidFill>
                  <a:schemeClr val="dk1"/>
                </a:solidFill>
                <a:latin typeface="Bookman Old Style"/>
                <a:ea typeface="Bookman Old Style"/>
                <a:cs typeface="Bookman Old Style"/>
                <a:sym typeface="Bookman Old Style"/>
              </a:rPr>
              <a:t>Access time is a combination of the following three components: </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1" i="1" u="none">
                <a:solidFill>
                  <a:schemeClr val="dk1"/>
                </a:solidFill>
                <a:latin typeface="Bookman Old Style"/>
                <a:ea typeface="Bookman Old Style"/>
                <a:cs typeface="Bookman Old Style"/>
                <a:sym typeface="Bookman Old Style"/>
              </a:rPr>
              <a:t>Seek time </a:t>
            </a:r>
            <a:r>
              <a:rPr lang="en-US" sz="4000" b="0" i="0" u="none">
                <a:solidFill>
                  <a:schemeClr val="dk1"/>
                </a:solidFill>
                <a:latin typeface="Bookman Old Style"/>
                <a:ea typeface="Bookman Old Style"/>
                <a:cs typeface="Bookman Old Style"/>
                <a:sym typeface="Bookman Old Style"/>
              </a:rPr>
              <a:t>This is the time taken to position the R/W head over the appropriate cylinder (usually around 8 ms on an average)</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1" i="0" u="none">
                <a:solidFill>
                  <a:schemeClr val="dk1"/>
                </a:solidFill>
                <a:latin typeface="Bookman Old Style"/>
                <a:ea typeface="Bookman Old Style"/>
                <a:cs typeface="Bookman Old Style"/>
                <a:sym typeface="Bookman Old Style"/>
              </a:rPr>
              <a:t>Rotational delay </a:t>
            </a:r>
            <a:r>
              <a:rPr lang="en-US" sz="4000" b="0" i="0" u="none">
                <a:solidFill>
                  <a:schemeClr val="dk1"/>
                </a:solidFill>
                <a:latin typeface="Bookman Old Style"/>
                <a:ea typeface="Bookman Old Style"/>
                <a:cs typeface="Bookman Old Style"/>
                <a:sym typeface="Bookman Old Style"/>
              </a:rPr>
              <a:t>This is the time taken to bring the target sector to rotate under the R/W head</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1" i="0" u="none">
                <a:solidFill>
                  <a:schemeClr val="dk1"/>
                </a:solidFill>
                <a:latin typeface="Bookman Old Style"/>
                <a:ea typeface="Bookman Old Style"/>
                <a:cs typeface="Bookman Old Style"/>
                <a:sym typeface="Bookman Old Style"/>
              </a:rPr>
              <a:t>Transfer time </a:t>
            </a:r>
            <a:r>
              <a:rPr lang="en-US" sz="4000" b="0" i="0" u="none">
                <a:solidFill>
                  <a:schemeClr val="dk1"/>
                </a:solidFill>
                <a:latin typeface="Bookman Old Style"/>
                <a:ea typeface="Bookman Old Style"/>
                <a:cs typeface="Bookman Old Style"/>
                <a:sym typeface="Bookman Old Style"/>
              </a:rPr>
              <a:t>The time to transfer data or read/write to a disk is called the transfer rate</a:t>
            </a:r>
            <a:endParaRPr/>
          </a:p>
          <a:p>
            <a:pPr marL="12700" marR="0" lvl="0" indent="0" algn="l" rtl="0">
              <a:lnSpc>
                <a:spcPct val="100000"/>
              </a:lnSpc>
              <a:spcBef>
                <a:spcPts val="100"/>
              </a:spcBef>
              <a:spcAft>
                <a:spcPts val="0"/>
              </a:spcAft>
              <a:buClr>
                <a:srgbClr val="C00000"/>
              </a:buClr>
              <a:buSzPts val="4000"/>
              <a:buFont typeface="Bookman Old Style"/>
              <a:buNone/>
            </a:pPr>
            <a:r>
              <a:rPr lang="en-US" sz="4000" b="1" i="0" u="none">
                <a:solidFill>
                  <a:srgbClr val="C00000"/>
                </a:solidFill>
                <a:latin typeface="Bookman Old Style"/>
                <a:ea typeface="Bookman Old Style"/>
                <a:cs typeface="Bookman Old Style"/>
                <a:sym typeface="Bookman Old Style"/>
              </a:rPr>
              <a:t>   </a:t>
            </a:r>
            <a:endParaRPr/>
          </a:p>
          <a:p>
            <a:pPr marL="12700" marR="0" lvl="0" indent="0" algn="l" rtl="0">
              <a:lnSpc>
                <a:spcPct val="100000"/>
              </a:lnSpc>
              <a:spcBef>
                <a:spcPts val="100"/>
              </a:spcBef>
              <a:spcAft>
                <a:spcPts val="0"/>
              </a:spcAft>
              <a:buClr>
                <a:srgbClr val="C00000"/>
              </a:buClr>
              <a:buSzPts val="4000"/>
              <a:buFont typeface="Bookman Old Style"/>
              <a:buNone/>
            </a:pPr>
            <a:r>
              <a:rPr lang="en-US" sz="4000" b="1" i="0" u="none">
                <a:solidFill>
                  <a:srgbClr val="C00000"/>
                </a:solidFill>
                <a:latin typeface="Bookman Old Style"/>
                <a:ea typeface="Bookman Old Style"/>
                <a:cs typeface="Bookman Old Style"/>
                <a:sym typeface="Bookman Old Style"/>
              </a:rPr>
              <a:t>overall time required to access data = seek time + rotational   								delay + transfer time</a:t>
            </a:r>
            <a:r>
              <a:rPr lang="en-US" sz="4000" b="0" i="0" u="none">
                <a:solidFill>
                  <a:srgbClr val="C00000"/>
                </a:solidFill>
                <a:latin typeface="Bookman Old Style"/>
                <a:ea typeface="Bookman Old Style"/>
                <a:cs typeface="Bookman Old Style"/>
                <a:sym typeface="Bookman Old Style"/>
              </a:rPr>
              <a:t> </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The sum of the seek time and the rotational delay is also known as disk latency. </a:t>
            </a:r>
            <a:endParaRPr/>
          </a:p>
          <a:p>
            <a:pPr marL="12700" marR="0" lvl="0" indent="-254000" algn="l" rtl="0">
              <a:lnSpc>
                <a:spcPct val="100000"/>
              </a:lnSpc>
              <a:spcBef>
                <a:spcPts val="100"/>
              </a:spcBef>
              <a:spcAft>
                <a:spcPts val="0"/>
              </a:spcAft>
              <a:buClr>
                <a:schemeClr val="dk1"/>
              </a:buClr>
              <a:buSzPts val="4000"/>
              <a:buFont typeface="Arial"/>
              <a:buChar char="•"/>
            </a:pPr>
            <a:r>
              <a:rPr lang="en-US" sz="4000" b="0" i="0" u="none">
                <a:solidFill>
                  <a:schemeClr val="dk1"/>
                </a:solidFill>
                <a:latin typeface="Bookman Old Style"/>
                <a:ea typeface="Bookman Old Style"/>
                <a:cs typeface="Bookman Old Style"/>
                <a:sym typeface="Bookman Old Style"/>
              </a:rPr>
              <a:t>Disk latency is the time taken to initiate a transfer. </a:t>
            </a:r>
            <a:endParaRPr/>
          </a:p>
          <a:p>
            <a:pPr marL="0" marR="0" lvl="0" indent="0" algn="l" rtl="0">
              <a:lnSpc>
                <a:spcPct val="100000"/>
              </a:lnSpc>
              <a:spcBef>
                <a:spcPts val="0"/>
              </a:spcBef>
              <a:spcAft>
                <a:spcPts val="0"/>
              </a:spcAft>
              <a:buNone/>
            </a:pPr>
            <a:endParaRPr sz="4000" b="0" i="0" u="none">
              <a:solidFill>
                <a:schemeClr val="dk1"/>
              </a:solidFill>
              <a:latin typeface="Bookman Old Style"/>
              <a:ea typeface="Bookman Old Style"/>
              <a:cs typeface="Bookman Old Style"/>
              <a:sym typeface="Bookman Old Style"/>
            </a:endParaRPr>
          </a:p>
        </p:txBody>
      </p:sp>
      <p:sp>
        <p:nvSpPr>
          <p:cNvPr id="352" name="Google Shape;352;p4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3" name="Google Shape;353;p4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4" name="Google Shape;354;p4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5" name="Google Shape;355;p4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6" name="Google Shape;356;p45"/>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57" name="Google Shape;357;p4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46"/>
          <p:cNvSpPr txBox="1"/>
          <p:nvPr/>
        </p:nvSpPr>
        <p:spPr>
          <a:xfrm>
            <a:off x="0" y="15875"/>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3" name="Google Shape;363;p46"/>
          <p:cNvSpPr txBox="1"/>
          <p:nvPr/>
        </p:nvSpPr>
        <p:spPr>
          <a:xfrm>
            <a:off x="1076325" y="2174875"/>
            <a:ext cx="17532300" cy="2746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A basic processor consists of two main parts</a:t>
            </a:r>
            <a:endParaRPr/>
          </a:p>
          <a:p>
            <a:pPr marL="12700" marR="0" lvl="0" indent="0" algn="l" rtl="0">
              <a:lnSpc>
                <a:spcPct val="10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       —ALU and control unit (CU). </a:t>
            </a:r>
            <a:endParaRPr/>
          </a:p>
          <a:p>
            <a:pPr marL="12700" marR="0" lvl="0" indent="0" algn="l" rtl="0">
              <a:lnSpc>
                <a:spcPct val="100000"/>
              </a:lnSpc>
              <a:spcBef>
                <a:spcPts val="100"/>
              </a:spcBef>
              <a:spcAft>
                <a:spcPts val="0"/>
              </a:spcAft>
              <a:buClr>
                <a:schemeClr val="dk1"/>
              </a:buClr>
              <a:buSzPts val="4400"/>
              <a:buFont typeface="Bookman Old Style"/>
              <a:buNone/>
            </a:pPr>
            <a:r>
              <a:rPr lang="en-US" sz="4400" b="0" i="0" u="none">
                <a:solidFill>
                  <a:schemeClr val="dk1"/>
                </a:solidFill>
                <a:latin typeface="Bookman Old Style"/>
                <a:ea typeface="Bookman Old Style"/>
                <a:cs typeface="Bookman Old Style"/>
                <a:sym typeface="Bookman Old Style"/>
              </a:rPr>
              <a:t> It also registers, an execution unit, and a bus interface unit (BIU).</a:t>
            </a:r>
            <a:endParaRPr/>
          </a:p>
        </p:txBody>
      </p:sp>
      <p:sp>
        <p:nvSpPr>
          <p:cNvPr id="364" name="Google Shape;364;p4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5" name="Google Shape;365;p4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6" name="Google Shape;366;p4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7" name="Google Shape;367;p4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8" name="Google Shape;368;p46"/>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69" name="Google Shape;369;p46"/>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70" name="Google Shape;370;p46"/>
          <p:cNvSpPr txBox="1"/>
          <p:nvPr/>
        </p:nvSpPr>
        <p:spPr>
          <a:xfrm>
            <a:off x="1004887" y="757237"/>
            <a:ext cx="3200400" cy="138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Calibri"/>
              <a:buNone/>
            </a:pPr>
            <a:endParaRPr sz="4400" b="1" i="0" u="none">
              <a:solidFill>
                <a:schemeClr val="dk1"/>
              </a:solidFill>
              <a:latin typeface="Bookman Old Style"/>
              <a:ea typeface="Bookman Old Style"/>
              <a:cs typeface="Bookman Old Style"/>
              <a:sym typeface="Bookman Old Style"/>
            </a:endParaRPr>
          </a:p>
          <a:p>
            <a:pPr marL="1143000" marR="0" lvl="2" indent="-1050925" algn="l" rtl="0">
              <a:lnSpc>
                <a:spcPct val="100000"/>
              </a:lnSpc>
              <a:spcBef>
                <a:spcPts val="0"/>
              </a:spcBef>
              <a:spcAft>
                <a:spcPts val="0"/>
              </a:spcAft>
              <a:buClr>
                <a:srgbClr val="00B050"/>
              </a:buClr>
              <a:buSzPts val="4000"/>
              <a:buFont typeface="Bookman Old Style"/>
              <a:buNone/>
            </a:pPr>
            <a:r>
              <a:rPr lang="en-US" sz="4000" b="1" i="0" u="none" strike="noStrike" cap="none">
                <a:solidFill>
                  <a:srgbClr val="00B050"/>
                </a:solidFill>
                <a:latin typeface="Bookman Old Style"/>
                <a:ea typeface="Bookman Old Style"/>
                <a:cs typeface="Bookman Old Style"/>
                <a:sym typeface="Bookman Old Style"/>
              </a:rPr>
              <a:t>Processor</a:t>
            </a:r>
            <a:endParaRPr/>
          </a:p>
        </p:txBody>
      </p:sp>
      <p:pic>
        <p:nvPicPr>
          <p:cNvPr id="371" name="Google Shape;371;p46"/>
          <p:cNvPicPr preferRelativeResize="0"/>
          <p:nvPr/>
        </p:nvPicPr>
        <p:blipFill rotWithShape="1">
          <a:blip r:embed="rId4">
            <a:alphaModFix/>
          </a:blip>
          <a:srcRect/>
          <a:stretch/>
        </p:blipFill>
        <p:spPr>
          <a:xfrm>
            <a:off x="10674350" y="4054475"/>
            <a:ext cx="8597899" cy="6584950"/>
          </a:xfrm>
          <a:prstGeom prst="rect">
            <a:avLst/>
          </a:prstGeom>
          <a:noFill/>
          <a:ln>
            <a:noFill/>
          </a:ln>
        </p:spPr>
      </p:pic>
      <p:sp>
        <p:nvSpPr>
          <p:cNvPr id="372" name="Google Shape;372;p46"/>
          <p:cNvSpPr txBox="1"/>
          <p:nvPr/>
        </p:nvSpPr>
        <p:spPr>
          <a:xfrm>
            <a:off x="1054100" y="5016500"/>
            <a:ext cx="9297900" cy="212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Bookman Old Style"/>
              <a:buNone/>
            </a:pPr>
            <a:r>
              <a:rPr lang="en-US" sz="4400" b="1" i="0" u="none">
                <a:solidFill>
                  <a:schemeClr val="dk1"/>
                </a:solidFill>
                <a:latin typeface="Bookman Old Style"/>
                <a:ea typeface="Bookman Old Style"/>
                <a:cs typeface="Bookman Old Style"/>
                <a:sym typeface="Bookman Old Style"/>
              </a:rPr>
              <a:t>Execution unit </a:t>
            </a:r>
            <a:r>
              <a:rPr lang="en-US" sz="4400" b="0" i="0" u="none">
                <a:solidFill>
                  <a:schemeClr val="dk1"/>
                </a:solidFill>
                <a:latin typeface="Bookman Old Style"/>
                <a:ea typeface="Bookman Old Style"/>
                <a:cs typeface="Bookman Old Style"/>
                <a:sym typeface="Bookman Old Style"/>
              </a:rPr>
              <a:t>The execution unit mainly consists of the CU, ALU, and registers</a:t>
            </a:r>
            <a:endParaRPr/>
          </a:p>
        </p:txBody>
      </p:sp>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4162</Words>
  <Application>Microsoft Office PowerPoint</Application>
  <PresentationFormat>Custom</PresentationFormat>
  <Paragraphs>544</Paragraphs>
  <Slides>65</Slides>
  <Notes>65</Notes>
  <HiddenSlides>0</HiddenSlides>
  <MMClips>0</MMClips>
  <ScaleCrop>false</ScaleCrop>
  <HeadingPairs>
    <vt:vector size="6" baseType="variant">
      <vt:variant>
        <vt:lpstr>Fonts Used</vt:lpstr>
      </vt:variant>
      <vt:variant>
        <vt:i4>7</vt:i4>
      </vt:variant>
      <vt:variant>
        <vt:lpstr>Theme</vt:lpstr>
      </vt:variant>
      <vt:variant>
        <vt:i4>19</vt:i4>
      </vt:variant>
      <vt:variant>
        <vt:lpstr>Slide Titles</vt:lpstr>
      </vt:variant>
      <vt:variant>
        <vt:i4>65</vt:i4>
      </vt:variant>
    </vt:vector>
  </HeadingPairs>
  <TitlesOfParts>
    <vt:vector size="91" baseType="lpstr">
      <vt:lpstr>Arial</vt:lpstr>
      <vt:lpstr>Bookman Old Style</vt:lpstr>
      <vt:lpstr>Calibri</vt:lpstr>
      <vt:lpstr>Courier New</vt:lpstr>
      <vt:lpstr>Helvetica Neue</vt:lpstr>
      <vt:lpstr>Playfair Display</vt:lpstr>
      <vt:lpstr>Times New Roman</vt:lpstr>
      <vt:lpstr>5_Office Theme</vt:lpstr>
      <vt:lpstr>2_Office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3_Office Theme</vt:lpstr>
      <vt:lpstr>Office Theme</vt:lpstr>
      <vt:lpstr>1_Office Theme</vt:lpstr>
      <vt:lpstr>4_Office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Flowcharts </vt:lpstr>
      <vt:lpstr>Flowcharts </vt:lpstr>
      <vt:lpstr>Flowcharts </vt:lpstr>
      <vt:lpstr>Flowcharts </vt:lpstr>
      <vt:lpstr>Flowcharts </vt:lpstr>
      <vt:lpstr>Flowcharts </vt:lpstr>
      <vt:lpstr>Flowcharts </vt:lpstr>
      <vt:lpstr>Flowcharts </vt:lpstr>
      <vt:lpstr>Flowcharts </vt:lpstr>
      <vt:lpstr>Flowcharts </vt:lpstr>
      <vt:lpstr> Flowcharts </vt:lpstr>
      <vt:lpstr>Flowcharts </vt:lpstr>
      <vt:lpstr>Flowcharts </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cp:revision>
  <dcterms:modified xsi:type="dcterms:W3CDTF">2024-10-28T17:41:41Z</dcterms:modified>
</cp:coreProperties>
</file>