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863" r:id="rId1"/>
  </p:sldMasterIdLst>
  <p:notesMasterIdLst>
    <p:notesMasterId r:id="rId41"/>
  </p:notesMasterIdLst>
  <p:sldIdLst>
    <p:sldId id="737" r:id="rId2"/>
    <p:sldId id="609" r:id="rId3"/>
    <p:sldId id="612" r:id="rId4"/>
    <p:sldId id="613" r:id="rId5"/>
    <p:sldId id="621" r:id="rId6"/>
    <p:sldId id="614" r:id="rId7"/>
    <p:sldId id="615" r:id="rId8"/>
    <p:sldId id="616" r:id="rId9"/>
    <p:sldId id="617" r:id="rId10"/>
    <p:sldId id="618" r:id="rId11"/>
    <p:sldId id="619" r:id="rId12"/>
    <p:sldId id="620" r:id="rId13"/>
    <p:sldId id="856" r:id="rId14"/>
    <p:sldId id="852" r:id="rId15"/>
    <p:sldId id="855" r:id="rId16"/>
    <p:sldId id="857" r:id="rId17"/>
    <p:sldId id="858" r:id="rId18"/>
    <p:sldId id="859" r:id="rId19"/>
    <p:sldId id="860" r:id="rId20"/>
    <p:sldId id="861" r:id="rId21"/>
    <p:sldId id="862" r:id="rId22"/>
    <p:sldId id="863" r:id="rId23"/>
    <p:sldId id="864" r:id="rId24"/>
    <p:sldId id="865" r:id="rId25"/>
    <p:sldId id="866" r:id="rId26"/>
    <p:sldId id="867" r:id="rId27"/>
    <p:sldId id="868" r:id="rId28"/>
    <p:sldId id="869" r:id="rId29"/>
    <p:sldId id="870" r:id="rId30"/>
    <p:sldId id="871" r:id="rId31"/>
    <p:sldId id="872" r:id="rId32"/>
    <p:sldId id="873" r:id="rId33"/>
    <p:sldId id="874" r:id="rId34"/>
    <p:sldId id="875" r:id="rId35"/>
    <p:sldId id="876" r:id="rId36"/>
    <p:sldId id="877" r:id="rId37"/>
    <p:sldId id="878" r:id="rId38"/>
    <p:sldId id="879" r:id="rId39"/>
    <p:sldId id="839"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E3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35" autoAdjust="0"/>
    <p:restoredTop sz="94434" autoAdjust="0"/>
  </p:normalViewPr>
  <p:slideViewPr>
    <p:cSldViewPr snapToGrid="0">
      <p:cViewPr varScale="1">
        <p:scale>
          <a:sx n="105" d="100"/>
          <a:sy n="105" d="100"/>
        </p:scale>
        <p:origin x="648" y="96"/>
      </p:cViewPr>
      <p:guideLst/>
    </p:cSldViewPr>
  </p:slideViewPr>
  <p:outlineViewPr>
    <p:cViewPr>
      <p:scale>
        <a:sx n="33" d="100"/>
        <a:sy n="33" d="100"/>
      </p:scale>
      <p:origin x="0" y="-780"/>
    </p:cViewPr>
  </p:outlin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EF2226-45A2-42F4-BBFD-4521D8604234}" type="datetimeFigureOut">
              <a:rPr lang="en-US" smtClean="0"/>
              <a:t>10/28/2024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7DEF93-E67F-4FCF-B3D1-A9EDE97ECD4C}" type="slidenum">
              <a:rPr lang="en-US" smtClean="0"/>
              <a:t>‹#›</a:t>
            </a:fld>
            <a:endParaRPr lang="en-US"/>
          </a:p>
        </p:txBody>
      </p:sp>
    </p:spTree>
    <p:extLst>
      <p:ext uri="{BB962C8B-B14F-4D97-AF65-F5344CB8AC3E}">
        <p14:creationId xmlns:p14="http://schemas.microsoft.com/office/powerpoint/2010/main" val="499191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A5C33A02-865C-4543-87A8-A993FEC19208}"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0274724"/>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315796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98675"/>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C33A02-865C-4543-87A8-A993FEC19208}"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1399604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5C33A02-865C-4543-87A8-A993FEC19208}" type="datetimeFigureOut">
              <a:rPr lang="en-US" smtClean="0"/>
              <a:t>10/28/2024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445433"/>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5C33A02-865C-4543-87A8-A993FEC19208}"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2346529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5C33A02-865C-4543-87A8-A993FEC19208}" type="datetimeFigureOut">
              <a:rPr lang="en-US" smtClean="0"/>
              <a:t>10/28/2024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331792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5C33A02-865C-4543-87A8-A993FEC19208}" type="datetimeFigureOut">
              <a:rPr lang="en-US" smtClean="0"/>
              <a:t>10/28/2024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1259568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C33A02-865C-4543-87A8-A993FEC19208}" type="datetimeFigureOut">
              <a:rPr lang="en-US" smtClean="0"/>
              <a:t>10/28/2024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796598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5C33A02-865C-4543-87A8-A993FEC19208}"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spTree>
    <p:extLst>
      <p:ext uri="{BB962C8B-B14F-4D97-AF65-F5344CB8AC3E}">
        <p14:creationId xmlns:p14="http://schemas.microsoft.com/office/powerpoint/2010/main" val="2757558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5C33A02-865C-4543-87A8-A993FEC19208}" type="datetimeFigureOut">
              <a:rPr lang="en-US" smtClean="0"/>
              <a:t>10/28/2024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B419CC0-1B9A-4F35-8515-78A21F57F89B}"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81093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5C33A02-865C-4543-87A8-A993FEC19208}" type="datetimeFigureOut">
              <a:rPr lang="en-US" smtClean="0"/>
              <a:t>10/28/2024</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2B419CC0-1B9A-4F35-8515-78A21F57F89B}"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9891797"/>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gif"/></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www.slideshare.net/SUBHODIPPal/fundamentals-of-industry-40#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0.gif"/></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7.gif"/></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7.gif"/></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gif"/></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hyperlink" Target="https://blogs.sap.com/wp-content/uploads/2015/06/4_736764.png" TargetMode="External"/><Relationship Id="rId5" Type="http://schemas.openxmlformats.org/officeDocument/2006/relationships/image" Target="../media/image15.png"/><Relationship Id="rId4" Type="http://schemas.openxmlformats.org/officeDocument/2006/relationships/hyperlink" Target="https://blogs.sap.com/wp-content/uploads/2015/06/3_736763.png" TargetMode="Externa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8195"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US" sz="1092"/>
          </a:p>
        </p:txBody>
      </p:sp>
      <p:sp>
        <p:nvSpPr>
          <p:cNvPr id="8196"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8197"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469166" y="247404"/>
            <a:ext cx="2370072" cy="287725"/>
          </a:xfrm>
          <a:prstGeom prst="rect">
            <a:avLst/>
          </a:prstGeom>
        </p:spPr>
        <p:txBody>
          <a:bodyPr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820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MS PGothic" panose="020B0600070205080204" pitchFamily="34" charset="-128"/>
              </a:defRPr>
            </a:lvl1pPr>
            <a:lvl2pPr marL="450525" indent="-173279">
              <a:defRPr>
                <a:solidFill>
                  <a:schemeClr val="tx1"/>
                </a:solidFill>
                <a:latin typeface="Calibri" panose="020F0502020204030204" pitchFamily="34" charset="0"/>
                <a:ea typeface="MS PGothic" panose="020B0600070205080204" pitchFamily="34" charset="-128"/>
              </a:defRPr>
            </a:lvl2pPr>
            <a:lvl3pPr marL="693115" indent="-138623">
              <a:defRPr>
                <a:solidFill>
                  <a:schemeClr val="tx1"/>
                </a:solidFill>
                <a:latin typeface="Calibri" panose="020F0502020204030204" pitchFamily="34" charset="0"/>
                <a:ea typeface="MS PGothic" panose="020B0600070205080204" pitchFamily="34" charset="-128"/>
              </a:defRPr>
            </a:lvl3pPr>
            <a:lvl4pPr marL="970361" indent="-138623">
              <a:defRPr>
                <a:solidFill>
                  <a:schemeClr val="tx1"/>
                </a:solidFill>
                <a:latin typeface="Calibri" panose="020F0502020204030204" pitchFamily="34" charset="0"/>
                <a:ea typeface="MS PGothic" panose="020B0600070205080204" pitchFamily="34" charset="-128"/>
              </a:defRPr>
            </a:lvl4pPr>
            <a:lvl5pPr marL="1247607" indent="-138623">
              <a:defRPr>
                <a:solidFill>
                  <a:schemeClr val="tx1"/>
                </a:solidFill>
                <a:latin typeface="Calibri" panose="020F0502020204030204" pitchFamily="34" charset="0"/>
                <a:ea typeface="MS PGothic" panose="020B0600070205080204" pitchFamily="34" charset="-128"/>
              </a:defRPr>
            </a:lvl5pPr>
            <a:lvl6pPr marL="1524853"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1802100"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2079346"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2356592" indent="-138623" defTabSz="277246"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F5405ECD-D9F5-4FAA-8EF2-FBDC9BB96C84}" type="slidenum">
              <a:rPr lang="en-US" altLang="en-US" smtClean="0">
                <a:solidFill>
                  <a:srgbClr val="898989"/>
                </a:solidFill>
              </a:rPr>
              <a:pPr/>
              <a:t>1</a:t>
            </a:fld>
            <a:endParaRPr lang="en-US" altLang="en-US">
              <a:solidFill>
                <a:srgbClr val="898989"/>
              </a:solidFill>
            </a:endParaRPr>
          </a:p>
        </p:txBody>
      </p:sp>
      <p:sp>
        <p:nvSpPr>
          <p:cNvPr id="8202" name="object 9"/>
          <p:cNvSpPr txBox="1">
            <a:spLocks noChangeArrowheads="1"/>
          </p:cNvSpPr>
          <p:nvPr/>
        </p:nvSpPr>
        <p:spPr bwMode="auto">
          <a:xfrm>
            <a:off x="1481797" y="2330212"/>
            <a:ext cx="9228406" cy="18796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127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MS PGothic" panose="020B0600070205080204" pitchFamily="34" charset="-128"/>
              </a:defRPr>
            </a:lvl9pPr>
          </a:lstStyle>
          <a:p>
            <a:pPr algn="ctr">
              <a:spcBef>
                <a:spcPts val="61"/>
              </a:spcBef>
            </a:pPr>
            <a:r>
              <a:rPr lang="en-US" altLang="en-US" sz="4000" b="1" dirty="0">
                <a:solidFill>
                  <a:srgbClr val="005893"/>
                </a:solidFill>
                <a:latin typeface="Bookman Old Style" panose="02050604050505020204" pitchFamily="18" charset="0"/>
              </a:rPr>
              <a:t>Elements of Industry 4.0 </a:t>
            </a:r>
          </a:p>
          <a:p>
            <a:pPr algn="ctr">
              <a:spcBef>
                <a:spcPts val="61"/>
              </a:spcBef>
            </a:pPr>
            <a:r>
              <a:rPr lang="en-US" altLang="en-US" sz="4000" dirty="0">
                <a:solidFill>
                  <a:srgbClr val="005893"/>
                </a:solidFill>
                <a:latin typeface="Bookman Old Style" panose="02050604050505020204" pitchFamily="18" charset="0"/>
              </a:rPr>
              <a:t>Category: Emerging Technologies</a:t>
            </a:r>
          </a:p>
          <a:p>
            <a:pPr algn="ctr">
              <a:spcBef>
                <a:spcPts val="61"/>
              </a:spcBef>
            </a:pPr>
            <a:r>
              <a:rPr lang="en-US" altLang="en-US" sz="4000" dirty="0">
                <a:solidFill>
                  <a:srgbClr val="005893"/>
                </a:solidFill>
                <a:latin typeface="Bookman Old Style" panose="02050604050505020204" pitchFamily="18" charset="0"/>
              </a:rPr>
              <a:t>(22EM117/217)</a:t>
            </a:r>
          </a:p>
        </p:txBody>
      </p:sp>
      <p:sp>
        <p:nvSpPr>
          <p:cNvPr id="14" name="TextBox 13"/>
          <p:cNvSpPr txBox="1"/>
          <p:nvPr/>
        </p:nvSpPr>
        <p:spPr>
          <a:xfrm>
            <a:off x="2457863" y="4703813"/>
            <a:ext cx="7276274" cy="1815882"/>
          </a:xfrm>
          <a:prstGeom prst="rect">
            <a:avLst/>
          </a:prstGeom>
          <a:noFill/>
        </p:spPr>
        <p:txBody>
          <a:bodyPr wrap="square" rtlCol="0">
            <a:spAutoFit/>
          </a:bodyPr>
          <a:lstStyle/>
          <a:p>
            <a:pPr algn="ctr">
              <a:buNone/>
            </a:pPr>
            <a:r>
              <a:rPr lang="en-US" sz="2800" b="1" dirty="0">
                <a:latin typeface="Bookman Old Style" panose="02050604050505020204" pitchFamily="18" charset="0"/>
                <a:cs typeface="Times New Roman" pitchFamily="18" charset="0"/>
              </a:rPr>
              <a:t>Presented by</a:t>
            </a:r>
          </a:p>
          <a:p>
            <a:pPr algn="ctr">
              <a:buNone/>
            </a:pPr>
            <a:r>
              <a:rPr lang="en-US" sz="2800" dirty="0">
                <a:latin typeface="Bookman Old Style" panose="02050604050505020204" pitchFamily="18" charset="0"/>
                <a:cs typeface="Times New Roman" pitchFamily="18" charset="0"/>
              </a:rPr>
              <a:t>Department of Mechanical Engineering,</a:t>
            </a:r>
          </a:p>
          <a:p>
            <a:pPr algn="ctr">
              <a:buNone/>
            </a:pPr>
            <a:r>
              <a:rPr lang="en-US" sz="2800" dirty="0">
                <a:latin typeface="Bookman Old Style" panose="02050604050505020204" pitchFamily="18" charset="0"/>
                <a:cs typeface="Times New Roman" pitchFamily="18" charset="0"/>
              </a:rPr>
              <a:t>RV College of Engineering</a:t>
            </a:r>
          </a:p>
          <a:p>
            <a:pPr algn="ctr">
              <a:buNone/>
            </a:pPr>
            <a:r>
              <a:rPr lang="en-US" sz="2800" dirty="0">
                <a:latin typeface="Bookman Old Style" panose="02050604050505020204" pitchFamily="18" charset="0"/>
                <a:cs typeface="Times New Roman" pitchFamily="18" charset="0"/>
              </a:rPr>
              <a:t>Bangaluru-560059</a:t>
            </a:r>
          </a:p>
        </p:txBody>
      </p:sp>
    </p:spTree>
    <p:extLst>
      <p:ext uri="{BB962C8B-B14F-4D97-AF65-F5344CB8AC3E}">
        <p14:creationId xmlns:p14="http://schemas.microsoft.com/office/powerpoint/2010/main" val="2307340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6">
            <a:extLst>
              <a:ext uri="{FF2B5EF4-FFF2-40B4-BE49-F238E27FC236}">
                <a16:creationId xmlns:a16="http://schemas.microsoft.com/office/drawing/2014/main" id="{A4FEDC8F-BC90-731D-98E6-E778B2A134D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1" name="TextBox 10">
            <a:extLst>
              <a:ext uri="{FF2B5EF4-FFF2-40B4-BE49-F238E27FC236}">
                <a16:creationId xmlns:a16="http://schemas.microsoft.com/office/drawing/2014/main" id="{9F6F843E-2132-95CE-BCC5-9F73400C0A76}"/>
              </a:ext>
            </a:extLst>
          </p:cNvPr>
          <p:cNvSpPr txBox="1">
            <a:spLocks noChangeArrowheads="1"/>
          </p:cNvSpPr>
          <p:nvPr/>
        </p:nvSpPr>
        <p:spPr bwMode="auto">
          <a:xfrm>
            <a:off x="366713" y="542925"/>
            <a:ext cx="11612562"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just" eaLnBrk="1" hangingPunct="1">
              <a:lnSpc>
                <a:spcPct val="150000"/>
              </a:lnSpc>
              <a:spcBef>
                <a:spcPct val="0"/>
              </a:spcBef>
              <a:buFontTx/>
              <a:buNone/>
            </a:pPr>
            <a:endParaRPr lang="en-US" altLang="en-US" sz="2000">
              <a:solidFill>
                <a:srgbClr val="C00000"/>
              </a:solidFill>
              <a:latin typeface="Bookman Old Style" panose="02050604050505020204" pitchFamily="18" charset="0"/>
            </a:endParaRPr>
          </a:p>
        </p:txBody>
      </p:sp>
      <p:sp>
        <p:nvSpPr>
          <p:cNvPr id="12292" name="TextBox 12">
            <a:extLst>
              <a:ext uri="{FF2B5EF4-FFF2-40B4-BE49-F238E27FC236}">
                <a16:creationId xmlns:a16="http://schemas.microsoft.com/office/drawing/2014/main" id="{D1589A49-290E-26C5-AEE8-7BD549CF5A01}"/>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a16="http://schemas.microsoft.com/office/drawing/2014/main" id="{A47EAC5E-F853-238B-46FE-BB245E9377E5}"/>
              </a:ext>
            </a:extLst>
          </p:cNvPr>
          <p:cNvGraphicFramePr>
            <a:graphicFrameLocks noGrp="1"/>
          </p:cNvGraphicFramePr>
          <p:nvPr>
            <p:extLst>
              <p:ext uri="{D42A27DB-BD31-4B8C-83A1-F6EECF244321}">
                <p14:modId xmlns:p14="http://schemas.microsoft.com/office/powerpoint/2010/main" val="603416263"/>
              </p:ext>
            </p:extLst>
          </p:nvPr>
        </p:nvGraphicFramePr>
        <p:xfrm>
          <a:off x="366713" y="793750"/>
          <a:ext cx="11612562" cy="5521326"/>
        </p:xfrm>
        <a:graphic>
          <a:graphicData uri="http://schemas.openxmlformats.org/drawingml/2006/table">
            <a:tbl>
              <a:tblPr firstRow="1" firstCol="1" lastRow="1" lastCol="1" bandRow="1" bandCol="1">
                <a:tableStyleId>{21E4AEA4-8DFA-4A89-87EB-49C32662AFE0}</a:tableStyleId>
              </a:tblPr>
              <a:tblGrid>
                <a:gridCol w="563297">
                  <a:extLst>
                    <a:ext uri="{9D8B030D-6E8A-4147-A177-3AD203B41FA5}">
                      <a16:colId xmlns:a16="http://schemas.microsoft.com/office/drawing/2014/main" val="20000"/>
                    </a:ext>
                  </a:extLst>
                </a:gridCol>
                <a:gridCol w="11049265">
                  <a:extLst>
                    <a:ext uri="{9D8B030D-6E8A-4147-A177-3AD203B41FA5}">
                      <a16:colId xmlns:a16="http://schemas.microsoft.com/office/drawing/2014/main" val="20001"/>
                    </a:ext>
                  </a:extLst>
                </a:gridCol>
              </a:tblGrid>
              <a:tr h="468470">
                <a:tc gridSpan="2">
                  <a:txBody>
                    <a:bodyPr/>
                    <a:lstStyle/>
                    <a:p>
                      <a:pPr marR="1270" algn="ctr">
                        <a:spcAft>
                          <a:spcPts val="0"/>
                        </a:spcAft>
                      </a:pPr>
                      <a:r>
                        <a:rPr lang="en-US" sz="2800" dirty="0">
                          <a:solidFill>
                            <a:schemeClr val="tx1"/>
                          </a:solidFill>
                          <a:effectLst/>
                          <a:latin typeface="Bookman Old Style" panose="02050604050505020204" pitchFamily="18" charset="0"/>
                        </a:rPr>
                        <a:t>Reference Books</a:t>
                      </a:r>
                      <a:endParaRPr lang="en-IN" sz="2800" dirty="0">
                        <a:solidFill>
                          <a:schemeClr val="tx1"/>
                        </a:solidFill>
                        <a:effectLst/>
                        <a:latin typeface="Bookman Old Style" panose="02050604050505020204" pitchFamily="18" charset="0"/>
                        <a:ea typeface="Batang"/>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IN"/>
                    </a:p>
                  </a:txBody>
                  <a:tcPr/>
                </a:tc>
                <a:extLst>
                  <a:ext uri="{0D108BD9-81ED-4DB2-BD59-A6C34878D82A}">
                    <a16:rowId xmlns:a16="http://schemas.microsoft.com/office/drawing/2014/main" val="10000"/>
                  </a:ext>
                </a:extLst>
              </a:tr>
              <a:tr h="1003759">
                <a:tc>
                  <a:txBody>
                    <a:bodyPr/>
                    <a:lstStyle/>
                    <a:p>
                      <a:pPr algn="ctr">
                        <a:spcAft>
                          <a:spcPts val="0"/>
                        </a:spcAft>
                      </a:pPr>
                      <a:r>
                        <a:rPr lang="en-US" sz="2000" dirty="0">
                          <a:solidFill>
                            <a:schemeClr val="tx1"/>
                          </a:solidFill>
                          <a:effectLst/>
                          <a:latin typeface="Bookman Old Style" panose="02050604050505020204" pitchFamily="18" charset="0"/>
                        </a:rPr>
                        <a:t>1</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tabLst>
                          <a:tab pos="5943600" algn="l"/>
                        </a:tabLst>
                      </a:pPr>
                      <a:r>
                        <a:rPr lang="en-IN" sz="2000" dirty="0">
                          <a:solidFill>
                            <a:schemeClr val="tx1"/>
                          </a:solidFill>
                          <a:effectLst/>
                          <a:latin typeface="Bookman Old Style" panose="02050604050505020204" pitchFamily="18" charset="0"/>
                        </a:rPr>
                        <a:t>Industry 4.0: Managing The Digital Transformation,  Alp </a:t>
                      </a:r>
                      <a:r>
                        <a:rPr lang="en-IN" sz="2000" dirty="0" err="1">
                          <a:solidFill>
                            <a:schemeClr val="tx1"/>
                          </a:solidFill>
                          <a:effectLst/>
                          <a:latin typeface="Bookman Old Style" panose="02050604050505020204" pitchFamily="18" charset="0"/>
                        </a:rPr>
                        <a:t>Ustundag</a:t>
                      </a:r>
                      <a:r>
                        <a:rPr lang="en-IN" sz="2000" dirty="0">
                          <a:solidFill>
                            <a:schemeClr val="tx1"/>
                          </a:solidFill>
                          <a:effectLst/>
                          <a:latin typeface="Bookman Old Style" panose="02050604050505020204" pitchFamily="18" charset="0"/>
                        </a:rPr>
                        <a:t>, Emre </a:t>
                      </a:r>
                      <a:r>
                        <a:rPr lang="en-IN" sz="2000" dirty="0" err="1">
                          <a:solidFill>
                            <a:schemeClr val="tx1"/>
                          </a:solidFill>
                          <a:effectLst/>
                          <a:latin typeface="Bookman Old Style" panose="02050604050505020204" pitchFamily="18" charset="0"/>
                        </a:rPr>
                        <a:t>Cevikcan</a:t>
                      </a:r>
                      <a:r>
                        <a:rPr lang="en-IN" sz="2000" dirty="0">
                          <a:solidFill>
                            <a:schemeClr val="tx1"/>
                          </a:solidFill>
                          <a:effectLst/>
                          <a:latin typeface="Bookman Old Style" panose="02050604050505020204" pitchFamily="18" charset="0"/>
                        </a:rPr>
                        <a:t>, 2017, Springer,  ISBN 978-3-319-57869-9  ISBN 978-3-319-57870-5.</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505638">
                <a:tc>
                  <a:txBody>
                    <a:bodyPr/>
                    <a:lstStyle/>
                    <a:p>
                      <a:pPr algn="ctr">
                        <a:spcAft>
                          <a:spcPts val="0"/>
                        </a:spcAft>
                      </a:pPr>
                      <a:r>
                        <a:rPr lang="en-US" sz="2000" dirty="0">
                          <a:solidFill>
                            <a:schemeClr val="tx1"/>
                          </a:solidFill>
                          <a:effectLst/>
                          <a:latin typeface="Bookman Old Style" panose="02050604050505020204" pitchFamily="18" charset="0"/>
                        </a:rPr>
                        <a:t>2</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tabLst>
                          <a:tab pos="5943600" algn="l"/>
                        </a:tabLst>
                      </a:pPr>
                      <a:r>
                        <a:rPr lang="en-IN" sz="2000" dirty="0">
                          <a:solidFill>
                            <a:schemeClr val="tx1"/>
                          </a:solidFill>
                          <a:effectLst/>
                          <a:latin typeface="Bookman Old Style" panose="02050604050505020204" pitchFamily="18" charset="0"/>
                        </a:rPr>
                        <a:t>The Concept Industry 4.0 - An Empirical Analysis of Technologies and Applications in Production Logistics, Christoph Jan </a:t>
                      </a:r>
                      <a:r>
                        <a:rPr lang="en-IN" sz="2000" dirty="0" err="1">
                          <a:solidFill>
                            <a:schemeClr val="tx1"/>
                          </a:solidFill>
                          <a:effectLst/>
                          <a:latin typeface="Bookman Old Style" panose="02050604050505020204" pitchFamily="18" charset="0"/>
                        </a:rPr>
                        <a:t>Bartodziej</a:t>
                      </a:r>
                      <a:r>
                        <a:rPr lang="en-IN" sz="2000" dirty="0">
                          <a:solidFill>
                            <a:schemeClr val="tx1"/>
                          </a:solidFill>
                          <a:effectLst/>
                          <a:latin typeface="Bookman Old Style" panose="02050604050505020204" pitchFamily="18" charset="0"/>
                        </a:rPr>
                        <a:t>, 2017, Springer Gabler, ISBN 978-3-658-16501-7 ISBN 978-3-658-16502-4.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037821">
                <a:tc>
                  <a:txBody>
                    <a:bodyPr/>
                    <a:lstStyle/>
                    <a:p>
                      <a:pPr algn="ctr">
                        <a:spcAft>
                          <a:spcPts val="0"/>
                        </a:spcAft>
                      </a:pPr>
                      <a:r>
                        <a:rPr lang="en-US" sz="2000" dirty="0">
                          <a:solidFill>
                            <a:schemeClr val="tx1"/>
                          </a:solidFill>
                          <a:effectLst/>
                          <a:latin typeface="Bookman Old Style" panose="02050604050505020204" pitchFamily="18" charset="0"/>
                        </a:rPr>
                        <a:t>3</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pPr>
                      <a:r>
                        <a:rPr lang="en-IN" sz="2000" dirty="0">
                          <a:solidFill>
                            <a:schemeClr val="tx1"/>
                          </a:solidFill>
                          <a:effectLst/>
                          <a:latin typeface="Bookman Old Style" panose="02050604050505020204" pitchFamily="18" charset="0"/>
                        </a:rPr>
                        <a:t>Industry 4.0 - The Industrial Internet of Things, Alasdair Gilchrist, 2016, APRESS, ISBN-13 978-1-4842-2046-7 ISBN-13  978-1-4842-2047-4.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505638">
                <a:tc>
                  <a:txBody>
                    <a:bodyPr/>
                    <a:lstStyle/>
                    <a:p>
                      <a:pPr algn="ctr">
                        <a:spcAft>
                          <a:spcPts val="0"/>
                        </a:spcAft>
                      </a:pPr>
                      <a:r>
                        <a:rPr lang="en-US" sz="2000" dirty="0">
                          <a:solidFill>
                            <a:schemeClr val="tx1"/>
                          </a:solidFill>
                          <a:effectLst/>
                          <a:latin typeface="Bookman Old Style" panose="02050604050505020204" pitchFamily="18" charset="0"/>
                        </a:rPr>
                        <a:t>4</a:t>
                      </a:r>
                      <a:endParaRPr lang="en-IN" sz="2000" dirty="0">
                        <a:solidFill>
                          <a:schemeClr val="tx1"/>
                        </a:solidFill>
                        <a:effectLst/>
                        <a:latin typeface="Bookman Old Style" panose="02050604050505020204" pitchFamily="18" charset="0"/>
                        <a:ea typeface="Batang"/>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algn="just" fontAlgn="t">
                        <a:lnSpc>
                          <a:spcPct val="150000"/>
                        </a:lnSpc>
                        <a:spcAft>
                          <a:spcPts val="800"/>
                        </a:spcAft>
                      </a:pPr>
                      <a:r>
                        <a:rPr lang="en-IN" sz="2000" dirty="0">
                          <a:solidFill>
                            <a:schemeClr val="tx1"/>
                          </a:solidFill>
                          <a:effectLst/>
                          <a:latin typeface="Bookman Old Style" panose="02050604050505020204" pitchFamily="18" charset="0"/>
                        </a:rPr>
                        <a:t>Digitizing the Industry – Internet of Things connecting the Physical, Digital and Virtual Worlds, Ovidiu </a:t>
                      </a:r>
                      <a:r>
                        <a:rPr lang="en-IN" sz="2000" dirty="0" err="1">
                          <a:solidFill>
                            <a:schemeClr val="tx1"/>
                          </a:solidFill>
                          <a:effectLst/>
                          <a:latin typeface="Bookman Old Style" panose="02050604050505020204" pitchFamily="18" charset="0"/>
                        </a:rPr>
                        <a:t>Vermesan</a:t>
                      </a:r>
                      <a:r>
                        <a:rPr lang="en-IN" sz="2000" dirty="0">
                          <a:solidFill>
                            <a:schemeClr val="tx1"/>
                          </a:solidFill>
                          <a:effectLst/>
                          <a:latin typeface="Bookman Old Style" panose="02050604050505020204" pitchFamily="18" charset="0"/>
                        </a:rPr>
                        <a:t>, 2016, River Publishers, ISBN 978-87-93379-81-7   ISBN 978-87-93379-82-4.</a:t>
                      </a:r>
                      <a:endParaRPr lang="en-GB" sz="20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6">
            <a:extLst>
              <a:ext uri="{FF2B5EF4-FFF2-40B4-BE49-F238E27FC236}">
                <a16:creationId xmlns:a16="http://schemas.microsoft.com/office/drawing/2014/main" id="{16431B09-F9A1-2244-222F-DDE7A36C38B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TextBox 12">
            <a:extLst>
              <a:ext uri="{FF2B5EF4-FFF2-40B4-BE49-F238E27FC236}">
                <a16:creationId xmlns:a16="http://schemas.microsoft.com/office/drawing/2014/main" id="{D8A36819-7A12-6FB3-B4BD-A8D96E489857}"/>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a16="http://schemas.microsoft.com/office/drawing/2014/main" id="{430A0069-709B-4BE7-0E11-CF397635A9F2}"/>
              </a:ext>
            </a:extLst>
          </p:cNvPr>
          <p:cNvGraphicFramePr>
            <a:graphicFrameLocks noGrp="1"/>
          </p:cNvGraphicFramePr>
          <p:nvPr/>
        </p:nvGraphicFramePr>
        <p:xfrm>
          <a:off x="381000" y="663575"/>
          <a:ext cx="11430000" cy="5835652"/>
        </p:xfrm>
        <a:graphic>
          <a:graphicData uri="http://schemas.openxmlformats.org/drawingml/2006/table">
            <a:tbl>
              <a:tblPr firstRow="1" firstCol="1" lastRow="1" lastCol="1" bandRow="1" bandCol="1">
                <a:tableStyleId>{21E4AEA4-8DFA-4A89-87EB-49C32662AFE0}</a:tableStyleId>
              </a:tblPr>
              <a:tblGrid>
                <a:gridCol w="4392874">
                  <a:extLst>
                    <a:ext uri="{9D8B030D-6E8A-4147-A177-3AD203B41FA5}">
                      <a16:colId xmlns:a16="http://schemas.microsoft.com/office/drawing/2014/main" val="20000"/>
                    </a:ext>
                  </a:extLst>
                </a:gridCol>
                <a:gridCol w="7037126">
                  <a:extLst>
                    <a:ext uri="{9D8B030D-6E8A-4147-A177-3AD203B41FA5}">
                      <a16:colId xmlns:a16="http://schemas.microsoft.com/office/drawing/2014/main" val="20001"/>
                    </a:ext>
                  </a:extLst>
                </a:gridCol>
              </a:tblGrid>
              <a:tr h="462944">
                <a:tc gridSpan="2">
                  <a:txBody>
                    <a:bodyPr/>
                    <a:lstStyle/>
                    <a:p>
                      <a:pPr algn="ctr">
                        <a:spcAft>
                          <a:spcPts val="0"/>
                        </a:spcAft>
                      </a:pPr>
                      <a:r>
                        <a:rPr lang="en-US" sz="2400" b="1" dirty="0">
                          <a:solidFill>
                            <a:schemeClr val="accent1">
                              <a:lumMod val="50000"/>
                            </a:schemeClr>
                          </a:solidFill>
                          <a:effectLst/>
                          <a:latin typeface="Bookman Old Style" panose="02050604050505020204" pitchFamily="18" charset="0"/>
                        </a:rPr>
                        <a:t>Scheme of Continuous Internal Evaluation: Theory 100 Marks</a:t>
                      </a:r>
                      <a:endParaRPr lang="en-IN" sz="2400" b="1" dirty="0">
                        <a:solidFill>
                          <a:schemeClr val="accent1">
                            <a:lumMod val="50000"/>
                          </a:schemeClr>
                        </a:solidFill>
                        <a:effectLst/>
                        <a:latin typeface="Bookman Old Style" panose="02050604050505020204" pitchFamily="18" charset="0"/>
                        <a:ea typeface="Batang"/>
                      </a:endParaRPr>
                    </a:p>
                  </a:txBody>
                  <a:tcPr marL="68586" marR="68586" marT="0" marB="0"/>
                </a:tc>
                <a:tc hMerge="1">
                  <a:txBody>
                    <a:bodyPr/>
                    <a:lstStyle/>
                    <a:p>
                      <a:endParaRPr lang="en-IN"/>
                    </a:p>
                  </a:txBody>
                  <a:tcPr/>
                </a:tc>
                <a:extLst>
                  <a:ext uri="{0D108BD9-81ED-4DB2-BD59-A6C34878D82A}">
                    <a16:rowId xmlns:a16="http://schemas.microsoft.com/office/drawing/2014/main" val="10000"/>
                  </a:ext>
                </a:extLst>
              </a:tr>
              <a:tr h="462944">
                <a:tc>
                  <a:txBody>
                    <a:bodyPr/>
                    <a:lstStyle/>
                    <a:p>
                      <a:pPr algn="just">
                        <a:spcAft>
                          <a:spcPts val="0"/>
                        </a:spcAft>
                      </a:pPr>
                      <a:r>
                        <a:rPr lang="en-US" sz="1800">
                          <a:effectLst/>
                          <a:latin typeface="Bookman Old Style" panose="02050604050505020204" pitchFamily="18" charset="0"/>
                        </a:rPr>
                        <a:t>Quiz-1</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10</a:t>
                      </a:r>
                      <a:endParaRPr lang="en-IN" sz="180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1"/>
                  </a:ext>
                </a:extLst>
              </a:tr>
              <a:tr h="462944">
                <a:tc>
                  <a:txBody>
                    <a:bodyPr/>
                    <a:lstStyle/>
                    <a:p>
                      <a:pPr algn="just">
                        <a:spcAft>
                          <a:spcPts val="0"/>
                        </a:spcAft>
                      </a:pPr>
                      <a:r>
                        <a:rPr lang="en-US" sz="1800" dirty="0">
                          <a:effectLst/>
                          <a:latin typeface="Bookman Old Style" panose="02050604050505020204" pitchFamily="18" charset="0"/>
                        </a:rPr>
                        <a:t>Test-1</a:t>
                      </a:r>
                      <a:endParaRPr lang="en-IN" sz="1800" dirty="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50</a:t>
                      </a:r>
                      <a:endParaRPr lang="en-IN" sz="180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2"/>
                  </a:ext>
                </a:extLst>
              </a:tr>
              <a:tr h="462944">
                <a:tc>
                  <a:txBody>
                    <a:bodyPr/>
                    <a:lstStyle/>
                    <a:p>
                      <a:pPr algn="just">
                        <a:spcAft>
                          <a:spcPts val="0"/>
                        </a:spcAft>
                      </a:pPr>
                      <a:r>
                        <a:rPr lang="en-US" sz="1800">
                          <a:effectLst/>
                          <a:latin typeface="Bookman Old Style" panose="02050604050505020204" pitchFamily="18" charset="0"/>
                        </a:rPr>
                        <a:t>Quiz-2</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10</a:t>
                      </a:r>
                      <a:endParaRPr lang="en-IN" sz="180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3"/>
                  </a:ext>
                </a:extLst>
              </a:tr>
              <a:tr h="462944">
                <a:tc>
                  <a:txBody>
                    <a:bodyPr/>
                    <a:lstStyle/>
                    <a:p>
                      <a:pPr algn="just">
                        <a:spcAft>
                          <a:spcPts val="0"/>
                        </a:spcAft>
                      </a:pPr>
                      <a:r>
                        <a:rPr lang="en-US" sz="1800">
                          <a:effectLst/>
                          <a:latin typeface="Bookman Old Style" panose="02050604050505020204" pitchFamily="18" charset="0"/>
                        </a:rPr>
                        <a:t>Test-2</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a:effectLst/>
                          <a:latin typeface="Bookman Old Style" panose="02050604050505020204" pitchFamily="18" charset="0"/>
                        </a:rPr>
                        <a:t>50</a:t>
                      </a:r>
                      <a:endParaRPr lang="en-IN" sz="180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4"/>
                  </a:ext>
                </a:extLst>
              </a:tr>
              <a:tr h="704786">
                <a:tc gridSpan="2">
                  <a:txBody>
                    <a:bodyPr/>
                    <a:lstStyle/>
                    <a:p>
                      <a:pPr algn="ctr">
                        <a:spcAft>
                          <a:spcPts val="0"/>
                        </a:spcAft>
                      </a:pPr>
                      <a:r>
                        <a:rPr lang="en-US" sz="2000" b="1" kern="1200" dirty="0">
                          <a:solidFill>
                            <a:schemeClr val="lt1"/>
                          </a:solidFill>
                          <a:effectLst/>
                          <a:latin typeface="Bookman Old Style" panose="02050604050505020204" pitchFamily="18" charset="0"/>
                        </a:rPr>
                        <a:t>Each test will be conducted for 50 Marks adding to 100 marks.  Final test marks will be reduced to 40</a:t>
                      </a:r>
                      <a:endParaRPr lang="en-IN" sz="2400" dirty="0">
                        <a:effectLst/>
                        <a:latin typeface="Bookman Old Style" panose="02050604050505020204" pitchFamily="18" charset="0"/>
                        <a:ea typeface="Batang"/>
                      </a:endParaRPr>
                    </a:p>
                  </a:txBody>
                  <a:tcPr marL="68586" marR="68586" marT="0" marB="0"/>
                </a:tc>
                <a:tc hMerge="1">
                  <a:txBody>
                    <a:bodyPr/>
                    <a:lstStyle/>
                    <a:p>
                      <a:pPr algn="just">
                        <a:spcAft>
                          <a:spcPts val="0"/>
                        </a:spcAft>
                      </a:pPr>
                      <a:endParaRPr lang="en-IN" sz="2000" dirty="0">
                        <a:effectLst/>
                        <a:latin typeface="Playfair Display"/>
                        <a:ea typeface="Batang"/>
                      </a:endParaRPr>
                    </a:p>
                  </a:txBody>
                  <a:tcPr marL="68586" marR="68586" marT="0" marB="0"/>
                </a:tc>
                <a:extLst>
                  <a:ext uri="{0D108BD9-81ED-4DB2-BD59-A6C34878D82A}">
                    <a16:rowId xmlns:a16="http://schemas.microsoft.com/office/drawing/2014/main" val="10005"/>
                  </a:ext>
                </a:extLst>
              </a:tr>
              <a:tr h="646054">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Bookman Old Style" panose="02050604050505020204" pitchFamily="18" charset="0"/>
                        </a:rPr>
                        <a:t>Each quiz will be conducted for 10 Marks adding to 20 marks</a:t>
                      </a:r>
                      <a:endParaRPr lang="en-IN" sz="2400" dirty="0">
                        <a:effectLst/>
                        <a:latin typeface="Bookman Old Style" panose="02050604050505020204" pitchFamily="18" charset="0"/>
                      </a:endParaRPr>
                    </a:p>
                    <a:p>
                      <a:pPr algn="ctr">
                        <a:spcAft>
                          <a:spcPts val="0"/>
                        </a:spcAft>
                      </a:pPr>
                      <a:endParaRPr lang="en-IN" sz="1800" dirty="0">
                        <a:effectLst/>
                        <a:latin typeface="Bookman Old Style" panose="02050604050505020204" pitchFamily="18" charset="0"/>
                        <a:ea typeface="Batang"/>
                      </a:endParaRPr>
                    </a:p>
                  </a:txBody>
                  <a:tcPr marL="68586" marR="68586" marT="0" marB="0"/>
                </a:tc>
                <a:tc hMerge="1">
                  <a:txBody>
                    <a:bodyPr/>
                    <a:lstStyle/>
                    <a:p>
                      <a:pPr algn="just">
                        <a:spcAft>
                          <a:spcPts val="0"/>
                        </a:spcAft>
                      </a:pPr>
                      <a:endParaRPr lang="en-IN" sz="2000" dirty="0">
                        <a:effectLst/>
                        <a:latin typeface="Playfair Display"/>
                        <a:ea typeface="Batang"/>
                      </a:endParaRPr>
                    </a:p>
                  </a:txBody>
                  <a:tcPr marL="68586" marR="68586" marT="0" marB="0"/>
                </a:tc>
                <a:extLst>
                  <a:ext uri="{0D108BD9-81ED-4DB2-BD59-A6C34878D82A}">
                    <a16:rowId xmlns:a16="http://schemas.microsoft.com/office/drawing/2014/main" val="10006"/>
                  </a:ext>
                </a:extLst>
              </a:tr>
              <a:tr h="462944">
                <a:tc>
                  <a:txBody>
                    <a:bodyPr/>
                    <a:lstStyle/>
                    <a:p>
                      <a:pPr algn="just">
                        <a:spcAft>
                          <a:spcPts val="0"/>
                        </a:spcAft>
                      </a:pPr>
                      <a:r>
                        <a:rPr lang="en-US" sz="1800">
                          <a:effectLst/>
                          <a:latin typeface="Bookman Old Style" panose="02050604050505020204" pitchFamily="18" charset="0"/>
                        </a:rPr>
                        <a:t>Experimental Learning</a:t>
                      </a:r>
                      <a:endParaRPr lang="en-IN" sz="1800">
                        <a:effectLst/>
                        <a:latin typeface="Bookman Old Style" panose="02050604050505020204" pitchFamily="18" charset="0"/>
                        <a:ea typeface="Batang"/>
                      </a:endParaRPr>
                    </a:p>
                  </a:txBody>
                  <a:tcPr marL="68586" marR="68586" marT="0" marB="0"/>
                </a:tc>
                <a:tc>
                  <a:txBody>
                    <a:bodyPr/>
                    <a:lstStyle/>
                    <a:p>
                      <a:pPr algn="just">
                        <a:spcAft>
                          <a:spcPts val="0"/>
                        </a:spcAft>
                      </a:pPr>
                      <a:r>
                        <a:rPr lang="en-US" sz="1800" dirty="0">
                          <a:effectLst/>
                          <a:latin typeface="Bookman Old Style" panose="02050604050505020204" pitchFamily="18" charset="0"/>
                        </a:rPr>
                        <a:t>40</a:t>
                      </a:r>
                      <a:endParaRPr lang="en-IN" sz="1800" dirty="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7"/>
                  </a:ext>
                </a:extLst>
              </a:tr>
              <a:tr h="1707148">
                <a:tc>
                  <a:txBody>
                    <a:bodyPr/>
                    <a:lstStyle/>
                    <a:p>
                      <a:pPr algn="just">
                        <a:spcAft>
                          <a:spcPts val="0"/>
                        </a:spcAft>
                      </a:pPr>
                      <a:r>
                        <a:rPr lang="en-US" sz="1800">
                          <a:effectLst/>
                          <a:latin typeface="Bookman Old Style" panose="02050604050505020204" pitchFamily="18" charset="0"/>
                        </a:rPr>
                        <a:t>Final Evaluation</a:t>
                      </a:r>
                      <a:endParaRPr lang="en-IN" sz="1800">
                        <a:effectLst/>
                        <a:latin typeface="Bookman Old Style" panose="02050604050505020204" pitchFamily="18" charset="0"/>
                        <a:ea typeface="Batang"/>
                      </a:endParaRPr>
                    </a:p>
                  </a:txBody>
                  <a:tcPr marL="68586" marR="68586" marT="0" marB="0"/>
                </a:tc>
                <a:tc>
                  <a:txBody>
                    <a:bodyPr/>
                    <a:lstStyle/>
                    <a:p>
                      <a:pPr algn="just">
                        <a:lnSpc>
                          <a:spcPct val="150000"/>
                        </a:lnSpc>
                        <a:spcAft>
                          <a:spcPts val="0"/>
                        </a:spcAft>
                      </a:pPr>
                      <a:r>
                        <a:rPr lang="en-US" sz="1800" dirty="0">
                          <a:effectLst/>
                          <a:latin typeface="Bookman Old Style" panose="02050604050505020204" pitchFamily="18" charset="0"/>
                        </a:rPr>
                        <a:t>Quiz 10+10 =20</a:t>
                      </a:r>
                      <a:endParaRPr lang="en-IN" sz="1800" dirty="0">
                        <a:effectLst/>
                        <a:latin typeface="Bookman Old Style" panose="02050604050505020204" pitchFamily="18" charset="0"/>
                      </a:endParaRPr>
                    </a:p>
                    <a:p>
                      <a:pPr algn="just">
                        <a:lnSpc>
                          <a:spcPct val="150000"/>
                        </a:lnSpc>
                        <a:spcAft>
                          <a:spcPts val="0"/>
                        </a:spcAft>
                      </a:pPr>
                      <a:r>
                        <a:rPr lang="en-US" sz="1800" dirty="0">
                          <a:effectLst/>
                          <a:latin typeface="Bookman Old Style" panose="02050604050505020204" pitchFamily="18" charset="0"/>
                        </a:rPr>
                        <a:t>Test 50+50 =100 reduced to 40</a:t>
                      </a:r>
                    </a:p>
                    <a:p>
                      <a:pPr algn="just">
                        <a:lnSpc>
                          <a:spcPct val="150000"/>
                        </a:lnSpc>
                        <a:spcAft>
                          <a:spcPts val="0"/>
                        </a:spcAft>
                      </a:pPr>
                      <a:r>
                        <a:rPr lang="en-US" sz="1800" dirty="0">
                          <a:effectLst/>
                          <a:latin typeface="Bookman Old Style" panose="02050604050505020204" pitchFamily="18" charset="0"/>
                        </a:rPr>
                        <a:t>Experimental Learning =40</a:t>
                      </a:r>
                    </a:p>
                    <a:p>
                      <a:pPr algn="just">
                        <a:lnSpc>
                          <a:spcPct val="150000"/>
                        </a:lnSpc>
                        <a:spcAft>
                          <a:spcPts val="0"/>
                        </a:spcAft>
                      </a:pPr>
                      <a:r>
                        <a:rPr lang="en-US" sz="1800" dirty="0">
                          <a:effectLst/>
                          <a:latin typeface="Bookman Old Style" panose="02050604050505020204" pitchFamily="18" charset="0"/>
                        </a:rPr>
                        <a:t>GRAND TOTAL: 100</a:t>
                      </a:r>
                      <a:endParaRPr lang="en-IN" sz="1800" dirty="0">
                        <a:effectLst/>
                        <a:latin typeface="Bookman Old Style" panose="02050604050505020204" pitchFamily="18" charset="0"/>
                        <a:ea typeface="Batang"/>
                      </a:endParaRPr>
                    </a:p>
                  </a:txBody>
                  <a:tcPr marL="68586" marR="68586"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6">
            <a:extLst>
              <a:ext uri="{FF2B5EF4-FFF2-40B4-BE49-F238E27FC236}">
                <a16:creationId xmlns:a16="http://schemas.microsoft.com/office/drawing/2014/main" id="{1D710A15-B4F9-3823-FF66-4CB848277DF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9" name="TextBox 12">
            <a:extLst>
              <a:ext uri="{FF2B5EF4-FFF2-40B4-BE49-F238E27FC236}">
                <a16:creationId xmlns:a16="http://schemas.microsoft.com/office/drawing/2014/main" id="{11F87E51-BD39-81D1-30CA-27DCF1202CDE}"/>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a16="http://schemas.microsoft.com/office/drawing/2014/main" id="{3C626159-DF96-5FE9-B4E5-8CAF270D9184}"/>
              </a:ext>
            </a:extLst>
          </p:cNvPr>
          <p:cNvGraphicFramePr>
            <a:graphicFrameLocks noGrp="1"/>
          </p:cNvGraphicFramePr>
          <p:nvPr/>
        </p:nvGraphicFramePr>
        <p:xfrm>
          <a:off x="396875" y="701675"/>
          <a:ext cx="11596688" cy="5831167"/>
        </p:xfrm>
        <a:graphic>
          <a:graphicData uri="http://schemas.openxmlformats.org/drawingml/2006/table">
            <a:tbl>
              <a:tblPr firstRow="1" firstCol="1" bandRow="1">
                <a:tableStyleId>{9DCAF9ED-07DC-4A11-8D7F-57B35C25682E}</a:tableStyleId>
              </a:tblPr>
              <a:tblGrid>
                <a:gridCol w="10740758">
                  <a:extLst>
                    <a:ext uri="{9D8B030D-6E8A-4147-A177-3AD203B41FA5}">
                      <a16:colId xmlns:a16="http://schemas.microsoft.com/office/drawing/2014/main" val="20000"/>
                    </a:ext>
                  </a:extLst>
                </a:gridCol>
                <a:gridCol w="855930">
                  <a:extLst>
                    <a:ext uri="{9D8B030D-6E8A-4147-A177-3AD203B41FA5}">
                      <a16:colId xmlns:a16="http://schemas.microsoft.com/office/drawing/2014/main" val="20001"/>
                    </a:ext>
                  </a:extLst>
                </a:gridCol>
              </a:tblGrid>
              <a:tr h="731483">
                <a:tc gridSpan="2">
                  <a:txBody>
                    <a:bodyPr/>
                    <a:lstStyle/>
                    <a:p>
                      <a:pPr algn="ctr">
                        <a:spcAft>
                          <a:spcPts val="0"/>
                        </a:spcAft>
                      </a:pPr>
                      <a:r>
                        <a:rPr lang="en-US" sz="2400" dirty="0">
                          <a:effectLst/>
                          <a:latin typeface="Bookman Old Style" panose="02050604050505020204" pitchFamily="18" charset="0"/>
                        </a:rPr>
                        <a:t>Semester End Evaluation</a:t>
                      </a:r>
                      <a:endParaRPr lang="en-IN" sz="2400" dirty="0">
                        <a:effectLst/>
                        <a:latin typeface="Bookman Old Style" panose="02050604050505020204" pitchFamily="18" charset="0"/>
                      </a:endParaRPr>
                    </a:p>
                    <a:p>
                      <a:pPr algn="ctr">
                        <a:spcAft>
                          <a:spcPts val="0"/>
                        </a:spcAft>
                      </a:pPr>
                      <a:r>
                        <a:rPr lang="en-US" sz="2400" dirty="0">
                          <a:effectLst/>
                          <a:latin typeface="Bookman Old Style" panose="02050604050505020204" pitchFamily="18" charset="0"/>
                        </a:rPr>
                        <a:t>(Theory)</a:t>
                      </a:r>
                      <a:endParaRPr lang="en-IN" sz="2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0"/>
                  </a:ext>
                </a:extLst>
              </a:tr>
              <a:tr h="365741">
                <a:tc gridSpan="2">
                  <a:txBody>
                    <a:bodyPr/>
                    <a:lstStyle/>
                    <a:p>
                      <a:pPr>
                        <a:spcAft>
                          <a:spcPts val="0"/>
                        </a:spcAft>
                      </a:pPr>
                      <a:r>
                        <a:rPr lang="en-US" sz="2400">
                          <a:effectLst/>
                          <a:latin typeface="Bookman Old Style" panose="02050604050505020204" pitchFamily="18" charset="0"/>
                        </a:rPr>
                        <a:t> </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IN"/>
                    </a:p>
                  </a:txBody>
                  <a:tcPr/>
                </a:tc>
                <a:extLst>
                  <a:ext uri="{0D108BD9-81ED-4DB2-BD59-A6C34878D82A}">
                    <a16:rowId xmlns:a16="http://schemas.microsoft.com/office/drawing/2014/main" val="10001"/>
                  </a:ext>
                </a:extLst>
              </a:tr>
              <a:tr h="731483">
                <a:tc>
                  <a:txBody>
                    <a:bodyPr/>
                    <a:lstStyle/>
                    <a:p>
                      <a:pPr algn="ctr">
                        <a:spcAft>
                          <a:spcPts val="0"/>
                        </a:spcAft>
                      </a:pPr>
                      <a:r>
                        <a:rPr lang="en-US" sz="2400" dirty="0">
                          <a:effectLst/>
                          <a:latin typeface="Bookman Old Style" panose="02050604050505020204" pitchFamily="18" charset="0"/>
                        </a:rPr>
                        <a:t>PART-A</a:t>
                      </a:r>
                      <a:endParaRPr lang="en-IN" sz="240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Objective type Questions</a:t>
                      </a:r>
                      <a:endParaRPr lang="en-IN" sz="2400" b="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a:effectLst/>
                          <a:latin typeface="Bookman Old Style" panose="02050604050505020204" pitchFamily="18" charset="0"/>
                        </a:rPr>
                        <a:t>20</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291672">
                <a:tc>
                  <a:txBody>
                    <a:bodyPr/>
                    <a:lstStyle/>
                    <a:p>
                      <a:pPr algn="ctr">
                        <a:spcAft>
                          <a:spcPts val="0"/>
                        </a:spcAft>
                      </a:pPr>
                      <a:r>
                        <a:rPr lang="en-US" sz="2400" dirty="0">
                          <a:effectLst/>
                          <a:latin typeface="Bookman Old Style" panose="02050604050505020204" pitchFamily="18" charset="0"/>
                        </a:rPr>
                        <a:t>PART-B</a:t>
                      </a:r>
                      <a:endParaRPr lang="en-IN" sz="240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UNIT-1 </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UNIT-2</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UNIT-3</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UNIT-4</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The UNIT-5</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 </a:t>
                      </a:r>
                      <a:endParaRPr lang="en-IN" sz="2400" b="0" dirty="0">
                        <a:effectLst/>
                        <a:latin typeface="Bookman Old Style" panose="02050604050505020204" pitchFamily="18" charset="0"/>
                      </a:endParaRPr>
                    </a:p>
                    <a:p>
                      <a:pPr>
                        <a:spcAft>
                          <a:spcPts val="0"/>
                        </a:spcAft>
                      </a:pPr>
                      <a:r>
                        <a:rPr lang="en-US" sz="2400" b="0" dirty="0">
                          <a:effectLst/>
                          <a:latin typeface="Bookman Old Style" panose="02050604050505020204" pitchFamily="18" charset="0"/>
                        </a:rPr>
                        <a:t>All the questions should be of the same complexity in terms of CO’s and Bloom’s taxonomy level.</a:t>
                      </a:r>
                      <a:endParaRPr lang="en-IN" sz="2400" b="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a:effectLst/>
                          <a:latin typeface="Bookman Old Style" panose="02050604050505020204" pitchFamily="18" charset="0"/>
                        </a:rPr>
                        <a:t>80</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5741">
                <a:tc>
                  <a:txBody>
                    <a:bodyPr/>
                    <a:lstStyle/>
                    <a:p>
                      <a:pPr>
                        <a:spcAft>
                          <a:spcPts val="0"/>
                        </a:spcAft>
                      </a:pPr>
                      <a:r>
                        <a:rPr lang="en-US" sz="2400">
                          <a:effectLst/>
                          <a:latin typeface="Bookman Old Style" panose="02050604050505020204" pitchFamily="18" charset="0"/>
                        </a:rPr>
                        <a:t>Total</a:t>
                      </a:r>
                      <a:endParaRPr lang="en-IN" sz="240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2400" dirty="0">
                          <a:effectLst/>
                          <a:latin typeface="Bookman Old Style" panose="02050604050505020204" pitchFamily="18" charset="0"/>
                        </a:rPr>
                        <a:t>100</a:t>
                      </a:r>
                      <a:endParaRPr lang="en-IN" sz="2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44767">
                <a:tc>
                  <a:txBody>
                    <a:bodyPr/>
                    <a:lstStyle/>
                    <a:p>
                      <a:pPr>
                        <a:spcAft>
                          <a:spcPts val="0"/>
                        </a:spcAft>
                      </a:pPr>
                      <a:r>
                        <a:rPr lang="en-US" sz="1400" dirty="0">
                          <a:effectLst/>
                          <a:latin typeface="Bookman Old Style" panose="02050604050505020204" pitchFamily="18" charset="0"/>
                        </a:rPr>
                        <a:t> </a:t>
                      </a:r>
                      <a:endParaRPr lang="en-IN" sz="1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spcAft>
                          <a:spcPts val="0"/>
                        </a:spcAft>
                      </a:pPr>
                      <a:r>
                        <a:rPr lang="en-US" sz="1400" dirty="0">
                          <a:effectLst/>
                          <a:latin typeface="Bookman Old Style" panose="02050604050505020204" pitchFamily="18" charset="0"/>
                        </a:rPr>
                        <a:t> </a:t>
                      </a:r>
                      <a:endParaRPr lang="en-IN" sz="1400" dirty="0">
                        <a:effectLst/>
                        <a:latin typeface="Bookman Old Style" panose="02050604050505020204" pitchFamily="18" charset="0"/>
                        <a:ea typeface="Batang"/>
                      </a:endParaRPr>
                    </a:p>
                  </a:txBody>
                  <a:tcPr marL="68574" marR="68574"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8077231" cy="4154984"/>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The first industrial revolution, </a:t>
            </a:r>
            <a:r>
              <a:rPr lang="en-US" sz="2400" dirty="0">
                <a:latin typeface="Bookman Old Style" panose="02050604050505020204" pitchFamily="18" charset="0"/>
                <a:cs typeface="Andalus" pitchFamily="18" charset="-78"/>
              </a:rPr>
              <a:t>which REALLY was a revolution, and, among others thanks to invention of steam machines, the usage of water and steam power and all sorts of other machines, would lead to the industrial transformation of society with trains, mechanization of manufacturing and loads of smog. The first industrial revolution spanned from about 1760 to around 1840. Triggered by the construction of railroads and the invention of the steam engine, it ushered in mechanical production.</a:t>
            </a:r>
          </a:p>
        </p:txBody>
      </p:sp>
      <p:pic>
        <p:nvPicPr>
          <p:cNvPr id="3" name="Picture 2">
            <a:extLst>
              <a:ext uri="{FF2B5EF4-FFF2-40B4-BE49-F238E27FC236}">
                <a16:creationId xmlns:a16="http://schemas.microsoft.com/office/drawing/2014/main" id="{78240A9E-0D0C-3A20-C57A-6E8C1CB06EB9}"/>
              </a:ext>
            </a:extLst>
          </p:cNvPr>
          <p:cNvPicPr>
            <a:picLocks noChangeAspect="1"/>
          </p:cNvPicPr>
          <p:nvPr/>
        </p:nvPicPr>
        <p:blipFill rotWithShape="1">
          <a:blip r:embed="rId5"/>
          <a:srcRect t="67948" r="75120"/>
          <a:stretch/>
        </p:blipFill>
        <p:spPr>
          <a:xfrm>
            <a:off x="9533965" y="808914"/>
            <a:ext cx="2261804" cy="5426984"/>
          </a:xfrm>
          <a:prstGeom prst="rect">
            <a:avLst/>
          </a:prstGeom>
        </p:spPr>
      </p:pic>
    </p:spTree>
    <p:extLst>
      <p:ext uri="{BB962C8B-B14F-4D97-AF65-F5344CB8AC3E}">
        <p14:creationId xmlns:p14="http://schemas.microsoft.com/office/powerpoint/2010/main" val="13064096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8108029" cy="3416320"/>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The second industrial revolution </a:t>
            </a:r>
            <a:r>
              <a:rPr lang="en-US" sz="2400" dirty="0">
                <a:latin typeface="Bookman Old Style" panose="02050604050505020204" pitchFamily="18" charset="0"/>
                <a:cs typeface="Andalus" pitchFamily="18" charset="-78"/>
              </a:rPr>
              <a:t>is typically seen as the period where electricity and new manufacturing ‘inventions’ which it enabled, such as the assembly line, led to the area of mass production and to some extent to automation. The second industrial revolution, which started in the late 19th century and into the early 20th century, made mass production possible, fostered by the advent of electricity and the assembly line.</a:t>
            </a:r>
          </a:p>
        </p:txBody>
      </p:sp>
      <p:pic>
        <p:nvPicPr>
          <p:cNvPr id="3" name="Picture 2">
            <a:extLst>
              <a:ext uri="{FF2B5EF4-FFF2-40B4-BE49-F238E27FC236}">
                <a16:creationId xmlns:a16="http://schemas.microsoft.com/office/drawing/2014/main" id="{78240A9E-0D0C-3A20-C57A-6E8C1CB06EB9}"/>
              </a:ext>
            </a:extLst>
          </p:cNvPr>
          <p:cNvPicPr>
            <a:picLocks noChangeAspect="1"/>
          </p:cNvPicPr>
          <p:nvPr/>
        </p:nvPicPr>
        <p:blipFill rotWithShape="1">
          <a:blip r:embed="rId5"/>
          <a:srcRect l="24695" t="67948" r="48399"/>
          <a:stretch/>
        </p:blipFill>
        <p:spPr>
          <a:xfrm>
            <a:off x="9276735" y="775211"/>
            <a:ext cx="2519034" cy="5588899"/>
          </a:xfrm>
          <a:prstGeom prst="rect">
            <a:avLst/>
          </a:prstGeom>
        </p:spPr>
      </p:pic>
    </p:spTree>
    <p:extLst>
      <p:ext uri="{BB962C8B-B14F-4D97-AF65-F5344CB8AC3E}">
        <p14:creationId xmlns:p14="http://schemas.microsoft.com/office/powerpoint/2010/main" val="31186065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7929747" cy="5632311"/>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dirty="0">
                <a:latin typeface="Bookman Old Style" panose="02050604050505020204" pitchFamily="18" charset="0"/>
                <a:cs typeface="Andalus" pitchFamily="18" charset="-78"/>
              </a:rPr>
              <a:t>The third industrial revolution had everything to do with the rise of computers, computer networks (WAN, LAN, MAN,…), the rise of robotics in manufacturing, connectivity and obviously the birth of the Internet, that big game changer in the ways information is handled and shared, and the evolutions to e-anything versions of previously brick and mortar environments only, with far more automation. The third industrial revolution began in the 1960s. It is usually called the computer or digital revolution because it was catalyzed by the development of semiconductors, mainframe computing (1960s), personal computing (1970s and ‘80s and the internet (1990s).</a:t>
            </a:r>
          </a:p>
        </p:txBody>
      </p:sp>
      <p:pic>
        <p:nvPicPr>
          <p:cNvPr id="4" name="Picture 3">
            <a:extLst>
              <a:ext uri="{FF2B5EF4-FFF2-40B4-BE49-F238E27FC236}">
                <a16:creationId xmlns:a16="http://schemas.microsoft.com/office/drawing/2014/main" id="{31C4AF2E-C309-726B-14E3-D2EE21386290}"/>
              </a:ext>
            </a:extLst>
          </p:cNvPr>
          <p:cNvPicPr>
            <a:picLocks noChangeAspect="1"/>
          </p:cNvPicPr>
          <p:nvPr/>
        </p:nvPicPr>
        <p:blipFill rotWithShape="1">
          <a:blip r:embed="rId5"/>
          <a:srcRect l="50000" t="68562" r="24902"/>
          <a:stretch/>
        </p:blipFill>
        <p:spPr>
          <a:xfrm>
            <a:off x="9384964" y="786681"/>
            <a:ext cx="2410806" cy="5624333"/>
          </a:xfrm>
          <a:prstGeom prst="rect">
            <a:avLst/>
          </a:prstGeom>
        </p:spPr>
      </p:pic>
    </p:spTree>
    <p:extLst>
      <p:ext uri="{BB962C8B-B14F-4D97-AF65-F5344CB8AC3E}">
        <p14:creationId xmlns:p14="http://schemas.microsoft.com/office/powerpoint/2010/main" val="29528215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22" name="Rectangle 21"/>
          <p:cNvSpPr/>
          <p:nvPr/>
        </p:nvSpPr>
        <p:spPr>
          <a:xfrm>
            <a:off x="786550" y="821975"/>
            <a:ext cx="7929747" cy="5262979"/>
          </a:xfrm>
          <a:prstGeom prst="rect">
            <a:avLst/>
          </a:prstGeom>
        </p:spPr>
        <p:txBody>
          <a:bodyPr wrap="square">
            <a:spAutoFit/>
          </a:bodyPr>
          <a:lstStyle/>
          <a:p>
            <a:pPr marL="376961" marR="5080" indent="-376961" algn="just" defTabSz="1507846" fontAlgn="base">
              <a:spcBef>
                <a:spcPts val="600"/>
              </a:spcBef>
              <a:buBlip>
                <a:blip r:embed="rId4"/>
              </a:buBlip>
              <a:defRPr/>
            </a:pPr>
            <a:r>
              <a:rPr lang="en-US" sz="2400" b="1" dirty="0">
                <a:latin typeface="Bookman Old Style" panose="02050604050505020204" pitchFamily="18" charset="0"/>
                <a:cs typeface="Andalus" pitchFamily="18" charset="-78"/>
              </a:rPr>
              <a:t>In the fourth industrial revolution </a:t>
            </a:r>
            <a:r>
              <a:rPr lang="en-US" sz="2400" dirty="0">
                <a:latin typeface="Bookman Old Style" panose="02050604050505020204" pitchFamily="18" charset="0"/>
                <a:cs typeface="Andalus" pitchFamily="18" charset="-78"/>
              </a:rPr>
              <a:t>we move from ‘just’ the Internet and the client-server model to ubiquitous mobility, the bridging of digital and physical environments (in manufacturing referred to as Cyber Physical Systems), the convergence of IT and OT, and all the previously mentioned technologies (Internet of Things, Big Data, cloud, etc.) with additional accelerators such as advanced robotics and AI/cognitive which enable Industry 4.0 with automation and optimization in entirely new ways that lead to ample opportunities to innovate and truly fully automate and bring the industry to the next level.</a:t>
            </a:r>
          </a:p>
        </p:txBody>
      </p:sp>
      <p:pic>
        <p:nvPicPr>
          <p:cNvPr id="4" name="Picture 3">
            <a:extLst>
              <a:ext uri="{FF2B5EF4-FFF2-40B4-BE49-F238E27FC236}">
                <a16:creationId xmlns:a16="http://schemas.microsoft.com/office/drawing/2014/main" id="{31C4AF2E-C309-726B-14E3-D2EE21386290}"/>
              </a:ext>
            </a:extLst>
          </p:cNvPr>
          <p:cNvPicPr>
            <a:picLocks noChangeAspect="1"/>
          </p:cNvPicPr>
          <p:nvPr/>
        </p:nvPicPr>
        <p:blipFill rotWithShape="1">
          <a:blip r:embed="rId5"/>
          <a:srcRect l="74269" t="68562"/>
          <a:stretch/>
        </p:blipFill>
        <p:spPr>
          <a:xfrm>
            <a:off x="9314340" y="764505"/>
            <a:ext cx="2481429" cy="5646505"/>
          </a:xfrm>
          <a:prstGeom prst="rect">
            <a:avLst/>
          </a:prstGeom>
        </p:spPr>
      </p:pic>
    </p:spTree>
    <p:extLst>
      <p:ext uri="{BB962C8B-B14F-4D97-AF65-F5344CB8AC3E}">
        <p14:creationId xmlns:p14="http://schemas.microsoft.com/office/powerpoint/2010/main" val="2044370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70520"/>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3" name="TextBox 2">
            <a:extLst>
              <a:ext uri="{FF2B5EF4-FFF2-40B4-BE49-F238E27FC236}">
                <a16:creationId xmlns:a16="http://schemas.microsoft.com/office/drawing/2014/main" id="{59CD2D6B-FB09-2DF4-9109-9859179CA978}"/>
              </a:ext>
            </a:extLst>
          </p:cNvPr>
          <p:cNvSpPr txBox="1"/>
          <p:nvPr/>
        </p:nvSpPr>
        <p:spPr>
          <a:xfrm>
            <a:off x="777978" y="761762"/>
            <a:ext cx="5517988" cy="5478423"/>
          </a:xfrm>
          <a:prstGeom prst="rect">
            <a:avLst/>
          </a:prstGeom>
          <a:noFill/>
        </p:spPr>
        <p:txBody>
          <a:bodyPr wrap="square">
            <a:spAutoFit/>
          </a:bodyPr>
          <a:lstStyle/>
          <a:p>
            <a:pPr algn="just"/>
            <a:r>
              <a:rPr lang="en-US" sz="2500" b="1" i="0" u="none" strike="noStrike" dirty="0">
                <a:effectLst/>
                <a:latin typeface="Bookman Old Style" panose="02050604050505020204" pitchFamily="18" charset="0"/>
                <a:hlinkClick r:id="rId4"/>
              </a:rPr>
              <a:t>• Industry 4.0</a:t>
            </a:r>
            <a:r>
              <a:rPr lang="en-US" sz="2500" b="0" i="0" dirty="0">
                <a:solidFill>
                  <a:srgbClr val="000000"/>
                </a:solidFill>
                <a:effectLst/>
                <a:latin typeface="Bookman Old Style" panose="02050604050505020204" pitchFamily="18" charset="0"/>
              </a:rPr>
              <a:t> is a name given to the current trend of </a:t>
            </a:r>
            <a:r>
              <a:rPr lang="en-US" sz="2500" b="0" i="0" dirty="0">
                <a:solidFill>
                  <a:srgbClr val="FF0000"/>
                </a:solidFill>
                <a:effectLst/>
                <a:latin typeface="Bookman Old Style" panose="02050604050505020204" pitchFamily="18" charset="0"/>
              </a:rPr>
              <a:t>automation</a:t>
            </a:r>
            <a:r>
              <a:rPr lang="en-US" sz="2500" b="0" i="0" dirty="0">
                <a:solidFill>
                  <a:srgbClr val="000000"/>
                </a:solidFill>
                <a:effectLst/>
                <a:latin typeface="Bookman Old Style" panose="02050604050505020204" pitchFamily="18" charset="0"/>
              </a:rPr>
              <a:t> and data exchange in </a:t>
            </a:r>
            <a:r>
              <a:rPr lang="en-US" sz="2500" b="0" i="0" dirty="0">
                <a:solidFill>
                  <a:srgbClr val="FF0000"/>
                </a:solidFill>
                <a:effectLst/>
                <a:latin typeface="Bookman Old Style" panose="02050604050505020204" pitchFamily="18" charset="0"/>
              </a:rPr>
              <a:t>manufacturing technologies</a:t>
            </a:r>
            <a:r>
              <a:rPr lang="en-US" sz="2500" b="0" i="0" dirty="0">
                <a:solidFill>
                  <a:srgbClr val="000000"/>
                </a:solidFill>
                <a:effectLst/>
                <a:latin typeface="Bookman Old Style" panose="02050604050505020204" pitchFamily="18" charset="0"/>
              </a:rPr>
              <a:t>. </a:t>
            </a:r>
          </a:p>
          <a:p>
            <a:pPr algn="just"/>
            <a:r>
              <a:rPr lang="en-US" sz="2500" b="0" i="0" dirty="0">
                <a:solidFill>
                  <a:srgbClr val="000000"/>
                </a:solidFill>
                <a:effectLst/>
                <a:latin typeface="Bookman Old Style" panose="02050604050505020204" pitchFamily="18" charset="0"/>
              </a:rPr>
              <a:t>• Industry 4.0 is the cyber-physical transformation of manufacturing. </a:t>
            </a:r>
          </a:p>
          <a:p>
            <a:pPr algn="just"/>
            <a:r>
              <a:rPr lang="en-US" sz="2500" b="0" i="0" dirty="0">
                <a:solidFill>
                  <a:srgbClr val="000000"/>
                </a:solidFill>
                <a:effectLst/>
                <a:latin typeface="Bookman Old Style" panose="02050604050505020204" pitchFamily="18" charset="0"/>
              </a:rPr>
              <a:t>• It includes </a:t>
            </a:r>
            <a:r>
              <a:rPr lang="en-US" sz="2500" b="0" i="0" dirty="0">
                <a:solidFill>
                  <a:srgbClr val="FF0000"/>
                </a:solidFill>
                <a:effectLst/>
                <a:latin typeface="Bookman Old Style" panose="02050604050505020204" pitchFamily="18" charset="0"/>
              </a:rPr>
              <a:t>cyber-physical systems</a:t>
            </a:r>
            <a:r>
              <a:rPr lang="en-US" sz="2500" b="0" i="0" dirty="0">
                <a:solidFill>
                  <a:srgbClr val="000000"/>
                </a:solidFill>
                <a:effectLst/>
                <a:latin typeface="Bookman Old Style" panose="02050604050505020204" pitchFamily="18" charset="0"/>
              </a:rPr>
              <a:t>, the </a:t>
            </a:r>
            <a:r>
              <a:rPr lang="en-US" sz="2500" b="0" i="0" dirty="0">
                <a:solidFill>
                  <a:srgbClr val="FF0000"/>
                </a:solidFill>
                <a:effectLst/>
                <a:latin typeface="Bookman Old Style" panose="02050604050505020204" pitchFamily="18" charset="0"/>
              </a:rPr>
              <a:t>Internet of things</a:t>
            </a:r>
            <a:r>
              <a:rPr lang="en-US" sz="2500" b="0" i="0" dirty="0">
                <a:solidFill>
                  <a:srgbClr val="000000"/>
                </a:solidFill>
                <a:effectLst/>
                <a:latin typeface="Bookman Old Style" panose="02050604050505020204" pitchFamily="18" charset="0"/>
              </a:rPr>
              <a:t>, </a:t>
            </a:r>
            <a:r>
              <a:rPr lang="en-US" sz="2500" b="0" i="0" dirty="0">
                <a:solidFill>
                  <a:srgbClr val="FF0000"/>
                </a:solidFill>
                <a:effectLst/>
                <a:latin typeface="Bookman Old Style" panose="02050604050505020204" pitchFamily="18" charset="0"/>
              </a:rPr>
              <a:t>cloud computing</a:t>
            </a:r>
            <a:r>
              <a:rPr lang="en-US" sz="2500" b="0" i="0" dirty="0">
                <a:solidFill>
                  <a:srgbClr val="000000"/>
                </a:solidFill>
                <a:effectLst/>
                <a:latin typeface="Bookman Old Style" panose="02050604050505020204" pitchFamily="18" charset="0"/>
              </a:rPr>
              <a:t> and </a:t>
            </a:r>
            <a:r>
              <a:rPr lang="en-US" sz="2500" b="0" i="0" dirty="0">
                <a:solidFill>
                  <a:srgbClr val="FF0000"/>
                </a:solidFill>
                <a:effectLst/>
                <a:latin typeface="Bookman Old Style" panose="02050604050505020204" pitchFamily="18" charset="0"/>
              </a:rPr>
              <a:t>cognitive computing</a:t>
            </a:r>
            <a:r>
              <a:rPr lang="en-US" sz="2500" b="0" i="0" dirty="0">
                <a:solidFill>
                  <a:srgbClr val="000000"/>
                </a:solidFill>
                <a:effectLst/>
                <a:latin typeface="Bookman Old Style" panose="02050604050505020204" pitchFamily="18" charset="0"/>
              </a:rPr>
              <a:t>.</a:t>
            </a:r>
          </a:p>
          <a:p>
            <a:pPr algn="just"/>
            <a:r>
              <a:rPr lang="en-US" sz="2500" b="0" i="0" dirty="0">
                <a:solidFill>
                  <a:srgbClr val="000000"/>
                </a:solidFill>
                <a:effectLst/>
                <a:latin typeface="Bookman Old Style" panose="02050604050505020204" pitchFamily="18" charset="0"/>
              </a:rPr>
              <a:t> • Industry 4.0 is commonly referred as the </a:t>
            </a:r>
            <a:r>
              <a:rPr lang="en-US" sz="2500" b="0" i="0" dirty="0">
                <a:solidFill>
                  <a:srgbClr val="FF0000"/>
                </a:solidFill>
                <a:effectLst/>
                <a:latin typeface="Bookman Old Style" panose="02050604050505020204" pitchFamily="18" charset="0"/>
              </a:rPr>
              <a:t>fourth industrial revolution</a:t>
            </a:r>
            <a:endParaRPr lang="en-IN" sz="2500" dirty="0">
              <a:solidFill>
                <a:srgbClr val="FF0000"/>
              </a:solidFill>
              <a:latin typeface="Bookman Old Style" panose="02050604050505020204" pitchFamily="18" charset="0"/>
            </a:endParaRPr>
          </a:p>
        </p:txBody>
      </p:sp>
      <p:pic>
        <p:nvPicPr>
          <p:cNvPr id="5" name="Picture 4">
            <a:extLst>
              <a:ext uri="{FF2B5EF4-FFF2-40B4-BE49-F238E27FC236}">
                <a16:creationId xmlns:a16="http://schemas.microsoft.com/office/drawing/2014/main" id="{A01DE6C3-CB94-8BA3-F885-9E4609DE5A68}"/>
              </a:ext>
            </a:extLst>
          </p:cNvPr>
          <p:cNvPicPr>
            <a:picLocks noChangeAspect="1"/>
          </p:cNvPicPr>
          <p:nvPr/>
        </p:nvPicPr>
        <p:blipFill rotWithShape="1">
          <a:blip r:embed="rId5"/>
          <a:srcRect t="8262" b="39570"/>
          <a:stretch/>
        </p:blipFill>
        <p:spPr>
          <a:xfrm>
            <a:off x="6355243" y="819422"/>
            <a:ext cx="5517988" cy="5361370"/>
          </a:xfrm>
          <a:prstGeom prst="rect">
            <a:avLst/>
          </a:prstGeom>
        </p:spPr>
      </p:pic>
    </p:spTree>
    <p:extLst>
      <p:ext uri="{BB962C8B-B14F-4D97-AF65-F5344CB8AC3E}">
        <p14:creationId xmlns:p14="http://schemas.microsoft.com/office/powerpoint/2010/main" val="19905123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79967"/>
          </a:xfrm>
          <a:prstGeom prst="rect">
            <a:avLst/>
          </a:prstGeom>
        </p:spPr>
        <p:txBody>
          <a:bodyPr wrap="square">
            <a:spAutoFit/>
          </a:bodyPr>
          <a:lstStyle/>
          <a:p>
            <a:pPr algn="ctr">
              <a:lnSpc>
                <a:spcPct val="150000"/>
              </a:lnSpc>
            </a:pPr>
            <a:r>
              <a:rPr lang="en-US" sz="2400" dirty="0">
                <a:solidFill>
                  <a:srgbClr val="00B0F0"/>
                </a:solidFill>
                <a:latin typeface="Times New Roman" pitchFamily="18" charset="0"/>
                <a:cs typeface="Times New Roman" pitchFamily="18" charset="0"/>
              </a:rPr>
              <a:t>Industry 4.0 and the fourth industrial revolution (4IR)</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216813"/>
          </a:xfrm>
          <a:prstGeom prst="rect">
            <a:avLst/>
          </a:prstGeom>
          <a:noFill/>
        </p:spPr>
        <p:txBody>
          <a:bodyPr wrap="square">
            <a:spAutoFit/>
          </a:bodyPr>
          <a:lstStyle/>
          <a:p>
            <a:pPr algn="just"/>
            <a:r>
              <a:rPr lang="en-US" sz="2200" i="0" u="none" strike="noStrike" dirty="0">
                <a:effectLst/>
                <a:latin typeface="Bookman Old Style" panose="02050604050505020204" pitchFamily="18" charset="0"/>
              </a:rPr>
              <a:t>Products and manufacturing processes are networked to communicate to enable the industry 4.0 technologies to create value and optimize in real-time. Cyber-physical systems are the source that makes capabilities for modern smart factories, which includes remote tracking, monitoring, etc.</a:t>
            </a:r>
          </a:p>
          <a:p>
            <a:pPr algn="just"/>
            <a:r>
              <a:rPr lang="en-US" sz="2200" i="0" u="none" strike="noStrike" dirty="0">
                <a:effectLst/>
                <a:latin typeface="Bookman Old Style" panose="02050604050505020204" pitchFamily="18" charset="0"/>
              </a:rPr>
              <a:t>Interchangeably used with the fourth worldwide industrial revolution, industry 4.0 represents another stage in the organization and controls the on-ground value chain. Its characteristics include:</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More automation compared to the third revolution</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Bridging gaps between the digital and physical world through cyber-physical systems introduced by </a:t>
            </a:r>
            <a:r>
              <a:rPr lang="en-US" sz="2200" dirty="0" err="1">
                <a:latin typeface="Bookman Old Style" panose="02050604050505020204" pitchFamily="18" charset="0"/>
                <a:cs typeface="Andalus" pitchFamily="18" charset="-78"/>
              </a:rPr>
              <a:t>IIoT</a:t>
            </a:r>
            <a:endParaRPr lang="en-US" sz="22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A significant shift from the central industrial control to a place where the latest intelligent products define the steps of production</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Closed-loop control systems and data models</a:t>
            </a:r>
          </a:p>
          <a:p>
            <a:pPr marL="376961" marR="5080" indent="-376961" algn="just" defTabSz="1507846" fontAlgn="base">
              <a:spcBef>
                <a:spcPts val="600"/>
              </a:spcBef>
              <a:buBlip>
                <a:blip r:embed="rId4"/>
              </a:buBlip>
              <a:defRPr/>
            </a:pPr>
            <a:r>
              <a:rPr lang="en-US" sz="2200" dirty="0">
                <a:latin typeface="Bookman Old Style" panose="02050604050505020204" pitchFamily="18" charset="0"/>
                <a:cs typeface="Andalus" pitchFamily="18" charset="-78"/>
              </a:rPr>
              <a:t>Product customization/personalization</a:t>
            </a:r>
            <a:endParaRPr lang="en-IN" sz="2200" dirty="0">
              <a:latin typeface="Bookman Old Style" panose="02050604050505020204" pitchFamily="18" charset="0"/>
              <a:cs typeface="Andalus" pitchFamily="18" charset="-78"/>
            </a:endParaRPr>
          </a:p>
        </p:txBody>
      </p:sp>
    </p:spTree>
    <p:extLst>
      <p:ext uri="{BB962C8B-B14F-4D97-AF65-F5344CB8AC3E}">
        <p14:creationId xmlns:p14="http://schemas.microsoft.com/office/powerpoint/2010/main" val="12360781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Why is Industry 4.0 Needed?</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6001643"/>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Business belongs to a competitive industry with many tech-savvy rivals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Facing difficulties recruiting resources at your organization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Expect greater visibility across the supply chain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must identify minor issues before they turn into more significant problems and address them</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are eager to boost profitability and efficiency across the organization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the entire organization to be informed and stay updated with a relevant view of business processes and production</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timely and rich analytics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require help to digitize and make the information relevant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aspire to improve overall customer satisfaction and experience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to scale up the quality of your product and maintain it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want to create an integrated ERP system spanning across inventory as well as planning, financials, supply chain management, manufacturing execution, and customer relationships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expect a flexible and consistent view of business operations and production tailored to exact areas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You are looking for real-time insights to feel better and make faster business decisions each day</a:t>
            </a:r>
          </a:p>
        </p:txBody>
      </p:sp>
    </p:spTree>
    <p:extLst>
      <p:ext uri="{BB962C8B-B14F-4D97-AF65-F5344CB8AC3E}">
        <p14:creationId xmlns:p14="http://schemas.microsoft.com/office/powerpoint/2010/main" val="1263836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6">
            <a:extLst>
              <a:ext uri="{FF2B5EF4-FFF2-40B4-BE49-F238E27FC236}">
                <a16:creationId xmlns:a16="http://schemas.microsoft.com/office/drawing/2014/main" id="{BEACB3C9-E63F-BCB4-1C81-34E04B2AE1A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9" name="TextBox 12">
            <a:extLst>
              <a:ext uri="{FF2B5EF4-FFF2-40B4-BE49-F238E27FC236}">
                <a16:creationId xmlns:a16="http://schemas.microsoft.com/office/drawing/2014/main" id="{2C18A7EF-0D15-AA6C-69C8-94210C686C57}"/>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a16="http://schemas.microsoft.com/office/drawing/2014/main" id="{B2D54E5A-BEDF-43E1-FC55-1EDF29225A59}"/>
              </a:ext>
            </a:extLst>
          </p:cNvPr>
          <p:cNvGraphicFramePr>
            <a:graphicFrameLocks noGrp="1"/>
          </p:cNvGraphicFramePr>
          <p:nvPr>
            <p:extLst>
              <p:ext uri="{D42A27DB-BD31-4B8C-83A1-F6EECF244321}">
                <p14:modId xmlns:p14="http://schemas.microsoft.com/office/powerpoint/2010/main" val="295374988"/>
              </p:ext>
            </p:extLst>
          </p:nvPr>
        </p:nvGraphicFramePr>
        <p:xfrm>
          <a:off x="163513" y="868363"/>
          <a:ext cx="11887200" cy="5319784"/>
        </p:xfrm>
        <a:graphic>
          <a:graphicData uri="http://schemas.openxmlformats.org/drawingml/2006/table">
            <a:tbl>
              <a:tblPr firstRow="1" firstCol="1" bandRow="1">
                <a:tableStyleId>{21E4AEA4-8DFA-4A89-87EB-49C32662AFE0}</a:tableStyleId>
              </a:tblPr>
              <a:tblGrid>
                <a:gridCol w="7281425">
                  <a:extLst>
                    <a:ext uri="{9D8B030D-6E8A-4147-A177-3AD203B41FA5}">
                      <a16:colId xmlns:a16="http://schemas.microsoft.com/office/drawing/2014/main" val="20000"/>
                    </a:ext>
                  </a:extLst>
                </a:gridCol>
                <a:gridCol w="4605775">
                  <a:extLst>
                    <a:ext uri="{9D8B030D-6E8A-4147-A177-3AD203B41FA5}">
                      <a16:colId xmlns:a16="http://schemas.microsoft.com/office/drawing/2014/main" val="20001"/>
                    </a:ext>
                  </a:extLst>
                </a:gridCol>
              </a:tblGrid>
              <a:tr h="1030226">
                <a:tc>
                  <a:txBody>
                    <a:bodyPr/>
                    <a:lstStyle/>
                    <a:p>
                      <a:pPr>
                        <a:lnSpc>
                          <a:spcPct val="150000"/>
                        </a:lnSpc>
                        <a:spcBef>
                          <a:spcPts val="200"/>
                        </a:spcBef>
                        <a:spcAft>
                          <a:spcPts val="200"/>
                        </a:spcAft>
                      </a:pPr>
                      <a:r>
                        <a:rPr lang="en-US" sz="2400" u="sng" dirty="0">
                          <a:solidFill>
                            <a:schemeClr val="accent1">
                              <a:lumMod val="50000"/>
                            </a:schemeClr>
                          </a:solidFill>
                          <a:effectLst/>
                          <a:latin typeface="Bookman Old Style" panose="02050604050505020204" pitchFamily="18" charset="0"/>
                        </a:rPr>
                        <a:t>Course Title: </a:t>
                      </a:r>
                      <a:r>
                        <a:rPr lang="en-US" sz="2400" b="1" i="1" dirty="0">
                          <a:solidFill>
                            <a:schemeClr val="accent1">
                              <a:lumMod val="50000"/>
                            </a:schemeClr>
                          </a:solidFill>
                          <a:effectLst/>
                          <a:latin typeface="Bookman Old Style" panose="02050604050505020204" pitchFamily="18" charset="0"/>
                        </a:rPr>
                        <a:t>ELEMENTS OF INDUSTRY 4.0 </a:t>
                      </a:r>
                      <a:endParaRPr lang="en-IN" sz="2400" b="1" i="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u="sng" dirty="0">
                          <a:solidFill>
                            <a:schemeClr val="accent1">
                              <a:lumMod val="50000"/>
                            </a:schemeClr>
                          </a:solidFill>
                          <a:effectLst/>
                          <a:latin typeface="Bookman Old Style" panose="02050604050505020204" pitchFamily="18" charset="0"/>
                        </a:rPr>
                        <a:t>Course Code: </a:t>
                      </a:r>
                      <a:r>
                        <a:rPr lang="en-US" sz="2400" b="1" i="1" dirty="0">
                          <a:solidFill>
                            <a:schemeClr val="accent1">
                              <a:lumMod val="50000"/>
                            </a:schemeClr>
                          </a:solidFill>
                          <a:effectLst/>
                          <a:latin typeface="Bookman Old Style" panose="02050604050505020204" pitchFamily="18" charset="0"/>
                        </a:rPr>
                        <a:t>22EM1C17/27</a:t>
                      </a:r>
                      <a:endParaRPr lang="en-IN" sz="2400" b="1" i="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extLst>
                  <a:ext uri="{0D108BD9-81ED-4DB2-BD59-A6C34878D82A}">
                    <a16:rowId xmlns:a16="http://schemas.microsoft.com/office/drawing/2014/main" val="10000"/>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Total Contact Hours: </a:t>
                      </a:r>
                      <a:r>
                        <a:rPr lang="en-US" sz="2400" b="1" dirty="0">
                          <a:solidFill>
                            <a:schemeClr val="accent1">
                              <a:lumMod val="50000"/>
                            </a:schemeClr>
                          </a:solidFill>
                          <a:effectLst/>
                          <a:latin typeface="Bookman Old Style" panose="02050604050505020204" pitchFamily="18" charset="0"/>
                        </a:rPr>
                        <a:t>42L</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Duration of SEE: </a:t>
                      </a:r>
                      <a:r>
                        <a:rPr lang="en-US" sz="2400" b="1" dirty="0">
                          <a:solidFill>
                            <a:schemeClr val="accent1">
                              <a:lumMod val="50000"/>
                            </a:schemeClr>
                          </a:solidFill>
                          <a:effectLst/>
                          <a:latin typeface="Bookman Old Style" panose="02050604050505020204" pitchFamily="18" charset="0"/>
                        </a:rPr>
                        <a:t>3 Hrs.</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a16="http://schemas.microsoft.com/office/drawing/2014/main" val="10001"/>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SEE Marks: </a:t>
                      </a:r>
                      <a:r>
                        <a:rPr lang="en-US" sz="2400" b="1" dirty="0">
                          <a:solidFill>
                            <a:schemeClr val="accent1">
                              <a:lumMod val="50000"/>
                            </a:schemeClr>
                          </a:solidFill>
                          <a:effectLst/>
                          <a:latin typeface="Bookman Old Style" panose="02050604050505020204" pitchFamily="18" charset="0"/>
                        </a:rPr>
                        <a:t>100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CIE Marks: </a:t>
                      </a:r>
                      <a:r>
                        <a:rPr lang="en-US" sz="2400" b="1" dirty="0">
                          <a:solidFill>
                            <a:schemeClr val="accent1">
                              <a:lumMod val="50000"/>
                            </a:schemeClr>
                          </a:solidFill>
                          <a:effectLst/>
                          <a:latin typeface="Bookman Old Style" panose="02050604050505020204" pitchFamily="18" charset="0"/>
                        </a:rPr>
                        <a:t>100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a16="http://schemas.microsoft.com/office/drawing/2014/main" val="10002"/>
                  </a:ext>
                </a:extLst>
              </a:tr>
              <a:tr h="1198809">
                <a:tc>
                  <a:txBody>
                    <a:bodyPr/>
                    <a:lstStyle/>
                    <a:p>
                      <a:pPr>
                        <a:lnSpc>
                          <a:spcPct val="100000"/>
                        </a:lnSpc>
                        <a:spcBef>
                          <a:spcPts val="200"/>
                        </a:spcBef>
                        <a:spcAft>
                          <a:spcPts val="200"/>
                        </a:spcAft>
                      </a:pPr>
                      <a:endParaRPr lang="en-US" sz="2400" b="1" dirty="0">
                        <a:solidFill>
                          <a:schemeClr val="accent1">
                            <a:lumMod val="50000"/>
                          </a:schemeClr>
                        </a:solidFill>
                        <a:effectLst/>
                        <a:latin typeface="Bookman Old Style" panose="02050604050505020204" pitchFamily="18" charset="0"/>
                      </a:endParaRPr>
                    </a:p>
                    <a:p>
                      <a:pPr>
                        <a:lnSpc>
                          <a:spcPct val="100000"/>
                        </a:lnSpc>
                        <a:spcBef>
                          <a:spcPts val="200"/>
                        </a:spcBef>
                        <a:spcAft>
                          <a:spcPts val="200"/>
                        </a:spcAft>
                      </a:pPr>
                      <a:r>
                        <a:rPr lang="en-US" sz="2400" b="1" dirty="0">
                          <a:solidFill>
                            <a:schemeClr val="accent1">
                              <a:lumMod val="50000"/>
                            </a:schemeClr>
                          </a:solidFill>
                          <a:effectLst/>
                          <a:latin typeface="Bookman Old Style" panose="02050604050505020204" pitchFamily="18" charset="0"/>
                        </a:rPr>
                        <a:t>                            </a:t>
                      </a:r>
                    </a:p>
                    <a:p>
                      <a:pPr>
                        <a:lnSpc>
                          <a:spcPct val="100000"/>
                        </a:lnSpc>
                        <a:spcBef>
                          <a:spcPts val="200"/>
                        </a:spcBef>
                        <a:spcAft>
                          <a:spcPts val="200"/>
                        </a:spcAft>
                      </a:pPr>
                      <a:r>
                        <a:rPr lang="en-US" sz="2400" b="1" dirty="0">
                          <a:solidFill>
                            <a:schemeClr val="accent1">
                              <a:lumMod val="50000"/>
                            </a:schemeClr>
                          </a:solidFill>
                          <a:effectLst/>
                          <a:latin typeface="Bookman Old Style" panose="02050604050505020204" pitchFamily="18" charset="0"/>
                        </a:rPr>
                        <a:t>                     </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Category: </a:t>
                      </a:r>
                      <a:r>
                        <a:rPr lang="en-US" sz="2400" b="1" dirty="0">
                          <a:solidFill>
                            <a:schemeClr val="accent1">
                              <a:lumMod val="50000"/>
                            </a:schemeClr>
                          </a:solidFill>
                          <a:effectLst/>
                          <a:latin typeface="Bookman Old Style" panose="02050604050505020204" pitchFamily="18" charset="0"/>
                        </a:rPr>
                        <a:t>Emerging Technology</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a16="http://schemas.microsoft.com/office/drawing/2014/main" val="10003"/>
                  </a:ext>
                </a:extLst>
              </a:tr>
              <a:tr h="1030226">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Credits: </a:t>
                      </a:r>
                      <a:r>
                        <a:rPr lang="en-US" sz="2400" b="1" dirty="0">
                          <a:solidFill>
                            <a:schemeClr val="accent1">
                              <a:lumMod val="50000"/>
                            </a:schemeClr>
                          </a:solidFill>
                          <a:effectLst/>
                          <a:latin typeface="Bookman Old Style" panose="02050604050505020204" pitchFamily="18" charset="0"/>
                        </a:rPr>
                        <a:t>3:0:0</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solidFill>
                      <a:srgbClr val="FFC000"/>
                    </a:solidFill>
                  </a:tcPr>
                </a:tc>
                <a:tc>
                  <a:txBody>
                    <a:bodyPr/>
                    <a:lstStyle/>
                    <a:p>
                      <a:pPr>
                        <a:lnSpc>
                          <a:spcPct val="150000"/>
                        </a:lnSpc>
                        <a:spcBef>
                          <a:spcPts val="200"/>
                        </a:spcBef>
                        <a:spcAft>
                          <a:spcPts val="200"/>
                        </a:spcAft>
                      </a:pPr>
                      <a:r>
                        <a:rPr lang="en-US" sz="2400" b="1" u="sng" dirty="0">
                          <a:solidFill>
                            <a:schemeClr val="accent1">
                              <a:lumMod val="50000"/>
                            </a:schemeClr>
                          </a:solidFill>
                          <a:effectLst/>
                          <a:latin typeface="Bookman Old Style" panose="02050604050505020204" pitchFamily="18" charset="0"/>
                        </a:rPr>
                        <a:t>Academic Year: </a:t>
                      </a:r>
                      <a:r>
                        <a:rPr lang="en-US" sz="2400" b="1" dirty="0">
                          <a:solidFill>
                            <a:schemeClr val="accent1">
                              <a:lumMod val="50000"/>
                            </a:schemeClr>
                          </a:solidFill>
                          <a:effectLst/>
                          <a:latin typeface="Bookman Old Style" panose="02050604050505020204" pitchFamily="18" charset="0"/>
                        </a:rPr>
                        <a:t>2022-23 </a:t>
                      </a:r>
                      <a:endParaRPr lang="en-IN" sz="2400" b="1" dirty="0">
                        <a:solidFill>
                          <a:schemeClr val="accent1">
                            <a:lumMod val="50000"/>
                          </a:schemeClr>
                        </a:solidFill>
                        <a:effectLst/>
                        <a:latin typeface="Bookman Old Style" panose="02050604050505020204" pitchFamily="18" charset="0"/>
                        <a:ea typeface="Batang"/>
                      </a:endParaRPr>
                    </a:p>
                  </a:txBody>
                  <a:tcPr marL="68580" marR="6858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descr="lean smart solution">
            <a:extLst>
              <a:ext uri="{FF2B5EF4-FFF2-40B4-BE49-F238E27FC236}">
                <a16:creationId xmlns:a16="http://schemas.microsoft.com/office/drawing/2014/main" id="{0F6814F1-9A63-4A41-2D2E-697E7D88133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73" t="7430" r="9111" b="4004"/>
          <a:stretch/>
        </p:blipFill>
        <p:spPr bwMode="auto">
          <a:xfrm>
            <a:off x="932895" y="814890"/>
            <a:ext cx="10659338" cy="55699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29446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4" name="Picture 2" descr="Industry 4.0 benefits">
            <a:extLst>
              <a:ext uri="{FF2B5EF4-FFF2-40B4-BE49-F238E27FC236}">
                <a16:creationId xmlns:a16="http://schemas.microsoft.com/office/drawing/2014/main" id="{3C941156-202F-09D9-A30F-6BE833F4B9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2327" y="786265"/>
            <a:ext cx="9827343" cy="5676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90460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4939814"/>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Higher Productivity: </a:t>
            </a:r>
            <a:r>
              <a:rPr lang="en-US" sz="2000" dirty="0">
                <a:latin typeface="Bookman Old Style" panose="02050604050505020204" pitchFamily="18" charset="0"/>
                <a:cs typeface="Andalus" pitchFamily="18" charset="-78"/>
              </a:rPr>
              <a:t>Industry 4.0 help </a:t>
            </a:r>
            <a:r>
              <a:rPr lang="en-US" sz="2000" dirty="0" err="1">
                <a:latin typeface="Bookman Old Style" panose="02050604050505020204" pitchFamily="18" charset="0"/>
                <a:cs typeface="Andalus" pitchFamily="18" charset="-78"/>
              </a:rPr>
              <a:t>organisations</a:t>
            </a:r>
            <a:r>
              <a:rPr lang="en-US" sz="2000" dirty="0">
                <a:latin typeface="Bookman Old Style" panose="02050604050505020204" pitchFamily="18" charset="0"/>
                <a:cs typeface="Andalus" pitchFamily="18" charset="-78"/>
              </a:rPr>
              <a:t> do more with less. Allocate resources efficiently, increase production, reduce waste, improve customer satisfaction, save time and cost. Ensure greater efficiency with faster decision making.</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Agile Processes: </a:t>
            </a:r>
            <a:r>
              <a:rPr lang="en-US" sz="2000" dirty="0">
                <a:latin typeface="Bookman Old Style" panose="02050604050505020204" pitchFamily="18" charset="0"/>
                <a:cs typeface="Andalus" pitchFamily="18" charset="-78"/>
              </a:rPr>
              <a:t>Increase business processes in a volatile environment by enhancing the resilience of the </a:t>
            </a:r>
            <a:r>
              <a:rPr lang="en-US" sz="2000" dirty="0" err="1">
                <a:latin typeface="Bookman Old Style" panose="02050604050505020204" pitchFamily="18" charset="0"/>
                <a:cs typeface="Andalus" pitchFamily="18" charset="-78"/>
              </a:rPr>
              <a:t>organisation</a:t>
            </a:r>
            <a:r>
              <a:rPr lang="en-US" sz="2000" dirty="0">
                <a:latin typeface="Bookman Old Style" panose="02050604050505020204" pitchFamily="18" charset="0"/>
                <a:cs typeface="Andalus" pitchFamily="18" charset="-78"/>
              </a:rPr>
              <a:t>—flexible and scalable Industry 4.0 integrated system to effectively manage change and uncertainties in processes.</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Reduced Costs: </a:t>
            </a:r>
            <a:r>
              <a:rPr lang="en-US" sz="2000" dirty="0">
                <a:latin typeface="Bookman Old Style" panose="02050604050505020204" pitchFamily="18" charset="0"/>
                <a:cs typeface="Andalus" pitchFamily="18" charset="-78"/>
              </a:rPr>
              <a:t>Move to automated processes, increase efficiency—lower operating costs and reduce waste in manufacturing through better </a:t>
            </a:r>
            <a:r>
              <a:rPr lang="en-US" sz="2000" dirty="0" err="1">
                <a:latin typeface="Bookman Old Style" panose="02050604050505020204" pitchFamily="18" charset="0"/>
                <a:cs typeface="Andalus" pitchFamily="18" charset="-78"/>
              </a:rPr>
              <a:t>utilisation</a:t>
            </a:r>
            <a:r>
              <a:rPr lang="en-US" sz="2000" dirty="0">
                <a:latin typeface="Bookman Old Style" panose="02050604050505020204" pitchFamily="18" charset="0"/>
                <a:cs typeface="Andalus" pitchFamily="18" charset="-78"/>
              </a:rPr>
              <a:t> of resources. Higher automation saves </a:t>
            </a:r>
            <a:r>
              <a:rPr lang="en-US" sz="2000" dirty="0" err="1">
                <a:latin typeface="Bookman Old Style" panose="02050604050505020204" pitchFamily="18" charset="0"/>
                <a:cs typeface="Andalus" pitchFamily="18" charset="-78"/>
              </a:rPr>
              <a:t>labour</a:t>
            </a:r>
            <a:r>
              <a:rPr lang="en-US" sz="2000" dirty="0">
                <a:latin typeface="Bookman Old Style" panose="02050604050505020204" pitchFamily="18" charset="0"/>
                <a:cs typeface="Andalus" pitchFamily="18" charset="-78"/>
              </a:rPr>
              <a:t> costs and improves output. Automatically </a:t>
            </a:r>
            <a:r>
              <a:rPr lang="en-US" sz="2000" dirty="0" err="1">
                <a:latin typeface="Bookman Old Style" panose="02050604050505020204" pitchFamily="18" charset="0"/>
                <a:cs typeface="Andalus" pitchFamily="18" charset="-78"/>
              </a:rPr>
              <a:t>optimise</a:t>
            </a:r>
            <a:r>
              <a:rPr lang="en-US" sz="2000" dirty="0">
                <a:latin typeface="Bookman Old Style" panose="02050604050505020204" pitchFamily="18" charset="0"/>
                <a:cs typeface="Andalus" pitchFamily="18" charset="-78"/>
              </a:rPr>
              <a:t> resources for minimum wastage.</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Increased Revenues: </a:t>
            </a:r>
            <a:r>
              <a:rPr lang="en-US" sz="2000" dirty="0">
                <a:latin typeface="Bookman Old Style" panose="02050604050505020204" pitchFamily="18" charset="0"/>
                <a:cs typeface="Andalus" pitchFamily="18" charset="-78"/>
              </a:rPr>
              <a:t>Industry 4.0 ensures higher ROI. Produce high-quality products, increase customer satisfaction—staunch a stable position in the marketplace. Implementation of automation, data management, systems integration, and artificial intelligence will increase the profitability of your business.</a:t>
            </a:r>
          </a:p>
        </p:txBody>
      </p:sp>
    </p:spTree>
    <p:extLst>
      <p:ext uri="{BB962C8B-B14F-4D97-AF65-F5344CB8AC3E}">
        <p14:creationId xmlns:p14="http://schemas.microsoft.com/office/powerpoint/2010/main" val="28690202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Reasons to Adopt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3939540"/>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Better workplace: </a:t>
            </a:r>
            <a:r>
              <a:rPr lang="en-US" sz="2000" dirty="0">
                <a:latin typeface="Bookman Old Style" panose="02050604050505020204" pitchFamily="18" charset="0"/>
                <a:cs typeface="Andalus" pitchFamily="18" charset="-78"/>
              </a:rPr>
              <a:t>Incorporating new technologies into business ensures a better and smart workplace. The combination of automated solutions and human </a:t>
            </a:r>
            <a:r>
              <a:rPr lang="en-US" sz="2000" dirty="0" err="1">
                <a:latin typeface="Bookman Old Style" panose="02050604050505020204" pitchFamily="18" charset="0"/>
                <a:cs typeface="Andalus" pitchFamily="18" charset="-78"/>
              </a:rPr>
              <a:t>labour</a:t>
            </a:r>
            <a:r>
              <a:rPr lang="en-US" sz="2000" dirty="0">
                <a:latin typeface="Bookman Old Style" panose="02050604050505020204" pitchFamily="18" charset="0"/>
                <a:cs typeface="Andalus" pitchFamily="18" charset="-78"/>
              </a:rPr>
              <a:t> directs to more fulfilling roles that result in the development of an </a:t>
            </a:r>
            <a:r>
              <a:rPr lang="en-US" sz="2000" dirty="0" err="1">
                <a:latin typeface="Bookman Old Style" panose="02050604050505020204" pitchFamily="18" charset="0"/>
                <a:cs typeface="Andalus" pitchFamily="18" charset="-78"/>
              </a:rPr>
              <a:t>organisation</a:t>
            </a:r>
            <a:r>
              <a:rPr lang="en-US" sz="2000" dirty="0">
                <a:latin typeface="Bookman Old Style" panose="02050604050505020204" pitchFamily="18" charset="0"/>
                <a:cs typeface="Andalus" pitchFamily="18" charset="-78"/>
              </a:rPr>
              <a: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Improved Communication: </a:t>
            </a:r>
            <a:r>
              <a:rPr lang="en-US" sz="2000" dirty="0">
                <a:latin typeface="Bookman Old Style" panose="02050604050505020204" pitchFamily="18" charset="0"/>
                <a:cs typeface="Andalus" pitchFamily="18" charset="-78"/>
              </a:rPr>
              <a:t>Gather real-time data analysis and meaningful insights. Detailed data is collected, stored, </a:t>
            </a:r>
            <a:r>
              <a:rPr lang="en-US" sz="2000" dirty="0" err="1">
                <a:latin typeface="Bookman Old Style" panose="02050604050505020204" pitchFamily="18" charset="0"/>
                <a:cs typeface="Andalus" pitchFamily="18" charset="-78"/>
              </a:rPr>
              <a:t>analysed</a:t>
            </a:r>
            <a:r>
              <a:rPr lang="en-US" sz="2000" dirty="0">
                <a:latin typeface="Bookman Old Style" panose="02050604050505020204" pitchFamily="18" charset="0"/>
                <a:cs typeface="Andalus" pitchFamily="18" charset="-78"/>
              </a:rPr>
              <a:t> and shared across departments to ensure transparent communication. From production planning to execution, every step of the process is communicated across the departments, which promotes a connected work environment.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Customer Satisfaction: </a:t>
            </a:r>
            <a:r>
              <a:rPr lang="en-US" sz="2000" dirty="0">
                <a:latin typeface="Bookman Old Style" panose="02050604050505020204" pitchFamily="18" charset="0"/>
                <a:cs typeface="Andalus" pitchFamily="18" charset="-78"/>
              </a:rPr>
              <a:t>Customer is the king! Meet customer expectations and demands. Provide quality products to customers at low cost and great availability. Address issues and ensure excellent customer service. Make them fall in love with your products.</a:t>
            </a:r>
          </a:p>
        </p:txBody>
      </p:sp>
    </p:spTree>
    <p:extLst>
      <p:ext uri="{BB962C8B-B14F-4D97-AF65-F5344CB8AC3E}">
        <p14:creationId xmlns:p14="http://schemas.microsoft.com/office/powerpoint/2010/main" val="29033350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40" y="765560"/>
            <a:ext cx="6943536" cy="5463034"/>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of objects, machines and people in your business to communicate, exchange data and coordinate activities.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to create a </a:t>
            </a:r>
            <a:r>
              <a:rPr lang="en-US" dirty="0" err="1">
                <a:latin typeface="Bookman Old Style" panose="02050604050505020204" pitchFamily="18" charset="0"/>
                <a:cs typeface="Andalus" pitchFamily="18" charset="-78"/>
              </a:rPr>
              <a:t>virtualised</a:t>
            </a:r>
            <a:r>
              <a:rPr lang="en-US" dirty="0">
                <a:latin typeface="Bookman Old Style" panose="02050604050505020204" pitchFamily="18" charset="0"/>
                <a:cs typeface="Andalus" pitchFamily="18" charset="-78"/>
              </a:rPr>
              <a:t> view of your operations or virtual copies of everything to see how new equipment or processes will impact operations.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Business logic (the programming that manages the communication between a database and the end user interface) that is contained in sub-systems or components rather than a central computer system, enabling cyber-physical systems to make autonomous decisions.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collection and analysis of data in real-time, allowing decisions to be made immediately and at every moment.</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Free information flow within and between businesses to better meet customer needs.</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The ability to flexibly adapt to changing requirements and industry needs.</a:t>
            </a:r>
          </a:p>
        </p:txBody>
      </p:sp>
      <p:pic>
        <p:nvPicPr>
          <p:cNvPr id="3" name="Picture 2">
            <a:extLst>
              <a:ext uri="{FF2B5EF4-FFF2-40B4-BE49-F238E27FC236}">
                <a16:creationId xmlns:a16="http://schemas.microsoft.com/office/drawing/2014/main" id="{DF6372BE-1528-B422-1A50-5850ED99919D}"/>
              </a:ext>
            </a:extLst>
          </p:cNvPr>
          <p:cNvPicPr>
            <a:picLocks noChangeAspect="1"/>
          </p:cNvPicPr>
          <p:nvPr/>
        </p:nvPicPr>
        <p:blipFill rotWithShape="1">
          <a:blip r:embed="rId5"/>
          <a:srcRect l="15242" t="38919" r="53170" b="38801"/>
          <a:stretch/>
        </p:blipFill>
        <p:spPr>
          <a:xfrm>
            <a:off x="7749856" y="1459266"/>
            <a:ext cx="3851171" cy="1527227"/>
          </a:xfrm>
          <a:prstGeom prst="rect">
            <a:avLst/>
          </a:prstGeom>
        </p:spPr>
      </p:pic>
      <p:pic>
        <p:nvPicPr>
          <p:cNvPr id="5" name="Picture 4">
            <a:extLst>
              <a:ext uri="{FF2B5EF4-FFF2-40B4-BE49-F238E27FC236}">
                <a16:creationId xmlns:a16="http://schemas.microsoft.com/office/drawing/2014/main" id="{1CBD98AC-0AEB-5C67-C512-E5C0DF32D037}"/>
              </a:ext>
            </a:extLst>
          </p:cNvPr>
          <p:cNvPicPr>
            <a:picLocks noChangeAspect="1"/>
          </p:cNvPicPr>
          <p:nvPr/>
        </p:nvPicPr>
        <p:blipFill rotWithShape="1">
          <a:blip r:embed="rId5"/>
          <a:srcRect l="15242" t="60373" r="68436" b="18264"/>
          <a:stretch/>
        </p:blipFill>
        <p:spPr>
          <a:xfrm>
            <a:off x="9641574" y="2986493"/>
            <a:ext cx="1989933" cy="1464321"/>
          </a:xfrm>
          <a:prstGeom prst="rect">
            <a:avLst/>
          </a:prstGeom>
        </p:spPr>
      </p:pic>
      <p:pic>
        <p:nvPicPr>
          <p:cNvPr id="6" name="Picture 5">
            <a:extLst>
              <a:ext uri="{FF2B5EF4-FFF2-40B4-BE49-F238E27FC236}">
                <a16:creationId xmlns:a16="http://schemas.microsoft.com/office/drawing/2014/main" id="{D802EFC1-73A1-2C61-8EA1-D5A921788C56}"/>
              </a:ext>
            </a:extLst>
          </p:cNvPr>
          <p:cNvPicPr>
            <a:picLocks noChangeAspect="1"/>
          </p:cNvPicPr>
          <p:nvPr/>
        </p:nvPicPr>
        <p:blipFill rotWithShape="1">
          <a:blip r:embed="rId5"/>
          <a:srcRect l="30832" t="60153" r="37580" b="18264"/>
          <a:stretch/>
        </p:blipFill>
        <p:spPr>
          <a:xfrm>
            <a:off x="7854193" y="4488156"/>
            <a:ext cx="3851171" cy="1479406"/>
          </a:xfrm>
          <a:prstGeom prst="rect">
            <a:avLst/>
          </a:prstGeom>
        </p:spPr>
      </p:pic>
      <p:pic>
        <p:nvPicPr>
          <p:cNvPr id="7" name="Picture 6">
            <a:extLst>
              <a:ext uri="{FF2B5EF4-FFF2-40B4-BE49-F238E27FC236}">
                <a16:creationId xmlns:a16="http://schemas.microsoft.com/office/drawing/2014/main" id="{0C36A441-35DC-7B82-5CA7-796D671267FD}"/>
              </a:ext>
            </a:extLst>
          </p:cNvPr>
          <p:cNvPicPr>
            <a:picLocks noChangeAspect="1"/>
          </p:cNvPicPr>
          <p:nvPr/>
        </p:nvPicPr>
        <p:blipFill rotWithShape="1">
          <a:blip r:embed="rId5"/>
          <a:srcRect l="45830" t="38919" r="37580" b="38801"/>
          <a:stretch/>
        </p:blipFill>
        <p:spPr>
          <a:xfrm>
            <a:off x="7797658" y="2956013"/>
            <a:ext cx="2022620" cy="1527228"/>
          </a:xfrm>
          <a:prstGeom prst="rect">
            <a:avLst/>
          </a:prstGeom>
        </p:spPr>
      </p:pic>
    </p:spTree>
    <p:extLst>
      <p:ext uri="{BB962C8B-B14F-4D97-AF65-F5344CB8AC3E}">
        <p14:creationId xmlns:p14="http://schemas.microsoft.com/office/powerpoint/2010/main" val="832390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247590"/>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Interoperability</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This first principle is Interoperability. This is the ability of machines, devices, sensors, and people to connect and communicate with each other via the Internet of Things (IoT) and then make use of that information to function and execute improvements. The first step is to connect your Smart Tools, sensors, machines, and workers together to create advanced data collection resources. With this, you gain widespread visibility into your operation and capture in-depth and accurate knowledge.</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next step within interoperability is to integrate this data with your LMS, MES, ERP, or other smart factory solution and analyze the data in real-time. This creates a network of interconnected data-generating points that can be accessed anytime anywhere. This principle dwells on the technology's ability to provide enhanced information for future decision-making.</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interoperability of Industry 4.0 not only gives manufacturers access to vast amounts of data and accurate operational knowledge, but it also gives it to them at blazing speeds, even down to the second.</a:t>
            </a:r>
          </a:p>
        </p:txBody>
      </p:sp>
    </p:spTree>
    <p:extLst>
      <p:ext uri="{BB962C8B-B14F-4D97-AF65-F5344CB8AC3E}">
        <p14:creationId xmlns:p14="http://schemas.microsoft.com/office/powerpoint/2010/main" val="2441653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4632037"/>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Information Transparency</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Transparency in this context is used to describe how easy it is to observe the actions taken and the information being stored. With this in mind, Information Transparency is an essential design principle of Industry 4.0 because the information is crystal clear and easy to access, providing a fast and powerful method to extrapolate knowledge.</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In other words, embracing this industry 4.0 design principle helps you monitor processes on the shop floor and allows management to instantly adjust and optimize for higher efficiency. The more information that is being collected, the greater visibility you gain into your operation, and the greater the ability you have to make effective and long-lasting improvements. Essentially, we don’t want this information hidden from the people who need it the most. It needs to be transparent.</a:t>
            </a:r>
          </a:p>
        </p:txBody>
      </p:sp>
    </p:spTree>
    <p:extLst>
      <p:ext uri="{BB962C8B-B14F-4D97-AF65-F5344CB8AC3E}">
        <p14:creationId xmlns:p14="http://schemas.microsoft.com/office/powerpoint/2010/main" val="9251777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093702"/>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Technical Assistance</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Firstly, technical assistance is the ability of cyber-physical systems to support humans by aggregating and visualizing information comprehensibly so that making informed decisions and solving urgent problems on short notice is simple and effective. Work instruction software is a prime example of Technical Assistance being used to support people with visually interactive procedural guides.</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Secondly, technical assistance is also the ability of cyber-physical systems to physically support humans by conducting a range of tasks that are unpleasant, too exhausting, or unsafe for their human co-workers. Think about robots within factories now and how they decrease workplace-related injuries.</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Technical assistance is helping manufacturers understand their data in faster and more powerful ways while taking on the more arduous and dangerous tasks on the shop floor.</a:t>
            </a:r>
          </a:p>
        </p:txBody>
      </p:sp>
    </p:spTree>
    <p:extLst>
      <p:ext uri="{BB962C8B-B14F-4D97-AF65-F5344CB8AC3E}">
        <p14:creationId xmlns:p14="http://schemas.microsoft.com/office/powerpoint/2010/main" val="28417865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Design Principles of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4324261"/>
          </a:xfrm>
          <a:prstGeom prst="rect">
            <a:avLst/>
          </a:prstGeom>
          <a:noFill/>
        </p:spPr>
        <p:txBody>
          <a:bodyPr wrap="square">
            <a:spAutoFit/>
          </a:bodyPr>
          <a:lstStyle/>
          <a:p>
            <a:pPr marR="5080" algn="just" defTabSz="1507846" fontAlgn="base">
              <a:spcBef>
                <a:spcPts val="600"/>
              </a:spcBef>
              <a:defRPr/>
            </a:pPr>
            <a:r>
              <a:rPr lang="en-US" sz="2000" b="1" dirty="0">
                <a:latin typeface="Bookman Old Style" panose="02050604050505020204" pitchFamily="18" charset="0"/>
                <a:cs typeface="Andalus" pitchFamily="18" charset="-78"/>
              </a:rPr>
              <a:t>Decentralization of Decisions</a:t>
            </a: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The decentralization of decisions stems from the ability of cyber-physical systems to make choices independent of people. Instead of requiring workers to painstakingly watch for variances or oversee material needs, the cyber-physical system will manage these issues autonomously through a decentralized network of IoT and cloud computing.</a:t>
            </a:r>
          </a:p>
          <a:p>
            <a:pPr marL="376961" marR="5080" indent="-376961" algn="just" defTabSz="1507846" fontAlgn="base">
              <a:spcBef>
                <a:spcPts val="600"/>
              </a:spcBef>
              <a:buBlip>
                <a:blip r:embed="rId4"/>
              </a:buBlip>
              <a:defRPr/>
            </a:pPr>
            <a:endParaRPr lang="en-US" sz="2000" dirty="0">
              <a:latin typeface="Bookman Old Style" panose="02050604050505020204" pitchFamily="18" charset="0"/>
              <a:cs typeface="Andalus" pitchFamily="18" charset="-78"/>
            </a:endParaRPr>
          </a:p>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Naturally, this leads to machines and systems that can take action and perform their tasks with little to no human intervention, making factors like problem-solving, calibration, adjustments, and notifications a fast and autonomous system. Only in the case of exceptions, interferences, or conflicting goals are tasks delegated to a higher level. A decentralized system is also highly adaptable and scalable which determines how efficiently you can respond to industry changes.</a:t>
            </a:r>
          </a:p>
        </p:txBody>
      </p:sp>
    </p:spTree>
    <p:extLst>
      <p:ext uri="{BB962C8B-B14F-4D97-AF65-F5344CB8AC3E}">
        <p14:creationId xmlns:p14="http://schemas.microsoft.com/office/powerpoint/2010/main" val="3153000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132343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dirty="0">
                <a:latin typeface="Bookman Old Style" panose="02050604050505020204" pitchFamily="18" charset="0"/>
                <a:cs typeface="Andalus" pitchFamily="18" charset="-78"/>
              </a:rPr>
              <a:t>Industry 4.0 is built on nine technology pillars. These innovations bridge the physical and digital worlds and make smart and autonomous systems possible. Businesses and supply chains already use some of these advanced technologies, but the full potential of Industry 4.0 comes to life when they’re used together.</a:t>
            </a:r>
          </a:p>
        </p:txBody>
      </p:sp>
      <p:pic>
        <p:nvPicPr>
          <p:cNvPr id="3" name="Picture 2">
            <a:extLst>
              <a:ext uri="{FF2B5EF4-FFF2-40B4-BE49-F238E27FC236}">
                <a16:creationId xmlns:a16="http://schemas.microsoft.com/office/drawing/2014/main" id="{79C0E91A-E102-A6B1-4995-307B6496EB9F}"/>
              </a:ext>
            </a:extLst>
          </p:cNvPr>
          <p:cNvPicPr>
            <a:picLocks noChangeAspect="1"/>
          </p:cNvPicPr>
          <p:nvPr/>
        </p:nvPicPr>
        <p:blipFill rotWithShape="1">
          <a:blip r:embed="rId5"/>
          <a:srcRect l="17662" t="26870" r="19919" b="7597"/>
          <a:stretch/>
        </p:blipFill>
        <p:spPr>
          <a:xfrm>
            <a:off x="450488" y="2177105"/>
            <a:ext cx="6707942" cy="3959479"/>
          </a:xfrm>
          <a:prstGeom prst="rect">
            <a:avLst/>
          </a:prstGeom>
        </p:spPr>
      </p:pic>
      <p:pic>
        <p:nvPicPr>
          <p:cNvPr id="5" name="Picture 4">
            <a:extLst>
              <a:ext uri="{FF2B5EF4-FFF2-40B4-BE49-F238E27FC236}">
                <a16:creationId xmlns:a16="http://schemas.microsoft.com/office/drawing/2014/main" id="{D75B3DF1-B942-707C-B836-533E5CC06007}"/>
              </a:ext>
            </a:extLst>
          </p:cNvPr>
          <p:cNvPicPr>
            <a:picLocks noChangeAspect="1"/>
          </p:cNvPicPr>
          <p:nvPr/>
        </p:nvPicPr>
        <p:blipFill rotWithShape="1">
          <a:blip r:embed="rId6"/>
          <a:srcRect l="39718" t="31819" r="22581" b="14822"/>
          <a:stretch/>
        </p:blipFill>
        <p:spPr>
          <a:xfrm>
            <a:off x="7276651" y="2328044"/>
            <a:ext cx="4596580" cy="3657600"/>
          </a:xfrm>
          <a:prstGeom prst="rect">
            <a:avLst/>
          </a:prstGeom>
        </p:spPr>
      </p:pic>
    </p:spTree>
    <p:extLst>
      <p:ext uri="{BB962C8B-B14F-4D97-AF65-F5344CB8AC3E}">
        <p14:creationId xmlns:p14="http://schemas.microsoft.com/office/powerpoint/2010/main" val="209544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6">
            <a:extLst>
              <a:ext uri="{FF2B5EF4-FFF2-40B4-BE49-F238E27FC236}">
                <a16:creationId xmlns:a16="http://schemas.microsoft.com/office/drawing/2014/main" id="{4A9ACBA0-2400-9483-5F89-96EA123AAE7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307975"/>
            <a:ext cx="12271375" cy="716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3" name="TextBox 12">
            <a:extLst>
              <a:ext uri="{FF2B5EF4-FFF2-40B4-BE49-F238E27FC236}">
                <a16:creationId xmlns:a16="http://schemas.microsoft.com/office/drawing/2014/main" id="{6521740D-06AB-64F4-A581-5C53EC411104}"/>
              </a:ext>
            </a:extLst>
          </p:cNvPr>
          <p:cNvSpPr txBox="1">
            <a:spLocks noChangeArrowheads="1"/>
          </p:cNvSpPr>
          <p:nvPr/>
        </p:nvSpPr>
        <p:spPr bwMode="auto">
          <a:xfrm>
            <a:off x="2971800" y="-165100"/>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4" name="Rectangle 5">
            <a:extLst>
              <a:ext uri="{FF2B5EF4-FFF2-40B4-BE49-F238E27FC236}">
                <a16:creationId xmlns:a16="http://schemas.microsoft.com/office/drawing/2014/main" id="{96082E52-9A8E-050A-D3D2-9D6E66C062CB}"/>
              </a:ext>
            </a:extLst>
          </p:cNvPr>
          <p:cNvSpPr>
            <a:spLocks noChangeArrowheads="1"/>
          </p:cNvSpPr>
          <p:nvPr/>
        </p:nvSpPr>
        <p:spPr bwMode="auto">
          <a:xfrm>
            <a:off x="400050" y="708025"/>
            <a:ext cx="11391900" cy="4524375"/>
          </a:xfrm>
          <a:prstGeom prst="rect">
            <a:avLst/>
          </a:prstGeom>
          <a:noFill/>
          <a:ln>
            <a:noFill/>
          </a:ln>
          <a:effectLst/>
        </p:spPr>
        <p:txBody>
          <a:bodyPr anchor="ctr">
            <a:spAutoFit/>
          </a:bodyPr>
          <a:lstStyle/>
          <a:p>
            <a:pPr algn="ctr" eaLnBrk="1" hangingPunct="1">
              <a:spcAft>
                <a:spcPts val="0"/>
              </a:spcAft>
              <a:defRPr/>
            </a:pPr>
            <a:r>
              <a:rPr lang="en-US" sz="2400" b="1" dirty="0">
                <a:solidFill>
                  <a:srgbClr val="C00000"/>
                </a:solidFill>
                <a:latin typeface="Playfair Display"/>
              </a:rPr>
              <a:t>UNIT- I (06 hours)</a:t>
            </a:r>
          </a:p>
          <a:p>
            <a:pPr algn="ctr" eaLnBrk="1" hangingPunct="1">
              <a:spcAft>
                <a:spcPts val="0"/>
              </a:spcAft>
              <a:defRPr/>
            </a:pPr>
            <a:endParaRPr lang="en-US" sz="2400" b="1" dirty="0">
              <a:solidFill>
                <a:srgbClr val="C00000"/>
              </a:solidFill>
              <a:latin typeface="Playfair Display"/>
            </a:endParaRPr>
          </a:p>
          <a:p>
            <a:pPr marL="342900" indent="-342900" algn="just" eaLnBrk="1" hangingPunct="1">
              <a:lnSpc>
                <a:spcPct val="200000"/>
              </a:lnSpc>
              <a:spcAft>
                <a:spcPts val="0"/>
              </a:spcAft>
              <a:buFont typeface="Wingdings" panose="05000000000000000000" pitchFamily="2" charset="2"/>
              <a:buChar char="Ø"/>
              <a:defRPr/>
            </a:pPr>
            <a:r>
              <a:rPr lang="en-GB" sz="2400" b="1" dirty="0">
                <a:latin typeface="Playfair Display"/>
              </a:rPr>
              <a:t>Industry 4.0 - Introduction</a:t>
            </a:r>
          </a:p>
          <a:p>
            <a:pPr algn="just" eaLnBrk="1" hangingPunct="1">
              <a:lnSpc>
                <a:spcPct val="200000"/>
              </a:lnSpc>
              <a:spcAft>
                <a:spcPts val="0"/>
              </a:spcAft>
              <a:defRPr/>
            </a:pPr>
            <a:r>
              <a:rPr lang="en-GB" sz="2400" dirty="0">
                <a:latin typeface="Playfair Display"/>
              </a:rPr>
              <a:t>The Various Industrial Revolutions, Need – Reason for Adopting Industry 4.0, Definition, Goals and Design Principles – Interoperability, Virtualization, Decentralization, Real-time Capability, Road to Industry 4.0 – Industrial Internet of Things (</a:t>
            </a:r>
            <a:r>
              <a:rPr lang="en-GB" sz="2400" dirty="0" err="1">
                <a:latin typeface="Playfair Display"/>
              </a:rPr>
              <a:t>IIoT</a:t>
            </a:r>
            <a:r>
              <a:rPr lang="en-GB" sz="2400" dirty="0">
                <a:latin typeface="Playfair Display"/>
              </a:rPr>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093702"/>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Big Data and AI analytics: </a:t>
            </a:r>
            <a:r>
              <a:rPr lang="en-US" sz="2000" dirty="0">
                <a:latin typeface="Bookman Old Style" panose="02050604050505020204" pitchFamily="18" charset="0"/>
                <a:cs typeface="Andalus" pitchFamily="18" charset="-78"/>
              </a:rPr>
              <a:t>In Industry 4.0, Big Data is collected from a wide range of sources, from factory equipment and Internet of Things (IoT) devices, to ERP and CRM systems, to weather and traffic apps. Analytics powered by artificial intelligence (AI) and machine learning are applied to the data in real time – and insights are leveraged to improve decision-making and automation in every area of supply chain management: supply chain planning, logistics management, manufacturing, R&amp;D and engineering, enterprise asset management (EAM), and procurement.</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Horizontal and vertical integration: </a:t>
            </a:r>
            <a:r>
              <a:rPr lang="en-US" sz="2000" dirty="0">
                <a:latin typeface="Bookman Old Style" panose="02050604050505020204" pitchFamily="18" charset="0"/>
                <a:cs typeface="Andalus" pitchFamily="18" charset="-78"/>
              </a:rPr>
              <a:t>The backbone of Industry 4.0 is horizontal and vertical integration. With horizontal integration, processes are tightly integrated at the “field level” – on the production floor, across multiple production facilities, and across the entire supply chain. With vertical integration, all the layers of an organization are tied together – and data flows freely from the shop floor to the top floor and back down again. In other words, production is tightly integrated with business processes like R&amp;D, quality assurance, sales and marketing, and other departments – and data and knowledge silos are a thing of the past. </a:t>
            </a:r>
          </a:p>
        </p:txBody>
      </p:sp>
    </p:spTree>
    <p:extLst>
      <p:ext uri="{BB962C8B-B14F-4D97-AF65-F5344CB8AC3E}">
        <p14:creationId xmlns:p14="http://schemas.microsoft.com/office/powerpoint/2010/main" val="18977297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447814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Cloud computing: </a:t>
            </a:r>
            <a:r>
              <a:rPr lang="en-US" sz="2000" dirty="0">
                <a:latin typeface="Bookman Old Style" panose="02050604050505020204" pitchFamily="18" charset="0"/>
                <a:cs typeface="Andalus" pitchFamily="18" charset="-78"/>
              </a:rPr>
              <a:t>Cloud computing is the “great enabler” of Industry 4.0 and digital transformation. Today’s cloud technology goes way beyond speed, scalability, storage, and cost efficiencies. It provides the foundation for most advanced technologies – from AI and machine learning to the Internet of Things – and gives businesses the means to innovate. The data that fuels Industry 4.0 technologies resides in the cloud, and the cyber-physical systems at the core of Industry 4.0 use the cloud to communicate and coordinate.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Augmented reality (AR): </a:t>
            </a:r>
            <a:r>
              <a:rPr lang="en-US" sz="2000" dirty="0">
                <a:latin typeface="Bookman Old Style" panose="02050604050505020204" pitchFamily="18" charset="0"/>
                <a:cs typeface="Andalus" pitchFamily="18" charset="-78"/>
              </a:rPr>
              <a:t>Augmented reality, which overlays digital content on a real environment, is a core concept of Industry 4.0. With an AR system, employees use smart glasses or mobile devices to visualize real-time IoT data, digitized parts, repair or assembly instructions, training content, and more when looking at a physical thing – like a piece of equipment or a product. AR is still emerging but has major implications for maintenance, service, and quality assurance as well as technician training and safety. </a:t>
            </a:r>
          </a:p>
        </p:txBody>
      </p:sp>
    </p:spTree>
    <p:extLst>
      <p:ext uri="{BB962C8B-B14F-4D97-AF65-F5344CB8AC3E}">
        <p14:creationId xmlns:p14="http://schemas.microsoft.com/office/powerpoint/2010/main" val="111918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75209"/>
            <a:ext cx="11058599" cy="447814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Industrial Internet of Things (</a:t>
            </a:r>
            <a:r>
              <a:rPr lang="en-US" sz="2000" b="1" dirty="0" err="1">
                <a:latin typeface="Bookman Old Style" panose="02050604050505020204" pitchFamily="18" charset="0"/>
                <a:cs typeface="Andalus" pitchFamily="18" charset="-78"/>
              </a:rPr>
              <a:t>IIoT</a:t>
            </a:r>
            <a:r>
              <a:rPr lang="en-US" sz="2000" b="1" dirty="0">
                <a:latin typeface="Bookman Old Style" panose="02050604050505020204" pitchFamily="18" charset="0"/>
                <a:cs typeface="Andalus" pitchFamily="18" charset="-78"/>
              </a:rPr>
              <a:t>): </a:t>
            </a:r>
            <a:r>
              <a:rPr lang="en-US" sz="2000" dirty="0">
                <a:latin typeface="Bookman Old Style" panose="02050604050505020204" pitchFamily="18" charset="0"/>
                <a:cs typeface="Andalus" pitchFamily="18" charset="-78"/>
              </a:rPr>
              <a:t>The Internet of Things (IoT) – more specifically, the Industrial Internet of Things – is so central to Industry 4.0 that the two terms are often used interchangeably. Most physical things in Industry 4.0 – devices, robots, machinery, equipment, products – use sensors and RFID tags to provide real-time data about their condition, performance, or location. This technology lets companies run smoother supply chains, rapidly design and modify products, prevent equipment downtime, stay on top of consumer preferences, track products and inventory, and much more.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Additive manufacturing/3D printing: </a:t>
            </a:r>
            <a:r>
              <a:rPr lang="en-US" sz="2000" dirty="0">
                <a:latin typeface="Bookman Old Style" panose="02050604050505020204" pitchFamily="18" charset="0"/>
                <a:cs typeface="Andalus" pitchFamily="18" charset="-78"/>
              </a:rPr>
              <a:t>Additive manufacturing, or 3D printing, is another key technology driving Industry 4.0. 3D printing was initially used to as a rapid prototyping tool but now offers a broader range of applications, from mass customization to distributed manufacturing. With 3D printing, for example, parts and products can be stored as design files in virtual inventories and printed on demand at the point of need – reducing both transportation distances and costs. </a:t>
            </a:r>
          </a:p>
        </p:txBody>
      </p:sp>
    </p:spTree>
    <p:extLst>
      <p:ext uri="{BB962C8B-B14F-4D97-AF65-F5344CB8AC3E}">
        <p14:creationId xmlns:p14="http://schemas.microsoft.com/office/powerpoint/2010/main" val="226226946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Industry 4.0 technologies/ Pillars</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786199"/>
          </a:xfrm>
          <a:prstGeom prst="rect">
            <a:avLst/>
          </a:prstGeom>
          <a:noFill/>
        </p:spPr>
        <p:txBody>
          <a:bodyPr wrap="square">
            <a:spAutoFit/>
          </a:bodyPr>
          <a:lstStyle/>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Autonomous robots: </a:t>
            </a:r>
            <a:r>
              <a:rPr lang="en-US" sz="2000" dirty="0">
                <a:latin typeface="Bookman Old Style" panose="02050604050505020204" pitchFamily="18" charset="0"/>
                <a:cs typeface="Andalus" pitchFamily="18" charset="-78"/>
              </a:rPr>
              <a:t>With Industry 4.0, a new generation of autonomous robots is emerging. Programmed to perform tasks with minimal human intervention, autonomous robots vary greatly in size and function, from inventory scanning drones to autonomous mobile robots for pick and place operations. Equipped with cutting-edge software, AI, sensors, and machine vision, these robots are capable of performing difficult and delicate tasks – and can recognize, analyze, and act on information they receive from their surroundings.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Simulation/digital twins: </a:t>
            </a:r>
            <a:r>
              <a:rPr lang="en-US" sz="2000" dirty="0">
                <a:latin typeface="Bookman Old Style" panose="02050604050505020204" pitchFamily="18" charset="0"/>
                <a:cs typeface="Andalus" pitchFamily="18" charset="-78"/>
              </a:rPr>
              <a:t>A digital twin is a virtual simulation of a real-world machine, product, process, or system based on IoT sensor data. This core component of Industry 4.0 allows businesses to better understand, analyze, and improve the performance and maintenance of industrial systems and products. An asset operator, for example, can use a digital twin to identify a specific malfunctioning part, predict potential issues, and improve uptime.  </a:t>
            </a:r>
          </a:p>
          <a:p>
            <a:pPr marL="376961" marR="5080" indent="-376961" algn="just" defTabSz="1507846" fontAlgn="base">
              <a:spcBef>
                <a:spcPts val="600"/>
              </a:spcBef>
              <a:buBlip>
                <a:blip r:embed="rId4"/>
              </a:buBlip>
              <a:defRPr/>
            </a:pPr>
            <a:r>
              <a:rPr lang="en-US" sz="2000" b="1" dirty="0">
                <a:latin typeface="Bookman Old Style" panose="02050604050505020204" pitchFamily="18" charset="0"/>
                <a:cs typeface="Andalus" pitchFamily="18" charset="-78"/>
              </a:rPr>
              <a:t>Cybersecurity: </a:t>
            </a:r>
            <a:r>
              <a:rPr lang="en-US" sz="2000" dirty="0">
                <a:latin typeface="Bookman Old Style" panose="02050604050505020204" pitchFamily="18" charset="0"/>
                <a:cs typeface="Andalus" pitchFamily="18" charset="-78"/>
              </a:rPr>
              <a:t>With the increased connectivity and use of Big Data in Industry 4.0, effective cybersecurity is paramount. By implementing a Zero Trust architecture and technologies like machine learning and blockchain, companies can automate threat detection, prevention, and response – and minimize the risk of data breaches and production delays across their networks. </a:t>
            </a:r>
          </a:p>
        </p:txBody>
      </p:sp>
    </p:spTree>
    <p:extLst>
      <p:ext uri="{BB962C8B-B14F-4D97-AF65-F5344CB8AC3E}">
        <p14:creationId xmlns:p14="http://schemas.microsoft.com/office/powerpoint/2010/main" val="21138958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a:extLst>
              <a:ext uri="{FF2B5EF4-FFF2-40B4-BE49-F238E27FC236}">
                <a16:creationId xmlns:a16="http://schemas.microsoft.com/office/drawing/2014/main" id="{A54D6C11-42CD-CDA8-0E25-24613C99E6C2}"/>
              </a:ext>
            </a:extLst>
          </p:cNvPr>
          <p:cNvPicPr>
            <a:picLocks noChangeAspect="1"/>
          </p:cNvPicPr>
          <p:nvPr/>
        </p:nvPicPr>
        <p:blipFill rotWithShape="1">
          <a:blip r:embed="rId4"/>
          <a:srcRect t="16129"/>
          <a:stretch/>
        </p:blipFill>
        <p:spPr>
          <a:xfrm>
            <a:off x="1722289" y="925809"/>
            <a:ext cx="8512278" cy="5391676"/>
          </a:xfrm>
          <a:prstGeom prst="rect">
            <a:avLst/>
          </a:prstGeom>
        </p:spPr>
      </p:pic>
    </p:spTree>
    <p:extLst>
      <p:ext uri="{BB962C8B-B14F-4D97-AF65-F5344CB8AC3E}">
        <p14:creationId xmlns:p14="http://schemas.microsoft.com/office/powerpoint/2010/main" val="15881711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816977"/>
          </a:xfrm>
          <a:prstGeom prst="rect">
            <a:avLst/>
          </a:prstGeom>
          <a:noFill/>
        </p:spPr>
        <p:txBody>
          <a:bodyPr wrap="square">
            <a:spAutoFit/>
          </a:bodyPr>
          <a:lstStyle/>
          <a:p>
            <a:pPr marR="5080" algn="just" defTabSz="1507846" fontAlgn="base">
              <a:spcBef>
                <a:spcPts val="600"/>
              </a:spcBef>
              <a:defRPr/>
            </a:pPr>
            <a:r>
              <a:rPr lang="en-US" dirty="0">
                <a:latin typeface="Bookman Old Style" panose="02050604050505020204" pitchFamily="18" charset="0"/>
                <a:cs typeface="Andalus" pitchFamily="18" charset="-78"/>
              </a:rPr>
              <a:t>Molex commissioned Dimensional Research to conduct the survey in June. The independent research firm polled 216 qualified participants in a variety of roles, such as R&amp;D, engineering, manufacturing, strategy, innovation and supply chain management. The goal was to capture data on real-life Industry 4.0 experiences and opinions. Overall, the survey respondents validated the potential benefits of smart manufacturing technologies and the Industrial Internet of Things.</a:t>
            </a:r>
          </a:p>
          <a:p>
            <a:pPr marR="5080" algn="just" defTabSz="1507846" fontAlgn="base">
              <a:spcBef>
                <a:spcPts val="600"/>
              </a:spcBef>
              <a:defRPr/>
            </a:pPr>
            <a:r>
              <a:rPr lang="en-US" dirty="0">
                <a:latin typeface="Bookman Old Style" panose="02050604050505020204" pitchFamily="18" charset="0"/>
                <a:cs typeface="Andalus" pitchFamily="18" charset="-78"/>
              </a:rPr>
              <a:t>Overall, a significant majority of survey respondents (87 percent) are excited about the transformative power of Industry 4.0 over the next decade. Key findings include: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51 percent report having a well-defined Industry 4.0 corporate strategy with executive sponsorship.</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49 percent have already achieved success with these technologies, while 21 percent are still in the investment stage.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More than half expect to meet their Industry 4.0 goals within two years, while a third believe it will take three to five years to reach that milestone.</a:t>
            </a:r>
          </a:p>
          <a:p>
            <a:pPr marL="376961" marR="5080" indent="-376961" algn="just" defTabSz="1507846" fontAlgn="base">
              <a:spcBef>
                <a:spcPts val="600"/>
              </a:spcBef>
              <a:buBlip>
                <a:blip r:embed="rId4"/>
              </a:buBlip>
              <a:defRPr/>
            </a:pPr>
            <a:r>
              <a:rPr lang="en-US" dirty="0">
                <a:latin typeface="Bookman Old Style" panose="02050604050505020204" pitchFamily="18" charset="0"/>
                <a:cs typeface="Andalus" pitchFamily="18" charset="-78"/>
              </a:rPr>
              <a:t>44 percent find organizational and cultural adoption barriers hardest to overcome.</a:t>
            </a:r>
          </a:p>
          <a:p>
            <a:pPr marR="5080" algn="just" defTabSz="1507846" fontAlgn="base">
              <a:spcBef>
                <a:spcPts val="600"/>
              </a:spcBef>
              <a:defRPr/>
            </a:pPr>
            <a:r>
              <a:rPr lang="en-US" dirty="0">
                <a:latin typeface="Bookman Old Style" panose="02050604050505020204" pitchFamily="18" charset="0"/>
                <a:cs typeface="Andalus" pitchFamily="18" charset="-78"/>
              </a:rPr>
              <a:t>According to the survey, manufacturers believe that Industry 4.0 technologies will enable them to build better products (69 percent); reduce overall manufacturing costs (58 percent); increase revenues (53 percent); offer products at lower prices (35 percent); and decrease time-to-market (35 percent).</a:t>
            </a:r>
          </a:p>
        </p:txBody>
      </p:sp>
    </p:spTree>
    <p:extLst>
      <p:ext uri="{BB962C8B-B14F-4D97-AF65-F5344CB8AC3E}">
        <p14:creationId xmlns:p14="http://schemas.microsoft.com/office/powerpoint/2010/main" val="13298481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Road to Industry 4.0</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
        <p:nvSpPr>
          <p:cNvPr id="4" name="TextBox 3">
            <a:extLst>
              <a:ext uri="{FF2B5EF4-FFF2-40B4-BE49-F238E27FC236}">
                <a16:creationId xmlns:a16="http://schemas.microsoft.com/office/drawing/2014/main" id="{31F28C4A-8F29-1A8C-ADF8-DCC557A21A43}"/>
              </a:ext>
            </a:extLst>
          </p:cNvPr>
          <p:cNvSpPr txBox="1"/>
          <p:nvPr/>
        </p:nvSpPr>
        <p:spPr>
          <a:xfrm>
            <a:off x="775839" y="765560"/>
            <a:ext cx="11058599" cy="5663089"/>
          </a:xfrm>
          <a:prstGeom prst="rect">
            <a:avLst/>
          </a:prstGeom>
          <a:noFill/>
        </p:spPr>
        <p:txBody>
          <a:bodyPr wrap="square">
            <a:spAutoFit/>
          </a:bodyPr>
          <a:lstStyle/>
          <a:p>
            <a:pPr marR="5080" algn="just" defTabSz="1507846" fontAlgn="base">
              <a:spcBef>
                <a:spcPts val="600"/>
              </a:spcBef>
              <a:defRPr/>
            </a:pPr>
            <a:r>
              <a:rPr lang="en-US" sz="1900" b="1" dirty="0">
                <a:latin typeface="Bookman Old Style" panose="02050604050505020204" pitchFamily="18" charset="0"/>
                <a:cs typeface="Andalus" pitchFamily="18" charset="-78"/>
              </a:rPr>
              <a:t>OVERCOMING CHALLENGES IN LEGACY MANUFACTURING SYSTEMS</a:t>
            </a:r>
          </a:p>
          <a:p>
            <a:pPr marR="5080" algn="just" defTabSz="1507846" fontAlgn="base">
              <a:spcBef>
                <a:spcPts val="600"/>
              </a:spcBef>
              <a:defRPr/>
            </a:pPr>
            <a:r>
              <a:rPr lang="en-US" sz="1900" dirty="0">
                <a:latin typeface="Bookman Old Style" panose="02050604050505020204" pitchFamily="18" charset="0"/>
                <a:cs typeface="Andalus" pitchFamily="18" charset="-78"/>
              </a:rPr>
              <a:t>Making the move to Industry 4.0 can seem daunting for many manufacturing </a:t>
            </a:r>
            <a:r>
              <a:rPr lang="en-US" sz="1900" dirty="0" err="1">
                <a:latin typeface="Bookman Old Style" panose="02050604050505020204" pitchFamily="18" charset="0"/>
                <a:cs typeface="Andalus" pitchFamily="18" charset="-78"/>
              </a:rPr>
              <a:t>organisations</a:t>
            </a:r>
            <a:r>
              <a:rPr lang="en-US" sz="1900" dirty="0">
                <a:latin typeface="Bookman Old Style" panose="02050604050505020204" pitchFamily="18" charset="0"/>
                <a:cs typeface="Andalus" pitchFamily="18" charset="-78"/>
              </a:rPr>
              <a:t>. It involves moving away from decades-old legacy systems that are not only highly complex but also critical for the day-to-day operations of the business. Reconfiguring, modifying or replacing major applications can be cumbersome and expensive, as well as hugely disruptive to the business operations.</a:t>
            </a:r>
          </a:p>
          <a:p>
            <a:pPr marR="5080" algn="just" defTabSz="1507846" fontAlgn="base">
              <a:spcBef>
                <a:spcPts val="600"/>
              </a:spcBef>
              <a:defRPr/>
            </a:pPr>
            <a:r>
              <a:rPr lang="en-US" sz="1900" b="1" dirty="0">
                <a:latin typeface="Bookman Old Style" panose="02050604050505020204" pitchFamily="18" charset="0"/>
                <a:cs typeface="Andalus" pitchFamily="18" charset="-78"/>
              </a:rPr>
              <a:t>Embrace Robotic Process Automation (RPA) for Efficiency and Improved Data Insights: </a:t>
            </a:r>
            <a:r>
              <a:rPr lang="en-US" sz="1900" dirty="0">
                <a:latin typeface="Bookman Old Style" panose="02050604050505020204" pitchFamily="18" charset="0"/>
                <a:cs typeface="Andalus" pitchFamily="18" charset="-78"/>
              </a:rPr>
              <a:t>In a shop floor environment, operators need to periodically collect data for time recording, quality checks or productivity reports, among other compliance and business intelligence needs.</a:t>
            </a:r>
          </a:p>
          <a:p>
            <a:pPr marR="5080" algn="just" defTabSz="1507846" fontAlgn="base">
              <a:spcBef>
                <a:spcPts val="600"/>
              </a:spcBef>
              <a:defRPr/>
            </a:pPr>
            <a:r>
              <a:rPr lang="en-US" sz="1900" b="1" dirty="0">
                <a:latin typeface="Bookman Old Style" panose="02050604050505020204" pitchFamily="18" charset="0"/>
                <a:cs typeface="Andalus" pitchFamily="18" charset="-78"/>
              </a:rPr>
              <a:t>Break Down the Data Silos: </a:t>
            </a:r>
            <a:r>
              <a:rPr lang="en-US" sz="1900" dirty="0">
                <a:latin typeface="Bookman Old Style" panose="02050604050505020204" pitchFamily="18" charset="0"/>
                <a:cs typeface="Andalus" pitchFamily="18" charset="-78"/>
              </a:rPr>
              <a:t>In manufacturing and industrial environments with a high dependency on legacy systems, engineers and administrators can spend a significant share of their working hours hunting down information across different databases and systems that are poorly integrated and often isolated from one another.</a:t>
            </a:r>
          </a:p>
          <a:p>
            <a:pPr marR="5080" algn="just" defTabSz="1507846" fontAlgn="base">
              <a:spcBef>
                <a:spcPts val="600"/>
              </a:spcBef>
              <a:defRPr/>
            </a:pPr>
            <a:r>
              <a:rPr lang="en-US" sz="1900" b="1" dirty="0">
                <a:latin typeface="Bookman Old Style" panose="02050604050505020204" pitchFamily="18" charset="0"/>
                <a:cs typeface="Andalus" pitchFamily="18" charset="-78"/>
              </a:rPr>
              <a:t>Adopt Hybrid Cloud to Enable Agile Innovation: </a:t>
            </a:r>
            <a:r>
              <a:rPr lang="en-US" sz="1900" dirty="0">
                <a:latin typeface="Bookman Old Style" panose="02050604050505020204" pitchFamily="18" charset="0"/>
                <a:cs typeface="Andalus" pitchFamily="18" charset="-78"/>
              </a:rPr>
              <a:t>Cloud-based computing is a key enabler of Industry 4.0 and 5.0 technologies. However, many manufacturing leaders may be </a:t>
            </a:r>
            <a:r>
              <a:rPr lang="en-US" sz="1900" dirty="0" err="1">
                <a:latin typeface="Bookman Old Style" panose="02050604050505020204" pitchFamily="18" charset="0"/>
                <a:cs typeface="Andalus" pitchFamily="18" charset="-78"/>
              </a:rPr>
              <a:t>sceptical</a:t>
            </a:r>
            <a:r>
              <a:rPr lang="en-US" sz="1900" dirty="0">
                <a:latin typeface="Bookman Old Style" panose="02050604050505020204" pitchFamily="18" charset="0"/>
                <a:cs typeface="Andalus" pitchFamily="18" charset="-78"/>
              </a:rPr>
              <a:t> about moving critical operational data to third-party cloud service providers due to concerns around security, latency or resiliency.</a:t>
            </a:r>
          </a:p>
        </p:txBody>
      </p:sp>
    </p:spTree>
    <p:extLst>
      <p:ext uri="{BB962C8B-B14F-4D97-AF65-F5344CB8AC3E}">
        <p14:creationId xmlns:p14="http://schemas.microsoft.com/office/powerpoint/2010/main" val="324854189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Todays And Tomorrow Factory</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5" name="Picture 4" descr="/wp-content/uploads/2015/06/3_736763.png">
            <a:hlinkClick r:id="rId4"/>
            <a:extLst>
              <a:ext uri="{FF2B5EF4-FFF2-40B4-BE49-F238E27FC236}">
                <a16:creationId xmlns:a16="http://schemas.microsoft.com/office/drawing/2014/main" id="{368A1D8B-322F-BA87-26E7-34DA903D3CBE}"/>
              </a:ext>
            </a:extLst>
          </p:cNvPr>
          <p:cNvPicPr/>
          <p:nvPr/>
        </p:nvPicPr>
        <p:blipFill rotWithShape="1">
          <a:blip r:embed="rId5">
            <a:extLst>
              <a:ext uri="{28A0092B-C50C-407E-A947-70E740481C1C}">
                <a14:useLocalDpi xmlns:a14="http://schemas.microsoft.com/office/drawing/2010/main" val="0"/>
              </a:ext>
            </a:extLst>
          </a:blip>
          <a:srcRect t="35767" r="4040" b="38082"/>
          <a:stretch/>
        </p:blipFill>
        <p:spPr bwMode="auto">
          <a:xfrm>
            <a:off x="1005063" y="1031361"/>
            <a:ext cx="7816090" cy="995378"/>
          </a:xfrm>
          <a:prstGeom prst="rect">
            <a:avLst/>
          </a:prstGeom>
          <a:noFill/>
          <a:ln w="28575">
            <a:solidFill>
              <a:schemeClr val="tx1"/>
            </a:solidFill>
          </a:ln>
        </p:spPr>
      </p:pic>
      <p:pic>
        <p:nvPicPr>
          <p:cNvPr id="6" name="Picture 5" descr="/wp-content/uploads/2015/06/4_736764.png">
            <a:hlinkClick r:id="rId6"/>
            <a:extLst>
              <a:ext uri="{FF2B5EF4-FFF2-40B4-BE49-F238E27FC236}">
                <a16:creationId xmlns:a16="http://schemas.microsoft.com/office/drawing/2014/main" id="{E02C7050-158F-678D-B01A-DFD66DAB2A5A}"/>
              </a:ext>
            </a:extLst>
          </p:cNvPr>
          <p:cNvPicPr/>
          <p:nvPr/>
        </p:nvPicPr>
        <p:blipFill rotWithShape="1">
          <a:blip r:embed="rId7">
            <a:extLst>
              <a:ext uri="{28A0092B-C50C-407E-A947-70E740481C1C}">
                <a14:useLocalDpi xmlns:a14="http://schemas.microsoft.com/office/drawing/2010/main" val="0"/>
              </a:ext>
            </a:extLst>
          </a:blip>
          <a:srcRect l="69548" t="31631" b="45511"/>
          <a:stretch/>
        </p:blipFill>
        <p:spPr bwMode="auto">
          <a:xfrm>
            <a:off x="9024353" y="956868"/>
            <a:ext cx="2506085" cy="1144363"/>
          </a:xfrm>
          <a:prstGeom prst="rect">
            <a:avLst/>
          </a:prstGeom>
          <a:noFill/>
          <a:ln>
            <a:noFill/>
          </a:ln>
        </p:spPr>
      </p:pic>
      <p:sp>
        <p:nvSpPr>
          <p:cNvPr id="7" name="TextBox 6">
            <a:extLst>
              <a:ext uri="{FF2B5EF4-FFF2-40B4-BE49-F238E27FC236}">
                <a16:creationId xmlns:a16="http://schemas.microsoft.com/office/drawing/2014/main" id="{CDB4B49A-732D-AB97-9435-C5E3A1181771}"/>
              </a:ext>
            </a:extLst>
          </p:cNvPr>
          <p:cNvSpPr txBox="1"/>
          <p:nvPr/>
        </p:nvSpPr>
        <p:spPr>
          <a:xfrm>
            <a:off x="3272079" y="2084897"/>
            <a:ext cx="6526146" cy="369332"/>
          </a:xfrm>
          <a:prstGeom prst="rect">
            <a:avLst/>
          </a:prstGeom>
          <a:noFill/>
        </p:spPr>
        <p:txBody>
          <a:bodyPr wrap="none" rtlCol="0">
            <a:spAutoFit/>
          </a:bodyPr>
          <a:lstStyle/>
          <a:p>
            <a:r>
              <a:rPr lang="en-US" dirty="0">
                <a:latin typeface="Bookman Old Style" panose="02050604050505020204" pitchFamily="18" charset="0"/>
              </a:rPr>
              <a:t>Rigidly sequenced car manufacture on a production line</a:t>
            </a:r>
            <a:endParaRPr lang="en-IN" dirty="0">
              <a:latin typeface="Bookman Old Style" panose="02050604050505020204" pitchFamily="18" charset="0"/>
            </a:endParaRPr>
          </a:p>
        </p:txBody>
      </p:sp>
      <p:sp>
        <p:nvSpPr>
          <p:cNvPr id="8" name="TextBox 7">
            <a:extLst>
              <a:ext uri="{FF2B5EF4-FFF2-40B4-BE49-F238E27FC236}">
                <a16:creationId xmlns:a16="http://schemas.microsoft.com/office/drawing/2014/main" id="{5B98C47D-6D23-A6A6-4470-5D50CF2D7278}"/>
              </a:ext>
            </a:extLst>
          </p:cNvPr>
          <p:cNvSpPr txBox="1"/>
          <p:nvPr/>
        </p:nvSpPr>
        <p:spPr>
          <a:xfrm>
            <a:off x="2439089" y="5990231"/>
            <a:ext cx="7983276" cy="369332"/>
          </a:xfrm>
          <a:prstGeom prst="rect">
            <a:avLst/>
          </a:prstGeom>
          <a:noFill/>
        </p:spPr>
        <p:txBody>
          <a:bodyPr wrap="none" rtlCol="0">
            <a:spAutoFit/>
          </a:bodyPr>
          <a:lstStyle>
            <a:defPPr>
              <a:defRPr lang="en-US"/>
            </a:defPPr>
            <a:lvl1pPr>
              <a:defRPr>
                <a:latin typeface="Bookman Old Style" panose="02050604050505020204" pitchFamily="18" charset="0"/>
              </a:defRPr>
            </a:lvl1pPr>
          </a:lstStyle>
          <a:p>
            <a:r>
              <a:rPr lang="en-US" dirty="0"/>
              <a:t>Decoupled, fully flexible and highly integrated manufacturing system</a:t>
            </a:r>
            <a:endParaRPr lang="en-IN" dirty="0"/>
          </a:p>
        </p:txBody>
      </p:sp>
      <p:pic>
        <p:nvPicPr>
          <p:cNvPr id="22" name="Picture 21" descr="/wp-content/uploads/2015/06/4_736764.png">
            <a:hlinkClick r:id="rId6"/>
            <a:extLst>
              <a:ext uri="{FF2B5EF4-FFF2-40B4-BE49-F238E27FC236}">
                <a16:creationId xmlns:a16="http://schemas.microsoft.com/office/drawing/2014/main" id="{70572762-120F-1A56-AEAC-273D9561685B}"/>
              </a:ext>
            </a:extLst>
          </p:cNvPr>
          <p:cNvPicPr/>
          <p:nvPr/>
        </p:nvPicPr>
        <p:blipFill rotWithShape="1">
          <a:blip r:embed="rId7">
            <a:extLst>
              <a:ext uri="{28A0092B-C50C-407E-A947-70E740481C1C}">
                <a14:useLocalDpi xmlns:a14="http://schemas.microsoft.com/office/drawing/2010/main" val="0"/>
              </a:ext>
            </a:extLst>
          </a:blip>
          <a:srcRect l="1945" t="31631" r="34223" b="5508"/>
          <a:stretch/>
        </p:blipFill>
        <p:spPr bwMode="auto">
          <a:xfrm>
            <a:off x="1005063" y="2772355"/>
            <a:ext cx="7816090" cy="3147060"/>
          </a:xfrm>
          <a:prstGeom prst="rect">
            <a:avLst/>
          </a:prstGeom>
          <a:noFill/>
          <a:ln w="28575">
            <a:solidFill>
              <a:schemeClr val="tx1"/>
            </a:solidFill>
          </a:ln>
        </p:spPr>
      </p:pic>
      <p:pic>
        <p:nvPicPr>
          <p:cNvPr id="23" name="Picture 22" descr="/wp-content/uploads/2015/06/4_736764.png">
            <a:hlinkClick r:id="rId6"/>
            <a:extLst>
              <a:ext uri="{FF2B5EF4-FFF2-40B4-BE49-F238E27FC236}">
                <a16:creationId xmlns:a16="http://schemas.microsoft.com/office/drawing/2014/main" id="{AC7FFFA8-7EFF-5AEE-10E9-A61DA7A77097}"/>
              </a:ext>
            </a:extLst>
          </p:cNvPr>
          <p:cNvPicPr/>
          <p:nvPr/>
        </p:nvPicPr>
        <p:blipFill rotWithShape="1">
          <a:blip r:embed="rId7">
            <a:extLst>
              <a:ext uri="{28A0092B-C50C-407E-A947-70E740481C1C}">
                <a14:useLocalDpi xmlns:a14="http://schemas.microsoft.com/office/drawing/2010/main" val="0"/>
              </a:ext>
            </a:extLst>
          </a:blip>
          <a:srcRect l="69548" t="31631" b="45511"/>
          <a:stretch/>
        </p:blipFill>
        <p:spPr bwMode="auto">
          <a:xfrm>
            <a:off x="9024352" y="3773703"/>
            <a:ext cx="2506085" cy="1144363"/>
          </a:xfrm>
          <a:prstGeom prst="rect">
            <a:avLst/>
          </a:prstGeom>
          <a:noFill/>
          <a:ln>
            <a:noFill/>
          </a:ln>
        </p:spPr>
      </p:pic>
    </p:spTree>
    <p:extLst>
      <p:ext uri="{BB962C8B-B14F-4D97-AF65-F5344CB8AC3E}">
        <p14:creationId xmlns:p14="http://schemas.microsoft.com/office/powerpoint/2010/main" val="3915464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2422891" y="55772"/>
            <a:ext cx="7111074" cy="584775"/>
          </a:xfrm>
          <a:prstGeom prst="rect">
            <a:avLst/>
          </a:prstGeom>
        </p:spPr>
        <p:txBody>
          <a:bodyPr wrap="square">
            <a:spAutoFit/>
          </a:bodyPr>
          <a:lstStyle/>
          <a:p>
            <a:pPr algn="ctr"/>
            <a:r>
              <a:rPr lang="en-US" sz="3200" dirty="0">
                <a:solidFill>
                  <a:srgbClr val="00B0F0"/>
                </a:solidFill>
                <a:latin typeface="Times New Roman" pitchFamily="18" charset="0"/>
                <a:cs typeface="Times New Roman" pitchFamily="18" charset="0"/>
              </a:rPr>
              <a:t>Todays And Tomorrow Factory</a:t>
            </a:r>
          </a:p>
        </p:txBody>
      </p:sp>
      <p:grpSp>
        <p:nvGrpSpPr>
          <p:cNvPr id="2" name="Group 1"/>
          <p:cNvGrpSpPr/>
          <p:nvPr/>
        </p:nvGrpSpPr>
        <p:grpSpPr>
          <a:xfrm>
            <a:off x="27294" y="0"/>
            <a:ext cx="12151058" cy="6844352"/>
            <a:chOff x="27294" y="0"/>
            <a:chExt cx="12151058" cy="6844352"/>
          </a:xfrm>
        </p:grpSpPr>
        <p:grpSp>
          <p:nvGrpSpPr>
            <p:cNvPr id="10" name="Group 9"/>
            <p:cNvGrpSpPr/>
            <p:nvPr/>
          </p:nvGrpSpPr>
          <p:grpSpPr>
            <a:xfrm>
              <a:off x="27294" y="0"/>
              <a:ext cx="12151058" cy="6844352"/>
              <a:chOff x="428" y="0"/>
              <a:chExt cx="12191572" cy="6858992"/>
            </a:xfrm>
          </p:grpSpPr>
          <p:grpSp>
            <p:nvGrpSpPr>
              <p:cNvPr id="11" name="Group 7"/>
              <p:cNvGrpSpPr>
                <a:grpSpLocks/>
              </p:cNvGrpSpPr>
              <p:nvPr/>
            </p:nvGrpSpPr>
            <p:grpSpPr bwMode="auto">
              <a:xfrm>
                <a:off x="428" y="0"/>
                <a:ext cx="12191144" cy="6858000"/>
                <a:chOff x="0" y="0"/>
                <a:chExt cx="20104100" cy="11309350"/>
              </a:xfrm>
            </p:grpSpPr>
            <p:grpSp>
              <p:nvGrpSpPr>
                <p:cNvPr id="13" name="Group 2"/>
                <p:cNvGrpSpPr>
                  <a:grpSpLocks/>
                </p:cNvGrpSpPr>
                <p:nvPr/>
              </p:nvGrpSpPr>
              <p:grpSpPr bwMode="auto">
                <a:xfrm>
                  <a:off x="0" y="0"/>
                  <a:ext cx="20104100" cy="11309350"/>
                  <a:chOff x="0" y="0"/>
                  <a:chExt cx="20104100" cy="11309350"/>
                </a:xfrm>
              </p:grpSpPr>
              <p:grpSp>
                <p:nvGrpSpPr>
                  <p:cNvPr id="17" name="Group 3"/>
                  <p:cNvGrpSpPr>
                    <a:grpSpLocks/>
                  </p:cNvGrpSpPr>
                  <p:nvPr/>
                </p:nvGrpSpPr>
                <p:grpSpPr bwMode="auto">
                  <a:xfrm>
                    <a:off x="0" y="0"/>
                    <a:ext cx="20104100" cy="11309350"/>
                    <a:chOff x="0" y="0"/>
                    <a:chExt cx="20104100" cy="11309350"/>
                  </a:xfrm>
                </p:grpSpPr>
                <p:sp>
                  <p:nvSpPr>
                    <p:cNvPr id="19" name="Rectangle 18"/>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20"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8" name="Picture 4"/>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09190" y="271237"/>
                    <a:ext cx="4090772"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4" name="Group 12"/>
                <p:cNvGrpSpPr>
                  <a:grpSpLocks/>
                </p:cNvGrpSpPr>
                <p:nvPr/>
              </p:nvGrpSpPr>
              <p:grpSpPr bwMode="auto">
                <a:xfrm>
                  <a:off x="1060450" y="92075"/>
                  <a:ext cx="3048000" cy="1011238"/>
                  <a:chOff x="1060450" y="92075"/>
                  <a:chExt cx="3048000" cy="1011238"/>
                </a:xfrm>
              </p:grpSpPr>
              <p:sp>
                <p:nvSpPr>
                  <p:cNvPr id="15" name="object 5"/>
                  <p:cNvSpPr>
                    <a:spLocks noChangeArrowheads="1"/>
                  </p:cNvSpPr>
                  <p:nvPr/>
                </p:nvSpPr>
                <p:spPr bwMode="auto">
                  <a:xfrm>
                    <a:off x="1060450" y="92075"/>
                    <a:ext cx="990600" cy="101123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6"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12" name="TextBox 11"/>
              <p:cNvSpPr txBox="1"/>
              <p:nvPr/>
            </p:nvSpPr>
            <p:spPr>
              <a:xfrm>
                <a:off x="54592" y="6535827"/>
                <a:ext cx="12137408" cy="323165"/>
              </a:xfrm>
              <a:prstGeom prst="rect">
                <a:avLst/>
              </a:prstGeom>
              <a:noFill/>
            </p:spPr>
            <p:txBody>
              <a:bodyPr wrap="square">
                <a:spAutoFit/>
              </a:bodyPr>
              <a:lstStyle/>
              <a:p>
                <a:pPr algn="ctr">
                  <a:defRPr/>
                </a:pPr>
                <a:r>
                  <a:rPr lang="en-US" sz="1500" dirty="0">
                    <a:latin typeface="Times New Roman" pitchFamily="18" charset="0"/>
                    <a:cs typeface="Times New Roman" pitchFamily="18" charset="0"/>
                  </a:rPr>
                  <a:t>Department of Mechanical Engineering, RV College of Engineering, Bangalore-560059</a:t>
                </a:r>
              </a:p>
            </p:txBody>
          </p:sp>
        </p:grpSp>
        <p:sp>
          <p:nvSpPr>
            <p:cNvPr id="21"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3" name="Picture 2">
            <a:extLst>
              <a:ext uri="{FF2B5EF4-FFF2-40B4-BE49-F238E27FC236}">
                <a16:creationId xmlns:a16="http://schemas.microsoft.com/office/drawing/2014/main" id="{1DE7F11E-0D38-9D89-159C-18E0CB8C19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1430" y="933404"/>
            <a:ext cx="9488130" cy="5070219"/>
          </a:xfrm>
          <a:prstGeom prst="rect">
            <a:avLst/>
          </a:prstGeom>
          <a:noFill/>
          <a:ln w="28575">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389491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8" descr="ThankYou.jpg"/>
          <p:cNvPicPr>
            <a:picLocks noGrp="1" noChangeAspect="1"/>
          </p:cNvPicPr>
          <p:nvPr>
            <p:ph idx="1"/>
          </p:nvPr>
        </p:nvPicPr>
        <p:blipFill>
          <a:blip r:embed="rId2" cstate="print"/>
          <a:srcRect t="14468" b="14468"/>
          <a:stretch>
            <a:fillRect/>
          </a:stretch>
        </p:blipFill>
        <p:spPr>
          <a:xfrm>
            <a:off x="2927648" y="980728"/>
            <a:ext cx="7239000" cy="4648200"/>
          </a:xfrm>
          <a:prstGeom prst="round2DiagRect">
            <a:avLst>
              <a:gd name="adj1" fmla="val 11403"/>
              <a:gd name="adj2" fmla="val 0"/>
            </a:avLst>
          </a:prstGeom>
        </p:spPr>
      </p:pic>
      <p:grpSp>
        <p:nvGrpSpPr>
          <p:cNvPr id="3" name="Group 2"/>
          <p:cNvGrpSpPr/>
          <p:nvPr/>
        </p:nvGrpSpPr>
        <p:grpSpPr>
          <a:xfrm>
            <a:off x="27294" y="0"/>
            <a:ext cx="12151058" cy="6844352"/>
            <a:chOff x="27294" y="0"/>
            <a:chExt cx="12151058" cy="6844352"/>
          </a:xfrm>
        </p:grpSpPr>
        <p:grpSp>
          <p:nvGrpSpPr>
            <p:cNvPr id="5" name="Group 4"/>
            <p:cNvGrpSpPr/>
            <p:nvPr/>
          </p:nvGrpSpPr>
          <p:grpSpPr>
            <a:xfrm>
              <a:off x="27294" y="0"/>
              <a:ext cx="12151058" cy="6844352"/>
              <a:chOff x="428" y="0"/>
              <a:chExt cx="12191572" cy="6858992"/>
            </a:xfrm>
          </p:grpSpPr>
          <p:grpSp>
            <p:nvGrpSpPr>
              <p:cNvPr id="7" name="Group 7"/>
              <p:cNvGrpSpPr>
                <a:grpSpLocks/>
              </p:cNvGrpSpPr>
              <p:nvPr/>
            </p:nvGrpSpPr>
            <p:grpSpPr bwMode="auto">
              <a:xfrm>
                <a:off x="428" y="0"/>
                <a:ext cx="12191144" cy="6858000"/>
                <a:chOff x="0" y="0"/>
                <a:chExt cx="20104100" cy="11309350"/>
              </a:xfrm>
            </p:grpSpPr>
            <p:grpSp>
              <p:nvGrpSpPr>
                <p:cNvPr id="9" name="Group 2"/>
                <p:cNvGrpSpPr>
                  <a:grpSpLocks/>
                </p:cNvGrpSpPr>
                <p:nvPr/>
              </p:nvGrpSpPr>
              <p:grpSpPr bwMode="auto">
                <a:xfrm>
                  <a:off x="0" y="0"/>
                  <a:ext cx="20104100" cy="11309350"/>
                  <a:chOff x="0" y="0"/>
                  <a:chExt cx="20104100" cy="11309350"/>
                </a:xfrm>
              </p:grpSpPr>
              <p:grpSp>
                <p:nvGrpSpPr>
                  <p:cNvPr id="13" name="Group 3"/>
                  <p:cNvGrpSpPr>
                    <a:grpSpLocks/>
                  </p:cNvGrpSpPr>
                  <p:nvPr/>
                </p:nvGrpSpPr>
                <p:grpSpPr bwMode="auto">
                  <a:xfrm>
                    <a:off x="0" y="0"/>
                    <a:ext cx="20104100" cy="11309350"/>
                    <a:chOff x="0" y="0"/>
                    <a:chExt cx="20104100" cy="11309350"/>
                  </a:xfrm>
                </p:grpSpPr>
                <p:sp>
                  <p:nvSpPr>
                    <p:cNvPr id="15" name="Rectangle 14"/>
                    <p:cNvSpPr/>
                    <p:nvPr/>
                  </p:nvSpPr>
                  <p:spPr bwMode="auto">
                    <a:xfrm>
                      <a:off x="0" y="0"/>
                      <a:ext cx="20104100" cy="11309350"/>
                    </a:xfrm>
                    <a:prstGeom prst="rect">
                      <a:avLst/>
                    </a:prstGeom>
                    <a:no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16" name="object 4"/>
                    <p:cNvSpPr>
                      <a:spLocks/>
                    </p:cNvSpPr>
                    <p:nvPr/>
                  </p:nvSpPr>
                  <p:spPr bwMode="auto">
                    <a:xfrm>
                      <a:off x="1008063" y="1192213"/>
                      <a:ext cx="18527712"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pic>
                <p:nvPicPr>
                  <p:cNvPr id="14" name="Picture 4"/>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509190" y="198119"/>
                    <a:ext cx="4090771" cy="813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 name="Group 12"/>
                <p:cNvGrpSpPr>
                  <a:grpSpLocks/>
                </p:cNvGrpSpPr>
                <p:nvPr/>
              </p:nvGrpSpPr>
              <p:grpSpPr bwMode="auto">
                <a:xfrm>
                  <a:off x="1060450" y="92075"/>
                  <a:ext cx="3048000" cy="1011238"/>
                  <a:chOff x="1060450" y="92075"/>
                  <a:chExt cx="3048000" cy="1011238"/>
                </a:xfrm>
              </p:grpSpPr>
              <p:sp>
                <p:nvSpPr>
                  <p:cNvPr id="11" name="object 5"/>
                  <p:cNvSpPr>
                    <a:spLocks noChangeArrowheads="1"/>
                  </p:cNvSpPr>
                  <p:nvPr/>
                </p:nvSpPr>
                <p:spPr bwMode="auto">
                  <a:xfrm>
                    <a:off x="1060450" y="92075"/>
                    <a:ext cx="990600" cy="1011238"/>
                  </a:xfrm>
                  <a:prstGeom prst="rect">
                    <a:avLst/>
                  </a:prstGeom>
                  <a:blipFill dpi="0" rotWithShape="1">
                    <a:blip r:embed="rId4"/>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spcBef>
                        <a:spcPct val="20000"/>
                      </a:spcBef>
                      <a:defRPr>
                        <a:solidFill>
                          <a:schemeClr val="tx1"/>
                        </a:solidFill>
                        <a:latin typeface="Calibri" panose="020F0502020204030204" pitchFamily="34" charset="0"/>
                        <a:ea typeface="MS PGothic" panose="020B0600070205080204" pitchFamily="34" charset="-128"/>
                      </a:defRPr>
                    </a:lvl1pPr>
                    <a:lvl2pPr marL="742950" indent="-285750">
                      <a:spcBef>
                        <a:spcPct val="20000"/>
                      </a:spcBef>
                      <a:defRPr>
                        <a:solidFill>
                          <a:schemeClr val="tx1"/>
                        </a:solidFill>
                        <a:latin typeface="Calibri" panose="020F0502020204030204" pitchFamily="34" charset="0"/>
                        <a:ea typeface="MS PGothic" panose="020B0600070205080204" pitchFamily="34" charset="-128"/>
                      </a:defRPr>
                    </a:lvl2pPr>
                    <a:lvl3pPr marL="1143000" indent="-228600">
                      <a:spcBef>
                        <a:spcPct val="20000"/>
                      </a:spcBef>
                      <a:defRPr>
                        <a:solidFill>
                          <a:schemeClr val="tx1"/>
                        </a:solidFill>
                        <a:latin typeface="Calibri" panose="020F0502020204030204" pitchFamily="34" charset="0"/>
                        <a:ea typeface="MS PGothic" panose="020B0600070205080204" pitchFamily="34" charset="-128"/>
                      </a:defRPr>
                    </a:lvl3pPr>
                    <a:lvl4pPr marL="1600200" indent="-228600">
                      <a:spcBef>
                        <a:spcPct val="20000"/>
                      </a:spcBef>
                      <a:defRPr>
                        <a:solidFill>
                          <a:schemeClr val="tx1"/>
                        </a:solidFill>
                        <a:latin typeface="Calibri" panose="020F0502020204030204" pitchFamily="34" charset="0"/>
                        <a:ea typeface="MS PGothic" panose="020B0600070205080204" pitchFamily="34" charset="-128"/>
                      </a:defRPr>
                    </a:lvl4pPr>
                    <a:lvl5pPr marL="2057400" indent="-228600">
                      <a:spcBef>
                        <a:spcPct val="20000"/>
                      </a:spcBef>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MS PGothic" panose="020B0600070205080204" pitchFamily="34" charset="-128"/>
                      </a:defRPr>
                    </a:lvl9pPr>
                  </a:lstStyle>
                  <a:p>
                    <a:pPr eaLnBrk="1" hangingPunct="1">
                      <a:spcBef>
                        <a:spcPct val="0"/>
                      </a:spcBef>
                    </a:pPr>
                    <a:endParaRPr lang="en-US" altLang="en-US" sz="1092"/>
                  </a:p>
                </p:txBody>
              </p:sp>
              <p:sp>
                <p:nvSpPr>
                  <p:cNvPr id="12" name="object 6"/>
                  <p:cNvSpPr txBox="1">
                    <a:spLocks noChangeArrowheads="1"/>
                  </p:cNvSpPr>
                  <p:nvPr/>
                </p:nvSpPr>
                <p:spPr bwMode="auto">
                  <a:xfrm>
                    <a:off x="2203450" y="288925"/>
                    <a:ext cx="1905000" cy="650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086" rIns="0" bIns="0">
                    <a:spAutoFit/>
                  </a:bodyPr>
                  <a:lstStyle>
                    <a:lvl1pPr marL="127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spcBef>
                        <a:spcPts val="61"/>
                      </a:spcBef>
                    </a:pPr>
                    <a:r>
                      <a:rPr lang="en-IN" sz="1213" dirty="0">
                        <a:solidFill>
                          <a:srgbClr val="005893"/>
                        </a:solidFill>
                        <a:latin typeface="Helvetica-Bold"/>
                      </a:rPr>
                      <a:t>RV College of </a:t>
                    </a:r>
                  </a:p>
                  <a:p>
                    <a:pPr>
                      <a:spcBef>
                        <a:spcPts val="61"/>
                      </a:spcBef>
                    </a:pPr>
                    <a:r>
                      <a:rPr lang="en-IN" sz="1213" dirty="0">
                        <a:solidFill>
                          <a:srgbClr val="005893"/>
                        </a:solidFill>
                        <a:latin typeface="Helvetica-Bold"/>
                      </a:rPr>
                      <a:t>Engineering</a:t>
                    </a:r>
                    <a:endParaRPr lang="en-US" sz="1213" dirty="0">
                      <a:solidFill>
                        <a:srgbClr val="005893"/>
                      </a:solidFill>
                      <a:latin typeface="Helvetica-Bold"/>
                    </a:endParaRPr>
                  </a:p>
                </p:txBody>
              </p:sp>
            </p:grpSp>
          </p:grpSp>
          <p:sp>
            <p:nvSpPr>
              <p:cNvPr id="8" name="TextBox 7"/>
              <p:cNvSpPr txBox="1"/>
              <p:nvPr/>
            </p:nvSpPr>
            <p:spPr>
              <a:xfrm>
                <a:off x="54592" y="6535827"/>
                <a:ext cx="12137408" cy="323165"/>
              </a:xfrm>
              <a:prstGeom prst="rect">
                <a:avLst/>
              </a:prstGeom>
              <a:noFill/>
            </p:spPr>
            <p:txBody>
              <a:bodyPr wrap="square">
                <a:spAutoFit/>
              </a:bodyPr>
              <a:lstStyle/>
              <a:p>
                <a:pPr>
                  <a:defRPr/>
                </a:pPr>
                <a:r>
                  <a:rPr lang="en-US" sz="1500" b="1" dirty="0">
                    <a:latin typeface="Times New Roman" pitchFamily="18" charset="0"/>
                    <a:cs typeface="Times New Roman" pitchFamily="18" charset="0"/>
                  </a:rPr>
                  <a:t>Dr. GANGADHAR ANGADI </a:t>
                </a:r>
                <a:r>
                  <a:rPr lang="en-US" sz="1500" dirty="0">
                    <a:latin typeface="Times New Roman" pitchFamily="18" charset="0"/>
                    <a:cs typeface="Times New Roman" pitchFamily="18" charset="0"/>
                  </a:rPr>
                  <a:t>(GT&amp;TC, BE, </a:t>
                </a:r>
                <a:r>
                  <a:rPr lang="en-US" sz="1500" dirty="0" err="1">
                    <a:latin typeface="Times New Roman" pitchFamily="18" charset="0"/>
                    <a:cs typeface="Times New Roman" pitchFamily="18" charset="0"/>
                  </a:rPr>
                  <a:t>MTech</a:t>
                </a:r>
                <a:r>
                  <a:rPr lang="en-US" sz="1500" dirty="0">
                    <a:latin typeface="Times New Roman" pitchFamily="18" charset="0"/>
                    <a:cs typeface="Times New Roman" pitchFamily="18" charset="0"/>
                  </a:rPr>
                  <a:t> and PhD), Assistant Professor, Dept. of Mech. </a:t>
                </a:r>
                <a:r>
                  <a:rPr lang="en-US" sz="1500" dirty="0" err="1">
                    <a:latin typeface="Times New Roman" pitchFamily="18" charset="0"/>
                    <a:cs typeface="Times New Roman" pitchFamily="18" charset="0"/>
                  </a:rPr>
                  <a:t>Engg</a:t>
                </a:r>
                <a:r>
                  <a:rPr lang="en-US" sz="1500" dirty="0">
                    <a:latin typeface="Times New Roman" pitchFamily="18" charset="0"/>
                    <a:cs typeface="Times New Roman" pitchFamily="18" charset="0"/>
                  </a:rPr>
                  <a:t>., RV College of Engineering, Bangalore-560059</a:t>
                </a:r>
              </a:p>
            </p:txBody>
          </p:sp>
        </p:grpSp>
        <p:sp>
          <p:nvSpPr>
            <p:cNvPr id="6" name="object 4"/>
            <p:cNvSpPr>
              <a:spLocks/>
            </p:cNvSpPr>
            <p:nvPr/>
          </p:nvSpPr>
          <p:spPr bwMode="auto">
            <a:xfrm>
              <a:off x="597884" y="6496693"/>
              <a:ext cx="11197885" cy="0"/>
            </a:xfrm>
            <a:custGeom>
              <a:avLst/>
              <a:gdLst>
                <a:gd name="T0" fmla="*/ 0 w 18527395"/>
                <a:gd name="T1" fmla="*/ 18537637 w 18527395"/>
                <a:gd name="T2" fmla="*/ 0 60000 65536"/>
                <a:gd name="T3" fmla="*/ 0 60000 65536"/>
              </a:gdLst>
              <a:ahLst/>
              <a:cxnLst>
                <a:cxn ang="T2">
                  <a:pos x="T0" y="0"/>
                </a:cxn>
                <a:cxn ang="T3">
                  <a:pos x="T1" y="0"/>
                </a:cxn>
              </a:cxnLst>
              <a:rect l="0" t="0" r="r" b="b"/>
              <a:pathLst>
                <a:path w="18527395">
                  <a:moveTo>
                    <a:pt x="0" y="0"/>
                  </a:moveTo>
                  <a:lnTo>
                    <a:pt x="18526859" y="0"/>
                  </a:lnTo>
                </a:path>
              </a:pathLst>
            </a:custGeom>
            <a:noFill/>
            <a:ln w="57150">
              <a:solidFill>
                <a:schemeClr val="accent1">
                  <a:lumMod val="75000"/>
                </a:schemeClr>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sz="1092"/>
            </a:p>
          </p:txBody>
        </p:sp>
      </p:grpSp>
    </p:spTree>
    <p:extLst>
      <p:ext uri="{BB962C8B-B14F-4D97-AF65-F5344CB8AC3E}">
        <p14:creationId xmlns:p14="http://schemas.microsoft.com/office/powerpoint/2010/main" val="733319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6">
            <a:extLst>
              <a:ext uri="{FF2B5EF4-FFF2-40B4-BE49-F238E27FC236}">
                <a16:creationId xmlns:a16="http://schemas.microsoft.com/office/drawing/2014/main" id="{0522BDAC-B07A-A742-2049-FC768EBFAC1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88900"/>
            <a:ext cx="12271376"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TextBox 12">
            <a:extLst>
              <a:ext uri="{FF2B5EF4-FFF2-40B4-BE49-F238E27FC236}">
                <a16:creationId xmlns:a16="http://schemas.microsoft.com/office/drawing/2014/main" id="{6189390D-0F04-41E1-FFA0-83788FCC88A0}"/>
              </a:ext>
            </a:extLst>
          </p:cNvPr>
          <p:cNvSpPr txBox="1">
            <a:spLocks noChangeArrowheads="1"/>
          </p:cNvSpPr>
          <p:nvPr/>
        </p:nvSpPr>
        <p:spPr bwMode="auto">
          <a:xfrm>
            <a:off x="2971800" y="34607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6148" name="Rectangle 5">
            <a:extLst>
              <a:ext uri="{FF2B5EF4-FFF2-40B4-BE49-F238E27FC236}">
                <a16:creationId xmlns:a16="http://schemas.microsoft.com/office/drawing/2014/main" id="{AAAE807B-703A-E2F9-A215-10EC20CB842D}"/>
              </a:ext>
            </a:extLst>
          </p:cNvPr>
          <p:cNvSpPr>
            <a:spLocks noChangeArrowheads="1"/>
          </p:cNvSpPr>
          <p:nvPr/>
        </p:nvSpPr>
        <p:spPr bwMode="auto">
          <a:xfrm>
            <a:off x="357188" y="1528763"/>
            <a:ext cx="11477625" cy="4057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spcBef>
                <a:spcPct val="0"/>
              </a:spcBef>
              <a:buFontTx/>
              <a:buNone/>
            </a:pPr>
            <a:r>
              <a:rPr lang="en-US" altLang="en-US" sz="2400" b="1">
                <a:solidFill>
                  <a:srgbClr val="C00000"/>
                </a:solidFill>
                <a:latin typeface="Playfair Display" panose="00000500000000000000" pitchFamily="2" charset="0"/>
              </a:rPr>
              <a:t>UNIT- II (10 hours)</a:t>
            </a:r>
          </a:p>
          <a:p>
            <a:pPr algn="just">
              <a:lnSpc>
                <a:spcPct val="200000"/>
              </a:lnSpc>
              <a:spcBef>
                <a:spcPct val="0"/>
              </a:spcBef>
              <a:buFontTx/>
              <a:buNone/>
            </a:pPr>
            <a:r>
              <a:rPr lang="en-GB" altLang="en-US" sz="2400" b="1">
                <a:latin typeface="Playfair Display" panose="00000500000000000000" pitchFamily="2" charset="0"/>
              </a:rPr>
              <a:t>Opportunities and Challenges : </a:t>
            </a:r>
            <a:r>
              <a:rPr lang="en-GB" altLang="en-US" sz="2000">
                <a:latin typeface="Playfair Display" panose="00000500000000000000" pitchFamily="2" charset="0"/>
              </a:rPr>
              <a:t>Lack of resources, Availability of skilled workers, Broadband infrastructure, Policies, Future of Works and Skills in the Industry 4.0 Era</a:t>
            </a:r>
          </a:p>
          <a:p>
            <a:pPr algn="just">
              <a:lnSpc>
                <a:spcPct val="200000"/>
              </a:lnSpc>
              <a:spcBef>
                <a:spcPct val="0"/>
              </a:spcBef>
              <a:buFontTx/>
              <a:buNone/>
            </a:pPr>
            <a:r>
              <a:rPr lang="en-GB" altLang="en-US" sz="2400" b="1">
                <a:latin typeface="Playfair Display" panose="00000500000000000000" pitchFamily="2" charset="0"/>
              </a:rPr>
              <a:t>Horizontal and Vertical Integration :</a:t>
            </a:r>
            <a:r>
              <a:rPr lang="en-GB" altLang="en-US" sz="2000">
                <a:latin typeface="Playfair Display" panose="00000500000000000000" pitchFamily="2" charset="0"/>
              </a:rPr>
              <a:t>End-to-end engineering of the overall value chain, Digital integration platforms, Role of machine sensors, Sensing classification according to measuring variables, Machine-to-Machine communication.</a:t>
            </a:r>
            <a:endParaRPr lang="en-GB" altLang="en-US" sz="2400">
              <a:latin typeface="Playfair Display" panose="00000500000000000000" pitchFamily="2"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6">
            <a:extLst>
              <a:ext uri="{FF2B5EF4-FFF2-40B4-BE49-F238E27FC236}">
                <a16:creationId xmlns:a16="http://schemas.microsoft.com/office/drawing/2014/main" id="{F43054AF-9ADF-0EF4-7BA3-EE7A0B949B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1" name="TextBox 10">
            <a:extLst>
              <a:ext uri="{FF2B5EF4-FFF2-40B4-BE49-F238E27FC236}">
                <a16:creationId xmlns:a16="http://schemas.microsoft.com/office/drawing/2014/main" id="{0770307C-8414-6416-7300-E5129D61F1E2}"/>
              </a:ext>
            </a:extLst>
          </p:cNvPr>
          <p:cNvSpPr txBox="1">
            <a:spLocks noChangeArrowheads="1"/>
          </p:cNvSpPr>
          <p:nvPr/>
        </p:nvSpPr>
        <p:spPr bwMode="auto">
          <a:xfrm>
            <a:off x="517525" y="985838"/>
            <a:ext cx="11155363" cy="369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buFont typeface="Arial" panose="020B0604020202020204" pitchFamily="34" charset="0"/>
              <a:buNone/>
            </a:pPr>
            <a:r>
              <a:rPr lang="en-US" altLang="en-US" sz="2400" b="1">
                <a:solidFill>
                  <a:srgbClr val="C00000"/>
                </a:solidFill>
                <a:latin typeface="Playfair Display" panose="00000500000000000000" pitchFamily="2" charset="0"/>
              </a:rPr>
              <a:t>UNIT-III (10 hours)</a:t>
            </a:r>
          </a:p>
          <a:p>
            <a:pPr algn="just">
              <a:lnSpc>
                <a:spcPct val="200000"/>
              </a:lnSpc>
              <a:buFont typeface="Arial" panose="020B0604020202020204" pitchFamily="34" charset="0"/>
              <a:buNone/>
            </a:pPr>
            <a:r>
              <a:rPr lang="en-GB" altLang="en-US" sz="2400" b="1">
                <a:latin typeface="Playfair Display" panose="00000500000000000000" pitchFamily="2" charset="0"/>
              </a:rPr>
              <a:t>Smart Worker, </a:t>
            </a:r>
            <a:r>
              <a:rPr lang="en-GB" altLang="en-US" sz="2000">
                <a:latin typeface="Playfair Display" panose="00000500000000000000" pitchFamily="2" charset="0"/>
              </a:rPr>
              <a:t>Augmented and Virtual Reality, Industrial Applications – Maintenance, Assembly, Collaborative operations, Training</a:t>
            </a:r>
          </a:p>
          <a:p>
            <a:pPr algn="just">
              <a:lnSpc>
                <a:spcPct val="200000"/>
              </a:lnSpc>
              <a:buFont typeface="Arial" panose="020B0604020202020204" pitchFamily="34" charset="0"/>
              <a:buNone/>
            </a:pPr>
            <a:r>
              <a:rPr lang="en-GB" altLang="en-US" sz="2400" b="1">
                <a:latin typeface="Playfair Display" panose="00000500000000000000" pitchFamily="2" charset="0"/>
              </a:rPr>
              <a:t>Digital-to-Physical, </a:t>
            </a:r>
            <a:r>
              <a:rPr lang="en-GB" altLang="en-US" sz="2000">
                <a:latin typeface="Playfair Display" panose="00000500000000000000" pitchFamily="2" charset="0"/>
              </a:rPr>
              <a:t>Additive Manufacturing technologies, Advantages, impact on environment, Applications – Automotive, Aerospace, Electronics, Medical.</a:t>
            </a:r>
          </a:p>
        </p:txBody>
      </p:sp>
      <p:sp>
        <p:nvSpPr>
          <p:cNvPr id="7172" name="TextBox 12">
            <a:extLst>
              <a:ext uri="{FF2B5EF4-FFF2-40B4-BE49-F238E27FC236}">
                <a16:creationId xmlns:a16="http://schemas.microsoft.com/office/drawing/2014/main" id="{472D32CA-3A0A-D2FE-C6CD-0728E7C1EF59}"/>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6">
            <a:extLst>
              <a:ext uri="{FF2B5EF4-FFF2-40B4-BE49-F238E27FC236}">
                <a16:creationId xmlns:a16="http://schemas.microsoft.com/office/drawing/2014/main" id="{0D1BD484-F1F3-FD2B-459B-97D3BF0D73D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375" y="-217488"/>
            <a:ext cx="12271375"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5" name="TextBox 10">
            <a:extLst>
              <a:ext uri="{FF2B5EF4-FFF2-40B4-BE49-F238E27FC236}">
                <a16:creationId xmlns:a16="http://schemas.microsoft.com/office/drawing/2014/main" id="{1EBCA437-9565-0D0E-0C04-C3F049A781AA}"/>
              </a:ext>
            </a:extLst>
          </p:cNvPr>
          <p:cNvSpPr txBox="1">
            <a:spLocks noChangeArrowheads="1"/>
          </p:cNvSpPr>
          <p:nvPr/>
        </p:nvSpPr>
        <p:spPr bwMode="auto">
          <a:xfrm>
            <a:off x="182563" y="1254125"/>
            <a:ext cx="11826875" cy="3538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buFont typeface="Arial" panose="020B0604020202020204" pitchFamily="34" charset="0"/>
              <a:buNone/>
            </a:pPr>
            <a:r>
              <a:rPr lang="en-US" altLang="en-US" sz="2400" b="1">
                <a:solidFill>
                  <a:srgbClr val="C00000"/>
                </a:solidFill>
                <a:latin typeface="Playfair Display" panose="00000500000000000000" pitchFamily="2" charset="0"/>
              </a:rPr>
              <a:t>UNIT-IV (08 hours)</a:t>
            </a:r>
          </a:p>
          <a:p>
            <a:pPr algn="just">
              <a:lnSpc>
                <a:spcPct val="200000"/>
              </a:lnSpc>
              <a:spcBef>
                <a:spcPct val="0"/>
              </a:spcBef>
              <a:buFont typeface="Arial" panose="020B0604020202020204" pitchFamily="34" charset="0"/>
              <a:buNone/>
            </a:pPr>
            <a:r>
              <a:rPr lang="en-GB" altLang="en-US" sz="2400" b="1">
                <a:latin typeface="Playfair Display" panose="00000500000000000000" pitchFamily="2" charset="0"/>
              </a:rPr>
              <a:t>Digital Twin, </a:t>
            </a:r>
            <a:r>
              <a:rPr lang="en-GB" altLang="en-US" sz="2000">
                <a:latin typeface="Playfair Display" panose="00000500000000000000" pitchFamily="2" charset="0"/>
              </a:rPr>
              <a:t>Virtual factory, Total Productive Maintenance, Understanding I 4.0 in MSMEs, Industry 5.0</a:t>
            </a:r>
            <a:endParaRPr lang="en-GB" altLang="en-US" sz="2400">
              <a:latin typeface="Playfair Display" panose="00000500000000000000" pitchFamily="2" charset="0"/>
            </a:endParaRPr>
          </a:p>
          <a:p>
            <a:pPr algn="just">
              <a:lnSpc>
                <a:spcPct val="200000"/>
              </a:lnSpc>
              <a:spcBef>
                <a:spcPct val="0"/>
              </a:spcBef>
              <a:buFont typeface="Arial" panose="020B0604020202020204" pitchFamily="34" charset="0"/>
              <a:buNone/>
            </a:pPr>
            <a:r>
              <a:rPr lang="en-GB" altLang="en-US" sz="2400" b="1">
                <a:latin typeface="Playfair Display" panose="00000500000000000000" pitchFamily="2" charset="0"/>
              </a:rPr>
              <a:t>Cloud Computing</a:t>
            </a:r>
          </a:p>
          <a:p>
            <a:pPr algn="just">
              <a:lnSpc>
                <a:spcPct val="200000"/>
              </a:lnSpc>
              <a:spcBef>
                <a:spcPct val="0"/>
              </a:spcBef>
              <a:buFont typeface="Arial" panose="020B0604020202020204" pitchFamily="34" charset="0"/>
              <a:buNone/>
            </a:pPr>
            <a:r>
              <a:rPr lang="en-GB" altLang="en-US" sz="2000">
                <a:latin typeface="Playfair Display" panose="00000500000000000000" pitchFamily="2" charset="0"/>
              </a:rPr>
              <a:t>Fundamentals, Cloud / Edge Computing and Industry 4.0, The IT/OT convergence, Cyber Security.</a:t>
            </a:r>
          </a:p>
          <a:p>
            <a:pPr algn="just"/>
            <a:endParaRPr lang="en-IN" altLang="en-US" sz="2000">
              <a:latin typeface="Times New Roman" panose="02020603050405020304" pitchFamily="18" charset="0"/>
              <a:ea typeface="Batang" panose="02030600000101010101" pitchFamily="18" charset="-127"/>
            </a:endParaRPr>
          </a:p>
        </p:txBody>
      </p:sp>
      <p:sp>
        <p:nvSpPr>
          <p:cNvPr id="8196" name="TextBox 12">
            <a:extLst>
              <a:ext uri="{FF2B5EF4-FFF2-40B4-BE49-F238E27FC236}">
                <a16:creationId xmlns:a16="http://schemas.microsoft.com/office/drawing/2014/main" id="{40B8A3D4-772F-5ABE-5EF3-DAA8E2B88FCA}"/>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6">
            <a:extLst>
              <a:ext uri="{FF2B5EF4-FFF2-40B4-BE49-F238E27FC236}">
                <a16:creationId xmlns:a16="http://schemas.microsoft.com/office/drawing/2014/main" id="{5A6A5F3C-E6A3-4FE6-43D5-8E8032CD42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474663"/>
            <a:ext cx="12271375" cy="733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TextBox 12">
            <a:extLst>
              <a:ext uri="{FF2B5EF4-FFF2-40B4-BE49-F238E27FC236}">
                <a16:creationId xmlns:a16="http://schemas.microsoft.com/office/drawing/2014/main" id="{EF76DA6F-CA4D-617F-5BC3-D7350A7B6373}"/>
              </a:ext>
            </a:extLst>
          </p:cNvPr>
          <p:cNvSpPr txBox="1">
            <a:spLocks noChangeArrowheads="1"/>
          </p:cNvSpPr>
          <p:nvPr/>
        </p:nvSpPr>
        <p:spPr bwMode="auto">
          <a:xfrm>
            <a:off x="3011488" y="-37147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
        <p:nvSpPr>
          <p:cNvPr id="3" name="Rectangle 5">
            <a:extLst>
              <a:ext uri="{FF2B5EF4-FFF2-40B4-BE49-F238E27FC236}">
                <a16:creationId xmlns:a16="http://schemas.microsoft.com/office/drawing/2014/main" id="{4A398341-53EB-663D-1D59-472CAF25FD26}"/>
              </a:ext>
            </a:extLst>
          </p:cNvPr>
          <p:cNvSpPr>
            <a:spLocks noChangeArrowheads="1"/>
          </p:cNvSpPr>
          <p:nvPr/>
        </p:nvSpPr>
        <p:spPr bwMode="auto">
          <a:xfrm>
            <a:off x="314325" y="657225"/>
            <a:ext cx="11642725" cy="4673600"/>
          </a:xfrm>
          <a:prstGeom prst="rect">
            <a:avLst/>
          </a:prstGeom>
          <a:noFill/>
          <a:ln>
            <a:noFill/>
          </a:ln>
          <a:effectLst/>
        </p:spPr>
        <p:txBody>
          <a:bodyPr anchor="ctr">
            <a:spAutoFit/>
          </a:bodyPr>
          <a:lstStyle/>
          <a:p>
            <a:pPr algn="ctr" eaLnBrk="1" hangingPunct="1">
              <a:lnSpc>
                <a:spcPct val="200000"/>
              </a:lnSpc>
              <a:spcAft>
                <a:spcPts val="0"/>
              </a:spcAft>
              <a:defRPr/>
            </a:pPr>
            <a:r>
              <a:rPr lang="en-US" sz="2400" b="1" dirty="0">
                <a:solidFill>
                  <a:srgbClr val="C00000"/>
                </a:solidFill>
                <a:latin typeface="Playfair Display"/>
              </a:rPr>
              <a:t>Unit- V (08 hours)</a:t>
            </a:r>
          </a:p>
          <a:p>
            <a:pPr marL="342900" indent="-342900" algn="just" eaLnBrk="1" hangingPunct="1">
              <a:lnSpc>
                <a:spcPct val="200000"/>
              </a:lnSpc>
              <a:spcAft>
                <a:spcPts val="0"/>
              </a:spcAft>
              <a:buFont typeface="Wingdings" panose="05000000000000000000" pitchFamily="2" charset="2"/>
              <a:buChar char="Ø"/>
              <a:defRPr/>
            </a:pPr>
            <a:r>
              <a:rPr lang="en-US" sz="2400" b="1" dirty="0">
                <a:latin typeface="Playfair Display"/>
              </a:rPr>
              <a:t>Artificial Intelligence</a:t>
            </a:r>
          </a:p>
          <a:p>
            <a:pPr algn="just" eaLnBrk="1" hangingPunct="1">
              <a:lnSpc>
                <a:spcPct val="200000"/>
              </a:lnSpc>
              <a:spcAft>
                <a:spcPts val="0"/>
              </a:spcAft>
              <a:defRPr/>
            </a:pPr>
            <a:r>
              <a:rPr lang="en-US" sz="2000" dirty="0">
                <a:latin typeface="Playfair Display"/>
              </a:rPr>
              <a:t>Fundamentals, Case Studies, Technology paradigms in production logistics - Intelligent conveyor system, Intelligent commissioning system, Intelligent production machine, Intelligent load carrier, Applications</a:t>
            </a:r>
          </a:p>
          <a:p>
            <a:pPr marL="342900" indent="-342900" algn="just" eaLnBrk="1" hangingPunct="1">
              <a:lnSpc>
                <a:spcPct val="200000"/>
              </a:lnSpc>
              <a:spcAft>
                <a:spcPts val="0"/>
              </a:spcAft>
              <a:buFont typeface="Wingdings" panose="05000000000000000000" pitchFamily="2" charset="2"/>
              <a:buChar char="Ø"/>
              <a:defRPr/>
            </a:pPr>
            <a:r>
              <a:rPr lang="en-US" sz="2400" b="1" dirty="0">
                <a:latin typeface="Playfair Display"/>
              </a:rPr>
              <a:t>Intelligent Objects </a:t>
            </a:r>
            <a:r>
              <a:rPr lang="en-US" sz="2000" dirty="0">
                <a:latin typeface="Playfair Display"/>
              </a:rPr>
              <a:t>(user-oriented functions), Technological realization of Intelligent Objects (product-oriented functions).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6">
            <a:extLst>
              <a:ext uri="{FF2B5EF4-FFF2-40B4-BE49-F238E27FC236}">
                <a16:creationId xmlns:a16="http://schemas.microsoft.com/office/drawing/2014/main" id="{278C7B58-827D-465B-7555-EC110465F77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95250"/>
            <a:ext cx="12271375" cy="693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0">
            <a:extLst>
              <a:ext uri="{FF2B5EF4-FFF2-40B4-BE49-F238E27FC236}">
                <a16:creationId xmlns:a16="http://schemas.microsoft.com/office/drawing/2014/main" id="{76D88CC7-C520-685E-9F4D-6CAE79D1DAEF}"/>
              </a:ext>
            </a:extLst>
          </p:cNvPr>
          <p:cNvSpPr txBox="1">
            <a:spLocks noChangeArrowheads="1"/>
          </p:cNvSpPr>
          <p:nvPr/>
        </p:nvSpPr>
        <p:spPr bwMode="auto">
          <a:xfrm>
            <a:off x="274638" y="828675"/>
            <a:ext cx="11764962" cy="4556125"/>
          </a:xfrm>
          <a:prstGeom prst="rect">
            <a:avLst/>
          </a:prstGeom>
          <a:noFill/>
          <a:ln>
            <a:noFill/>
          </a:ln>
        </p:spPr>
        <p:txBody>
          <a:bodyPr>
            <a:spAutoFit/>
          </a:bodyPr>
          <a:lstStyle>
            <a:lvl1pPr eaLnBrk="0" hangingPunct="0">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eaLnBrk="0" hangingPunct="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eaLnBrk="0" hangingPunct="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200000"/>
              </a:lnSpc>
              <a:spcBef>
                <a:spcPct val="0"/>
              </a:spcBef>
              <a:buFontTx/>
              <a:buNone/>
              <a:defRPr/>
            </a:pPr>
            <a:r>
              <a:rPr lang="en-US" altLang="en-US" sz="2400" b="1" dirty="0">
                <a:solidFill>
                  <a:srgbClr val="C00000"/>
                </a:solidFill>
                <a:latin typeface="Bookman Old Style" panose="02050604050505020204" pitchFamily="18" charset="0"/>
              </a:rPr>
              <a:t>COURSE OUTCOME:</a:t>
            </a:r>
            <a:endParaRPr lang="en-IN" altLang="en-US" sz="2400" dirty="0">
              <a:solidFill>
                <a:srgbClr val="C00000"/>
              </a:solidFill>
              <a:latin typeface="Bookman Old Style" panose="02050604050505020204" pitchFamily="18" charset="0"/>
            </a:endParaRPr>
          </a:p>
          <a:p>
            <a:pPr algn="just">
              <a:lnSpc>
                <a:spcPct val="200000"/>
              </a:lnSpc>
              <a:spcBef>
                <a:spcPct val="0"/>
              </a:spcBef>
              <a:buFontTx/>
              <a:buNone/>
              <a:defRPr/>
            </a:pPr>
            <a:r>
              <a:rPr lang="en-US" altLang="en-US" sz="2400" b="1" u="sng" dirty="0">
                <a:latin typeface="Bookman Old Style" panose="02050604050505020204" pitchFamily="18" charset="0"/>
              </a:rPr>
              <a:t>After going through this course, the student will be able to</a:t>
            </a:r>
            <a:r>
              <a:rPr lang="en-US" altLang="en-US" sz="2400" u="sng" dirty="0">
                <a:latin typeface="Bookman Old Style" panose="02050604050505020204" pitchFamily="18" charset="0"/>
              </a:rPr>
              <a:t>:</a:t>
            </a:r>
            <a:endParaRPr lang="en-IN" altLang="en-US" sz="2400" u="sng" dirty="0">
              <a:latin typeface="Bookman Old Style" panose="02050604050505020204" pitchFamily="18" charset="0"/>
            </a:endParaRP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Get acquainted with concept of industry 4.O, It’s evolution and its components</a:t>
            </a: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Requirements of I4.O, modern tools and software requirements for the implementation of I4.O, </a:t>
            </a:r>
          </a:p>
          <a:p>
            <a:pPr marL="342900" indent="-342900" algn="just">
              <a:lnSpc>
                <a:spcPct val="200000"/>
              </a:lnSpc>
              <a:spcBef>
                <a:spcPct val="0"/>
              </a:spcBef>
              <a:buFont typeface="Wingdings" panose="05000000000000000000" pitchFamily="2" charset="2"/>
              <a:buChar char="Ø"/>
              <a:defRPr/>
            </a:pPr>
            <a:r>
              <a:rPr lang="en-US" altLang="en-US" sz="2000" dirty="0">
                <a:latin typeface="Bookman Old Style" panose="02050604050505020204" pitchFamily="18" charset="0"/>
              </a:rPr>
              <a:t>Understand the concept of digital twin, modern manufacturing,  cloud computing, Artificial intelligence etc.</a:t>
            </a:r>
            <a:endParaRPr lang="en-US" altLang="en-US" sz="1800" dirty="0">
              <a:latin typeface="Bookman Old Style" panose="02050604050505020204" pitchFamily="18" charset="0"/>
            </a:endParaRPr>
          </a:p>
        </p:txBody>
      </p:sp>
      <p:sp>
        <p:nvSpPr>
          <p:cNvPr id="10244" name="TextBox 12">
            <a:extLst>
              <a:ext uri="{FF2B5EF4-FFF2-40B4-BE49-F238E27FC236}">
                <a16:creationId xmlns:a16="http://schemas.microsoft.com/office/drawing/2014/main" id="{7E437F11-EFC1-5B1D-CAE0-46328847F249}"/>
              </a:ext>
            </a:extLst>
          </p:cNvPr>
          <p:cNvSpPr txBox="1">
            <a:spLocks noChangeArrowheads="1"/>
          </p:cNvSpPr>
          <p:nvPr/>
        </p:nvSpPr>
        <p:spPr bwMode="auto">
          <a:xfrm>
            <a:off x="2971800" y="98425"/>
            <a:ext cx="62484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6">
            <a:extLst>
              <a:ext uri="{FF2B5EF4-FFF2-40B4-BE49-F238E27FC236}">
                <a16:creationId xmlns:a16="http://schemas.microsoft.com/office/drawing/2014/main" id="{CEFDF323-081D-1C26-42C7-DA439211293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688" y="-217488"/>
            <a:ext cx="12271376" cy="707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Box 12">
            <a:extLst>
              <a:ext uri="{FF2B5EF4-FFF2-40B4-BE49-F238E27FC236}">
                <a16:creationId xmlns:a16="http://schemas.microsoft.com/office/drawing/2014/main" id="{B860D9C6-70F3-633C-B3F2-CAC3AE362BC5}"/>
              </a:ext>
            </a:extLst>
          </p:cNvPr>
          <p:cNvSpPr txBox="1">
            <a:spLocks noChangeArrowheads="1"/>
          </p:cNvSpPr>
          <p:nvPr/>
        </p:nvSpPr>
        <p:spPr bwMode="auto">
          <a:xfrm>
            <a:off x="2971800" y="80963"/>
            <a:ext cx="62484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5pPr>
            <a:lvl6pPr marL="25146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defTabSz="45720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a:lnSpc>
                <a:spcPct val="100000"/>
              </a:lnSpc>
              <a:spcBef>
                <a:spcPct val="0"/>
              </a:spcBef>
              <a:buFontTx/>
              <a:buNone/>
            </a:pPr>
            <a:r>
              <a:rPr lang="en-US" altLang="en-US" sz="2400" b="1">
                <a:solidFill>
                  <a:srgbClr val="C00000"/>
                </a:solidFill>
                <a:latin typeface="Bookman Old Style" panose="02050604050505020204" pitchFamily="18" charset="0"/>
              </a:rPr>
              <a:t>INTRODOCTION TO SYLLABUS</a:t>
            </a:r>
            <a:endParaRPr lang="en-US" altLang="en-US" sz="2400">
              <a:solidFill>
                <a:srgbClr val="C00000"/>
              </a:solidFill>
              <a:latin typeface="Bookman Old Style" panose="02050604050505020204" pitchFamily="18" charset="0"/>
            </a:endParaRPr>
          </a:p>
        </p:txBody>
      </p:sp>
      <p:graphicFrame>
        <p:nvGraphicFramePr>
          <p:cNvPr id="2" name="Table 1">
            <a:extLst>
              <a:ext uri="{FF2B5EF4-FFF2-40B4-BE49-F238E27FC236}">
                <a16:creationId xmlns:a16="http://schemas.microsoft.com/office/drawing/2014/main" id="{BC0568A8-26EB-402C-642E-4B8D93701E28}"/>
              </a:ext>
            </a:extLst>
          </p:cNvPr>
          <p:cNvGraphicFramePr>
            <a:graphicFrameLocks noGrp="1"/>
          </p:cNvGraphicFramePr>
          <p:nvPr>
            <p:extLst>
              <p:ext uri="{D42A27DB-BD31-4B8C-83A1-F6EECF244321}">
                <p14:modId xmlns:p14="http://schemas.microsoft.com/office/powerpoint/2010/main" val="3908797453"/>
              </p:ext>
            </p:extLst>
          </p:nvPr>
        </p:nvGraphicFramePr>
        <p:xfrm>
          <a:off x="396875" y="898525"/>
          <a:ext cx="11566525" cy="5181600"/>
        </p:xfrm>
        <a:graphic>
          <a:graphicData uri="http://schemas.openxmlformats.org/drawingml/2006/table">
            <a:tbl>
              <a:tblPr firstRow="1" firstCol="1" lastRow="1" lastCol="1" bandRow="1" bandCol="1">
                <a:tableStyleId>{21E4AEA4-8DFA-4A89-87EB-49C32662AFE0}</a:tableStyleId>
              </a:tblPr>
              <a:tblGrid>
                <a:gridCol w="884753">
                  <a:extLst>
                    <a:ext uri="{9D8B030D-6E8A-4147-A177-3AD203B41FA5}">
                      <a16:colId xmlns:a16="http://schemas.microsoft.com/office/drawing/2014/main" val="20000"/>
                    </a:ext>
                  </a:extLst>
                </a:gridCol>
                <a:gridCol w="10681772">
                  <a:extLst>
                    <a:ext uri="{9D8B030D-6E8A-4147-A177-3AD203B41FA5}">
                      <a16:colId xmlns:a16="http://schemas.microsoft.com/office/drawing/2014/main" val="20001"/>
                    </a:ext>
                  </a:extLst>
                </a:gridCol>
              </a:tblGrid>
              <a:tr h="1295400">
                <a:tc>
                  <a:txBody>
                    <a:bodyPr/>
                    <a:lstStyle/>
                    <a:p>
                      <a:pPr>
                        <a:spcAft>
                          <a:spcPts val="0"/>
                        </a:spcAft>
                      </a:pPr>
                      <a:r>
                        <a:rPr lang="en-US" sz="2400" dirty="0">
                          <a:solidFill>
                            <a:schemeClr val="tx1"/>
                          </a:solidFill>
                          <a:effectLst/>
                          <a:latin typeface="Bookman Old Style" panose="02050604050505020204" pitchFamily="18" charset="0"/>
                        </a:rPr>
                        <a:t>CO1</a:t>
                      </a:r>
                      <a:endParaRPr lang="en-IN" sz="2400" dirty="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Identify the basic components of Industry 4.0.</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295400">
                <a:tc>
                  <a:txBody>
                    <a:bodyPr/>
                    <a:lstStyle/>
                    <a:p>
                      <a:pPr>
                        <a:spcAft>
                          <a:spcPts val="0"/>
                        </a:spcAft>
                      </a:pPr>
                      <a:r>
                        <a:rPr lang="en-US" sz="2400" dirty="0">
                          <a:solidFill>
                            <a:schemeClr val="tx1"/>
                          </a:solidFill>
                          <a:effectLst/>
                          <a:latin typeface="Bookman Old Style" panose="02050604050505020204" pitchFamily="18" charset="0"/>
                        </a:rPr>
                        <a:t>CO2</a:t>
                      </a:r>
                      <a:endParaRPr lang="en-IN" sz="2400" dirty="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Analyze the role of digital twin and cloud for modern manufacturing.</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295400">
                <a:tc>
                  <a:txBody>
                    <a:bodyPr/>
                    <a:lstStyle/>
                    <a:p>
                      <a:pPr>
                        <a:spcAft>
                          <a:spcPts val="0"/>
                        </a:spcAft>
                      </a:pPr>
                      <a:r>
                        <a:rPr lang="en-US" sz="2400">
                          <a:solidFill>
                            <a:schemeClr val="tx1"/>
                          </a:solidFill>
                          <a:effectLst/>
                          <a:latin typeface="Bookman Old Style" panose="02050604050505020204" pitchFamily="18" charset="0"/>
                        </a:rPr>
                        <a:t>CO3</a:t>
                      </a:r>
                      <a:endParaRPr lang="en-IN" sz="240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Create smart and digital models for industrial scenario.</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295400">
                <a:tc>
                  <a:txBody>
                    <a:bodyPr/>
                    <a:lstStyle/>
                    <a:p>
                      <a:pPr>
                        <a:spcAft>
                          <a:spcPts val="0"/>
                        </a:spcAft>
                      </a:pPr>
                      <a:r>
                        <a:rPr lang="en-US" sz="2400">
                          <a:solidFill>
                            <a:schemeClr val="tx1"/>
                          </a:solidFill>
                          <a:effectLst/>
                          <a:latin typeface="Bookman Old Style" panose="02050604050505020204" pitchFamily="18" charset="0"/>
                        </a:rPr>
                        <a:t>CO4</a:t>
                      </a:r>
                      <a:endParaRPr lang="en-IN" sz="2400">
                        <a:solidFill>
                          <a:schemeClr val="tx1"/>
                        </a:solidFill>
                        <a:effectLst/>
                        <a:latin typeface="Bookman Old Style" panose="02050604050505020204" pitchFamily="18" charset="0"/>
                        <a:ea typeface="Batang"/>
                      </a:endParaRPr>
                    </a:p>
                  </a:txBody>
                  <a:tcPr marL="68576" marR="68576"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indent="-1270" fontAlgn="t">
                        <a:lnSpc>
                          <a:spcPct val="107000"/>
                        </a:lnSpc>
                        <a:spcAft>
                          <a:spcPts val="800"/>
                        </a:spcAft>
                      </a:pPr>
                      <a:r>
                        <a:rPr lang="en-IN" sz="2400" dirty="0">
                          <a:solidFill>
                            <a:schemeClr val="tx1"/>
                          </a:solidFill>
                          <a:effectLst/>
                          <a:latin typeface="Bookman Old Style" panose="02050604050505020204" pitchFamily="18" charset="0"/>
                        </a:rPr>
                        <a:t>Understand Artificial intelligence models for modern manufacturing. </a:t>
                      </a:r>
                      <a:endParaRPr lang="en-GB" sz="2400"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19579</TotalTime>
  <Words>3995</Words>
  <Application>Microsoft Office PowerPoint</Application>
  <PresentationFormat>Widescreen</PresentationFormat>
  <Paragraphs>301</Paragraphs>
  <Slides>39</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39</vt:i4>
      </vt:variant>
    </vt:vector>
  </HeadingPairs>
  <TitlesOfParts>
    <vt:vector size="54" baseType="lpstr">
      <vt:lpstr>ＭＳ Ｐゴシック</vt:lpstr>
      <vt:lpstr>ＭＳ Ｐゴシック</vt:lpstr>
      <vt:lpstr>Andalus</vt:lpstr>
      <vt:lpstr>Arial</vt:lpstr>
      <vt:lpstr>Batang</vt:lpstr>
      <vt:lpstr>Bookman Old Style</vt:lpstr>
      <vt:lpstr>Calibri</vt:lpstr>
      <vt:lpstr>Helvetica-Bold</vt:lpstr>
      <vt:lpstr>Playfair Display</vt:lpstr>
      <vt:lpstr>Times New Roman</vt:lpstr>
      <vt:lpstr>Tw Cen MT</vt:lpstr>
      <vt:lpstr>Tw Cen MT Condensed</vt:lpstr>
      <vt:lpstr>Wingdings</vt:lpstr>
      <vt:lpstr>Wingdings 3</vt:lpstr>
      <vt:lpstr>Integral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Gangadhar</dc:creator>
  <cp:lastModifiedBy>dell</cp:lastModifiedBy>
  <cp:revision>464</cp:revision>
  <dcterms:created xsi:type="dcterms:W3CDTF">2020-08-10T15:24:49Z</dcterms:created>
  <dcterms:modified xsi:type="dcterms:W3CDTF">2024-10-28T17:41:19Z</dcterms:modified>
</cp:coreProperties>
</file>