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406" r:id="rId3"/>
    <p:sldId id="466" r:id="rId4"/>
    <p:sldId id="447" r:id="rId5"/>
    <p:sldId id="446" r:id="rId6"/>
    <p:sldId id="448" r:id="rId7"/>
    <p:sldId id="449" r:id="rId8"/>
    <p:sldId id="451" r:id="rId9"/>
    <p:sldId id="452" r:id="rId10"/>
    <p:sldId id="453" r:id="rId11"/>
    <p:sldId id="515" r:id="rId12"/>
    <p:sldId id="516" r:id="rId13"/>
    <p:sldId id="456" r:id="rId14"/>
    <p:sldId id="457" r:id="rId15"/>
    <p:sldId id="458" r:id="rId16"/>
    <p:sldId id="469" r:id="rId17"/>
    <p:sldId id="461" r:id="rId18"/>
    <p:sldId id="462" r:id="rId19"/>
    <p:sldId id="463" r:id="rId20"/>
    <p:sldId id="464" r:id="rId21"/>
    <p:sldId id="477" r:id="rId22"/>
    <p:sldId id="472" r:id="rId23"/>
    <p:sldId id="478" r:id="rId24"/>
    <p:sldId id="480" r:id="rId25"/>
    <p:sldId id="481" r:id="rId26"/>
    <p:sldId id="494" r:id="rId27"/>
    <p:sldId id="482" r:id="rId28"/>
    <p:sldId id="473" r:id="rId29"/>
    <p:sldId id="510" r:id="rId30"/>
    <p:sldId id="474" r:id="rId31"/>
    <p:sldId id="483" r:id="rId32"/>
    <p:sldId id="488" r:id="rId33"/>
    <p:sldId id="514" r:id="rId34"/>
    <p:sldId id="489" r:id="rId35"/>
    <p:sldId id="493" r:id="rId36"/>
    <p:sldId id="491" r:id="rId37"/>
    <p:sldId id="484" r:id="rId38"/>
    <p:sldId id="511" r:id="rId39"/>
    <p:sldId id="485" r:id="rId40"/>
    <p:sldId id="495" r:id="rId41"/>
    <p:sldId id="518" r:id="rId42"/>
    <p:sldId id="519" r:id="rId43"/>
    <p:sldId id="502" r:id="rId44"/>
    <p:sldId id="486" r:id="rId45"/>
    <p:sldId id="496" r:id="rId46"/>
    <p:sldId id="520" r:id="rId47"/>
    <p:sldId id="521" r:id="rId48"/>
    <p:sldId id="503" r:id="rId49"/>
    <p:sldId id="497" r:id="rId50"/>
    <p:sldId id="475" r:id="rId51"/>
    <p:sldId id="522" r:id="rId52"/>
    <p:sldId id="523" r:id="rId53"/>
    <p:sldId id="498" r:id="rId54"/>
    <p:sldId id="501" r:id="rId55"/>
    <p:sldId id="504" r:id="rId56"/>
    <p:sldId id="507" r:id="rId57"/>
    <p:sldId id="508" r:id="rId58"/>
    <p:sldId id="512" r:id="rId59"/>
    <p:sldId id="513" r:id="rId60"/>
    <p:sldId id="256" r:id="rId61"/>
    <p:sldId id="428" r:id="rId62"/>
    <p:sldId id="430" r:id="rId63"/>
    <p:sldId id="431" r:id="rId64"/>
    <p:sldId id="429" r:id="rId65"/>
    <p:sldId id="432" r:id="rId66"/>
    <p:sldId id="434" r:id="rId67"/>
    <p:sldId id="435" r:id="rId68"/>
    <p:sldId id="433" r:id="rId69"/>
    <p:sldId id="437" r:id="rId70"/>
    <p:sldId id="438" r:id="rId71"/>
    <p:sldId id="439" r:id="rId72"/>
    <p:sldId id="440" r:id="rId73"/>
    <p:sldId id="441" r:id="rId74"/>
    <p:sldId id="442" r:id="rId75"/>
    <p:sldId id="443" r:id="rId76"/>
    <p:sldId id="444" r:id="rId77"/>
    <p:sldId id="445" r:id="rId78"/>
  </p:sldIdLst>
  <p:sldSz cx="20104100" cy="11309350"/>
  <p:notesSz cx="20104100" cy="1130935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681748"/>
    <a:srgbClr val="5E6D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AAF49-1CC6-452F-BA77-8FE87B0BD3B9}" v="10" dt="2023-01-31T18:25:09.3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84" autoAdjust="0"/>
  </p:normalViewPr>
  <p:slideViewPr>
    <p:cSldViewPr>
      <p:cViewPr varScale="1">
        <p:scale>
          <a:sx n="38" d="100"/>
          <a:sy n="38" d="100"/>
        </p:scale>
        <p:origin x="72" y="2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783DB002-07E3-4702-BC9E-47EF86327FC5}" type="datetimeFigureOut">
              <a:rPr lang="en-US" altLang="en-US"/>
              <a:pPr>
                <a:defRPr/>
              </a:pPr>
              <a:t>2/1/2023</a:t>
            </a:fld>
            <a:endParaRPr lang="en-US" altLang="en-US"/>
          </a:p>
        </p:txBody>
      </p:sp>
      <p:sp>
        <p:nvSpPr>
          <p:cNvPr id="6" name="Holder 6"/>
          <p:cNvSpPr>
            <a:spLocks noGrp="1"/>
          </p:cNvSpPr>
          <p:nvPr>
            <p:ph type="sldNum" sz="quarter" idx="12"/>
          </p:nvPr>
        </p:nvSpPr>
        <p:spPr/>
        <p:txBody>
          <a:bodyPr/>
          <a:lstStyle>
            <a:lvl1pPr>
              <a:defRPr/>
            </a:lvl1pPr>
          </a:lstStyle>
          <a:p>
            <a:pPr>
              <a:defRPr/>
            </a:pPr>
            <a:fld id="{7A8F0608-38AB-44FC-A3A3-47A4FB2F2BB0}" type="slidenum">
              <a:rPr lang="en-US" altLang="en-US"/>
              <a:pPr>
                <a:defRPr/>
              </a:pPr>
              <a:t>‹#›</a:t>
            </a:fld>
            <a:endParaRPr lang="en-US" altLang="en-US"/>
          </a:p>
        </p:txBody>
      </p:sp>
    </p:spTree>
    <p:extLst>
      <p:ext uri="{BB962C8B-B14F-4D97-AF65-F5344CB8AC3E}">
        <p14:creationId xmlns:p14="http://schemas.microsoft.com/office/powerpoint/2010/main" val="1562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234B167D-7027-4E4D-BE64-BEFEC94FB624}" type="datetimeFigureOut">
              <a:rPr lang="en-US" altLang="en-US"/>
              <a:pPr>
                <a:defRPr/>
              </a:pPr>
              <a:t>2/1/2023</a:t>
            </a:fld>
            <a:endParaRPr lang="en-US" altLang="en-US"/>
          </a:p>
        </p:txBody>
      </p:sp>
      <p:sp>
        <p:nvSpPr>
          <p:cNvPr id="6" name="Holder 6"/>
          <p:cNvSpPr>
            <a:spLocks noGrp="1"/>
          </p:cNvSpPr>
          <p:nvPr>
            <p:ph type="sldNum" sz="quarter" idx="12"/>
          </p:nvPr>
        </p:nvSpPr>
        <p:spPr/>
        <p:txBody>
          <a:bodyPr/>
          <a:lstStyle>
            <a:lvl1pPr>
              <a:defRPr/>
            </a:lvl1pPr>
          </a:lstStyle>
          <a:p>
            <a:pPr>
              <a:defRPr/>
            </a:pPr>
            <a:fld id="{0A3EC52A-D8AB-434B-BC07-D329C588E250}" type="slidenum">
              <a:rPr lang="en-US" altLang="en-US"/>
              <a:pPr>
                <a:defRPr/>
              </a:pPr>
              <a:t>‹#›</a:t>
            </a:fld>
            <a:endParaRPr lang="en-US" altLang="en-US"/>
          </a:p>
        </p:txBody>
      </p:sp>
    </p:spTree>
    <p:extLst>
      <p:ext uri="{BB962C8B-B14F-4D97-AF65-F5344CB8AC3E}">
        <p14:creationId xmlns:p14="http://schemas.microsoft.com/office/powerpoint/2010/main" val="39965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0E8C6738-63C0-4070-AA94-3151206B47BF}" type="datetimeFigureOut">
              <a:rPr lang="en-US" altLang="en-US"/>
              <a:pPr>
                <a:defRPr/>
              </a:pPr>
              <a:t>2/1/2023</a:t>
            </a:fld>
            <a:endParaRPr lang="en-US" altLang="en-US"/>
          </a:p>
        </p:txBody>
      </p:sp>
      <p:sp>
        <p:nvSpPr>
          <p:cNvPr id="7" name="Holder 6"/>
          <p:cNvSpPr>
            <a:spLocks noGrp="1"/>
          </p:cNvSpPr>
          <p:nvPr>
            <p:ph type="sldNum" sz="quarter" idx="12"/>
          </p:nvPr>
        </p:nvSpPr>
        <p:spPr/>
        <p:txBody>
          <a:bodyPr/>
          <a:lstStyle>
            <a:lvl1pPr>
              <a:defRPr/>
            </a:lvl1pPr>
          </a:lstStyle>
          <a:p>
            <a:pPr>
              <a:defRPr/>
            </a:pPr>
            <a:fld id="{7EFD5A9A-395D-4C55-AA60-CEBB0CC8DA2A}" type="slidenum">
              <a:rPr lang="en-US" altLang="en-US"/>
              <a:pPr>
                <a:defRPr/>
              </a:pPr>
              <a:t>‹#›</a:t>
            </a:fld>
            <a:endParaRPr lang="en-US" altLang="en-US"/>
          </a:p>
        </p:txBody>
      </p:sp>
    </p:spTree>
    <p:extLst>
      <p:ext uri="{BB962C8B-B14F-4D97-AF65-F5344CB8AC3E}">
        <p14:creationId xmlns:p14="http://schemas.microsoft.com/office/powerpoint/2010/main" val="220680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BD671996-4EFD-458D-A07C-23C614548DB4}" type="datetimeFigureOut">
              <a:rPr lang="en-US" altLang="en-US"/>
              <a:pPr>
                <a:defRPr/>
              </a:pPr>
              <a:t>2/1/2023</a:t>
            </a:fld>
            <a:endParaRPr lang="en-US" altLang="en-US"/>
          </a:p>
        </p:txBody>
      </p:sp>
      <p:sp>
        <p:nvSpPr>
          <p:cNvPr id="5" name="Holder 6"/>
          <p:cNvSpPr>
            <a:spLocks noGrp="1"/>
          </p:cNvSpPr>
          <p:nvPr>
            <p:ph type="sldNum" sz="quarter" idx="12"/>
          </p:nvPr>
        </p:nvSpPr>
        <p:spPr/>
        <p:txBody>
          <a:bodyPr/>
          <a:lstStyle>
            <a:lvl1pPr>
              <a:defRPr/>
            </a:lvl1pPr>
          </a:lstStyle>
          <a:p>
            <a:pPr>
              <a:defRPr/>
            </a:pPr>
            <a:fld id="{8D8F014C-D181-4CC1-B6F0-B0315801271F}" type="slidenum">
              <a:rPr lang="en-US" altLang="en-US"/>
              <a:pPr>
                <a:defRPr/>
              </a:pPr>
              <a:t>‹#›</a:t>
            </a:fld>
            <a:endParaRPr lang="en-US" altLang="en-US"/>
          </a:p>
        </p:txBody>
      </p:sp>
    </p:spTree>
    <p:extLst>
      <p:ext uri="{BB962C8B-B14F-4D97-AF65-F5344CB8AC3E}">
        <p14:creationId xmlns:p14="http://schemas.microsoft.com/office/powerpoint/2010/main" val="223566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57586CF7-794D-4D79-95FE-73A0AC565B65}" type="datetimeFigureOut">
              <a:rPr lang="en-US" altLang="en-US"/>
              <a:pPr>
                <a:defRPr/>
              </a:pPr>
              <a:t>2/1/2023</a:t>
            </a:fld>
            <a:endParaRPr lang="en-US" altLang="en-US"/>
          </a:p>
        </p:txBody>
      </p:sp>
      <p:sp>
        <p:nvSpPr>
          <p:cNvPr id="4" name="Holder 6"/>
          <p:cNvSpPr>
            <a:spLocks noGrp="1"/>
          </p:cNvSpPr>
          <p:nvPr>
            <p:ph type="sldNum" sz="quarter" idx="12"/>
          </p:nvPr>
        </p:nvSpPr>
        <p:spPr/>
        <p:txBody>
          <a:bodyPr/>
          <a:lstStyle>
            <a:lvl1pPr>
              <a:defRPr/>
            </a:lvl1pPr>
          </a:lstStyle>
          <a:p>
            <a:pPr>
              <a:defRPr/>
            </a:pPr>
            <a:fld id="{D7748B24-F3C3-4908-BDDD-322E27B72471}" type="slidenum">
              <a:rPr lang="en-US" altLang="en-US"/>
              <a:pPr>
                <a:defRPr/>
              </a:pPr>
              <a:t>‹#›</a:t>
            </a:fld>
            <a:endParaRPr lang="en-US" altLang="en-US"/>
          </a:p>
        </p:txBody>
      </p:sp>
    </p:spTree>
    <p:extLst>
      <p:ext uri="{BB962C8B-B14F-4D97-AF65-F5344CB8AC3E}">
        <p14:creationId xmlns:p14="http://schemas.microsoft.com/office/powerpoint/2010/main" val="186905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7" name="bk object 17"/>
          <p:cNvSpPr>
            <a:spLocks/>
          </p:cNvSpPr>
          <p:nvPr/>
        </p:nvSpPr>
        <p:spPr bwMode="auto">
          <a:xfrm>
            <a:off x="0" y="11274425"/>
            <a:ext cx="20075525" cy="0"/>
          </a:xfrm>
          <a:custGeom>
            <a:avLst/>
            <a:gdLst>
              <a:gd name="T0" fmla="*/ 0 w 20076160"/>
              <a:gd name="T1" fmla="*/ 20053822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8" name="bk object 18"/>
          <p:cNvSpPr>
            <a:spLocks/>
          </p:cNvSpPr>
          <p:nvPr/>
        </p:nvSpPr>
        <p:spPr bwMode="auto">
          <a:xfrm>
            <a:off x="2857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9" name="bk object 19"/>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0" name="bk object 20"/>
          <p:cNvSpPr>
            <a:spLocks/>
          </p:cNvSpPr>
          <p:nvPr/>
        </p:nvSpPr>
        <p:spPr bwMode="auto">
          <a:xfrm>
            <a:off x="20075525" y="11261725"/>
            <a:ext cx="28575" cy="23813"/>
          </a:xfrm>
          <a:custGeom>
            <a:avLst/>
            <a:gdLst>
              <a:gd name="T0" fmla="*/ 0 w 28575"/>
              <a:gd name="T1" fmla="*/ 95606 h 22859"/>
              <a:gd name="T2" fmla="*/ 28061 w 28575"/>
              <a:gd name="T3" fmla="*/ 95606 h 22859"/>
              <a:gd name="T4" fmla="*/ 28061 w 28575"/>
              <a:gd name="T5" fmla="*/ 0 h 22859"/>
              <a:gd name="T6" fmla="*/ 0 w 28575"/>
              <a:gd name="T7" fmla="*/ 0 h 22859"/>
              <a:gd name="T8" fmla="*/ 0 w 28575"/>
              <a:gd name="T9" fmla="*/ 95606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31" name="bk object 21"/>
          <p:cNvSpPr>
            <a:spLocks/>
          </p:cNvSpPr>
          <p:nvPr/>
        </p:nvSpPr>
        <p:spPr bwMode="auto">
          <a:xfrm>
            <a:off x="2007552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2" name="Holder 2"/>
          <p:cNvSpPr>
            <a:spLocks noGrp="1"/>
          </p:cNvSpPr>
          <p:nvPr>
            <p:ph type="title"/>
          </p:nvPr>
        </p:nvSpPr>
        <p:spPr bwMode="auto">
          <a:xfrm>
            <a:off x="581025" y="407988"/>
            <a:ext cx="18942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p:cNvSpPr>
            <a:spLocks noGrp="1"/>
          </p:cNvSpPr>
          <p:nvPr>
            <p:ph type="body" idx="1"/>
          </p:nvPr>
        </p:nvSpPr>
        <p:spPr bwMode="auto">
          <a:xfrm>
            <a:off x="2746375" y="2613025"/>
            <a:ext cx="146113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ea typeface="ＭＳ Ｐゴシック" pitchFamily="34" charset="-128"/>
              </a:defRPr>
            </a:lvl1pPr>
          </a:lstStyle>
          <a:p>
            <a:pPr>
              <a:defRPr/>
            </a:pPr>
            <a:fld id="{F6F7ACD0-EA26-47F8-99DE-669A32F85D74}" type="datetimeFigureOut">
              <a:rPr lang="en-US" altLang="en-US"/>
              <a:pPr>
                <a:defRPr/>
              </a:pPr>
              <a:t>2/1/2023</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4C10351B-FD4D-45AF-964C-E9272E9668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6675" y="-5080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7171" name="object 2"/>
          <p:cNvSpPr txBox="1">
            <a:spLocks noChangeArrowheads="1"/>
          </p:cNvSpPr>
          <p:nvPr/>
        </p:nvSpPr>
        <p:spPr bwMode="auto">
          <a:xfrm>
            <a:off x="1403350" y="5265738"/>
            <a:ext cx="18402300" cy="27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r" eaLnBrk="1" hangingPunct="1">
              <a:spcBef>
                <a:spcPts val="88"/>
              </a:spcBef>
            </a:pPr>
            <a:r>
              <a:rPr lang="en-US" altLang="en-US" sz="6000" dirty="0">
                <a:solidFill>
                  <a:srgbClr val="005893"/>
                </a:solidFill>
                <a:latin typeface="Playfair Display" pitchFamily="2" charset="0"/>
              </a:rPr>
              <a:t>Unit - III </a:t>
            </a:r>
          </a:p>
          <a:p>
            <a:pPr algn="r" eaLnBrk="1" hangingPunct="1">
              <a:spcBef>
                <a:spcPts val="88"/>
              </a:spcBef>
            </a:pPr>
            <a:r>
              <a:rPr lang="en-IN" altLang="en-US" sz="6000" b="1" dirty="0"/>
              <a:t>Decision Control and Looping Statements, and Arrays</a:t>
            </a:r>
            <a:endParaRPr lang="en-US" altLang="en-US" sz="6000" dirty="0">
              <a:solidFill>
                <a:srgbClr val="005893"/>
              </a:solidFill>
              <a:latin typeface="Playfair Display" pitchFamily="2" charset="0"/>
            </a:endParaRPr>
          </a:p>
          <a:p>
            <a:pPr algn="r" eaLnBrk="1" hangingPunct="1">
              <a:spcBef>
                <a:spcPts val="88"/>
              </a:spcBef>
            </a:pPr>
            <a:endParaRPr lang="en-US" altLang="en-US" sz="2800" dirty="0">
              <a:solidFill>
                <a:srgbClr val="005893"/>
              </a:solidFill>
              <a:latin typeface="Helvetica-Bold" charset="0"/>
            </a:endParaRPr>
          </a:p>
          <a:p>
            <a:pPr algn="r" eaLnBrk="1" hangingPunct="1">
              <a:spcBef>
                <a:spcPts val="88"/>
              </a:spcBef>
            </a:pPr>
            <a:endParaRPr lang="en-US" altLang="en-US" sz="2800" dirty="0">
              <a:solidFill>
                <a:srgbClr val="005893"/>
              </a:solidFill>
              <a:latin typeface="Helvetica-Bold" charset="0"/>
            </a:endParaRPr>
          </a:p>
        </p:txBody>
      </p:sp>
      <p:sp>
        <p:nvSpPr>
          <p:cNvPr id="7172" name="object 3"/>
          <p:cNvSpPr>
            <a:spLocks/>
          </p:cNvSpPr>
          <p:nvPr/>
        </p:nvSpPr>
        <p:spPr bwMode="auto">
          <a:xfrm>
            <a:off x="-6350" y="15875"/>
            <a:ext cx="9377363" cy="6477000"/>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7173" name="object 4"/>
          <p:cNvSpPr>
            <a:spLocks noChangeArrowheads="1"/>
          </p:cNvSpPr>
          <p:nvPr/>
        </p:nvSpPr>
        <p:spPr bwMode="auto">
          <a:xfrm>
            <a:off x="471488" y="415925"/>
            <a:ext cx="1846262"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7174"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6" name="object 6"/>
          <p:cNvSpPr txBox="1"/>
          <p:nvPr/>
        </p:nvSpPr>
        <p:spPr>
          <a:xfrm>
            <a:off x="2508250" y="720725"/>
            <a:ext cx="3810000" cy="1231900"/>
          </a:xfrm>
          <a:prstGeom prst="rect">
            <a:avLst/>
          </a:prstGeom>
        </p:spPr>
        <p:txBody>
          <a:bodyPr lIns="0" tIns="13335" rIns="0" bIns="0">
            <a:spAutoFit/>
          </a:bodyPr>
          <a:lstStyle/>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7888" y="407988"/>
            <a:ext cx="3405187" cy="484187"/>
          </a:xfrm>
          <a:prstGeom prst="rect">
            <a:avLst/>
          </a:prstGeom>
        </p:spPr>
        <p:txBody>
          <a:bodyPr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TextBox 11"/>
          <p:cNvSpPr txBox="1"/>
          <p:nvPr/>
        </p:nvSpPr>
        <p:spPr>
          <a:xfrm>
            <a:off x="1114880" y="2378075"/>
            <a:ext cx="8708570"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#include&lt;stdio.h&gt;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int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("enter your marks");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d",&amp;marks</a:t>
            </a:r>
            <a:r>
              <a:rPr lang="en-GB" sz="2900" dirty="0">
                <a:latin typeface="Times New Roman" panose="02020603050405020304" pitchFamily="18" charset="0"/>
                <a:cs typeface="Times New Roman" panose="02020603050405020304" pitchFamily="18" charset="0"/>
              </a:rPr>
              <a:t>);</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marks into memory</a:t>
            </a:r>
          </a:p>
          <a:p>
            <a:r>
              <a:rPr lang="en-GB" sz="2900" dirty="0">
                <a:latin typeface="Times New Roman" panose="02020603050405020304" pitchFamily="18" charset="0"/>
                <a:cs typeface="Times New Roman" panose="02020603050405020304" pitchFamily="18" charset="0"/>
              </a:rPr>
              <a:t> if(marks&gt;50)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greater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greater than 50, print “you are passed”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passed");</a:t>
            </a: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if(marks&lt;50)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less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less than 50, print “you are failed”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failed");</a:t>
            </a:r>
          </a:p>
          <a:p>
            <a:r>
              <a:rPr lang="en-GB" sz="2900" dirty="0">
                <a:latin typeface="Times New Roman" panose="02020603050405020304" pitchFamily="18" charset="0"/>
                <a:cs typeface="Times New Roman" panose="02020603050405020304" pitchFamily="18" charset="0"/>
              </a:rPr>
              <a:t> } </a:t>
            </a:r>
            <a:endParaRPr lang="en-GB"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solidFill>
                  <a:schemeClr val="accent6">
                    <a:lumMod val="50000"/>
                  </a:schemeClr>
                </a:solidFill>
                <a:latin typeface="Times New Roman" panose="02020603050405020304" pitchFamily="18" charset="0"/>
                <a:cs typeface="Times New Roman" panose="02020603050405020304" pitchFamily="18" charset="0"/>
              </a:rPr>
              <a:t>   //otherwise do nothing and exit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114880" y="1387475"/>
            <a:ext cx="8708568" cy="1523494"/>
          </a:xfrm>
          <a:prstGeom prst="rect">
            <a:avLst/>
          </a:prstGeom>
        </p:spPr>
        <p:txBody>
          <a:bodyPr wrap="square">
            <a:spAutoFit/>
          </a:bodyPr>
          <a:lstStyle/>
          <a:p>
            <a:pPr marL="23813" lvl="1"/>
            <a:r>
              <a:rPr lang="en-IN" sz="2900" b="1" dirty="0">
                <a:solidFill>
                  <a:schemeClr val="accent5">
                    <a:lumMod val="75000"/>
                  </a:schemeClr>
                </a:solidFill>
                <a:latin typeface="Times New Roman" panose="02020603050405020304" pitchFamily="18" charset="0"/>
                <a:cs typeface="Times New Roman" panose="02020603050405020304" pitchFamily="18" charset="0"/>
              </a:rPr>
              <a:t>Example 3</a:t>
            </a:r>
            <a:r>
              <a:rPr lang="en-GB" sz="2900" b="1" dirty="0">
                <a:solidFill>
                  <a:schemeClr val="accent5">
                    <a:lumMod val="75000"/>
                  </a:schemeClr>
                </a:solidFill>
                <a:latin typeface="Times New Roman" panose="02020603050405020304" pitchFamily="18" charset="0"/>
                <a:cs typeface="Times New Roman" panose="02020603050405020304" pitchFamily="18" charset="0"/>
              </a:rPr>
              <a:t>.</a:t>
            </a:r>
            <a:r>
              <a:rPr lang="en-GB" sz="3200" dirty="0">
                <a:solidFill>
                  <a:schemeClr val="accent5">
                    <a:lumMod val="75000"/>
                  </a:schemeClr>
                </a:solidFill>
              </a:rPr>
              <a:t> </a:t>
            </a:r>
            <a:r>
              <a:rPr lang="en-GB" sz="2900" b="1" dirty="0">
                <a:solidFill>
                  <a:schemeClr val="accent5">
                    <a:lumMod val="75000"/>
                  </a:schemeClr>
                </a:solidFill>
                <a:latin typeface="Times New Roman" panose="02020603050405020304" pitchFamily="18" charset="0"/>
                <a:cs typeface="Times New Roman" panose="02020603050405020304" pitchFamily="18" charset="0"/>
              </a:rPr>
              <a:t>Write a Program to check he/she is passed or failed based on input marks.</a:t>
            </a:r>
          </a:p>
          <a:p>
            <a:pPr marL="23813" lvl="1"/>
            <a:endParaRPr lang="en-GB" sz="29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DF10FFC-76FC-A001-3A12-5A0A19CCC432}"/>
              </a:ext>
            </a:extLst>
          </p:cNvPr>
          <p:cNvSpPr txBox="1"/>
          <p:nvPr/>
        </p:nvSpPr>
        <p:spPr>
          <a:xfrm>
            <a:off x="10402207" y="2357775"/>
            <a:ext cx="8793843"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a:t>
            </a:r>
            <a:r>
              <a:rPr lang="en-GB" sz="2900" dirty="0" err="1">
                <a:latin typeface="Times New Roman" panose="02020603050405020304" pitchFamily="18" charset="0"/>
                <a:cs typeface="Times New Roman" panose="02020603050405020304" pitchFamily="18" charset="0"/>
              </a:rPr>
              <a:t>stdio.h</a:t>
            </a:r>
            <a:r>
              <a:rPr lang="en-GB" sz="2900" dirty="0">
                <a:latin typeface="Times New Roman" panose="02020603050405020304" pitchFamily="18" charset="0"/>
                <a:cs typeface="Times New Roman" panose="02020603050405020304" pitchFamily="18" charset="0"/>
              </a:rPr>
              <a:t>&gt;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int</a:t>
            </a:r>
            <a:r>
              <a:rPr lang="en-GB" sz="2900" dirty="0">
                <a:latin typeface="Times New Roman" panose="02020603050405020304" pitchFamily="18" charset="0"/>
                <a:cs typeface="Times New Roman" panose="02020603050405020304" pitchFamily="18" charset="0"/>
              </a:rPr>
              <a:t>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 enter your age: " );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d",&amp;age</a:t>
            </a:r>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900" dirty="0">
                <a:latin typeface="Times New Roman" panose="02020603050405020304" pitchFamily="18" charset="0"/>
                <a:cs typeface="Times New Roman" panose="02020603050405020304" pitchFamily="18" charset="0"/>
              </a:rPr>
              <a:t> if(age&gt;=60)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his/her age is more than 59</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 if age is more than 59, then notify user “you can retire now*/</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can retire now");</a:t>
            </a: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2FDDE1ED-B03A-CAC1-4762-EE424C7B7174}"/>
              </a:ext>
            </a:extLst>
          </p:cNvPr>
          <p:cNvSpPr/>
          <p:nvPr/>
        </p:nvSpPr>
        <p:spPr>
          <a:xfrm>
            <a:off x="10402207" y="1387475"/>
            <a:ext cx="8829588" cy="1477328"/>
          </a:xfrm>
          <a:prstGeom prst="rect">
            <a:avLst/>
          </a:prstGeom>
        </p:spPr>
        <p:txBody>
          <a:bodyPr wrap="square">
            <a:spAutoFit/>
          </a:bodyPr>
          <a:lstStyle/>
          <a:p>
            <a:pPr marL="0" lvl="1">
              <a:tabLst>
                <a:tab pos="1338263" algn="l"/>
              </a:tabLst>
            </a:pPr>
            <a:r>
              <a:rPr lang="en-IN" sz="3000" b="1" dirty="0">
                <a:solidFill>
                  <a:schemeClr val="accent5">
                    <a:lumMod val="75000"/>
                  </a:schemeClr>
                </a:solidFill>
                <a:latin typeface="Times New Roman" panose="02020603050405020304" pitchFamily="18" charset="0"/>
                <a:cs typeface="Times New Roman" panose="02020603050405020304" pitchFamily="18" charset="0"/>
              </a:rPr>
              <a:t>Example </a:t>
            </a:r>
            <a:r>
              <a:rPr lang="en-GB" sz="3000" b="1" dirty="0">
                <a:solidFill>
                  <a:schemeClr val="accent5">
                    <a:lumMod val="75000"/>
                  </a:schemeClr>
                </a:solidFill>
                <a:latin typeface="Times New Roman" panose="02020603050405020304" pitchFamily="18" charset="0"/>
                <a:cs typeface="Times New Roman" panose="02020603050405020304" pitchFamily="18" charset="0"/>
              </a:rPr>
              <a:t>4. Write a Program to check whether he/she is eligible to retire or not. </a:t>
            </a:r>
          </a:p>
          <a:p>
            <a:pPr marL="0" lvl="1">
              <a:tabLst>
                <a:tab pos="1338263" algn="l"/>
              </a:tabLst>
            </a:pPr>
            <a:endParaRPr lang="en-GB" sz="30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93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9331325" y="1477555"/>
            <a:ext cx="1001712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500" kern="0" dirty="0">
                <a:latin typeface="Times New Roman" panose="02020603050405020304" pitchFamily="18" charset="0"/>
                <a:cs typeface="Times New Roman" panose="02020603050405020304" pitchFamily="18" charset="0"/>
              </a:rPr>
              <a:t>Use of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within the body of another </a:t>
            </a:r>
            <a:r>
              <a:rPr lang="en-GB" sz="3500" b="1" i="1" kern="0" dirty="0">
                <a:latin typeface="Times New Roman" panose="02020603050405020304" pitchFamily="18" charset="0"/>
                <a:cs typeface="Times New Roman" panose="02020603050405020304" pitchFamily="18" charset="0"/>
              </a:rPr>
              <a:t>if</a:t>
            </a:r>
            <a:r>
              <a:rPr lang="en-GB" sz="3500" b="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is called as nested</a:t>
            </a:r>
            <a:r>
              <a:rPr lang="en-GB" sz="3500" b="1" i="1" kern="0" dirty="0">
                <a:latin typeface="Times New Roman" panose="02020603050405020304" pitchFamily="18" charset="0"/>
                <a:cs typeface="Times New Roman" panose="02020603050405020304" pitchFamily="18" charset="0"/>
              </a:rPr>
              <a:t> if</a:t>
            </a:r>
            <a:r>
              <a:rPr lang="en-GB" sz="3500" b="1"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When a series of conditions are to be evaluated for the value of a variable, we may have to nest an </a:t>
            </a:r>
            <a:r>
              <a:rPr lang="en-GB" sz="3500" b="1" i="1" kern="0" dirty="0">
                <a:latin typeface="Times New Roman" panose="02020603050405020304" pitchFamily="18" charset="0"/>
                <a:cs typeface="Times New Roman" panose="02020603050405020304" pitchFamily="18" charset="0"/>
              </a:rPr>
              <a:t>if </a:t>
            </a:r>
            <a:r>
              <a:rPr lang="en-GB" sz="3500" kern="0" dirty="0">
                <a:latin typeface="Times New Roman" panose="02020603050405020304" pitchFamily="18" charset="0"/>
                <a:cs typeface="Times New Roman" panose="02020603050405020304" pitchFamily="18" charset="0"/>
              </a:rPr>
              <a:t>statement, i.e., need to use </a:t>
            </a:r>
            <a:r>
              <a:rPr lang="en-GB" sz="3500" b="1" i="1" kern="0" dirty="0">
                <a:latin typeface="Times New Roman" panose="02020603050405020304" pitchFamily="18" charset="0"/>
                <a:cs typeface="Times New Roman" panose="02020603050405020304" pitchFamily="18" charset="0"/>
              </a:rPr>
              <a:t>inner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inside the </a:t>
            </a:r>
            <a:r>
              <a:rPr lang="en-GB" sz="3500" b="1" i="1" kern="0" dirty="0">
                <a:latin typeface="Times New Roman" panose="02020603050405020304" pitchFamily="18" charset="0"/>
                <a:cs typeface="Times New Roman" panose="02020603050405020304" pitchFamily="18" charset="0"/>
              </a:rPr>
              <a:t>outer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As per syntax of nested</a:t>
            </a:r>
            <a:r>
              <a:rPr lang="en-GB" sz="3500" b="1" i="1" kern="0" dirty="0">
                <a:latin typeface="Times New Roman" panose="02020603050405020304" pitchFamily="18" charset="0"/>
                <a:cs typeface="Times New Roman" panose="02020603050405020304" pitchFamily="18" charset="0"/>
              </a:rPr>
              <a:t> if</a:t>
            </a:r>
            <a:r>
              <a:rPr lang="en-GB" sz="3500" kern="0" dirty="0">
                <a:latin typeface="Times New Roman" panose="02020603050405020304" pitchFamily="18" charset="0"/>
                <a:cs typeface="Times New Roman" panose="02020603050405020304" pitchFamily="18" charset="0"/>
              </a:rPr>
              <a:t>, 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expression1</a:t>
            </a:r>
            <a:r>
              <a:rPr lang="en-GB" sz="3500" kern="0" dirty="0">
                <a:latin typeface="Times New Roman" panose="02020603050405020304" pitchFamily="18" charset="0"/>
                <a:cs typeface="Times New Roman" panose="02020603050405020304" pitchFamily="18" charset="0"/>
              </a:rPr>
              <a:t> is true it continues to perform the second test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i="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Otherwise it ignores the </a:t>
            </a:r>
            <a:r>
              <a:rPr lang="en-GB" sz="3500" b="1" i="1" kern="0" dirty="0">
                <a:latin typeface="Times New Roman" panose="02020603050405020304" pitchFamily="18" charset="0"/>
                <a:cs typeface="Times New Roman" panose="02020603050405020304" pitchFamily="18" charset="0"/>
              </a:rPr>
              <a:t>inner if </a:t>
            </a:r>
            <a:r>
              <a:rPr lang="en-GB" sz="3500" kern="0" dirty="0">
                <a:latin typeface="Times New Roman" panose="02020603050405020304" pitchFamily="18" charset="0"/>
                <a:cs typeface="Times New Roman" panose="02020603050405020304" pitchFamily="18" charset="0"/>
              </a:rPr>
              <a:t>and continues to execute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kern="0" dirty="0">
                <a:latin typeface="Times New Roman" panose="02020603050405020304" pitchFamily="18" charset="0"/>
                <a:cs typeface="Times New Roman" panose="02020603050405020304" pitchFamily="18" charset="0"/>
              </a:rPr>
              <a:t>. </a:t>
            </a:r>
          </a:p>
          <a:p>
            <a:pPr algn="just" defTabSz="914400"/>
            <a:r>
              <a:rPr lang="en-GB" sz="3500" kern="0" dirty="0">
                <a:latin typeface="Times New Roman" panose="02020603050405020304" pitchFamily="18" charset="0"/>
                <a:cs typeface="Times New Roman" panose="02020603050405020304" pitchFamily="18" charset="0"/>
              </a:rPr>
              <a:t>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kern="0" dirty="0">
                <a:latin typeface="Times New Roman" panose="02020603050405020304" pitchFamily="18" charset="0"/>
                <a:cs typeface="Times New Roman" panose="02020603050405020304" pitchFamily="18" charset="0"/>
              </a:rPr>
              <a:t> is true, it continues to execute the </a:t>
            </a:r>
            <a:r>
              <a:rPr lang="en-GB" sz="3500" b="1" i="1" dirty="0">
                <a:solidFill>
                  <a:schemeClr val="accent3">
                    <a:lumMod val="50000"/>
                  </a:schemeClr>
                </a:solidFill>
                <a:latin typeface="Courier New" panose="02070309020205020404" pitchFamily="49" charset="0"/>
                <a:cs typeface="Courier New" panose="02070309020205020404" pitchFamily="49" charset="0"/>
              </a:rPr>
              <a:t>inner if block</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otherwise control jumps to the </a:t>
            </a:r>
            <a:r>
              <a:rPr lang="en-GB" sz="3500" b="1" i="1" dirty="0">
                <a:solidFill>
                  <a:srgbClr val="FF0000"/>
                </a:solidFill>
                <a:latin typeface="Courier New" panose="02070309020205020404" pitchFamily="49" charset="0"/>
                <a:cs typeface="Courier New" panose="02070309020205020404" pitchFamily="49" charset="0"/>
              </a:rPr>
              <a:t>inner next statement</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and it is executed.</a:t>
            </a:r>
          </a:p>
          <a:p>
            <a:pPr algn="just" defTabSz="914400"/>
            <a:r>
              <a:rPr lang="en-GB" sz="3500" kern="0" dirty="0">
                <a:latin typeface="Times New Roman" panose="02020603050405020304" pitchFamily="18" charset="0"/>
                <a:cs typeface="Times New Roman" panose="02020603050405020304" pitchFamily="18" charset="0"/>
              </a:rPr>
              <a:t>After executing the </a:t>
            </a:r>
            <a:r>
              <a:rPr lang="en-GB" sz="3500" b="1" i="1" dirty="0">
                <a:solidFill>
                  <a:srgbClr val="FF0000"/>
                </a:solidFill>
                <a:latin typeface="Courier New" panose="02070309020205020404" pitchFamily="49" charset="0"/>
                <a:cs typeface="Courier New" panose="02070309020205020404" pitchFamily="49" charset="0"/>
              </a:rPr>
              <a:t>inner next statement </a:t>
            </a:r>
            <a:r>
              <a:rPr lang="en-GB" sz="3500" kern="0" dirty="0">
                <a:latin typeface="Times New Roman" panose="02020603050405020304" pitchFamily="18" charset="0"/>
                <a:cs typeface="Times New Roman" panose="02020603050405020304" pitchFamily="18" charset="0"/>
              </a:rPr>
              <a:t>then the control is transferred to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b="1" i="1" dirty="0">
                <a:solidFill>
                  <a:srgbClr val="FF0000"/>
                </a:solidFill>
                <a:latin typeface="Times New Roman" panose="02020603050405020304" pitchFamily="18" charset="0"/>
                <a:cs typeface="Times New Roman" panose="02020603050405020304" pitchFamily="18" charset="0"/>
              </a:rPr>
              <a:t> </a:t>
            </a:r>
            <a:r>
              <a:rPr lang="en-GB" sz="3500" dirty="0">
                <a:latin typeface="Times New Roman" panose="02020603050405020304" pitchFamily="18" charset="0"/>
                <a:cs typeface="Times New Roman" panose="02020603050405020304" pitchFamily="18" charset="0"/>
              </a:rPr>
              <a:t>then it is executed and reaches the end of the program.</a:t>
            </a:r>
            <a:r>
              <a:rPr lang="en-GB" sz="3500" b="1" i="1" kern="0" dirty="0">
                <a:latin typeface="Times New Roman" panose="02020603050405020304" pitchFamily="18" charset="0"/>
                <a:cs typeface="Times New Roman" panose="02020603050405020304" pitchFamily="18" charset="0"/>
              </a:rPr>
              <a:t>.</a:t>
            </a:r>
          </a:p>
        </p:txBody>
      </p:sp>
      <p:sp>
        <p:nvSpPr>
          <p:cNvPr id="2" name="Rectangle 1"/>
          <p:cNvSpPr/>
          <p:nvPr/>
        </p:nvSpPr>
        <p:spPr>
          <a:xfrm>
            <a:off x="3422650" y="473075"/>
            <a:ext cx="4147289"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xmlns="" id="{CC1941E2-F72D-199E-EF8E-EB9F9E5F25F5}"/>
              </a:ext>
            </a:extLst>
          </p:cNvPr>
          <p:cNvSpPr/>
          <p:nvPr/>
        </p:nvSpPr>
        <p:spPr>
          <a:xfrm>
            <a:off x="1843088" y="1311275"/>
            <a:ext cx="5770562" cy="4047262"/>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a:t>
            </a:r>
            <a:r>
              <a:rPr lang="en-GB" sz="2500" b="1" dirty="0">
                <a:latin typeface="Courier New" panose="02070309020205020404" pitchFamily="49" charset="0"/>
                <a:cs typeface="Courier New" panose="02070309020205020404" pitchFamily="49" charset="0"/>
              </a:rPr>
              <a:t>:</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inner if block;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inner next statement;</a:t>
            </a:r>
          </a:p>
          <a:p>
            <a:r>
              <a:rPr lang="en-GB" sz="2500" b="1" i="1" dirty="0">
                <a:latin typeface="Courier New" panose="02070309020205020404" pitchFamily="49" charset="0"/>
                <a:cs typeface="Courier New" panose="02070309020205020404" pitchFamily="49" charset="0"/>
              </a:rPr>
              <a:t>} </a:t>
            </a:r>
          </a:p>
          <a:p>
            <a:r>
              <a:rPr lang="en-GB" sz="2500" b="1" i="1" dirty="0">
                <a:solidFill>
                  <a:srgbClr val="FF0000"/>
                </a:solidFill>
                <a:latin typeface="Courier New" panose="02070309020205020404" pitchFamily="49" charset="0"/>
                <a:cs typeface="Courier New" panose="02070309020205020404" pitchFamily="49" charset="0"/>
              </a:rPr>
              <a:t>outer next 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grpSp>
        <p:nvGrpSpPr>
          <p:cNvPr id="4" name="Group 3">
            <a:extLst>
              <a:ext uri="{FF2B5EF4-FFF2-40B4-BE49-F238E27FC236}">
                <a16:creationId xmlns:a16="http://schemas.microsoft.com/office/drawing/2014/main" xmlns="" id="{B57F01A8-0250-8779-4BAD-51EB2B2F03FA}"/>
              </a:ext>
            </a:extLst>
          </p:cNvPr>
          <p:cNvGrpSpPr/>
          <p:nvPr/>
        </p:nvGrpSpPr>
        <p:grpSpPr>
          <a:xfrm>
            <a:off x="908050" y="5502275"/>
            <a:ext cx="8610600" cy="5571674"/>
            <a:chOff x="8585480" y="2063752"/>
            <a:chExt cx="10989561" cy="7152557"/>
          </a:xfrm>
        </p:grpSpPr>
        <p:cxnSp>
          <p:nvCxnSpPr>
            <p:cNvPr id="5" name="Straight Arrow Connector 4">
              <a:extLst>
                <a:ext uri="{FF2B5EF4-FFF2-40B4-BE49-F238E27FC236}">
                  <a16:creationId xmlns:a16="http://schemas.microsoft.com/office/drawing/2014/main" xmlns="" id="{B1856649-0E9E-3081-86FE-A124FA564DA1}"/>
                </a:ext>
              </a:extLst>
            </p:cNvPr>
            <p:cNvCxnSpPr/>
            <p:nvPr/>
          </p:nvCxnSpPr>
          <p:spPr>
            <a:xfrm>
              <a:off x="10994069" y="2101944"/>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Diamond 5">
              <a:extLst>
                <a:ext uri="{FF2B5EF4-FFF2-40B4-BE49-F238E27FC236}">
                  <a16:creationId xmlns:a16="http://schemas.microsoft.com/office/drawing/2014/main" xmlns="" id="{3B48760A-5053-6C6E-0B8C-E23CA1828721}"/>
                </a:ext>
              </a:extLst>
            </p:cNvPr>
            <p:cNvSpPr/>
            <p:nvPr/>
          </p:nvSpPr>
          <p:spPr>
            <a:xfrm>
              <a:off x="9170988" y="2479480"/>
              <a:ext cx="3599743"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1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F43DF835-D16C-CD8A-DA76-CE41E1974E54}"/>
                </a:ext>
              </a:extLst>
            </p:cNvPr>
            <p:cNvSpPr/>
            <p:nvPr/>
          </p:nvSpPr>
          <p:spPr>
            <a:xfrm>
              <a:off x="16006471" y="5046286"/>
              <a:ext cx="3568570" cy="83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inner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xmlns="" id="{DA64DBCA-A5B5-6043-15D0-75B0F7D3B2D1}"/>
                </a:ext>
              </a:extLst>
            </p:cNvPr>
            <p:cNvSpPr/>
            <p:nvPr/>
          </p:nvSpPr>
          <p:spPr>
            <a:xfrm>
              <a:off x="11432066" y="6694575"/>
              <a:ext cx="1071603" cy="680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204BB4E-C1D9-4071-D030-5428F6B41DCB}"/>
                </a:ext>
              </a:extLst>
            </p:cNvPr>
            <p:cNvSpPr txBox="1"/>
            <p:nvPr/>
          </p:nvSpPr>
          <p:spPr>
            <a:xfrm>
              <a:off x="13356235" y="2676794"/>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C32B6DD5-82D1-1ADF-9EB2-4579A1FD7BE8}"/>
                </a:ext>
              </a:extLst>
            </p:cNvPr>
            <p:cNvSpPr txBox="1"/>
            <p:nvPr/>
          </p:nvSpPr>
          <p:spPr>
            <a:xfrm>
              <a:off x="8585480" y="2702956"/>
              <a:ext cx="866049"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xmlns="" id="{B2D59C10-2BF5-C333-DF8C-E879D354165A}"/>
                </a:ext>
              </a:extLst>
            </p:cNvPr>
            <p:cNvCxnSpPr/>
            <p:nvPr/>
          </p:nvCxnSpPr>
          <p:spPr>
            <a:xfrm>
              <a:off x="11977014" y="7370188"/>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941754F-00E5-F821-FAE4-9D84E99D3B10}"/>
                </a:ext>
              </a:extLst>
            </p:cNvPr>
            <p:cNvSpPr/>
            <p:nvPr/>
          </p:nvSpPr>
          <p:spPr>
            <a:xfrm>
              <a:off x="11096422" y="5056575"/>
              <a:ext cx="3664730" cy="816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inner if block</a:t>
              </a:r>
              <a:endParaRPr lang="en-IN" sz="2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485D8353-75C6-B0D0-620B-3EAD2CDBFFA9}"/>
                </a:ext>
              </a:extLst>
            </p:cNvPr>
            <p:cNvSpPr txBox="1"/>
            <p:nvPr/>
          </p:nvSpPr>
          <p:spPr>
            <a:xfrm>
              <a:off x="11020667" y="2063752"/>
              <a:ext cx="1101934"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entry</a:t>
              </a:r>
              <a:endParaRPr lang="en-IN" sz="2000" dirty="0">
                <a:latin typeface="Times New Roman" panose="02020603050405020304" pitchFamily="18" charset="0"/>
                <a:cs typeface="Times New Roman" panose="02020603050405020304" pitchFamily="18" charset="0"/>
              </a:endParaRPr>
            </a:p>
          </p:txBody>
        </p:sp>
        <p:sp>
          <p:nvSpPr>
            <p:cNvPr id="17" name="Diamond 16">
              <a:extLst>
                <a:ext uri="{FF2B5EF4-FFF2-40B4-BE49-F238E27FC236}">
                  <a16:creationId xmlns:a16="http://schemas.microsoft.com/office/drawing/2014/main" xmlns="" id="{589FE14F-F5E4-AEB9-E886-7CBD255107D5}"/>
                </a:ext>
              </a:extLst>
            </p:cNvPr>
            <p:cNvSpPr/>
            <p:nvPr/>
          </p:nvSpPr>
          <p:spPr>
            <a:xfrm>
              <a:off x="13398591" y="3470807"/>
              <a:ext cx="3553047"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000" dirty="0">
                <a:latin typeface="Times New Roman" panose="02020603050405020304" pitchFamily="18" charset="0"/>
                <a:cs typeface="Times New Roman" panose="02020603050405020304" pitchFamily="18" charset="0"/>
              </a:endParaRPr>
            </a:p>
          </p:txBody>
        </p:sp>
        <p:cxnSp>
          <p:nvCxnSpPr>
            <p:cNvPr id="18" name="Elbow Connector 23">
              <a:extLst>
                <a:ext uri="{FF2B5EF4-FFF2-40B4-BE49-F238E27FC236}">
                  <a16:creationId xmlns:a16="http://schemas.microsoft.com/office/drawing/2014/main" xmlns="" id="{4A05D580-99C8-D8DC-63AE-B334F38F3678}"/>
                </a:ext>
              </a:extLst>
            </p:cNvPr>
            <p:cNvCxnSpPr>
              <a:cxnSpLocks/>
              <a:stCxn id="6" idx="3"/>
              <a:endCxn id="17" idx="0"/>
            </p:cNvCxnSpPr>
            <p:nvPr/>
          </p:nvCxnSpPr>
          <p:spPr>
            <a:xfrm>
              <a:off x="12770730" y="3156325"/>
              <a:ext cx="2404385" cy="31448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24">
              <a:extLst>
                <a:ext uri="{FF2B5EF4-FFF2-40B4-BE49-F238E27FC236}">
                  <a16:creationId xmlns:a16="http://schemas.microsoft.com/office/drawing/2014/main" xmlns="" id="{32FD323C-AB84-98E2-5571-5DFF6B23CFE2}"/>
                </a:ext>
              </a:extLst>
            </p:cNvPr>
            <p:cNvCxnSpPr>
              <a:cxnSpLocks/>
              <a:stCxn id="17" idx="3"/>
              <a:endCxn id="7" idx="0"/>
            </p:cNvCxnSpPr>
            <p:nvPr/>
          </p:nvCxnSpPr>
          <p:spPr>
            <a:xfrm>
              <a:off x="16951639" y="4147653"/>
              <a:ext cx="839117" cy="89863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25">
              <a:extLst>
                <a:ext uri="{FF2B5EF4-FFF2-40B4-BE49-F238E27FC236}">
                  <a16:creationId xmlns:a16="http://schemas.microsoft.com/office/drawing/2014/main" xmlns="" id="{A0559F80-4605-E0F6-0A8A-8E1BBB6E94A2}"/>
                </a:ext>
              </a:extLst>
            </p:cNvPr>
            <p:cNvCxnSpPr>
              <a:cxnSpLocks/>
              <a:stCxn id="17" idx="1"/>
              <a:endCxn id="15" idx="0"/>
            </p:cNvCxnSpPr>
            <p:nvPr/>
          </p:nvCxnSpPr>
          <p:spPr>
            <a:xfrm rot="10800000" flipV="1">
              <a:off x="12928789" y="4147653"/>
              <a:ext cx="469804" cy="9089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6">
              <a:extLst>
                <a:ext uri="{FF2B5EF4-FFF2-40B4-BE49-F238E27FC236}">
                  <a16:creationId xmlns:a16="http://schemas.microsoft.com/office/drawing/2014/main" xmlns="" id="{D67F4001-565E-1371-5B4D-17887F2E15B8}"/>
                </a:ext>
              </a:extLst>
            </p:cNvPr>
            <p:cNvCxnSpPr>
              <a:cxnSpLocks/>
              <a:stCxn id="15" idx="2"/>
              <a:endCxn id="9" idx="0"/>
            </p:cNvCxnSpPr>
            <p:nvPr/>
          </p:nvCxnSpPr>
          <p:spPr>
            <a:xfrm rot="5400000">
              <a:off x="12037535" y="5803321"/>
              <a:ext cx="821589" cy="9609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EF5A9867-8F2B-C187-1F1B-173DE6C6FF87}"/>
                </a:ext>
              </a:extLst>
            </p:cNvPr>
            <p:cNvSpPr/>
            <p:nvPr/>
          </p:nvSpPr>
          <p:spPr>
            <a:xfrm>
              <a:off x="9638930" y="7760544"/>
              <a:ext cx="4680320" cy="856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outer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23" name="Elbow Connector 28">
              <a:extLst>
                <a:ext uri="{FF2B5EF4-FFF2-40B4-BE49-F238E27FC236}">
                  <a16:creationId xmlns:a16="http://schemas.microsoft.com/office/drawing/2014/main" xmlns="" id="{B4EF47E5-BAF5-897D-C4BC-F7DECC5BE81F}"/>
                </a:ext>
              </a:extLst>
            </p:cNvPr>
            <p:cNvCxnSpPr>
              <a:cxnSpLocks/>
            </p:cNvCxnSpPr>
            <p:nvPr/>
          </p:nvCxnSpPr>
          <p:spPr>
            <a:xfrm rot="10800000" flipV="1">
              <a:off x="8710557" y="3147274"/>
              <a:ext cx="491602" cy="2736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9">
              <a:extLst>
                <a:ext uri="{FF2B5EF4-FFF2-40B4-BE49-F238E27FC236}">
                  <a16:creationId xmlns:a16="http://schemas.microsoft.com/office/drawing/2014/main" xmlns="" id="{A10F91D1-BD5F-4E9E-67E1-E364843C2182}"/>
                </a:ext>
              </a:extLst>
            </p:cNvPr>
            <p:cNvCxnSpPr>
              <a:cxnSpLocks/>
              <a:endCxn id="22" idx="1"/>
            </p:cNvCxnSpPr>
            <p:nvPr/>
          </p:nvCxnSpPr>
          <p:spPr>
            <a:xfrm rot="16200000" flipH="1">
              <a:off x="8016818" y="6566720"/>
              <a:ext cx="2315848" cy="92837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7DF8EFD1-2F98-2BAF-9DAC-BF65478027F0}"/>
                </a:ext>
              </a:extLst>
            </p:cNvPr>
            <p:cNvSpPr txBox="1"/>
            <p:nvPr/>
          </p:nvSpPr>
          <p:spPr>
            <a:xfrm>
              <a:off x="12755205" y="373744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xmlns="" id="{636C3C9F-C9AF-13D3-A177-0CB6892664C1}"/>
                </a:ext>
              </a:extLst>
            </p:cNvPr>
            <p:cNvSpPr txBox="1"/>
            <p:nvPr/>
          </p:nvSpPr>
          <p:spPr>
            <a:xfrm>
              <a:off x="16978237" y="369385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27" name="Elbow Connector 32">
              <a:extLst>
                <a:ext uri="{FF2B5EF4-FFF2-40B4-BE49-F238E27FC236}">
                  <a16:creationId xmlns:a16="http://schemas.microsoft.com/office/drawing/2014/main" xmlns="" id="{B7B4705C-F1CC-B893-5FA9-6A38F53419AC}"/>
                </a:ext>
              </a:extLst>
            </p:cNvPr>
            <p:cNvCxnSpPr>
              <a:cxnSpLocks/>
              <a:stCxn id="7" idx="2"/>
              <a:endCxn id="22" idx="3"/>
            </p:cNvCxnSpPr>
            <p:nvPr/>
          </p:nvCxnSpPr>
          <p:spPr>
            <a:xfrm rot="5400000">
              <a:off x="14902224" y="5300300"/>
              <a:ext cx="2305558" cy="3471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DC2BDD56-62E0-CE25-3DC6-24042D3B1870}"/>
                </a:ext>
              </a:extLst>
            </p:cNvPr>
            <p:cNvSpPr/>
            <p:nvPr/>
          </p:nvSpPr>
          <p:spPr>
            <a:xfrm>
              <a:off x="8985250" y="8702674"/>
              <a:ext cx="8410376" cy="51363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Flowchart of the nested </a:t>
              </a:r>
              <a:r>
                <a:rPr lang="en-IN" sz="2000" b="1" i="1" dirty="0">
                  <a:latin typeface="Times New Roman" panose="02020603050405020304" pitchFamily="18" charset="0"/>
                  <a:cs typeface="Times New Roman" panose="02020603050405020304" pitchFamily="18" charset="0"/>
                </a:rPr>
                <a:t>if</a:t>
              </a:r>
              <a:r>
                <a:rPr lang="en-IN" sz="2000" b="1" dirty="0">
                  <a:latin typeface="Times New Roman" panose="02020603050405020304" pitchFamily="18" charset="0"/>
                  <a:cs typeface="Times New Roman" panose="02020603050405020304" pitchFamily="18" charset="0"/>
                </a:rPr>
                <a:t> statement</a:t>
              </a:r>
              <a:r>
                <a:rPr lang="en-IN" sz="2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158832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9" name="Rectangle 58"/>
          <p:cNvSpPr/>
          <p:nvPr/>
        </p:nvSpPr>
        <p:spPr>
          <a:xfrm>
            <a:off x="3423885" y="473075"/>
            <a:ext cx="7580921"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Example for the 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62" name="Rectangle 61">
            <a:extLst>
              <a:ext uri="{FF2B5EF4-FFF2-40B4-BE49-F238E27FC236}">
                <a16:creationId xmlns:a16="http://schemas.microsoft.com/office/drawing/2014/main" xmlns="" id="{8E73428B-3D6C-416F-0A26-5132639058FC}"/>
              </a:ext>
            </a:extLst>
          </p:cNvPr>
          <p:cNvSpPr/>
          <p:nvPr/>
        </p:nvSpPr>
        <p:spPr>
          <a:xfrm>
            <a:off x="1597488" y="4968875"/>
            <a:ext cx="8130147" cy="5755422"/>
          </a:xfrm>
          <a:prstGeom prst="rect">
            <a:avLst/>
          </a:prstGeom>
          <a:ln w="12700">
            <a:solidFill>
              <a:schemeClr val="tx1"/>
            </a:solidFill>
          </a:ln>
        </p:spPr>
        <p:txBody>
          <a:bodyPr wrap="square">
            <a:spAutoFit/>
          </a:bodyPr>
          <a:lstStyle/>
          <a:p>
            <a:r>
              <a:rPr lang="en-GB" sz="2300" dirty="0">
                <a:latin typeface="Times New Roman" panose="02020603050405020304" pitchFamily="18" charset="0"/>
                <a:cs typeface="Times New Roman" panose="02020603050405020304" pitchFamily="18" charset="0"/>
              </a:rPr>
              <a:t>#include&lt;stdio.h&gt;</a:t>
            </a:r>
          </a:p>
          <a:p>
            <a:r>
              <a:rPr lang="en-GB" sz="2300" dirty="0">
                <a:latin typeface="Times New Roman" panose="02020603050405020304" pitchFamily="18" charset="0"/>
                <a:cs typeface="Times New Roman" panose="02020603050405020304" pitchFamily="18" charset="0"/>
              </a:rPr>
              <a:t>int main() {</a:t>
            </a:r>
          </a:p>
          <a:p>
            <a:r>
              <a:rPr lang="en-GB" sz="2300" dirty="0">
                <a:latin typeface="Times New Roman" panose="02020603050405020304" pitchFamily="18" charset="0"/>
                <a:cs typeface="Times New Roman" panose="02020603050405020304" pitchFamily="18" charset="0"/>
              </a:rPr>
              <a:t>int no;</a:t>
            </a:r>
          </a:p>
          <a:p>
            <a:r>
              <a:rPr lang="en-GB" sz="2300" dirty="0" err="1">
                <a:latin typeface="Times New Roman" panose="02020603050405020304" pitchFamily="18" charset="0"/>
                <a:cs typeface="Times New Roman" panose="02020603050405020304" pitchFamily="18" charset="0"/>
              </a:rPr>
              <a:t>printf</a:t>
            </a:r>
            <a:r>
              <a:rPr lang="en-GB" sz="2300" dirty="0">
                <a:latin typeface="Times New Roman" panose="02020603050405020304" pitchFamily="18" charset="0"/>
                <a:cs typeface="Times New Roman" panose="02020603050405020304" pitchFamily="18" charset="0"/>
              </a:rPr>
              <a:t>(“\n Enter a number: “);</a:t>
            </a:r>
          </a:p>
          <a:p>
            <a:r>
              <a:rPr lang="en-GB" sz="2300" dirty="0" err="1">
                <a:latin typeface="Times New Roman" panose="02020603050405020304" pitchFamily="18" charset="0"/>
                <a:cs typeface="Times New Roman" panose="02020603050405020304" pitchFamily="18" charset="0"/>
              </a:rPr>
              <a:t>scanf</a:t>
            </a:r>
            <a:r>
              <a:rPr lang="en-GB" sz="2300" dirty="0">
                <a:latin typeface="Times New Roman" panose="02020603050405020304" pitchFamily="18" charset="0"/>
                <a:cs typeface="Times New Roman" panose="02020603050405020304" pitchFamily="18" charset="0"/>
              </a:rPr>
              <a:t>(“%d”,  &amp;no);</a:t>
            </a:r>
          </a:p>
          <a:p>
            <a:r>
              <a:rPr lang="en-GB" sz="2300" dirty="0">
                <a:latin typeface="Times New Roman" panose="02020603050405020304" pitchFamily="18" charset="0"/>
                <a:cs typeface="Times New Roman" panose="02020603050405020304" pitchFamily="18" charset="0"/>
              </a:rPr>
              <a:t>if(</a:t>
            </a:r>
            <a:r>
              <a:rPr lang="en-GB" sz="2300" dirty="0">
                <a:solidFill>
                  <a:schemeClr val="accent2">
                    <a:lumMod val="50000"/>
                  </a:schemeClr>
                </a:solidFill>
                <a:latin typeface="Times New Roman" panose="02020603050405020304" pitchFamily="18" charset="0"/>
                <a:cs typeface="Times New Roman" panose="02020603050405020304" pitchFamily="18" charset="0"/>
              </a:rPr>
              <a:t>no&gt;0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if(</a:t>
            </a:r>
            <a:r>
              <a:rPr lang="en-GB" sz="2300" dirty="0">
                <a:solidFill>
                  <a:schemeClr val="accent2">
                    <a:lumMod val="50000"/>
                  </a:schemeClr>
                </a:solidFill>
                <a:latin typeface="Times New Roman" panose="02020603050405020304" pitchFamily="18" charset="0"/>
                <a:cs typeface="Times New Roman" panose="02020603050405020304" pitchFamily="18" charset="0"/>
              </a:rPr>
              <a:t>no%2==0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 </a:t>
            </a:r>
          </a:p>
          <a:p>
            <a:r>
              <a:rPr lang="en-GB" sz="2300" dirty="0">
                <a:latin typeface="Times New Roman" panose="02020603050405020304" pitchFamily="18" charset="0"/>
                <a:cs typeface="Times New Roman" panose="02020603050405020304" pitchFamily="18" charset="0"/>
              </a:rPr>
              <a:t>		   </a:t>
            </a:r>
            <a:r>
              <a:rPr lang="en-GB" sz="23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300"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Inner if is ignored.”);</a:t>
            </a:r>
          </a:p>
          <a:p>
            <a:r>
              <a:rPr lang="en-GB" sz="2300" dirty="0">
                <a:latin typeface="Times New Roman" panose="02020603050405020304" pitchFamily="18" charset="0"/>
                <a:cs typeface="Times New Roman" panose="02020603050405020304" pitchFamily="18" charset="0"/>
              </a:rPr>
              <a:t>} </a:t>
            </a:r>
          </a:p>
          <a:p>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Outer if is ignored.”);</a:t>
            </a:r>
          </a:p>
          <a:p>
            <a:r>
              <a:rPr lang="en-GB" sz="2300" dirty="0">
                <a:latin typeface="Times New Roman" panose="02020603050405020304" pitchFamily="18" charset="0"/>
                <a:cs typeface="Times New Roman" panose="02020603050405020304" pitchFamily="18" charset="0"/>
              </a:rPr>
              <a:t>return 0;</a:t>
            </a:r>
          </a:p>
          <a:p>
            <a:r>
              <a:rPr lang="en-GB" sz="2300" dirty="0">
                <a:latin typeface="Times New Roman" panose="02020603050405020304" pitchFamily="18" charset="0"/>
                <a:cs typeface="Times New Roman" panose="02020603050405020304" pitchFamily="18" charset="0"/>
              </a:rPr>
              <a:t>}</a:t>
            </a:r>
            <a:endParaRPr lang="en-IN" sz="2300" dirty="0">
              <a:latin typeface="Times New Roman" panose="02020603050405020304" pitchFamily="18" charset="0"/>
              <a:cs typeface="Times New Roman" panose="02020603050405020304" pitchFamily="18" charset="0"/>
            </a:endParaRPr>
          </a:p>
        </p:txBody>
      </p:sp>
      <p:sp>
        <p:nvSpPr>
          <p:cNvPr id="63" name="Content Placeholder 2">
            <a:extLst>
              <a:ext uri="{FF2B5EF4-FFF2-40B4-BE49-F238E27FC236}">
                <a16:creationId xmlns:a16="http://schemas.microsoft.com/office/drawing/2014/main" xmlns="" id="{79C9A6F5-D72A-69B9-1CBD-BD342F6D5872}"/>
              </a:ext>
            </a:extLst>
          </p:cNvPr>
          <p:cNvSpPr txBox="1">
            <a:spLocks/>
          </p:cNvSpPr>
          <p:nvPr/>
        </p:nvSpPr>
        <p:spPr bwMode="auto">
          <a:xfrm>
            <a:off x="1136650" y="1248955"/>
            <a:ext cx="1773498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In the following example of nested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expression1 (no&lt;0)</a:t>
            </a:r>
            <a:r>
              <a:rPr lang="en-GB" sz="3900" kern="0" dirty="0">
                <a:latin typeface="Times New Roman" panose="02020603050405020304" pitchFamily="18" charset="0"/>
                <a:cs typeface="Times New Roman" panose="02020603050405020304" pitchFamily="18" charset="0"/>
              </a:rPr>
              <a:t> is evaluated first, if the condition returns true, it continues with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Otherwise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statement </a:t>
            </a:r>
            <a:r>
              <a:rPr lang="en-GB" sz="3900" kern="0" dirty="0">
                <a:latin typeface="Times New Roman" panose="02020603050405020304" pitchFamily="18" charset="0"/>
                <a:cs typeface="Times New Roman" panose="02020603050405020304" pitchFamily="18" charset="0"/>
              </a:rPr>
              <a:t> and it is executed.</a:t>
            </a:r>
            <a:endParaRPr lang="en-GB" sz="3900" b="1"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During the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expression2 (no%2==0)</a:t>
            </a:r>
            <a:r>
              <a:rPr lang="en-GB" sz="3900" kern="0" dirty="0">
                <a:latin typeface="Times New Roman" panose="02020603050405020304" pitchFamily="18" charset="0"/>
                <a:cs typeface="Times New Roman" panose="02020603050405020304" pitchFamily="18" charset="0"/>
              </a:rPr>
              <a:t> is evaluated and if this condition is true, then the control is transferred to </a:t>
            </a:r>
            <a:r>
              <a:rPr lang="en-GB" sz="39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900" b="1"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r>
              <a:rPr lang="en-GB" sz="3900" dirty="0">
                <a:latin typeface="Times New Roman" panose="02020603050405020304" pitchFamily="18" charset="0"/>
                <a:cs typeface="Times New Roman" panose="02020603050405020304" pitchFamily="18" charset="0"/>
              </a:rPr>
              <a:t>statement and it is executed. </a:t>
            </a:r>
          </a:p>
          <a:p>
            <a:pPr marL="9055100" algn="just" defTabSz="914400"/>
            <a:r>
              <a:rPr lang="en-GB" sz="3900" dirty="0">
                <a:latin typeface="Times New Roman" panose="02020603050405020304" pitchFamily="18" charset="0"/>
                <a:cs typeface="Times New Roman" panose="02020603050405020304" pitchFamily="18" charset="0"/>
              </a:rPr>
              <a:t>Otherwise, the condition of </a:t>
            </a:r>
            <a:r>
              <a:rPr lang="en-GB" sz="3900" b="1" i="1" dirty="0">
                <a:latin typeface="Times New Roman" panose="02020603050405020304" pitchFamily="18" charset="0"/>
                <a:cs typeface="Times New Roman" panose="02020603050405020304" pitchFamily="18" charset="0"/>
              </a:rPr>
              <a:t>inner if</a:t>
            </a:r>
            <a:r>
              <a:rPr lang="en-GB" sz="3900" dirty="0">
                <a:latin typeface="Times New Roman" panose="02020603050405020304" pitchFamily="18" charset="0"/>
                <a:cs typeface="Times New Roman" panose="02020603050405020304" pitchFamily="18" charset="0"/>
              </a:rPr>
              <a:t> is false, then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Inner if is ignored.”); </a:t>
            </a:r>
            <a:r>
              <a:rPr lang="en-GB" sz="3900" kern="0" dirty="0">
                <a:latin typeface="Times New Roman" panose="02020603050405020304" pitchFamily="18" charset="0"/>
                <a:cs typeface="Times New Roman" panose="02020603050405020304" pitchFamily="18" charset="0"/>
              </a:rPr>
              <a:t>statement and it is executed.</a:t>
            </a:r>
          </a:p>
          <a:p>
            <a:pPr marL="9055100" algn="just" defTabSz="914400"/>
            <a:r>
              <a:rPr lang="en-GB" sz="3900" kern="0" dirty="0">
                <a:latin typeface="Times New Roman" panose="02020603050405020304" pitchFamily="18" charset="0"/>
                <a:cs typeface="Times New Roman" panose="02020603050405020304" pitchFamily="18" charset="0"/>
              </a:rPr>
              <a:t>Now the control is shifted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and then it is executed and it reaches the end of the program.</a:t>
            </a:r>
            <a:endParaRPr lang="en-GB" sz="3900" b="1" i="1" kern="0" dirty="0">
              <a:latin typeface="Times New Roman" panose="02020603050405020304" pitchFamily="18" charset="0"/>
              <a:cs typeface="Times New Roman" panose="02020603050405020304" pitchFamily="18" charset="0"/>
            </a:endParaRPr>
          </a:p>
        </p:txBody>
      </p:sp>
      <p:sp>
        <p:nvSpPr>
          <p:cNvPr id="8193" name="TextBox 8192">
            <a:extLst>
              <a:ext uri="{FF2B5EF4-FFF2-40B4-BE49-F238E27FC236}">
                <a16:creationId xmlns:a16="http://schemas.microsoft.com/office/drawing/2014/main" xmlns="" id="{CDBB0ED4-B406-07DF-4BD5-E0628FC1BB4E}"/>
              </a:ext>
            </a:extLst>
          </p:cNvPr>
          <p:cNvSpPr txBox="1"/>
          <p:nvPr/>
        </p:nvSpPr>
        <p:spPr>
          <a:xfrm>
            <a:off x="652556" y="10771743"/>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 Program to check input number is positive odd number or not..</a:t>
            </a:r>
          </a:p>
        </p:txBody>
      </p:sp>
    </p:spTree>
    <p:extLst>
      <p:ext uri="{BB962C8B-B14F-4D97-AF65-F5344CB8AC3E}">
        <p14:creationId xmlns:p14="http://schemas.microsoft.com/office/powerpoint/2010/main" val="248540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37581" y="1311275"/>
            <a:ext cx="17758469" cy="935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800" dirty="0">
                <a:latin typeface="Times New Roman" panose="02020603050405020304" pitchFamily="18" charset="0"/>
                <a:cs typeface="Times New Roman" panose="02020603050405020304" pitchFamily="18" charset="0"/>
              </a:rPr>
              <a:t>In case of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when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b="1" kern="0" dirty="0">
                <a:solidFill>
                  <a:schemeClr val="accent2">
                    <a:lumMod val="50000"/>
                  </a:schemeClr>
                </a:solidFill>
                <a:latin typeface="Courier New" panose="02070309020205020404" pitchFamily="49" charset="0"/>
                <a:cs typeface="Courier New" panose="02070309020205020404" pitchFamily="49" charset="0"/>
              </a:rPr>
              <a:t> </a:t>
            </a:r>
            <a:r>
              <a:rPr lang="en-GB" sz="3800" dirty="0">
                <a:latin typeface="Times New Roman" panose="02020603050405020304" pitchFamily="18" charset="0"/>
                <a:cs typeface="Times New Roman" panose="02020603050405020304" pitchFamily="18" charset="0"/>
              </a:rPr>
              <a:t>is evaluated to true,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followed by the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is executed, otherwise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is skipped by the compiler.</a:t>
            </a:r>
            <a:endParaRPr lang="en-GB" sz="3800" kern="0" dirty="0">
              <a:latin typeface="Times New Roman" panose="02020603050405020304" pitchFamily="18" charset="0"/>
              <a:cs typeface="Times New Roman" panose="02020603050405020304" pitchFamily="18" charset="0"/>
            </a:endParaRPr>
          </a:p>
          <a:p>
            <a:pPr algn="just" defTabSz="914400"/>
            <a:r>
              <a:rPr lang="en-GB" sz="3800" b="1" i="1" kern="0" dirty="0">
                <a:latin typeface="Times New Roman" panose="02020603050405020304" pitchFamily="18" charset="0"/>
                <a:cs typeface="Times New Roman" panose="02020603050405020304" pitchFamily="18" charset="0"/>
              </a:rPr>
              <a:t>if-else </a:t>
            </a:r>
            <a:r>
              <a:rPr lang="en-GB" sz="3800" kern="0" dirty="0">
                <a:latin typeface="Times New Roman" panose="02020603050405020304" pitchFamily="18" charset="0"/>
                <a:cs typeface="Times New Roman" panose="02020603050405020304" pitchFamily="18" charset="0"/>
              </a:rPr>
              <a:t>is an extension of the ‘simple </a:t>
            </a:r>
            <a:r>
              <a:rPr lang="en-GB" sz="3800" b="1" i="1" kern="0" dirty="0">
                <a:latin typeface="Times New Roman" panose="02020603050405020304" pitchFamily="18" charset="0"/>
                <a:cs typeface="Times New Roman" panose="02020603050405020304" pitchFamily="18" charset="0"/>
              </a:rPr>
              <a:t>if</a:t>
            </a:r>
            <a:r>
              <a:rPr lang="en-GB" sz="3800" kern="0" dirty="0">
                <a:latin typeface="Times New Roman" panose="02020603050405020304" pitchFamily="18" charset="0"/>
                <a:cs typeface="Times New Roman" panose="02020603050405020304" pitchFamily="18" charset="0"/>
              </a:rPr>
              <a:t>’ statement and suppose if u want to execute a separate block of statements in case </a:t>
            </a:r>
            <a:r>
              <a:rPr lang="en-GB" sz="3800" b="1" i="1" kern="0" dirty="0">
                <a:latin typeface="Times New Roman" panose="02020603050405020304" pitchFamily="18" charset="0"/>
                <a:cs typeface="Times New Roman" panose="02020603050405020304" pitchFamily="18" charset="0"/>
              </a:rPr>
              <a:t>if </a:t>
            </a:r>
            <a:r>
              <a:rPr lang="en-GB" sz="3800" kern="0" dirty="0">
                <a:latin typeface="Times New Roman" panose="02020603050405020304" pitchFamily="18" charset="0"/>
                <a:cs typeface="Times New Roman" panose="02020603050405020304" pitchFamily="18" charset="0"/>
              </a:rPr>
              <a:t>condition returns false then we have to use </a:t>
            </a:r>
            <a:r>
              <a:rPr lang="en-GB" sz="3800" b="1" i="1" kern="0" dirty="0">
                <a:latin typeface="Times New Roman" panose="02020603050405020304" pitchFamily="18" charset="0"/>
                <a:cs typeface="Times New Roman" panose="02020603050405020304" pitchFamily="18" charset="0"/>
              </a:rPr>
              <a:t>if-else</a:t>
            </a:r>
            <a:r>
              <a:rPr lang="en-GB" sz="3800" kern="0" dirty="0">
                <a:latin typeface="Times New Roman" panose="02020603050405020304" pitchFamily="18" charset="0"/>
                <a:cs typeface="Times New Roman" panose="02020603050405020304" pitchFamily="18" charset="0"/>
              </a:rPr>
              <a:t>.</a:t>
            </a: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r>
              <a:rPr lang="en-GB" sz="3800" kern="0" dirty="0">
                <a:latin typeface="Times New Roman" panose="02020603050405020304" pitchFamily="18" charset="0"/>
                <a:cs typeface="Times New Roman" panose="02020603050405020304" pitchFamily="18" charset="0"/>
              </a:rPr>
              <a:t>In the above syntax, if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kern="0" dirty="0">
                <a:latin typeface="Times New Roman" panose="02020603050405020304" pitchFamily="18" charset="0"/>
                <a:cs typeface="Times New Roman" panose="02020603050405020304" pitchFamily="18" charset="0"/>
              </a:rPr>
              <a:t> is true then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kern="0" dirty="0">
                <a:latin typeface="Times New Roman" panose="02020603050405020304" pitchFamily="18" charset="0"/>
                <a:cs typeface="Times New Roman" panose="02020603050405020304" pitchFamily="18" charset="0"/>
              </a:rPr>
              <a:t>, immediately following the if statement is executed, otherwise the </a:t>
            </a:r>
            <a:r>
              <a:rPr lang="en-GB" sz="3800" b="1" i="1" kern="0" dirty="0">
                <a:solidFill>
                  <a:srgbClr val="FF0000"/>
                </a:solidFill>
                <a:latin typeface="Courier New" panose="02070309020205020404" pitchFamily="49" charset="0"/>
                <a:cs typeface="Courier New" panose="02070309020205020404" pitchFamily="49" charset="0"/>
              </a:rPr>
              <a:t>statement block2</a:t>
            </a:r>
            <a:r>
              <a:rPr lang="en-GB" sz="3800" b="1" i="1" kern="0" dirty="0">
                <a:solidFill>
                  <a:schemeClr val="accent3">
                    <a:lumMod val="75000"/>
                  </a:schemeClr>
                </a:solidFill>
                <a:latin typeface="Times New Roman" panose="02020603050405020304" pitchFamily="18" charset="0"/>
                <a:cs typeface="Times New Roman" panose="02020603050405020304" pitchFamily="18" charset="0"/>
              </a:rPr>
              <a:t> </a:t>
            </a:r>
            <a:r>
              <a:rPr lang="en-GB" sz="3800" kern="0" dirty="0">
                <a:latin typeface="Times New Roman" panose="02020603050405020304" pitchFamily="18" charset="0"/>
                <a:cs typeface="Times New Roman" panose="02020603050405020304" pitchFamily="18" charset="0"/>
              </a:rPr>
              <a:t>is  executed. Then control is shifted to </a:t>
            </a:r>
            <a:r>
              <a:rPr lang="en-GB" sz="3800" b="1" i="1" kern="0" dirty="0">
                <a:solidFill>
                  <a:schemeClr val="bg2">
                    <a:lumMod val="10000"/>
                  </a:schemeClr>
                </a:solidFill>
                <a:latin typeface="Courier New" panose="02070309020205020404" pitchFamily="49" charset="0"/>
                <a:cs typeface="Courier New" panose="02070309020205020404" pitchFamily="49" charset="0"/>
              </a:rPr>
              <a:t>statement x.</a:t>
            </a:r>
            <a:endParaRPr lang="en-GB" sz="3800" dirty="0">
              <a:latin typeface="Times New Roman" panose="02020603050405020304" pitchFamily="18" charset="0"/>
              <a:cs typeface="Times New Roman" panose="02020603050405020304" pitchFamily="18" charset="0"/>
            </a:endParaRPr>
          </a:p>
        </p:txBody>
      </p:sp>
      <p:sp>
        <p:nvSpPr>
          <p:cNvPr id="25" name="Rectangle 24"/>
          <p:cNvSpPr/>
          <p:nvPr/>
        </p:nvSpPr>
        <p:spPr>
          <a:xfrm>
            <a:off x="2317750" y="4816475"/>
            <a:ext cx="7505700" cy="4401205"/>
          </a:xfrm>
          <a:prstGeom prst="rect">
            <a:avLst/>
          </a:prstGeom>
        </p:spPr>
        <p:txBody>
          <a:bodyPr wrap="square">
            <a:spAutoFit/>
          </a:bodyPr>
          <a:lstStyle/>
          <a:p>
            <a:pPr defTabSz="914400"/>
            <a:r>
              <a:rPr lang="en-GB" sz="2700" b="1" kern="0" dirty="0">
                <a:latin typeface="Courier New" panose="02070309020205020404" pitchFamily="49" charset="0"/>
                <a:cs typeface="Courier New" panose="02070309020205020404" pitchFamily="49" charset="0"/>
              </a:rPr>
              <a:t>Syntax of the </a:t>
            </a:r>
            <a:r>
              <a:rPr lang="en-GB" sz="2700" b="1" i="1" kern="0" dirty="0">
                <a:latin typeface="Courier New" panose="02070309020205020404" pitchFamily="49" charset="0"/>
                <a:cs typeface="Courier New" panose="02070309020205020404" pitchFamily="49" charset="0"/>
              </a:rPr>
              <a:t>if-else</a:t>
            </a:r>
            <a:r>
              <a:rPr lang="en-GB" sz="2700" b="1"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if</a:t>
            </a:r>
            <a:r>
              <a:rPr lang="en-GB" sz="2700" kern="0" dirty="0">
                <a:latin typeface="Courier New" panose="02070309020205020404" pitchFamily="49" charset="0"/>
                <a:cs typeface="Courier New" panose="02070309020205020404" pitchFamily="49" charset="0"/>
              </a:rPr>
              <a:t>(</a:t>
            </a:r>
            <a:r>
              <a:rPr lang="en-GB" sz="27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7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else</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rgbClr val="FF0000"/>
                </a:solidFill>
                <a:latin typeface="Courier New" panose="02070309020205020404" pitchFamily="49" charset="0"/>
                <a:cs typeface="Courier New" panose="02070309020205020404" pitchFamily="49" charset="0"/>
              </a:rPr>
              <a:t>statement block2;</a:t>
            </a:r>
            <a:r>
              <a:rPr lang="en-GB" sz="27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i="1" kern="0" dirty="0">
                <a:solidFill>
                  <a:schemeClr val="bg2">
                    <a:lumMod val="10000"/>
                  </a:schemeClr>
                </a:solidFill>
                <a:latin typeface="Courier New" panose="02070309020205020404" pitchFamily="49" charset="0"/>
                <a:cs typeface="Courier New" panose="02070309020205020404" pitchFamily="49" charset="0"/>
              </a:rPr>
              <a:t>statement x;</a:t>
            </a:r>
          </a:p>
        </p:txBody>
      </p:sp>
      <p:grpSp>
        <p:nvGrpSpPr>
          <p:cNvPr id="3" name="Group 2">
            <a:extLst>
              <a:ext uri="{FF2B5EF4-FFF2-40B4-BE49-F238E27FC236}">
                <a16:creationId xmlns:a16="http://schemas.microsoft.com/office/drawing/2014/main" xmlns="" id="{E18BA3AB-846D-BC59-0E5C-210708B7A835}"/>
              </a:ext>
            </a:extLst>
          </p:cNvPr>
          <p:cNvGrpSpPr/>
          <p:nvPr/>
        </p:nvGrpSpPr>
        <p:grpSpPr>
          <a:xfrm>
            <a:off x="7479351" y="4717582"/>
            <a:ext cx="9659299" cy="3517678"/>
            <a:chOff x="6546850" y="2888782"/>
            <a:chExt cx="9659299" cy="3517678"/>
          </a:xfrm>
        </p:grpSpPr>
        <p:cxnSp>
          <p:nvCxnSpPr>
            <p:cNvPr id="13" name="Straight Arrow Connector 12"/>
            <p:cNvCxnSpPr/>
            <p:nvPr/>
          </p:nvCxnSpPr>
          <p:spPr>
            <a:xfrm>
              <a:off x="11376500" y="2888782"/>
              <a:ext cx="0" cy="509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xmlns="" id="{3E6F0BC9-3DB9-1E47-5FCD-6F41FAC2DD11}"/>
                </a:ext>
              </a:extLst>
            </p:cNvPr>
            <p:cNvGrpSpPr/>
            <p:nvPr/>
          </p:nvGrpSpPr>
          <p:grpSpPr>
            <a:xfrm>
              <a:off x="6546850" y="3036067"/>
              <a:ext cx="9659299" cy="3370393"/>
              <a:chOff x="6546850" y="3036067"/>
              <a:chExt cx="9659299" cy="3370393"/>
            </a:xfrm>
          </p:grpSpPr>
          <p:sp>
            <p:nvSpPr>
              <p:cNvPr id="14" name="Diamond 13"/>
              <p:cNvSpPr/>
              <p:nvPr/>
            </p:nvSpPr>
            <p:spPr>
              <a:xfrm>
                <a:off x="9331950" y="3383475"/>
                <a:ext cx="4093393" cy="137075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25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3358319" y="4484004"/>
                <a:ext cx="2847830"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dirty="0">
                    <a:solidFill>
                      <a:srgbClr val="FF0000"/>
                    </a:solidFill>
                    <a:latin typeface="Times New Roman" panose="02020603050405020304" pitchFamily="18" charset="0"/>
                    <a:cs typeface="Times New Roman" panose="02020603050405020304" pitchFamily="18" charset="0"/>
                  </a:rPr>
                  <a:t> </a:t>
                </a:r>
                <a:r>
                  <a:rPr lang="en-GB" sz="2500" b="1" i="1" dirty="0">
                    <a:solidFill>
                      <a:srgbClr val="FF0000"/>
                    </a:solidFill>
                    <a:latin typeface="Times New Roman" panose="02020603050405020304" pitchFamily="18" charset="0"/>
                    <a:cs typeface="Times New Roman" panose="02020603050405020304" pitchFamily="18" charset="0"/>
                  </a:rPr>
                  <a:t>statement block2</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17" name="Elbow Connector 16"/>
              <p:cNvCxnSpPr>
                <a:stCxn id="14" idx="3"/>
                <a:endCxn id="15" idx="0"/>
              </p:cNvCxnSpPr>
              <p:nvPr/>
            </p:nvCxnSpPr>
            <p:spPr>
              <a:xfrm>
                <a:off x="13425343" y="4068851"/>
                <a:ext cx="1356894"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2613" y="3677610"/>
                <a:ext cx="1147770"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3425343" y="3647698"/>
                <a:ext cx="1226394"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249739" y="5915775"/>
                <a:ext cx="2255409" cy="490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11377440" y="5538895"/>
                <a:ext cx="0" cy="391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435911" y="3036067"/>
                <a:ext cx="1560427" cy="370324"/>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cxnSp>
            <p:nvCxnSpPr>
              <p:cNvPr id="29" name="Elbow Connector 28"/>
              <p:cNvCxnSpPr/>
              <p:nvPr/>
            </p:nvCxnSpPr>
            <p:spPr>
              <a:xfrm flipH="1">
                <a:off x="7814471" y="4068850"/>
                <a:ext cx="1517479"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46850" y="4481255"/>
                <a:ext cx="2785101"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dirty="0">
                    <a:solidFill>
                      <a:schemeClr val="accent3">
                        <a:lumMod val="50000"/>
                      </a:schemeClr>
                    </a:solidFill>
                    <a:latin typeface="Times New Roman" panose="02020603050405020304" pitchFamily="18" charset="0"/>
                    <a:cs typeface="Times New Roman" panose="02020603050405020304" pitchFamily="18" charset="0"/>
                  </a:rPr>
                  <a:t> </a:t>
                </a:r>
                <a:r>
                  <a:rPr lang="en-GB" sz="25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3" name="Left Bracket 32"/>
              <p:cNvSpPr/>
              <p:nvPr/>
            </p:nvSpPr>
            <p:spPr>
              <a:xfrm rot="16200000">
                <a:off x="11000536" y="1757196"/>
                <a:ext cx="591521" cy="6971882"/>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500">
                  <a:latin typeface="Times New Roman" panose="02020603050405020304" pitchFamily="18" charset="0"/>
                  <a:cs typeface="Times New Roman" panose="02020603050405020304" pitchFamily="18" charset="0"/>
                </a:endParaRPr>
              </a:p>
            </p:txBody>
          </p:sp>
        </p:grpSp>
      </p:grpSp>
      <p:sp>
        <p:nvSpPr>
          <p:cNvPr id="45" name="Rectangle 44"/>
          <p:cNvSpPr/>
          <p:nvPr/>
        </p:nvSpPr>
        <p:spPr>
          <a:xfrm>
            <a:off x="3488761" y="473075"/>
            <a:ext cx="466185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ii) </a:t>
            </a:r>
            <a:r>
              <a:rPr lang="en-GB" sz="4000" b="1" i="1" dirty="0">
                <a:solidFill>
                  <a:srgbClr val="005893"/>
                </a:solidFill>
                <a:latin typeface="Times New Roman" panose="02020603050405020304" pitchFamily="18" charset="0"/>
                <a:cs typeface="Times New Roman" panose="02020603050405020304" pitchFamily="18" charset="0"/>
              </a:rPr>
              <a:t>if-else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B1585F4B-39A0-3B1A-30EB-193DEB57747A}"/>
              </a:ext>
            </a:extLst>
          </p:cNvPr>
          <p:cNvSpPr/>
          <p:nvPr/>
        </p:nvSpPr>
        <p:spPr>
          <a:xfrm>
            <a:off x="8147050" y="8321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46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2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80050" y="1235075"/>
            <a:ext cx="13716000" cy="3862596"/>
          </a:xfrm>
          <a:prstGeom prst="rect">
            <a:avLst/>
          </a:prstGeom>
        </p:spPr>
        <p:txBody>
          <a:bodyPr wrap="square">
            <a:spAutoFit/>
          </a:bodyPr>
          <a:lstStyle/>
          <a:p>
            <a:pPr marL="571500" indent="-571500" algn="just" defTabSz="914400">
              <a:buFont typeface="Arial" panose="020B0604020202020204" pitchFamily="34" charset="0"/>
              <a:buChar char="•"/>
            </a:pPr>
            <a:r>
              <a:rPr lang="en-GB" sz="3500" kern="0" dirty="0">
                <a:latin typeface="Times New Roman" panose="02020603050405020304" pitchFamily="18" charset="0"/>
                <a:cs typeface="Times New Roman" panose="02020603050405020304" pitchFamily="18" charset="0"/>
              </a:rPr>
              <a:t>In either case, either </a:t>
            </a:r>
            <a:r>
              <a:rPr lang="en-GB" sz="35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500" kern="0" dirty="0">
                <a:latin typeface="Times New Roman" panose="02020603050405020304" pitchFamily="18" charset="0"/>
                <a:cs typeface="Times New Roman" panose="02020603050405020304" pitchFamily="18" charset="0"/>
              </a:rPr>
              <a:t> or </a:t>
            </a:r>
            <a:r>
              <a:rPr lang="en-GB" sz="3500" b="1" i="1" kern="0" dirty="0">
                <a:solidFill>
                  <a:srgbClr val="FF0000"/>
                </a:solidFill>
                <a:latin typeface="Courier New" panose="02070309020205020404" pitchFamily="49" charset="0"/>
                <a:cs typeface="Courier New" panose="02070309020205020404" pitchFamily="49" charset="0"/>
              </a:rPr>
              <a:t>statement block2 </a:t>
            </a:r>
            <a:r>
              <a:rPr lang="en-GB" sz="3500" kern="0" dirty="0">
                <a:latin typeface="Times New Roman" panose="02020603050405020304" pitchFamily="18" charset="0"/>
                <a:cs typeface="Times New Roman" panose="02020603050405020304" pitchFamily="18" charset="0"/>
              </a:rPr>
              <a:t>will be executed, but not both.</a:t>
            </a:r>
          </a:p>
          <a:p>
            <a:pPr marL="571500" indent="-571500" algn="just" defTabSz="914400">
              <a:buFont typeface="Arial" panose="020B0604020202020204" pitchFamily="34" charset="0"/>
              <a:buChar char="•"/>
            </a:pPr>
            <a:r>
              <a:rPr lang="en-US" altLang="en-US" sz="3500" kern="0" dirty="0">
                <a:latin typeface="Times New Roman" panose="02020603050405020304" pitchFamily="18" charset="0"/>
                <a:cs typeface="Times New Roman" panose="02020603050405020304" pitchFamily="18" charset="0"/>
              </a:rPr>
              <a:t>Control is then passed from the </a:t>
            </a:r>
            <a:r>
              <a:rPr lang="en-US" altLang="en-US" sz="3500" b="1" i="1" kern="0" dirty="0">
                <a:latin typeface="Times New Roman" panose="02020603050405020304" pitchFamily="18" charset="0"/>
                <a:cs typeface="Times New Roman" panose="02020603050405020304" pitchFamily="18" charset="0"/>
              </a:rPr>
              <a:t>if</a:t>
            </a:r>
            <a:r>
              <a:rPr lang="en-US" altLang="en-US" sz="3500" kern="0" dirty="0">
                <a:latin typeface="Times New Roman" panose="02020603050405020304" pitchFamily="18" charset="0"/>
                <a:cs typeface="Times New Roman" panose="02020603050405020304" pitchFamily="18" charset="0"/>
              </a:rPr>
              <a:t> statement to the </a:t>
            </a:r>
            <a:r>
              <a:rPr lang="en-GB" sz="3500" b="1" i="1" kern="0" dirty="0">
                <a:latin typeface="Courier New" panose="02070309020205020404" pitchFamily="49" charset="0"/>
                <a:cs typeface="Courier New" panose="02070309020205020404" pitchFamily="49" charset="0"/>
              </a:rPr>
              <a:t>statement x</a:t>
            </a:r>
            <a:r>
              <a:rPr lang="en-US" altLang="en-US" sz="3500" b="1" i="1" kern="0" dirty="0">
                <a:solidFill>
                  <a:schemeClr val="accent6">
                    <a:lumMod val="75000"/>
                  </a:schemeClr>
                </a:solidFill>
                <a:latin typeface="Times New Roman" panose="02020603050405020304" pitchFamily="18" charset="0"/>
                <a:cs typeface="Times New Roman" panose="02020603050405020304" pitchFamily="18" charset="0"/>
              </a:rPr>
              <a:t> </a:t>
            </a:r>
            <a:r>
              <a:rPr lang="en-US" altLang="en-US" sz="3500" kern="0" dirty="0">
                <a:latin typeface="Times New Roman" panose="02020603050405020304" pitchFamily="18" charset="0"/>
                <a:cs typeface="Times New Roman" panose="02020603050405020304" pitchFamily="18" charset="0"/>
              </a:rPr>
              <a:t>in the program unless one of the statements contains a </a:t>
            </a:r>
            <a:r>
              <a:rPr lang="en-US" altLang="en-US" sz="3500" b="1" kern="0" dirty="0">
                <a:latin typeface="Times New Roman" panose="02020603050405020304" pitchFamily="18" charset="0"/>
                <a:cs typeface="Times New Roman" panose="02020603050405020304" pitchFamily="18" charset="0"/>
              </a:rPr>
              <a:t>break</a:t>
            </a:r>
            <a:r>
              <a:rPr lang="en-US" altLang="en-US" sz="3500" kern="0" dirty="0">
                <a:latin typeface="Times New Roman" panose="02020603050405020304" pitchFamily="18" charset="0"/>
                <a:cs typeface="Times New Roman" panose="02020603050405020304" pitchFamily="18" charset="0"/>
              </a:rPr>
              <a:t>, </a:t>
            </a:r>
            <a:r>
              <a:rPr lang="en-US" altLang="en-US" sz="3500" b="1" kern="0" dirty="0">
                <a:latin typeface="Times New Roman" panose="02020603050405020304" pitchFamily="18" charset="0"/>
                <a:cs typeface="Times New Roman" panose="02020603050405020304" pitchFamily="18" charset="0"/>
              </a:rPr>
              <a:t>continue</a:t>
            </a:r>
            <a:r>
              <a:rPr lang="en-US" altLang="en-US" sz="3500" kern="0" dirty="0">
                <a:latin typeface="Times New Roman" panose="02020603050405020304" pitchFamily="18" charset="0"/>
                <a:cs typeface="Times New Roman" panose="02020603050405020304" pitchFamily="18" charset="0"/>
              </a:rPr>
              <a:t>, or </a:t>
            </a:r>
            <a:r>
              <a:rPr lang="en-US" altLang="en-US" sz="3500" b="1" kern="0" dirty="0" err="1">
                <a:latin typeface="Times New Roman" panose="02020603050405020304" pitchFamily="18" charset="0"/>
                <a:cs typeface="Times New Roman" panose="02020603050405020304" pitchFamily="18" charset="0"/>
              </a:rPr>
              <a:t>goto</a:t>
            </a:r>
            <a:r>
              <a:rPr lang="en-US" altLang="en-US" sz="35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After executing either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statement block1</a:t>
            </a:r>
            <a:r>
              <a:rPr lang="en-GB" sz="3500" dirty="0">
                <a:latin typeface="Times New Roman" panose="02020603050405020304" pitchFamily="18" charset="0"/>
                <a:cs typeface="Times New Roman" panose="02020603050405020304" pitchFamily="18" charset="0"/>
              </a:rPr>
              <a:t> or </a:t>
            </a:r>
            <a:r>
              <a:rPr lang="en-GB" sz="3500" b="1" i="1" kern="0" dirty="0">
                <a:solidFill>
                  <a:schemeClr val="accent3">
                    <a:lumMod val="75000"/>
                  </a:schemeClr>
                </a:solidFill>
                <a:latin typeface="Times New Roman" panose="02020603050405020304" pitchFamily="18" charset="0"/>
                <a:cs typeface="Times New Roman" panose="02020603050405020304" pitchFamily="18" charset="0"/>
              </a:rPr>
              <a:t>2, </a:t>
            </a:r>
            <a:r>
              <a:rPr lang="en-GB" sz="3500" dirty="0">
                <a:latin typeface="Times New Roman" panose="02020603050405020304" pitchFamily="18" charset="0"/>
                <a:cs typeface="Times New Roman" panose="02020603050405020304" pitchFamily="18" charset="0"/>
              </a:rPr>
              <a:t>the control will move to </a:t>
            </a:r>
            <a:r>
              <a:rPr lang="en-GB" sz="3500" b="1" i="1" kern="0" dirty="0">
                <a:latin typeface="Courier New" panose="02070309020205020404" pitchFamily="49" charset="0"/>
                <a:cs typeface="Courier New" panose="02070309020205020404" pitchFamily="49" charset="0"/>
              </a:rPr>
              <a:t>statement x</a:t>
            </a:r>
            <a:r>
              <a:rPr lang="en-GB" sz="3500" dirty="0">
                <a:latin typeface="Times New Roman" panose="02020603050405020304" pitchFamily="18" charset="0"/>
                <a:cs typeface="Times New Roman" panose="02020603050405020304" pitchFamily="18" charset="0"/>
              </a:rPr>
              <a:t>. Therefore, </a:t>
            </a:r>
            <a:r>
              <a:rPr lang="en-GB" sz="3500" b="1" i="1" kern="0" dirty="0">
                <a:latin typeface="Courier New" panose="02070309020205020404" pitchFamily="49" charset="0"/>
                <a:cs typeface="Courier New" panose="02070309020205020404" pitchFamily="49" charset="0"/>
              </a:rPr>
              <a:t>statement x</a:t>
            </a:r>
            <a:r>
              <a:rPr lang="en-GB" sz="3500" b="1" i="1" kern="0" dirty="0">
                <a:solidFill>
                  <a:schemeClr val="accent6">
                    <a:lumMod val="75000"/>
                  </a:schemeClr>
                </a:solidFill>
                <a:latin typeface="Courier New" panose="02070309020205020404" pitchFamily="49" charset="0"/>
                <a:cs typeface="Courier New" panose="02070309020205020404" pitchFamily="49" charset="0"/>
              </a:rPr>
              <a:t> </a:t>
            </a:r>
            <a:r>
              <a:rPr lang="en-GB" sz="3500" dirty="0">
                <a:latin typeface="Times New Roman" panose="02020603050405020304" pitchFamily="18" charset="0"/>
                <a:cs typeface="Times New Roman" panose="02020603050405020304" pitchFamily="18" charset="0"/>
              </a:rPr>
              <a:t>is executed in every case.</a:t>
            </a:r>
            <a:endParaRPr lang="en-GB" sz="3500" kern="0" dirty="0">
              <a:latin typeface="Times New Roman" panose="02020603050405020304" pitchFamily="18" charset="0"/>
              <a:cs typeface="Times New Roman" panose="02020603050405020304" pitchFamily="18" charset="0"/>
            </a:endParaRPr>
          </a:p>
        </p:txBody>
      </p:sp>
      <p:sp>
        <p:nvSpPr>
          <p:cNvPr id="11" name="Rectangle 10"/>
          <p:cNvSpPr/>
          <p:nvPr/>
        </p:nvSpPr>
        <p:spPr>
          <a:xfrm>
            <a:off x="1098550" y="1411823"/>
            <a:ext cx="5753100" cy="3785652"/>
          </a:xfrm>
          <a:prstGeom prst="rect">
            <a:avLst/>
          </a:prstGeom>
        </p:spPr>
        <p:txBody>
          <a:bodyPr wrap="square">
            <a:spAutoFit/>
          </a:bodyPr>
          <a:lstStyle/>
          <a:p>
            <a:pPr defTabSz="914400"/>
            <a:r>
              <a:rPr lang="en-GB" sz="2400" b="1" kern="0" dirty="0">
                <a:latin typeface="Courier New" panose="02070309020205020404" pitchFamily="49" charset="0"/>
                <a:cs typeface="Courier New" panose="02070309020205020404" pitchFamily="49" charset="0"/>
              </a:rPr>
              <a:t>Syntax of the </a:t>
            </a:r>
            <a:r>
              <a:rPr lang="en-GB" sz="2400" b="1" i="1" kern="0" dirty="0">
                <a:latin typeface="Courier New" panose="02070309020205020404" pitchFamily="49" charset="0"/>
                <a:cs typeface="Courier New" panose="02070309020205020404" pitchFamily="49" charset="0"/>
              </a:rPr>
              <a:t>if-else</a:t>
            </a:r>
            <a:r>
              <a:rPr lang="en-GB" sz="2400" b="1" kern="0" dirty="0">
                <a:latin typeface="Courier New" panose="02070309020205020404" pitchFamily="49" charset="0"/>
                <a:cs typeface="Courier New" panose="02070309020205020404" pitchFamily="49" charset="0"/>
              </a:rPr>
              <a:t>:</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if</a:t>
            </a:r>
            <a:r>
              <a:rPr lang="en-GB" sz="2400" kern="0" dirty="0">
                <a:latin typeface="Courier New" panose="02070309020205020404" pitchFamily="49" charset="0"/>
                <a:cs typeface="Courier New" panose="02070309020205020404" pitchFamily="49" charset="0"/>
              </a:rPr>
              <a:t>(</a:t>
            </a:r>
            <a:r>
              <a:rPr lang="en-GB" sz="24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4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else</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rgbClr val="FF0000"/>
                </a:solidFill>
                <a:latin typeface="Courier New" panose="02070309020205020404" pitchFamily="49" charset="0"/>
                <a:cs typeface="Courier New" panose="02070309020205020404" pitchFamily="49" charset="0"/>
              </a:rPr>
              <a:t>statement block2;</a:t>
            </a:r>
            <a:r>
              <a:rPr lang="en-GB" sz="24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i="1" kern="0" dirty="0">
                <a:latin typeface="Courier New" panose="02070309020205020404" pitchFamily="49" charset="0"/>
                <a:cs typeface="Courier New" panose="02070309020205020404" pitchFamily="49" charset="0"/>
              </a:rPr>
              <a:t>statement x;</a:t>
            </a:r>
          </a:p>
        </p:txBody>
      </p:sp>
      <p:sp>
        <p:nvSpPr>
          <p:cNvPr id="5" name="Rectangle 4">
            <a:extLst>
              <a:ext uri="{FF2B5EF4-FFF2-40B4-BE49-F238E27FC236}">
                <a16:creationId xmlns:a16="http://schemas.microsoft.com/office/drawing/2014/main" xmlns="" id="{4ADBDFD5-AA5E-C0DB-8D56-676CAC9E442C}"/>
              </a:ext>
            </a:extLst>
          </p:cNvPr>
          <p:cNvSpPr/>
          <p:nvPr/>
        </p:nvSpPr>
        <p:spPr>
          <a:xfrm>
            <a:off x="7689850" y="5605562"/>
            <a:ext cx="11506200" cy="5078313"/>
          </a:xfrm>
          <a:prstGeom prst="rect">
            <a:avLst/>
          </a:prstGeom>
        </p:spPr>
        <p:txBody>
          <a:bodyPr wrap="square">
            <a:spAutoFit/>
          </a:bodyPr>
          <a:lstStyle/>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In the program given on the left side, we declare variable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of int type and read the value of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from the user.</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Now the control moves to the if statement, which checks whether the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 or false.</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if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then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%d is even", a);</a:t>
            </a:r>
            <a:r>
              <a:rPr lang="en-GB" sz="3600" dirty="0">
                <a:latin typeface="Times New Roman" panose="02020603050405020304" pitchFamily="18" charset="0"/>
                <a:cs typeface="Times New Roman" panose="02020603050405020304" pitchFamily="18" charset="0"/>
              </a:rPr>
              <a:t> 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Otherwise, </a:t>
            </a:r>
            <a:r>
              <a:rPr lang="en-GB" sz="3600" b="1" dirty="0" err="1">
                <a:solidFill>
                  <a:srgbClr val="FF0000"/>
                </a:solidFill>
                <a:latin typeface="Times New Roman" panose="02020603050405020304" pitchFamily="18" charset="0"/>
                <a:cs typeface="Times New Roman" panose="02020603050405020304" pitchFamily="18" charset="0"/>
              </a:rPr>
              <a:t>printf</a:t>
            </a:r>
            <a:r>
              <a:rPr lang="en-GB" sz="3600" b="1" dirty="0">
                <a:solidFill>
                  <a:srgbClr val="FF0000"/>
                </a:solidFill>
                <a:latin typeface="Times New Roman" panose="02020603050405020304" pitchFamily="18" charset="0"/>
                <a:cs typeface="Times New Roman" panose="02020603050405020304" pitchFamily="18" charset="0"/>
              </a:rPr>
              <a:t>("\n %d is odd", a);</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Now control moves to statement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after if-else blocks;</a:t>
            </a:r>
          </a:p>
        </p:txBody>
      </p:sp>
      <p:sp>
        <p:nvSpPr>
          <p:cNvPr id="7" name="Rectangle 6">
            <a:extLst>
              <a:ext uri="{FF2B5EF4-FFF2-40B4-BE49-F238E27FC236}">
                <a16:creationId xmlns:a16="http://schemas.microsoft.com/office/drawing/2014/main" xmlns="" id="{52627CD7-4CF2-0885-8F80-53DB073A6B33}"/>
              </a:ext>
            </a:extLst>
          </p:cNvPr>
          <p:cNvSpPr/>
          <p:nvPr/>
        </p:nvSpPr>
        <p:spPr>
          <a:xfrm>
            <a:off x="1860549" y="5654675"/>
            <a:ext cx="5753101" cy="4893647"/>
          </a:xfrm>
          <a:prstGeom prst="rect">
            <a:avLst/>
          </a:prstGeom>
          <a:ln w="12700">
            <a:solidFill>
              <a:schemeClr val="tx1"/>
            </a:solidFill>
          </a:ln>
        </p:spPr>
        <p:txBody>
          <a:bodyPr wrap="square">
            <a:spAutoFit/>
          </a:bodyPr>
          <a:lstStyle/>
          <a:p>
            <a:pPr defTabSz="914400"/>
            <a:r>
              <a:rPr lang="en-GB" sz="2400" b="1" kern="0" dirty="0">
                <a:latin typeface="Times New Roman" panose="02020603050405020304" pitchFamily="18" charset="0"/>
                <a:cs typeface="Times New Roman" panose="02020603050405020304" pitchFamily="18" charset="0"/>
              </a:rPr>
              <a:t>Example,</a:t>
            </a:r>
          </a:p>
          <a:p>
            <a:pPr lvl="1" defTabSz="914400">
              <a:buFontTx/>
              <a:buNone/>
            </a:pPr>
            <a:r>
              <a:rPr lang="en-GB" sz="2400" dirty="0">
                <a:latin typeface="Times New Roman" panose="02020603050405020304" pitchFamily="18" charset="0"/>
                <a:cs typeface="Times New Roman" panose="02020603050405020304" pitchFamily="18" charset="0"/>
              </a:rPr>
              <a:t>#include&lt;</a:t>
            </a:r>
            <a:r>
              <a:rPr lang="en-GB" sz="2400" dirty="0" err="1">
                <a:latin typeface="Times New Roman" panose="02020603050405020304" pitchFamily="18" charset="0"/>
                <a:cs typeface="Times New Roman" panose="02020603050405020304" pitchFamily="18" charset="0"/>
              </a:rPr>
              <a:t>stdio.h</a:t>
            </a:r>
            <a:r>
              <a:rPr lang="en-GB" sz="2400" dirty="0">
                <a:latin typeface="Times New Roman" panose="02020603050405020304" pitchFamily="18" charset="0"/>
                <a:cs typeface="Times New Roman" panose="02020603050405020304" pitchFamily="18" charset="0"/>
              </a:rPr>
              <a:t>&gt;</a:t>
            </a:r>
          </a:p>
          <a:p>
            <a:pPr lvl="1" defTabSz="914400">
              <a:buFontTx/>
              <a:buNone/>
            </a:pPr>
            <a:r>
              <a:rPr lang="en-GB" sz="2400" dirty="0" err="1">
                <a:latin typeface="Times New Roman" panose="02020603050405020304" pitchFamily="18" charset="0"/>
                <a:cs typeface="Times New Roman" panose="02020603050405020304" pitchFamily="18" charset="0"/>
              </a:rPr>
              <a:t>int</a:t>
            </a:r>
            <a:r>
              <a:rPr lang="en-GB" sz="2400" dirty="0">
                <a:latin typeface="Times New Roman" panose="02020603050405020304" pitchFamily="18" charset="0"/>
                <a:cs typeface="Times New Roman" panose="02020603050405020304" pitchFamily="18" charset="0"/>
              </a:rPr>
              <a:t> main() </a:t>
            </a:r>
          </a:p>
          <a:p>
            <a:pPr lvl="1" defTabSz="914400">
              <a:buFontTx/>
              <a:buNone/>
            </a:pP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int a;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printf</a:t>
            </a:r>
            <a:r>
              <a:rPr lang="en-GB" sz="2400" dirty="0">
                <a:latin typeface="Times New Roman" panose="02020603050405020304" pitchFamily="18" charset="0"/>
                <a:cs typeface="Times New Roman" panose="02020603050405020304" pitchFamily="18" charset="0"/>
              </a:rPr>
              <a:t>("\n Enter the value of a : ");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scanf</a:t>
            </a:r>
            <a:r>
              <a:rPr lang="en-GB" sz="2400" dirty="0">
                <a:latin typeface="Times New Roman" panose="02020603050405020304" pitchFamily="18" charset="0"/>
                <a:cs typeface="Times New Roman" panose="02020603050405020304" pitchFamily="18" charset="0"/>
              </a:rPr>
              <a:t>("%d", &amp;a); </a:t>
            </a:r>
          </a:p>
          <a:p>
            <a:pPr lvl="1" defTabSz="914400">
              <a:buFontTx/>
              <a:buNone/>
            </a:pPr>
            <a:r>
              <a:rPr lang="en-GB" sz="2400" dirty="0">
                <a:latin typeface="Times New Roman" panose="02020603050405020304" pitchFamily="18" charset="0"/>
                <a:cs typeface="Times New Roman" panose="02020603050405020304" pitchFamily="18" charset="0"/>
              </a:rPr>
              <a:t>	if(</a:t>
            </a:r>
            <a:r>
              <a:rPr lang="en-GB" sz="2400" b="1" dirty="0">
                <a:solidFill>
                  <a:schemeClr val="accent2">
                    <a:lumMod val="50000"/>
                  </a:schemeClr>
                </a:solidFill>
                <a:latin typeface="Times New Roman" panose="02020603050405020304" pitchFamily="18" charset="0"/>
                <a:cs typeface="Times New Roman" panose="02020603050405020304" pitchFamily="18" charset="0"/>
              </a:rPr>
              <a:t>a%2==0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b="1" dirty="0">
                <a:solidFill>
                  <a:schemeClr val="accent6">
                    <a:lumMod val="50000"/>
                  </a:schemeClr>
                </a:solidFill>
                <a:latin typeface="Times New Roman" panose="02020603050405020304" pitchFamily="18" charset="0"/>
                <a:cs typeface="Times New Roman" panose="02020603050405020304" pitchFamily="18" charset="0"/>
              </a:rPr>
              <a:t>		</a:t>
            </a:r>
            <a:r>
              <a:rPr lang="en-GB" sz="24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400" b="1" dirty="0">
                <a:solidFill>
                  <a:schemeClr val="accent3">
                    <a:lumMod val="50000"/>
                  </a:schemeClr>
                </a:solidFill>
                <a:latin typeface="Times New Roman" panose="02020603050405020304" pitchFamily="18" charset="0"/>
                <a:cs typeface="Times New Roman" panose="02020603050405020304" pitchFamily="18" charset="0"/>
              </a:rPr>
              <a:t>("\n %d is even", a); </a:t>
            </a:r>
          </a:p>
          <a:p>
            <a:pPr lvl="1" defTabSz="914400">
              <a:buFontTx/>
              <a:buNone/>
            </a:pPr>
            <a:r>
              <a:rPr lang="en-GB" sz="2400" dirty="0">
                <a:latin typeface="Times New Roman" panose="02020603050405020304" pitchFamily="18" charset="0"/>
                <a:cs typeface="Times New Roman" panose="02020603050405020304" pitchFamily="18" charset="0"/>
              </a:rPr>
              <a:t>	else </a:t>
            </a:r>
          </a:p>
          <a:p>
            <a:pPr lvl="1" defTabSz="914400">
              <a:buFontTx/>
              <a:buNone/>
            </a:pPr>
            <a:r>
              <a:rPr lang="en-GB" sz="2400" b="1" dirty="0">
                <a:solidFill>
                  <a:schemeClr val="accent3">
                    <a:lumMod val="50000"/>
                  </a:schemeClr>
                </a:solidFill>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printf</a:t>
            </a:r>
            <a:r>
              <a:rPr lang="en-GB" sz="2400" b="1" dirty="0">
                <a:solidFill>
                  <a:srgbClr val="FF0000"/>
                </a:solidFill>
                <a:latin typeface="Times New Roman" panose="02020603050405020304" pitchFamily="18" charset="0"/>
                <a:cs typeface="Times New Roman" panose="02020603050405020304" pitchFamily="18" charset="0"/>
              </a:rPr>
              <a:t>("\n %d is odd", a);</a:t>
            </a:r>
            <a:r>
              <a:rPr lang="en-GB" sz="2400" dirty="0">
                <a:solidFill>
                  <a:srgbClr val="FF0000"/>
                </a:solidFill>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return 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a:t>
            </a:r>
            <a:endParaRPr lang="en-GB" sz="2400" b="1" i="1"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C636ACD-AD63-B697-1899-6D04001BD5AE}"/>
              </a:ext>
            </a:extLst>
          </p:cNvPr>
          <p:cNvSpPr txBox="1"/>
          <p:nvPr/>
        </p:nvSpPr>
        <p:spPr>
          <a:xfrm>
            <a:off x="610486" y="10603210"/>
            <a:ext cx="845096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input number is odd or even..</a:t>
            </a:r>
          </a:p>
        </p:txBody>
      </p:sp>
      <p:sp>
        <p:nvSpPr>
          <p:cNvPr id="9" name="Rectangle 8">
            <a:extLst>
              <a:ext uri="{FF2B5EF4-FFF2-40B4-BE49-F238E27FC236}">
                <a16:creationId xmlns:a16="http://schemas.microsoft.com/office/drawing/2014/main" xmlns="" id="{C0223504-EE62-D389-3F82-622E50E96682}"/>
              </a:ext>
            </a:extLst>
          </p:cNvPr>
          <p:cNvSpPr/>
          <p:nvPr/>
        </p:nvSpPr>
        <p:spPr>
          <a:xfrm>
            <a:off x="3498850" y="466378"/>
            <a:ext cx="6997428"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if-else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21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023119" y="2274929"/>
            <a:ext cx="8800331" cy="8710077"/>
          </a:xfrm>
          <a:prstGeom prst="rect">
            <a:avLst/>
          </a:prstGeom>
          <a:noFill/>
          <a:ln>
            <a:solidFill>
              <a:srgbClr val="92D050"/>
            </a:solidFill>
          </a:ln>
        </p:spPr>
        <p:txBody>
          <a:bodyPr wrap="square" rtlCol="0">
            <a:spAutoFit/>
          </a:bodyPr>
          <a:lstStyle/>
          <a:p>
            <a:r>
              <a:rPr lang="en-GB" sz="2800" dirty="0">
                <a:latin typeface="Times New Roman" panose="02020603050405020304" pitchFamily="18" charset="0"/>
                <a:cs typeface="Times New Roman" panose="02020603050405020304" pitchFamily="18" charset="0"/>
              </a:rPr>
              <a:t>#include&lt;</a:t>
            </a:r>
            <a:r>
              <a:rPr lang="en-GB" sz="2800" dirty="0" err="1">
                <a:latin typeface="Times New Roman" panose="02020603050405020304" pitchFamily="18" charset="0"/>
                <a:cs typeface="Times New Roman" panose="02020603050405020304" pitchFamily="18" charset="0"/>
              </a:rPr>
              <a:t>stdio.h</a:t>
            </a:r>
            <a:r>
              <a:rPr lang="en-GB" sz="2800" dirty="0">
                <a:latin typeface="Times New Roman" panose="02020603050405020304" pitchFamily="18" charset="0"/>
                <a:cs typeface="Times New Roman" panose="02020603050405020304" pitchFamily="18" charset="0"/>
              </a:rPr>
              <a:t>&gt;</a:t>
            </a:r>
          </a:p>
          <a:p>
            <a:r>
              <a:rPr lang="en-GB" sz="2800" dirty="0">
                <a:latin typeface="Times New Roman" panose="02020603050405020304" pitchFamily="18" charset="0"/>
                <a:cs typeface="Times New Roman" panose="02020603050405020304" pitchFamily="18" charset="0"/>
              </a:rPr>
              <a:t>main()</a:t>
            </a:r>
          </a:p>
          <a:p>
            <a:r>
              <a:rPr lang="en-GB" sz="2800" dirty="0">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("enter your age"); </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a:t>
            </a:r>
            <a:r>
              <a:rPr lang="en-GB" sz="2800" dirty="0" err="1">
                <a:latin typeface="Times New Roman" panose="02020603050405020304" pitchFamily="18" charset="0"/>
                <a:cs typeface="Times New Roman" panose="02020603050405020304" pitchFamily="18" charset="0"/>
              </a:rPr>
              <a:t>d",&amp;age</a:t>
            </a:r>
            <a:r>
              <a:rPr lang="en-GB" sz="2800" dirty="0">
                <a:latin typeface="Times New Roman" panose="02020603050405020304" pitchFamily="18" charset="0"/>
                <a:cs typeface="Times New Roman" panose="02020603050405020304" pitchFamily="18" charset="0"/>
              </a:rPr>
              <a:t>); </a:t>
            </a:r>
            <a:r>
              <a:rPr lang="en-GB" sz="28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800" dirty="0">
                <a:latin typeface="Times New Roman" panose="02020603050405020304" pitchFamily="18" charset="0"/>
                <a:cs typeface="Times New Roman" panose="02020603050405020304" pitchFamily="18" charset="0"/>
              </a:rPr>
              <a:t> if(age&gt;17) </a:t>
            </a:r>
            <a:r>
              <a:rPr lang="en-GB" sz="2800" dirty="0">
                <a:solidFill>
                  <a:schemeClr val="accent6">
                    <a:lumMod val="50000"/>
                  </a:schemeClr>
                </a:solidFill>
                <a:latin typeface="Times New Roman" panose="02020603050405020304" pitchFamily="18" charset="0"/>
                <a:cs typeface="Times New Roman" panose="02020603050405020304" pitchFamily="18" charset="0"/>
              </a:rPr>
              <a:t>//check if age is greater than 17</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greater than 17, then display “you are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eligible to vote");</a:t>
            </a:r>
          </a:p>
          <a:p>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else</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//otherwise, display “you are not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not eligible to vote");</a:t>
            </a:r>
          </a:p>
          <a:p>
            <a:r>
              <a:rPr lang="en-GB" sz="2800" dirty="0">
                <a:latin typeface="Times New Roman" panose="02020603050405020304" pitchFamily="18" charset="0"/>
                <a:cs typeface="Times New Roman" panose="02020603050405020304" pitchFamily="18" charset="0"/>
              </a:rPr>
              <a:t> return 0;</a:t>
            </a:r>
          </a:p>
          <a:p>
            <a:r>
              <a:rPr lang="en-GB" sz="2800" dirty="0">
                <a:latin typeface="Times New Roman" panose="02020603050405020304" pitchFamily="18" charset="0"/>
                <a:cs typeface="Times New Roman" panose="02020603050405020304" pitchFamily="18" charset="0"/>
              </a:rPr>
              <a:t>}</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10137135" y="2278598"/>
            <a:ext cx="9385940" cy="871007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#include&lt;</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stdio.h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a:t>
            </a:r>
          </a:p>
          <a:p>
            <a:pPr lvl="0" defTabSz="914400"/>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 your age\n");</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&amp;age); </a:t>
            </a:r>
            <a:r>
              <a:rPr kumimoji="0" lang="en-US" altLang="en-US" sz="2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//read age</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a:t>
            </a:r>
            <a:r>
              <a:rPr lang="en-US" altLang="en-US" sz="2800" dirty="0">
                <a:latin typeface="Times New Roman" panose="02020603050405020304" pitchFamily="18" charset="0"/>
                <a:cs typeface="Times New Roman" panose="02020603050405020304" pitchFamily="18" charset="0"/>
              </a:rPr>
              <a:t>age &lt;= 70 &amp;&amp; age&gt;=18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GB" sz="2800" dirty="0">
                <a:solidFill>
                  <a:schemeClr val="accent6">
                    <a:lumMod val="50000"/>
                  </a:schemeClr>
                </a:solidFill>
                <a:latin typeface="Times New Roman" panose="02020603050405020304" pitchFamily="18" charset="0"/>
                <a:cs typeface="Times New Roman" panose="02020603050405020304" pitchFamily="18" charset="0"/>
              </a:rPr>
              <a:t> /*check if age is above 18 and bellow 70*/</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above 18 and bellow 70, print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You are above 18 and below 70, you can drive*/</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You are above 18 and below 70, you can drive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//otherwise print You can’t drive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can’t drive\n");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 name="Rectangle 1"/>
          <p:cNvSpPr/>
          <p:nvPr/>
        </p:nvSpPr>
        <p:spPr>
          <a:xfrm>
            <a:off x="1072741" y="1229405"/>
            <a:ext cx="8750709" cy="861774"/>
          </a:xfrm>
          <a:prstGeom prst="rect">
            <a:avLst/>
          </a:prstGeom>
        </p:spPr>
        <p:txBody>
          <a:bodyPr wrap="square">
            <a:spAutoFit/>
          </a:bodyPr>
          <a:lstStyle/>
          <a:p>
            <a:pPr marL="0" lvl="1"/>
            <a:r>
              <a:rPr lang="en-GB" sz="2500" b="1" dirty="0">
                <a:solidFill>
                  <a:schemeClr val="accent1">
                    <a:lumMod val="75000"/>
                  </a:schemeClr>
                </a:solidFill>
              </a:rPr>
              <a:t>Example 1: Write a Program to check  age of the user, if age is above 17 print “You can vote” other print “You cant vote”.</a:t>
            </a:r>
          </a:p>
        </p:txBody>
      </p:sp>
      <p:sp>
        <p:nvSpPr>
          <p:cNvPr id="13" name="Rectangle 12"/>
          <p:cNvSpPr/>
          <p:nvPr/>
        </p:nvSpPr>
        <p:spPr>
          <a:xfrm>
            <a:off x="10182226" y="1158875"/>
            <a:ext cx="9353550" cy="967957"/>
          </a:xfrm>
          <a:prstGeom prst="rect">
            <a:avLst/>
          </a:prstGeom>
        </p:spPr>
        <p:txBody>
          <a:bodyPr wrap="square">
            <a:spAutoFit/>
          </a:bodyPr>
          <a:lstStyle/>
          <a:p>
            <a:pPr marL="0" lvl="1">
              <a:lnSpc>
                <a:spcPct val="150000"/>
              </a:lnSpc>
            </a:pPr>
            <a:r>
              <a:rPr lang="en-GB" sz="2000" b="1" dirty="0">
                <a:solidFill>
                  <a:schemeClr val="accent1">
                    <a:lumMod val="75000"/>
                  </a:schemeClr>
                </a:solidFill>
                <a:latin typeface="+mj-lt"/>
              </a:rPr>
              <a:t>Example 2:</a:t>
            </a:r>
            <a:r>
              <a:rPr lang="en-GB" sz="2000" b="1" dirty="0">
                <a:solidFill>
                  <a:schemeClr val="accent5">
                    <a:lumMod val="75000"/>
                  </a:schemeClr>
                </a:solidFill>
                <a:latin typeface="+mj-lt"/>
              </a:rPr>
              <a:t> </a:t>
            </a:r>
            <a:r>
              <a:rPr lang="en-GB" sz="2000" b="1" dirty="0">
                <a:solidFill>
                  <a:schemeClr val="accent5">
                    <a:lumMod val="75000"/>
                  </a:schemeClr>
                </a:solidFill>
                <a:latin typeface="+mj-lt"/>
                <a:cs typeface="Times New Roman" panose="02020603050405020304" pitchFamily="18" charset="0"/>
              </a:rPr>
              <a:t>Write </a:t>
            </a:r>
            <a:r>
              <a:rPr lang="en-GB" sz="2000" b="1" dirty="0">
                <a:solidFill>
                  <a:schemeClr val="accent1">
                    <a:lumMod val="75000"/>
                  </a:schemeClr>
                </a:solidFill>
                <a:latin typeface="+mj-lt"/>
              </a:rPr>
              <a:t>a Program to check  age of the user, if user age is above 17 and below 71, then print “You can drive”, otherwise print “You cant drive”.</a:t>
            </a:r>
          </a:p>
        </p:txBody>
      </p:sp>
      <p:sp>
        <p:nvSpPr>
          <p:cNvPr id="3" name="Rectangle 2">
            <a:extLst>
              <a:ext uri="{FF2B5EF4-FFF2-40B4-BE49-F238E27FC236}">
                <a16:creationId xmlns:a16="http://schemas.microsoft.com/office/drawing/2014/main" xmlns="" id="{E16A027B-5B47-193D-FFCD-406B090C30CB}"/>
              </a:ext>
            </a:extLst>
          </p:cNvPr>
          <p:cNvSpPr/>
          <p:nvPr/>
        </p:nvSpPr>
        <p:spPr>
          <a:xfrm>
            <a:off x="3422650" y="473075"/>
            <a:ext cx="9435596"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94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266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517650" y="2691839"/>
            <a:ext cx="7504931" cy="7848302"/>
          </a:xfrm>
          <a:prstGeom prst="rect">
            <a:avLst/>
          </a:prstGeom>
          <a:noFill/>
          <a:ln>
            <a:solidFill>
              <a:srgbClr val="92D050"/>
            </a:solidFill>
          </a:ln>
        </p:spPr>
        <p:txBody>
          <a:bodyPr wrap="square" rtlCol="0">
            <a:spAutoFit/>
          </a:bodyPr>
          <a:lstStyle/>
          <a:p>
            <a:pPr lvl="0" defTabSz="914400"/>
            <a:r>
              <a:rPr lang="en-US" altLang="en-US" sz="2800" dirty="0">
                <a:latin typeface="Times New Roman" panose="02020603050405020304" pitchFamily="18" charset="0"/>
                <a:cs typeface="Times New Roman" panose="02020603050405020304" pitchFamily="18" charset="0"/>
              </a:rPr>
              <a:t>#include&lt;</a:t>
            </a:r>
            <a:r>
              <a:rPr lang="en-US" altLang="en-US" sz="2800" dirty="0" err="1">
                <a:latin typeface="Times New Roman" panose="02020603050405020304" pitchFamily="18" charset="0"/>
                <a:cs typeface="Times New Roman" panose="02020603050405020304" pitchFamily="18" charset="0"/>
              </a:rPr>
              <a:t>stdio.h</a:t>
            </a:r>
            <a:r>
              <a:rPr lang="en-US" altLang="en-US" sz="2800" dirty="0">
                <a:latin typeface="Times New Roman" panose="02020603050405020304" pitchFamily="18" charset="0"/>
                <a:cs typeface="Times New Roman" panose="02020603050405020304" pitchFamily="18" charset="0"/>
              </a:rPr>
              <a:t>&gt; </a:t>
            </a:r>
          </a:p>
          <a:p>
            <a:pPr lvl="0" defTabSz="914400"/>
            <a:r>
              <a:rPr lang="en-US" altLang="en-US" sz="2800" dirty="0" err="1">
                <a:latin typeface="Times New Roman" panose="02020603050405020304" pitchFamily="18" charset="0"/>
                <a:cs typeface="Times New Roman" panose="02020603050405020304" pitchFamily="18" charset="0"/>
              </a:rPr>
              <a:t>int</a:t>
            </a:r>
            <a:r>
              <a:rPr lang="en-US" altLang="en-US" sz="2800" dirty="0">
                <a:latin typeface="Times New Roman" panose="02020603050405020304" pitchFamily="18" charset="0"/>
                <a:cs typeface="Times New Roman" panose="02020603050405020304" pitchFamily="18" charset="0"/>
              </a:rPr>
              <a:t> main()</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 97-122 = a-z ASCII Values </a:t>
            </a:r>
          </a:p>
          <a:p>
            <a:pPr lvl="0" defTabSz="914400"/>
            <a:r>
              <a:rPr lang="en-US" altLang="en-US" sz="2800" dirty="0">
                <a:latin typeface="Times New Roman" panose="02020603050405020304" pitchFamily="18" charset="0"/>
                <a:cs typeface="Times New Roman" panose="02020603050405020304" pitchFamily="18" charset="0"/>
              </a:rPr>
              <a:t> char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("Enter the character\n");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scanf</a:t>
            </a:r>
            <a:r>
              <a:rPr lang="en-US" altLang="en-US" sz="2800" dirty="0">
                <a:latin typeface="Times New Roman" panose="02020603050405020304" pitchFamily="18" charset="0"/>
                <a:cs typeface="Times New Roman" panose="02020603050405020304" pitchFamily="18" charset="0"/>
              </a:rPr>
              <a:t>("%c", &amp;</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if(</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&lt;=122 &amp;&amp;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&gt;=97)</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else</a:t>
            </a:r>
          </a:p>
          <a:p>
            <a:pPr lvl="0" defTabSz="914400"/>
            <a:r>
              <a:rPr lang="en-US" altLang="en-US" sz="2800" dirty="0">
                <a:latin typeface="Times New Roman" panose="02020603050405020304" pitchFamily="18" charset="0"/>
                <a:cs typeface="Times New Roman" panose="02020603050405020304" pitchFamily="18" charset="0"/>
              </a:rPr>
              <a:t>  { </a:t>
            </a:r>
          </a:p>
          <a:p>
            <a:pPr lvl="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not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return 0; </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endParaRPr lang="en-US" altLang="en-US"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9632182" y="2682875"/>
            <a:ext cx="9220200" cy="7848302"/>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physics, chemistry, maths;</a:t>
            </a:r>
          </a:p>
          <a:p>
            <a:r>
              <a:rPr lang="en-IN" sz="2400" dirty="0">
                <a:latin typeface="Times New Roman" panose="02020603050405020304" pitchFamily="18" charset="0"/>
                <a:cs typeface="Times New Roman" panose="02020603050405020304" pitchFamily="18" charset="0"/>
              </a:rPr>
              <a:t>    float total;</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Physics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&amp;physics);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Chemistry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&amp;chemistry);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Maths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&amp;maths);</a:t>
            </a:r>
          </a:p>
          <a:p>
            <a:r>
              <a:rPr lang="en-IN" sz="2400" dirty="0">
                <a:latin typeface="Times New Roman" panose="02020603050405020304" pitchFamily="18" charset="0"/>
                <a:cs typeface="Times New Roman" panose="02020603050405020304" pitchFamily="18" charset="0"/>
              </a:rPr>
              <a:t>    total = (physics + maths + chemistry)/3;</a:t>
            </a:r>
          </a:p>
          <a:p>
            <a:r>
              <a:rPr lang="en-IN" sz="2400" dirty="0">
                <a:latin typeface="Times New Roman" panose="02020603050405020304" pitchFamily="18" charset="0"/>
                <a:cs typeface="Times New Roman" panose="02020603050405020304" pitchFamily="18" charset="0"/>
              </a:rPr>
              <a:t>    if((total&lt;40) || physics&lt;33 || maths&lt;33 || chemistry&lt;33){</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fail\n",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pass\n",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return 0;</a:t>
            </a:r>
          </a:p>
          <a:p>
            <a:r>
              <a:rPr lang="en-IN" sz="2400" dirty="0">
                <a:latin typeface="Times New Roman" panose="02020603050405020304" pitchFamily="18" charset="0"/>
                <a:cs typeface="Times New Roman" panose="02020603050405020304" pitchFamily="18" charset="0"/>
              </a:rPr>
              <a:t>}</a:t>
            </a:r>
          </a:p>
        </p:txBody>
      </p:sp>
      <p:sp>
        <p:nvSpPr>
          <p:cNvPr id="13" name="Rectangle 12"/>
          <p:cNvSpPr/>
          <p:nvPr/>
        </p:nvSpPr>
        <p:spPr>
          <a:xfrm>
            <a:off x="1567272" y="1463675"/>
            <a:ext cx="7504931" cy="861774"/>
          </a:xfrm>
          <a:prstGeom prst="rect">
            <a:avLst/>
          </a:prstGeom>
        </p:spPr>
        <p:txBody>
          <a:bodyPr wrap="square">
            <a:spAutoFit/>
          </a:bodyPr>
          <a:lstStyle/>
          <a:p>
            <a:pPr marL="0" lvl="1"/>
            <a:r>
              <a:rPr lang="en-GB" sz="2500" b="1" dirty="0">
                <a:solidFill>
                  <a:schemeClr val="accent1">
                    <a:lumMod val="75000"/>
                  </a:schemeClr>
                </a:solidFill>
              </a:rPr>
              <a:t>Example 3: Write a program to check input character is uppercase character or lowercase character.</a:t>
            </a:r>
          </a:p>
        </p:txBody>
      </p:sp>
      <p:sp>
        <p:nvSpPr>
          <p:cNvPr id="14" name="Rectangle 13"/>
          <p:cNvSpPr/>
          <p:nvPr/>
        </p:nvSpPr>
        <p:spPr>
          <a:xfrm>
            <a:off x="9784581" y="1387475"/>
            <a:ext cx="9067800" cy="1246495"/>
          </a:xfrm>
          <a:prstGeom prst="rect">
            <a:avLst/>
          </a:prstGeom>
        </p:spPr>
        <p:txBody>
          <a:bodyPr wrap="square">
            <a:spAutoFit/>
          </a:bodyPr>
          <a:lstStyle/>
          <a:p>
            <a:pPr marL="0" lvl="1" algn="just"/>
            <a:r>
              <a:rPr lang="en-GB" sz="2500" b="1" dirty="0">
                <a:solidFill>
                  <a:schemeClr val="accent1">
                    <a:lumMod val="75000"/>
                  </a:schemeClr>
                </a:solidFill>
              </a:rPr>
              <a:t>Example 4: Write a program to check percentage of marks scored, if percentage marks is less than 40 or Physics, chemistry and maths marks are less than 33, then print failed, otherwise print passed.</a:t>
            </a:r>
          </a:p>
        </p:txBody>
      </p:sp>
    </p:spTree>
    <p:extLst>
      <p:ext uri="{BB962C8B-B14F-4D97-AF65-F5344CB8AC3E}">
        <p14:creationId xmlns:p14="http://schemas.microsoft.com/office/powerpoint/2010/main" val="149199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7174860" y="1542642"/>
            <a:ext cx="12097390" cy="769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Use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within the body of another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called as the nested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a:t>
            </a:r>
          </a:p>
          <a:p>
            <a:pPr algn="just" defTabSz="914400"/>
            <a:r>
              <a:rPr lang="en-GB" sz="3900" kern="0" dirty="0">
                <a:latin typeface="Times New Roman" panose="02020603050405020304" pitchFamily="18" charset="0"/>
                <a:cs typeface="Times New Roman" panose="02020603050405020304" pitchFamily="18" charset="0"/>
              </a:rPr>
              <a:t>When a series of decisions are involved, we may have to use more than one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statement.</a:t>
            </a:r>
          </a:p>
          <a:p>
            <a:pPr algn="just" defTabSz="914400"/>
            <a:r>
              <a:rPr lang="en-GB" sz="3900" kern="0" dirty="0">
                <a:latin typeface="Times New Roman" panose="02020603050405020304" pitchFamily="18" charset="0"/>
                <a:cs typeface="Times New Roman" panose="02020603050405020304" pitchFamily="18" charset="0"/>
              </a:rPr>
              <a:t>As per the syntax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expression1 </a:t>
            </a:r>
            <a:r>
              <a:rPr lang="en-GB" sz="3900" kern="0" dirty="0">
                <a:latin typeface="Times New Roman" panose="02020603050405020304" pitchFamily="18" charset="0"/>
                <a:cs typeface="Times New Roman" panose="02020603050405020304" pitchFamily="18" charset="0"/>
              </a:rPr>
              <a:t>is false, then the </a:t>
            </a:r>
            <a:r>
              <a:rPr lang="en-GB" sz="4000" b="1" i="1" dirty="0">
                <a:solidFill>
                  <a:srgbClr val="FF0000"/>
                </a:solidFill>
                <a:latin typeface="Courier New" panose="02070309020205020404" pitchFamily="49" charset="0"/>
                <a:cs typeface="Courier New" panose="02070309020205020404" pitchFamily="49" charset="0"/>
              </a:rPr>
              <a:t>statement block1_false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will</a:t>
            </a:r>
            <a:r>
              <a:rPr lang="en-GB" sz="3900" i="1" dirty="0">
                <a:latin typeface="Times New Roman" panose="02020603050405020304" pitchFamily="18" charset="0"/>
                <a:cs typeface="Times New Roman" panose="02020603050405020304" pitchFamily="18" charset="0"/>
              </a:rPr>
              <a:t> be </a:t>
            </a:r>
            <a:r>
              <a:rPr lang="en-GB" sz="3900" kern="0" dirty="0">
                <a:latin typeface="Times New Roman" panose="02020603050405020304" pitchFamily="18" charset="0"/>
                <a:cs typeface="Times New Roman" panose="02020603050405020304" pitchFamily="18" charset="0"/>
              </a:rPr>
              <a:t>executed otherwise it continues to perform the second test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i="1" kern="0" dirty="0">
                <a:latin typeface="Times New Roman" panose="02020603050405020304" pitchFamily="18" charset="0"/>
                <a:cs typeface="Times New Roman" panose="02020603050405020304" pitchFamily="18" charset="0"/>
              </a:rPr>
              <a:t>)</a:t>
            </a:r>
            <a:r>
              <a:rPr lang="en-GB" sz="3900" kern="0" dirty="0">
                <a:latin typeface="Times New Roman" panose="02020603050405020304" pitchFamily="18" charset="0"/>
                <a:cs typeface="Times New Roman" panose="02020603050405020304" pitchFamily="18" charset="0"/>
              </a:rPr>
              <a:t>. </a:t>
            </a:r>
          </a:p>
          <a:p>
            <a:pPr algn="just" defTabSz="914400"/>
            <a:r>
              <a:rPr lang="en-GB" sz="3900" kern="0" dirty="0">
                <a:latin typeface="Times New Roman" panose="02020603050405020304" pitchFamily="18" charset="0"/>
                <a:cs typeface="Times New Roman" panose="02020603050405020304" pitchFamily="18" charset="0"/>
              </a:rPr>
              <a:t>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kern="0" dirty="0">
                <a:latin typeface="Times New Roman" panose="02020603050405020304" pitchFamily="18" charset="0"/>
                <a:cs typeface="Times New Roman" panose="02020603050405020304" pitchFamily="18" charset="0"/>
              </a:rPr>
              <a:t> returns true, the </a:t>
            </a:r>
            <a:r>
              <a:rPr lang="en-GB" sz="40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3900" kern="0" dirty="0">
                <a:latin typeface="Times New Roman" panose="02020603050405020304" pitchFamily="18" charset="0"/>
                <a:cs typeface="Times New Roman" panose="02020603050405020304" pitchFamily="18" charset="0"/>
              </a:rPr>
              <a:t> will be executed, otherwise </a:t>
            </a:r>
            <a:r>
              <a:rPr lang="en-GB" sz="4000" b="1" i="1" dirty="0">
                <a:solidFill>
                  <a:srgbClr val="FF0000"/>
                </a:solidFill>
                <a:latin typeface="Courier New" panose="02070309020205020404" pitchFamily="49" charset="0"/>
                <a:cs typeface="Courier New" panose="02070309020205020404" pitchFamily="49" charset="0"/>
              </a:rPr>
              <a:t>statement block2_false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executed.</a:t>
            </a:r>
          </a:p>
          <a:p>
            <a:pPr algn="just" defTabSz="914400"/>
            <a:r>
              <a:rPr lang="en-GB" sz="3900" kern="0" dirty="0">
                <a:latin typeface="Times New Roman" panose="02020603050405020304" pitchFamily="18" charset="0"/>
                <a:cs typeface="Times New Roman" panose="02020603050405020304" pitchFamily="18" charset="0"/>
              </a:rPr>
              <a:t>Then the control is transferred from the </a:t>
            </a:r>
            <a:r>
              <a:rPr lang="en-GB" sz="3900" b="1" i="1" kern="0" dirty="0">
                <a:latin typeface="Times New Roman" panose="02020603050405020304" pitchFamily="18" charset="0"/>
                <a:cs typeface="Times New Roman" panose="02020603050405020304" pitchFamily="18" charset="0"/>
              </a:rPr>
              <a:t>inner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to the </a:t>
            </a:r>
            <a:r>
              <a:rPr lang="en-GB" sz="4000" b="1" i="1" dirty="0" err="1">
                <a:latin typeface="Courier New" panose="02070309020205020404" pitchFamily="49" charset="0"/>
                <a:cs typeface="Courier New" panose="02070309020205020404" pitchFamily="49" charset="0"/>
              </a:rPr>
              <a:t>next_statement</a:t>
            </a:r>
            <a:r>
              <a:rPr lang="en-GB" sz="4000" b="1" i="1" dirty="0">
                <a:solidFill>
                  <a:schemeClr val="accent1">
                    <a:lumMod val="50000"/>
                  </a:schemeClr>
                </a:solidFill>
                <a:latin typeface="Courier New" panose="02070309020205020404" pitchFamily="49" charset="0"/>
                <a:cs typeface="Courier New" panose="02070309020205020404" pitchFamily="49" charset="0"/>
              </a:rPr>
              <a:t> </a:t>
            </a:r>
            <a:r>
              <a:rPr lang="en-GB" sz="3900" kern="0" dirty="0">
                <a:latin typeface="Times New Roman" panose="02020603050405020304" pitchFamily="18" charset="0"/>
                <a:cs typeface="Times New Roman" panose="02020603050405020304" pitchFamily="18" charset="0"/>
              </a:rPr>
              <a:t>after the </a:t>
            </a:r>
            <a:r>
              <a:rPr lang="en-GB" sz="3900" b="1" i="1" kern="0" dirty="0">
                <a:latin typeface="Times New Roman" panose="02020603050405020304" pitchFamily="18" charset="0"/>
                <a:cs typeface="Times New Roman" panose="02020603050405020304" pitchFamily="18" charset="0"/>
              </a:rPr>
              <a:t>outer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p>
        </p:txBody>
      </p:sp>
      <p:sp>
        <p:nvSpPr>
          <p:cNvPr id="2" name="Rectangle 1"/>
          <p:cNvSpPr/>
          <p:nvPr/>
        </p:nvSpPr>
        <p:spPr>
          <a:xfrm>
            <a:off x="3346450" y="473075"/>
            <a:ext cx="5117106"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xmlns="" id="{CC1941E2-F72D-199E-EF8E-EB9F9E5F25F5}"/>
              </a:ext>
            </a:extLst>
          </p:cNvPr>
          <p:cNvSpPr/>
          <p:nvPr/>
        </p:nvSpPr>
        <p:spPr>
          <a:xfrm>
            <a:off x="1289050" y="2146290"/>
            <a:ext cx="5770562" cy="6632585"/>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if-else</a:t>
            </a:r>
            <a:r>
              <a:rPr lang="en-GB" sz="2500" b="1" dirty="0">
                <a:latin typeface="Courier New" panose="02070309020205020404" pitchFamily="49" charset="0"/>
                <a:cs typeface="Courier New" panose="02070309020205020404" pitchFamily="49" charset="0"/>
              </a:rPr>
              <a:t>:</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else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block2_false;</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else </a:t>
            </a:r>
          </a:p>
          <a:p>
            <a:r>
              <a:rPr lang="en-GB" sz="2500" i="1" dirty="0">
                <a:latin typeface="Courier New" panose="02070309020205020404" pitchFamily="49" charset="0"/>
                <a:cs typeface="Courier New" panose="02070309020205020404" pitchFamily="49" charset="0"/>
              </a:rPr>
              <a:t>{ </a:t>
            </a:r>
          </a:p>
          <a:p>
            <a:r>
              <a:rPr lang="en-GB" sz="2500" i="1" dirty="0">
                <a:solidFill>
                  <a:srgbClr val="C00000"/>
                </a:solidFill>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block1_false;</a:t>
            </a:r>
          </a:p>
          <a:p>
            <a:r>
              <a:rPr lang="en-GB" sz="2500" i="1" dirty="0">
                <a:latin typeface="Courier New" panose="02070309020205020404" pitchFamily="49" charset="0"/>
                <a:cs typeface="Courier New" panose="02070309020205020404" pitchFamily="49" charset="0"/>
              </a:rPr>
              <a:t>} </a:t>
            </a:r>
          </a:p>
          <a:p>
            <a:r>
              <a:rPr lang="en-GB" sz="2500" b="1" i="1" dirty="0" err="1">
                <a:latin typeface="Courier New" panose="02070309020205020404" pitchFamily="49" charset="0"/>
                <a:cs typeface="Courier New" panose="02070309020205020404" pitchFamily="49" charset="0"/>
              </a:rPr>
              <a:t>next_statement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7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586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437009" y="2275860"/>
            <a:ext cx="6633841" cy="7417415"/>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nested </a:t>
            </a:r>
            <a:r>
              <a:rPr lang="en-GB" sz="2800" b="1" i="1" dirty="0">
                <a:latin typeface="Courier New" panose="02070309020205020404" pitchFamily="49" charset="0"/>
                <a:cs typeface="Courier New" panose="02070309020205020404" pitchFamily="49" charset="0"/>
              </a:rPr>
              <a:t>if-else</a:t>
            </a:r>
            <a:r>
              <a:rPr lang="en-GB" sz="2800" b="1" dirty="0">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block2_true;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else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rgbClr val="FF0000"/>
                </a:solidFill>
                <a:latin typeface="Courier New" panose="02070309020205020404" pitchFamily="49" charset="0"/>
                <a:cs typeface="Courier New" panose="02070309020205020404" pitchFamily="49" charset="0"/>
              </a:rPr>
              <a:t>statement block2_false;</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a:t>
            </a:r>
          </a:p>
          <a:p>
            <a:r>
              <a:rPr lang="en-GB" sz="2800" b="1" i="1" dirty="0">
                <a:solidFill>
                  <a:srgbClr val="FF0000"/>
                </a:solidFill>
                <a:latin typeface="Courier New" panose="02070309020205020404" pitchFamily="49" charset="0"/>
                <a:cs typeface="Courier New" panose="02070309020205020404" pitchFamily="49" charset="0"/>
              </a:rPr>
              <a:t>statement block1_false;</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next statement; </a:t>
            </a:r>
            <a:endParaRPr lang="en-IN" sz="2800" b="1" i="1" dirty="0">
              <a:latin typeface="Courier New" panose="02070309020205020404" pitchFamily="49" charset="0"/>
              <a:cs typeface="Courier New" panose="02070309020205020404" pitchFamily="49" charset="0"/>
            </a:endParaRPr>
          </a:p>
        </p:txBody>
      </p:sp>
      <p:grpSp>
        <p:nvGrpSpPr>
          <p:cNvPr id="12" name="Group 11"/>
          <p:cNvGrpSpPr/>
          <p:nvPr/>
        </p:nvGrpSpPr>
        <p:grpSpPr>
          <a:xfrm>
            <a:off x="6888124" y="2063752"/>
            <a:ext cx="12208515" cy="6553368"/>
            <a:chOff x="4865914" y="465901"/>
            <a:chExt cx="7494815" cy="4220399"/>
          </a:xfrm>
        </p:grpSpPr>
        <p:cxnSp>
          <p:nvCxnSpPr>
            <p:cNvPr id="13" name="Straight Arrow Connector 12"/>
            <p:cNvCxnSpPr/>
            <p:nvPr/>
          </p:nvCxnSpPr>
          <p:spPr>
            <a:xfrm>
              <a:off x="7386556" y="490497"/>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6286501" y="733632"/>
              <a:ext cx="2171612"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5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079181" y="2393292"/>
              <a:ext cx="2281548"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block2_false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16" name="Oval 15"/>
            <p:cNvSpPr/>
            <p:nvPr/>
          </p:nvSpPr>
          <p:spPr>
            <a:xfrm>
              <a:off x="7655443" y="3448172"/>
              <a:ext cx="657858" cy="438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836692" y="860702"/>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907922" y="877551"/>
              <a:ext cx="531668" cy="575966"/>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7989987" y="3883270"/>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49391" y="2393293"/>
              <a:ext cx="2249780" cy="52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accent3">
                      <a:lumMod val="50000"/>
                    </a:schemeClr>
                  </a:solidFill>
                  <a:latin typeface="Times New Roman" panose="02020603050405020304" pitchFamily="18" charset="0"/>
                  <a:cs typeface="Times New Roman" panose="02020603050405020304" pitchFamily="18" charset="0"/>
                </a:rPr>
                <a:t>statement block2_true</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402885" y="465901"/>
              <a:ext cx="67647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4865914" y="2393292"/>
              <a:ext cx="2237584"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block1_false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23" name="Diamond 22"/>
            <p:cNvSpPr/>
            <p:nvPr/>
          </p:nvSpPr>
          <p:spPr>
            <a:xfrm>
              <a:off x="8862694" y="1372051"/>
              <a:ext cx="2181218"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500" dirty="0">
                <a:latin typeface="Times New Roman" panose="02020603050405020304" pitchFamily="18" charset="0"/>
                <a:cs typeface="Times New Roman" panose="02020603050405020304" pitchFamily="18" charset="0"/>
              </a:endParaRPr>
            </a:p>
          </p:txBody>
        </p:sp>
        <p:cxnSp>
          <p:nvCxnSpPr>
            <p:cNvPr id="24" name="Elbow Connector 23"/>
            <p:cNvCxnSpPr>
              <a:stCxn id="14" idx="3"/>
              <a:endCxn id="23" idx="0"/>
            </p:cNvCxnSpPr>
            <p:nvPr/>
          </p:nvCxnSpPr>
          <p:spPr>
            <a:xfrm>
              <a:off x="8458113" y="1169524"/>
              <a:ext cx="1495190" cy="20252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3" idx="3"/>
              <a:endCxn id="15" idx="0"/>
            </p:cNvCxnSpPr>
            <p:nvPr/>
          </p:nvCxnSpPr>
          <p:spPr>
            <a:xfrm>
              <a:off x="11043912" y="1807943"/>
              <a:ext cx="176043" cy="5853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0" idx="0"/>
            </p:cNvCxnSpPr>
            <p:nvPr/>
          </p:nvCxnSpPr>
          <p:spPr>
            <a:xfrm rot="10800000" flipV="1">
              <a:off x="8574282" y="1807943"/>
              <a:ext cx="288413" cy="58535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0" idx="2"/>
              <a:endCxn id="16" idx="0"/>
            </p:cNvCxnSpPr>
            <p:nvPr/>
          </p:nvCxnSpPr>
          <p:spPr>
            <a:xfrm rot="5400000">
              <a:off x="8014774" y="2888664"/>
              <a:ext cx="529107" cy="58990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103499" y="4134661"/>
              <a:ext cx="1775524" cy="551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next statement</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9" name="Elbow Connector 28"/>
            <p:cNvCxnSpPr>
              <a:stCxn id="14" idx="1"/>
              <a:endCxn id="22" idx="0"/>
            </p:cNvCxnSpPr>
            <p:nvPr/>
          </p:nvCxnSpPr>
          <p:spPr>
            <a:xfrm rot="10800000" flipV="1">
              <a:off x="5984707" y="1169524"/>
              <a:ext cx="301795" cy="122376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28" idx="1"/>
            </p:cNvCxnSpPr>
            <p:nvPr/>
          </p:nvCxnSpPr>
          <p:spPr>
            <a:xfrm rot="16200000" flipH="1">
              <a:off x="5798394" y="3105376"/>
              <a:ext cx="1491416" cy="11187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67719" y="1543769"/>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1060241" y="1549818"/>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33" name="Elbow Connector 32"/>
            <p:cNvCxnSpPr>
              <a:stCxn id="15" idx="2"/>
              <a:endCxn id="28" idx="3"/>
            </p:cNvCxnSpPr>
            <p:nvPr/>
          </p:nvCxnSpPr>
          <p:spPr>
            <a:xfrm rot="5400000">
              <a:off x="9303781" y="2494307"/>
              <a:ext cx="1491416" cy="23409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3422650" y="473075"/>
            <a:ext cx="7154523"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xmlns="" id="{D7CFECC9-FF66-A5D8-0EB7-3C23D0299B00}"/>
              </a:ext>
            </a:extLst>
          </p:cNvPr>
          <p:cNvSpPr/>
          <p:nvPr/>
        </p:nvSpPr>
        <p:spPr>
          <a:xfrm>
            <a:off x="7994650" y="8702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if-else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828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5"/>
          <p:cNvSpPr txBox="1">
            <a:spLocks noChangeArrowheads="1"/>
          </p:cNvSpPr>
          <p:nvPr/>
        </p:nvSpPr>
        <p:spPr bwMode="auto">
          <a:xfrm>
            <a:off x="1066430" y="2833488"/>
            <a:ext cx="8206925" cy="823138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0781" tIns="75390" rIns="150781" bIns="7539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#include&lt;</a:t>
            </a:r>
            <a:r>
              <a:rPr lang="en-US" altLang="en-US" sz="2500" kern="0" dirty="0" err="1">
                <a:latin typeface="Times New Roman" panose="02020603050405020304" pitchFamily="18" charset="0"/>
                <a:cs typeface="Times New Roman" panose="02020603050405020304" pitchFamily="18" charset="0"/>
              </a:rPr>
              <a:t>stdio.h</a:t>
            </a:r>
            <a:r>
              <a:rPr lang="en-US" altLang="en-US" sz="2500" kern="0" dirty="0">
                <a:latin typeface="Times New Roman" panose="02020603050405020304" pitchFamily="18" charset="0"/>
                <a:cs typeface="Times New Roman" panose="02020603050405020304" pitchFamily="18" charset="0"/>
              </a:rPr>
              <a:t>&gt;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void main()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int number;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Number\n</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scanf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,&amp;number);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if(number&gt;0)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if(number%2==0)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even.</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else</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914400">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odd.</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else {</a:t>
            </a:r>
          </a:p>
          <a:p>
            <a:pPr marL="0" indent="0" defTabSz="914400">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valid positive number</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return 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p:txBody>
      </p:sp>
      <p:sp>
        <p:nvSpPr>
          <p:cNvPr id="12" name="Rectangle 11"/>
          <p:cNvSpPr/>
          <p:nvPr/>
        </p:nvSpPr>
        <p:spPr>
          <a:xfrm>
            <a:off x="10006371" y="2094005"/>
            <a:ext cx="9364714" cy="8940909"/>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main ()</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x, y, 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("Enter three number \n");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 ("%d %d %d", &amp;x, &amp;y, &amp;z);   </a:t>
            </a:r>
          </a:p>
          <a:p>
            <a:r>
              <a:rPr lang="en-IN" sz="2500" dirty="0">
                <a:latin typeface="Times New Roman" panose="02020603050405020304" pitchFamily="18" charset="0"/>
                <a:cs typeface="Times New Roman" panose="02020603050405020304" pitchFamily="18" charset="0"/>
              </a:rPr>
              <a:t>     if (x&gt;y) </a:t>
            </a:r>
            <a:r>
              <a:rPr lang="en-IN" sz="2500" dirty="0">
                <a:solidFill>
                  <a:schemeClr val="accent6">
                    <a:lumMod val="50000"/>
                  </a:schemeClr>
                </a:solidFill>
                <a:latin typeface="Times New Roman" panose="02020603050405020304" pitchFamily="18" charset="0"/>
                <a:cs typeface="Times New Roman" panose="02020603050405020304" pitchFamily="18" charset="0"/>
              </a:rPr>
              <a:t>// first condition</a:t>
            </a:r>
          </a:p>
          <a:p>
            <a:r>
              <a:rPr lang="en-IN" sz="2500" dirty="0">
                <a:latin typeface="Times New Roman" panose="02020603050405020304" pitchFamily="18" charset="0"/>
                <a:cs typeface="Times New Roman" panose="02020603050405020304" pitchFamily="18" charset="0"/>
              </a:rPr>
              <a:t>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//The code of this block will run when the first condition is true</a:t>
            </a:r>
          </a:p>
          <a:p>
            <a:r>
              <a:rPr lang="en-IN" sz="2500" dirty="0">
                <a:latin typeface="Times New Roman" panose="02020603050405020304" pitchFamily="18" charset="0"/>
                <a:cs typeface="Times New Roman" panose="02020603050405020304" pitchFamily="18" charset="0"/>
              </a:rPr>
              <a:t>         if (x&gt;z) </a:t>
            </a:r>
            <a:r>
              <a:rPr lang="en-IN" sz="2500" dirty="0">
                <a:solidFill>
                  <a:schemeClr val="accent6">
                    <a:lumMod val="50000"/>
                  </a:schemeClr>
                </a:solidFill>
                <a:latin typeface="Times New Roman" panose="02020603050405020304" pitchFamily="18" charset="0"/>
                <a:cs typeface="Times New Roman" panose="02020603050405020304" pitchFamily="18" charset="0"/>
              </a:rPr>
              <a:t>// second condition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x);</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else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 /*If the first condition is False, then the code of this block will run.*/</a:t>
            </a:r>
          </a:p>
          <a:p>
            <a:r>
              <a:rPr lang="en-IN" sz="2500" dirty="0">
                <a:latin typeface="Times New Roman" panose="02020603050405020304" pitchFamily="18" charset="0"/>
                <a:cs typeface="Times New Roman" panose="02020603050405020304" pitchFamily="18" charset="0"/>
              </a:rPr>
              <a:t>      if (y&gt;z)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y);</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return 0;</a:t>
            </a:r>
          </a:p>
          <a:p>
            <a:r>
              <a:rPr lang="en-IN" sz="2500" dirty="0">
                <a:latin typeface="Times New Roman" panose="02020603050405020304" pitchFamily="18" charset="0"/>
                <a:cs typeface="Times New Roman" panose="02020603050405020304" pitchFamily="18" charset="0"/>
              </a:rPr>
              <a:t>}</a:t>
            </a:r>
          </a:p>
        </p:txBody>
      </p:sp>
      <p:sp>
        <p:nvSpPr>
          <p:cNvPr id="2" name="Rectangle 1"/>
          <p:cNvSpPr/>
          <p:nvPr/>
        </p:nvSpPr>
        <p:spPr>
          <a:xfrm>
            <a:off x="1113893" y="1387474"/>
            <a:ext cx="8023757" cy="1246495"/>
          </a:xfrm>
          <a:prstGeom prst="rect">
            <a:avLst/>
          </a:prstGeom>
        </p:spPr>
        <p:txBody>
          <a:bodyPr wrap="square">
            <a:spAutoFit/>
          </a:bodyPr>
          <a:lstStyle/>
          <a:p>
            <a:pPr algn="just"/>
            <a:r>
              <a:rPr lang="en-GB" sz="2500" b="1" dirty="0">
                <a:solidFill>
                  <a:schemeClr val="accent1">
                    <a:lumMod val="75000"/>
                  </a:schemeClr>
                </a:solidFill>
                <a:latin typeface="Times New Roman" panose="02020603050405020304" pitchFamily="18" charset="0"/>
                <a:cs typeface="Times New Roman" panose="02020603050405020304" pitchFamily="18" charset="0"/>
              </a:rPr>
              <a:t>Example 1: Write a program to check the input number is positive or not, if positive then check input is odd or even number.</a:t>
            </a:r>
            <a:endParaRPr lang="en-IN" sz="25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064341" y="1367621"/>
            <a:ext cx="8750709"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500" b="1" dirty="0">
                <a:solidFill>
                  <a:schemeClr val="accent1">
                    <a:lumMod val="75000"/>
                  </a:schemeClr>
                </a:solidFill>
                <a:latin typeface="Times New Roman" panose="02020603050405020304" pitchFamily="18" charset="0"/>
                <a:cs typeface="Times New Roman" panose="02020603050405020304" pitchFamily="18" charset="0"/>
              </a:rPr>
              <a:t>Write a program to f</a:t>
            </a:r>
            <a:r>
              <a:rPr lang="en-GB" sz="2500" b="1" dirty="0">
                <a:solidFill>
                  <a:schemeClr val="accent1">
                    <a:lumMod val="75000"/>
                  </a:schemeClr>
                </a:solidFill>
              </a:rPr>
              <a:t>ind biggest among three numbers.</a:t>
            </a:r>
          </a:p>
        </p:txBody>
      </p:sp>
      <p:sp>
        <p:nvSpPr>
          <p:cNvPr id="7" name="Rectangle 6">
            <a:extLst>
              <a:ext uri="{FF2B5EF4-FFF2-40B4-BE49-F238E27FC236}">
                <a16:creationId xmlns:a16="http://schemas.microsoft.com/office/drawing/2014/main" xmlns="" id="{F8E237EA-F1C8-B649-0273-DD73B94C45C7}"/>
              </a:ext>
            </a:extLst>
          </p:cNvPr>
          <p:cNvSpPr/>
          <p:nvPr/>
        </p:nvSpPr>
        <p:spPr>
          <a:xfrm>
            <a:off x="3369445" y="473075"/>
            <a:ext cx="10875093"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for the nested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0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1358900" y="1387475"/>
            <a:ext cx="17227550" cy="9504846"/>
          </a:xfrm>
          <a:prstGeom prst="rect">
            <a:avLst/>
          </a:prstGeom>
          <a:noFill/>
          <a:ln w="9525">
            <a:noFill/>
            <a:miter lim="800000"/>
            <a:headEnd/>
            <a:tailEnd/>
          </a:ln>
        </p:spPr>
        <p:txBody>
          <a:bodyPr lIns="0" tIns="12065" rIns="0" bIns="0">
            <a:spAutoFit/>
          </a:bodyPr>
          <a:lstStyle/>
          <a:p>
            <a:pPr marL="12700" eaLnBrk="1" hangingPunct="1">
              <a:spcBef>
                <a:spcPts val="100"/>
              </a:spcBef>
              <a:tabLst>
                <a:tab pos="6483350" algn="l"/>
              </a:tabLst>
              <a:defRPr/>
            </a:pPr>
            <a:r>
              <a:rPr lang="en-US" altLang="en-US" sz="3200" b="1" dirty="0">
                <a:solidFill>
                  <a:srgbClr val="005893"/>
                </a:solidFill>
                <a:latin typeface="Playfair Display" charset="0"/>
              </a:rPr>
              <a:t>Contents</a:t>
            </a:r>
            <a:endParaRPr lang="en-US" altLang="en-US" sz="3200" dirty="0">
              <a:solidFill>
                <a:srgbClr val="005893"/>
              </a:solidFill>
              <a:latin typeface="Playfair Display" charset="0"/>
            </a:endParaRP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Introduction to Decision Control Statements</a:t>
            </a: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Conditional Branching Statements</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switch-case</a:t>
            </a:r>
          </a:p>
          <a:p>
            <a:pPr marL="469900" indent="-4572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Iterative statements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do-while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for</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Loop control statements</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Arrays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Declaration of Arrays. </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Accessing elements and Storing values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Arrays- Traversing, Inserting and Deletion of elements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Two Dimensional arrays.</a:t>
            </a:r>
            <a:endParaRPr lang="en-US" altLang="en-US" sz="2400" dirty="0">
              <a:solidFill>
                <a:srgbClr val="005893"/>
              </a:solidFill>
              <a:latin typeface="Playfair Display"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365250" y="2149475"/>
            <a:ext cx="8050613"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age;</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Enter Your Age Here:\n");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d",&amp;age</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if ( age &lt; 18 )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Minor.\n");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("Not Eligible to Work");</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else {</a:t>
            </a:r>
          </a:p>
          <a:p>
            <a:r>
              <a:rPr lang="en-IN" sz="2600" dirty="0">
                <a:latin typeface="Times New Roman" panose="02020603050405020304" pitchFamily="18" charset="0"/>
                <a:cs typeface="Times New Roman" panose="02020603050405020304" pitchFamily="18" charset="0"/>
              </a:rPr>
              <a:t>  if (age &gt;= 18 &amp;&amp; age &lt;= 60 )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Eligible to Work \n");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fill in your details and apply\n"); </a:t>
            </a:r>
          </a:p>
          <a:p>
            <a:r>
              <a:rPr lang="en-IN" sz="2600" dirty="0">
                <a:latin typeface="Times New Roman" panose="02020603050405020304" pitchFamily="18" charset="0"/>
                <a:cs typeface="Times New Roman" panose="02020603050405020304" pitchFamily="18" charset="0"/>
              </a:rPr>
              <a:t>   } </a:t>
            </a:r>
          </a:p>
          <a:p>
            <a:r>
              <a:rPr lang="en-IN" sz="2600" dirty="0">
                <a:latin typeface="Times New Roman" panose="02020603050405020304" pitchFamily="18" charset="0"/>
                <a:cs typeface="Times New Roman" panose="02020603050405020304" pitchFamily="18" charset="0"/>
              </a:rPr>
              <a:t>  else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too old to work as per the Government rules\n");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Collect your pension! \n");</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2" name="Rectangle 11"/>
          <p:cNvSpPr/>
          <p:nvPr/>
        </p:nvSpPr>
        <p:spPr>
          <a:xfrm>
            <a:off x="10053093" y="1997075"/>
            <a:ext cx="8857502"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 // variables to store the three numbers</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 b, 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//take input from the user</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("%d %d %d", &amp;a, &amp;b, &amp;c);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//if else condition to check whether first two numbers are equal</a:t>
            </a:r>
          </a:p>
          <a:p>
            <a:r>
              <a:rPr lang="en-IN" sz="2600" dirty="0">
                <a:latin typeface="Times New Roman" panose="02020603050405020304" pitchFamily="18" charset="0"/>
                <a:cs typeface="Times New Roman" panose="02020603050405020304" pitchFamily="18" charset="0"/>
              </a:rPr>
              <a:t>  if (a == b)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//nested if else condition to check if c is equal to a and b</a:t>
            </a:r>
          </a:p>
          <a:p>
            <a:r>
              <a:rPr lang="en-IN" sz="2600" dirty="0">
                <a:latin typeface="Times New Roman" panose="02020603050405020304" pitchFamily="18" charset="0"/>
                <a:cs typeface="Times New Roman" panose="02020603050405020304" pitchFamily="18" charset="0"/>
              </a:rPr>
              <a:t>    if (a == c)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//all are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("Yes");</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//all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//the first two numbers are not equal, so they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327151" y="1211501"/>
            <a:ext cx="8099720" cy="830997"/>
          </a:xfrm>
          <a:prstGeom prst="rect">
            <a:avLst/>
          </a:prstGeom>
        </p:spPr>
        <p:txBody>
          <a:bodyPr wrap="square">
            <a:spAutoFit/>
          </a:bodyPr>
          <a:lstStyle/>
          <a:p>
            <a:pPr marL="0" lvl="1" algn="just"/>
            <a:r>
              <a:rPr lang="en-GB" sz="2400" b="1" dirty="0">
                <a:solidFill>
                  <a:schemeClr val="accent1">
                    <a:lumMod val="75000"/>
                  </a:schemeClr>
                </a:solidFill>
              </a:rPr>
              <a:t>Example 3: Write a program to check based on age of user, whether user is minor or senior citizen or eligible worker..</a:t>
            </a:r>
          </a:p>
        </p:txBody>
      </p:sp>
      <p:sp>
        <p:nvSpPr>
          <p:cNvPr id="16" name="Rectangle 15"/>
          <p:cNvSpPr/>
          <p:nvPr/>
        </p:nvSpPr>
        <p:spPr>
          <a:xfrm>
            <a:off x="10052050" y="1158875"/>
            <a:ext cx="8858545" cy="907941"/>
          </a:xfrm>
          <a:prstGeom prst="rect">
            <a:avLst/>
          </a:prstGeom>
        </p:spPr>
        <p:txBody>
          <a:bodyPr wrap="square">
            <a:spAutoFit/>
          </a:bodyPr>
          <a:lstStyle/>
          <a:p>
            <a:pPr marL="0" lvl="1"/>
            <a:r>
              <a:rPr lang="en-GB" sz="2500" b="1" dirty="0">
                <a:solidFill>
                  <a:schemeClr val="accent1">
                    <a:lumMod val="75000"/>
                  </a:schemeClr>
                </a:solidFill>
              </a:rPr>
              <a:t>Example 3:</a:t>
            </a:r>
            <a:r>
              <a:rPr lang="en-GB" sz="2800" b="1" dirty="0">
                <a:solidFill>
                  <a:schemeClr val="accent1">
                    <a:lumMod val="75000"/>
                  </a:schemeClr>
                </a:solidFill>
              </a:rPr>
              <a:t> </a:t>
            </a:r>
            <a:r>
              <a:rPr lang="en-GB" sz="2500" b="1" dirty="0">
                <a:solidFill>
                  <a:schemeClr val="accent1">
                    <a:lumMod val="75000"/>
                  </a:schemeClr>
                </a:solidFill>
              </a:rPr>
              <a:t>Write a program to check given three numbers are equal or not.</a:t>
            </a:r>
          </a:p>
        </p:txBody>
      </p:sp>
    </p:spTree>
    <p:extLst>
      <p:ext uri="{BB962C8B-B14F-4D97-AF65-F5344CB8AC3E}">
        <p14:creationId xmlns:p14="http://schemas.microsoft.com/office/powerpoint/2010/main" val="352185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67842C6-1067-2D10-B6C3-F8508C147250}"/>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7335460" y="1314042"/>
            <a:ext cx="11555790" cy="876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600" b="1" i="1" dirty="0">
                <a:latin typeface="Times New Roman" panose="02020603050405020304" pitchFamily="18" charset="0"/>
                <a:cs typeface="Times New Roman" panose="02020603050405020304" pitchFamily="18" charset="0"/>
              </a:rPr>
              <a:t>if–else-if</a:t>
            </a:r>
            <a:r>
              <a:rPr lang="en-GB" sz="3600" dirty="0">
                <a:latin typeface="Times New Roman" panose="02020603050405020304" pitchFamily="18" charset="0"/>
                <a:cs typeface="Times New Roman" panose="02020603050405020304" pitchFamily="18" charset="0"/>
              </a:rPr>
              <a:t> is also called as </a:t>
            </a:r>
            <a:r>
              <a:rPr lang="en-GB" sz="3600" b="1" i="1" dirty="0">
                <a:latin typeface="Times New Roman" panose="02020603050405020304" pitchFamily="18" charset="0"/>
                <a:cs typeface="Times New Roman" panose="02020603050405020304" pitchFamily="18" charset="0"/>
              </a:rPr>
              <a:t>else-if</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and used to test additional conditions apart from the initial test expression. </a:t>
            </a:r>
          </a:p>
          <a:p>
            <a:pPr algn="just"/>
            <a:r>
              <a:rPr lang="en-GB" sz="3600" dirty="0">
                <a:latin typeface="Times New Roman" panose="02020603050405020304" pitchFamily="18" charset="0"/>
                <a:cs typeface="Times New Roman" panose="02020603050405020304" pitchFamily="18" charset="0"/>
              </a:rPr>
              <a:t>When there are more than two test expressions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a:t>
            </a:r>
            <a:r>
              <a:rPr lang="en-GB" sz="36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36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3600" dirty="0">
                <a:latin typeface="Times New Roman" panose="02020603050405020304" pitchFamily="18" charset="0"/>
                <a:cs typeface="Times New Roman" panose="02020603050405020304" pitchFamily="18" charset="0"/>
              </a:rPr>
              <a:t>)</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 to be evaluated, we need to use the </a:t>
            </a:r>
            <a:r>
              <a:rPr lang="en-GB" sz="3600" b="1" i="1" dirty="0">
                <a:latin typeface="Times New Roman" panose="02020603050405020304" pitchFamily="18" charset="0"/>
                <a:cs typeface="Times New Roman" panose="02020603050405020304" pitchFamily="18" charset="0"/>
              </a:rPr>
              <a:t>else-if</a:t>
            </a:r>
            <a:r>
              <a:rPr lang="en-GB" sz="3600" i="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t>
            </a:r>
          </a:p>
          <a:p>
            <a:pPr algn="just"/>
            <a:r>
              <a:rPr lang="en-GB" sz="3600" dirty="0">
                <a:latin typeface="Times New Roman" panose="02020603050405020304" pitchFamily="18" charset="0"/>
                <a:cs typeface="Times New Roman" panose="02020603050405020304" pitchFamily="18" charset="0"/>
              </a:rPr>
              <a:t>As it is given in the syntax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ladder is a chain of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’s in which the statement associated with each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is an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(i.e.,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if, else-if, else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all these are having statement blocks associated with them.</a:t>
            </a:r>
          </a:p>
          <a:p>
            <a:pPr algn="just"/>
            <a:r>
              <a:rPr lang="en-GB" sz="3600" dirty="0">
                <a:latin typeface="Times New Roman" panose="02020603050405020304" pitchFamily="18" charset="0"/>
                <a:cs typeface="Times New Roman" panose="02020603050405020304" pitchFamily="18" charset="0"/>
              </a:rPr>
              <a:t>As soon as a true condition is found, the statement block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block1 </a:t>
            </a:r>
            <a:r>
              <a:rPr lang="en-GB" sz="3600" b="1" i="1" dirty="0">
                <a:latin typeface="Courier New" panose="02070309020205020404" pitchFamily="49" charset="0"/>
                <a:cs typeface="Courier New" panose="02070309020205020404" pitchFamily="49" charset="0"/>
              </a:rPr>
              <a:t>or </a:t>
            </a:r>
            <a:r>
              <a:rPr lang="en-GB" sz="3600" b="1" i="1" dirty="0">
                <a:solidFill>
                  <a:schemeClr val="accent3">
                    <a:lumMod val="75000"/>
                  </a:schemeClr>
                </a:solidFill>
                <a:latin typeface="Courier New" panose="02070309020205020404" pitchFamily="49" charset="0"/>
                <a:cs typeface="Courier New" panose="02070309020205020404" pitchFamily="49" charset="0"/>
              </a:rPr>
              <a:t>statement block2</a:t>
            </a:r>
            <a:r>
              <a:rPr lang="en-GB" sz="3600" b="1" i="1" dirty="0">
                <a:latin typeface="Courier New" panose="02070309020205020404" pitchFamily="49" charset="0"/>
                <a:cs typeface="Courier New" panose="02070309020205020404" pitchFamily="49" charset="0"/>
              </a:rPr>
              <a:t> or </a:t>
            </a:r>
            <a:r>
              <a:rPr lang="en-GB" sz="3600" b="1" i="1" dirty="0">
                <a:solidFill>
                  <a:srgbClr val="92D050"/>
                </a:solidFill>
                <a:latin typeface="Courier New" panose="02070309020205020404" pitchFamily="49" charset="0"/>
                <a:cs typeface="Courier New" panose="02070309020205020404" pitchFamily="49" charset="0"/>
              </a:rPr>
              <a:t>statement </a:t>
            </a:r>
            <a:r>
              <a:rPr lang="en-GB" sz="3600" b="1" i="1" dirty="0" err="1">
                <a:solidFill>
                  <a:srgbClr val="92D050"/>
                </a:solidFill>
                <a:latin typeface="Courier New" panose="02070309020205020404" pitchFamily="49" charset="0"/>
                <a:cs typeface="Courier New" panose="02070309020205020404" pitchFamily="49" charset="0"/>
              </a:rPr>
              <a:t>block</a:t>
            </a:r>
            <a:r>
              <a:rPr lang="en-GB" sz="3600" b="1" i="1" baseline="-25000" dirty="0" err="1">
                <a:solidFill>
                  <a:srgbClr val="FF0000"/>
                </a:solidFill>
                <a:latin typeface="Courier New" panose="02070309020205020404" pitchFamily="49" charset="0"/>
                <a:cs typeface="Courier New" panose="02070309020205020404" pitchFamily="49" charset="0"/>
              </a:rPr>
              <a:t>n</a:t>
            </a:r>
            <a:r>
              <a:rPr lang="en-GB" sz="3600" i="1" dirty="0">
                <a:latin typeface="Courier New" panose="02070309020205020404" pitchFamily="49" charset="0"/>
                <a:cs typeface="Courier New" panose="02070309020205020404" pitchFamily="49" charset="0"/>
              </a:rPr>
              <a:t>)</a:t>
            </a:r>
            <a:r>
              <a:rPr lang="en-GB" sz="3600" b="1" i="1" baseline="-25000"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associated with it is executed and the control is transferred to </a:t>
            </a:r>
            <a:r>
              <a:rPr lang="en-GB" sz="3600" b="1" i="1" dirty="0">
                <a:latin typeface="Courier New" panose="02070309020205020404" pitchFamily="49" charset="0"/>
                <a:cs typeface="Courier New" panose="02070309020205020404" pitchFamily="49" charset="0"/>
              </a:rPr>
              <a:t>statement x</a:t>
            </a:r>
            <a:r>
              <a:rPr lang="en-GB" sz="3600" dirty="0">
                <a:latin typeface="Times New Roman" panose="02020603050405020304" pitchFamily="18" charset="0"/>
                <a:cs typeface="Times New Roman" panose="02020603050405020304" pitchFamily="18" charset="0"/>
              </a:rPr>
              <a:t>. </a:t>
            </a:r>
          </a:p>
          <a:p>
            <a:pPr algn="just"/>
            <a:r>
              <a:rPr lang="en-GB" sz="3600" dirty="0">
                <a:latin typeface="Times New Roman" panose="02020603050405020304" pitchFamily="18" charset="0"/>
                <a:cs typeface="Times New Roman" panose="02020603050405020304" pitchFamily="18" charset="0"/>
              </a:rPr>
              <a:t>When all the conditions become false, then the final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containing the </a:t>
            </a:r>
            <a:r>
              <a:rPr lang="en-GB" sz="3600" b="1" i="1" dirty="0" err="1">
                <a:solidFill>
                  <a:srgbClr val="FF0000"/>
                </a:solidFill>
                <a:latin typeface="Courier New" panose="02070309020205020404" pitchFamily="49" charset="0"/>
                <a:cs typeface="Courier New" panose="02070309020205020404" pitchFamily="49" charset="0"/>
              </a:rPr>
              <a:t>default_block</a:t>
            </a:r>
            <a:r>
              <a:rPr lang="en-GB" sz="3600" b="1" i="1"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will be executed. Then control is transferred to </a:t>
            </a:r>
            <a:r>
              <a:rPr lang="en-GB" sz="3600" b="1" i="1" dirty="0">
                <a:latin typeface="Courier New" panose="02070309020205020404" pitchFamily="49" charset="0"/>
                <a:cs typeface="Courier New" panose="02070309020205020404" pitchFamily="49" charset="0"/>
              </a:rPr>
              <a:t>statement x.</a:t>
            </a:r>
            <a:endParaRPr lang="en-GB" sz="3600" dirty="0">
              <a:latin typeface="Times New Roman" panose="02020603050405020304" pitchFamily="18" charset="0"/>
              <a:cs typeface="Times New Roman" panose="02020603050405020304" pitchFamily="18" charset="0"/>
            </a:endParaRPr>
          </a:p>
        </p:txBody>
      </p:sp>
      <p:sp>
        <p:nvSpPr>
          <p:cNvPr id="12" name="Rectangle 11"/>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
        <p:nvSpPr>
          <p:cNvPr id="2" name="Rectangle 1"/>
          <p:cNvSpPr/>
          <p:nvPr/>
        </p:nvSpPr>
        <p:spPr>
          <a:xfrm>
            <a:off x="3422650" y="450989"/>
            <a:ext cx="5290231" cy="707886"/>
          </a:xfrm>
          <a:prstGeom prst="rect">
            <a:avLst/>
          </a:prstGeom>
        </p:spPr>
        <p:txBody>
          <a:bodyPr wrap="none">
            <a:spAutoFit/>
          </a:bodyPr>
          <a:lstStyle/>
          <a:p>
            <a:r>
              <a:rPr lang="en-GB" sz="4000" i="0" kern="0" dirty="0">
                <a:solidFill>
                  <a:srgbClr val="005893"/>
                </a:solidFill>
                <a:latin typeface="Times New Roman" panose="02020603050405020304" pitchFamily="18" charset="0"/>
                <a:cs typeface="Times New Roman" panose="02020603050405020304" pitchFamily="18" charset="0"/>
              </a:rPr>
              <a:t>2. iii)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83620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0552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pSp>
        <p:nvGrpSpPr>
          <p:cNvPr id="11" name="Group 10"/>
          <p:cNvGrpSpPr/>
          <p:nvPr/>
        </p:nvGrpSpPr>
        <p:grpSpPr>
          <a:xfrm>
            <a:off x="6448425" y="1616075"/>
            <a:ext cx="12442825" cy="7939174"/>
            <a:chOff x="3744849" y="331575"/>
            <a:chExt cx="7032007" cy="5472027"/>
          </a:xfrm>
        </p:grpSpPr>
        <p:cxnSp>
          <p:nvCxnSpPr>
            <p:cNvPr id="12" name="Straight Arrow Connector 11"/>
            <p:cNvCxnSpPr/>
            <p:nvPr/>
          </p:nvCxnSpPr>
          <p:spPr>
            <a:xfrm>
              <a:off x="6338439" y="356475"/>
              <a:ext cx="0" cy="2071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5193843" y="563649"/>
              <a:ext cx="2264232"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877839" y="677212"/>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325959" y="331575"/>
              <a:ext cx="67647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entry</a:t>
              </a:r>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3804557" y="1352703"/>
              <a:ext cx="2339380" cy="433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accent3">
                      <a:lumMod val="50000"/>
                    </a:schemeClr>
                  </a:solidFill>
                  <a:latin typeface="Times New Roman" panose="02020603050405020304" pitchFamily="18" charset="0"/>
                  <a:cs typeface="Times New Roman" panose="02020603050405020304" pitchFamily="18" charset="0"/>
                </a:rPr>
                <a:t> </a:t>
              </a: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200"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Diamond 16"/>
            <p:cNvSpPr/>
            <p:nvPr/>
          </p:nvSpPr>
          <p:spPr>
            <a:xfrm>
              <a:off x="6556153" y="1384760"/>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expression2</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8" name="Elbow Connector 17"/>
            <p:cNvCxnSpPr>
              <a:cxnSpLocks/>
              <a:stCxn id="13" idx="3"/>
              <a:endCxn id="17" idx="0"/>
            </p:cNvCxnSpPr>
            <p:nvPr/>
          </p:nvCxnSpPr>
          <p:spPr>
            <a:xfrm>
              <a:off x="7458075" y="922874"/>
              <a:ext cx="188687" cy="46188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7" idx="3"/>
            </p:cNvCxnSpPr>
            <p:nvPr/>
          </p:nvCxnSpPr>
          <p:spPr>
            <a:xfrm>
              <a:off x="8737371" y="1743985"/>
              <a:ext cx="176043" cy="4823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7" idx="1"/>
            </p:cNvCxnSpPr>
            <p:nvPr/>
          </p:nvCxnSpPr>
          <p:spPr>
            <a:xfrm rot="10800000" flipV="1">
              <a:off x="6267741" y="1743984"/>
              <a:ext cx="288412" cy="45146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3" idx="1"/>
              <a:endCxn id="16" idx="0"/>
            </p:cNvCxnSpPr>
            <p:nvPr/>
          </p:nvCxnSpPr>
          <p:spPr>
            <a:xfrm rot="10800000" flipV="1">
              <a:off x="4974248" y="922874"/>
              <a:ext cx="219596" cy="42982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4519" y="1495581"/>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9760879" y="2272885"/>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24" name="Diamond 23"/>
            <p:cNvSpPr/>
            <p:nvPr/>
          </p:nvSpPr>
          <p:spPr>
            <a:xfrm>
              <a:off x="7822805" y="2220601"/>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a:t>
              </a:r>
              <a:r>
                <a:rPr lang="en-GB" sz="2200" b="1" i="1" dirty="0" err="1">
                  <a:solidFill>
                    <a:schemeClr val="accent2">
                      <a:lumMod val="50000"/>
                    </a:schemeClr>
                  </a:solidFill>
                  <a:latin typeface="Times New Roman" panose="02020603050405020304" pitchFamily="18" charset="0"/>
                  <a:cs typeface="Times New Roman" panose="02020603050405020304" pitchFamily="18" charset="0"/>
                </a:rPr>
                <a:t>expression</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dirty="0">
                <a:solidFill>
                  <a:srgbClr val="FF0000"/>
                </a:solidFill>
                <a:latin typeface="Times New Roman" panose="02020603050405020304" pitchFamily="18" charset="0"/>
                <a:cs typeface="Times New Roman" panose="02020603050405020304" pitchFamily="18" charset="0"/>
              </a:endParaRPr>
            </a:p>
          </p:txBody>
        </p:sp>
        <p:cxnSp>
          <p:nvCxnSpPr>
            <p:cNvPr id="25" name="Elbow Connector 24"/>
            <p:cNvCxnSpPr>
              <a:stCxn id="24" idx="3"/>
            </p:cNvCxnSpPr>
            <p:nvPr/>
          </p:nvCxnSpPr>
          <p:spPr>
            <a:xfrm>
              <a:off x="10004023" y="2579826"/>
              <a:ext cx="176043" cy="1260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1"/>
            </p:cNvCxnSpPr>
            <p:nvPr/>
          </p:nvCxnSpPr>
          <p:spPr>
            <a:xfrm rot="10800000" flipV="1">
              <a:off x="7534393" y="2579826"/>
              <a:ext cx="288413" cy="48239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125282" y="2148430"/>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block2</a:t>
              </a:r>
              <a:endParaRPr lang="en-IN" sz="2200"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6370376" y="3047828"/>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rgbClr val="92D050"/>
                  </a:solidFill>
                  <a:latin typeface="Times New Roman" panose="02020603050405020304" pitchFamily="18" charset="0"/>
                  <a:cs typeface="Times New Roman" panose="02020603050405020304" pitchFamily="18" charset="0"/>
                </a:rPr>
                <a:t>statement </a:t>
              </a:r>
              <a:r>
                <a:rPr lang="en-GB" sz="2200" b="1" i="1" dirty="0" err="1">
                  <a:solidFill>
                    <a:srgbClr val="92D050"/>
                  </a:solidFill>
                  <a:latin typeface="Times New Roman" panose="02020603050405020304" pitchFamily="18" charset="0"/>
                  <a:cs typeface="Times New Roman" panose="02020603050405020304" pitchFamily="18" charset="0"/>
                </a:rPr>
                <a:t>block</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597191"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453252" y="2329468"/>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31" name="Oval 30"/>
            <p:cNvSpPr/>
            <p:nvPr/>
          </p:nvSpPr>
          <p:spPr>
            <a:xfrm>
              <a:off x="715955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H="1">
              <a:off x="7512620" y="3479726"/>
              <a:ext cx="4321" cy="10087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0997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flipH="1">
              <a:off x="6258574" y="2592729"/>
              <a:ext cx="4321" cy="189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44393" y="1778861"/>
              <a:ext cx="4321" cy="273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580369" y="3847370"/>
              <a:ext cx="1196487"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err="1">
                  <a:solidFill>
                    <a:srgbClr val="FF0000"/>
                  </a:solidFill>
                  <a:latin typeface="Times New Roman" panose="02020603050405020304" pitchFamily="18" charset="0"/>
                  <a:cs typeface="Times New Roman" panose="02020603050405020304" pitchFamily="18" charset="0"/>
                </a:rPr>
                <a:t>default_block</a:t>
              </a:r>
              <a:endParaRPr lang="en-IN" sz="2200" i="1" dirty="0">
                <a:solidFill>
                  <a:srgbClr val="FF0000"/>
                </a:solidFill>
                <a:latin typeface="Times New Roman" panose="02020603050405020304" pitchFamily="18" charset="0"/>
                <a:cs typeface="Times New Roman" panose="02020603050405020304" pitchFamily="18" charset="0"/>
              </a:endParaRPr>
            </a:p>
          </p:txBody>
        </p:sp>
        <p:cxnSp>
          <p:nvCxnSpPr>
            <p:cNvPr id="37" name="Elbow Connector 36"/>
            <p:cNvCxnSpPr>
              <a:stCxn id="36" idx="2"/>
            </p:cNvCxnSpPr>
            <p:nvPr/>
          </p:nvCxnSpPr>
          <p:spPr>
            <a:xfrm rot="5400000">
              <a:off x="8731716" y="3332907"/>
              <a:ext cx="499139" cy="239465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3" idx="6"/>
            </p:cNvCxnSpPr>
            <p:nvPr/>
          </p:nvCxnSpPr>
          <p:spPr>
            <a:xfrm flipH="1">
              <a:off x="6567837" y="4779805"/>
              <a:ext cx="591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29" idx="6"/>
            </p:cNvCxnSpPr>
            <p:nvPr/>
          </p:nvCxnSpPr>
          <p:spPr>
            <a:xfrm flipH="1">
              <a:off x="5255049" y="4779805"/>
              <a:ext cx="65493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06928" y="1428883"/>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45472" y="645074"/>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744849" y="5370306"/>
              <a:ext cx="2399088"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tx1"/>
                  </a:solidFill>
                  <a:latin typeface="Courier New" panose="02070309020205020404" pitchFamily="49" charset="0"/>
                  <a:cs typeface="Courier New" panose="02070309020205020404" pitchFamily="49" charset="0"/>
                </a:rPr>
                <a:t>statement x</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4936461" y="5075056"/>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xmlns="" id="{E2284ED8-71CB-7ED7-640A-FD58AC183CAB}"/>
              </a:ext>
            </a:extLst>
          </p:cNvPr>
          <p:cNvSpPr/>
          <p:nvPr/>
        </p:nvSpPr>
        <p:spPr>
          <a:xfrm>
            <a:off x="8375650" y="96272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if-else-if</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xmlns="" id="{2AC313F3-4460-0FBA-9728-902FBD99D456}"/>
              </a:ext>
            </a:extLst>
          </p:cNvPr>
          <p:cNvSpPr/>
          <p:nvPr/>
        </p:nvSpPr>
        <p:spPr>
          <a:xfrm>
            <a:off x="3431727" y="473075"/>
            <a:ext cx="6086923" cy="707886"/>
          </a:xfrm>
          <a:prstGeom prst="rect">
            <a:avLst/>
          </a:prstGeom>
        </p:spPr>
        <p:txBody>
          <a:bodyPr wrap="none">
            <a:spAutoFit/>
          </a:bodyPr>
          <a:lstStyle/>
          <a:p>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xmlns="" id="{B8117BC8-C790-43E1-18A2-1DF28D35813A}"/>
              </a:ext>
            </a:extLst>
          </p:cNvPr>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25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3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800"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004888" y="1384888"/>
            <a:ext cx="18267362" cy="96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600" dirty="0">
                <a:latin typeface="Times New Roman" panose="02020603050405020304" pitchFamily="18" charset="0"/>
                <a:cs typeface="Times New Roman" panose="02020603050405020304" pitchFamily="18" charset="0"/>
              </a:rPr>
              <a:t>C supports simple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statements., so it is not necessary that every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 should have an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block. </a:t>
            </a:r>
          </a:p>
          <a:p>
            <a:pPr algn="just" defTabSz="914400"/>
            <a:r>
              <a:rPr lang="en-GB" sz="3600" dirty="0">
                <a:latin typeface="Times New Roman" panose="02020603050405020304" pitchFamily="18" charset="0"/>
                <a:cs typeface="Times New Roman" panose="02020603050405020304" pitchFamily="18" charset="0"/>
              </a:rPr>
              <a:t>After the first test expression, the programmer can have as many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branches as he wants depending on the expressions that have to be tested. </a:t>
            </a:r>
          </a:p>
          <a:p>
            <a:pPr marL="7799388" algn="just" defTabSz="914400"/>
            <a:r>
              <a:rPr lang="en-GB" sz="3600" dirty="0">
                <a:latin typeface="Times New Roman" panose="02020603050405020304" pitchFamily="18" charset="0"/>
                <a:cs typeface="Times New Roman" panose="02020603050405020304" pitchFamily="18" charset="0"/>
              </a:rPr>
              <a:t>In the following example, the program tests that the given number is equal to zero, positive, or negative.</a:t>
            </a:r>
          </a:p>
          <a:p>
            <a:pPr marL="7799388" algn="just" defTabSz="914400"/>
            <a:r>
              <a:rPr lang="en-GB" sz="3600" dirty="0">
                <a:latin typeface="Times New Roman" panose="02020603050405020304" pitchFamily="18" charset="0"/>
                <a:cs typeface="Times New Roman" panose="02020603050405020304" pitchFamily="18" charset="0"/>
              </a:rPr>
              <a:t>Note that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evaluates to a true value, then the rest of the statements in the code will be ignored after executing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Otherwise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returns false,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 </a:t>
            </a:r>
            <a:r>
              <a:rPr lang="en-GB" sz="3600" dirty="0">
                <a:latin typeface="Times New Roman" panose="02020603050405020304" pitchFamily="18" charset="0"/>
                <a:cs typeface="Times New Roman" panose="02020603050405020304" pitchFamily="18" charset="0"/>
              </a:rPr>
              <a:t>is evaluated. If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a:t>
            </a:r>
            <a:r>
              <a:rPr lang="en-GB" sz="3600" dirty="0">
                <a:latin typeface="Times New Roman" panose="02020603050405020304" pitchFamily="18" charset="0"/>
                <a:cs typeface="Times New Roman" panose="02020603050405020304" pitchFamily="18" charset="0"/>
              </a:rPr>
              <a:t> is true, </a:t>
            </a:r>
            <a:r>
              <a:rPr lang="en-GB" sz="36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75000"/>
                  </a:schemeClr>
                </a:solidFill>
                <a:latin typeface="Times New Roman" panose="02020603050405020304" pitchFamily="18" charset="0"/>
                <a:cs typeface="Times New Roman" panose="02020603050405020304" pitchFamily="18" charset="0"/>
              </a:rPr>
              <a:t>("\n The number is positive");</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statement is executed. Otherwise it executes </a:t>
            </a:r>
            <a:r>
              <a:rPr lang="en-GB" sz="3600" dirty="0" err="1">
                <a:solidFill>
                  <a:srgbClr val="FF0000"/>
                </a:solidFill>
                <a:latin typeface="Times New Roman" panose="02020603050405020304" pitchFamily="18" charset="0"/>
                <a:cs typeface="Times New Roman" panose="02020603050405020304" pitchFamily="18" charset="0"/>
              </a:rPr>
              <a:t>printf</a:t>
            </a:r>
            <a:r>
              <a:rPr lang="en-GB" sz="3600" dirty="0">
                <a:solidFill>
                  <a:srgbClr val="FF0000"/>
                </a:solidFill>
                <a:latin typeface="Times New Roman" panose="02020603050405020304" pitchFamily="18" charset="0"/>
                <a:cs typeface="Times New Roman" panose="02020603050405020304" pitchFamily="18" charset="0"/>
              </a:rPr>
              <a:t>("\n The number is negative");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Then the control will jump to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statement. </a:t>
            </a:r>
            <a:endParaRPr lang="en-IN" sz="3600"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3520066" y="466378"/>
            <a:ext cx="7483139"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13" name="Rectangle 12"/>
          <p:cNvSpPr/>
          <p:nvPr/>
        </p:nvSpPr>
        <p:spPr>
          <a:xfrm>
            <a:off x="1282700" y="4330521"/>
            <a:ext cx="6864350" cy="612475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 </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 </a:t>
            </a:r>
          </a:p>
          <a:p>
            <a:r>
              <a:rPr lang="en-IN"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("\n Enter any number : ");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("%d", &amp;</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if(</a:t>
            </a:r>
            <a:r>
              <a:rPr lang="en-GB" sz="28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2800" dirty="0">
                <a:solidFill>
                  <a:schemeClr val="accent2">
                    <a:lumMod val="50000"/>
                  </a:schemeClr>
                </a:solidFill>
                <a:latin typeface="Times New Roman" panose="02020603050405020304" pitchFamily="18" charset="0"/>
                <a:cs typeface="Times New Roman" panose="02020603050405020304" pitchFamily="18" charset="0"/>
              </a:rPr>
              <a:t>==0</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p>
          <a:p>
            <a:r>
              <a:rPr lang="en-GB" sz="2800" dirty="0">
                <a:latin typeface="Times New Roman" panose="02020603050405020304" pitchFamily="18" charset="0"/>
                <a:cs typeface="Times New Roman" panose="02020603050405020304" pitchFamily="18" charset="0"/>
              </a:rPr>
              <a:t>   else if(</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&gt;0)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75000"/>
                  </a:schemeClr>
                </a:solidFill>
                <a:latin typeface="Times New Roman" panose="02020603050405020304" pitchFamily="18" charset="0"/>
                <a:cs typeface="Times New Roman" panose="02020603050405020304" pitchFamily="18" charset="0"/>
              </a:rPr>
              <a:t>("\n The number is positive"); </a:t>
            </a:r>
          </a:p>
          <a:p>
            <a:r>
              <a:rPr lang="en-GB" sz="2800" dirty="0">
                <a:latin typeface="Times New Roman" panose="02020603050405020304" pitchFamily="18" charset="0"/>
                <a:cs typeface="Times New Roman" panose="02020603050405020304" pitchFamily="18" charset="0"/>
              </a:rPr>
              <a:t>   else </a:t>
            </a:r>
          </a:p>
          <a:p>
            <a:r>
              <a:rPr lang="en-GB" sz="2800" dirty="0">
                <a:latin typeface="Times New Roman" panose="02020603050405020304" pitchFamily="18" charset="0"/>
                <a:cs typeface="Times New Roman" panose="02020603050405020304" pitchFamily="18" charset="0"/>
              </a:rPr>
              <a:t>      </a:t>
            </a:r>
            <a:r>
              <a:rPr lang="en-GB" sz="2800" dirty="0" err="1">
                <a:solidFill>
                  <a:srgbClr val="FF0000"/>
                </a:solidFill>
                <a:latin typeface="Times New Roman" panose="02020603050405020304" pitchFamily="18" charset="0"/>
                <a:cs typeface="Times New Roman" panose="02020603050405020304" pitchFamily="18" charset="0"/>
              </a:rPr>
              <a:t>printf</a:t>
            </a:r>
            <a:r>
              <a:rPr lang="en-GB" sz="2800" dirty="0">
                <a:solidFill>
                  <a:srgbClr val="FF0000"/>
                </a:solidFill>
                <a:latin typeface="Times New Roman" panose="02020603050405020304" pitchFamily="18" charset="0"/>
                <a:cs typeface="Times New Roman" panose="02020603050405020304" pitchFamily="18" charset="0"/>
              </a:rPr>
              <a:t>("\n The number is negative"); </a:t>
            </a:r>
          </a:p>
          <a:p>
            <a:r>
              <a:rPr lang="en-GB" sz="2800" dirty="0">
                <a:latin typeface="Times New Roman" panose="02020603050405020304" pitchFamily="18" charset="0"/>
                <a:cs typeface="Times New Roman" panose="02020603050405020304" pitchFamily="18" charset="0"/>
              </a:rPr>
              <a:t>   return 0; </a:t>
            </a:r>
          </a:p>
          <a:p>
            <a:r>
              <a:rPr lang="en-GB"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53E10BD-F2B7-0967-2891-D508AB819AB0}"/>
              </a:ext>
            </a:extLst>
          </p:cNvPr>
          <p:cNvSpPr txBox="1"/>
          <p:nvPr/>
        </p:nvSpPr>
        <p:spPr>
          <a:xfrm>
            <a:off x="831850" y="10383764"/>
            <a:ext cx="792480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the given number is positive or negative or equal to zero.</a:t>
            </a:r>
          </a:p>
        </p:txBody>
      </p:sp>
    </p:spTree>
    <p:extLst>
      <p:ext uri="{BB962C8B-B14F-4D97-AF65-F5344CB8AC3E}">
        <p14:creationId xmlns:p14="http://schemas.microsoft.com/office/powerpoint/2010/main" val="334397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627527" y="2398737"/>
            <a:ext cx="8644392"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#include&lt;</a:t>
            </a:r>
            <a:r>
              <a:rPr lang="en-IN" sz="3000" dirty="0" err="1">
                <a:latin typeface="Times New Roman" panose="02020603050405020304" pitchFamily="18" charset="0"/>
                <a:cs typeface="Times New Roman" panose="02020603050405020304" pitchFamily="18" charset="0"/>
              </a:rPr>
              <a:t>stdio.h</a:t>
            </a:r>
            <a:r>
              <a:rPr lang="en-IN" sz="3000" dirty="0">
                <a:latin typeface="Times New Roman" panose="02020603050405020304" pitchFamily="18" charset="0"/>
                <a:cs typeface="Times New Roman" panose="02020603050405020304" pitchFamily="18" charset="0"/>
              </a:rPr>
              <a:t>&gt;</a:t>
            </a:r>
          </a:p>
          <a:p>
            <a:r>
              <a:rPr lang="en-IN" sz="3000" dirty="0">
                <a:latin typeface="Times New Roman" panose="02020603050405020304" pitchFamily="18" charset="0"/>
                <a:cs typeface="Times New Roman" panose="02020603050405020304" pitchFamily="18" charset="0"/>
              </a:rPr>
              <a:t>void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marks;</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("Enter your marks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d",&amp;marks</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if(marks&lt;0 || marks&gt;100)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("Wrong Entry");</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if(marks&lt;50)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F");</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if(marks&gt;=50 &amp;&amp; marks&lt;60)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D");</a:t>
            </a:r>
          </a:p>
          <a:p>
            <a:r>
              <a:rPr lang="en-IN" sz="3000" dirty="0">
                <a:latin typeface="Times New Roman" panose="02020603050405020304" pitchFamily="18" charset="0"/>
                <a:cs typeface="Times New Roman" panose="02020603050405020304" pitchFamily="18" charset="0"/>
              </a:rPr>
              <a:t>    }</a:t>
            </a:r>
          </a:p>
        </p:txBody>
      </p:sp>
      <p:sp>
        <p:nvSpPr>
          <p:cNvPr id="14" name="Rectangle 13"/>
          <p:cNvSpPr/>
          <p:nvPr/>
        </p:nvSpPr>
        <p:spPr>
          <a:xfrm>
            <a:off x="1595777" y="1699290"/>
            <a:ext cx="16465256" cy="861774"/>
          </a:xfrm>
          <a:prstGeom prst="rect">
            <a:avLst/>
          </a:prstGeom>
        </p:spPr>
        <p:txBody>
          <a:bodyPr wrap="square">
            <a:spAutoFit/>
          </a:bodyPr>
          <a:lstStyle/>
          <a:p>
            <a:pPr marL="0" lvl="1"/>
            <a:r>
              <a:rPr lang="en-GB" sz="2500" b="1" dirty="0">
                <a:solidFill>
                  <a:schemeClr val="accent1">
                    <a:lumMod val="75000"/>
                  </a:schemeClr>
                </a:solidFill>
              </a:rPr>
              <a:t>Example 1: Write a program to print grade of the user based on the input marks.</a:t>
            </a:r>
          </a:p>
          <a:p>
            <a:pPr marL="0" lvl="1"/>
            <a:endParaRPr lang="en-GB" sz="2500" b="1" dirty="0">
              <a:solidFill>
                <a:schemeClr val="accent1">
                  <a:lumMod val="75000"/>
                </a:schemeClr>
              </a:solidFill>
            </a:endParaRPr>
          </a:p>
        </p:txBody>
      </p:sp>
      <p:sp>
        <p:nvSpPr>
          <p:cNvPr id="17" name="Rectangle 16"/>
          <p:cNvSpPr/>
          <p:nvPr/>
        </p:nvSpPr>
        <p:spPr>
          <a:xfrm>
            <a:off x="10737850" y="2433975"/>
            <a:ext cx="7323183"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else if(marks&gt;=60 &amp;&amp; marks&lt;70)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C");</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if(marks&gt;=70 &amp;&amp; marks&lt;80)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B");</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if(marks&gt;=80 &amp;&amp; marks&lt;90)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0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905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93850" y="2073275"/>
            <a:ext cx="8335623" cy="8556188"/>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a:t>
            </a:r>
            <a:r>
              <a:rPr lang="en-IN" sz="2200" dirty="0" err="1">
                <a:latin typeface="Times New Roman" panose="02020603050405020304" pitchFamily="18" charset="0"/>
                <a:cs typeface="Times New Roman" panose="02020603050405020304" pitchFamily="18" charset="0"/>
              </a:rPr>
              <a:t>stdio.h</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units;</a:t>
            </a:r>
          </a:p>
          <a:p>
            <a:r>
              <a:rPr lang="en-GB" sz="2200" dirty="0">
                <a:latin typeface="Times New Roman" panose="02020603050405020304" pitchFamily="18" charset="0"/>
                <a:cs typeface="Times New Roman" panose="02020603050405020304" pitchFamily="18" charset="0"/>
              </a:rPr>
              <a:t>    float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number of units consumed: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d",&amp;units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if(units&gt;0 &amp;&amp; units&lt;=100)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=units*2+15;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 &gt;100 &amp;&amp; units&lt;=200)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=units*3+25;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if(units&gt;200 &amp;&amp; units&lt;=300)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=units*3+35;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=units*5+50;;</a:t>
            </a:r>
          </a:p>
          <a:p>
            <a:r>
              <a:rPr lang="en-IN"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printf</a:t>
            </a:r>
            <a:r>
              <a:rPr lang="en-GB"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a:t>
            </a:r>
            <a:r>
              <a:rPr lang="en-GB" sz="2200" dirty="0" err="1">
                <a:latin typeface="Times New Roman" panose="02020603050405020304" pitchFamily="18" charset="0"/>
                <a:cs typeface="Times New Roman" panose="02020603050405020304" pitchFamily="18" charset="0"/>
              </a:rPr>
              <a:t>nThe</a:t>
            </a:r>
            <a:r>
              <a:rPr lang="en-GB" sz="2200" dirty="0">
                <a:latin typeface="Times New Roman" panose="02020603050405020304" pitchFamily="18" charset="0"/>
                <a:cs typeface="Times New Roman" panose="02020603050405020304" pitchFamily="18" charset="0"/>
              </a:rPr>
              <a:t> electricity billing amount is Rs. %f</a:t>
            </a:r>
            <a:r>
              <a:rPr lang="en-IN" sz="2200" dirty="0">
                <a:latin typeface="Times New Roman" panose="02020603050405020304" pitchFamily="18" charset="0"/>
                <a:cs typeface="Times New Roman" panose="02020603050405020304" pitchFamily="18" charset="0"/>
              </a:rPr>
              <a:t> ",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p>
          <a:p>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14" name="Rectangle 13"/>
          <p:cNvSpPr/>
          <p:nvPr/>
        </p:nvSpPr>
        <p:spPr>
          <a:xfrm>
            <a:off x="1570377" y="1210861"/>
            <a:ext cx="8695192"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400" b="1" dirty="0">
                <a:solidFill>
                  <a:schemeClr val="accent1">
                    <a:lumMod val="75000"/>
                  </a:schemeClr>
                </a:solidFill>
              </a:rPr>
              <a:t>Write a program </a:t>
            </a:r>
            <a:r>
              <a:rPr lang="en-GB" sz="2500" b="1" dirty="0">
                <a:solidFill>
                  <a:schemeClr val="accent1">
                    <a:lumMod val="75000"/>
                  </a:schemeClr>
                </a:solidFill>
              </a:rPr>
              <a:t>to compute Electricity bill based on total units consumed.</a:t>
            </a:r>
          </a:p>
        </p:txBody>
      </p:sp>
      <p:sp>
        <p:nvSpPr>
          <p:cNvPr id="15" name="Rectangle 14"/>
          <p:cNvSpPr/>
          <p:nvPr/>
        </p:nvSpPr>
        <p:spPr>
          <a:xfrm>
            <a:off x="10505054" y="2413437"/>
            <a:ext cx="8335623" cy="8217634"/>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n1,n2;</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two numbers: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%d",&amp;n1,&amp;n2);</a:t>
            </a:r>
          </a:p>
          <a:p>
            <a:r>
              <a:rPr lang="en-IN" sz="2200" dirty="0">
                <a:latin typeface="Times New Roman" panose="02020603050405020304" pitchFamily="18" charset="0"/>
                <a:cs typeface="Times New Roman" panose="02020603050405020304" pitchFamily="18" charset="0"/>
              </a:rPr>
              <a:t>    if(n1 == 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("Both %d and %d are equal.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if(n1&gt;n2)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 %d is greater than %d ", n1,n2 );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if(n1&lt;n2)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%d is smaller than %d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(",%d and %d are not related",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10458619" y="1158875"/>
            <a:ext cx="8335623" cy="1246495"/>
          </a:xfrm>
          <a:prstGeom prst="rect">
            <a:avLst/>
          </a:prstGeom>
        </p:spPr>
        <p:txBody>
          <a:bodyPr wrap="square">
            <a:spAutoFit/>
          </a:bodyPr>
          <a:lstStyle/>
          <a:p>
            <a:pPr marL="0" lvl="1"/>
            <a:r>
              <a:rPr lang="en-GB" sz="2500" b="1" dirty="0">
                <a:solidFill>
                  <a:schemeClr val="accent1">
                    <a:lumMod val="75000"/>
                  </a:schemeClr>
                </a:solidFill>
              </a:rPr>
              <a:t>Example 3:</a:t>
            </a:r>
            <a:r>
              <a:rPr lang="en-GB" sz="2400" b="1" dirty="0">
                <a:solidFill>
                  <a:schemeClr val="accent1">
                    <a:lumMod val="75000"/>
                  </a:schemeClr>
                </a:solidFill>
              </a:rPr>
              <a:t> </a:t>
            </a:r>
            <a:r>
              <a:rPr lang="en-GB" sz="2500" b="1" dirty="0">
                <a:solidFill>
                  <a:schemeClr val="accent1">
                    <a:lumMod val="75000"/>
                  </a:schemeClr>
                </a:solidFill>
              </a:rPr>
              <a:t>Write a program to compare two numbers n1 and n2 and find n1 is equal to n2 or n1 is less than n2 or n1 more than n2.</a:t>
            </a:r>
          </a:p>
        </p:txBody>
      </p:sp>
    </p:spTree>
    <p:extLst>
      <p:ext uri="{BB962C8B-B14F-4D97-AF65-F5344CB8AC3E}">
        <p14:creationId xmlns:p14="http://schemas.microsoft.com/office/powerpoint/2010/main" val="93351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224551" y="1235075"/>
            <a:ext cx="17654998" cy="51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500" b="1" i="1" dirty="0">
                <a:latin typeface="Times New Roman" panose="02020603050405020304" pitchFamily="18" charset="0"/>
                <a:cs typeface="Times New Roman" panose="02020603050405020304" pitchFamily="18" charset="0"/>
              </a:rPr>
              <a:t>if-else-if </a:t>
            </a:r>
            <a:r>
              <a:rPr lang="en-GB" sz="3500" dirty="0">
                <a:latin typeface="Times New Roman" panose="02020603050405020304" pitchFamily="18" charset="0"/>
                <a:cs typeface="Times New Roman" panose="02020603050405020304" pitchFamily="18" charset="0"/>
              </a:rPr>
              <a:t>inside another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 construct is called as nested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p:txBody>
      </p:sp>
      <p:sp>
        <p:nvSpPr>
          <p:cNvPr id="2" name="Rectangle 1"/>
          <p:cNvSpPr/>
          <p:nvPr/>
        </p:nvSpPr>
        <p:spPr>
          <a:xfrm>
            <a:off x="3415415" y="473075"/>
            <a:ext cx="8922635"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
        <p:nvSpPr>
          <p:cNvPr id="5" name="Rectangle 4"/>
          <p:cNvSpPr/>
          <p:nvPr/>
        </p:nvSpPr>
        <p:spPr>
          <a:xfrm>
            <a:off x="1358900" y="1883698"/>
            <a:ext cx="838908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void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college,program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College A\n2. College B\n3. Exit\n");</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college: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d",&amp;college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if(college==1)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X1\n2. Program Y1\n3. Program Z1");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[1-100] to get into Program X1.");</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[101-500]to get into Program X1.");</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[501-999]to get into Program X1.");</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("There are no seats available, good luck for next year!!!");</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exit(0);</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0128250" y="1844675"/>
            <a:ext cx="868680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X2\n2. Program Y2\n3. Program Z2");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[1000-2000] 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[2001-5000]to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[5001-9999]to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college [1-5]");</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8246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65250" y="1235075"/>
            <a:ext cx="17297400" cy="9694962"/>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a multi-way decision statement that is a simplified version of an </a:t>
            </a:r>
            <a:r>
              <a:rPr lang="en-GB" sz="3900" b="1" i="1" dirty="0">
                <a:latin typeface="Times New Roman" panose="02020603050405020304" pitchFamily="18" charset="0"/>
                <a:cs typeface="Times New Roman" panose="02020603050405020304" pitchFamily="18" charset="0"/>
              </a:rPr>
              <a:t>if– else–if</a:t>
            </a:r>
            <a:r>
              <a:rPr lang="en-GB" sz="3900" dirty="0">
                <a:latin typeface="Times New Roman" panose="02020603050405020304" pitchFamily="18" charset="0"/>
                <a:cs typeface="Times New Roman" panose="02020603050405020304" pitchFamily="18" charset="0"/>
              </a:rPr>
              <a:t> block. </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Switch is a control statement that allows a value of any variable to change control of execution and switch makes one selection when there are several choices to be made. As an alternative to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still we can use an </a:t>
            </a:r>
            <a:r>
              <a:rPr lang="en-GB" sz="3900" b="1" i="1" dirty="0">
                <a:latin typeface="Times New Roman" panose="02020603050405020304" pitchFamily="18" charset="0"/>
                <a:cs typeface="Times New Roman" panose="02020603050405020304" pitchFamily="18" charset="0"/>
              </a:rPr>
              <a:t>if-else-if</a:t>
            </a:r>
            <a:r>
              <a:rPr lang="en-GB" sz="3900" dirty="0">
                <a:latin typeface="Times New Roman" panose="02020603050405020304" pitchFamily="18" charset="0"/>
                <a:cs typeface="Times New Roman" panose="02020603050405020304" pitchFamily="18" charset="0"/>
              </a:rPr>
              <a:t> statement.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But use of </a:t>
            </a:r>
            <a:r>
              <a:rPr lang="en-GB" sz="3900" b="1" i="1" dirty="0">
                <a:latin typeface="Times New Roman" panose="02020603050405020304" pitchFamily="18" charset="0"/>
                <a:cs typeface="Times New Roman" panose="02020603050405020304" pitchFamily="18" charset="0"/>
              </a:rPr>
              <a:t>if-else-if</a:t>
            </a:r>
            <a:r>
              <a:rPr lang="en-GB" sz="3900" dirty="0">
                <a:latin typeface="Times New Roman" panose="02020603050405020304" pitchFamily="18" charset="0"/>
                <a:cs typeface="Times New Roman" panose="02020603050405020304" pitchFamily="18" charset="0"/>
              </a:rPr>
              <a:t> is not suggested if the number of alternative conditions increases as it leads to increase in complexity of the program.</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the values of a given variable (or expression) are tested against a list of </a:t>
            </a:r>
            <a:r>
              <a:rPr lang="en-GB" sz="3900" b="1" i="1" dirty="0">
                <a:latin typeface="Times New Roman" panose="02020603050405020304" pitchFamily="18" charset="0"/>
                <a:cs typeface="Times New Roman" panose="02020603050405020304" pitchFamily="18" charset="0"/>
              </a:rPr>
              <a:t>case constants</a:t>
            </a:r>
            <a:r>
              <a:rPr lang="en-GB" sz="3900" dirty="0">
                <a:latin typeface="Times New Roman" panose="02020603050405020304" pitchFamily="18" charset="0"/>
                <a:cs typeface="Times New Roman" panose="02020603050405020304" pitchFamily="18" charset="0"/>
              </a:rPr>
              <a:t> or </a:t>
            </a:r>
            <a:r>
              <a:rPr lang="en-GB" sz="3900" b="1" i="1" dirty="0">
                <a:latin typeface="Times New Roman" panose="02020603050405020304" pitchFamily="18" charset="0"/>
                <a:cs typeface="Times New Roman" panose="02020603050405020304" pitchFamily="18" charset="0"/>
              </a:rPr>
              <a:t>constant expressions</a:t>
            </a:r>
            <a:r>
              <a:rPr lang="en-GB" sz="3900" dirty="0">
                <a:latin typeface="Times New Roman" panose="02020603050405020304" pitchFamily="18" charset="0"/>
                <a:cs typeface="Times New Roman" panose="02020603050405020304" pitchFamily="18" charset="0"/>
              </a:rPr>
              <a:t>(case values) and when a match is found a block of statements associated with that case is executed.</a:t>
            </a:r>
          </a:p>
          <a:p>
            <a:pPr marL="571500" indent="-571500" algn="just">
              <a:buFont typeface="Arial" panose="020B0604020202020204" pitchFamily="34" charset="0"/>
              <a:buChar char="•"/>
            </a:pP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is mostly used when there is only one variable to evaluate in the expression and as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compare the value of variable to only integer case constant, so the value of variable must be an integer or character type.</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is optional and it is executed only when the value of expression does not match with any of the </a:t>
            </a:r>
            <a:r>
              <a:rPr lang="en-GB" sz="3900" b="1" i="1" dirty="0">
                <a:latin typeface="Times New Roman" panose="02020603050405020304" pitchFamily="18" charset="0"/>
                <a:cs typeface="Times New Roman" panose="02020603050405020304" pitchFamily="18" charset="0"/>
              </a:rPr>
              <a:t>case</a:t>
            </a:r>
            <a:r>
              <a:rPr lang="en-GB" sz="3900" dirty="0">
                <a:latin typeface="Times New Roman" panose="02020603050405020304" pitchFamily="18" charset="0"/>
                <a:cs typeface="Times New Roman" panose="02020603050405020304" pitchFamily="18" charset="0"/>
              </a:rPr>
              <a:t> constants or </a:t>
            </a:r>
            <a:r>
              <a:rPr lang="en-GB" sz="3900" b="1" i="1" dirty="0">
                <a:latin typeface="Times New Roman" panose="02020603050405020304" pitchFamily="18" charset="0"/>
                <a:cs typeface="Times New Roman" panose="02020603050405020304" pitchFamily="18" charset="0"/>
              </a:rPr>
              <a:t>expression</a:t>
            </a:r>
            <a:r>
              <a:rPr lang="en-GB" sz="3900" dirty="0">
                <a:latin typeface="Times New Roman" panose="02020603050405020304" pitchFamily="18" charset="0"/>
                <a:cs typeface="Times New Roman" panose="02020603050405020304" pitchFamily="18" charset="0"/>
              </a:rPr>
              <a:t> constants. 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can be placed anywhere in the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construct. </a:t>
            </a:r>
          </a:p>
        </p:txBody>
      </p:sp>
      <p:sp>
        <p:nvSpPr>
          <p:cNvPr id="3" name="Rectangle 2"/>
          <p:cNvSpPr/>
          <p:nvPr/>
        </p:nvSpPr>
        <p:spPr>
          <a:xfrm>
            <a:off x="3422650" y="450989"/>
            <a:ext cx="5915402"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iv)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9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479552"/>
            <a:ext cx="18114962" cy="6093976"/>
          </a:xfrm>
          <a:prstGeom prst="rect">
            <a:avLst/>
          </a:prstGeom>
        </p:spPr>
        <p:txBody>
          <a:bodyPr wrap="square">
            <a:spAutoFit/>
          </a:bodyPr>
          <a:lstStyle/>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Compared to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one advantage of using </a:t>
            </a:r>
            <a:r>
              <a:rPr lang="en-GB" sz="3900" b="1" i="1" dirty="0">
                <a:latin typeface="Times New Roman" panose="02020603050405020304" pitchFamily="18" charset="0"/>
                <a:cs typeface="Times New Roman" panose="02020603050405020304" pitchFamily="18" charset="0"/>
              </a:rPr>
              <a:t>if–else–if </a:t>
            </a:r>
            <a:r>
              <a:rPr lang="en-GB" sz="3900" dirty="0">
                <a:latin typeface="Times New Roman" panose="02020603050405020304" pitchFamily="18" charset="0"/>
                <a:cs typeface="Times New Roman" panose="02020603050405020304" pitchFamily="18" charset="0"/>
              </a:rPr>
              <a:t>statement is that it can evaluate more than one expression in a single logical structure and value of variable or expression not necessarily be an integer type or character type.</a:t>
            </a:r>
          </a:p>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Advantages of Using 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preferred by programmers due to the following reasons: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debug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read and understand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Ease of maintenance as compared to its equivalent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Like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switch statements can also be nested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Executes faster than its equivalent </a:t>
            </a:r>
            <a:r>
              <a:rPr lang="en-GB" sz="3900" b="1" i="1" dirty="0">
                <a:latin typeface="Times New Roman" panose="02020603050405020304" pitchFamily="18" charset="0"/>
                <a:cs typeface="Times New Roman" panose="02020603050405020304" pitchFamily="18" charset="0"/>
              </a:rPr>
              <a:t>if–else</a:t>
            </a:r>
            <a:r>
              <a:rPr lang="en-GB" sz="3900" dirty="0">
                <a:latin typeface="Times New Roman" panose="02020603050405020304" pitchFamily="18" charset="0"/>
                <a:cs typeface="Times New Roman" panose="02020603050405020304" pitchFamily="18" charset="0"/>
              </a:rPr>
              <a:t> construct</a:t>
            </a:r>
            <a:endParaRPr lang="en-IN" sz="3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8F4EAA27-BA24-3DD1-6B47-B70181EC7F66}"/>
              </a:ext>
            </a:extLst>
          </p:cNvPr>
          <p:cNvSpPr/>
          <p:nvPr/>
        </p:nvSpPr>
        <p:spPr>
          <a:xfrm>
            <a:off x="3346450" y="466378"/>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74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03850" y="1235075"/>
            <a:ext cx="13792200" cy="1003351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As it is given in the syntax, the input value of </a:t>
            </a:r>
            <a:r>
              <a:rPr lang="en-IN" sz="3700" b="1" i="1" dirty="0">
                <a:effectLst/>
                <a:latin typeface="Courier New" panose="02070309020205020404" pitchFamily="49" charset="0"/>
              </a:rPr>
              <a:t>variable </a:t>
            </a:r>
            <a:r>
              <a:rPr lang="en-GB" sz="3700" dirty="0">
                <a:latin typeface="Times New Roman" panose="02020603050405020304" pitchFamily="18" charset="0"/>
                <a:cs typeface="Times New Roman" panose="02020603050405020304" pitchFamily="18" charset="0"/>
              </a:rPr>
              <a:t>is compared with case values (</a:t>
            </a:r>
            <a:r>
              <a:rPr lang="en-IN" sz="3700" b="1" i="1" dirty="0">
                <a:solidFill>
                  <a:schemeClr val="accent2">
                    <a:lumMod val="50000"/>
                  </a:schemeClr>
                </a:solidFill>
                <a:effectLst/>
                <a:latin typeface="Courier New" panose="02070309020205020404" pitchFamily="49" charset="0"/>
              </a:rPr>
              <a:t>value1, value2….value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based on the match with specific case value, statement block (</a:t>
            </a:r>
            <a:r>
              <a:rPr lang="en-IN" sz="3700" b="1" i="1" dirty="0">
                <a:solidFill>
                  <a:schemeClr val="accent3">
                    <a:lumMod val="50000"/>
                  </a:schemeClr>
                </a:solidFill>
                <a:effectLst/>
                <a:latin typeface="Courier New" panose="02070309020205020404" pitchFamily="49" charset="0"/>
              </a:rPr>
              <a:t>statement block1</a:t>
            </a:r>
            <a:r>
              <a:rPr lang="en-IN" sz="3700" b="1" i="1" dirty="0">
                <a:solidFill>
                  <a:srgbClr val="C00000"/>
                </a:solidFill>
                <a:effectLst/>
                <a:latin typeface="Courier New" panose="02070309020205020404" pitchFamily="49" charset="0"/>
              </a:rPr>
              <a:t> </a:t>
            </a:r>
            <a:r>
              <a:rPr lang="en-IN" sz="3700" b="1" i="1" dirty="0">
                <a:effectLst/>
                <a:latin typeface="Courier New" panose="02070309020205020404" pitchFamily="49" charset="0"/>
              </a:rPr>
              <a:t>or </a:t>
            </a:r>
            <a:r>
              <a:rPr lang="en-IN" sz="3700" b="1" i="1" dirty="0">
                <a:solidFill>
                  <a:schemeClr val="accent3">
                    <a:lumMod val="75000"/>
                  </a:schemeClr>
                </a:solidFill>
                <a:effectLst/>
                <a:latin typeface="Courier New" panose="02070309020205020404" pitchFamily="49" charset="0"/>
              </a:rPr>
              <a:t>statement block2</a:t>
            </a:r>
            <a:r>
              <a:rPr lang="en-IN" sz="3700" b="1" i="1" dirty="0">
                <a:solidFill>
                  <a:schemeClr val="accent3">
                    <a:lumMod val="50000"/>
                  </a:schemeClr>
                </a:solidFill>
                <a:effectLst/>
                <a:latin typeface="Courier New" panose="02070309020205020404" pitchFamily="49" charset="0"/>
              </a:rPr>
              <a:t> or </a:t>
            </a:r>
            <a:r>
              <a:rPr lang="en-IN" sz="3700" b="1" i="1" dirty="0">
                <a:solidFill>
                  <a:srgbClr val="92D050"/>
                </a:solidFill>
                <a:effectLst/>
                <a:latin typeface="Courier New" panose="02070309020205020404" pitchFamily="49" charset="0"/>
              </a:rPr>
              <a:t>statement block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followed by that </a:t>
            </a:r>
            <a:r>
              <a:rPr lang="en-IN" sz="3700" b="1" i="1" dirty="0">
                <a:effectLst/>
                <a:latin typeface="Courier New" panose="02070309020205020404" pitchFamily="49" charset="0"/>
              </a:rPr>
              <a:t>case</a:t>
            </a:r>
            <a:r>
              <a:rPr lang="en-IN" sz="3700" dirty="0">
                <a:effectLst/>
                <a:latin typeface="Times New Roman" panose="02020603050405020304" pitchFamily="18" charset="0"/>
                <a:cs typeface="Times New Roman" panose="02020603050405020304" pitchFamily="18" charset="0"/>
              </a:rPr>
              <a:t> is going to be executed.</a:t>
            </a:r>
          </a:p>
          <a:p>
            <a:pPr marL="571500" indent="-571500" algn="just">
              <a:buFont typeface="Arial" panose="020B0604020202020204" pitchFamily="34" charset="0"/>
              <a:buChar char="•"/>
            </a:pPr>
            <a:r>
              <a:rPr lang="en-IN" sz="3700" b="1" i="1" dirty="0">
                <a:effectLst/>
                <a:latin typeface="Courier New" panose="02070309020205020404" pitchFamily="49" charset="0"/>
              </a:rPr>
              <a:t>default </a:t>
            </a:r>
            <a:r>
              <a:rPr lang="en-GB" sz="3700" dirty="0">
                <a:latin typeface="Times New Roman" panose="02020603050405020304" pitchFamily="18" charset="0"/>
                <a:cs typeface="Times New Roman" panose="02020603050405020304" pitchFamily="18" charset="0"/>
              </a:rPr>
              <a:t>is an optional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executed when the value of the </a:t>
            </a:r>
            <a:r>
              <a:rPr lang="en-IN" sz="3700" b="1" i="1" dirty="0">
                <a:effectLst/>
                <a:latin typeface="Courier New" panose="02070309020205020404" pitchFamily="49" charset="0"/>
              </a:rPr>
              <a:t>variable</a:t>
            </a:r>
            <a:r>
              <a:rPr lang="en-GB" sz="3700" dirty="0">
                <a:latin typeface="Times New Roman" panose="02020603050405020304" pitchFamily="18" charset="0"/>
                <a:cs typeface="Times New Roman" panose="02020603050405020304" pitchFamily="18" charset="0"/>
              </a:rPr>
              <a:t> does not match with any of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values and it is always recommended to include it, as it handles any unexpected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In the syntax note that, there is another keyword called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it must be used at the end of each </a:t>
            </a:r>
            <a:r>
              <a:rPr lang="en-IN" sz="3700" b="1" i="1" dirty="0">
                <a:effectLst/>
                <a:latin typeface="Courier New" panose="02070309020205020404" pitchFamily="49" charset="0"/>
              </a:rPr>
              <a:t>case, </a:t>
            </a:r>
            <a:r>
              <a:rPr lang="en-IN" sz="3700" dirty="0">
                <a:effectLst/>
                <a:latin typeface="Times New Roman" panose="02020603050405020304" pitchFamily="18" charset="0"/>
                <a:cs typeface="Times New Roman" panose="02020603050405020304" pitchFamily="18" charset="0"/>
              </a:rPr>
              <a:t>this is </a:t>
            </a:r>
            <a:r>
              <a:rPr lang="en-GB" sz="3700" dirty="0">
                <a:latin typeface="Times New Roman" panose="02020603050405020304" pitchFamily="18" charset="0"/>
                <a:cs typeface="Times New Roman" panose="02020603050405020304" pitchFamily="18" charset="0"/>
              </a:rPr>
              <a:t>because if it is not used, then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matched along with all the following </a:t>
            </a:r>
            <a:r>
              <a:rPr lang="en-IN" sz="3700" b="1" i="1" dirty="0">
                <a:effectLst/>
                <a:latin typeface="Courier New" panose="02070309020205020404" pitchFamily="49" charset="0"/>
              </a:rPr>
              <a:t>cases</a:t>
            </a:r>
            <a:r>
              <a:rPr lang="en-GB" sz="3700" dirty="0">
                <a:latin typeface="Times New Roman" panose="02020603050405020304" pitchFamily="18" charset="0"/>
                <a:cs typeface="Times New Roman" panose="02020603050405020304" pitchFamily="18" charset="0"/>
              </a:rPr>
              <a:t> till next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will be executed.</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The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statement tells the compiler to jump out of the </a:t>
            </a:r>
            <a:r>
              <a:rPr lang="en-GB" sz="3700" b="1" i="1" dirty="0">
                <a:latin typeface="Times New Roman" panose="02020603050405020304" pitchFamily="18" charset="0"/>
                <a:cs typeface="Times New Roman" panose="02020603050405020304" pitchFamily="18" charset="0"/>
              </a:rPr>
              <a:t>switch-case</a:t>
            </a:r>
            <a:r>
              <a:rPr lang="en-GB" sz="3700" dirty="0">
                <a:latin typeface="Times New Roman" panose="02020603050405020304" pitchFamily="18" charset="0"/>
                <a:cs typeface="Times New Roman" panose="02020603050405020304" pitchFamily="18" charset="0"/>
              </a:rPr>
              <a:t> construct after executing the corresponding statement block of a matched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and pass the control to </a:t>
            </a:r>
            <a:r>
              <a:rPr lang="en-IN" sz="3700" b="1" i="1" dirty="0">
                <a:effectLst/>
                <a:latin typeface="Courier New" panose="02070309020205020404" pitchFamily="49" charset="0"/>
              </a:rPr>
              <a:t>statement X</a:t>
            </a:r>
            <a:r>
              <a:rPr lang="en-IN" sz="3700" b="1" dirty="0">
                <a:effectLst/>
                <a:latin typeface="Courier New" panose="02070309020205020404" pitchFamily="49" charset="0"/>
              </a:rPr>
              <a:t>.</a:t>
            </a:r>
            <a:endParaRPr lang="en-GB" sz="37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7322515-F1B9-5370-759E-BA80CB6771C2}"/>
              </a:ext>
            </a:extLst>
          </p:cNvPr>
          <p:cNvSpPr txBox="1"/>
          <p:nvPr/>
        </p:nvSpPr>
        <p:spPr>
          <a:xfrm>
            <a:off x="1440098" y="2095970"/>
            <a:ext cx="4192352" cy="8279190"/>
          </a:xfrm>
          <a:prstGeom prst="rect">
            <a:avLst/>
          </a:prstGeom>
          <a:noFill/>
        </p:spPr>
        <p:txBody>
          <a:bodyPr wrap="square">
            <a:spAutoFit/>
          </a:bodyPr>
          <a:lstStyle/>
          <a:p>
            <a:r>
              <a:rPr lang="en-IN" sz="2800" b="1" dirty="0">
                <a:effectLst/>
                <a:latin typeface="Courier New" panose="02070309020205020404" pitchFamily="49" charset="0"/>
              </a:rPr>
              <a:t>Syntax of the </a:t>
            </a:r>
            <a:r>
              <a:rPr lang="en-IN" sz="2800" b="1" i="1" dirty="0">
                <a:effectLst/>
                <a:latin typeface="Courier New" panose="02070309020205020404" pitchFamily="49" charset="0"/>
              </a:rPr>
              <a:t>switch-case:</a:t>
            </a:r>
            <a:r>
              <a:rPr lang="en-IN" sz="2800" b="1" i="1" dirty="0"/>
              <a:t/>
            </a:r>
            <a:br>
              <a:rPr lang="en-IN" sz="2800" b="1" i="1" dirty="0"/>
            </a:br>
            <a:r>
              <a:rPr lang="en-IN" sz="2800" b="1" i="1" dirty="0">
                <a:effectLst/>
                <a:latin typeface="Courier New" panose="02070309020205020404" pitchFamily="49" charset="0"/>
              </a:rPr>
              <a:t>switch (variable)</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r>
              <a:rPr lang="en-IN" sz="2800" b="1" i="1" dirty="0"/>
              <a:t/>
            </a:r>
            <a:br>
              <a:rPr lang="en-IN" sz="2800" b="1" i="1" dirty="0"/>
            </a:br>
            <a:r>
              <a:rPr lang="en-IN" sz="2800" b="1" i="1" dirty="0">
                <a:solidFill>
                  <a:schemeClr val="accent3">
                    <a:lumMod val="50000"/>
                  </a:schemeClr>
                </a:solidFill>
                <a:effectLst/>
                <a:latin typeface="Courier New" panose="02070309020205020404" pitchFamily="49" charset="0"/>
              </a:rPr>
              <a:t>statement block1;</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r>
              <a:rPr lang="en-IN" sz="2800" b="1" i="1" dirty="0"/>
              <a:t/>
            </a:r>
            <a:br>
              <a:rPr lang="en-IN" sz="2800" b="1" i="1" dirty="0"/>
            </a:br>
            <a:r>
              <a:rPr lang="en-IN" sz="2800" b="1" i="1" dirty="0">
                <a:solidFill>
                  <a:schemeClr val="accent3">
                    <a:lumMod val="75000"/>
                  </a:schemeClr>
                </a:solidFill>
                <a:effectLst/>
                <a:latin typeface="Courier New" panose="02070309020205020404" pitchFamily="49" charset="0"/>
              </a:rPr>
              <a:t>statement block2;</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r>
              <a:rPr lang="en-IN" sz="2800" b="1" i="1" dirty="0"/>
              <a:t/>
            </a:r>
            <a:br>
              <a:rPr lang="en-IN" sz="2800" b="1" i="1" dirty="0"/>
            </a:br>
            <a:r>
              <a:rPr lang="en-IN" sz="2800" b="1" i="1" dirty="0">
                <a:solidFill>
                  <a:srgbClr val="92D050"/>
                </a:solidFill>
                <a:effectLst/>
                <a:latin typeface="Courier New" panose="02070309020205020404" pitchFamily="49" charset="0"/>
              </a:rPr>
              <a:t>statement block N;</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default:</a:t>
            </a:r>
            <a:r>
              <a:rPr lang="en-IN" sz="2800" b="1" i="1" dirty="0"/>
              <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statement X;</a:t>
            </a:r>
            <a:endParaRPr lang="en-IN" sz="2800" b="1" i="1" dirty="0"/>
          </a:p>
        </p:txBody>
      </p:sp>
      <p:sp>
        <p:nvSpPr>
          <p:cNvPr id="3" name="Rectangle 2">
            <a:extLst>
              <a:ext uri="{FF2B5EF4-FFF2-40B4-BE49-F238E27FC236}">
                <a16:creationId xmlns:a16="http://schemas.microsoft.com/office/drawing/2014/main" xmlns="" id="{D98F3E3F-A5AB-466C-A3E2-841B0A83C843}"/>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88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3468688" y="531139"/>
            <a:ext cx="12374562" cy="627736"/>
          </a:xfrm>
          <a:prstGeom prst="rect">
            <a:avLst/>
          </a:prstGeom>
          <a:noFill/>
          <a:ln w="9525">
            <a:noFill/>
            <a:miter lim="800000"/>
            <a:headEnd/>
            <a:tailEnd/>
          </a:ln>
        </p:spPr>
        <p:txBody>
          <a:bodyPr wrap="square" lIns="0" tIns="12065" rIns="0" bIns="0">
            <a:spAutoFit/>
          </a:bodyPr>
          <a:lstStyle/>
          <a:p>
            <a:pPr marL="12700" eaLnBrk="1" hangingPunct="1">
              <a:spcBef>
                <a:spcPts val="100"/>
              </a:spcBef>
              <a:tabLst>
                <a:tab pos="6483350" algn="l"/>
              </a:tabLst>
              <a:defRPr/>
            </a:pPr>
            <a:r>
              <a:rPr lang="en-US" altLang="en-US" sz="4000" b="1" dirty="0">
                <a:solidFill>
                  <a:srgbClr val="005893"/>
                </a:solidFill>
                <a:latin typeface="Times New Roman" panose="02020603050405020304" pitchFamily="18" charset="0"/>
                <a:cs typeface="Times New Roman" panose="02020603050405020304" pitchFamily="18" charset="0"/>
              </a:rPr>
              <a:t>1. Control statements</a:t>
            </a:r>
            <a:endParaRPr lang="en-US" altLang="en-US" sz="4000" dirty="0">
              <a:solidFill>
                <a:srgbClr val="005893"/>
              </a:solidFill>
              <a:latin typeface="Times New Roman" panose="02020603050405020304" pitchFamily="18" charset="0"/>
              <a:cs typeface="Times New Roman" panose="02020603050405020304" pitchFamily="18"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1004887" y="1311275"/>
            <a:ext cx="17886363" cy="475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defTabSz="914400"/>
            <a:r>
              <a:rPr lang="en-GB" sz="3900" kern="0" dirty="0">
                <a:latin typeface="Times New Roman" panose="02020603050405020304" pitchFamily="18" charset="0"/>
                <a:cs typeface="Times New Roman" panose="02020603050405020304" pitchFamily="18" charset="0"/>
              </a:rPr>
              <a:t>Control statements are those, which exhibits controlled execution of statement/statements block in the program such as decision, looping as well as loop regulating statements.</a:t>
            </a:r>
          </a:p>
          <a:p>
            <a:pPr defTabSz="914400"/>
            <a:r>
              <a:rPr lang="en-GB" sz="3900" kern="0" dirty="0">
                <a:latin typeface="Times New Roman" panose="02020603050405020304" pitchFamily="18" charset="0"/>
                <a:cs typeface="Times New Roman" panose="02020603050405020304" pitchFamily="18" charset="0"/>
              </a:rPr>
              <a:t>Control statements help to jump control from one part of the program to another depending on whether a particular condition is satisfied or not.</a:t>
            </a:r>
          </a:p>
          <a:p>
            <a:pPr defTabSz="914400"/>
            <a:r>
              <a:rPr lang="en-GB" sz="3900" kern="0" dirty="0">
                <a:latin typeface="Times New Roman" panose="02020603050405020304" pitchFamily="18" charset="0"/>
                <a:cs typeface="Times New Roman" panose="02020603050405020304" pitchFamily="18" charset="0"/>
              </a:rPr>
              <a:t>C programming language provide three types of control statements.</a:t>
            </a:r>
          </a:p>
          <a:p>
            <a:pPr lvl="1" defTabSz="914400"/>
            <a:r>
              <a:rPr lang="en-GB" sz="3900" kern="0" dirty="0">
                <a:latin typeface="Times New Roman" panose="02020603050405020304" pitchFamily="18" charset="0"/>
                <a:cs typeface="Times New Roman" panose="02020603050405020304" pitchFamily="18" charset="0"/>
              </a:rPr>
              <a:t>Sequence Control Statements.</a:t>
            </a:r>
          </a:p>
          <a:p>
            <a:pPr lvl="1" defTabSz="914400"/>
            <a:r>
              <a:rPr lang="en-GB" sz="3900" kern="0" dirty="0">
                <a:latin typeface="Times New Roman" panose="02020603050405020304" pitchFamily="18" charset="0"/>
                <a:cs typeface="Times New Roman" panose="02020603050405020304" pitchFamily="18" charset="0"/>
              </a:rPr>
              <a:t>Selection or Decision Control Statements.</a:t>
            </a:r>
          </a:p>
          <a:p>
            <a:pPr lvl="1" defTabSz="914400"/>
            <a:r>
              <a:rPr lang="en-GB" sz="3900" kern="0" dirty="0">
                <a:latin typeface="Times New Roman" panose="02020603050405020304" pitchFamily="18" charset="0"/>
                <a:cs typeface="Times New Roman" panose="02020603050405020304" pitchFamily="18" charset="0"/>
              </a:rPr>
              <a:t>Repetition or Loop Control Statements.</a:t>
            </a:r>
          </a:p>
        </p:txBody>
      </p:sp>
      <p:grpSp>
        <p:nvGrpSpPr>
          <p:cNvPr id="12" name="Group 11"/>
          <p:cNvGrpSpPr/>
          <p:nvPr/>
        </p:nvGrpSpPr>
        <p:grpSpPr>
          <a:xfrm>
            <a:off x="2508250" y="6257694"/>
            <a:ext cx="14737983" cy="4433714"/>
            <a:chOff x="1009651" y="3967843"/>
            <a:chExt cx="8534399" cy="2727473"/>
          </a:xfrm>
        </p:grpSpPr>
        <p:sp>
          <p:nvSpPr>
            <p:cNvPr id="13" name="Rectangle 12"/>
            <p:cNvSpPr/>
            <p:nvPr/>
          </p:nvSpPr>
          <p:spPr>
            <a:xfrm>
              <a:off x="2957920" y="3967843"/>
              <a:ext cx="2150813" cy="38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Control statements</a:t>
              </a:r>
            </a:p>
          </p:txBody>
        </p:sp>
        <p:cxnSp>
          <p:nvCxnSpPr>
            <p:cNvPr id="14" name="Straight Arrow Connector 13"/>
            <p:cNvCxnSpPr/>
            <p:nvPr/>
          </p:nvCxnSpPr>
          <p:spPr>
            <a:xfrm>
              <a:off x="4033326" y="4357551"/>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6514" y="4633014"/>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33326"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40125"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0318" y="4633014"/>
              <a:ext cx="5572198"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9651" y="4902873"/>
              <a:ext cx="1977624"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Sequence Control statements</a:t>
              </a:r>
            </a:p>
          </p:txBody>
        </p:sp>
        <p:sp>
          <p:nvSpPr>
            <p:cNvPr id="20" name="Rectangle 19"/>
            <p:cNvSpPr/>
            <p:nvPr/>
          </p:nvSpPr>
          <p:spPr>
            <a:xfrm>
              <a:off x="3117438" y="4917304"/>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Decision Control statements</a:t>
              </a:r>
            </a:p>
          </p:txBody>
        </p:sp>
        <p:sp>
          <p:nvSpPr>
            <p:cNvPr id="21" name="Rectangle 20"/>
            <p:cNvSpPr/>
            <p:nvPr/>
          </p:nvSpPr>
          <p:spPr>
            <a:xfrm>
              <a:off x="6657467" y="4921362"/>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Loop Control statements</a:t>
              </a:r>
            </a:p>
          </p:txBody>
        </p:sp>
        <p:sp>
          <p:nvSpPr>
            <p:cNvPr id="22" name="Rectangle 21"/>
            <p:cNvSpPr/>
            <p:nvPr/>
          </p:nvSpPr>
          <p:spPr>
            <a:xfrm>
              <a:off x="4260438" y="5666616"/>
              <a:ext cx="1721262"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 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Switch…case</a:t>
              </a:r>
            </a:p>
          </p:txBody>
        </p:sp>
        <p:cxnSp>
          <p:nvCxnSpPr>
            <p:cNvPr id="23" name="Elbow Connector 22"/>
            <p:cNvCxnSpPr>
              <a:stCxn id="20" idx="2"/>
              <a:endCxn id="22" idx="1"/>
            </p:cNvCxnSpPr>
            <p:nvPr/>
          </p:nvCxnSpPr>
          <p:spPr>
            <a:xfrm rot="16200000" flipH="1">
              <a:off x="3794572"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784797" y="5666616"/>
              <a:ext cx="1759253"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for</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while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do…while</a:t>
              </a:r>
            </a:p>
          </p:txBody>
        </p:sp>
        <p:cxnSp>
          <p:nvCxnSpPr>
            <p:cNvPr id="25" name="Elbow Connector 24"/>
            <p:cNvCxnSpPr>
              <a:endCxn id="24" idx="1"/>
            </p:cNvCxnSpPr>
            <p:nvPr/>
          </p:nvCxnSpPr>
          <p:spPr>
            <a:xfrm rot="16200000" flipH="1">
              <a:off x="7318931"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3028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1" name="Rectangle 8240">
            <a:extLst>
              <a:ext uri="{FF2B5EF4-FFF2-40B4-BE49-F238E27FC236}">
                <a16:creationId xmlns:a16="http://schemas.microsoft.com/office/drawing/2014/main" xmlns="" id="{B6A3A1C6-71AC-6F1D-F78D-C8A8EA7AE3D0}"/>
              </a:ext>
            </a:extLst>
          </p:cNvPr>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8198" name="object 6"/>
          <p:cNvSpPr>
            <a:spLocks/>
          </p:cNvSpPr>
          <p:nvPr/>
        </p:nvSpPr>
        <p:spPr bwMode="auto">
          <a:xfrm>
            <a:off x="5403850" y="712788"/>
            <a:ext cx="46369"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19050">
            <a:solidFill>
              <a:srgbClr val="000000"/>
            </a:solidFill>
            <a:round/>
            <a:headEnd/>
            <a:tailEnd/>
          </a:ln>
        </p:spPr>
        <p:txBody>
          <a:bodyPr lIns="0" tIns="0" rIns="0" bIns="0"/>
          <a:lstStyle/>
          <a:p>
            <a:endParaRPr lang="en-IN"/>
          </a:p>
        </p:txBody>
      </p:sp>
      <p:sp>
        <p:nvSpPr>
          <p:cNvPr id="8199" name="object 7"/>
          <p:cNvSpPr>
            <a:spLocks/>
          </p:cNvSpPr>
          <p:nvPr/>
        </p:nvSpPr>
        <p:spPr bwMode="auto">
          <a:xfrm>
            <a:off x="5416730" y="725488"/>
            <a:ext cx="20608"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19050">
            <a:solidFill>
              <a:srgbClr val="000000"/>
            </a:solidFill>
            <a:round/>
            <a:headEnd/>
            <a:tailEnd/>
          </a:ln>
        </p:spPr>
        <p:txBody>
          <a:bodyPr lIns="0" tIns="0" rIns="0" bIns="0"/>
          <a:lstStyle/>
          <a:p>
            <a:endParaRPr lang="en-IN"/>
          </a:p>
        </p:txBody>
      </p:sp>
      <p:grpSp>
        <p:nvGrpSpPr>
          <p:cNvPr id="8239" name="Group 8238">
            <a:extLst>
              <a:ext uri="{FF2B5EF4-FFF2-40B4-BE49-F238E27FC236}">
                <a16:creationId xmlns:a16="http://schemas.microsoft.com/office/drawing/2014/main" xmlns="" id="{7B5AF5C4-4186-F713-437B-46795454D0BB}"/>
              </a:ext>
            </a:extLst>
          </p:cNvPr>
          <p:cNvGrpSpPr/>
          <p:nvPr/>
        </p:nvGrpSpPr>
        <p:grpSpPr>
          <a:xfrm>
            <a:off x="9518650" y="1461293"/>
            <a:ext cx="7284235" cy="8841582"/>
            <a:chOff x="8909050" y="1692275"/>
            <a:chExt cx="7284235" cy="8841582"/>
          </a:xfrm>
        </p:grpSpPr>
        <p:cxnSp>
          <p:nvCxnSpPr>
            <p:cNvPr id="6" name="Straight Arrow Connector 5">
              <a:extLst>
                <a:ext uri="{FF2B5EF4-FFF2-40B4-BE49-F238E27FC236}">
                  <a16:creationId xmlns:a16="http://schemas.microsoft.com/office/drawing/2014/main" xmlns="" id="{CAE97208-6DB2-2620-E261-C272A4DD6CA8}"/>
                </a:ext>
              </a:extLst>
            </p:cNvPr>
            <p:cNvCxnSpPr/>
            <p:nvPr/>
          </p:nvCxnSpPr>
          <p:spPr>
            <a:xfrm>
              <a:off x="14573134" y="1692275"/>
              <a:ext cx="0" cy="300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xmlns="" id="{79397BB9-CE4D-7113-1C93-C65BCC4D85B7}"/>
                </a:ext>
              </a:extLst>
            </p:cNvPr>
            <p:cNvSpPr/>
            <p:nvPr/>
          </p:nvSpPr>
          <p:spPr>
            <a:xfrm>
              <a:off x="13020470" y="1992856"/>
              <a:ext cx="307147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value1</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98BEC2FE-0BE1-65AD-3F1C-F716801EAB66}"/>
                </a:ext>
              </a:extLst>
            </p:cNvPr>
            <p:cNvSpPr txBox="1"/>
            <p:nvPr/>
          </p:nvSpPr>
          <p:spPr>
            <a:xfrm>
              <a:off x="12368903" y="2073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192" name="Group 8191">
              <a:extLst>
                <a:ext uri="{FF2B5EF4-FFF2-40B4-BE49-F238E27FC236}">
                  <a16:creationId xmlns:a16="http://schemas.microsoft.com/office/drawing/2014/main" xmlns="" id="{07911C10-6D46-A497-D04C-18BA8B70A29E}"/>
                </a:ext>
              </a:extLst>
            </p:cNvPr>
            <p:cNvGrpSpPr/>
            <p:nvPr/>
          </p:nvGrpSpPr>
          <p:grpSpPr>
            <a:xfrm>
              <a:off x="8909050" y="2514042"/>
              <a:ext cx="4162024" cy="1294762"/>
              <a:chOff x="3803650" y="2473969"/>
              <a:chExt cx="5129762" cy="1294762"/>
            </a:xfrm>
          </p:grpSpPr>
          <p:sp>
            <p:nvSpPr>
              <p:cNvPr id="12" name="Rectangle 11">
                <a:extLst>
                  <a:ext uri="{FF2B5EF4-FFF2-40B4-BE49-F238E27FC236}">
                    <a16:creationId xmlns:a16="http://schemas.microsoft.com/office/drawing/2014/main" xmlns="" id="{AB9C2280-0096-5C3A-5DCF-63601EF61C1F}"/>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50000"/>
                      </a:schemeClr>
                    </a:solidFill>
                    <a:effectLst/>
                    <a:latin typeface="Times New Roman" panose="02020603050405020304" pitchFamily="18" charset="0"/>
                    <a:cs typeface="Times New Roman" panose="02020603050405020304" pitchFamily="18" charset="0"/>
                  </a:rPr>
                  <a:t>statement block1</a:t>
                </a:r>
                <a:endParaRPr lang="en-IN" sz="2500"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17" name="Elbow Connector 20">
                <a:extLst>
                  <a:ext uri="{FF2B5EF4-FFF2-40B4-BE49-F238E27FC236}">
                    <a16:creationId xmlns:a16="http://schemas.microsoft.com/office/drawing/2014/main" xmlns="" id="{9EDD8A08-02D5-766B-73F7-ED3579CAF31E}"/>
                  </a:ext>
                </a:extLst>
              </p:cNvPr>
              <p:cNvCxnSpPr>
                <a:cxnSpLocks/>
                <a:stCxn id="7" idx="1"/>
                <a:endCxn id="12" idx="0"/>
              </p:cNvCxnSpPr>
              <p:nvPr/>
            </p:nvCxnSpPr>
            <p:spPr>
              <a:xfrm rot="10800000" flipV="1">
                <a:off x="5759290" y="2473969"/>
                <a:ext cx="317412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xmlns="" id="{7188DE06-A0E4-881A-373D-103E32326112}"/>
                </a:ext>
              </a:extLst>
            </p:cNvPr>
            <p:cNvSpPr/>
            <p:nvPr/>
          </p:nvSpPr>
          <p:spPr>
            <a:xfrm>
              <a:off x="13067092" y="3942148"/>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value2</a:t>
              </a:r>
              <a:endParaRPr lang="en-IN" sz="25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xmlns="" id="{AEE629F5-80EB-CF9A-6EB8-A8B894204548}"/>
                </a:ext>
              </a:extLst>
            </p:cNvPr>
            <p:cNvSpPr txBox="1"/>
            <p:nvPr/>
          </p:nvSpPr>
          <p:spPr>
            <a:xfrm>
              <a:off x="14596926" y="3237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xmlns="" id="{F2DDDA49-F95B-9FFE-EE72-8F92182CDF3D}"/>
                </a:ext>
              </a:extLst>
            </p:cNvPr>
            <p:cNvSpPr/>
            <p:nvPr/>
          </p:nvSpPr>
          <p:spPr>
            <a:xfrm>
              <a:off x="12929615" y="8628748"/>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FF0000"/>
                  </a:solidFill>
                  <a:effectLst/>
                  <a:latin typeface="Times New Roman" panose="02020603050405020304" pitchFamily="18" charset="0"/>
                  <a:cs typeface="Times New Roman" panose="02020603050405020304" pitchFamily="18" charset="0"/>
                </a:rPr>
                <a:t>statement block D</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xmlns="" id="{4AD511AD-5231-93BC-088F-E226087CF61B}"/>
                </a:ext>
              </a:extLst>
            </p:cNvPr>
            <p:cNvCxnSpPr>
              <a:stCxn id="7" idx="2"/>
              <a:endCxn id="13" idx="0"/>
            </p:cNvCxnSpPr>
            <p:nvPr/>
          </p:nvCxnSpPr>
          <p:spPr>
            <a:xfrm flipH="1">
              <a:off x="14546523" y="3035229"/>
              <a:ext cx="0" cy="906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193" name="Group 8192">
              <a:extLst>
                <a:ext uri="{FF2B5EF4-FFF2-40B4-BE49-F238E27FC236}">
                  <a16:creationId xmlns:a16="http://schemas.microsoft.com/office/drawing/2014/main" xmlns="" id="{D259C778-176D-5E8A-E19C-94AA54D806AD}"/>
                </a:ext>
              </a:extLst>
            </p:cNvPr>
            <p:cNvGrpSpPr/>
            <p:nvPr/>
          </p:nvGrpSpPr>
          <p:grpSpPr>
            <a:xfrm>
              <a:off x="8940619" y="4456731"/>
              <a:ext cx="4111420" cy="1294762"/>
              <a:chOff x="3803650" y="2473969"/>
              <a:chExt cx="5067392" cy="1294762"/>
            </a:xfrm>
          </p:grpSpPr>
          <p:sp>
            <p:nvSpPr>
              <p:cNvPr id="8194" name="Rectangle 8193">
                <a:extLst>
                  <a:ext uri="{FF2B5EF4-FFF2-40B4-BE49-F238E27FC236}">
                    <a16:creationId xmlns:a16="http://schemas.microsoft.com/office/drawing/2014/main" xmlns="" id="{CFD42D90-B8DD-516F-6D30-3A8DA8767453}"/>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75000"/>
                      </a:schemeClr>
                    </a:solidFill>
                    <a:effectLst/>
                    <a:latin typeface="Times New Roman" panose="02020603050405020304" pitchFamily="18" charset="0"/>
                    <a:cs typeface="Times New Roman" panose="02020603050405020304" pitchFamily="18" charset="0"/>
                  </a:rPr>
                  <a:t>statement block2</a:t>
                </a:r>
                <a:endParaRPr lang="en-IN" sz="2500" i="1" dirty="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8195" name="Elbow Connector 20">
                <a:extLst>
                  <a:ext uri="{FF2B5EF4-FFF2-40B4-BE49-F238E27FC236}">
                    <a16:creationId xmlns:a16="http://schemas.microsoft.com/office/drawing/2014/main" xmlns="" id="{CBE11FD3-7A0D-BFC4-D704-9B16F6225E88}"/>
                  </a:ext>
                </a:extLst>
              </p:cNvPr>
              <p:cNvCxnSpPr>
                <a:cxnSpLocks/>
                <a:endCxn id="8194"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04" name="Straight Arrow Connector 8203">
              <a:extLst>
                <a:ext uri="{FF2B5EF4-FFF2-40B4-BE49-F238E27FC236}">
                  <a16:creationId xmlns:a16="http://schemas.microsoft.com/office/drawing/2014/main" xmlns="" id="{63F62BDF-3C36-98CF-2D91-AB409F90DC5D}"/>
                </a:ext>
              </a:extLst>
            </p:cNvPr>
            <p:cNvCxnSpPr/>
            <p:nvPr/>
          </p:nvCxnSpPr>
          <p:spPr>
            <a:xfrm flipH="1">
              <a:off x="14535101" y="4952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xmlns="" id="{3D5C1D6F-9B45-E6B2-0CD7-6A467527A48E}"/>
                </a:ext>
              </a:extLst>
            </p:cNvPr>
            <p:cNvCxnSpPr/>
            <p:nvPr/>
          </p:nvCxnSpPr>
          <p:spPr>
            <a:xfrm>
              <a:off x="14535101" y="5618548"/>
              <a:ext cx="0" cy="648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211" name="TextBox 8210">
              <a:extLst>
                <a:ext uri="{FF2B5EF4-FFF2-40B4-BE49-F238E27FC236}">
                  <a16:creationId xmlns:a16="http://schemas.microsoft.com/office/drawing/2014/main" xmlns="" id="{EE78C438-AD9F-1BD0-136A-FB9775D2E334}"/>
                </a:ext>
              </a:extLst>
            </p:cNvPr>
            <p:cNvSpPr txBox="1"/>
            <p:nvPr/>
          </p:nvSpPr>
          <p:spPr>
            <a:xfrm>
              <a:off x="14596926" y="5142914"/>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12" name="TextBox 8211">
              <a:extLst>
                <a:ext uri="{FF2B5EF4-FFF2-40B4-BE49-F238E27FC236}">
                  <a16:creationId xmlns:a16="http://schemas.microsoft.com/office/drawing/2014/main" xmlns="" id="{11A3CF22-219D-9EEF-B02D-A4AE76790A0A}"/>
                </a:ext>
              </a:extLst>
            </p:cNvPr>
            <p:cNvSpPr txBox="1"/>
            <p:nvPr/>
          </p:nvSpPr>
          <p:spPr>
            <a:xfrm>
              <a:off x="12414250" y="4034621"/>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8213" name="TextBox 8212">
              <a:extLst>
                <a:ext uri="{FF2B5EF4-FFF2-40B4-BE49-F238E27FC236}">
                  <a16:creationId xmlns:a16="http://schemas.microsoft.com/office/drawing/2014/main" xmlns="" id="{8C400D08-FF37-14A4-DA5C-9A7A619A401D}"/>
                </a:ext>
              </a:extLst>
            </p:cNvPr>
            <p:cNvSpPr txBox="1"/>
            <p:nvPr/>
          </p:nvSpPr>
          <p:spPr>
            <a:xfrm>
              <a:off x="12414250" y="7026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214" name="Group 8213">
              <a:extLst>
                <a:ext uri="{FF2B5EF4-FFF2-40B4-BE49-F238E27FC236}">
                  <a16:creationId xmlns:a16="http://schemas.microsoft.com/office/drawing/2014/main" xmlns="" id="{D5542C2C-54B3-86E2-1372-C980C5D66299}"/>
                </a:ext>
              </a:extLst>
            </p:cNvPr>
            <p:cNvGrpSpPr/>
            <p:nvPr/>
          </p:nvGrpSpPr>
          <p:grpSpPr>
            <a:xfrm>
              <a:off x="8936055" y="7448035"/>
              <a:ext cx="4111420" cy="1294762"/>
              <a:chOff x="3803650" y="2473969"/>
              <a:chExt cx="5067392" cy="1294762"/>
            </a:xfrm>
          </p:grpSpPr>
          <p:sp>
            <p:nvSpPr>
              <p:cNvPr id="8215" name="Rectangle 8214">
                <a:extLst>
                  <a:ext uri="{FF2B5EF4-FFF2-40B4-BE49-F238E27FC236}">
                    <a16:creationId xmlns:a16="http://schemas.microsoft.com/office/drawing/2014/main" xmlns="" id="{B08F93BF-7072-800D-0A08-8E8D76C2BFBD}"/>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92D050"/>
                    </a:solidFill>
                    <a:effectLst/>
                    <a:latin typeface="Times New Roman" panose="02020603050405020304" pitchFamily="18" charset="0"/>
                    <a:cs typeface="Times New Roman" panose="02020603050405020304" pitchFamily="18" charset="0"/>
                  </a:rPr>
                  <a:t>statement block N</a:t>
                </a:r>
                <a:endParaRPr lang="en-IN" sz="2500" b="1" i="1" dirty="0">
                  <a:solidFill>
                    <a:srgbClr val="92D050"/>
                  </a:solidFill>
                  <a:latin typeface="Times New Roman" panose="02020603050405020304" pitchFamily="18" charset="0"/>
                  <a:cs typeface="Times New Roman" panose="02020603050405020304" pitchFamily="18" charset="0"/>
                </a:endParaRPr>
              </a:p>
            </p:txBody>
          </p:sp>
          <p:cxnSp>
            <p:nvCxnSpPr>
              <p:cNvPr id="8216" name="Elbow Connector 20">
                <a:extLst>
                  <a:ext uri="{FF2B5EF4-FFF2-40B4-BE49-F238E27FC236}">
                    <a16:creationId xmlns:a16="http://schemas.microsoft.com/office/drawing/2014/main" xmlns="" id="{21A26413-7F69-3290-3D76-D63C517E1783}"/>
                  </a:ext>
                </a:extLst>
              </p:cNvPr>
              <p:cNvCxnSpPr>
                <a:cxnSpLocks/>
                <a:endCxn id="8215"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17" name="Straight Arrow Connector 8216">
              <a:extLst>
                <a:ext uri="{FF2B5EF4-FFF2-40B4-BE49-F238E27FC236}">
                  <a16:creationId xmlns:a16="http://schemas.microsoft.com/office/drawing/2014/main" xmlns="" id="{2D012F9B-C1E9-3A92-094A-A33D2EC879D6}"/>
                </a:ext>
              </a:extLst>
            </p:cNvPr>
            <p:cNvCxnSpPr>
              <a:cxnSpLocks/>
            </p:cNvCxnSpPr>
            <p:nvPr/>
          </p:nvCxnSpPr>
          <p:spPr>
            <a:xfrm rot="60000" flipH="1">
              <a:off x="14536733" y="626705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18" name="Diamond 8217">
              <a:extLst>
                <a:ext uri="{FF2B5EF4-FFF2-40B4-BE49-F238E27FC236}">
                  <a16:creationId xmlns:a16="http://schemas.microsoft.com/office/drawing/2014/main" xmlns="" id="{28DF68D3-5BAA-9328-E6EB-B233B6317E56}"/>
                </a:ext>
              </a:extLst>
            </p:cNvPr>
            <p:cNvSpPr/>
            <p:nvPr/>
          </p:nvSpPr>
          <p:spPr>
            <a:xfrm>
              <a:off x="13055470" y="6925971"/>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 N</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220" name="TextBox 8219">
              <a:extLst>
                <a:ext uri="{FF2B5EF4-FFF2-40B4-BE49-F238E27FC236}">
                  <a16:creationId xmlns:a16="http://schemas.microsoft.com/office/drawing/2014/main" xmlns="" id="{F5B09DE9-0975-9F72-AB3E-B956B62693E9}"/>
                </a:ext>
              </a:extLst>
            </p:cNvPr>
            <p:cNvSpPr txBox="1"/>
            <p:nvPr/>
          </p:nvSpPr>
          <p:spPr>
            <a:xfrm>
              <a:off x="14608147" y="6285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21" name="TextBox 8220">
              <a:extLst>
                <a:ext uri="{FF2B5EF4-FFF2-40B4-BE49-F238E27FC236}">
                  <a16:creationId xmlns:a16="http://schemas.microsoft.com/office/drawing/2014/main" xmlns="" id="{ECBCE886-C261-6301-6425-AF0AADF13B12}"/>
                </a:ext>
              </a:extLst>
            </p:cNvPr>
            <p:cNvSpPr txBox="1"/>
            <p:nvPr/>
          </p:nvSpPr>
          <p:spPr>
            <a:xfrm>
              <a:off x="14608147" y="8133148"/>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8222" name="Straight Arrow Connector 8221">
              <a:extLst>
                <a:ext uri="{FF2B5EF4-FFF2-40B4-BE49-F238E27FC236}">
                  <a16:creationId xmlns:a16="http://schemas.microsoft.com/office/drawing/2014/main" xmlns="" id="{44BD6758-C942-22D2-93E2-B3F4C850CD9A}"/>
                </a:ext>
              </a:extLst>
            </p:cNvPr>
            <p:cNvCxnSpPr/>
            <p:nvPr/>
          </p:nvCxnSpPr>
          <p:spPr>
            <a:xfrm flipH="1">
              <a:off x="14530538" y="798074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23" name="Rectangle 8222">
              <a:extLst>
                <a:ext uri="{FF2B5EF4-FFF2-40B4-BE49-F238E27FC236}">
                  <a16:creationId xmlns:a16="http://schemas.microsoft.com/office/drawing/2014/main" xmlns="" id="{BCEF73B9-8075-D49C-049D-FE1518E836BB}"/>
                </a:ext>
              </a:extLst>
            </p:cNvPr>
            <p:cNvSpPr/>
            <p:nvPr/>
          </p:nvSpPr>
          <p:spPr>
            <a:xfrm>
              <a:off x="12938879" y="9905203"/>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tx1"/>
                  </a:solidFill>
                  <a:effectLst/>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8224" name="Straight Arrow Connector 8223">
              <a:extLst>
                <a:ext uri="{FF2B5EF4-FFF2-40B4-BE49-F238E27FC236}">
                  <a16:creationId xmlns:a16="http://schemas.microsoft.com/office/drawing/2014/main" xmlns="" id="{8DB4CFA0-94AF-F080-761D-FECD02AFD2A3}"/>
                </a:ext>
              </a:extLst>
            </p:cNvPr>
            <p:cNvCxnSpPr/>
            <p:nvPr/>
          </p:nvCxnSpPr>
          <p:spPr>
            <a:xfrm flipH="1">
              <a:off x="14530538" y="9257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26" name="Connector: Elbow 8225">
              <a:extLst>
                <a:ext uri="{FF2B5EF4-FFF2-40B4-BE49-F238E27FC236}">
                  <a16:creationId xmlns:a16="http://schemas.microsoft.com/office/drawing/2014/main" xmlns="" id="{43FBD223-D863-A0AD-8805-1320B7F92554}"/>
                </a:ext>
              </a:extLst>
            </p:cNvPr>
            <p:cNvCxnSpPr>
              <a:cxnSpLocks/>
              <a:stCxn id="8215" idx="1"/>
            </p:cNvCxnSpPr>
            <p:nvPr/>
          </p:nvCxnSpPr>
          <p:spPr>
            <a:xfrm rot="10800000" flipH="1" flipV="1">
              <a:off x="8936054" y="8428469"/>
              <a:ext cx="4022445" cy="1611638"/>
            </a:xfrm>
            <a:prstGeom prst="bentConnector3">
              <a:avLst>
                <a:gd name="adj1" fmla="val -46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29" name="Connector: Elbow 8228">
              <a:extLst>
                <a:ext uri="{FF2B5EF4-FFF2-40B4-BE49-F238E27FC236}">
                  <a16:creationId xmlns:a16="http://schemas.microsoft.com/office/drawing/2014/main" xmlns="" id="{2986A691-3014-411C-3C93-69D26F45F300}"/>
                </a:ext>
              </a:extLst>
            </p:cNvPr>
            <p:cNvCxnSpPr>
              <a:stCxn id="8194" idx="1"/>
              <a:endCxn id="8223" idx="1"/>
            </p:cNvCxnSpPr>
            <p:nvPr/>
          </p:nvCxnSpPr>
          <p:spPr>
            <a:xfrm rot="10800000" flipH="1" flipV="1">
              <a:off x="8940619" y="5437164"/>
              <a:ext cx="3998260" cy="4782365"/>
            </a:xfrm>
            <a:prstGeom prst="bentConnector3">
              <a:avLst>
                <a:gd name="adj1" fmla="val -89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34" name="Connector: Elbow 8233">
              <a:extLst>
                <a:ext uri="{FF2B5EF4-FFF2-40B4-BE49-F238E27FC236}">
                  <a16:creationId xmlns:a16="http://schemas.microsoft.com/office/drawing/2014/main" xmlns="" id="{2384B4FA-FEDC-F069-7892-41E6E9471B94}"/>
                </a:ext>
              </a:extLst>
            </p:cNvPr>
            <p:cNvCxnSpPr>
              <a:cxnSpLocks/>
            </p:cNvCxnSpPr>
            <p:nvPr/>
          </p:nvCxnSpPr>
          <p:spPr>
            <a:xfrm rot="10800000" flipH="1" flipV="1">
              <a:off x="8946080" y="3683233"/>
              <a:ext cx="4001570" cy="6732000"/>
            </a:xfrm>
            <a:prstGeom prst="bentConnector3">
              <a:avLst>
                <a:gd name="adj1" fmla="val -1322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40" name="Rectangle 8239">
            <a:extLst>
              <a:ext uri="{FF2B5EF4-FFF2-40B4-BE49-F238E27FC236}">
                <a16:creationId xmlns:a16="http://schemas.microsoft.com/office/drawing/2014/main" xmlns="" id="{E4A439B8-3820-CC83-6E50-453BB4E5EE07}"/>
              </a:ext>
            </a:extLst>
          </p:cNvPr>
          <p:cNvSpPr/>
          <p:nvPr/>
        </p:nvSpPr>
        <p:spPr>
          <a:xfrm>
            <a:off x="8832850" y="103028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switch-case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xmlns="" id="{4FE562B5-81B3-1DC3-9443-7E880976A680}"/>
              </a:ext>
            </a:extLst>
          </p:cNvPr>
          <p:cNvSpPr txBox="1"/>
          <p:nvPr/>
        </p:nvSpPr>
        <p:spPr>
          <a:xfrm>
            <a:off x="2477909" y="2071059"/>
            <a:ext cx="6319086" cy="7417415"/>
          </a:xfrm>
          <a:prstGeom prst="rect">
            <a:avLst/>
          </a:prstGeom>
          <a:noFill/>
        </p:spPr>
        <p:txBody>
          <a:bodyPr wrap="square">
            <a:spAutoFit/>
          </a:bodyPr>
          <a:lstStyle/>
          <a:p>
            <a:r>
              <a:rPr lang="en-IN" sz="2800" b="1" dirty="0">
                <a:effectLst/>
                <a:latin typeface="Courier New" panose="02070309020205020404" pitchFamily="49" charset="0"/>
              </a:rPr>
              <a:t>Syntax of the</a:t>
            </a:r>
            <a:r>
              <a:rPr lang="en-IN" sz="2800" b="1" i="1" dirty="0">
                <a:effectLst/>
                <a:latin typeface="Courier New" panose="02070309020205020404" pitchFamily="49" charset="0"/>
              </a:rPr>
              <a:t> switch-case:</a:t>
            </a:r>
            <a:r>
              <a:rPr lang="en-IN" sz="2800" b="1" i="1" dirty="0"/>
              <a:t/>
            </a:r>
            <a:br>
              <a:rPr lang="en-IN" sz="2800" b="1" i="1" dirty="0"/>
            </a:br>
            <a:r>
              <a:rPr lang="en-IN" sz="2800" b="1" i="1" dirty="0">
                <a:effectLst/>
                <a:latin typeface="Courier New" panose="02070309020205020404" pitchFamily="49" charset="0"/>
              </a:rPr>
              <a:t>switch (variable)</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r>
              <a:rPr lang="en-IN" sz="2800" b="1" i="1" dirty="0"/>
              <a:t/>
            </a:r>
            <a:br>
              <a:rPr lang="en-IN" sz="2800" b="1" i="1" dirty="0"/>
            </a:br>
            <a:r>
              <a:rPr lang="en-IN" sz="2800" b="1" i="1" dirty="0">
                <a:solidFill>
                  <a:schemeClr val="accent3">
                    <a:lumMod val="50000"/>
                  </a:schemeClr>
                </a:solidFill>
                <a:effectLst/>
                <a:latin typeface="Courier New" panose="02070309020205020404" pitchFamily="49" charset="0"/>
              </a:rPr>
              <a:t>statement block1;</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r>
              <a:rPr lang="en-IN" sz="2800" b="1" i="1" dirty="0"/>
              <a:t/>
            </a:r>
            <a:br>
              <a:rPr lang="en-IN" sz="2800" b="1" i="1" dirty="0"/>
            </a:br>
            <a:r>
              <a:rPr lang="en-IN" sz="2800" b="1" i="1" dirty="0">
                <a:solidFill>
                  <a:schemeClr val="accent3">
                    <a:lumMod val="75000"/>
                  </a:schemeClr>
                </a:solidFill>
                <a:effectLst/>
                <a:latin typeface="Courier New" panose="02070309020205020404" pitchFamily="49" charset="0"/>
              </a:rPr>
              <a:t>statement block2;</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r>
              <a:rPr lang="en-IN" sz="2800" b="1" i="1" dirty="0"/>
              <a:t/>
            </a:r>
            <a:br>
              <a:rPr lang="en-IN" sz="2800" b="1" i="1" dirty="0"/>
            </a:br>
            <a:r>
              <a:rPr lang="en-IN" sz="2800" b="1" i="1" dirty="0">
                <a:solidFill>
                  <a:srgbClr val="92D050"/>
                </a:solidFill>
                <a:effectLst/>
                <a:latin typeface="Courier New" panose="02070309020205020404" pitchFamily="49" charset="0"/>
              </a:rPr>
              <a:t>statement block N;</a:t>
            </a:r>
            <a:r>
              <a:rPr lang="en-IN" sz="2800" b="1" i="1" dirty="0"/>
              <a:t/>
            </a:r>
            <a:br>
              <a:rPr lang="en-IN" sz="2800" b="1" i="1" dirty="0"/>
            </a:br>
            <a:r>
              <a:rPr lang="en-IN" sz="2800" b="1" i="1" dirty="0">
                <a:effectLst/>
                <a:latin typeface="Courier New" panose="02070309020205020404" pitchFamily="49" charset="0"/>
              </a:rPr>
              <a:t>break;</a:t>
            </a:r>
            <a:r>
              <a:rPr lang="en-IN" sz="2800" b="1" i="1" dirty="0"/>
              <a:t/>
            </a:r>
            <a:br>
              <a:rPr lang="en-IN" sz="2800" b="1" i="1" dirty="0"/>
            </a:br>
            <a:r>
              <a:rPr lang="en-IN" sz="2800" b="1" i="1" dirty="0">
                <a:effectLst/>
                <a:latin typeface="Courier New" panose="02070309020205020404" pitchFamily="49" charset="0"/>
              </a:rPr>
              <a:t>default:</a:t>
            </a:r>
            <a:r>
              <a:rPr lang="en-IN" sz="2800" b="1" i="1" dirty="0"/>
              <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a:t>
            </a:r>
            <a:r>
              <a:rPr lang="en-IN" sz="2800" b="1" i="1" dirty="0"/>
              <a:t/>
            </a:r>
            <a:br>
              <a:rPr lang="en-IN" sz="2800" b="1" i="1" dirty="0"/>
            </a:br>
            <a:r>
              <a:rPr lang="en-IN" sz="2800" b="1" i="1" dirty="0">
                <a:effectLst/>
                <a:latin typeface="Courier New" panose="02070309020205020404" pitchFamily="49" charset="0"/>
              </a:rPr>
              <a:t>statement X;</a:t>
            </a:r>
            <a:endParaRPr lang="en-IN" sz="2800" b="1" i="1" dirty="0"/>
          </a:p>
        </p:txBody>
      </p:sp>
      <p:sp>
        <p:nvSpPr>
          <p:cNvPr id="4" name="Rectangle 3">
            <a:extLst>
              <a:ext uri="{FF2B5EF4-FFF2-40B4-BE49-F238E27FC236}">
                <a16:creationId xmlns:a16="http://schemas.microsoft.com/office/drawing/2014/main" xmlns="" id="{015DF691-F941-70B3-983E-9F167AD68AA7}"/>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525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730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5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107282" y="2571176"/>
            <a:ext cx="4533899"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a:latin typeface="Times New Roman" panose="02020603050405020304" pitchFamily="18" charset="0"/>
                <a:cs typeface="Times New Roman" panose="02020603050405020304" pitchFamily="18" charset="0"/>
              </a:rPr>
              <a:t>int main()</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char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Enter any character : ");</a:t>
            </a:r>
          </a:p>
          <a:p>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("%c", &amp;</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switch(</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a:t>
            </a:r>
          </a:p>
        </p:txBody>
      </p:sp>
      <p:sp>
        <p:nvSpPr>
          <p:cNvPr id="3" name="Rectangle 2"/>
          <p:cNvSpPr/>
          <p:nvPr/>
        </p:nvSpPr>
        <p:spPr>
          <a:xfrm>
            <a:off x="5711825" y="2603490"/>
            <a:ext cx="4340225"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 case 'I':</a:t>
            </a:r>
          </a:p>
          <a:p>
            <a:r>
              <a:rPr lang="en-IN" sz="2500" dirty="0">
                <a:latin typeface="Times New Roman" panose="02020603050405020304" pitchFamily="18" charset="0"/>
                <a:cs typeface="Times New Roman" panose="02020603050405020304" pitchFamily="18" charset="0"/>
              </a:rPr>
              <a:t> case '</a:t>
            </a:r>
            <a:r>
              <a:rPr lang="en-IN" sz="2500" dirty="0" err="1">
                <a:latin typeface="Times New Roman" panose="02020603050405020304" pitchFamily="18" charset="0"/>
                <a:cs typeface="Times New Roman" panose="02020603050405020304" pitchFamily="18" charset="0"/>
              </a:rPr>
              <a:t>i</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default: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not a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return 0;</a:t>
            </a:r>
          </a:p>
          <a:p>
            <a:r>
              <a:rPr lang="en-IN" sz="25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0128250" y="1158875"/>
            <a:ext cx="9177523" cy="10064294"/>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we declare the variable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of char type, after reading the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value, it is compared with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(case values i.e., </a:t>
            </a:r>
            <a:r>
              <a:rPr lang="en-GB" sz="3600" dirty="0">
                <a:solidFill>
                  <a:schemeClr val="accent2">
                    <a:lumMod val="50000"/>
                  </a:schemeClr>
                </a:solidFill>
                <a:latin typeface="Times New Roman" panose="02020603050405020304" pitchFamily="18" charset="0"/>
                <a:cs typeface="Times New Roman" panose="02020603050405020304" pitchFamily="18" charset="0"/>
              </a:rPr>
              <a:t>A, a, E, e, I,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dirty="0">
                <a:solidFill>
                  <a:schemeClr val="accent2">
                    <a:lumMod val="50000"/>
                  </a:schemeClr>
                </a:solidFill>
                <a:latin typeface="Times New Roman" panose="02020603050405020304" pitchFamily="18" charset="0"/>
                <a:cs typeface="Times New Roman" panose="02020603050405020304" pitchFamily="18" charset="0"/>
              </a:rPr>
              <a:t>, O, o, U, u</a:t>
            </a:r>
            <a:r>
              <a:rPr lang="en-GB" sz="3600" dirty="0">
                <a:latin typeface="Times New Roman" panose="02020603050405020304" pitchFamily="18" charset="0"/>
                <a:cs typeface="Times New Roman" panose="02020603050405020304" pitchFamily="18" charset="0"/>
              </a:rPr>
              <a:t>) of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statements.</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to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a block of statements immediately followed by the corresponding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 is executed.</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there is no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after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‘A’, 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‘A’, then all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blocks till the next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statement are executed and then control exit from the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construct.</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does not matches with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then the program prints that the character is not a vowel (</a:t>
            </a:r>
            <a:r>
              <a:rPr lang="en-GB" sz="3600" b="1" i="1" dirty="0">
                <a:latin typeface="Times New Roman" panose="02020603050405020304" pitchFamily="18" charset="0"/>
                <a:cs typeface="Times New Roman" panose="02020603050405020304" pitchFamily="18" charset="0"/>
              </a:rPr>
              <a:t>default</a:t>
            </a:r>
            <a:r>
              <a:rPr lang="en-GB" sz="3600" dirty="0">
                <a:latin typeface="Times New Roman" panose="02020603050405020304" pitchFamily="18" charset="0"/>
                <a:cs typeface="Times New Roman" panose="02020603050405020304" pitchFamily="18" charset="0"/>
              </a:rPr>
              <a:t> case).</a:t>
            </a:r>
          </a:p>
        </p:txBody>
      </p:sp>
      <p:sp>
        <p:nvSpPr>
          <p:cNvPr id="6" name="TextBox 5">
            <a:extLst>
              <a:ext uri="{FF2B5EF4-FFF2-40B4-BE49-F238E27FC236}">
                <a16:creationId xmlns:a16="http://schemas.microsoft.com/office/drawing/2014/main" xmlns="" id="{EE24ABCC-C170-1E69-8FA6-8F00C7FBDCEA}"/>
              </a:ext>
            </a:extLst>
          </p:cNvPr>
          <p:cNvSpPr txBox="1"/>
          <p:nvPr/>
        </p:nvSpPr>
        <p:spPr>
          <a:xfrm>
            <a:off x="1221580" y="9319478"/>
            <a:ext cx="8446903" cy="461665"/>
          </a:xfrm>
          <a:prstGeom prst="rect">
            <a:avLst/>
          </a:prstGeom>
          <a:noFill/>
        </p:spPr>
        <p:txBody>
          <a:bodyPr wrap="square" rtlCol="0">
            <a:spAutoFit/>
          </a:bodyPr>
          <a:lstStyle/>
          <a:p>
            <a:pPr algn="ctr"/>
            <a:r>
              <a:rPr lang="en-IN" sz="2400" b="1" dirty="0"/>
              <a:t>Example C Program to check the given character is vowel or not.</a:t>
            </a:r>
          </a:p>
        </p:txBody>
      </p:sp>
      <p:sp>
        <p:nvSpPr>
          <p:cNvPr id="7" name="Rectangle 6">
            <a:extLst>
              <a:ext uri="{FF2B5EF4-FFF2-40B4-BE49-F238E27FC236}">
                <a16:creationId xmlns:a16="http://schemas.microsoft.com/office/drawing/2014/main" xmlns="" id="{7EAA870F-E9D0-7197-3773-A88B157A6478}"/>
              </a:ext>
            </a:extLst>
          </p:cNvPr>
          <p:cNvSpPr/>
          <p:nvPr/>
        </p:nvSpPr>
        <p:spPr>
          <a:xfrm>
            <a:off x="3473294" y="473075"/>
            <a:ext cx="813716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switch-case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64027" y="1997075"/>
            <a:ext cx="112312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int n1,n2,choice;</a:t>
            </a:r>
          </a:p>
          <a:p>
            <a:r>
              <a:rPr lang="en-IN" sz="2800" dirty="0">
                <a:latin typeface="Times New Roman" panose="02020603050405020304" pitchFamily="18" charset="0"/>
                <a:cs typeface="Times New Roman" panose="02020603050405020304" pitchFamily="18" charset="0"/>
              </a:rPr>
              <a:t>    float result;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numbers n1 and n2: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("%d %d",&amp;n1, &amp;n2);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Addition\n2. Subtraction\n3. Multiplication\n4. Division\n5. Exit\n");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4100058" y="1291421"/>
            <a:ext cx="12657592" cy="477054"/>
          </a:xfrm>
          <a:prstGeom prst="rect">
            <a:avLst/>
          </a:prstGeom>
        </p:spPr>
        <p:txBody>
          <a:bodyPr wrap="square">
            <a:spAutoFit/>
          </a:bodyPr>
          <a:lstStyle/>
          <a:p>
            <a:pPr marL="0" lvl="1" algn="ctr"/>
            <a:r>
              <a:rPr lang="en-GB" sz="2500" b="1" dirty="0">
                <a:solidFill>
                  <a:schemeClr val="accent1">
                    <a:lumMod val="75000"/>
                  </a:schemeClr>
                </a:solidFill>
              </a:rPr>
              <a:t>Example 1: Write a program to perform arithmetic operation based on the user choice.</a:t>
            </a:r>
          </a:p>
        </p:txBody>
      </p:sp>
      <p:sp>
        <p:nvSpPr>
          <p:cNvPr id="3" name="TextBox 2">
            <a:extLst>
              <a:ext uri="{FF2B5EF4-FFF2-40B4-BE49-F238E27FC236}">
                <a16:creationId xmlns:a16="http://schemas.microsoft.com/office/drawing/2014/main" xmlns="" id="{325232E5-F035-88BD-B960-766E0D7624C8}"/>
              </a:ext>
            </a:extLst>
          </p:cNvPr>
          <p:cNvSpPr txBox="1"/>
          <p:nvPr/>
        </p:nvSpPr>
        <p:spPr>
          <a:xfrm>
            <a:off x="13176250" y="1997075"/>
            <a:ext cx="6104731" cy="612475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4:</a:t>
            </a:r>
          </a:p>
          <a:p>
            <a:r>
              <a:rPr lang="en-IN" sz="2800" dirty="0">
                <a:latin typeface="Times New Roman" panose="02020603050405020304" pitchFamily="18" charset="0"/>
                <a:cs typeface="Times New Roman" panose="02020603050405020304" pitchFamily="18" charset="0"/>
              </a:rPr>
              <a:t>        result=(float)n1/(float)n2;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5:</a:t>
            </a:r>
          </a:p>
          <a:p>
            <a:r>
              <a:rPr lang="en-IN" sz="2800" dirty="0">
                <a:latin typeface="Times New Roman" panose="02020603050405020304" pitchFamily="18" charset="0"/>
                <a:cs typeface="Times New Roman" panose="02020603050405020304" pitchFamily="18" charset="0"/>
              </a:rPr>
              <a:t>        exit(0);</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choice [1 - 5]");</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nresult</a:t>
            </a:r>
            <a:r>
              <a:rPr lang="en-IN" sz="2800" dirty="0">
                <a:latin typeface="Times New Roman" panose="02020603050405020304" pitchFamily="18" charset="0"/>
                <a:cs typeface="Times New Roman" panose="02020603050405020304" pitchFamily="18" charset="0"/>
              </a:rPr>
              <a:t> is %</a:t>
            </a:r>
            <a:r>
              <a:rPr lang="en-IN" sz="2800" dirty="0" err="1">
                <a:latin typeface="Times New Roman" panose="02020603050405020304" pitchFamily="18" charset="0"/>
                <a:cs typeface="Times New Roman" panose="02020603050405020304" pitchFamily="18" charset="0"/>
              </a:rPr>
              <a:t>lf</a:t>
            </a:r>
            <a:r>
              <a:rPr lang="en-IN" sz="2800" dirty="0">
                <a:latin typeface="Times New Roman" panose="02020603050405020304" pitchFamily="18" charset="0"/>
                <a:cs typeface="Times New Roman" panose="02020603050405020304" pitchFamily="18" charset="0"/>
              </a:rPr>
              <a:t>",result);</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
        <p:nvSpPr>
          <p:cNvPr id="6" name="TextBox 5">
            <a:extLst>
              <a:ext uri="{FF2B5EF4-FFF2-40B4-BE49-F238E27FC236}">
                <a16:creationId xmlns:a16="http://schemas.microsoft.com/office/drawing/2014/main" xmlns="" id="{9F78C20C-C409-FE00-93AC-DEF6CDB07750}"/>
              </a:ext>
            </a:extLst>
          </p:cNvPr>
          <p:cNvSpPr txBox="1"/>
          <p:nvPr/>
        </p:nvSpPr>
        <p:spPr>
          <a:xfrm>
            <a:off x="3471956" y="450989"/>
            <a:ext cx="11837894"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a:t>
            </a:r>
            <a:r>
              <a:rPr lang="en-GB" sz="4000" dirty="0">
                <a:solidFill>
                  <a:srgbClr val="005893"/>
                </a:solidFill>
                <a:latin typeface="Times New Roman" panose="02020603050405020304" pitchFamily="18" charset="0"/>
                <a:cs typeface="Times New Roman" panose="02020603050405020304" pitchFamily="18" charset="0"/>
              </a:rPr>
              <a:t>examples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switch-case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1142831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858"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5" name="Rectangle 14"/>
          <p:cNvSpPr/>
          <p:nvPr/>
        </p:nvSpPr>
        <p:spPr>
          <a:xfrm>
            <a:off x="1335485" y="1920875"/>
            <a:ext cx="8335623" cy="914096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char grade;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Grade: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c",&amp;grade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switch(grade)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S grade is: 90-100");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A grade is: 75-89");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B grade is: 65-74");</a:t>
            </a:r>
          </a:p>
          <a:p>
            <a:r>
              <a:rPr lang="en-IN" sz="2800" dirty="0">
                <a:latin typeface="Times New Roman" panose="02020603050405020304" pitchFamily="18" charset="0"/>
                <a:cs typeface="Times New Roman" panose="02020603050405020304" pitchFamily="18" charset="0"/>
              </a:rPr>
              <a:t>        break;</a:t>
            </a:r>
          </a:p>
          <a:p>
            <a:endParaRPr lang="en-IN" sz="2800" dirty="0">
              <a:latin typeface="Times New Roman" panose="02020603050405020304" pitchFamily="18" charset="0"/>
              <a:cs typeface="Times New Roman" panose="02020603050405020304" pitchFamily="18" charset="0"/>
            </a:endParaRPr>
          </a:p>
        </p:txBody>
      </p:sp>
      <p:sp>
        <p:nvSpPr>
          <p:cNvPr id="16" name="Rectangle 15"/>
          <p:cNvSpPr/>
          <p:nvPr/>
        </p:nvSpPr>
        <p:spPr>
          <a:xfrm>
            <a:off x="1365250" y="1321455"/>
            <a:ext cx="17519194" cy="523220"/>
          </a:xfrm>
          <a:prstGeom prst="rect">
            <a:avLst/>
          </a:prstGeom>
        </p:spPr>
        <p:txBody>
          <a:bodyPr wrap="square">
            <a:spAutoFit/>
          </a:bodyPr>
          <a:lstStyle/>
          <a:p>
            <a:pPr marL="0" lvl="1" algn="ctr"/>
            <a:r>
              <a:rPr lang="en-GB" sz="2500" b="1" dirty="0">
                <a:solidFill>
                  <a:schemeClr val="accent1">
                    <a:lumMod val="75000"/>
                  </a:schemeClr>
                </a:solidFill>
              </a:rPr>
              <a:t>Example 2: </a:t>
            </a:r>
            <a:r>
              <a:rPr lang="en-GB" sz="2800" b="1" dirty="0">
                <a:solidFill>
                  <a:schemeClr val="accent1">
                    <a:lumMod val="75000"/>
                  </a:schemeClr>
                </a:solidFill>
              </a:rPr>
              <a:t>Write a program to display marks range to be secured to obtain input grade.</a:t>
            </a:r>
            <a:endParaRPr lang="en-GB" sz="2500" b="1" dirty="0">
              <a:solidFill>
                <a:schemeClr val="accent1">
                  <a:lumMod val="75000"/>
                </a:schemeClr>
              </a:solidFill>
            </a:endParaRPr>
          </a:p>
        </p:txBody>
      </p:sp>
      <p:sp>
        <p:nvSpPr>
          <p:cNvPr id="3" name="TextBox 2">
            <a:extLst>
              <a:ext uri="{FF2B5EF4-FFF2-40B4-BE49-F238E27FC236}">
                <a16:creationId xmlns:a16="http://schemas.microsoft.com/office/drawing/2014/main" xmlns="" id="{F9EC37DB-729B-6A14-D8DD-03598C94A88A}"/>
              </a:ext>
            </a:extLst>
          </p:cNvPr>
          <p:cNvSpPr txBox="1"/>
          <p:nvPr/>
        </p:nvSpPr>
        <p:spPr>
          <a:xfrm>
            <a:off x="10192655" y="1923911"/>
            <a:ext cx="8695192" cy="914096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case 'C':</a:t>
            </a:r>
          </a:p>
          <a:p>
            <a:r>
              <a:rPr lang="en-IN" sz="2800" dirty="0">
                <a:latin typeface="Times New Roman" panose="02020603050405020304" pitchFamily="18" charset="0"/>
                <a:cs typeface="Times New Roman" panose="02020603050405020304" pitchFamily="18" charset="0"/>
              </a:rPr>
              <a:t>    case 'c':</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C grade is: 55-64");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D grade is: 50-54");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E grade is: 40-49");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F grade is: 00-39");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Grade [</a:t>
            </a:r>
            <a:r>
              <a:rPr lang="en-IN" sz="2800" dirty="0" err="1">
                <a:latin typeface="Times New Roman" panose="02020603050405020304" pitchFamily="18" charset="0"/>
                <a:cs typeface="Times New Roman" panose="02020603050405020304" pitchFamily="18" charset="0"/>
              </a:rPr>
              <a:t>A|a</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F|f</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81341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357032" y="2328485"/>
            <a:ext cx="97834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choice;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College A\n2. College B\n3. College C\n4. College D\n5. College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&lt;1000.");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[1000 - 9999].");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[10000-19999].");</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1289050" y="1287701"/>
            <a:ext cx="17907000" cy="861774"/>
          </a:xfrm>
          <a:prstGeom prst="rect">
            <a:avLst/>
          </a:prstGeom>
        </p:spPr>
        <p:txBody>
          <a:bodyPr wrap="square">
            <a:spAutoFit/>
          </a:bodyPr>
          <a:lstStyle/>
          <a:p>
            <a:pPr marL="0" lvl="1"/>
            <a:r>
              <a:rPr lang="en-GB" sz="2500" b="1" dirty="0">
                <a:solidFill>
                  <a:schemeClr val="accent1">
                    <a:lumMod val="75000"/>
                  </a:schemeClr>
                </a:solidFill>
              </a:rPr>
              <a:t>Example 3: Write a program to display Rank range based on college choice. [note that you have to assume hypothetical college names and rank range.]</a:t>
            </a:r>
          </a:p>
        </p:txBody>
      </p:sp>
      <p:sp>
        <p:nvSpPr>
          <p:cNvPr id="3" name="TextBox 2">
            <a:extLst>
              <a:ext uri="{FF2B5EF4-FFF2-40B4-BE49-F238E27FC236}">
                <a16:creationId xmlns:a16="http://schemas.microsoft.com/office/drawing/2014/main" xmlns="" id="{87BC2F08-FE48-EB94-A9CD-FF95765CBD81}"/>
              </a:ext>
            </a:extLst>
          </p:cNvPr>
          <p:cNvSpPr txBox="1"/>
          <p:nvPr/>
        </p:nvSpPr>
        <p:spPr>
          <a:xfrm>
            <a:off x="11712388" y="2323009"/>
            <a:ext cx="7255062" cy="6124754"/>
          </a:xfrm>
          <a:prstGeom prst="rect">
            <a:avLst/>
          </a:prstGeom>
          <a:ln>
            <a:solidFill>
              <a:srgbClr val="92D050"/>
            </a:solidFill>
          </a:ln>
        </p:spPr>
        <p:txBody>
          <a:bodyPr wrap="square">
            <a:spAutoFit/>
          </a:bodyPr>
          <a:lstStyle>
            <a:defPPr>
              <a:defRPr lang="en-US"/>
            </a:defPPr>
            <a:lvl1pPr>
              <a:defRPr sz="2200">
                <a:latin typeface="Times New Roman" panose="02020603050405020304" pitchFamily="18" charset="0"/>
                <a:cs typeface="Times New Roman" panose="02020603050405020304" pitchFamily="18" charset="0"/>
              </a:defRPr>
            </a:lvl1pPr>
          </a:lstStyle>
          <a:p>
            <a:r>
              <a:rPr lang="en-IN" sz="2800" dirty="0"/>
              <a:t> case 4:</a:t>
            </a:r>
          </a:p>
          <a:p>
            <a:r>
              <a:rPr lang="en-IN" sz="2800" dirty="0"/>
              <a:t>        </a:t>
            </a:r>
            <a:r>
              <a:rPr lang="en-IN" sz="2800" dirty="0" err="1"/>
              <a:t>printf</a:t>
            </a:r>
            <a:r>
              <a:rPr lang="en-IN" sz="2800" dirty="0"/>
              <a:t>("\</a:t>
            </a:r>
            <a:r>
              <a:rPr lang="en-IN" sz="2800" dirty="0" err="1"/>
              <a:t>nYour</a:t>
            </a:r>
            <a:r>
              <a:rPr lang="en-IN" sz="2800" dirty="0"/>
              <a:t> CET rank should be [20000-39999].");</a:t>
            </a:r>
          </a:p>
          <a:p>
            <a:r>
              <a:rPr lang="en-IN" sz="2800" dirty="0"/>
              <a:t>        break;</a:t>
            </a:r>
          </a:p>
          <a:p>
            <a:r>
              <a:rPr lang="en-IN" sz="2800" dirty="0"/>
              <a:t>    case 5:</a:t>
            </a:r>
          </a:p>
          <a:p>
            <a:r>
              <a:rPr lang="en-IN" sz="2800" dirty="0" err="1"/>
              <a:t>printf</a:t>
            </a:r>
            <a:r>
              <a:rPr lang="en-IN" sz="2800" dirty="0"/>
              <a:t>("\</a:t>
            </a:r>
            <a:r>
              <a:rPr lang="en-IN" sz="2800" dirty="0" err="1"/>
              <a:t>nYour</a:t>
            </a:r>
            <a:r>
              <a:rPr lang="en-IN" sz="2800" dirty="0"/>
              <a:t> CET rank should be [30000-49999].");</a:t>
            </a:r>
          </a:p>
          <a:p>
            <a:r>
              <a:rPr lang="en-IN" sz="2800" dirty="0"/>
              <a:t>	   break;</a:t>
            </a:r>
          </a:p>
          <a:p>
            <a:r>
              <a:rPr lang="en-IN" sz="2800" dirty="0"/>
              <a:t>    default:</a:t>
            </a:r>
          </a:p>
          <a:p>
            <a:r>
              <a:rPr lang="en-IN" sz="2800" dirty="0"/>
              <a:t>       </a:t>
            </a:r>
            <a:r>
              <a:rPr lang="en-IN" sz="2800" dirty="0" err="1"/>
              <a:t>printf</a:t>
            </a:r>
            <a:r>
              <a:rPr lang="en-IN" sz="2800" dirty="0"/>
              <a:t>("\</a:t>
            </a:r>
            <a:r>
              <a:rPr lang="en-IN" sz="2800" dirty="0" err="1"/>
              <a:t>nYour</a:t>
            </a:r>
            <a:r>
              <a:rPr lang="en-IN" sz="2800" dirty="0"/>
              <a:t> wont get seat in any college".);</a:t>
            </a:r>
          </a:p>
          <a:p>
            <a:r>
              <a:rPr lang="en-IN" sz="2800" dirty="0"/>
              <a:t>    }</a:t>
            </a:r>
          </a:p>
          <a:p>
            <a:r>
              <a:rPr lang="en-IN" sz="2800" dirty="0"/>
              <a:t>    return 0;</a:t>
            </a:r>
          </a:p>
          <a:p>
            <a:r>
              <a:rPr lang="en-IN" sz="2800" dirty="0"/>
              <a:t>}</a:t>
            </a:r>
          </a:p>
        </p:txBody>
      </p:sp>
    </p:spTree>
    <p:extLst>
      <p:ext uri="{BB962C8B-B14F-4D97-AF65-F5344CB8AC3E}">
        <p14:creationId xmlns:p14="http://schemas.microsoft.com/office/powerpoint/2010/main" val="14979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3" name="Rectangle 2"/>
          <p:cNvSpPr/>
          <p:nvPr/>
        </p:nvSpPr>
        <p:spPr>
          <a:xfrm>
            <a:off x="3422650" y="473075"/>
            <a:ext cx="9576661"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02576" y="3052505"/>
            <a:ext cx="5867400" cy="7478970"/>
          </a:xfrm>
          <a:prstGeom prst="rect">
            <a:avLst/>
          </a:prstGeom>
          <a:ln>
            <a:solidFill>
              <a:srgbClr val="92D050"/>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 &lt;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ID = 500;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password = 000;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Plese</a:t>
            </a:r>
            <a:r>
              <a:rPr lang="en-IN" sz="2000" dirty="0">
                <a:latin typeface="Times New Roman" panose="02020603050405020304" pitchFamily="18" charset="0"/>
                <a:cs typeface="Times New Roman" panose="02020603050405020304" pitchFamily="18" charset="0"/>
              </a:rPr>
              <a:t> Enter Your ID:\n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ID);</a:t>
            </a:r>
          </a:p>
          <a:p>
            <a:r>
              <a:rPr lang="en-IN" sz="2000" dirty="0">
                <a:latin typeface="Times New Roman" panose="02020603050405020304" pitchFamily="18" charset="0"/>
                <a:cs typeface="Times New Roman" panose="02020603050405020304" pitchFamily="18" charset="0"/>
              </a:rPr>
              <a:t>        switch (ID) {</a:t>
            </a:r>
          </a:p>
          <a:p>
            <a:r>
              <a:rPr lang="en-IN" sz="2000" dirty="0">
                <a:latin typeface="Times New Roman" panose="02020603050405020304" pitchFamily="18" charset="0"/>
                <a:cs typeface="Times New Roman" panose="02020603050405020304" pitchFamily="18" charset="0"/>
              </a:rPr>
              <a:t>            case </a:t>
            </a:r>
            <a:r>
              <a:rPr lang="en-IN" sz="2000" dirty="0">
                <a:solidFill>
                  <a:schemeClr val="accent2">
                    <a:lumMod val="50000"/>
                  </a:schemeClr>
                </a:solidFill>
                <a:latin typeface="Times New Roman" panose="02020603050405020304" pitchFamily="18" charset="0"/>
                <a:cs typeface="Times New Roman" panose="02020603050405020304" pitchFamily="18" charset="0"/>
              </a:rPr>
              <a:t>500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ID==500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your password:\n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a:t>
            </a:r>
            <a:r>
              <a:rPr lang="en-IN" sz="2000" b="1" dirty="0">
                <a:latin typeface="Times New Roman" panose="02020603050405020304" pitchFamily="18" charset="0"/>
                <a:cs typeface="Times New Roman" panose="02020603050405020304" pitchFamily="18" charset="0"/>
              </a:rPr>
              <a:t>password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switch (password) {</a:t>
            </a:r>
          </a:p>
          <a:p>
            <a:r>
              <a:rPr lang="en-IN" sz="2000" dirty="0">
                <a:latin typeface="Times New Roman" panose="02020603050405020304" pitchFamily="18" charset="0"/>
                <a:cs typeface="Times New Roman" panose="02020603050405020304" pitchFamily="18" charset="0"/>
              </a:rPr>
              <a:t>                    case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000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password==000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a:solidFill>
                  <a:schemeClr val="accent3">
                    <a:lumMod val="50000"/>
                  </a:schemeClr>
                </a:solidFill>
                <a:latin typeface="Times New Roman" panose="02020603050405020304" pitchFamily="18" charset="0"/>
                <a:cs typeface="Times New Roman" panose="02020603050405020304" pitchFamily="18" charset="0"/>
              </a:rPr>
              <a:t> </a:t>
            </a:r>
            <a:r>
              <a:rPr lang="en-IN" sz="2000" dirty="0" err="1">
                <a:solidFill>
                  <a:schemeClr val="accent3">
                    <a:lumMod val="50000"/>
                  </a:schemeClr>
                </a:solidFill>
                <a:latin typeface="Times New Roman" panose="02020603050405020304" pitchFamily="18" charset="0"/>
                <a:cs typeface="Times New Roman" panose="02020603050405020304" pitchFamily="18" charset="0"/>
              </a:rPr>
              <a:t>printf</a:t>
            </a:r>
            <a:r>
              <a:rPr lang="en-IN" sz="2000" dirty="0">
                <a:solidFill>
                  <a:schemeClr val="accent3">
                    <a:lumMod val="50000"/>
                  </a:schemeClr>
                </a:solidFill>
                <a:latin typeface="Times New Roman" panose="02020603050405020304" pitchFamily="18" charset="0"/>
                <a:cs typeface="Times New Roman" panose="02020603050405020304" pitchFamily="18" charset="0"/>
              </a:rPr>
              <a:t>("Welcome dear Programmer\n");</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default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printf</a:t>
            </a:r>
            <a:r>
              <a:rPr lang="en-IN" sz="2000" dirty="0">
                <a:solidFill>
                  <a:srgbClr val="FF0000"/>
                </a:solidFill>
                <a:latin typeface="Times New Roman" panose="02020603050405020304" pitchFamily="18" charset="0"/>
                <a:cs typeface="Times New Roman" panose="02020603050405020304" pitchFamily="18" charset="0"/>
              </a:rPr>
              <a:t>("incorrect password");</a:t>
            </a:r>
          </a:p>
          <a:p>
            <a:r>
              <a:rPr lang="en-IN" sz="2000" dirty="0">
                <a:solidFill>
                  <a:srgbClr val="FF0000"/>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default: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("incorrect ID");</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1690689" y="1158875"/>
            <a:ext cx="18114961" cy="10064294"/>
          </a:xfrm>
          <a:prstGeom prst="rect">
            <a:avLst/>
          </a:prstGeom>
        </p:spPr>
        <p:txBody>
          <a:bodyPr wrap="square">
            <a:spAutoFit/>
          </a:bodyPr>
          <a:lstStyle/>
          <a:p>
            <a:pPr algn="just"/>
            <a:r>
              <a:rPr lang="en-GB" sz="3600" dirty="0">
                <a:latin typeface="Times New Roman" panose="02020603050405020304" pitchFamily="18" charset="0"/>
                <a:cs typeface="Times New Roman" panose="02020603050405020304" pitchFamily="18" charset="0"/>
              </a:rPr>
              <a:t>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inside an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is called a nested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and we can nest any number of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statements, there is no restriction for it.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of 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a:t>
            </a:r>
            <a:r>
              <a:rPr lang="en-GB" sz="3600" dirty="0">
                <a:latin typeface="Times New Roman" panose="02020603050405020304" pitchFamily="18" charset="0"/>
                <a:cs typeface="Times New Roman" panose="02020603050405020304" pitchFamily="18" charset="0"/>
              </a:rPr>
              <a:t> may have common </a:t>
            </a:r>
            <a:r>
              <a:rPr lang="en-GB" sz="3600" b="1" i="1" dirty="0">
                <a:latin typeface="Times New Roman" panose="02020603050405020304" pitchFamily="18" charset="0"/>
                <a:cs typeface="Times New Roman" panose="02020603050405020304" pitchFamily="18" charset="0"/>
              </a:rPr>
              <a:t>values</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 program asks the user to type his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 </a:t>
            </a:r>
            <a:r>
              <a:rPr lang="en-GB" sz="3600" dirty="0">
                <a:latin typeface="Times New Roman" panose="02020603050405020304" pitchFamily="18" charset="0"/>
                <a:cs typeface="Times New Roman" panose="02020603050405020304" pitchFamily="18" charset="0"/>
              </a:rPr>
              <a:t>is valid then it will ask him to enter his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is correct the program will print “Welcome dear Programmer”, otherwise, the program will print Incorrect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does not exist, the program will print Incorrect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An </a:t>
            </a:r>
            <a:r>
              <a:rPr lang="en-US" altLang="en-US" sz="3600" b="1" i="1" dirty="0">
                <a:latin typeface="Times New Roman" panose="02020603050405020304" pitchFamily="18" charset="0"/>
                <a:cs typeface="Times New Roman" panose="02020603050405020304" pitchFamily="18" charset="0"/>
              </a:rPr>
              <a:t>outer</a:t>
            </a:r>
            <a:r>
              <a:rPr lang="en-US" altLang="en-US" sz="3600" dirty="0">
                <a:latin typeface="Times New Roman" panose="02020603050405020304" pitchFamily="18" charset="0"/>
                <a:cs typeface="Times New Roman" panose="02020603050405020304" pitchFamily="18" charset="0"/>
              </a:rPr>
              <a:t> </a:t>
            </a:r>
            <a:r>
              <a:rPr lang="en-US" altLang="en-US" sz="3600" b="1" i="1" dirty="0">
                <a:latin typeface="Times New Roman" panose="02020603050405020304" pitchFamily="18" charset="0"/>
                <a:cs typeface="Times New Roman" panose="02020603050405020304" pitchFamily="18" charset="0"/>
              </a:rPr>
              <a:t>switch</a:t>
            </a:r>
            <a:r>
              <a:rPr lang="en-US" altLang="en-US" sz="3600" dirty="0">
                <a:latin typeface="Times New Roman" panose="02020603050405020304" pitchFamily="18" charset="0"/>
                <a:cs typeface="Times New Roman" panose="02020603050405020304" pitchFamily="18" charset="0"/>
              </a:rPr>
              <a:t> construct is used to compare the value entered in variable </a:t>
            </a:r>
            <a:r>
              <a:rPr lang="en-US" altLang="en-US" sz="3600" b="1" i="1" dirty="0">
                <a:latin typeface="Times New Roman" panose="02020603050405020304" pitchFamily="18" charset="0"/>
                <a:cs typeface="Times New Roman" panose="02020603050405020304" pitchFamily="18" charset="0"/>
              </a:rPr>
              <a:t>ID</a:t>
            </a:r>
            <a:r>
              <a:rPr lang="en-US" altLang="en-US" sz="3600" dirty="0">
                <a:latin typeface="Times New Roman" panose="02020603050405020304" pitchFamily="18" charset="0"/>
                <a:cs typeface="Times New Roman" panose="02020603050405020304" pitchFamily="18" charset="0"/>
              </a:rPr>
              <a:t>. It execute the </a:t>
            </a:r>
            <a:r>
              <a:rPr lang="en-US" altLang="en-US" sz="36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associated with the matched case(when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ID==500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If the </a:t>
            </a:r>
            <a:r>
              <a:rPr lang="en-US" altLang="en-US" sz="35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is executed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 an </a:t>
            </a:r>
            <a:r>
              <a:rPr lang="en-US" altLang="en-US" sz="3600" b="1" i="1" dirty="0">
                <a:latin typeface="Times New Roman" panose="02020603050405020304" pitchFamily="18" charset="0"/>
                <a:cs typeface="Times New Roman" panose="02020603050405020304" pitchFamily="18" charset="0"/>
              </a:rPr>
              <a:t>inner switch </a:t>
            </a:r>
            <a:r>
              <a:rPr lang="en-US" altLang="en-US" sz="3600" dirty="0">
                <a:latin typeface="Times New Roman" panose="02020603050405020304" pitchFamily="18" charset="0"/>
                <a:cs typeface="Times New Roman" panose="02020603050405020304" pitchFamily="18" charset="0"/>
              </a:rPr>
              <a:t>is used to compare the values entered in the variable </a:t>
            </a:r>
            <a:r>
              <a:rPr lang="en-US" altLang="en-US" sz="3600" b="1" i="1" dirty="0">
                <a:latin typeface="Times New Roman" panose="02020603050405020304" pitchFamily="18" charset="0"/>
                <a:cs typeface="Times New Roman" panose="02020603050405020304" pitchFamily="18" charset="0"/>
              </a:rPr>
              <a:t>password</a:t>
            </a:r>
            <a:r>
              <a:rPr lang="en-US" altLang="en-US" sz="3600" dirty="0">
                <a:latin typeface="Times New Roman" panose="02020603050405020304" pitchFamily="18" charset="0"/>
                <a:cs typeface="Times New Roman" panose="02020603050405020304" pitchFamily="18" charset="0"/>
              </a:rPr>
              <a:t> and execute the statements linked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password==000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Otherwise it executes the </a:t>
            </a:r>
            <a:r>
              <a:rPr lang="en-US" sz="3600" b="1" i="1" dirty="0">
                <a:solidFill>
                  <a:srgbClr val="FF0000"/>
                </a:solidFill>
                <a:latin typeface="Times New Roman" panose="02020603050405020304" pitchFamily="18" charset="0"/>
                <a:cs typeface="Times New Roman" panose="02020603050405020304" pitchFamily="18" charset="0"/>
              </a:rPr>
              <a:t>default</a:t>
            </a:r>
            <a:r>
              <a:rPr lang="en-US" sz="3600" dirty="0">
                <a:latin typeface="Times New Roman" panose="02020603050405020304" pitchFamily="18" charset="0"/>
                <a:cs typeface="Times New Roman" panose="02020603050405020304" pitchFamily="18" charset="0"/>
              </a:rPr>
              <a:t> case of the </a:t>
            </a:r>
            <a:r>
              <a:rPr lang="en-US" sz="3600" b="1" i="1" dirty="0">
                <a:latin typeface="Times New Roman" panose="02020603050405020304" pitchFamily="18" charset="0"/>
                <a:cs typeface="Times New Roman" panose="02020603050405020304" pitchFamily="18" charset="0"/>
              </a:rPr>
              <a:t>inner</a:t>
            </a:r>
            <a:r>
              <a:rPr lang="en-US" sz="3600"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switch-case </a:t>
            </a:r>
            <a:r>
              <a:rPr lang="en-US" sz="3600" dirty="0">
                <a:latin typeface="Times New Roman" panose="02020603050405020304" pitchFamily="18" charset="0"/>
                <a:cs typeface="Times New Roman" panose="02020603050405020304" pitchFamily="18" charset="0"/>
              </a:rPr>
              <a:t>construct.</a:t>
            </a:r>
            <a:endParaRPr lang="en-GB"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5C96166-6B16-C7E8-97D2-2D5A2B32DD88}"/>
              </a:ext>
            </a:extLst>
          </p:cNvPr>
          <p:cNvSpPr txBox="1"/>
          <p:nvPr/>
        </p:nvSpPr>
        <p:spPr>
          <a:xfrm>
            <a:off x="-795244" y="10607675"/>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evaluate </a:t>
            </a:r>
            <a:r>
              <a:rPr lang="en-IN" b="1" dirty="0">
                <a:latin typeface="Times New Roman" panose="02020603050405020304" pitchFamily="18" charset="0"/>
                <a:cs typeface="Times New Roman" panose="02020603050405020304" pitchFamily="18" charset="0"/>
              </a:rPr>
              <a:t>hypothetical username and password.</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28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 name="Rectangle 12"/>
          <p:cNvSpPr/>
          <p:nvPr/>
        </p:nvSpPr>
        <p:spPr>
          <a:xfrm>
            <a:off x="2508250" y="2149475"/>
            <a:ext cx="7315200"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#include&lt;</a:t>
            </a:r>
            <a:r>
              <a:rPr lang="en-IN" sz="2100" dirty="0" err="1">
                <a:latin typeface="Times New Roman" panose="02020603050405020304" pitchFamily="18" charset="0"/>
                <a:cs typeface="Times New Roman" panose="02020603050405020304" pitchFamily="18" charset="0"/>
              </a:rPr>
              <a:t>stdio.h</a:t>
            </a:r>
            <a:r>
              <a:rPr lang="en-IN" sz="2100" dirty="0">
                <a:latin typeface="Times New Roman" panose="02020603050405020304" pitchFamily="18" charset="0"/>
                <a:cs typeface="Times New Roman" panose="02020603050405020304" pitchFamily="18" charset="0"/>
              </a:rPr>
              <a:t>&gt;</a:t>
            </a:r>
          </a:p>
          <a:p>
            <a:r>
              <a:rPr lang="en-IN" sz="2100" dirty="0">
                <a:latin typeface="Times New Roman" panose="02020603050405020304" pitchFamily="18" charset="0"/>
                <a:cs typeface="Times New Roman" panose="02020603050405020304" pitchFamily="18" charset="0"/>
              </a:rPr>
              <a:t>void main()</a:t>
            </a:r>
          </a:p>
          <a:p>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int</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college,program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College A\n2. College B\n");</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d",&amp;college</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switch(college)</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X1\n2. Program Y1\n3. Program Z1");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[1-100].");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[101-500].");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[501-999].");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p:txBody>
      </p:sp>
      <p:sp>
        <p:nvSpPr>
          <p:cNvPr id="17" name="Rectangle 16"/>
          <p:cNvSpPr/>
          <p:nvPr/>
        </p:nvSpPr>
        <p:spPr>
          <a:xfrm>
            <a:off x="2256432" y="1235075"/>
            <a:ext cx="15134035" cy="861774"/>
          </a:xfrm>
          <a:prstGeom prst="rect">
            <a:avLst/>
          </a:prstGeom>
        </p:spPr>
        <p:txBody>
          <a:bodyPr wrap="square">
            <a:spAutoFit/>
          </a:bodyPr>
          <a:lstStyle/>
          <a:p>
            <a:pPr marL="0" lvl="1"/>
            <a:r>
              <a:rPr lang="en-GB" sz="2500" b="1" dirty="0">
                <a:solidFill>
                  <a:schemeClr val="accent1">
                    <a:lumMod val="75000"/>
                  </a:schemeClr>
                </a:solidFill>
              </a:rPr>
              <a:t>Example 1: Write a program to display Rank range program wise based on college choice. [note that you have to assume hypothetical college names and rank range.]</a:t>
            </a:r>
          </a:p>
        </p:txBody>
      </p:sp>
      <p:sp>
        <p:nvSpPr>
          <p:cNvPr id="2" name="Rectangle 1"/>
          <p:cNvSpPr/>
          <p:nvPr/>
        </p:nvSpPr>
        <p:spPr>
          <a:xfrm>
            <a:off x="10271919" y="2154084"/>
            <a:ext cx="7010342"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break; </a:t>
            </a:r>
          </a:p>
          <a:p>
            <a:r>
              <a:rPr lang="en-IN" sz="2100" dirty="0">
                <a:latin typeface="Times New Roman" panose="02020603050405020304" pitchFamily="18" charset="0"/>
                <a:cs typeface="Times New Roman" panose="02020603050405020304" pitchFamily="18" charset="0"/>
              </a:rPr>
              <a:t>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X2\n2. Program Y2\n3. Program Z2");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[1000-2000].");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[2001-5000].");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[5001-9999].");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college [1-5]");</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return 0;</a:t>
            </a:r>
          </a:p>
          <a:p>
            <a:r>
              <a:rPr lang="en-IN" sz="2100" dirty="0">
                <a:latin typeface="Times New Roman" panose="02020603050405020304" pitchFamily="18" charset="0"/>
                <a:cs typeface="Times New Roman" panose="02020603050405020304" pitchFamily="18" charset="0"/>
              </a:rPr>
              <a:t>}</a:t>
            </a:r>
          </a:p>
          <a:p>
            <a:endParaRPr lang="en-IN" sz="2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8AB12963-2F91-0690-BE7A-0E84EA618AA4}"/>
              </a:ext>
            </a:extLst>
          </p:cNvPr>
          <p:cNvSpPr txBox="1"/>
          <p:nvPr/>
        </p:nvSpPr>
        <p:spPr>
          <a:xfrm>
            <a:off x="3422650" y="473075"/>
            <a:ext cx="10085294" cy="707886"/>
          </a:xfrm>
          <a:prstGeom prst="rect">
            <a:avLst/>
          </a:prstGeom>
          <a:noFill/>
        </p:spPr>
        <p:txBody>
          <a:bodyPr wrap="squar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of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0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66378"/>
            <a:ext cx="5133136"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3. Iterative Statements</a:t>
            </a:r>
          </a:p>
        </p:txBody>
      </p:sp>
      <p:sp>
        <p:nvSpPr>
          <p:cNvPr id="3" name="Rectangle 2"/>
          <p:cNvSpPr/>
          <p:nvPr/>
        </p:nvSpPr>
        <p:spPr>
          <a:xfrm>
            <a:off x="1081088" y="1292969"/>
            <a:ext cx="18014949" cy="977190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Apart from conditional statements, programming languages usually supports another important control structures called iterative statements (loop/repetitive statements) and they are used to repeat the execution of a sequence of statements (statement block) as long specified condition remains true.</a:t>
            </a:r>
          </a:p>
          <a:p>
            <a:pPr marL="571500"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A loop is one of the most fundamental logical structures in computer programming that allow computers to repeat specific task such as,</a:t>
            </a:r>
          </a:p>
          <a:p>
            <a:pPr marL="1028700" lvl="1" indent="-571500" algn="just">
              <a:buFont typeface="Arial" panose="020B0604020202020204" pitchFamily="34" charset="0"/>
              <a:buChar char="•"/>
            </a:pPr>
            <a:r>
              <a:rPr lang="en-US" sz="3700" i="1" dirty="0">
                <a:latin typeface="Times New Roman" panose="02020603050405020304" pitchFamily="18" charset="0"/>
                <a:cs typeface="Times New Roman" panose="02020603050405020304" pitchFamily="18" charset="0"/>
              </a:rPr>
              <a:t>Computing Fibonacci series up to n (n is a certain number), Printing of “R V College of Engineering” 10 times, Computing n prime numbers, Playing of favorite song n times, Computing area of 100 circles with different radii </a:t>
            </a:r>
            <a:r>
              <a:rPr lang="en-US" sz="3700" dirty="0">
                <a:latin typeface="Times New Roman" panose="02020603050405020304" pitchFamily="18" charset="0"/>
                <a:cs typeface="Times New Roman" panose="02020603050405020304" pitchFamily="18" charset="0"/>
              </a:rPr>
              <a:t>and many more</a:t>
            </a:r>
            <a:r>
              <a:rPr lang="en-US" sz="3700" i="1" dirty="0">
                <a:latin typeface="Times New Roman" panose="02020603050405020304" pitchFamily="18" charset="0"/>
                <a:cs typeface="Times New Roman" panose="02020603050405020304" pitchFamily="18" charset="0"/>
              </a:rPr>
              <a:t>.,</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Loop structure requires </a:t>
            </a:r>
            <a:r>
              <a:rPr lang="en-US" sz="3700" i="1" dirty="0">
                <a:latin typeface="Times New Roman" panose="02020603050405020304" pitchFamily="18" charset="0"/>
                <a:cs typeface="Times New Roman" panose="02020603050405020304" pitchFamily="18" charset="0"/>
              </a:rPr>
              <a:t>loop control variable</a:t>
            </a:r>
            <a:r>
              <a:rPr lang="en-US" sz="3700" dirty="0">
                <a:latin typeface="Times New Roman" panose="02020603050405020304" pitchFamily="18" charset="0"/>
                <a:cs typeface="Times New Roman" panose="02020603050405020304" pitchFamily="18" charset="0"/>
              </a:rPr>
              <a:t> and three important expressions viz., </a:t>
            </a:r>
            <a:r>
              <a:rPr lang="en-US" sz="3700" i="1" dirty="0">
                <a:latin typeface="Times New Roman" panose="02020603050405020304" pitchFamily="18" charset="0"/>
                <a:cs typeface="Times New Roman" panose="02020603050405020304" pitchFamily="18" charset="0"/>
              </a:rPr>
              <a:t>initialization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test expression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increment/decrement</a:t>
            </a:r>
            <a:r>
              <a:rPr lang="en-US" sz="3700" dirty="0">
                <a:latin typeface="Times New Roman" panose="02020603050405020304" pitchFamily="18" charset="0"/>
                <a:cs typeface="Times New Roman" panose="02020603050405020304" pitchFamily="18" charset="0"/>
              </a:rPr>
              <a:t> and every loop statement is followed by a sequence of statements called as the statement block.</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The execution of the statement block is repeated as long as the test expression (condition) returns true and stops only after the test expression returns false.</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Value of a loop variable acts as a controlling factor for the repetition of execution of the statement block, hence the loop variable is usually called as the control variable for the loop.</a:t>
            </a:r>
          </a:p>
        </p:txBody>
      </p:sp>
    </p:spTree>
    <p:extLst>
      <p:ext uri="{BB962C8B-B14F-4D97-AF65-F5344CB8AC3E}">
        <p14:creationId xmlns:p14="http://schemas.microsoft.com/office/powerpoint/2010/main" val="53639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73075"/>
            <a:ext cx="631294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Iterative Statements….contd.,</a:t>
            </a:r>
          </a:p>
        </p:txBody>
      </p:sp>
      <p:sp>
        <p:nvSpPr>
          <p:cNvPr id="3" name="Rectangle 2"/>
          <p:cNvSpPr/>
          <p:nvPr/>
        </p:nvSpPr>
        <p:spPr>
          <a:xfrm>
            <a:off x="908050" y="1293713"/>
            <a:ext cx="18299112" cy="9694962"/>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are classified as </a:t>
            </a:r>
            <a:r>
              <a:rPr lang="en-IN" sz="3900" dirty="0">
                <a:latin typeface="Times New Roman" panose="02020603050405020304" pitchFamily="18" charset="0"/>
                <a:cs typeface="Times New Roman" panose="02020603050405020304" pitchFamily="18" charset="0"/>
              </a:rPr>
              <a:t>entry controlled Loops and exit controlled Loops</a:t>
            </a:r>
            <a:r>
              <a:rPr lang="en-GB" sz="3900" dirty="0">
                <a:latin typeface="Times New Roman" panose="02020603050405020304" pitchFamily="18" charset="0"/>
                <a:cs typeface="Times New Roman" panose="02020603050405020304" pitchFamily="18" charset="0"/>
              </a:rPr>
              <a:t>, </a:t>
            </a:r>
            <a:r>
              <a:rPr lang="en-IN" sz="3900" dirty="0">
                <a:latin typeface="Times New Roman" panose="02020603050405020304" pitchFamily="18" charset="0"/>
                <a:cs typeface="Times New Roman" panose="02020603050405020304" pitchFamily="18" charset="0"/>
              </a:rPr>
              <a:t>entry controlled Loops</a:t>
            </a:r>
            <a:r>
              <a:rPr lang="en-GB" sz="3900" dirty="0">
                <a:latin typeface="Times New Roman" panose="02020603050405020304" pitchFamily="18" charset="0"/>
                <a:cs typeface="Times New Roman" panose="02020603050405020304" pitchFamily="18" charset="0"/>
              </a:rPr>
              <a:t> are those in which test expression is evaluated before execution of loop block (statement block). Example: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Whereas </a:t>
            </a:r>
            <a:r>
              <a:rPr lang="en-IN" sz="3900" dirty="0">
                <a:latin typeface="Times New Roman" panose="02020603050405020304" pitchFamily="18" charset="0"/>
                <a:cs typeface="Times New Roman" panose="02020603050405020304" pitchFamily="18" charset="0"/>
              </a:rPr>
              <a:t>exit controlled Loops are </a:t>
            </a:r>
            <a:r>
              <a:rPr lang="en-GB" sz="3900" dirty="0">
                <a:latin typeface="Times New Roman" panose="02020603050405020304" pitchFamily="18" charset="0"/>
                <a:cs typeface="Times New Roman" panose="02020603050405020304" pitchFamily="18" charset="0"/>
              </a:rPr>
              <a:t>those in which test expression is evaluated only after execution of loop block. Example </a:t>
            </a:r>
            <a:r>
              <a:rPr lang="en-GB" sz="3900" b="1" i="1" dirty="0">
                <a:latin typeface="Times New Roman" panose="02020603050405020304" pitchFamily="18" charset="0"/>
                <a:cs typeface="Times New Roman" panose="02020603050405020304" pitchFamily="18" charset="0"/>
              </a:rPr>
              <a:t>do-while.</a:t>
            </a:r>
            <a:endParaRPr lang="en-GB" sz="3900" b="1"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Key difference between </a:t>
            </a:r>
            <a:r>
              <a:rPr lang="en-IN" sz="3900" dirty="0">
                <a:latin typeface="Times New Roman" panose="02020603050405020304" pitchFamily="18" charset="0"/>
                <a:cs typeface="Times New Roman" panose="02020603050405020304" pitchFamily="18" charset="0"/>
              </a:rPr>
              <a:t>entry controlled Loop and exit controlled Loop</a:t>
            </a:r>
            <a:r>
              <a:rPr lang="en-GB" sz="3900" dirty="0">
                <a:latin typeface="Times New Roman" panose="02020603050405020304" pitchFamily="18" charset="0"/>
                <a:cs typeface="Times New Roman" panose="02020603050405020304" pitchFamily="18" charset="0"/>
              </a:rPr>
              <a:t> is that </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Entry loop, loop block won’t execute if test expression returns false., whereas in case of exit loop, loop block will be executed even though test expression returns false.</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can also be classified as definite loops and indefinite loops, definite loop is one in which number of repetitive executions (iterations) of loop block is known. Example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On other hand indefinite loop is the one in which number of iterations are not known, they keep repeating execution of loop block as long as test expression of loop returns true. Example: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 supports all the three types of loop statements i.e., it supports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 statements.</a:t>
            </a:r>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899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349005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a:t>
            </a:r>
            <a:r>
              <a:rPr lang="en-IN" sz="4000" dirty="0" err="1">
                <a:solidFill>
                  <a:srgbClr val="005893"/>
                </a:solidFill>
                <a:latin typeface="Times New Roman" panose="02020603050405020304" pitchFamily="18" charset="0"/>
                <a:cs typeface="Times New Roman" panose="02020603050405020304" pitchFamily="18" charset="0"/>
              </a:rPr>
              <a:t>i</a:t>
            </a:r>
            <a:r>
              <a:rPr lang="en-IN" sz="4000" dirty="0">
                <a:solidFill>
                  <a:srgbClr val="005893"/>
                </a:solidFill>
                <a:latin typeface="Times New Roman" panose="02020603050405020304" pitchFamily="18" charset="0"/>
                <a:cs typeface="Times New Roman" panose="02020603050405020304" pitchFamily="18" charset="0"/>
              </a:rPr>
              <a:t>)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908050" y="1235075"/>
            <a:ext cx="18431115" cy="9510296"/>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while loop provides a mechanism to repeat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as long as test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600" dirty="0">
                <a:latin typeface="Times New Roman" panose="02020603050405020304" pitchFamily="18" charset="0"/>
                <a:cs typeface="Times New Roman" panose="02020603050405020304" pitchFamily="18" charset="0"/>
              </a:rPr>
              <a:t>returns true.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As it is given in the syntax, note that in the while loop,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tested before the execution of any of the statements in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true, only then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will be executed, otherwise if the condition is false, the control will jump to </a:t>
            </a:r>
            <a:r>
              <a:rPr lang="en-GB" sz="3600" b="1" i="1" dirty="0">
                <a:latin typeface="Courier New" panose="02070309020205020404" pitchFamily="49" charset="0"/>
                <a:cs typeface="Courier New" panose="02070309020205020404" pitchFamily="49" charset="0"/>
              </a:rPr>
              <a:t>statement y</a:t>
            </a:r>
            <a:r>
              <a:rPr lang="en-GB" sz="3600" dirty="0">
                <a:latin typeface="Times New Roman" panose="02020603050405020304" pitchFamily="18" charset="0"/>
                <a:cs typeface="Times New Roman" panose="02020603050405020304" pitchFamily="18" charset="0"/>
              </a:rPr>
              <a:t>, that is the immediate statement outside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value of the while loop variable that  is tested with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determines when the loop will end. </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order to continue execution of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we need to constantly update the </a:t>
            </a:r>
            <a:r>
              <a:rPr lang="en-GB" sz="3600" i="1" dirty="0">
                <a:latin typeface="Courier New" panose="02070309020205020404" pitchFamily="49" charset="0"/>
                <a:cs typeface="Courier New" panose="02070309020205020404" pitchFamily="49" charset="0"/>
              </a:rPr>
              <a:t>loop control variable</a:t>
            </a:r>
            <a:r>
              <a:rPr lang="en-GB" sz="3600" b="1" i="1" dirty="0">
                <a:solidFill>
                  <a:schemeClr val="accent2">
                    <a:lumMod val="50000"/>
                  </a:schemeClr>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of the while loop either by incrementing or decrementing its value.</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Note that if the loop variable is not updated, then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never becomes false, as a result loop becomes infinite loop.</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831850" y="5155297"/>
            <a:ext cx="4413523" cy="2785378"/>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while Loop:</a:t>
            </a:r>
          </a:p>
          <a:p>
            <a:r>
              <a:rPr lang="en-GB" sz="2500" dirty="0">
                <a:latin typeface="Courier New" panose="02070309020205020404" pitchFamily="49" charset="0"/>
                <a:cs typeface="Courier New" panose="02070309020205020404" pitchFamily="49" charset="0"/>
              </a:rPr>
              <a:t> 	</a:t>
            </a:r>
            <a:r>
              <a:rPr lang="en-GB" sz="2500" b="1" i="1" dirty="0">
                <a:latin typeface="Courier New" panose="02070309020205020404" pitchFamily="49" charset="0"/>
                <a:cs typeface="Courier New" panose="02070309020205020404" pitchFamily="49" charset="0"/>
              </a:rPr>
              <a:t>statement x;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while</a:t>
            </a:r>
            <a:r>
              <a:rPr lang="en-GB" sz="2500" b="1" i="1" dirty="0">
                <a:latin typeface="Courier New" panose="02070309020205020404" pitchFamily="49" charset="0"/>
                <a:cs typeface="Courier New" panose="02070309020205020404" pitchFamily="49" charset="0"/>
              </a:rPr>
              <a:t>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699074" y="5047486"/>
            <a:ext cx="5362376" cy="5483989"/>
            <a:chOff x="4805823" y="1618797"/>
            <a:chExt cx="9550079" cy="7500937"/>
          </a:xfrm>
        </p:grpSpPr>
        <p:sp>
          <p:nvSpPr>
            <p:cNvPr id="15" name="Rectangle 14"/>
            <p:cNvSpPr/>
            <p:nvPr/>
          </p:nvSpPr>
          <p:spPr>
            <a:xfrm>
              <a:off x="9904502" y="1618797"/>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statement x</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11316941" y="3601917"/>
              <a:ext cx="1176401" cy="86020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17" name="Straight Arrow Connector 16"/>
            <p:cNvCxnSpPr>
              <a:stCxn id="15" idx="2"/>
              <a:endCxn id="16" idx="0"/>
            </p:cNvCxnSpPr>
            <p:nvPr/>
          </p:nvCxnSpPr>
          <p:spPr>
            <a:xfrm flipH="1">
              <a:off x="11905142" y="26502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1913239" y="44790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9591990" y="5433226"/>
              <a:ext cx="4763912" cy="1710319"/>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condition</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11911040" y="7136614"/>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972392" y="8088240"/>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statement y</a:t>
              </a:r>
              <a:endParaRPr lang="en-IN" sz="2200" b="1" i="1"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5388452" y="7143544"/>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805823" y="4830269"/>
              <a:ext cx="5166570"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H="1">
              <a:off x="9389765" y="7612427"/>
              <a:ext cx="2515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389106" y="5861763"/>
              <a:ext cx="1" cy="129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0"/>
            </p:cNvCxnSpPr>
            <p:nvPr/>
          </p:nvCxnSpPr>
          <p:spPr>
            <a:xfrm rot="5400000" flipH="1" flipV="1">
              <a:off x="8799092" y="1716121"/>
              <a:ext cx="1704164" cy="452413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72392" y="7032895"/>
              <a:ext cx="1344550"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28" name="TextBox 27"/>
            <p:cNvSpPr txBox="1"/>
            <p:nvPr/>
          </p:nvSpPr>
          <p:spPr>
            <a:xfrm>
              <a:off x="12120789" y="7501914"/>
              <a:ext cx="1717428"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grpSp>
      <p:sp>
        <p:nvSpPr>
          <p:cNvPr id="5" name="Rectangle 4">
            <a:extLst>
              <a:ext uri="{FF2B5EF4-FFF2-40B4-BE49-F238E27FC236}">
                <a16:creationId xmlns:a16="http://schemas.microsoft.com/office/drawing/2014/main" xmlns="" id="{07A1269A-03A6-7875-D193-0DE315ECE42A}"/>
              </a:ext>
            </a:extLst>
          </p:cNvPr>
          <p:cNvSpPr/>
          <p:nvPr/>
        </p:nvSpPr>
        <p:spPr>
          <a:xfrm>
            <a:off x="3927674" y="10617855"/>
            <a:ext cx="5362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while</a:t>
            </a:r>
            <a:r>
              <a:rPr lang="en-IN" sz="2800" b="1" dirty="0">
                <a:latin typeface="Times New Roman" panose="02020603050405020304" pitchFamily="18" charset="0"/>
                <a:cs typeface="Times New Roman" panose="02020603050405020304" pitchFamily="18" charset="0"/>
              </a:rPr>
              <a:t> loop</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24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Title 1"/>
          <p:cNvSpPr txBox="1">
            <a:spLocks/>
          </p:cNvSpPr>
          <p:nvPr/>
        </p:nvSpPr>
        <p:spPr bwMode="auto">
          <a:xfrm>
            <a:off x="3454401" y="373063"/>
            <a:ext cx="12617449"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a:t>
            </a:r>
          </a:p>
        </p:txBody>
      </p:sp>
      <p:sp>
        <p:nvSpPr>
          <p:cNvPr id="12" name="Content Placeholder 2"/>
          <p:cNvSpPr txBox="1">
            <a:spLocks/>
          </p:cNvSpPr>
          <p:nvPr/>
        </p:nvSpPr>
        <p:spPr bwMode="auto">
          <a:xfrm>
            <a:off x="1004888" y="1649417"/>
            <a:ext cx="17886362" cy="85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Normally instructions in the program are executed in the same order in which they appear in the program. But  in some cases we need to execute a set of instructions based on certain criteria.</a:t>
            </a:r>
          </a:p>
          <a:p>
            <a:pPr algn="just" defTabSz="914400"/>
            <a:r>
              <a:rPr lang="en-GB" sz="3900" kern="0" dirty="0">
                <a:latin typeface="Times New Roman" panose="02020603050405020304" pitchFamily="18" charset="0"/>
                <a:cs typeface="Times New Roman" panose="02020603050405020304" pitchFamily="18" charset="0"/>
              </a:rPr>
              <a:t>If you look at our daily life we all need to alter our actions according to the changing situation. </a:t>
            </a:r>
          </a:p>
          <a:p>
            <a:pPr algn="just" defTabSz="914400"/>
            <a:r>
              <a:rPr lang="en-GB" sz="3900" kern="0" dirty="0">
                <a:latin typeface="Times New Roman" panose="02020603050405020304" pitchFamily="18" charset="0"/>
                <a:cs typeface="Times New Roman" panose="02020603050405020304" pitchFamily="18" charset="0"/>
              </a:rPr>
              <a:t>For example if the weather is sunny, then you will prefer to have cold drinks or juice but if the weather is cold, then you will prefer to have coffee or hot soup. </a:t>
            </a:r>
          </a:p>
          <a:p>
            <a:pPr algn="just" defTabSz="914400"/>
            <a:r>
              <a:rPr lang="en-GB" sz="3900" kern="0" dirty="0">
                <a:latin typeface="Times New Roman" panose="02020603050405020304" pitchFamily="18" charset="0"/>
                <a:cs typeface="Times New Roman" panose="02020603050405020304" pitchFamily="18" charset="0"/>
              </a:rPr>
              <a:t>As you notice that the above decision depends on the condition of weather. </a:t>
            </a:r>
          </a:p>
          <a:p>
            <a:pPr algn="just" defTabSz="914400"/>
            <a:r>
              <a:rPr lang="en-US" sz="3900" kern="0" dirty="0">
                <a:latin typeface="Times New Roman" panose="02020603050405020304" pitchFamily="18" charset="0"/>
                <a:cs typeface="Times New Roman" panose="02020603050405020304" pitchFamily="18" charset="0"/>
              </a:rPr>
              <a:t>In the same way as above, sometimes depending on the situation we may want to execute a one set of instructions in one situation and in some other situation we may want to execute another set of instructions.</a:t>
            </a:r>
            <a:endParaRPr lang="en-GB" sz="3900"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This way of controlled execution of statements can be achieved by using decision statements in the program, hence they are called as control statements.</a:t>
            </a:r>
          </a:p>
        </p:txBody>
      </p:sp>
    </p:spTree>
    <p:extLst>
      <p:ext uri="{BB962C8B-B14F-4D97-AF65-F5344CB8AC3E}">
        <p14:creationId xmlns:p14="http://schemas.microsoft.com/office/powerpoint/2010/main" val="1625442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136650" y="1374319"/>
            <a:ext cx="17512169" cy="9741128"/>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example, the following code prints the first 10 numbers using a while loop. In the program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initially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less than 10, i.e.,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in the loop returns true, so control is moved to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900" dirty="0">
                <a:latin typeface="Times New Roman" panose="02020603050405020304" pitchFamily="18" charset="0"/>
                <a:cs typeface="Times New Roman" panose="02020603050405020304" pitchFamily="18" charset="0"/>
              </a:rPr>
              <a:t>and executes it i.e., prints value of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and update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the while loop, after increasing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by 1, again the condition is evaluated with the updated</a:t>
            </a:r>
            <a:r>
              <a:rPr lang="en-GB" sz="3600" dirty="0">
                <a:latin typeface="Times New Roman" panose="02020603050405020304" pitchFamily="18" charset="0"/>
                <a:cs typeface="Times New Roman" panose="02020603050405020304" pitchFamily="18" charset="0"/>
              </a:rPr>
              <a:t> ‘</a:t>
            </a:r>
            <a:r>
              <a:rPr lang="en-GB" sz="4000" b="1" dirty="0" err="1">
                <a:latin typeface="Times New Roman" panose="02020603050405020304" pitchFamily="18" charset="0"/>
                <a:cs typeface="Times New Roman" panose="02020603050405020304" pitchFamily="18" charset="0"/>
              </a:rPr>
              <a:t>i</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value. </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This process is repeated again and again till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becomes 11.</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44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becomes false and the loop ends and control will jump to </a:t>
            </a:r>
            <a:r>
              <a:rPr lang="en-GB" sz="4000" b="1" dirty="0">
                <a:latin typeface="Times New Roman" panose="02020603050405020304" pitchFamily="18" charset="0"/>
                <a:cs typeface="Times New Roman" panose="02020603050405020304" pitchFamily="18" charset="0"/>
              </a:rPr>
              <a:t>return 0</a:t>
            </a:r>
            <a:r>
              <a:rPr lang="en-GB" sz="4000" b="1" dirty="0">
                <a:solidFill>
                  <a:schemeClr val="accent6">
                    <a:lumMod val="50000"/>
                  </a:schemeClr>
                </a:solidFill>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execute it and exit the program.</a:t>
            </a:r>
            <a:endParaRPr lang="en-IN" sz="3900" dirty="0">
              <a:latin typeface="Times New Roman" panose="02020603050405020304" pitchFamily="18" charset="0"/>
              <a:cs typeface="Times New Roman" panose="02020603050405020304" pitchFamily="18" charset="0"/>
            </a:endParaRPr>
          </a:p>
        </p:txBody>
      </p:sp>
      <p:sp>
        <p:nvSpPr>
          <p:cNvPr id="55" name="Rectangle 54"/>
          <p:cNvSpPr/>
          <p:nvPr/>
        </p:nvSpPr>
        <p:spPr>
          <a:xfrm>
            <a:off x="1670050" y="4869875"/>
            <a:ext cx="6014788" cy="5509200"/>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a:t>
            </a:r>
            <a:r>
              <a:rPr lang="en-GB" sz="3200" dirty="0">
                <a:solidFill>
                  <a:schemeClr val="accent3">
                    <a:lumMod val="50000"/>
                  </a:schemeClr>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while</a:t>
            </a:r>
            <a:r>
              <a:rPr lang="en-GB" sz="3200" dirty="0">
                <a:solidFill>
                  <a:schemeClr val="accent3">
                    <a:lumMod val="50000"/>
                  </a:schemeClr>
                </a:solidFill>
                <a:latin typeface="Times New Roman" panose="02020603050405020304" pitchFamily="18" charset="0"/>
                <a:cs typeface="Times New Roman" panose="02020603050405020304" pitchFamily="18" charset="0"/>
              </a:rPr>
              <a:t>(</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return 0</a:t>
            </a:r>
            <a:r>
              <a:rPr lang="en-GB" sz="32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E8393BC-315B-3638-8971-8680E015E68C}"/>
              </a:ext>
            </a:extLst>
          </p:cNvPr>
          <p:cNvSpPr txBox="1"/>
          <p:nvPr/>
        </p:nvSpPr>
        <p:spPr>
          <a:xfrm>
            <a:off x="-387350" y="10455275"/>
            <a:ext cx="10085294"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Example C Program to print first 10 serial numbers.</a:t>
            </a:r>
          </a:p>
        </p:txBody>
      </p:sp>
    </p:spTree>
    <p:extLst>
      <p:ext uri="{BB962C8B-B14F-4D97-AF65-F5344CB8AC3E}">
        <p14:creationId xmlns:p14="http://schemas.microsoft.com/office/powerpoint/2010/main" val="3170677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40646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57288" y="1387475"/>
            <a:ext cx="8208962"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Write a program to print sum and average of the numbers entered by user.</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=-1,num=0,sum=0;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-1 to exit!");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numbers: \n");</a:t>
            </a:r>
          </a:p>
          <a:p>
            <a:r>
              <a:rPr lang="en-US" sz="3000" dirty="0">
                <a:latin typeface="Times New Roman" panose="02020603050405020304" pitchFamily="18" charset="0"/>
                <a:cs typeface="Times New Roman" panose="02020603050405020304" pitchFamily="18" charset="0"/>
              </a:rPr>
              <a:t>    while(num!=-1)</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sum+=num;</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d",&amp;num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("sum: %d, and average: %f\n",</a:t>
            </a:r>
            <a:r>
              <a:rPr lang="en-US" sz="3000" dirty="0" err="1">
                <a:latin typeface="Times New Roman" panose="02020603050405020304" pitchFamily="18" charset="0"/>
                <a:cs typeface="Times New Roman" panose="02020603050405020304" pitchFamily="18" charset="0"/>
              </a:rPr>
              <a:t>sum,avg</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xmlns="" id="{21F2D699-088C-A20F-B7A7-19A44101BCD5}"/>
              </a:ext>
            </a:extLst>
          </p:cNvPr>
          <p:cNvSpPr txBox="1"/>
          <p:nvPr/>
        </p:nvSpPr>
        <p:spPr>
          <a:xfrm>
            <a:off x="10585450" y="1311275"/>
            <a:ext cx="8303994"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2:Write a program to display biggest among the 5 numbers.</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=1,large=-32768, </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float </a:t>
            </a:r>
            <a:r>
              <a:rPr lang="en-IN" sz="3000" dirty="0" err="1">
                <a:latin typeface="Times New Roman" panose="02020603050405020304" pitchFamily="18" charset="0"/>
                <a:cs typeface="Times New Roman" panose="02020603050405020304" pitchFamily="18" charset="0"/>
              </a:rPr>
              <a:t>avg</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while(</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&lt;=5)</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any number: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&amp;</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large=large&gt;</a:t>
            </a:r>
            <a:r>
              <a:rPr lang="en-IN" sz="3000" dirty="0" err="1">
                <a:latin typeface="Times New Roman" panose="02020603050405020304" pitchFamily="18" charset="0"/>
                <a:cs typeface="Times New Roman" panose="02020603050405020304" pitchFamily="18" charset="0"/>
              </a:rPr>
              <a:t>num?large:num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Biggest among 5 numbers is: %d", large);</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557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57288" y="1387475"/>
            <a:ext cx="8208962" cy="932563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3: Write a program to calculate sum of numbers from m to n.</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n, m, sum=0;</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-1 to exit...");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the value of m and n: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%d", &amp;m, &amp;n);</a:t>
            </a:r>
          </a:p>
          <a:p>
            <a:r>
              <a:rPr lang="en-IN" sz="3000" dirty="0">
                <a:latin typeface="Times New Roman" panose="02020603050405020304" pitchFamily="18" charset="0"/>
                <a:cs typeface="Times New Roman" panose="02020603050405020304" pitchFamily="18" charset="0"/>
              </a:rPr>
              <a:t>    while(m&lt;=n)</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sum+=m;</a:t>
            </a:r>
          </a:p>
          <a:p>
            <a:r>
              <a:rPr lang="en-IN" sz="3000" dirty="0">
                <a:latin typeface="Times New Roman" panose="02020603050405020304" pitchFamily="18" charset="0"/>
                <a:cs typeface="Times New Roman" panose="02020603050405020304" pitchFamily="18" charset="0"/>
              </a:rPr>
              <a:t>        m++;</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Sum = %d ", sum);</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21F2D699-088C-A20F-B7A7-19A44101BCD5}"/>
              </a:ext>
            </a:extLst>
          </p:cNvPr>
          <p:cNvSpPr txBox="1"/>
          <p:nvPr/>
        </p:nvSpPr>
        <p:spPr>
          <a:xfrm>
            <a:off x="9671050" y="1450578"/>
            <a:ext cx="9218394" cy="9233297"/>
          </a:xfrm>
          <a:prstGeom prst="rect">
            <a:avLst/>
          </a:prstGeom>
          <a:noFill/>
          <a:ln w="12700">
            <a:solidFill>
              <a:schemeClr val="tx1"/>
            </a:solidFill>
          </a:ln>
        </p:spPr>
        <p:txBody>
          <a:bodyPr wrap="square">
            <a:spAutoFit/>
          </a:bodyPr>
          <a:lstStyle/>
          <a:p>
            <a:r>
              <a:rPr lang="en-IN" sz="22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200" b="1" dirty="0">
                <a:solidFill>
                  <a:schemeClr val="accent1">
                    <a:lumMod val="50000"/>
                  </a:schemeClr>
                </a:solidFill>
                <a:latin typeface="Times New Roman" panose="02020603050405020304" pitchFamily="18" charset="0"/>
                <a:cs typeface="Times New Roman" panose="02020603050405020304" pitchFamily="18" charset="0"/>
              </a:rPr>
              <a:t>Write a program to read the numbers until -1 is encountered. Also count the number of negatives, positives and zeros entered by user.</a:t>
            </a:r>
            <a:endParaRPr lang="en-IN" sz="22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int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positives=0,negatives=0, zeros=0;</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-1 to exit...");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while(</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!=-1)</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&gt;0)</a:t>
            </a:r>
          </a:p>
          <a:p>
            <a:r>
              <a:rPr lang="en-IN" sz="2200" dirty="0">
                <a:latin typeface="Times New Roman" panose="02020603050405020304" pitchFamily="18" charset="0"/>
                <a:cs typeface="Times New Roman" panose="02020603050405020304" pitchFamily="18" charset="0"/>
              </a:rPr>
              <a:t>            positives++;</a:t>
            </a:r>
          </a:p>
          <a:p>
            <a:r>
              <a:rPr lang="en-IN" sz="2200" dirty="0">
                <a:latin typeface="Times New Roman" panose="02020603050405020304" pitchFamily="18" charset="0"/>
                <a:cs typeface="Times New Roman" panose="02020603050405020304" pitchFamily="18" charset="0"/>
              </a:rPr>
              <a:t>        else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&lt;0)</a:t>
            </a:r>
          </a:p>
          <a:p>
            <a:r>
              <a:rPr lang="en-IN" sz="2200" dirty="0">
                <a:latin typeface="Times New Roman" panose="02020603050405020304" pitchFamily="18" charset="0"/>
                <a:cs typeface="Times New Roman" panose="02020603050405020304" pitchFamily="18" charset="0"/>
              </a:rPr>
              <a:t>            negatives++;</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==0)</a:t>
            </a:r>
          </a:p>
          <a:p>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No. of positive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negative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zeros: %d",</a:t>
            </a:r>
            <a:r>
              <a:rPr lang="en-IN" sz="2200" dirty="0" err="1">
                <a:latin typeface="Times New Roman" panose="02020603050405020304" pitchFamily="18" charset="0"/>
                <a:cs typeface="Times New Roman" panose="02020603050405020304" pitchFamily="18" charset="0"/>
              </a:rPr>
              <a:t>positives,negatives</a:t>
            </a:r>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return 0;</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086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Calibri (Body)ime"/>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740779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212851" y="1311275"/>
            <a:ext cx="18059400" cy="1169551"/>
          </a:xfrm>
          <a:prstGeom prst="rect">
            <a:avLst/>
          </a:prstGeom>
        </p:spPr>
        <p:txBody>
          <a:bodyPr wrap="square">
            <a:spAutoFit/>
          </a:bodyPr>
          <a:lstStyle/>
          <a:p>
            <a:pPr marL="571500" indent="-571500" algn="just">
              <a:buFont typeface="Arial" panose="020B0604020202020204" pitchFamily="34" charset="0"/>
              <a:buChar char="•"/>
            </a:pPr>
            <a:endParaRPr lang="en-GB" sz="35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p:txBody>
      </p:sp>
      <p:sp>
        <p:nvSpPr>
          <p:cNvPr id="6" name="Rectangle 5"/>
          <p:cNvSpPr/>
          <p:nvPr/>
        </p:nvSpPr>
        <p:spPr>
          <a:xfrm>
            <a:off x="831849" y="1239361"/>
            <a:ext cx="18440402" cy="9787295"/>
          </a:xfrm>
          <a:prstGeom prst="rect">
            <a:avLst/>
          </a:prstGeom>
        </p:spPr>
        <p:txBody>
          <a:bodyPr wrap="square">
            <a:spAutoFit/>
          </a:bodyPr>
          <a:lstStyle/>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defined inside the </a:t>
            </a:r>
            <a:r>
              <a:rPr lang="en-GB" sz="3000" b="1" i="1" dirty="0">
                <a:latin typeface="Times New Roman" panose="02020603050405020304" pitchFamily="18" charset="0"/>
                <a:cs typeface="Times New Roman" panose="02020603050405020304" pitchFamily="18" charset="0"/>
              </a:rPr>
              <a:t>outer while loop </a:t>
            </a:r>
            <a:r>
              <a:rPr lang="en-GB" sz="3000" dirty="0">
                <a:latin typeface="Times New Roman" panose="02020603050405020304" pitchFamily="18" charset="0"/>
                <a:cs typeface="Times New Roman" panose="02020603050405020304" pitchFamily="18" charset="0"/>
              </a:rPr>
              <a:t>is called as nested </a:t>
            </a:r>
            <a:r>
              <a:rPr lang="en-GB" sz="3000" b="1" i="1" dirty="0">
                <a:latin typeface="Times New Roman" panose="02020603050405020304" pitchFamily="18" charset="0"/>
                <a:cs typeface="Times New Roman" panose="02020603050405020304" pitchFamily="18" charset="0"/>
              </a:rPr>
              <a:t>while loop</a:t>
            </a:r>
            <a:r>
              <a:rPr lang="en-GB" sz="3000" dirty="0">
                <a:latin typeface="Times New Roman" panose="02020603050405020304" pitchFamily="18" charset="0"/>
                <a:cs typeface="Times New Roman" panose="02020603050405020304" pitchFamily="18" charset="0"/>
              </a:rPr>
              <a:t>. The following is an example of how we can use a </a:t>
            </a:r>
            <a:r>
              <a:rPr lang="en-GB" sz="3000" b="1" i="1" dirty="0">
                <a:latin typeface="Times New Roman" panose="02020603050405020304" pitchFamily="18" charset="0"/>
                <a:cs typeface="Times New Roman" panose="02020603050405020304" pitchFamily="18" charset="0"/>
              </a:rPr>
              <a:t>nested while loop, </a:t>
            </a:r>
            <a:r>
              <a:rPr lang="en-GB" sz="3000" dirty="0">
                <a:latin typeface="Times New Roman" panose="02020603050405020304" pitchFamily="18" charset="0"/>
                <a:cs typeface="Times New Roman" panose="02020603050405020304" pitchFamily="18" charset="0"/>
              </a:rPr>
              <a:t>where we have created the 2D array (int </a:t>
            </a:r>
            <a:r>
              <a:rPr lang="en-GB" sz="3000" b="1" dirty="0">
                <a:latin typeface="Times New Roman" panose="02020603050405020304" pitchFamily="18" charset="0"/>
                <a:cs typeface="Times New Roman" panose="02020603050405020304" pitchFamily="18" charset="0"/>
              </a:rPr>
              <a:t>a[rows][columns]</a:t>
            </a:r>
            <a:r>
              <a:rPr lang="en-GB" sz="3000" dirty="0">
                <a:latin typeface="Times New Roman" panose="02020603050405020304" pitchFamily="18" charset="0"/>
                <a:cs typeface="Times New Roman" panose="02020603050405020304" pitchFamily="18" charset="0"/>
              </a:rPr>
              <a:t>) using a </a:t>
            </a:r>
            <a:r>
              <a:rPr lang="en-GB" sz="3000" b="1" i="1" dirty="0">
                <a:latin typeface="Times New Roman" panose="02020603050405020304" pitchFamily="18" charset="0"/>
                <a:cs typeface="Times New Roman" panose="02020603050405020304" pitchFamily="18" charset="0"/>
              </a:rPr>
              <a:t>nested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In the example, after declaring and reading the values for </a:t>
            </a:r>
            <a:r>
              <a:rPr lang="en-GB" sz="3000" b="1" dirty="0">
                <a:latin typeface="Times New Roman" panose="02020603050405020304" pitchFamily="18" charset="0"/>
                <a:cs typeface="Times New Roman" panose="02020603050405020304" pitchFamily="18" charset="0"/>
              </a:rPr>
              <a:t>rows</a:t>
            </a:r>
            <a:r>
              <a:rPr lang="en-GB" sz="3000" dirty="0">
                <a:latin typeface="Times New Roman" panose="02020603050405020304" pitchFamily="18" charset="0"/>
                <a:cs typeface="Times New Roman" panose="02020603050405020304" pitchFamily="18" charset="0"/>
              </a:rPr>
              <a:t> and </a:t>
            </a:r>
            <a:r>
              <a:rPr lang="en-GB" sz="3000" b="1" dirty="0">
                <a:latin typeface="Times New Roman" panose="02020603050405020304" pitchFamily="18" charset="0"/>
                <a:cs typeface="Times New Roman" panose="02020603050405020304" pitchFamily="18" charset="0"/>
              </a:rPr>
              <a:t>columns</a:t>
            </a:r>
            <a:r>
              <a:rPr lang="en-GB" sz="3000" dirty="0">
                <a:latin typeface="Times New Roman" panose="02020603050405020304" pitchFamily="18" charset="0"/>
                <a:cs typeface="Times New Roman" panose="02020603050405020304" pitchFamily="18" charset="0"/>
              </a:rPr>
              <a:t>, the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is declared and it is initialized to 0. 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and if it is true, then control moves to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After reaching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set to 0 and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it is true the value for array is read into </a:t>
            </a:r>
            <a:r>
              <a:rPr lang="en-GB" sz="3000" b="1" dirty="0">
                <a:latin typeface="Times New Roman" panose="02020603050405020304" pitchFamily="18" charset="0"/>
                <a:cs typeface="Times New Roman" panose="02020603050405020304" pitchFamily="18" charset="0"/>
              </a:rPr>
              <a:t>a[</a:t>
            </a:r>
            <a:r>
              <a:rPr lang="en-GB" sz="3000" b="1" dirty="0" err="1">
                <a:latin typeface="Times New Roman" panose="02020603050405020304" pitchFamily="18" charset="0"/>
                <a:cs typeface="Times New Roman" panose="02020603050405020304" pitchFamily="18" charset="0"/>
              </a:rPr>
              <a:t>i</a:t>
            </a:r>
            <a:r>
              <a:rPr lang="en-GB" sz="3000" b="1" dirty="0">
                <a:latin typeface="Times New Roman" panose="02020603050405020304" pitchFamily="18" charset="0"/>
                <a:cs typeface="Times New Roman" panose="02020603050405020304" pitchFamily="18" charset="0"/>
              </a:rPr>
              <a:t>][j]</a:t>
            </a:r>
            <a:r>
              <a:rPr lang="en-IN" sz="3000" baseline="30000" dirty="0" err="1">
                <a:latin typeface="Times New Roman" panose="02020603050405020304" pitchFamily="18" charset="0"/>
                <a:cs typeface="Times New Roman" panose="02020603050405020304" pitchFamily="18" charset="0"/>
              </a:rPr>
              <a:t>th</a:t>
            </a:r>
            <a:r>
              <a:rPr lang="en-IN" sz="3000" b="1"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position in the array.</a:t>
            </a:r>
            <a:r>
              <a:rPr lang="en-IN" sz="3000" b="1" dirty="0">
                <a:latin typeface="Times New Roman" panose="02020603050405020304" pitchFamily="18" charset="0"/>
                <a:cs typeface="Times New Roman" panose="02020603050405020304" pitchFamily="18" charset="0"/>
              </a:rPr>
              <a:t> </a:t>
            </a:r>
          </a:p>
          <a:p>
            <a:pPr marL="9861550" indent="-457200" algn="just">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After reading first value into an array, now </a:t>
            </a:r>
            <a:r>
              <a:rPr lang="en-GB" sz="3000" dirty="0">
                <a:latin typeface="Times New Roman" panose="02020603050405020304" pitchFamily="18" charset="0"/>
                <a:cs typeface="Times New Roman" panose="02020603050405020304" pitchFamily="18" charset="0"/>
              </a:rPr>
              <a:t>‘</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incremented by 1 and again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the condition is true it reads the next element into an array. Likewise values for the first row of the array are read one by one as long as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true.</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If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false, then the control moves to </a:t>
            </a:r>
            <a:r>
              <a:rPr lang="en-GB" sz="3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000" b="1" dirty="0">
                <a:solidFill>
                  <a:schemeClr val="accent3">
                    <a:lumMod val="50000"/>
                  </a:schemeClr>
                </a:solidFill>
                <a:latin typeface="Times New Roman" panose="02020603050405020304" pitchFamily="18" charset="0"/>
                <a:cs typeface="Times New Roman" panose="02020603050405020304" pitchFamily="18" charset="0"/>
              </a:rPr>
              <a:t>++;</a:t>
            </a:r>
            <a:r>
              <a:rPr lang="en-GB" sz="3000" dirty="0">
                <a:latin typeface="Times New Roman" panose="02020603050405020304" pitchFamily="18" charset="0"/>
                <a:cs typeface="Times New Roman" panose="02020603050405020304" pitchFamily="18" charset="0"/>
              </a:rPr>
              <a:t> and increases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value by 1.</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if the condition is true, then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is executed one more time (that reads another row of elements). This will be repeated as long as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true. Otherwise control moves to </a:t>
            </a:r>
            <a:r>
              <a:rPr lang="en-GB" sz="3000" b="1" dirty="0">
                <a:latin typeface="Times New Roman" panose="02020603050405020304" pitchFamily="18" charset="0"/>
                <a:cs typeface="Times New Roman" panose="02020603050405020304" pitchFamily="18" charset="0"/>
              </a:rPr>
              <a:t>return 0, </a:t>
            </a:r>
            <a:r>
              <a:rPr lang="en-GB" sz="3000" dirty="0">
                <a:latin typeface="Times New Roman" panose="02020603050405020304" pitchFamily="18" charset="0"/>
                <a:cs typeface="Times New Roman" panose="02020603050405020304" pitchFamily="18" charset="0"/>
              </a:rPr>
              <a:t>executes it and exits the program.</a:t>
            </a:r>
          </a:p>
        </p:txBody>
      </p:sp>
      <p:sp>
        <p:nvSpPr>
          <p:cNvPr id="32" name="Rectangle 3"/>
          <p:cNvSpPr>
            <a:spLocks noChangeArrowheads="1"/>
          </p:cNvSpPr>
          <p:nvPr/>
        </p:nvSpPr>
        <p:spPr bwMode="auto">
          <a:xfrm>
            <a:off x="4718050" y="4591387"/>
            <a:ext cx="5562602" cy="5940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int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=0,j,rows,columns;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number of rows and 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%d", &amp;rows, &amp;columns);</a:t>
            </a:r>
          </a:p>
          <a:p>
            <a:r>
              <a:rPr lang="en-IN" sz="2000" dirty="0">
                <a:latin typeface="Times New Roman" panose="02020603050405020304" pitchFamily="18" charset="0"/>
                <a:cs typeface="Times New Roman" panose="02020603050405020304" pitchFamily="18" charset="0"/>
              </a:rPr>
              <a:t>    int a[rows][columns];</a:t>
            </a:r>
          </a:p>
          <a:p>
            <a:r>
              <a:rPr lang="en-IN" sz="2000" dirty="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&lt;rows)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j=0;</a:t>
            </a:r>
          </a:p>
          <a:p>
            <a:r>
              <a:rPr lang="en-IN" sz="2000" dirty="0">
                <a:latin typeface="Times New Roman" panose="02020603050405020304" pitchFamily="18" charset="0"/>
                <a:cs typeface="Times New Roman" panose="02020603050405020304" pitchFamily="18" charset="0"/>
              </a:rPr>
              <a:t>        while(j&lt;columns)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xmlns="" id="{6FAA359B-4B00-33E0-D146-9E209E3162CC}"/>
              </a:ext>
            </a:extLst>
          </p:cNvPr>
          <p:cNvSpPr/>
          <p:nvPr/>
        </p:nvSpPr>
        <p:spPr>
          <a:xfrm>
            <a:off x="776287" y="5175558"/>
            <a:ext cx="4017963" cy="3416320"/>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Syntax of nested while Loop:</a:t>
            </a:r>
          </a:p>
          <a:p>
            <a:r>
              <a:rPr lang="en-GB" dirty="0">
                <a:latin typeface="Courier New" panose="02070309020205020404" pitchFamily="49" charset="0"/>
                <a:cs typeface="Courier New" panose="02070309020205020404" pitchFamily="49" charset="0"/>
              </a:rPr>
              <a:t> 	</a:t>
            </a:r>
            <a:r>
              <a:rPr lang="en-GB" b="1" i="1" dirty="0">
                <a:latin typeface="Courier New" panose="02070309020205020404" pitchFamily="49" charset="0"/>
                <a:cs typeface="Courier New" panose="02070309020205020404" pitchFamily="49" charset="0"/>
              </a:rPr>
              <a:t>statement x; </a:t>
            </a:r>
          </a:p>
          <a:p>
            <a:r>
              <a:rPr lang="en-GB" b="1" i="1" dirty="0">
                <a:latin typeface="Courier New" panose="02070309020205020404" pitchFamily="49" charset="0"/>
                <a:cs typeface="Courier New" panose="02070309020205020404" pitchFamily="49" charset="0"/>
              </a:rPr>
              <a:t>	</a:t>
            </a:r>
            <a:r>
              <a:rPr lang="en-GB" b="1" i="1" dirty="0">
                <a:solidFill>
                  <a:schemeClr val="accent3">
                    <a:lumMod val="50000"/>
                  </a:schemeClr>
                </a:solidFill>
                <a:latin typeface="Courier New" panose="02070309020205020404" pitchFamily="49" charset="0"/>
                <a:cs typeface="Courier New" panose="02070309020205020404" pitchFamily="49" charset="0"/>
              </a:rPr>
              <a:t>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 </a:t>
            </a:r>
          </a:p>
          <a:p>
            <a:r>
              <a:rPr lang="en-GB" b="1" i="1" dirty="0">
                <a:solidFill>
                  <a:schemeClr val="accent3">
                    <a:lumMod val="50000"/>
                  </a:schemeClr>
                </a:solidFill>
                <a:latin typeface="Courier New" panose="02070309020205020404" pitchFamily="49" charset="0"/>
                <a:cs typeface="Courier New" panose="02070309020205020404" pitchFamily="49" charset="0"/>
              </a:rPr>
              <a:t>		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//inner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a:t>
            </a:r>
          </a:p>
          <a:p>
            <a:r>
              <a:rPr lang="en-GB" b="1" i="1" dirty="0">
                <a:solidFill>
                  <a:schemeClr val="accent3">
                    <a:lumMod val="50000"/>
                  </a:schemeClr>
                </a:solidFill>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//outer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b="1" i="1" dirty="0">
                <a:latin typeface="Courier New" panose="02070309020205020404" pitchFamily="49" charset="0"/>
                <a:cs typeface="Courier New" panose="02070309020205020404" pitchFamily="49" charset="0"/>
              </a:rPr>
              <a:t>	} </a:t>
            </a:r>
          </a:p>
          <a:p>
            <a:r>
              <a:rPr lang="en-GB" b="1" i="1" dirty="0">
                <a:latin typeface="Courier New" panose="02070309020205020404" pitchFamily="49" charset="0"/>
                <a:cs typeface="Courier New" panose="02070309020205020404" pitchFamily="49" charset="0"/>
              </a:rPr>
              <a:t>	statement y;</a:t>
            </a:r>
            <a:endParaRPr lang="en-IN"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xmlns="" id="{6F0D9974-AC14-AA56-D8AA-CD24164DD8FC}"/>
              </a:ext>
            </a:extLst>
          </p:cNvPr>
          <p:cNvSpPr txBox="1"/>
          <p:nvPr/>
        </p:nvSpPr>
        <p:spPr>
          <a:xfrm>
            <a:off x="2355850" y="1066476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create and read  the values into 2D array.</a:t>
            </a:r>
          </a:p>
        </p:txBody>
      </p:sp>
    </p:spTree>
    <p:extLst>
      <p:ext uri="{BB962C8B-B14F-4D97-AF65-F5344CB8AC3E}">
        <p14:creationId xmlns:p14="http://schemas.microsoft.com/office/powerpoint/2010/main" val="2805311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431720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8147050" y="1311275"/>
            <a:ext cx="11038624" cy="9787295"/>
          </a:xfrm>
          <a:prstGeom prst="rect">
            <a:avLst/>
          </a:prstGeom>
        </p:spPr>
        <p:txBody>
          <a:bodyPr wrap="square">
            <a:spAutoFit/>
          </a:bodyPr>
          <a:lstStyle/>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It is similar to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but not exactly same as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and the only difference is that in a </a:t>
            </a:r>
            <a:r>
              <a:rPr lang="en-GB" sz="3500" b="1" i="1" dirty="0">
                <a:latin typeface="Times New Roman" panose="02020603050405020304" pitchFamily="18" charset="0"/>
                <a:cs typeface="Times New Roman" panose="02020603050405020304" pitchFamily="18" charset="0"/>
              </a:rPr>
              <a:t>do–while </a:t>
            </a:r>
            <a:r>
              <a:rPr lang="en-GB" sz="3500" dirty="0">
                <a:latin typeface="Times New Roman" panose="02020603050405020304" pitchFamily="18" charset="0"/>
                <a:cs typeface="Times New Roman" panose="02020603050405020304" pitchFamily="18" charset="0"/>
              </a:rPr>
              <a:t>loop,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evaluated at the end of the execution of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Since the test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checked at the end, hence the body of the loop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gets executed at least once even though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false.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As it is given in the syntax, the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continues to execute while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true and when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becomes false, the control jumps to the </a:t>
            </a:r>
            <a:r>
              <a:rPr lang="en-GB" sz="3500" b="1" i="1" dirty="0">
                <a:latin typeface="Courier New" panose="02070309020205020404" pitchFamily="49" charset="0"/>
                <a:cs typeface="Courier New" panose="02070309020205020404" pitchFamily="49" charset="0"/>
              </a:rPr>
              <a:t>statement y.</a:t>
            </a:r>
            <a:r>
              <a:rPr lang="en-GB" sz="35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Like while, it’s another indefinite loop, the number of times that loop to be executed is decided during run time.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The major disadvantage of using a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is that it always executes at least once, so even if the user enters some invalid data, still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will be executed. </a:t>
            </a:r>
          </a:p>
        </p:txBody>
      </p:sp>
      <p:sp>
        <p:nvSpPr>
          <p:cNvPr id="13" name="Rectangle 12"/>
          <p:cNvSpPr/>
          <p:nvPr/>
        </p:nvSpPr>
        <p:spPr>
          <a:xfrm>
            <a:off x="926098" y="1712590"/>
            <a:ext cx="5252154" cy="2893100"/>
          </a:xfrm>
          <a:prstGeom prst="rect">
            <a:avLst/>
          </a:prstGeom>
        </p:spPr>
        <p:txBody>
          <a:bodyPr wrap="square">
            <a:spAutoFit/>
          </a:bodyPr>
          <a:lstStyle/>
          <a:p>
            <a:r>
              <a:rPr lang="en-GB" sz="2500" b="1" i="1" dirty="0">
                <a:latin typeface="Courier New" panose="02070309020205020404" pitchFamily="49" charset="0"/>
                <a:cs typeface="Courier New" panose="02070309020205020404" pitchFamily="49" charset="0"/>
              </a:rPr>
              <a:t>Syntax of do-while Loop</a:t>
            </a:r>
          </a:p>
          <a:p>
            <a:r>
              <a:rPr lang="en-GB" sz="2500" b="1" i="1" dirty="0">
                <a:latin typeface="Courier New" panose="02070309020205020404" pitchFamily="49" charset="0"/>
                <a:cs typeface="Courier New" panose="02070309020205020404" pitchFamily="49" charset="0"/>
              </a:rPr>
              <a:t> 	statement x; </a:t>
            </a:r>
          </a:p>
          <a:p>
            <a:r>
              <a:rPr lang="en-GB" sz="2500" b="1" i="1" dirty="0">
                <a:latin typeface="Courier New" panose="02070309020205020404" pitchFamily="49" charset="0"/>
                <a:cs typeface="Courier New" panose="02070309020205020404" pitchFamily="49" charset="0"/>
              </a:rPr>
              <a:t>	do</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while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xmlns="" id="{DA07D7FB-6981-722F-193F-B0755D084DE0}"/>
              </a:ext>
            </a:extLst>
          </p:cNvPr>
          <p:cNvGrpSpPr/>
          <p:nvPr/>
        </p:nvGrpSpPr>
        <p:grpSpPr>
          <a:xfrm>
            <a:off x="4130922" y="3255014"/>
            <a:ext cx="3976973" cy="6875544"/>
            <a:chOff x="6727540" y="1354091"/>
            <a:chExt cx="5386233" cy="7744891"/>
          </a:xfrm>
        </p:grpSpPr>
        <p:sp>
          <p:nvSpPr>
            <p:cNvPr id="4" name="Rectangle 3">
              <a:extLst>
                <a:ext uri="{FF2B5EF4-FFF2-40B4-BE49-F238E27FC236}">
                  <a16:creationId xmlns:a16="http://schemas.microsoft.com/office/drawing/2014/main" xmlns="" id="{527F4C9C-D625-34C8-2C32-22F6139220F3}"/>
                </a:ext>
              </a:extLst>
            </p:cNvPr>
            <p:cNvSpPr/>
            <p:nvPr/>
          </p:nvSpPr>
          <p:spPr>
            <a:xfrm>
              <a:off x="8419611" y="3005704"/>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xmlns="" id="{079842C9-55DB-1AA7-4DAF-CC2012EF737D}"/>
                </a:ext>
              </a:extLst>
            </p:cNvPr>
            <p:cNvCxnSpPr>
              <a:stCxn id="4" idx="2"/>
            </p:cNvCxnSpPr>
            <p:nvPr/>
          </p:nvCxnSpPr>
          <p:spPr>
            <a:xfrm flipH="1">
              <a:off x="10153475" y="3843623"/>
              <a:ext cx="10"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xmlns="" id="{D1F4C40D-8D7B-2643-2BBF-EBE869AF2DE9}"/>
                </a:ext>
              </a:extLst>
            </p:cNvPr>
            <p:cNvCxnSpPr/>
            <p:nvPr/>
          </p:nvCxnSpPr>
          <p:spPr>
            <a:xfrm flipH="1">
              <a:off x="10158908" y="5385538"/>
              <a:ext cx="11"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xmlns="" id="{6D029F72-20D2-6DF1-238F-6F6CB7CE42B4}"/>
                </a:ext>
              </a:extLst>
            </p:cNvPr>
            <p:cNvSpPr/>
            <p:nvPr/>
          </p:nvSpPr>
          <p:spPr>
            <a:xfrm>
              <a:off x="8209789" y="6104299"/>
              <a:ext cx="3903984" cy="1389353"/>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200" b="1"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xmlns="" id="{90BAC8C6-60BF-395C-F86F-BBBF547E84FF}"/>
                </a:ext>
              </a:extLst>
            </p:cNvPr>
            <p:cNvCxnSpPr/>
            <p:nvPr/>
          </p:nvCxnSpPr>
          <p:spPr>
            <a:xfrm flipH="1">
              <a:off x="10157432" y="7488023"/>
              <a:ext cx="11" cy="77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527EBA70-747C-7EF6-968E-E461282D4037}"/>
                </a:ext>
              </a:extLst>
            </p:cNvPr>
            <p:cNvSpPr/>
            <p:nvPr/>
          </p:nvSpPr>
          <p:spPr>
            <a:xfrm>
              <a:off x="8856223" y="8261063"/>
              <a:ext cx="268565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y</a:t>
              </a:r>
              <a:endParaRPr lang="en-IN" sz="2200" i="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xmlns="" id="{CB08B434-744A-FFFA-82D7-B38F752EA0CB}"/>
                </a:ext>
              </a:extLst>
            </p:cNvPr>
            <p:cNvSpPr/>
            <p:nvPr/>
          </p:nvSpPr>
          <p:spPr>
            <a:xfrm>
              <a:off x="8419587" y="4319918"/>
              <a:ext cx="3467772" cy="12922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xmlns="" id="{A8ABB9EF-CE2B-8E8F-1881-EC504F524343}"/>
                </a:ext>
              </a:extLst>
            </p:cNvPr>
            <p:cNvCxnSpPr>
              <a:endCxn id="18" idx="6"/>
            </p:cNvCxnSpPr>
            <p:nvPr/>
          </p:nvCxnSpPr>
          <p:spPr>
            <a:xfrm flipH="1">
              <a:off x="7517134" y="7874543"/>
              <a:ext cx="263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C5ED43CE-A66A-93FC-C429-47E34ED6984E}"/>
                </a:ext>
              </a:extLst>
            </p:cNvPr>
            <p:cNvSpPr txBox="1"/>
            <p:nvPr/>
          </p:nvSpPr>
          <p:spPr>
            <a:xfrm>
              <a:off x="8427909" y="7403769"/>
              <a:ext cx="1330768"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17" name="TextBox 16">
              <a:extLst>
                <a:ext uri="{FF2B5EF4-FFF2-40B4-BE49-F238E27FC236}">
                  <a16:creationId xmlns:a16="http://schemas.microsoft.com/office/drawing/2014/main" xmlns="" id="{1428C35C-6EE5-E734-C2E8-BBC5624AB00B}"/>
                </a:ext>
              </a:extLst>
            </p:cNvPr>
            <p:cNvSpPr txBox="1"/>
            <p:nvPr/>
          </p:nvSpPr>
          <p:spPr>
            <a:xfrm>
              <a:off x="10298216" y="7784770"/>
              <a:ext cx="1156467"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sp>
          <p:nvSpPr>
            <p:cNvPr id="18" name="Oval 17">
              <a:extLst>
                <a:ext uri="{FF2B5EF4-FFF2-40B4-BE49-F238E27FC236}">
                  <a16:creationId xmlns:a16="http://schemas.microsoft.com/office/drawing/2014/main" xmlns="" id="{1D18A827-C280-076C-CEE6-05C97C20DC20}"/>
                </a:ext>
              </a:extLst>
            </p:cNvPr>
            <p:cNvSpPr/>
            <p:nvPr/>
          </p:nvSpPr>
          <p:spPr>
            <a:xfrm>
              <a:off x="6727540" y="7525154"/>
              <a:ext cx="789594" cy="69877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xmlns="" id="{2A6A873F-6BEC-F5A8-5A7B-C1B981109E05}"/>
                </a:ext>
              </a:extLst>
            </p:cNvPr>
            <p:cNvSpPr/>
            <p:nvPr/>
          </p:nvSpPr>
          <p:spPr>
            <a:xfrm>
              <a:off x="8427908" y="1354091"/>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x</a:t>
              </a:r>
              <a:endParaRPr lang="en-IN" sz="2200"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xmlns="" id="{396D3ED2-A23F-9E20-17EB-76971B10B70C}"/>
                </a:ext>
              </a:extLst>
            </p:cNvPr>
            <p:cNvCxnSpPr/>
            <p:nvPr/>
          </p:nvCxnSpPr>
          <p:spPr>
            <a:xfrm flipH="1">
              <a:off x="10157747" y="2178972"/>
              <a:ext cx="10" cy="82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35">
              <a:extLst>
                <a:ext uri="{FF2B5EF4-FFF2-40B4-BE49-F238E27FC236}">
                  <a16:creationId xmlns:a16="http://schemas.microsoft.com/office/drawing/2014/main" xmlns="" id="{3C4B0FA0-F233-4F37-927A-D41750061830}"/>
                </a:ext>
              </a:extLst>
            </p:cNvPr>
            <p:cNvCxnSpPr/>
            <p:nvPr/>
          </p:nvCxnSpPr>
          <p:spPr>
            <a:xfrm rot="5400000" flipH="1" flipV="1">
              <a:off x="6171905" y="3557107"/>
              <a:ext cx="4932000" cy="30311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xmlns="" id="{E1CBBC97-AF4E-29BE-AF2E-19B372819F71}"/>
              </a:ext>
            </a:extLst>
          </p:cNvPr>
          <p:cNvSpPr/>
          <p:nvPr/>
        </p:nvSpPr>
        <p:spPr>
          <a:xfrm>
            <a:off x="3838190" y="10374610"/>
            <a:ext cx="5604260"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do-while</a:t>
            </a:r>
            <a:r>
              <a:rPr lang="en-IN" sz="2400" b="1" dirty="0">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741247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0D44CEC-EA9B-A848-A19C-267B63C46515}"/>
              </a:ext>
            </a:extLst>
          </p:cNvPr>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3" name="Rectangle 42"/>
          <p:cNvSpPr/>
          <p:nvPr/>
        </p:nvSpPr>
        <p:spPr>
          <a:xfrm>
            <a:off x="2203450" y="4529832"/>
            <a:ext cx="4493538" cy="6001643"/>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do</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b="1"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while(</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a:t>
            </a:r>
          </a:p>
          <a:p>
            <a:r>
              <a:rPr lang="en-GB" sz="3200" dirty="0">
                <a:latin typeface="Times New Roman" panose="02020603050405020304" pitchFamily="18" charset="0"/>
                <a:cs typeface="Times New Roman" panose="02020603050405020304" pitchFamily="18" charset="0"/>
              </a:rPr>
              <a:t>    return 0;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xmlns="" id="{A774C983-EE0D-097B-6D52-B84676EE84DC}"/>
              </a:ext>
            </a:extLst>
          </p:cNvPr>
          <p:cNvSpPr/>
          <p:nvPr/>
        </p:nvSpPr>
        <p:spPr>
          <a:xfrm>
            <a:off x="1289050" y="1208078"/>
            <a:ext cx="17526000" cy="9094797"/>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example, the following code prints the first 10 numbers using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In the program ‘</a:t>
            </a:r>
            <a:r>
              <a:rPr lang="en-GB" sz="3900" b="1" dirty="0">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before checking the condition</a:t>
            </a:r>
            <a:r>
              <a:rPr lang="en-GB" sz="4000" dirty="0">
                <a:latin typeface="Times New Roman" panose="02020603050405020304" pitchFamily="18" charset="0"/>
                <a:cs typeface="Times New Roman" panose="02020603050405020304" pitchFamily="18" charset="0"/>
              </a:rPr>
              <a:t>(</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40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a:t>
            </a:r>
            <a:r>
              <a:rPr lang="en-GB" sz="4000" b="1"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followed by </a:t>
            </a:r>
            <a:r>
              <a:rPr lang="en-GB" sz="3900" b="1" i="1" dirty="0">
                <a:latin typeface="Times New Roman" panose="02020603050405020304" pitchFamily="18" charset="0"/>
                <a:cs typeface="Times New Roman" panose="02020603050405020304" pitchFamily="18" charset="0"/>
              </a:rPr>
              <a:t>do</a:t>
            </a:r>
            <a:r>
              <a:rPr lang="en-GB" sz="3900" dirty="0">
                <a:latin typeface="Times New Roman" panose="02020603050405020304" pitchFamily="18" charset="0"/>
                <a:cs typeface="Times New Roman" panose="02020603050405020304" pitchFamily="18" charset="0"/>
              </a:rPr>
              <a:t> is executed (which prints value of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and increment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and then condition is tested.</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after increasing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again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followed by do is executed and then the condition is evaluated with the updated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 This process is repeated again and again till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becomes 11.</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becomes false and the loop ends and now control jumps to </a:t>
            </a:r>
            <a:r>
              <a:rPr lang="en-GB" sz="3900" b="1" dirty="0">
                <a:latin typeface="Times New Roman" panose="02020603050405020304" pitchFamily="18" charset="0"/>
                <a:cs typeface="Times New Roman" panose="02020603050405020304" pitchFamily="18" charset="0"/>
              </a:rPr>
              <a:t>return 0</a:t>
            </a:r>
            <a:r>
              <a:rPr lang="en-GB" sz="3900" dirty="0">
                <a:latin typeface="Times New Roman" panose="02020603050405020304" pitchFamily="18" charset="0"/>
                <a:cs typeface="Times New Roman" panose="02020603050405020304" pitchFamily="18" charset="0"/>
              </a:rPr>
              <a:t>, executes it and exits the program.</a:t>
            </a:r>
            <a:endParaRPr lang="en-IN" sz="3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DE95EF6-F795-2E26-5624-D77BF141B827}"/>
              </a:ext>
            </a:extLst>
          </p:cNvPr>
          <p:cNvSpPr txBox="1"/>
          <p:nvPr/>
        </p:nvSpPr>
        <p:spPr>
          <a:xfrm>
            <a:off x="3498850" y="473075"/>
            <a:ext cx="6934200"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TextBox 1">
            <a:extLst>
              <a:ext uri="{FF2B5EF4-FFF2-40B4-BE49-F238E27FC236}">
                <a16:creationId xmlns:a16="http://schemas.microsoft.com/office/drawing/2014/main" xmlns="" id="{D43D2BAB-D31A-B62C-210E-F8856C52F179}"/>
              </a:ext>
            </a:extLst>
          </p:cNvPr>
          <p:cNvSpPr txBox="1"/>
          <p:nvPr/>
        </p:nvSpPr>
        <p:spPr>
          <a:xfrm>
            <a:off x="-539750" y="1060767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first 10 serial numbers.</a:t>
            </a:r>
          </a:p>
        </p:txBody>
      </p:sp>
    </p:spTree>
    <p:extLst>
      <p:ext uri="{BB962C8B-B14F-4D97-AF65-F5344CB8AC3E}">
        <p14:creationId xmlns:p14="http://schemas.microsoft.com/office/powerpoint/2010/main" val="1533926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62761" y="473075"/>
            <a:ext cx="909095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list all leap years from 1900 to 2100.</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m=1900,n=2100;</a:t>
            </a:r>
          </a:p>
          <a:p>
            <a:r>
              <a:rPr lang="en-US" sz="3000" dirty="0">
                <a:latin typeface="Times New Roman" panose="02020603050405020304" pitchFamily="18" charset="0"/>
                <a:cs typeface="Times New Roman" panose="02020603050405020304" pitchFamily="18" charset="0"/>
              </a:rPr>
              <a:t>    do</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if(m%4==0)</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else</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not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m++;</a:t>
            </a:r>
          </a:p>
          <a:p>
            <a:r>
              <a:rPr lang="en-US" sz="3000" dirty="0">
                <a:latin typeface="Times New Roman" panose="02020603050405020304" pitchFamily="18" charset="0"/>
                <a:cs typeface="Times New Roman" panose="02020603050405020304" pitchFamily="18" charset="0"/>
              </a:rPr>
              <a:t>    }while(m&lt;n);</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21F2D699-088C-A20F-B7A7-19A44101BCD5}"/>
              </a:ext>
            </a:extLst>
          </p:cNvPr>
          <p:cNvSpPr txBox="1"/>
          <p:nvPr/>
        </p:nvSpPr>
        <p:spPr>
          <a:xfrm>
            <a:off x="9671050" y="1450578"/>
            <a:ext cx="9677400" cy="8094524"/>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display square and cube of first n natural numbers. </a:t>
            </a:r>
          </a:p>
          <a:p>
            <a:r>
              <a:rPr lang="en-US" sz="2600" dirty="0">
                <a:latin typeface="Times New Roman" panose="02020603050405020304" pitchFamily="18" charset="0"/>
                <a:cs typeface="Times New Roman" panose="02020603050405020304" pitchFamily="18" charset="0"/>
              </a:rPr>
              <a:t>#include&lt;stdio.h&gt;</a:t>
            </a:r>
          </a:p>
          <a:p>
            <a:r>
              <a:rPr lang="en-US" sz="2600" dirty="0">
                <a:latin typeface="Times New Roman" panose="02020603050405020304" pitchFamily="18" charset="0"/>
                <a:cs typeface="Times New Roman" panose="02020603050405020304" pitchFamily="18" charset="0"/>
              </a:rPr>
              <a:t>int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int n,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Enter the value of n: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scanf</a:t>
            </a:r>
            <a:r>
              <a:rPr lang="en-US" sz="2600" dirty="0">
                <a:latin typeface="Times New Roman" panose="02020603050405020304" pitchFamily="18" charset="0"/>
                <a:cs typeface="Times New Roman" panose="02020603050405020304" pitchFamily="18" charset="0"/>
              </a:rPr>
              <a:t>("%d", &amp;n);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a:t>
            </a:r>
          </a:p>
          <a:p>
            <a:r>
              <a:rPr lang="en-US" sz="2600" dirty="0">
                <a:latin typeface="Times New Roman" panose="02020603050405020304" pitchFamily="18" charset="0"/>
                <a:cs typeface="Times New Roman" panose="02020603050405020304" pitchFamily="18" charset="0"/>
              </a:rPr>
              <a:t>    do</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\t %d \t|\t %d \t|\t %</a:t>
            </a:r>
            <a:r>
              <a:rPr lang="en-US" sz="2600" dirty="0" err="1">
                <a:latin typeface="Times New Roman" panose="02020603050405020304" pitchFamily="18" charset="0"/>
                <a:cs typeface="Times New Roman" panose="02020603050405020304" pitchFamily="18" charset="0"/>
              </a:rPr>
              <a:t>ld</a:t>
            </a:r>
            <a:r>
              <a:rPr lang="en-US" sz="2600" dirty="0">
                <a:latin typeface="Times New Roman" panose="02020603050405020304" pitchFamily="18" charset="0"/>
                <a:cs typeface="Times New Roman" panose="02020603050405020304" pitchFamily="18" charset="0"/>
              </a:rPr>
              <a:t>\t|",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}while(</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&lt;n);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return 0;</a:t>
            </a:r>
          </a:p>
          <a:p>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3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36650" y="1450578"/>
            <a:ext cx="8208962" cy="9325630"/>
          </a:xfrm>
          <a:prstGeom prst="rect">
            <a:avLst/>
          </a:prstGeom>
          <a:noFill/>
          <a:ln w="12700">
            <a:solidFill>
              <a:schemeClr val="tx1"/>
            </a:solidFill>
          </a:ln>
        </p:spPr>
        <p:txBody>
          <a:bodyPr wrap="square">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400" b="1" dirty="0">
                <a:solidFill>
                  <a:schemeClr val="accent1">
                    <a:lumMod val="50000"/>
                  </a:schemeClr>
                </a:solidFill>
                <a:latin typeface="Times New Roman" panose="02020603050405020304" pitchFamily="18" charset="0"/>
                <a:cs typeface="Times New Roman" panose="02020603050405020304" pitchFamily="18" charset="0"/>
              </a:rPr>
              <a:t>Write a program to read a character until a * is encountered. Also count number of uppercase, lowercase and numbers entered.</a:t>
            </a:r>
          </a:p>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lowers=0, uppers=0,numbers=0;</a:t>
            </a:r>
          </a:p>
          <a:p>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Enter any character: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do</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uppers++;</a:t>
            </a:r>
          </a:p>
          <a:p>
            <a:r>
              <a:rPr lang="en-US" sz="2400" dirty="0">
                <a:latin typeface="Times New Roman" panose="02020603050405020304" pitchFamily="18" charset="0"/>
                <a:cs typeface="Times New Roman" panose="02020603050405020304" pitchFamily="18" charset="0"/>
              </a:rPr>
              <a:t>        else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lowers++;</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numbers++;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}while(</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Uppercase letters = %d \t Lowercase letters = %d \t Numbers = %</a:t>
            </a:r>
            <a:r>
              <a:rPr lang="en-US" sz="2400" dirty="0" err="1">
                <a:latin typeface="Times New Roman" panose="02020603050405020304" pitchFamily="18" charset="0"/>
                <a:cs typeface="Times New Roman" panose="02020603050405020304" pitchFamily="18" charset="0"/>
              </a:rPr>
              <a:t>d",uppers</a:t>
            </a:r>
            <a:r>
              <a:rPr lang="en-US" sz="2400" dirty="0">
                <a:latin typeface="Times New Roman" panose="02020603050405020304" pitchFamily="18" charset="0"/>
                <a:cs typeface="Times New Roman" panose="02020603050405020304" pitchFamily="18" charset="0"/>
              </a:rPr>
              <a:t>, lowers, numbers-uppers);</a:t>
            </a:r>
          </a:p>
          <a:p>
            <a:r>
              <a:rPr lang="en-US" sz="2400" dirty="0">
                <a:latin typeface="Times New Roman" panose="02020603050405020304" pitchFamily="18" charset="0"/>
                <a:cs typeface="Times New Roman" panose="02020603050405020304" pitchFamily="18" charset="0"/>
              </a:rPr>
              <a:t>return 0;</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21F2D699-088C-A20F-B7A7-19A44101BCD5}"/>
              </a:ext>
            </a:extLst>
          </p:cNvPr>
          <p:cNvSpPr txBox="1"/>
          <p:nvPr/>
        </p:nvSpPr>
        <p:spPr>
          <a:xfrm>
            <a:off x="9671050" y="1510645"/>
            <a:ext cx="9677400" cy="9325630"/>
          </a:xfrm>
          <a:prstGeom prst="rect">
            <a:avLst/>
          </a:prstGeom>
          <a:noFill/>
          <a:ln w="12700">
            <a:solidFill>
              <a:schemeClr val="tx1"/>
            </a:solidFill>
          </a:ln>
        </p:spPr>
        <p:txBody>
          <a:bodyPr wrap="square">
            <a:spAutoFit/>
          </a:bodyPr>
          <a:lstStyle/>
          <a:p>
            <a:r>
              <a:rPr lang="en-IN" sz="20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000" b="1" dirty="0">
                <a:solidFill>
                  <a:schemeClr val="accent1">
                    <a:lumMod val="50000"/>
                  </a:schemeClr>
                </a:solidFill>
                <a:latin typeface="Times New Roman" panose="02020603050405020304" pitchFamily="18" charset="0"/>
                <a:cs typeface="Times New Roman" panose="02020603050405020304" pitchFamily="18" charset="0"/>
              </a:rPr>
              <a:t>Write a program to read numbers until -1 is encountered. Also sum and mean of all the positive </a:t>
            </a:r>
            <a:r>
              <a:rPr lang="en-US" sz="2000" b="1" dirty="0" smtClean="0">
                <a:solidFill>
                  <a:schemeClr val="accent1">
                    <a:lumMod val="50000"/>
                  </a:schemeClr>
                </a:solidFill>
                <a:latin typeface="Times New Roman" panose="02020603050405020304" pitchFamily="18" charset="0"/>
                <a:cs typeface="Times New Roman" panose="02020603050405020304" pitchFamily="18" charset="0"/>
              </a:rPr>
              <a:t>numbers </a:t>
            </a:r>
            <a:r>
              <a:rPr lang="en-US" sz="2000" b="1" dirty="0">
                <a:solidFill>
                  <a:schemeClr val="accent1">
                    <a:lumMod val="50000"/>
                  </a:schemeClr>
                </a:solidFill>
                <a:latin typeface="Times New Roman" panose="02020603050405020304" pitchFamily="18" charset="0"/>
                <a:cs typeface="Times New Roman" panose="02020603050405020304" pitchFamily="18" charset="0"/>
              </a:rPr>
              <a:t>and negative numbers.</a:t>
            </a:r>
          </a:p>
          <a:p>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=0,sum_negative=0, positives=0,negatives=0;</a:t>
            </a:r>
          </a:p>
          <a:p>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-1 to exit...");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&gt;0){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positives++;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&lt;0){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negatives++;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/positives;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/negatives;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nSum</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Sum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return 0;</a:t>
            </a:r>
          </a:p>
          <a:p>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639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09228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15" name="Rectangle 8"/>
          <p:cNvSpPr>
            <a:spLocks noChangeArrowheads="1"/>
          </p:cNvSpPr>
          <p:nvPr/>
        </p:nvSpPr>
        <p:spPr bwMode="auto">
          <a:xfrm>
            <a:off x="5376692" y="1234391"/>
            <a:ext cx="14047958" cy="9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lgn="just" defTabSz="914400">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Use of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inside another loop structure is called as nested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a:t>
            </a:r>
            <a:endParaRPr lang="en-IN"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program, we initialize the outer loop counter/loop variable, i.e., </a:t>
            </a:r>
            <a:r>
              <a:rPr kumimoji="0" lang="en-US" altLang="en-US" sz="3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Since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exit control loop, so the inner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executed without checking the condition(</a:t>
            </a:r>
            <a:r>
              <a:rPr kumimoji="0" lang="en-US" altLang="en-US" sz="3600" b="1" i="0" u="none" strike="noStrike" cap="none" normalizeH="0" baseline="0" dirty="0" err="1">
                <a:ln>
                  <a:noFill/>
                </a:ln>
                <a:solidFill>
                  <a:schemeClr val="accent2">
                    <a:lumMod val="50000"/>
                  </a:schemeClr>
                </a:solidFill>
                <a:effectLst/>
                <a:latin typeface="Times New Roman" panose="02020603050405020304" pitchFamily="18" charset="0"/>
                <a:cs typeface="Times New Roman" panose="02020603050405020304" pitchFamily="18" charset="0"/>
              </a:rPr>
              <a:t>i</a:t>
            </a:r>
            <a:r>
              <a:rPr kumimoji="0" lang="en-US" altLang="en-US" sz="36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&lt;=4</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outer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loop.</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the execution of the inner loop, ‘*’ is printed and </a:t>
            </a:r>
            <a:r>
              <a:rPr lang="en-US" altLang="en-US" sz="3400" dirty="0">
                <a:latin typeface="Times New Roman" panose="02020603050405020304" pitchFamily="18" charset="0"/>
                <a:cs typeface="Times New Roman" panose="02020603050405020304" pitchFamily="18" charset="0"/>
              </a:rPr>
              <a:t>loop</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of the inner loop is incremented by 1 (i.e.,</a:t>
            </a:r>
            <a:r>
              <a:rPr kumimoji="0" lang="en-US" altLang="en-US" sz="34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 </a:t>
            </a:r>
            <a:r>
              <a:rPr kumimoji="0" lang="en-US" altLang="en-US" sz="34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j++</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condition of inner loop is tested (i.e., </a:t>
            </a:r>
            <a:r>
              <a:rPr kumimoji="0" lang="en-US" altLang="en-US" sz="3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j&lt;=8</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tested).</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returns true, then again there will be one more execution of the statement block of the inner loop. This process is repeated again and again till ‘</a:t>
            </a:r>
            <a:r>
              <a:rPr lang="en-GB" sz="3400" b="1" dirty="0">
                <a:latin typeface="Times New Roman" panose="02020603050405020304" pitchFamily="18" charset="0"/>
                <a:cs typeface="Times New Roman" panose="02020603050405020304" pitchFamily="18" charset="0"/>
              </a:rPr>
              <a:t>j</a:t>
            </a:r>
            <a:r>
              <a:rPr lang="en-GB" sz="3400" dirty="0">
                <a:latin typeface="Times New Roman" panose="02020603050405020304" pitchFamily="18" charset="0"/>
                <a:cs typeface="Times New Roman" panose="02020603050405020304" pitchFamily="18" charset="0"/>
              </a:rPr>
              <a:t>’ becomes 9.</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Then control jumps to </a:t>
            </a:r>
            <a:r>
              <a:rPr kumimoji="0" lang="en-US" altLang="en-US" sz="36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printf</a:t>
            </a:r>
            <a:r>
              <a:rPr kumimoji="0" lang="en-US" altLang="en-US" sz="36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("\n"); </a:t>
            </a:r>
            <a:r>
              <a:rPr kumimoji="0" lang="en-US" altLang="en-US" sz="3600" i="0" u="none" strike="noStrike" cap="none" normalizeH="0" baseline="0" dirty="0">
                <a:ln>
                  <a:noFill/>
                </a:ln>
                <a:effectLst/>
                <a:latin typeface="Times New Roman" panose="02020603050405020304" pitchFamily="18" charset="0"/>
                <a:cs typeface="Times New Roman" panose="02020603050405020304" pitchFamily="18" charset="0"/>
              </a:rPr>
              <a:t>statement</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in the outer loop and </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executes it (which prints a new line)</a:t>
            </a:r>
            <a:r>
              <a:rPr lang="en-GB" sz="3400" dirty="0">
                <a:latin typeface="Times New Roman" panose="02020603050405020304" pitchFamily="18" charset="0"/>
                <a:cs typeface="Times New Roman" panose="02020603050405020304" pitchFamily="18" charset="0"/>
              </a:rPr>
              <a:t>, now the outer loop counter is increased by 1 (i.e., </a:t>
            </a:r>
            <a:r>
              <a:rPr lang="en-GB" sz="34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400" b="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and the condition in the outer loop is tested.</a:t>
            </a:r>
            <a:endParaRPr lang="en-US"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of the outer loop returns true, then again there will be one more execution of the inner loop. This process is repeated again and again till ‘</a:t>
            </a:r>
            <a:r>
              <a:rPr lang="en-GB" sz="3400" b="1" dirty="0" err="1">
                <a:latin typeface="Times New Roman" panose="02020603050405020304" pitchFamily="18" charset="0"/>
                <a:cs typeface="Times New Roman" panose="02020603050405020304" pitchFamily="18" charset="0"/>
              </a:rPr>
              <a:t>i</a:t>
            </a:r>
            <a:r>
              <a:rPr lang="en-GB" sz="3400" dirty="0">
                <a:latin typeface="Times New Roman" panose="02020603050405020304" pitchFamily="18" charset="0"/>
                <a:cs typeface="Times New Roman" panose="02020603050405020304" pitchFamily="18" charset="0"/>
              </a:rPr>
              <a:t>’ becomes 5. </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the control is moved to </a:t>
            </a:r>
            <a:r>
              <a:rPr kumimoji="0" lang="en-GB" altLang="en-US" sz="3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0</a:t>
            </a: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executes it and exits the program.</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6"/>
          <p:cNvSpPr>
            <a:spLocks noChangeArrowheads="1"/>
          </p:cNvSpPr>
          <p:nvPr/>
        </p:nvSpPr>
        <p:spPr bwMode="auto">
          <a:xfrm>
            <a:off x="1544808" y="5654675"/>
            <a:ext cx="4011442" cy="5016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a:r>
              <a:rPr lang="en-US" altLang="en-US" sz="2000" dirty="0">
                <a:latin typeface="Times New Roman" panose="02020603050405020304" pitchFamily="18" charset="0"/>
                <a:cs typeface="Times New Roman" panose="02020603050405020304" pitchFamily="18" charset="0"/>
              </a:rPr>
              <a:t>#include&lt;</a:t>
            </a:r>
            <a:r>
              <a:rPr lang="en-US" altLang="en-US" sz="2000" dirty="0" err="1">
                <a:latin typeface="Times New Roman" panose="02020603050405020304" pitchFamily="18" charset="0"/>
                <a:cs typeface="Times New Roman" panose="02020603050405020304" pitchFamily="18" charset="0"/>
              </a:rPr>
              <a:t>stdio.h</a:t>
            </a:r>
            <a:r>
              <a:rPr lang="en-US" altLang="en-US" sz="2000" dirty="0">
                <a:latin typeface="Times New Roman" panose="02020603050405020304" pitchFamily="18" charset="0"/>
                <a:cs typeface="Times New Roman" panose="02020603050405020304" pitchFamily="18" charset="0"/>
              </a:rPr>
              <a:t>&gt;</a:t>
            </a:r>
          </a:p>
          <a:p>
            <a:pPr lvl="0" defTabSz="914400"/>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lvl="0" defTabSz="914400"/>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=1;</a:t>
            </a:r>
          </a:p>
          <a:p>
            <a:pPr lvl="0" defTabSz="914400"/>
            <a:r>
              <a:rPr lang="en-US" altLang="en-US" sz="2000" dirty="0">
                <a:latin typeface="Times New Roman" panose="02020603050405020304" pitchFamily="18" charset="0"/>
                <a:cs typeface="Times New Roman" panose="02020603050405020304" pitchFamily="18" charset="0"/>
              </a:rPr>
              <a:t>    do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j=1;</a:t>
            </a:r>
          </a:p>
          <a:p>
            <a:pPr lvl="0" defTabSz="914400"/>
            <a:r>
              <a:rPr lang="en-US" altLang="en-US" sz="2000" dirty="0">
                <a:latin typeface="Times New Roman" panose="02020603050405020304" pitchFamily="18" charset="0"/>
                <a:cs typeface="Times New Roman" panose="02020603050405020304" pitchFamily="18" charset="0"/>
              </a:rPr>
              <a:t>        do</a:t>
            </a:r>
          </a:p>
          <a:p>
            <a:pPr lvl="0" defTabSz="914400"/>
            <a:r>
              <a:rPr lang="en-US" altLang="en-US" sz="2000" dirty="0">
                <a:latin typeface="Times New Roman" panose="02020603050405020304" pitchFamily="18" charset="0"/>
                <a:cs typeface="Times New Roman" panose="02020603050405020304" pitchFamily="18" charset="0"/>
              </a:rPr>
              <a:t>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}while(j&lt;=4);</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("\n");</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&lt;=4);</a:t>
            </a:r>
          </a:p>
          <a:p>
            <a:pPr lvl="0" defTabSz="914400"/>
            <a:r>
              <a:rPr lang="en-US" altLang="en-US" sz="2000" dirty="0">
                <a:latin typeface="Times New Roman" panose="02020603050405020304" pitchFamily="18" charset="0"/>
                <a:cs typeface="Times New Roman" panose="02020603050405020304" pitchFamily="18" charset="0"/>
              </a:rPr>
              <a:t>    return 0;</a:t>
            </a:r>
          </a:p>
          <a:p>
            <a:pPr lvl="0" defTabSz="914400"/>
            <a:r>
              <a:rPr lang="en-US"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xmlns="" id="{8FAFC956-E450-6A2D-F49E-3853B2F828F1}"/>
              </a:ext>
            </a:extLst>
          </p:cNvPr>
          <p:cNvSpPr/>
          <p:nvPr/>
        </p:nvSpPr>
        <p:spPr>
          <a:xfrm>
            <a:off x="1289050" y="1485047"/>
            <a:ext cx="5252154" cy="4093428"/>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do-while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a:t>
            </a:r>
            <a:endParaRPr lang="en-GB" sz="2000" b="1" i="1" dirty="0">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statement y;</a:t>
            </a:r>
            <a:endParaRPr lang="en-IN" sz="2000"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xmlns="" id="{6F259F8E-90B9-375E-1044-74FBF637051A}"/>
              </a:ext>
            </a:extLst>
          </p:cNvPr>
          <p:cNvSpPr txBox="1"/>
          <p:nvPr/>
        </p:nvSpPr>
        <p:spPr>
          <a:xfrm>
            <a:off x="-566644" y="10760075"/>
            <a:ext cx="1008529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Example C Program to print rectangular pattern of stars (4X8).</a:t>
            </a:r>
          </a:p>
        </p:txBody>
      </p:sp>
    </p:spTree>
    <p:extLst>
      <p:ext uri="{BB962C8B-B14F-4D97-AF65-F5344CB8AC3E}">
        <p14:creationId xmlns:p14="http://schemas.microsoft.com/office/powerpoint/2010/main" val="1396281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E5D02E0-64F1-A3EA-E457-DADD07EA918C}"/>
              </a:ext>
            </a:extLst>
          </p:cNvPr>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5" name="Rectangle 44"/>
          <p:cNvSpPr/>
          <p:nvPr/>
        </p:nvSpPr>
        <p:spPr>
          <a:xfrm>
            <a:off x="1006991" y="1252538"/>
            <a:ext cx="18341459" cy="1003351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Similar to the </a:t>
            </a:r>
            <a:r>
              <a:rPr lang="en-GB" sz="3400" b="1" i="1" dirty="0">
                <a:latin typeface="Times New Roman" panose="02020603050405020304" pitchFamily="18" charset="0"/>
                <a:cs typeface="Times New Roman" panose="02020603050405020304" pitchFamily="18" charset="0"/>
              </a:rPr>
              <a:t>while</a:t>
            </a:r>
            <a:r>
              <a:rPr lang="en-GB" sz="3400" dirty="0">
                <a:latin typeface="Times New Roman" panose="02020603050405020304" pitchFamily="18" charset="0"/>
                <a:cs typeface="Times New Roman" panose="02020603050405020304" pitchFamily="18" charset="0"/>
              </a:rPr>
              <a:t> and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loops, the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provides a mechanism to repeat a task until a particular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400" dirty="0">
                <a:latin typeface="Times New Roman" panose="02020603050405020304" pitchFamily="18" charset="0"/>
                <a:cs typeface="Times New Roman" panose="02020603050405020304" pitchFamily="18" charset="0"/>
              </a:rPr>
              <a:t>is true.</a:t>
            </a:r>
          </a:p>
          <a:p>
            <a:pPr marL="571500" indent="-571500" algn="just">
              <a:buFont typeface="Arial" panose="020B0604020202020204" pitchFamily="34" charset="0"/>
              <a:buChar char="•"/>
              <a:tabLst>
                <a:tab pos="3421063" algn="l"/>
              </a:tabLst>
            </a:pPr>
            <a:r>
              <a:rPr lang="en-US" sz="3400" dirty="0">
                <a:effectLst/>
                <a:latin typeface="Times New Roman" panose="02020603050405020304" pitchFamily="18" charset="0"/>
                <a:cs typeface="Times New Roman" panose="02020603050405020304" pitchFamily="18" charset="0"/>
              </a:rPr>
              <a:t>Being a definite loop, the </a:t>
            </a:r>
            <a:r>
              <a:rPr lang="en-US" sz="3400" b="1" i="1" dirty="0">
                <a:effectLst/>
                <a:latin typeface="Times New Roman" panose="02020603050405020304" pitchFamily="18" charset="0"/>
                <a:cs typeface="Times New Roman" panose="02020603050405020304" pitchFamily="18" charset="0"/>
              </a:rPr>
              <a:t>for</a:t>
            </a:r>
            <a:r>
              <a:rPr lang="en-US" sz="3400" dirty="0">
                <a:effectLst/>
                <a:latin typeface="Times New Roman" panose="02020603050405020304" pitchFamily="18" charset="0"/>
                <a:cs typeface="Times New Roman" panose="02020603050405020304" pitchFamily="18" charset="0"/>
              </a:rPr>
              <a:t> loop is used to repeat execution of a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US" sz="3400" dirty="0">
                <a:effectLst/>
                <a:latin typeface="Times New Roman" panose="02020603050405020304" pitchFamily="18" charset="0"/>
                <a:cs typeface="Times New Roman" panose="02020603050405020304" pitchFamily="18" charset="0"/>
              </a:rPr>
              <a:t> for a fixed number of times. </a:t>
            </a:r>
          </a:p>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As per syntax of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it has three sections in it i.e., </a:t>
            </a:r>
            <a:r>
              <a:rPr lang="en-IN" sz="3400" b="1" i="1" dirty="0">
                <a:latin typeface="Courier New" panose="02070309020205020404" pitchFamily="49" charset="0"/>
                <a:cs typeface="Courier New" panose="02070309020205020404" pitchFamily="49" charset="0"/>
              </a:rPr>
              <a:t>initialization</a:t>
            </a:r>
            <a:r>
              <a:rPr lang="en-GB" sz="3400" dirty="0">
                <a:latin typeface="Times New Roman" panose="02020603050405020304" pitchFamily="18" charset="0"/>
                <a:cs typeface="Times New Roman" panose="02020603050405020304" pitchFamily="18" charset="0"/>
              </a:rPr>
              <a:t>,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and </a:t>
            </a:r>
            <a:r>
              <a:rPr lang="en-IN" sz="3400" b="1" i="1" dirty="0">
                <a:latin typeface="Courier New" panose="02070309020205020404" pitchFamily="49" charset="0"/>
                <a:cs typeface="Courier New" panose="02070309020205020404" pitchFamily="49" charset="0"/>
              </a:rPr>
              <a:t>increment/ decrement</a:t>
            </a:r>
            <a:r>
              <a:rPr lang="en-GB" sz="3400" dirty="0">
                <a:latin typeface="Times New Roman" panose="02020603050405020304" pitchFamily="18" charset="0"/>
                <a:cs typeface="Times New Roman" panose="02020603050405020304" pitchFamily="18" charset="0"/>
              </a:rPr>
              <a:t> and all of these must be separated by semicolon. </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Multiple initialisations needs to be separated by comma.</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If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section is empty, then it assumes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true and it becomes an infinite loop. Multiple test conditions can be tested using logical operators.</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A loop variable is initialized once and tested before execution of the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400" b="1" i="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Never use floating point variable as loop control variable.</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For every iteration loop variable is updated either by incrementing or decrementing value of the loop variable in the for statement or within the statement block and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then tested.</a:t>
            </a:r>
          </a:p>
        </p:txBody>
      </p:sp>
      <p:sp>
        <p:nvSpPr>
          <p:cNvPr id="11" name="Rectangle 10"/>
          <p:cNvSpPr/>
          <p:nvPr/>
        </p:nvSpPr>
        <p:spPr>
          <a:xfrm>
            <a:off x="1516560" y="4740275"/>
            <a:ext cx="5041362" cy="2862322"/>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for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for(</a:t>
            </a:r>
            <a:r>
              <a:rPr lang="en-IN" sz="2000" b="1" i="1" dirty="0">
                <a:latin typeface="Courier New" panose="02070309020205020404" pitchFamily="49" charset="0"/>
                <a:cs typeface="Courier New" panose="02070309020205020404" pitchFamily="49" charset="0"/>
              </a:rPr>
              <a:t>initialization; </a:t>
            </a:r>
            <a:r>
              <a:rPr lang="en-IN"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000" b="1" i="1" dirty="0">
                <a:latin typeface="Courier New" panose="02070309020205020404" pitchFamily="49" charset="0"/>
                <a:cs typeface="Courier New" panose="02070309020205020404" pitchFamily="49" charset="0"/>
              </a:rPr>
              <a:t>; increment/ decrement/update</a:t>
            </a:r>
            <a:r>
              <a:rPr lang="en-IN" sz="2000" b="1" i="1" dirty="0">
                <a:solidFill>
                  <a:schemeClr val="accent3">
                    <a:lumMod val="50000"/>
                  </a:schemeClr>
                </a:solidFill>
                <a:latin typeface="Courier New" panose="02070309020205020404" pitchFamily="49" charset="0"/>
                <a:cs typeface="Courier New" panose="02070309020205020404" pitchFamily="49" charset="0"/>
              </a:rPr>
              <a:t>)</a:t>
            </a:r>
            <a:endParaRPr lang="en-GB" sz="2000" b="1" i="1" dirty="0">
              <a:solidFill>
                <a:schemeClr val="accent3">
                  <a:lumMod val="50000"/>
                </a:schemeClr>
              </a:solidFill>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statement y;</a:t>
            </a:r>
            <a:endParaRPr lang="en-IN" sz="2000" b="1" i="1" dirty="0">
              <a:latin typeface="Courier New" panose="02070309020205020404" pitchFamily="49" charset="0"/>
              <a:cs typeface="Courier New" panose="02070309020205020404" pitchFamily="49" charset="0"/>
            </a:endParaRPr>
          </a:p>
        </p:txBody>
      </p:sp>
      <p:sp>
        <p:nvSpPr>
          <p:cNvPr id="47" name="Rectangle 46"/>
          <p:cNvSpPr/>
          <p:nvPr/>
        </p:nvSpPr>
        <p:spPr>
          <a:xfrm>
            <a:off x="1858299" y="100742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for</a:t>
            </a:r>
            <a:r>
              <a:rPr lang="en-IN" sz="2400" b="1" dirty="0">
                <a:latin typeface="Times New Roman" panose="02020603050405020304" pitchFamily="18" charset="0"/>
                <a:cs typeface="Times New Roman" panose="02020603050405020304" pitchFamily="18" charset="0"/>
              </a:rPr>
              <a:t> loop.</a:t>
            </a:r>
          </a:p>
        </p:txBody>
      </p:sp>
      <p:grpSp>
        <p:nvGrpSpPr>
          <p:cNvPr id="2" name="Group 1">
            <a:extLst>
              <a:ext uri="{FF2B5EF4-FFF2-40B4-BE49-F238E27FC236}">
                <a16:creationId xmlns:a16="http://schemas.microsoft.com/office/drawing/2014/main" xmlns="" id="{F01826D2-5D5F-EDDB-EEDF-C5723D280B77}"/>
              </a:ext>
            </a:extLst>
          </p:cNvPr>
          <p:cNvGrpSpPr/>
          <p:nvPr/>
        </p:nvGrpSpPr>
        <p:grpSpPr>
          <a:xfrm>
            <a:off x="3982357" y="4522858"/>
            <a:ext cx="4850493" cy="6465817"/>
            <a:chOff x="4184650" y="4522858"/>
            <a:chExt cx="4850493" cy="6465817"/>
          </a:xfrm>
        </p:grpSpPr>
        <p:sp>
          <p:nvSpPr>
            <p:cNvPr id="33" name="Rectangle 32"/>
            <p:cNvSpPr/>
            <p:nvPr/>
          </p:nvSpPr>
          <p:spPr>
            <a:xfrm>
              <a:off x="5137029" y="9449000"/>
              <a:ext cx="2879621" cy="6163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Update the condition Expression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cxnSpLocks/>
              <a:stCxn id="33" idx="2"/>
            </p:cNvCxnSpPr>
            <p:nvPr/>
          </p:nvCxnSpPr>
          <p:spPr>
            <a:xfrm flipH="1">
              <a:off x="6576834" y="10065303"/>
              <a:ext cx="7" cy="439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4856922" y="6542863"/>
              <a:ext cx="3458917" cy="1359608"/>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000"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flipH="1">
              <a:off x="6583927" y="7916101"/>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510416" y="8447620"/>
              <a:ext cx="2193955" cy="5167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5575028" y="10522981"/>
              <a:ext cx="1955148" cy="4656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statement 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6613623" y="7958128"/>
              <a:ext cx="750294" cy="295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True</a:t>
              </a:r>
            </a:p>
          </p:txBody>
        </p:sp>
        <p:sp>
          <p:nvSpPr>
            <p:cNvPr id="42" name="TextBox 41"/>
            <p:cNvSpPr txBox="1"/>
            <p:nvPr/>
          </p:nvSpPr>
          <p:spPr>
            <a:xfrm>
              <a:off x="8293432" y="6872256"/>
              <a:ext cx="739985" cy="33887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False</a:t>
              </a:r>
            </a:p>
          </p:txBody>
        </p:sp>
        <p:sp>
          <p:nvSpPr>
            <p:cNvPr id="44" name="Oval 43"/>
            <p:cNvSpPr/>
            <p:nvPr/>
          </p:nvSpPr>
          <p:spPr>
            <a:xfrm>
              <a:off x="6373978" y="4522858"/>
              <a:ext cx="445178" cy="4589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48" name="Rectangle 47"/>
            <p:cNvSpPr/>
            <p:nvPr/>
          </p:nvSpPr>
          <p:spPr>
            <a:xfrm>
              <a:off x="5498127" y="5412897"/>
              <a:ext cx="2206248" cy="6616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Initialization of loop variable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p:nvPr/>
          </p:nvCxnSpPr>
          <p:spPr>
            <a:xfrm flipH="1">
              <a:off x="6596567" y="6084746"/>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596567" y="4968875"/>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581689" y="8982229"/>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8318695" y="7227164"/>
              <a:ext cx="7147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018637" y="7208374"/>
              <a:ext cx="0" cy="30094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561103" y="10214828"/>
              <a:ext cx="24740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4201757" y="7215667"/>
              <a:ext cx="937018" cy="255666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84650" y="7227165"/>
              <a:ext cx="6826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xmlns="" id="{ECC49650-9D3F-3470-BE93-0E81C5E915B6}"/>
              </a:ext>
            </a:extLst>
          </p:cNvPr>
          <p:cNvSpPr/>
          <p:nvPr/>
        </p:nvSpPr>
        <p:spPr>
          <a:xfrm>
            <a:off x="3484909" y="466378"/>
            <a:ext cx="326403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iii)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186094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2" name="Rectangle 1"/>
          <p:cNvSpPr/>
          <p:nvPr/>
        </p:nvSpPr>
        <p:spPr>
          <a:xfrm>
            <a:off x="998538" y="1387475"/>
            <a:ext cx="17892712" cy="9264075"/>
          </a:xfrm>
          <a:prstGeom prst="rect">
            <a:avLst/>
          </a:prstGeom>
        </p:spPr>
        <p:txBody>
          <a:bodyPr wrap="square">
            <a:spAutoFit/>
          </a:bodyPr>
          <a:lstStyle/>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Execution of different sets of instructions at different times is totally based on relational/logical condition.</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Relational/Logical expression returns either true or false. If the test expression (condition) returns non-null and non-zero, then it is assumed as true, and if it is either zero or null, then it is assumed as false value.</a:t>
            </a:r>
          </a:p>
          <a:p>
            <a:pPr marL="571500" indent="-571500" algn="jus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Decision making statements use the outcome of Relational/Logical expression (true/false) and based on outcome, a specific set of instructions is executed.</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This allows a program to take different courses of actions depending on different conditions.</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C language has such decision making capabilities and supports the following statements known as control or decision making statements.</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if-else</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if-else-if</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switch-case</a:t>
            </a:r>
          </a:p>
          <a:p>
            <a:pPr algn="just" defTabSz="914400"/>
            <a:endParaRPr lang="en-GB" sz="3900" kern="0" dirty="0">
              <a:latin typeface="Times New Roman" panose="02020603050405020304" pitchFamily="18" charset="0"/>
              <a:cs typeface="Times New Roman" panose="02020603050405020304" pitchFamily="18" charset="0"/>
            </a:endParaRPr>
          </a:p>
        </p:txBody>
      </p:sp>
      <p:sp>
        <p:nvSpPr>
          <p:cNvPr id="12" name="Title 1"/>
          <p:cNvSpPr txBox="1">
            <a:spLocks/>
          </p:cNvSpPr>
          <p:nvPr/>
        </p:nvSpPr>
        <p:spPr bwMode="auto">
          <a:xfrm>
            <a:off x="3443288" y="362839"/>
            <a:ext cx="13881099" cy="139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Statements…contd.,</a:t>
            </a:r>
          </a:p>
        </p:txBody>
      </p:sp>
    </p:spTree>
    <p:extLst>
      <p:ext uri="{BB962C8B-B14F-4D97-AF65-F5344CB8AC3E}">
        <p14:creationId xmlns:p14="http://schemas.microsoft.com/office/powerpoint/2010/main" val="522589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25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5" name="Rectangle 54"/>
          <p:cNvSpPr/>
          <p:nvPr/>
        </p:nvSpPr>
        <p:spPr>
          <a:xfrm>
            <a:off x="1136650" y="1312287"/>
            <a:ext cx="6222371" cy="3046988"/>
          </a:xfrm>
          <a:prstGeom prst="rect">
            <a:avLst/>
          </a:prstGeom>
        </p:spPr>
        <p:txBody>
          <a:bodyPr wrap="square">
            <a:spAutoFit/>
          </a:bodyPr>
          <a:lstStyle/>
          <a:p>
            <a:r>
              <a:rPr lang="en-GB" sz="2400" b="1" i="1" dirty="0">
                <a:latin typeface="Courier New" panose="02070309020205020404" pitchFamily="49" charset="0"/>
                <a:cs typeface="Courier New" panose="02070309020205020404" pitchFamily="49" charset="0"/>
              </a:rPr>
              <a:t>Syntax of for loop</a:t>
            </a:r>
          </a:p>
          <a:p>
            <a:r>
              <a:rPr lang="en-GB" sz="2400" b="1" i="1" dirty="0">
                <a:latin typeface="Courier New" panose="02070309020205020404" pitchFamily="49" charset="0"/>
                <a:cs typeface="Courier New" panose="02070309020205020404" pitchFamily="49" charset="0"/>
              </a:rPr>
              <a:t> 	statement x;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for(</a:t>
            </a:r>
            <a:r>
              <a:rPr lang="en-IN" sz="2400" b="1" i="1" dirty="0">
                <a:latin typeface="Courier New" panose="02070309020205020404" pitchFamily="49" charset="0"/>
                <a:cs typeface="Courier New" panose="02070309020205020404" pitchFamily="49" charset="0"/>
              </a:rPr>
              <a:t>initialization; </a:t>
            </a:r>
            <a:r>
              <a:rPr lang="en-IN" sz="24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400" b="1" i="1" dirty="0">
                <a:latin typeface="Courier New" panose="02070309020205020404" pitchFamily="49" charset="0"/>
                <a:cs typeface="Courier New" panose="02070309020205020404" pitchFamily="49" charset="0"/>
              </a:rPr>
              <a:t>; increment/decrement/update</a:t>
            </a:r>
            <a:r>
              <a:rPr lang="en-IN" sz="2400" b="1" i="1" dirty="0">
                <a:solidFill>
                  <a:schemeClr val="accent3">
                    <a:lumMod val="50000"/>
                  </a:schemeClr>
                </a:solidFill>
                <a:latin typeface="Courier New" panose="02070309020205020404" pitchFamily="49" charset="0"/>
                <a:cs typeface="Courier New" panose="02070309020205020404" pitchFamily="49" charset="0"/>
              </a:rPr>
              <a:t>)</a:t>
            </a:r>
            <a:endParaRPr lang="en-GB" sz="2400" b="1" i="1" dirty="0">
              <a:solidFill>
                <a:schemeClr val="accent3">
                  <a:lumMod val="50000"/>
                </a:schemeClr>
              </a:solidFill>
              <a:latin typeface="Courier New" panose="02070309020205020404" pitchFamily="49" charset="0"/>
              <a:cs typeface="Courier New" panose="02070309020205020404" pitchFamily="49" charset="0"/>
            </a:endParaRPr>
          </a:p>
          <a:p>
            <a:r>
              <a:rPr lang="en-GB" sz="2400" b="1" i="1" dirty="0">
                <a:latin typeface="Courier New" panose="02070309020205020404" pitchFamily="49" charset="0"/>
                <a:cs typeface="Courier New" panose="02070309020205020404" pitchFamily="49" charset="0"/>
              </a:rPr>
              <a:t>	{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400" b="1" i="1" dirty="0">
                <a:latin typeface="Courier New" panose="02070309020205020404" pitchFamily="49" charset="0"/>
                <a:cs typeface="Courier New" panose="02070309020205020404" pitchFamily="49" charset="0"/>
              </a:rPr>
              <a:t>	}</a:t>
            </a:r>
          </a:p>
          <a:p>
            <a:r>
              <a:rPr lang="en-GB" sz="2400" b="1" i="1" dirty="0">
                <a:latin typeface="Courier New" panose="02070309020205020404" pitchFamily="49" charset="0"/>
                <a:cs typeface="Courier New" panose="02070309020205020404" pitchFamily="49" charset="0"/>
              </a:rPr>
              <a:t>	statement y;</a:t>
            </a:r>
            <a:endParaRPr lang="en-IN" sz="2400" b="1" i="1" dirty="0">
              <a:latin typeface="Courier New" panose="02070309020205020404" pitchFamily="49" charset="0"/>
              <a:cs typeface="Courier New" panose="02070309020205020404" pitchFamily="49" charset="0"/>
            </a:endParaRPr>
          </a:p>
        </p:txBody>
      </p:sp>
      <p:grpSp>
        <p:nvGrpSpPr>
          <p:cNvPr id="70" name="Group 69"/>
          <p:cNvGrpSpPr/>
          <p:nvPr/>
        </p:nvGrpSpPr>
        <p:grpSpPr>
          <a:xfrm>
            <a:off x="1339221" y="4664075"/>
            <a:ext cx="5574435" cy="4792711"/>
            <a:chOff x="4108450" y="4054475"/>
            <a:chExt cx="5574435" cy="4792711"/>
          </a:xfrm>
        </p:grpSpPr>
        <p:sp>
          <p:nvSpPr>
            <p:cNvPr id="53" name="Rectangle 52"/>
            <p:cNvSpPr/>
            <p:nvPr/>
          </p:nvSpPr>
          <p:spPr>
            <a:xfrm>
              <a:off x="4108450" y="4054475"/>
              <a:ext cx="5574435" cy="3939540"/>
            </a:xfrm>
            <a:prstGeom prst="rect">
              <a:avLst/>
            </a:prstGeom>
            <a:ln w="12700">
              <a:solidFill>
                <a:schemeClr val="tx1"/>
              </a:solidFill>
            </a:ln>
          </p:spPr>
          <p:txBody>
            <a:bodyPr wrap="square">
              <a:spAutoFit/>
            </a:bodyPr>
            <a:lstStyle/>
            <a:p>
              <a:r>
                <a:rPr lang="en-GB" sz="2500" dirty="0">
                  <a:latin typeface="Times New Roman" panose="02020603050405020304" pitchFamily="18" charset="0"/>
                  <a:cs typeface="Times New Roman" panose="02020603050405020304" pitchFamily="18" charset="0"/>
                </a:rPr>
                <a:t>#include &lt;</a:t>
              </a:r>
              <a:r>
                <a:rPr lang="en-GB" sz="2500" dirty="0" err="1">
                  <a:latin typeface="Times New Roman" panose="02020603050405020304" pitchFamily="18" charset="0"/>
                  <a:cs typeface="Times New Roman" panose="02020603050405020304" pitchFamily="18" charset="0"/>
                </a:rPr>
                <a:t>stdio.h</a:t>
              </a:r>
              <a:r>
                <a:rPr lang="en-GB" sz="2500" dirty="0">
                  <a:latin typeface="Times New Roman" panose="02020603050405020304" pitchFamily="18" charset="0"/>
                  <a:cs typeface="Times New Roman" panose="02020603050405020304" pitchFamily="18" charset="0"/>
                </a:rPr>
                <a:t>&gt;</a:t>
              </a:r>
            </a:p>
            <a:p>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main()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a:t>
              </a:r>
            </a:p>
            <a:p>
              <a:r>
                <a:rPr lang="en-GB" sz="2500" dirty="0">
                  <a:latin typeface="Times New Roman" panose="02020603050405020304" pitchFamily="18" charset="0"/>
                  <a:cs typeface="Times New Roman" panose="02020603050405020304" pitchFamily="18" charset="0"/>
                </a:rPr>
                <a:t>   </a:t>
              </a:r>
              <a:r>
                <a:rPr lang="en-GB" sz="2500" dirty="0">
                  <a:solidFill>
                    <a:schemeClr val="accent3">
                      <a:lumMod val="50000"/>
                    </a:schemeClr>
                  </a:solidFill>
                  <a:latin typeface="Times New Roman" panose="02020603050405020304" pitchFamily="18" charset="0"/>
                  <a:cs typeface="Times New Roman" panose="02020603050405020304" pitchFamily="18" charset="0"/>
                </a:rPr>
                <a:t> for(</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=0;</a:t>
              </a:r>
              <a:r>
                <a:rPr lang="en-GB" sz="2500" b="1" dirty="0">
                  <a:solidFill>
                    <a:schemeClr val="accent2">
                      <a:lumMod val="50000"/>
                    </a:schemeClr>
                  </a:solidFill>
                  <a:latin typeface="Times New Roman" panose="02020603050405020304" pitchFamily="18" charset="0"/>
                  <a:cs typeface="Times New Roman" panose="02020603050405020304" pitchFamily="18" charset="0"/>
                </a:rPr>
                <a:t>i&lt;=10</a:t>
              </a:r>
              <a:r>
                <a:rPr lang="en-GB" sz="2500" dirty="0">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r>
                <a:rPr lang="en-GB" sz="2500" dirty="0">
                  <a:latin typeface="Times New Roman" panose="02020603050405020304" pitchFamily="18" charset="0"/>
                  <a:cs typeface="Times New Roman" panose="02020603050405020304" pitchFamily="18" charset="0"/>
                </a:rPr>
                <a:t>    { </a:t>
              </a:r>
            </a:p>
            <a:p>
              <a:r>
                <a:rPr lang="en-GB" sz="2500" dirty="0">
                  <a:latin typeface="Times New Roman" panose="02020603050405020304" pitchFamily="18" charset="0"/>
                  <a:cs typeface="Times New Roman" panose="02020603050405020304" pitchFamily="18" charset="0"/>
                </a:rPr>
                <a:t>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500" dirty="0">
                  <a:solidFill>
                    <a:schemeClr val="accent3">
                      <a:lumMod val="50000"/>
                    </a:schemeClr>
                  </a:solidFill>
                  <a:latin typeface="Times New Roman" panose="02020603050405020304" pitchFamily="18" charset="0"/>
                  <a:cs typeface="Times New Roman" panose="02020603050405020304" pitchFamily="18" charset="0"/>
                </a:rPr>
                <a:t>("\n %d",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return 0</a:t>
              </a:r>
              <a:r>
                <a:rPr lang="en-GB" sz="25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
          <p:nvSpPr>
            <p:cNvPr id="54" name="Rectangle 53"/>
            <p:cNvSpPr/>
            <p:nvPr/>
          </p:nvSpPr>
          <p:spPr>
            <a:xfrm>
              <a:off x="4108450" y="8139300"/>
              <a:ext cx="5574435"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print  first 10 serial numbers using for loop</a:t>
              </a:r>
            </a:p>
          </p:txBody>
        </p:sp>
        <p:sp>
          <p:nvSpPr>
            <p:cNvPr id="51" name="TextBox 50"/>
            <p:cNvSpPr txBox="1"/>
            <p:nvPr/>
          </p:nvSpPr>
          <p:spPr>
            <a:xfrm>
              <a:off x="4790476" y="4830375"/>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Initialization</a:t>
              </a:r>
              <a:endParaRPr lang="en-IN"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6664984" y="4396334"/>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Condition</a:t>
              </a:r>
              <a:endParaRPr lang="en-IN"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7307592" y="5015041"/>
              <a:ext cx="1755116" cy="646331"/>
            </a:xfrm>
            <a:prstGeom prst="rect">
              <a:avLst/>
            </a:prstGeom>
            <a:noFill/>
            <a:ln w="9525">
              <a:solidFill>
                <a:schemeClr val="tx1"/>
              </a:solidFill>
            </a:ln>
          </p:spPr>
          <p:txBody>
            <a:bodyPr wrap="square" rtlCol="0">
              <a:spAutoFit/>
            </a:bodyPr>
            <a:lstStyle/>
            <a:p>
              <a:r>
                <a:rPr lang="en-IN" dirty="0"/>
                <a:t>increment/decrement/update</a:t>
              </a:r>
              <a:endParaRPr lang="en-IN" dirty="0">
                <a:latin typeface="Times New Roman" panose="02020603050405020304" pitchFamily="18" charset="0"/>
                <a:cs typeface="Times New Roman" panose="02020603050405020304" pitchFamily="18" charset="0"/>
              </a:endParaRPr>
            </a:p>
          </p:txBody>
        </p:sp>
        <p:cxnSp>
          <p:nvCxnSpPr>
            <p:cNvPr id="56" name="Straight Arrow Connector 55"/>
            <p:cNvCxnSpPr/>
            <p:nvPr/>
          </p:nvCxnSpPr>
          <p:spPr>
            <a:xfrm flipH="1">
              <a:off x="5246389" y="5177934"/>
              <a:ext cx="402894" cy="48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0" idx="2"/>
            </p:cNvCxnSpPr>
            <p:nvPr/>
          </p:nvCxnSpPr>
          <p:spPr>
            <a:xfrm flipH="1">
              <a:off x="5932218" y="4765666"/>
              <a:ext cx="1419195" cy="8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1" idx="1"/>
            </p:cNvCxnSpPr>
            <p:nvPr/>
          </p:nvCxnSpPr>
          <p:spPr>
            <a:xfrm flipH="1">
              <a:off x="6641815" y="5338207"/>
              <a:ext cx="665777" cy="43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34934" y="6437272"/>
              <a:ext cx="1755116" cy="369332"/>
            </a:xfrm>
            <a:prstGeom prst="rect">
              <a:avLst/>
            </a:prstGeom>
            <a:noFill/>
            <a:ln w="9525">
              <a:solidFill>
                <a:schemeClr val="tx1"/>
              </a:solidFill>
            </a:ln>
          </p:spPr>
          <p:txBody>
            <a:bodyPr wrap="square" rtlCol="0">
              <a:spAutoFit/>
            </a:bodyPr>
            <a:lstStyle/>
            <a:p>
              <a:r>
                <a:rPr lang="en-IN" dirty="0">
                  <a:solidFill>
                    <a:schemeClr val="accent3">
                      <a:lumMod val="50000"/>
                    </a:schemeClr>
                  </a:solidFill>
                </a:rPr>
                <a:t>Statement block</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66" name="Straight Arrow Connector 65"/>
            <p:cNvCxnSpPr>
              <a:stCxn id="69" idx="1"/>
            </p:cNvCxnSpPr>
            <p:nvPr/>
          </p:nvCxnSpPr>
          <p:spPr>
            <a:xfrm flipH="1">
              <a:off x="7139174" y="6621938"/>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23410" y="7190343"/>
              <a:ext cx="1755116" cy="369332"/>
            </a:xfrm>
            <a:prstGeom prst="rect">
              <a:avLst/>
            </a:prstGeom>
            <a:noFill/>
            <a:ln w="9525">
              <a:solidFill>
                <a:schemeClr val="tx1"/>
              </a:solidFill>
            </a:ln>
          </p:spPr>
          <p:txBody>
            <a:bodyPr wrap="square" rtlCol="0">
              <a:spAutoFit/>
            </a:bodyPr>
            <a:lstStyle/>
            <a:p>
              <a:r>
                <a:rPr lang="en-IN" dirty="0"/>
                <a:t>Statement y</a:t>
              </a:r>
              <a:endParaRPr lang="en-IN" dirty="0">
                <a:latin typeface="Times New Roman" panose="02020603050405020304" pitchFamily="18" charset="0"/>
                <a:cs typeface="Times New Roman" panose="02020603050405020304" pitchFamily="18" charset="0"/>
              </a:endParaRPr>
            </a:p>
          </p:txBody>
        </p:sp>
        <p:cxnSp>
          <p:nvCxnSpPr>
            <p:cNvPr id="75" name="Straight Arrow Connector 74"/>
            <p:cNvCxnSpPr>
              <a:stCxn id="74" idx="1"/>
            </p:cNvCxnSpPr>
            <p:nvPr/>
          </p:nvCxnSpPr>
          <p:spPr>
            <a:xfrm flipH="1">
              <a:off x="5327650" y="7375009"/>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a:xfrm>
            <a:off x="7004050" y="1311275"/>
            <a:ext cx="11998924" cy="977190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According to the syntax of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statement, if the </a:t>
            </a:r>
            <a:r>
              <a:rPr lang="en-IN" sz="37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700" dirty="0">
                <a:latin typeface="Times New Roman" panose="02020603050405020304" pitchFamily="18" charset="0"/>
                <a:cs typeface="Times New Roman" panose="02020603050405020304" pitchFamily="18" charset="0"/>
              </a:rPr>
              <a:t>in the loop becomes true,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700" dirty="0">
                <a:latin typeface="Times New Roman" panose="02020603050405020304" pitchFamily="18" charset="0"/>
                <a:cs typeface="Times New Roman" panose="02020603050405020304" pitchFamily="18" charset="0"/>
              </a:rPr>
              <a:t> is executed</a:t>
            </a:r>
            <a:r>
              <a:rPr lang="en-GB" sz="3700" dirty="0">
                <a:solidFill>
                  <a:schemeClr val="accent3">
                    <a:lumMod val="50000"/>
                  </a:schemeClr>
                </a:solidFill>
                <a:latin typeface="Times New Roman" panose="02020603050405020304" pitchFamily="18" charset="0"/>
                <a:cs typeface="Times New Roman" panose="02020603050405020304" pitchFamily="18" charset="0"/>
              </a:rPr>
              <a:t>,</a:t>
            </a:r>
            <a:r>
              <a:rPr lang="en-GB" sz="3700" dirty="0">
                <a:latin typeface="Times New Roman" panose="02020603050405020304" pitchFamily="18" charset="0"/>
                <a:cs typeface="Times New Roman" panose="02020603050405020304" pitchFamily="18" charset="0"/>
              </a:rPr>
              <a:t> otherwise the execution of the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700" dirty="0">
                <a:latin typeface="Times New Roman" panose="02020603050405020304" pitchFamily="18" charset="0"/>
                <a:cs typeface="Times New Roman" panose="02020603050405020304" pitchFamily="18" charset="0"/>
              </a:rPr>
              <a:t>of the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loop is skipped and the control jumps to </a:t>
            </a:r>
            <a:r>
              <a:rPr lang="en-GB" sz="3700" b="1" i="1" dirty="0">
                <a:latin typeface="Courier New" panose="02070309020205020404" pitchFamily="49" charset="0"/>
                <a:cs typeface="Courier New" panose="02070309020205020404" pitchFamily="49"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In the program, loop variable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declared as an int type.</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After specifying the initial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a:t>
            </a:r>
            <a:r>
              <a:rPr lang="en-IN" sz="3700" b="1" i="1" dirty="0">
                <a:solidFill>
                  <a:schemeClr val="accent2">
                    <a:lumMod val="50000"/>
                  </a:schemeClr>
                </a:solidFill>
                <a:latin typeface="Times New Roman" panose="02020603050405020304" pitchFamily="18" charset="0"/>
                <a:cs typeface="Times New Roman" panose="02020603050405020304" pitchFamily="18" charset="0"/>
              </a:rPr>
              <a:t>condition</a:t>
            </a:r>
            <a:r>
              <a:rPr lang="en-GB" sz="3700" dirty="0">
                <a:latin typeface="Times New Roman" panose="02020603050405020304" pitchFamily="18" charset="0"/>
                <a:cs typeface="Times New Roman" panose="02020603050405020304" pitchFamily="18" charset="0"/>
              </a:rPr>
              <a:t>, and </a:t>
            </a:r>
            <a:r>
              <a:rPr lang="en-GB" sz="3700" b="1" i="1" dirty="0">
                <a:latin typeface="Times New Roman" panose="02020603050405020304" pitchFamily="18" charset="0"/>
                <a:cs typeface="Times New Roman" panose="02020603050405020304" pitchFamily="18" charset="0"/>
              </a:rPr>
              <a:t>increment</a:t>
            </a:r>
            <a:r>
              <a:rPr lang="en-GB" sz="3700" dirty="0">
                <a:latin typeface="Times New Roman" panose="02020603050405020304" pitchFamily="18" charset="0"/>
                <a:cs typeface="Times New Roman" panose="02020603050405020304" pitchFamily="18" charset="0"/>
              </a:rPr>
              <a:t>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the value of the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evaluated using relational expression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Based on the outcome of</a:t>
            </a:r>
            <a:r>
              <a:rPr lang="en-GB" sz="3700" b="1" dirty="0">
                <a:solidFill>
                  <a:schemeClr val="accent2">
                    <a:lumMod val="50000"/>
                  </a:schemeClr>
                </a:solidFill>
                <a:latin typeface="Times New Roman" panose="02020603050405020304" pitchFamily="18" charset="0"/>
                <a:cs typeface="Times New Roman" panose="02020603050405020304" pitchFamily="18" charset="0"/>
              </a:rPr>
              <a:t>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control is shifted to either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700" dirty="0">
                <a:latin typeface="Times New Roman" panose="02020603050405020304" pitchFamily="18" charset="0"/>
                <a:cs typeface="Times New Roman" panose="02020603050405020304" pitchFamily="18" charset="0"/>
              </a:rPr>
              <a:t>or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If an outcome of the condition is true, then the  control is shifted to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700" dirty="0">
                <a:latin typeface="Times New Roman" panose="02020603050405020304" pitchFamily="18" charset="0"/>
                <a:cs typeface="Times New Roman" panose="02020603050405020304" pitchFamily="18" charset="0"/>
              </a:rPr>
              <a:t> otherwise it is shifted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As long as an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true, every updated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printed. When the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false, control is shifted from loop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xmlns="" id="{23BE7B82-E111-E332-AF45-67314E154A6D}"/>
              </a:ext>
            </a:extLst>
          </p:cNvPr>
          <p:cNvSpPr/>
          <p:nvPr/>
        </p:nvSpPr>
        <p:spPr>
          <a:xfrm>
            <a:off x="3474320" y="473075"/>
            <a:ext cx="528542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Tree>
    <p:extLst>
      <p:ext uri="{BB962C8B-B14F-4D97-AF65-F5344CB8AC3E}">
        <p14:creationId xmlns:p14="http://schemas.microsoft.com/office/powerpoint/2010/main" val="3541984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71461" y="473075"/>
            <a:ext cx="7723589"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calculate average of first n numbers.</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n, sum=0, count=0;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the value of n: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("%d", &amp;n);</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a:t>
            </a:r>
            <a:r>
              <a:rPr lang="en-US" sz="3000" dirty="0" err="1">
                <a:latin typeface="Times New Roman" panose="02020603050405020304" pitchFamily="18" charset="0"/>
                <a:cs typeface="Times New Roman" panose="02020603050405020304" pitchFamily="18" charset="0"/>
              </a:rPr>
              <a:t>n;i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avg=(float)sum/count;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Sum = %d \t average = %f", sum, avg);</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21F2D699-088C-A20F-B7A7-19A44101BCD5}"/>
              </a:ext>
            </a:extLst>
          </p:cNvPr>
          <p:cNvSpPr txBox="1"/>
          <p:nvPr/>
        </p:nvSpPr>
        <p:spPr>
          <a:xfrm>
            <a:off x="9671050" y="1450578"/>
            <a:ext cx="9677400"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1 - 1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2 - 1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3 - 1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4 - 1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5 - 1 2 3 4 5</a:t>
            </a:r>
          </a:p>
          <a:p>
            <a:r>
              <a:rPr lang="en-US" sz="3000" dirty="0" smtClean="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j;</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=1;i&lt;=5;i++)</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Pass %d -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for(j=1;j&lt;=5;j++)</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 %d", j);</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971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xmlns="" id="{C101B9A4-82E5-4749-3E1B-6FAF322A0EEE}"/>
              </a:ext>
            </a:extLst>
          </p:cNvPr>
          <p:cNvSpPr txBox="1"/>
          <p:nvPr/>
        </p:nvSpPr>
        <p:spPr>
          <a:xfrm>
            <a:off x="1157288" y="1387475"/>
            <a:ext cx="8208962" cy="9571851"/>
          </a:xfrm>
          <a:prstGeom prst="rect">
            <a:avLst/>
          </a:prstGeom>
          <a:noFill/>
          <a:ln w="12700">
            <a:solidFill>
              <a:schemeClr val="tx1"/>
            </a:solidFill>
          </a:ln>
        </p:spPr>
        <p:txBody>
          <a:bodyPr wrap="square">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8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1234</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12345</a:t>
            </a:r>
          </a:p>
          <a:p>
            <a:r>
              <a:rPr lang="en-US" sz="2800" dirty="0">
                <a:latin typeface="Times New Roman" panose="02020603050405020304" pitchFamily="18" charset="0"/>
                <a:cs typeface="Times New Roman" panose="02020603050405020304" pitchFamily="18" charset="0"/>
              </a:rPr>
              <a:t>#include&lt;stdio.h&gt;</a:t>
            </a:r>
          </a:p>
          <a:p>
            <a:r>
              <a:rPr lang="en-US" sz="2800" dirty="0">
                <a:latin typeface="Times New Roman" panose="02020603050405020304" pitchFamily="18" charset="0"/>
                <a:cs typeface="Times New Roman" panose="02020603050405020304" pitchFamily="18" charset="0"/>
              </a:rPr>
              <a:t>#define N 5</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j, k;</a:t>
            </a:r>
          </a:p>
          <a:p>
            <a:r>
              <a:rPr lang="en-US" sz="2800" dirty="0">
                <a:latin typeface="Times New Roman" panose="02020603050405020304" pitchFamily="18" charset="0"/>
                <a:cs typeface="Times New Roman" panose="02020603050405020304" pitchFamily="18" charset="0"/>
              </a:rPr>
              <a:t>    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=1;i&lt;=</a:t>
            </a:r>
            <a:r>
              <a:rPr lang="en-US" sz="2800" dirty="0" err="1">
                <a:latin typeface="Times New Roman" panose="02020603050405020304" pitchFamily="18" charset="0"/>
                <a:cs typeface="Times New Roman" panose="02020603050405020304" pitchFamily="18" charset="0"/>
              </a:rPr>
              <a:t>N;i</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for(k=</a:t>
            </a:r>
            <a:r>
              <a:rPr lang="en-US" sz="2800" dirty="0" err="1">
                <a:latin typeface="Times New Roman" panose="02020603050405020304" pitchFamily="18" charset="0"/>
                <a:cs typeface="Times New Roman" panose="02020603050405020304" pitchFamily="18" charset="0"/>
              </a:rPr>
              <a:t>N;k</a:t>
            </a:r>
            <a:r>
              <a:rPr lang="en-US" sz="2800" dirty="0">
                <a:latin typeface="Times New Roman" panose="02020603050405020304" pitchFamily="18" charset="0"/>
                <a:cs typeface="Times New Roman" panose="02020603050405020304" pitchFamily="18" charset="0"/>
              </a:rPr>
              <a:t>&gt;=</a:t>
            </a:r>
            <a:r>
              <a:rPr lang="en-US" sz="2800" dirty="0" err="1">
                <a:latin typeface="Times New Roman" panose="02020603050405020304" pitchFamily="18" charset="0"/>
                <a:cs typeface="Times New Roman" panose="02020603050405020304" pitchFamily="18" charset="0"/>
              </a:rPr>
              <a:t>i;k</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for(j=1;j</a:t>
            </a:r>
            <a:r>
              <a:rPr lang="en-US" sz="2800" dirty="0" smtClean="0">
                <a:latin typeface="Times New Roman" panose="02020603050405020304" pitchFamily="18" charset="0"/>
                <a:cs typeface="Times New Roman" panose="02020603050405020304" pitchFamily="18" charset="0"/>
              </a:rPr>
              <a:t>&lt;=</a:t>
            </a:r>
            <a:r>
              <a:rPr lang="en-US" sz="2800" dirty="0" err="1" smtClean="0">
                <a:latin typeface="Times New Roman" panose="02020603050405020304" pitchFamily="18" charset="0"/>
                <a:cs typeface="Times New Roman" panose="02020603050405020304" pitchFamily="18" charset="0"/>
              </a:rPr>
              <a:t>i;j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d",j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("\n");</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return 0;</a:t>
            </a:r>
          </a:p>
          <a:p>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21F2D699-088C-A20F-B7A7-19A44101BCD5}"/>
              </a:ext>
            </a:extLst>
          </p:cNvPr>
          <p:cNvSpPr txBox="1"/>
          <p:nvPr/>
        </p:nvSpPr>
        <p:spPr>
          <a:xfrm>
            <a:off x="9671050" y="1454152"/>
            <a:ext cx="9677400" cy="9294852"/>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Pascal Triangle.</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1234321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123454321 </a:t>
            </a:r>
          </a:p>
          <a:p>
            <a:r>
              <a:rPr lang="en-US" sz="2600" dirty="0">
                <a:latin typeface="Times New Roman" panose="02020603050405020304" pitchFamily="18" charset="0"/>
                <a:cs typeface="Times New Roman" panose="02020603050405020304" pitchFamily="18" charset="0"/>
              </a:rPr>
              <a:t>#include&lt;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p>
          <a:p>
            <a:r>
              <a:rPr lang="en-US" sz="2600" dirty="0">
                <a:latin typeface="Times New Roman" panose="02020603050405020304" pitchFamily="18" charset="0"/>
                <a:cs typeface="Times New Roman" panose="02020603050405020304" pitchFamily="18" charset="0"/>
              </a:rPr>
              <a:t>#define N 5</a:t>
            </a:r>
          </a:p>
          <a:p>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j, k, l;</a:t>
            </a:r>
          </a:p>
          <a:p>
            <a:r>
              <a:rPr lang="en-US" sz="2600" dirty="0">
                <a:latin typeface="Times New Roman" panose="02020603050405020304" pitchFamily="18" charset="0"/>
                <a:cs typeface="Times New Roman" panose="02020603050405020304" pitchFamily="18" charset="0"/>
              </a:rPr>
              <a:t>    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=1;i&lt;=</a:t>
            </a:r>
            <a:r>
              <a:rPr lang="en-US" sz="2600" dirty="0" err="1">
                <a:latin typeface="Times New Roman" panose="02020603050405020304" pitchFamily="18" charset="0"/>
                <a:cs typeface="Times New Roman" panose="02020603050405020304" pitchFamily="18" charset="0"/>
              </a:rPr>
              <a:t>N;i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for(k=</a:t>
            </a:r>
            <a:r>
              <a:rPr lang="en-US" sz="2600" dirty="0" err="1">
                <a:latin typeface="Times New Roman" panose="02020603050405020304" pitchFamily="18" charset="0"/>
                <a:cs typeface="Times New Roman" panose="02020603050405020304" pitchFamily="18" charset="0"/>
              </a:rPr>
              <a:t>N;k</a:t>
            </a:r>
            <a:r>
              <a:rPr lang="en-US" sz="2600" dirty="0">
                <a:latin typeface="Times New Roman" panose="02020603050405020304" pitchFamily="18" charset="0"/>
                <a:cs typeface="Times New Roman" panose="02020603050405020304" pitchFamily="18" charset="0"/>
              </a:rPr>
              <a:t>&gt;=</a:t>
            </a:r>
            <a:r>
              <a:rPr lang="en-US" sz="2600" dirty="0" err="1">
                <a:latin typeface="Times New Roman" panose="02020603050405020304" pitchFamily="18" charset="0"/>
                <a:cs typeface="Times New Roman" panose="02020603050405020304" pitchFamily="18" charset="0"/>
              </a:rPr>
              <a:t>i;k</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for(j=1;j&lt;=</a:t>
            </a:r>
            <a:r>
              <a:rPr lang="en-US" sz="2600" dirty="0" err="1">
                <a:latin typeface="Times New Roman" panose="02020603050405020304" pitchFamily="18" charset="0"/>
                <a:cs typeface="Times New Roman" panose="02020603050405020304" pitchFamily="18" charset="0"/>
              </a:rPr>
              <a:t>i;j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for(l=j-2;l&gt;0;l--)</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d",l</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return 0;</a:t>
            </a:r>
          </a:p>
          <a:p>
            <a:r>
              <a:rPr lang="en-US" sz="2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5384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78" name="Rectangle 77"/>
          <p:cNvSpPr/>
          <p:nvPr/>
        </p:nvSpPr>
        <p:spPr>
          <a:xfrm>
            <a:off x="1004889" y="1158875"/>
            <a:ext cx="18518186" cy="10125849"/>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Use of </a:t>
            </a:r>
            <a:r>
              <a:rPr lang="en-GB" sz="3600" b="1" i="1" dirty="0">
                <a:latin typeface="Times New Roman" panose="02020603050405020304" pitchFamily="18" charset="0"/>
                <a:cs typeface="Times New Roman" panose="02020603050405020304" pitchFamily="18" charset="0"/>
              </a:rPr>
              <a:t>inner for loop</a:t>
            </a:r>
            <a:r>
              <a:rPr lang="en-GB" sz="3600" dirty="0">
                <a:latin typeface="Times New Roman" panose="02020603050405020304" pitchFamily="18" charset="0"/>
                <a:cs typeface="Times New Roman" panose="02020603050405020304" pitchFamily="18" charset="0"/>
              </a:rPr>
              <a:t> in an </a:t>
            </a:r>
            <a:r>
              <a:rPr lang="en-GB" sz="3600" b="1" i="1" dirty="0">
                <a:latin typeface="Times New Roman" panose="02020603050405020304" pitchFamily="18" charset="0"/>
                <a:cs typeface="Times New Roman" panose="02020603050405020304" pitchFamily="18" charset="0"/>
              </a:rPr>
              <a:t>outer for loop</a:t>
            </a:r>
            <a:r>
              <a:rPr lang="en-GB" sz="3600" dirty="0">
                <a:latin typeface="Times New Roman" panose="02020603050405020304" pitchFamily="18" charset="0"/>
                <a:cs typeface="Times New Roman" panose="02020603050405020304" pitchFamily="18" charset="0"/>
              </a:rPr>
              <a:t> is called as </a:t>
            </a:r>
            <a:r>
              <a:rPr lang="en-GB" sz="3600" b="1" i="1" dirty="0">
                <a:latin typeface="Times New Roman" panose="02020603050405020304" pitchFamily="18" charset="0"/>
                <a:cs typeface="Times New Roman" panose="02020603050405020304" pitchFamily="18" charset="0"/>
              </a:rPr>
              <a:t>nested for loop</a:t>
            </a:r>
            <a:r>
              <a:rPr lang="en-GB" sz="3600" dirty="0">
                <a:latin typeface="Times New Roman" panose="02020603050405020304" pitchFamily="18" charset="0"/>
                <a:cs typeface="Times New Roman" panose="02020603050405020304" pitchFamily="18" charset="0"/>
              </a:rPr>
              <a:t> and any number of </a:t>
            </a:r>
            <a:r>
              <a:rPr lang="en-GB" sz="3600" b="1" i="1" dirty="0">
                <a:latin typeface="Times New Roman" panose="02020603050405020304" pitchFamily="18" charset="0"/>
                <a:cs typeface="Times New Roman" panose="02020603050405020304" pitchFamily="18" charset="0"/>
              </a:rPr>
              <a:t>for loops</a:t>
            </a:r>
            <a:r>
              <a:rPr lang="en-GB" sz="3600" dirty="0">
                <a:latin typeface="Times New Roman" panose="02020603050405020304" pitchFamily="18" charset="0"/>
                <a:cs typeface="Times New Roman" panose="02020603050405020304" pitchFamily="18" charset="0"/>
              </a:rPr>
              <a:t> can be defined inside another loop. The following program display n multiplication tables.</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outer loop, the '</a:t>
            </a:r>
            <a:r>
              <a:rPr lang="en-GB" sz="4000" b="1"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variable is initialized to 1 and then the condition is tested ( i.e.,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is true, then the program control passes to the inner loop.</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After the execution of the inner loop, the control moves back to increment the outer loop variable, i.e., </a:t>
            </a:r>
            <a:r>
              <a:rPr lang="en-GB" sz="3600"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and condition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 in the outer loop is tested.</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in outer loop is true, then the inner loop will be executed again. Inner loop gets executed as long as the condition in the outer loop is true.</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condition in outer becomes false, then control passed to the next section of code followed by </a:t>
            </a:r>
            <a:r>
              <a:rPr lang="en-GB" sz="3600" b="1" i="1" dirty="0">
                <a:latin typeface="Times New Roman" panose="02020603050405020304" pitchFamily="18" charset="0"/>
                <a:cs typeface="Times New Roman" panose="02020603050405020304" pitchFamily="18" charset="0"/>
              </a:rPr>
              <a:t>nested for </a:t>
            </a:r>
            <a:r>
              <a:rPr lang="en-GB" sz="3600" dirty="0">
                <a:latin typeface="Times New Roman" panose="02020603050405020304" pitchFamily="18" charset="0"/>
                <a:cs typeface="Times New Roman" panose="02020603050405020304" pitchFamily="18" charset="0"/>
              </a:rPr>
              <a:t>statement.</a:t>
            </a:r>
          </a:p>
        </p:txBody>
      </p:sp>
      <p:sp>
        <p:nvSpPr>
          <p:cNvPr id="4" name="TextBox 3">
            <a:extLst>
              <a:ext uri="{FF2B5EF4-FFF2-40B4-BE49-F238E27FC236}">
                <a16:creationId xmlns:a16="http://schemas.microsoft.com/office/drawing/2014/main" xmlns="" id="{9F64D17D-BCBD-609F-BC67-A437131BB080}"/>
              </a:ext>
            </a:extLst>
          </p:cNvPr>
          <p:cNvSpPr txBox="1"/>
          <p:nvPr/>
        </p:nvSpPr>
        <p:spPr>
          <a:xfrm>
            <a:off x="1289050" y="2682875"/>
            <a:ext cx="6432550" cy="3447098"/>
          </a:xfrm>
          <a:prstGeom prst="rect">
            <a:avLst/>
          </a:prstGeom>
          <a:noFill/>
        </p:spPr>
        <p:txBody>
          <a:bodyPr wrap="square">
            <a:spAutoFit/>
          </a:bodyPr>
          <a:lstStyle/>
          <a:p>
            <a:r>
              <a:rPr lang="en-GB" sz="2000" b="1" dirty="0">
                <a:latin typeface="Courier New" panose="02070309020205020404" pitchFamily="49" charset="0"/>
                <a:cs typeface="Courier New" panose="02070309020205020404" pitchFamily="49" charset="0"/>
              </a:rPr>
              <a:t>Syntax of nested for loop:</a:t>
            </a:r>
          </a:p>
          <a:p>
            <a:r>
              <a:rPr lang="en-GB" sz="2000" b="1" dirty="0">
                <a:latin typeface="Courier New" panose="02070309020205020404" pitchFamily="49" charset="0"/>
                <a:cs typeface="Courier New" panose="02070309020205020404" pitchFamily="49" charset="0"/>
              </a:rPr>
              <a:t>for (initialization; condition; update)   </a:t>
            </a:r>
          </a:p>
          <a:p>
            <a:r>
              <a:rPr lang="en-GB" sz="2000" b="1" dirty="0">
                <a:latin typeface="Courier New" panose="02070309020205020404" pitchFamily="49" charset="0"/>
                <a:cs typeface="Courier New" panose="02070309020205020404" pitchFamily="49" charset="0"/>
              </a:rPr>
              <a:t>{  </a:t>
            </a:r>
          </a:p>
          <a:p>
            <a:r>
              <a:rPr lang="en-GB" sz="2000" b="1" dirty="0">
                <a:latin typeface="Courier New" panose="02070309020205020404" pitchFamily="49" charset="0"/>
                <a:cs typeface="Courier New" panose="02070309020205020404" pitchFamily="49" charset="0"/>
              </a:rPr>
              <a:t>    for(initialization; condition; update)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inner loop statements.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outer loop statements.  </a:t>
            </a:r>
          </a:p>
          <a:p>
            <a:r>
              <a:rPr lang="en-GB" sz="2000" b="1" dirty="0">
                <a:latin typeface="Courier New" panose="02070309020205020404" pitchFamily="49" charset="0"/>
                <a:cs typeface="Courier New" panose="02070309020205020404" pitchFamily="49" charset="0"/>
              </a:rPr>
              <a:t>}</a:t>
            </a:r>
            <a:endParaRPr lang="en-IN" sz="2000"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xmlns="" id="{BBBACB45-530C-CBBC-5946-4B3A1658043A}"/>
              </a:ext>
            </a:extLst>
          </p:cNvPr>
          <p:cNvSpPr/>
          <p:nvPr/>
        </p:nvSpPr>
        <p:spPr>
          <a:xfrm>
            <a:off x="5784850" y="5349875"/>
            <a:ext cx="5029200" cy="5016758"/>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i,j,n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value of 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=1;i&lt;=</a:t>
            </a:r>
            <a:r>
              <a:rPr lang="en-IN" sz="20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for(j=1;j&lt;=10;j++)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("%d\t",(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034EFA7A-9BF0-3593-781C-93134BC50CA4}"/>
              </a:ext>
            </a:extLst>
          </p:cNvPr>
          <p:cNvSpPr txBox="1"/>
          <p:nvPr/>
        </p:nvSpPr>
        <p:spPr>
          <a:xfrm>
            <a:off x="5022850" y="10455275"/>
            <a:ext cx="6443756"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display 1 to n  multiplication tables.</a:t>
            </a:r>
            <a:endParaRPr lang="en-IN" b="1" dirty="0"/>
          </a:p>
        </p:txBody>
      </p:sp>
      <p:sp>
        <p:nvSpPr>
          <p:cNvPr id="6" name="Rectangle 5">
            <a:extLst>
              <a:ext uri="{FF2B5EF4-FFF2-40B4-BE49-F238E27FC236}">
                <a16:creationId xmlns:a16="http://schemas.microsoft.com/office/drawing/2014/main" xmlns="" id="{13468460-900F-61C7-9E9F-FC73CDAFE438}"/>
              </a:ext>
            </a:extLst>
          </p:cNvPr>
          <p:cNvSpPr/>
          <p:nvPr/>
        </p:nvSpPr>
        <p:spPr>
          <a:xfrm>
            <a:off x="3498850" y="473075"/>
            <a:ext cx="672491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nested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874263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157287" y="1442284"/>
            <a:ext cx="17733963" cy="8494633"/>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 that executes forever is called as an infinite loop, which produces continuous output or no output. They are useful for applications that accept the user input and generate the output continuously until the user exits from the application manually.</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the following situations, this type of loop can be used:</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operating systems run in an infinite loop,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servers run in an infinite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loop, All the games etc.,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Some of the real time scenarios, where infinite loops exist.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We can create an infinite loop through various control structures. The following are the control structures through which we will define the infinite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do-while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go to statement</a:t>
            </a:r>
          </a:p>
        </p:txBody>
      </p:sp>
      <p:sp>
        <p:nvSpPr>
          <p:cNvPr id="4" name="Rectangle 3">
            <a:extLst>
              <a:ext uri="{FF2B5EF4-FFF2-40B4-BE49-F238E27FC236}">
                <a16:creationId xmlns:a16="http://schemas.microsoft.com/office/drawing/2014/main" xmlns="" id="{7A604D62-EA69-B060-1D41-A652721D567D}"/>
              </a:ext>
            </a:extLst>
          </p:cNvPr>
          <p:cNvSpPr/>
          <p:nvPr/>
        </p:nvSpPr>
        <p:spPr>
          <a:xfrm>
            <a:off x="3422650" y="473075"/>
            <a:ext cx="310694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a:t>
            </a:r>
          </a:p>
        </p:txBody>
      </p:sp>
    </p:spTree>
    <p:extLst>
      <p:ext uri="{BB962C8B-B14F-4D97-AF65-F5344CB8AC3E}">
        <p14:creationId xmlns:p14="http://schemas.microsoft.com/office/powerpoint/2010/main" val="1304503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aphicFrame>
        <p:nvGraphicFramePr>
          <p:cNvPr id="4" name="Table 4">
            <a:extLst>
              <a:ext uri="{FF2B5EF4-FFF2-40B4-BE49-F238E27FC236}">
                <a16:creationId xmlns:a16="http://schemas.microsoft.com/office/drawing/2014/main" xmlns="" id="{211FE17A-EE97-75CA-9AE5-DBC4E8F3EABD}"/>
              </a:ext>
            </a:extLst>
          </p:cNvPr>
          <p:cNvGraphicFramePr>
            <a:graphicFrameLocks noGrp="1"/>
          </p:cNvGraphicFramePr>
          <p:nvPr>
            <p:extLst>
              <p:ext uri="{D42A27DB-BD31-4B8C-83A1-F6EECF244321}">
                <p14:modId xmlns:p14="http://schemas.microsoft.com/office/powerpoint/2010/main" val="1735753695"/>
              </p:ext>
            </p:extLst>
          </p:nvPr>
        </p:nvGraphicFramePr>
        <p:xfrm>
          <a:off x="1060450" y="1463040"/>
          <a:ext cx="18059400" cy="9085290"/>
        </p:xfrm>
        <a:graphic>
          <a:graphicData uri="http://schemas.openxmlformats.org/drawingml/2006/table">
            <a:tbl>
              <a:tblPr firstRow="1" bandRow="1">
                <a:tableStyleId>{5C22544A-7EE6-4342-B048-85BDC9FD1C3A}</a:tableStyleId>
              </a:tblPr>
              <a:tblGrid>
                <a:gridCol w="1600042">
                  <a:extLst>
                    <a:ext uri="{9D8B030D-6E8A-4147-A177-3AD203B41FA5}">
                      <a16:colId xmlns:a16="http://schemas.microsoft.com/office/drawing/2014/main" xmlns="" val="3982604887"/>
                    </a:ext>
                  </a:extLst>
                </a:gridCol>
                <a:gridCol w="3673064">
                  <a:extLst>
                    <a:ext uri="{9D8B030D-6E8A-4147-A177-3AD203B41FA5}">
                      <a16:colId xmlns:a16="http://schemas.microsoft.com/office/drawing/2014/main" xmlns="" val="3856698156"/>
                    </a:ext>
                  </a:extLst>
                </a:gridCol>
                <a:gridCol w="3810000">
                  <a:extLst>
                    <a:ext uri="{9D8B030D-6E8A-4147-A177-3AD203B41FA5}">
                      <a16:colId xmlns:a16="http://schemas.microsoft.com/office/drawing/2014/main" xmlns="" val="2194841195"/>
                    </a:ext>
                  </a:extLst>
                </a:gridCol>
                <a:gridCol w="3657600">
                  <a:extLst>
                    <a:ext uri="{9D8B030D-6E8A-4147-A177-3AD203B41FA5}">
                      <a16:colId xmlns:a16="http://schemas.microsoft.com/office/drawing/2014/main" xmlns="" val="3403083164"/>
                    </a:ext>
                  </a:extLst>
                </a:gridCol>
                <a:gridCol w="5318694">
                  <a:extLst>
                    <a:ext uri="{9D8B030D-6E8A-4147-A177-3AD203B41FA5}">
                      <a16:colId xmlns:a16="http://schemas.microsoft.com/office/drawing/2014/main" xmlns="" val="2024170017"/>
                    </a:ext>
                  </a:extLst>
                </a:gridCol>
              </a:tblGrid>
              <a:tr h="886170">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control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a:solidFill>
                            <a:schemeClr val="tx1"/>
                          </a:solidFill>
                          <a:latin typeface="Times New Roman" panose="02020603050405020304" pitchFamily="18" charset="0"/>
                          <a:cs typeface="Times New Roman" panose="02020603050405020304" pitchFamily="18" charset="0"/>
                        </a:rPr>
                        <a:t>do-while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err="1">
                          <a:solidFill>
                            <a:schemeClr val="tx1"/>
                          </a:solidFill>
                          <a:latin typeface="Times New Roman" panose="02020603050405020304" pitchFamily="18" charset="0"/>
                          <a:cs typeface="Times New Roman" panose="02020603050405020304" pitchFamily="18" charset="0"/>
                        </a:rPr>
                        <a:t>goto</a:t>
                      </a:r>
                      <a:endParaRPr lang="en-IN" sz="26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90031065"/>
                  </a:ext>
                </a:extLst>
              </a:tr>
              <a:tr h="1417872">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body of the for loop.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while(1)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do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}while(1);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600" dirty="0">
                          <a:latin typeface="Times New Roman" panose="02020603050405020304" pitchFamily="18" charset="0"/>
                          <a:cs typeface="Times New Roman" panose="02020603050405020304" pitchFamily="18" charset="0"/>
                        </a:rPr>
                        <a:t>label;  </a:t>
                      </a:r>
                    </a:p>
                    <a:p>
                      <a:pPr algn="just"/>
                      <a:r>
                        <a:rPr lang="en-US" sz="2600" dirty="0">
                          <a:latin typeface="Times New Roman" panose="02020603050405020304" pitchFamily="18" charset="0"/>
                          <a:cs typeface="Times New Roman" panose="02020603050405020304" pitchFamily="18" charset="0"/>
                        </a:rPr>
                        <a:t>// body statements. </a:t>
                      </a: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 label;  </a:t>
                      </a:r>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51587357"/>
                  </a:ext>
                </a:extLst>
              </a:tr>
              <a:tr h="475306">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for(;;)</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while(1)</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do</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}while(1);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23048213"/>
                  </a:ext>
                </a:extLst>
              </a:tr>
              <a:tr h="475306">
                <a:tc>
                  <a:txBody>
                    <a:bodyPr/>
                    <a:lstStyle/>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example for loop is not defined completely, all sections are empty. When condition is empty, it is assumed true by compiler. That is why it becomes infinite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For while and do-while statement, in place of test expression (condition) in while loop, if we put 1, while condition is true. This is because any non-zero value is considered as true by a while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program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 is label created just before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so after executing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statement, control goes to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line, meanwhile we know that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statement passes control to the position in the program, where corresponding label is created.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699511804"/>
                  </a:ext>
                </a:extLst>
              </a:tr>
            </a:tbl>
          </a:graphicData>
        </a:graphic>
      </p:graphicFrame>
      <p:sp>
        <p:nvSpPr>
          <p:cNvPr id="2" name="Rectangle 1">
            <a:extLst>
              <a:ext uri="{FF2B5EF4-FFF2-40B4-BE49-F238E27FC236}">
                <a16:creationId xmlns:a16="http://schemas.microsoft.com/office/drawing/2014/main" xmlns="" id="{0692CBCC-0D28-0D9B-8994-3A5F95F334A8}"/>
              </a:ext>
            </a:extLst>
          </p:cNvPr>
          <p:cNvSpPr/>
          <p:nvPr/>
        </p:nvSpPr>
        <p:spPr>
          <a:xfrm>
            <a:off x="3459893" y="473075"/>
            <a:ext cx="514435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Loops….contd.,</a:t>
            </a:r>
          </a:p>
        </p:txBody>
      </p:sp>
    </p:spTree>
    <p:extLst>
      <p:ext uri="{BB962C8B-B14F-4D97-AF65-F5344CB8AC3E}">
        <p14:creationId xmlns:p14="http://schemas.microsoft.com/office/powerpoint/2010/main" val="1916074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289050" y="1579642"/>
            <a:ext cx="17525999" cy="9510296"/>
          </a:xfrm>
          <a:prstGeom prst="rect">
            <a:avLst/>
          </a:prstGeom>
        </p:spPr>
        <p:txBody>
          <a:bodyPr wrap="square">
            <a:spAutoFit/>
          </a:bodyPr>
          <a:lstStyle/>
          <a:p>
            <a:pPr marL="571500" indent="-571500" algn="just">
              <a:buFont typeface="Arial" panose="020B0604020202020204" pitchFamily="34" charset="0"/>
              <a:buChar char="•"/>
            </a:pPr>
            <a:r>
              <a:rPr lang="en-US" sz="3600" dirty="0">
                <a:latin typeface="Times New Roman" panose="02020603050405020304" pitchFamily="18" charset="0"/>
              </a:rPr>
              <a:t>Loop control statements are those statements which regulate the way loop structure works, such that they can prematurely terminate the loop in between, they can even skip the  execution of a certain iteration in the loop and even they can shift control from the loop to any other part of the program.</a:t>
            </a:r>
          </a:p>
          <a:p>
            <a:pPr marL="571500" indent="-571500" algn="just">
              <a:buFont typeface="Arial" panose="020B0604020202020204" pitchFamily="34" charset="0"/>
              <a:buChar char="•"/>
            </a:pPr>
            <a:r>
              <a:rPr lang="en-US" sz="3600" dirty="0">
                <a:latin typeface="Times New Roman" panose="02020603050405020304" pitchFamily="18" charset="0"/>
              </a:rPr>
              <a:t>These statements </a:t>
            </a:r>
            <a:r>
              <a:rPr lang="en-US" sz="3600" dirty="0">
                <a:effectLst/>
                <a:latin typeface="Times New Roman" panose="02020603050405020304" pitchFamily="18" charset="0"/>
              </a:rPr>
              <a:t>change execution of the statement block from its normal sequence. </a:t>
            </a:r>
            <a:r>
              <a:rPr lang="en-US" sz="3600" dirty="0">
                <a:latin typeface="Times New Roman" panose="02020603050405020304" pitchFamily="18" charset="0"/>
              </a:rPr>
              <a:t>There are basically three loop control statements viz., break, continue and </a:t>
            </a:r>
            <a:r>
              <a:rPr lang="en-US" sz="3600" dirty="0" err="1">
                <a:latin typeface="Times New Roman" panose="02020603050405020304" pitchFamily="18" charset="0"/>
              </a:rPr>
              <a:t>goto</a:t>
            </a:r>
            <a:r>
              <a:rPr lang="en-US" sz="3600" dirty="0">
                <a:latin typeface="Times New Roman" panose="02020603050405020304" pitchFamily="18" charset="0"/>
              </a:rPr>
              <a:t>.</a:t>
            </a:r>
          </a:p>
          <a:p>
            <a:pPr algn="just"/>
            <a:r>
              <a:rPr lang="en-US" sz="3600" b="1" i="1" dirty="0">
                <a:solidFill>
                  <a:srgbClr val="005893"/>
                </a:solidFill>
                <a:effectLst/>
                <a:latin typeface="Times New Roman" panose="02020603050405020304" pitchFamily="18" charset="0"/>
                <a:cs typeface="Times New Roman" panose="02020603050405020304" pitchFamily="18" charset="0"/>
              </a:rPr>
              <a:t>break</a:t>
            </a:r>
            <a:r>
              <a:rPr lang="en-US" sz="3600" b="1" dirty="0">
                <a:solidFill>
                  <a:srgbClr val="005893"/>
                </a:solidFill>
                <a:effectLst/>
                <a:latin typeface="Times New Roman" panose="02020603050405020304" pitchFamily="18" charset="0"/>
                <a:cs typeface="Times New Roman" panose="02020603050405020304" pitchFamily="18" charset="0"/>
              </a:rPr>
              <a:t> Statement</a:t>
            </a:r>
          </a:p>
          <a:p>
            <a:pPr marL="6184900" indent="-571500" algn="just">
              <a:buFont typeface="Arial" panose="020B0604020202020204" pitchFamily="34" charset="0"/>
              <a:buChar char="•"/>
            </a:pP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is used to terminate the loop prematurely in which it appears.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We know so far its usage with switch-case construct and its also widely used with for, while and do-while constructs.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When the compiler encounters a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statement, the control passes to the statement that follows the loop in which the break statement appears. </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syntax is quite simple, just type keyword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followed by a semi-colon.</a:t>
            </a:r>
          </a:p>
          <a:p>
            <a:pPr marL="5613400" algn="just"/>
            <a:r>
              <a:rPr lang="en-US" sz="3600" b="1" i="1" dirty="0">
                <a:latin typeface="Times New Roman" panose="02020603050405020304" pitchFamily="18" charset="0"/>
                <a:cs typeface="Times New Roman" panose="02020603050405020304" pitchFamily="18" charset="0"/>
              </a:rPr>
              <a:t>	  </a:t>
            </a:r>
            <a:r>
              <a:rPr lang="en-US" sz="3600" b="1" i="1" dirty="0">
                <a:effectLst/>
                <a:latin typeface="Times New Roman" panose="02020603050405020304" pitchFamily="18" charset="0"/>
                <a:cs typeface="Times New Roman" panose="02020603050405020304" pitchFamily="18" charset="0"/>
              </a:rPr>
              <a:t>break;</a:t>
            </a:r>
          </a:p>
        </p:txBody>
      </p:sp>
      <p:pic>
        <p:nvPicPr>
          <p:cNvPr id="4" name="Picture 3">
            <a:extLst>
              <a:ext uri="{FF2B5EF4-FFF2-40B4-BE49-F238E27FC236}">
                <a16:creationId xmlns:a16="http://schemas.microsoft.com/office/drawing/2014/main" xmlns="" id="{DECDCAAA-8595-2BA7-0038-BC6DE9A07518}"/>
              </a:ext>
            </a:extLst>
          </p:cNvPr>
          <p:cNvPicPr>
            <a:picLocks noChangeAspect="1"/>
          </p:cNvPicPr>
          <p:nvPr/>
        </p:nvPicPr>
        <p:blipFill>
          <a:blip r:embed="rId3"/>
          <a:stretch>
            <a:fillRect/>
          </a:stretch>
        </p:blipFill>
        <p:spPr>
          <a:xfrm>
            <a:off x="1289049" y="5578475"/>
            <a:ext cx="5652681" cy="3505200"/>
          </a:xfrm>
          <a:prstGeom prst="rect">
            <a:avLst/>
          </a:prstGeom>
        </p:spPr>
      </p:pic>
      <p:sp>
        <p:nvSpPr>
          <p:cNvPr id="3" name="Rectangle 2">
            <a:extLst>
              <a:ext uri="{FF2B5EF4-FFF2-40B4-BE49-F238E27FC236}">
                <a16:creationId xmlns:a16="http://schemas.microsoft.com/office/drawing/2014/main" xmlns="" id="{D397AFBE-9296-E166-3AA5-402AD7BFA8B8}"/>
              </a:ext>
            </a:extLst>
          </p:cNvPr>
          <p:cNvSpPr/>
          <p:nvPr/>
        </p:nvSpPr>
        <p:spPr>
          <a:xfrm>
            <a:off x="3422650" y="466378"/>
            <a:ext cx="547970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a:t>
            </a:r>
          </a:p>
        </p:txBody>
      </p:sp>
      <p:sp>
        <p:nvSpPr>
          <p:cNvPr id="5" name="Rectangle 4">
            <a:extLst>
              <a:ext uri="{FF2B5EF4-FFF2-40B4-BE49-F238E27FC236}">
                <a16:creationId xmlns:a16="http://schemas.microsoft.com/office/drawing/2014/main" xmlns="" id="{DE05BA4A-618F-35F5-6ED4-AAAB9096EE9D}"/>
              </a:ext>
            </a:extLst>
          </p:cNvPr>
          <p:cNvSpPr/>
          <p:nvPr/>
        </p:nvSpPr>
        <p:spPr>
          <a:xfrm>
            <a:off x="1441450" y="9079210"/>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break.</a:t>
            </a:r>
          </a:p>
        </p:txBody>
      </p:sp>
    </p:spTree>
    <p:extLst>
      <p:ext uri="{BB962C8B-B14F-4D97-AF65-F5344CB8AC3E}">
        <p14:creationId xmlns:p14="http://schemas.microsoft.com/office/powerpoint/2010/main" val="3292085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9CA82D8-5566-D1AA-734C-2FEE7E1EF26F}"/>
              </a:ext>
            </a:extLst>
          </p:cNvPr>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58901" y="1302947"/>
            <a:ext cx="17760950" cy="9694962"/>
          </a:xfrm>
          <a:prstGeom prst="rect">
            <a:avLst/>
          </a:prstGeom>
        </p:spPr>
        <p:txBody>
          <a:bodyPr wrap="square">
            <a:spAutoFit/>
          </a:bodyPr>
          <a:lstStyle/>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The following program given below shows how one can use a break statement to terminate the loop in which it is appears.</a:t>
            </a:r>
          </a:p>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As soon as ‘</a:t>
            </a:r>
            <a:r>
              <a:rPr lang="en-US" sz="3900" b="1" dirty="0" err="1">
                <a:effectLst/>
                <a:latin typeface="Times New Roman" panose="02020603050405020304" pitchFamily="18" charset="0"/>
                <a:cs typeface="Times New Roman" panose="02020603050405020304" pitchFamily="18" charset="0"/>
              </a:rPr>
              <a:t>i</a:t>
            </a:r>
            <a:r>
              <a:rPr lang="en-US" sz="3900" dirty="0">
                <a:effectLst/>
                <a:latin typeface="Times New Roman" panose="02020603050405020304" pitchFamily="18" charset="0"/>
                <a:cs typeface="Times New Roman" panose="02020603050405020304" pitchFamily="18" charset="0"/>
              </a:rPr>
              <a:t>’ becomes equal to 5, the break statement is executed and the control jumps to the statement following the while loop (i.e., return 0). Hence, the break statement is used to exit a loop from any point within its body, bypassing its normal termination expression.</a:t>
            </a:r>
            <a:endParaRPr lang="en-GB" sz="3900" dirty="0">
              <a:latin typeface="Times New Roman" panose="02020603050405020304" pitchFamily="18" charset="0"/>
              <a:cs typeface="Times New Roman" panose="02020603050405020304" pitchFamily="18" charset="0"/>
            </a:endParaRPr>
          </a:p>
          <a:p>
            <a:pPr marL="5645150" algn="just"/>
            <a:r>
              <a:rPr lang="en-US" sz="3900" b="1" i="1" dirty="0">
                <a:solidFill>
                  <a:srgbClr val="005893"/>
                </a:solidFill>
                <a:effectLst/>
                <a:latin typeface="Times New Roman" panose="02020603050405020304" pitchFamily="18" charset="0"/>
                <a:cs typeface="Times New Roman" panose="02020603050405020304" pitchFamily="18" charset="0"/>
              </a:rPr>
              <a:t>continue </a:t>
            </a:r>
            <a:r>
              <a:rPr lang="en-US" sz="3900" b="1" dirty="0">
                <a:solidFill>
                  <a:srgbClr val="005893"/>
                </a:solidFill>
                <a:effectLst/>
                <a:latin typeface="Times New Roman" panose="02020603050405020304" pitchFamily="18" charset="0"/>
                <a:cs typeface="Times New Roman" panose="02020603050405020304" pitchFamily="18" charset="0"/>
              </a:rPr>
              <a:t>Statement</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It is used </a:t>
            </a:r>
            <a:r>
              <a:rPr lang="en-US" sz="3900" dirty="0">
                <a:latin typeface="Times New Roman" panose="02020603050405020304" pitchFamily="18" charset="0"/>
                <a:cs typeface="Times New Roman" panose="02020603050405020304" pitchFamily="18" charset="0"/>
              </a:rPr>
              <a:t>to skip the iteration in the loop based on the condition. </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like the break statement, the continue statement cannot be used without an enclosing </a:t>
            </a:r>
            <a:r>
              <a:rPr lang="en-US" sz="3900" b="1" i="1" dirty="0">
                <a:effectLst/>
                <a:latin typeface="Times New Roman" panose="02020603050405020304" pitchFamily="18" charset="0"/>
                <a:cs typeface="Times New Roman" panose="02020603050405020304" pitchFamily="18" charset="0"/>
              </a:rPr>
              <a:t>for</a:t>
            </a:r>
            <a:r>
              <a:rPr lang="en-US" sz="3900" dirty="0">
                <a:effectLst/>
                <a:latin typeface="Times New Roman" panose="02020603050405020304" pitchFamily="18" charset="0"/>
                <a:cs typeface="Times New Roman" panose="02020603050405020304" pitchFamily="18" charset="0"/>
              </a:rPr>
              <a:t>, </a:t>
            </a:r>
            <a:r>
              <a:rPr lang="en-US" sz="3900" b="1" i="1" dirty="0">
                <a:effectLst/>
                <a:latin typeface="Times New Roman" panose="02020603050405020304" pitchFamily="18" charset="0"/>
                <a:cs typeface="Times New Roman" panose="02020603050405020304" pitchFamily="18" charset="0"/>
              </a:rPr>
              <a:t>while</a:t>
            </a:r>
            <a:r>
              <a:rPr lang="en-US" sz="3900" dirty="0">
                <a:effectLst/>
                <a:latin typeface="Times New Roman" panose="02020603050405020304" pitchFamily="18" charset="0"/>
                <a:cs typeface="Times New Roman" panose="02020603050405020304" pitchFamily="18" charset="0"/>
              </a:rPr>
              <a:t>, or </a:t>
            </a:r>
            <a:r>
              <a:rPr lang="en-US" sz="3900" b="1" i="1" dirty="0">
                <a:effectLst/>
                <a:latin typeface="Times New Roman" panose="02020603050405020304" pitchFamily="18" charset="0"/>
                <a:cs typeface="Times New Roman" panose="02020603050405020304" pitchFamily="18" charset="0"/>
              </a:rPr>
              <a:t>do–while</a:t>
            </a:r>
            <a:r>
              <a:rPr lang="en-US" sz="3900" dirty="0">
                <a:effectLst/>
                <a:latin typeface="Times New Roman" panose="02020603050405020304" pitchFamily="18" charset="0"/>
                <a:cs typeface="Times New Roman" panose="02020603050405020304" pitchFamily="18" charset="0"/>
              </a:rPr>
              <a:t> loop.</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When the compiler sees a </a:t>
            </a:r>
            <a:r>
              <a:rPr lang="en-US" sz="3900" b="1" i="1" dirty="0">
                <a:effectLst/>
                <a:latin typeface="Times New Roman" panose="02020603050405020304" pitchFamily="18" charset="0"/>
                <a:cs typeface="Times New Roman" panose="02020603050405020304" pitchFamily="18" charset="0"/>
              </a:rPr>
              <a:t>continue</a:t>
            </a:r>
            <a:r>
              <a:rPr lang="en-US" sz="3900" dirty="0">
                <a:effectLst/>
                <a:latin typeface="Times New Roman" panose="02020603050405020304" pitchFamily="18" charset="0"/>
                <a:cs typeface="Times New Roman" panose="02020603050405020304" pitchFamily="18" charset="0"/>
              </a:rPr>
              <a:t> statement, the statements after </a:t>
            </a:r>
            <a:r>
              <a:rPr lang="en-US" sz="3900" dirty="0">
                <a:latin typeface="Times New Roman" panose="02020603050405020304" pitchFamily="18" charset="0"/>
                <a:cs typeface="Times New Roman" panose="02020603050405020304" pitchFamily="18" charset="0"/>
              </a:rPr>
              <a:t>the </a:t>
            </a:r>
            <a:r>
              <a:rPr lang="en-US" sz="3900" b="1" i="1" dirty="0">
                <a:latin typeface="Times New Roman" panose="02020603050405020304" pitchFamily="18" charset="0"/>
                <a:cs typeface="Times New Roman" panose="02020603050405020304" pitchFamily="18" charset="0"/>
              </a:rPr>
              <a:t>continue</a:t>
            </a:r>
            <a:r>
              <a:rPr lang="en-US" sz="3900" dirty="0">
                <a:latin typeface="Times New Roman" panose="02020603050405020304" pitchFamily="18" charset="0"/>
                <a:cs typeface="Times New Roman" panose="02020603050405020304" pitchFamily="18" charset="0"/>
              </a:rPr>
              <a:t> statement are skipped and </a:t>
            </a:r>
            <a:r>
              <a:rPr lang="en-US" sz="3900" dirty="0">
                <a:effectLst/>
                <a:latin typeface="Times New Roman" panose="02020603050405020304" pitchFamily="18" charset="0"/>
                <a:cs typeface="Times New Roman" panose="02020603050405020304" pitchFamily="18" charset="0"/>
              </a:rPr>
              <a:t>then control is unconditionally transferred to code that tests the controlling expression. </a:t>
            </a:r>
          </a:p>
        </p:txBody>
      </p:sp>
      <p:sp>
        <p:nvSpPr>
          <p:cNvPr id="3" name="TextBox 2">
            <a:extLst>
              <a:ext uri="{FF2B5EF4-FFF2-40B4-BE49-F238E27FC236}">
                <a16:creationId xmlns:a16="http://schemas.microsoft.com/office/drawing/2014/main" xmlns="" id="{CB8184EB-7045-5FC3-7E39-BEAF14765F2E}"/>
              </a:ext>
            </a:extLst>
          </p:cNvPr>
          <p:cNvSpPr txBox="1"/>
          <p:nvPr/>
        </p:nvSpPr>
        <p:spPr>
          <a:xfrm>
            <a:off x="2813050" y="5045075"/>
            <a:ext cx="3995737" cy="5509200"/>
          </a:xfrm>
          <a:prstGeom prst="rect">
            <a:avLst/>
          </a:prstGeom>
          <a:noFill/>
          <a:ln w="12700">
            <a:solidFill>
              <a:schemeClr val="tx1"/>
            </a:solidFill>
          </a:ln>
        </p:spPr>
        <p:txBody>
          <a:bodyPr wrap="square">
            <a:spAutoFit/>
          </a:bodyPr>
          <a:lstStyle/>
          <a:p>
            <a:r>
              <a:rPr lang="en-US" sz="3200" dirty="0">
                <a:effectLst/>
                <a:latin typeface="Times New Roman" panose="02020603050405020304" pitchFamily="18" charset="0"/>
                <a:cs typeface="Times New Roman" panose="02020603050405020304" pitchFamily="18" charset="0"/>
              </a:rPr>
              <a:t>#include &lt;</a:t>
            </a:r>
            <a:r>
              <a:rPr lang="en-US" sz="3200" dirty="0" err="1">
                <a:effectLst/>
                <a:latin typeface="Times New Roman" panose="02020603050405020304" pitchFamily="18" charset="0"/>
                <a:cs typeface="Times New Roman" panose="02020603050405020304" pitchFamily="18" charset="0"/>
              </a:rPr>
              <a:t>stdio.h</a:t>
            </a:r>
            <a:r>
              <a:rPr lang="en-US" sz="3200" dirty="0">
                <a:effectLst/>
                <a:latin typeface="Times New Roman" panose="02020603050405020304" pitchFamily="18" charset="0"/>
                <a:cs typeface="Times New Roman" panose="02020603050405020304" pitchFamily="18" charset="0"/>
              </a:rPr>
              <a:t>&gt;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main(){</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0;</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while(</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&lt;=10)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if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==5)</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break;</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printf</a:t>
            </a:r>
            <a:r>
              <a:rPr lang="en-US" sz="3200" dirty="0">
                <a:effectLst/>
                <a:latin typeface="Times New Roman" panose="02020603050405020304" pitchFamily="18" charset="0"/>
                <a:cs typeface="Times New Roman" panose="02020603050405020304" pitchFamily="18" charset="0"/>
              </a:rPr>
              <a:t>("\t %d",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return 0;</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xmlns="" id="{4724E311-CA35-DF9B-D689-DA38A0C4CAAC}"/>
              </a:ext>
            </a:extLst>
          </p:cNvPr>
          <p:cNvSpPr/>
          <p:nvPr/>
        </p:nvSpPr>
        <p:spPr>
          <a:xfrm>
            <a:off x="3477067"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Tree>
    <p:extLst>
      <p:ext uri="{BB962C8B-B14F-4D97-AF65-F5344CB8AC3E}">
        <p14:creationId xmlns:p14="http://schemas.microsoft.com/office/powerpoint/2010/main" val="3018345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277580"/>
            <a:ext cx="18191162" cy="9787295"/>
          </a:xfrm>
          <a:prstGeom prst="rect">
            <a:avLst/>
          </a:prstGeom>
        </p:spPr>
        <p:txBody>
          <a:bodyPr wrap="square">
            <a:spAutoFit/>
          </a:bodyPr>
          <a:lstStyle/>
          <a:p>
            <a:pPr marL="6096000" indent="-571500" algn="just"/>
            <a:r>
              <a:rPr lang="en-US" sz="3500" b="1" dirty="0">
                <a:effectLst/>
                <a:latin typeface="Times New Roman" panose="02020603050405020304" pitchFamily="18" charset="0"/>
                <a:cs typeface="Times New Roman" panose="02020603050405020304" pitchFamily="18" charset="0"/>
              </a:rPr>
              <a:t>	syntax</a:t>
            </a:r>
            <a:r>
              <a:rPr lang="en-US" sz="3500" dirty="0">
                <a:effectLst/>
                <a:latin typeface="Times New Roman" panose="02020603050405020304" pitchFamily="18" charset="0"/>
                <a:cs typeface="Times New Roman" panose="02020603050405020304" pitchFamily="18" charset="0"/>
              </a:rPr>
              <a:t> </a:t>
            </a:r>
          </a:p>
          <a:p>
            <a:pPr marL="6096000" indent="-571500" algn="just"/>
            <a:r>
              <a:rPr lang="en-US" sz="3500" dirty="0">
                <a:effectLst/>
                <a:latin typeface="Times New Roman" panose="02020603050405020304" pitchFamily="18" charset="0"/>
                <a:cs typeface="Times New Roman" panose="02020603050405020304" pitchFamily="18" charset="0"/>
              </a:rPr>
              <a:t>	just type keyword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followed by a semi-colon.</a:t>
            </a:r>
          </a:p>
          <a:p>
            <a:pPr marL="6096000" indent="-571500" algn="just"/>
            <a:r>
              <a:rPr lang="en-US" sz="3500" b="1" i="1" dirty="0">
                <a:effectLst/>
                <a:latin typeface="Times New Roman" panose="02020603050405020304" pitchFamily="18" charset="0"/>
                <a:cs typeface="Times New Roman" panose="02020603050405020304" pitchFamily="18" charset="0"/>
              </a:rPr>
              <a:t>	continue;</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If the continue statement is used in a for loop, control is transferred to an expression that updates the loop variable. </a:t>
            </a:r>
          </a:p>
          <a:p>
            <a:pPr marL="6096000" indent="-571500" algn="just"/>
            <a:endParaRPr lang="en-US" sz="3500" b="1" dirty="0">
              <a:effectLst/>
              <a:latin typeface="Times New Roman" panose="02020603050405020304" pitchFamily="18" charset="0"/>
              <a:cs typeface="Times New Roman" panose="02020603050405020304" pitchFamily="18" charset="0"/>
            </a:endParaRPr>
          </a:p>
          <a:p>
            <a:pPr marL="990600" indent="-571500" algn="just"/>
            <a:r>
              <a:rPr lang="en-US" sz="3500" b="1" dirty="0">
                <a:solidFill>
                  <a:srgbClr val="005893"/>
                </a:solidFill>
                <a:effectLst/>
                <a:latin typeface="Times New Roman" panose="02020603050405020304" pitchFamily="18" charset="0"/>
                <a:cs typeface="Times New Roman" panose="02020603050405020304" pitchFamily="18" charset="0"/>
              </a:rPr>
              <a:t>Example,</a:t>
            </a:r>
            <a:endParaRPr lang="en-US" sz="3500" dirty="0">
              <a:solidFill>
                <a:srgbClr val="005893"/>
              </a:solidFill>
              <a:effectLst/>
              <a:latin typeface="Times New Roman" panose="02020603050405020304" pitchFamily="18" charset="0"/>
              <a:cs typeface="Times New Roman" panose="02020603050405020304" pitchFamily="18" charset="0"/>
            </a:endParaRP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Note that the code is meant to print numbers from 0 to 10. But the loop prints all numbers from 0 to 10 but skip printing of the number 5.</a:t>
            </a:r>
          </a:p>
          <a:p>
            <a:pPr marL="6096000" indent="-571500" algn="just">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In the following code when loop variable ‘</a:t>
            </a:r>
            <a:r>
              <a:rPr lang="en-US" sz="3500" b="1"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 becomes 5, if condition(</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==5) returns true and passes control to </a:t>
            </a:r>
            <a:r>
              <a:rPr lang="en-US" sz="3500" b="1" i="1" dirty="0">
                <a:latin typeface="Times New Roman" panose="02020603050405020304" pitchFamily="18" charset="0"/>
                <a:cs typeface="Times New Roman" panose="02020603050405020304" pitchFamily="18" charset="0"/>
              </a:rPr>
              <a:t>continue</a:t>
            </a:r>
            <a:r>
              <a:rPr lang="en-US" sz="3500" dirty="0">
                <a:latin typeface="Times New Roman" panose="02020603050405020304" pitchFamily="18" charset="0"/>
                <a:cs typeface="Times New Roman" panose="02020603050405020304" pitchFamily="18" charset="0"/>
              </a:rPr>
              <a:t> statement.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When the compiler encounters a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statement, the </a:t>
            </a:r>
            <a:r>
              <a:rPr lang="en-US" sz="3500" dirty="0" err="1">
                <a:effectLst/>
                <a:latin typeface="Times New Roman" panose="02020603050405020304" pitchFamily="18" charset="0"/>
                <a:cs typeface="Times New Roman" panose="02020603050405020304" pitchFamily="18" charset="0"/>
              </a:rPr>
              <a:t>printf</a:t>
            </a:r>
            <a:r>
              <a:rPr lang="en-US" sz="3500" dirty="0">
                <a:effectLst/>
                <a:latin typeface="Times New Roman" panose="02020603050405020304" pitchFamily="18" charset="0"/>
                <a:cs typeface="Times New Roman" panose="02020603050405020304" pitchFamily="18" charset="0"/>
              </a:rPr>
              <a:t>() statement is skipped and the control passes to the expression that increments the value of ‘</a:t>
            </a:r>
            <a:r>
              <a:rPr lang="en-US" sz="3500" dirty="0" err="1">
                <a:effectLst/>
                <a:latin typeface="Times New Roman" panose="02020603050405020304" pitchFamily="18" charset="0"/>
                <a:cs typeface="Times New Roman" panose="02020603050405020304" pitchFamily="18" charset="0"/>
              </a:rPr>
              <a:t>i</a:t>
            </a:r>
            <a:r>
              <a:rPr lang="en-US" sz="3500" dirty="0">
                <a:effectLst/>
                <a:latin typeface="Times New Roman" panose="02020603050405020304" pitchFamily="18" charset="0"/>
                <a:cs typeface="Times New Roman" panose="02020603050405020304" pitchFamily="18" charset="0"/>
              </a:rPr>
              <a:t>’ (i</a:t>
            </a:r>
            <a:r>
              <a:rPr lang="en-US" sz="3500" dirty="0">
                <a:latin typeface="Times New Roman" panose="02020603050405020304" pitchFamily="18" charset="0"/>
                <a:cs typeface="Times New Roman" panose="02020603050405020304" pitchFamily="18" charset="0"/>
              </a:rPr>
              <a:t>.e., </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a:t>
            </a:r>
            <a:r>
              <a:rPr lang="en-US" sz="3500" dirty="0">
                <a:effectLst/>
                <a:latin typeface="Times New Roman" panose="02020603050405020304" pitchFamily="18" charset="0"/>
                <a:cs typeface="Times New Roman" panose="02020603050405020304" pitchFamily="18" charset="0"/>
              </a:rPr>
              <a: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Unlike break,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make control to stay with the loop by skipping </a:t>
            </a:r>
            <a:r>
              <a:rPr lang="en-US" sz="3500" dirty="0">
                <a:latin typeface="Times New Roman" panose="02020603050405020304" pitchFamily="18" charset="0"/>
                <a:cs typeface="Times New Roman" panose="02020603050405020304" pitchFamily="18" charset="0"/>
              </a:rPr>
              <a:t>specific iteration in the loop.</a:t>
            </a:r>
            <a:endParaRPr lang="en-US" sz="350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62A9E9E-F6B1-9D82-1D85-CF471B8ECDB7}"/>
              </a:ext>
            </a:extLst>
          </p:cNvPr>
          <p:cNvSpPr txBox="1"/>
          <p:nvPr/>
        </p:nvSpPr>
        <p:spPr>
          <a:xfrm>
            <a:off x="1512358" y="5497096"/>
            <a:ext cx="5110692" cy="5262979"/>
          </a:xfrm>
          <a:prstGeom prst="rect">
            <a:avLst/>
          </a:prstGeom>
          <a:noFill/>
          <a:ln w="9525">
            <a:solidFill>
              <a:schemeClr val="tx1"/>
            </a:solidFill>
          </a:ln>
        </p:spPr>
        <p:txBody>
          <a:bodyPr wrap="square">
            <a:spAutoFit/>
          </a:bodyPr>
          <a:lstStyle/>
          <a:p>
            <a:r>
              <a:rPr lang="en-IN" sz="2800" dirty="0">
                <a:effectLst/>
                <a:latin typeface="Courier New" panose="02070309020205020404" pitchFamily="49" charset="0"/>
              </a:rPr>
              <a:t>#include &lt;</a:t>
            </a:r>
            <a:r>
              <a:rPr lang="en-IN" sz="2800" dirty="0" err="1">
                <a:effectLst/>
                <a:latin typeface="Courier New" panose="02070309020205020404" pitchFamily="49" charset="0"/>
              </a:rPr>
              <a:t>stdio.h</a:t>
            </a:r>
            <a:r>
              <a:rPr lang="en-IN" sz="2800" dirty="0">
                <a:effectLst/>
                <a:latin typeface="Courier New" panose="02070309020205020404" pitchFamily="49" charset="0"/>
              </a:rPr>
              <a:t>&gt;</a:t>
            </a:r>
            <a:r>
              <a:rPr lang="en-IN" sz="2800" dirty="0"/>
              <a:t/>
            </a:r>
            <a:br>
              <a:rPr lang="en-IN" sz="2800" dirty="0"/>
            </a:br>
            <a:r>
              <a:rPr lang="en-IN" sz="2800" dirty="0">
                <a:effectLst/>
                <a:latin typeface="Courier New" panose="02070309020205020404" pitchFamily="49" charset="0"/>
              </a:rPr>
              <a:t>int main()</a:t>
            </a:r>
            <a:r>
              <a:rPr lang="en-IN" sz="2800" dirty="0"/>
              <a:t/>
            </a:r>
            <a:br>
              <a:rPr lang="en-IN" sz="2800" dirty="0"/>
            </a:br>
            <a:r>
              <a:rPr lang="en-IN" sz="2800" dirty="0">
                <a:effectLst/>
                <a:latin typeface="Courier New" panose="02070309020205020404" pitchFamily="49" charset="0"/>
              </a:rPr>
              <a:t>{</a:t>
            </a:r>
            <a:r>
              <a:rPr lang="en-IN" sz="2800" dirty="0"/>
              <a:t/>
            </a:r>
            <a:br>
              <a:rPr lang="en-IN" sz="2800" dirty="0"/>
            </a:br>
            <a:r>
              <a:rPr lang="en-IN" sz="2800" dirty="0">
                <a:effectLst/>
                <a:latin typeface="Courier New" panose="02070309020205020404" pitchFamily="49" charset="0"/>
              </a:rPr>
              <a:t>int </a:t>
            </a:r>
            <a:r>
              <a:rPr lang="en-IN" sz="2800" dirty="0" err="1">
                <a:effectLst/>
                <a:latin typeface="Courier New" panose="02070309020205020404" pitchFamily="49" charset="0"/>
              </a:rPr>
              <a:t>i</a:t>
            </a:r>
            <a:r>
              <a:rPr lang="en-IN" sz="2800" dirty="0">
                <a:effectLst/>
                <a:latin typeface="Courier New" panose="02070309020205020404" pitchFamily="49" charset="0"/>
              </a:rPr>
              <a:t>;</a:t>
            </a:r>
            <a:r>
              <a:rPr lang="en-IN" sz="2800" dirty="0"/>
              <a:t/>
            </a:r>
            <a:br>
              <a:rPr lang="en-IN" sz="2800" dirty="0"/>
            </a:br>
            <a:r>
              <a:rPr lang="en-IN" sz="2800" dirty="0">
                <a:effectLst/>
                <a:latin typeface="Times New Roman" panose="02020603050405020304" pitchFamily="18" charset="0"/>
              </a:rPr>
              <a:t>for(</a:t>
            </a:r>
            <a:r>
              <a:rPr lang="en-IN" sz="2800" dirty="0" err="1">
                <a:effectLst/>
                <a:latin typeface="Times New Roman" panose="02020603050405020304" pitchFamily="18" charset="0"/>
              </a:rPr>
              <a:t>i</a:t>
            </a:r>
            <a:r>
              <a:rPr lang="en-IN" sz="2800" dirty="0">
                <a:effectLst/>
                <a:latin typeface="Times New Roman" panose="02020603050405020304" pitchFamily="18" charset="0"/>
              </a:rPr>
              <a:t>=0;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&lt;= 10;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a:t>
            </a:r>
            <a:r>
              <a:rPr lang="en-IN" sz="2800" dirty="0"/>
              <a:t/>
            </a:r>
            <a:br>
              <a:rPr lang="en-IN" sz="2800" dirty="0"/>
            </a:br>
            <a:r>
              <a:rPr lang="en-IN" sz="2800" dirty="0">
                <a:effectLst/>
                <a:latin typeface="Courier New" panose="02070309020205020404" pitchFamily="49" charset="0"/>
              </a:rPr>
              <a:t>{</a:t>
            </a:r>
            <a:r>
              <a:rPr lang="en-IN" sz="2800" dirty="0"/>
              <a:t/>
            </a:r>
            <a:br>
              <a:rPr lang="en-IN" sz="2800" dirty="0"/>
            </a:br>
            <a:r>
              <a:rPr lang="en-IN" sz="2800" dirty="0">
                <a:effectLst/>
                <a:latin typeface="Times New Roman" panose="02020603050405020304" pitchFamily="18" charset="0"/>
              </a:rPr>
              <a:t>if (</a:t>
            </a:r>
            <a:r>
              <a:rPr lang="en-IN" sz="2800" dirty="0" err="1">
                <a:effectLst/>
                <a:latin typeface="Times New Roman" panose="02020603050405020304" pitchFamily="18" charset="0"/>
              </a:rPr>
              <a:t>i</a:t>
            </a:r>
            <a:r>
              <a:rPr lang="en-IN" sz="2800" dirty="0">
                <a:effectLst/>
                <a:latin typeface="Times New Roman" panose="02020603050405020304" pitchFamily="18" charset="0"/>
              </a:rPr>
              <a:t>==5)</a:t>
            </a:r>
          </a:p>
          <a:p>
            <a:r>
              <a:rPr lang="en-US" sz="2800" dirty="0">
                <a:effectLst/>
                <a:latin typeface="Courier New" panose="02070309020205020404" pitchFamily="49" charset="0"/>
              </a:rPr>
              <a:t>continue;</a:t>
            </a:r>
            <a:r>
              <a:rPr lang="en-US" sz="2800" dirty="0"/>
              <a:t/>
            </a:r>
            <a:br>
              <a:rPr lang="en-US" sz="2800" dirty="0"/>
            </a:br>
            <a:r>
              <a:rPr lang="en-US" sz="2800" dirty="0" err="1">
                <a:effectLst/>
                <a:latin typeface="Courier New" panose="02070309020205020404" pitchFamily="49" charset="0"/>
              </a:rPr>
              <a:t>printf</a:t>
            </a:r>
            <a:r>
              <a:rPr lang="en-US" sz="2800" dirty="0">
                <a:effectLst/>
                <a:latin typeface="Courier New" panose="02070309020205020404" pitchFamily="49" charset="0"/>
              </a:rPr>
              <a:t>("\t %d", </a:t>
            </a:r>
            <a:r>
              <a:rPr lang="en-US" sz="2800" dirty="0" err="1">
                <a:effectLst/>
                <a:latin typeface="Courier New" panose="02070309020205020404" pitchFamily="49" charset="0"/>
              </a:rPr>
              <a:t>i</a:t>
            </a:r>
            <a:r>
              <a:rPr lang="en-US" sz="2800" dirty="0">
                <a:effectLst/>
                <a:latin typeface="Courier New" panose="02070309020205020404" pitchFamily="49" charset="0"/>
              </a:rPr>
              <a:t>);</a:t>
            </a:r>
            <a:r>
              <a:rPr lang="en-US" sz="2800" dirty="0"/>
              <a:t/>
            </a:r>
            <a:br>
              <a:rPr lang="en-US" sz="2800" dirty="0"/>
            </a:br>
            <a:r>
              <a:rPr lang="en-US" sz="2800" dirty="0">
                <a:effectLst/>
                <a:latin typeface="Courier New" panose="02070309020205020404" pitchFamily="49" charset="0"/>
              </a:rPr>
              <a:t>}</a:t>
            </a:r>
            <a:r>
              <a:rPr lang="en-US" sz="2800" dirty="0"/>
              <a:t/>
            </a:r>
            <a:br>
              <a:rPr lang="en-US" sz="2800" dirty="0"/>
            </a:br>
            <a:r>
              <a:rPr lang="en-US" sz="2800" dirty="0">
                <a:effectLst/>
                <a:latin typeface="Times New Roman" panose="02020603050405020304" pitchFamily="18" charset="0"/>
              </a:rPr>
              <a:t>return 0;</a:t>
            </a:r>
            <a:r>
              <a:rPr lang="en-US" sz="2800" dirty="0"/>
              <a:t/>
            </a:r>
            <a:br>
              <a:rPr lang="en-US" sz="2800" dirty="0"/>
            </a:br>
            <a:r>
              <a:rPr lang="en-US" sz="2800" dirty="0">
                <a:effectLst/>
                <a:latin typeface="Courier New" panose="02070309020205020404" pitchFamily="49" charset="0"/>
              </a:rPr>
              <a:t>}</a:t>
            </a:r>
            <a:endParaRPr lang="en-IN" sz="2800" dirty="0"/>
          </a:p>
        </p:txBody>
      </p:sp>
      <p:pic>
        <p:nvPicPr>
          <p:cNvPr id="5" name="Picture 4">
            <a:extLst>
              <a:ext uri="{FF2B5EF4-FFF2-40B4-BE49-F238E27FC236}">
                <a16:creationId xmlns:a16="http://schemas.microsoft.com/office/drawing/2014/main" xmlns="" id="{4B556291-BBEB-9FE2-C2DC-8D74F16C5B0B}"/>
              </a:ext>
            </a:extLst>
          </p:cNvPr>
          <p:cNvPicPr>
            <a:picLocks noChangeAspect="1"/>
          </p:cNvPicPr>
          <p:nvPr/>
        </p:nvPicPr>
        <p:blipFill>
          <a:blip r:embed="rId3"/>
          <a:stretch>
            <a:fillRect/>
          </a:stretch>
        </p:blipFill>
        <p:spPr>
          <a:xfrm>
            <a:off x="1511061" y="1311275"/>
            <a:ext cx="5569189" cy="3498133"/>
          </a:xfrm>
          <a:prstGeom prst="rect">
            <a:avLst/>
          </a:prstGeom>
        </p:spPr>
      </p:pic>
      <p:sp>
        <p:nvSpPr>
          <p:cNvPr id="4" name="Rectangle 3">
            <a:extLst>
              <a:ext uri="{FF2B5EF4-FFF2-40B4-BE49-F238E27FC236}">
                <a16:creationId xmlns:a16="http://schemas.microsoft.com/office/drawing/2014/main" xmlns="" id="{3FFC38AF-EDD5-14D9-58BD-147628AFAC35}"/>
              </a:ext>
            </a:extLst>
          </p:cNvPr>
          <p:cNvSpPr/>
          <p:nvPr/>
        </p:nvSpPr>
        <p:spPr>
          <a:xfrm>
            <a:off x="3422650" y="455239"/>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xmlns="" id="{8883E19D-8E95-A511-9D35-37B159C02AF4}"/>
              </a:ext>
            </a:extLst>
          </p:cNvPr>
          <p:cNvSpPr/>
          <p:nvPr/>
        </p:nvSpPr>
        <p:spPr>
          <a:xfrm>
            <a:off x="2355850" y="45878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00559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FF689C5-936C-F207-F799-97DEA4FE5FE2}"/>
              </a:ext>
            </a:extLst>
          </p:cNvPr>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60450" y="2149475"/>
            <a:ext cx="17907000" cy="8956298"/>
          </a:xfrm>
          <a:prstGeom prst="rect">
            <a:avLst/>
          </a:prstGeom>
        </p:spPr>
        <p:txBody>
          <a:bodyPr wrap="square">
            <a:spAutoFit/>
          </a:bodyPr>
          <a:lstStyle/>
          <a:p>
            <a:pPr marL="6275388" indent="-571500" algn="just">
              <a:buFont typeface="Arial" panose="020B0604020202020204" pitchFamily="34" charset="0"/>
              <a:buChar char="•"/>
            </a:pPr>
            <a:r>
              <a:rPr lang="en-US" sz="3200" b="1" i="1" dirty="0" err="1">
                <a:solidFill>
                  <a:srgbClr val="005893"/>
                </a:solidFill>
                <a:latin typeface="Times New Roman" panose="02020603050405020304" pitchFamily="18" charset="0"/>
              </a:rPr>
              <a:t>g</a:t>
            </a:r>
            <a:r>
              <a:rPr lang="en-US" sz="3200" b="1" i="1" dirty="0" err="1">
                <a:solidFill>
                  <a:srgbClr val="005893"/>
                </a:solidFill>
                <a:effectLst/>
                <a:latin typeface="Times New Roman" panose="02020603050405020304" pitchFamily="18" charset="0"/>
              </a:rPr>
              <a:t>oto</a:t>
            </a:r>
            <a:r>
              <a:rPr lang="en-US" sz="3200" b="1" dirty="0">
                <a:solidFill>
                  <a:srgbClr val="005893"/>
                </a:solidFill>
                <a:effectLst/>
                <a:latin typeface="Times New Roman" panose="02020603050405020304" pitchFamily="18" charset="0"/>
              </a:rPr>
              <a:t> statement</a:t>
            </a:r>
            <a:r>
              <a:rPr lang="en-US" sz="3200" b="1" dirty="0">
                <a:effectLst/>
                <a:latin typeface="Times New Roman" panose="02020603050405020304" pitchFamily="18" charset="0"/>
              </a:rPr>
              <a:t>:</a:t>
            </a:r>
            <a:r>
              <a:rPr lang="en-US" sz="3200" dirty="0">
                <a:effectLst/>
                <a:latin typeface="Times New Roman" panose="02020603050405020304" pitchFamily="18" charset="0"/>
              </a:rPr>
              <a:t> It is used </a:t>
            </a:r>
            <a:r>
              <a:rPr lang="en-US" sz="3200" dirty="0">
                <a:latin typeface="Times New Roman" panose="02020603050405020304" pitchFamily="18" charset="0"/>
              </a:rPr>
              <a:t>for unconditional transfer of control from </a:t>
            </a:r>
            <a:r>
              <a:rPr lang="en-US" sz="3200" dirty="0" err="1">
                <a:effectLst/>
                <a:latin typeface="Times New Roman" panose="02020603050405020304" pitchFamily="18" charset="0"/>
              </a:rPr>
              <a:t>goto</a:t>
            </a:r>
            <a:r>
              <a:rPr lang="en-US" sz="3200" dirty="0">
                <a:effectLst/>
                <a:latin typeface="Times New Roman" panose="02020603050405020304" pitchFamily="18" charset="0"/>
              </a:rPr>
              <a:t> statement to a labeled statement in the program. </a:t>
            </a:r>
            <a:r>
              <a:rPr lang="en-US" sz="3200" dirty="0">
                <a:latin typeface="Times New Roman" panose="02020603050405020304" pitchFamily="18" charset="0"/>
              </a:rPr>
              <a:t>Before using </a:t>
            </a:r>
            <a:r>
              <a:rPr lang="en-US" sz="3200" dirty="0" err="1">
                <a:latin typeface="Times New Roman" panose="02020603050405020304" pitchFamily="18" charset="0"/>
              </a:rPr>
              <a:t>goto</a:t>
            </a:r>
            <a:r>
              <a:rPr lang="en-US" sz="3200" dirty="0">
                <a:latin typeface="Times New Roman" panose="02020603050405020304" pitchFamily="18" charset="0"/>
              </a:rPr>
              <a:t> statement one needs to label statement or statement block to which he/she wants to transfer control from </a:t>
            </a:r>
            <a:r>
              <a:rPr lang="en-US" sz="3200" dirty="0" err="1">
                <a:latin typeface="Times New Roman" panose="02020603050405020304" pitchFamily="18" charset="0"/>
              </a:rPr>
              <a:t>goto</a:t>
            </a:r>
            <a:r>
              <a:rPr lang="en-US" sz="3200" dirty="0">
                <a:latin typeface="Times New Roman" panose="02020603050405020304" pitchFamily="18" charset="0"/>
              </a:rPr>
              <a:t> statement.</a:t>
            </a:r>
          </a:p>
          <a:p>
            <a:pPr marL="6275388" indent="-571500" algn="just">
              <a:buFont typeface="Arial" panose="020B0604020202020204" pitchFamily="34" charset="0"/>
              <a:buChar char="•"/>
            </a:pPr>
            <a:r>
              <a:rPr lang="en-US" sz="3200" dirty="0">
                <a:effectLst/>
                <a:latin typeface="Times New Roman" panose="02020603050405020304" pitchFamily="18" charset="0"/>
              </a:rPr>
              <a:t>Use of </a:t>
            </a:r>
            <a:r>
              <a:rPr lang="en-US" sz="3200" dirty="0" err="1">
                <a:effectLst/>
                <a:latin typeface="Times New Roman" panose="02020603050405020304" pitchFamily="18" charset="0"/>
              </a:rPr>
              <a:t>goto</a:t>
            </a:r>
            <a:r>
              <a:rPr lang="en-US" sz="3200" dirty="0">
                <a:effectLst/>
                <a:latin typeface="Times New Roman" panose="02020603050405020304" pitchFamily="18" charset="0"/>
              </a:rPr>
              <a:t> statement is highly discouraged in any programming language because it makes it difficult to trace the flow of control in a program, making the program hard to understand and hard to modify.</a:t>
            </a:r>
          </a:p>
          <a:p>
            <a:pPr marL="715963" indent="-571500" algn="just">
              <a:buFont typeface="Arial" panose="020B0604020202020204" pitchFamily="34" charset="0"/>
              <a:buChar char="•"/>
            </a:pPr>
            <a:r>
              <a:rPr lang="en-US" sz="3200" dirty="0">
                <a:latin typeface="Times New Roman" panose="02020603050405020304" pitchFamily="18" charset="0"/>
              </a:rPr>
              <a:t>In the following example, the for loop is supposed to print numbers from 0 to 10, but when the counter variable ‘</a:t>
            </a:r>
            <a:r>
              <a:rPr lang="en-US" sz="3200" b="1" dirty="0" err="1">
                <a:latin typeface="Times New Roman" panose="02020603050405020304" pitchFamily="18" charset="0"/>
              </a:rPr>
              <a:t>i</a:t>
            </a:r>
            <a:r>
              <a:rPr lang="en-US" sz="3200" b="1" dirty="0">
                <a:latin typeface="Times New Roman" panose="02020603050405020304" pitchFamily="18" charset="0"/>
              </a:rPr>
              <a:t>’</a:t>
            </a:r>
            <a:r>
              <a:rPr lang="en-US" sz="3200" dirty="0">
                <a:latin typeface="Times New Roman" panose="02020603050405020304" pitchFamily="18" charset="0"/>
              </a:rPr>
              <a:t> becomes 5, if statement evaluates the condition (</a:t>
            </a:r>
            <a:r>
              <a:rPr lang="en-US" sz="3200" dirty="0" err="1">
                <a:latin typeface="Times New Roman" panose="02020603050405020304" pitchFamily="18" charset="0"/>
              </a:rPr>
              <a:t>i</a:t>
            </a:r>
            <a:r>
              <a:rPr lang="en-US" sz="3200" dirty="0">
                <a:latin typeface="Times New Roman" panose="02020603050405020304" pitchFamily="18" charset="0"/>
              </a:rPr>
              <a:t>==5).</a:t>
            </a:r>
          </a:p>
          <a:p>
            <a:pPr marL="8964613" indent="-571500" algn="just">
              <a:buFont typeface="Arial" panose="020B0604020202020204" pitchFamily="34" charset="0"/>
              <a:buChar char="•"/>
            </a:pPr>
            <a:r>
              <a:rPr lang="en-US" sz="3200" dirty="0">
                <a:latin typeface="Times New Roman" panose="02020603050405020304" pitchFamily="18" charset="0"/>
              </a:rPr>
              <a:t>If condition is true, then the control passed to </a:t>
            </a:r>
            <a:r>
              <a:rPr lang="en-US" sz="3200" b="1" i="1" dirty="0" err="1">
                <a:latin typeface="Times New Roman" panose="02020603050405020304" pitchFamily="18" charset="0"/>
              </a:rPr>
              <a:t>printf</a:t>
            </a:r>
            <a:r>
              <a:rPr lang="en-US" sz="3200" dirty="0">
                <a:latin typeface="Times New Roman" panose="02020603050405020304" pitchFamily="18" charset="0"/>
              </a:rPr>
              <a:t> statement and reads user choice value, and now inner </a:t>
            </a:r>
            <a:r>
              <a:rPr lang="en-US" sz="3200" b="1" i="1" dirty="0">
                <a:latin typeface="Times New Roman" panose="02020603050405020304" pitchFamily="18" charset="0"/>
              </a:rPr>
              <a:t>if</a:t>
            </a:r>
            <a:r>
              <a:rPr lang="en-US" sz="3200" dirty="0">
                <a:latin typeface="Times New Roman" panose="02020603050405020304" pitchFamily="18" charset="0"/>
              </a:rPr>
              <a:t> condition (choice==‘y’) is evaluated. Otherwise control passed to exit(0), that makes the program to exit.</a:t>
            </a:r>
          </a:p>
          <a:p>
            <a:pPr marL="8964613" indent="-571500" algn="just">
              <a:buFont typeface="Arial" panose="020B0604020202020204" pitchFamily="34" charset="0"/>
              <a:buChar char="•"/>
            </a:pPr>
            <a:r>
              <a:rPr lang="en-US" sz="3200" dirty="0">
                <a:latin typeface="Times New Roman" panose="02020603050405020304" pitchFamily="18" charset="0"/>
              </a:rPr>
              <a:t>If the outcome of the condition (choice==‘y’) is true, now control is passed to </a:t>
            </a:r>
            <a:r>
              <a:rPr lang="en-US" sz="3200" dirty="0" err="1">
                <a:latin typeface="Times New Roman" panose="02020603050405020304" pitchFamily="18" charset="0"/>
              </a:rPr>
              <a:t>goto</a:t>
            </a:r>
            <a:r>
              <a:rPr lang="en-US" sz="3200" dirty="0">
                <a:latin typeface="Times New Roman" panose="02020603050405020304" pitchFamily="18" charset="0"/>
              </a:rPr>
              <a:t> statement, which passes control to label </a:t>
            </a:r>
            <a:r>
              <a:rPr lang="en-US" sz="3200" b="1" i="1" dirty="0">
                <a:latin typeface="Times New Roman" panose="02020603050405020304" pitchFamily="18" charset="0"/>
              </a:rPr>
              <a:t>repeat1to4</a:t>
            </a:r>
            <a:r>
              <a:rPr lang="en-US" sz="3200" dirty="0">
                <a:latin typeface="Times New Roman" panose="02020603050405020304" pitchFamily="18" charset="0"/>
              </a:rPr>
              <a:t> just before the </a:t>
            </a:r>
            <a:r>
              <a:rPr lang="en-US" sz="3200" b="1" i="1" dirty="0">
                <a:latin typeface="Times New Roman" panose="02020603050405020304" pitchFamily="18" charset="0"/>
              </a:rPr>
              <a:t>for</a:t>
            </a:r>
            <a:r>
              <a:rPr lang="en-US" sz="3200" dirty="0">
                <a:latin typeface="Times New Roman" panose="02020603050405020304" pitchFamily="18" charset="0"/>
              </a:rPr>
              <a:t> loop and </a:t>
            </a:r>
            <a:r>
              <a:rPr lang="en-US" sz="3200" b="1" i="1" dirty="0">
                <a:latin typeface="Times New Roman" panose="02020603050405020304" pitchFamily="18" charset="0"/>
              </a:rPr>
              <a:t>for </a:t>
            </a:r>
            <a:r>
              <a:rPr lang="en-US" sz="3200" dirty="0">
                <a:latin typeface="Times New Roman" panose="02020603050405020304" pitchFamily="18" charset="0"/>
              </a:rPr>
              <a:t>loop restarts again.</a:t>
            </a:r>
          </a:p>
        </p:txBody>
      </p:sp>
      <p:sp>
        <p:nvSpPr>
          <p:cNvPr id="3" name="TextBox 2">
            <a:extLst>
              <a:ext uri="{FF2B5EF4-FFF2-40B4-BE49-F238E27FC236}">
                <a16:creationId xmlns:a16="http://schemas.microsoft.com/office/drawing/2014/main" xmlns="" id="{862A9E9E-F6B1-9D82-1D85-CF471B8ECDB7}"/>
              </a:ext>
            </a:extLst>
          </p:cNvPr>
          <p:cNvSpPr txBox="1"/>
          <p:nvPr/>
        </p:nvSpPr>
        <p:spPr>
          <a:xfrm>
            <a:off x="2121958" y="6909891"/>
            <a:ext cx="7091892" cy="4154984"/>
          </a:xfrm>
          <a:prstGeom prst="rect">
            <a:avLst/>
          </a:prstGeom>
          <a:noFill/>
          <a:ln w="9525">
            <a:noFill/>
          </a:ln>
        </p:spPr>
        <p:txBody>
          <a:bodyPr wrap="square">
            <a:spAutoFit/>
          </a:bodyPr>
          <a:lstStyle/>
          <a:p>
            <a:r>
              <a:rPr lang="en-IN" sz="2400" dirty="0">
                <a:effectLst/>
                <a:latin typeface="Courier New" panose="02070309020205020404" pitchFamily="49" charset="0"/>
              </a:rPr>
              <a:t>#include &lt;</a:t>
            </a:r>
            <a:r>
              <a:rPr lang="en-IN" sz="2400" dirty="0" err="1">
                <a:effectLst/>
                <a:latin typeface="Courier New" panose="02070309020205020404" pitchFamily="49" charset="0"/>
              </a:rPr>
              <a:t>stdio.h</a:t>
            </a:r>
            <a:r>
              <a:rPr lang="en-IN" sz="2400" dirty="0">
                <a:effectLst/>
                <a:latin typeface="Courier New" panose="02070309020205020404" pitchFamily="49" charset="0"/>
              </a:rPr>
              <a:t>&gt;</a:t>
            </a:r>
            <a:r>
              <a:rPr lang="en-IN" sz="2400" dirty="0"/>
              <a:t/>
            </a:r>
            <a:br>
              <a:rPr lang="en-IN" sz="2400" dirty="0"/>
            </a:br>
            <a:r>
              <a:rPr lang="en-IN" sz="2400" dirty="0">
                <a:effectLst/>
                <a:latin typeface="Courier New" panose="02070309020205020404" pitchFamily="49" charset="0"/>
              </a:rPr>
              <a:t>int main()</a:t>
            </a:r>
            <a:r>
              <a:rPr lang="en-IN" sz="2400" dirty="0"/>
              <a:t/>
            </a:r>
            <a:br>
              <a:rPr lang="en-IN" sz="2400" dirty="0"/>
            </a:br>
            <a:r>
              <a:rPr lang="en-IN" sz="2400" dirty="0">
                <a:effectLst/>
                <a:latin typeface="Courier New" panose="02070309020205020404" pitchFamily="49" charset="0"/>
              </a:rPr>
              <a:t>{</a:t>
            </a:r>
            <a:r>
              <a:rPr lang="en-IN" sz="2400" dirty="0"/>
              <a:t/>
            </a:r>
            <a:br>
              <a:rPr lang="en-IN" sz="2400" dirty="0"/>
            </a:br>
            <a:r>
              <a:rPr lang="en-IN" sz="2400" dirty="0">
                <a:effectLst/>
                <a:latin typeface="Courier New" panose="02070309020205020404" pitchFamily="49" charset="0"/>
              </a:rPr>
              <a:t>int </a:t>
            </a:r>
            <a:r>
              <a:rPr lang="en-IN" sz="2400" dirty="0" err="1">
                <a:effectLst/>
                <a:latin typeface="Courier New" panose="02070309020205020404" pitchFamily="49" charset="0"/>
              </a:rPr>
              <a:t>i</a:t>
            </a:r>
            <a:r>
              <a:rPr lang="en-IN" sz="2400" dirty="0">
                <a:effectLst/>
                <a:latin typeface="Courier New" panose="02070309020205020404" pitchFamily="49" charset="0"/>
              </a:rPr>
              <a:t>;</a:t>
            </a:r>
          </a:p>
          <a:p>
            <a:r>
              <a:rPr lang="en-IN" sz="2400" dirty="0">
                <a:latin typeface="Courier New" panose="02070309020205020404" pitchFamily="49" charset="0"/>
              </a:rPr>
              <a:t>char choice;</a:t>
            </a:r>
            <a:endParaRPr lang="en-IN" sz="2400" dirty="0">
              <a:effectLst/>
              <a:latin typeface="Courier New" panose="02070309020205020404" pitchFamily="49" charset="0"/>
            </a:endParaRPr>
          </a:p>
          <a:p>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effectLst/>
                <a:latin typeface="Times New Roman" panose="02020603050405020304" pitchFamily="18" charset="0"/>
              </a:rPr>
              <a:t>for(</a:t>
            </a:r>
            <a:r>
              <a:rPr lang="en-IN" sz="2400" dirty="0" err="1">
                <a:effectLst/>
                <a:latin typeface="Times New Roman" panose="02020603050405020304" pitchFamily="18" charset="0"/>
              </a:rPr>
              <a:t>i</a:t>
            </a:r>
            <a:r>
              <a:rPr lang="en-IN" sz="2400" dirty="0">
                <a:effectLst/>
                <a:latin typeface="Times New Roman" panose="02020603050405020304" pitchFamily="18" charset="0"/>
              </a:rPr>
              <a:t>=0;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&lt;= 10;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a:t>
            </a:r>
            <a:r>
              <a:rPr lang="en-IN" sz="2400" dirty="0"/>
              <a:t/>
            </a:r>
            <a:br>
              <a:rPr lang="en-IN" sz="2400" dirty="0"/>
            </a:br>
            <a:r>
              <a:rPr lang="en-IN" sz="2400" dirty="0">
                <a:effectLst/>
                <a:latin typeface="Courier New" panose="02070309020205020404" pitchFamily="49" charset="0"/>
              </a:rPr>
              <a:t>{</a:t>
            </a:r>
            <a:r>
              <a:rPr lang="en-IN" sz="2400" dirty="0"/>
              <a:t/>
            </a:r>
            <a:br>
              <a:rPr lang="en-IN" sz="2400" dirty="0"/>
            </a:br>
            <a:r>
              <a:rPr lang="en-IN" sz="2400" dirty="0">
                <a:effectLst/>
                <a:latin typeface="Times New Roman" panose="02020603050405020304" pitchFamily="18" charset="0"/>
              </a:rPr>
              <a:t>if (</a:t>
            </a:r>
            <a:r>
              <a:rPr lang="en-IN" sz="2400" dirty="0" err="1">
                <a:effectLst/>
                <a:latin typeface="Times New Roman" panose="02020603050405020304" pitchFamily="18" charset="0"/>
              </a:rPr>
              <a:t>i</a:t>
            </a:r>
            <a:r>
              <a:rPr lang="en-IN" sz="2400" dirty="0">
                <a:effectLst/>
                <a:latin typeface="Times New Roman" panose="02020603050405020304" pitchFamily="18" charset="0"/>
              </a:rPr>
              <a:t>==5){</a:t>
            </a:r>
          </a:p>
          <a:p>
            <a:r>
              <a:rPr lang="en-IN" sz="2400" dirty="0" err="1">
                <a:latin typeface="Times New Roman" panose="02020603050405020304" pitchFamily="18" charset="0"/>
              </a:rPr>
              <a:t>printf</a:t>
            </a:r>
            <a:r>
              <a:rPr lang="en-IN" sz="2400" dirty="0">
                <a:latin typeface="Times New Roman" panose="02020603050405020304" pitchFamily="18" charset="0"/>
              </a:rPr>
              <a:t>(“Do you want print 1-4 again [y/n]: ?”);</a:t>
            </a:r>
          </a:p>
          <a:p>
            <a:r>
              <a:rPr lang="en-IN" sz="2400" dirty="0" err="1">
                <a:latin typeface="Times New Roman" panose="02020603050405020304" pitchFamily="18" charset="0"/>
              </a:rPr>
              <a:t>s</a:t>
            </a:r>
            <a:r>
              <a:rPr lang="en-IN" sz="2400" dirty="0" err="1">
                <a:effectLst/>
                <a:latin typeface="Times New Roman" panose="02020603050405020304" pitchFamily="18" charset="0"/>
              </a:rPr>
              <a:t>canf</a:t>
            </a:r>
            <a:r>
              <a:rPr lang="en-IN" sz="2400" dirty="0">
                <a:latin typeface="Times New Roman" panose="02020603050405020304" pitchFamily="18" charset="0"/>
              </a:rPr>
              <a:t>(“%</a:t>
            </a:r>
            <a:r>
              <a:rPr lang="en-IN" sz="2400" dirty="0" err="1">
                <a:latin typeface="Times New Roman" panose="02020603050405020304" pitchFamily="18" charset="0"/>
              </a:rPr>
              <a:t>c”,&amp;choice</a:t>
            </a:r>
            <a:r>
              <a:rPr lang="en-IN" sz="2400" dirty="0">
                <a:latin typeface="Times New Roman" panose="02020603050405020304" pitchFamily="18" charset="0"/>
              </a:rPr>
              <a:t>);</a:t>
            </a:r>
            <a:endParaRPr lang="en-IN" sz="240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xmlns="" id="{F96F8CBD-6DBE-9508-D61A-F8955163F576}"/>
              </a:ext>
            </a:extLst>
          </p:cNvPr>
          <p:cNvPicPr>
            <a:picLocks noChangeAspect="1"/>
          </p:cNvPicPr>
          <p:nvPr/>
        </p:nvPicPr>
        <p:blipFill>
          <a:blip r:embed="rId3"/>
          <a:stretch>
            <a:fillRect/>
          </a:stretch>
        </p:blipFill>
        <p:spPr>
          <a:xfrm>
            <a:off x="1353931" y="1311275"/>
            <a:ext cx="5270293" cy="3928070"/>
          </a:xfrm>
          <a:prstGeom prst="rect">
            <a:avLst/>
          </a:prstGeom>
          <a:noFill/>
        </p:spPr>
      </p:pic>
      <p:sp>
        <p:nvSpPr>
          <p:cNvPr id="7" name="TextBox 6">
            <a:extLst>
              <a:ext uri="{FF2B5EF4-FFF2-40B4-BE49-F238E27FC236}">
                <a16:creationId xmlns:a16="http://schemas.microsoft.com/office/drawing/2014/main" xmlns="" id="{B73494AC-2D84-C671-0ABC-02CDED116567}"/>
              </a:ext>
            </a:extLst>
          </p:cNvPr>
          <p:cNvSpPr txBox="1"/>
          <p:nvPr/>
        </p:nvSpPr>
        <p:spPr>
          <a:xfrm>
            <a:off x="6243431" y="6734155"/>
            <a:ext cx="6094619" cy="3416320"/>
          </a:xfrm>
          <a:prstGeom prst="rect">
            <a:avLst/>
          </a:prstGeom>
          <a:noFill/>
        </p:spPr>
        <p:txBody>
          <a:bodyPr wrap="square">
            <a:spAutoFit/>
          </a:bodyPr>
          <a:lstStyle/>
          <a:p>
            <a:r>
              <a:rPr lang="en-US" sz="2400" dirty="0"/>
              <a:t>If(choice==‘y’)</a:t>
            </a:r>
          </a:p>
          <a:p>
            <a:r>
              <a:rPr lang="en-US" sz="2400" dirty="0" err="1"/>
              <a:t>goto</a:t>
            </a:r>
            <a:r>
              <a:rPr lang="en-US" sz="2400" dirty="0"/>
              <a:t> </a:t>
            </a:r>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latin typeface="Times New Roman" panose="02020603050405020304" pitchFamily="18" charset="0"/>
              </a:rPr>
              <a:t>else</a:t>
            </a:r>
          </a:p>
          <a:p>
            <a:r>
              <a:rPr lang="en-IN" sz="2400" dirty="0">
                <a:latin typeface="Times New Roman" panose="02020603050405020304" pitchFamily="18" charset="0"/>
              </a:rPr>
              <a:t>exit(0);</a:t>
            </a:r>
          </a:p>
          <a:p>
            <a:r>
              <a:rPr lang="en-IN" sz="2400" dirty="0">
                <a:latin typeface="Times New Roman" panose="02020603050405020304" pitchFamily="18" charset="0"/>
              </a:rPr>
              <a:t>}</a:t>
            </a:r>
            <a:r>
              <a:rPr lang="en-US" sz="2400" dirty="0"/>
              <a:t/>
            </a:r>
            <a:br>
              <a:rPr lang="en-US" sz="2400" dirty="0"/>
            </a:br>
            <a:r>
              <a:rPr lang="en-US" sz="2400" dirty="0" err="1">
                <a:effectLst/>
                <a:latin typeface="Courier New" panose="02070309020205020404" pitchFamily="49" charset="0"/>
              </a:rPr>
              <a:t>printf</a:t>
            </a:r>
            <a:r>
              <a:rPr lang="en-US" sz="2400" dirty="0">
                <a:effectLst/>
                <a:latin typeface="Courier New" panose="02070309020205020404" pitchFamily="49" charset="0"/>
              </a:rPr>
              <a:t>("\t %d", </a:t>
            </a:r>
            <a:r>
              <a:rPr lang="en-US" sz="2400" dirty="0" err="1">
                <a:effectLst/>
                <a:latin typeface="Courier New" panose="02070309020205020404" pitchFamily="49" charset="0"/>
              </a:rPr>
              <a:t>i</a:t>
            </a:r>
            <a:r>
              <a:rPr lang="en-US" sz="2400" dirty="0">
                <a:effectLst/>
                <a:latin typeface="Courier New" panose="02070309020205020404" pitchFamily="49" charset="0"/>
              </a:rPr>
              <a:t>);</a:t>
            </a:r>
            <a:r>
              <a:rPr lang="en-US" sz="2400" dirty="0"/>
              <a:t/>
            </a:r>
            <a:br>
              <a:rPr lang="en-US" sz="2400" dirty="0"/>
            </a:br>
            <a:r>
              <a:rPr lang="en-US" sz="2400" dirty="0">
                <a:effectLst/>
                <a:latin typeface="Courier New" panose="02070309020205020404" pitchFamily="49" charset="0"/>
              </a:rPr>
              <a:t>}</a:t>
            </a:r>
          </a:p>
          <a:p>
            <a:r>
              <a:rPr lang="en-US" sz="2400" dirty="0">
                <a:latin typeface="Courier New" panose="02070309020205020404" pitchFamily="49" charset="0"/>
              </a:rPr>
              <a:t>return 0;</a:t>
            </a:r>
          </a:p>
          <a:p>
            <a:r>
              <a:rPr lang="en-US" sz="2400" dirty="0">
                <a:effectLst/>
                <a:latin typeface="Courier New" panose="02070309020205020404" pitchFamily="49" charset="0"/>
              </a:rPr>
              <a:t>}</a:t>
            </a:r>
          </a:p>
        </p:txBody>
      </p:sp>
      <p:sp>
        <p:nvSpPr>
          <p:cNvPr id="4" name="Rectangle 3">
            <a:extLst>
              <a:ext uri="{FF2B5EF4-FFF2-40B4-BE49-F238E27FC236}">
                <a16:creationId xmlns:a16="http://schemas.microsoft.com/office/drawing/2014/main" xmlns="" id="{05E95D10-2B34-F6F7-FAAC-1AACE5BC1E3C}"/>
              </a:ext>
            </a:extLst>
          </p:cNvPr>
          <p:cNvSpPr/>
          <p:nvPr/>
        </p:nvSpPr>
        <p:spPr>
          <a:xfrm>
            <a:off x="3498850"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xmlns="" id="{BA1BCF59-29C7-EF32-5E41-CF16318A810D}"/>
              </a:ext>
            </a:extLst>
          </p:cNvPr>
          <p:cNvSpPr/>
          <p:nvPr/>
        </p:nvSpPr>
        <p:spPr>
          <a:xfrm>
            <a:off x="1477299" y="50450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err="1">
                <a:latin typeface="Times New Roman" panose="02020603050405020304" pitchFamily="18" charset="0"/>
                <a:cs typeface="Times New Roman" panose="02020603050405020304" pitchFamily="18" charset="0"/>
              </a:rPr>
              <a:t>goto</a:t>
            </a:r>
            <a:r>
              <a:rPr lang="en-IN" sz="2400"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3738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itle 1"/>
          <p:cNvSpPr txBox="1">
            <a:spLocks/>
          </p:cNvSpPr>
          <p:nvPr/>
        </p:nvSpPr>
        <p:spPr bwMode="auto">
          <a:xfrm>
            <a:off x="3422650" y="469856"/>
            <a:ext cx="62234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l" defTabSz="914400"/>
            <a:r>
              <a:rPr lang="en-GB" sz="4000" i="0" kern="0" dirty="0">
                <a:solidFill>
                  <a:srgbClr val="005893"/>
                </a:solidFill>
                <a:latin typeface="Times New Roman" panose="02020603050405020304" pitchFamily="18" charset="0"/>
                <a:cs typeface="Times New Roman" panose="02020603050405020304" pitchFamily="18" charset="0"/>
              </a:rPr>
              <a:t>2. </a:t>
            </a:r>
            <a:r>
              <a:rPr lang="en-GB" sz="4000" i="0" kern="0" dirty="0" err="1">
                <a:solidFill>
                  <a:srgbClr val="005893"/>
                </a:solidFill>
                <a:latin typeface="Times New Roman" panose="02020603050405020304" pitchFamily="18" charset="0"/>
                <a:cs typeface="Times New Roman" panose="02020603050405020304" pitchFamily="18" charset="0"/>
              </a:rPr>
              <a:t>i</a:t>
            </a:r>
            <a:r>
              <a:rPr lang="en-GB" sz="4000" i="0" kern="0" dirty="0">
                <a:solidFill>
                  <a:srgbClr val="005893"/>
                </a:solidFill>
                <a:latin typeface="Times New Roman" panose="02020603050405020304" pitchFamily="18" charset="0"/>
                <a:cs typeface="Times New Roman" panose="02020603050405020304" pitchFamily="18" charset="0"/>
              </a:rPr>
              <a:t>)</a:t>
            </a:r>
            <a:r>
              <a:rPr lang="en-GB" sz="4000" i="0" kern="0" dirty="0">
                <a:latin typeface="Times New Roman" panose="02020603050405020304" pitchFamily="18" charset="0"/>
                <a:cs typeface="Times New Roman" panose="02020603050405020304" pitchFamily="18" charset="0"/>
              </a:rPr>
              <a:t> </a:t>
            </a:r>
            <a:r>
              <a:rPr lang="en-GB" sz="4000" b="1" kern="0" dirty="0">
                <a:solidFill>
                  <a:srgbClr val="005893"/>
                </a:solidFill>
                <a:latin typeface="Times New Roman" panose="02020603050405020304" pitchFamily="18" charset="0"/>
                <a:cs typeface="Times New Roman" panose="02020603050405020304" pitchFamily="18" charset="0"/>
              </a:rPr>
              <a:t>if</a:t>
            </a:r>
            <a:r>
              <a:rPr lang="en-GB" sz="4000" i="0" kern="0" dirty="0">
                <a:solidFill>
                  <a:srgbClr val="005893"/>
                </a:solidFill>
                <a:latin typeface="Times New Roman" panose="02020603050405020304" pitchFamily="18" charset="0"/>
                <a:cs typeface="Times New Roman" panose="02020603050405020304" pitchFamily="18" charset="0"/>
              </a:rPr>
              <a:t> statement</a:t>
            </a:r>
            <a:endParaRPr lang="en-IN" sz="4000" i="0" kern="0" dirty="0">
              <a:solidFill>
                <a:srgbClr val="005893"/>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bwMode="auto">
          <a:xfrm>
            <a:off x="1282700" y="1692275"/>
            <a:ext cx="17532350" cy="861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When you want to execute a statement or statement block based on condition, then </a:t>
            </a:r>
            <a:r>
              <a:rPr lang="en-GB" sz="3900" b="1" kern="0" dirty="0">
                <a:latin typeface="Times New Roman" panose="02020603050405020304" pitchFamily="18" charset="0"/>
                <a:cs typeface="Times New Roman" panose="02020603050405020304" pitchFamily="18" charset="0"/>
              </a:rPr>
              <a:t>if </a:t>
            </a:r>
            <a:r>
              <a:rPr lang="en-GB" sz="3900" kern="0" dirty="0">
                <a:latin typeface="Times New Roman" panose="02020603050405020304" pitchFamily="18" charset="0"/>
                <a:cs typeface="Times New Roman" panose="02020603050405020304" pitchFamily="18" charset="0"/>
              </a:rPr>
              <a:t>statement can be used.</a:t>
            </a:r>
          </a:p>
          <a:p>
            <a:pPr marL="0" indent="0" defTabSz="914400">
              <a:buNone/>
            </a:pPr>
            <a:r>
              <a:rPr lang="en-GB" sz="3900" b="1" kern="0" dirty="0">
                <a:latin typeface="Times New Roman" panose="02020603050405020304" pitchFamily="18" charset="0"/>
                <a:cs typeface="Times New Roman" panose="02020603050405020304" pitchFamily="18" charset="0"/>
              </a:rPr>
              <a:t>Syntax of the </a:t>
            </a:r>
            <a:r>
              <a:rPr lang="en-GB" sz="3900" b="1" i="1" kern="0" dirty="0">
                <a:latin typeface="Times New Roman" panose="02020603050405020304" pitchFamily="18" charset="0"/>
                <a:cs typeface="Times New Roman" panose="02020603050405020304" pitchFamily="18" charset="0"/>
              </a:rPr>
              <a:t>if</a:t>
            </a:r>
            <a:r>
              <a:rPr lang="en-GB" sz="3900" b="1" kern="0" dirty="0">
                <a:latin typeface="Times New Roman" panose="02020603050405020304" pitchFamily="18" charset="0"/>
                <a:cs typeface="Times New Roman" panose="02020603050405020304" pitchFamily="18" charset="0"/>
              </a:rPr>
              <a:t>:</a:t>
            </a:r>
            <a:endParaRPr lang="en-GB" sz="3900" b="1" i="1" kern="0" dirty="0">
              <a:latin typeface="Times New Roman" panose="02020603050405020304" pitchFamily="18" charset="0"/>
              <a:cs typeface="Times New Roman" panose="02020603050405020304" pitchFamily="18" charset="0"/>
            </a:endParaRPr>
          </a:p>
          <a:p>
            <a:pPr marL="0" indent="0" defTabSz="914400">
              <a:buNone/>
            </a:pPr>
            <a:r>
              <a:rPr lang="en-GB" sz="3900" kern="0" dirty="0">
                <a:latin typeface="Times New Roman" panose="02020603050405020304" pitchFamily="18" charset="0"/>
                <a:cs typeface="Times New Roman" panose="02020603050405020304" pitchFamily="18" charset="0"/>
              </a:rPr>
              <a:t>	</a:t>
            </a:r>
            <a:r>
              <a:rPr lang="en-GB" sz="3900" b="1" i="1" kern="0" dirty="0">
                <a:latin typeface="Courier New" panose="02070309020205020404" pitchFamily="49" charset="0"/>
                <a:cs typeface="Courier New" panose="02070309020205020404" pitchFamily="49" charset="0"/>
              </a:rPr>
              <a:t>if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b="1" i="1" kern="0" dirty="0">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r>
              <a:rPr lang="en-GB" sz="39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err="1">
                <a:solidFill>
                  <a:srgbClr val="FF0000"/>
                </a:solidFill>
                <a:latin typeface="Courier New" panose="02070309020205020404" pitchFamily="49" charset="0"/>
                <a:cs typeface="Courier New" panose="02070309020205020404" pitchFamily="49" charset="0"/>
              </a:rPr>
              <a:t>next_statement</a:t>
            </a:r>
            <a:r>
              <a:rPr lang="en-GB" sz="3900" b="1" i="1" kern="0" dirty="0">
                <a:solidFill>
                  <a:srgbClr val="FF0000"/>
                </a:solidFill>
                <a:latin typeface="Courier New" panose="02070309020205020404" pitchFamily="49" charset="0"/>
                <a:cs typeface="Courier New" panose="02070309020205020404" pitchFamily="49" charset="0"/>
              </a:rPr>
              <a:t>;</a:t>
            </a:r>
          </a:p>
          <a:p>
            <a:pPr algn="just" defTabSz="914400"/>
            <a:r>
              <a:rPr lang="en-GB" sz="4000" kern="0" dirty="0">
                <a:latin typeface="Times New Roman" panose="02020603050405020304" pitchFamily="18" charset="0"/>
                <a:cs typeface="Times New Roman" panose="02020603050405020304" pitchFamily="18" charset="0"/>
              </a:rPr>
              <a:t>Use of curly brackets ({ }) for the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kern="0" dirty="0">
                <a:latin typeface="Times New Roman" panose="02020603050405020304" pitchFamily="18" charset="0"/>
                <a:cs typeface="Times New Roman" panose="02020603050405020304" pitchFamily="18" charset="0"/>
              </a:rPr>
              <a:t> is optional in case if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b="1" kern="0" dirty="0">
                <a:solidFill>
                  <a:schemeClr val="accent3">
                    <a:lumMod val="50000"/>
                  </a:schemeClr>
                </a:solidFill>
                <a:latin typeface="Times New Roman" panose="02020603050405020304" pitchFamily="18" charset="0"/>
                <a:cs typeface="Times New Roman" panose="02020603050405020304" pitchFamily="18" charset="0"/>
              </a:rPr>
              <a:t> </a:t>
            </a:r>
            <a:r>
              <a:rPr lang="en-GB" sz="4000" kern="0" dirty="0">
                <a:latin typeface="Times New Roman" panose="02020603050405020304" pitchFamily="18" charset="0"/>
                <a:cs typeface="Times New Roman" panose="02020603050405020304" pitchFamily="18" charset="0"/>
              </a:rPr>
              <a:t>is having only a single statement.</a:t>
            </a:r>
            <a:r>
              <a:rPr lang="en-GB" sz="4000" b="1" i="1" kern="0" dirty="0">
                <a:latin typeface="Times New Roman" panose="02020603050405020304" pitchFamily="18" charset="0"/>
                <a:cs typeface="Times New Roman" panose="02020603050405020304" pitchFamily="18" charset="0"/>
              </a:rPr>
              <a:t> </a:t>
            </a:r>
            <a:endParaRPr lang="en-GB" sz="3900" b="1" i="1" kern="0"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9891433" y="2846389"/>
            <a:ext cx="8923617" cy="4479960"/>
            <a:chOff x="7731487" y="544747"/>
            <a:chExt cx="3622316" cy="3157272"/>
          </a:xfrm>
        </p:grpSpPr>
        <p:cxnSp>
          <p:nvCxnSpPr>
            <p:cNvPr id="14" name="Straight Arrow Connector 13"/>
            <p:cNvCxnSpPr/>
            <p:nvPr/>
          </p:nvCxnSpPr>
          <p:spPr>
            <a:xfrm>
              <a:off x="9021774" y="544747"/>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7731487" y="892733"/>
              <a:ext cx="2554146" cy="1244464"/>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30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9953134" y="1891870"/>
              <a:ext cx="1400669" cy="1012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000" dirty="0">
                  <a:solidFill>
                    <a:schemeClr val="accent2">
                      <a:lumMod val="50000"/>
                    </a:schemeClr>
                  </a:solidFill>
                  <a:latin typeface="Times New Roman" panose="02020603050405020304" pitchFamily="18" charset="0"/>
                  <a:cs typeface="Times New Roman" panose="02020603050405020304" pitchFamily="18" charset="0"/>
                </a:rPr>
                <a:t> </a:t>
              </a:r>
              <a:r>
                <a:rPr lang="en-GB" sz="3000" b="1" i="1" dirty="0">
                  <a:solidFill>
                    <a:schemeClr val="accent3">
                      <a:lumMod val="50000"/>
                    </a:schemeClr>
                  </a:solidFill>
                  <a:latin typeface="Times New Roman" panose="02020603050405020304" pitchFamily="18" charset="0"/>
                  <a:cs typeface="Times New Roman" panose="02020603050405020304" pitchFamily="18" charset="0"/>
                </a:rPr>
                <a:t>statement 1;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statement n; </a:t>
              </a:r>
              <a:endParaRPr lang="en-IN" sz="3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Oval 16"/>
            <p:cNvSpPr/>
            <p:nvPr/>
          </p:nvSpPr>
          <p:spPr>
            <a:xfrm>
              <a:off x="8723954" y="3239519"/>
              <a:ext cx="542418" cy="4625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000" dirty="0">
                <a:latin typeface="Times New Roman" panose="02020603050405020304" pitchFamily="18" charset="0"/>
                <a:cs typeface="Times New Roman" panose="02020603050405020304" pitchFamily="18" charset="0"/>
              </a:endParaRPr>
            </a:p>
          </p:txBody>
        </p:sp>
        <p:cxnSp>
          <p:nvCxnSpPr>
            <p:cNvPr id="18" name="Elbow Connector 17"/>
            <p:cNvCxnSpPr>
              <a:stCxn id="15" idx="3"/>
              <a:endCxn id="16" idx="0"/>
            </p:cNvCxnSpPr>
            <p:nvPr/>
          </p:nvCxnSpPr>
          <p:spPr>
            <a:xfrm>
              <a:off x="10285633" y="1514965"/>
              <a:ext cx="367836" cy="37690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2"/>
              <a:endCxn id="17" idx="6"/>
            </p:cNvCxnSpPr>
            <p:nvPr/>
          </p:nvCxnSpPr>
          <p:spPr>
            <a:xfrm rot="5400000">
              <a:off x="9676908" y="2494207"/>
              <a:ext cx="566028" cy="138709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02579" y="1139956"/>
              <a:ext cx="753188"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true</a:t>
              </a:r>
              <a:endParaRPr lang="en-IN" sz="3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034987" y="2085752"/>
              <a:ext cx="56599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false</a:t>
              </a:r>
              <a:endParaRPr lang="en-IN" sz="30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9021774" y="2137196"/>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34653" y="2459264"/>
              <a:ext cx="1400668" cy="445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err="1">
                  <a:solidFill>
                    <a:srgbClr val="FF0000"/>
                  </a:solidFill>
                  <a:latin typeface="Times New Roman" panose="02020603050405020304" pitchFamily="18" charset="0"/>
                  <a:cs typeface="Times New Roman" panose="02020603050405020304" pitchFamily="18" charset="0"/>
                </a:rPr>
                <a:t>next_statement</a:t>
              </a:r>
              <a:endParaRPr lang="en-IN" sz="3000" b="1" i="1" dirty="0">
                <a:solidFill>
                  <a:srgbClr val="FF0000"/>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a:off x="9008560" y="2904742"/>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34988" y="577332"/>
              <a:ext cx="72015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entry</a:t>
              </a:r>
              <a:endParaRPr lang="en-IN" sz="3000" dirty="0">
                <a:latin typeface="Times New Roman" panose="02020603050405020304" pitchFamily="18" charset="0"/>
                <a:cs typeface="Times New Roman" panose="02020603050405020304" pitchFamily="18" charset="0"/>
              </a:endParaRPr>
            </a:p>
          </p:txBody>
        </p:sp>
      </p:grpSp>
      <p:grpSp>
        <p:nvGrpSpPr>
          <p:cNvPr id="2" name="Group 1">
            <a:extLst>
              <a:ext uri="{FF2B5EF4-FFF2-40B4-BE49-F238E27FC236}">
                <a16:creationId xmlns:a16="http://schemas.microsoft.com/office/drawing/2014/main" xmlns="" id="{C032E7E8-06A8-01ED-A32E-EC4771AFF907}"/>
              </a:ext>
            </a:extLst>
          </p:cNvPr>
          <p:cNvGrpSpPr/>
          <p:nvPr/>
        </p:nvGrpSpPr>
        <p:grpSpPr>
          <a:xfrm>
            <a:off x="7274018" y="5197475"/>
            <a:ext cx="4454432" cy="2005496"/>
            <a:chOff x="5022850" y="5197475"/>
            <a:chExt cx="4454432" cy="2005496"/>
          </a:xfrm>
        </p:grpSpPr>
        <p:sp>
          <p:nvSpPr>
            <p:cNvPr id="26" name="Right Brace 25"/>
            <p:cNvSpPr/>
            <p:nvPr/>
          </p:nvSpPr>
          <p:spPr>
            <a:xfrm>
              <a:off x="5022850" y="5197475"/>
              <a:ext cx="286666" cy="20054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p:cNvSpPr txBox="1"/>
            <p:nvPr/>
          </p:nvSpPr>
          <p:spPr>
            <a:xfrm>
              <a:off x="5375160" y="5959475"/>
              <a:ext cx="4102122" cy="553998"/>
            </a:xfrm>
            <a:prstGeom prst="rect">
              <a:avLst/>
            </a:prstGeom>
            <a:noFill/>
          </p:spPr>
          <p:txBody>
            <a:bodyPr wrap="square" rtlCol="0">
              <a:spAutoFit/>
            </a:bodyPr>
            <a:lstStyle/>
            <a:p>
              <a:r>
                <a:rPr lang="en-GB" sz="3000" b="1" dirty="0">
                  <a:latin typeface="Times New Roman" panose="02020603050405020304" pitchFamily="18" charset="0"/>
                  <a:cs typeface="Times New Roman" panose="02020603050405020304" pitchFamily="18" charset="0"/>
                </a:rPr>
                <a:t>If (statement) block</a:t>
              </a:r>
              <a:endParaRPr lang="en-IN" sz="3000" b="1" dirty="0">
                <a:latin typeface="Times New Roman" panose="02020603050405020304" pitchFamily="18" charset="0"/>
                <a:cs typeface="Times New Roman" panose="02020603050405020304" pitchFamily="18" charset="0"/>
              </a:endParaRPr>
            </a:p>
          </p:txBody>
        </p:sp>
      </p:grpSp>
      <p:sp>
        <p:nvSpPr>
          <p:cNvPr id="29" name="Rectangle 28"/>
          <p:cNvSpPr/>
          <p:nvPr/>
        </p:nvSpPr>
        <p:spPr>
          <a:xfrm>
            <a:off x="9823450" y="74936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70990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0" y="-42144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921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22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922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922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4" name="object 9"/>
          <p:cNvSpPr txBox="1">
            <a:spLocks noChangeArrowheads="1"/>
          </p:cNvSpPr>
          <p:nvPr/>
        </p:nvSpPr>
        <p:spPr bwMode="auto">
          <a:xfrm>
            <a:off x="908050" y="1616075"/>
            <a:ext cx="18364200" cy="93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2114550" indent="-74295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sz="4000"/>
              <a:t>An array is a collection of similar data elements and they all have the same data type.</a:t>
            </a:r>
          </a:p>
          <a:p>
            <a:pPr eaLnBrk="1" hangingPunct="1">
              <a:lnSpc>
                <a:spcPct val="150000"/>
              </a:lnSpc>
              <a:spcBef>
                <a:spcPts val="100"/>
              </a:spcBef>
              <a:buFont typeface="Arial" panose="020B0604020202020204" pitchFamily="34" charset="0"/>
              <a:buChar char="•"/>
            </a:pPr>
            <a:r>
              <a:rPr lang="en-IN" sz="4000"/>
              <a:t>The elements of the array are stored in consecutive memory locations and are referenced by an index (also known as the subscript). </a:t>
            </a:r>
          </a:p>
          <a:p>
            <a:pPr eaLnBrk="1" hangingPunct="1">
              <a:lnSpc>
                <a:spcPct val="150000"/>
              </a:lnSpc>
              <a:spcBef>
                <a:spcPts val="100"/>
              </a:spcBef>
              <a:buFont typeface="Arial" panose="020B0604020202020204" pitchFamily="34" charset="0"/>
              <a:buChar char="•"/>
            </a:pPr>
            <a:r>
              <a:rPr lang="en-IN" sz="4000"/>
              <a:t>The array index is an ordinal number which is used to identify an element of the array.</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Declaring an array means specifying the following:</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Data type—the kind of values it can store, for example, int, char, float, double.</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Name—to identify the array.</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Size—the maximum number of values that the array can hold.</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Arrays are declared using the syntax:   type  name[size];</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For example:  int marks[10];</a:t>
            </a:r>
            <a:endParaRPr lang="en-US" altLang="en-US" sz="4000">
              <a:latin typeface="Times New Roman" panose="02020603050405020304" pitchFamily="18" charset="0"/>
              <a:cs typeface="Times New Roman" panose="02020603050405020304" pitchFamily="18" charset="0"/>
            </a:endParaRPr>
          </a:p>
        </p:txBody>
      </p:sp>
      <p:sp>
        <p:nvSpPr>
          <p:cNvPr id="9225"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9226" name="TextBox 1"/>
          <p:cNvSpPr txBox="1">
            <a:spLocks noChangeArrowheads="1"/>
          </p:cNvSpPr>
          <p:nvPr/>
        </p:nvSpPr>
        <p:spPr bwMode="auto">
          <a:xfrm>
            <a:off x="3879850" y="296863"/>
            <a:ext cx="59007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Declaration of Arrays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024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024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4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24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024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1844675"/>
            <a:ext cx="13930312" cy="58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object 9"/>
          <p:cNvSpPr txBox="1">
            <a:spLocks noChangeArrowheads="1"/>
          </p:cNvSpPr>
          <p:nvPr/>
        </p:nvSpPr>
        <p:spPr bwMode="auto">
          <a:xfrm>
            <a:off x="1090613" y="7712075"/>
            <a:ext cx="183642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In C, the array index starts from zero. The first element will be stored in marks[0], second element in marks[1], and so on. Therefore, the last element, that is the 10th element, will be stored in marks[9].</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1267"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268"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1269"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1270"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1272" name="object 9"/>
          <p:cNvSpPr txBox="1">
            <a:spLocks noChangeArrowheads="1"/>
          </p:cNvSpPr>
          <p:nvPr/>
        </p:nvSpPr>
        <p:spPr bwMode="auto">
          <a:xfrm>
            <a:off x="908050" y="1616075"/>
            <a:ext cx="183642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Storing related data items in a single array enables the programmers to develop concise and efficient programs. But there is no single function that can operate on all the elements of an array.</a:t>
            </a:r>
          </a:p>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To access all the elements, we must use a loop, i.e., we can access all the elements of an array by varying the value of the array subscript or index. But note that the subscript must be an integral value or an expression that evaluates to an integral value.</a:t>
            </a:r>
            <a:endParaRPr lang="en-US" altLang="en-US" sz="4000" dirty="0">
              <a:latin typeface="Times New Roman" panose="02020603050405020304" pitchFamily="18" charset="0"/>
              <a:cs typeface="Times New Roman" panose="02020603050405020304" pitchFamily="18" charset="0"/>
            </a:endParaRPr>
          </a:p>
        </p:txBody>
      </p:sp>
      <p:sp>
        <p:nvSpPr>
          <p:cNvPr id="11273"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274"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Accessing Elements of an Array </a:t>
            </a:r>
          </a:p>
        </p:txBody>
      </p:sp>
      <p:pic>
        <p:nvPicPr>
          <p:cNvPr id="1127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7331075"/>
            <a:ext cx="89154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2291"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2293"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object 9"/>
          <p:cNvSpPr txBox="1">
            <a:spLocks noChangeArrowheads="1"/>
          </p:cNvSpPr>
          <p:nvPr/>
        </p:nvSpPr>
        <p:spPr bwMode="auto">
          <a:xfrm>
            <a:off x="1004888" y="1463675"/>
            <a:ext cx="18267362" cy="930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Address of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Since an array stores all its data elements in consecutive memory locations, storing just the base address, that is the address of the first element in the array, is sufficient. The address of other data elements can simply be calculated using the base address.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formula to perform this calculation is,</a:t>
            </a:r>
          </a:p>
          <a:p>
            <a:pPr marL="12700" indent="0" algn="ctr"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Address of data element at index k = BA(A) + w(k – </a:t>
            </a:r>
            <a:r>
              <a:rPr lang="en-IN" altLang="en-US" sz="3900" dirty="0" err="1">
                <a:latin typeface="Times New Roman" panose="02020603050405020304" pitchFamily="18" charset="0"/>
                <a:cs typeface="Times New Roman" panose="02020603050405020304" pitchFamily="18" charset="0"/>
              </a:rPr>
              <a:t>lower_bound</a:t>
            </a:r>
            <a:r>
              <a:rPr lang="en-IN"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A is the array, k is the index of the element of which we have to calculate the address, BA is the base address of the array A, and w is the size of one element in memory</a:t>
            </a:r>
            <a:r>
              <a:rPr lang="en-US"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length of an array is given by the number of elements stored in it.</a:t>
            </a:r>
            <a:endParaRPr lang="en-US" altLang="en-US" sz="3900" dirty="0">
              <a:latin typeface="Times New Roman" panose="02020603050405020304" pitchFamily="18" charset="0"/>
              <a:cs typeface="Times New Roman" panose="02020603050405020304" pitchFamily="18" charset="0"/>
            </a:endParaRPr>
          </a:p>
        </p:txBody>
      </p:sp>
      <p:sp>
        <p:nvSpPr>
          <p:cNvPr id="12297"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33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11275"/>
            <a:ext cx="14312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Storing values in Arrays</a:t>
            </a:r>
          </a:p>
        </p:txBody>
      </p:sp>
      <p:sp>
        <p:nvSpPr>
          <p:cNvPr id="11" name="object 9"/>
          <p:cNvSpPr txBox="1">
            <a:spLocks noChangeArrowheads="1"/>
          </p:cNvSpPr>
          <p:nvPr/>
        </p:nvSpPr>
        <p:spPr bwMode="auto">
          <a:xfrm>
            <a:off x="1358900" y="5273675"/>
            <a:ext cx="18267362"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Inputting Values </a:t>
            </a:r>
            <a:r>
              <a:rPr lang="en-US" altLang="en-US" sz="3900" b="1" dirty="0">
                <a:latin typeface="Times New Roman" panose="02020603050405020304" pitchFamily="18" charset="0"/>
                <a:cs typeface="Times New Roman" panose="02020603050405020304" pitchFamily="18" charset="0"/>
              </a:rPr>
              <a:t>for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a while/do–while or a for loop is executed to input the value for each array element. An example code is given below.</a:t>
            </a:r>
          </a:p>
        </p:txBody>
      </p:sp>
      <p:pic>
        <p:nvPicPr>
          <p:cNvPr id="2" name="Picture 1"/>
          <p:cNvPicPr>
            <a:picLocks noChangeAspect="1"/>
          </p:cNvPicPr>
          <p:nvPr/>
        </p:nvPicPr>
        <p:blipFill>
          <a:blip r:embed="rId4"/>
          <a:stretch>
            <a:fillRect/>
          </a:stretch>
        </p:blipFill>
        <p:spPr>
          <a:xfrm>
            <a:off x="6237101" y="8108919"/>
            <a:ext cx="7629897" cy="249243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434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3356" y="4587875"/>
            <a:ext cx="15114588"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9"/>
          <p:cNvSpPr txBox="1">
            <a:spLocks noChangeArrowheads="1"/>
          </p:cNvSpPr>
          <p:nvPr/>
        </p:nvSpPr>
        <p:spPr bwMode="auto">
          <a:xfrm>
            <a:off x="1712913" y="1346195"/>
            <a:ext cx="16797337"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Initializing Array Elements during Declaration</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elements of an array can be initialized at the time of declaration, just like any other variable. Various ways of initializing array elements is given below.</a:t>
            </a:r>
            <a:endParaRPr lang="en-US" altLang="en-US" sz="3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346195"/>
            <a:ext cx="18343561" cy="543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Assigning Values to Individual Elements</a:t>
            </a:r>
            <a:endParaRPr lang="en-US" altLang="en-US" sz="3900" b="1"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individual elements of the array are given values by using the assignment operator. For example:   marks[3] = 100;</a:t>
            </a:r>
          </a:p>
          <a:p>
            <a:pPr eaLnBrk="1" hangingPunct="1">
              <a:lnSpc>
                <a:spcPct val="150000"/>
              </a:lnSpc>
              <a:spcBef>
                <a:spcPts val="100"/>
              </a:spcBef>
              <a:buFont typeface="Arial" panose="020B0604020202020204" pitchFamily="34" charset="0"/>
              <a:buChar char="•"/>
              <a:defRPr/>
            </a:pPr>
            <a:r>
              <a:rPr lang="en-US" altLang="en-US" sz="3900" dirty="0">
                <a:latin typeface="Times New Roman" panose="02020603050405020304" pitchFamily="18" charset="0"/>
                <a:cs typeface="Times New Roman" panose="02020603050405020304" pitchFamily="18" charset="0"/>
              </a:rPr>
              <a:t>It should be noted </a:t>
            </a:r>
            <a:r>
              <a:rPr lang="en-IN" altLang="en-US" sz="3900" dirty="0">
                <a:latin typeface="Times New Roman" panose="02020603050405020304" pitchFamily="18" charset="0"/>
                <a:cs typeface="Times New Roman" panose="02020603050405020304" pitchFamily="18" charset="0"/>
              </a:rPr>
              <a:t>that we cannot assign one array to another array, even if the two arrays have the same type and size. To copy an array, the value of every element of the first array must be copied into the respective elements of the second array.</a:t>
            </a:r>
            <a:endParaRPr lang="en-US"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89650" y="6806696"/>
            <a:ext cx="7920747" cy="4125389"/>
          </a:xfrm>
          <a:prstGeom prst="rect">
            <a:avLst/>
          </a:prstGeom>
        </p:spPr>
      </p:pic>
    </p:spTree>
    <p:extLst>
      <p:ext uri="{BB962C8B-B14F-4D97-AF65-F5344CB8AC3E}">
        <p14:creationId xmlns:p14="http://schemas.microsoft.com/office/powerpoint/2010/main" val="1407718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Arrays</a:t>
            </a:r>
          </a:p>
        </p:txBody>
      </p:sp>
      <p:sp>
        <p:nvSpPr>
          <p:cNvPr id="13" name="object 9"/>
          <p:cNvSpPr txBox="1">
            <a:spLocks noChangeArrowheads="1"/>
          </p:cNvSpPr>
          <p:nvPr/>
        </p:nvSpPr>
        <p:spPr bwMode="auto">
          <a:xfrm>
            <a:off x="1004888" y="1199789"/>
            <a:ext cx="18343561" cy="1001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There are a number of operations that can be preformed on arrays and they are as follows.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Inserting and deleting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Searching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Merging two arrays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Sorting an array in ascending or descending order</a:t>
            </a:r>
          </a:p>
          <a:p>
            <a:pPr marL="12700" indent="0" eaLnBrk="1" hangingPunct="1">
              <a:lnSpc>
                <a:spcPct val="150000"/>
              </a:lnSpc>
              <a:spcBef>
                <a:spcPts val="100"/>
              </a:spcBef>
              <a:defRPr/>
            </a:pPr>
            <a:endParaRPr lang="en-US" altLang="en-US" sz="3900" b="1" dirty="0">
              <a:latin typeface="Times New Roman" panose="02020603050405020304" pitchFamily="18" charset="0"/>
              <a:cs typeface="Times New Roman" panose="02020603050405020304" pitchFamily="18" charset="0"/>
            </a:endParaRPr>
          </a:p>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the data elements of an array can include printing every element, counting the total number of elements, or performing any process on particular elements. Since, array is a linear data structure, traversing its elements is very simple and straightforward.</a:t>
            </a:r>
          </a:p>
        </p:txBody>
      </p:sp>
    </p:spTree>
    <p:extLst>
      <p:ext uri="{BB962C8B-B14F-4D97-AF65-F5344CB8AC3E}">
        <p14:creationId xmlns:p14="http://schemas.microsoft.com/office/powerpoint/2010/main" val="2345829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2" name="Picture 1"/>
          <p:cNvPicPr>
            <a:picLocks noChangeAspect="1"/>
          </p:cNvPicPr>
          <p:nvPr/>
        </p:nvPicPr>
        <p:blipFill>
          <a:blip r:embed="rId3"/>
          <a:stretch>
            <a:fillRect/>
          </a:stretch>
        </p:blipFill>
        <p:spPr>
          <a:xfrm>
            <a:off x="436562" y="3810119"/>
            <a:ext cx="9615488" cy="3720861"/>
          </a:xfrm>
          <a:prstGeom prst="rect">
            <a:avLst/>
          </a:prstGeom>
        </p:spPr>
      </p:pic>
      <p:sp>
        <p:nvSpPr>
          <p:cNvPr id="11" name="object 9"/>
          <p:cNvSpPr txBox="1">
            <a:spLocks noChangeArrowheads="1"/>
          </p:cNvSpPr>
          <p:nvPr/>
        </p:nvSpPr>
        <p:spPr bwMode="auto">
          <a:xfrm>
            <a:off x="10280650" y="1235075"/>
            <a:ext cx="9829800" cy="973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US" sz="4000" b="1" dirty="0">
                <a:latin typeface="Times New Roman" panose="02020603050405020304" pitchFamily="18" charset="0"/>
                <a:cs typeface="Times New Roman" panose="02020603050405020304" pitchFamily="18" charset="0"/>
              </a:rPr>
              <a:t>Program to read and display </a:t>
            </a:r>
            <a:r>
              <a:rPr lang="en-US" sz="4000" b="1" i="1" dirty="0">
                <a:latin typeface="Times New Roman" panose="02020603050405020304" pitchFamily="18" charset="0"/>
                <a:cs typeface="Times New Roman" panose="02020603050405020304" pitchFamily="18" charset="0"/>
              </a:rPr>
              <a:t>n</a:t>
            </a:r>
            <a:r>
              <a:rPr lang="en-US" sz="4000" b="1" dirty="0">
                <a:latin typeface="Times New Roman" panose="02020603050405020304" pitchFamily="18" charset="0"/>
                <a:cs typeface="Times New Roman" panose="02020603050405020304" pitchFamily="18" charset="0"/>
              </a:rPr>
              <a:t> numbers using an array</a:t>
            </a:r>
          </a:p>
          <a:p>
            <a:endParaRPr lang="en-IN" sz="4000" b="1" dirty="0">
              <a:latin typeface="Times New Roman" panose="02020603050405020304" pitchFamily="18" charset="0"/>
              <a:cs typeface="Times New Roman" panose="02020603050405020304" pitchFamily="18" charset="0"/>
            </a:endParaRPr>
          </a:p>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a:t>{</a:t>
            </a:r>
          </a:p>
          <a:p>
            <a:r>
              <a:rPr lang="pt-BR" sz="3200" dirty="0"/>
              <a:t>printf("\n arr[%d] = ", i);</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a:t>
            </a:r>
          </a:p>
          <a:p>
            <a:r>
              <a:rPr lang="en-IN" sz="3200" dirty="0" err="1"/>
              <a:t>printf</a:t>
            </a:r>
            <a:r>
              <a:rPr lang="en-IN" sz="3200" dirty="0"/>
              <a:t>("\n The array elements are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printf</a:t>
            </a:r>
            <a:r>
              <a:rPr lang="en-IN" sz="3200" dirty="0"/>
              <a:t>("\t %d", </a:t>
            </a:r>
            <a:r>
              <a:rPr lang="en-IN" sz="3200" dirty="0" err="1"/>
              <a:t>arr</a:t>
            </a:r>
            <a:r>
              <a:rPr lang="en-IN" sz="3200" dirty="0"/>
              <a:t>[</a:t>
            </a:r>
            <a:r>
              <a:rPr lang="en-IN" sz="3200" dirty="0" err="1"/>
              <a:t>i</a:t>
            </a:r>
            <a:r>
              <a:rPr lang="en-IN" sz="3200" dirty="0"/>
              <a:t>]);</a:t>
            </a:r>
          </a:p>
          <a:p>
            <a:r>
              <a:rPr lang="en-IN" sz="3200" dirty="0"/>
              <a:t>return 0; }</a:t>
            </a:r>
            <a:endParaRPr lang="en-I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position of the smallest number in an array of </a:t>
            </a:r>
            <a:r>
              <a:rPr lang="en-IN" sz="4000" b="1" i="1" dirty="0">
                <a:latin typeface="Times New Roman" panose="02020603050405020304" pitchFamily="18" charset="0"/>
                <a:cs typeface="Times New Roman" panose="02020603050405020304" pitchFamily="18" charset="0"/>
              </a:rPr>
              <a:t>n</a:t>
            </a:r>
            <a:r>
              <a:rPr lang="en-IN" sz="4000" b="1" dirty="0">
                <a:latin typeface="Times New Roman" panose="02020603050405020304" pitchFamily="18" charset="0"/>
                <a:cs typeface="Times New Roman" panose="02020603050405020304" pitchFamily="18" charset="0"/>
              </a:rPr>
              <a:t> numbers.</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965450" y="2324102"/>
            <a:ext cx="7010400" cy="78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 small, </a:t>
            </a:r>
            <a:r>
              <a:rPr lang="en-IN" sz="3200" dirty="0" err="1"/>
              <a:t>pos</a:t>
            </a:r>
            <a:r>
              <a:rPr lang="en-IN" sz="3200" dirty="0"/>
              <a:t>;</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err="1"/>
              <a:t>printf</a:t>
            </a:r>
            <a:r>
              <a:rPr lang="en-IN" sz="3200" dirty="0"/>
              <a:t>("\n Enter the elements :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small = </a:t>
            </a:r>
            <a:r>
              <a:rPr lang="en-IN" sz="3200" dirty="0" err="1"/>
              <a:t>arr</a:t>
            </a:r>
            <a:r>
              <a:rPr lang="en-IN" sz="3200" dirty="0"/>
              <a:t>[0];</a:t>
            </a:r>
          </a:p>
          <a:p>
            <a:r>
              <a:rPr lang="en-IN" sz="3200" dirty="0" err="1"/>
              <a:t>pos</a:t>
            </a:r>
            <a:r>
              <a:rPr lang="en-IN" sz="3200" dirty="0"/>
              <a:t> =0;</a:t>
            </a:r>
          </a:p>
          <a:p>
            <a:r>
              <a:rPr lang="en-IN" sz="3200" dirty="0"/>
              <a:t>for(</a:t>
            </a:r>
            <a:r>
              <a:rPr lang="en-IN" sz="3200" dirty="0" err="1"/>
              <a:t>i</a:t>
            </a:r>
            <a:r>
              <a:rPr lang="en-IN" sz="3200" dirty="0"/>
              <a:t>=1; </a:t>
            </a:r>
            <a:r>
              <a:rPr lang="en-IN" sz="3200" dirty="0" err="1"/>
              <a:t>i</a:t>
            </a:r>
            <a:r>
              <a:rPr lang="en-IN" sz="3200" dirty="0"/>
              <a:t>&lt;n; </a:t>
            </a:r>
            <a:r>
              <a:rPr lang="en-IN" sz="3200" dirty="0" err="1"/>
              <a:t>i</a:t>
            </a:r>
            <a:r>
              <a:rPr lang="en-IN" sz="3200" dirty="0"/>
              <a:t>++)</a:t>
            </a:r>
          </a:p>
          <a:p>
            <a:r>
              <a:rPr lang="en-IN" sz="3200" dirty="0"/>
              <a:t>{</a:t>
            </a:r>
          </a:p>
          <a:p>
            <a:r>
              <a:rPr lang="en-IN" sz="3200" dirty="0"/>
              <a:t>   if(</a:t>
            </a:r>
            <a:r>
              <a:rPr lang="en-IN" sz="3200" dirty="0" err="1"/>
              <a:t>arr</a:t>
            </a:r>
            <a:r>
              <a:rPr lang="en-IN" sz="3200" dirty="0"/>
              <a:t>[</a:t>
            </a:r>
            <a:r>
              <a:rPr lang="en-IN" sz="3200" dirty="0" err="1"/>
              <a:t>i</a:t>
            </a:r>
            <a:r>
              <a:rPr lang="en-IN" sz="3200" dirty="0"/>
              <a:t>]&lt;small)</a:t>
            </a:r>
            <a:endParaRPr lang="en-IN" altLang="en-US" sz="3200" dirty="0">
              <a:latin typeface="Times New Roman" panose="02020603050405020304" pitchFamily="18" charset="0"/>
              <a:cs typeface="Times New Roman" panose="02020603050405020304" pitchFamily="18" charset="0"/>
            </a:endParaRPr>
          </a:p>
        </p:txBody>
      </p:sp>
      <p:sp>
        <p:nvSpPr>
          <p:cNvPr id="13" name="object 9"/>
          <p:cNvSpPr txBox="1">
            <a:spLocks noChangeArrowheads="1"/>
          </p:cNvSpPr>
          <p:nvPr/>
        </p:nvSpPr>
        <p:spPr bwMode="auto">
          <a:xfrm>
            <a:off x="11195050" y="2378075"/>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   {</a:t>
            </a:r>
          </a:p>
          <a:p>
            <a:r>
              <a:rPr lang="en-IN" sz="3200" dirty="0"/>
              <a:t>   small = </a:t>
            </a:r>
            <a:r>
              <a:rPr lang="en-IN" sz="3200" dirty="0" err="1"/>
              <a:t>arr</a:t>
            </a:r>
            <a:r>
              <a:rPr lang="en-IN" sz="3200" dirty="0"/>
              <a:t>[</a:t>
            </a:r>
            <a:r>
              <a:rPr lang="en-IN" sz="3200" dirty="0" err="1"/>
              <a:t>i</a:t>
            </a:r>
            <a:r>
              <a:rPr lang="en-IN" sz="3200" dirty="0"/>
              <a:t>];</a:t>
            </a:r>
          </a:p>
          <a:p>
            <a:r>
              <a:rPr lang="en-IN" sz="3200" dirty="0"/>
              <a:t>   </a:t>
            </a:r>
            <a:r>
              <a:rPr lang="en-IN" sz="3200" dirty="0" err="1"/>
              <a:t>pos</a:t>
            </a:r>
            <a:r>
              <a:rPr lang="en-IN" sz="3200" dirty="0"/>
              <a:t> = </a:t>
            </a:r>
            <a:r>
              <a:rPr lang="en-IN" sz="3200" dirty="0" err="1"/>
              <a:t>i</a:t>
            </a:r>
            <a:r>
              <a:rPr lang="en-IN" sz="3200" dirty="0"/>
              <a:t>;</a:t>
            </a:r>
          </a:p>
          <a:p>
            <a:r>
              <a:rPr lang="en-IN" sz="3200" dirty="0"/>
              <a:t>   }</a:t>
            </a:r>
          </a:p>
          <a:p>
            <a:r>
              <a:rPr lang="en-IN" sz="3200" dirty="0"/>
              <a:t>}</a:t>
            </a:r>
          </a:p>
          <a:p>
            <a:r>
              <a:rPr lang="en-IN" sz="3200" dirty="0" err="1"/>
              <a:t>printf</a:t>
            </a:r>
            <a:r>
              <a:rPr lang="en-IN" sz="3200" dirty="0"/>
              <a:t>("\n The smallest element is : %d", small);</a:t>
            </a:r>
          </a:p>
          <a:p>
            <a:r>
              <a:rPr lang="en-IN" sz="3200" dirty="0" err="1"/>
              <a:t>printf</a:t>
            </a:r>
            <a:r>
              <a:rPr lang="en-IN" sz="3200" dirty="0"/>
              <a:t>("\n The position of the smallest element in the array is : %d", </a:t>
            </a:r>
            <a:r>
              <a:rPr lang="en-IN" sz="3200" dirty="0" err="1"/>
              <a:t>pos</a:t>
            </a:r>
            <a:r>
              <a:rPr lang="en-IN" sz="3200" dirty="0"/>
              <a:t>);</a:t>
            </a:r>
          </a:p>
          <a:p>
            <a:r>
              <a:rPr lang="en-IN" sz="3200" dirty="0"/>
              <a:t>return 0;</a:t>
            </a:r>
          </a:p>
          <a:p>
            <a:r>
              <a:rPr lang="en-IN" sz="3200" dirty="0"/>
              <a:t>}</a:t>
            </a:r>
            <a:endParaRPr lang="en-I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7842250" y="1311275"/>
            <a:ext cx="10896600" cy="9694962"/>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syntax,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the keyword, and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expression(condition)</a:t>
            </a:r>
            <a:r>
              <a:rPr lang="en-GB" sz="3900" kern="0" dirty="0">
                <a:latin typeface="Times New Roman" panose="02020603050405020304" pitchFamily="18" charset="0"/>
                <a:cs typeface="Times New Roman" panose="02020603050405020304" pitchFamily="18" charset="0"/>
              </a:rPr>
              <a:t> is an expression that returns </a:t>
            </a:r>
            <a:r>
              <a:rPr lang="en-GB" sz="3900" kern="0" dirty="0" err="1">
                <a:latin typeface="Times New Roman" panose="02020603050405020304" pitchFamily="18" charset="0"/>
                <a:cs typeface="Times New Roman" panose="02020603050405020304" pitchFamily="18" charset="0"/>
              </a:rPr>
              <a:t>boolean</a:t>
            </a:r>
            <a:r>
              <a:rPr lang="en-GB" sz="3900" kern="0" dirty="0">
                <a:latin typeface="Times New Roman" panose="02020603050405020304" pitchFamily="18" charset="0"/>
                <a:cs typeface="Times New Roman" panose="02020603050405020304" pitchFamily="18" charset="0"/>
              </a:rPr>
              <a:t> value (true/false i.e., 1/0 (example., </a:t>
            </a:r>
            <a:r>
              <a:rPr lang="en-GB" sz="3900" kern="0" dirty="0">
                <a:solidFill>
                  <a:schemeClr val="accent4">
                    <a:lumMod val="75000"/>
                  </a:schemeClr>
                </a:solidFill>
                <a:latin typeface="Times New Roman" panose="02020603050405020304" pitchFamily="18" charset="0"/>
                <a:cs typeface="Times New Roman" panose="02020603050405020304" pitchFamily="18" charset="0"/>
              </a:rPr>
              <a:t>a&lt;b</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2">
                    <a:lumMod val="75000"/>
                  </a:schemeClr>
                </a:solidFill>
                <a:latin typeface="Times New Roman" panose="02020603050405020304" pitchFamily="18" charset="0"/>
                <a:cs typeface="Times New Roman" panose="02020603050405020304" pitchFamily="18" charset="0"/>
              </a:rPr>
              <a:t>a!=0,</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1">
                    <a:lumMod val="50000"/>
                  </a:schemeClr>
                </a:solidFill>
                <a:latin typeface="Times New Roman" panose="02020603050405020304" pitchFamily="18" charset="0"/>
                <a:cs typeface="Times New Roman" panose="02020603050405020304" pitchFamily="18" charset="0"/>
              </a:rPr>
              <a:t>a&gt;b &amp;&amp; b&gt;c </a:t>
            </a:r>
            <a:r>
              <a:rPr lang="en-GB" sz="3900" kern="0" dirty="0">
                <a:latin typeface="Times New Roman" panose="02020603050405020304" pitchFamily="18" charset="0"/>
                <a:cs typeface="Times New Roman" panose="02020603050405020304" pitchFamily="18" charset="0"/>
              </a:rPr>
              <a:t>etc.,)). </a:t>
            </a:r>
            <a:endParaRPr lang="en-IN"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If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is true, then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GB" sz="3900" kern="0" dirty="0">
                <a:latin typeface="Times New Roman" panose="02020603050405020304" pitchFamily="18" charset="0"/>
                <a:cs typeface="Times New Roman" panose="02020603050405020304" pitchFamily="18" charset="0"/>
              </a:rPr>
              <a:t> immediately followed by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executed, otherwise</a:t>
            </a:r>
            <a:r>
              <a:rPr lang="en-US" altLang="en-US" sz="3900" kern="0" dirty="0">
                <a:latin typeface="Times New Roman" panose="02020603050405020304" pitchFamily="18" charset="0"/>
                <a:cs typeface="Times New Roman" panose="02020603050405020304" pitchFamily="18" charset="0"/>
              </a:rPr>
              <a:t>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US" altLang="en-US" sz="3900" kern="0" dirty="0">
                <a:latin typeface="Times New Roman" panose="02020603050405020304" pitchFamily="18" charset="0"/>
                <a:cs typeface="Times New Roman" panose="02020603050405020304" pitchFamily="18" charset="0"/>
              </a:rPr>
              <a:t> is ignored.</a:t>
            </a:r>
            <a:endParaRPr lang="en-GB" altLang="en-US"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US" altLang="en-US" sz="3900" kern="0" dirty="0">
                <a:latin typeface="Times New Roman" panose="02020603050405020304" pitchFamily="18" charset="0"/>
                <a:cs typeface="Times New Roman" panose="02020603050405020304" pitchFamily="18" charset="0"/>
              </a:rPr>
              <a:t>Then control passes from the </a:t>
            </a:r>
            <a:r>
              <a:rPr lang="en-US" altLang="en-US" sz="3900" b="1" i="1" kern="0" dirty="0">
                <a:latin typeface="Times New Roman" panose="02020603050405020304" pitchFamily="18" charset="0"/>
                <a:cs typeface="Times New Roman" panose="02020603050405020304" pitchFamily="18" charset="0"/>
              </a:rPr>
              <a:t>if</a:t>
            </a:r>
            <a:r>
              <a:rPr lang="en-US" altLang="en-US" sz="3900" kern="0" dirty="0">
                <a:latin typeface="Times New Roman" panose="02020603050405020304" pitchFamily="18" charset="0"/>
                <a:cs typeface="Times New Roman" panose="02020603050405020304" pitchFamily="18" charset="0"/>
              </a:rPr>
              <a:t> statement to the </a:t>
            </a:r>
            <a:r>
              <a:rPr lang="en-GB" sz="3600" b="1" i="1" kern="0" dirty="0" err="1">
                <a:solidFill>
                  <a:srgbClr val="FF0000"/>
                </a:solidFill>
                <a:latin typeface="Courier New" panose="02070309020205020404" pitchFamily="49" charset="0"/>
                <a:cs typeface="Courier New" panose="02070309020205020404" pitchFamily="49" charset="0"/>
              </a:rPr>
              <a:t>next_statement</a:t>
            </a:r>
            <a:r>
              <a:rPr lang="en-US" altLang="en-US" sz="3900" kern="0" dirty="0">
                <a:latin typeface="Times New Roman" panose="02020603050405020304" pitchFamily="18" charset="0"/>
                <a:cs typeface="Times New Roman" panose="02020603050405020304" pitchFamily="18" charset="0"/>
              </a:rPr>
              <a:t> in the program unless one of the statements contains a </a:t>
            </a:r>
            <a:r>
              <a:rPr lang="en-US" altLang="en-US" sz="3900" b="1" kern="0" dirty="0">
                <a:latin typeface="Times New Roman" panose="02020603050405020304" pitchFamily="18" charset="0"/>
                <a:cs typeface="Times New Roman" panose="02020603050405020304" pitchFamily="18" charset="0"/>
              </a:rPr>
              <a:t>break</a:t>
            </a:r>
            <a:r>
              <a:rPr lang="en-US" altLang="en-US" sz="3900" kern="0" dirty="0">
                <a:latin typeface="Times New Roman" panose="02020603050405020304" pitchFamily="18" charset="0"/>
                <a:cs typeface="Times New Roman" panose="02020603050405020304" pitchFamily="18" charset="0"/>
              </a:rPr>
              <a:t>, </a:t>
            </a:r>
            <a:r>
              <a:rPr lang="en-US" altLang="en-US" sz="3900" b="1" kern="0" dirty="0">
                <a:latin typeface="Times New Roman" panose="02020603050405020304" pitchFamily="18" charset="0"/>
                <a:cs typeface="Times New Roman" panose="02020603050405020304" pitchFamily="18" charset="0"/>
              </a:rPr>
              <a:t>continue</a:t>
            </a:r>
            <a:r>
              <a:rPr lang="en-US" altLang="en-US" sz="3900" kern="0" dirty="0">
                <a:latin typeface="Times New Roman" panose="02020603050405020304" pitchFamily="18" charset="0"/>
                <a:cs typeface="Times New Roman" panose="02020603050405020304" pitchFamily="18" charset="0"/>
              </a:rPr>
              <a:t>, or </a:t>
            </a:r>
            <a:r>
              <a:rPr lang="en-US" altLang="en-US" sz="3900" b="1" kern="0" dirty="0" err="1">
                <a:latin typeface="Times New Roman" panose="02020603050405020304" pitchFamily="18" charset="0"/>
                <a:cs typeface="Times New Roman" panose="02020603050405020304" pitchFamily="18" charset="0"/>
              </a:rPr>
              <a:t>goto</a:t>
            </a:r>
            <a:r>
              <a:rPr lang="en-US" altLang="en-US" sz="3900" b="1" kern="0" dirty="0">
                <a:latin typeface="Times New Roman" panose="02020603050405020304" pitchFamily="18" charset="0"/>
                <a:cs typeface="Times New Roman" panose="02020603050405020304" pitchFamily="18" charset="0"/>
              </a:rPr>
              <a:t> </a:t>
            </a:r>
            <a:r>
              <a:rPr lang="en-US" altLang="en-US" sz="3900" kern="0" dirty="0">
                <a:latin typeface="Times New Roman" panose="02020603050405020304" pitchFamily="18" charset="0"/>
                <a:cs typeface="Times New Roman" panose="02020603050405020304" pitchFamily="18" charset="0"/>
              </a:rPr>
              <a:t>statement.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Note that there is no semicolon after the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This is because the condition and statement should be put together as a single statement.</a:t>
            </a:r>
            <a:endParaRPr lang="en-IN" sz="3900" kern="0" dirty="0">
              <a:latin typeface="Times New Roman" panose="02020603050405020304" pitchFamily="18" charset="0"/>
              <a:cs typeface="Times New Roman" panose="02020603050405020304" pitchFamily="18" charset="0"/>
            </a:endParaRPr>
          </a:p>
        </p:txBody>
      </p:sp>
      <p:sp>
        <p:nvSpPr>
          <p:cNvPr id="3" name="Rectangle 2"/>
          <p:cNvSpPr/>
          <p:nvPr/>
        </p:nvSpPr>
        <p:spPr>
          <a:xfrm>
            <a:off x="755650" y="2454275"/>
            <a:ext cx="7351712" cy="4031873"/>
          </a:xfrm>
          <a:prstGeom prst="rect">
            <a:avLst/>
          </a:prstGeom>
        </p:spPr>
        <p:txBody>
          <a:bodyPr wrap="square">
            <a:spAutoFit/>
          </a:bodyPr>
          <a:lstStyle/>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kern="0" dirty="0">
                <a:latin typeface="Courier New" panose="02070309020205020404" pitchFamily="49" charset="0"/>
                <a:cs typeface="Courier New" panose="02070309020205020404" pitchFamily="49" charset="0"/>
              </a:rPr>
              <a:t>Syntax of the </a:t>
            </a:r>
            <a:r>
              <a:rPr lang="en-GB" sz="3200" b="1" i="1" kern="0" dirty="0">
                <a:latin typeface="Courier New" panose="02070309020205020404" pitchFamily="49" charset="0"/>
                <a:cs typeface="Courier New" panose="02070309020205020404" pitchFamily="49" charset="0"/>
              </a:rPr>
              <a:t>if</a:t>
            </a:r>
            <a:r>
              <a:rPr lang="en-GB" sz="3200" b="1" kern="0" dirty="0">
                <a:latin typeface="Courier New" panose="02070309020205020404" pitchFamily="49" charset="0"/>
                <a:cs typeface="Courier New" panose="02070309020205020404" pitchFamily="49" charset="0"/>
              </a:rPr>
              <a:t>:</a:t>
            </a:r>
          </a:p>
          <a:p>
            <a:pPr marL="0" indent="0" defTabSz="914400">
              <a:buNone/>
            </a:pPr>
            <a:r>
              <a:rPr lang="en-GB" sz="3200" b="1" i="1" kern="0" dirty="0">
                <a:latin typeface="Courier New" panose="02070309020205020404" pitchFamily="49" charset="0"/>
                <a:cs typeface="Courier New" panose="02070309020205020404" pitchFamily="49" charset="0"/>
              </a:rPr>
              <a:t>	if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200" b="1" i="1" kern="0" dirty="0">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r>
              <a:rPr lang="en-GB" sz="32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err="1">
                <a:solidFill>
                  <a:srgbClr val="FF0000"/>
                </a:solidFill>
                <a:latin typeface="Courier New" panose="02070309020205020404" pitchFamily="49" charset="0"/>
                <a:cs typeface="Courier New" panose="02070309020205020404" pitchFamily="49" charset="0"/>
              </a:rPr>
              <a:t>next_statement</a:t>
            </a:r>
            <a:r>
              <a:rPr lang="en-GB" sz="3200" b="1" i="1" kern="0" dirty="0">
                <a:solidFill>
                  <a:srgbClr val="FF0000"/>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xmlns="" id="{B40DCD29-9836-6D87-6D23-8828B1E18A81}"/>
              </a:ext>
            </a:extLst>
          </p:cNvPr>
          <p:cNvSpPr/>
          <p:nvPr/>
        </p:nvSpPr>
        <p:spPr>
          <a:xfrm>
            <a:off x="3432945" y="473075"/>
            <a:ext cx="5323705" cy="707886"/>
          </a:xfrm>
          <a:prstGeom prst="rect">
            <a:avLst/>
          </a:prstGeom>
        </p:spPr>
        <p:txBody>
          <a:bodyPr wrap="square">
            <a:spAutoFit/>
          </a:bodyPr>
          <a:lstStyle/>
          <a:p>
            <a:pPr defTabSz="914400"/>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statement….contd.,</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1982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find whether an array of integers contains a duplicate number.</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660650" y="2149475"/>
            <a:ext cx="7010400" cy="83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array[10],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n, j, flag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Enter the size of the array : ");</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&amp;n);</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array[%d] = ",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   for(j=i+1; j&lt;n;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if(array[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 array[j] &amp;&amp;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p:txBody>
      </p:sp>
      <p:sp>
        <p:nvSpPr>
          <p:cNvPr id="14" name="object 9"/>
          <p:cNvSpPr txBox="1">
            <a:spLocks noChangeArrowheads="1"/>
          </p:cNvSpPr>
          <p:nvPr/>
        </p:nvSpPr>
        <p:spPr bwMode="auto">
          <a:xfrm>
            <a:off x="10672762" y="2001838"/>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flag =1;</a:t>
            </a:r>
          </a:p>
          <a:p>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Duplicate numbers found at locations %d and %d",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if(flag ==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No Duplicates Found");</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7425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Inserting an Element in an Array</a:t>
            </a:r>
          </a:p>
        </p:txBody>
      </p:sp>
      <p:sp>
        <p:nvSpPr>
          <p:cNvPr id="13" name="object 9"/>
          <p:cNvSpPr txBox="1">
            <a:spLocks noChangeArrowheads="1"/>
          </p:cNvSpPr>
          <p:nvPr/>
        </p:nvSpPr>
        <p:spPr bwMode="auto">
          <a:xfrm>
            <a:off x="1004888" y="1199789"/>
            <a:ext cx="18343561" cy="542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at the end of an existing array, then the task of insertion is quite simple. We just have to add 1 to the </a:t>
            </a:r>
            <a:r>
              <a:rPr lang="en-IN" altLang="en-US" sz="3900" dirty="0" err="1">
                <a:latin typeface="Times New Roman" panose="02020603050405020304" pitchFamily="18" charset="0"/>
                <a:cs typeface="Times New Roman" panose="02020603050405020304" pitchFamily="18" charset="0"/>
              </a:rPr>
              <a:t>upper_bound</a:t>
            </a:r>
            <a:r>
              <a:rPr lang="en-IN" altLang="en-US" sz="3900" dirty="0">
                <a:latin typeface="Times New Roman" panose="02020603050405020304" pitchFamily="18" charset="0"/>
                <a:cs typeface="Times New Roman" panose="02020603050405020304" pitchFamily="18" charset="0"/>
              </a:rPr>
              <a:t> and assign the value.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we assume that the memory space allocated for the array is still available. For example, if an array is declared to contain 10 elements, but currently it has only 8 elements, then obviously there is space to accommodate two more elements. But if it already has 10 elements, then we will not be able to add another element to it.</a:t>
            </a:r>
          </a:p>
        </p:txBody>
      </p:sp>
      <p:pic>
        <p:nvPicPr>
          <p:cNvPr id="2" name="Picture 1"/>
          <p:cNvPicPr>
            <a:picLocks noChangeAspect="1"/>
          </p:cNvPicPr>
          <p:nvPr/>
        </p:nvPicPr>
        <p:blipFill>
          <a:blip r:embed="rId3"/>
          <a:stretch>
            <a:fillRect/>
          </a:stretch>
        </p:blipFill>
        <p:spPr>
          <a:xfrm>
            <a:off x="5480050" y="7102475"/>
            <a:ext cx="9144000" cy="3429000"/>
          </a:xfrm>
          <a:prstGeom prst="rect">
            <a:avLst/>
          </a:prstGeom>
        </p:spPr>
      </p:pic>
    </p:spTree>
    <p:extLst>
      <p:ext uri="{BB962C8B-B14F-4D97-AF65-F5344CB8AC3E}">
        <p14:creationId xmlns:p14="http://schemas.microsoft.com/office/powerpoint/2010/main" val="3897572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Inserting an Element in an Array</a:t>
            </a:r>
          </a:p>
        </p:txBody>
      </p:sp>
      <p:sp>
        <p:nvSpPr>
          <p:cNvPr id="13" name="object 9"/>
          <p:cNvSpPr txBox="1">
            <a:spLocks noChangeArrowheads="1"/>
          </p:cNvSpPr>
          <p:nvPr/>
        </p:nvSpPr>
        <p:spPr bwMode="auto">
          <a:xfrm>
            <a:off x="603250" y="1199789"/>
            <a:ext cx="18919825" cy="181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in the middle of the array, then the task of insertion involves the algorithm shown here. </a:t>
            </a:r>
          </a:p>
        </p:txBody>
      </p:sp>
      <p:pic>
        <p:nvPicPr>
          <p:cNvPr id="12" name="Picture 11"/>
          <p:cNvPicPr>
            <a:picLocks noChangeAspect="1"/>
          </p:cNvPicPr>
          <p:nvPr/>
        </p:nvPicPr>
        <p:blipFill>
          <a:blip r:embed="rId3"/>
          <a:stretch>
            <a:fillRect/>
          </a:stretch>
        </p:blipFill>
        <p:spPr>
          <a:xfrm>
            <a:off x="8858390" y="2841880"/>
            <a:ext cx="10947260" cy="6394195"/>
          </a:xfrm>
          <a:prstGeom prst="rect">
            <a:avLst/>
          </a:prstGeom>
        </p:spPr>
      </p:pic>
      <p:sp>
        <p:nvSpPr>
          <p:cNvPr id="14" name="object 9"/>
          <p:cNvSpPr txBox="1">
            <a:spLocks noChangeArrowheads="1"/>
          </p:cNvSpPr>
          <p:nvPr/>
        </p:nvSpPr>
        <p:spPr bwMode="auto">
          <a:xfrm>
            <a:off x="679450" y="3444875"/>
            <a:ext cx="8124895" cy="63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do this process, the location where the new element will be inserted is to be found out.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Then all the elements to the right of this array location has to be moved one position right, so that space can be created to store the new value.</a:t>
            </a:r>
          </a:p>
        </p:txBody>
      </p:sp>
    </p:spTree>
    <p:extLst>
      <p:ext uri="{BB962C8B-B14F-4D97-AF65-F5344CB8AC3E}">
        <p14:creationId xmlns:p14="http://schemas.microsoft.com/office/powerpoint/2010/main" val="2905101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Deleting an Element in an Array</a:t>
            </a:r>
          </a:p>
        </p:txBody>
      </p:sp>
      <p:sp>
        <p:nvSpPr>
          <p:cNvPr id="13" name="object 9"/>
          <p:cNvSpPr txBox="1">
            <a:spLocks noChangeArrowheads="1"/>
          </p:cNvSpPr>
          <p:nvPr/>
        </p:nvSpPr>
        <p:spPr bwMode="auto">
          <a:xfrm>
            <a:off x="603250" y="1199789"/>
            <a:ext cx="18919825" cy="261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Deleting an element from an array means removing a data element from an already existing array. Deleting an element at the end of the existing array is quite simple.</a:t>
            </a:r>
          </a:p>
          <a:p>
            <a:pPr eaLnBrk="1" hangingPunct="1">
              <a:lnSpc>
                <a:spcPct val="150000"/>
              </a:lnSpc>
              <a:spcBef>
                <a:spcPts val="100"/>
              </a:spcBef>
              <a:buFont typeface="Arial" panose="020B0604020202020204" pitchFamily="34" charset="0"/>
              <a:buChar char="•"/>
              <a:defRPr/>
            </a:pPr>
            <a:endParaRPr lang="en-IN"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531453" y="3023947"/>
            <a:ext cx="7839260" cy="2711323"/>
          </a:xfrm>
          <a:prstGeom prst="rect">
            <a:avLst/>
          </a:prstGeom>
        </p:spPr>
      </p:pic>
      <p:pic>
        <p:nvPicPr>
          <p:cNvPr id="3" name="Picture 2"/>
          <p:cNvPicPr>
            <a:picLocks noChangeAspect="1"/>
          </p:cNvPicPr>
          <p:nvPr/>
        </p:nvPicPr>
        <p:blipFill>
          <a:blip r:embed="rId4"/>
          <a:stretch>
            <a:fillRect/>
          </a:stretch>
        </p:blipFill>
        <p:spPr>
          <a:xfrm>
            <a:off x="10190621" y="6035675"/>
            <a:ext cx="9332454" cy="4943429"/>
          </a:xfrm>
          <a:prstGeom prst="rect">
            <a:avLst/>
          </a:prstGeom>
        </p:spPr>
      </p:pic>
      <p:sp>
        <p:nvSpPr>
          <p:cNvPr id="15" name="object 9"/>
          <p:cNvSpPr txBox="1">
            <a:spLocks noChangeArrowheads="1"/>
          </p:cNvSpPr>
          <p:nvPr/>
        </p:nvSpPr>
        <p:spPr bwMode="auto">
          <a:xfrm>
            <a:off x="673172" y="3137201"/>
            <a:ext cx="8124895" cy="722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delete an element in the middle of an array, we must first find the location from where the element has to be deleted and then move all the elements one position towards left.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Thus the space vacated by the deleted element will be occupied by rest of the elements.</a:t>
            </a:r>
          </a:p>
        </p:txBody>
      </p:sp>
    </p:spTree>
    <p:extLst>
      <p:ext uri="{BB962C8B-B14F-4D97-AF65-F5344CB8AC3E}">
        <p14:creationId xmlns:p14="http://schemas.microsoft.com/office/powerpoint/2010/main" val="3373697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1004888" y="1199789"/>
                <a:ext cx="18343561" cy="100046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declared as:  </a:t>
                </a:r>
                <a:r>
                  <a:rPr lang="en-IN" altLang="en-US" sz="3900" dirty="0">
                    <a:latin typeface="+mn-lt"/>
                    <a:cs typeface="Times New Roman" panose="02020603050405020304" pitchFamily="18" charset="0"/>
                  </a:rPr>
                  <a:t>data_type array_name[</a:t>
                </a:r>
                <a:r>
                  <a:rPr lang="en-IN" altLang="en-US" sz="3900" dirty="0" err="1">
                    <a:latin typeface="+mn-lt"/>
                    <a:cs typeface="Times New Roman" panose="02020603050405020304" pitchFamily="18" charset="0"/>
                  </a:rPr>
                  <a:t>row_size</a:t>
                </a:r>
                <a:r>
                  <a:rPr lang="en-IN" altLang="en-US" sz="3900" dirty="0">
                    <a:latin typeface="+mn-lt"/>
                    <a:cs typeface="Times New Roman" panose="02020603050405020304" pitchFamily="18" charset="0"/>
                  </a:rPr>
                  <a:t>][</a:t>
                </a:r>
                <a:r>
                  <a:rPr lang="en-IN" altLang="en-US" sz="3900" dirty="0" err="1">
                    <a:latin typeface="+mn-lt"/>
                    <a:cs typeface="Times New Roman" panose="02020603050405020304" pitchFamily="18" charset="0"/>
                  </a:rPr>
                  <a:t>column_size</a:t>
                </a:r>
                <a:r>
                  <a:rPr lang="en-IN" altLang="en-US" sz="3900" dirty="0">
                    <a:latin typeface="+mn-lt"/>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Therefore, a two-dimensional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𝑚</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array contains m*n data elements and each element is accessed using two subscripts,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and j, where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&lt;= m and j &lt;= n.</a:t>
                </a: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initialized in the same way as a one-dimensional array is initialized. For example:   </a:t>
                </a:r>
                <a:r>
                  <a:rPr lang="en-IN" altLang="en-US" sz="3900" dirty="0" err="1">
                    <a:latin typeface="+mj-lt"/>
                    <a:cs typeface="Times New Roman" panose="02020603050405020304" pitchFamily="18" charset="0"/>
                  </a:rPr>
                  <a:t>int</a:t>
                </a:r>
                <a:r>
                  <a:rPr lang="en-IN" altLang="en-US" sz="3900" dirty="0">
                    <a:latin typeface="+mj-lt"/>
                    <a:cs typeface="Times New Roman" panose="02020603050405020304" pitchFamily="18" charset="0"/>
                  </a:rPr>
                  <a:t> marks[2][3]={90, 87, 78, 68, 62, 71};</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Note that the initialization of a two-dimensional array is done row by row. The above statement can also be written as:   </a:t>
                </a:r>
                <a:r>
                  <a:rPr lang="en-IN" altLang="en-US" sz="3900" dirty="0" err="1">
                    <a:latin typeface="+mn-lt"/>
                    <a:cs typeface="Times New Roman" panose="02020603050405020304" pitchFamily="18" charset="0"/>
                  </a:rPr>
                  <a:t>int</a:t>
                </a:r>
                <a:r>
                  <a:rPr lang="en-IN" altLang="en-US" sz="3900" dirty="0">
                    <a:latin typeface="+mn-lt"/>
                    <a:cs typeface="Times New Roman" panose="02020603050405020304" pitchFamily="18" charset="0"/>
                  </a:rPr>
                  <a:t> marks[2][3]={{90,87,78},{68, 62, 71}};</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1004888" y="1199789"/>
                <a:ext cx="18343561" cy="10004662"/>
              </a:xfrm>
              <a:prstGeom prst="rect">
                <a:avLst/>
              </a:prstGeom>
              <a:blipFill rotWithShape="0">
                <a:blip r:embed="rId3"/>
                <a:stretch>
                  <a:fillRect l="-1462" r="-1396" b="-1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3" name="Picture 2"/>
          <p:cNvPicPr>
            <a:picLocks noChangeAspect="1"/>
          </p:cNvPicPr>
          <p:nvPr/>
        </p:nvPicPr>
        <p:blipFill>
          <a:blip r:embed="rId4"/>
          <a:stretch>
            <a:fillRect/>
          </a:stretch>
        </p:blipFill>
        <p:spPr>
          <a:xfrm>
            <a:off x="2162342" y="4023161"/>
            <a:ext cx="15779416" cy="3626565"/>
          </a:xfrm>
          <a:prstGeom prst="rect">
            <a:avLst/>
          </a:prstGeom>
        </p:spPr>
      </p:pic>
    </p:spTree>
    <p:extLst>
      <p:ext uri="{BB962C8B-B14F-4D97-AF65-F5344CB8AC3E}">
        <p14:creationId xmlns:p14="http://schemas.microsoft.com/office/powerpoint/2010/main" val="954041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Two Dimensional Arrays</a:t>
            </a:r>
          </a:p>
        </p:txBody>
      </p:sp>
      <p:sp>
        <p:nvSpPr>
          <p:cNvPr id="13" name="object 9"/>
          <p:cNvSpPr txBox="1">
            <a:spLocks noChangeArrowheads="1"/>
          </p:cNvSpPr>
          <p:nvPr/>
        </p:nvSpPr>
        <p:spPr bwMode="auto">
          <a:xfrm>
            <a:off x="1004888" y="1199789"/>
            <a:ext cx="8818561" cy="992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case of one-dimensional arrays, we used a single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to vary the index </a:t>
            </a:r>
            <a:r>
              <a:rPr lang="en-IN" altLang="en-US" sz="3900" i="1"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in every pass, so that all the elements could be scanned. Since the two-dimensional array contains two subscripts, we will use two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loops to scan the elements.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first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each row in the 2D array and the second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individual columns for every row in the array.</a:t>
            </a:r>
          </a:p>
        </p:txBody>
      </p:sp>
      <p:sp>
        <p:nvSpPr>
          <p:cNvPr id="12" name="object 9"/>
          <p:cNvSpPr txBox="1">
            <a:spLocks noChangeArrowheads="1"/>
          </p:cNvSpPr>
          <p:nvPr/>
        </p:nvSpPr>
        <p:spPr bwMode="auto">
          <a:xfrm>
            <a:off x="12426950" y="1351101"/>
            <a:ext cx="6832600" cy="124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elements of a 2D array</a:t>
            </a:r>
            <a:endParaRPr lang="en-IN" altLang="en-US" sz="3200" dirty="0">
              <a:latin typeface="Times New Roman" panose="02020603050405020304" pitchFamily="18" charset="0"/>
              <a:cs typeface="Times New Roman" panose="02020603050405020304" pitchFamily="18" charset="0"/>
            </a:endParaRPr>
          </a:p>
        </p:txBody>
      </p:sp>
      <p:sp>
        <p:nvSpPr>
          <p:cNvPr id="14" name="object 9"/>
          <p:cNvSpPr txBox="1">
            <a:spLocks noChangeArrowheads="1"/>
          </p:cNvSpPr>
          <p:nvPr/>
        </p:nvSpPr>
        <p:spPr bwMode="auto">
          <a:xfrm>
            <a:off x="12871450" y="2805530"/>
            <a:ext cx="7010400" cy="690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[2][2] = {12, 34, 56,32};</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=0;i&lt;2;i++)</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a:t>
            </a:r>
          </a:p>
          <a:p>
            <a:r>
              <a:rPr lang="en-IN" altLang="en-US" sz="3200" dirty="0">
                <a:latin typeface="Times New Roman" panose="02020603050405020304" pitchFamily="18" charset="0"/>
                <a:cs typeface="Times New Roman" panose="02020603050405020304" pitchFamily="18" charset="0"/>
              </a:rPr>
              <a:t>for(j=0;j&lt;2;j++)</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("%d\t",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8375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10820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99790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Two-dimensional arrays can be used to implement the mathematical concept of matrices. In mathematics, a matrix is a grid of numbers, arranged in rows and columns. Thus, using two dimensional arrays, we can perform the following operations on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matrix:</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Transpose</a:t>
                </a:r>
                <a:r>
                  <a:rPr lang="en-IN" altLang="en-US" sz="3900" dirty="0">
                    <a:latin typeface="Times New Roman" panose="02020603050405020304" pitchFamily="18" charset="0"/>
                    <a:cs typeface="Times New Roman" panose="02020603050405020304" pitchFamily="18" charset="0"/>
                  </a:rPr>
                  <a:t> of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is given as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𝑚</m:t>
                    </m:r>
                  </m:oMath>
                </a14:m>
                <a:r>
                  <a:rPr lang="en-IN" altLang="en-US" sz="3900" dirty="0">
                    <a:latin typeface="Times New Roman" panose="02020603050405020304" pitchFamily="18" charset="0"/>
                    <a:cs typeface="Times New Roman" panose="02020603050405020304" pitchFamily="18" charset="0"/>
                  </a:rPr>
                  <a:t> matrix B, where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j,i</a:t>
                </a:r>
                <a:r>
                  <a:rPr lang="en-IN" altLang="en-US" sz="3900" dirty="0">
                    <a:latin typeface="Times New Roman" panose="02020603050405020304" pitchFamily="18" charset="0"/>
                    <a:cs typeface="Times New Roman" panose="02020603050405020304" pitchFamily="18" charset="0"/>
                  </a:rPr>
                  <a:t>.</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Sum and Difference:</a:t>
                </a:r>
                <a:r>
                  <a:rPr lang="en-IN" altLang="en-US" sz="3900" dirty="0">
                    <a:latin typeface="Times New Roman" panose="02020603050405020304" pitchFamily="18" charset="0"/>
                    <a:cs typeface="Times New Roman" panose="02020603050405020304" pitchFamily="18" charset="0"/>
                  </a:rPr>
                  <a:t> Two matrices that are compatible with each other can be added or subtracted together, storing the result in the third matrix. Two matrices are said to be compatible when they have the same number of rows and columns. The elements of two matrices can be added by writing: </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The elements of two matrices can be subtracted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9979014"/>
              </a:xfrm>
              <a:prstGeom prst="rect">
                <a:avLst/>
              </a:prstGeom>
              <a:blipFill rotWithShape="0">
                <a:blip r:embed="rId3"/>
                <a:stretch>
                  <a:fillRect l="-1418" r="-1256" b="-9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364060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10820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45262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755650" indent="-742950" eaLnBrk="1" hangingPunct="1">
                  <a:lnSpc>
                    <a:spcPct val="150000"/>
                  </a:lnSpc>
                  <a:spcBef>
                    <a:spcPts val="100"/>
                  </a:spcBef>
                  <a:buFont typeface="+mj-lt"/>
                  <a:buAutoNum type="arabicParenR" startAt="3"/>
                  <a:defRPr/>
                </a:pPr>
                <a:r>
                  <a:rPr lang="en-IN" altLang="en-US" sz="3900" b="1" dirty="0">
                    <a:latin typeface="Times New Roman" panose="02020603050405020304" pitchFamily="18" charset="0"/>
                    <a:cs typeface="Times New Roman" panose="02020603050405020304" pitchFamily="18" charset="0"/>
                  </a:rPr>
                  <a:t>Product:</a:t>
                </a:r>
                <a:r>
                  <a:rPr lang="en-IN" altLang="en-US" sz="3900" dirty="0">
                    <a:latin typeface="Times New Roman" panose="02020603050405020304" pitchFamily="18" charset="0"/>
                    <a:cs typeface="Times New Roman" panose="02020603050405020304" pitchFamily="18" charset="0"/>
                  </a:rPr>
                  <a:t> Two matrices can be multiplied with each other if the number of columns in the first matrix is equal to the number of rows in the second matrix. Therefore,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can be multiplied with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𝑝</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matrix B if </a:t>
                </a:r>
                <a:r>
                  <a:rPr lang="en-IN" altLang="en-US" sz="3900" i="1" dirty="0">
                    <a:latin typeface="Times New Roman" panose="02020603050405020304" pitchFamily="18" charset="0"/>
                    <a:cs typeface="Times New Roman" panose="02020603050405020304" pitchFamily="18" charset="0"/>
                  </a:rPr>
                  <a:t>n </a:t>
                </a:r>
                <a:r>
                  <a:rPr lang="en-IN" altLang="en-US" sz="3900" dirty="0">
                    <a:latin typeface="Times New Roman" panose="02020603050405020304" pitchFamily="18" charset="0"/>
                    <a:cs typeface="Times New Roman" panose="02020603050405020304" pitchFamily="18" charset="0"/>
                  </a:rPr>
                  <a:t>= </a:t>
                </a:r>
                <a:r>
                  <a:rPr lang="en-IN" altLang="en-US" sz="3900" i="1" dirty="0">
                    <a:latin typeface="Times New Roman" panose="02020603050405020304" pitchFamily="18" charset="0"/>
                    <a:cs typeface="Times New Roman" panose="02020603050405020304" pitchFamily="18" charset="0"/>
                  </a:rPr>
                  <a:t>p</a:t>
                </a:r>
                <a:r>
                  <a:rPr lang="en-IN" altLang="en-US" sz="3900" dirty="0">
                    <a:latin typeface="Times New Roman" panose="02020603050405020304" pitchFamily="18" charset="0"/>
                    <a:cs typeface="Times New Roman" panose="02020603050405020304" pitchFamily="18" charset="0"/>
                  </a:rPr>
                  <a:t>. The dimension of the product matrix is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The elements of two matrices can be multiplied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a:t>
                </a:r>
                <a:r>
                  <a:rPr lang="en-US" altLang="en-US" sz="3900" dirty="0">
                    <a:cs typeface="Times New Roman" panose="02020603050405020304" pitchFamily="18" charset="0"/>
                  </a:rPr>
                  <a:t> </a:t>
                </a:r>
                <a14:m>
                  <m:oMath xmlns:m="http://schemas.openxmlformats.org/officeDocument/2006/math">
                    <m:sSub>
                      <m:sSubPr>
                        <m:ctrlPr>
                          <a:rPr lang="en-US" altLang="en-US" sz="39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sSub>
                          <m:sSubPr>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en-US" sz="39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nary>
                  </m:oMath>
                </a14:m>
                <a:r>
                  <a:rPr lang="en-IN" altLang="en-US" sz="3900" dirty="0">
                    <a:latin typeface="Times New Roman" panose="02020603050405020304" pitchFamily="18" charset="0"/>
                    <a:cs typeface="Times New Roman" panose="02020603050405020304" pitchFamily="18" charset="0"/>
                  </a:rPr>
                  <a:t>          for k = 1 to n</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4526239"/>
              </a:xfrm>
              <a:prstGeom prst="rect">
                <a:avLst/>
              </a:prstGeom>
              <a:blipFill rotWithShape="0">
                <a:blip r:embed="rId3"/>
                <a:stretch>
                  <a:fillRect l="-1418" r="-1740" b="-43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94571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28750" y="1990825"/>
            <a:ext cx="4279900" cy="462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 </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err="1">
                <a:latin typeface="Times New Roman" panose="02020603050405020304" pitchFamily="18" charset="0"/>
                <a:cs typeface="Times New Roman" panose="02020603050405020304" pitchFamily="18" charset="0"/>
              </a:rPr>
              <a:t>int</a:t>
            </a:r>
            <a:r>
              <a:rPr lang="en-GB" kern="0" dirty="0">
                <a:latin typeface="Times New Roman" panose="02020603050405020304" pitchFamily="18" charset="0"/>
                <a:cs typeface="Times New Roman" panose="02020603050405020304" pitchFamily="18" charset="0"/>
              </a:rPr>
              <a:t> x=10; </a:t>
            </a:r>
          </a:p>
          <a:p>
            <a:pPr marL="0" indent="0" defTabSz="914400">
              <a:buNone/>
            </a:pPr>
            <a:r>
              <a:rPr lang="en-GB" kern="0" dirty="0">
                <a:latin typeface="Times New Roman" panose="02020603050405020304" pitchFamily="18" charset="0"/>
                <a:cs typeface="Times New Roman" panose="02020603050405020304" pitchFamily="18" charset="0"/>
              </a:rPr>
              <a:t>if (x&gt;0) x++; </a:t>
            </a:r>
          </a:p>
          <a:p>
            <a:pPr marL="0" indent="0" defTabSz="914400">
              <a:buNone/>
            </a:pPr>
            <a:r>
              <a:rPr lang="en-GB" kern="0" dirty="0" err="1">
                <a:latin typeface="Times New Roman" panose="02020603050405020304" pitchFamily="18" charset="0"/>
                <a:cs typeface="Times New Roman" panose="02020603050405020304" pitchFamily="18" charset="0"/>
              </a:rPr>
              <a:t>printf</a:t>
            </a:r>
            <a:r>
              <a:rPr lang="en-GB" kern="0" dirty="0">
                <a:latin typeface="Times New Roman" panose="02020603050405020304" pitchFamily="18" charset="0"/>
                <a:cs typeface="Times New Roman" panose="02020603050405020304" pitchFamily="18" charset="0"/>
              </a:rPr>
              <a:t>("\n x = %d", x); </a:t>
            </a:r>
          </a:p>
          <a:p>
            <a:pPr marL="0" indent="0" defTabSz="914400">
              <a:buNone/>
            </a:pPr>
            <a:r>
              <a:rPr lang="en-GB" kern="0" dirty="0">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sp>
        <p:nvSpPr>
          <p:cNvPr id="2" name="Rectangle 1"/>
          <p:cNvSpPr/>
          <p:nvPr/>
        </p:nvSpPr>
        <p:spPr>
          <a:xfrm>
            <a:off x="10796220" y="1584851"/>
            <a:ext cx="7942629" cy="8556188"/>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Program given on the left side, we take a variable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and initialize it to 10.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test expression, we check if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greater than 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As </a:t>
            </a:r>
            <a:r>
              <a:rPr lang="en-GB" sz="3900" b="1" kern="0" dirty="0">
                <a:solidFill>
                  <a:schemeClr val="accent2">
                    <a:lumMod val="50000"/>
                  </a:schemeClr>
                </a:solidFill>
                <a:latin typeface="Times New Roman" panose="02020603050405020304" pitchFamily="18" charset="0"/>
                <a:cs typeface="Times New Roman" panose="02020603050405020304" pitchFamily="18" charset="0"/>
              </a:rPr>
              <a:t>10 &gt; 0</a:t>
            </a:r>
            <a:r>
              <a:rPr lang="en-GB" sz="3900" kern="0" dirty="0">
                <a:latin typeface="Times New Roman" panose="02020603050405020304" pitchFamily="18" charset="0"/>
                <a:cs typeface="Times New Roman" panose="02020603050405020304" pitchFamily="18" charset="0"/>
              </a:rPr>
              <a:t>, the </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test expression (x&gt;0)</a:t>
            </a:r>
            <a:r>
              <a:rPr lang="en-GB" sz="3900" kern="0" dirty="0">
                <a:latin typeface="Times New Roman" panose="02020603050405020304" pitchFamily="18" charset="0"/>
                <a:cs typeface="Times New Roman" panose="02020603050405020304" pitchFamily="18" charset="0"/>
              </a:rPr>
              <a:t> evaluates to true, and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incremented (</a:t>
            </a:r>
            <a:r>
              <a:rPr lang="en-GB" sz="4000" kern="0" dirty="0">
                <a:solidFill>
                  <a:schemeClr val="accent3">
                    <a:lumMod val="50000"/>
                  </a:schemeClr>
                </a:solidFill>
                <a:latin typeface="Times New Roman" panose="02020603050405020304" pitchFamily="18" charset="0"/>
                <a:cs typeface="Times New Roman" panose="02020603050405020304" pitchFamily="18" charset="0"/>
              </a:rPr>
              <a:t>x++, i.e., x=11)</a:t>
            </a:r>
            <a:r>
              <a:rPr lang="en-GB" sz="3900" kern="0" dirty="0">
                <a:latin typeface="Times New Roman" panose="02020603050405020304" pitchFamily="18" charset="0"/>
                <a:cs typeface="Times New Roman" panose="02020603050405020304" pitchFamily="18" charset="0"/>
              </a:rPr>
              <a:t>.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Then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printed on the screen. The output of this program is </a:t>
            </a:r>
            <a:r>
              <a:rPr lang="en-GB" sz="3900" kern="0" dirty="0">
                <a:solidFill>
                  <a:schemeClr val="accent2">
                    <a:lumMod val="50000"/>
                  </a:schemeClr>
                </a:solidFill>
                <a:latin typeface="Times New Roman" panose="02020603050405020304" pitchFamily="18" charset="0"/>
                <a:cs typeface="Times New Roman" panose="02020603050405020304" pitchFamily="18" charset="0"/>
              </a:rPr>
              <a:t>11</a:t>
            </a:r>
            <a:r>
              <a:rPr lang="en-GB" sz="39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Observe that the </a:t>
            </a:r>
            <a:r>
              <a:rPr lang="en-GB" sz="4000" kern="0" dirty="0" err="1">
                <a:solidFill>
                  <a:srgbClr val="FF0000"/>
                </a:solidFill>
                <a:latin typeface="Times New Roman" panose="02020603050405020304" pitchFamily="18" charset="0"/>
                <a:cs typeface="Times New Roman" panose="02020603050405020304" pitchFamily="18" charset="0"/>
              </a:rPr>
              <a:t>printf</a:t>
            </a:r>
            <a:r>
              <a:rPr lang="en-GB" sz="4000" kern="0" dirty="0">
                <a:solidFill>
                  <a:srgbClr val="FF0000"/>
                </a:solidFill>
                <a:latin typeface="Times New Roman" panose="02020603050405020304" pitchFamily="18" charset="0"/>
                <a:cs typeface="Times New Roman" panose="02020603050405020304" pitchFamily="18" charset="0"/>
              </a:rPr>
              <a:t>("\n x = %d", x); </a:t>
            </a:r>
            <a:r>
              <a:rPr lang="en-GB" sz="3900" kern="0" dirty="0">
                <a:latin typeface="Times New Roman" panose="02020603050405020304" pitchFamily="18" charset="0"/>
                <a:cs typeface="Times New Roman" panose="02020603050405020304" pitchFamily="18" charset="0"/>
              </a:rPr>
              <a:t>statement will be executed even if the </a:t>
            </a:r>
            <a:r>
              <a:rPr lang="en-GB" sz="4000" b="1" i="1" dirty="0">
                <a:solidFill>
                  <a:schemeClr val="accent2">
                    <a:lumMod val="50000"/>
                  </a:schemeClr>
                </a:solidFill>
                <a:latin typeface="Times New Roman" panose="02020603050405020304" pitchFamily="18" charset="0"/>
                <a:cs typeface="Times New Roman" panose="02020603050405020304" pitchFamily="18" charset="0"/>
              </a:rPr>
              <a:t>test expression</a:t>
            </a:r>
            <a:r>
              <a:rPr lang="en-IN" sz="4000" i="1" dirty="0">
                <a:solidFill>
                  <a:schemeClr val="accent2">
                    <a:lumMod val="50000"/>
                  </a:schemeClr>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false.</a:t>
            </a:r>
          </a:p>
        </p:txBody>
      </p:sp>
      <p:sp>
        <p:nvSpPr>
          <p:cNvPr id="7" name="Rectangle 6"/>
          <p:cNvSpPr/>
          <p:nvPr/>
        </p:nvSpPr>
        <p:spPr>
          <a:xfrm>
            <a:off x="3422650" y="450989"/>
            <a:ext cx="6549765" cy="707886"/>
          </a:xfrm>
          <a:prstGeom prst="rect">
            <a:avLst/>
          </a:prstGeom>
        </p:spPr>
        <p:txBody>
          <a:bodyPr wrap="squar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Example for the </a:t>
            </a:r>
            <a:r>
              <a:rPr lang="en-GB" sz="4000" b="1" i="1" kern="0" dirty="0">
                <a:solidFill>
                  <a:srgbClr val="005893"/>
                </a:solidFill>
                <a:latin typeface="Times New Roman" panose="02020603050405020304" pitchFamily="18" charset="0"/>
                <a:cs typeface="Times New Roman" panose="02020603050405020304" pitchFamily="18" charset="0"/>
              </a:rPr>
              <a:t>if </a:t>
            </a:r>
            <a:r>
              <a:rPr lang="en-GB" sz="4000" kern="0" dirty="0">
                <a:solidFill>
                  <a:srgbClr val="005893"/>
                </a:solidFill>
                <a:latin typeface="Times New Roman" panose="02020603050405020304" pitchFamily="18" charset="0"/>
                <a:cs typeface="Times New Roman" panose="02020603050405020304" pitchFamily="18" charset="0"/>
              </a:rPr>
              <a:t>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xmlns="" id="{1437D267-8810-D4EE-C0B1-ED76A0477DDD}"/>
              </a:ext>
            </a:extLst>
          </p:cNvPr>
          <p:cNvGrpSpPr/>
          <p:nvPr/>
        </p:nvGrpSpPr>
        <p:grpSpPr>
          <a:xfrm>
            <a:off x="3498850" y="1920875"/>
            <a:ext cx="6935388" cy="7461350"/>
            <a:chOff x="3803650" y="1538922"/>
            <a:chExt cx="6935388" cy="7461350"/>
          </a:xfrm>
        </p:grpSpPr>
        <p:grpSp>
          <p:nvGrpSpPr>
            <p:cNvPr id="9" name="Group 8">
              <a:extLst>
                <a:ext uri="{FF2B5EF4-FFF2-40B4-BE49-F238E27FC236}">
                  <a16:creationId xmlns:a16="http://schemas.microsoft.com/office/drawing/2014/main" xmlns="" id="{57916AA7-C66D-340F-25E0-EF45A489F846}"/>
                </a:ext>
              </a:extLst>
            </p:cNvPr>
            <p:cNvGrpSpPr/>
            <p:nvPr/>
          </p:nvGrpSpPr>
          <p:grpSpPr>
            <a:xfrm>
              <a:off x="3803650" y="1538922"/>
              <a:ext cx="6935388" cy="6401753"/>
              <a:chOff x="4260850" y="1235075"/>
              <a:chExt cx="6935388" cy="6401753"/>
            </a:xfrm>
          </p:grpSpPr>
          <p:sp>
            <p:nvSpPr>
              <p:cNvPr id="13" name="Content Placeholder 2"/>
              <p:cNvSpPr txBox="1">
                <a:spLocks/>
              </p:cNvSpPr>
              <p:nvPr/>
            </p:nvSpPr>
            <p:spPr bwMode="auto">
              <a:xfrm>
                <a:off x="6754413" y="1235075"/>
                <a:ext cx="4441825"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int x=10; </a:t>
                </a:r>
              </a:p>
              <a:p>
                <a:pPr marL="0" indent="0" defTabSz="914400">
                  <a:buNone/>
                </a:pPr>
                <a:r>
                  <a:rPr lang="en-GB" kern="0" dirty="0">
                    <a:latin typeface="Times New Roman" panose="02020603050405020304" pitchFamily="18" charset="0"/>
                    <a:cs typeface="Times New Roman" panose="02020603050405020304" pitchFamily="18" charset="0"/>
                  </a:rPr>
                  <a:t>if (</a:t>
                </a:r>
                <a:r>
                  <a:rPr lang="en-GB" b="1" kern="0" dirty="0">
                    <a:solidFill>
                      <a:schemeClr val="accent2">
                        <a:lumMod val="50000"/>
                      </a:schemeClr>
                    </a:solidFill>
                    <a:latin typeface="Times New Roman" panose="02020603050405020304" pitchFamily="18" charset="0"/>
                    <a:cs typeface="Times New Roman" panose="02020603050405020304" pitchFamily="18" charset="0"/>
                  </a:rPr>
                  <a:t>x&gt;0</a:t>
                </a: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a:solidFill>
                      <a:schemeClr val="accent3">
                        <a:lumMod val="50000"/>
                      </a:schemeClr>
                    </a:solidFill>
                    <a:latin typeface="Times New Roman" panose="02020603050405020304" pitchFamily="18" charset="0"/>
                    <a:cs typeface="Times New Roman" panose="02020603050405020304" pitchFamily="18" charset="0"/>
                  </a:rPr>
                  <a:t>x++;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err="1">
                    <a:solidFill>
                      <a:srgbClr val="FF0000"/>
                    </a:solidFill>
                    <a:latin typeface="Times New Roman" panose="02020603050405020304" pitchFamily="18" charset="0"/>
                    <a:cs typeface="Times New Roman" panose="02020603050405020304" pitchFamily="18" charset="0"/>
                  </a:rPr>
                  <a:t>printf</a:t>
                </a:r>
                <a:r>
                  <a:rPr lang="en-GB" kern="0" dirty="0">
                    <a:solidFill>
                      <a:srgbClr val="FF0000"/>
                    </a:solidFill>
                    <a:latin typeface="Times New Roman" panose="02020603050405020304" pitchFamily="18" charset="0"/>
                    <a:cs typeface="Times New Roman" panose="02020603050405020304" pitchFamily="18" charset="0"/>
                  </a:rPr>
                  <a:t>("\n x = %d", x); </a:t>
                </a:r>
              </a:p>
              <a:p>
                <a:pPr marL="0" indent="0" defTabSz="914400">
                  <a:buNone/>
                </a:pPr>
                <a:r>
                  <a:rPr lang="en-GB" kern="0" dirty="0">
                    <a:solidFill>
                      <a:srgbClr val="FF0000"/>
                    </a:solidFill>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grpSp>
            <p:nvGrpSpPr>
              <p:cNvPr id="6" name="Group 5"/>
              <p:cNvGrpSpPr/>
              <p:nvPr/>
            </p:nvGrpSpPr>
            <p:grpSpPr>
              <a:xfrm>
                <a:off x="4260850" y="3036278"/>
                <a:ext cx="2493563" cy="553998"/>
                <a:chOff x="3748487" y="2759075"/>
                <a:chExt cx="2493563" cy="553998"/>
              </a:xfrm>
            </p:grpSpPr>
            <p:sp>
              <p:nvSpPr>
                <p:cNvPr id="3" name="TextBox 2"/>
                <p:cNvSpPr txBox="1"/>
                <p:nvPr/>
              </p:nvSpPr>
              <p:spPr>
                <a:xfrm>
                  <a:off x="3748487" y="2759075"/>
                  <a:ext cx="1470817" cy="553998"/>
                </a:xfrm>
                <a:prstGeom prst="rect">
                  <a:avLst/>
                </a:prstGeom>
                <a:noFill/>
                <a:ln>
                  <a:solidFill>
                    <a:schemeClr val="accent1">
                      <a:lumMod val="50000"/>
                    </a:schemeClr>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Same as</a:t>
                  </a:r>
                  <a:endParaRPr lang="en-IN" sz="30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219304" y="3036074"/>
                  <a:ext cx="10227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7766050" y="4314967"/>
                <a:ext cx="1541832" cy="369332"/>
              </a:xfrm>
              <a:prstGeom prst="rect">
                <a:avLst/>
              </a:prstGeom>
              <a:ln w="3175">
                <a:solidFill>
                  <a:schemeClr val="tx1"/>
                </a:solidFill>
              </a:ln>
            </p:spPr>
            <p:txBody>
              <a:bodyPr wrap="none">
                <a:spAutoFit/>
              </a:bodyPr>
              <a:lstStyle/>
              <a:p>
                <a:pPr algn="ctr"/>
                <a:r>
                  <a:rPr lang="en-GB"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7592613" y="3900496"/>
                <a:ext cx="305409" cy="37811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18050" y="5818743"/>
                <a:ext cx="1627369" cy="369332"/>
              </a:xfrm>
              <a:prstGeom prst="rect">
                <a:avLst/>
              </a:prstGeom>
              <a:ln w="3175">
                <a:solidFill>
                  <a:schemeClr val="tx1"/>
                </a:solidFill>
              </a:ln>
            </p:spPr>
            <p:txBody>
              <a:bodyPr wrap="none">
                <a:spAutoFit/>
              </a:bodyPr>
              <a:lstStyle/>
              <a:p>
                <a:r>
                  <a:rPr lang="en-US" altLang="en-US" i="1" kern="0"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dirty="0">
                  <a:solidFill>
                    <a:schemeClr val="accent3">
                      <a:lumMod val="50000"/>
                    </a:schemeClr>
                  </a:solidFill>
                </a:endParaRPr>
              </a:p>
            </p:txBody>
          </p:sp>
          <p:cxnSp>
            <p:nvCxnSpPr>
              <p:cNvPr id="17" name="Straight Arrow Connector 16"/>
              <p:cNvCxnSpPr/>
              <p:nvPr/>
            </p:nvCxnSpPr>
            <p:spPr>
              <a:xfrm flipV="1">
                <a:off x="5717874" y="5132943"/>
                <a:ext cx="1022746" cy="6385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455913" y="7254875"/>
                <a:ext cx="1569660" cy="369332"/>
              </a:xfrm>
              <a:prstGeom prst="rect">
                <a:avLst/>
              </a:prstGeom>
              <a:ln w="3175">
                <a:solidFill>
                  <a:schemeClr val="tx1"/>
                </a:solidFill>
              </a:ln>
            </p:spPr>
            <p:txBody>
              <a:bodyPr wrap="none">
                <a:spAutoFit/>
              </a:bodyPr>
              <a:lstStyle/>
              <a:p>
                <a:pPr algn="ctr"/>
                <a:r>
                  <a:rPr lang="en-GB" i="1" dirty="0" err="1">
                    <a:solidFill>
                      <a:srgbClr val="FF0000"/>
                    </a:solidFill>
                    <a:latin typeface="Times New Roman" panose="02020603050405020304" pitchFamily="18" charset="0"/>
                    <a:cs typeface="Times New Roman" panose="02020603050405020304" pitchFamily="18" charset="0"/>
                  </a:rPr>
                  <a:t>next_statement</a:t>
                </a:r>
                <a:endParaRPr lang="en-IN" i="1" dirty="0">
                  <a:solidFill>
                    <a:srgbClr val="FF0000"/>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flipV="1">
                <a:off x="8440738" y="6416675"/>
                <a:ext cx="773112" cy="84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xmlns="" id="{BC7275BD-7C8F-52A4-C313-502A5E6529F2}"/>
                </a:ext>
              </a:extLst>
            </p:cNvPr>
            <p:cNvSpPr txBox="1"/>
            <p:nvPr/>
          </p:nvSpPr>
          <p:spPr>
            <a:xfrm>
              <a:off x="4032250" y="8169275"/>
              <a:ext cx="5874637"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increment and print a ‘x’, if value of x is more than 10.</a:t>
              </a:r>
            </a:p>
          </p:txBody>
        </p:sp>
      </p:grpSp>
    </p:spTree>
    <p:extLst>
      <p:ext uri="{BB962C8B-B14F-4D97-AF65-F5344CB8AC3E}">
        <p14:creationId xmlns:p14="http://schemas.microsoft.com/office/powerpoint/2010/main" val="5133631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396875"/>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199" name="object 7"/>
          <p:cNvSpPr>
            <a:spLocks/>
          </p:cNvSpPr>
          <p:nvPr/>
        </p:nvSpPr>
        <p:spPr bwMode="auto">
          <a:xfrm>
            <a:off x="2998788" y="409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TextBox 1">
            <a:extLst>
              <a:ext uri="{FF2B5EF4-FFF2-40B4-BE49-F238E27FC236}">
                <a16:creationId xmlns:a16="http://schemas.microsoft.com/office/drawing/2014/main" xmlns="" id="{B35BE6B1-EF23-AC28-B983-8A801718C7DF}"/>
              </a:ext>
            </a:extLst>
          </p:cNvPr>
          <p:cNvSpPr txBox="1"/>
          <p:nvPr/>
        </p:nvSpPr>
        <p:spPr>
          <a:xfrm>
            <a:off x="1432380" y="2743240"/>
            <a:ext cx="8729435" cy="7940635"/>
          </a:xfrm>
          <a:prstGeom prst="rect">
            <a:avLst/>
          </a:prstGeom>
          <a:noFill/>
          <a:ln>
            <a:solidFill>
              <a:srgbClr val="92D050"/>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#include&lt;stdio.h&gt;</a:t>
            </a:r>
          </a:p>
          <a:p>
            <a:r>
              <a:rPr lang="en-GB" sz="3000" dirty="0">
                <a:latin typeface="Times New Roman" panose="02020603050405020304" pitchFamily="18" charset="0"/>
                <a:cs typeface="Times New Roman" panose="02020603050405020304" pitchFamily="18" charset="0"/>
              </a:rPr>
              <a:t>main()</a:t>
            </a:r>
          </a:p>
          <a:p>
            <a:r>
              <a:rPr lang="en-GB" sz="3000" dirty="0">
                <a:latin typeface="Times New Roman" panose="02020603050405020304" pitchFamily="18" charset="0"/>
                <a:cs typeface="Times New Roman" panose="02020603050405020304" pitchFamily="18" charset="0"/>
              </a:rPr>
              <a:t>{</a:t>
            </a:r>
          </a:p>
          <a:p>
            <a:r>
              <a:rPr lang="en-GB" sz="3000" dirty="0">
                <a:latin typeface="Times New Roman" panose="02020603050405020304" pitchFamily="18" charset="0"/>
                <a:cs typeface="Times New Roman" panose="02020603050405020304" pitchFamily="18" charset="0"/>
              </a:rPr>
              <a:t> int balance=20000,w_amount;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(“enter amount to withdraw: “); </a:t>
            </a:r>
            <a:r>
              <a:rPr lang="en-GB" sz="3000" dirty="0">
                <a:solidFill>
                  <a:schemeClr val="accent6">
                    <a:lumMod val="50000"/>
                  </a:schemeClr>
                </a:solidFill>
                <a:latin typeface="Times New Roman" panose="02020603050405020304" pitchFamily="18" charset="0"/>
                <a:cs typeface="Times New Roman" panose="02020603050405020304" pitchFamily="18" charset="0"/>
              </a:rPr>
              <a:t>/*ask user to enter withdraw 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scanf</a:t>
            </a:r>
            <a:r>
              <a:rPr lang="en-GB" sz="3000" dirty="0">
                <a:latin typeface="Times New Roman" panose="02020603050405020304" pitchFamily="18" charset="0"/>
                <a:cs typeface="Times New Roman" panose="02020603050405020304" pitchFamily="18" charset="0"/>
              </a:rPr>
              <a:t>(“%d”,&amp;</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 </a:t>
            </a:r>
            <a:r>
              <a:rPr lang="en-GB" sz="3000" dirty="0">
                <a:solidFill>
                  <a:schemeClr val="accent6">
                    <a:lumMod val="50000"/>
                  </a:schemeClr>
                </a:solidFill>
                <a:latin typeface="Times New Roman" panose="02020603050405020304" pitchFamily="18" charset="0"/>
                <a:cs typeface="Times New Roman" panose="02020603050405020304" pitchFamily="18" charset="0"/>
              </a:rPr>
              <a:t>//read withdraw amount</a:t>
            </a:r>
          </a:p>
          <a:p>
            <a:r>
              <a:rPr lang="en-GB" sz="3000" dirty="0">
                <a:latin typeface="Times New Roman" panose="02020603050405020304" pitchFamily="18" charset="0"/>
                <a:cs typeface="Times New Roman" panose="02020603050405020304" pitchFamily="18" charset="0"/>
              </a:rPr>
              <a:t> if(</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&gt;balance) </a:t>
            </a:r>
            <a:r>
              <a:rPr lang="en-GB" sz="3000" dirty="0">
                <a:solidFill>
                  <a:schemeClr val="accent6">
                    <a:lumMod val="50000"/>
                  </a:schemeClr>
                </a:solidFill>
                <a:latin typeface="Times New Roman" panose="02020603050405020304" pitchFamily="18" charset="0"/>
                <a:cs typeface="Times New Roman" panose="02020603050405020304" pitchFamily="18" charset="0"/>
              </a:rPr>
              <a:t>/*check if withdraw amount is more than balance*/</a:t>
            </a:r>
            <a:endParaRPr lang="en-IN" sz="3000" dirty="0">
              <a:solidFill>
                <a:schemeClr val="accent6">
                  <a:lumMod val="50000"/>
                </a:schemeClr>
              </a:solidFill>
              <a:latin typeface="Times New Roman" panose="02020603050405020304" pitchFamily="18" charset="0"/>
              <a:cs typeface="Times New Roman" panose="02020603050405020304" pitchFamily="18" charset="0"/>
            </a:endParaRP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 if withdraw amount is more than balance, notify him insufficient balance*/</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("Sorry, insufficient balance.!!!");</a:t>
            </a: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3000" dirty="0">
                <a:latin typeface="Times New Roman" panose="02020603050405020304" pitchFamily="18" charset="0"/>
                <a:cs typeface="Times New Roman" panose="02020603050405020304" pitchFamily="18" charset="0"/>
              </a:rPr>
              <a:t> return 0;</a:t>
            </a:r>
          </a:p>
          <a:p>
            <a:r>
              <a:rPr lang="en-GB" sz="3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xmlns="" id="{F4466C15-C3CA-DB7A-7655-DE2930A25688}"/>
              </a:ext>
            </a:extLst>
          </p:cNvPr>
          <p:cNvSpPr/>
          <p:nvPr/>
        </p:nvSpPr>
        <p:spPr>
          <a:xfrm>
            <a:off x="1246415" y="1311275"/>
            <a:ext cx="9186635" cy="1384995"/>
          </a:xfrm>
          <a:prstGeom prst="rect">
            <a:avLst/>
          </a:prstGeom>
        </p:spPr>
        <p:txBody>
          <a:bodyPr wrap="square">
            <a:spAutoFit/>
          </a:bodyPr>
          <a:lstStyle/>
          <a:p>
            <a:pPr marL="0" lvl="1">
              <a:tabLst>
                <a:tab pos="1338263" algn="l"/>
              </a:tabLst>
            </a:pPr>
            <a:r>
              <a:rPr lang="en-IN" sz="2800" b="1" dirty="0">
                <a:solidFill>
                  <a:schemeClr val="accent5">
                    <a:lumMod val="75000"/>
                  </a:schemeClr>
                </a:solidFill>
                <a:latin typeface="Times New Roman" panose="02020603050405020304" pitchFamily="18" charset="0"/>
                <a:cs typeface="Times New Roman" panose="02020603050405020304" pitchFamily="18" charset="0"/>
              </a:rPr>
              <a:t>Example </a:t>
            </a:r>
            <a:r>
              <a:rPr lang="en-GB" sz="2800" b="1" dirty="0">
                <a:solidFill>
                  <a:schemeClr val="accent5">
                    <a:lumMod val="75000"/>
                  </a:schemeClr>
                </a:solidFill>
                <a:latin typeface="Times New Roman" panose="02020603050405020304" pitchFamily="18" charset="0"/>
                <a:cs typeface="Times New Roman" panose="02020603050405020304" pitchFamily="18" charset="0"/>
              </a:rPr>
              <a:t>1. Write a Program to check if withdraw amount is more than balance or not, if withdraw amount is more than balance, then notify user for insufficient balance.</a:t>
            </a:r>
          </a:p>
        </p:txBody>
      </p:sp>
      <p:sp>
        <p:nvSpPr>
          <p:cNvPr id="6" name="Rectangle 5">
            <a:extLst>
              <a:ext uri="{FF2B5EF4-FFF2-40B4-BE49-F238E27FC236}">
                <a16:creationId xmlns:a16="http://schemas.microsoft.com/office/drawing/2014/main" xmlns="" id="{51B14C23-E731-76A9-D164-3C88F4D862DF}"/>
              </a:ext>
            </a:extLst>
          </p:cNvPr>
          <p:cNvSpPr/>
          <p:nvPr/>
        </p:nvSpPr>
        <p:spPr>
          <a:xfrm>
            <a:off x="10433051" y="2709485"/>
            <a:ext cx="8592117" cy="8279190"/>
          </a:xfrm>
          <a:prstGeom prst="rect">
            <a:avLst/>
          </a:prstGeom>
          <a:noFill/>
          <a:ln>
            <a:solidFill>
              <a:srgbClr val="92D050"/>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a:t>
            </a:r>
          </a:p>
          <a:p>
            <a:r>
              <a:rPr lang="en-IN" sz="2800" dirty="0">
                <a:latin typeface="Times New Roman" panose="02020603050405020304" pitchFamily="18" charset="0"/>
                <a:cs typeface="Times New Roman" panose="02020603050405020304" pitchFamily="18" charset="0"/>
              </a:rPr>
              <a:t>    float tax = 0, income;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("Enter your income\n");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("%f", &amp;income);</a:t>
            </a:r>
          </a:p>
          <a:p>
            <a:r>
              <a:rPr lang="en-IN" sz="2800" dirty="0">
                <a:latin typeface="Times New Roman" panose="02020603050405020304" pitchFamily="18" charset="0"/>
                <a:cs typeface="Times New Roman" panose="02020603050405020304" pitchFamily="18" charset="0"/>
              </a:rPr>
              <a:t>    if(income&gt;=250000 &amp;&amp; income&lt;=500000){</a:t>
            </a:r>
          </a:p>
          <a:p>
            <a:r>
              <a:rPr lang="en-IN" sz="2800" dirty="0">
                <a:latin typeface="Times New Roman" panose="02020603050405020304" pitchFamily="18" charset="0"/>
                <a:cs typeface="Times New Roman" panose="02020603050405020304" pitchFamily="18" charset="0"/>
              </a:rPr>
              <a:t>        tax = tax + 0.05 * (income - 250000);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500000 &amp;&amp; income &lt;=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+ 0.20 * (income - 500000);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+ 0.30 * (income - 1000000);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("Your net income tax to be paid is: %f\n", tax);</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xmlns="" id="{97A5BFCE-0E92-8787-8B0B-738F4EA80853}"/>
              </a:ext>
            </a:extLst>
          </p:cNvPr>
          <p:cNvSpPr/>
          <p:nvPr/>
        </p:nvSpPr>
        <p:spPr>
          <a:xfrm>
            <a:off x="10433050" y="1327914"/>
            <a:ext cx="8592118" cy="1431161"/>
          </a:xfrm>
          <a:prstGeom prst="rect">
            <a:avLst/>
          </a:prstGeom>
        </p:spPr>
        <p:txBody>
          <a:bodyPr wrap="square">
            <a:sp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Example 2. </a:t>
            </a:r>
            <a:r>
              <a:rPr lang="en-GB" sz="2800" b="1" dirty="0">
                <a:solidFill>
                  <a:schemeClr val="accent5">
                    <a:lumMod val="75000"/>
                  </a:schemeClr>
                </a:solidFill>
                <a:latin typeface="Times New Roman" panose="02020603050405020304" pitchFamily="18" charset="0"/>
                <a:cs typeface="Times New Roman" panose="02020603050405020304" pitchFamily="18" charset="0"/>
              </a:rPr>
              <a:t>Write a Program to c</a:t>
            </a:r>
            <a:r>
              <a:rPr lang="en-IN" sz="2800" b="1" dirty="0">
                <a:solidFill>
                  <a:schemeClr val="accent5">
                    <a:lumMod val="75000"/>
                  </a:schemeClr>
                </a:solidFill>
                <a:latin typeface="Times New Roman" panose="02020603050405020304" pitchFamily="18" charset="0"/>
                <a:cs typeface="Times New Roman" panose="02020603050405020304" pitchFamily="18" charset="0"/>
              </a:rPr>
              <a:t>compute income tax based on income and print net income tax to be paid based on income.</a:t>
            </a:r>
          </a:p>
        </p:txBody>
      </p:sp>
      <p:sp>
        <p:nvSpPr>
          <p:cNvPr id="4" name="Rectangle 3">
            <a:extLst>
              <a:ext uri="{FF2B5EF4-FFF2-40B4-BE49-F238E27FC236}">
                <a16:creationId xmlns:a16="http://schemas.microsoft.com/office/drawing/2014/main" xmlns="" id="{F98DCE29-E513-DE6E-8D9F-6BE6F3BF6E4D}"/>
              </a:ext>
            </a:extLst>
          </p:cNvPr>
          <p:cNvSpPr/>
          <p:nvPr/>
        </p:nvSpPr>
        <p:spPr>
          <a:xfrm>
            <a:off x="3422650" y="473075"/>
            <a:ext cx="8465779"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37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45675</TotalTime>
  <Words>14253</Words>
  <Application>Microsoft Office PowerPoint</Application>
  <PresentationFormat>Custom</PresentationFormat>
  <Paragraphs>2008</Paragraphs>
  <Slides>77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ＭＳ Ｐゴシック</vt:lpstr>
      <vt:lpstr>Arial</vt:lpstr>
      <vt:lpstr>Calibri</vt:lpstr>
      <vt:lpstr>Calibri (Body)ime</vt:lpstr>
      <vt:lpstr>Cambria Math</vt:lpstr>
      <vt:lpstr>Courier New</vt:lpstr>
      <vt:lpstr>Helvetica-Bold</vt:lpstr>
      <vt:lpstr>Playfair Display</vt:lpstr>
      <vt:lpstr>Times New Roman</vt:lpstr>
      <vt:lpstr>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PowerPoint Presentation</vt:lpstr>
      <vt:lpstr>PowerPoint Presentation</vt:lpstr>
      <vt:lpstr>PowerPoint Presentation</vt:lpstr>
      <vt:lpstr>PowerPoint Presentation</vt:lpstr>
      <vt:lpstr>Go, change the world</vt:lpstr>
      <vt:lpstr>Go, change the world</vt:lpstr>
      <vt:lpstr>PowerPoint Presentation</vt:lpstr>
      <vt:lpstr>PowerPoint Presentation</vt:lpstr>
      <vt:lpstr>PowerPoint Presentation</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Administrator</cp:lastModifiedBy>
  <cp:revision>393</cp:revision>
  <dcterms:created xsi:type="dcterms:W3CDTF">2019-11-25T06:56:12Z</dcterms:created>
  <dcterms:modified xsi:type="dcterms:W3CDTF">2023-02-01T07:00:54Z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