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6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78" r:id="rId10"/>
    <p:sldId id="379" r:id="rId11"/>
    <p:sldId id="343" r:id="rId12"/>
    <p:sldId id="344" r:id="rId13"/>
    <p:sldId id="345" r:id="rId14"/>
    <p:sldId id="346" r:id="rId15"/>
    <p:sldId id="347" r:id="rId16"/>
    <p:sldId id="348" r:id="rId17"/>
    <p:sldId id="380" r:id="rId18"/>
    <p:sldId id="381" r:id="rId19"/>
    <p:sldId id="38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83" r:id="rId28"/>
    <p:sldId id="386" r:id="rId29"/>
    <p:sldId id="388" r:id="rId30"/>
    <p:sldId id="387" r:id="rId31"/>
    <p:sldId id="389" r:id="rId32"/>
    <p:sldId id="375" r:id="rId33"/>
    <p:sldId id="376" r:id="rId34"/>
    <p:sldId id="377" r:id="rId3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tantia" panose="02030602050306030303" pitchFamily="18" charset="0"/>
      <p:regular r:id="rId41"/>
      <p:bold r:id="rId42"/>
      <p:italic r:id="rId43"/>
      <p:boldItalic r:id="rId44"/>
    </p:embeddedFont>
    <p:embeddedFont>
      <p:font typeface="Tahoma" panose="020B0604030504040204" pitchFamily="3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48" autoAdjust="0"/>
  </p:normalViewPr>
  <p:slideViewPr>
    <p:cSldViewPr snapToGrid="0">
      <p:cViewPr varScale="1">
        <p:scale>
          <a:sx n="49" d="100"/>
          <a:sy n="49" d="100"/>
        </p:scale>
        <p:origin x="1708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7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8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49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9150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49151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9152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33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4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4889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Google Shape;2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4" name="Google Shape;2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69" name="Google Shape;24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74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8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79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4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8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8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4853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8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860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7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08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677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6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44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4" name="Google Shape;4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Google Shape;4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19" name="Google Shape;45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23" name="Google Shape;46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Google Shape;46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28" name="Google Shape;46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Google Shape;47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33" name="Google Shape;4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7" name="Google Shape;481;p2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938" name="Google Shape;4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39" name="Google Shape;4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Google Shape;4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4" name="Google Shape;4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Google Shape;4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944" name="Google Shape;4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8461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Google Shape;48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944" name="Google Shape;49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00208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748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2" name="Google Shape;74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048613" name="Google Shape;75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1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756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3" name="Google Shape;757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Google Shape;76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116" name="Google Shape;76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6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6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1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4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4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725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1;p4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6" name="Google Shape;22;p49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8587" name="Google Shape;23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8" name="Google Shape;24;p49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89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32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7" name="Google Shape;33;p51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8" name="Google Shape;34;p51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3" name="Google Shape;36;p52"/>
          <p:cNvSpPr txBox="1">
            <a:spLocks noGrp="1"/>
          </p:cNvSpPr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24" name="Google Shape;37;p5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25" name="Google Shape;38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26" name="Google Shape;39;p52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27" name="Google Shape;40;p52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Google Shape;42;p5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29" name="Google Shape;43;p53"/>
          <p:cNvSpPr txBox="1">
            <a:spLocks noGrp="1"/>
          </p:cNvSpPr>
          <p:nvPr>
            <p:ph type="body" idx="1"/>
          </p:nvPr>
        </p:nvSpPr>
        <p:spPr>
          <a:xfrm rot="5400000">
            <a:off x="2377281" y="15080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30" name="Google Shape;44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31" name="Google Shape;45;p53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32" name="Google Shape;46;p53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7" name="Google Shape;48;p5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sz="2600" b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18" name="Google Shape;49;p5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19" name="Google Shape;50;p54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20" name="Google Shape;51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21" name="Google Shape;52;p54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22" name="Google Shape;53;p54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3" name="Google Shape;55;p5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34" name="Google Shape;56;p55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35" name="Google Shape;57;p55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36" name="Google Shape;58;p55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37" name="Google Shape;59;p55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38" name="Google Shape;60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39" name="Google Shape;61;p55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0" name="Google Shape;62;p55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1" name="Google Shape;64;p5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2" name="Google Shape;65;p5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43" name="Google Shape;66;p5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>
            <a:endParaRPr/>
          </a:p>
        </p:txBody>
      </p:sp>
      <p:sp>
        <p:nvSpPr>
          <p:cNvPr id="1049144" name="Google Shape;67;p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5" name="Google Shape;68;p56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9146" name="Google Shape;69;p56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48"/>
          <p:cNvSpPr/>
          <p:nvPr/>
        </p:nvSpPr>
        <p:spPr>
          <a:xfrm>
            <a:off x="-9525" y="-7937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F">
                  <a:alpha val="44705"/>
                </a:srgbClr>
              </a:gs>
              <a:gs pos="100000">
                <a:srgbClr val="00EBF8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77" name="Google Shape;11;p48"/>
          <p:cNvSpPr/>
          <p:nvPr/>
        </p:nvSpPr>
        <p:spPr>
          <a:xfrm>
            <a:off x="4381500" y="-793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DB6"/>
              </a:gs>
              <a:gs pos="80000">
                <a:srgbClr val="009BE5"/>
              </a:gs>
              <a:gs pos="100000">
                <a:srgbClr val="009BE5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78" name="Google Shape;12;p4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79" name="Google Shape;13;p48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sz="1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sz="1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endParaRPr/>
          </a:p>
        </p:txBody>
      </p:sp>
      <p:sp>
        <p:nvSpPr>
          <p:cNvPr id="1048580" name="Google Shape;14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1" name="Google Shape;15;p48"/>
          <p:cNvSpPr txBox="1">
            <a:spLocks noGrp="1"/>
          </p:cNvSpPr>
          <p:nvPr>
            <p:ph type="ftr" idx="11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8582" name="Google Shape;16;p48"/>
          <p:cNvSpPr txBox="1">
            <a:spLocks noGrp="1"/>
          </p:cNvSpPr>
          <p:nvPr>
            <p:ph type="sldNum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  <a:defRPr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17;p48"/>
          <p:cNvGrpSpPr/>
          <p:nvPr/>
        </p:nvGrpSpPr>
        <p:grpSpPr>
          <a:xfrm>
            <a:off x="-29327" y="-14808"/>
            <a:ext cx="9198219" cy="1083716"/>
            <a:chOff x="-29322" y="-1971"/>
            <a:chExt cx="9198255" cy="1086266"/>
          </a:xfrm>
        </p:grpSpPr>
        <p:sp>
          <p:nvSpPr>
            <p:cNvPr id="1048583" name="Google Shape;18;p48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avLst/>
              <a:gdLst/>
              <a:ahLst/>
              <a:cxnLst/>
              <a:rect l="l" t="t" r="r" b="b"/>
              <a:pathLst>
                <a:path w="5772" h="1055" extrusionOk="0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75" cap="flat" cmpd="sng">
              <a:solidFill>
                <a:srgbClr val="09B6B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048584" name="Google Shape;19;p48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avLst/>
              <a:gdLst/>
              <a:ahLst/>
              <a:cxnLst/>
              <a:rect l="l" t="t" r="r" b="b"/>
              <a:pathLst>
                <a:path w="5766" h="854" extrusionOk="0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74;p1"/>
          <p:cNvSpPr txBox="1">
            <a:spLocks noGrp="1"/>
          </p:cNvSpPr>
          <p:nvPr>
            <p:ph type="title"/>
          </p:nvPr>
        </p:nvSpPr>
        <p:spPr>
          <a:xfrm>
            <a:off x="533400" y="781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Pointers</a:t>
            </a:r>
          </a:p>
        </p:txBody>
      </p:sp>
      <p:sp>
        <p:nvSpPr>
          <p:cNvPr id="1048630" name="Google Shape;75;p1"/>
          <p:cNvSpPr txBox="1">
            <a:spLocks noGrp="1"/>
          </p:cNvSpPr>
          <p:nvPr>
            <p:ph type="body" idx="1"/>
          </p:nvPr>
        </p:nvSpPr>
        <p:spPr>
          <a:xfrm>
            <a:off x="533400" y="1828800"/>
            <a:ext cx="80772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Pointers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One of the most difficult concept to master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Essential for construction of interesting data structures such as linked stacks and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quoues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, linked  lists etc..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Essential for allocate and de-allocate memory dynamically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Required for good programming to improve speed and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effciency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of program execution.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Essential to reduce memory space of the program.</a:t>
            </a:r>
          </a:p>
        </p:txBody>
      </p:sp>
      <p:sp>
        <p:nvSpPr>
          <p:cNvPr id="1048631" name="Google Shape;76;p1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1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44;p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Assignment of Pointer Variables (Cont ..)</a:t>
            </a:r>
          </a:p>
        </p:txBody>
      </p:sp>
      <p:sp>
        <p:nvSpPr>
          <p:cNvPr id="1048684" name="Google Shape;146;p9"/>
          <p:cNvSpPr txBox="1"/>
          <p:nvPr/>
        </p:nvSpPr>
        <p:spPr>
          <a:xfrm>
            <a:off x="461551" y="1998619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data = 50.8;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</p:txBody>
      </p:sp>
      <p:sp>
        <p:nvSpPr>
          <p:cNvPr id="1048702" name="Google Shape;166;p9"/>
          <p:cNvSpPr/>
          <p:nvPr/>
        </p:nvSpPr>
        <p:spPr>
          <a:xfrm>
            <a:off x="267789" y="4010299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BEF5C6-0D88-B061-16A1-F7AB62136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08543"/>
              </p:ext>
            </p:extLst>
          </p:nvPr>
        </p:nvGraphicFramePr>
        <p:xfrm>
          <a:off x="3579220" y="1809206"/>
          <a:ext cx="538189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4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ptr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72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244;p1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Initializing pointers</a:t>
            </a:r>
          </a:p>
        </p:txBody>
      </p:sp>
      <p:sp>
        <p:nvSpPr>
          <p:cNvPr id="1048761" name="Google Shape;245;p13"/>
          <p:cNvSpPr txBox="1">
            <a:spLocks noGrp="1"/>
          </p:cNvSpPr>
          <p:nvPr>
            <p:ph type="body" idx="1"/>
          </p:nvPr>
        </p:nvSpPr>
        <p:spPr>
          <a:xfrm>
            <a:off x="685800" y="1905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pointer can be initialized during declaration by assigning it the address of an existing variable</a:t>
            </a:r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rPr lang="en-US" sz="21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float data = 50.8;</a:t>
            </a:r>
          </a:p>
          <a:p>
            <a:pPr marL="914400" marR="0" lvl="2" indent="-246062" algn="l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rPr lang="en-US" sz="21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float *ptr = &amp;data;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a pointer is not initialized during declaration, it is wise to give it a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(0) value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int *ip = 0;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*fp = NULL;</a:t>
            </a:r>
          </a:p>
        </p:txBody>
      </p:sp>
      <p:sp>
        <p:nvSpPr>
          <p:cNvPr id="1048762" name="Google Shape;246;p1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11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7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7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7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7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7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7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Google Shape;251;p1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5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</a:p>
        </p:txBody>
      </p:sp>
      <p:sp>
        <p:nvSpPr>
          <p:cNvPr id="1048766" name="Google Shape;252;p1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815897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pointer is a valid address for any data type.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But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not memory address 0.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an error to dereference a pointer whose value is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Such an error may cause your program to crash, or behave erratically.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the programmer’s job to check for this.</a:t>
            </a:r>
          </a:p>
        </p:txBody>
      </p:sp>
      <p:sp>
        <p:nvSpPr>
          <p:cNvPr id="1048767" name="Google Shape;253;p1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12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7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7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7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7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258;p1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</a:t>
            </a:r>
          </a:p>
        </p:txBody>
      </p:sp>
      <p:sp>
        <p:nvSpPr>
          <p:cNvPr id="1048771" name="Google Shape;259;p15"/>
          <p:cNvSpPr txBox="1">
            <a:spLocks noGrp="1"/>
          </p:cNvSpPr>
          <p:nvPr>
            <p:ph type="body" idx="1"/>
          </p:nvPr>
        </p:nvSpPr>
        <p:spPr>
          <a:xfrm>
            <a:off x="457200" y="2474337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1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Dereferencing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– Using a pointer variable to access the value stored at the location pointed by the variable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Provide indirect access to values and also called </a:t>
            </a:r>
            <a:r>
              <a:rPr lang="en-US" sz="2400" b="0" i="1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indirection</a:t>
            </a:r>
            <a:endParaRPr sz="2400" b="0" i="0" u="none" strike="noStrike" cap="none">
              <a:solidFill>
                <a:schemeClr val="dk2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Done by using the </a:t>
            </a:r>
            <a:r>
              <a:rPr lang="en-US" sz="2600" b="0" i="1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dereferencing operator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in front of a pointer variable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Unary operator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Highest precedence </a:t>
            </a:r>
          </a:p>
        </p:txBody>
      </p:sp>
      <p:sp>
        <p:nvSpPr>
          <p:cNvPr id="1048772" name="Google Shape;260;p1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13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Google Shape;265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 (Cont ..)</a:t>
            </a:r>
          </a:p>
        </p:txBody>
      </p:sp>
      <p:sp>
        <p:nvSpPr>
          <p:cNvPr id="104877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data = 50.8;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*</a:t>
            </a:r>
            <a:r>
              <a:rPr lang="en-US" sz="24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(“%d”, *</a:t>
            </a:r>
            <a:r>
              <a:rPr lang="en-US" sz="24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Once the pointer variable 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has been declared, 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represents the value pointed to by 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(or the value located at the address of variable (data), which is pointed by 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and may be treated like any other variable of </a:t>
            </a:r>
            <a:r>
              <a:rPr lang="en-US" sz="2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type</a:t>
            </a:r>
          </a:p>
        </p:txBody>
      </p:sp>
      <p:sp>
        <p:nvSpPr>
          <p:cNvPr id="1048777" name="Google Shape;267;p1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14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272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 (Cont ..)</a:t>
            </a:r>
          </a:p>
        </p:txBody>
      </p:sp>
      <p:sp>
        <p:nvSpPr>
          <p:cNvPr id="1048781" name="Google Shape;273;p17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dereferencing operator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can also be used in assignments.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None/>
            </a:pPr>
            <a:r>
              <a:rPr lang="en-US" sz="28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*ptr = 200;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Make sure that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has been properly initialized</a:t>
            </a:r>
          </a:p>
        </p:txBody>
      </p:sp>
      <p:sp>
        <p:nvSpPr>
          <p:cNvPr id="1048782" name="Google Shape;274;p1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15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279;p1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 Example</a:t>
            </a:r>
          </a:p>
        </p:txBody>
      </p:sp>
      <p:sp>
        <p:nvSpPr>
          <p:cNvPr id="1048787" name="Google Shape;281;p18"/>
          <p:cNvSpPr txBox="1"/>
          <p:nvPr/>
        </p:nvSpPr>
        <p:spPr>
          <a:xfrm>
            <a:off x="209003" y="1789611"/>
            <a:ext cx="467201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data = 50.8;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("address = %p  value = %f",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27.4;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 data);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O/p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000000000061FE14</a:t>
            </a: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en-IN" sz="1800" dirty="0"/>
              <a:t>50.80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  </a:t>
            </a:r>
            <a:endParaRPr lang="en-US"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788" name="Google Shape;282;p18"/>
          <p:cNvSpPr/>
          <p:nvPr/>
        </p:nvSpPr>
        <p:spPr>
          <a:xfrm>
            <a:off x="0" y="3810000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2A72D7-99D1-97C0-2A6B-AA312D64B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439178"/>
              </p:ext>
            </p:extLst>
          </p:nvPr>
        </p:nvGraphicFramePr>
        <p:xfrm>
          <a:off x="3579220" y="1809206"/>
          <a:ext cx="5381897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4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ptr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279;p1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 Example</a:t>
            </a:r>
          </a:p>
        </p:txBody>
      </p:sp>
      <p:sp>
        <p:nvSpPr>
          <p:cNvPr id="1048787" name="Google Shape;281;p18"/>
          <p:cNvSpPr txBox="1"/>
          <p:nvPr/>
        </p:nvSpPr>
        <p:spPr>
          <a:xfrm>
            <a:off x="209003" y="1789611"/>
            <a:ext cx="467201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data = 50.8;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("address = %p  value = %f",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27.4;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 data);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O/p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000000000061FE14</a:t>
            </a: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    </a:t>
            </a:r>
            <a:r>
              <a:rPr lang="en-IN" sz="1800" dirty="0"/>
              <a:t>50.80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  </a:t>
            </a:r>
            <a:endParaRPr lang="en-US"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788" name="Google Shape;282;p18"/>
          <p:cNvSpPr/>
          <p:nvPr/>
        </p:nvSpPr>
        <p:spPr>
          <a:xfrm>
            <a:off x="39189" y="4371708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9AB717-73C2-521D-04A6-4E65F95C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59648"/>
              </p:ext>
            </p:extLst>
          </p:nvPr>
        </p:nvGraphicFramePr>
        <p:xfrm>
          <a:off x="3579220" y="1809206"/>
          <a:ext cx="5381897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4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ptr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27.40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583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279;p18"/>
          <p:cNvSpPr txBox="1">
            <a:spLocks noGrp="1"/>
          </p:cNvSpPr>
          <p:nvPr>
            <p:ph type="title"/>
          </p:nvPr>
        </p:nvSpPr>
        <p:spPr>
          <a:xfrm>
            <a:off x="574767" y="2084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 Example</a:t>
            </a:r>
          </a:p>
        </p:txBody>
      </p:sp>
      <p:sp>
        <p:nvSpPr>
          <p:cNvPr id="1048787" name="Google Shape;281;p18"/>
          <p:cNvSpPr txBox="1"/>
          <p:nvPr/>
        </p:nvSpPr>
        <p:spPr>
          <a:xfrm>
            <a:off x="326570" y="1293217"/>
            <a:ext cx="374904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data = 50.8;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("address = %p  value = %f",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27.4;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 data);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O/p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address = 000000000061FE14</a:t>
            </a:r>
            <a:endParaRPr lang="en-US" sz="1800" b="1" dirty="0">
              <a:solidFill>
                <a:schemeClr val="dk2"/>
              </a:solidFill>
              <a:latin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Value </a:t>
            </a: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= </a:t>
            </a:r>
            <a:r>
              <a:rPr lang="en-IN" sz="1800" dirty="0"/>
              <a:t>50.80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27.400000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  </a:t>
            </a:r>
            <a:endParaRPr lang="en-US"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788" name="Google Shape;282;p18"/>
          <p:cNvSpPr/>
          <p:nvPr/>
        </p:nvSpPr>
        <p:spPr>
          <a:xfrm>
            <a:off x="156756" y="4175768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9AB717-73C2-521D-04A6-4E65F95C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918066"/>
              </p:ext>
            </p:extLst>
          </p:nvPr>
        </p:nvGraphicFramePr>
        <p:xfrm>
          <a:off x="3696787" y="1312812"/>
          <a:ext cx="5381897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4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ptr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27.40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400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279;p18"/>
          <p:cNvSpPr txBox="1">
            <a:spLocks noGrp="1"/>
          </p:cNvSpPr>
          <p:nvPr>
            <p:ph type="title"/>
          </p:nvPr>
        </p:nvSpPr>
        <p:spPr>
          <a:xfrm>
            <a:off x="574767" y="20845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Dereferencing Example</a:t>
            </a:r>
          </a:p>
        </p:txBody>
      </p:sp>
      <p:sp>
        <p:nvSpPr>
          <p:cNvPr id="1048787" name="Google Shape;281;p18"/>
          <p:cNvSpPr txBox="1"/>
          <p:nvPr/>
        </p:nvSpPr>
        <p:spPr>
          <a:xfrm>
            <a:off x="326570" y="1293217"/>
            <a:ext cx="374904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stdlib.h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data = 50.8;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float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("address = %p  value = %f",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27.4;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("%f",*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8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("%f", data);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O/p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address = 000000000061FE14</a:t>
            </a:r>
            <a:endParaRPr lang="en-US" sz="1800" b="1" dirty="0">
              <a:solidFill>
                <a:schemeClr val="dk2"/>
              </a:solidFill>
              <a:latin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tx1"/>
                </a:solidFill>
                <a:latin typeface="Courier New"/>
                <a:cs typeface="Courier New"/>
                <a:sym typeface="Courier New"/>
              </a:rPr>
              <a:t>Value </a:t>
            </a: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= </a:t>
            </a:r>
            <a:r>
              <a:rPr lang="en-IN" sz="1800" dirty="0"/>
              <a:t>50.80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27.400000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IN" sz="1800" dirty="0"/>
              <a:t>27.400000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IN" sz="18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cs typeface="Courier New"/>
                <a:sym typeface="Courier New"/>
              </a:rPr>
              <a:t>  </a:t>
            </a:r>
            <a:endParaRPr lang="en-US" sz="18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endParaRPr lang="en-US" sz="18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8788" name="Google Shape;282;p18"/>
          <p:cNvSpPr/>
          <p:nvPr/>
        </p:nvSpPr>
        <p:spPr>
          <a:xfrm>
            <a:off x="156756" y="4450090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9AB717-73C2-521D-04A6-4E65F95C9461}"/>
              </a:ext>
            </a:extLst>
          </p:cNvPr>
          <p:cNvGraphicFramePr>
            <a:graphicFrameLocks noGrp="1"/>
          </p:cNvGraphicFramePr>
          <p:nvPr/>
        </p:nvGraphicFramePr>
        <p:xfrm>
          <a:off x="3696787" y="1312812"/>
          <a:ext cx="5381897" cy="381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144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325188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2403565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ptr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27.40</a:t>
                      </a:r>
                      <a:endParaRPr lang="en-IN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98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82;p3"/>
          <p:cNvSpPr txBox="1">
            <a:spLocks noGrp="1"/>
          </p:cNvSpPr>
          <p:nvPr>
            <p:ph type="body" idx="1"/>
          </p:nvPr>
        </p:nvSpPr>
        <p:spPr>
          <a:xfrm>
            <a:off x="457200" y="2499360"/>
            <a:ext cx="61722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stdio.h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1800" b="1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main( )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int data = 100;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value = 56.47;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8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rintf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(“%d  %p”, data, &amp;data);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lang="en-US" sz="18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sz="1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rintf</a:t>
            </a: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(“%f  %p”, value, &amp;value);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endParaRPr sz="1600" b="1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lang="en-US" sz="2000" b="0" i="0" u="sng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Output: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indent="-273050">
              <a:lnSpc>
                <a:spcPct val="80000"/>
              </a:lnSpc>
              <a:spcBef>
                <a:spcPts val="400"/>
              </a:spcBef>
              <a:buSzPts val="19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000000000061FE1C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ourier New"/>
              <a:cs typeface="Times New Roman" panose="02020603050405020304" pitchFamily="18" charset="0"/>
              <a:sym typeface="Courier New"/>
            </a:endParaRPr>
          </a:p>
          <a:p>
            <a:pPr marL="273050" indent="-273050">
              <a:lnSpc>
                <a:spcPct val="80000"/>
              </a:lnSpc>
              <a:spcBef>
                <a:spcPts val="400"/>
              </a:spcBef>
              <a:buSzPts val="1900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56.47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000000000061FE18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None/>
            </a:pPr>
            <a:endParaRPr lang="en-US" sz="18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300931-8843-A108-EBA9-F0C0F904DF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00985"/>
              </p:ext>
            </p:extLst>
          </p:nvPr>
        </p:nvGraphicFramePr>
        <p:xfrm>
          <a:off x="3920490" y="504825"/>
          <a:ext cx="43548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462524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817887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199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56.47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Google Shape;450;p23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Operations on Pointer Variables</a:t>
            </a:r>
          </a:p>
        </p:txBody>
      </p:sp>
      <p:sp>
        <p:nvSpPr>
          <p:cNvPr id="1048911" name="Google Shape;451;p23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Assignment – the value of one pointer variable can be assigned to another pointer variable of the same type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Relational operations - two pointer variables of the same type can be compared for equality, and so on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Some limited arithmetic operations 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integer values can be added to and subtracted from a pointer variable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value of one pointer variable can be subtracted from another pointer variable</a:t>
            </a:r>
          </a:p>
        </p:txBody>
      </p:sp>
      <p:sp>
        <p:nvSpPr>
          <p:cNvPr id="1048912" name="Google Shape;452;p23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20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9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9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5" name="Google Shape;457;p2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Pointers to arrays</a:t>
            </a:r>
          </a:p>
        </p:txBody>
      </p:sp>
      <p:sp>
        <p:nvSpPr>
          <p:cNvPr id="1048916" name="Google Shape;458;p24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pointer variable can be used to access the elements of an array of the same type.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gradeList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[8] = {92,85,75,88,79,54,34,96};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*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myGrades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gradeList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 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gradeList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[1]);</a:t>
            </a:r>
            <a:endParaRPr lang="en-US" sz="2000" b="1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9762" marR="0" lvl="1" indent="-24606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None/>
            </a:pPr>
            <a:r>
              <a:rPr lang="en-US" sz="20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 *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myGrades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639762" lvl="1" indent="-246062">
              <a:spcBef>
                <a:spcPts val="400"/>
              </a:spcBef>
              <a:buSzPts val="1700"/>
              <a:buNone/>
            </a:pPr>
            <a:r>
              <a:rPr lang="en-US" sz="20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(“%d\n”, *(</a:t>
            </a:r>
            <a:r>
              <a:rPr lang="en-US" sz="20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myGrades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+ 2));</a:t>
            </a:r>
          </a:p>
          <a:p>
            <a:pPr marL="639762" lvl="1" indent="-246062">
              <a:spcBef>
                <a:spcPts val="400"/>
              </a:spcBef>
              <a:buSzPts val="1700"/>
              <a:buNone/>
            </a:pPr>
            <a:r>
              <a:rPr lang="en-US" sz="20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2000" b="1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(“%d”, </a:t>
            </a:r>
            <a:r>
              <a:rPr lang="en-US" sz="2000" b="1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myGrades</a:t>
            </a:r>
            <a:r>
              <a:rPr lang="en-US" sz="20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[3]);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Note that the array name 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gradeList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acts like the pointer variable </a:t>
            </a:r>
            <a:r>
              <a:rPr lang="en-US" sz="2800" b="1" i="0" u="none" strike="noStrike" cap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myGrades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</a:t>
            </a:r>
          </a:p>
        </p:txBody>
      </p:sp>
      <p:sp>
        <p:nvSpPr>
          <p:cNvPr id="1048917" name="Google Shape;459;p2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21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4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4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0" name="Google Shape;464;p2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22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8921" name="Google Shape;465;p25"/>
          <p:cNvSpPr txBox="1"/>
          <p:nvPr/>
        </p:nvSpPr>
        <p:spPr>
          <a:xfrm>
            <a:off x="685800" y="2667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Dynamic Memory Allocation </a:t>
            </a:r>
            <a:r>
              <a:rPr lang="en-US" sz="4400" dirty="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using pointers</a:t>
            </a:r>
            <a:endParaRPr lang="en-US" sz="4400" b="0" i="0" u="none" dirty="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4" name="Google Shape;470;p2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Types of Program Data</a:t>
            </a:r>
          </a:p>
        </p:txBody>
      </p:sp>
      <p:sp>
        <p:nvSpPr>
          <p:cNvPr id="1048925" name="Google Shape;471;p26"/>
          <p:cNvSpPr txBox="1">
            <a:spLocks noGrp="1"/>
          </p:cNvSpPr>
          <p:nvPr>
            <p:ph type="body" idx="1"/>
          </p:nvPr>
        </p:nvSpPr>
        <p:spPr>
          <a:xfrm>
            <a:off x="609600" y="1981200"/>
            <a:ext cx="792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Static Data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Memory allocation exists throughout execution of program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Automatic Data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Automatically created at function entry, resides in activation frame of the function, and is destroyed when returning from function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Dynamic Data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Explicitly allocated and deallocated during program execution by C instructions written by programmer</a:t>
            </a:r>
          </a:p>
        </p:txBody>
      </p:sp>
      <p:sp>
        <p:nvSpPr>
          <p:cNvPr id="1048926" name="Google Shape;472;p2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23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9" name="Google Shape;477;p2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Allocation of Memory</a:t>
            </a:r>
          </a:p>
        </p:txBody>
      </p:sp>
      <p:sp>
        <p:nvSpPr>
          <p:cNvPr id="1048930" name="Google Shape;478;p27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1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Static Allocation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Allocation of memory space at compile time.</a:t>
            </a:r>
          </a:p>
          <a:p>
            <a:pPr marL="273050" marR="0" lvl="0" indent="-1162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endParaRPr sz="2600" b="0" i="0" u="none" strike="noStrike" cap="non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1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Dynamic Allocation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Allocation of memory space at run time.</a:t>
            </a:r>
          </a:p>
        </p:txBody>
      </p:sp>
      <p:sp>
        <p:nvSpPr>
          <p:cNvPr id="1048931" name="Google Shape;479;p2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24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4" name="Google Shape;485;p28"/>
          <p:cNvSpPr txBox="1">
            <a:spLocks noGrp="1"/>
          </p:cNvSpPr>
          <p:nvPr>
            <p:ph type="title"/>
          </p:nvPr>
        </p:nvSpPr>
        <p:spPr>
          <a:xfrm>
            <a:off x="1056550" y="519800"/>
            <a:ext cx="6934200" cy="11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</a:p>
        </p:txBody>
      </p:sp>
      <p:sp>
        <p:nvSpPr>
          <p:cNvPr id="1048935" name="Google Shape;486;p28"/>
          <p:cNvSpPr txBox="1">
            <a:spLocks noGrp="1"/>
          </p:cNvSpPr>
          <p:nvPr>
            <p:ph type="body" idx="1"/>
          </p:nvPr>
        </p:nvSpPr>
        <p:spPr>
          <a:xfrm>
            <a:off x="533400" y="19812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dirty="0"/>
              <a:t> 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Dynamic allocation is useful when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arrays need to be created whose extent is not known until run time</a:t>
            </a:r>
          </a:p>
          <a:p>
            <a:pPr marL="639762" marR="0" lvl="1" indent="-24606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complex structures of unknown size and/or shape need to be constructed as the program runs</a:t>
            </a:r>
          </a:p>
        </p:txBody>
      </p:sp>
      <p:sp>
        <p:nvSpPr>
          <p:cNvPr id="1048936" name="Google Shape;487;p2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25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492;p29"/>
          <p:cNvSpPr txBox="1">
            <a:spLocks noGrp="1"/>
          </p:cNvSpPr>
          <p:nvPr>
            <p:ph type="title"/>
          </p:nvPr>
        </p:nvSpPr>
        <p:spPr>
          <a:xfrm>
            <a:off x="1828800" y="323850"/>
            <a:ext cx="69342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</a:p>
        </p:txBody>
      </p:sp>
      <p:sp>
        <p:nvSpPr>
          <p:cNvPr id="1048941" name="Google Shape;493;p29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Pointers need to be used for dynamic allocation of memory</a:t>
            </a:r>
          </a:p>
          <a:p>
            <a:pPr marL="273050" lvl="0" indent="-273050">
              <a:spcBef>
                <a:spcPts val="520"/>
              </a:spcBef>
              <a:buSzPts val="2470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 the </a:t>
            </a:r>
            <a:r>
              <a:rPr lang="en-US" dirty="0"/>
              <a:t>malloc(), </a:t>
            </a:r>
            <a:r>
              <a:rPr lang="en-US" dirty="0" err="1"/>
              <a:t>calloc</a:t>
            </a:r>
            <a:r>
              <a:rPr lang="en-US" dirty="0"/>
              <a:t>(), and </a:t>
            </a:r>
            <a:r>
              <a:rPr lang="en-US" dirty="0" err="1"/>
              <a:t>realloc</a:t>
            </a:r>
            <a:r>
              <a:rPr lang="en-US" dirty="0"/>
              <a:t>() 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dynamically allocate space</a:t>
            </a:r>
          </a:p>
          <a:p>
            <a:pPr marL="273050" lvl="0" indent="-273050">
              <a:spcBef>
                <a:spcPts val="520"/>
              </a:spcBef>
              <a:buSzPts val="2470"/>
            </a:pP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 the </a:t>
            </a:r>
            <a:r>
              <a:rPr lang="en-US" dirty="0"/>
              <a:t>free() </a:t>
            </a:r>
            <a:r>
              <a:rPr lang="en-US" sz="2600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to later free this space</a:t>
            </a:r>
          </a:p>
        </p:txBody>
      </p:sp>
      <p:sp>
        <p:nvSpPr>
          <p:cNvPr id="1048942" name="Google Shape;494;p2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26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492;p29"/>
          <p:cNvSpPr txBox="1">
            <a:spLocks noGrp="1"/>
          </p:cNvSpPr>
          <p:nvPr>
            <p:ph type="title"/>
          </p:nvPr>
        </p:nvSpPr>
        <p:spPr>
          <a:xfrm>
            <a:off x="1828800" y="323850"/>
            <a:ext cx="69342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</a:p>
        </p:txBody>
      </p:sp>
      <p:sp>
        <p:nvSpPr>
          <p:cNvPr id="1048941" name="Google Shape;493;p29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indent="-273050">
              <a:spcBef>
                <a:spcPts val="0"/>
              </a:spcBef>
              <a:buSzPts val="2470"/>
            </a:pPr>
            <a:r>
              <a:rPr lang="en-IN" b="1" dirty="0"/>
              <a:t>malloc() Method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b="0" i="0" u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Synrax</a:t>
            </a:r>
            <a:r>
              <a:rPr lang="en-US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(cast-data-type *)malloc(size-in-bytes);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altLang="en-US" dirty="0"/>
              <a:t>int *</a:t>
            </a:r>
            <a:r>
              <a:rPr lang="en-US" altLang="en-US" dirty="0" err="1"/>
              <a:t>ptr</a:t>
            </a:r>
            <a:r>
              <a:rPr lang="en-US" altLang="en-US" dirty="0"/>
              <a:t> = (int *)malloc(</a:t>
            </a:r>
            <a:r>
              <a:rPr lang="en-US" altLang="en-US" dirty="0" err="1"/>
              <a:t>sizeof</a:t>
            </a:r>
            <a:r>
              <a:rPr lang="en-US" altLang="en-US" dirty="0"/>
              <a:t>(int)); 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73050" indent="-273050">
              <a:spcBef>
                <a:spcPts val="0"/>
              </a:spcBef>
              <a:buSzPts val="2470"/>
            </a:pPr>
            <a:r>
              <a:rPr lang="en-IN" b="1" dirty="0" err="1"/>
              <a:t>calloc</a:t>
            </a:r>
            <a:r>
              <a:rPr lang="en-IN" b="1" dirty="0"/>
              <a:t>() Method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dirty="0" err="1"/>
              <a:t>Synrax</a:t>
            </a:r>
            <a:r>
              <a:rPr lang="en-US" dirty="0"/>
              <a:t> 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(cast-data-type *)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calloc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(size-in-bytes);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dirty="0"/>
              <a:t>int *</a:t>
            </a:r>
            <a:r>
              <a:rPr lang="en-US" dirty="0" err="1"/>
              <a:t>arr</a:t>
            </a:r>
            <a:r>
              <a:rPr lang="en-US" dirty="0"/>
              <a:t> = (int *)</a:t>
            </a:r>
            <a:r>
              <a:rPr lang="en-US" dirty="0" err="1"/>
              <a:t>calloc</a:t>
            </a:r>
            <a:r>
              <a:rPr lang="en-US" dirty="0"/>
              <a:t>(5, 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endParaRPr lang="en-US" b="0" i="0" u="none" dirty="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8942" name="Google Shape;494;p2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27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654277-1A69-6CDF-BCEA-50A0B6F6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(cast-data-type *)malloc(size-in-bytes);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4EE92C-7B5E-81A6-DA5F-B5692510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int *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ptr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 = (int *)malloc(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sizeof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(int));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EFAC17-879F-55EA-5433-20E7014F2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solidFill>
            <a:srgbClr val="282C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BB2BF"/>
                </a:solidFill>
                <a:effectLst/>
                <a:latin typeface="Arial Unicode MS"/>
              </a:rPr>
              <a:t>(cast-data-type *)calloc(num, size-in-bytes);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73081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9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0489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489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489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0" name="Google Shape;492;p29"/>
          <p:cNvSpPr txBox="1">
            <a:spLocks noGrp="1"/>
          </p:cNvSpPr>
          <p:nvPr>
            <p:ph type="title"/>
          </p:nvPr>
        </p:nvSpPr>
        <p:spPr>
          <a:xfrm>
            <a:off x="1828800" y="323850"/>
            <a:ext cx="6934200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Dynamic memory allocation</a:t>
            </a:r>
          </a:p>
        </p:txBody>
      </p:sp>
      <p:sp>
        <p:nvSpPr>
          <p:cNvPr id="1048941" name="Google Shape;493;p29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indent="-273050">
              <a:spcBef>
                <a:spcPts val="0"/>
              </a:spcBef>
              <a:buSzPts val="2470"/>
            </a:pPr>
            <a:r>
              <a:rPr lang="en-IN" b="1" dirty="0" err="1"/>
              <a:t>realloc</a:t>
            </a:r>
            <a:r>
              <a:rPr lang="en-IN" b="1" dirty="0"/>
              <a:t>() Method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b="0" i="0" u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Synrax</a:t>
            </a:r>
            <a:r>
              <a:rPr lang="en-US" b="0" i="0" u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IN" dirty="0"/>
              <a:t>(cast-data-type *)</a:t>
            </a:r>
            <a:r>
              <a:rPr lang="en-IN" dirty="0" err="1"/>
              <a:t>realloc</a:t>
            </a:r>
            <a:r>
              <a:rPr lang="en-IN" dirty="0"/>
              <a:t>(</a:t>
            </a:r>
            <a:r>
              <a:rPr lang="en-IN" dirty="0" err="1"/>
              <a:t>ptr</a:t>
            </a:r>
            <a:r>
              <a:rPr lang="en-IN" dirty="0"/>
              <a:t>, new-size-in-bytes);</a:t>
            </a:r>
            <a:endParaRPr lang="en-US" dirty="0"/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Example</a:t>
            </a:r>
          </a:p>
          <a:p>
            <a:pPr marL="730250" lvl="1" indent="-273050">
              <a:spcBef>
                <a:spcPts val="0"/>
              </a:spcBef>
              <a:buClr>
                <a:srgbClr val="0BD0D9"/>
              </a:buClr>
              <a:buSzPts val="2470"/>
            </a:pPr>
            <a:r>
              <a:rPr lang="en-US" dirty="0"/>
              <a:t>int *arr2 = (int *)</a:t>
            </a:r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(n / 2) * 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8942" name="Google Shape;494;p29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28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62520995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9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35D6A-43D9-C38C-458D-19052986C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6193D-5CB6-63E2-8B8A-BFA5C7832020}"/>
              </a:ext>
            </a:extLst>
          </p:cNvPr>
          <p:cNvSpPr txBox="1"/>
          <p:nvPr/>
        </p:nvSpPr>
        <p:spPr>
          <a:xfrm>
            <a:off x="2475411" y="1280642"/>
            <a:ext cx="4265026" cy="526297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// C Program to dynamically allocate an int </a:t>
            </a:r>
            <a:r>
              <a:rPr lang="en-IN" sz="1600" dirty="0" err="1"/>
              <a:t>ptr</a:t>
            </a:r>
            <a:endParaRPr lang="en-IN" sz="1600" dirty="0"/>
          </a:p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/>
              <a:t>#include &lt;</a:t>
            </a:r>
            <a:r>
              <a:rPr lang="en-IN" sz="1600" dirty="0" err="1"/>
              <a:t>stdlib.h</a:t>
            </a:r>
            <a:r>
              <a:rPr lang="en-IN" sz="1600" dirty="0"/>
              <a:t>&gt;</a:t>
            </a:r>
          </a:p>
          <a:p>
            <a:endParaRPr lang="en-IN" sz="1600" dirty="0"/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// Dynamically allocated variable, </a:t>
            </a:r>
            <a:r>
              <a:rPr lang="en-IN" sz="1600" dirty="0" err="1"/>
              <a:t>sizeof</a:t>
            </a:r>
            <a:r>
              <a:rPr lang="en-IN" sz="1600" dirty="0"/>
              <a:t>(char) = 1 byte.</a:t>
            </a:r>
          </a:p>
          <a:p>
            <a:r>
              <a:rPr lang="en-IN" sz="1600" dirty="0"/>
              <a:t>  char *</a:t>
            </a:r>
            <a:r>
              <a:rPr lang="en-IN" sz="1600" dirty="0" err="1"/>
              <a:t>ptr</a:t>
            </a:r>
            <a:r>
              <a:rPr lang="en-IN" sz="1600" dirty="0"/>
              <a:t> = (char * )malloc(</a:t>
            </a:r>
            <a:r>
              <a:rPr lang="en-IN" sz="1600" dirty="0" err="1"/>
              <a:t>sizeof</a:t>
            </a:r>
            <a:r>
              <a:rPr lang="en-IN" sz="1600" dirty="0"/>
              <a:t>(char));</a:t>
            </a:r>
          </a:p>
          <a:p>
            <a:endParaRPr lang="en-IN" sz="1600" dirty="0"/>
          </a:p>
          <a:p>
            <a:r>
              <a:rPr lang="en-IN" sz="1600" dirty="0"/>
              <a:t>  if (</a:t>
            </a:r>
            <a:r>
              <a:rPr lang="en-IN" sz="1600" dirty="0" err="1"/>
              <a:t>ptr</a:t>
            </a:r>
            <a:r>
              <a:rPr lang="en-IN" sz="1600" dirty="0"/>
              <a:t> == NULL)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("Memory Error!\n");</a:t>
            </a:r>
          </a:p>
          <a:p>
            <a:r>
              <a:rPr lang="en-IN" sz="1600" dirty="0"/>
              <a:t>  } else {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printf</a:t>
            </a:r>
            <a:r>
              <a:rPr lang="en-IN" sz="1600" dirty="0"/>
              <a:t>("Enter valid character: ");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scanf</a:t>
            </a:r>
            <a:r>
              <a:rPr lang="en-IN" sz="1600" dirty="0"/>
              <a:t>("%c",</a:t>
            </a:r>
            <a:r>
              <a:rPr lang="en-IN" sz="1600" dirty="0" err="1"/>
              <a:t>ptr</a:t>
            </a:r>
            <a:r>
              <a:rPr lang="en-IN" sz="1600" dirty="0"/>
              <a:t>);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printf</a:t>
            </a:r>
            <a:r>
              <a:rPr lang="en-IN" sz="1600" dirty="0"/>
              <a:t>("%c", *</a:t>
            </a:r>
            <a:r>
              <a:rPr lang="en-IN" sz="1600" dirty="0" err="1"/>
              <a:t>ptr</a:t>
            </a:r>
            <a:r>
              <a:rPr lang="en-IN" sz="1600" dirty="0"/>
              <a:t>);</a:t>
            </a:r>
          </a:p>
          <a:p>
            <a:r>
              <a:rPr lang="en-IN" sz="1600" dirty="0"/>
              <a:t>  }</a:t>
            </a:r>
          </a:p>
          <a:p>
            <a:r>
              <a:rPr lang="en-IN" sz="1600" dirty="0"/>
              <a:t>  free(</a:t>
            </a:r>
            <a:r>
              <a:rPr lang="en-IN" sz="1600" dirty="0" err="1"/>
              <a:t>ptr</a:t>
            </a:r>
            <a:r>
              <a:rPr lang="en-IN" sz="1600" dirty="0"/>
              <a:t>);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ptr</a:t>
            </a:r>
            <a:r>
              <a:rPr lang="en-IN" sz="1600" dirty="0"/>
              <a:t>=NULL;</a:t>
            </a:r>
          </a:p>
          <a:p>
            <a:r>
              <a:rPr lang="en-IN" sz="1600" dirty="0"/>
              <a:t>  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558D1-5C57-B522-9890-B0934E56556E}"/>
              </a:ext>
            </a:extLst>
          </p:cNvPr>
          <p:cNvSpPr/>
          <p:nvPr/>
        </p:nvSpPr>
        <p:spPr>
          <a:xfrm>
            <a:off x="488772" y="749723"/>
            <a:ext cx="8380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1338263" algn="l"/>
              </a:tabLst>
            </a:pP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Write a Program to allocate a memory dynamically using malloc()</a:t>
            </a:r>
          </a:p>
        </p:txBody>
      </p:sp>
    </p:spTree>
    <p:extLst>
      <p:ext uri="{BB962C8B-B14F-4D97-AF65-F5344CB8AC3E}">
        <p14:creationId xmlns:p14="http://schemas.microsoft.com/office/powerpoint/2010/main" val="118267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Google Shape;109;p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Pointer Variables</a:t>
            </a:r>
          </a:p>
        </p:txBody>
      </p:sp>
      <p:sp>
        <p:nvSpPr>
          <p:cNvPr id="1048658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pointer data type, but its not right to say its data type…because pointer </a:t>
            </a:r>
            <a:r>
              <a:rPr lang="en-US" sz="3200" b="0" i="0" u="none" strike="noStrike" cap="none" dirty="0" err="1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does’nt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have data type. This stores only address of variable. But still this itself is a unique data type.</a:t>
            </a:r>
          </a:p>
          <a:p>
            <a:pPr marL="639762" marR="0" lvl="1" indent="-246062" algn="l" rtl="0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data type for containing an address rather than a data value</a:t>
            </a:r>
            <a:endParaRPr sz="3200" b="0" i="0" u="none" strike="noStrike" cap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Provides indirect access to values</a:t>
            </a:r>
          </a:p>
        </p:txBody>
      </p:sp>
      <p:sp>
        <p:nvSpPr>
          <p:cNvPr id="1048659" name="Google Shape;111;p4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3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35D6A-43D9-C38C-458D-19052986C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6193D-5CB6-63E2-8B8A-BFA5C7832020}"/>
              </a:ext>
            </a:extLst>
          </p:cNvPr>
          <p:cNvSpPr txBox="1"/>
          <p:nvPr/>
        </p:nvSpPr>
        <p:spPr>
          <a:xfrm>
            <a:off x="306974" y="1280642"/>
            <a:ext cx="4265026" cy="550920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/>
              <a:t>#include &lt;</a:t>
            </a:r>
            <a:r>
              <a:rPr lang="en-IN" sz="1600" dirty="0" err="1"/>
              <a:t>stdlib.h</a:t>
            </a:r>
            <a:r>
              <a:rPr lang="en-IN" sz="1600" dirty="0"/>
              <a:t>&gt;</a:t>
            </a:r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int n;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scanf</a:t>
            </a:r>
            <a:r>
              <a:rPr lang="en-IN" sz="1600" dirty="0"/>
              <a:t>("%d", &amp;n);</a:t>
            </a:r>
          </a:p>
          <a:p>
            <a:endParaRPr lang="en-IN" sz="1600" dirty="0"/>
          </a:p>
          <a:p>
            <a:r>
              <a:rPr lang="en-IN" sz="1600" dirty="0"/>
              <a:t>  /* dynamically allocated array of size 10 using </a:t>
            </a:r>
            <a:r>
              <a:rPr lang="en-IN" sz="1600" dirty="0" err="1"/>
              <a:t>calloc</a:t>
            </a:r>
            <a:r>
              <a:rPr lang="en-IN" sz="1600" dirty="0"/>
              <a:t>()  array elements are initialized with 0 </a:t>
            </a:r>
            <a:r>
              <a:rPr lang="en-IN" sz="1600" dirty="0" err="1"/>
              <a:t>arr</a:t>
            </a:r>
            <a:r>
              <a:rPr lang="en-IN" sz="1600" dirty="0"/>
              <a:t> stores the base address of the memory block*/</a:t>
            </a:r>
          </a:p>
          <a:p>
            <a:endParaRPr lang="en-IN" sz="1600" dirty="0"/>
          </a:p>
          <a:p>
            <a:r>
              <a:rPr lang="en-IN" sz="1600" dirty="0"/>
              <a:t>  char *str = (char *)</a:t>
            </a:r>
            <a:r>
              <a:rPr lang="en-IN" sz="1600" dirty="0" err="1"/>
              <a:t>calloc</a:t>
            </a:r>
            <a:r>
              <a:rPr lang="en-IN" sz="1600" dirty="0"/>
              <a:t>(n, </a:t>
            </a:r>
            <a:r>
              <a:rPr lang="en-IN" sz="1600" dirty="0" err="1"/>
              <a:t>sizeof</a:t>
            </a:r>
            <a:r>
              <a:rPr lang="en-IN" sz="1600" dirty="0"/>
              <a:t>(char));</a:t>
            </a:r>
          </a:p>
          <a:p>
            <a:endParaRPr lang="en-IN" sz="1600" dirty="0"/>
          </a:p>
          <a:p>
            <a:r>
              <a:rPr lang="en-IN" sz="1600" dirty="0"/>
              <a:t>  if (str == NULL)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("Memory Error!\n");</a:t>
            </a:r>
          </a:p>
          <a:p>
            <a:r>
              <a:rPr lang="en-IN" sz="1600" dirty="0"/>
              <a:t>  } else {</a:t>
            </a:r>
          </a:p>
          <a:p>
            <a:r>
              <a:rPr lang="en-IN" sz="1600" dirty="0"/>
              <a:t>    // initializing array with Scaler Topics string</a:t>
            </a:r>
          </a:p>
          <a:p>
            <a:r>
              <a:rPr lang="en-IN" sz="1600" dirty="0"/>
              <a:t>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n;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char </a:t>
            </a:r>
            <a:r>
              <a:rPr lang="en-IN" sz="1600" dirty="0" err="1"/>
              <a:t>ch</a:t>
            </a:r>
            <a:r>
              <a:rPr lang="en-IN" sz="1600" dirty="0"/>
              <a:t>;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scanf</a:t>
            </a:r>
            <a:r>
              <a:rPr lang="en-IN" sz="1600" dirty="0"/>
              <a:t>("%c", &amp;</a:t>
            </a:r>
            <a:r>
              <a:rPr lang="en-IN" sz="1600" dirty="0" err="1"/>
              <a:t>ch</a:t>
            </a:r>
            <a:r>
              <a:rPr lang="en-IN" sz="1600" dirty="0"/>
              <a:t>);</a:t>
            </a:r>
          </a:p>
          <a:p>
            <a:r>
              <a:rPr lang="en-IN" sz="1600" dirty="0"/>
              <a:t>      *(str + </a:t>
            </a:r>
            <a:r>
              <a:rPr lang="en-IN" sz="1600" dirty="0" err="1"/>
              <a:t>i</a:t>
            </a:r>
            <a:r>
              <a:rPr lang="en-IN" sz="1600" dirty="0"/>
              <a:t>) = </a:t>
            </a:r>
            <a:r>
              <a:rPr lang="en-IN" sz="1600" dirty="0" err="1"/>
              <a:t>ch</a:t>
            </a:r>
            <a:r>
              <a:rPr lang="en-IN" sz="1600" dirty="0"/>
              <a:t>;</a:t>
            </a:r>
          </a:p>
          <a:p>
            <a:r>
              <a:rPr lang="en-IN" sz="1600" dirty="0"/>
              <a:t>  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B36F9-EE40-A1D2-BE74-54ED62D54004}"/>
              </a:ext>
            </a:extLst>
          </p:cNvPr>
          <p:cNvSpPr txBox="1"/>
          <p:nvPr/>
        </p:nvSpPr>
        <p:spPr>
          <a:xfrm>
            <a:off x="4669967" y="1306772"/>
            <a:ext cx="4199715" cy="501675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endParaRPr lang="en-IN" sz="1600" dirty="0"/>
          </a:p>
          <a:p>
            <a:r>
              <a:rPr lang="en-IN" sz="1600" dirty="0"/>
              <a:t>    // printing array using pointer</a:t>
            </a:r>
          </a:p>
          <a:p>
            <a:r>
              <a:rPr lang="en-IN" sz="1600" dirty="0"/>
              <a:t>  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n;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  </a:t>
            </a:r>
            <a:r>
              <a:rPr lang="en-IN" sz="1600" dirty="0" err="1"/>
              <a:t>printf</a:t>
            </a:r>
            <a:r>
              <a:rPr lang="en-IN" sz="1600" dirty="0"/>
              <a:t>("%c", *(str + </a:t>
            </a:r>
            <a:r>
              <a:rPr lang="en-IN" sz="1600" dirty="0" err="1"/>
              <a:t>i</a:t>
            </a:r>
            <a:r>
              <a:rPr lang="en-IN" sz="1600" dirty="0"/>
              <a:t>));</a:t>
            </a:r>
          </a:p>
          <a:p>
            <a:r>
              <a:rPr lang="en-IN" sz="1600" dirty="0"/>
              <a:t>    }</a:t>
            </a:r>
          </a:p>
          <a:p>
            <a:r>
              <a:rPr lang="en-IN" sz="1600" dirty="0"/>
              <a:t>  }</a:t>
            </a:r>
          </a:p>
          <a:p>
            <a:endParaRPr lang="en-IN" sz="1600" dirty="0"/>
          </a:p>
          <a:p>
            <a:r>
              <a:rPr lang="en-IN" sz="1600" dirty="0"/>
              <a:t>  // deallocating memory pointed by str</a:t>
            </a:r>
          </a:p>
          <a:p>
            <a:r>
              <a:rPr lang="en-IN" sz="1600" dirty="0"/>
              <a:t>  free(str);</a:t>
            </a:r>
          </a:p>
          <a:p>
            <a:endParaRPr lang="en-IN" sz="1600" dirty="0"/>
          </a:p>
          <a:p>
            <a:r>
              <a:rPr lang="en-IN" sz="1600" dirty="0"/>
              <a:t>  // printing array using pointer</a:t>
            </a:r>
          </a:p>
          <a:p>
            <a:r>
              <a:rPr lang="en-IN" sz="1600" dirty="0"/>
              <a:t>  for (int </a:t>
            </a:r>
            <a:r>
              <a:rPr lang="en-IN" sz="1600" dirty="0" err="1"/>
              <a:t>i</a:t>
            </a:r>
            <a:r>
              <a:rPr lang="en-IN" sz="1600" dirty="0"/>
              <a:t> = 0; </a:t>
            </a:r>
            <a:r>
              <a:rPr lang="en-IN" sz="1600" dirty="0" err="1"/>
              <a:t>i</a:t>
            </a:r>
            <a:r>
              <a:rPr lang="en-IN" sz="1600" dirty="0"/>
              <a:t> &lt; n; </a:t>
            </a:r>
            <a:r>
              <a:rPr lang="en-IN" sz="1600" dirty="0" err="1"/>
              <a:t>i</a:t>
            </a:r>
            <a:r>
              <a:rPr lang="en-IN" sz="1600" dirty="0"/>
              <a:t>++)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("%c", *(str + </a:t>
            </a:r>
            <a:r>
              <a:rPr lang="en-IN" sz="1600" dirty="0" err="1"/>
              <a:t>i</a:t>
            </a:r>
            <a:r>
              <a:rPr lang="en-IN" sz="1600" dirty="0"/>
              <a:t>));</a:t>
            </a:r>
          </a:p>
          <a:p>
            <a:r>
              <a:rPr lang="en-IN" sz="1600" dirty="0"/>
              <a:t>  }</a:t>
            </a:r>
          </a:p>
          <a:p>
            <a:endParaRPr lang="en-IN" sz="1600" dirty="0"/>
          </a:p>
          <a:p>
            <a:r>
              <a:rPr lang="en-IN" sz="1600" dirty="0"/>
              <a:t>  // assigning NULL to avoid garbage values</a:t>
            </a:r>
          </a:p>
          <a:p>
            <a:r>
              <a:rPr lang="en-IN" sz="1600" dirty="0"/>
              <a:t>  str = NULL;</a:t>
            </a:r>
          </a:p>
          <a:p>
            <a:endParaRPr lang="en-IN" sz="1600" dirty="0"/>
          </a:p>
          <a:p>
            <a:r>
              <a:rPr lang="en-IN" sz="1600" dirty="0"/>
              <a:t>  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558D1-5C57-B522-9890-B0934E56556E}"/>
              </a:ext>
            </a:extLst>
          </p:cNvPr>
          <p:cNvSpPr/>
          <p:nvPr/>
        </p:nvSpPr>
        <p:spPr>
          <a:xfrm>
            <a:off x="488772" y="749723"/>
            <a:ext cx="8380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1338263" algn="l"/>
              </a:tabLst>
            </a:pP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Write a Program to allocate a memory dynamically using </a:t>
            </a:r>
            <a:r>
              <a:rPr lang="en-GB" sz="18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calloc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55270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35D6A-43D9-C38C-458D-19052986C6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6193D-5CB6-63E2-8B8A-BFA5C7832020}"/>
              </a:ext>
            </a:extLst>
          </p:cNvPr>
          <p:cNvSpPr txBox="1"/>
          <p:nvPr/>
        </p:nvSpPr>
        <p:spPr>
          <a:xfrm>
            <a:off x="306974" y="1280642"/>
            <a:ext cx="4265026" cy="3539430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#include 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r>
              <a:rPr lang="en-IN" sz="1600" dirty="0"/>
              <a:t>#include &lt;</a:t>
            </a:r>
            <a:r>
              <a:rPr lang="en-IN" sz="1600" dirty="0" err="1"/>
              <a:t>stdlib.h</a:t>
            </a:r>
            <a:r>
              <a:rPr lang="en-IN" sz="1600" dirty="0"/>
              <a:t>&gt;</a:t>
            </a:r>
          </a:p>
          <a:p>
            <a:r>
              <a:rPr lang="en-IN" sz="1600" dirty="0"/>
              <a:t>int main() {</a:t>
            </a:r>
          </a:p>
          <a:p>
            <a:r>
              <a:rPr lang="en-IN" sz="1600" dirty="0"/>
              <a:t>  int *</a:t>
            </a:r>
            <a:r>
              <a:rPr lang="en-IN" sz="1600" dirty="0" err="1"/>
              <a:t>ptr</a:t>
            </a:r>
            <a:r>
              <a:rPr lang="en-IN" sz="1600" dirty="0"/>
              <a:t> = NULL;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ptr</a:t>
            </a:r>
            <a:r>
              <a:rPr lang="en-IN" sz="1600" dirty="0"/>
              <a:t> = (int *)</a:t>
            </a:r>
            <a:r>
              <a:rPr lang="en-IN" sz="1600" dirty="0" err="1"/>
              <a:t>realloc</a:t>
            </a:r>
            <a:r>
              <a:rPr lang="en-IN" sz="1600" dirty="0"/>
              <a:t>(</a:t>
            </a:r>
            <a:r>
              <a:rPr lang="en-IN" sz="1600" dirty="0" err="1"/>
              <a:t>ptr</a:t>
            </a:r>
            <a:r>
              <a:rPr lang="en-IN" sz="1600" dirty="0"/>
              <a:t>, </a:t>
            </a:r>
            <a:r>
              <a:rPr lang="en-IN" sz="1600" dirty="0" err="1"/>
              <a:t>sizeof</a:t>
            </a:r>
            <a:r>
              <a:rPr lang="en-IN" sz="1600" dirty="0"/>
              <a:t>(int));</a:t>
            </a:r>
          </a:p>
          <a:p>
            <a:endParaRPr lang="en-IN" sz="1600" dirty="0"/>
          </a:p>
          <a:p>
            <a:r>
              <a:rPr lang="en-IN" sz="1600" dirty="0"/>
              <a:t>  if (</a:t>
            </a:r>
            <a:r>
              <a:rPr lang="en-IN" sz="1600" dirty="0" err="1"/>
              <a:t>ptr</a:t>
            </a:r>
            <a:r>
              <a:rPr lang="en-IN" sz="1600" dirty="0"/>
              <a:t> == NULL) {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("Memory Error!\n");</a:t>
            </a:r>
          </a:p>
          <a:p>
            <a:r>
              <a:rPr lang="en-IN" sz="1600" dirty="0"/>
              <a:t>  } else {</a:t>
            </a:r>
          </a:p>
          <a:p>
            <a:r>
              <a:rPr lang="en-IN" sz="1600" dirty="0"/>
              <a:t>    *</a:t>
            </a:r>
            <a:r>
              <a:rPr lang="en-IN" sz="1600" dirty="0" err="1"/>
              <a:t>ptr</a:t>
            </a:r>
            <a:r>
              <a:rPr lang="en-IN" sz="1600" dirty="0"/>
              <a:t> = 7;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("%d\n", *</a:t>
            </a:r>
            <a:r>
              <a:rPr lang="en-IN" sz="1600" dirty="0" err="1"/>
              <a:t>ptr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EB36F9-EE40-A1D2-BE74-54ED62D54004}"/>
              </a:ext>
            </a:extLst>
          </p:cNvPr>
          <p:cNvSpPr txBox="1"/>
          <p:nvPr/>
        </p:nvSpPr>
        <p:spPr>
          <a:xfrm>
            <a:off x="4669967" y="1306772"/>
            <a:ext cx="4199715" cy="3785652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N" sz="1600" dirty="0"/>
              <a:t>// deallocating memory blocks pointed by</a:t>
            </a:r>
          </a:p>
          <a:p>
            <a:r>
              <a:rPr lang="en-IN" sz="1600" dirty="0"/>
              <a:t>    // </a:t>
            </a:r>
            <a:r>
              <a:rPr lang="en-IN" sz="1600" dirty="0" err="1"/>
              <a:t>ptr</a:t>
            </a:r>
            <a:r>
              <a:rPr lang="en-IN" sz="1600" dirty="0"/>
              <a:t> using </a:t>
            </a:r>
            <a:r>
              <a:rPr lang="en-IN" sz="1600" dirty="0" err="1"/>
              <a:t>realloc</a:t>
            </a:r>
            <a:r>
              <a:rPr lang="en-IN" sz="1600" dirty="0"/>
              <a:t>()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realloc</a:t>
            </a:r>
            <a:r>
              <a:rPr lang="en-IN" sz="1600" dirty="0"/>
              <a:t>(</a:t>
            </a:r>
            <a:r>
              <a:rPr lang="en-IN" sz="1600" dirty="0" err="1"/>
              <a:t>ptr</a:t>
            </a:r>
            <a:r>
              <a:rPr lang="en-IN" sz="1600" dirty="0"/>
              <a:t>, 0);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("%d\n", *</a:t>
            </a:r>
            <a:r>
              <a:rPr lang="en-IN" sz="1600" dirty="0" err="1"/>
              <a:t>ptr</a:t>
            </a:r>
            <a:r>
              <a:rPr lang="en-IN" sz="1600" dirty="0"/>
              <a:t>);</a:t>
            </a:r>
          </a:p>
          <a:p>
            <a:endParaRPr lang="en-IN" sz="1600" dirty="0"/>
          </a:p>
          <a:p>
            <a:r>
              <a:rPr lang="en-IN" sz="1600" dirty="0"/>
              <a:t>    // assigning NULL to avoid dangling pointer</a:t>
            </a:r>
          </a:p>
          <a:p>
            <a:r>
              <a:rPr lang="en-IN" sz="1600" dirty="0"/>
              <a:t>    </a:t>
            </a:r>
            <a:r>
              <a:rPr lang="en-IN" sz="1600" dirty="0" err="1"/>
              <a:t>ptr</a:t>
            </a:r>
            <a:r>
              <a:rPr lang="en-IN" sz="1600" dirty="0"/>
              <a:t> = NULL;</a:t>
            </a:r>
          </a:p>
          <a:p>
            <a:endParaRPr lang="en-IN" sz="1600" dirty="0"/>
          </a:p>
          <a:p>
            <a:r>
              <a:rPr lang="en-IN" sz="1600" dirty="0"/>
              <a:t>    </a:t>
            </a:r>
            <a:r>
              <a:rPr lang="en-IN" sz="1600" dirty="0" err="1"/>
              <a:t>printf</a:t>
            </a:r>
            <a:r>
              <a:rPr lang="en-IN" sz="1600" dirty="0"/>
              <a:t>("Memory freed using </a:t>
            </a:r>
            <a:r>
              <a:rPr lang="en-IN" sz="1600" dirty="0" err="1"/>
              <a:t>realloc</a:t>
            </a:r>
            <a:r>
              <a:rPr lang="en-IN" sz="1600" dirty="0"/>
              <a:t>()!");</a:t>
            </a:r>
          </a:p>
          <a:p>
            <a:r>
              <a:rPr lang="en-IN" sz="1600" dirty="0"/>
              <a:t>  }</a:t>
            </a:r>
          </a:p>
          <a:p>
            <a:endParaRPr lang="en-IN" sz="1600" dirty="0"/>
          </a:p>
          <a:p>
            <a:r>
              <a:rPr lang="en-IN" sz="1600" dirty="0"/>
              <a:t>  return 0;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558D1-5C57-B522-9890-B0934E56556E}"/>
              </a:ext>
            </a:extLst>
          </p:cNvPr>
          <p:cNvSpPr/>
          <p:nvPr/>
        </p:nvSpPr>
        <p:spPr>
          <a:xfrm>
            <a:off x="488772" y="749723"/>
            <a:ext cx="8380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tabLst>
                <a:tab pos="1338263" algn="l"/>
              </a:tabLst>
            </a:pP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Write a Program to allocate a memory dynamically using </a:t>
            </a:r>
            <a:r>
              <a:rPr lang="en-GB" sz="1800" b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realloc</a:t>
            </a:r>
            <a:r>
              <a:rPr lang="en-GB" sz="1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2521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752;p45"/>
          <p:cNvSpPr txBox="1">
            <a:spLocks noGrp="1"/>
          </p:cNvSpPr>
          <p:nvPr>
            <p:ph type="title"/>
          </p:nvPr>
        </p:nvSpPr>
        <p:spPr>
          <a:xfrm>
            <a:off x="870856" y="749300"/>
            <a:ext cx="7933509" cy="112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Pointers as arguments to functions</a:t>
            </a:r>
          </a:p>
        </p:txBody>
      </p:sp>
      <p:sp>
        <p:nvSpPr>
          <p:cNvPr id="1048609" name="Google Shape;753;p45"/>
          <p:cNvSpPr txBox="1">
            <a:spLocks noGrp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730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Pointers can be passed to functions just like other types.</a:t>
            </a:r>
          </a:p>
          <a:p>
            <a:pPr marL="273050" marR="0" lvl="0" indent="-27305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Just as with any other argument, verify that the number and type of arguments in function invocation match the prototype (and function header).</a:t>
            </a:r>
          </a:p>
        </p:txBody>
      </p:sp>
      <p:sp>
        <p:nvSpPr>
          <p:cNvPr id="1048610" name="Google Shape;754;p4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32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759;p4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of pointer arguments</a:t>
            </a:r>
          </a:p>
        </p:txBody>
      </p:sp>
      <p:sp>
        <p:nvSpPr>
          <p:cNvPr id="1048620" name="Google Shape;760;p46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8077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*p1, int *p2);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endParaRPr sz="18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 ()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int x, y;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cin &gt;&gt; x &gt;&gt; y;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x &lt;&lt; " " &lt;&lt; y &lt;&lt; endl;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Swap(&amp;x,&amp;y); // passes addresses of x and y explicitly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x &lt;&lt; " " &lt;&lt; y &lt;&lt; endl;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endParaRPr sz="18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*p1, int *p2)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int temp = *p1;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*p1 = *p2;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*p2 = temp;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48621" name="Google Shape;761;p4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33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2" name="Google Shape;766;p4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Example of reference arguments</a:t>
            </a:r>
          </a:p>
        </p:txBody>
      </p:sp>
      <p:sp>
        <p:nvSpPr>
          <p:cNvPr id="1049113" name="Google Shape;767;p47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&amp;a, int &amp;b);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endParaRPr sz="18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main ()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int x, y;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cin &gt;&gt; x &gt;&gt; y;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x &lt;&lt; " " &lt;&lt; y &lt;&lt; endl;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Swap(x,y); // passes addresses of x and y implicitly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x &lt;&lt; " " &lt;&lt; y &lt;&lt; endl;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endParaRPr sz="18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void Swap(int &amp;a, int &amp;b)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int temp = a;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a = b;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b = temp;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1710"/>
              <a:buFont typeface="Noto Sans Symbols"/>
              <a:buNone/>
            </a:pPr>
            <a:r>
              <a:rPr lang="en-US" sz="18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049114" name="Google Shape;768;p4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34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116;p5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Declaration of Pointer Variables</a:t>
            </a:r>
          </a:p>
        </p:txBody>
      </p:sp>
      <p:sp>
        <p:nvSpPr>
          <p:cNvPr id="1048663" name="Google Shape;117;p5"/>
          <p:cNvSpPr txBox="1">
            <a:spLocks noGrp="1"/>
          </p:cNvSpPr>
          <p:nvPr>
            <p:ph type="body" idx="1"/>
          </p:nvPr>
        </p:nvSpPr>
        <p:spPr>
          <a:xfrm>
            <a:off x="457200" y="1935162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pointer variable is declared by: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dataType *pointerVarName;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pointer variable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pointerVarName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used to point to a value of type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dataType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*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before the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pointerVarName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indicates that this is a pointer variable, not a regular variable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 </a:t>
            </a:r>
            <a:r>
              <a:rPr lang="en-US" sz="2400" b="0" i="0" u="none" strike="noStrike" cap="non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rPr>
              <a:t>*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not a part of the pointer variable name</a:t>
            </a:r>
          </a:p>
        </p:txBody>
      </p:sp>
      <p:sp>
        <p:nvSpPr>
          <p:cNvPr id="1048664" name="Google Shape;118;p5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4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123;p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Declaration of Pointer Variables (Cont ..)</a:t>
            </a:r>
          </a:p>
        </p:txBody>
      </p:sp>
      <p:sp>
        <p:nvSpPr>
          <p:cNvPr id="1048668" name="Google Shape;124;p6"/>
          <p:cNvSpPr txBox="1">
            <a:spLocks noGrp="1"/>
          </p:cNvSpPr>
          <p:nvPr>
            <p:ph type="body" idx="1"/>
          </p:nvPr>
        </p:nvSpPr>
        <p:spPr>
          <a:xfrm>
            <a:off x="457200" y="1847850"/>
            <a:ext cx="7473880" cy="400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int *ptr1;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*ptr2;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is a pointer to an 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value i.e., it can have the address of the memory location (or the first of more than one memory locations i.e</a:t>
            </a:r>
            <a:r>
              <a:rPr lang="en-US" dirty="0"/>
              <a:t>., array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allocated to an 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value</a:t>
            </a:r>
          </a:p>
          <a:p>
            <a:pPr marL="639762" marR="0" lvl="1" indent="-246062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ptr2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is a pointer to a 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value i.e., it can have the address of the memory location (or the first of more than one memory locations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i.e</a:t>
            </a:r>
            <a:r>
              <a:rPr lang="en-US" dirty="0"/>
              <a:t>., array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allocated to a </a:t>
            </a:r>
            <a:r>
              <a:rPr lang="en-US" sz="2400" b="1" i="0" u="none" strike="noStrike" cap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value</a:t>
            </a:r>
          </a:p>
        </p:txBody>
      </p:sp>
      <p:sp>
        <p:nvSpPr>
          <p:cNvPr id="1048669" name="Google Shape;125;p6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5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30;p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Declaration of Pointer Variables (Cont ..)</a:t>
            </a:r>
          </a:p>
        </p:txBody>
      </p:sp>
      <p:sp>
        <p:nvSpPr>
          <p:cNvPr id="1048673" name="Google Shape;131;p7"/>
          <p:cNvSpPr txBox="1">
            <a:spLocks noGrp="1"/>
          </p:cNvSpPr>
          <p:nvPr>
            <p:ph type="body" idx="1"/>
          </p:nvPr>
        </p:nvSpPr>
        <p:spPr>
          <a:xfrm>
            <a:off x="555841" y="1966912"/>
            <a:ext cx="6937378" cy="365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⚫"/>
            </a:pP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Whitespace doesn’t matter and each of the following will declare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as a pointer (to a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) variable and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as a </a:t>
            </a:r>
            <a:r>
              <a:rPr lang="en-US" sz="26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-US" sz="26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variable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*ptr, data;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float* ptr, data;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(*ptr), data;</a:t>
            </a:r>
          </a:p>
          <a:p>
            <a:pPr marL="273050" marR="0" lvl="0" indent="-2730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float data, *ptr</a:t>
            </a:r>
            <a:r>
              <a:rPr lang="en-US" sz="2400" b="1" i="0" u="none" strike="noStrike" cap="none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</p:txBody>
      </p:sp>
      <p:sp>
        <p:nvSpPr>
          <p:cNvPr id="1048674" name="Google Shape;132;p7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6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37;p8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 sz="50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Assignment of Pointer Variables</a:t>
            </a:r>
          </a:p>
        </p:txBody>
      </p:sp>
      <p:sp>
        <p:nvSpPr>
          <p:cNvPr id="1048678" name="Google Shape;138;p8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73050" marR="0" lvl="0" indent="-2730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 pointer variable has to be assigned a valid memory address before it can be used in the program</a:t>
            </a:r>
          </a:p>
          <a:p>
            <a:pPr marL="273050" marR="0" lvl="0" indent="-2730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⚫"/>
            </a:pPr>
            <a:r>
              <a:rPr lang="en-US" sz="28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Example:</a:t>
            </a:r>
          </a:p>
          <a:p>
            <a:pPr marL="914400" marR="0" lvl="2" indent="-246062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rPr lang="en-US" sz="21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float data = 50.8;</a:t>
            </a:r>
          </a:p>
          <a:p>
            <a:pPr marL="914400" marR="0" lvl="2" indent="-246062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rPr lang="en-US" sz="21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float *ptr;</a:t>
            </a:r>
          </a:p>
          <a:p>
            <a:pPr marL="914400" marR="0" lvl="2" indent="-246062" algn="l" rtl="0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</a:pPr>
            <a:r>
              <a:rPr lang="en-US" sz="21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ptr = &amp;data;</a:t>
            </a:r>
          </a:p>
          <a:p>
            <a:pPr marL="639762" marR="0" lvl="1" indent="-246062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will assign the address of the memory location allocated for the floating point variable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to the pointer variable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. This is OK, since the variable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has already been allocated some memory space having a valid address</a:t>
            </a:r>
          </a:p>
        </p:txBody>
      </p:sp>
      <p:sp>
        <p:nvSpPr>
          <p:cNvPr id="1048679" name="Google Shape;139;p8"/>
          <p:cNvSpPr txBox="1"/>
          <p:nvPr/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5C75"/>
              </a:buClr>
              <a:buSzPts val="1200"/>
              <a:buFont typeface="Constantia"/>
              <a:buNone/>
            </a:pPr>
            <a:fld id="{00000000-1234-1234-1234-123412341234}" type="slidenum">
              <a:rPr lang="en-US" sz="1200" b="0" i="0" u="non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rPr>
              <a:t>7</a:t>
            </a:fld>
            <a:endParaRPr lang="en-US" sz="1200" b="0" i="0" u="none">
              <a:solidFill>
                <a:srgbClr val="045C75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4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04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04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04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48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48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44;p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Assignment of Pointer Variables (Cont ..)</a:t>
            </a:r>
          </a:p>
        </p:txBody>
      </p:sp>
      <p:sp>
        <p:nvSpPr>
          <p:cNvPr id="1048684" name="Google Shape;146;p9"/>
          <p:cNvSpPr txBox="1"/>
          <p:nvPr/>
        </p:nvSpPr>
        <p:spPr>
          <a:xfrm>
            <a:off x="762000" y="18288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data = 50.8;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*ptr;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20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ptr = &amp;data;</a:t>
            </a:r>
          </a:p>
        </p:txBody>
      </p:sp>
      <p:sp>
        <p:nvSpPr>
          <p:cNvPr id="1048702" name="Google Shape;166;p9"/>
          <p:cNvSpPr/>
          <p:nvPr/>
        </p:nvSpPr>
        <p:spPr>
          <a:xfrm>
            <a:off x="228600" y="3200400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BEF5C6-0D88-B061-16A1-F7AB62136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3"/>
              </p:ext>
            </p:extLst>
          </p:nvPr>
        </p:nvGraphicFramePr>
        <p:xfrm>
          <a:off x="4331969" y="1809206"/>
          <a:ext cx="43548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462524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817887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144;p9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Calibri"/>
              <a:buNone/>
            </a:pPr>
            <a:r>
              <a:rPr lang="en-US" sz="4500" b="0" i="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Assignment of Pointer Variables (Cont ..)</a:t>
            </a:r>
          </a:p>
        </p:txBody>
      </p:sp>
      <p:sp>
        <p:nvSpPr>
          <p:cNvPr id="1048684" name="Google Shape;146;p9"/>
          <p:cNvSpPr txBox="1"/>
          <p:nvPr/>
        </p:nvSpPr>
        <p:spPr>
          <a:xfrm>
            <a:off x="762000" y="1828800"/>
            <a:ext cx="3886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025" rIns="0" bIns="46025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20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data = 50.8;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20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float *</a:t>
            </a:r>
            <a:r>
              <a:rPr lang="en-US" sz="20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0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urier New"/>
              <a:buNone/>
            </a:pPr>
            <a:r>
              <a:rPr lang="en-US" sz="20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 b="1" i="0" u="none" dirty="0" err="1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2000" b="1" i="0" u="none" dirty="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&amp;data;</a:t>
            </a:r>
          </a:p>
        </p:txBody>
      </p:sp>
      <p:sp>
        <p:nvSpPr>
          <p:cNvPr id="1048702" name="Google Shape;166;p9"/>
          <p:cNvSpPr/>
          <p:nvPr/>
        </p:nvSpPr>
        <p:spPr>
          <a:xfrm>
            <a:off x="267789" y="3605349"/>
            <a:ext cx="5334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8BEF5C6-0D88-B061-16A1-F7AB62136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257922"/>
              </p:ext>
            </p:extLst>
          </p:nvPr>
        </p:nvGraphicFramePr>
        <p:xfrm>
          <a:off x="4331969" y="1809206"/>
          <a:ext cx="435483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420">
                  <a:extLst>
                    <a:ext uri="{9D8B030D-6E8A-4147-A177-3AD203B41FA5}">
                      <a16:colId xmlns:a16="http://schemas.microsoft.com/office/drawing/2014/main" val="2679930719"/>
                    </a:ext>
                  </a:extLst>
                </a:gridCol>
                <a:gridCol w="2462524">
                  <a:extLst>
                    <a:ext uri="{9D8B030D-6E8A-4147-A177-3AD203B41FA5}">
                      <a16:colId xmlns:a16="http://schemas.microsoft.com/office/drawing/2014/main" val="3910123336"/>
                    </a:ext>
                  </a:extLst>
                </a:gridCol>
                <a:gridCol w="817887">
                  <a:extLst>
                    <a:ext uri="{9D8B030D-6E8A-4147-A177-3AD203B41FA5}">
                      <a16:colId xmlns:a16="http://schemas.microsoft.com/office/drawing/2014/main" val="611308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25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err="1"/>
                        <a:t>ptr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28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2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5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000000000061fe14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50.80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18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694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97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09900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2479</Words>
  <Application>Microsoft Office PowerPoint</Application>
  <PresentationFormat>On-screen Show (4:3)</PresentationFormat>
  <Paragraphs>457</Paragraphs>
  <Slides>34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Times New Roman</vt:lpstr>
      <vt:lpstr>Tahoma</vt:lpstr>
      <vt:lpstr>Courier New</vt:lpstr>
      <vt:lpstr>Calibri</vt:lpstr>
      <vt:lpstr>Constantia</vt:lpstr>
      <vt:lpstr>Arial Unicode MS</vt:lpstr>
      <vt:lpstr>Noto Sans Symbols</vt:lpstr>
      <vt:lpstr>Flow</vt:lpstr>
      <vt:lpstr>Pointers</vt:lpstr>
      <vt:lpstr>PowerPoint Presentation</vt:lpstr>
      <vt:lpstr>Pointer Variables</vt:lpstr>
      <vt:lpstr>Declaration of Pointer Variables</vt:lpstr>
      <vt:lpstr>Declaration of Pointer Variables (Cont ..)</vt:lpstr>
      <vt:lpstr>Declaration of Pointer Variables (Cont ..)</vt:lpstr>
      <vt:lpstr>Assignment of Pointer Variables</vt:lpstr>
      <vt:lpstr>Assignment of Pointer Variables (Cont ..)</vt:lpstr>
      <vt:lpstr>Assignment of Pointer Variables (Cont ..)</vt:lpstr>
      <vt:lpstr>Assignment of Pointer Variables (Cont ..)</vt:lpstr>
      <vt:lpstr>Initializing pointers</vt:lpstr>
      <vt:lpstr>The NULL pointer</vt:lpstr>
      <vt:lpstr>Dereferencing</vt:lpstr>
      <vt:lpstr>Dereferencing (Cont ..)</vt:lpstr>
      <vt:lpstr>Dereferencing (Cont ..)</vt:lpstr>
      <vt:lpstr>Dereferencing Example</vt:lpstr>
      <vt:lpstr>Dereferencing Example</vt:lpstr>
      <vt:lpstr>Dereferencing Example</vt:lpstr>
      <vt:lpstr>Dereferencing Example</vt:lpstr>
      <vt:lpstr>Operations on Pointer Variables</vt:lpstr>
      <vt:lpstr>Pointers to arrays</vt:lpstr>
      <vt:lpstr>PowerPoint Presentation</vt:lpstr>
      <vt:lpstr>Types of Program Data</vt:lpstr>
      <vt:lpstr>Allocation of Memory</vt:lpstr>
      <vt:lpstr>Dynamic memory allocation</vt:lpstr>
      <vt:lpstr>Dynamic memory allocation</vt:lpstr>
      <vt:lpstr>Dynamic memory allocation</vt:lpstr>
      <vt:lpstr>Dynamic memory allocation</vt:lpstr>
      <vt:lpstr>PowerPoint Presentation</vt:lpstr>
      <vt:lpstr>PowerPoint Presentation</vt:lpstr>
      <vt:lpstr>PowerPoint Presentation</vt:lpstr>
      <vt:lpstr>Pointers as arguments to functions</vt:lpstr>
      <vt:lpstr>Example of pointer arguments</vt:lpstr>
      <vt:lpstr>Example of reference arguments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sghafoor</dc:creator>
  <cp:lastModifiedBy>shivanand kori</cp:lastModifiedBy>
  <cp:revision>32</cp:revision>
  <dcterms:created xsi:type="dcterms:W3CDTF">2009-08-27T22:22:57Z</dcterms:created>
  <dcterms:modified xsi:type="dcterms:W3CDTF">2023-04-21T11:08:57Z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e70598326bfe4f75902a97a5b1a6fff7</vt:lpwstr>
  </property>
</Properties>
</file>