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5940675A-B579-460E-94D1-54222C63F5DA}" styleName="No Style, Table Grid">
    <a:wholeTbl>
      <a:tcTxStyle>
        <a:fontRef idx="minor">
          <a:scrgbClr b="0" g="0" r="0"/>
        </a:fontRef>
        <a:schemeClr val="tx1"/>
      </a:tcTxStyle>
      <a:tcStyle>
        <a:tcBdr>
          <a:left>
            <a:ln cmpd="sng" w="12700">
              <a:solidFill>
                <a:schemeClr val="tx1"/>
              </a:solidFill>
            </a:ln>
          </a:left>
          <a:right>
            <a:ln cmpd="sng" w="12700">
              <a:solidFill>
                <a:schemeClr val="tx1"/>
              </a:solidFill>
            </a:ln>
          </a:right>
          <a:top>
            <a:ln cmpd="sng" w="12700">
              <a:solidFill>
                <a:schemeClr val="tx1"/>
              </a:solidFill>
            </a:ln>
          </a:top>
          <a:bottom>
            <a:ln cmpd="sng" w="12700">
              <a:solidFill>
                <a:schemeClr val="tx1"/>
              </a:solidFill>
            </a:ln>
          </a:bottom>
          <a:insideH>
            <a:ln cmpd="sng" w="12700">
              <a:solidFill>
                <a:schemeClr val="tx1"/>
              </a:solidFill>
            </a:ln>
          </a:insideH>
          <a:insideV>
            <a:ln cmpd="sng" w="12700">
              <a:solidFill>
                <a:schemeClr val="tx1"/>
              </a:solidFill>
            </a:ln>
          </a:insideV>
        </a:tcBdr>
        <a:fill>
          <a:noFill/>
        </a:fill>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tableStyles" Target="tableStyles1.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38235-B4AD-4DF5-B93C-EDC2FDE7B55F}" type="datetimeFigureOut">
              <a:rPr lang="en-IN" smtClean="0"/>
              <a:t>04-01-2023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6AC6B-6D42-430C-BBC1-2610C49853F9}" type="slidenum">
              <a:rPr lang="en-IN" smtClean="0"/>
              <a:t>‹#›</a:t>
            </a:fld>
            <a:endParaRPr lang="en-IN"/>
          </a:p>
        </p:txBody>
      </p:sp>
    </p:spTree>
    <p:extLst>
      <p:ext uri="{BB962C8B-B14F-4D97-AF65-F5344CB8AC3E}">
        <p14:creationId xmlns:p14="http://schemas.microsoft.com/office/powerpoint/2010/main" val="1230643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4D1435-BF19-4B29-8B2D-EF22AD5FF5AC}" type="datetime1">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2907484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698B1EC-7FAD-48EA-A6FA-B9BF6072C719}" type="datetime1">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1891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020E41C-E3F2-472B-A421-AF240704B081}" type="datetime1">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3244604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DC6439E-E7CF-413D-81B0-11B4EA82F55D}" type="datetime1">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158211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6A69B-771E-4759-9AA1-134F71FA07A5}" type="datetime1">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244266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380A683-2F69-49F1-92EB-8214C56B6D8E}" type="datetime1">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298395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6DD0C25-5DDF-405E-A3B8-82D40320C03F}" type="datetime1">
              <a:rPr lang="en-IN" smtClean="0"/>
              <a:t>04-01-2023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27274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978CFB5-58E6-4251-9CAD-102B8F65B63D}" type="datetime1">
              <a:rPr lang="en-IN" smtClean="0"/>
              <a:t>04-01-2023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3204639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34FDD-C674-4694-A4FE-4D984BC8103A}" type="datetime1">
              <a:rPr lang="en-IN" smtClean="0"/>
              <a:t>04-01-2023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3262696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C53151-9C53-463A-9A2D-62AF376CB9D3}" type="datetime1">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32419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A457B-BBD7-4966-98FA-19F2AC247DF2}" type="datetime1">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4020364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7FA6F-B5F6-4309-A80A-C2139E9BA046}" type="datetime1">
              <a:rPr lang="en-IN" smtClean="0"/>
              <a:t>04-01-2023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F25B1-772B-4657-B612-956E12C3ADD2}" type="slidenum">
              <a:rPr lang="en-IN" smtClean="0"/>
              <a:t>‹#›</a:t>
            </a:fld>
            <a:endParaRPr lang="en-IN"/>
          </a:p>
        </p:txBody>
      </p:sp>
    </p:spTree>
    <p:extLst>
      <p:ext uri="{BB962C8B-B14F-4D97-AF65-F5344CB8AC3E}">
        <p14:creationId xmlns:p14="http://schemas.microsoft.com/office/powerpoint/2010/main" val="200365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004" y="-30805"/>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FFFFFF"/>
              </a:solidFill>
            </a:endParaRPr>
          </a:p>
        </p:txBody>
      </p:sp>
      <p:sp>
        <p:nvSpPr>
          <p:cNvPr id="7171" name="object 2"/>
          <p:cNvSpPr txBox="1">
            <a:spLocks noChangeArrowheads="1"/>
          </p:cNvSpPr>
          <p:nvPr/>
        </p:nvSpPr>
        <p:spPr bwMode="auto">
          <a:xfrm>
            <a:off x="1405914" y="3193148"/>
            <a:ext cx="10050185" cy="168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931" rIns="0" bIns="0">
            <a:spAutoFit/>
          </a:bodyPr>
          <a:lstStyle>
            <a:lvl1pPr marL="12700">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lgn="ctr">
              <a:spcBef>
                <a:spcPts val="53"/>
              </a:spcBef>
            </a:pPr>
            <a:r>
              <a:rPr lang="en-US" altLang="en-US" sz="3638" dirty="0">
                <a:solidFill>
                  <a:srgbClr val="005893"/>
                </a:solidFill>
                <a:latin typeface="Playfair Display" pitchFamily="2" charset="0"/>
              </a:rPr>
              <a:t>Unit -2 </a:t>
            </a:r>
          </a:p>
          <a:p>
            <a:pPr algn="ctr">
              <a:spcBef>
                <a:spcPts val="53"/>
              </a:spcBef>
            </a:pPr>
            <a:r>
              <a:rPr lang="en-US" altLang="en-US" sz="3638" b="1" dirty="0"/>
              <a:t>Introduction to C</a:t>
            </a:r>
            <a:endParaRPr lang="en-US" altLang="en-US" sz="3638" dirty="0">
              <a:solidFill>
                <a:srgbClr val="005893"/>
              </a:solidFill>
              <a:latin typeface="Playfair Display" pitchFamily="2" charset="0"/>
            </a:endParaRPr>
          </a:p>
          <a:p>
            <a:pPr algn="ctr">
              <a:spcBef>
                <a:spcPts val="53"/>
              </a:spcBef>
            </a:pPr>
            <a:endParaRPr lang="en-US" altLang="en-US" sz="1698" dirty="0">
              <a:solidFill>
                <a:srgbClr val="005893"/>
              </a:solidFill>
              <a:latin typeface="Helvetica-Bold" charset="0"/>
            </a:endParaRPr>
          </a:p>
          <a:p>
            <a:pPr algn="ctr">
              <a:spcBef>
                <a:spcPts val="53"/>
              </a:spcBef>
            </a:pPr>
            <a:endParaRPr lang="en-US" altLang="en-US" sz="1698" dirty="0">
              <a:solidFill>
                <a:srgbClr val="005893"/>
              </a:solidFill>
              <a:latin typeface="Helvetica-Bold" charset="0"/>
            </a:endParaRPr>
          </a:p>
        </p:txBody>
      </p:sp>
      <p:sp>
        <p:nvSpPr>
          <p:cNvPr id="7172" name="object 3"/>
          <p:cNvSpPr>
            <a:spLocks/>
          </p:cNvSpPr>
          <p:nvPr/>
        </p:nvSpPr>
        <p:spPr bwMode="auto">
          <a:xfrm>
            <a:off x="-3422" y="9626"/>
            <a:ext cx="5686441" cy="3927659"/>
          </a:xfrm>
          <a:custGeom>
            <a:avLst/>
            <a:gdLst>
              <a:gd name="T0" fmla="*/ 2147483646 w 7436484"/>
              <a:gd name="T1" fmla="*/ 0 h 5134610"/>
              <a:gd name="T2" fmla="*/ 0 w 7436484"/>
              <a:gd name="T3" fmla="*/ 0 h 5134610"/>
              <a:gd name="T4" fmla="*/ 0 w 7436484"/>
              <a:gd name="T5" fmla="*/ 2147483646 h 5134610"/>
              <a:gd name="T6" fmla="*/ 2147483646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173" name="object 4"/>
          <p:cNvSpPr>
            <a:spLocks noChangeArrowheads="1"/>
          </p:cNvSpPr>
          <p:nvPr/>
        </p:nvSpPr>
        <p:spPr bwMode="auto">
          <a:xfrm>
            <a:off x="286339" y="252217"/>
            <a:ext cx="1119575" cy="111668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7174" name="object 5"/>
          <p:cNvSpPr>
            <a:spLocks noChangeArrowheads="1"/>
          </p:cNvSpPr>
          <p:nvPr/>
        </p:nvSpPr>
        <p:spPr bwMode="auto">
          <a:xfrm>
            <a:off x="3398623" y="810561"/>
            <a:ext cx="88565" cy="8952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6" name="object 6"/>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p:cNvSpPr txBox="1"/>
          <p:nvPr/>
        </p:nvSpPr>
        <p:spPr>
          <a:xfrm>
            <a:off x="9569003" y="247404"/>
            <a:ext cx="2270235" cy="287725"/>
          </a:xfrm>
          <a:prstGeom prst="rect">
            <a:avLst/>
          </a:prstGeom>
        </p:spPr>
        <p:txBody>
          <a:bodyPr wrap="square"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3" name="Slide Number Placeholder 2">
            <a:extLst>
              <a:ext uri="{FF2B5EF4-FFF2-40B4-BE49-F238E27FC236}">
                <a16:creationId xmlns:a16="http://schemas.microsoft.com/office/drawing/2014/main" id="{F64479EA-EE05-1A10-A181-C2013324380E}"/>
              </a:ext>
            </a:extLst>
          </p:cNvPr>
          <p:cNvSpPr>
            <a:spLocks noGrp="1"/>
          </p:cNvSpPr>
          <p:nvPr>
            <p:ph type="sldNum" sz="quarter" idx="12"/>
          </p:nvPr>
        </p:nvSpPr>
        <p:spPr/>
        <p:txBody>
          <a:bodyPr/>
          <a:lstStyle/>
          <a:p>
            <a:fld id="{BD2F25B1-772B-4657-B612-956E12C3ADD2}" type="slidenum">
              <a:rPr lang="en-IN" smtClean="0"/>
              <a:t>1</a:t>
            </a:fld>
            <a:endParaRPr lang="en-IN"/>
          </a:p>
        </p:txBody>
      </p:sp>
    </p:spTree>
    <p:extLst>
      <p:ext uri="{BB962C8B-B14F-4D97-AF65-F5344CB8AC3E}">
        <p14:creationId xmlns:p14="http://schemas.microsoft.com/office/powerpoint/2010/main" val="1115339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내용 개체 틀 2"/>
          <p:cNvSpPr>
            <a:spLocks noGrp="1" noChangeArrowheads="1"/>
          </p:cNvSpPr>
          <p:nvPr>
            <p:ph idx="1"/>
          </p:nvPr>
        </p:nvSpPr>
        <p:spPr>
          <a:xfrm>
            <a:off x="2114528" y="1672051"/>
            <a:ext cx="8229600" cy="4525963"/>
          </a:xfrm>
        </p:spPr>
        <p:txBody>
          <a:bodyPr>
            <a:noAutofit/>
          </a:bodyPr>
          <a:lstStyle/>
          <a:p>
            <a:endParaRPr lang="en-US" altLang="ko-KR" sz="2400" b="1" dirty="0"/>
          </a:p>
          <a:p>
            <a:endParaRPr lang="en-US" altLang="ko-KR" sz="2400" b="1" dirty="0"/>
          </a:p>
          <a:p>
            <a:endParaRPr lang="en-US" altLang="ko-KR" sz="2400" b="1" dirty="0"/>
          </a:p>
          <a:p>
            <a:endParaRPr lang="en-US" altLang="ko-KR" sz="2400" b="1" dirty="0"/>
          </a:p>
          <a:p>
            <a:endParaRPr lang="en-US" altLang="ko-KR" sz="2400" b="1" dirty="0"/>
          </a:p>
          <a:p>
            <a:endParaRPr lang="en-US" altLang="ko-KR" sz="2400" dirty="0"/>
          </a:p>
          <a:p>
            <a:r>
              <a:rPr lang="en-US" altLang="ko-KR" sz="2400" dirty="0"/>
              <a:t>Comments</a:t>
            </a:r>
          </a:p>
          <a:p>
            <a:pPr lvl="1"/>
            <a:r>
              <a:rPr lang="en-US" altLang="ko-KR" dirty="0"/>
              <a:t>/* My first program */</a:t>
            </a:r>
          </a:p>
          <a:p>
            <a:pPr lvl="1"/>
            <a:r>
              <a:rPr lang="en-US" altLang="ko-KR" dirty="0"/>
              <a:t>Comments are inserted between “/*” and “*/”</a:t>
            </a:r>
          </a:p>
          <a:p>
            <a:pPr lvl="1"/>
            <a:r>
              <a:rPr lang="en-US" altLang="ko-KR" dirty="0"/>
              <a:t>Or, you can use “//”  </a:t>
            </a:r>
          </a:p>
          <a:p>
            <a:pPr lvl="1"/>
            <a:r>
              <a:rPr lang="en-US" altLang="ko-KR" dirty="0"/>
              <a:t>Primarily they serve as </a:t>
            </a:r>
            <a:r>
              <a:rPr lang="en-US" altLang="ko-KR" i="1" dirty="0"/>
              <a:t>internal documentation for program structure and function</a:t>
            </a:r>
            <a:r>
              <a:rPr lang="en-US" altLang="ko-KR" dirty="0"/>
              <a:t>.</a:t>
            </a:r>
          </a:p>
          <a:p>
            <a:pPr lvl="1"/>
            <a:endParaRPr lang="ko-KR" altLang="en-US" dirty="0"/>
          </a:p>
        </p:txBody>
      </p:sp>
      <p:sp>
        <p:nvSpPr>
          <p:cNvPr id="13" name="TextBox 12"/>
          <p:cNvSpPr txBox="1"/>
          <p:nvPr/>
        </p:nvSpPr>
        <p:spPr>
          <a:xfrm>
            <a:off x="2261959" y="1758753"/>
            <a:ext cx="5072062" cy="2308225"/>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#include &lt;</a:t>
            </a:r>
            <a:r>
              <a:rPr lang="en-US" altLang="ko-KR" b="1" dirty="0" err="1">
                <a:latin typeface="Courier New" pitchFamily="49" charset="0"/>
                <a:ea typeface="굴림" charset="-127"/>
                <a:cs typeface="Courier New" pitchFamily="49" charset="0"/>
              </a:rPr>
              <a:t>stdio.h</a:t>
            </a:r>
            <a:r>
              <a:rPr lang="en-US" altLang="ko-KR" b="1" dirty="0">
                <a:latin typeface="Courier New" pitchFamily="49" charset="0"/>
                <a:ea typeface="굴림" charset="-127"/>
                <a:cs typeface="Courier New" pitchFamily="49" charset="0"/>
              </a:rPr>
              <a:t>&gt;</a:t>
            </a:r>
          </a:p>
          <a:p>
            <a:pPr eaLnBrk="1" latinLnBrk="1" hangingPunct="1">
              <a:defRPr/>
            </a:pPr>
            <a:r>
              <a:rPr lang="en-US" altLang="ko-KR" b="1" dirty="0" err="1">
                <a:latin typeface="Courier New" pitchFamily="49" charset="0"/>
                <a:ea typeface="굴림" charset="-127"/>
                <a:cs typeface="Courier New" pitchFamily="49" charset="0"/>
              </a:rPr>
              <a:t>int</a:t>
            </a:r>
            <a:r>
              <a:rPr lang="en-US" altLang="ko-KR" b="1" dirty="0">
                <a:latin typeface="Courier New" pitchFamily="49" charset="0"/>
                <a:ea typeface="굴림" charset="-127"/>
                <a:cs typeface="Courier New" pitchFamily="49" charset="0"/>
              </a:rPr>
              <a:t> main()</a:t>
            </a:r>
          </a:p>
          <a:p>
            <a:pPr eaLnBrk="1" latinLnBrk="1" hangingPunct="1">
              <a:defRPr/>
            </a:pPr>
            <a:r>
              <a:rPr lang="en-US" altLang="ko-KR" b="1" dirty="0">
                <a:latin typeface="Courier New" pitchFamily="49" charset="0"/>
                <a:ea typeface="굴림" charset="-127"/>
                <a:cs typeface="Courier New" pitchFamily="49" charset="0"/>
              </a:rPr>
              <a:t>{</a:t>
            </a:r>
          </a:p>
          <a:p>
            <a:pPr eaLnBrk="1" latinLnBrk="1" hangingPunct="1">
              <a:defRPr/>
            </a:pPr>
            <a:r>
              <a:rPr lang="en-US" altLang="ko-KR" b="1" dirty="0">
                <a:latin typeface="Courier New" pitchFamily="49" charset="0"/>
                <a:ea typeface="굴림" charset="-127"/>
                <a:cs typeface="Courier New" pitchFamily="49" charset="0"/>
              </a:rPr>
              <a:t>	/* My first program */</a:t>
            </a:r>
          </a:p>
          <a:p>
            <a:pPr eaLnBrk="1" latinLnBrk="1" hangingPunct="1">
              <a:defRPr/>
            </a:pPr>
            <a:r>
              <a:rPr lang="en-US" altLang="ko-KR" b="1" dirty="0">
                <a:latin typeface="Courier New" pitchFamily="49" charset="0"/>
                <a:ea typeface="굴림" charset="-127"/>
                <a:cs typeface="Courier New" pitchFamily="49" charset="0"/>
              </a:rPr>
              <a:t>	</a:t>
            </a:r>
            <a:r>
              <a:rPr lang="en-US" altLang="ko-KR" b="1" dirty="0" err="1">
                <a:latin typeface="Courier New" pitchFamily="49" charset="0"/>
                <a:ea typeface="굴림" charset="-127"/>
                <a:cs typeface="Courier New" pitchFamily="49" charset="0"/>
              </a:rPr>
              <a:t>printf</a:t>
            </a:r>
            <a:r>
              <a:rPr lang="en-US" altLang="ko-KR" b="1" dirty="0">
                <a:latin typeface="Courier New" pitchFamily="49" charset="0"/>
                <a:ea typeface="굴림" charset="-127"/>
                <a:cs typeface="Courier New" pitchFamily="49" charset="0"/>
              </a:rPr>
              <a:t>("Hello World! \n");</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return 0;</a:t>
            </a:r>
          </a:p>
          <a:p>
            <a:pPr eaLnBrk="1" latinLnBrk="1" hangingPunct="1">
              <a:defRPr/>
            </a:pPr>
            <a:r>
              <a:rPr lang="en-US" altLang="ko-KR" b="1" dirty="0">
                <a:latin typeface="Courier New" pitchFamily="49" charset="0"/>
                <a:ea typeface="굴림" charset="-127"/>
                <a:cs typeface="Courier New" pitchFamily="49" charset="0"/>
              </a:rPr>
              <a:t>}</a:t>
            </a:r>
            <a:endParaRPr lang="ko-KR" altLang="en-US" dirty="0">
              <a:latin typeface="Courier New" pitchFamily="49" charset="0"/>
              <a:ea typeface="굴림" charset="-127"/>
              <a:cs typeface="Courier New" pitchFamily="49" charset="0"/>
            </a:endParaRPr>
          </a:p>
        </p:txBody>
      </p:sp>
      <p:sp>
        <p:nvSpPr>
          <p:cNvPr id="14" name="TextBox 13"/>
          <p:cNvSpPr txBox="1"/>
          <p:nvPr/>
        </p:nvSpPr>
        <p:spPr>
          <a:xfrm>
            <a:off x="7548334" y="2044503"/>
            <a:ext cx="2786062" cy="1754187"/>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Output :</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Hello World!</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ko-KR" altLang="en-US" dirty="0">
              <a:latin typeface="Courier New" pitchFamily="49" charset="0"/>
              <a:ea typeface="굴림" charset="-127"/>
              <a:cs typeface="Courier New" pitchFamily="49" charset="0"/>
            </a:endParaRPr>
          </a:p>
        </p:txBody>
      </p:sp>
      <p:sp>
        <p:nvSpPr>
          <p:cNvPr id="15" name="제목 1"/>
          <p:cNvSpPr txBox="1">
            <a:spLocks noChangeArrowheads="1"/>
          </p:cNvSpPr>
          <p:nvPr/>
        </p:nvSpPr>
        <p:spPr>
          <a:xfrm>
            <a:off x="1937302" y="6697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u="sng" dirty="0"/>
              <a:t>First Program</a:t>
            </a:r>
            <a:endParaRPr lang="ko-KR" altLang="en-US" b="1" u="sng" dirty="0"/>
          </a:p>
        </p:txBody>
      </p:sp>
      <p:sp>
        <p:nvSpPr>
          <p:cNvPr id="2" name="Slide Number Placeholder 1">
            <a:extLst>
              <a:ext uri="{FF2B5EF4-FFF2-40B4-BE49-F238E27FC236}">
                <a16:creationId xmlns:a16="http://schemas.microsoft.com/office/drawing/2014/main" id="{14EFDA6E-5086-6963-421B-864D8E970AA4}"/>
              </a:ext>
            </a:extLst>
          </p:cNvPr>
          <p:cNvSpPr>
            <a:spLocks noGrp="1"/>
          </p:cNvSpPr>
          <p:nvPr>
            <p:ph type="sldNum" sz="quarter" idx="12"/>
          </p:nvPr>
        </p:nvSpPr>
        <p:spPr/>
        <p:txBody>
          <a:bodyPr/>
          <a:lstStyle/>
          <a:p>
            <a:fld id="{BD2F25B1-772B-4657-B612-956E12C3ADD2}" type="slidenum">
              <a:rPr lang="en-IN" smtClean="0"/>
              <a:t>10</a:t>
            </a:fld>
            <a:endParaRPr lang="en-IN"/>
          </a:p>
        </p:txBody>
      </p:sp>
    </p:spTree>
    <p:extLst>
      <p:ext uri="{BB962C8B-B14F-4D97-AF65-F5344CB8AC3E}">
        <p14:creationId xmlns:p14="http://schemas.microsoft.com/office/powerpoint/2010/main" val="4170506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내용 개체 틀 2"/>
          <p:cNvSpPr>
            <a:spLocks noGrp="1" noChangeArrowheads="1"/>
          </p:cNvSpPr>
          <p:nvPr>
            <p:ph idx="1"/>
          </p:nvPr>
        </p:nvSpPr>
        <p:spPr>
          <a:xfrm>
            <a:off x="609793" y="1507929"/>
            <a:ext cx="11447713" cy="4525963"/>
          </a:xfrm>
        </p:spPr>
        <p:txBody>
          <a:bodyPr>
            <a:noAutofit/>
          </a:bodyPr>
          <a:lstStyle/>
          <a:p>
            <a:r>
              <a:rPr lang="en-US" altLang="ko-KR" sz="2400" dirty="0" err="1">
                <a:latin typeface="Playfair Display"/>
              </a:rPr>
              <a:t>first.c</a:t>
            </a:r>
            <a:r>
              <a:rPr lang="en-US" altLang="ko-KR" sz="2400" dirty="0">
                <a:latin typeface="Playfair Display"/>
              </a:rPr>
              <a:t>. If you are a Windows user, then open the command prompt by clicking Start-&gt;Run and typing “command” and clicking Ok. Using the command prompt, change to the directory in which you saved your file and then type:</a:t>
            </a:r>
          </a:p>
          <a:p>
            <a:pPr marL="0" indent="0">
              <a:buNone/>
            </a:pPr>
            <a:r>
              <a:rPr lang="en-US" altLang="ko-KR" sz="2400" i="1" dirty="0">
                <a:latin typeface="Playfair Display"/>
              </a:rPr>
              <a:t>   </a:t>
            </a:r>
            <a:r>
              <a:rPr lang="en-US" altLang="ko-KR" sz="2400" b="1" i="1" dirty="0">
                <a:latin typeface="Playfair Display"/>
              </a:rPr>
              <a:t>C:\&gt;tc </a:t>
            </a:r>
            <a:r>
              <a:rPr lang="en-US" altLang="ko-KR" sz="2400" b="1" i="1" dirty="0" err="1">
                <a:latin typeface="Playfair Display"/>
              </a:rPr>
              <a:t>first.c</a:t>
            </a:r>
            <a:endParaRPr lang="en-US" altLang="ko-KR" sz="2400" b="1" i="1" dirty="0">
              <a:latin typeface="Playfair Display"/>
            </a:endParaRPr>
          </a:p>
          <a:p>
            <a:r>
              <a:rPr lang="en-US" altLang="ko-KR" sz="2400" dirty="0">
                <a:latin typeface="Playfair Display"/>
              </a:rPr>
              <a:t>In case you are working on UNIX/Linux operating system, then exit the text editor and type</a:t>
            </a:r>
          </a:p>
          <a:p>
            <a:pPr marL="0" indent="0">
              <a:buNone/>
            </a:pPr>
            <a:r>
              <a:rPr lang="en-US" altLang="ko-KR" sz="2400" b="1" i="1" dirty="0">
                <a:latin typeface="Playfair Display"/>
              </a:rPr>
              <a:t>   $cc </a:t>
            </a:r>
            <a:r>
              <a:rPr lang="en-US" altLang="ko-KR" sz="2400" b="1" i="1" dirty="0" err="1">
                <a:latin typeface="Playfair Display"/>
              </a:rPr>
              <a:t>first.c</a:t>
            </a:r>
            <a:r>
              <a:rPr lang="en-US" altLang="ko-KR" sz="2400" b="1" i="1" dirty="0">
                <a:latin typeface="Playfair Display"/>
              </a:rPr>
              <a:t> –</a:t>
            </a:r>
            <a:r>
              <a:rPr lang="en-US" altLang="ko-KR" sz="2400" b="1" i="1" dirty="0" err="1">
                <a:latin typeface="Playfair Display"/>
              </a:rPr>
              <a:t>ofirst</a:t>
            </a:r>
            <a:endParaRPr lang="en-US" altLang="ko-KR" sz="2400" b="1" i="1" dirty="0">
              <a:latin typeface="Playfair Display"/>
            </a:endParaRPr>
          </a:p>
          <a:p>
            <a:r>
              <a:rPr lang="en-US" altLang="ko-KR" sz="2400" dirty="0">
                <a:latin typeface="Playfair Display"/>
              </a:rPr>
              <a:t>If everything is right, then no error(s) will be reported and the compiler will create an .exe file for your program. This .exe file can be directly run by typing </a:t>
            </a:r>
          </a:p>
          <a:p>
            <a:pPr marL="0" indent="0">
              <a:buNone/>
            </a:pPr>
            <a:r>
              <a:rPr lang="en-US" altLang="ko-KR" sz="2400" dirty="0">
                <a:latin typeface="Playfair Display"/>
              </a:rPr>
              <a:t>   "</a:t>
            </a:r>
            <a:r>
              <a:rPr lang="en-US" altLang="ko-KR" sz="2400" b="1" i="1" dirty="0">
                <a:latin typeface="Playfair Display"/>
              </a:rPr>
              <a:t>first.exe</a:t>
            </a:r>
            <a:r>
              <a:rPr lang="en-US" altLang="ko-KR" sz="2400" dirty="0">
                <a:latin typeface="Playfair Display"/>
              </a:rPr>
              <a:t>" for Windows and "</a:t>
            </a:r>
            <a:r>
              <a:rPr lang="en-US" altLang="ko-KR" sz="2400" b="1" i="1" dirty="0">
                <a:latin typeface="Playfair Display"/>
              </a:rPr>
              <a:t>./first</a:t>
            </a:r>
            <a:r>
              <a:rPr lang="en-US" altLang="ko-KR" sz="2400" dirty="0">
                <a:latin typeface="Playfair Display"/>
              </a:rPr>
              <a:t>" for UNIX/Linux operating system</a:t>
            </a:r>
          </a:p>
          <a:p>
            <a:r>
              <a:rPr lang="en-US" altLang="ko-KR" sz="2400" dirty="0">
                <a:latin typeface="Playfair Display"/>
              </a:rPr>
              <a:t>When you run the .exe file, the output of the program will be displayed on screen. That is,</a:t>
            </a:r>
          </a:p>
          <a:p>
            <a:pPr marL="0" indent="0">
              <a:buNone/>
            </a:pPr>
            <a:r>
              <a:rPr lang="en-US" altLang="ko-KR" sz="2400" dirty="0">
                <a:latin typeface="Playfair Display"/>
              </a:rPr>
              <a:t>   </a:t>
            </a:r>
            <a:r>
              <a:rPr lang="en-US" altLang="ko-KR" sz="2400" i="1" dirty="0">
                <a:latin typeface="Playfair Display"/>
              </a:rPr>
              <a:t>Hello World! </a:t>
            </a:r>
          </a:p>
        </p:txBody>
      </p:sp>
      <p:sp>
        <p:nvSpPr>
          <p:cNvPr id="15" name="제목 1"/>
          <p:cNvSpPr txBox="1">
            <a:spLocks noChangeArrowheads="1"/>
          </p:cNvSpPr>
          <p:nvPr/>
        </p:nvSpPr>
        <p:spPr>
          <a:xfrm>
            <a:off x="1937302" y="6697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u="sng" dirty="0"/>
              <a:t>First Program</a:t>
            </a:r>
            <a:endParaRPr lang="ko-KR" altLang="en-US" b="1" u="sng" dirty="0"/>
          </a:p>
        </p:txBody>
      </p:sp>
      <p:sp>
        <p:nvSpPr>
          <p:cNvPr id="2" name="Slide Number Placeholder 1">
            <a:extLst>
              <a:ext uri="{FF2B5EF4-FFF2-40B4-BE49-F238E27FC236}">
                <a16:creationId xmlns:a16="http://schemas.microsoft.com/office/drawing/2014/main" id="{F583EBA3-9ED7-4B20-6860-FDE7C10E2FD0}"/>
              </a:ext>
            </a:extLst>
          </p:cNvPr>
          <p:cNvSpPr>
            <a:spLocks noGrp="1"/>
          </p:cNvSpPr>
          <p:nvPr>
            <p:ph type="sldNum" sz="quarter" idx="12"/>
          </p:nvPr>
        </p:nvSpPr>
        <p:spPr/>
        <p:txBody>
          <a:bodyPr/>
          <a:lstStyle/>
          <a:p>
            <a:fld id="{BD2F25B1-772B-4657-B612-956E12C3ADD2}" type="slidenum">
              <a:rPr lang="en-IN" smtClean="0"/>
              <a:t>11</a:t>
            </a:fld>
            <a:endParaRPr lang="en-IN"/>
          </a:p>
        </p:txBody>
      </p:sp>
    </p:spTree>
    <p:extLst>
      <p:ext uri="{BB962C8B-B14F-4D97-AF65-F5344CB8AC3E}">
        <p14:creationId xmlns:p14="http://schemas.microsoft.com/office/powerpoint/2010/main" val="2333195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내용 개체 틀 2"/>
          <p:cNvSpPr>
            <a:spLocks noGrp="1" noChangeArrowheads="1"/>
          </p:cNvSpPr>
          <p:nvPr>
            <p:ph idx="1"/>
          </p:nvPr>
        </p:nvSpPr>
        <p:spPr>
          <a:xfrm>
            <a:off x="609793" y="1507929"/>
            <a:ext cx="11447713" cy="4525963"/>
          </a:xfrm>
        </p:spPr>
        <p:txBody>
          <a:bodyPr>
            <a:noAutofit/>
          </a:bodyPr>
          <a:lstStyle/>
          <a:p>
            <a:pPr marL="0" indent="0">
              <a:buNone/>
            </a:pPr>
            <a:r>
              <a:rPr lang="en-US" altLang="ko-KR" sz="2400" b="1" dirty="0">
                <a:latin typeface="Playfair Display"/>
              </a:rPr>
              <a:t>Using Comments</a:t>
            </a:r>
          </a:p>
          <a:p>
            <a:pPr marL="0" indent="0">
              <a:buNone/>
            </a:pPr>
            <a:r>
              <a:rPr lang="en-US" altLang="ko-KR" sz="2400" dirty="0">
                <a:latin typeface="Playfair Display"/>
              </a:rPr>
              <a:t>Comments are a way of explaining what a program does. C supports two types of comments.</a:t>
            </a:r>
          </a:p>
          <a:p>
            <a:r>
              <a:rPr lang="en-US" altLang="ko-KR" sz="2400" dirty="0">
                <a:latin typeface="Playfair Display"/>
              </a:rPr>
              <a:t>// is used to comment a single statement.</a:t>
            </a:r>
          </a:p>
          <a:p>
            <a:r>
              <a:rPr lang="en-US" altLang="ko-KR" sz="2400" dirty="0">
                <a:latin typeface="Playfair Display"/>
              </a:rPr>
              <a:t>/* is used to comment multiple statements. A /* is ended with */ and all statements that lie between these characters are commented.</a:t>
            </a:r>
          </a:p>
          <a:p>
            <a:pPr marL="0" indent="0">
              <a:buNone/>
            </a:pPr>
            <a:r>
              <a:rPr lang="en-US" altLang="ko-KR" sz="2400" b="1" dirty="0">
                <a:latin typeface="Playfair Display"/>
              </a:rPr>
              <a:t>Note</a:t>
            </a:r>
            <a:r>
              <a:rPr lang="en-US" altLang="ko-KR" sz="2400" dirty="0">
                <a:latin typeface="Playfair Display"/>
              </a:rPr>
              <a:t> that comment statements are not executed by the compiler. Rather, they are ignored by the compiler as they are simply added in programs to make the code understandable by programmers as well as other users.</a:t>
            </a:r>
          </a:p>
        </p:txBody>
      </p:sp>
      <p:sp>
        <p:nvSpPr>
          <p:cNvPr id="15" name="제목 1"/>
          <p:cNvSpPr txBox="1">
            <a:spLocks noChangeArrowheads="1"/>
          </p:cNvSpPr>
          <p:nvPr/>
        </p:nvSpPr>
        <p:spPr>
          <a:xfrm>
            <a:off x="1937302" y="6697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u="sng" dirty="0"/>
              <a:t>First Program</a:t>
            </a:r>
            <a:endParaRPr lang="ko-KR" altLang="en-US" b="1" u="sng" dirty="0"/>
          </a:p>
        </p:txBody>
      </p:sp>
      <p:sp>
        <p:nvSpPr>
          <p:cNvPr id="2" name="Slide Number Placeholder 1">
            <a:extLst>
              <a:ext uri="{FF2B5EF4-FFF2-40B4-BE49-F238E27FC236}">
                <a16:creationId xmlns:a16="http://schemas.microsoft.com/office/drawing/2014/main" id="{41B8D87E-E7C6-381F-9126-B7F66C5AD169}"/>
              </a:ext>
            </a:extLst>
          </p:cNvPr>
          <p:cNvSpPr>
            <a:spLocks noGrp="1"/>
          </p:cNvSpPr>
          <p:nvPr>
            <p:ph type="sldNum" sz="quarter" idx="12"/>
          </p:nvPr>
        </p:nvSpPr>
        <p:spPr/>
        <p:txBody>
          <a:bodyPr/>
          <a:lstStyle/>
          <a:p>
            <a:fld id="{BD2F25B1-772B-4657-B612-956E12C3ADD2}" type="slidenum">
              <a:rPr lang="en-IN" smtClean="0"/>
              <a:t>12</a:t>
            </a:fld>
            <a:endParaRPr lang="en-IN"/>
          </a:p>
        </p:txBody>
      </p:sp>
    </p:spTree>
    <p:extLst>
      <p:ext uri="{BB962C8B-B14F-4D97-AF65-F5344CB8AC3E}">
        <p14:creationId xmlns:p14="http://schemas.microsoft.com/office/powerpoint/2010/main" val="418783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내용 개체 틀 2"/>
          <p:cNvSpPr>
            <a:spLocks noGrp="1" noChangeArrowheads="1"/>
          </p:cNvSpPr>
          <p:nvPr>
            <p:ph idx="1"/>
          </p:nvPr>
        </p:nvSpPr>
        <p:spPr>
          <a:xfrm>
            <a:off x="609793" y="1507929"/>
            <a:ext cx="11447713" cy="4525963"/>
          </a:xfrm>
        </p:spPr>
        <p:txBody>
          <a:bodyPr>
            <a:noAutofit/>
          </a:bodyPr>
          <a:lstStyle/>
          <a:p>
            <a:pPr marL="0" indent="0">
              <a:buNone/>
            </a:pPr>
            <a:r>
              <a:rPr lang="en-US" altLang="ko-KR" sz="2400" b="1" dirty="0">
                <a:latin typeface="Playfair Display"/>
              </a:rPr>
              <a:t>Standard Header Files</a:t>
            </a:r>
          </a:p>
          <a:p>
            <a:pPr marL="0" indent="0">
              <a:buNone/>
            </a:pPr>
            <a:r>
              <a:rPr lang="en-US" altLang="ko-KR" sz="2400" dirty="0">
                <a:latin typeface="Playfair Display"/>
              </a:rPr>
              <a:t>Standard header files include:</a:t>
            </a:r>
          </a:p>
          <a:p>
            <a:r>
              <a:rPr lang="en-US" altLang="ko-KR" sz="2400" b="1" dirty="0" err="1">
                <a:latin typeface="Playfair Display"/>
              </a:rPr>
              <a:t>string.h</a:t>
            </a:r>
            <a:r>
              <a:rPr lang="en-US" altLang="ko-KR" sz="2400" dirty="0">
                <a:latin typeface="Playfair Display"/>
              </a:rPr>
              <a:t> : for string handling functions</a:t>
            </a:r>
          </a:p>
          <a:p>
            <a:r>
              <a:rPr lang="en-US" altLang="ko-KR" sz="2400" b="1" dirty="0" err="1">
                <a:latin typeface="Playfair Display"/>
              </a:rPr>
              <a:t>stdlib.h</a:t>
            </a:r>
            <a:r>
              <a:rPr lang="en-US" altLang="ko-KR" sz="2400" dirty="0">
                <a:latin typeface="Playfair Display"/>
              </a:rPr>
              <a:t> : for some miscellaneous functions</a:t>
            </a:r>
          </a:p>
          <a:p>
            <a:r>
              <a:rPr lang="en-US" altLang="ko-KR" sz="2400" b="1" dirty="0" err="1">
                <a:latin typeface="Playfair Display"/>
              </a:rPr>
              <a:t>stdio.h</a:t>
            </a:r>
            <a:r>
              <a:rPr lang="en-US" altLang="ko-KR" sz="2400" b="1" dirty="0">
                <a:latin typeface="Playfair Display"/>
              </a:rPr>
              <a:t> </a:t>
            </a:r>
            <a:r>
              <a:rPr lang="en-US" altLang="ko-KR" sz="2400" dirty="0">
                <a:latin typeface="Playfair Display"/>
              </a:rPr>
              <a:t>: for standardized input and output functions</a:t>
            </a:r>
          </a:p>
          <a:p>
            <a:r>
              <a:rPr lang="en-US" altLang="ko-KR" sz="2400" b="1" dirty="0" err="1">
                <a:latin typeface="Playfair Display"/>
              </a:rPr>
              <a:t>math.h</a:t>
            </a:r>
            <a:r>
              <a:rPr lang="en-US" altLang="ko-KR" sz="2400" dirty="0">
                <a:latin typeface="Playfair Display"/>
              </a:rPr>
              <a:t> : for mathematical functions</a:t>
            </a:r>
          </a:p>
          <a:p>
            <a:r>
              <a:rPr lang="en-US" altLang="ko-KR" sz="2400" b="1" dirty="0" err="1">
                <a:latin typeface="Playfair Display"/>
              </a:rPr>
              <a:t>alloc.h</a:t>
            </a:r>
            <a:r>
              <a:rPr lang="en-US" altLang="ko-KR" sz="2400" dirty="0">
                <a:latin typeface="Playfair Display"/>
              </a:rPr>
              <a:t> : for dynamic memory allocation</a:t>
            </a:r>
          </a:p>
          <a:p>
            <a:r>
              <a:rPr lang="en-US" altLang="ko-KR" sz="2400" b="1" dirty="0" err="1">
                <a:latin typeface="Playfair Display"/>
              </a:rPr>
              <a:t>conio.h</a:t>
            </a:r>
            <a:r>
              <a:rPr lang="en-US" altLang="ko-KR" sz="2400" dirty="0">
                <a:latin typeface="Playfair Display"/>
              </a:rPr>
              <a:t> : for clearing the screen</a:t>
            </a:r>
          </a:p>
          <a:p>
            <a:pPr marL="0" indent="0">
              <a:buNone/>
            </a:pPr>
            <a:r>
              <a:rPr lang="en-US" altLang="ko-KR" sz="2400" dirty="0">
                <a:latin typeface="Playfair Display"/>
              </a:rPr>
              <a:t>All the header files are referenced at the start of the source code file that uses one or more functions from these files.</a:t>
            </a:r>
          </a:p>
        </p:txBody>
      </p:sp>
      <p:sp>
        <p:nvSpPr>
          <p:cNvPr id="15" name="제목 1"/>
          <p:cNvSpPr txBox="1">
            <a:spLocks noChangeArrowheads="1"/>
          </p:cNvSpPr>
          <p:nvPr/>
        </p:nvSpPr>
        <p:spPr>
          <a:xfrm>
            <a:off x="1937302" y="6697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u="sng" dirty="0"/>
              <a:t>First Program</a:t>
            </a:r>
            <a:endParaRPr lang="ko-KR" altLang="en-US" b="1" u="sng" dirty="0"/>
          </a:p>
        </p:txBody>
      </p:sp>
      <p:sp>
        <p:nvSpPr>
          <p:cNvPr id="2" name="Slide Number Placeholder 1">
            <a:extLst>
              <a:ext uri="{FF2B5EF4-FFF2-40B4-BE49-F238E27FC236}">
                <a16:creationId xmlns:a16="http://schemas.microsoft.com/office/drawing/2014/main" id="{C96DFC7F-AAB7-6AEC-974F-776A0B054FB1}"/>
              </a:ext>
            </a:extLst>
          </p:cNvPr>
          <p:cNvSpPr>
            <a:spLocks noGrp="1"/>
          </p:cNvSpPr>
          <p:nvPr>
            <p:ph type="sldNum" sz="quarter" idx="12"/>
          </p:nvPr>
        </p:nvSpPr>
        <p:spPr/>
        <p:txBody>
          <a:bodyPr/>
          <a:lstStyle/>
          <a:p>
            <a:fld id="{BD2F25B1-772B-4657-B612-956E12C3ADD2}" type="slidenum">
              <a:rPr lang="en-IN" smtClean="0"/>
              <a:t>13</a:t>
            </a:fld>
            <a:endParaRPr lang="en-IN"/>
          </a:p>
        </p:txBody>
      </p:sp>
    </p:spTree>
    <p:extLst>
      <p:ext uri="{BB962C8B-B14F-4D97-AF65-F5344CB8AC3E}">
        <p14:creationId xmlns:p14="http://schemas.microsoft.com/office/powerpoint/2010/main" val="276123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4418852"/>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800" b="1" dirty="0">
                <a:latin typeface="Playfair Display" charset="0"/>
              </a:rPr>
              <a:t>Files used in a C program</a:t>
            </a:r>
          </a:p>
          <a:p>
            <a:pPr marL="464901" indent="-457200">
              <a:spcBef>
                <a:spcPts val="61"/>
              </a:spcBef>
              <a:buFont typeface="Arial" panose="020B0604020202020204" pitchFamily="34" charset="0"/>
              <a:buChar char="•"/>
              <a:tabLst>
                <a:tab pos="3931503" algn="l"/>
              </a:tabLst>
              <a:defRPr/>
            </a:pPr>
            <a:r>
              <a:rPr lang="en-US" altLang="en-US" sz="2800" dirty="0">
                <a:latin typeface="Playfair Display" charset="0"/>
              </a:rPr>
              <a:t>Editor -  code by programmer</a:t>
            </a:r>
          </a:p>
          <a:p>
            <a:pPr marL="464901" indent="-457200">
              <a:spcBef>
                <a:spcPts val="61"/>
              </a:spcBef>
              <a:buFont typeface="Arial" panose="020B0604020202020204" pitchFamily="34" charset="0"/>
              <a:buChar char="•"/>
              <a:tabLst>
                <a:tab pos="3931503" algn="l"/>
              </a:tabLst>
              <a:defRPr/>
            </a:pPr>
            <a:r>
              <a:rPr lang="en-US" altLang="en-US" sz="2800" dirty="0">
                <a:latin typeface="Playfair Display" charset="0"/>
              </a:rPr>
              <a:t>Compiling using </a:t>
            </a:r>
            <a:r>
              <a:rPr lang="en-US" altLang="en-US" sz="2800" dirty="0" err="1">
                <a:latin typeface="Playfair Display" charset="0"/>
              </a:rPr>
              <a:t>gcc</a:t>
            </a:r>
            <a:r>
              <a:rPr lang="en-US" altLang="en-US" sz="2800" dirty="0">
                <a:latin typeface="Playfair Display" charset="0"/>
              </a:rPr>
              <a:t>:</a:t>
            </a:r>
          </a:p>
          <a:p>
            <a:pPr marL="807801" lvl="1" indent="-342900">
              <a:spcBef>
                <a:spcPts val="61"/>
              </a:spcBef>
              <a:buFont typeface="Arial" panose="020B0604020202020204" pitchFamily="34" charset="0"/>
              <a:buChar char="•"/>
              <a:tabLst>
                <a:tab pos="3931503" algn="l"/>
              </a:tabLst>
              <a:defRPr/>
            </a:pPr>
            <a:r>
              <a:rPr lang="en-US" altLang="en-US" sz="2800" dirty="0">
                <a:latin typeface="Playfair Display" charset="0"/>
              </a:rPr>
              <a:t>Preprocess – expand the programmer’s code</a:t>
            </a:r>
          </a:p>
          <a:p>
            <a:pPr marL="807801" lvl="1" indent="-342900">
              <a:spcBef>
                <a:spcPts val="61"/>
              </a:spcBef>
              <a:buFont typeface="Arial" panose="020B0604020202020204" pitchFamily="34" charset="0"/>
              <a:buChar char="•"/>
              <a:tabLst>
                <a:tab pos="3931503" algn="l"/>
              </a:tabLst>
              <a:defRPr/>
            </a:pPr>
            <a:r>
              <a:rPr lang="en-US" altLang="en-US" sz="2800" dirty="0">
                <a:latin typeface="Playfair Display" charset="0"/>
              </a:rPr>
              <a:t>Compiler – create machine code for each file</a:t>
            </a:r>
          </a:p>
          <a:p>
            <a:pPr marL="807801" lvl="1" indent="-342900">
              <a:spcBef>
                <a:spcPts val="61"/>
              </a:spcBef>
              <a:buFont typeface="Arial" panose="020B0604020202020204" pitchFamily="34" charset="0"/>
              <a:buChar char="•"/>
              <a:tabLst>
                <a:tab pos="3931503" algn="l"/>
              </a:tabLst>
              <a:defRPr/>
            </a:pPr>
            <a:r>
              <a:rPr lang="en-US" altLang="en-US" sz="2800" dirty="0">
                <a:latin typeface="Playfair Display" charset="0"/>
              </a:rPr>
              <a:t>Linker – links with libraries and all compiled objects to make executable</a:t>
            </a:r>
          </a:p>
          <a:p>
            <a:pPr marL="464901" indent="-457200">
              <a:spcBef>
                <a:spcPts val="61"/>
              </a:spcBef>
              <a:buFont typeface="Arial" panose="020B0604020202020204" pitchFamily="34" charset="0"/>
              <a:buChar char="•"/>
              <a:tabLst>
                <a:tab pos="3931503" algn="l"/>
              </a:tabLst>
              <a:defRPr/>
            </a:pPr>
            <a:r>
              <a:rPr lang="en-US" altLang="en-US" sz="2800" dirty="0">
                <a:latin typeface="Playfair Display" charset="0"/>
              </a:rPr>
              <a:t>Running the executable: </a:t>
            </a:r>
          </a:p>
          <a:p>
            <a:pPr marL="807801" lvl="1" indent="-342900">
              <a:spcBef>
                <a:spcPts val="61"/>
              </a:spcBef>
              <a:buFont typeface="Arial" panose="020B0604020202020204" pitchFamily="34" charset="0"/>
              <a:buChar char="•"/>
              <a:tabLst>
                <a:tab pos="3931503" algn="l"/>
              </a:tabLst>
              <a:defRPr/>
            </a:pPr>
            <a:r>
              <a:rPr lang="en-US" altLang="en-US" sz="2800" dirty="0">
                <a:latin typeface="Playfair Display" charset="0"/>
              </a:rPr>
              <a:t>Loader – puts the program in memory to run it</a:t>
            </a:r>
          </a:p>
          <a:p>
            <a:pPr marL="807801" lvl="1" indent="-342900">
              <a:spcBef>
                <a:spcPts val="61"/>
              </a:spcBef>
              <a:buFont typeface="Arial" panose="020B0604020202020204" pitchFamily="34" charset="0"/>
              <a:buChar char="•"/>
              <a:tabLst>
                <a:tab pos="3931503" algn="l"/>
              </a:tabLst>
              <a:defRPr/>
            </a:pPr>
            <a:r>
              <a:rPr lang="en-US" altLang="en-US" sz="2800" dirty="0">
                <a:latin typeface="Playfair Display" charset="0"/>
              </a:rPr>
              <a:t>CPU – runs the program instructions</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BF1EBF7E-A3F2-5D67-0FDB-27621301B6A4}"/>
              </a:ext>
            </a:extLst>
          </p:cNvPr>
          <p:cNvSpPr>
            <a:spLocks noGrp="1"/>
          </p:cNvSpPr>
          <p:nvPr>
            <p:ph type="sldNum" sz="quarter" idx="12"/>
          </p:nvPr>
        </p:nvSpPr>
        <p:spPr/>
        <p:txBody>
          <a:bodyPr/>
          <a:lstStyle/>
          <a:p>
            <a:fld id="{BD2F25B1-772B-4657-B612-956E12C3ADD2}" type="slidenum">
              <a:rPr lang="en-IN" smtClean="0"/>
              <a:t>14</a:t>
            </a:fld>
            <a:endParaRPr lang="en-IN"/>
          </a:p>
        </p:txBody>
      </p:sp>
    </p:spTree>
    <p:extLst>
      <p:ext uri="{BB962C8B-B14F-4D97-AF65-F5344CB8AC3E}">
        <p14:creationId xmlns:p14="http://schemas.microsoft.com/office/powerpoint/2010/main" val="1938277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609793" y="578848"/>
            <a:ext cx="10631633" cy="54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nSpc>
                <a:spcPct val="150000"/>
              </a:lnSpc>
              <a:spcBef>
                <a:spcPts val="61"/>
              </a:spcBef>
            </a:pPr>
            <a:r>
              <a:rPr lang="en-US" altLang="en-US" sz="2668" dirty="0">
                <a:latin typeface="Playfair Display"/>
                <a:cs typeface="Times New Roman" panose="02020603050405020304" pitchFamily="18" charset="0"/>
              </a:rPr>
              <a:t>Compiling and executing C Programs</a:t>
            </a: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rotWithShape="1">
          <a:blip r:embed="rId3"/>
          <a:srcRect l="12361" t="5125" r="29595" b="27110"/>
          <a:stretch/>
        </p:blipFill>
        <p:spPr>
          <a:xfrm>
            <a:off x="2487456" y="1208386"/>
            <a:ext cx="7217087" cy="5051737"/>
          </a:xfrm>
          <a:prstGeom prst="rect">
            <a:avLst/>
          </a:prstGeom>
        </p:spPr>
      </p:pic>
      <p:sp>
        <p:nvSpPr>
          <p:cNvPr id="11" name="object 2"/>
          <p:cNvSpPr txBox="1">
            <a:spLocks noChangeArrowheads="1"/>
          </p:cNvSpPr>
          <p:nvPr/>
        </p:nvSpPr>
        <p:spPr bwMode="auto">
          <a:xfrm>
            <a:off x="762193" y="6030080"/>
            <a:ext cx="10631633" cy="54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668" dirty="0">
                <a:latin typeface="Playfair Display"/>
                <a:cs typeface="Times New Roman" panose="02020603050405020304" pitchFamily="18" charset="0"/>
              </a:rPr>
              <a:t>Typical C development environment</a:t>
            </a:r>
          </a:p>
        </p:txBody>
      </p:sp>
      <p:sp>
        <p:nvSpPr>
          <p:cNvPr id="3" name="Slide Number Placeholder 2">
            <a:extLst>
              <a:ext uri="{FF2B5EF4-FFF2-40B4-BE49-F238E27FC236}">
                <a16:creationId xmlns:a16="http://schemas.microsoft.com/office/drawing/2014/main" id="{AD346750-29DD-4B39-814D-5D8145327CAD}"/>
              </a:ext>
            </a:extLst>
          </p:cNvPr>
          <p:cNvSpPr>
            <a:spLocks noGrp="1"/>
          </p:cNvSpPr>
          <p:nvPr>
            <p:ph type="sldNum" sz="quarter" idx="12"/>
          </p:nvPr>
        </p:nvSpPr>
        <p:spPr/>
        <p:txBody>
          <a:bodyPr/>
          <a:lstStyle/>
          <a:p>
            <a:fld id="{BD2F25B1-772B-4657-B612-956E12C3ADD2}" type="slidenum">
              <a:rPr lang="en-IN" smtClean="0"/>
              <a:t>15</a:t>
            </a:fld>
            <a:endParaRPr lang="en-IN"/>
          </a:p>
        </p:txBody>
      </p:sp>
    </p:spTree>
    <p:extLst>
      <p:ext uri="{BB962C8B-B14F-4D97-AF65-F5344CB8AC3E}">
        <p14:creationId xmlns:p14="http://schemas.microsoft.com/office/powerpoint/2010/main" val="1378150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rotWithShape="1">
          <a:blip r:embed="rId3"/>
          <a:srcRect l="13336" t="4492" r="35682" b="50593"/>
          <a:stretch/>
        </p:blipFill>
        <p:spPr>
          <a:xfrm>
            <a:off x="1861933" y="1347355"/>
            <a:ext cx="8468134" cy="4530911"/>
          </a:xfrm>
          <a:prstGeom prst="rect">
            <a:avLst/>
          </a:prstGeom>
        </p:spPr>
      </p:pic>
      <p:sp>
        <p:nvSpPr>
          <p:cNvPr id="11" name="object 2"/>
          <p:cNvSpPr txBox="1">
            <a:spLocks noChangeArrowheads="1"/>
          </p:cNvSpPr>
          <p:nvPr/>
        </p:nvSpPr>
        <p:spPr bwMode="auto">
          <a:xfrm>
            <a:off x="762193" y="5748728"/>
            <a:ext cx="10631633" cy="54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668" dirty="0">
                <a:latin typeface="Playfair Display"/>
                <a:cs typeface="Times New Roman" panose="02020603050405020304" pitchFamily="18" charset="0"/>
              </a:rPr>
              <a:t>Typical C development environment</a:t>
            </a:r>
          </a:p>
        </p:txBody>
      </p:sp>
      <p:sp>
        <p:nvSpPr>
          <p:cNvPr id="3" name="Slide Number Placeholder 2">
            <a:extLst>
              <a:ext uri="{FF2B5EF4-FFF2-40B4-BE49-F238E27FC236}">
                <a16:creationId xmlns:a16="http://schemas.microsoft.com/office/drawing/2014/main" id="{ADE2E3D4-499B-1F49-4228-9A4A23D45CBB}"/>
              </a:ext>
            </a:extLst>
          </p:cNvPr>
          <p:cNvSpPr>
            <a:spLocks noGrp="1"/>
          </p:cNvSpPr>
          <p:nvPr>
            <p:ph type="sldNum" sz="quarter" idx="12"/>
          </p:nvPr>
        </p:nvSpPr>
        <p:spPr/>
        <p:txBody>
          <a:bodyPr/>
          <a:lstStyle/>
          <a:p>
            <a:fld id="{BD2F25B1-772B-4657-B612-956E12C3ADD2}" type="slidenum">
              <a:rPr lang="en-IN" smtClean="0"/>
              <a:t>16</a:t>
            </a:fld>
            <a:endParaRPr lang="en-IN"/>
          </a:p>
        </p:txBody>
      </p:sp>
    </p:spTree>
    <p:extLst>
      <p:ext uri="{BB962C8B-B14F-4D97-AF65-F5344CB8AC3E}">
        <p14:creationId xmlns:p14="http://schemas.microsoft.com/office/powerpoint/2010/main" val="2724749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3363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4477842"/>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Character Set in C</a:t>
            </a:r>
          </a:p>
          <a:p>
            <a:pPr marL="7701" algn="just">
              <a:spcBef>
                <a:spcPts val="61"/>
              </a:spcBef>
              <a:tabLst>
                <a:tab pos="3931503" algn="l"/>
              </a:tabLst>
              <a:defRPr/>
            </a:pPr>
            <a:r>
              <a:rPr lang="en-US" altLang="en-US" sz="2400" dirty="0">
                <a:latin typeface="Playfair Display" charset="0"/>
              </a:rPr>
              <a:t>Just like we use a set of various words, numbers, statements, etc., in any language for communication, the C programming language also consists of a set of various different types of characters. These are known as the characters in C. They include digits, alphabets, special symbols, etc. The C language provides support for about 256 characters.</a:t>
            </a: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r>
              <a:rPr lang="en-US" altLang="en-US" sz="2400" dirty="0">
                <a:latin typeface="Playfair Display" charset="0"/>
              </a:rPr>
              <a:t>Every program that we draft for the C program consists of various statements. We use words for constructing these statements. Meanwhile, we use characters for constructing these statements. These characters must be from the C language character set. Let us look at the set of characters offered by the C language.</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2C94471-D9C8-0F78-264F-5383E64CBEA3}"/>
              </a:ext>
            </a:extLst>
          </p:cNvPr>
          <p:cNvSpPr>
            <a:spLocks noGrp="1"/>
          </p:cNvSpPr>
          <p:nvPr>
            <p:ph type="sldNum" sz="quarter" idx="12"/>
          </p:nvPr>
        </p:nvSpPr>
        <p:spPr/>
        <p:txBody>
          <a:bodyPr/>
          <a:lstStyle/>
          <a:p>
            <a:fld id="{BD2F25B1-772B-4657-B612-956E12C3ADD2}" type="slidenum">
              <a:rPr lang="en-IN" smtClean="0"/>
              <a:t>17</a:t>
            </a:fld>
            <a:endParaRPr lang="en-IN"/>
          </a:p>
        </p:txBody>
      </p:sp>
    </p:spTree>
    <p:extLst>
      <p:ext uri="{BB962C8B-B14F-4D97-AF65-F5344CB8AC3E}">
        <p14:creationId xmlns:p14="http://schemas.microsoft.com/office/powerpoint/2010/main" val="3090869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3363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5306274"/>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Types of Characters in C</a:t>
            </a:r>
          </a:p>
          <a:p>
            <a:pPr marL="7701" algn="just">
              <a:spcBef>
                <a:spcPts val="61"/>
              </a:spcBef>
              <a:tabLst>
                <a:tab pos="3931503" algn="l"/>
              </a:tabLst>
              <a:defRPr/>
            </a:pPr>
            <a:r>
              <a:rPr lang="en-US" altLang="en-US" sz="2400" dirty="0">
                <a:latin typeface="Playfair Display" charset="0"/>
              </a:rPr>
              <a:t>The C programming language provides support for the following types of characters. In other words, these are the valid characters that we can use in the C language:</a:t>
            </a: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r>
              <a:rPr lang="en-US" altLang="en-US" sz="2400" dirty="0">
                <a:latin typeface="Playfair Display" charset="0"/>
              </a:rPr>
              <a:t>All of these serve a different set of purposes, and we use them in different contexts in the C language.</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282420272"/>
              </p:ext>
            </p:extLst>
          </p:nvPr>
        </p:nvGraphicFramePr>
        <p:xfrm>
          <a:off x="824466" y="2599572"/>
          <a:ext cx="10446801" cy="2651760"/>
        </p:xfrm>
        <a:graphic>
          <a:graphicData uri="http://schemas.openxmlformats.org/drawingml/2006/table">
            <a:tbl>
              <a:tblPr firstRow="1" bandRow="1">
                <a:tableStyleId>{5940675A-B579-460E-94D1-54222C63F5DA}</a:tableStyleId>
              </a:tblPr>
              <a:tblGrid>
                <a:gridCol w="1590488">
                  <a:extLst>
                    <a:ext uri="{9D8B030D-6E8A-4147-A177-3AD203B41FA5}">
                      <a16:colId xmlns:a16="http://schemas.microsoft.com/office/drawing/2014/main" val="20000"/>
                    </a:ext>
                  </a:extLst>
                </a:gridCol>
                <a:gridCol w="3165231">
                  <a:extLst>
                    <a:ext uri="{9D8B030D-6E8A-4147-A177-3AD203B41FA5}">
                      <a16:colId xmlns:a16="http://schemas.microsoft.com/office/drawing/2014/main" val="20001"/>
                    </a:ext>
                  </a:extLst>
                </a:gridCol>
                <a:gridCol w="5691082">
                  <a:extLst>
                    <a:ext uri="{9D8B030D-6E8A-4147-A177-3AD203B41FA5}">
                      <a16:colId xmlns:a16="http://schemas.microsoft.com/office/drawing/2014/main" val="20002"/>
                    </a:ext>
                  </a:extLst>
                </a:gridCol>
              </a:tblGrid>
              <a:tr h="370840">
                <a:tc gridSpan="2">
                  <a:txBody>
                    <a:bodyPr/>
                    <a:lstStyle/>
                    <a:p>
                      <a:r>
                        <a:rPr lang="en-US" sz="2400" dirty="0">
                          <a:latin typeface="Playfair Display"/>
                        </a:rPr>
                        <a:t>Type of character</a:t>
                      </a:r>
                      <a:endParaRPr lang="en-IN" sz="2400" dirty="0">
                        <a:latin typeface="Playfair Display"/>
                      </a:endParaRPr>
                    </a:p>
                  </a:txBody>
                  <a:tcPr/>
                </a:tc>
                <a:tc hMerge="1">
                  <a:txBody>
                    <a:bodyPr/>
                    <a:lstStyle/>
                    <a:p>
                      <a:endParaRPr lang="en-IN" dirty="0"/>
                    </a:p>
                  </a:txBody>
                  <a:tcPr/>
                </a:tc>
                <a:tc>
                  <a:txBody>
                    <a:bodyPr/>
                    <a:lstStyle/>
                    <a:p>
                      <a:r>
                        <a:rPr lang="en-US" sz="2400">
                          <a:latin typeface="Playfair Display"/>
                        </a:rPr>
                        <a:t>Description</a:t>
                      </a:r>
                      <a:endParaRPr lang="en-IN" sz="2400">
                        <a:latin typeface="Playfair Display"/>
                      </a:endParaRPr>
                    </a:p>
                  </a:txBody>
                  <a:tcPr/>
                </a:tc>
                <a:extLst>
                  <a:ext uri="{0D108BD9-81ED-4DB2-BD59-A6C34878D82A}">
                    <a16:rowId xmlns:a16="http://schemas.microsoft.com/office/drawing/2014/main" val="10000"/>
                  </a:ext>
                </a:extLst>
              </a:tr>
              <a:tr h="370840">
                <a:tc gridSpan="2">
                  <a:txBody>
                    <a:bodyPr/>
                    <a:lstStyle/>
                    <a:p>
                      <a:r>
                        <a:rPr lang="en-US" sz="2400" dirty="0">
                          <a:latin typeface="Playfair Display"/>
                        </a:rPr>
                        <a:t>Digits</a:t>
                      </a:r>
                      <a:endParaRPr lang="en-IN" sz="2400" dirty="0">
                        <a:latin typeface="Playfair Display"/>
                      </a:endParaRPr>
                    </a:p>
                  </a:txBody>
                  <a:tcPr/>
                </a:tc>
                <a:tc hMerge="1">
                  <a:txBody>
                    <a:bodyPr/>
                    <a:lstStyle/>
                    <a:p>
                      <a:endParaRPr lang="en-IN" sz="2400" dirty="0">
                        <a:latin typeface="Playfair Display"/>
                      </a:endParaRPr>
                    </a:p>
                  </a:txBody>
                  <a:tcPr/>
                </a:tc>
                <a:tc>
                  <a:txBody>
                    <a:bodyPr/>
                    <a:lstStyle/>
                    <a:p>
                      <a:r>
                        <a:rPr lang="en-US" sz="2400" dirty="0">
                          <a:latin typeface="Playfair Display"/>
                        </a:rPr>
                        <a:t>0 to 9</a:t>
                      </a:r>
                      <a:endParaRPr lang="en-IN" sz="2400" dirty="0">
                        <a:latin typeface="Playfair Display"/>
                      </a:endParaRPr>
                    </a:p>
                  </a:txBody>
                  <a:tcPr/>
                </a:tc>
                <a:extLst>
                  <a:ext uri="{0D108BD9-81ED-4DB2-BD59-A6C34878D82A}">
                    <a16:rowId xmlns:a16="http://schemas.microsoft.com/office/drawing/2014/main" val="10001"/>
                  </a:ext>
                </a:extLst>
              </a:tr>
              <a:tr h="370840">
                <a:tc rowSpan="2">
                  <a:txBody>
                    <a:bodyPr/>
                    <a:lstStyle/>
                    <a:p>
                      <a:r>
                        <a:rPr lang="en-US" sz="2400" dirty="0">
                          <a:latin typeface="Playfair Display"/>
                        </a:rPr>
                        <a:t>Alphabets</a:t>
                      </a:r>
                      <a:endParaRPr lang="en-IN" sz="2400" dirty="0">
                        <a:latin typeface="Playfair Display"/>
                      </a:endParaRPr>
                    </a:p>
                  </a:txBody>
                  <a:tcPr/>
                </a:tc>
                <a:tc>
                  <a:txBody>
                    <a:bodyPr/>
                    <a:lstStyle/>
                    <a:p>
                      <a:r>
                        <a:rPr lang="en-US" sz="2400" dirty="0">
                          <a:latin typeface="Playfair Display"/>
                        </a:rPr>
                        <a:t>Lowercase</a:t>
                      </a:r>
                      <a:r>
                        <a:rPr lang="en-US" sz="2400" baseline="0" dirty="0">
                          <a:latin typeface="Playfair Display"/>
                        </a:rPr>
                        <a:t> Alphabets</a:t>
                      </a:r>
                      <a:endParaRPr lang="en-IN" sz="2400" dirty="0">
                        <a:latin typeface="Playfair Display"/>
                      </a:endParaRPr>
                    </a:p>
                  </a:txBody>
                  <a:tcPr/>
                </a:tc>
                <a:tc>
                  <a:txBody>
                    <a:bodyPr/>
                    <a:lstStyle/>
                    <a:p>
                      <a:r>
                        <a:rPr lang="en-US" sz="2400" dirty="0">
                          <a:latin typeface="Playfair Display"/>
                        </a:rPr>
                        <a:t>a to z</a:t>
                      </a:r>
                      <a:endParaRPr lang="en-IN" sz="2400" dirty="0">
                        <a:latin typeface="Playfair Display"/>
                      </a:endParaRPr>
                    </a:p>
                  </a:txBody>
                  <a:tcPr/>
                </a:tc>
                <a:extLst>
                  <a:ext uri="{0D108BD9-81ED-4DB2-BD59-A6C34878D82A}">
                    <a16:rowId xmlns:a16="http://schemas.microsoft.com/office/drawing/2014/main" val="10002"/>
                  </a:ext>
                </a:extLst>
              </a:tr>
              <a:tr h="370840">
                <a:tc vMerge="1">
                  <a:txBody>
                    <a:bodyPr/>
                    <a:lstStyle/>
                    <a:p>
                      <a:endParaRPr lang="en-IN" sz="2400" dirty="0">
                        <a:latin typeface="Playfair Displa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latin typeface="Playfair Display"/>
                        </a:rPr>
                        <a:t>Uppercase</a:t>
                      </a:r>
                      <a:r>
                        <a:rPr lang="en-US" sz="2400" baseline="0">
                          <a:latin typeface="Playfair Display"/>
                        </a:rPr>
                        <a:t> Alphabets</a:t>
                      </a:r>
                      <a:endParaRPr lang="en-IN" sz="2400">
                        <a:latin typeface="Playfair Display"/>
                      </a:endParaRPr>
                    </a:p>
                  </a:txBody>
                  <a:tcPr/>
                </a:tc>
                <a:tc>
                  <a:txBody>
                    <a:bodyPr/>
                    <a:lstStyle/>
                    <a:p>
                      <a:r>
                        <a:rPr lang="en-US" sz="2400" dirty="0">
                          <a:latin typeface="Playfair Display"/>
                        </a:rPr>
                        <a:t>A to Z</a:t>
                      </a:r>
                      <a:endParaRPr lang="en-IN" sz="2400" dirty="0">
                        <a:latin typeface="Playfair Display"/>
                      </a:endParaRPr>
                    </a:p>
                  </a:txBody>
                  <a:tcPr/>
                </a:tc>
                <a:extLst>
                  <a:ext uri="{0D108BD9-81ED-4DB2-BD59-A6C34878D82A}">
                    <a16:rowId xmlns:a16="http://schemas.microsoft.com/office/drawing/2014/main" val="10003"/>
                  </a:ext>
                </a:extLst>
              </a:tr>
              <a:tr h="370840">
                <a:tc gridSpan="2">
                  <a:txBody>
                    <a:bodyPr/>
                    <a:lstStyle/>
                    <a:p>
                      <a:r>
                        <a:rPr lang="en-US" sz="2400" dirty="0">
                          <a:latin typeface="Playfair Display"/>
                        </a:rPr>
                        <a:t>Main characters</a:t>
                      </a:r>
                      <a:endParaRPr lang="en-IN" sz="2400" dirty="0">
                        <a:latin typeface="Playfair Display"/>
                      </a:endParaRPr>
                    </a:p>
                  </a:txBody>
                  <a:tcPr/>
                </a:tc>
                <a:tc hMerge="1">
                  <a:txBody>
                    <a:bodyPr/>
                    <a:lstStyle/>
                    <a:p>
                      <a:endParaRPr lang="en-IN" dirty="0"/>
                    </a:p>
                  </a:txBody>
                  <a:tcPr/>
                </a:tc>
                <a:tc>
                  <a:txBody>
                    <a:bodyPr/>
                    <a:lstStyle/>
                    <a:p>
                      <a:r>
                        <a:rPr lang="en-IN" sz="2400" dirty="0">
                          <a:latin typeface="Playfair Display"/>
                        </a:rPr>
                        <a:t>` ~ @ ! $ # ^ * % &amp; ( ) [ ] { } &lt; &gt; + = _ – | / \ ; : ‘ “ , . ?</a:t>
                      </a:r>
                    </a:p>
                  </a:txBody>
                  <a:tcPr/>
                </a:tc>
                <a:extLst>
                  <a:ext uri="{0D108BD9-81ED-4DB2-BD59-A6C34878D82A}">
                    <a16:rowId xmlns:a16="http://schemas.microsoft.com/office/drawing/2014/main" val="10004"/>
                  </a:ext>
                </a:extLst>
              </a:tr>
            </a:tbl>
          </a:graphicData>
        </a:graphic>
      </p:graphicFrame>
      <p:sp>
        <p:nvSpPr>
          <p:cNvPr id="3" name="Slide Number Placeholder 2">
            <a:extLst>
              <a:ext uri="{FF2B5EF4-FFF2-40B4-BE49-F238E27FC236}">
                <a16:creationId xmlns:a16="http://schemas.microsoft.com/office/drawing/2014/main" id="{DDF466E3-7837-8400-AC71-5316494F1486}"/>
              </a:ext>
            </a:extLst>
          </p:cNvPr>
          <p:cNvSpPr>
            <a:spLocks noGrp="1"/>
          </p:cNvSpPr>
          <p:nvPr>
            <p:ph type="sldNum" sz="quarter" idx="12"/>
          </p:nvPr>
        </p:nvSpPr>
        <p:spPr/>
        <p:txBody>
          <a:bodyPr/>
          <a:lstStyle/>
          <a:p>
            <a:fld id="{BD2F25B1-772B-4657-B612-956E12C3ADD2}" type="slidenum">
              <a:rPr lang="en-IN" smtClean="0"/>
              <a:t>18</a:t>
            </a:fld>
            <a:endParaRPr lang="en-IN"/>
          </a:p>
        </p:txBody>
      </p:sp>
    </p:spTree>
    <p:extLst>
      <p:ext uri="{BB962C8B-B14F-4D97-AF65-F5344CB8AC3E}">
        <p14:creationId xmlns:p14="http://schemas.microsoft.com/office/powerpoint/2010/main" val="1810908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F996-48E1-CBE1-819E-54C4A9F19186}"/>
              </a:ext>
            </a:extLst>
          </p:cNvPr>
          <p:cNvSpPr>
            <a:spLocks noGrp="1"/>
          </p:cNvSpPr>
          <p:nvPr>
            <p:ph type="title"/>
          </p:nvPr>
        </p:nvSpPr>
        <p:spPr/>
        <p:txBody>
          <a:bodyPr/>
          <a:lstStyle/>
          <a:p>
            <a:endParaRPr lang="en-IN" dirty="0"/>
          </a:p>
        </p:txBody>
      </p:sp>
      <p:sp>
        <p:nvSpPr>
          <p:cNvPr id="4" name="Slide Number Placeholder 3">
            <a:extLst>
              <a:ext uri="{FF2B5EF4-FFF2-40B4-BE49-F238E27FC236}">
                <a16:creationId xmlns:a16="http://schemas.microsoft.com/office/drawing/2014/main" id="{AB49D757-49BB-62C2-F867-4BCC3EF7FBAC}"/>
              </a:ext>
            </a:extLst>
          </p:cNvPr>
          <p:cNvSpPr>
            <a:spLocks noGrp="1"/>
          </p:cNvSpPr>
          <p:nvPr>
            <p:ph type="sldNum" sz="quarter" idx="12"/>
          </p:nvPr>
        </p:nvSpPr>
        <p:spPr/>
        <p:txBody>
          <a:bodyPr/>
          <a:lstStyle/>
          <a:p>
            <a:fld id="{BD2F25B1-772B-4657-B612-956E12C3ADD2}" type="slidenum">
              <a:rPr lang="en-IN" smtClean="0"/>
              <a:t>19</a:t>
            </a:fld>
            <a:endParaRPr lang="en-IN"/>
          </a:p>
        </p:txBody>
      </p:sp>
      <p:sp>
        <p:nvSpPr>
          <p:cNvPr id="6" name="object 9">
            <a:extLst>
              <a:ext uri="{FF2B5EF4-FFF2-40B4-BE49-F238E27FC236}">
                <a16:creationId xmlns:a16="http://schemas.microsoft.com/office/drawing/2014/main" id="{34F5389F-5A2F-FF76-AEE0-7510580102E4}"/>
              </a:ext>
            </a:extLst>
          </p:cNvPr>
          <p:cNvSpPr txBox="1">
            <a:spLocks noGrp="1" noChangeArrowheads="1"/>
          </p:cNvSpPr>
          <p:nvPr>
            <p:ph idx="1"/>
          </p:nvPr>
        </p:nvSpPr>
        <p:spPr bwMode="auto">
          <a:xfrm>
            <a:off x="838200" y="1825625"/>
            <a:ext cx="10515600" cy="4351338"/>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00" b="1" dirty="0">
                <a:latin typeface="Playfair Display" charset="0"/>
              </a:rPr>
              <a:t>C Tokens</a:t>
            </a:r>
          </a:p>
          <a:p>
            <a:pPr marL="7701">
              <a:spcBef>
                <a:spcPts val="61"/>
              </a:spcBef>
              <a:tabLst>
                <a:tab pos="3931503" algn="l"/>
              </a:tabLst>
              <a:defRPr/>
            </a:pPr>
            <a:r>
              <a:rPr lang="en-US" altLang="en-US" sz="2400" dirty="0">
                <a:latin typeface="Playfair Display" charset="0"/>
              </a:rPr>
              <a:t>The words formed from the character set are building blocks of C and are sometimes known as tokens. These tokens represent the individual entity of language. The following different types of token are used in C</a:t>
            </a:r>
          </a:p>
          <a:p>
            <a:pPr marL="7701">
              <a:spcBef>
                <a:spcPts val="61"/>
              </a:spcBef>
              <a:tabLst>
                <a:tab pos="3931503" algn="l"/>
              </a:tabLst>
              <a:defRPr/>
            </a:pPr>
            <a:r>
              <a:rPr lang="en-US" altLang="en-US" sz="2400" dirty="0">
                <a:latin typeface="Playfair Display" charset="0"/>
              </a:rPr>
              <a:t>	</a:t>
            </a:r>
          </a:p>
          <a:p>
            <a:pPr marL="464901" indent="-457200">
              <a:spcBef>
                <a:spcPts val="61"/>
              </a:spcBef>
              <a:buFont typeface="+mj-lt"/>
              <a:buAutoNum type="arabicParenR"/>
              <a:tabLst>
                <a:tab pos="3931503" algn="l"/>
              </a:tabLst>
              <a:defRPr/>
            </a:pPr>
            <a:r>
              <a:rPr lang="en-US" altLang="en-US" sz="2400" dirty="0">
                <a:latin typeface="Playfair Display" charset="0"/>
              </a:rPr>
              <a:t>Character set in C         </a:t>
            </a:r>
          </a:p>
          <a:p>
            <a:pPr marL="464901" indent="-457200">
              <a:spcBef>
                <a:spcPts val="61"/>
              </a:spcBef>
              <a:buFont typeface="+mj-lt"/>
              <a:buAutoNum type="arabicParenR"/>
              <a:tabLst>
                <a:tab pos="3931503" algn="l"/>
              </a:tabLst>
              <a:defRPr/>
            </a:pPr>
            <a:r>
              <a:rPr lang="en-US" altLang="en-US" sz="2400" dirty="0">
                <a:latin typeface="Playfair Display" charset="0"/>
              </a:rPr>
              <a:t>Keywords </a:t>
            </a:r>
          </a:p>
          <a:p>
            <a:pPr marL="464901" indent="-457200">
              <a:spcBef>
                <a:spcPts val="61"/>
              </a:spcBef>
              <a:buFont typeface="+mj-lt"/>
              <a:buAutoNum type="arabicParenR"/>
              <a:tabLst>
                <a:tab pos="3931503" algn="l"/>
              </a:tabLst>
              <a:defRPr/>
            </a:pPr>
            <a:r>
              <a:rPr lang="en-US" altLang="en-US" sz="2400" dirty="0">
                <a:latin typeface="Playfair Display" charset="0"/>
              </a:rPr>
              <a:t>Identifiers</a:t>
            </a:r>
          </a:p>
          <a:p>
            <a:pPr marL="464901" indent="-457200">
              <a:spcBef>
                <a:spcPts val="61"/>
              </a:spcBef>
              <a:buFont typeface="+mj-lt"/>
              <a:buAutoNum type="arabicParenR"/>
              <a:tabLst>
                <a:tab pos="3931503" algn="l"/>
              </a:tabLst>
              <a:defRPr/>
            </a:pPr>
            <a:r>
              <a:rPr lang="en-US" altLang="en-US" sz="2400" dirty="0">
                <a:latin typeface="Playfair Display" charset="0"/>
              </a:rPr>
              <a:t>Basic Data Types</a:t>
            </a:r>
          </a:p>
          <a:p>
            <a:pPr marL="464901" indent="-457200">
              <a:spcBef>
                <a:spcPts val="61"/>
              </a:spcBef>
              <a:buFont typeface="+mj-lt"/>
              <a:buAutoNum type="arabicParenR"/>
              <a:tabLst>
                <a:tab pos="3931503" algn="l"/>
              </a:tabLst>
              <a:defRPr/>
            </a:pPr>
            <a:r>
              <a:rPr lang="en-US" altLang="en-US" sz="2400" dirty="0">
                <a:latin typeface="Playfair Display" charset="0"/>
              </a:rPr>
              <a:t>Variables</a:t>
            </a:r>
          </a:p>
          <a:p>
            <a:pPr marL="464901" indent="-457200">
              <a:spcBef>
                <a:spcPts val="61"/>
              </a:spcBef>
              <a:buFont typeface="+mj-lt"/>
              <a:buAutoNum type="arabicParenR"/>
              <a:tabLst>
                <a:tab pos="3931503" algn="l"/>
              </a:tabLst>
              <a:defRPr/>
            </a:pPr>
            <a:r>
              <a:rPr lang="en-US" altLang="en-US" sz="2400" dirty="0">
                <a:latin typeface="Playfair Display" charset="0"/>
              </a:rPr>
              <a:t>Constants </a:t>
            </a:r>
          </a:p>
          <a:p>
            <a:pPr marL="464901" indent="-457200">
              <a:spcBef>
                <a:spcPts val="61"/>
              </a:spcBef>
              <a:buFont typeface="+mj-lt"/>
              <a:buAutoNum type="arabicParenR"/>
              <a:tabLst>
                <a:tab pos="3931503" algn="l"/>
              </a:tabLst>
              <a:defRPr/>
            </a:pPr>
            <a:r>
              <a:rPr lang="en-US" altLang="en-US" sz="2400" dirty="0">
                <a:latin typeface="Playfair Display" charset="0"/>
              </a:rPr>
              <a:t>I/O statements</a:t>
            </a:r>
          </a:p>
        </p:txBody>
      </p:sp>
      <p:sp>
        <p:nvSpPr>
          <p:cNvPr id="7" name="Rectangle 6">
            <a:extLst>
              <a:ext uri="{FF2B5EF4-FFF2-40B4-BE49-F238E27FC236}">
                <a16:creationId xmlns:a16="http://schemas.microsoft.com/office/drawing/2014/main" id="{6A66909C-FA85-7B2D-B819-C0BAD82581CC}"/>
              </a:ext>
            </a:extLst>
          </p:cNvPr>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latin typeface="Playfair Display"/>
            </a:endParaRPr>
          </a:p>
        </p:txBody>
      </p:sp>
      <p:sp>
        <p:nvSpPr>
          <p:cNvPr id="8" name="object 4">
            <a:extLst>
              <a:ext uri="{FF2B5EF4-FFF2-40B4-BE49-F238E27FC236}">
                <a16:creationId xmlns:a16="http://schemas.microsoft.com/office/drawing/2014/main" id="{5B2DDFEE-18BF-A1A4-B6E5-A1B3043ACC24}"/>
              </a:ext>
            </a:extLst>
          </p:cNvPr>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9" name="object 5">
            <a:extLst>
              <a:ext uri="{FF2B5EF4-FFF2-40B4-BE49-F238E27FC236}">
                <a16:creationId xmlns:a16="http://schemas.microsoft.com/office/drawing/2014/main" id="{116F5683-99EE-BFED-B4C1-7833A64E27AA}"/>
              </a:ext>
            </a:extLst>
          </p:cNvPr>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0" name="object 8">
            <a:extLst>
              <a:ext uri="{FF2B5EF4-FFF2-40B4-BE49-F238E27FC236}">
                <a16:creationId xmlns:a16="http://schemas.microsoft.com/office/drawing/2014/main" id="{535D3DAD-5E18-CB96-D7AF-00FE44CAD3C2}"/>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1" name="Title 10">
            <a:extLst>
              <a:ext uri="{FF2B5EF4-FFF2-40B4-BE49-F238E27FC236}">
                <a16:creationId xmlns:a16="http://schemas.microsoft.com/office/drawing/2014/main" id="{0A5EAE76-2D6D-3B04-193D-C8C00675FE45}"/>
              </a:ext>
            </a:extLst>
          </p:cNvPr>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2" name="object 9">
            <a:extLst>
              <a:ext uri="{FF2B5EF4-FFF2-40B4-BE49-F238E27FC236}">
                <a16:creationId xmlns:a16="http://schemas.microsoft.com/office/drawing/2014/main" id="{A0E93007-FF12-1598-10A4-A1D187B14AC0}"/>
              </a:ext>
            </a:extLst>
          </p:cNvPr>
          <p:cNvSpPr txBox="1">
            <a:spLocks noChangeArrowheads="1"/>
          </p:cNvSpPr>
          <p:nvPr/>
        </p:nvSpPr>
        <p:spPr bwMode="auto">
          <a:xfrm>
            <a:off x="824466" y="979989"/>
            <a:ext cx="10446802" cy="4172630"/>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00" b="1" dirty="0">
                <a:latin typeface="Playfair Display" charset="0"/>
              </a:rPr>
              <a:t>C Tokens</a:t>
            </a:r>
          </a:p>
          <a:p>
            <a:pPr marL="7701">
              <a:spcBef>
                <a:spcPts val="61"/>
              </a:spcBef>
              <a:tabLst>
                <a:tab pos="3931503" algn="l"/>
              </a:tabLst>
              <a:defRPr/>
            </a:pPr>
            <a:r>
              <a:rPr lang="en-US" altLang="en-US" sz="2400" dirty="0">
                <a:latin typeface="Playfair Display" charset="0"/>
              </a:rPr>
              <a:t>The words formed from the character set are building blocks of C and are sometimes known as tokens. These tokens represent the individual entity of language. The following different types of token are used in C</a:t>
            </a:r>
          </a:p>
          <a:p>
            <a:pPr marL="7701">
              <a:spcBef>
                <a:spcPts val="61"/>
              </a:spcBef>
              <a:tabLst>
                <a:tab pos="3931503" algn="l"/>
              </a:tabLst>
              <a:defRPr/>
            </a:pPr>
            <a:r>
              <a:rPr lang="en-US" altLang="en-US" sz="2400" dirty="0">
                <a:latin typeface="Playfair Display" charset="0"/>
              </a:rPr>
              <a:t>	</a:t>
            </a:r>
          </a:p>
          <a:p>
            <a:pPr marL="464901" indent="-457200">
              <a:spcBef>
                <a:spcPts val="61"/>
              </a:spcBef>
              <a:buFont typeface="+mj-lt"/>
              <a:buAutoNum type="arabicParenR"/>
              <a:tabLst>
                <a:tab pos="3931503" algn="l"/>
              </a:tabLst>
              <a:defRPr/>
            </a:pPr>
            <a:r>
              <a:rPr lang="en-US" altLang="en-US" sz="2400" dirty="0">
                <a:latin typeface="Playfair Display" charset="0"/>
              </a:rPr>
              <a:t>Keywords </a:t>
            </a:r>
          </a:p>
          <a:p>
            <a:pPr marL="464901" indent="-457200">
              <a:spcBef>
                <a:spcPts val="61"/>
              </a:spcBef>
              <a:buFont typeface="+mj-lt"/>
              <a:buAutoNum type="arabicParenR"/>
              <a:tabLst>
                <a:tab pos="3931503" algn="l"/>
              </a:tabLst>
              <a:defRPr/>
            </a:pPr>
            <a:r>
              <a:rPr lang="en-US" altLang="en-US" sz="2400" dirty="0">
                <a:latin typeface="Playfair Display" charset="0"/>
              </a:rPr>
              <a:t>Identifiers , Variables</a:t>
            </a:r>
          </a:p>
          <a:p>
            <a:pPr marL="464901" indent="-457200">
              <a:spcBef>
                <a:spcPts val="61"/>
              </a:spcBef>
              <a:buFont typeface="+mj-lt"/>
              <a:buAutoNum type="arabicParenR"/>
              <a:tabLst>
                <a:tab pos="3931503" algn="l"/>
              </a:tabLst>
              <a:defRPr/>
            </a:pPr>
            <a:r>
              <a:rPr lang="en-US" altLang="en-US" sz="2400" dirty="0">
                <a:latin typeface="Playfair Display" charset="0"/>
              </a:rPr>
              <a:t>Constants </a:t>
            </a:r>
          </a:p>
          <a:p>
            <a:pPr marL="464901" indent="-457200">
              <a:spcBef>
                <a:spcPts val="61"/>
              </a:spcBef>
              <a:buFont typeface="+mj-lt"/>
              <a:buAutoNum type="arabicParenR"/>
              <a:tabLst>
                <a:tab pos="3931503" algn="l"/>
              </a:tabLst>
              <a:defRPr/>
            </a:pPr>
            <a:r>
              <a:rPr lang="en-US" altLang="en-US" sz="2400" dirty="0">
                <a:latin typeface="Playfair Display" charset="0"/>
              </a:rPr>
              <a:t>Strings</a:t>
            </a:r>
          </a:p>
          <a:p>
            <a:pPr marL="464901" indent="-457200">
              <a:spcBef>
                <a:spcPts val="61"/>
              </a:spcBef>
              <a:buFont typeface="+mj-lt"/>
              <a:buAutoNum type="arabicParenR"/>
              <a:tabLst>
                <a:tab pos="3931503" algn="l"/>
              </a:tabLst>
              <a:defRPr/>
            </a:pPr>
            <a:r>
              <a:rPr lang="en-US" altLang="en-US" sz="2400" dirty="0">
                <a:latin typeface="Playfair Display" charset="0"/>
              </a:rPr>
              <a:t>Special symbols</a:t>
            </a:r>
          </a:p>
          <a:p>
            <a:pPr marL="464901" indent="-457200">
              <a:spcBef>
                <a:spcPts val="61"/>
              </a:spcBef>
              <a:buFont typeface="+mj-lt"/>
              <a:buAutoNum type="arabicParenR"/>
              <a:tabLst>
                <a:tab pos="3931503" algn="l"/>
              </a:tabLst>
              <a:defRPr/>
            </a:pPr>
            <a:r>
              <a:rPr lang="en-US" altLang="en-US" sz="2400" dirty="0">
                <a:latin typeface="Playfair Display" charset="0"/>
              </a:rPr>
              <a:t>Operators</a:t>
            </a:r>
          </a:p>
        </p:txBody>
      </p:sp>
    </p:spTree>
    <p:extLst>
      <p:ext uri="{BB962C8B-B14F-4D97-AF65-F5344CB8AC3E}">
        <p14:creationId xmlns:p14="http://schemas.microsoft.com/office/powerpoint/2010/main" val="2026843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4678923"/>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800" b="1" dirty="0">
                <a:latin typeface="Playfair Display" charset="0"/>
              </a:rPr>
              <a:t>Contents</a:t>
            </a:r>
            <a:endParaRPr lang="en-US" altLang="en-US" sz="2800" dirty="0">
              <a:latin typeface="Playfair Display" charset="0"/>
            </a:endParaRPr>
          </a:p>
          <a:p>
            <a:pPr marL="7701" algn="just">
              <a:spcBef>
                <a:spcPts val="61"/>
              </a:spcBef>
              <a:tabLst>
                <a:tab pos="3931503" algn="l"/>
              </a:tabLst>
              <a:defRPr/>
            </a:pPr>
            <a:endParaRPr lang="en-US" altLang="en-US" sz="2800" dirty="0">
              <a:latin typeface="Playfair Display" charset="0"/>
            </a:endParaRPr>
          </a:p>
          <a:p>
            <a:pPr marL="562193" indent="-554492" algn="just">
              <a:spcBef>
                <a:spcPts val="61"/>
              </a:spcBef>
              <a:buFont typeface="+mj-lt"/>
              <a:buAutoNum type="arabicPeriod"/>
              <a:tabLst>
                <a:tab pos="3931503" algn="l"/>
              </a:tabLst>
              <a:defRPr/>
            </a:pPr>
            <a:r>
              <a:rPr lang="en-US" altLang="en-US" sz="2800" dirty="0">
                <a:latin typeface="Playfair Display" charset="0"/>
              </a:rPr>
              <a:t>Introduction, structure of a C program, Writing the first program, Files used in a C program. Compiling and executing C Programs using comments, C Tokens, Character set in C, Keywords, Identifiers, Basic  Data Types in C, Variables, Constants, I/O statements in C.</a:t>
            </a:r>
          </a:p>
          <a:p>
            <a:pPr marL="562193" indent="-554492" algn="just">
              <a:spcBef>
                <a:spcPts val="61"/>
              </a:spcBef>
              <a:buFont typeface="+mj-lt"/>
              <a:buAutoNum type="arabicPeriod"/>
              <a:tabLst>
                <a:tab pos="3931503" algn="l"/>
              </a:tabLst>
              <a:defRPr/>
            </a:pPr>
            <a:endParaRPr lang="en-US" altLang="en-US" sz="2800" dirty="0">
              <a:latin typeface="Playfair Display" charset="0"/>
            </a:endParaRPr>
          </a:p>
          <a:p>
            <a:pPr marL="562193" indent="-554492" algn="just">
              <a:spcBef>
                <a:spcPts val="61"/>
              </a:spcBef>
              <a:buFont typeface="+mj-lt"/>
              <a:buAutoNum type="arabicPeriod"/>
              <a:tabLst>
                <a:tab pos="3931503" algn="l"/>
              </a:tabLst>
              <a:defRPr/>
            </a:pPr>
            <a:r>
              <a:rPr lang="en-US" altLang="en-US" sz="2800" dirty="0">
                <a:latin typeface="Playfair Display" charset="0"/>
              </a:rPr>
              <a:t>Operators in C, Type conversion and type casting, scope of variables.</a:t>
            </a:r>
          </a:p>
          <a:p>
            <a:pPr marL="7701" algn="just">
              <a:spcBef>
                <a:spcPts val="61"/>
              </a:spcBef>
              <a:tabLst>
                <a:tab pos="3931503" algn="l"/>
              </a:tabLst>
              <a:defRPr/>
            </a:pPr>
            <a:endParaRPr lang="en-US" altLang="en-US" sz="20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27A20A53-9C1E-A0B7-1DB4-55A2D7A2BBD5}"/>
              </a:ext>
            </a:extLst>
          </p:cNvPr>
          <p:cNvSpPr>
            <a:spLocks noGrp="1"/>
          </p:cNvSpPr>
          <p:nvPr>
            <p:ph type="sldNum" sz="quarter" idx="12"/>
          </p:nvPr>
        </p:nvSpPr>
        <p:spPr/>
        <p:txBody>
          <a:bodyPr/>
          <a:lstStyle/>
          <a:p>
            <a:fld id="{BD2F25B1-772B-4657-B612-956E12C3ADD2}" type="slidenum">
              <a:rPr lang="en-IN" smtClean="0"/>
              <a:t>2</a:t>
            </a:fld>
            <a:endParaRPr lang="en-IN"/>
          </a:p>
        </p:txBody>
      </p:sp>
    </p:spTree>
    <p:extLst>
      <p:ext uri="{BB962C8B-B14F-4D97-AF65-F5344CB8AC3E}">
        <p14:creationId xmlns:p14="http://schemas.microsoft.com/office/powerpoint/2010/main" val="1845665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3363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2631183"/>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Keywords</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C has a set of reserved words often known as keywords that cannot be used as an identifier. </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All keywords are basically a sequence of characters that have a fixed meaning. By convention, all keywords must be written in lower case letters. </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There are 32 keywords in C program</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a:blip r:embed="rId3"/>
          <a:stretch>
            <a:fillRect/>
          </a:stretch>
        </p:blipFill>
        <p:spPr>
          <a:xfrm>
            <a:off x="2177" y="4086669"/>
            <a:ext cx="11928717" cy="2275494"/>
          </a:xfrm>
          <a:prstGeom prst="rect">
            <a:avLst/>
          </a:prstGeom>
          <a:ln>
            <a:solidFill>
              <a:schemeClr val="tx1"/>
            </a:solidFill>
          </a:ln>
        </p:spPr>
      </p:pic>
      <p:sp>
        <p:nvSpPr>
          <p:cNvPr id="3" name="Rectangle 2"/>
          <p:cNvSpPr/>
          <p:nvPr/>
        </p:nvSpPr>
        <p:spPr>
          <a:xfrm>
            <a:off x="2882217" y="3653058"/>
            <a:ext cx="6096000" cy="461665"/>
          </a:xfrm>
          <a:prstGeom prst="rect">
            <a:avLst/>
          </a:prstGeom>
        </p:spPr>
        <p:txBody>
          <a:bodyPr>
            <a:spAutoFit/>
          </a:bodyPr>
          <a:lstStyle/>
          <a:p>
            <a:pPr algn="ctr"/>
            <a:r>
              <a:rPr lang="en-IN" sz="2400" dirty="0">
                <a:solidFill>
                  <a:srgbClr val="000000"/>
                </a:solidFill>
                <a:latin typeface="Playfair Display"/>
              </a:rPr>
              <a:t>Keywords in C language</a:t>
            </a:r>
            <a:r>
              <a:rPr lang="en-IN" sz="2400" dirty="0">
                <a:latin typeface="Playfair Display"/>
              </a:rPr>
              <a:t> </a:t>
            </a:r>
          </a:p>
        </p:txBody>
      </p:sp>
      <p:sp>
        <p:nvSpPr>
          <p:cNvPr id="4" name="Slide Number Placeholder 3">
            <a:extLst>
              <a:ext uri="{FF2B5EF4-FFF2-40B4-BE49-F238E27FC236}">
                <a16:creationId xmlns:a16="http://schemas.microsoft.com/office/drawing/2014/main" id="{846C4C43-762F-35BB-4137-892FFB350E91}"/>
              </a:ext>
            </a:extLst>
          </p:cNvPr>
          <p:cNvSpPr>
            <a:spLocks noGrp="1"/>
          </p:cNvSpPr>
          <p:nvPr>
            <p:ph type="sldNum" sz="quarter" idx="12"/>
          </p:nvPr>
        </p:nvSpPr>
        <p:spPr/>
        <p:txBody>
          <a:bodyPr/>
          <a:lstStyle/>
          <a:p>
            <a:fld id="{BD2F25B1-772B-4657-B612-956E12C3ADD2}" type="slidenum">
              <a:rPr lang="en-IN" smtClean="0"/>
              <a:t>20</a:t>
            </a:fld>
            <a:endParaRPr lang="en-IN"/>
          </a:p>
        </p:txBody>
      </p:sp>
    </p:spTree>
    <p:extLst>
      <p:ext uri="{BB962C8B-B14F-4D97-AF65-F5344CB8AC3E}">
        <p14:creationId xmlns:p14="http://schemas.microsoft.com/office/powerpoint/2010/main" val="3557565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267629" y="779271"/>
            <a:ext cx="11789877" cy="5976714"/>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200" b="1" dirty="0">
                <a:latin typeface="Playfair Display"/>
              </a:rPr>
              <a:t>Identifiers</a:t>
            </a:r>
          </a:p>
          <a:p>
            <a:pPr marL="7701">
              <a:spcBef>
                <a:spcPts val="61"/>
              </a:spcBef>
              <a:tabLst>
                <a:tab pos="3931503" algn="l"/>
              </a:tabLst>
              <a:defRPr/>
            </a:pPr>
            <a:r>
              <a:rPr lang="en-US" altLang="en-US" sz="2200" dirty="0">
                <a:latin typeface="Playfair Display"/>
              </a:rPr>
              <a:t>Identifiers are basically names given to program elements such as variables,</a:t>
            </a:r>
          </a:p>
          <a:p>
            <a:pPr marL="7701">
              <a:spcBef>
                <a:spcPts val="61"/>
              </a:spcBef>
              <a:tabLst>
                <a:tab pos="3931503" algn="l"/>
              </a:tabLst>
              <a:defRPr/>
            </a:pPr>
            <a:r>
              <a:rPr lang="en-US" altLang="en-US" sz="2200" dirty="0">
                <a:latin typeface="Playfair Display"/>
              </a:rPr>
              <a:t>arrays, and functions. They are formed by using a sequence of letters (both uppercase and lowercase), numerals, and underscores</a:t>
            </a:r>
          </a:p>
          <a:p>
            <a:pPr marL="171450" lvl="0" indent="-171450" algn="just" defTabSz="685800" fontAlgn="base">
              <a:lnSpc>
                <a:spcPct val="90000"/>
              </a:lnSpc>
              <a:spcBef>
                <a:spcPts val="750"/>
              </a:spcBef>
              <a:spcAft>
                <a:spcPct val="0"/>
              </a:spcAft>
              <a:buFont typeface="Arial" panose="020B0604020202020204" pitchFamily="34" charset="0"/>
              <a:buChar char="•"/>
            </a:pPr>
            <a:r>
              <a:rPr lang="en-US" altLang="en-US" sz="2200" dirty="0">
                <a:latin typeface="Playfair Display"/>
                <a:cs typeface="Arial" panose="020B0604020202020204" pitchFamily="34" charset="0"/>
              </a:rPr>
              <a:t>Identifiers cannot include any special characters or punctuation marks (like #, $, ^, ?, ., etc.) except the underscore “_”.</a:t>
            </a:r>
          </a:p>
          <a:p>
            <a:pPr marL="171450" lvl="0" indent="-171450" algn="just" defTabSz="685800" fontAlgn="base">
              <a:lnSpc>
                <a:spcPct val="90000"/>
              </a:lnSpc>
              <a:spcBef>
                <a:spcPts val="750"/>
              </a:spcBef>
              <a:spcAft>
                <a:spcPct val="0"/>
              </a:spcAft>
              <a:buFont typeface="Arial" panose="020B0604020202020204" pitchFamily="34" charset="0"/>
              <a:buChar char="•"/>
            </a:pPr>
            <a:r>
              <a:rPr lang="en-US" altLang="en-US" sz="2200" dirty="0">
                <a:latin typeface="Playfair Display"/>
                <a:cs typeface="Arial" panose="020B0604020202020204" pitchFamily="34" charset="0"/>
              </a:rPr>
              <a:t>There cannot be two successive underscores.</a:t>
            </a:r>
          </a:p>
          <a:p>
            <a:pPr marL="171450" lvl="0" indent="-171450" algn="just" defTabSz="685800" fontAlgn="base">
              <a:lnSpc>
                <a:spcPct val="90000"/>
              </a:lnSpc>
              <a:spcBef>
                <a:spcPts val="750"/>
              </a:spcBef>
              <a:spcAft>
                <a:spcPct val="0"/>
              </a:spcAft>
              <a:buFont typeface="Arial" panose="020B0604020202020204" pitchFamily="34" charset="0"/>
              <a:buChar char="•"/>
            </a:pPr>
            <a:r>
              <a:rPr lang="en-US" altLang="en-US" sz="2200" dirty="0">
                <a:latin typeface="Playfair Display"/>
                <a:cs typeface="Arial" panose="020B0604020202020204" pitchFamily="34" charset="0"/>
              </a:rPr>
              <a:t>Keywords cannot be used as identifiers.</a:t>
            </a:r>
          </a:p>
          <a:p>
            <a:pPr marL="171450" lvl="0" indent="-171450" algn="just" defTabSz="685800" fontAlgn="base">
              <a:lnSpc>
                <a:spcPct val="90000"/>
              </a:lnSpc>
              <a:spcBef>
                <a:spcPts val="750"/>
              </a:spcBef>
              <a:spcAft>
                <a:spcPct val="0"/>
              </a:spcAft>
              <a:buFont typeface="Arial" panose="020B0604020202020204" pitchFamily="34" charset="0"/>
              <a:buChar char="•"/>
            </a:pPr>
            <a:r>
              <a:rPr lang="en-US" altLang="en-US" sz="2200" dirty="0">
                <a:latin typeface="Playfair Display"/>
                <a:cs typeface="Arial" panose="020B0604020202020204" pitchFamily="34" charset="0"/>
              </a:rPr>
              <a:t>The case of alphabetic characters that form the identifier name is significant. For example, ‘FIRST’ is different from ‘first’ and ‘First’.</a:t>
            </a:r>
          </a:p>
          <a:p>
            <a:pPr marL="171450" lvl="0" indent="-171450" algn="just" defTabSz="685800" fontAlgn="base">
              <a:lnSpc>
                <a:spcPct val="90000"/>
              </a:lnSpc>
              <a:spcBef>
                <a:spcPts val="750"/>
              </a:spcBef>
              <a:spcAft>
                <a:spcPct val="0"/>
              </a:spcAft>
              <a:buFont typeface="Arial" panose="020B0604020202020204" pitchFamily="34" charset="0"/>
              <a:buChar char="•"/>
            </a:pPr>
            <a:r>
              <a:rPr lang="en-US" altLang="en-US" sz="2200" dirty="0">
                <a:latin typeface="Playfair Display"/>
                <a:cs typeface="Arial" panose="020B0604020202020204" pitchFamily="34" charset="0"/>
              </a:rPr>
              <a:t>Identifiers must begin with a letter or an underscore. However, use of underscore as the first character must be avoided because several complier-defined identifiers in the standard C library have underscore as their first character. So, inadvertently duplicated names may cause definition conflicts.</a:t>
            </a:r>
          </a:p>
          <a:p>
            <a:pPr marL="171450" lvl="0" indent="-171450" algn="just" defTabSz="685800" fontAlgn="base">
              <a:lnSpc>
                <a:spcPct val="90000"/>
              </a:lnSpc>
              <a:spcBef>
                <a:spcPts val="750"/>
              </a:spcBef>
              <a:spcAft>
                <a:spcPct val="0"/>
              </a:spcAft>
              <a:buFont typeface="Arial" panose="020B0604020202020204" pitchFamily="34" charset="0"/>
              <a:buChar char="•"/>
            </a:pPr>
            <a:r>
              <a:rPr lang="en-US" altLang="en-US" sz="2200" dirty="0">
                <a:latin typeface="Playfair Display"/>
                <a:cs typeface="Arial" panose="020B0604020202020204" pitchFamily="34" charset="0"/>
              </a:rPr>
              <a:t>Identifiers can be of any reasonable length. They should not contain more than 31 characters. (They can actually be longer than 31, but the compiler looks at only the first 31 characters of the name.)</a:t>
            </a:r>
            <a:endParaRPr lang="en-US" altLang="en-US" sz="2200" dirty="0">
              <a:latin typeface="Playfair Display"/>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79061B26-ADF3-38DD-F22D-155ADB5D8252}"/>
              </a:ext>
            </a:extLst>
          </p:cNvPr>
          <p:cNvSpPr>
            <a:spLocks noGrp="1"/>
          </p:cNvSpPr>
          <p:nvPr>
            <p:ph type="sldNum" sz="quarter" idx="12"/>
          </p:nvPr>
        </p:nvSpPr>
        <p:spPr/>
        <p:txBody>
          <a:bodyPr/>
          <a:lstStyle/>
          <a:p>
            <a:fld id="{BD2F25B1-772B-4657-B612-956E12C3ADD2}" type="slidenum">
              <a:rPr lang="en-IN" smtClean="0"/>
              <a:t>21</a:t>
            </a:fld>
            <a:endParaRPr lang="en-IN"/>
          </a:p>
        </p:txBody>
      </p:sp>
    </p:spTree>
    <p:extLst>
      <p:ext uri="{BB962C8B-B14F-4D97-AF65-F5344CB8AC3E}">
        <p14:creationId xmlns:p14="http://schemas.microsoft.com/office/powerpoint/2010/main" val="741445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223026" y="801573"/>
            <a:ext cx="11767574" cy="5649958"/>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Variables</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A variable is nothing but a name given to a storage area that our programs can  manipulate. Each variable in C has a specific type, which determines the size and layout of the variable's memory; the range of values that can be stored within that memory; and the set of operations that can be applied to the variable.</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The name of a variable can be composed of letters, digits, and the underscore character. It must begin with either a letter or an underscore. Upper and lowercase letters are distinct because C is case-sensitive.  There are following basic variable types −</a:t>
            </a:r>
          </a:p>
          <a:p>
            <a:pPr marL="7701" algn="just">
              <a:spcBef>
                <a:spcPts val="61"/>
              </a:spcBef>
              <a:tabLst>
                <a:tab pos="3931503" algn="l"/>
              </a:tabLst>
              <a:defRPr/>
            </a:pPr>
            <a:r>
              <a:rPr lang="en-US" altLang="en-US" sz="2400" b="1" dirty="0">
                <a:latin typeface="Playfair Display" charset="0"/>
              </a:rPr>
              <a:t>              Type</a:t>
            </a:r>
            <a:r>
              <a:rPr lang="en-US" altLang="en-US" sz="2400" dirty="0">
                <a:latin typeface="Playfair Display" charset="0"/>
              </a:rPr>
              <a:t>   	    </a:t>
            </a:r>
            <a:r>
              <a:rPr lang="en-US" altLang="en-US" sz="2400" b="1" dirty="0">
                <a:latin typeface="Playfair Display" charset="0"/>
              </a:rPr>
              <a:t>Description</a:t>
            </a:r>
          </a:p>
          <a:p>
            <a:pPr marL="7701" algn="just">
              <a:spcBef>
                <a:spcPts val="61"/>
              </a:spcBef>
              <a:tabLst>
                <a:tab pos="3931503" algn="l"/>
              </a:tabLst>
              <a:defRPr/>
            </a:pPr>
            <a:r>
              <a:rPr lang="en-US" altLang="en-US" sz="2400" dirty="0">
                <a:latin typeface="Playfair Display" charset="0"/>
              </a:rPr>
              <a:t>               Char                        Typically a single octet (one byte). This is an integer type.</a:t>
            </a:r>
          </a:p>
          <a:p>
            <a:pPr marL="7701" algn="just">
              <a:spcBef>
                <a:spcPts val="61"/>
              </a:spcBef>
              <a:tabLst>
                <a:tab pos="3931503" algn="l"/>
              </a:tabLst>
              <a:defRPr/>
            </a:pPr>
            <a:r>
              <a:rPr lang="en-US" altLang="en-US" sz="2400" dirty="0">
                <a:latin typeface="Playfair Display" charset="0"/>
              </a:rPr>
              <a:t>               int	The most natural size of integer for the machine.</a:t>
            </a:r>
          </a:p>
          <a:p>
            <a:pPr marL="7701" algn="just">
              <a:spcBef>
                <a:spcPts val="61"/>
              </a:spcBef>
              <a:tabLst>
                <a:tab pos="3931503" algn="l"/>
              </a:tabLst>
              <a:defRPr/>
            </a:pPr>
            <a:r>
              <a:rPr lang="en-US" altLang="en-US" sz="2400" dirty="0">
                <a:latin typeface="Playfair Display" charset="0"/>
              </a:rPr>
              <a:t>              float	A single-precision floating point value.</a:t>
            </a:r>
          </a:p>
          <a:p>
            <a:pPr marL="7701" algn="just">
              <a:spcBef>
                <a:spcPts val="61"/>
              </a:spcBef>
              <a:tabLst>
                <a:tab pos="3931503" algn="l"/>
              </a:tabLst>
              <a:defRPr/>
            </a:pPr>
            <a:r>
              <a:rPr lang="en-US" altLang="en-US" sz="2400" dirty="0">
                <a:latin typeface="Playfair Display" charset="0"/>
              </a:rPr>
              <a:t>              Double	A double-precision floating point value.</a:t>
            </a:r>
          </a:p>
          <a:p>
            <a:pPr marL="7701" algn="just">
              <a:spcBef>
                <a:spcPts val="61"/>
              </a:spcBef>
              <a:tabLst>
                <a:tab pos="3931503" algn="l"/>
              </a:tabLst>
              <a:defRPr/>
            </a:pPr>
            <a:r>
              <a:rPr lang="en-US" altLang="en-US" sz="2400" dirty="0">
                <a:latin typeface="Playfair Display" charset="0"/>
              </a:rPr>
              <a:t>              void	Represents the absence of type.</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0BEF85E4-768F-D12D-3DC7-408D1AB9B65D}"/>
              </a:ext>
            </a:extLst>
          </p:cNvPr>
          <p:cNvSpPr>
            <a:spLocks noGrp="1"/>
          </p:cNvSpPr>
          <p:nvPr>
            <p:ph type="sldNum" sz="quarter" idx="12"/>
          </p:nvPr>
        </p:nvSpPr>
        <p:spPr/>
        <p:txBody>
          <a:bodyPr/>
          <a:lstStyle/>
          <a:p>
            <a:fld id="{BD2F25B1-772B-4657-B612-956E12C3ADD2}" type="slidenum">
              <a:rPr lang="en-IN" smtClean="0"/>
              <a:t>22</a:t>
            </a:fld>
            <a:endParaRPr lang="en-IN"/>
          </a:p>
        </p:txBody>
      </p:sp>
    </p:spTree>
    <p:extLst>
      <p:ext uri="{BB962C8B-B14F-4D97-AF65-F5344CB8AC3E}">
        <p14:creationId xmlns:p14="http://schemas.microsoft.com/office/powerpoint/2010/main" val="183961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801572"/>
            <a:ext cx="10631633" cy="4529138"/>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Variables</a:t>
            </a:r>
          </a:p>
          <a:p>
            <a:pPr marL="7701" algn="just">
              <a:spcBef>
                <a:spcPts val="61"/>
              </a:spcBef>
              <a:tabLst>
                <a:tab pos="3931503" algn="l"/>
              </a:tabLst>
              <a:defRPr/>
            </a:pPr>
            <a:endParaRPr lang="en-US" altLang="en-US" sz="2400" b="1" dirty="0">
              <a:latin typeface="Playfair Display" charset="0"/>
            </a:endParaRPr>
          </a:p>
          <a:p>
            <a:pPr marL="7701" algn="just">
              <a:spcBef>
                <a:spcPts val="61"/>
              </a:spcBef>
              <a:tabLst>
                <a:tab pos="3931503" algn="l"/>
              </a:tabLst>
              <a:defRPr/>
            </a:pPr>
            <a:r>
              <a:rPr lang="en-US" altLang="en-US" sz="2400" b="1" i="1" dirty="0">
                <a:latin typeface="Playfair Display" charset="0"/>
              </a:rPr>
              <a:t>Numeric Variables</a:t>
            </a:r>
          </a:p>
          <a:p>
            <a:pPr marL="7701" algn="just">
              <a:spcBef>
                <a:spcPts val="61"/>
              </a:spcBef>
              <a:tabLst>
                <a:tab pos="3931503" algn="l"/>
              </a:tabLst>
              <a:defRPr/>
            </a:pPr>
            <a:r>
              <a:rPr lang="en-US" altLang="en-US" sz="2400" dirty="0">
                <a:latin typeface="Playfair Display" charset="0"/>
              </a:rPr>
              <a:t>Numeric variables can be used to store either integer values or floating point values. Modifiers like short, long, signed, and unsigned can also be used with numeric variables.</a:t>
            </a: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r>
              <a:rPr lang="en-US" altLang="en-US" sz="2400" b="1" i="1" dirty="0">
                <a:latin typeface="Playfair Display" charset="0"/>
              </a:rPr>
              <a:t>Character Variables</a:t>
            </a:r>
          </a:p>
          <a:p>
            <a:pPr marL="7701" algn="just">
              <a:spcBef>
                <a:spcPts val="61"/>
              </a:spcBef>
              <a:tabLst>
                <a:tab pos="3931503" algn="l"/>
              </a:tabLst>
              <a:defRPr/>
            </a:pPr>
            <a:r>
              <a:rPr lang="en-US" altLang="en-US" sz="2400" dirty="0">
                <a:latin typeface="Playfair Display" charset="0"/>
              </a:rPr>
              <a:t>Character variables are just single characters enclosed within single quotes. These characters could be any character from the ASCII character set—letters (‘a’, ‘A’), numerals (‘2’), or special characters (‘&amp;’).</a:t>
            </a:r>
          </a:p>
          <a:p>
            <a:pPr marL="7701" algn="just">
              <a:spcBef>
                <a:spcPts val="61"/>
              </a:spcBef>
              <a:tabLst>
                <a:tab pos="3931503" algn="l"/>
              </a:tabLst>
              <a:defRPr/>
            </a:pPr>
            <a:endParaRPr lang="en-US" altLang="en-US" sz="24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627E9163-DE38-DD04-F42C-CB98C2788009}"/>
              </a:ext>
            </a:extLst>
          </p:cNvPr>
          <p:cNvSpPr>
            <a:spLocks noGrp="1"/>
          </p:cNvSpPr>
          <p:nvPr>
            <p:ph type="sldNum" sz="quarter" idx="12"/>
          </p:nvPr>
        </p:nvSpPr>
        <p:spPr/>
        <p:txBody>
          <a:bodyPr/>
          <a:lstStyle/>
          <a:p>
            <a:fld id="{BD2F25B1-772B-4657-B612-956E12C3ADD2}" type="slidenum">
              <a:rPr lang="en-IN" smtClean="0"/>
              <a:t>23</a:t>
            </a:fld>
            <a:endParaRPr lang="en-IN"/>
          </a:p>
        </p:txBody>
      </p:sp>
    </p:spTree>
    <p:extLst>
      <p:ext uri="{BB962C8B-B14F-4D97-AF65-F5344CB8AC3E}">
        <p14:creationId xmlns:p14="http://schemas.microsoft.com/office/powerpoint/2010/main" val="3658882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609794" y="806568"/>
            <a:ext cx="11009778" cy="6034678"/>
          </a:xfrm>
          <a:prstGeom prst="rect">
            <a:avLst/>
          </a:prstGeom>
          <a:noFill/>
          <a:ln w="9525">
            <a:noFill/>
            <a:miter lim="800000"/>
            <a:headEnd/>
            <a:tailEnd/>
          </a:ln>
        </p:spPr>
        <p:txBody>
          <a:bodyPr wrap="square" lIns="0" tIns="7316" rIns="0" bIns="0">
            <a:spAutoFit/>
          </a:bodyPr>
          <a:lstStyle/>
          <a:p>
            <a:pPr marL="7701" lvl="0" algn="just">
              <a:spcBef>
                <a:spcPts val="61"/>
              </a:spcBef>
              <a:tabLst>
                <a:tab pos="3931503" algn="l"/>
              </a:tabLst>
              <a:defRPr/>
            </a:pPr>
            <a:r>
              <a:rPr lang="en-US" altLang="en-US" sz="2400" b="1" dirty="0">
                <a:latin typeface="Playfair Display" charset="0"/>
              </a:rPr>
              <a:t>Variables</a:t>
            </a:r>
          </a:p>
          <a:p>
            <a:pPr marL="7701" lvl="0" algn="just">
              <a:spcBef>
                <a:spcPts val="61"/>
              </a:spcBef>
              <a:tabLst>
                <a:tab pos="3931503" algn="l"/>
              </a:tabLst>
              <a:defRPr/>
            </a:pPr>
            <a:r>
              <a:rPr lang="en-US" altLang="en-US" sz="2400" b="1" i="1" dirty="0">
                <a:latin typeface="Playfair Display" charset="0"/>
              </a:rPr>
              <a:t>Declaring Variables</a:t>
            </a:r>
          </a:p>
          <a:p>
            <a:pPr marL="7701" lvl="0" algn="just">
              <a:spcBef>
                <a:spcPts val="61"/>
              </a:spcBef>
              <a:tabLst>
                <a:tab pos="3931503" algn="l"/>
              </a:tabLst>
              <a:defRPr/>
            </a:pPr>
            <a:r>
              <a:rPr lang="en-US" altLang="en-US" sz="2200" dirty="0">
                <a:latin typeface="Playfair Display" charset="0"/>
              </a:rPr>
              <a:t>To declare a variable, specify the data type of the variable followed by its name. The data type indicates the kind of values that the variable can store. In C, variable declaration always ends with a semi-colon. For example,</a:t>
            </a:r>
          </a:p>
          <a:p>
            <a:pPr marL="7701" lvl="0" algn="just">
              <a:spcBef>
                <a:spcPts val="61"/>
              </a:spcBef>
              <a:tabLst>
                <a:tab pos="3931503" algn="l"/>
              </a:tabLst>
              <a:defRPr/>
            </a:pPr>
            <a:r>
              <a:rPr lang="en-US" altLang="en-US" sz="2200" dirty="0" err="1">
                <a:latin typeface="Playfair Display" charset="0"/>
              </a:rPr>
              <a:t>int</a:t>
            </a:r>
            <a:r>
              <a:rPr lang="en-US" altLang="en-US" sz="2200" dirty="0">
                <a:latin typeface="Playfair Display" charset="0"/>
              </a:rPr>
              <a:t> </a:t>
            </a:r>
            <a:r>
              <a:rPr lang="en-US" altLang="en-US" sz="2200" dirty="0" err="1">
                <a:latin typeface="Playfair Display" charset="0"/>
              </a:rPr>
              <a:t>emp_num</a:t>
            </a:r>
            <a:r>
              <a:rPr lang="en-US" altLang="en-US" sz="2200" dirty="0">
                <a:latin typeface="Playfair Display" charset="0"/>
              </a:rPr>
              <a:t>;</a:t>
            </a:r>
          </a:p>
          <a:p>
            <a:pPr marL="7701" lvl="0" algn="just">
              <a:spcBef>
                <a:spcPts val="61"/>
              </a:spcBef>
              <a:tabLst>
                <a:tab pos="3931503" algn="l"/>
              </a:tabLst>
              <a:defRPr/>
            </a:pPr>
            <a:r>
              <a:rPr lang="en-US" altLang="en-US" sz="2200" dirty="0">
                <a:latin typeface="Playfair Display" charset="0"/>
              </a:rPr>
              <a:t>float salary;</a:t>
            </a:r>
          </a:p>
          <a:p>
            <a:pPr marL="7701" lvl="0" algn="just">
              <a:spcBef>
                <a:spcPts val="61"/>
              </a:spcBef>
              <a:tabLst>
                <a:tab pos="3931503" algn="l"/>
              </a:tabLst>
              <a:defRPr/>
            </a:pPr>
            <a:r>
              <a:rPr lang="en-US" altLang="en-US" sz="2200" dirty="0">
                <a:latin typeface="Playfair Display" charset="0"/>
              </a:rPr>
              <a:t>char grade;</a:t>
            </a:r>
          </a:p>
          <a:p>
            <a:pPr marL="7701" lvl="0" algn="just">
              <a:spcBef>
                <a:spcPts val="61"/>
              </a:spcBef>
              <a:tabLst>
                <a:tab pos="3931503" algn="l"/>
              </a:tabLst>
              <a:defRPr/>
            </a:pPr>
            <a:r>
              <a:rPr lang="en-US" altLang="en-US" sz="2200" dirty="0">
                <a:latin typeface="Playfair Display" charset="0"/>
              </a:rPr>
              <a:t>double </a:t>
            </a:r>
            <a:r>
              <a:rPr lang="en-US" altLang="en-US" sz="2200" dirty="0" err="1">
                <a:latin typeface="Playfair Display" charset="0"/>
              </a:rPr>
              <a:t>balance_amount</a:t>
            </a:r>
            <a:r>
              <a:rPr lang="en-US" altLang="en-US" sz="2200" dirty="0">
                <a:latin typeface="Playfair Display" charset="0"/>
              </a:rPr>
              <a:t>;</a:t>
            </a:r>
          </a:p>
          <a:p>
            <a:pPr marL="7701" lvl="0" algn="just">
              <a:spcBef>
                <a:spcPts val="61"/>
              </a:spcBef>
              <a:tabLst>
                <a:tab pos="3931503" algn="l"/>
              </a:tabLst>
              <a:defRPr/>
            </a:pPr>
            <a:r>
              <a:rPr lang="en-US" altLang="en-US" sz="2200" dirty="0">
                <a:latin typeface="Playfair Display" charset="0"/>
              </a:rPr>
              <a:t>unsigned short </a:t>
            </a:r>
            <a:r>
              <a:rPr lang="en-US" altLang="en-US" sz="2200" dirty="0" err="1">
                <a:latin typeface="Playfair Display" charset="0"/>
              </a:rPr>
              <a:t>int</a:t>
            </a:r>
            <a:r>
              <a:rPr lang="en-US" altLang="en-US" sz="2200" dirty="0">
                <a:latin typeface="Playfair Display" charset="0"/>
              </a:rPr>
              <a:t> </a:t>
            </a:r>
            <a:r>
              <a:rPr lang="en-US" altLang="en-US" sz="2200" dirty="0" err="1">
                <a:latin typeface="Playfair Display" charset="0"/>
              </a:rPr>
              <a:t>acc_no</a:t>
            </a:r>
            <a:r>
              <a:rPr lang="en-US" altLang="en-US" sz="2200" dirty="0">
                <a:latin typeface="Playfair Display" charset="0"/>
              </a:rPr>
              <a:t>;</a:t>
            </a:r>
          </a:p>
          <a:p>
            <a:pPr marL="7701" lvl="0" algn="just">
              <a:spcBef>
                <a:spcPts val="61"/>
              </a:spcBef>
              <a:tabLst>
                <a:tab pos="3931503" algn="l"/>
              </a:tabLst>
              <a:defRPr/>
            </a:pPr>
            <a:endParaRPr lang="en-US" altLang="en-US" sz="2200" dirty="0">
              <a:latin typeface="Playfair Display" charset="0"/>
            </a:endParaRPr>
          </a:p>
          <a:p>
            <a:pPr marL="7701" lvl="0" algn="just">
              <a:spcBef>
                <a:spcPts val="61"/>
              </a:spcBef>
              <a:tabLst>
                <a:tab pos="3931503" algn="l"/>
              </a:tabLst>
              <a:defRPr/>
            </a:pPr>
            <a:r>
              <a:rPr lang="en-US" altLang="en-US" sz="2400" b="1" i="1" dirty="0">
                <a:latin typeface="Playfair Display" charset="0"/>
              </a:rPr>
              <a:t>Initializing Variables</a:t>
            </a:r>
          </a:p>
          <a:p>
            <a:pPr marL="7701">
              <a:spcBef>
                <a:spcPts val="61"/>
              </a:spcBef>
              <a:tabLst>
                <a:tab pos="3931503" algn="l"/>
              </a:tabLst>
              <a:defRPr/>
            </a:pPr>
            <a:r>
              <a:rPr lang="en-US" altLang="en-US" sz="2200" dirty="0">
                <a:latin typeface="Playfair Display" charset="0"/>
              </a:rPr>
              <a:t>While declaring the variables, we can also initialize them with some value. For example,</a:t>
            </a:r>
          </a:p>
          <a:p>
            <a:pPr marL="7701">
              <a:spcBef>
                <a:spcPts val="61"/>
              </a:spcBef>
              <a:tabLst>
                <a:tab pos="3931503" algn="l"/>
              </a:tabLst>
              <a:defRPr/>
            </a:pPr>
            <a:r>
              <a:rPr lang="en-US" altLang="en-US" sz="2200" dirty="0" err="1">
                <a:latin typeface="Playfair Display" charset="0"/>
              </a:rPr>
              <a:t>int</a:t>
            </a:r>
            <a:r>
              <a:rPr lang="en-US" altLang="en-US" sz="2200" dirty="0">
                <a:latin typeface="Playfair Display" charset="0"/>
              </a:rPr>
              <a:t> </a:t>
            </a:r>
            <a:r>
              <a:rPr lang="en-US" altLang="en-US" sz="2200" dirty="0" err="1">
                <a:latin typeface="Playfair Display" charset="0"/>
              </a:rPr>
              <a:t>emp_num</a:t>
            </a:r>
            <a:r>
              <a:rPr lang="en-US" altLang="en-US" sz="2200" dirty="0">
                <a:latin typeface="Playfair Display" charset="0"/>
              </a:rPr>
              <a:t> = 7;</a:t>
            </a:r>
          </a:p>
          <a:p>
            <a:pPr marL="7701">
              <a:spcBef>
                <a:spcPts val="61"/>
              </a:spcBef>
              <a:tabLst>
                <a:tab pos="3931503" algn="l"/>
              </a:tabLst>
              <a:defRPr/>
            </a:pPr>
            <a:r>
              <a:rPr lang="en-US" altLang="en-US" sz="2200" dirty="0">
                <a:latin typeface="Playfair Display" charset="0"/>
              </a:rPr>
              <a:t>float salary = 9800.99</a:t>
            </a:r>
          </a:p>
          <a:p>
            <a:pPr marL="7701">
              <a:spcBef>
                <a:spcPts val="61"/>
              </a:spcBef>
              <a:tabLst>
                <a:tab pos="3931503" algn="l"/>
              </a:tabLst>
              <a:defRPr/>
            </a:pPr>
            <a:r>
              <a:rPr lang="en-US" altLang="en-US" sz="2200" dirty="0">
                <a:latin typeface="Playfair Display" charset="0"/>
              </a:rPr>
              <a:t>char grade = ‘A’;</a:t>
            </a:r>
          </a:p>
          <a:p>
            <a:pPr marL="7701">
              <a:spcBef>
                <a:spcPts val="61"/>
              </a:spcBef>
              <a:tabLst>
                <a:tab pos="3931503" algn="l"/>
              </a:tabLst>
              <a:defRPr/>
            </a:pPr>
            <a:r>
              <a:rPr lang="en-US" altLang="en-US" sz="2200" dirty="0">
                <a:latin typeface="Playfair Display" charset="0"/>
              </a:rPr>
              <a:t>double </a:t>
            </a:r>
            <a:r>
              <a:rPr lang="en-US" altLang="en-US" sz="2200" dirty="0" err="1">
                <a:latin typeface="Playfair Display" charset="0"/>
              </a:rPr>
              <a:t>balance_amount</a:t>
            </a:r>
            <a:r>
              <a:rPr lang="en-US" altLang="en-US" sz="2200" dirty="0">
                <a:latin typeface="Playfair Display" charset="0"/>
              </a:rPr>
              <a:t> = 100000000;</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1A3527EC-EB13-1830-458E-FA543822A795}"/>
              </a:ext>
            </a:extLst>
          </p:cNvPr>
          <p:cNvSpPr>
            <a:spLocks noGrp="1"/>
          </p:cNvSpPr>
          <p:nvPr>
            <p:ph type="sldNum" sz="quarter" idx="12"/>
          </p:nvPr>
        </p:nvSpPr>
        <p:spPr/>
        <p:txBody>
          <a:bodyPr/>
          <a:lstStyle/>
          <a:p>
            <a:fld id="{BD2F25B1-772B-4657-B612-956E12C3ADD2}" type="slidenum">
              <a:rPr lang="en-IN" smtClean="0"/>
              <a:t>24</a:t>
            </a:fld>
            <a:endParaRPr lang="en-IN"/>
          </a:p>
        </p:txBody>
      </p:sp>
    </p:spTree>
    <p:extLst>
      <p:ext uri="{BB962C8B-B14F-4D97-AF65-F5344CB8AC3E}">
        <p14:creationId xmlns:p14="http://schemas.microsoft.com/office/powerpoint/2010/main" val="2400660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312233" y="871498"/>
            <a:ext cx="11534705" cy="5565319"/>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200" b="1" dirty="0">
                <a:latin typeface="Playfair Display" charset="0"/>
              </a:rPr>
              <a:t>Constants</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A constant is a value or an identifier whose value cannot be altered in a program. For example: 1, 2.5, </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As mentioned, an identifier also can be defined as a constant. </a:t>
            </a:r>
            <a:r>
              <a:rPr lang="en-US" altLang="en-US" sz="2200" dirty="0" err="1">
                <a:latin typeface="Playfair Display" charset="0"/>
              </a:rPr>
              <a:t>eg</a:t>
            </a:r>
            <a:r>
              <a:rPr lang="en-US" altLang="en-US" sz="2200" dirty="0">
                <a:latin typeface="Playfair Display" charset="0"/>
              </a:rPr>
              <a:t>. </a:t>
            </a:r>
            <a:r>
              <a:rPr lang="en-US" altLang="en-US" sz="2200" dirty="0" err="1">
                <a:latin typeface="Playfair Display" charset="0"/>
              </a:rPr>
              <a:t>const</a:t>
            </a:r>
            <a:r>
              <a:rPr lang="en-US" altLang="en-US" sz="2200" dirty="0">
                <a:latin typeface="Playfair Display" charset="0"/>
              </a:rPr>
              <a:t> double PI = 3.14</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Here, PI is a constant. Basically what it means is that, PI and 3.14 is same for this program.</a:t>
            </a:r>
          </a:p>
          <a:p>
            <a:pPr marL="7701" algn="just">
              <a:spcBef>
                <a:spcPts val="61"/>
              </a:spcBef>
              <a:tabLst>
                <a:tab pos="3931503" algn="l"/>
              </a:tabLst>
              <a:defRPr/>
            </a:pPr>
            <a:r>
              <a:rPr lang="en-US" altLang="en-US" sz="2200" b="1" i="1" dirty="0">
                <a:latin typeface="Playfair Display" charset="0"/>
              </a:rPr>
              <a:t>Integer constants</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A integer constant is a numeric constant (associated with number) without any fractional or exponential part. There are three types of integer constants in C programming:</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decimal constant (base 10)  ex:  10,525, 22000</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octal constant (base 8)  Ex: 023,045,07</a:t>
            </a:r>
          </a:p>
          <a:p>
            <a:pPr marL="350601" indent="-342900" algn="just">
              <a:spcBef>
                <a:spcPts val="61"/>
              </a:spcBef>
              <a:buFont typeface="Arial" panose="020B0604020202020204" pitchFamily="34" charset="0"/>
              <a:buChar char="•"/>
              <a:tabLst>
                <a:tab pos="3931503" algn="l"/>
              </a:tabLst>
              <a:defRPr/>
            </a:pPr>
            <a:r>
              <a:rPr lang="en-US" altLang="en-US" sz="2200" dirty="0">
                <a:latin typeface="Playfair Display" charset="0"/>
              </a:rPr>
              <a:t>hexadecimal constant (base 16)  Ex:   0x24.   oxA5, 0x72b</a:t>
            </a:r>
          </a:p>
          <a:p>
            <a:pPr marL="7701" algn="just">
              <a:spcBef>
                <a:spcPts val="61"/>
              </a:spcBef>
              <a:tabLst>
                <a:tab pos="3931503" algn="l"/>
              </a:tabLst>
              <a:defRPr/>
            </a:pPr>
            <a:r>
              <a:rPr lang="en-US" altLang="en-US" sz="2200" b="1" i="1" dirty="0">
                <a:latin typeface="Playfair Display" charset="0"/>
              </a:rPr>
              <a:t>Declaring Constants</a:t>
            </a:r>
          </a:p>
          <a:p>
            <a:pPr marL="7701" algn="just">
              <a:spcBef>
                <a:spcPts val="61"/>
              </a:spcBef>
              <a:tabLst>
                <a:tab pos="3931503" algn="l"/>
              </a:tabLst>
              <a:defRPr/>
            </a:pPr>
            <a:r>
              <a:rPr lang="en-US" altLang="en-US" sz="2200" dirty="0">
                <a:latin typeface="Playfair Display" charset="0"/>
              </a:rPr>
              <a:t>To declare a constant, precede the normal variable declaration with </a:t>
            </a:r>
            <a:r>
              <a:rPr lang="en-US" altLang="en-US" sz="2200" dirty="0" err="1">
                <a:latin typeface="Playfair Display" charset="0"/>
              </a:rPr>
              <a:t>const</a:t>
            </a:r>
            <a:r>
              <a:rPr lang="en-US" altLang="en-US" sz="2200" dirty="0">
                <a:latin typeface="Playfair Display" charset="0"/>
              </a:rPr>
              <a:t> keyword and assign it a value.</a:t>
            </a:r>
          </a:p>
          <a:p>
            <a:pPr marL="7701" algn="just">
              <a:spcBef>
                <a:spcPts val="61"/>
              </a:spcBef>
              <a:tabLst>
                <a:tab pos="3931503" algn="l"/>
              </a:tabLst>
              <a:defRPr/>
            </a:pPr>
            <a:r>
              <a:rPr lang="en-US" altLang="en-US" sz="2200" dirty="0" err="1">
                <a:latin typeface="Playfair Display" charset="0"/>
              </a:rPr>
              <a:t>const</a:t>
            </a:r>
            <a:r>
              <a:rPr lang="en-US" altLang="en-US" sz="2200" dirty="0">
                <a:latin typeface="Playfair Display" charset="0"/>
              </a:rPr>
              <a:t> float pi = 3.14;</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2305285D-D89B-F245-31E9-3B46698A1E37}"/>
              </a:ext>
            </a:extLst>
          </p:cNvPr>
          <p:cNvSpPr>
            <a:spLocks noGrp="1"/>
          </p:cNvSpPr>
          <p:nvPr>
            <p:ph type="sldNum" sz="quarter" idx="12"/>
          </p:nvPr>
        </p:nvSpPr>
        <p:spPr/>
        <p:txBody>
          <a:bodyPr/>
          <a:lstStyle/>
          <a:p>
            <a:fld id="{BD2F25B1-772B-4657-B612-956E12C3ADD2}" type="slidenum">
              <a:rPr lang="en-IN" smtClean="0"/>
              <a:t>25</a:t>
            </a:fld>
            <a:endParaRPr lang="en-IN"/>
          </a:p>
        </p:txBody>
      </p:sp>
    </p:spTree>
    <p:extLst>
      <p:ext uri="{BB962C8B-B14F-4D97-AF65-F5344CB8AC3E}">
        <p14:creationId xmlns:p14="http://schemas.microsoft.com/office/powerpoint/2010/main" val="1900633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4924118"/>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Constants</a:t>
            </a:r>
          </a:p>
          <a:p>
            <a:pPr marL="7701" algn="just">
              <a:spcBef>
                <a:spcPts val="61"/>
              </a:spcBef>
              <a:tabLst>
                <a:tab pos="3931503" algn="l"/>
              </a:tabLst>
              <a:defRPr/>
            </a:pPr>
            <a:endParaRPr lang="en-US" altLang="en-US" sz="2400" b="1" dirty="0">
              <a:latin typeface="Playfair Display" charset="0"/>
            </a:endParaRPr>
          </a:p>
          <a:p>
            <a:pPr marL="7701" algn="just">
              <a:spcBef>
                <a:spcPts val="61"/>
              </a:spcBef>
              <a:tabLst>
                <a:tab pos="3931503" algn="l"/>
              </a:tabLst>
              <a:defRPr/>
            </a:pPr>
            <a:r>
              <a:rPr lang="en-US" altLang="en-US" sz="2400" b="1" i="1" dirty="0">
                <a:latin typeface="Playfair Display" charset="0"/>
              </a:rPr>
              <a:t>Floating-point constants</a:t>
            </a:r>
          </a:p>
          <a:p>
            <a:pPr marL="7701" algn="just">
              <a:spcBef>
                <a:spcPts val="61"/>
              </a:spcBef>
              <a:tabLst>
                <a:tab pos="3931503" algn="l"/>
              </a:tabLst>
              <a:defRPr/>
            </a:pPr>
            <a:r>
              <a:rPr lang="en-US" altLang="en-US" sz="2400" dirty="0">
                <a:latin typeface="Playfair Display" charset="0"/>
              </a:rPr>
              <a:t>A floating point constant is a numeric constant that has either a fractional form or an exponent form. For example: 2.0,0.0000234,-0.22E-5</a:t>
            </a: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r>
              <a:rPr lang="en-US" altLang="en-US" sz="2400" b="1" i="1" dirty="0">
                <a:latin typeface="Playfair Display" charset="0"/>
              </a:rPr>
              <a:t>Character constants</a:t>
            </a:r>
          </a:p>
          <a:p>
            <a:pPr marL="7701" algn="just">
              <a:spcBef>
                <a:spcPts val="61"/>
              </a:spcBef>
              <a:tabLst>
                <a:tab pos="3931503" algn="l"/>
              </a:tabLst>
              <a:defRPr/>
            </a:pPr>
            <a:r>
              <a:rPr lang="en-US" altLang="en-US" sz="2400" dirty="0">
                <a:latin typeface="Playfair Display" charset="0"/>
              </a:rPr>
              <a:t>A character constant is a constant which uses single quotation around characters. For example: 'a', 'l', 'm', 'F'</a:t>
            </a: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r>
              <a:rPr lang="en-US" altLang="en-US" sz="2400" b="1" i="1" dirty="0">
                <a:latin typeface="Playfair Display" charset="0"/>
              </a:rPr>
              <a:t>String constants</a:t>
            </a:r>
          </a:p>
          <a:p>
            <a:pPr marL="7701" algn="just">
              <a:spcBef>
                <a:spcPts val="61"/>
              </a:spcBef>
              <a:tabLst>
                <a:tab pos="3931503" algn="l"/>
              </a:tabLst>
              <a:defRPr/>
            </a:pPr>
            <a:r>
              <a:rPr lang="en-US" altLang="en-US" sz="2400" dirty="0">
                <a:latin typeface="Playfair Display" charset="0"/>
              </a:rPr>
              <a:t>String constants are the constants which are enclosed in a pair of double-quote marks. For example: "good" ,"x", "Earth is round\n"</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3596DF23-D937-98E3-337E-84E56B82F69F}"/>
              </a:ext>
            </a:extLst>
          </p:cNvPr>
          <p:cNvSpPr>
            <a:spLocks noGrp="1"/>
          </p:cNvSpPr>
          <p:nvPr>
            <p:ph type="sldNum" sz="quarter" idx="12"/>
          </p:nvPr>
        </p:nvSpPr>
        <p:spPr/>
        <p:txBody>
          <a:bodyPr/>
          <a:lstStyle/>
          <a:p>
            <a:fld id="{BD2F25B1-772B-4657-B612-956E12C3ADD2}" type="slidenum">
              <a:rPr lang="en-IN" smtClean="0"/>
              <a:t>26</a:t>
            </a:fld>
            <a:endParaRPr lang="en-IN"/>
          </a:p>
        </p:txBody>
      </p:sp>
    </p:spTree>
    <p:extLst>
      <p:ext uri="{BB962C8B-B14F-4D97-AF65-F5344CB8AC3E}">
        <p14:creationId xmlns:p14="http://schemas.microsoft.com/office/powerpoint/2010/main" val="2949996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334538" y="807867"/>
            <a:ext cx="11512401" cy="5978253"/>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Escape Sequences</a:t>
            </a:r>
          </a:p>
          <a:p>
            <a:pPr algn="just"/>
            <a:r>
              <a:rPr lang="en-US" altLang="en-US" sz="2400" dirty="0">
                <a:latin typeface="Arial" panose="020B0604020202020204" pitchFamily="34" charset="0"/>
                <a:cs typeface="Arial" panose="020B0604020202020204" pitchFamily="34" charset="0"/>
              </a:rPr>
              <a:t>Sometimes, it is necessary to use characters which cannot be typed or has special</a:t>
            </a:r>
            <a:r>
              <a:rPr lang="en-I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meaning in C programming. For example: newline(enter), tab, question mark etc. In order to use these characters, escape sequence is used.</a:t>
            </a:r>
          </a:p>
          <a:p>
            <a:pPr algn="just"/>
            <a:r>
              <a:rPr lang="en-US" altLang="en-US" sz="2400" dirty="0">
                <a:latin typeface="Arial" panose="020B0604020202020204" pitchFamily="34" charset="0"/>
                <a:cs typeface="Arial" panose="020B0604020202020204" pitchFamily="34" charset="0"/>
              </a:rPr>
              <a:t>For example: \n is used for newline. The backslash ( \ ) causes "escape" from the normal way the characters are interpreted by the </a:t>
            </a:r>
            <a:r>
              <a:rPr lang="en-US" altLang="en-US" sz="2400" dirty="0" err="1">
                <a:latin typeface="Arial" panose="020B0604020202020204" pitchFamily="34" charset="0"/>
                <a:cs typeface="Arial" panose="020B0604020202020204" pitchFamily="34" charset="0"/>
              </a:rPr>
              <a:t>compiler.escape</a:t>
            </a:r>
            <a:r>
              <a:rPr lang="en-US" altLang="en-US" sz="2400" dirty="0">
                <a:latin typeface="Arial" panose="020B0604020202020204" pitchFamily="34" charset="0"/>
                <a:cs typeface="Arial" panose="020B0604020202020204" pitchFamily="34" charset="0"/>
              </a:rPr>
              <a:t> </a:t>
            </a:r>
          </a:p>
          <a:p>
            <a:pPr algn="just"/>
            <a:r>
              <a:rPr lang="en-I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Sequences	Character</a:t>
            </a:r>
          </a:p>
          <a:p>
            <a:pPr marL="1789113" algn="just"/>
            <a:r>
              <a:rPr lang="en-US" altLang="en-US" sz="2000" dirty="0">
                <a:latin typeface="Arial" panose="020B0604020202020204" pitchFamily="34" charset="0"/>
                <a:cs typeface="Arial" panose="020B0604020202020204" pitchFamily="34" charset="0"/>
              </a:rPr>
              <a:t>\b	Backspace</a:t>
            </a:r>
          </a:p>
          <a:p>
            <a:pPr marL="1789113" algn="just"/>
            <a:r>
              <a:rPr lang="en-US" altLang="en-US" sz="2000" dirty="0">
                <a:latin typeface="Arial" panose="020B0604020202020204" pitchFamily="34" charset="0"/>
                <a:cs typeface="Arial" panose="020B0604020202020204" pitchFamily="34" charset="0"/>
              </a:rPr>
              <a:t>\f	Form feed</a:t>
            </a:r>
          </a:p>
          <a:p>
            <a:pPr marL="1789113" algn="just"/>
            <a:r>
              <a:rPr lang="en-US" altLang="en-US" sz="2000" dirty="0">
                <a:latin typeface="Arial" panose="020B0604020202020204" pitchFamily="34" charset="0"/>
                <a:cs typeface="Arial" panose="020B0604020202020204" pitchFamily="34" charset="0"/>
              </a:rPr>
              <a:t>\n	Newline</a:t>
            </a:r>
          </a:p>
          <a:p>
            <a:pPr marL="1789113" algn="just"/>
            <a:r>
              <a:rPr lang="en-US" altLang="en-US" sz="2000" dirty="0">
                <a:latin typeface="Arial" panose="020B0604020202020204" pitchFamily="34" charset="0"/>
                <a:cs typeface="Arial" panose="020B0604020202020204" pitchFamily="34" charset="0"/>
              </a:rPr>
              <a:t>\r	Return</a:t>
            </a:r>
          </a:p>
          <a:p>
            <a:pPr marL="1789113" algn="just"/>
            <a:r>
              <a:rPr lang="en-US" altLang="en-US" sz="2000" dirty="0">
                <a:latin typeface="Arial" panose="020B0604020202020204" pitchFamily="34" charset="0"/>
                <a:cs typeface="Arial" panose="020B0604020202020204" pitchFamily="34" charset="0"/>
              </a:rPr>
              <a:t>\t	Horizontal tab</a:t>
            </a:r>
          </a:p>
          <a:p>
            <a:pPr marL="1789113" algn="just"/>
            <a:r>
              <a:rPr lang="en-US" altLang="en-US" sz="2000" dirty="0">
                <a:latin typeface="Arial" panose="020B0604020202020204" pitchFamily="34" charset="0"/>
                <a:cs typeface="Arial" panose="020B0604020202020204" pitchFamily="34" charset="0"/>
              </a:rPr>
              <a:t>\v	Vertical tab</a:t>
            </a:r>
          </a:p>
          <a:p>
            <a:pPr marL="1789113" algn="just"/>
            <a:r>
              <a:rPr lang="en-US" altLang="en-US" sz="2000" dirty="0">
                <a:latin typeface="Arial" panose="020B0604020202020204" pitchFamily="34" charset="0"/>
                <a:cs typeface="Arial" panose="020B0604020202020204" pitchFamily="34" charset="0"/>
              </a:rPr>
              <a:t>\\	Backslash</a:t>
            </a:r>
          </a:p>
          <a:p>
            <a:pPr marL="1789113" algn="just"/>
            <a:r>
              <a:rPr lang="en-US" altLang="en-US" sz="2000" dirty="0">
                <a:latin typeface="Arial" panose="020B0604020202020204" pitchFamily="34" charset="0"/>
                <a:cs typeface="Arial" panose="020B0604020202020204" pitchFamily="34" charset="0"/>
              </a:rPr>
              <a:t>\'	Single quotation mark</a:t>
            </a:r>
          </a:p>
          <a:p>
            <a:pPr marL="1789113" algn="just"/>
            <a:r>
              <a:rPr lang="en-US" altLang="en-US" sz="2000" dirty="0">
                <a:latin typeface="Arial" panose="020B0604020202020204" pitchFamily="34" charset="0"/>
                <a:cs typeface="Arial" panose="020B0604020202020204" pitchFamily="34" charset="0"/>
              </a:rPr>
              <a:t>\"	Double quotation mark</a:t>
            </a:r>
          </a:p>
          <a:p>
            <a:pPr marL="1789113" algn="just"/>
            <a:r>
              <a:rPr lang="en-US" altLang="en-US" sz="2000" dirty="0">
                <a:latin typeface="Arial" panose="020B0604020202020204" pitchFamily="34" charset="0"/>
                <a:cs typeface="Arial" panose="020B0604020202020204" pitchFamily="34" charset="0"/>
              </a:rPr>
              <a:t>\?	Question mark</a:t>
            </a:r>
          </a:p>
          <a:p>
            <a:pPr marL="1789113" algn="just"/>
            <a:r>
              <a:rPr lang="en-US" altLang="en-US" sz="2000" dirty="0">
                <a:latin typeface="Arial" panose="020B0604020202020204" pitchFamily="34" charset="0"/>
                <a:cs typeface="Arial" panose="020B0604020202020204" pitchFamily="34" charset="0"/>
              </a:rPr>
              <a:t>\0	Null character</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71DD6014-8719-CB8C-2845-F9675A6BF68E}"/>
              </a:ext>
            </a:extLst>
          </p:cNvPr>
          <p:cNvSpPr>
            <a:spLocks noGrp="1"/>
          </p:cNvSpPr>
          <p:nvPr>
            <p:ph type="sldNum" sz="quarter" idx="12"/>
          </p:nvPr>
        </p:nvSpPr>
        <p:spPr/>
        <p:txBody>
          <a:bodyPr/>
          <a:lstStyle/>
          <a:p>
            <a:fld id="{BD2F25B1-772B-4657-B612-956E12C3ADD2}" type="slidenum">
              <a:rPr lang="en-IN" smtClean="0"/>
              <a:t>27</a:t>
            </a:fld>
            <a:endParaRPr lang="en-IN"/>
          </a:p>
        </p:txBody>
      </p:sp>
    </p:spTree>
    <p:extLst>
      <p:ext uri="{BB962C8B-B14F-4D97-AF65-F5344CB8AC3E}">
        <p14:creationId xmlns:p14="http://schemas.microsoft.com/office/powerpoint/2010/main" val="3564128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692062"/>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26" b="1" dirty="0">
                <a:latin typeface="Playfair Display" charset="0"/>
              </a:rPr>
              <a:t>Operators in C</a:t>
            </a:r>
          </a:p>
          <a:p>
            <a:pPr marL="7701">
              <a:spcBef>
                <a:spcPts val="61"/>
              </a:spcBef>
              <a:tabLst>
                <a:tab pos="3931503" algn="l"/>
              </a:tabLst>
              <a:defRPr/>
            </a:pPr>
            <a:endParaRPr lang="en-US" altLang="en-US" sz="194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91768172"/>
              </p:ext>
            </p:extLst>
          </p:nvPr>
        </p:nvGraphicFramePr>
        <p:xfrm>
          <a:off x="998635" y="2667112"/>
          <a:ext cx="7390620" cy="2416193"/>
        </p:xfrm>
        <a:graphic>
          <a:graphicData uri="http://schemas.openxmlformats.org/drawingml/2006/table">
            <a:tbl>
              <a:tblPr/>
              <a:tblGrid>
                <a:gridCol w="3616904">
                  <a:extLst>
                    <a:ext uri="{9D8B030D-6E8A-4147-A177-3AD203B41FA5}">
                      <a16:colId xmlns:a16="http://schemas.microsoft.com/office/drawing/2014/main" val="20000"/>
                    </a:ext>
                  </a:extLst>
                </a:gridCol>
                <a:gridCol w="3773716">
                  <a:extLst>
                    <a:ext uri="{9D8B030D-6E8A-4147-A177-3AD203B41FA5}">
                      <a16:colId xmlns:a16="http://schemas.microsoft.com/office/drawing/2014/main" val="20001"/>
                    </a:ext>
                  </a:extLst>
                </a:gridCol>
              </a:tblGrid>
              <a:tr h="2416193">
                <a:tc>
                  <a:txBody>
                    <a:bodyPr/>
                    <a:lstStyle/>
                    <a:p>
                      <a:pPr marL="342900" indent="-342900">
                        <a:buFont typeface="Arial" panose="020B0604020202020204" pitchFamily="34" charset="0"/>
                        <a:buChar char="•"/>
                      </a:pPr>
                      <a:r>
                        <a:rPr lang="en-US" sz="2400" b="0" i="0" dirty="0">
                          <a:solidFill>
                            <a:srgbClr val="000000"/>
                          </a:solidFill>
                          <a:effectLst/>
                          <a:latin typeface="Playfair Display"/>
                        </a:rPr>
                        <a:t>Arithmetic operators </a:t>
                      </a:r>
                    </a:p>
                    <a:p>
                      <a:pPr marL="342900" indent="-342900">
                        <a:buFont typeface="Arial" panose="020B0604020202020204" pitchFamily="34" charset="0"/>
                        <a:buChar char="•"/>
                      </a:pPr>
                      <a:r>
                        <a:rPr lang="en-US" sz="2400" b="0" i="0" dirty="0">
                          <a:solidFill>
                            <a:srgbClr val="000000"/>
                          </a:solidFill>
                          <a:effectLst/>
                          <a:latin typeface="Playfair Display"/>
                        </a:rPr>
                        <a:t>Equality operators </a:t>
                      </a:r>
                    </a:p>
                    <a:p>
                      <a:pPr marL="342900" indent="-342900">
                        <a:buFont typeface="Arial" panose="020B0604020202020204" pitchFamily="34" charset="0"/>
                        <a:buChar char="•"/>
                      </a:pPr>
                      <a:r>
                        <a:rPr lang="en-US" sz="2400" b="0" i="0" dirty="0">
                          <a:solidFill>
                            <a:srgbClr val="000000"/>
                          </a:solidFill>
                          <a:effectLst/>
                          <a:latin typeface="Playfair Display"/>
                        </a:rPr>
                        <a:t>Unary operators </a:t>
                      </a:r>
                    </a:p>
                    <a:p>
                      <a:pPr marL="342900" indent="-342900">
                        <a:buFont typeface="Arial" panose="020B0604020202020204" pitchFamily="34" charset="0"/>
                        <a:buChar char="•"/>
                      </a:pPr>
                      <a:r>
                        <a:rPr lang="en-US" sz="2400" b="0" i="0" dirty="0">
                          <a:solidFill>
                            <a:srgbClr val="000000"/>
                          </a:solidFill>
                          <a:effectLst/>
                          <a:latin typeface="Playfair Display"/>
                        </a:rPr>
                        <a:t>Bitwise operators </a:t>
                      </a:r>
                    </a:p>
                    <a:p>
                      <a:pPr marL="342900" indent="-342900">
                        <a:buFont typeface="Arial" panose="020B0604020202020204" pitchFamily="34" charset="0"/>
                        <a:buChar char="•"/>
                      </a:pPr>
                      <a:r>
                        <a:rPr lang="en-US" sz="2400" b="0" i="0" dirty="0">
                          <a:solidFill>
                            <a:srgbClr val="000000"/>
                          </a:solidFill>
                          <a:effectLst/>
                          <a:latin typeface="Playfair Display"/>
                        </a:rPr>
                        <a:t>Comma operator </a:t>
                      </a:r>
                      <a:endParaRPr lang="en-US" sz="2400" dirty="0">
                        <a:effectLst/>
                        <a:latin typeface="Playfair Display"/>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42900" indent="-342900">
                        <a:buFont typeface="Arial" panose="020B0604020202020204" pitchFamily="34" charset="0"/>
                        <a:buChar char="•"/>
                      </a:pPr>
                      <a:r>
                        <a:rPr lang="en-US" sz="2400" b="0" i="0" dirty="0">
                          <a:solidFill>
                            <a:srgbClr val="000000"/>
                          </a:solidFill>
                          <a:effectLst/>
                          <a:latin typeface="Playfair Display"/>
                        </a:rPr>
                        <a:t>Relational operators</a:t>
                      </a:r>
                    </a:p>
                    <a:p>
                      <a:pPr marL="342900" indent="-342900">
                        <a:buFont typeface="Arial" panose="020B0604020202020204" pitchFamily="34" charset="0"/>
                        <a:buChar char="•"/>
                      </a:pPr>
                      <a:r>
                        <a:rPr lang="en-US" sz="2400" b="0" i="0" dirty="0">
                          <a:solidFill>
                            <a:srgbClr val="000000"/>
                          </a:solidFill>
                          <a:effectLst/>
                          <a:latin typeface="Playfair Display"/>
                        </a:rPr>
                        <a:t>Logical operators</a:t>
                      </a:r>
                    </a:p>
                    <a:p>
                      <a:pPr marL="342900" indent="-342900">
                        <a:buFont typeface="Arial" panose="020B0604020202020204" pitchFamily="34" charset="0"/>
                        <a:buChar char="•"/>
                      </a:pPr>
                      <a:r>
                        <a:rPr lang="en-US" sz="2400" b="0" i="0" dirty="0">
                          <a:solidFill>
                            <a:srgbClr val="000000"/>
                          </a:solidFill>
                          <a:effectLst/>
                          <a:latin typeface="Playfair Display"/>
                        </a:rPr>
                        <a:t>Conditional operator</a:t>
                      </a:r>
                    </a:p>
                    <a:p>
                      <a:pPr marL="342900" indent="-342900">
                        <a:buFont typeface="Arial" panose="020B0604020202020204" pitchFamily="34" charset="0"/>
                        <a:buChar char="•"/>
                      </a:pPr>
                      <a:r>
                        <a:rPr lang="en-US" sz="2400" b="0" i="0" dirty="0">
                          <a:solidFill>
                            <a:srgbClr val="000000"/>
                          </a:solidFill>
                          <a:effectLst/>
                          <a:latin typeface="Playfair Display"/>
                        </a:rPr>
                        <a:t>Assignment operators</a:t>
                      </a:r>
                    </a:p>
                    <a:p>
                      <a:pPr marL="342900" indent="-342900">
                        <a:buFont typeface="Arial" panose="020B0604020202020204" pitchFamily="34" charset="0"/>
                        <a:buChar char="•"/>
                      </a:pPr>
                      <a:r>
                        <a:rPr lang="en-US" sz="2400" b="0" i="0" dirty="0">
                          <a:solidFill>
                            <a:srgbClr val="000000"/>
                          </a:solidFill>
                          <a:effectLst/>
                          <a:latin typeface="Playfair Display"/>
                        </a:rPr>
                        <a:t>Size of operator</a:t>
                      </a:r>
                      <a:endParaRPr lang="en-US" sz="2400" dirty="0">
                        <a:effectLst/>
                        <a:latin typeface="Playfair Display"/>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Rectangle 2"/>
          <p:cNvSpPr>
            <a:spLocks noChangeArrowheads="1"/>
          </p:cNvSpPr>
          <p:nvPr/>
        </p:nvSpPr>
        <p:spPr bwMode="auto">
          <a:xfrm>
            <a:off x="824466" y="1421867"/>
            <a:ext cx="1044680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Playfair Display"/>
              </a:rPr>
              <a:t>C language supports different types of operators, which can be used with variables and constants to form expressions. These operators can be categorized into the following major groups:</a:t>
            </a:r>
            <a:endParaRPr kumimoji="0" lang="en-US" altLang="en-US" sz="2400" b="0" i="0" u="none" strike="noStrike" cap="none" normalizeH="0" baseline="0" dirty="0">
              <a:ln>
                <a:noFill/>
              </a:ln>
              <a:solidFill>
                <a:schemeClr val="tx1"/>
              </a:solidFill>
              <a:effectLst/>
              <a:latin typeface="Playfair Display"/>
            </a:endParaRPr>
          </a:p>
        </p:txBody>
      </p:sp>
      <p:sp>
        <p:nvSpPr>
          <p:cNvPr id="2" name="Slide Number Placeholder 1">
            <a:extLst>
              <a:ext uri="{FF2B5EF4-FFF2-40B4-BE49-F238E27FC236}">
                <a16:creationId xmlns:a16="http://schemas.microsoft.com/office/drawing/2014/main" id="{4BB5BC64-5001-8099-7B47-C940787E3DAF}"/>
              </a:ext>
            </a:extLst>
          </p:cNvPr>
          <p:cNvSpPr>
            <a:spLocks noGrp="1"/>
          </p:cNvSpPr>
          <p:nvPr>
            <p:ph type="sldNum" sz="quarter" idx="12"/>
          </p:nvPr>
        </p:nvSpPr>
        <p:spPr/>
        <p:txBody>
          <a:bodyPr/>
          <a:lstStyle/>
          <a:p>
            <a:fld id="{BD2F25B1-772B-4657-B612-956E12C3ADD2}" type="slidenum">
              <a:rPr lang="en-IN" smtClean="0"/>
              <a:t>28</a:t>
            </a:fld>
            <a:endParaRPr lang="en-IN"/>
          </a:p>
        </p:txBody>
      </p:sp>
    </p:spTree>
    <p:extLst>
      <p:ext uri="{BB962C8B-B14F-4D97-AF65-F5344CB8AC3E}">
        <p14:creationId xmlns:p14="http://schemas.microsoft.com/office/powerpoint/2010/main" val="42225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523875" y="5474086"/>
            <a:ext cx="10631633" cy="49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nSpc>
                <a:spcPct val="150000"/>
              </a:lnSpc>
              <a:spcBef>
                <a:spcPts val="61"/>
              </a:spcBef>
            </a:pPr>
            <a:r>
              <a:rPr lang="en-US" altLang="en-US" sz="2400" dirty="0">
                <a:latin typeface="Playfair Display"/>
                <a:cs typeface="Times New Roman" panose="02020603050405020304" pitchFamily="18" charset="0"/>
              </a:rPr>
              <a:t>a and b (on which the operator is applied) are called operands.</a:t>
            </a: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1523187"/>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b="1" dirty="0">
                <a:latin typeface="Playfair Display" charset="0"/>
              </a:rPr>
              <a:t>Arithmetic Operators</a:t>
            </a:r>
          </a:p>
          <a:p>
            <a:pPr marL="7701">
              <a:spcBef>
                <a:spcPts val="61"/>
              </a:spcBef>
              <a:tabLst>
                <a:tab pos="3931503" algn="l"/>
              </a:tabLst>
              <a:defRPr/>
            </a:pPr>
            <a:r>
              <a:rPr lang="en-US" altLang="en-US" sz="2400" dirty="0">
                <a:latin typeface="Playfair Display" charset="0"/>
              </a:rPr>
              <a:t>Consider three variables declared as,</a:t>
            </a:r>
          </a:p>
          <a:p>
            <a:pPr marL="7701">
              <a:spcBef>
                <a:spcPts val="61"/>
              </a:spcBef>
              <a:tabLst>
                <a:tab pos="3931503" algn="l"/>
              </a:tabLst>
              <a:defRPr/>
            </a:pPr>
            <a:r>
              <a:rPr lang="en-US" altLang="en-US" sz="2400" dirty="0" err="1">
                <a:latin typeface="Bahnschrift Condensed" panose="020B0502040204020203" pitchFamily="34" charset="0"/>
              </a:rPr>
              <a:t>int</a:t>
            </a:r>
            <a:r>
              <a:rPr lang="en-US" altLang="en-US" sz="2400" dirty="0">
                <a:latin typeface="Bahnschrift Condensed" panose="020B0502040204020203" pitchFamily="34" charset="0"/>
              </a:rPr>
              <a:t> a=9, b=3, result;</a:t>
            </a:r>
          </a:p>
          <a:p>
            <a:pPr marL="7701">
              <a:spcBef>
                <a:spcPts val="61"/>
              </a:spcBef>
              <a:tabLst>
                <a:tab pos="3931503" algn="l"/>
              </a:tabLst>
              <a:defRPr/>
            </a:pPr>
            <a:r>
              <a:rPr lang="en-US" altLang="en-US" sz="2400" dirty="0">
                <a:latin typeface="Playfair Display" charset="0"/>
              </a:rPr>
              <a:t>Table shows the arithmetic operators, their syntax, and usage in C language.</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a:blip r:embed="rId3"/>
          <a:stretch>
            <a:fillRect/>
          </a:stretch>
        </p:blipFill>
        <p:spPr>
          <a:xfrm>
            <a:off x="523875" y="2759461"/>
            <a:ext cx="11144250" cy="2714625"/>
          </a:xfrm>
          <a:prstGeom prst="rect">
            <a:avLst/>
          </a:prstGeom>
          <a:ln>
            <a:solidFill>
              <a:schemeClr val="tx1"/>
            </a:solidFill>
          </a:ln>
        </p:spPr>
      </p:pic>
      <p:sp>
        <p:nvSpPr>
          <p:cNvPr id="13" name="object 2"/>
          <p:cNvSpPr txBox="1">
            <a:spLocks noChangeArrowheads="1"/>
          </p:cNvSpPr>
          <p:nvPr/>
        </p:nvSpPr>
        <p:spPr bwMode="auto">
          <a:xfrm>
            <a:off x="523874" y="2282976"/>
            <a:ext cx="11144251" cy="49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Arithmetic operators</a:t>
            </a:r>
          </a:p>
        </p:txBody>
      </p:sp>
      <p:sp>
        <p:nvSpPr>
          <p:cNvPr id="3" name="Slide Number Placeholder 2">
            <a:extLst>
              <a:ext uri="{FF2B5EF4-FFF2-40B4-BE49-F238E27FC236}">
                <a16:creationId xmlns:a16="http://schemas.microsoft.com/office/drawing/2014/main" id="{E0F9E099-9C9F-7A67-066A-B261F43B232F}"/>
              </a:ext>
            </a:extLst>
          </p:cNvPr>
          <p:cNvSpPr>
            <a:spLocks noGrp="1"/>
          </p:cNvSpPr>
          <p:nvPr>
            <p:ph type="sldNum" sz="quarter" idx="12"/>
          </p:nvPr>
        </p:nvSpPr>
        <p:spPr/>
        <p:txBody>
          <a:bodyPr/>
          <a:lstStyle/>
          <a:p>
            <a:fld id="{BD2F25B1-772B-4657-B612-956E12C3ADD2}" type="slidenum">
              <a:rPr lang="en-IN" smtClean="0"/>
              <a:t>29</a:t>
            </a:fld>
            <a:endParaRPr lang="en-IN"/>
          </a:p>
        </p:txBody>
      </p:sp>
    </p:spTree>
    <p:extLst>
      <p:ext uri="{BB962C8B-B14F-4D97-AF65-F5344CB8AC3E}">
        <p14:creationId xmlns:p14="http://schemas.microsoft.com/office/powerpoint/2010/main" val="262811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5591993"/>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800" b="1" dirty="0">
                <a:latin typeface="Playfair Display" charset="0"/>
              </a:rPr>
              <a:t>Introduction</a:t>
            </a:r>
          </a:p>
          <a:p>
            <a:pPr marL="7701" algn="just">
              <a:spcBef>
                <a:spcPts val="61"/>
              </a:spcBef>
              <a:tabLst>
                <a:tab pos="3931503" algn="l"/>
              </a:tabLst>
              <a:defRPr/>
            </a:pPr>
            <a:r>
              <a:rPr lang="en-US" altLang="en-US" sz="2800" b="1" dirty="0">
                <a:latin typeface="Playfair Display" charset="0"/>
              </a:rPr>
              <a:t>C Orientation</a:t>
            </a:r>
          </a:p>
          <a:p>
            <a:pPr marL="7701" algn="just">
              <a:spcBef>
                <a:spcPts val="61"/>
              </a:spcBef>
              <a:tabLst>
                <a:tab pos="3931503" algn="l"/>
              </a:tabLst>
              <a:defRPr/>
            </a:pPr>
            <a:endParaRPr lang="en-US" altLang="en-US" sz="2800" dirty="0">
              <a:latin typeface="Playfair Display" charset="0"/>
            </a:endParaRPr>
          </a:p>
          <a:p>
            <a:pPr marL="350601" indent="-342900" algn="just">
              <a:spcBef>
                <a:spcPts val="61"/>
              </a:spcBef>
              <a:buFont typeface="Arial" panose="020B0604020202020204" pitchFamily="34" charset="0"/>
              <a:buChar char="•"/>
              <a:tabLst>
                <a:tab pos="3931503" algn="l"/>
              </a:tabLst>
              <a:defRPr/>
            </a:pPr>
            <a:r>
              <a:rPr lang="en-US" altLang="en-US" sz="2800" dirty="0">
                <a:latin typeface="Playfair Display" charset="0"/>
              </a:rPr>
              <a:t>Created in 1972 to write operating systems (Unix in particular)</a:t>
            </a:r>
          </a:p>
          <a:p>
            <a:pPr marL="7701" algn="just">
              <a:spcBef>
                <a:spcPts val="61"/>
              </a:spcBef>
              <a:tabLst>
                <a:tab pos="3931503" algn="l"/>
              </a:tabLst>
              <a:defRPr/>
            </a:pPr>
            <a:r>
              <a:rPr lang="en-US" altLang="en-US" sz="2800" dirty="0">
                <a:latin typeface="Playfair Display" charset="0"/>
              </a:rPr>
              <a:t>    By Dennis Ritchie at Bell Labs</a:t>
            </a:r>
          </a:p>
          <a:p>
            <a:pPr marL="350601" indent="-342900" algn="just">
              <a:spcBef>
                <a:spcPts val="61"/>
              </a:spcBef>
              <a:buFont typeface="Arial" panose="020B0604020202020204" pitchFamily="34" charset="0"/>
              <a:buChar char="•"/>
              <a:tabLst>
                <a:tab pos="3931503" algn="l"/>
              </a:tabLst>
              <a:defRPr/>
            </a:pPr>
            <a:r>
              <a:rPr lang="en-US" altLang="en-US" sz="2800" dirty="0">
                <a:latin typeface="Playfair Display" charset="0"/>
              </a:rPr>
              <a:t>Evolved from B</a:t>
            </a:r>
          </a:p>
          <a:p>
            <a:pPr marL="350601" indent="-342900" algn="just">
              <a:spcBef>
                <a:spcPts val="61"/>
              </a:spcBef>
              <a:buFont typeface="Arial" panose="020B0604020202020204" pitchFamily="34" charset="0"/>
              <a:buChar char="•"/>
              <a:tabLst>
                <a:tab pos="3931503" algn="l"/>
              </a:tabLst>
              <a:defRPr/>
            </a:pPr>
            <a:r>
              <a:rPr lang="en-US" altLang="en-US" sz="2800" dirty="0">
                <a:latin typeface="Playfair Display" charset="0"/>
              </a:rPr>
              <a:t>It can be portable to other hardware (with careful design – use </a:t>
            </a:r>
            <a:r>
              <a:rPr lang="en-US" altLang="en-US" sz="2800" dirty="0" err="1">
                <a:latin typeface="Playfair Display" charset="0"/>
              </a:rPr>
              <a:t>Plauger’s</a:t>
            </a:r>
            <a:r>
              <a:rPr lang="en-US" altLang="en-US" sz="2800" dirty="0">
                <a:latin typeface="Playfair Display" charset="0"/>
              </a:rPr>
              <a:t> The Standard C Library book)</a:t>
            </a:r>
          </a:p>
          <a:p>
            <a:pPr marL="350601" indent="-342900" algn="just">
              <a:spcBef>
                <a:spcPts val="61"/>
              </a:spcBef>
              <a:buFont typeface="Arial" panose="020B0604020202020204" pitchFamily="34" charset="0"/>
              <a:buChar char="•"/>
              <a:tabLst>
                <a:tab pos="3931503" algn="l"/>
              </a:tabLst>
              <a:defRPr/>
            </a:pPr>
            <a:r>
              <a:rPr lang="en-US" altLang="en-US" sz="2800" dirty="0">
                <a:latin typeface="Playfair Display" charset="0"/>
              </a:rPr>
              <a:t>Built for performance and memory management – operating systems, embedded systems, real-time systems, communication systems </a:t>
            </a:r>
          </a:p>
          <a:p>
            <a:pPr marL="7701" algn="just">
              <a:spcBef>
                <a:spcPts val="61"/>
              </a:spcBef>
              <a:tabLst>
                <a:tab pos="3931503" algn="l"/>
              </a:tabLst>
              <a:defRPr/>
            </a:pPr>
            <a:endParaRPr lang="en-US" altLang="en-US" sz="2800" dirty="0">
              <a:latin typeface="Playfair Display" charset="0"/>
            </a:endParaRPr>
          </a:p>
          <a:p>
            <a:pPr marL="7701" algn="just">
              <a:spcBef>
                <a:spcPts val="61"/>
              </a:spcBef>
              <a:tabLst>
                <a:tab pos="3931503" algn="l"/>
              </a:tabLst>
              <a:defRPr/>
            </a:pPr>
            <a:endParaRPr lang="en-US" altLang="en-US" sz="20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8FEBB60-62B0-B3EA-CB7F-E9F6E77416CB}"/>
              </a:ext>
            </a:extLst>
          </p:cNvPr>
          <p:cNvSpPr>
            <a:spLocks noGrp="1"/>
          </p:cNvSpPr>
          <p:nvPr>
            <p:ph type="sldNum" sz="quarter" idx="12"/>
          </p:nvPr>
        </p:nvSpPr>
        <p:spPr/>
        <p:txBody>
          <a:bodyPr/>
          <a:lstStyle/>
          <a:p>
            <a:fld id="{BD2F25B1-772B-4657-B612-956E12C3ADD2}" type="slidenum">
              <a:rPr lang="en-IN" smtClean="0"/>
              <a:t>3</a:t>
            </a:fld>
            <a:endParaRPr lang="en-IN"/>
          </a:p>
        </p:txBody>
      </p:sp>
    </p:spTree>
    <p:extLst>
      <p:ext uri="{BB962C8B-B14F-4D97-AF65-F5344CB8AC3E}">
        <p14:creationId xmlns:p14="http://schemas.microsoft.com/office/powerpoint/2010/main" val="2104888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1866871"/>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Relational Operators</a:t>
            </a:r>
          </a:p>
          <a:p>
            <a:pPr marL="7701" algn="just">
              <a:spcBef>
                <a:spcPts val="61"/>
              </a:spcBef>
              <a:tabLst>
                <a:tab pos="3931503" algn="l"/>
              </a:tabLst>
              <a:defRPr/>
            </a:pPr>
            <a:r>
              <a:rPr lang="en-US" altLang="en-US" sz="2400" dirty="0">
                <a:latin typeface="Playfair Display" charset="0"/>
              </a:rPr>
              <a:t>A relational operator, also known as a comparison operator, is an operator that compares two values or expressions. Relational operators return true or false value, depending on whether the conditional relationship between the two operands holds or not.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a:blip r:embed="rId3"/>
          <a:stretch>
            <a:fillRect/>
          </a:stretch>
        </p:blipFill>
        <p:spPr>
          <a:xfrm>
            <a:off x="1685417" y="3289710"/>
            <a:ext cx="8724900" cy="2695575"/>
          </a:xfrm>
          <a:prstGeom prst="rect">
            <a:avLst/>
          </a:prstGeom>
          <a:ln>
            <a:solidFill>
              <a:schemeClr val="tx1"/>
            </a:solidFill>
          </a:ln>
        </p:spPr>
      </p:pic>
      <p:sp>
        <p:nvSpPr>
          <p:cNvPr id="13" name="object 2"/>
          <p:cNvSpPr txBox="1">
            <a:spLocks noChangeArrowheads="1"/>
          </p:cNvSpPr>
          <p:nvPr/>
        </p:nvSpPr>
        <p:spPr bwMode="auto">
          <a:xfrm>
            <a:off x="523874" y="2805489"/>
            <a:ext cx="11144251" cy="49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Relational operators</a:t>
            </a:r>
          </a:p>
        </p:txBody>
      </p:sp>
      <p:sp>
        <p:nvSpPr>
          <p:cNvPr id="3" name="Slide Number Placeholder 2">
            <a:extLst>
              <a:ext uri="{FF2B5EF4-FFF2-40B4-BE49-F238E27FC236}">
                <a16:creationId xmlns:a16="http://schemas.microsoft.com/office/drawing/2014/main" id="{BAE21CF5-51C4-0AA0-8492-5FFC371DE397}"/>
              </a:ext>
            </a:extLst>
          </p:cNvPr>
          <p:cNvSpPr>
            <a:spLocks noGrp="1"/>
          </p:cNvSpPr>
          <p:nvPr>
            <p:ph type="sldNum" sz="quarter" idx="12"/>
          </p:nvPr>
        </p:nvSpPr>
        <p:spPr/>
        <p:txBody>
          <a:bodyPr/>
          <a:lstStyle/>
          <a:p>
            <a:fld id="{BD2F25B1-772B-4657-B612-956E12C3ADD2}" type="slidenum">
              <a:rPr lang="en-IN" smtClean="0"/>
              <a:t>30</a:t>
            </a:fld>
            <a:endParaRPr lang="en-IN"/>
          </a:p>
        </p:txBody>
      </p:sp>
    </p:spTree>
    <p:extLst>
      <p:ext uri="{BB962C8B-B14F-4D97-AF65-F5344CB8AC3E}">
        <p14:creationId xmlns:p14="http://schemas.microsoft.com/office/powerpoint/2010/main" val="3364870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91304"/>
            <a:ext cx="10446802" cy="1866871"/>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Equality Operators</a:t>
            </a:r>
          </a:p>
          <a:p>
            <a:pPr marL="7701" algn="just">
              <a:spcBef>
                <a:spcPts val="61"/>
              </a:spcBef>
              <a:tabLst>
                <a:tab pos="3931503" algn="l"/>
              </a:tabLst>
              <a:defRPr/>
            </a:pPr>
            <a:r>
              <a:rPr lang="en-US" altLang="en-US" sz="2400" dirty="0">
                <a:latin typeface="Playfair Display" charset="0"/>
              </a:rPr>
              <a:t>C language also supports two equality operators to compare operands for strict equality or inequality. They are equal to (==) and not equal to (!=) operators. The equality operators have lower precedence than the relational operators.</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a:blip r:embed="rId3"/>
          <a:stretch>
            <a:fillRect/>
          </a:stretch>
        </p:blipFill>
        <p:spPr>
          <a:xfrm>
            <a:off x="2743201" y="3250453"/>
            <a:ext cx="6844824" cy="2243205"/>
          </a:xfrm>
          <a:prstGeom prst="rect">
            <a:avLst/>
          </a:prstGeom>
          <a:ln>
            <a:solidFill>
              <a:schemeClr val="tx1"/>
            </a:solidFill>
          </a:ln>
        </p:spPr>
      </p:pic>
      <p:sp>
        <p:nvSpPr>
          <p:cNvPr id="13" name="object 2"/>
          <p:cNvSpPr txBox="1">
            <a:spLocks noChangeArrowheads="1"/>
          </p:cNvSpPr>
          <p:nvPr/>
        </p:nvSpPr>
        <p:spPr bwMode="auto">
          <a:xfrm>
            <a:off x="523874" y="2790975"/>
            <a:ext cx="11144251" cy="49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Equality operators</a:t>
            </a:r>
          </a:p>
        </p:txBody>
      </p:sp>
      <p:sp>
        <p:nvSpPr>
          <p:cNvPr id="3" name="Slide Number Placeholder 2">
            <a:extLst>
              <a:ext uri="{FF2B5EF4-FFF2-40B4-BE49-F238E27FC236}">
                <a16:creationId xmlns:a16="http://schemas.microsoft.com/office/drawing/2014/main" id="{8BB1481E-E7F3-F49B-DFF5-73915C46D8B4}"/>
              </a:ext>
            </a:extLst>
          </p:cNvPr>
          <p:cNvSpPr>
            <a:spLocks noGrp="1"/>
          </p:cNvSpPr>
          <p:nvPr>
            <p:ph type="sldNum" sz="quarter" idx="12"/>
          </p:nvPr>
        </p:nvSpPr>
        <p:spPr/>
        <p:txBody>
          <a:bodyPr/>
          <a:lstStyle/>
          <a:p>
            <a:fld id="{BD2F25B1-772B-4657-B612-956E12C3ADD2}" type="slidenum">
              <a:rPr lang="en-IN" smtClean="0"/>
              <a:t>31</a:t>
            </a:fld>
            <a:endParaRPr lang="en-IN"/>
          </a:p>
        </p:txBody>
      </p:sp>
    </p:spTree>
    <p:extLst>
      <p:ext uri="{BB962C8B-B14F-4D97-AF65-F5344CB8AC3E}">
        <p14:creationId xmlns:p14="http://schemas.microsoft.com/office/powerpoint/2010/main" val="1469877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2605535"/>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Logical Operators</a:t>
            </a:r>
          </a:p>
          <a:p>
            <a:pPr marL="7701" algn="just">
              <a:spcBef>
                <a:spcPts val="61"/>
              </a:spcBef>
              <a:tabLst>
                <a:tab pos="3931503" algn="l"/>
              </a:tabLst>
              <a:defRPr/>
            </a:pPr>
            <a:r>
              <a:rPr lang="en-US" altLang="en-US" sz="2400" dirty="0">
                <a:latin typeface="Playfair Display" charset="0"/>
              </a:rPr>
              <a:t>C language supports three logical operators. They are logical AND (&amp;&amp;), logical OR (||), and logical NOT (!). Logical AND </a:t>
            </a:r>
            <a:r>
              <a:rPr lang="en-US" altLang="en-US" sz="2400" dirty="0" err="1">
                <a:latin typeface="Playfair Display" charset="0"/>
              </a:rPr>
              <a:t>and</a:t>
            </a:r>
            <a:r>
              <a:rPr lang="en-US" altLang="en-US" sz="2400" dirty="0">
                <a:latin typeface="Playfair Display" charset="0"/>
              </a:rPr>
              <a:t> </a:t>
            </a:r>
            <a:r>
              <a:rPr lang="en-US" altLang="en-US" sz="2400" dirty="0" err="1">
                <a:latin typeface="Playfair Display" charset="0"/>
              </a:rPr>
              <a:t>LogicaL</a:t>
            </a:r>
            <a:r>
              <a:rPr lang="en-US" altLang="en-US" sz="2400" dirty="0">
                <a:latin typeface="Playfair Display" charset="0"/>
              </a:rPr>
              <a:t> OR combines two relational quantities(Ex A&gt;B &amp;&amp; B&lt;C).</a:t>
            </a:r>
            <a:r>
              <a:rPr lang="en-US" sz="2400" dirty="0"/>
              <a:t> Logical operators in C are used to combine multiple conditions/constraints. Logical Operators returns either 0 or 1,. </a:t>
            </a:r>
            <a:r>
              <a:rPr lang="en-US" altLang="en-US" sz="2400" dirty="0">
                <a:latin typeface="Playfair Display" charset="0"/>
              </a:rPr>
              <a:t> As in case of arithmetic expressions, logical expressions are evaluated from left to right.   </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a:blip r:embed="rId3">
            <a:biLevel thresh="75000"/>
          </a:blip>
          <a:stretch>
            <a:fillRect/>
          </a:stretch>
        </p:blipFill>
        <p:spPr>
          <a:xfrm>
            <a:off x="810263" y="3875209"/>
            <a:ext cx="4103461" cy="1909824"/>
          </a:xfrm>
          <a:prstGeom prst="rect">
            <a:avLst/>
          </a:prstGeom>
          <a:ln>
            <a:solidFill>
              <a:schemeClr val="tx1"/>
            </a:solidFill>
          </a:ln>
        </p:spPr>
      </p:pic>
      <p:pic>
        <p:nvPicPr>
          <p:cNvPr id="3" name="Picture 2"/>
          <p:cNvPicPr>
            <a:picLocks noChangeAspect="1"/>
          </p:cNvPicPr>
          <p:nvPr/>
        </p:nvPicPr>
        <p:blipFill>
          <a:blip r:embed="rId4">
            <a:biLevel thresh="75000"/>
          </a:blip>
          <a:stretch>
            <a:fillRect/>
          </a:stretch>
        </p:blipFill>
        <p:spPr>
          <a:xfrm>
            <a:off x="5091550" y="3875208"/>
            <a:ext cx="3407201" cy="1920701"/>
          </a:xfrm>
          <a:prstGeom prst="rect">
            <a:avLst/>
          </a:prstGeom>
          <a:ln>
            <a:solidFill>
              <a:schemeClr val="tx1"/>
            </a:solidFill>
          </a:ln>
        </p:spPr>
      </p:pic>
      <p:pic>
        <p:nvPicPr>
          <p:cNvPr id="4" name="Picture 3"/>
          <p:cNvPicPr>
            <a:picLocks noChangeAspect="1"/>
          </p:cNvPicPr>
          <p:nvPr/>
        </p:nvPicPr>
        <p:blipFill rotWithShape="1">
          <a:blip r:embed="rId5">
            <a:biLevel thresh="75000"/>
          </a:blip>
          <a:srcRect t="1640"/>
          <a:stretch/>
        </p:blipFill>
        <p:spPr>
          <a:xfrm>
            <a:off x="8676578" y="3875208"/>
            <a:ext cx="2934582" cy="1158611"/>
          </a:xfrm>
          <a:prstGeom prst="rect">
            <a:avLst/>
          </a:prstGeom>
          <a:ln>
            <a:solidFill>
              <a:schemeClr val="tx1"/>
            </a:solidFill>
          </a:ln>
        </p:spPr>
      </p:pic>
      <p:sp>
        <p:nvSpPr>
          <p:cNvPr id="14" name="object 2"/>
          <p:cNvSpPr txBox="1">
            <a:spLocks noChangeArrowheads="1"/>
          </p:cNvSpPr>
          <p:nvPr/>
        </p:nvSpPr>
        <p:spPr bwMode="auto">
          <a:xfrm>
            <a:off x="1237129" y="3441085"/>
            <a:ext cx="10454713" cy="46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nSpc>
                <a:spcPct val="150000"/>
              </a:lnSpc>
              <a:spcBef>
                <a:spcPts val="61"/>
              </a:spcBef>
            </a:pPr>
            <a:r>
              <a:rPr lang="en-US" altLang="en-US" sz="2000" dirty="0">
                <a:latin typeface="Playfair Display"/>
                <a:cs typeface="Times New Roman" panose="02020603050405020304" pitchFamily="18" charset="0"/>
              </a:rPr>
              <a:t>Truth table of logical AND                   Truth table of logical OR       Truth table of logical NOT</a:t>
            </a:r>
          </a:p>
        </p:txBody>
      </p:sp>
      <p:sp>
        <p:nvSpPr>
          <p:cNvPr id="5" name="Slide Number Placeholder 4">
            <a:extLst>
              <a:ext uri="{FF2B5EF4-FFF2-40B4-BE49-F238E27FC236}">
                <a16:creationId xmlns:a16="http://schemas.microsoft.com/office/drawing/2014/main" id="{C00F4F3F-3457-EB59-6029-A355546122EB}"/>
              </a:ext>
            </a:extLst>
          </p:cNvPr>
          <p:cNvSpPr>
            <a:spLocks noGrp="1"/>
          </p:cNvSpPr>
          <p:nvPr>
            <p:ph type="sldNum" sz="quarter" idx="12"/>
          </p:nvPr>
        </p:nvSpPr>
        <p:spPr/>
        <p:txBody>
          <a:bodyPr/>
          <a:lstStyle/>
          <a:p>
            <a:fld id="{BD2F25B1-772B-4657-B612-956E12C3ADD2}" type="slidenum">
              <a:rPr lang="en-IN" smtClean="0"/>
              <a:t>32</a:t>
            </a:fld>
            <a:endParaRPr lang="en-IN"/>
          </a:p>
        </p:txBody>
      </p:sp>
    </p:spTree>
    <p:extLst>
      <p:ext uri="{BB962C8B-B14F-4D97-AF65-F5344CB8AC3E}">
        <p14:creationId xmlns:p14="http://schemas.microsoft.com/office/powerpoint/2010/main" val="276634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7573-2DB0-0270-6698-216E321248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191119-9348-44BB-464D-6252AB1AF5B0}"/>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4FC6349C-C0BC-B7DB-19B8-5B535C6F907A}"/>
              </a:ext>
            </a:extLst>
          </p:cNvPr>
          <p:cNvSpPr>
            <a:spLocks noGrp="1"/>
          </p:cNvSpPr>
          <p:nvPr>
            <p:ph type="sldNum" sz="quarter" idx="12"/>
          </p:nvPr>
        </p:nvSpPr>
        <p:spPr/>
        <p:txBody>
          <a:bodyPr/>
          <a:lstStyle/>
          <a:p>
            <a:fld id="{BD2F25B1-772B-4657-B612-956E12C3ADD2}" type="slidenum">
              <a:rPr lang="en-IN" smtClean="0"/>
              <a:t>33</a:t>
            </a:fld>
            <a:endParaRPr lang="en-IN"/>
          </a:p>
        </p:txBody>
      </p:sp>
      <p:sp>
        <p:nvSpPr>
          <p:cNvPr id="5" name="Rectangle 4">
            <a:extLst>
              <a:ext uri="{FF2B5EF4-FFF2-40B4-BE49-F238E27FC236}">
                <a16:creationId xmlns:a16="http://schemas.microsoft.com/office/drawing/2014/main" id="{A86C7E1E-FE70-BD6A-2371-62BEDF887998}"/>
              </a:ext>
            </a:extLst>
          </p:cNvPr>
          <p:cNvSpPr/>
          <p:nvPr/>
        </p:nvSpPr>
        <p:spPr>
          <a:xfrm>
            <a:off x="856"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marL="7701" algn="just" fontAlgn="base">
              <a:spcBef>
                <a:spcPts val="61"/>
              </a:spcBef>
              <a:spcAft>
                <a:spcPct val="0"/>
              </a:spcAft>
              <a:tabLst>
                <a:tab pos="3931503" algn="l"/>
              </a:tabLst>
              <a:defRPr/>
            </a:pPr>
            <a:r>
              <a:rPr lang="en-US" altLang="en-US" sz="2400" b="1" dirty="0">
                <a:solidFill>
                  <a:schemeClr val="tx1"/>
                </a:solidFill>
                <a:latin typeface="Playfair Display" charset="0"/>
              </a:rPr>
              <a:t>Explanation of logical operator program</a:t>
            </a:r>
          </a:p>
          <a:p>
            <a:pPr marL="7701" algn="just" fontAlgn="base">
              <a:spcBef>
                <a:spcPts val="61"/>
              </a:spcBef>
              <a:spcAft>
                <a:spcPct val="0"/>
              </a:spcAft>
              <a:tabLst>
                <a:tab pos="3931503" algn="l"/>
              </a:tabLst>
              <a:defRPr/>
            </a:pPr>
            <a:r>
              <a:rPr lang="en-US" altLang="en-US" sz="2400" dirty="0">
                <a:solidFill>
                  <a:schemeClr val="tx1"/>
                </a:solidFill>
                <a:latin typeface="Playfair Display" charset="0"/>
              </a:rPr>
              <a:t>a= 5, b=5,  c=10</a:t>
            </a:r>
          </a:p>
          <a:p>
            <a:pPr marL="7701" algn="just" fontAlgn="base">
              <a:spcBef>
                <a:spcPts val="61"/>
              </a:spcBef>
              <a:spcAft>
                <a:spcPct val="0"/>
              </a:spcAft>
              <a:tabLst>
                <a:tab pos="3931503" algn="l"/>
              </a:tabLst>
              <a:defRPr/>
            </a:pPr>
            <a:r>
              <a:rPr lang="en-US" altLang="en-US" sz="2400" dirty="0">
                <a:solidFill>
                  <a:schemeClr val="tx1"/>
                </a:solidFill>
                <a:latin typeface="Playfair Display" charset="0"/>
              </a:rPr>
              <a:t>(a == b) &amp;&amp; (c &gt; 5) evaluates to 1 </a:t>
            </a:r>
          </a:p>
          <a:p>
            <a:pPr marL="7701" algn="just" fontAlgn="base">
              <a:spcBef>
                <a:spcPts val="61"/>
              </a:spcBef>
              <a:spcAft>
                <a:spcPct val="0"/>
              </a:spcAft>
              <a:tabLst>
                <a:tab pos="3931503" algn="l"/>
              </a:tabLst>
              <a:defRPr/>
            </a:pPr>
            <a:r>
              <a:rPr lang="en-US" altLang="en-US" sz="2400" dirty="0">
                <a:solidFill>
                  <a:schemeClr val="tx1"/>
                </a:solidFill>
                <a:latin typeface="Playfair Display" charset="0"/>
              </a:rPr>
              <a:t>because both operands (a == b) and (c &gt; b) is 1 (true).</a:t>
            </a:r>
          </a:p>
          <a:p>
            <a:pPr marL="7701" algn="just" fontAlgn="base">
              <a:spcBef>
                <a:spcPts val="61"/>
              </a:spcBef>
              <a:spcAft>
                <a:spcPct val="0"/>
              </a:spcAft>
              <a:tabLst>
                <a:tab pos="3931503" algn="l"/>
              </a:tabLst>
              <a:defRPr/>
            </a:pPr>
            <a:r>
              <a:rPr lang="en-US" altLang="en-US" sz="2400" dirty="0">
                <a:solidFill>
                  <a:schemeClr val="tx1"/>
                </a:solidFill>
                <a:latin typeface="Playfair Display" charset="0"/>
              </a:rPr>
              <a:t>(a == b) &amp;&amp; (c &lt; b) evaluates to 0 because operand (c &lt; b) is 0 (false).</a:t>
            </a:r>
          </a:p>
          <a:p>
            <a:pPr marL="7701" algn="just" fontAlgn="base">
              <a:spcBef>
                <a:spcPts val="61"/>
              </a:spcBef>
              <a:spcAft>
                <a:spcPct val="0"/>
              </a:spcAft>
              <a:tabLst>
                <a:tab pos="3931503" algn="l"/>
              </a:tabLst>
              <a:defRPr/>
            </a:pPr>
            <a:r>
              <a:rPr lang="en-US" altLang="en-US" sz="2400" dirty="0">
                <a:solidFill>
                  <a:schemeClr val="tx1"/>
                </a:solidFill>
                <a:latin typeface="Playfair Display" charset="0"/>
              </a:rPr>
              <a:t>(a == b) || (c &lt; b) evaluates to 1 because (a = b) is 1 (true).</a:t>
            </a:r>
          </a:p>
          <a:p>
            <a:pPr marL="7701" algn="just" fontAlgn="base">
              <a:spcBef>
                <a:spcPts val="61"/>
              </a:spcBef>
              <a:spcAft>
                <a:spcPct val="0"/>
              </a:spcAft>
              <a:tabLst>
                <a:tab pos="3931503" algn="l"/>
              </a:tabLst>
              <a:defRPr/>
            </a:pPr>
            <a:r>
              <a:rPr lang="en-US" altLang="en-US" sz="2400" dirty="0">
                <a:solidFill>
                  <a:schemeClr val="tx1"/>
                </a:solidFill>
                <a:latin typeface="Playfair Display" charset="0"/>
              </a:rPr>
              <a:t>(a != b) || (c &lt; b) evaluates to 0 because both operand (a != b) and (c &lt; b) </a:t>
            </a:r>
          </a:p>
          <a:p>
            <a:pPr marL="7701" algn="just" fontAlgn="base">
              <a:spcBef>
                <a:spcPts val="61"/>
              </a:spcBef>
              <a:spcAft>
                <a:spcPct val="0"/>
              </a:spcAft>
              <a:tabLst>
                <a:tab pos="3931503" algn="l"/>
              </a:tabLst>
              <a:defRPr/>
            </a:pPr>
            <a:r>
              <a:rPr lang="en-US" altLang="en-US" sz="2400" dirty="0">
                <a:solidFill>
                  <a:schemeClr val="tx1"/>
                </a:solidFill>
                <a:latin typeface="Playfair Display" charset="0"/>
              </a:rPr>
              <a:t>  are 0 (false).</a:t>
            </a:r>
          </a:p>
          <a:p>
            <a:pPr marL="7701" algn="just" fontAlgn="base">
              <a:spcBef>
                <a:spcPts val="61"/>
              </a:spcBef>
              <a:spcAft>
                <a:spcPct val="0"/>
              </a:spcAft>
              <a:tabLst>
                <a:tab pos="3931503" algn="l"/>
              </a:tabLst>
              <a:defRPr/>
            </a:pPr>
            <a:r>
              <a:rPr lang="en-US" altLang="en-US" sz="2400" dirty="0">
                <a:solidFill>
                  <a:schemeClr val="tx1"/>
                </a:solidFill>
                <a:latin typeface="Playfair Display" charset="0"/>
              </a:rPr>
              <a:t>!(a != b) evaluates to 1 because operand (a != b) is 0 (false).</a:t>
            </a:r>
          </a:p>
          <a:p>
            <a:pPr marL="7701" algn="just" fontAlgn="base">
              <a:spcBef>
                <a:spcPts val="61"/>
              </a:spcBef>
              <a:spcAft>
                <a:spcPct val="0"/>
              </a:spcAft>
              <a:tabLst>
                <a:tab pos="3931503" algn="l"/>
              </a:tabLst>
              <a:defRPr/>
            </a:pPr>
            <a:r>
              <a:rPr lang="en-US" altLang="en-US" sz="2400" dirty="0">
                <a:solidFill>
                  <a:schemeClr val="tx1"/>
                </a:solidFill>
                <a:latin typeface="Playfair Display" charset="0"/>
              </a:rPr>
              <a:t> Hence, !(a != b) is 1 (true).</a:t>
            </a:r>
          </a:p>
          <a:p>
            <a:pPr marL="7701" algn="just" fontAlgn="base">
              <a:spcBef>
                <a:spcPts val="61"/>
              </a:spcBef>
              <a:spcAft>
                <a:spcPct val="0"/>
              </a:spcAft>
              <a:tabLst>
                <a:tab pos="3931503" algn="l"/>
              </a:tabLst>
              <a:defRPr/>
            </a:pPr>
            <a:r>
              <a:rPr lang="en-US" altLang="en-US" sz="2400" dirty="0">
                <a:solidFill>
                  <a:schemeClr val="tx1"/>
                </a:solidFill>
                <a:latin typeface="Playfair Display" charset="0"/>
              </a:rPr>
              <a:t>!(a == b) evaluates to 0 because (a == b) is 1 (true). </a:t>
            </a:r>
          </a:p>
          <a:p>
            <a:pPr marL="7701" algn="just" fontAlgn="base">
              <a:spcBef>
                <a:spcPts val="61"/>
              </a:spcBef>
              <a:spcAft>
                <a:spcPct val="0"/>
              </a:spcAft>
              <a:tabLst>
                <a:tab pos="3931503" algn="l"/>
              </a:tabLst>
              <a:defRPr/>
            </a:pPr>
            <a:r>
              <a:rPr lang="en-US" altLang="en-US" sz="2400" dirty="0">
                <a:solidFill>
                  <a:schemeClr val="tx1"/>
                </a:solidFill>
                <a:latin typeface="Playfair Display" charset="0"/>
              </a:rPr>
              <a:t>Hence, !(a == b) is 0 (false).</a:t>
            </a:r>
          </a:p>
        </p:txBody>
      </p:sp>
      <p:sp>
        <p:nvSpPr>
          <p:cNvPr id="6" name="object 5">
            <a:extLst>
              <a:ext uri="{FF2B5EF4-FFF2-40B4-BE49-F238E27FC236}">
                <a16:creationId xmlns:a16="http://schemas.microsoft.com/office/drawing/2014/main" id="{98093FBF-C624-5A49-6673-62E7A1247C8A}"/>
              </a:ext>
            </a:extLst>
          </p:cNvPr>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7" name="object 8">
            <a:extLst>
              <a:ext uri="{FF2B5EF4-FFF2-40B4-BE49-F238E27FC236}">
                <a16:creationId xmlns:a16="http://schemas.microsoft.com/office/drawing/2014/main" id="{D42210F5-8ADE-86E9-BE89-62E443AB33EB}"/>
              </a:ext>
            </a:extLst>
          </p:cNvPr>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8" name="Title 10">
            <a:extLst>
              <a:ext uri="{FF2B5EF4-FFF2-40B4-BE49-F238E27FC236}">
                <a16:creationId xmlns:a16="http://schemas.microsoft.com/office/drawing/2014/main" id="{C5D06A91-34AE-63F0-4AFC-212F732D08FF}"/>
              </a:ext>
            </a:extLst>
          </p:cNvPr>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9" name="object 4">
            <a:extLst>
              <a:ext uri="{FF2B5EF4-FFF2-40B4-BE49-F238E27FC236}">
                <a16:creationId xmlns:a16="http://schemas.microsoft.com/office/drawing/2014/main" id="{FC586C4D-FBF6-1DAB-6722-5A86747C01CC}"/>
              </a:ext>
            </a:extLst>
          </p:cNvPr>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Tree>
    <p:extLst>
      <p:ext uri="{BB962C8B-B14F-4D97-AF65-F5344CB8AC3E}">
        <p14:creationId xmlns:p14="http://schemas.microsoft.com/office/powerpoint/2010/main" val="482385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E4CC-B456-E330-F0B2-1432E1788474}"/>
              </a:ext>
            </a:extLst>
          </p:cNvPr>
          <p:cNvSpPr>
            <a:spLocks noGrp="1"/>
          </p:cNvSpPr>
          <p:nvPr>
            <p:ph type="title"/>
          </p:nvPr>
        </p:nvSpPr>
        <p:spPr/>
        <p:txBody>
          <a:bodyPr/>
          <a:lstStyle/>
          <a:p>
            <a:endParaRPr lang="en-IN" dirty="0"/>
          </a:p>
        </p:txBody>
      </p:sp>
      <p:sp>
        <p:nvSpPr>
          <p:cNvPr id="4" name="Slide Number Placeholder 3">
            <a:extLst>
              <a:ext uri="{FF2B5EF4-FFF2-40B4-BE49-F238E27FC236}">
                <a16:creationId xmlns:a16="http://schemas.microsoft.com/office/drawing/2014/main" id="{5328849D-E206-467C-3729-A54A47117824}"/>
              </a:ext>
            </a:extLst>
          </p:cNvPr>
          <p:cNvSpPr>
            <a:spLocks noGrp="1"/>
          </p:cNvSpPr>
          <p:nvPr>
            <p:ph type="sldNum" sz="quarter" idx="12"/>
          </p:nvPr>
        </p:nvSpPr>
        <p:spPr/>
        <p:txBody>
          <a:bodyPr/>
          <a:lstStyle/>
          <a:p>
            <a:fld id="{BD2F25B1-772B-4657-B612-956E12C3ADD2}" type="slidenum">
              <a:rPr lang="en-IN" smtClean="0"/>
              <a:t>34</a:t>
            </a:fld>
            <a:endParaRPr lang="en-IN"/>
          </a:p>
        </p:txBody>
      </p:sp>
      <p:sp>
        <p:nvSpPr>
          <p:cNvPr id="5" name="Rectangle 1">
            <a:extLst>
              <a:ext uri="{FF2B5EF4-FFF2-40B4-BE49-F238E27FC236}">
                <a16:creationId xmlns:a16="http://schemas.microsoft.com/office/drawing/2014/main" id="{22DDC799-6BFE-FE72-D2EA-C1A7EAB91683}"/>
              </a:ext>
            </a:extLst>
          </p:cNvPr>
          <p:cNvSpPr>
            <a:spLocks noGrp="1" noChangeArrowheads="1"/>
          </p:cNvSpPr>
          <p:nvPr>
            <p:ph idx="1"/>
          </p:nvPr>
        </p:nvSpPr>
        <p:spPr bwMode="auto">
          <a:xfrm>
            <a:off x="977900" y="1598496"/>
            <a:ext cx="10769600" cy="4850046"/>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pPr marL="7701" marR="0" lvl="0" indent="0" algn="just" fontAlgn="base">
              <a:lnSpc>
                <a:spcPct val="100000"/>
              </a:lnSpc>
              <a:spcBef>
                <a:spcPts val="61"/>
              </a:spcBef>
              <a:spcAft>
                <a:spcPct val="0"/>
              </a:spcAft>
              <a:buClrTx/>
              <a:buSzTx/>
              <a:buFontTx/>
              <a:buNone/>
              <a:tabLst>
                <a:tab pos="3931503" algn="l"/>
              </a:tabLst>
              <a:defRPr/>
            </a:pPr>
            <a:r>
              <a:rPr lang="en-US" altLang="en-US" sz="2400" dirty="0">
                <a:latin typeface="Playfair Display" charset="0"/>
              </a:rPr>
              <a:t>Explanation of logical operator program</a:t>
            </a:r>
          </a:p>
          <a:p>
            <a:pPr marL="7701" marR="0" lvl="0" indent="0" algn="just" fontAlgn="base">
              <a:lnSpc>
                <a:spcPct val="100000"/>
              </a:lnSpc>
              <a:spcBef>
                <a:spcPts val="61"/>
              </a:spcBef>
              <a:spcAft>
                <a:spcPct val="0"/>
              </a:spcAft>
              <a:buClrTx/>
              <a:buSzTx/>
              <a:buFontTx/>
              <a:buNone/>
              <a:tabLst>
                <a:tab pos="3931503" algn="l"/>
              </a:tabLst>
              <a:defRPr/>
            </a:pPr>
            <a:r>
              <a:rPr lang="en-US" altLang="en-US" sz="2400" dirty="0">
                <a:latin typeface="Playfair Display" charset="0"/>
              </a:rPr>
              <a:t>a= 5, b=5,  c=10</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(a == b) &amp;&amp; (c &gt; 5) evaluates to 1 </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because both operands (a == b) and (c &gt; b) is 1 (true).</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(a == b) &amp;&amp; (c &lt; b) evaluates to 0 because operand (c &lt; b) is 0 (false).</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(a == b) || (c &lt; b) evaluates to 1 because (a = b) is 1 (true).</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(a != b) || (c &lt; b) evaluates to 0 because both operand (a != b) and (c &lt; b) </a:t>
            </a:r>
          </a:p>
          <a:p>
            <a:pPr marL="7701" marR="0" lvl="0" indent="0" algn="just" fontAlgn="base">
              <a:lnSpc>
                <a:spcPct val="100000"/>
              </a:lnSpc>
              <a:spcBef>
                <a:spcPts val="61"/>
              </a:spcBef>
              <a:spcAft>
                <a:spcPct val="0"/>
              </a:spcAft>
              <a:buClrTx/>
              <a:buSzTx/>
              <a:buNone/>
              <a:tabLst>
                <a:tab pos="3931503" algn="l"/>
              </a:tabLst>
              <a:defRPr/>
            </a:pPr>
            <a:r>
              <a:rPr lang="en-US" altLang="en-US" sz="2400" dirty="0">
                <a:latin typeface="Playfair Display" charset="0"/>
              </a:rPr>
              <a:t>  are 0 (false).</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!(a != b) evaluates to 1 because operand (a != b) is 0 (false).</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 Hence, !(a != b) is 1 (true).</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!(a == b) evaluates to 0 because (a == b) is 1 (true). </a:t>
            </a:r>
          </a:p>
          <a:p>
            <a:pPr marL="7701" marR="0" lvl="0" indent="0" algn="just" fontAlgn="base">
              <a:lnSpc>
                <a:spcPct val="100000"/>
              </a:lnSpc>
              <a:spcBef>
                <a:spcPts val="61"/>
              </a:spcBef>
              <a:spcAft>
                <a:spcPct val="0"/>
              </a:spcAft>
              <a:buClrTx/>
              <a:buSzTx/>
              <a:buFontTx/>
              <a:buChar char="•"/>
              <a:tabLst>
                <a:tab pos="3931503" algn="l"/>
              </a:tabLst>
              <a:defRPr/>
            </a:pPr>
            <a:r>
              <a:rPr lang="en-US" altLang="en-US" sz="2400" dirty="0">
                <a:latin typeface="Playfair Display" charset="0"/>
              </a:rPr>
              <a:t>Hence, !(a == b) is 0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1198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78284"/>
            <a:ext cx="10446802" cy="6044938"/>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Unary Operators</a:t>
            </a:r>
          </a:p>
          <a:p>
            <a:pPr marL="7701" algn="just">
              <a:spcBef>
                <a:spcPts val="61"/>
              </a:spcBef>
              <a:tabLst>
                <a:tab pos="3931503" algn="l"/>
              </a:tabLst>
              <a:defRPr/>
            </a:pPr>
            <a:r>
              <a:rPr lang="en-US" altLang="en-US" sz="2400" dirty="0">
                <a:latin typeface="Playfair Display" charset="0"/>
              </a:rPr>
              <a:t>Unary operators act on single operands. C language supports three unary operators. They are unary minus, increment, and decrement operators.</a:t>
            </a:r>
          </a:p>
          <a:p>
            <a:pPr marL="7701" algn="just">
              <a:spcBef>
                <a:spcPts val="61"/>
              </a:spcBef>
              <a:tabLst>
                <a:tab pos="3931503" algn="l"/>
              </a:tabLst>
              <a:defRPr/>
            </a:pPr>
            <a:r>
              <a:rPr lang="en-US" altLang="en-US" sz="2400" b="1" i="1" dirty="0">
                <a:latin typeface="Playfair Display" charset="0"/>
              </a:rPr>
              <a:t>Unary Minus (–)</a:t>
            </a:r>
          </a:p>
          <a:p>
            <a:pPr marL="7701" algn="just">
              <a:spcBef>
                <a:spcPts val="61"/>
              </a:spcBef>
              <a:tabLst>
                <a:tab pos="3931503" algn="l"/>
              </a:tabLst>
              <a:defRPr/>
            </a:pPr>
            <a:r>
              <a:rPr lang="en-US" altLang="en-US" sz="2400" dirty="0">
                <a:latin typeface="Playfair Display" charset="0"/>
              </a:rPr>
              <a:t>Unary minus operator negates the value of its operand. For example,</a:t>
            </a:r>
          </a:p>
          <a:p>
            <a:pPr marL="7701" algn="just">
              <a:spcBef>
                <a:spcPts val="61"/>
              </a:spcBef>
              <a:tabLst>
                <a:tab pos="3931503" algn="l"/>
              </a:tabLst>
              <a:defRPr/>
            </a:pPr>
            <a:r>
              <a:rPr lang="en-US" altLang="en-US" sz="2400" dirty="0" err="1">
                <a:latin typeface="Bahnschrift Condensed" panose="020B0502040204020203" pitchFamily="34" charset="0"/>
              </a:rPr>
              <a:t>int</a:t>
            </a:r>
            <a:r>
              <a:rPr lang="en-US" altLang="en-US" sz="2400" dirty="0">
                <a:latin typeface="Bahnschrift Condensed" panose="020B0502040204020203" pitchFamily="34" charset="0"/>
              </a:rPr>
              <a:t> a, b = 10;</a:t>
            </a:r>
          </a:p>
          <a:p>
            <a:pPr marL="7701" algn="just">
              <a:spcBef>
                <a:spcPts val="61"/>
              </a:spcBef>
              <a:tabLst>
                <a:tab pos="3931503" algn="l"/>
              </a:tabLst>
              <a:defRPr/>
            </a:pPr>
            <a:r>
              <a:rPr lang="en-US" altLang="en-US" sz="2400" dirty="0">
                <a:latin typeface="Bahnschrift Condensed" panose="020B0502040204020203" pitchFamily="34" charset="0"/>
              </a:rPr>
              <a:t>a = –(b);</a:t>
            </a:r>
          </a:p>
          <a:p>
            <a:pPr marL="7701" algn="just">
              <a:spcBef>
                <a:spcPts val="61"/>
              </a:spcBef>
              <a:tabLst>
                <a:tab pos="3931503" algn="l"/>
              </a:tabLst>
              <a:defRPr/>
            </a:pPr>
            <a:r>
              <a:rPr lang="en-US" altLang="en-US" sz="2400" dirty="0">
                <a:latin typeface="Playfair Display" charset="0"/>
              </a:rPr>
              <a:t>The result of this expression is a = –10</a:t>
            </a:r>
          </a:p>
          <a:p>
            <a:pPr marL="7701" algn="just">
              <a:spcBef>
                <a:spcPts val="61"/>
              </a:spcBef>
              <a:tabLst>
                <a:tab pos="3931503" algn="l"/>
              </a:tabLst>
              <a:defRPr/>
            </a:pPr>
            <a:r>
              <a:rPr lang="en-US" altLang="en-US" sz="2400" b="1" i="1" dirty="0">
                <a:latin typeface="Playfair Display" charset="0"/>
              </a:rPr>
              <a:t>Increment Operator (++) and Decrement Operator (– –)</a:t>
            </a:r>
          </a:p>
          <a:p>
            <a:pPr marL="7701" algn="just">
              <a:spcBef>
                <a:spcPts val="61"/>
              </a:spcBef>
              <a:tabLst>
                <a:tab pos="3931503" algn="l"/>
              </a:tabLst>
              <a:defRPr/>
            </a:pPr>
            <a:r>
              <a:rPr lang="en-US" altLang="en-US" sz="2400" dirty="0">
                <a:latin typeface="Playfair Display" charset="0"/>
              </a:rPr>
              <a:t>The increment operator is a unary operator that increases the value of its operand by 1. Similarly, the decrement operator decreases the value of its operand by 1.</a:t>
            </a:r>
          </a:p>
          <a:p>
            <a:pPr marL="7701" algn="just">
              <a:spcBef>
                <a:spcPts val="61"/>
              </a:spcBef>
              <a:tabLst>
                <a:tab pos="3931503" algn="l"/>
              </a:tabLst>
              <a:defRPr/>
            </a:pPr>
            <a:r>
              <a:rPr lang="en-US" altLang="en-US" sz="2400" dirty="0">
                <a:latin typeface="Playfair Display" charset="0"/>
              </a:rPr>
              <a:t>The increment/decrement operators have two variants: prefix and postfix. In a prefix expression (++x or – –x), the operator is applied before the operand while in a postfix expression (x++ or x– –), the operator is applied after the operand.</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9FF8A9D-3E80-C329-E0AE-1B7BCAF833B7}"/>
              </a:ext>
            </a:extLst>
          </p:cNvPr>
          <p:cNvSpPr>
            <a:spLocks noGrp="1"/>
          </p:cNvSpPr>
          <p:nvPr>
            <p:ph type="sldNum" sz="quarter" idx="12"/>
          </p:nvPr>
        </p:nvSpPr>
        <p:spPr/>
        <p:txBody>
          <a:bodyPr/>
          <a:lstStyle/>
          <a:p>
            <a:fld id="{BD2F25B1-772B-4657-B612-956E12C3ADD2}" type="slidenum">
              <a:rPr lang="en-IN" smtClean="0"/>
              <a:t>35</a:t>
            </a:fld>
            <a:endParaRPr lang="en-IN"/>
          </a:p>
        </p:txBody>
      </p:sp>
    </p:spTree>
    <p:extLst>
      <p:ext uri="{BB962C8B-B14F-4D97-AF65-F5344CB8AC3E}">
        <p14:creationId xmlns:p14="http://schemas.microsoft.com/office/powerpoint/2010/main" val="928324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09326"/>
            <a:ext cx="10446802" cy="6109058"/>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00" b="1" dirty="0">
                <a:latin typeface="Playfair Display" charset="0"/>
              </a:rPr>
              <a:t>Example</a:t>
            </a:r>
          </a:p>
          <a:p>
            <a:pPr marL="7701">
              <a:spcBef>
                <a:spcPts val="61"/>
              </a:spcBef>
              <a:tabLst>
                <a:tab pos="3931503" algn="l"/>
              </a:tabLst>
              <a:defRPr/>
            </a:pPr>
            <a:r>
              <a:rPr lang="en-US" altLang="en-US" sz="2400" dirty="0" err="1">
                <a:latin typeface="Playfair Display" charset="0"/>
              </a:rPr>
              <a:t>int</a:t>
            </a:r>
            <a:r>
              <a:rPr lang="en-US" altLang="en-US" sz="2400" dirty="0">
                <a:latin typeface="Playfair Display" charset="0"/>
              </a:rPr>
              <a:t> x = 10, y;</a:t>
            </a:r>
          </a:p>
          <a:p>
            <a:pPr marL="7701">
              <a:spcBef>
                <a:spcPts val="61"/>
              </a:spcBef>
              <a:tabLst>
                <a:tab pos="3931503" algn="l"/>
              </a:tabLst>
              <a:defRPr/>
            </a:pPr>
            <a:r>
              <a:rPr lang="en-US" altLang="en-US" sz="2400" dirty="0">
                <a:latin typeface="Playfair Display" charset="0"/>
              </a:rPr>
              <a:t>y = x++; is equivalent to writing</a:t>
            </a:r>
          </a:p>
          <a:p>
            <a:pPr marL="7701">
              <a:spcBef>
                <a:spcPts val="61"/>
              </a:spcBef>
              <a:tabLst>
                <a:tab pos="3931503" algn="l"/>
              </a:tabLst>
              <a:defRPr/>
            </a:pPr>
            <a:r>
              <a:rPr lang="en-US" altLang="en-US" sz="2400" dirty="0">
                <a:latin typeface="Playfair Display" charset="0"/>
              </a:rPr>
              <a:t>y = x;     /*y = 10*/         (First Assign the value and then </a:t>
            </a:r>
            <a:r>
              <a:rPr lang="en-US" altLang="en-US" sz="2400" dirty="0" err="1">
                <a:latin typeface="Playfair Display" charset="0"/>
              </a:rPr>
              <a:t>Incriment</a:t>
            </a: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x = x + 1;    /*x = 11*/</a:t>
            </a:r>
          </a:p>
          <a:p>
            <a:pPr marL="7701">
              <a:spcBef>
                <a:spcPts val="61"/>
              </a:spcBef>
              <a:tabLst>
                <a:tab pos="3931503" algn="l"/>
              </a:tabLst>
              <a:defRPr/>
            </a:pPr>
            <a:r>
              <a:rPr lang="en-US" altLang="en-US" sz="2400" dirty="0">
                <a:latin typeface="Playfair Display" charset="0"/>
              </a:rPr>
              <a:t>Whereas y = ++x; is equivalent to writing</a:t>
            </a:r>
          </a:p>
          <a:p>
            <a:pPr marL="7701">
              <a:spcBef>
                <a:spcPts val="61"/>
              </a:spcBef>
              <a:tabLst>
                <a:tab pos="3931503" algn="l"/>
              </a:tabLst>
              <a:defRPr/>
            </a:pPr>
            <a:r>
              <a:rPr lang="en-US" altLang="en-US" sz="2400" dirty="0">
                <a:latin typeface="Playfair Display" charset="0"/>
              </a:rPr>
              <a:t>x = x + 1;    /*x = 11*/       (First Increment and than Assign the value)</a:t>
            </a:r>
          </a:p>
          <a:p>
            <a:pPr marL="7701">
              <a:spcBef>
                <a:spcPts val="61"/>
              </a:spcBef>
              <a:tabLst>
                <a:tab pos="3931503" algn="l"/>
              </a:tabLst>
              <a:defRPr/>
            </a:pPr>
            <a:r>
              <a:rPr lang="en-US" altLang="en-US" sz="2400" dirty="0">
                <a:latin typeface="Playfair Display" charset="0"/>
              </a:rPr>
              <a:t>y = x;    /*y = 11*/</a:t>
            </a:r>
          </a:p>
          <a:p>
            <a:pPr marL="7701">
              <a:spcBef>
                <a:spcPts val="61"/>
              </a:spcBef>
              <a:tabLst>
                <a:tab pos="3931503" algn="l"/>
              </a:tabLst>
              <a:defRPr/>
            </a:pPr>
            <a:endParaRPr lang="en-US" altLang="en-US" sz="2400" dirty="0">
              <a:latin typeface="Playfair Display" charset="0"/>
            </a:endParaRPr>
          </a:p>
          <a:p>
            <a:pPr marL="7701">
              <a:spcBef>
                <a:spcPts val="61"/>
              </a:spcBef>
              <a:tabLst>
                <a:tab pos="3931503" algn="l"/>
              </a:tabLst>
              <a:defRPr/>
            </a:pPr>
            <a:r>
              <a:rPr lang="en-US" altLang="en-US" sz="2400" dirty="0" err="1">
                <a:latin typeface="Playfair Display" charset="0"/>
              </a:rPr>
              <a:t>int</a:t>
            </a:r>
            <a:r>
              <a:rPr lang="en-US" altLang="en-US" sz="2400" dirty="0">
                <a:latin typeface="Playfair Display" charset="0"/>
              </a:rPr>
              <a:t> x = 10, y;</a:t>
            </a:r>
          </a:p>
          <a:p>
            <a:pPr marL="7701">
              <a:spcBef>
                <a:spcPts val="61"/>
              </a:spcBef>
              <a:tabLst>
                <a:tab pos="3931503" algn="l"/>
              </a:tabLst>
              <a:defRPr/>
            </a:pPr>
            <a:r>
              <a:rPr lang="en-US" altLang="en-US" sz="2400" dirty="0">
                <a:latin typeface="Playfair Display" charset="0"/>
              </a:rPr>
              <a:t>y = x- -; is equivalent to writing </a:t>
            </a:r>
          </a:p>
          <a:p>
            <a:pPr marL="7701">
              <a:spcBef>
                <a:spcPts val="61"/>
              </a:spcBef>
              <a:tabLst>
                <a:tab pos="3931503" algn="l"/>
              </a:tabLst>
              <a:defRPr/>
            </a:pPr>
            <a:r>
              <a:rPr lang="en-US" altLang="en-US" sz="2400" dirty="0">
                <a:latin typeface="Playfair Display" charset="0"/>
              </a:rPr>
              <a:t>y = x;     /*y = 10*/ (First Assign the value and then </a:t>
            </a:r>
            <a:r>
              <a:rPr lang="en-US" altLang="en-US" sz="2400" dirty="0" err="1">
                <a:latin typeface="Playfair Display" charset="0"/>
              </a:rPr>
              <a:t>Decriment</a:t>
            </a: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x = x - 1;    /*x = 9*/</a:t>
            </a:r>
          </a:p>
          <a:p>
            <a:pPr marL="7701">
              <a:spcBef>
                <a:spcPts val="61"/>
              </a:spcBef>
              <a:tabLst>
                <a:tab pos="3931503" algn="l"/>
              </a:tabLst>
              <a:defRPr/>
            </a:pPr>
            <a:r>
              <a:rPr lang="en-US" altLang="en-US" sz="2400" dirty="0">
                <a:latin typeface="Playfair Display" charset="0"/>
              </a:rPr>
              <a:t>Whereas y = - -x; is equivalent to writing</a:t>
            </a:r>
          </a:p>
          <a:p>
            <a:pPr marL="7701">
              <a:spcBef>
                <a:spcPts val="61"/>
              </a:spcBef>
              <a:tabLst>
                <a:tab pos="3931503" algn="l"/>
              </a:tabLst>
              <a:defRPr/>
            </a:pPr>
            <a:r>
              <a:rPr lang="en-US" altLang="en-US" sz="2400" dirty="0">
                <a:latin typeface="Playfair Display" charset="0"/>
              </a:rPr>
              <a:t>x = x - 1;    /*x = 9*/     (First </a:t>
            </a:r>
            <a:r>
              <a:rPr lang="en-US" altLang="en-US" sz="2400" dirty="0" err="1">
                <a:latin typeface="Playfair Display" charset="0"/>
              </a:rPr>
              <a:t>Decriment</a:t>
            </a:r>
            <a:r>
              <a:rPr lang="en-US" altLang="en-US" sz="2400" dirty="0">
                <a:latin typeface="Playfair Display" charset="0"/>
              </a:rPr>
              <a:t>  and than Assign the value)</a:t>
            </a:r>
          </a:p>
          <a:p>
            <a:pPr marL="7701">
              <a:spcBef>
                <a:spcPts val="61"/>
              </a:spcBef>
              <a:tabLst>
                <a:tab pos="3931503" algn="l"/>
              </a:tabLst>
              <a:defRPr/>
            </a:pPr>
            <a:r>
              <a:rPr lang="en-US" altLang="en-US" sz="2400" dirty="0">
                <a:latin typeface="Playfair Display" charset="0"/>
              </a:rPr>
              <a:t>y = x;    /*y = 9*/</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1C9989BA-384F-0EA2-4CAD-D4FCBEAC7B62}"/>
              </a:ext>
            </a:extLst>
          </p:cNvPr>
          <p:cNvSpPr>
            <a:spLocks noGrp="1"/>
          </p:cNvSpPr>
          <p:nvPr>
            <p:ph type="sldNum" sz="quarter" idx="12"/>
          </p:nvPr>
        </p:nvSpPr>
        <p:spPr/>
        <p:txBody>
          <a:bodyPr/>
          <a:lstStyle/>
          <a:p>
            <a:fld id="{BD2F25B1-772B-4657-B612-956E12C3ADD2}" type="slidenum">
              <a:rPr lang="en-IN" smtClean="0"/>
              <a:t>36</a:t>
            </a:fld>
            <a:endParaRPr lang="en-IN"/>
          </a:p>
        </p:txBody>
      </p:sp>
    </p:spTree>
    <p:extLst>
      <p:ext uri="{BB962C8B-B14F-4D97-AF65-F5344CB8AC3E}">
        <p14:creationId xmlns:p14="http://schemas.microsoft.com/office/powerpoint/2010/main" val="9544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4529138"/>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00" b="1" dirty="0">
                <a:latin typeface="Playfair Display" charset="0"/>
              </a:rPr>
              <a:t>Conditional Operator</a:t>
            </a:r>
          </a:p>
          <a:p>
            <a:pPr marL="7701">
              <a:spcBef>
                <a:spcPts val="61"/>
              </a:spcBef>
              <a:tabLst>
                <a:tab pos="3931503" algn="l"/>
              </a:tabLst>
              <a:defRPr/>
            </a:pPr>
            <a:r>
              <a:rPr lang="en-US" altLang="en-US" sz="2400" dirty="0">
                <a:latin typeface="Playfair Display" charset="0"/>
              </a:rPr>
              <a:t>The syntax of the conditional operator is</a:t>
            </a:r>
          </a:p>
          <a:p>
            <a:pPr marL="7701">
              <a:spcBef>
                <a:spcPts val="61"/>
              </a:spcBef>
              <a:tabLst>
                <a:tab pos="3931503" algn="l"/>
              </a:tabLst>
              <a:defRPr/>
            </a:pPr>
            <a:r>
              <a:rPr lang="en-US" altLang="en-US" sz="2400" dirty="0">
                <a:latin typeface="Playfair Display" charset="0"/>
              </a:rPr>
              <a:t>exp1 ? exp2 : exp3</a:t>
            </a:r>
          </a:p>
          <a:p>
            <a:pPr marL="7701">
              <a:spcBef>
                <a:spcPts val="61"/>
              </a:spcBef>
              <a:tabLst>
                <a:tab pos="3931503" algn="l"/>
              </a:tabLst>
              <a:defRPr/>
            </a:pPr>
            <a:r>
              <a:rPr lang="en-US" altLang="en-US" sz="2400" dirty="0">
                <a:latin typeface="Playfair Display" charset="0"/>
              </a:rPr>
              <a:t>exp1 is evaluated first. If it is true, then exp2 is evaluated and becomes the result of the expression, otherwise exp3 is evaluated and becomes the result of the expression. For example,</a:t>
            </a:r>
          </a:p>
          <a:p>
            <a:pPr marL="7701">
              <a:spcBef>
                <a:spcPts val="61"/>
              </a:spcBef>
              <a:tabLst>
                <a:tab pos="3931503" algn="l"/>
              </a:tabLst>
              <a:defRPr/>
            </a:pPr>
            <a:r>
              <a:rPr lang="en-US" altLang="en-US" sz="2400" i="1" dirty="0">
                <a:latin typeface="Bahnschrift" panose="020B0502040204020203" pitchFamily="34" charset="0"/>
              </a:rPr>
              <a:t>large = (a &gt; b) ? a : b</a:t>
            </a:r>
          </a:p>
          <a:p>
            <a:pPr marL="7701">
              <a:spcBef>
                <a:spcPts val="61"/>
              </a:spcBef>
              <a:tabLst>
                <a:tab pos="3931503" algn="l"/>
              </a:tabLst>
              <a:defRPr/>
            </a:pPr>
            <a:r>
              <a:rPr lang="en-US" altLang="en-US" sz="2400" dirty="0">
                <a:latin typeface="Playfair Display" charset="0"/>
              </a:rPr>
              <a:t>The conditional operator is used to find the larger of two given numbers. First exp1, that is </a:t>
            </a:r>
            <a:r>
              <a:rPr lang="en-US" altLang="en-US" sz="2400" i="1" dirty="0">
                <a:latin typeface="Bahnschrift" panose="020B0502040204020203" pitchFamily="34" charset="0"/>
              </a:rPr>
              <a:t>a &gt; b</a:t>
            </a:r>
            <a:r>
              <a:rPr lang="en-US" altLang="en-US" sz="2400" dirty="0">
                <a:latin typeface="Playfair Display" charset="0"/>
              </a:rPr>
              <a:t>, is evaluated. If </a:t>
            </a:r>
            <a:r>
              <a:rPr lang="en-US" altLang="en-US" sz="2400" i="1" dirty="0">
                <a:latin typeface="Bahnschrift" panose="020B0502040204020203" pitchFamily="34" charset="0"/>
              </a:rPr>
              <a:t>a</a:t>
            </a:r>
            <a:r>
              <a:rPr lang="en-US" altLang="en-US" sz="2400" dirty="0">
                <a:latin typeface="Playfair Display" charset="0"/>
              </a:rPr>
              <a:t> is greater than </a:t>
            </a:r>
            <a:r>
              <a:rPr lang="en-US" altLang="en-US" sz="2400" i="1" dirty="0">
                <a:latin typeface="Bahnschrift" panose="020B0502040204020203" pitchFamily="34" charset="0"/>
              </a:rPr>
              <a:t>b</a:t>
            </a:r>
            <a:r>
              <a:rPr lang="en-US" altLang="en-US" sz="2400" dirty="0">
                <a:latin typeface="Playfair Display" charset="0"/>
              </a:rPr>
              <a:t>, then large = </a:t>
            </a:r>
            <a:r>
              <a:rPr lang="en-US" altLang="en-US" sz="2400" i="1" dirty="0">
                <a:latin typeface="Bahnschrift" panose="020B0502040204020203" pitchFamily="34" charset="0"/>
              </a:rPr>
              <a:t>a</a:t>
            </a:r>
            <a:r>
              <a:rPr lang="en-US" altLang="en-US" sz="2400" dirty="0">
                <a:latin typeface="Playfair Display" charset="0"/>
              </a:rPr>
              <a:t>, else large = </a:t>
            </a:r>
            <a:r>
              <a:rPr lang="en-US" altLang="en-US" sz="2400" i="1" dirty="0">
                <a:latin typeface="Bahnschrift" panose="020B0502040204020203" pitchFamily="34" charset="0"/>
              </a:rPr>
              <a:t>b</a:t>
            </a:r>
            <a:r>
              <a:rPr lang="en-US" altLang="en-US" sz="2400" dirty="0">
                <a:latin typeface="Playfair Display" charset="0"/>
              </a:rPr>
              <a:t>. Hence, large is equal to either </a:t>
            </a:r>
            <a:r>
              <a:rPr lang="en-US" altLang="en-US" sz="2400" i="1" dirty="0">
                <a:latin typeface="Bahnschrift" panose="020B0502040204020203" pitchFamily="34" charset="0"/>
              </a:rPr>
              <a:t>a</a:t>
            </a:r>
            <a:r>
              <a:rPr lang="en-US" altLang="en-US" sz="2400" dirty="0">
                <a:latin typeface="Playfair Display" charset="0"/>
              </a:rPr>
              <a:t> or </a:t>
            </a:r>
            <a:r>
              <a:rPr lang="en-US" altLang="en-US" sz="2400" i="1" dirty="0">
                <a:latin typeface="Bahnschrift" panose="020B0502040204020203" pitchFamily="34" charset="0"/>
              </a:rPr>
              <a:t>b</a:t>
            </a:r>
            <a:r>
              <a:rPr lang="en-US" altLang="en-US" sz="2400" dirty="0">
                <a:latin typeface="Playfair Display" charset="0"/>
              </a:rPr>
              <a:t>, but not both.</a:t>
            </a:r>
          </a:p>
          <a:p>
            <a:pPr marL="7701">
              <a:spcBef>
                <a:spcPts val="61"/>
              </a:spcBef>
              <a:tabLst>
                <a:tab pos="3931503" algn="l"/>
              </a:tabLst>
              <a:defRPr/>
            </a:pPr>
            <a:endParaRPr lang="en-US" altLang="en-US" sz="2400" dirty="0">
              <a:latin typeface="Playfair Display" charset="0"/>
            </a:endParaRPr>
          </a:p>
          <a:p>
            <a:pPr marL="7701">
              <a:spcBef>
                <a:spcPts val="61"/>
              </a:spcBef>
              <a:tabLst>
                <a:tab pos="3931503" algn="l"/>
              </a:tabLst>
              <a:defRPr/>
            </a:pPr>
            <a:r>
              <a:rPr lang="en-US" altLang="en-US" sz="2400" dirty="0">
                <a:latin typeface="Playfair Display" charset="0"/>
              </a:rPr>
              <a:t>Exercises: Find greatest of 2 and 3 numbers using ternary operator.</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7612B8FE-29C3-B950-92FE-1A4D2F981499}"/>
              </a:ext>
            </a:extLst>
          </p:cNvPr>
          <p:cNvSpPr>
            <a:spLocks noGrp="1"/>
          </p:cNvSpPr>
          <p:nvPr>
            <p:ph type="sldNum" sz="quarter" idx="12"/>
          </p:nvPr>
        </p:nvSpPr>
        <p:spPr/>
        <p:txBody>
          <a:bodyPr/>
          <a:lstStyle/>
          <a:p>
            <a:fld id="{BD2F25B1-772B-4657-B612-956E12C3ADD2}" type="slidenum">
              <a:rPr lang="en-IN" smtClean="0"/>
              <a:t>37</a:t>
            </a:fld>
            <a:endParaRPr lang="en-IN"/>
          </a:p>
        </p:txBody>
      </p:sp>
    </p:spTree>
    <p:extLst>
      <p:ext uri="{BB962C8B-B14F-4D97-AF65-F5344CB8AC3E}">
        <p14:creationId xmlns:p14="http://schemas.microsoft.com/office/powerpoint/2010/main" val="3262441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5688430"/>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Bitwise Operators</a:t>
            </a:r>
          </a:p>
          <a:p>
            <a:pPr marL="7701" algn="just">
              <a:spcBef>
                <a:spcPts val="61"/>
              </a:spcBef>
              <a:tabLst>
                <a:tab pos="3931503" algn="l"/>
              </a:tabLst>
              <a:defRPr/>
            </a:pPr>
            <a:r>
              <a:rPr lang="en-US" altLang="en-US" sz="2400" dirty="0">
                <a:latin typeface="Playfair Display" charset="0"/>
              </a:rPr>
              <a:t>As the name suggests, bitwise operators perform operations at the bit level. These operators include: bitwise AND, bitwise OR, bitwise XOR, and shift operators.</a:t>
            </a:r>
          </a:p>
          <a:p>
            <a:pPr marL="7701" algn="just">
              <a:spcBef>
                <a:spcPts val="61"/>
              </a:spcBef>
              <a:tabLst>
                <a:tab pos="3931503" algn="l"/>
              </a:tabLst>
              <a:defRPr/>
            </a:pPr>
            <a:r>
              <a:rPr lang="en-US" altLang="en-US" sz="2400" b="1" i="1" dirty="0">
                <a:latin typeface="Playfair Display" charset="0"/>
              </a:rPr>
              <a:t>Bitwise AND</a:t>
            </a:r>
          </a:p>
          <a:p>
            <a:pPr marL="7701" algn="just">
              <a:spcBef>
                <a:spcPts val="61"/>
              </a:spcBef>
              <a:tabLst>
                <a:tab pos="3931503" algn="l"/>
              </a:tabLst>
              <a:defRPr/>
            </a:pPr>
            <a:r>
              <a:rPr lang="en-US" altLang="en-US" sz="2400" dirty="0">
                <a:latin typeface="Playfair Display" charset="0"/>
              </a:rPr>
              <a:t>Like </a:t>
            </a:r>
            <a:r>
              <a:rPr lang="en-US" altLang="en-US" sz="2400" dirty="0" err="1">
                <a:latin typeface="Playfair Display" charset="0"/>
              </a:rPr>
              <a:t>boolean</a:t>
            </a:r>
            <a:r>
              <a:rPr lang="en-US" altLang="en-US" sz="2400" dirty="0">
                <a:latin typeface="Playfair Display" charset="0"/>
              </a:rPr>
              <a:t> AND (&amp;&amp;), bitwise AND operator (&amp;) performs operation on bits instead of bytes, chars, integers, etc. </a:t>
            </a:r>
          </a:p>
          <a:p>
            <a:pPr marL="7701" algn="just">
              <a:spcBef>
                <a:spcPts val="61"/>
              </a:spcBef>
              <a:tabLst>
                <a:tab pos="3931503" algn="l"/>
              </a:tabLst>
              <a:defRPr/>
            </a:pPr>
            <a:r>
              <a:rPr lang="en-US" altLang="en-US" sz="2400" dirty="0">
                <a:latin typeface="Playfair Display" charset="0"/>
              </a:rPr>
              <a:t>For example,</a:t>
            </a:r>
          </a:p>
          <a:p>
            <a:pPr marL="7701" algn="just">
              <a:spcBef>
                <a:spcPts val="61"/>
              </a:spcBef>
              <a:tabLst>
                <a:tab pos="3931503" algn="l"/>
              </a:tabLst>
              <a:defRPr/>
            </a:pPr>
            <a:r>
              <a:rPr lang="en-US" altLang="en-US" sz="2400" dirty="0">
                <a:latin typeface="Playfair Display" charset="0"/>
              </a:rPr>
              <a:t>10101010 &amp; 01010101 = 00000000</a:t>
            </a:r>
          </a:p>
          <a:p>
            <a:pPr marL="7701" algn="just">
              <a:spcBef>
                <a:spcPts val="61"/>
              </a:spcBef>
              <a:tabLst>
                <a:tab pos="3931503" algn="l"/>
              </a:tabLst>
              <a:defRPr/>
            </a:pPr>
            <a:r>
              <a:rPr lang="en-US" altLang="en-US" sz="2400" b="1" i="1" dirty="0">
                <a:latin typeface="Playfair Display" charset="0"/>
              </a:rPr>
              <a:t>Bitwise OR</a:t>
            </a:r>
          </a:p>
          <a:p>
            <a:pPr marL="7701" algn="just">
              <a:spcBef>
                <a:spcPts val="61"/>
              </a:spcBef>
              <a:tabLst>
                <a:tab pos="3931503" algn="l"/>
              </a:tabLst>
              <a:defRPr/>
            </a:pPr>
            <a:r>
              <a:rPr lang="en-US" altLang="en-US" sz="2400" dirty="0">
                <a:latin typeface="Playfair Display" charset="0"/>
              </a:rPr>
              <a:t>example,</a:t>
            </a:r>
          </a:p>
          <a:p>
            <a:pPr marL="7701" algn="just">
              <a:spcBef>
                <a:spcPts val="61"/>
              </a:spcBef>
              <a:tabLst>
                <a:tab pos="3931503" algn="l"/>
              </a:tabLst>
              <a:defRPr/>
            </a:pPr>
            <a:r>
              <a:rPr lang="en-US" altLang="en-US" sz="2400" dirty="0">
                <a:latin typeface="Playfair Display" charset="0"/>
              </a:rPr>
              <a:t>10101010 | 01010101 = 11111111</a:t>
            </a:r>
          </a:p>
          <a:p>
            <a:pPr marL="7701" algn="just">
              <a:spcBef>
                <a:spcPts val="61"/>
              </a:spcBef>
              <a:tabLst>
                <a:tab pos="3931503" algn="l"/>
              </a:tabLst>
              <a:defRPr/>
            </a:pPr>
            <a:r>
              <a:rPr lang="en-US" altLang="en-US" sz="2400" b="1" i="1" dirty="0">
                <a:latin typeface="Playfair Display" charset="0"/>
              </a:rPr>
              <a:t>Bitwise XOR</a:t>
            </a:r>
          </a:p>
          <a:p>
            <a:pPr marL="7701" algn="just">
              <a:spcBef>
                <a:spcPts val="61"/>
              </a:spcBef>
              <a:tabLst>
                <a:tab pos="3931503" algn="l"/>
              </a:tabLst>
              <a:defRPr/>
            </a:pPr>
            <a:r>
              <a:rPr lang="en-US" altLang="en-US" sz="2400" dirty="0">
                <a:latin typeface="Playfair Display" charset="0"/>
              </a:rPr>
              <a:t>example,</a:t>
            </a:r>
          </a:p>
          <a:p>
            <a:pPr marL="7701" algn="just">
              <a:spcBef>
                <a:spcPts val="61"/>
              </a:spcBef>
              <a:tabLst>
                <a:tab pos="3931503" algn="l"/>
              </a:tabLst>
              <a:defRPr/>
            </a:pPr>
            <a:r>
              <a:rPr lang="en-US" altLang="en-US" sz="2400" dirty="0">
                <a:latin typeface="Playfair Display" charset="0"/>
              </a:rPr>
              <a:t>10101010 ^ 01010101 = 11111111</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a:blip r:embed="rId3">
            <a:biLevel thresh="75000"/>
          </a:blip>
          <a:stretch>
            <a:fillRect/>
          </a:stretch>
        </p:blipFill>
        <p:spPr>
          <a:xfrm>
            <a:off x="7045120" y="3988726"/>
            <a:ext cx="4226148" cy="2774483"/>
          </a:xfrm>
          <a:prstGeom prst="rect">
            <a:avLst/>
          </a:prstGeom>
          <a:ln>
            <a:solidFill>
              <a:schemeClr val="tx1"/>
            </a:solidFill>
          </a:ln>
        </p:spPr>
      </p:pic>
      <p:sp>
        <p:nvSpPr>
          <p:cNvPr id="13" name="object 2"/>
          <p:cNvSpPr txBox="1">
            <a:spLocks noChangeArrowheads="1"/>
          </p:cNvSpPr>
          <p:nvPr/>
        </p:nvSpPr>
        <p:spPr bwMode="auto">
          <a:xfrm>
            <a:off x="6672449" y="3467682"/>
            <a:ext cx="4863913" cy="56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Truth table of bitwise XOR</a:t>
            </a:r>
          </a:p>
        </p:txBody>
      </p:sp>
      <p:sp>
        <p:nvSpPr>
          <p:cNvPr id="3" name="Slide Number Placeholder 2">
            <a:extLst>
              <a:ext uri="{FF2B5EF4-FFF2-40B4-BE49-F238E27FC236}">
                <a16:creationId xmlns:a16="http://schemas.microsoft.com/office/drawing/2014/main" id="{A2655F52-CB6D-E55A-5792-4AFF3C645E26}"/>
              </a:ext>
            </a:extLst>
          </p:cNvPr>
          <p:cNvSpPr>
            <a:spLocks noGrp="1"/>
          </p:cNvSpPr>
          <p:nvPr>
            <p:ph type="sldNum" sz="quarter" idx="12"/>
          </p:nvPr>
        </p:nvSpPr>
        <p:spPr/>
        <p:txBody>
          <a:bodyPr/>
          <a:lstStyle/>
          <a:p>
            <a:fld id="{BD2F25B1-772B-4657-B612-956E12C3ADD2}" type="slidenum">
              <a:rPr lang="en-IN" smtClean="0"/>
              <a:t>38</a:t>
            </a:fld>
            <a:endParaRPr lang="en-IN"/>
          </a:p>
        </p:txBody>
      </p:sp>
    </p:spTree>
    <p:extLst>
      <p:ext uri="{BB962C8B-B14F-4D97-AF65-F5344CB8AC3E}">
        <p14:creationId xmlns:p14="http://schemas.microsoft.com/office/powerpoint/2010/main" val="3624928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5319098"/>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i="1" dirty="0">
                <a:latin typeface="Playfair Display" charset="0"/>
              </a:rPr>
              <a:t>Bitwise NOT (~)</a:t>
            </a:r>
          </a:p>
          <a:p>
            <a:pPr marL="7701" algn="just">
              <a:spcBef>
                <a:spcPts val="61"/>
              </a:spcBef>
              <a:tabLst>
                <a:tab pos="3931503" algn="l"/>
              </a:tabLst>
              <a:defRPr/>
            </a:pPr>
            <a:r>
              <a:rPr lang="en-US" altLang="en-US" sz="2400" dirty="0">
                <a:latin typeface="Playfair Display" charset="0"/>
              </a:rPr>
              <a:t>The bitwise NOT or complement is a unary operator that performs logical negation on each bit of the operand.</a:t>
            </a:r>
          </a:p>
          <a:p>
            <a:pPr marL="7701" algn="just">
              <a:spcBef>
                <a:spcPts val="61"/>
              </a:spcBef>
              <a:tabLst>
                <a:tab pos="3931503" algn="l"/>
              </a:tabLst>
              <a:defRPr/>
            </a:pPr>
            <a:r>
              <a:rPr lang="en-US" altLang="en-US" sz="2400" dirty="0">
                <a:latin typeface="Playfair Display" charset="0"/>
              </a:rPr>
              <a:t>example,</a:t>
            </a:r>
          </a:p>
          <a:p>
            <a:pPr marL="7701" algn="just">
              <a:spcBef>
                <a:spcPts val="61"/>
              </a:spcBef>
              <a:tabLst>
                <a:tab pos="3931503" algn="l"/>
              </a:tabLst>
              <a:defRPr/>
            </a:pPr>
            <a:r>
              <a:rPr lang="en-US" altLang="en-US" sz="2400" dirty="0">
                <a:latin typeface="Playfair Display" charset="0"/>
              </a:rPr>
              <a:t>~10101011 = 01010100</a:t>
            </a:r>
          </a:p>
          <a:p>
            <a:pPr marL="7701" algn="just">
              <a:spcBef>
                <a:spcPts val="61"/>
              </a:spcBef>
              <a:tabLst>
                <a:tab pos="3931503" algn="l"/>
              </a:tabLst>
              <a:defRPr/>
            </a:pPr>
            <a:r>
              <a:rPr lang="en-US" altLang="en-US" sz="2400" b="1" i="1" dirty="0">
                <a:latin typeface="Playfair Display" charset="0"/>
              </a:rPr>
              <a:t>Shift Operators</a:t>
            </a:r>
          </a:p>
          <a:p>
            <a:pPr marL="7701" algn="just">
              <a:spcBef>
                <a:spcPts val="61"/>
              </a:spcBef>
              <a:tabLst>
                <a:tab pos="3931503" algn="l"/>
              </a:tabLst>
              <a:defRPr/>
            </a:pPr>
            <a:r>
              <a:rPr lang="en-US" altLang="en-US" sz="2400" dirty="0">
                <a:latin typeface="Playfair Display" charset="0"/>
              </a:rPr>
              <a:t>C supports two bitwise shift operators. They are shift left (&lt;&lt;) and shift right (&gt;&gt;). The syntax for a shift operation can be given as</a:t>
            </a:r>
          </a:p>
          <a:p>
            <a:pPr marL="7701" algn="just">
              <a:spcBef>
                <a:spcPts val="61"/>
              </a:spcBef>
              <a:tabLst>
                <a:tab pos="3931503" algn="l"/>
              </a:tabLst>
              <a:defRPr/>
            </a:pPr>
            <a:r>
              <a:rPr lang="en-IN" sz="2400" i="1" dirty="0">
                <a:latin typeface="Bahnschrift" panose="020B0502040204020203" pitchFamily="34" charset="0"/>
              </a:rPr>
              <a:t>operand op </a:t>
            </a:r>
            <a:r>
              <a:rPr lang="en-IN" sz="2400" i="1" dirty="0" err="1">
                <a:latin typeface="Bahnschrift" panose="020B0502040204020203" pitchFamily="34" charset="0"/>
              </a:rPr>
              <a:t>num</a:t>
            </a:r>
            <a:r>
              <a:rPr lang="en-IN" sz="2400" i="1" dirty="0">
                <a:latin typeface="Bahnschrift" panose="020B0502040204020203" pitchFamily="34" charset="0"/>
              </a:rPr>
              <a:t> </a:t>
            </a:r>
            <a:endParaRPr lang="en-US" altLang="en-US" sz="2400" i="1" dirty="0">
              <a:latin typeface="Bahnschrift" panose="020B0502040204020203" pitchFamily="34" charset="0"/>
            </a:endParaRPr>
          </a:p>
          <a:p>
            <a:pPr marL="7701" algn="just">
              <a:spcBef>
                <a:spcPts val="61"/>
              </a:spcBef>
              <a:tabLst>
                <a:tab pos="3931503" algn="l"/>
              </a:tabLst>
              <a:defRPr/>
            </a:pPr>
            <a:r>
              <a:rPr lang="en-US" altLang="en-US" sz="2400" dirty="0">
                <a:latin typeface="Playfair Display" charset="0"/>
              </a:rPr>
              <a:t>For example, if we have</a:t>
            </a:r>
          </a:p>
          <a:p>
            <a:pPr marL="7701" algn="just">
              <a:spcBef>
                <a:spcPts val="61"/>
              </a:spcBef>
              <a:tabLst>
                <a:tab pos="3931503" algn="l"/>
              </a:tabLst>
              <a:defRPr/>
            </a:pPr>
            <a:r>
              <a:rPr lang="en-US" altLang="en-US" sz="2400" dirty="0">
                <a:latin typeface="Playfair Display" charset="0"/>
              </a:rPr>
              <a:t>x = 0001 1101</a:t>
            </a:r>
          </a:p>
          <a:p>
            <a:pPr marL="7701" algn="just">
              <a:spcBef>
                <a:spcPts val="61"/>
              </a:spcBef>
              <a:tabLst>
                <a:tab pos="3931503" algn="l"/>
              </a:tabLst>
              <a:defRPr/>
            </a:pPr>
            <a:r>
              <a:rPr lang="en-US" altLang="en-US" sz="2400" dirty="0">
                <a:latin typeface="Playfair Display" charset="0"/>
              </a:rPr>
              <a:t>then x &lt;&lt; 1 produces 0011 1010</a:t>
            </a:r>
          </a:p>
          <a:p>
            <a:pPr marL="7701" algn="just">
              <a:spcBef>
                <a:spcPts val="61"/>
              </a:spcBef>
              <a:tabLst>
                <a:tab pos="3931503" algn="l"/>
              </a:tabLst>
              <a:defRPr/>
            </a:pPr>
            <a:r>
              <a:rPr lang="en-US" altLang="en-US" sz="2400" dirty="0">
                <a:latin typeface="Playfair Display" charset="0"/>
              </a:rPr>
              <a:t>example, if we have x = 0001 1101, then</a:t>
            </a:r>
          </a:p>
          <a:p>
            <a:pPr marL="7701" algn="just">
              <a:spcBef>
                <a:spcPts val="61"/>
              </a:spcBef>
              <a:tabLst>
                <a:tab pos="3931503" algn="l"/>
              </a:tabLst>
              <a:defRPr/>
            </a:pPr>
            <a:r>
              <a:rPr lang="en-US" altLang="en-US" sz="2400" dirty="0">
                <a:latin typeface="Playfair Display" charset="0"/>
              </a:rPr>
              <a:t>x &gt;&gt; 1 gives result = 0000 1110</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D731496A-A996-2BCD-E627-5128CD5EC1C9}"/>
              </a:ext>
            </a:extLst>
          </p:cNvPr>
          <p:cNvSpPr>
            <a:spLocks noGrp="1"/>
          </p:cNvSpPr>
          <p:nvPr>
            <p:ph type="sldNum" sz="quarter" idx="12"/>
          </p:nvPr>
        </p:nvSpPr>
        <p:spPr/>
        <p:txBody>
          <a:bodyPr/>
          <a:lstStyle/>
          <a:p>
            <a:fld id="{BD2F25B1-772B-4657-B612-956E12C3ADD2}" type="slidenum">
              <a:rPr lang="en-IN" smtClean="0"/>
              <a:t>39</a:t>
            </a:fld>
            <a:endParaRPr lang="en-IN"/>
          </a:p>
        </p:txBody>
      </p:sp>
    </p:spTree>
    <p:extLst>
      <p:ext uri="{BB962C8B-B14F-4D97-AF65-F5344CB8AC3E}">
        <p14:creationId xmlns:p14="http://schemas.microsoft.com/office/powerpoint/2010/main" val="2903178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4653275"/>
          </a:xfrm>
          <a:prstGeom prst="rect">
            <a:avLst/>
          </a:prstGeom>
          <a:noFill/>
          <a:ln w="9525">
            <a:noFill/>
            <a:miter lim="800000"/>
            <a:headEnd/>
            <a:tailEnd/>
          </a:ln>
        </p:spPr>
        <p:txBody>
          <a:bodyPr lIns="0" tIns="7316" rIns="0" bIns="0">
            <a:spAutoFit/>
          </a:bodyPr>
          <a:lstStyle/>
          <a:p>
            <a:pPr marL="464901" indent="-457200" algn="just">
              <a:spcBef>
                <a:spcPts val="61"/>
              </a:spcBef>
              <a:buFont typeface="Arial" panose="020B0604020202020204" pitchFamily="34" charset="0"/>
              <a:buChar char="•"/>
              <a:tabLst>
                <a:tab pos="3931503" algn="l"/>
              </a:tabLst>
              <a:defRPr/>
            </a:pPr>
            <a:r>
              <a:rPr lang="en-US" altLang="en-US" sz="2800" dirty="0">
                <a:latin typeface="Playfair Display" charset="0"/>
              </a:rPr>
              <a:t>C is a High level, general – purpose structured programming language. Instructions of C consists of terms that are very closely same to algebraic expressions,  consisting of certain English keywords such as if, else, for, do and while</a:t>
            </a:r>
          </a:p>
          <a:p>
            <a:pPr marL="464901" indent="-457200" algn="just">
              <a:spcBef>
                <a:spcPts val="61"/>
              </a:spcBef>
              <a:buFont typeface="Arial" panose="020B0604020202020204" pitchFamily="34" charset="0"/>
              <a:buChar char="•"/>
              <a:tabLst>
                <a:tab pos="3931503" algn="l"/>
              </a:tabLst>
              <a:defRPr/>
            </a:pPr>
            <a:r>
              <a:rPr lang="en-US" altLang="en-US" sz="2800" dirty="0">
                <a:latin typeface="Playfair Display" charset="0"/>
              </a:rPr>
              <a:t>C contains certain additional features that allows it to be used at a lower level, acting as bridge between machine language and the high level languages. Hence, it may be called as Middle level language</a:t>
            </a:r>
          </a:p>
          <a:p>
            <a:pPr marL="464901" indent="-457200" algn="just">
              <a:spcBef>
                <a:spcPts val="61"/>
              </a:spcBef>
              <a:buFont typeface="Arial" panose="020B0604020202020204" pitchFamily="34" charset="0"/>
              <a:buChar char="•"/>
              <a:tabLst>
                <a:tab pos="3931503" algn="l"/>
              </a:tabLst>
              <a:defRPr/>
            </a:pPr>
            <a:r>
              <a:rPr lang="en-US" altLang="en-US" sz="2800" dirty="0">
                <a:latin typeface="Playfair Display" charset="0"/>
              </a:rPr>
              <a:t>This allows C to be used for system programming as well as for applications programming</a:t>
            </a:r>
          </a:p>
          <a:p>
            <a:pPr marL="7701" algn="just">
              <a:spcBef>
                <a:spcPts val="61"/>
              </a:spcBef>
              <a:tabLst>
                <a:tab pos="3931503" algn="l"/>
              </a:tabLst>
              <a:defRPr/>
            </a:pPr>
            <a:endParaRPr lang="en-US" altLang="en-US" sz="20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01D12C01-0F78-19E4-5019-D2889611F4B6}"/>
              </a:ext>
            </a:extLst>
          </p:cNvPr>
          <p:cNvSpPr>
            <a:spLocks noGrp="1"/>
          </p:cNvSpPr>
          <p:nvPr>
            <p:ph type="sldNum" sz="quarter" idx="12"/>
          </p:nvPr>
        </p:nvSpPr>
        <p:spPr/>
        <p:txBody>
          <a:bodyPr/>
          <a:lstStyle/>
          <a:p>
            <a:fld id="{BD2F25B1-772B-4657-B612-956E12C3ADD2}" type="slidenum">
              <a:rPr lang="en-IN" smtClean="0"/>
              <a:t>4</a:t>
            </a:fld>
            <a:endParaRPr lang="en-IN"/>
          </a:p>
        </p:txBody>
      </p:sp>
    </p:spTree>
    <p:extLst>
      <p:ext uri="{BB962C8B-B14F-4D97-AF65-F5344CB8AC3E}">
        <p14:creationId xmlns:p14="http://schemas.microsoft.com/office/powerpoint/2010/main" val="3902591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4911294"/>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Assignment Operators</a:t>
            </a:r>
          </a:p>
          <a:p>
            <a:pPr marL="7701" algn="just">
              <a:spcBef>
                <a:spcPts val="61"/>
              </a:spcBef>
              <a:tabLst>
                <a:tab pos="3931503" algn="l"/>
              </a:tabLst>
              <a:defRPr/>
            </a:pPr>
            <a:r>
              <a:rPr lang="en-US" altLang="en-US" sz="2400" dirty="0">
                <a:latin typeface="Playfair Display" charset="0"/>
              </a:rPr>
              <a:t>In C language, the assignment operator is responsible for assigning values to the variables. While the equal sign (=) is the fundamental assignment  operator, C also supports other assignment operators that provide shorthand ways to represent common variable assignments.</a:t>
            </a:r>
          </a:p>
          <a:p>
            <a:pPr marL="7701" algn="just">
              <a:spcBef>
                <a:spcPts val="61"/>
              </a:spcBef>
              <a:tabLst>
                <a:tab pos="3931503" algn="l"/>
              </a:tabLst>
              <a:defRPr/>
            </a:pPr>
            <a:r>
              <a:rPr lang="en-US" altLang="en-US" sz="2400" dirty="0">
                <a:latin typeface="Playfair Display" charset="0"/>
              </a:rPr>
              <a:t>For example,</a:t>
            </a:r>
          </a:p>
          <a:p>
            <a:pPr marL="7701" algn="just">
              <a:spcBef>
                <a:spcPts val="61"/>
              </a:spcBef>
              <a:tabLst>
                <a:tab pos="3931503" algn="l"/>
              </a:tabLst>
              <a:defRPr/>
            </a:pPr>
            <a:r>
              <a:rPr lang="en-US" altLang="en-US" sz="2400" i="1" dirty="0" err="1">
                <a:latin typeface="Bahnschrift" panose="020B0502040204020203" pitchFamily="34" charset="0"/>
              </a:rPr>
              <a:t>int</a:t>
            </a:r>
            <a:r>
              <a:rPr lang="en-US" altLang="en-US" sz="2400" i="1" dirty="0">
                <a:latin typeface="Bahnschrift" panose="020B0502040204020203" pitchFamily="34" charset="0"/>
              </a:rPr>
              <a:t> x;</a:t>
            </a:r>
          </a:p>
          <a:p>
            <a:pPr marL="7701" algn="just">
              <a:spcBef>
                <a:spcPts val="61"/>
              </a:spcBef>
              <a:tabLst>
                <a:tab pos="3931503" algn="l"/>
              </a:tabLst>
              <a:defRPr/>
            </a:pPr>
            <a:r>
              <a:rPr lang="en-US" altLang="en-US" sz="2400" i="1" dirty="0">
                <a:latin typeface="Bahnschrift" panose="020B0502040204020203" pitchFamily="34" charset="0"/>
              </a:rPr>
              <a:t>x = 10;</a:t>
            </a:r>
          </a:p>
          <a:p>
            <a:pPr marL="7701" algn="just">
              <a:spcBef>
                <a:spcPts val="61"/>
              </a:spcBef>
              <a:tabLst>
                <a:tab pos="3931503" algn="l"/>
              </a:tabLst>
              <a:defRPr/>
            </a:pPr>
            <a:r>
              <a:rPr lang="en-US" altLang="en-US" sz="2400" dirty="0">
                <a:latin typeface="Playfair Display" charset="0"/>
              </a:rPr>
              <a:t>assigns the value 10 to variable x. The assignment operator has right-to-left associativity, so the expression</a:t>
            </a:r>
          </a:p>
          <a:p>
            <a:pPr marL="7701" algn="just">
              <a:spcBef>
                <a:spcPts val="61"/>
              </a:spcBef>
              <a:tabLst>
                <a:tab pos="3931503" algn="l"/>
              </a:tabLst>
              <a:defRPr/>
            </a:pPr>
            <a:r>
              <a:rPr lang="en-US" altLang="en-US" sz="2400" i="1" dirty="0">
                <a:latin typeface="Bahnschrift" panose="020B0502040204020203" pitchFamily="34" charset="0"/>
              </a:rPr>
              <a:t>a = b = c = 10;</a:t>
            </a:r>
          </a:p>
          <a:p>
            <a:pPr marL="7701" algn="just">
              <a:spcBef>
                <a:spcPts val="61"/>
              </a:spcBef>
              <a:tabLst>
                <a:tab pos="3931503" algn="l"/>
              </a:tabLst>
              <a:defRPr/>
            </a:pPr>
            <a:r>
              <a:rPr lang="en-US" altLang="en-US" sz="2400" dirty="0">
                <a:latin typeface="Playfair Display" charset="0"/>
              </a:rPr>
              <a:t>is evaluated as</a:t>
            </a:r>
          </a:p>
          <a:p>
            <a:pPr marL="7701" algn="just">
              <a:spcBef>
                <a:spcPts val="61"/>
              </a:spcBef>
              <a:tabLst>
                <a:tab pos="3931503" algn="l"/>
              </a:tabLst>
              <a:defRPr/>
            </a:pPr>
            <a:r>
              <a:rPr lang="en-US" altLang="en-US" sz="2400" i="1" dirty="0">
                <a:latin typeface="Bahnschrift" panose="020B0502040204020203" pitchFamily="34" charset="0"/>
              </a:rPr>
              <a:t>(a = (b = (c = 10)));</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4625AFC0-BF57-A631-7C92-67F495C340E2}"/>
              </a:ext>
            </a:extLst>
          </p:cNvPr>
          <p:cNvSpPr>
            <a:spLocks noGrp="1"/>
          </p:cNvSpPr>
          <p:nvPr>
            <p:ph type="sldNum" sz="quarter" idx="12"/>
          </p:nvPr>
        </p:nvSpPr>
        <p:spPr/>
        <p:txBody>
          <a:bodyPr/>
          <a:lstStyle/>
          <a:p>
            <a:fld id="{BD2F25B1-772B-4657-B612-956E12C3ADD2}" type="slidenum">
              <a:rPr lang="en-IN" smtClean="0"/>
              <a:t>40</a:t>
            </a:fld>
            <a:endParaRPr lang="en-IN"/>
          </a:p>
        </p:txBody>
      </p:sp>
    </p:spTree>
    <p:extLst>
      <p:ext uri="{BB962C8B-B14F-4D97-AF65-F5344CB8AC3E}">
        <p14:creationId xmlns:p14="http://schemas.microsoft.com/office/powerpoint/2010/main" val="3491467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380695"/>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26" b="1" dirty="0">
                <a:latin typeface="Playfair Display" charset="0"/>
              </a:rPr>
              <a:t>Assignment Operators</a:t>
            </a:r>
            <a:endParaRPr lang="en-US" altLang="en-US" sz="194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3" name="Picture 2"/>
          <p:cNvPicPr>
            <a:picLocks noChangeAspect="1"/>
          </p:cNvPicPr>
          <p:nvPr/>
        </p:nvPicPr>
        <p:blipFill>
          <a:blip r:embed="rId3">
            <a:biLevel thresh="75000"/>
          </a:blip>
          <a:stretch>
            <a:fillRect/>
          </a:stretch>
        </p:blipFill>
        <p:spPr>
          <a:xfrm>
            <a:off x="1311089" y="2080076"/>
            <a:ext cx="2819400" cy="4581525"/>
          </a:xfrm>
          <a:prstGeom prst="rect">
            <a:avLst/>
          </a:prstGeom>
          <a:ln>
            <a:solidFill>
              <a:schemeClr val="tx1"/>
            </a:solidFill>
          </a:ln>
        </p:spPr>
      </p:pic>
      <p:pic>
        <p:nvPicPr>
          <p:cNvPr id="4" name="Picture 3"/>
          <p:cNvPicPr>
            <a:picLocks noChangeAspect="1"/>
          </p:cNvPicPr>
          <p:nvPr/>
        </p:nvPicPr>
        <p:blipFill rotWithShape="1">
          <a:blip r:embed="rId4">
            <a:biLevel thresh="75000"/>
          </a:blip>
          <a:srcRect r="1498"/>
          <a:stretch/>
        </p:blipFill>
        <p:spPr>
          <a:xfrm>
            <a:off x="4170466" y="2435143"/>
            <a:ext cx="2720872" cy="3390900"/>
          </a:xfrm>
          <a:prstGeom prst="rect">
            <a:avLst/>
          </a:prstGeom>
          <a:ln>
            <a:solidFill>
              <a:schemeClr val="tx1"/>
            </a:solidFill>
          </a:ln>
        </p:spPr>
      </p:pic>
      <p:pic>
        <p:nvPicPr>
          <p:cNvPr id="5" name="Picture 4"/>
          <p:cNvPicPr>
            <a:picLocks noChangeAspect="1"/>
          </p:cNvPicPr>
          <p:nvPr/>
        </p:nvPicPr>
        <p:blipFill rotWithShape="1">
          <a:blip r:embed="rId5">
            <a:biLevel thresh="75000"/>
          </a:blip>
          <a:srcRect l="1836" t="3733"/>
          <a:stretch/>
        </p:blipFill>
        <p:spPr>
          <a:xfrm>
            <a:off x="4136231" y="2066080"/>
            <a:ext cx="2758299" cy="375947"/>
          </a:xfrm>
          <a:prstGeom prst="rect">
            <a:avLst/>
          </a:prstGeom>
          <a:ln>
            <a:solidFill>
              <a:schemeClr val="tx1"/>
            </a:solidFill>
          </a:ln>
        </p:spPr>
      </p:pic>
      <p:sp>
        <p:nvSpPr>
          <p:cNvPr id="15" name="object 2"/>
          <p:cNvSpPr txBox="1">
            <a:spLocks noChangeArrowheads="1"/>
          </p:cNvSpPr>
          <p:nvPr/>
        </p:nvSpPr>
        <p:spPr bwMode="auto">
          <a:xfrm>
            <a:off x="1818895" y="1521291"/>
            <a:ext cx="4863913" cy="56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Assignment operators</a:t>
            </a:r>
          </a:p>
        </p:txBody>
      </p:sp>
      <p:sp>
        <p:nvSpPr>
          <p:cNvPr id="2" name="Slide Number Placeholder 1">
            <a:extLst>
              <a:ext uri="{FF2B5EF4-FFF2-40B4-BE49-F238E27FC236}">
                <a16:creationId xmlns:a16="http://schemas.microsoft.com/office/drawing/2014/main" id="{61852913-BD42-FDAB-FF81-2C52FC6CED49}"/>
              </a:ext>
            </a:extLst>
          </p:cNvPr>
          <p:cNvSpPr>
            <a:spLocks noGrp="1"/>
          </p:cNvSpPr>
          <p:nvPr>
            <p:ph type="sldNum" sz="quarter" idx="12"/>
          </p:nvPr>
        </p:nvSpPr>
        <p:spPr/>
        <p:txBody>
          <a:bodyPr/>
          <a:lstStyle/>
          <a:p>
            <a:fld id="{BD2F25B1-772B-4657-B612-956E12C3ADD2}" type="slidenum">
              <a:rPr lang="en-IN" smtClean="0"/>
              <a:t>41</a:t>
            </a:fld>
            <a:endParaRPr lang="en-IN"/>
          </a:p>
        </p:txBody>
      </p:sp>
    </p:spTree>
    <p:extLst>
      <p:ext uri="{BB962C8B-B14F-4D97-AF65-F5344CB8AC3E}">
        <p14:creationId xmlns:p14="http://schemas.microsoft.com/office/powerpoint/2010/main" val="918511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3764826"/>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Comma Operator</a:t>
            </a:r>
          </a:p>
          <a:p>
            <a:pPr marL="7701" algn="just">
              <a:spcBef>
                <a:spcPts val="61"/>
              </a:spcBef>
              <a:tabLst>
                <a:tab pos="3931503" algn="l"/>
              </a:tabLst>
              <a:defRPr/>
            </a:pPr>
            <a:r>
              <a:rPr lang="en-US" altLang="en-US" sz="2400" dirty="0">
                <a:latin typeface="Playfair Display" charset="0"/>
              </a:rPr>
              <a:t>The comma operator, which is also called the sequential-evaluation operator, takes two operands. It works by evaluating the first expression and discarding its value, and then evaluates the second expression and returns the value as the result of the expression.</a:t>
            </a:r>
          </a:p>
          <a:p>
            <a:pPr marL="7701" algn="just">
              <a:spcBef>
                <a:spcPts val="61"/>
              </a:spcBef>
              <a:tabLst>
                <a:tab pos="3931503" algn="l"/>
              </a:tabLst>
              <a:defRPr/>
            </a:pPr>
            <a:r>
              <a:rPr lang="en-US" altLang="en-US" sz="2400" dirty="0">
                <a:latin typeface="Playfair Display" charset="0"/>
              </a:rPr>
              <a:t>For example, the following statement first increments </a:t>
            </a:r>
            <a:r>
              <a:rPr lang="en-US" altLang="en-US" sz="2400" i="1" dirty="0">
                <a:latin typeface="Bahnschrift" panose="020B0502040204020203" pitchFamily="34" charset="0"/>
              </a:rPr>
              <a:t>a</a:t>
            </a:r>
            <a:r>
              <a:rPr lang="en-US" altLang="en-US" sz="2400" dirty="0">
                <a:latin typeface="Playfair Display" charset="0"/>
              </a:rPr>
              <a:t>, then increments </a:t>
            </a:r>
            <a:r>
              <a:rPr lang="en-US" altLang="en-US" sz="2400" i="1" dirty="0">
                <a:latin typeface="Bahnschrift" panose="020B0502040204020203" pitchFamily="34" charset="0"/>
              </a:rPr>
              <a:t>b</a:t>
            </a:r>
            <a:r>
              <a:rPr lang="en-US" altLang="en-US" sz="2400" dirty="0">
                <a:latin typeface="Playfair Display" charset="0"/>
              </a:rPr>
              <a:t>, and then assigns the value of </a:t>
            </a:r>
            <a:r>
              <a:rPr lang="en-US" altLang="en-US" sz="2400" i="1" dirty="0">
                <a:latin typeface="Bahnschrift" panose="020B0502040204020203" pitchFamily="34" charset="0"/>
              </a:rPr>
              <a:t>b</a:t>
            </a:r>
            <a:r>
              <a:rPr lang="en-US" altLang="en-US" sz="2400" dirty="0">
                <a:latin typeface="Playfair Display" charset="0"/>
              </a:rPr>
              <a:t> to </a:t>
            </a:r>
            <a:r>
              <a:rPr lang="en-US" altLang="en-US" sz="2400" i="1" dirty="0">
                <a:latin typeface="Bahnschrift" panose="020B0502040204020203" pitchFamily="34" charset="0"/>
              </a:rPr>
              <a:t>x</a:t>
            </a:r>
            <a:r>
              <a:rPr lang="en-US" altLang="en-US" sz="2400" dirty="0">
                <a:latin typeface="Playfair Display" charset="0"/>
              </a:rPr>
              <a:t>.</a:t>
            </a:r>
          </a:p>
          <a:p>
            <a:pPr marL="7701" algn="just">
              <a:spcBef>
                <a:spcPts val="61"/>
              </a:spcBef>
              <a:tabLst>
                <a:tab pos="3931503" algn="l"/>
              </a:tabLst>
              <a:defRPr/>
            </a:pPr>
            <a:r>
              <a:rPr lang="en-US" altLang="en-US" sz="2400" i="1" dirty="0" err="1">
                <a:latin typeface="Bahnschrift" panose="020B0502040204020203" pitchFamily="34" charset="0"/>
              </a:rPr>
              <a:t>int</a:t>
            </a:r>
            <a:r>
              <a:rPr lang="en-US" altLang="en-US" sz="2400" i="1" dirty="0">
                <a:latin typeface="Bahnschrift" panose="020B0502040204020203" pitchFamily="34" charset="0"/>
              </a:rPr>
              <a:t> a=2, b=3, x=0;</a:t>
            </a:r>
          </a:p>
          <a:p>
            <a:pPr marL="7701" algn="just">
              <a:spcBef>
                <a:spcPts val="61"/>
              </a:spcBef>
              <a:tabLst>
                <a:tab pos="3931503" algn="l"/>
              </a:tabLst>
              <a:defRPr/>
            </a:pPr>
            <a:r>
              <a:rPr lang="en-US" altLang="en-US" sz="2400" i="1" dirty="0">
                <a:latin typeface="Bahnschrift" panose="020B0502040204020203" pitchFamily="34" charset="0"/>
              </a:rPr>
              <a:t>x = (++a, b+=a);</a:t>
            </a:r>
          </a:p>
          <a:p>
            <a:pPr marL="7701" algn="just">
              <a:spcBef>
                <a:spcPts val="61"/>
              </a:spcBef>
              <a:tabLst>
                <a:tab pos="3931503" algn="l"/>
              </a:tabLst>
              <a:defRPr/>
            </a:pPr>
            <a:r>
              <a:rPr lang="en-US" altLang="en-US" sz="2400" dirty="0">
                <a:latin typeface="Playfair Display" charset="0"/>
              </a:rPr>
              <a:t>Now, the value of </a:t>
            </a:r>
            <a:r>
              <a:rPr lang="en-US" altLang="en-US" sz="2400" i="1" dirty="0">
                <a:latin typeface="Bahnschrift" panose="020B0502040204020203" pitchFamily="34" charset="0"/>
              </a:rPr>
              <a:t>x</a:t>
            </a:r>
            <a:r>
              <a:rPr lang="en-US" altLang="en-US" sz="2400" dirty="0">
                <a:latin typeface="Playfair Display" charset="0"/>
              </a:rPr>
              <a:t> = 6.</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3338F57F-C0E8-4B08-297B-3C109ABC3328}"/>
              </a:ext>
            </a:extLst>
          </p:cNvPr>
          <p:cNvSpPr>
            <a:spLocks noGrp="1"/>
          </p:cNvSpPr>
          <p:nvPr>
            <p:ph type="sldNum" sz="quarter" idx="12"/>
          </p:nvPr>
        </p:nvSpPr>
        <p:spPr/>
        <p:txBody>
          <a:bodyPr/>
          <a:lstStyle/>
          <a:p>
            <a:fld id="{BD2F25B1-772B-4657-B612-956E12C3ADD2}" type="slidenum">
              <a:rPr lang="en-IN" smtClean="0"/>
              <a:t>42</a:t>
            </a:fld>
            <a:endParaRPr lang="en-IN"/>
          </a:p>
        </p:txBody>
      </p:sp>
    </p:spTree>
    <p:extLst>
      <p:ext uri="{BB962C8B-B14F-4D97-AF65-F5344CB8AC3E}">
        <p14:creationId xmlns:p14="http://schemas.microsoft.com/office/powerpoint/2010/main" val="3340307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5254978"/>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err="1">
                <a:latin typeface="Bahnschrift" panose="020B0502040204020203" pitchFamily="34" charset="0"/>
              </a:rPr>
              <a:t>sizeof</a:t>
            </a:r>
            <a:r>
              <a:rPr lang="en-US" altLang="en-US" sz="2400" b="1" dirty="0">
                <a:latin typeface="Bahnschrift" panose="020B0502040204020203" pitchFamily="34" charset="0"/>
              </a:rPr>
              <a:t> Operator</a:t>
            </a:r>
          </a:p>
          <a:p>
            <a:pPr marL="7701" algn="just">
              <a:spcBef>
                <a:spcPts val="61"/>
              </a:spcBef>
              <a:tabLst>
                <a:tab pos="3931503" algn="l"/>
              </a:tabLst>
              <a:defRPr/>
            </a:pPr>
            <a:r>
              <a:rPr lang="en-US" altLang="en-US" sz="2400" dirty="0" err="1">
                <a:latin typeface="Bahnschrift" panose="020B0502040204020203" pitchFamily="34" charset="0"/>
              </a:rPr>
              <a:t>sizeof</a:t>
            </a:r>
            <a:r>
              <a:rPr lang="en-US" altLang="en-US" sz="2400" dirty="0">
                <a:latin typeface="Playfair Display" charset="0"/>
              </a:rPr>
              <a:t> is a unary operator used to calculate the size of data types. This operator can be applied to all data types. When using this operator, the keyword </a:t>
            </a:r>
            <a:r>
              <a:rPr lang="en-US" altLang="en-US" sz="2400" dirty="0" err="1">
                <a:latin typeface="Playfair Display" charset="0"/>
              </a:rPr>
              <a:t>sizeof</a:t>
            </a:r>
            <a:r>
              <a:rPr lang="en-US" altLang="en-US" sz="2400" dirty="0">
                <a:latin typeface="Playfair Display" charset="0"/>
              </a:rPr>
              <a:t> is followed by a type name, variable, or expression. The operator returns the size of the data type, variable, or expression in bytes. That is, the </a:t>
            </a:r>
            <a:r>
              <a:rPr lang="en-US" altLang="en-US" sz="2400" dirty="0" err="1">
                <a:latin typeface="Playfair Display" charset="0"/>
              </a:rPr>
              <a:t>sizeof</a:t>
            </a:r>
            <a:r>
              <a:rPr lang="en-US" altLang="en-US" sz="2400" dirty="0">
                <a:latin typeface="Playfair Display" charset="0"/>
              </a:rPr>
              <a:t> operator is used to determine the amount of memory space that the data type/variable/expression will take.</a:t>
            </a:r>
          </a:p>
          <a:p>
            <a:pPr marL="7701" algn="just">
              <a:spcBef>
                <a:spcPts val="61"/>
              </a:spcBef>
              <a:tabLst>
                <a:tab pos="3931503" algn="l"/>
              </a:tabLst>
              <a:defRPr/>
            </a:pPr>
            <a:r>
              <a:rPr lang="en-US" altLang="en-US" sz="2400" dirty="0">
                <a:latin typeface="Playfair Display" charset="0"/>
              </a:rPr>
              <a:t>For example, </a:t>
            </a:r>
            <a:r>
              <a:rPr lang="en-US" altLang="en-US" sz="2400" dirty="0" err="1">
                <a:latin typeface="Playfair Display" charset="0"/>
              </a:rPr>
              <a:t>sizeof</a:t>
            </a:r>
            <a:r>
              <a:rPr lang="en-US" altLang="en-US" sz="2400" dirty="0">
                <a:latin typeface="Playfair Display" charset="0"/>
              </a:rPr>
              <a:t>(char) returns 1, that is the size of a character data type. </a:t>
            </a:r>
            <a:r>
              <a:rPr lang="en-US" altLang="en-US" sz="2400" i="1" dirty="0">
                <a:latin typeface="Bahnschrift" panose="020B0502040204020203" pitchFamily="34" charset="0"/>
              </a:rPr>
              <a:t>If we have,</a:t>
            </a:r>
          </a:p>
          <a:p>
            <a:pPr marL="7701" algn="just">
              <a:spcBef>
                <a:spcPts val="61"/>
              </a:spcBef>
              <a:tabLst>
                <a:tab pos="3931503" algn="l"/>
              </a:tabLst>
              <a:defRPr/>
            </a:pPr>
            <a:r>
              <a:rPr lang="en-US" altLang="en-US" sz="2400" i="1" dirty="0" err="1">
                <a:latin typeface="Bahnschrift" panose="020B0502040204020203" pitchFamily="34" charset="0"/>
              </a:rPr>
              <a:t>int</a:t>
            </a:r>
            <a:r>
              <a:rPr lang="en-US" altLang="en-US" sz="2400" i="1" dirty="0">
                <a:latin typeface="Bahnschrift" panose="020B0502040204020203" pitchFamily="34" charset="0"/>
              </a:rPr>
              <a:t> a = 10;</a:t>
            </a:r>
          </a:p>
          <a:p>
            <a:pPr marL="7701" algn="just">
              <a:spcBef>
                <a:spcPts val="61"/>
              </a:spcBef>
              <a:tabLst>
                <a:tab pos="3931503" algn="l"/>
              </a:tabLst>
              <a:defRPr/>
            </a:pPr>
            <a:r>
              <a:rPr lang="en-US" altLang="en-US" sz="2400" i="1" dirty="0">
                <a:latin typeface="Bahnschrift" panose="020B0502040204020203" pitchFamily="34" charset="0"/>
              </a:rPr>
              <a:t>unsigned </a:t>
            </a:r>
            <a:r>
              <a:rPr lang="en-US" altLang="en-US" sz="2400" i="1" dirty="0" err="1">
                <a:latin typeface="Bahnschrift" panose="020B0502040204020203" pitchFamily="34" charset="0"/>
              </a:rPr>
              <a:t>int</a:t>
            </a:r>
            <a:r>
              <a:rPr lang="en-US" altLang="en-US" sz="2400" i="1" dirty="0">
                <a:latin typeface="Bahnschrift" panose="020B0502040204020203" pitchFamily="34" charset="0"/>
              </a:rPr>
              <a:t> result;</a:t>
            </a:r>
          </a:p>
          <a:p>
            <a:pPr marL="7701" algn="just">
              <a:spcBef>
                <a:spcPts val="61"/>
              </a:spcBef>
              <a:tabLst>
                <a:tab pos="3931503" algn="l"/>
              </a:tabLst>
              <a:defRPr/>
            </a:pPr>
            <a:r>
              <a:rPr lang="en-US" altLang="en-US" sz="2400" i="1" dirty="0">
                <a:latin typeface="Bahnschrift" panose="020B0502040204020203" pitchFamily="34" charset="0"/>
              </a:rPr>
              <a:t>result = </a:t>
            </a:r>
            <a:r>
              <a:rPr lang="en-US" altLang="en-US" sz="2400" i="1" dirty="0" err="1">
                <a:latin typeface="Bahnschrift" panose="020B0502040204020203" pitchFamily="34" charset="0"/>
              </a:rPr>
              <a:t>sizeof</a:t>
            </a:r>
            <a:r>
              <a:rPr lang="en-US" altLang="en-US" sz="2400" i="1" dirty="0">
                <a:latin typeface="Bahnschrift" panose="020B0502040204020203" pitchFamily="34" charset="0"/>
              </a:rPr>
              <a:t>(a);</a:t>
            </a:r>
          </a:p>
          <a:p>
            <a:pPr marL="7701" algn="just">
              <a:spcBef>
                <a:spcPts val="61"/>
              </a:spcBef>
              <a:tabLst>
                <a:tab pos="3931503" algn="l"/>
              </a:tabLst>
              <a:defRPr/>
            </a:pPr>
            <a:r>
              <a:rPr lang="en-US" altLang="en-US" sz="2400" dirty="0">
                <a:latin typeface="Playfair Display" charset="0"/>
              </a:rPr>
              <a:t>then result = 2, that is, space required to store the variable </a:t>
            </a:r>
            <a:r>
              <a:rPr lang="en-US" altLang="en-US" sz="2400" i="1" dirty="0">
                <a:latin typeface="Bahnschrift" panose="020B0502040204020203" pitchFamily="34" charset="0"/>
              </a:rPr>
              <a:t>a</a:t>
            </a:r>
            <a:r>
              <a:rPr lang="en-US" altLang="en-US" sz="2400" dirty="0">
                <a:latin typeface="Playfair Display" charset="0"/>
              </a:rPr>
              <a:t> in memory. Since a is an integer, it requires 2 bytes of storage space.</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756808CF-1FDE-5E45-EB36-06B5B1E86D22}"/>
              </a:ext>
            </a:extLst>
          </p:cNvPr>
          <p:cNvSpPr>
            <a:spLocks noGrp="1"/>
          </p:cNvSpPr>
          <p:nvPr>
            <p:ph type="sldNum" sz="quarter" idx="12"/>
          </p:nvPr>
        </p:nvSpPr>
        <p:spPr/>
        <p:txBody>
          <a:bodyPr/>
          <a:lstStyle/>
          <a:p>
            <a:fld id="{BD2F25B1-772B-4657-B612-956E12C3ADD2}" type="slidenum">
              <a:rPr lang="en-IN" smtClean="0"/>
              <a:t>43</a:t>
            </a:fld>
            <a:endParaRPr lang="en-IN"/>
          </a:p>
        </p:txBody>
      </p:sp>
    </p:spTree>
    <p:extLst>
      <p:ext uri="{BB962C8B-B14F-4D97-AF65-F5344CB8AC3E}">
        <p14:creationId xmlns:p14="http://schemas.microsoft.com/office/powerpoint/2010/main" val="4073358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7" y="979989"/>
            <a:ext cx="4258522" cy="2974866"/>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Operator precedence Chart</a:t>
            </a:r>
          </a:p>
          <a:p>
            <a:pPr marL="7701" algn="just">
              <a:spcBef>
                <a:spcPts val="61"/>
              </a:spcBef>
              <a:tabLst>
                <a:tab pos="3931503" algn="l"/>
              </a:tabLst>
              <a:defRPr/>
            </a:pPr>
            <a:r>
              <a:rPr lang="en-US" altLang="en-US" sz="2400" dirty="0">
                <a:latin typeface="Playfair Display" charset="0"/>
              </a:rPr>
              <a:t>Table lists the operators that C language supports in the order of their  precedence (highest to lowest). The associativity indicates the order in which the operators of equal precedence in an expression are evaluated.</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2" name="Picture 1"/>
          <p:cNvPicPr>
            <a:picLocks noChangeAspect="1"/>
          </p:cNvPicPr>
          <p:nvPr/>
        </p:nvPicPr>
        <p:blipFill>
          <a:blip r:embed="rId3">
            <a:biLevel thresh="75000"/>
          </a:blip>
          <a:stretch>
            <a:fillRect/>
          </a:stretch>
        </p:blipFill>
        <p:spPr>
          <a:xfrm>
            <a:off x="5437695" y="1536238"/>
            <a:ext cx="3286125" cy="4295775"/>
          </a:xfrm>
          <a:prstGeom prst="rect">
            <a:avLst/>
          </a:prstGeom>
          <a:ln>
            <a:solidFill>
              <a:schemeClr val="tx1"/>
            </a:solidFill>
          </a:ln>
        </p:spPr>
      </p:pic>
      <p:pic>
        <p:nvPicPr>
          <p:cNvPr id="3" name="Picture 2"/>
          <p:cNvPicPr>
            <a:picLocks noChangeAspect="1"/>
          </p:cNvPicPr>
          <p:nvPr/>
        </p:nvPicPr>
        <p:blipFill>
          <a:blip r:embed="rId4">
            <a:biLevel thresh="75000"/>
          </a:blip>
          <a:stretch>
            <a:fillRect/>
          </a:stretch>
        </p:blipFill>
        <p:spPr>
          <a:xfrm>
            <a:off x="8771953" y="1794838"/>
            <a:ext cx="3286125" cy="4019550"/>
          </a:xfrm>
          <a:prstGeom prst="rect">
            <a:avLst/>
          </a:prstGeom>
          <a:ln>
            <a:solidFill>
              <a:schemeClr val="tx1"/>
            </a:solidFill>
          </a:ln>
        </p:spPr>
      </p:pic>
      <p:pic>
        <p:nvPicPr>
          <p:cNvPr id="4" name="Picture 3"/>
          <p:cNvPicPr>
            <a:picLocks noChangeAspect="1"/>
          </p:cNvPicPr>
          <p:nvPr/>
        </p:nvPicPr>
        <p:blipFill>
          <a:blip r:embed="rId5">
            <a:biLevel thresh="75000"/>
          </a:blip>
          <a:stretch>
            <a:fillRect/>
          </a:stretch>
        </p:blipFill>
        <p:spPr>
          <a:xfrm>
            <a:off x="8761920" y="1528569"/>
            <a:ext cx="3286125" cy="295275"/>
          </a:xfrm>
          <a:prstGeom prst="rect">
            <a:avLst/>
          </a:prstGeom>
          <a:ln>
            <a:solidFill>
              <a:schemeClr val="tx1"/>
            </a:solidFill>
          </a:ln>
        </p:spPr>
      </p:pic>
      <p:sp>
        <p:nvSpPr>
          <p:cNvPr id="14" name="object 2"/>
          <p:cNvSpPr txBox="1">
            <a:spLocks noChangeArrowheads="1"/>
          </p:cNvSpPr>
          <p:nvPr/>
        </p:nvSpPr>
        <p:spPr bwMode="auto">
          <a:xfrm>
            <a:off x="5890768" y="1027189"/>
            <a:ext cx="4865127" cy="56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Operators precedence chart</a:t>
            </a:r>
          </a:p>
        </p:txBody>
      </p:sp>
      <p:sp>
        <p:nvSpPr>
          <p:cNvPr id="5" name="Slide Number Placeholder 4">
            <a:extLst>
              <a:ext uri="{FF2B5EF4-FFF2-40B4-BE49-F238E27FC236}">
                <a16:creationId xmlns:a16="http://schemas.microsoft.com/office/drawing/2014/main" id="{63CAC9FC-4428-7803-C0A5-764551053DD1}"/>
              </a:ext>
            </a:extLst>
          </p:cNvPr>
          <p:cNvSpPr>
            <a:spLocks noGrp="1"/>
          </p:cNvSpPr>
          <p:nvPr>
            <p:ph type="sldNum" sz="quarter" idx="12"/>
          </p:nvPr>
        </p:nvSpPr>
        <p:spPr/>
        <p:txBody>
          <a:bodyPr/>
          <a:lstStyle/>
          <a:p>
            <a:fld id="{BD2F25B1-772B-4657-B612-956E12C3ADD2}" type="slidenum">
              <a:rPr lang="en-IN" smtClean="0"/>
              <a:t>44</a:t>
            </a:fld>
            <a:endParaRPr lang="en-IN"/>
          </a:p>
        </p:txBody>
      </p:sp>
    </p:spTree>
    <p:extLst>
      <p:ext uri="{BB962C8B-B14F-4D97-AF65-F5344CB8AC3E}">
        <p14:creationId xmlns:p14="http://schemas.microsoft.com/office/powerpoint/2010/main" val="3492291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609793" y="796122"/>
            <a:ext cx="4755583" cy="6096234"/>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dirty="0">
                <a:latin typeface="Playfair Display"/>
              </a:rPr>
              <a:t>Examples</a:t>
            </a:r>
          </a:p>
          <a:p>
            <a:pPr marL="7701">
              <a:spcBef>
                <a:spcPts val="61"/>
              </a:spcBef>
              <a:tabLst>
                <a:tab pos="3931503" algn="l"/>
              </a:tabLst>
              <a:defRPr/>
            </a:pPr>
            <a:r>
              <a:rPr lang="en-US" altLang="en-US" sz="2400" dirty="0">
                <a:latin typeface="Playfair Display"/>
              </a:rPr>
              <a:t>If we have the following variable declarations:</a:t>
            </a:r>
          </a:p>
          <a:p>
            <a:pPr marL="7701">
              <a:spcBef>
                <a:spcPts val="61"/>
              </a:spcBef>
              <a:tabLst>
                <a:tab pos="3931503" algn="l"/>
              </a:tabLst>
              <a:defRPr/>
            </a:pPr>
            <a:r>
              <a:rPr lang="en-US" altLang="en-US" sz="2400" i="1" dirty="0" err="1">
                <a:latin typeface="Playfair Display"/>
              </a:rPr>
              <a:t>int</a:t>
            </a:r>
            <a:r>
              <a:rPr lang="en-US" altLang="en-US" sz="2400" i="1" dirty="0">
                <a:latin typeface="Playfair Display"/>
              </a:rPr>
              <a:t> a = 0, b = 1, c = –1;</a:t>
            </a:r>
          </a:p>
          <a:p>
            <a:pPr marL="7701">
              <a:spcBef>
                <a:spcPts val="61"/>
              </a:spcBef>
              <a:tabLst>
                <a:tab pos="3931503" algn="l"/>
              </a:tabLst>
              <a:defRPr/>
            </a:pPr>
            <a:r>
              <a:rPr lang="en-US" altLang="en-US" sz="2400" i="1" dirty="0">
                <a:latin typeface="Playfair Display"/>
              </a:rPr>
              <a:t>float x = 2.5, y = 0.0;</a:t>
            </a:r>
          </a:p>
          <a:p>
            <a:pPr marL="7701">
              <a:spcBef>
                <a:spcPts val="61"/>
              </a:spcBef>
              <a:tabLst>
                <a:tab pos="3931503" algn="l"/>
              </a:tabLst>
              <a:defRPr/>
            </a:pPr>
            <a:r>
              <a:rPr lang="en-US" altLang="en-US" sz="2400" i="1" dirty="0">
                <a:latin typeface="Playfair Display"/>
              </a:rPr>
              <a:t>then,</a:t>
            </a:r>
          </a:p>
          <a:p>
            <a:pPr marL="7701">
              <a:spcBef>
                <a:spcPts val="61"/>
              </a:spcBef>
              <a:tabLst>
                <a:tab pos="3931503" algn="l"/>
              </a:tabLst>
              <a:defRPr/>
            </a:pPr>
            <a:r>
              <a:rPr lang="en-US" altLang="en-US" sz="2400" i="1" dirty="0">
                <a:latin typeface="Playfair Display"/>
              </a:rPr>
              <a:t>(a) a &amp;&amp; b = 0</a:t>
            </a:r>
          </a:p>
          <a:p>
            <a:pPr marL="7701">
              <a:spcBef>
                <a:spcPts val="61"/>
              </a:spcBef>
              <a:tabLst>
                <a:tab pos="3931503" algn="l"/>
              </a:tabLst>
              <a:defRPr/>
            </a:pPr>
            <a:r>
              <a:rPr lang="en-US" altLang="en-US" sz="2400" i="1" dirty="0">
                <a:latin typeface="Playfair Display"/>
              </a:rPr>
              <a:t>(b) a &lt; b &amp;&amp; c &lt; b = 1</a:t>
            </a:r>
          </a:p>
          <a:p>
            <a:pPr marL="7701">
              <a:spcBef>
                <a:spcPts val="61"/>
              </a:spcBef>
              <a:tabLst>
                <a:tab pos="3931503" algn="l"/>
              </a:tabLst>
              <a:defRPr/>
            </a:pPr>
            <a:r>
              <a:rPr lang="en-US" altLang="en-US" sz="2400" i="1" dirty="0">
                <a:latin typeface="Playfair Display"/>
              </a:rPr>
              <a:t>(c) b + c || ! a</a:t>
            </a:r>
          </a:p>
          <a:p>
            <a:pPr marL="7701">
              <a:spcBef>
                <a:spcPts val="61"/>
              </a:spcBef>
              <a:tabLst>
                <a:tab pos="3931503" algn="l"/>
              </a:tabLst>
              <a:defRPr/>
            </a:pPr>
            <a:r>
              <a:rPr lang="en-US" altLang="en-US" sz="2400" i="1" dirty="0">
                <a:latin typeface="Playfair Display"/>
              </a:rPr>
              <a:t>= ( b + c) || (!a)</a:t>
            </a:r>
          </a:p>
          <a:p>
            <a:pPr marL="7701">
              <a:spcBef>
                <a:spcPts val="61"/>
              </a:spcBef>
              <a:tabLst>
                <a:tab pos="3931503" algn="l"/>
              </a:tabLst>
              <a:defRPr/>
            </a:pPr>
            <a:r>
              <a:rPr lang="en-US" altLang="en-US" sz="2400" i="1" dirty="0">
                <a:latin typeface="Playfair Display"/>
              </a:rPr>
              <a:t>= 0 ||1</a:t>
            </a:r>
          </a:p>
          <a:p>
            <a:pPr marL="7701">
              <a:spcBef>
                <a:spcPts val="61"/>
              </a:spcBef>
              <a:tabLst>
                <a:tab pos="3931503" algn="l"/>
              </a:tabLst>
              <a:defRPr/>
            </a:pPr>
            <a:r>
              <a:rPr lang="en-US" altLang="en-US" sz="2400" i="1" dirty="0">
                <a:latin typeface="Playfair Display"/>
              </a:rPr>
              <a:t>= 1</a:t>
            </a:r>
          </a:p>
          <a:p>
            <a:pPr marL="7701">
              <a:spcBef>
                <a:spcPts val="61"/>
              </a:spcBef>
              <a:tabLst>
                <a:tab pos="3931503" algn="l"/>
              </a:tabLst>
              <a:defRPr/>
            </a:pPr>
            <a:r>
              <a:rPr lang="en-US" altLang="en-US" sz="2400" i="1" dirty="0">
                <a:latin typeface="Playfair Display"/>
              </a:rPr>
              <a:t>(d) x * 5 &amp;&amp; 5 || ( b / c)</a:t>
            </a:r>
          </a:p>
          <a:p>
            <a:pPr marL="7701">
              <a:spcBef>
                <a:spcPts val="61"/>
              </a:spcBef>
              <a:tabLst>
                <a:tab pos="3931503" algn="l"/>
              </a:tabLst>
              <a:defRPr/>
            </a:pPr>
            <a:r>
              <a:rPr lang="en-US" altLang="en-US" sz="2400" i="1" dirty="0">
                <a:latin typeface="Playfair Display"/>
              </a:rPr>
              <a:t>= ((x * 5) &amp;&amp; 5) || (b / c)</a:t>
            </a:r>
          </a:p>
          <a:p>
            <a:pPr marL="7701">
              <a:spcBef>
                <a:spcPts val="61"/>
              </a:spcBef>
              <a:tabLst>
                <a:tab pos="3931503" algn="l"/>
              </a:tabLst>
              <a:defRPr/>
            </a:pPr>
            <a:r>
              <a:rPr lang="en-US" altLang="en-US" sz="2400" i="1" dirty="0">
                <a:latin typeface="Playfair Display"/>
              </a:rPr>
              <a:t>= (12.5 &amp;&amp; 5) || (1/–1)</a:t>
            </a:r>
          </a:p>
          <a:p>
            <a:pPr marL="7701">
              <a:spcBef>
                <a:spcPts val="61"/>
              </a:spcBef>
              <a:tabLst>
                <a:tab pos="3931503" algn="l"/>
              </a:tabLst>
              <a:defRPr/>
            </a:pPr>
            <a:r>
              <a:rPr lang="en-US" altLang="en-US" sz="2400" i="1" dirty="0">
                <a:latin typeface="Playfair Display"/>
              </a:rPr>
              <a:t>= 1</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object 9"/>
          <p:cNvSpPr txBox="1">
            <a:spLocks noChangeArrowheads="1"/>
          </p:cNvSpPr>
          <p:nvPr/>
        </p:nvSpPr>
        <p:spPr bwMode="auto">
          <a:xfrm>
            <a:off x="6602506" y="754288"/>
            <a:ext cx="4853593" cy="6172665"/>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i="1" dirty="0">
                <a:latin typeface="Playfair Display"/>
              </a:rPr>
              <a:t>(e) a &lt;= 10 &amp;&amp; x &gt;= 1 &amp;&amp; b</a:t>
            </a:r>
          </a:p>
          <a:p>
            <a:pPr marL="7701">
              <a:spcBef>
                <a:spcPts val="61"/>
              </a:spcBef>
              <a:tabLst>
                <a:tab pos="3931503" algn="l"/>
              </a:tabLst>
              <a:defRPr/>
            </a:pPr>
            <a:r>
              <a:rPr lang="en-US" altLang="en-US" sz="2400" i="1" dirty="0">
                <a:latin typeface="Playfair Display"/>
              </a:rPr>
              <a:t>= ((a &lt;= 10) &amp;&amp; (x &gt;= 1)) &amp;&amp; b</a:t>
            </a:r>
          </a:p>
          <a:p>
            <a:pPr marL="7701">
              <a:spcBef>
                <a:spcPts val="61"/>
              </a:spcBef>
              <a:tabLst>
                <a:tab pos="3931503" algn="l"/>
              </a:tabLst>
              <a:defRPr/>
            </a:pPr>
            <a:r>
              <a:rPr lang="en-US" altLang="en-US" sz="2400" i="1" dirty="0">
                <a:latin typeface="Playfair Display"/>
              </a:rPr>
              <a:t>= (1 &amp;&amp; 1) &amp;&amp; 1</a:t>
            </a:r>
          </a:p>
          <a:p>
            <a:pPr marL="7701">
              <a:spcBef>
                <a:spcPts val="61"/>
              </a:spcBef>
              <a:tabLst>
                <a:tab pos="3931503" algn="l"/>
              </a:tabLst>
              <a:defRPr/>
            </a:pPr>
            <a:r>
              <a:rPr lang="en-US" altLang="en-US" sz="2400" i="1" dirty="0">
                <a:latin typeface="Playfair Display"/>
              </a:rPr>
              <a:t>= 1</a:t>
            </a:r>
          </a:p>
          <a:p>
            <a:pPr marL="7701">
              <a:spcBef>
                <a:spcPts val="61"/>
              </a:spcBef>
              <a:tabLst>
                <a:tab pos="3931503" algn="l"/>
              </a:tabLst>
              <a:defRPr/>
            </a:pPr>
            <a:r>
              <a:rPr lang="en-US" altLang="en-US" sz="2400" i="1" dirty="0">
                <a:latin typeface="Playfair Display"/>
              </a:rPr>
              <a:t>(f) !x || !c || b + c</a:t>
            </a:r>
          </a:p>
          <a:p>
            <a:pPr marL="7701">
              <a:spcBef>
                <a:spcPts val="61"/>
              </a:spcBef>
              <a:tabLst>
                <a:tab pos="3931503" algn="l"/>
              </a:tabLst>
              <a:defRPr/>
            </a:pPr>
            <a:r>
              <a:rPr lang="en-US" altLang="en-US" sz="2400" i="1" dirty="0">
                <a:latin typeface="Playfair Display"/>
              </a:rPr>
              <a:t>= ((!x) || (!c)) || (b + c)</a:t>
            </a:r>
          </a:p>
          <a:p>
            <a:pPr marL="7701">
              <a:spcBef>
                <a:spcPts val="61"/>
              </a:spcBef>
              <a:tabLst>
                <a:tab pos="3931503" algn="l"/>
              </a:tabLst>
              <a:defRPr/>
            </a:pPr>
            <a:r>
              <a:rPr lang="en-US" altLang="en-US" sz="2400" i="1" dirty="0">
                <a:latin typeface="Playfair Display"/>
              </a:rPr>
              <a:t>= (0 || 0) || 0</a:t>
            </a:r>
          </a:p>
          <a:p>
            <a:pPr marL="7701">
              <a:spcBef>
                <a:spcPts val="61"/>
              </a:spcBef>
              <a:tabLst>
                <a:tab pos="3931503" algn="l"/>
              </a:tabLst>
              <a:defRPr/>
            </a:pPr>
            <a:r>
              <a:rPr lang="en-US" altLang="en-US" sz="2400" i="1" dirty="0">
                <a:latin typeface="Playfair Display"/>
              </a:rPr>
              <a:t>= 0</a:t>
            </a:r>
          </a:p>
          <a:p>
            <a:pPr marL="7701">
              <a:spcBef>
                <a:spcPts val="61"/>
              </a:spcBef>
              <a:tabLst>
                <a:tab pos="3931503" algn="l"/>
              </a:tabLst>
              <a:defRPr/>
            </a:pPr>
            <a:r>
              <a:rPr lang="en-US" altLang="en-US" sz="2400" i="1" dirty="0">
                <a:latin typeface="Playfair Display"/>
              </a:rPr>
              <a:t>(g) x * y &lt; a + b || c</a:t>
            </a:r>
          </a:p>
          <a:p>
            <a:pPr marL="7701">
              <a:spcBef>
                <a:spcPts val="61"/>
              </a:spcBef>
              <a:tabLst>
                <a:tab pos="3931503" algn="l"/>
              </a:tabLst>
              <a:defRPr/>
            </a:pPr>
            <a:r>
              <a:rPr lang="en-US" altLang="en-US" sz="2400" i="1" dirty="0">
                <a:latin typeface="Playfair Display"/>
              </a:rPr>
              <a:t>= ((x * y) &lt; (a + b)) || c</a:t>
            </a:r>
          </a:p>
          <a:p>
            <a:pPr marL="7701">
              <a:spcBef>
                <a:spcPts val="61"/>
              </a:spcBef>
              <a:tabLst>
                <a:tab pos="3931503" algn="l"/>
              </a:tabLst>
              <a:defRPr/>
            </a:pPr>
            <a:r>
              <a:rPr lang="en-US" altLang="en-US" sz="2400" i="1" dirty="0">
                <a:latin typeface="Playfair Display"/>
              </a:rPr>
              <a:t>= (0 &lt; 1) || –1</a:t>
            </a:r>
          </a:p>
          <a:p>
            <a:pPr marL="7701">
              <a:spcBef>
                <a:spcPts val="61"/>
              </a:spcBef>
              <a:tabLst>
                <a:tab pos="3931503" algn="l"/>
              </a:tabLst>
              <a:defRPr/>
            </a:pPr>
            <a:r>
              <a:rPr lang="en-US" altLang="en-US" sz="2400" i="1" dirty="0">
                <a:latin typeface="Playfair Display"/>
              </a:rPr>
              <a:t>= 1</a:t>
            </a:r>
          </a:p>
          <a:p>
            <a:pPr marL="7701">
              <a:spcBef>
                <a:spcPts val="61"/>
              </a:spcBef>
              <a:tabLst>
                <a:tab pos="3931503" algn="l"/>
              </a:tabLst>
              <a:defRPr/>
            </a:pPr>
            <a:r>
              <a:rPr lang="en-US" altLang="en-US" sz="2400" i="1" dirty="0">
                <a:latin typeface="Playfair Display"/>
              </a:rPr>
              <a:t>(h) (x &gt; y) + !a || </a:t>
            </a:r>
            <a:r>
              <a:rPr lang="en-US" altLang="en-US" sz="2400" i="1" dirty="0" err="1">
                <a:latin typeface="Playfair Display"/>
              </a:rPr>
              <a:t>c++</a:t>
            </a:r>
            <a:endParaRPr lang="en-US" altLang="en-US" sz="2400" i="1" dirty="0">
              <a:latin typeface="Playfair Display"/>
            </a:endParaRPr>
          </a:p>
          <a:p>
            <a:pPr marL="7701">
              <a:spcBef>
                <a:spcPts val="61"/>
              </a:spcBef>
              <a:tabLst>
                <a:tab pos="3931503" algn="l"/>
              </a:tabLst>
              <a:defRPr/>
            </a:pPr>
            <a:r>
              <a:rPr lang="en-US" altLang="en-US" sz="2400" i="1" dirty="0">
                <a:latin typeface="Playfair Display"/>
              </a:rPr>
              <a:t>= ((x &gt; y) + (!a)) || (</a:t>
            </a:r>
            <a:r>
              <a:rPr lang="en-US" altLang="en-US" sz="2400" i="1" dirty="0" err="1">
                <a:latin typeface="Playfair Display"/>
              </a:rPr>
              <a:t>c++</a:t>
            </a:r>
            <a:r>
              <a:rPr lang="en-US" altLang="en-US" sz="2400" i="1" dirty="0">
                <a:latin typeface="Playfair Display"/>
              </a:rPr>
              <a:t>)</a:t>
            </a:r>
          </a:p>
          <a:p>
            <a:pPr marL="7701">
              <a:spcBef>
                <a:spcPts val="61"/>
              </a:spcBef>
              <a:tabLst>
                <a:tab pos="3931503" algn="l"/>
              </a:tabLst>
              <a:defRPr/>
            </a:pPr>
            <a:r>
              <a:rPr lang="en-US" altLang="en-US" sz="2400" i="1" dirty="0">
                <a:latin typeface="Playfair Display"/>
              </a:rPr>
              <a:t>= (1 + 1) || 0</a:t>
            </a:r>
          </a:p>
          <a:p>
            <a:pPr marL="7701">
              <a:spcBef>
                <a:spcPts val="61"/>
              </a:spcBef>
              <a:tabLst>
                <a:tab pos="3931503" algn="l"/>
              </a:tabLst>
              <a:defRPr/>
            </a:pPr>
            <a:r>
              <a:rPr lang="en-US" altLang="en-US" sz="2400" i="1" dirty="0">
                <a:latin typeface="Playfair Display"/>
              </a:rPr>
              <a:t>= 1</a:t>
            </a:r>
          </a:p>
        </p:txBody>
      </p:sp>
      <p:sp>
        <p:nvSpPr>
          <p:cNvPr id="2" name="Slide Number Placeholder 1">
            <a:extLst>
              <a:ext uri="{FF2B5EF4-FFF2-40B4-BE49-F238E27FC236}">
                <a16:creationId xmlns:a16="http://schemas.microsoft.com/office/drawing/2014/main" id="{8136ADFA-AF88-439F-820F-D470B311E3FF}"/>
              </a:ext>
            </a:extLst>
          </p:cNvPr>
          <p:cNvSpPr>
            <a:spLocks noGrp="1"/>
          </p:cNvSpPr>
          <p:nvPr>
            <p:ph type="sldNum" sz="quarter" idx="12"/>
          </p:nvPr>
        </p:nvSpPr>
        <p:spPr/>
        <p:txBody>
          <a:bodyPr/>
          <a:lstStyle/>
          <a:p>
            <a:fld id="{BD2F25B1-772B-4657-B612-956E12C3ADD2}" type="slidenum">
              <a:rPr lang="en-IN" smtClean="0"/>
              <a:t>45</a:t>
            </a:fld>
            <a:endParaRPr lang="en-IN"/>
          </a:p>
        </p:txBody>
      </p:sp>
    </p:spTree>
    <p:extLst>
      <p:ext uri="{BB962C8B-B14F-4D97-AF65-F5344CB8AC3E}">
        <p14:creationId xmlns:p14="http://schemas.microsoft.com/office/powerpoint/2010/main" val="39588049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609793" y="796122"/>
            <a:ext cx="11042945" cy="5726902"/>
          </a:xfrm>
          <a:prstGeom prst="rect">
            <a:avLst/>
          </a:prstGeom>
          <a:noFill/>
          <a:ln w="9525">
            <a:noFill/>
            <a:miter lim="800000"/>
            <a:headEnd/>
            <a:tailEnd/>
          </a:ln>
        </p:spPr>
        <p:txBody>
          <a:bodyPr wrap="square" lIns="0" tIns="7316" rIns="0" bIns="0">
            <a:spAutoFit/>
          </a:bodyPr>
          <a:lstStyle/>
          <a:p>
            <a:pPr marL="7701" algn="ctr">
              <a:spcBef>
                <a:spcPts val="61"/>
              </a:spcBef>
              <a:tabLst>
                <a:tab pos="3931503" algn="l"/>
              </a:tabLst>
              <a:defRPr/>
            </a:pPr>
            <a:r>
              <a:rPr lang="en-US" altLang="en-US" sz="2400" b="1" dirty="0">
                <a:latin typeface="Playfair Display"/>
              </a:rPr>
              <a:t>Practice Expressions</a:t>
            </a:r>
          </a:p>
          <a:p>
            <a:pPr marL="7701">
              <a:spcBef>
                <a:spcPts val="61"/>
              </a:spcBef>
              <a:tabLst>
                <a:tab pos="3931503" algn="l"/>
              </a:tabLst>
              <a:defRPr/>
            </a:pPr>
            <a:r>
              <a:rPr lang="en-US" altLang="en-US" sz="2400" dirty="0" err="1">
                <a:latin typeface="Playfair Display"/>
              </a:rPr>
              <a:t>int</a:t>
            </a:r>
            <a:r>
              <a:rPr lang="en-US" altLang="en-US" sz="2400" dirty="0">
                <a:latin typeface="Playfair Display"/>
              </a:rPr>
              <a:t> a = 1, b = 0, c = 7;</a:t>
            </a:r>
          </a:p>
          <a:p>
            <a:pPr marL="7701">
              <a:spcBef>
                <a:spcPts val="61"/>
              </a:spcBef>
              <a:tabLst>
                <a:tab pos="3931503" algn="l"/>
              </a:tabLst>
              <a:defRPr/>
            </a:pPr>
            <a:r>
              <a:rPr lang="en-US" altLang="en-US" sz="2400" dirty="0">
                <a:latin typeface="Playfair Display"/>
              </a:rPr>
              <a:t>Expression     	Numeric Value		True/False</a:t>
            </a:r>
          </a:p>
          <a:p>
            <a:pPr marL="7701">
              <a:spcBef>
                <a:spcPts val="61"/>
              </a:spcBef>
              <a:tabLst>
                <a:tab pos="3931503" algn="l"/>
              </a:tabLst>
              <a:defRPr/>
            </a:pPr>
            <a:r>
              <a:rPr lang="en-US" altLang="en-US" sz="2400" dirty="0">
                <a:latin typeface="Playfair Display"/>
              </a:rPr>
              <a:t>a</a:t>
            </a:r>
          </a:p>
          <a:p>
            <a:pPr marL="7701">
              <a:spcBef>
                <a:spcPts val="61"/>
              </a:spcBef>
              <a:tabLst>
                <a:tab pos="3931503" algn="l"/>
              </a:tabLst>
              <a:defRPr/>
            </a:pPr>
            <a:r>
              <a:rPr lang="en-US" altLang="en-US" sz="2400" dirty="0">
                <a:latin typeface="Playfair Display"/>
              </a:rPr>
              <a:t>b</a:t>
            </a:r>
          </a:p>
          <a:p>
            <a:pPr marL="7701">
              <a:spcBef>
                <a:spcPts val="61"/>
              </a:spcBef>
              <a:tabLst>
                <a:tab pos="3931503" algn="l"/>
              </a:tabLst>
              <a:defRPr/>
            </a:pPr>
            <a:r>
              <a:rPr lang="en-US" altLang="en-US" sz="2400" dirty="0">
                <a:latin typeface="Playfair Display"/>
              </a:rPr>
              <a:t>c</a:t>
            </a:r>
          </a:p>
          <a:p>
            <a:pPr marL="7701">
              <a:spcBef>
                <a:spcPts val="61"/>
              </a:spcBef>
              <a:tabLst>
                <a:tab pos="3931503" algn="l"/>
              </a:tabLst>
              <a:defRPr/>
            </a:pPr>
            <a:r>
              <a:rPr lang="en-US" altLang="en-US" sz="2400" dirty="0">
                <a:latin typeface="Playfair Display"/>
              </a:rPr>
              <a:t>a + b</a:t>
            </a:r>
          </a:p>
          <a:p>
            <a:pPr marL="7701">
              <a:spcBef>
                <a:spcPts val="61"/>
              </a:spcBef>
              <a:tabLst>
                <a:tab pos="3931503" algn="l"/>
              </a:tabLst>
              <a:defRPr/>
            </a:pPr>
            <a:r>
              <a:rPr lang="en-US" altLang="en-US" sz="2400" dirty="0">
                <a:latin typeface="Playfair Display"/>
              </a:rPr>
              <a:t>a &amp;&amp; b</a:t>
            </a:r>
          </a:p>
          <a:p>
            <a:pPr marL="7701">
              <a:spcBef>
                <a:spcPts val="61"/>
              </a:spcBef>
              <a:tabLst>
                <a:tab pos="3931503" algn="l"/>
              </a:tabLst>
              <a:defRPr/>
            </a:pPr>
            <a:r>
              <a:rPr lang="en-US" altLang="en-US" sz="2400" dirty="0">
                <a:latin typeface="Playfair Display"/>
              </a:rPr>
              <a:t>a || b</a:t>
            </a:r>
          </a:p>
          <a:p>
            <a:pPr marL="7701">
              <a:spcBef>
                <a:spcPts val="61"/>
              </a:spcBef>
              <a:tabLst>
                <a:tab pos="3931503" algn="l"/>
              </a:tabLst>
              <a:defRPr/>
            </a:pPr>
            <a:r>
              <a:rPr lang="en-US" altLang="en-US" sz="2400" dirty="0">
                <a:latin typeface="Playfair Display"/>
              </a:rPr>
              <a:t>!c</a:t>
            </a:r>
          </a:p>
          <a:p>
            <a:pPr marL="7701">
              <a:spcBef>
                <a:spcPts val="61"/>
              </a:spcBef>
              <a:tabLst>
                <a:tab pos="3931503" algn="l"/>
              </a:tabLst>
              <a:defRPr/>
            </a:pPr>
            <a:r>
              <a:rPr lang="en-US" altLang="en-US" sz="2400" dirty="0">
                <a:latin typeface="Playfair Display"/>
              </a:rPr>
              <a:t>!!c</a:t>
            </a:r>
          </a:p>
          <a:p>
            <a:pPr marL="7701">
              <a:spcBef>
                <a:spcPts val="61"/>
              </a:spcBef>
              <a:tabLst>
                <a:tab pos="3931503" algn="l"/>
              </a:tabLst>
              <a:defRPr/>
            </a:pPr>
            <a:r>
              <a:rPr lang="en-US" altLang="en-US" sz="2400" dirty="0">
                <a:latin typeface="Playfair Display"/>
              </a:rPr>
              <a:t>a &amp;&amp; !b</a:t>
            </a:r>
          </a:p>
          <a:p>
            <a:pPr marL="7701">
              <a:spcBef>
                <a:spcPts val="61"/>
              </a:spcBef>
              <a:tabLst>
                <a:tab pos="3931503" algn="l"/>
              </a:tabLst>
              <a:defRPr/>
            </a:pPr>
            <a:r>
              <a:rPr lang="en-US" altLang="en-US" sz="2400" dirty="0">
                <a:latin typeface="Playfair Display"/>
              </a:rPr>
              <a:t>a &lt; b &amp;&amp; b &lt; c</a:t>
            </a:r>
          </a:p>
          <a:p>
            <a:pPr marL="7701">
              <a:spcBef>
                <a:spcPts val="61"/>
              </a:spcBef>
              <a:tabLst>
                <a:tab pos="3931503" algn="l"/>
              </a:tabLst>
              <a:defRPr/>
            </a:pPr>
            <a:r>
              <a:rPr lang="en-US" altLang="en-US" sz="2400" dirty="0">
                <a:latin typeface="Playfair Display"/>
              </a:rPr>
              <a:t>a &gt; b &amp;&amp; b &lt; c</a:t>
            </a:r>
          </a:p>
          <a:p>
            <a:pPr marL="7701">
              <a:spcBef>
                <a:spcPts val="61"/>
              </a:spcBef>
              <a:tabLst>
                <a:tab pos="3931503" algn="l"/>
              </a:tabLst>
              <a:defRPr/>
            </a:pPr>
            <a:r>
              <a:rPr lang="en-US" altLang="en-US" sz="2400" dirty="0">
                <a:latin typeface="Playfair Display"/>
              </a:rPr>
              <a:t>a &gt;= b || b &gt; c</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74FA3C33-7484-B503-E530-D3E74E1451C2}"/>
              </a:ext>
            </a:extLst>
          </p:cNvPr>
          <p:cNvSpPr>
            <a:spLocks noGrp="1"/>
          </p:cNvSpPr>
          <p:nvPr>
            <p:ph type="sldNum" sz="quarter" idx="12"/>
          </p:nvPr>
        </p:nvSpPr>
        <p:spPr/>
        <p:txBody>
          <a:bodyPr/>
          <a:lstStyle/>
          <a:p>
            <a:fld id="{BD2F25B1-772B-4657-B612-956E12C3ADD2}" type="slidenum">
              <a:rPr lang="en-IN" smtClean="0"/>
              <a:t>46</a:t>
            </a:fld>
            <a:endParaRPr lang="en-IN"/>
          </a:p>
        </p:txBody>
      </p:sp>
    </p:spTree>
    <p:extLst>
      <p:ext uri="{BB962C8B-B14F-4D97-AF65-F5344CB8AC3E}">
        <p14:creationId xmlns:p14="http://schemas.microsoft.com/office/powerpoint/2010/main" val="266787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1879695"/>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BASIC DATA TYPES</a:t>
            </a:r>
          </a:p>
          <a:p>
            <a:pPr marL="7701" algn="just">
              <a:spcBef>
                <a:spcPts val="61"/>
              </a:spcBef>
              <a:tabLst>
                <a:tab pos="3931503" algn="l"/>
              </a:tabLst>
              <a:defRPr/>
            </a:pPr>
            <a:r>
              <a:rPr lang="en-US" altLang="en-US" sz="2400" dirty="0">
                <a:latin typeface="Playfair Display" charset="0"/>
              </a:rPr>
              <a:t>Data type determines the set of values that a data item can take and the operations that can be performed on the item. C language provides four  basic data types. Table 1.2 lists the data types, their size, range, and usage for a C programmer.</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3" name="object 2"/>
          <p:cNvSpPr txBox="1">
            <a:spLocks noChangeArrowheads="1"/>
          </p:cNvSpPr>
          <p:nvPr/>
        </p:nvSpPr>
        <p:spPr bwMode="auto">
          <a:xfrm>
            <a:off x="335787" y="2857775"/>
            <a:ext cx="11662909" cy="56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Basic data types in C</a:t>
            </a:r>
          </a:p>
        </p:txBody>
      </p:sp>
      <p:graphicFrame>
        <p:nvGraphicFramePr>
          <p:cNvPr id="14" name="Content Placeholder 5"/>
          <p:cNvGraphicFramePr>
            <a:graphicFrameLocks noGrp="1"/>
          </p:cNvGraphicFramePr>
          <p:nvPr>
            <p:ph idx="1"/>
          </p:nvPr>
        </p:nvGraphicFramePr>
        <p:xfrm>
          <a:off x="335788" y="3405475"/>
          <a:ext cx="11511150" cy="3383280"/>
        </p:xfrm>
        <a:graphic>
          <a:graphicData uri="http://schemas.openxmlformats.org/drawingml/2006/table">
            <a:tbl>
              <a:tblPr/>
              <a:tblGrid>
                <a:gridCol w="1656745">
                  <a:extLst>
                    <a:ext uri="{9D8B030D-6E8A-4147-A177-3AD203B41FA5}">
                      <a16:colId xmlns:a16="http://schemas.microsoft.com/office/drawing/2014/main" val="20000"/>
                    </a:ext>
                  </a:extLst>
                </a:gridCol>
                <a:gridCol w="2044036">
                  <a:extLst>
                    <a:ext uri="{9D8B030D-6E8A-4147-A177-3AD203B41FA5}">
                      <a16:colId xmlns:a16="http://schemas.microsoft.com/office/drawing/2014/main" val="20001"/>
                    </a:ext>
                  </a:extLst>
                </a:gridCol>
                <a:gridCol w="3227426">
                  <a:extLst>
                    <a:ext uri="{9D8B030D-6E8A-4147-A177-3AD203B41FA5}">
                      <a16:colId xmlns:a16="http://schemas.microsoft.com/office/drawing/2014/main" val="20002"/>
                    </a:ext>
                  </a:extLst>
                </a:gridCol>
                <a:gridCol w="4582943">
                  <a:extLst>
                    <a:ext uri="{9D8B030D-6E8A-4147-A177-3AD203B41FA5}">
                      <a16:colId xmlns:a16="http://schemas.microsoft.com/office/drawing/2014/main" val="20003"/>
                    </a:ext>
                  </a:extLst>
                </a:gridCol>
              </a:tblGrid>
              <a:tr h="0">
                <a:tc>
                  <a:txBody>
                    <a:bodyPr/>
                    <a:lstStyle/>
                    <a:p>
                      <a:r>
                        <a:rPr lang="en-IN" sz="2400" b="1" i="0" dirty="0">
                          <a:solidFill>
                            <a:srgbClr val="000000"/>
                          </a:solidFill>
                          <a:effectLst/>
                          <a:latin typeface="Consolas-Bold"/>
                        </a:rPr>
                        <a:t>Data Type </a:t>
                      </a:r>
                      <a:endParaRPr lang="en-IN" sz="2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1" i="0">
                          <a:solidFill>
                            <a:srgbClr val="000000"/>
                          </a:solidFill>
                          <a:effectLst/>
                          <a:latin typeface="Consolas-Bold"/>
                        </a:rPr>
                        <a:t>Size in Bytes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1" i="0" dirty="0">
                          <a:solidFill>
                            <a:srgbClr val="000000"/>
                          </a:solidFill>
                          <a:effectLst/>
                          <a:latin typeface="Consolas-Bold"/>
                        </a:rPr>
                        <a:t>Range </a:t>
                      </a:r>
                      <a:endParaRPr lang="en-IN" sz="2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1" i="0">
                          <a:solidFill>
                            <a:srgbClr val="000000"/>
                          </a:solidFill>
                          <a:effectLst/>
                          <a:latin typeface="Consolas-Bold"/>
                        </a:rPr>
                        <a:t>Use</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sz="2400" b="0" i="0">
                          <a:solidFill>
                            <a:srgbClr val="000000"/>
                          </a:solidFill>
                          <a:effectLst/>
                          <a:latin typeface="Consolas" panose="020B0609020204030204" pitchFamily="49" charset="0"/>
                        </a:rPr>
                        <a:t>char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dirty="0">
                          <a:solidFill>
                            <a:srgbClr val="000000"/>
                          </a:solidFill>
                          <a:effectLst/>
                          <a:latin typeface="Consolas" panose="020B0609020204030204" pitchFamily="49" charset="0"/>
                        </a:rPr>
                        <a:t>1 </a:t>
                      </a:r>
                      <a:endParaRPr lang="en-IN" sz="2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a:solidFill>
                            <a:srgbClr val="000000"/>
                          </a:solidFill>
                          <a:effectLst/>
                          <a:latin typeface="Consolas" panose="020B0609020204030204" pitchFamily="49" charset="0"/>
                        </a:rPr>
                        <a:t>–128 to 127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a:solidFill>
                            <a:srgbClr val="000000"/>
                          </a:solidFill>
                          <a:effectLst/>
                          <a:latin typeface="Consolas" panose="020B0609020204030204" pitchFamily="49" charset="0"/>
                        </a:rPr>
                        <a:t>To store characters</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sz="2400" b="0" i="0">
                          <a:solidFill>
                            <a:srgbClr val="000000"/>
                          </a:solidFill>
                          <a:effectLst/>
                          <a:latin typeface="Consolas" panose="020B0609020204030204" pitchFamily="49" charset="0"/>
                        </a:rPr>
                        <a:t>int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a:solidFill>
                            <a:srgbClr val="000000"/>
                          </a:solidFill>
                          <a:effectLst/>
                          <a:latin typeface="Consolas" panose="020B0609020204030204" pitchFamily="49" charset="0"/>
                        </a:rPr>
                        <a:t>2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dirty="0">
                          <a:solidFill>
                            <a:srgbClr val="000000"/>
                          </a:solidFill>
                          <a:effectLst/>
                          <a:latin typeface="Consolas" panose="020B0609020204030204" pitchFamily="49" charset="0"/>
                        </a:rPr>
                        <a:t>–32768 to 32767 </a:t>
                      </a:r>
                      <a:endParaRPr lang="en-IN" sz="2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a:solidFill>
                            <a:srgbClr val="000000"/>
                          </a:solidFill>
                          <a:effectLst/>
                          <a:latin typeface="Consolas" panose="020B0609020204030204" pitchFamily="49" charset="0"/>
                        </a:rPr>
                        <a:t>To store integer numbers</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IN" sz="2400" b="0" i="0">
                          <a:solidFill>
                            <a:srgbClr val="000000"/>
                          </a:solidFill>
                          <a:effectLst/>
                          <a:latin typeface="Consolas" panose="020B0609020204030204" pitchFamily="49" charset="0"/>
                        </a:rPr>
                        <a:t>float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a:solidFill>
                            <a:srgbClr val="000000"/>
                          </a:solidFill>
                          <a:effectLst/>
                          <a:latin typeface="Consolas" panose="020B0609020204030204" pitchFamily="49" charset="0"/>
                        </a:rPr>
                        <a:t>4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a:solidFill>
                            <a:srgbClr val="000000"/>
                          </a:solidFill>
                          <a:effectLst/>
                          <a:latin typeface="Consolas" panose="020B0609020204030204" pitchFamily="49" charset="0"/>
                        </a:rPr>
                        <a:t>3.4E–38 to 3.4E+38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000000"/>
                          </a:solidFill>
                          <a:effectLst/>
                          <a:latin typeface="Consolas" panose="020B0609020204030204" pitchFamily="49" charset="0"/>
                        </a:rPr>
                        <a:t>To store floating point numbers</a:t>
                      </a:r>
                      <a:endParaRPr lang="en-US"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r>
                        <a:rPr lang="en-IN" sz="2400" b="0" i="0">
                          <a:solidFill>
                            <a:srgbClr val="000000"/>
                          </a:solidFill>
                          <a:effectLst/>
                          <a:latin typeface="Consolas" panose="020B0609020204030204" pitchFamily="49" charset="0"/>
                        </a:rPr>
                        <a:t>double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a:solidFill>
                            <a:srgbClr val="000000"/>
                          </a:solidFill>
                          <a:effectLst/>
                          <a:latin typeface="Consolas" panose="020B0609020204030204" pitchFamily="49" charset="0"/>
                        </a:rPr>
                        <a:t>8 </a:t>
                      </a:r>
                      <a:endParaRPr lang="en-IN" sz="24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400" b="0" i="0" dirty="0">
                          <a:solidFill>
                            <a:srgbClr val="000000"/>
                          </a:solidFill>
                          <a:effectLst/>
                          <a:latin typeface="Consolas" panose="020B0609020204030204" pitchFamily="49" charset="0"/>
                        </a:rPr>
                        <a:t>1.7E–308 to 1.7E+308 </a:t>
                      </a:r>
                      <a:endParaRPr lang="en-IN" sz="2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dirty="0">
                          <a:solidFill>
                            <a:srgbClr val="000000"/>
                          </a:solidFill>
                          <a:effectLst/>
                          <a:latin typeface="Consolas" panose="020B0609020204030204" pitchFamily="49" charset="0"/>
                        </a:rPr>
                        <a:t>To store big floating point numbers</a:t>
                      </a:r>
                      <a:endParaRPr lang="en-US" sz="2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EB1DF9D9-755E-46B5-3436-A193414F4ECA}"/>
              </a:ext>
            </a:extLst>
          </p:cNvPr>
          <p:cNvSpPr>
            <a:spLocks noGrp="1"/>
          </p:cNvSpPr>
          <p:nvPr>
            <p:ph type="sldNum" sz="quarter" idx="12"/>
          </p:nvPr>
        </p:nvSpPr>
        <p:spPr/>
        <p:txBody>
          <a:bodyPr/>
          <a:lstStyle/>
          <a:p>
            <a:fld id="{BD2F25B1-772B-4657-B612-956E12C3ADD2}" type="slidenum">
              <a:rPr lang="en-IN" smtClean="0"/>
              <a:t>47</a:t>
            </a:fld>
            <a:endParaRPr lang="en-IN"/>
          </a:p>
        </p:txBody>
      </p:sp>
    </p:spTree>
    <p:extLst>
      <p:ext uri="{BB962C8B-B14F-4D97-AF65-F5344CB8AC3E}">
        <p14:creationId xmlns:p14="http://schemas.microsoft.com/office/powerpoint/2010/main" val="1000998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221" y="154736"/>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268942" y="871085"/>
            <a:ext cx="4279612" cy="4859998"/>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BASIC DATA TYPES</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In addition, C also supports four modifiers—two sign specifiers (signed and unsigned) and two size specifiers (short and long). Table 1.3 shows the variants of basic data types. </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Using </a:t>
            </a:r>
            <a:r>
              <a:rPr lang="en-US" altLang="en-US" sz="2400" dirty="0" err="1">
                <a:latin typeface="Playfair Display" charset="0"/>
              </a:rPr>
              <a:t>modifirs</a:t>
            </a:r>
            <a:r>
              <a:rPr lang="en-US" altLang="en-US" sz="2400" dirty="0">
                <a:latin typeface="Playfair Display" charset="0"/>
              </a:rPr>
              <a:t> we can extend or limit the range of data type</a:t>
            </a:r>
          </a:p>
          <a:p>
            <a:pPr marL="7701" algn="just">
              <a:spcBef>
                <a:spcPts val="61"/>
              </a:spcBef>
              <a:tabLst>
                <a:tab pos="3931503" algn="l"/>
              </a:tabLst>
              <a:defRPr/>
            </a:pPr>
            <a:endParaRPr lang="en-US" altLang="en-US" sz="2400" dirty="0">
              <a:latin typeface="Playfair Display" charset="0"/>
            </a:endParaRPr>
          </a:p>
          <a:p>
            <a:pPr marL="7701" algn="just">
              <a:spcBef>
                <a:spcPts val="61"/>
              </a:spcBef>
              <a:tabLst>
                <a:tab pos="3931503" algn="l"/>
              </a:tabLst>
              <a:defRPr/>
            </a:pPr>
            <a:endParaRPr lang="en-US" altLang="en-US" sz="24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4" name="object 2"/>
          <p:cNvSpPr txBox="1">
            <a:spLocks noChangeArrowheads="1"/>
          </p:cNvSpPr>
          <p:nvPr/>
        </p:nvSpPr>
        <p:spPr bwMode="auto">
          <a:xfrm>
            <a:off x="5486400" y="776209"/>
            <a:ext cx="6072554" cy="37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spcBef>
                <a:spcPts val="61"/>
              </a:spcBef>
            </a:pPr>
            <a:r>
              <a:rPr lang="en-US" altLang="en-US" sz="2400" dirty="0">
                <a:latin typeface="Playfair Display"/>
                <a:cs typeface="Times New Roman" panose="02020603050405020304" pitchFamily="18" charset="0"/>
              </a:rPr>
              <a:t>Table Basic data types and their variants</a:t>
            </a:r>
          </a:p>
        </p:txBody>
      </p:sp>
      <p:graphicFrame>
        <p:nvGraphicFramePr>
          <p:cNvPr id="13" name="Content Placeholder 11"/>
          <p:cNvGraphicFramePr>
            <a:graphicFrameLocks noGrp="1"/>
          </p:cNvGraphicFramePr>
          <p:nvPr>
            <p:ph idx="1"/>
          </p:nvPr>
        </p:nvGraphicFramePr>
        <p:xfrm>
          <a:off x="4970356" y="1259060"/>
          <a:ext cx="7170079" cy="5608320"/>
        </p:xfrm>
        <a:graphic>
          <a:graphicData uri="http://schemas.openxmlformats.org/drawingml/2006/table">
            <a:tbl>
              <a:tblPr/>
              <a:tblGrid>
                <a:gridCol w="2433956">
                  <a:extLst>
                    <a:ext uri="{9D8B030D-6E8A-4147-A177-3AD203B41FA5}">
                      <a16:colId xmlns:a16="http://schemas.microsoft.com/office/drawing/2014/main" val="20000"/>
                    </a:ext>
                  </a:extLst>
                </a:gridCol>
                <a:gridCol w="1453662">
                  <a:extLst>
                    <a:ext uri="{9D8B030D-6E8A-4147-A177-3AD203B41FA5}">
                      <a16:colId xmlns:a16="http://schemas.microsoft.com/office/drawing/2014/main" val="20001"/>
                    </a:ext>
                  </a:extLst>
                </a:gridCol>
                <a:gridCol w="3282461">
                  <a:extLst>
                    <a:ext uri="{9D8B030D-6E8A-4147-A177-3AD203B41FA5}">
                      <a16:colId xmlns:a16="http://schemas.microsoft.com/office/drawing/2014/main" val="20002"/>
                    </a:ext>
                  </a:extLst>
                </a:gridCol>
              </a:tblGrid>
              <a:tr h="289147">
                <a:tc>
                  <a:txBody>
                    <a:bodyPr/>
                    <a:lstStyle/>
                    <a:p>
                      <a:r>
                        <a:rPr lang="en-IN" sz="1600" b="1" i="0" dirty="0">
                          <a:solidFill>
                            <a:srgbClr val="000000"/>
                          </a:solidFill>
                          <a:effectLst/>
                          <a:latin typeface="Consolas-Bold"/>
                        </a:rPr>
                        <a:t>Data Type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1" i="0">
                          <a:solidFill>
                            <a:srgbClr val="000000"/>
                          </a:solidFill>
                          <a:effectLst/>
                          <a:latin typeface="Consolas-Bold"/>
                        </a:rPr>
                        <a:t>Size in Bytes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1" i="0">
                          <a:solidFill>
                            <a:srgbClr val="000000"/>
                          </a:solidFill>
                          <a:effectLst/>
                          <a:latin typeface="Consolas-Bold"/>
                        </a:rPr>
                        <a:t>Range</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9147">
                <a:tc>
                  <a:txBody>
                    <a:bodyPr/>
                    <a:lstStyle/>
                    <a:p>
                      <a:r>
                        <a:rPr lang="en-IN" sz="1600" b="0" i="0" dirty="0">
                          <a:solidFill>
                            <a:srgbClr val="000000"/>
                          </a:solidFill>
                          <a:effectLst/>
                          <a:latin typeface="Consolas" panose="020B0609020204030204" pitchFamily="49" charset="0"/>
                        </a:rPr>
                        <a:t>char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1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–128 to 127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9147">
                <a:tc>
                  <a:txBody>
                    <a:bodyPr/>
                    <a:lstStyle/>
                    <a:p>
                      <a:r>
                        <a:rPr lang="en-IN" sz="1600" b="0" i="0">
                          <a:solidFill>
                            <a:srgbClr val="000000"/>
                          </a:solidFill>
                          <a:effectLst/>
                          <a:latin typeface="Consolas" panose="020B0609020204030204" pitchFamily="49" charset="0"/>
                        </a:rPr>
                        <a:t>unsigned char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1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0 to 255</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9147">
                <a:tc>
                  <a:txBody>
                    <a:bodyPr/>
                    <a:lstStyle/>
                    <a:p>
                      <a:r>
                        <a:rPr lang="en-IN" sz="1600" b="0" i="0">
                          <a:solidFill>
                            <a:srgbClr val="000000"/>
                          </a:solidFill>
                          <a:effectLst/>
                          <a:latin typeface="Consolas" panose="020B0609020204030204" pitchFamily="49" charset="0"/>
                        </a:rPr>
                        <a:t>signed char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1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–128 to 127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9147">
                <a:tc>
                  <a:txBody>
                    <a:bodyPr/>
                    <a:lstStyle/>
                    <a:p>
                      <a:r>
                        <a:rPr lang="en-IN" sz="1600" b="0" i="0">
                          <a:solidFill>
                            <a:srgbClr val="000000"/>
                          </a:solidFill>
                          <a:effectLst/>
                          <a:latin typeface="Consolas" panose="020B0609020204030204" pitchFamily="49" charset="0"/>
                        </a:rPr>
                        <a:t>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–32768 to 32767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9147">
                <a:tc>
                  <a:txBody>
                    <a:bodyPr/>
                    <a:lstStyle/>
                    <a:p>
                      <a:r>
                        <a:rPr lang="en-IN" sz="1600" b="0" i="0">
                          <a:solidFill>
                            <a:srgbClr val="000000"/>
                          </a:solidFill>
                          <a:effectLst/>
                          <a:latin typeface="Consolas" panose="020B0609020204030204" pitchFamily="49" charset="0"/>
                        </a:rPr>
                        <a:t>unsigned 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0 to 65535</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9147">
                <a:tc>
                  <a:txBody>
                    <a:bodyPr/>
                    <a:lstStyle/>
                    <a:p>
                      <a:r>
                        <a:rPr lang="en-IN" sz="1600" b="0" i="0">
                          <a:solidFill>
                            <a:srgbClr val="000000"/>
                          </a:solidFill>
                          <a:effectLst/>
                          <a:latin typeface="Consolas" panose="020B0609020204030204" pitchFamily="49" charset="0"/>
                        </a:rPr>
                        <a:t>signed 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–32768 to 32767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9147">
                <a:tc>
                  <a:txBody>
                    <a:bodyPr/>
                    <a:lstStyle/>
                    <a:p>
                      <a:r>
                        <a:rPr lang="en-IN" sz="1600" b="0" i="0" dirty="0">
                          <a:solidFill>
                            <a:srgbClr val="000000"/>
                          </a:solidFill>
                          <a:effectLst/>
                          <a:latin typeface="Consolas" panose="020B0609020204030204" pitchFamily="49" charset="0"/>
                        </a:rPr>
                        <a:t>short </a:t>
                      </a:r>
                      <a:r>
                        <a:rPr lang="en-IN" sz="1600" b="0" i="0" dirty="0" err="1">
                          <a:solidFill>
                            <a:srgbClr val="000000"/>
                          </a:solidFill>
                          <a:effectLst/>
                          <a:latin typeface="Consolas" panose="020B0609020204030204" pitchFamily="49" charset="0"/>
                        </a:rPr>
                        <a:t>int</a:t>
                      </a:r>
                      <a:r>
                        <a:rPr lang="en-IN" sz="1600" b="0" i="0" dirty="0">
                          <a:solidFill>
                            <a:srgbClr val="000000"/>
                          </a:solidFill>
                          <a:effectLst/>
                          <a:latin typeface="Consolas" panose="020B0609020204030204" pitchFamily="49" charset="0"/>
                        </a:rPr>
                        <a:t>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–32768 to 32767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9147">
                <a:tc>
                  <a:txBody>
                    <a:bodyPr/>
                    <a:lstStyle/>
                    <a:p>
                      <a:r>
                        <a:rPr lang="en-IN" sz="1600" b="0" i="0">
                          <a:solidFill>
                            <a:srgbClr val="000000"/>
                          </a:solidFill>
                          <a:effectLst/>
                          <a:latin typeface="Consolas" panose="020B0609020204030204" pitchFamily="49" charset="0"/>
                        </a:rPr>
                        <a:t>unsigned short 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0 to 65535</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9147">
                <a:tc>
                  <a:txBody>
                    <a:bodyPr/>
                    <a:lstStyle/>
                    <a:p>
                      <a:r>
                        <a:rPr lang="en-IN" sz="1600" b="0" i="0">
                          <a:solidFill>
                            <a:srgbClr val="000000"/>
                          </a:solidFill>
                          <a:effectLst/>
                          <a:latin typeface="Consolas" panose="020B0609020204030204" pitchFamily="49" charset="0"/>
                        </a:rPr>
                        <a:t>signed short 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–32768 to 32767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89147">
                <a:tc>
                  <a:txBody>
                    <a:bodyPr/>
                    <a:lstStyle/>
                    <a:p>
                      <a:r>
                        <a:rPr lang="en-IN" sz="1600" b="0" i="0">
                          <a:solidFill>
                            <a:srgbClr val="000000"/>
                          </a:solidFill>
                          <a:effectLst/>
                          <a:latin typeface="Consolas" panose="020B0609020204030204" pitchFamily="49" charset="0"/>
                        </a:rPr>
                        <a:t>long 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4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–2147483648 to 2147483647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9147">
                <a:tc>
                  <a:txBody>
                    <a:bodyPr/>
                    <a:lstStyle/>
                    <a:p>
                      <a:r>
                        <a:rPr lang="en-IN" sz="1600" b="0" i="0">
                          <a:solidFill>
                            <a:srgbClr val="000000"/>
                          </a:solidFill>
                          <a:effectLst/>
                          <a:latin typeface="Consolas" panose="020B0609020204030204" pitchFamily="49" charset="0"/>
                        </a:rPr>
                        <a:t>unsigned long 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4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0 to 4294967295</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9147">
                <a:tc>
                  <a:txBody>
                    <a:bodyPr/>
                    <a:lstStyle/>
                    <a:p>
                      <a:r>
                        <a:rPr lang="en-IN" sz="1600" b="0" i="0">
                          <a:solidFill>
                            <a:srgbClr val="000000"/>
                          </a:solidFill>
                          <a:effectLst/>
                          <a:latin typeface="Consolas" panose="020B0609020204030204" pitchFamily="49" charset="0"/>
                        </a:rPr>
                        <a:t>signed long int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4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–2147483648 to 2147483647</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89147">
                <a:tc>
                  <a:txBody>
                    <a:bodyPr/>
                    <a:lstStyle/>
                    <a:p>
                      <a:r>
                        <a:rPr lang="en-IN" sz="1600" b="0" i="0">
                          <a:solidFill>
                            <a:srgbClr val="000000"/>
                          </a:solidFill>
                          <a:effectLst/>
                          <a:latin typeface="Consolas" panose="020B0609020204030204" pitchFamily="49" charset="0"/>
                        </a:rPr>
                        <a:t>float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4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3.4E–38 to 3.4E+38</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89147">
                <a:tc>
                  <a:txBody>
                    <a:bodyPr/>
                    <a:lstStyle/>
                    <a:p>
                      <a:r>
                        <a:rPr lang="en-IN" sz="1600" b="0" i="0">
                          <a:solidFill>
                            <a:srgbClr val="000000"/>
                          </a:solidFill>
                          <a:effectLst/>
                          <a:latin typeface="Consolas" panose="020B0609020204030204" pitchFamily="49" charset="0"/>
                        </a:rPr>
                        <a:t>double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8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1.7E–308 to 1.7E+308</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89147">
                <a:tc>
                  <a:txBody>
                    <a:bodyPr/>
                    <a:lstStyle/>
                    <a:p>
                      <a:r>
                        <a:rPr lang="en-IN" sz="1600" b="0" i="0">
                          <a:solidFill>
                            <a:srgbClr val="000000"/>
                          </a:solidFill>
                          <a:effectLst/>
                          <a:latin typeface="Consolas" panose="020B0609020204030204" pitchFamily="49" charset="0"/>
                        </a:rPr>
                        <a:t>long double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a:solidFill>
                            <a:srgbClr val="000000"/>
                          </a:solidFill>
                          <a:effectLst/>
                          <a:latin typeface="Consolas" panose="020B0609020204030204" pitchFamily="49" charset="0"/>
                        </a:rPr>
                        <a:t>10 </a:t>
                      </a:r>
                      <a:endParaRPr lang="en-IN" sz="1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0" i="0" dirty="0">
                          <a:solidFill>
                            <a:srgbClr val="000000"/>
                          </a:solidFill>
                          <a:effectLst/>
                          <a:latin typeface="Consolas" panose="020B0609020204030204" pitchFamily="49" charset="0"/>
                        </a:rPr>
                        <a:t>3.4E–4932 to 1.1E+4932</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2" name="Slide Number Placeholder 1">
            <a:extLst>
              <a:ext uri="{FF2B5EF4-FFF2-40B4-BE49-F238E27FC236}">
                <a16:creationId xmlns:a16="http://schemas.microsoft.com/office/drawing/2014/main" id="{EC41631C-662A-3B42-9246-F4931D999E45}"/>
              </a:ext>
            </a:extLst>
          </p:cNvPr>
          <p:cNvSpPr>
            <a:spLocks noGrp="1"/>
          </p:cNvSpPr>
          <p:nvPr>
            <p:ph type="sldNum" sz="quarter" idx="12"/>
          </p:nvPr>
        </p:nvSpPr>
        <p:spPr/>
        <p:txBody>
          <a:bodyPr/>
          <a:lstStyle/>
          <a:p>
            <a:fld id="{BD2F25B1-772B-4657-B612-956E12C3ADD2}" type="slidenum">
              <a:rPr lang="en-IN" smtClean="0"/>
              <a:t>48</a:t>
            </a:fld>
            <a:endParaRPr lang="en-IN"/>
          </a:p>
        </p:txBody>
      </p:sp>
    </p:spTree>
    <p:extLst>
      <p:ext uri="{BB962C8B-B14F-4D97-AF65-F5344CB8AC3E}">
        <p14:creationId xmlns:p14="http://schemas.microsoft.com/office/powerpoint/2010/main" val="3882870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92421"/>
            <a:ext cx="10446802" cy="5993642"/>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I/O statements in C</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The most fundamental operation in a C program is to accept input values from a standard input device and output the data produced by the program to a standard output device.</a:t>
            </a:r>
          </a:p>
          <a:p>
            <a:pPr marL="350601" indent="-342900" algn="just">
              <a:spcBef>
                <a:spcPts val="61"/>
              </a:spcBef>
              <a:buFont typeface="Arial" panose="020B0604020202020204" pitchFamily="34" charset="0"/>
              <a:buChar char="•"/>
              <a:tabLst>
                <a:tab pos="3931503" algn="l"/>
              </a:tabLst>
              <a:defRPr/>
            </a:pPr>
            <a:r>
              <a:rPr lang="en-IN" sz="2400" dirty="0">
                <a:effectLst/>
                <a:latin typeface="Playfair Display"/>
                <a:ea typeface="Times New Roman" panose="02020603050405020304" pitchFamily="18" charset="0"/>
                <a:cs typeface="Times New Roman" panose="02020603050405020304" pitchFamily="18" charset="0"/>
              </a:rPr>
              <a:t>Input and Output statement are used to read and write the data in C programming. These are embedded in </a:t>
            </a:r>
            <a:r>
              <a:rPr lang="en-IN" sz="2400" i="1" dirty="0" err="1">
                <a:effectLst/>
                <a:latin typeface="Playfair Display"/>
                <a:ea typeface="Times New Roman" panose="02020603050405020304" pitchFamily="18" charset="0"/>
                <a:cs typeface="Times New Roman" panose="02020603050405020304" pitchFamily="18" charset="0"/>
              </a:rPr>
              <a:t>stdio.h</a:t>
            </a:r>
            <a:r>
              <a:rPr lang="en-IN" sz="2400" dirty="0">
                <a:effectLst/>
                <a:latin typeface="Playfair Display"/>
                <a:ea typeface="Times New Roman" panose="02020603050405020304" pitchFamily="18" charset="0"/>
                <a:cs typeface="Times New Roman" panose="02020603050405020304" pitchFamily="18" charset="0"/>
              </a:rPr>
              <a:t> (standard Input/Output header file).</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Input means to provide the program with some data to be used in the program and Output means to display data on screen or write the data to a printer or a </a:t>
            </a:r>
            <a:r>
              <a:rPr lang="en-US" altLang="en-US" sz="2400" dirty="0" err="1">
                <a:latin typeface="Playfair Display" charset="0"/>
              </a:rPr>
              <a:t>file.C</a:t>
            </a:r>
            <a:r>
              <a:rPr lang="en-US" altLang="en-US" sz="2400" dirty="0">
                <a:latin typeface="Playfair Display" charset="0"/>
              </a:rPr>
              <a:t> programming language provides many built-in functions to read any given input and to display data on screen when there is a need to output the result.</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There are mainly two of </a:t>
            </a:r>
            <a:r>
              <a:rPr lang="en-US" altLang="en-US" sz="2400" dirty="0" err="1">
                <a:latin typeface="Playfair Display" charset="0"/>
              </a:rPr>
              <a:t>Input/Output</a:t>
            </a:r>
            <a:r>
              <a:rPr lang="en-US" altLang="en-US" sz="2400" dirty="0">
                <a:latin typeface="Playfair Display" charset="0"/>
              </a:rPr>
              <a:t> functions are used for this purpose. These are discussed as:</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Formatted I/O functions</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Unformatted I/O functions</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D5443330-51E5-25D2-5D6B-813C9AF28FE0}"/>
              </a:ext>
            </a:extLst>
          </p:cNvPr>
          <p:cNvSpPr>
            <a:spLocks noGrp="1"/>
          </p:cNvSpPr>
          <p:nvPr>
            <p:ph type="sldNum" sz="quarter" idx="12"/>
          </p:nvPr>
        </p:nvSpPr>
        <p:spPr/>
        <p:txBody>
          <a:bodyPr/>
          <a:lstStyle/>
          <a:p>
            <a:fld id="{BD2F25B1-772B-4657-B612-956E12C3ADD2}" type="slidenum">
              <a:rPr lang="en-IN" smtClean="0"/>
              <a:t>49</a:t>
            </a:fld>
            <a:endParaRPr lang="en-IN"/>
          </a:p>
        </p:txBody>
      </p:sp>
    </p:spTree>
    <p:extLst>
      <p:ext uri="{BB962C8B-B14F-4D97-AF65-F5344CB8AC3E}">
        <p14:creationId xmlns:p14="http://schemas.microsoft.com/office/powerpoint/2010/main" val="16479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196887" y="979989"/>
            <a:ext cx="5481127" cy="4665073"/>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3200" b="1" dirty="0">
                <a:latin typeface="Playfair Display" charset="0"/>
              </a:rPr>
              <a:t>Later Languages</a:t>
            </a:r>
            <a:endParaRPr lang="en-US" altLang="en-US" sz="3200" dirty="0">
              <a:latin typeface="Playfair Display" charset="0"/>
            </a:endParaRPr>
          </a:p>
          <a:p>
            <a:pPr marL="350601" indent="-342900">
              <a:spcBef>
                <a:spcPts val="61"/>
              </a:spcBef>
              <a:buFont typeface="Arial" panose="020B0604020202020204" pitchFamily="34" charset="0"/>
              <a:buChar char="•"/>
              <a:tabLst>
                <a:tab pos="3931503" algn="l"/>
              </a:tabLst>
              <a:defRPr/>
            </a:pPr>
            <a:r>
              <a:rPr lang="en-US" altLang="en-US" sz="2400" dirty="0">
                <a:latin typeface="Playfair Display" charset="0"/>
              </a:rPr>
              <a:t>1979 C++ by </a:t>
            </a:r>
            <a:r>
              <a:rPr lang="en-US" altLang="en-US" sz="2400" dirty="0" err="1">
                <a:latin typeface="Playfair Display" charset="0"/>
              </a:rPr>
              <a:t>Bjarn</a:t>
            </a:r>
            <a:r>
              <a:rPr lang="en-US" altLang="en-US" sz="2400" dirty="0">
                <a:latin typeface="Playfair Display" charset="0"/>
              </a:rPr>
              <a:t> </a:t>
            </a:r>
            <a:r>
              <a:rPr lang="en-US" altLang="en-US" sz="2400" dirty="0" err="1">
                <a:latin typeface="Playfair Display" charset="0"/>
              </a:rPr>
              <a:t>Stroustrup</a:t>
            </a:r>
            <a:r>
              <a:rPr lang="en-US" altLang="en-US" sz="2400" dirty="0">
                <a:latin typeface="Playfair Display" charset="0"/>
              </a:rPr>
              <a:t> also at Bell</a:t>
            </a:r>
          </a:p>
          <a:p>
            <a:pPr marL="807801" lvl="1" indent="-342900">
              <a:spcBef>
                <a:spcPts val="61"/>
              </a:spcBef>
              <a:buFont typeface="Arial" panose="020B0604020202020204" pitchFamily="34" charset="0"/>
              <a:buChar char="•"/>
              <a:tabLst>
                <a:tab pos="3931503" algn="l"/>
              </a:tabLst>
              <a:defRPr/>
            </a:pPr>
            <a:r>
              <a:rPr lang="en-US" altLang="en-US" sz="2400" dirty="0">
                <a:latin typeface="Playfair Display" charset="0"/>
              </a:rPr>
              <a:t>Object orientation</a:t>
            </a:r>
          </a:p>
          <a:p>
            <a:pPr marL="350601" indent="-342900">
              <a:spcBef>
                <a:spcPts val="61"/>
              </a:spcBef>
              <a:buFont typeface="Arial" panose="020B0604020202020204" pitchFamily="34" charset="0"/>
              <a:buChar char="•"/>
              <a:tabLst>
                <a:tab pos="3931503" algn="l"/>
              </a:tabLst>
              <a:defRPr/>
            </a:pPr>
            <a:r>
              <a:rPr lang="en-US" altLang="en-US" sz="2400" dirty="0">
                <a:latin typeface="Playfair Display" charset="0"/>
              </a:rPr>
              <a:t>1991 Java by Sun</a:t>
            </a:r>
          </a:p>
          <a:p>
            <a:pPr marL="807801" lvl="1" indent="-342900">
              <a:spcBef>
                <a:spcPts val="61"/>
              </a:spcBef>
              <a:buFont typeface="Arial" panose="020B0604020202020204" pitchFamily="34" charset="0"/>
              <a:buChar char="•"/>
              <a:tabLst>
                <a:tab pos="3931503" algn="l"/>
              </a:tabLst>
              <a:defRPr/>
            </a:pPr>
            <a:r>
              <a:rPr lang="en-US" altLang="en-US" sz="2400" dirty="0">
                <a:latin typeface="Playfair Display" charset="0"/>
              </a:rPr>
              <a:t>Partial compile to java bytecode: virtual machine code</a:t>
            </a:r>
          </a:p>
          <a:p>
            <a:pPr marL="807801" lvl="1" indent="-342900">
              <a:spcBef>
                <a:spcPts val="61"/>
              </a:spcBef>
              <a:buFont typeface="Arial" panose="020B0604020202020204" pitchFamily="34" charset="0"/>
              <a:buChar char="•"/>
              <a:tabLst>
                <a:tab pos="3931503" algn="l"/>
              </a:tabLst>
              <a:defRPr/>
            </a:pPr>
            <a:r>
              <a:rPr lang="en-US" altLang="en-US" sz="2400" dirty="0">
                <a:latin typeface="Playfair Display" charset="0"/>
              </a:rPr>
              <a:t>Write once, run anywhere</a:t>
            </a:r>
          </a:p>
          <a:p>
            <a:pPr marL="807801" lvl="1" indent="-342900">
              <a:spcBef>
                <a:spcPts val="61"/>
              </a:spcBef>
              <a:buFont typeface="Arial" panose="020B0604020202020204" pitchFamily="34" charset="0"/>
              <a:buChar char="•"/>
              <a:tabLst>
                <a:tab pos="3931503" algn="l"/>
              </a:tabLst>
              <a:defRPr/>
            </a:pPr>
            <a:r>
              <a:rPr lang="en-US" altLang="en-US" sz="2400" dirty="0">
                <a:latin typeface="Playfair Display" charset="0"/>
              </a:rPr>
              <a:t>Memory manager – garbage collection</a:t>
            </a:r>
          </a:p>
          <a:p>
            <a:pPr marL="807801" lvl="1" indent="-342900">
              <a:spcBef>
                <a:spcPts val="61"/>
              </a:spcBef>
              <a:buFont typeface="Arial" panose="020B0604020202020204" pitchFamily="34" charset="0"/>
              <a:buChar char="•"/>
              <a:tabLst>
                <a:tab pos="3931503" algn="l"/>
              </a:tabLst>
              <a:defRPr/>
            </a:pPr>
            <a:r>
              <a:rPr lang="en-US" altLang="en-US" sz="2400" dirty="0">
                <a:latin typeface="Playfair Display" charset="0"/>
              </a:rPr>
              <a:t>Many JVMs written in C / C++</a:t>
            </a:r>
          </a:p>
          <a:p>
            <a:pPr marL="7701">
              <a:spcBef>
                <a:spcPts val="61"/>
              </a:spcBef>
              <a:tabLst>
                <a:tab pos="3931503" algn="l"/>
              </a:tabLst>
              <a:defRPr/>
            </a:pPr>
            <a:endParaRPr lang="en-US" altLang="en-US" sz="24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pic>
        <p:nvPicPr>
          <p:cNvPr id="3" name="Picture 2"/>
          <p:cNvPicPr>
            <a:picLocks noChangeAspect="1"/>
          </p:cNvPicPr>
          <p:nvPr/>
        </p:nvPicPr>
        <p:blipFill rotWithShape="1">
          <a:blip r:embed="rId3"/>
          <a:srcRect l="13330" t="5634" r="12978" b="22629"/>
          <a:stretch/>
        </p:blipFill>
        <p:spPr>
          <a:xfrm>
            <a:off x="5785908" y="874773"/>
            <a:ext cx="6297770" cy="5809361"/>
          </a:xfrm>
          <a:prstGeom prst="rect">
            <a:avLst/>
          </a:prstGeom>
        </p:spPr>
      </p:pic>
      <p:sp>
        <p:nvSpPr>
          <p:cNvPr id="2" name="Slide Number Placeholder 1">
            <a:extLst>
              <a:ext uri="{FF2B5EF4-FFF2-40B4-BE49-F238E27FC236}">
                <a16:creationId xmlns:a16="http://schemas.microsoft.com/office/drawing/2014/main" id="{EA9BB421-85E0-E259-B9D5-266B8451D4D4}"/>
              </a:ext>
            </a:extLst>
          </p:cNvPr>
          <p:cNvSpPr>
            <a:spLocks noGrp="1"/>
          </p:cNvSpPr>
          <p:nvPr>
            <p:ph type="sldNum" sz="quarter" idx="12"/>
          </p:nvPr>
        </p:nvSpPr>
        <p:spPr/>
        <p:txBody>
          <a:bodyPr/>
          <a:lstStyle/>
          <a:p>
            <a:fld id="{BD2F25B1-772B-4657-B612-956E12C3ADD2}" type="slidenum">
              <a:rPr lang="en-IN" smtClean="0"/>
              <a:t>5</a:t>
            </a:fld>
            <a:endParaRPr lang="en-IN"/>
          </a:p>
        </p:txBody>
      </p:sp>
    </p:spTree>
    <p:extLst>
      <p:ext uri="{BB962C8B-B14F-4D97-AF65-F5344CB8AC3E}">
        <p14:creationId xmlns:p14="http://schemas.microsoft.com/office/powerpoint/2010/main" val="4937298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92421"/>
            <a:ext cx="10446802" cy="3382670"/>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dirty="0">
                <a:latin typeface="Playfair Display" charset="0"/>
              </a:rPr>
              <a:t>Formatted I/O functions</a:t>
            </a:r>
          </a:p>
          <a:p>
            <a:pPr marL="7701" algn="just">
              <a:spcBef>
                <a:spcPts val="61"/>
              </a:spcBef>
              <a:tabLst>
                <a:tab pos="3931503" algn="l"/>
              </a:tabLst>
              <a:defRPr/>
            </a:pPr>
            <a:endParaRPr lang="en-US" altLang="en-US" sz="2400" b="1" dirty="0">
              <a:latin typeface="Playfair Display" charset="0"/>
            </a:endParaRP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If we want to assign value to variable that is inputted from the user at run-time? this is done by using the </a:t>
            </a:r>
            <a:r>
              <a:rPr lang="en-US" altLang="en-US" sz="2400" b="1" i="1" dirty="0" err="1">
                <a:latin typeface="Playfair Display" charset="0"/>
              </a:rPr>
              <a:t>scanf</a:t>
            </a:r>
            <a:r>
              <a:rPr lang="en-US" altLang="en-US" sz="2400" dirty="0">
                <a:latin typeface="Playfair Display" charset="0"/>
              </a:rPr>
              <a:t> function that reads data from the keyboard. Similarly, for outputting results of the program, </a:t>
            </a:r>
            <a:r>
              <a:rPr lang="en-US" altLang="en-US" sz="2400" b="1" i="1" dirty="0" err="1">
                <a:latin typeface="Playfair Display" charset="0"/>
              </a:rPr>
              <a:t>printf</a:t>
            </a:r>
            <a:r>
              <a:rPr lang="en-US" altLang="en-US" sz="2400" dirty="0">
                <a:latin typeface="Playfair Display" charset="0"/>
              </a:rPr>
              <a:t> function is used that sends results to a terminal.</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A program that uses standard input/output functions must contain the following statement at the beginning of the program:</a:t>
            </a:r>
          </a:p>
          <a:p>
            <a:pPr marL="7701" algn="just">
              <a:spcBef>
                <a:spcPts val="61"/>
              </a:spcBef>
              <a:tabLst>
                <a:tab pos="3931503" algn="l"/>
              </a:tabLst>
              <a:defRPr/>
            </a:pPr>
            <a:r>
              <a:rPr lang="en-US" altLang="en-US" sz="2400" dirty="0">
                <a:latin typeface="Playfair Display" charset="0"/>
              </a:rPr>
              <a:t>    </a:t>
            </a:r>
            <a:r>
              <a:rPr lang="en-US" altLang="en-US" sz="2400" b="1" i="1" dirty="0">
                <a:latin typeface="Playfair Display" charset="0"/>
              </a:rPr>
              <a:t>#include &lt;</a:t>
            </a:r>
            <a:r>
              <a:rPr lang="en-US" altLang="en-US" sz="2400" b="1" i="1" dirty="0" err="1">
                <a:latin typeface="Playfair Display" charset="0"/>
              </a:rPr>
              <a:t>stdio.h</a:t>
            </a:r>
            <a:r>
              <a:rPr lang="en-US" altLang="en-US" sz="2400" b="1" i="1" dirty="0">
                <a:latin typeface="Playfair Display" charset="0"/>
              </a:rPr>
              <a:t>&gt;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EF44BAFE-6369-2D96-7140-D0E4CC60349B}"/>
              </a:ext>
            </a:extLst>
          </p:cNvPr>
          <p:cNvSpPr>
            <a:spLocks noGrp="1"/>
          </p:cNvSpPr>
          <p:nvPr>
            <p:ph type="sldNum" sz="quarter" idx="12"/>
          </p:nvPr>
        </p:nvSpPr>
        <p:spPr/>
        <p:txBody>
          <a:bodyPr/>
          <a:lstStyle/>
          <a:p>
            <a:fld id="{BD2F25B1-772B-4657-B612-956E12C3ADD2}" type="slidenum">
              <a:rPr lang="en-IN" smtClean="0"/>
              <a:t>50</a:t>
            </a:fld>
            <a:endParaRPr lang="en-IN"/>
          </a:p>
        </p:txBody>
      </p:sp>
    </p:spTree>
    <p:extLst>
      <p:ext uri="{BB962C8B-B14F-4D97-AF65-F5344CB8AC3E}">
        <p14:creationId xmlns:p14="http://schemas.microsoft.com/office/powerpoint/2010/main" val="2735407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5293450"/>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00" b="1" dirty="0" err="1">
                <a:latin typeface="Playfair Display" charset="0"/>
              </a:rPr>
              <a:t>scanf</a:t>
            </a:r>
            <a:r>
              <a:rPr lang="en-US" altLang="en-US" sz="2400" b="1" dirty="0">
                <a:latin typeface="Playfair Display" charset="0"/>
              </a:rPr>
              <a:t>()</a:t>
            </a:r>
          </a:p>
          <a:p>
            <a:pPr marL="7701">
              <a:spcBef>
                <a:spcPts val="61"/>
              </a:spcBef>
              <a:tabLst>
                <a:tab pos="3931503" algn="l"/>
              </a:tabLst>
              <a:defRPr/>
            </a:pPr>
            <a:r>
              <a:rPr lang="en-US" altLang="en-US" sz="2400" dirty="0">
                <a:latin typeface="Playfair Display" charset="0"/>
              </a:rPr>
              <a:t>The </a:t>
            </a:r>
            <a:r>
              <a:rPr lang="en-US" altLang="en-US" sz="2400" i="1" dirty="0" err="1">
                <a:latin typeface="Bahnschrift" panose="020B0502040204020203" pitchFamily="34" charset="0"/>
              </a:rPr>
              <a:t>scanf</a:t>
            </a:r>
            <a:r>
              <a:rPr lang="en-US" altLang="en-US" sz="2400" i="1" dirty="0">
                <a:latin typeface="Bahnschrift" panose="020B0502040204020203" pitchFamily="34" charset="0"/>
              </a:rPr>
              <a:t>() </a:t>
            </a:r>
            <a:r>
              <a:rPr lang="en-US" altLang="en-US" sz="2400" dirty="0">
                <a:latin typeface="Playfair Display" charset="0"/>
              </a:rPr>
              <a:t>function is used to read formatted data from the keyboard. The syntax of the </a:t>
            </a:r>
            <a:r>
              <a:rPr lang="en-US" altLang="en-US" sz="2400" i="1" dirty="0" err="1">
                <a:latin typeface="Bahnschrift" panose="020B0502040204020203" pitchFamily="34" charset="0"/>
              </a:rPr>
              <a:t>scanf</a:t>
            </a:r>
            <a:r>
              <a:rPr lang="en-US" altLang="en-US" sz="2400" i="1" dirty="0">
                <a:latin typeface="Bahnschrift" panose="020B0502040204020203" pitchFamily="34" charset="0"/>
              </a:rPr>
              <a:t>()  </a:t>
            </a:r>
            <a:r>
              <a:rPr lang="en-US" altLang="en-US" sz="2400" dirty="0">
                <a:latin typeface="Playfair Display" charset="0"/>
              </a:rPr>
              <a:t>function can be given as,</a:t>
            </a:r>
          </a:p>
          <a:p>
            <a:pPr marL="7701">
              <a:spcBef>
                <a:spcPts val="61"/>
              </a:spcBef>
              <a:tabLst>
                <a:tab pos="3931503" algn="l"/>
              </a:tabLst>
              <a:defRPr/>
            </a:pPr>
            <a:r>
              <a:rPr lang="en-US" altLang="en-US" sz="2400" i="1" dirty="0" err="1">
                <a:latin typeface="Bahnschrift" panose="020B0502040204020203" pitchFamily="34" charset="0"/>
              </a:rPr>
              <a:t>scanf</a:t>
            </a:r>
            <a:r>
              <a:rPr lang="en-US" altLang="en-US" sz="2400" i="1" dirty="0">
                <a:latin typeface="Bahnschrift" panose="020B0502040204020203" pitchFamily="34" charset="0"/>
              </a:rPr>
              <a:t> ("control string", arg1, arg2, arg3...</a:t>
            </a:r>
            <a:r>
              <a:rPr lang="en-US" altLang="en-US" sz="2400" i="1" dirty="0" err="1">
                <a:latin typeface="Bahnschrift" panose="020B0502040204020203" pitchFamily="34" charset="0"/>
              </a:rPr>
              <a:t>argn</a:t>
            </a:r>
            <a:r>
              <a:rPr lang="en-US" altLang="en-US" sz="2400" i="1" dirty="0">
                <a:latin typeface="Bahnschrift" panose="020B0502040204020203" pitchFamily="34" charset="0"/>
              </a:rPr>
              <a:t>);</a:t>
            </a:r>
          </a:p>
          <a:p>
            <a:pPr marL="7701">
              <a:spcBef>
                <a:spcPts val="61"/>
              </a:spcBef>
              <a:tabLst>
                <a:tab pos="3931503" algn="l"/>
              </a:tabLst>
              <a:defRPr/>
            </a:pPr>
            <a:r>
              <a:rPr lang="en-US" altLang="en-US" sz="2400" dirty="0">
                <a:latin typeface="Playfair Display"/>
              </a:rPr>
              <a:t>The prototype of the control string can be given as,</a:t>
            </a:r>
          </a:p>
          <a:p>
            <a:pPr marL="7701">
              <a:spcBef>
                <a:spcPts val="61"/>
              </a:spcBef>
              <a:tabLst>
                <a:tab pos="3931503" algn="l"/>
              </a:tabLst>
              <a:defRPr/>
            </a:pPr>
            <a:r>
              <a:rPr lang="en-US" altLang="en-US" sz="2400" i="1" dirty="0">
                <a:latin typeface="Bahnschrift" panose="020B0502040204020203" pitchFamily="34" charset="0"/>
              </a:rPr>
              <a:t>%[*][width][modifier]type</a:t>
            </a:r>
          </a:p>
          <a:p>
            <a:pPr marL="7701">
              <a:spcBef>
                <a:spcPts val="61"/>
              </a:spcBef>
              <a:tabLst>
                <a:tab pos="3931503" algn="l"/>
              </a:tabLst>
              <a:defRPr/>
            </a:pPr>
            <a:r>
              <a:rPr lang="en-US" altLang="en-US" sz="2400" dirty="0">
                <a:latin typeface="Playfair Display"/>
              </a:rPr>
              <a:t>* is an optional argument that suppresses assignment of the input field.</a:t>
            </a:r>
          </a:p>
          <a:p>
            <a:pPr marL="7701">
              <a:spcBef>
                <a:spcPts val="61"/>
              </a:spcBef>
              <a:tabLst>
                <a:tab pos="3931503" algn="l"/>
              </a:tabLst>
              <a:defRPr/>
            </a:pPr>
            <a:r>
              <a:rPr lang="en-US" altLang="en-US" sz="2400" b="1" dirty="0">
                <a:latin typeface="Playfair Display"/>
              </a:rPr>
              <a:t>width</a:t>
            </a:r>
            <a:r>
              <a:rPr lang="en-US" altLang="en-US" sz="2400" dirty="0">
                <a:latin typeface="Playfair Display"/>
              </a:rPr>
              <a:t> is an optional argument that specifies the maximum number of characters to be read.</a:t>
            </a:r>
          </a:p>
          <a:p>
            <a:pPr marL="7701">
              <a:spcBef>
                <a:spcPts val="61"/>
              </a:spcBef>
              <a:tabLst>
                <a:tab pos="3931503" algn="l"/>
              </a:tabLst>
              <a:defRPr/>
            </a:pPr>
            <a:r>
              <a:rPr lang="en-US" altLang="en-US" sz="2400" b="1" dirty="0">
                <a:latin typeface="Playfair Display"/>
              </a:rPr>
              <a:t>modifier</a:t>
            </a:r>
            <a:r>
              <a:rPr lang="en-US" altLang="en-US" sz="2400" dirty="0">
                <a:latin typeface="Playfair Display"/>
              </a:rPr>
              <a:t> is an optional argument (</a:t>
            </a:r>
            <a:r>
              <a:rPr lang="en-US" altLang="en-US" sz="2400" b="1" dirty="0">
                <a:latin typeface="Playfair Display"/>
              </a:rPr>
              <a:t>h, l, </a:t>
            </a:r>
            <a:r>
              <a:rPr lang="en-US" altLang="en-US" sz="2400" dirty="0">
                <a:latin typeface="Playfair Display"/>
              </a:rPr>
              <a:t>or</a:t>
            </a:r>
            <a:r>
              <a:rPr lang="en-US" altLang="en-US" sz="2400" b="1" dirty="0">
                <a:latin typeface="Playfair Display"/>
              </a:rPr>
              <a:t> L</a:t>
            </a:r>
            <a:r>
              <a:rPr lang="en-US" altLang="en-US" sz="2400" dirty="0">
                <a:latin typeface="Playfair Display"/>
              </a:rPr>
              <a:t>) , which modifies the type specifier. </a:t>
            </a:r>
          </a:p>
          <a:p>
            <a:pPr marL="7701">
              <a:spcBef>
                <a:spcPts val="61"/>
              </a:spcBef>
              <a:tabLst>
                <a:tab pos="3931503" algn="l"/>
              </a:tabLst>
              <a:defRPr/>
            </a:pPr>
            <a:r>
              <a:rPr lang="en-US" altLang="en-US" sz="2400" b="1" dirty="0">
                <a:latin typeface="Playfair Display"/>
              </a:rPr>
              <a:t>type</a:t>
            </a:r>
            <a:r>
              <a:rPr lang="en-US" altLang="en-US" sz="2400" dirty="0">
                <a:latin typeface="Playfair Display"/>
              </a:rPr>
              <a:t> specifies the type of data that has to be read.</a:t>
            </a:r>
          </a:p>
          <a:p>
            <a:pPr marL="350601" indent="-342900">
              <a:spcBef>
                <a:spcPts val="61"/>
              </a:spcBef>
              <a:buFont typeface="Arial" panose="020B0604020202020204" pitchFamily="34" charset="0"/>
              <a:buChar char="•"/>
              <a:tabLst>
                <a:tab pos="3931503" algn="l"/>
              </a:tabLst>
              <a:defRPr/>
            </a:pPr>
            <a:r>
              <a:rPr lang="en-US" altLang="en-US" sz="2400" dirty="0">
                <a:latin typeface="Playfair Display"/>
              </a:rPr>
              <a:t>The </a:t>
            </a:r>
            <a:r>
              <a:rPr lang="en-US" altLang="en-US" sz="2400" b="1" i="1" dirty="0" err="1">
                <a:latin typeface="Bahnschrift" panose="020B0502040204020203" pitchFamily="34" charset="0"/>
              </a:rPr>
              <a:t>scanf</a:t>
            </a:r>
            <a:r>
              <a:rPr lang="en-US" altLang="en-US" sz="2400" dirty="0">
                <a:latin typeface="Playfair Display"/>
              </a:rPr>
              <a:t> function ignores any blank spaces, tabs, and newlines entered by the user. </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E8FA363A-6763-4E80-81B3-4108BC839D24}"/>
              </a:ext>
            </a:extLst>
          </p:cNvPr>
          <p:cNvSpPr>
            <a:spLocks noGrp="1"/>
          </p:cNvSpPr>
          <p:nvPr>
            <p:ph type="sldNum" sz="quarter" idx="12"/>
          </p:nvPr>
        </p:nvSpPr>
        <p:spPr/>
        <p:txBody>
          <a:bodyPr/>
          <a:lstStyle/>
          <a:p>
            <a:fld id="{BD2F25B1-772B-4657-B612-956E12C3ADD2}" type="slidenum">
              <a:rPr lang="en-IN" smtClean="0"/>
              <a:t>51</a:t>
            </a:fld>
            <a:endParaRPr lang="en-IN"/>
          </a:p>
        </p:txBody>
      </p:sp>
    </p:spTree>
    <p:extLst>
      <p:ext uri="{BB962C8B-B14F-4D97-AF65-F5344CB8AC3E}">
        <p14:creationId xmlns:p14="http://schemas.microsoft.com/office/powerpoint/2010/main" val="39457094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2285703"/>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00" dirty="0">
                <a:latin typeface="Playfair Display" charset="0"/>
              </a:rPr>
              <a:t>the following code that shows how we can input value in a variable of </a:t>
            </a:r>
            <a:r>
              <a:rPr lang="en-US" altLang="en-US" sz="2400" b="1" i="1" dirty="0" err="1">
                <a:latin typeface="Bahnschrift" panose="020B0502040204020203" pitchFamily="34" charset="0"/>
              </a:rPr>
              <a:t>int</a:t>
            </a:r>
            <a:r>
              <a:rPr lang="en-US" altLang="en-US" sz="2400" dirty="0">
                <a:latin typeface="Playfair Display" charset="0"/>
              </a:rPr>
              <a:t> data type:</a:t>
            </a:r>
          </a:p>
          <a:p>
            <a:pPr marL="7701">
              <a:spcBef>
                <a:spcPts val="61"/>
              </a:spcBef>
              <a:tabLst>
                <a:tab pos="3931503" algn="l"/>
              </a:tabLst>
              <a:defRPr/>
            </a:pPr>
            <a:r>
              <a:rPr lang="en-US" altLang="en-US" sz="2400" b="1" i="1" dirty="0" err="1">
                <a:latin typeface="Bahnschrift" panose="020B0502040204020203" pitchFamily="34" charset="0"/>
              </a:rPr>
              <a:t>int</a:t>
            </a:r>
            <a:r>
              <a:rPr lang="en-US" altLang="en-US" sz="2400" i="1" dirty="0">
                <a:latin typeface="Bahnschrift" panose="020B0502040204020203" pitchFamily="34" charset="0"/>
              </a:rPr>
              <a:t> </a:t>
            </a:r>
            <a:r>
              <a:rPr lang="en-US" altLang="en-US" sz="2400" i="1" dirty="0" err="1">
                <a:latin typeface="Bahnschrift" panose="020B0502040204020203" pitchFamily="34" charset="0"/>
              </a:rPr>
              <a:t>num</a:t>
            </a:r>
            <a:r>
              <a:rPr lang="en-US" altLang="en-US" sz="2400" i="1" dirty="0">
                <a:latin typeface="Bahnschrift" panose="020B0502040204020203" pitchFamily="34" charset="0"/>
              </a:rPr>
              <a:t>;</a:t>
            </a:r>
          </a:p>
          <a:p>
            <a:pPr marL="7701">
              <a:spcBef>
                <a:spcPts val="61"/>
              </a:spcBef>
              <a:tabLst>
                <a:tab pos="3931503" algn="l"/>
              </a:tabLst>
              <a:defRPr/>
            </a:pPr>
            <a:r>
              <a:rPr lang="en-US" altLang="en-US" sz="2400" b="1" i="1" dirty="0" err="1">
                <a:latin typeface="Bahnschrift" panose="020B0502040204020203" pitchFamily="34" charset="0"/>
              </a:rPr>
              <a:t>scanf</a:t>
            </a:r>
            <a:r>
              <a:rPr lang="en-US" altLang="en-US" sz="2400" i="1" dirty="0">
                <a:latin typeface="Bahnschrift" panose="020B0502040204020203" pitchFamily="34" charset="0"/>
              </a:rPr>
              <a:t>(" %4d ", &amp;</a:t>
            </a:r>
            <a:r>
              <a:rPr lang="en-US" altLang="en-US" sz="2400" i="1" dirty="0" err="1">
                <a:latin typeface="Bahnschrift" panose="020B0502040204020203" pitchFamily="34" charset="0"/>
              </a:rPr>
              <a:t>num</a:t>
            </a:r>
            <a:r>
              <a:rPr lang="en-US" altLang="en-US" sz="2400" i="1" dirty="0">
                <a:latin typeface="Bahnschrift" panose="020B0502040204020203" pitchFamily="34" charset="0"/>
              </a:rPr>
              <a:t>);</a:t>
            </a:r>
          </a:p>
          <a:p>
            <a:pPr marL="7701">
              <a:spcBef>
                <a:spcPts val="61"/>
              </a:spcBef>
              <a:tabLst>
                <a:tab pos="3931503" algn="l"/>
              </a:tabLst>
              <a:defRPr/>
            </a:pPr>
            <a:r>
              <a:rPr lang="en-US" altLang="en-US" sz="2400" dirty="0">
                <a:latin typeface="Playfair Display" charset="0"/>
              </a:rPr>
              <a:t>The </a:t>
            </a:r>
            <a:r>
              <a:rPr lang="en-US" altLang="en-US" sz="2400" b="1" i="1" dirty="0" err="1">
                <a:latin typeface="Bahnschrift" panose="020B0502040204020203" pitchFamily="34" charset="0"/>
              </a:rPr>
              <a:t>scanf</a:t>
            </a:r>
            <a:r>
              <a:rPr lang="en-US" altLang="en-US" sz="2400" b="1" dirty="0">
                <a:latin typeface="Playfair Display" charset="0"/>
              </a:rPr>
              <a:t> </a:t>
            </a:r>
            <a:r>
              <a:rPr lang="en-US" altLang="en-US" sz="2400" dirty="0">
                <a:latin typeface="Playfair Display" charset="0"/>
              </a:rPr>
              <a:t>function reads first four digits into the address or the memory location pointed by num.</a:t>
            </a:r>
            <a:endParaRPr lang="en-US" altLang="en-US"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3" name="object 2"/>
          <p:cNvSpPr txBox="1">
            <a:spLocks noChangeArrowheads="1"/>
          </p:cNvSpPr>
          <p:nvPr/>
        </p:nvSpPr>
        <p:spPr bwMode="auto">
          <a:xfrm>
            <a:off x="2000228" y="3059725"/>
            <a:ext cx="8458200" cy="56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Type specifiers</a:t>
            </a:r>
          </a:p>
        </p:txBody>
      </p:sp>
      <p:graphicFrame>
        <p:nvGraphicFramePr>
          <p:cNvPr id="15" name="Table 14"/>
          <p:cNvGraphicFramePr>
            <a:graphicFrameLocks noGrp="1"/>
          </p:cNvGraphicFramePr>
          <p:nvPr/>
        </p:nvGraphicFramePr>
        <p:xfrm>
          <a:off x="1521432" y="3603462"/>
          <a:ext cx="9444950" cy="3169920"/>
        </p:xfrm>
        <a:graphic>
          <a:graphicData uri="http://schemas.openxmlformats.org/drawingml/2006/table">
            <a:tbl>
              <a:tblPr/>
              <a:tblGrid>
                <a:gridCol w="2786242">
                  <a:extLst>
                    <a:ext uri="{9D8B030D-6E8A-4147-A177-3AD203B41FA5}">
                      <a16:colId xmlns:a16="http://schemas.microsoft.com/office/drawing/2014/main" val="20000"/>
                    </a:ext>
                  </a:extLst>
                </a:gridCol>
                <a:gridCol w="6658708">
                  <a:extLst>
                    <a:ext uri="{9D8B030D-6E8A-4147-A177-3AD203B41FA5}">
                      <a16:colId xmlns:a16="http://schemas.microsoft.com/office/drawing/2014/main" val="20001"/>
                    </a:ext>
                  </a:extLst>
                </a:gridCol>
              </a:tblGrid>
              <a:tr h="0">
                <a:tc>
                  <a:txBody>
                    <a:bodyPr/>
                    <a:lstStyle/>
                    <a:p>
                      <a:r>
                        <a:rPr lang="en-IN" sz="2000" b="1" i="0">
                          <a:solidFill>
                            <a:srgbClr val="000000"/>
                          </a:solidFill>
                          <a:effectLst/>
                          <a:latin typeface="Consolas-Bold"/>
                        </a:rPr>
                        <a:t>Type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000" b="1" i="0">
                          <a:solidFill>
                            <a:srgbClr val="000000"/>
                          </a:solidFill>
                          <a:effectLst/>
                          <a:latin typeface="Consolas-Bold"/>
                        </a:rPr>
                        <a:t>Qualifying Input</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sz="2000" b="0" i="0">
                          <a:solidFill>
                            <a:srgbClr val="000000"/>
                          </a:solidFill>
                          <a:effectLst/>
                          <a:latin typeface="Consolas" panose="020B0609020204030204" pitchFamily="49" charset="0"/>
                        </a:rPr>
                        <a:t>%c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000" b="0" i="0">
                          <a:solidFill>
                            <a:srgbClr val="000000"/>
                          </a:solidFill>
                          <a:effectLst/>
                          <a:latin typeface="Consolas" panose="020B0609020204030204" pitchFamily="49" charset="0"/>
                        </a:rPr>
                        <a:t>For single characters</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sz="2000" b="0" i="0">
                          <a:solidFill>
                            <a:srgbClr val="000000"/>
                          </a:solidFill>
                          <a:effectLst/>
                          <a:latin typeface="Consolas" panose="020B0609020204030204" pitchFamily="49" charset="0"/>
                        </a:rPr>
                        <a:t>%d, %i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000" b="0" i="0">
                          <a:solidFill>
                            <a:srgbClr val="000000"/>
                          </a:solidFill>
                          <a:effectLst/>
                          <a:latin typeface="Consolas" panose="020B0609020204030204" pitchFamily="49" charset="0"/>
                        </a:rPr>
                        <a:t>For integer values</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IN" sz="2000" b="0" i="0">
                          <a:solidFill>
                            <a:srgbClr val="000000"/>
                          </a:solidFill>
                          <a:effectLst/>
                          <a:latin typeface="Consolas" panose="020B0609020204030204" pitchFamily="49" charset="0"/>
                        </a:rPr>
                        <a:t>%e,%E,%f,%g,%G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000" b="0" i="0">
                          <a:solidFill>
                            <a:srgbClr val="000000"/>
                          </a:solidFill>
                          <a:effectLst/>
                          <a:latin typeface="Consolas" panose="020B0609020204030204" pitchFamily="49" charset="0"/>
                        </a:rPr>
                        <a:t>For floating point numbers</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r>
                        <a:rPr lang="en-IN" sz="2000" b="0" i="0">
                          <a:solidFill>
                            <a:srgbClr val="000000"/>
                          </a:solidFill>
                          <a:effectLst/>
                          <a:latin typeface="Consolas" panose="020B0609020204030204" pitchFamily="49" charset="0"/>
                        </a:rPr>
                        <a:t>%o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000" b="0" i="0">
                          <a:solidFill>
                            <a:srgbClr val="000000"/>
                          </a:solidFill>
                          <a:effectLst/>
                          <a:latin typeface="Consolas" panose="020B0609020204030204" pitchFamily="49" charset="0"/>
                        </a:rPr>
                        <a:t>For octal numbers</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r>
                        <a:rPr lang="en-IN" sz="2000" b="0" i="0">
                          <a:solidFill>
                            <a:srgbClr val="000000"/>
                          </a:solidFill>
                          <a:effectLst/>
                          <a:latin typeface="Consolas" panose="020B0609020204030204" pitchFamily="49" charset="0"/>
                        </a:rPr>
                        <a:t>%s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000" b="0" i="0">
                          <a:solidFill>
                            <a:srgbClr val="000000"/>
                          </a:solidFill>
                          <a:effectLst/>
                          <a:latin typeface="Consolas" panose="020B0609020204030204" pitchFamily="49" charset="0"/>
                        </a:rPr>
                        <a:t>For a sequence of (string of) characters</a:t>
                      </a:r>
                      <a:endParaRPr lang="en-US"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r>
                        <a:rPr lang="en-IN" sz="2000" b="0" i="0">
                          <a:solidFill>
                            <a:srgbClr val="000000"/>
                          </a:solidFill>
                          <a:effectLst/>
                          <a:latin typeface="Consolas" panose="020B0609020204030204" pitchFamily="49" charset="0"/>
                        </a:rPr>
                        <a:t>%u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000" b="0" i="0">
                          <a:solidFill>
                            <a:srgbClr val="000000"/>
                          </a:solidFill>
                          <a:effectLst/>
                          <a:latin typeface="Consolas" panose="020B0609020204030204" pitchFamily="49" charset="0"/>
                        </a:rPr>
                        <a:t>For unsigned integer values</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r>
                        <a:rPr lang="en-IN" sz="2000" b="0" i="0">
                          <a:solidFill>
                            <a:srgbClr val="000000"/>
                          </a:solidFill>
                          <a:effectLst/>
                          <a:latin typeface="Consolas" panose="020B0609020204030204" pitchFamily="49" charset="0"/>
                        </a:rPr>
                        <a:t>%x,%X </a:t>
                      </a:r>
                      <a:endParaRPr lang="en-IN" sz="20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2000" b="0" i="0" dirty="0">
                          <a:solidFill>
                            <a:srgbClr val="000000"/>
                          </a:solidFill>
                          <a:effectLst/>
                          <a:latin typeface="Consolas" panose="020B0609020204030204" pitchFamily="49" charset="0"/>
                        </a:rPr>
                        <a:t>For hexadecimal values</a:t>
                      </a:r>
                      <a:endParaRPr lang="en-IN" sz="20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 name="Slide Number Placeholder 1">
            <a:extLst>
              <a:ext uri="{FF2B5EF4-FFF2-40B4-BE49-F238E27FC236}">
                <a16:creationId xmlns:a16="http://schemas.microsoft.com/office/drawing/2014/main" id="{33AF4F4C-AC30-4037-FB8F-79B71225AA46}"/>
              </a:ext>
            </a:extLst>
          </p:cNvPr>
          <p:cNvSpPr>
            <a:spLocks noGrp="1"/>
          </p:cNvSpPr>
          <p:nvPr>
            <p:ph type="sldNum" sz="quarter" idx="12"/>
          </p:nvPr>
        </p:nvSpPr>
        <p:spPr/>
        <p:txBody>
          <a:bodyPr/>
          <a:lstStyle/>
          <a:p>
            <a:fld id="{BD2F25B1-772B-4657-B612-956E12C3ADD2}" type="slidenum">
              <a:rPr lang="en-IN" smtClean="0"/>
              <a:t>52</a:t>
            </a:fld>
            <a:endParaRPr lang="en-IN"/>
          </a:p>
        </p:txBody>
      </p:sp>
    </p:spTree>
    <p:extLst>
      <p:ext uri="{BB962C8B-B14F-4D97-AF65-F5344CB8AC3E}">
        <p14:creationId xmlns:p14="http://schemas.microsoft.com/office/powerpoint/2010/main" val="225384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484093" y="737943"/>
            <a:ext cx="11187953" cy="6165484"/>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300" b="1" dirty="0" err="1">
                <a:latin typeface="Playfair Display" charset="0"/>
              </a:rPr>
              <a:t>printf</a:t>
            </a:r>
            <a:r>
              <a:rPr lang="en-US" altLang="en-US" sz="2300" b="1" dirty="0">
                <a:latin typeface="Playfair Display" charset="0"/>
              </a:rPr>
              <a:t>()</a:t>
            </a:r>
          </a:p>
          <a:p>
            <a:pPr marL="7701">
              <a:spcBef>
                <a:spcPts val="61"/>
              </a:spcBef>
              <a:tabLst>
                <a:tab pos="3931503" algn="l"/>
              </a:tabLst>
              <a:defRPr/>
            </a:pPr>
            <a:r>
              <a:rPr lang="en-US" altLang="en-US" sz="2300" dirty="0">
                <a:latin typeface="Playfair Display" charset="0"/>
              </a:rPr>
              <a:t>The </a:t>
            </a:r>
            <a:r>
              <a:rPr lang="en-US" altLang="en-US" sz="2300" i="1" dirty="0" err="1">
                <a:latin typeface="Bahnschrift" panose="020B0502040204020203" pitchFamily="34" charset="0"/>
              </a:rPr>
              <a:t>printf</a:t>
            </a:r>
            <a:r>
              <a:rPr lang="en-US" altLang="en-US" sz="2300" i="1" dirty="0">
                <a:latin typeface="Bahnschrift" panose="020B0502040204020203" pitchFamily="34" charset="0"/>
              </a:rPr>
              <a:t> </a:t>
            </a:r>
            <a:r>
              <a:rPr lang="en-US" altLang="en-US" sz="2300" dirty="0">
                <a:latin typeface="Playfair Display" charset="0"/>
              </a:rPr>
              <a:t>function is used to display information required by the user and also prints the values of the variables. Its syntax can be given as:</a:t>
            </a:r>
          </a:p>
          <a:p>
            <a:pPr marL="7701">
              <a:spcBef>
                <a:spcPts val="61"/>
              </a:spcBef>
              <a:tabLst>
                <a:tab pos="3931503" algn="l"/>
              </a:tabLst>
              <a:defRPr/>
            </a:pPr>
            <a:r>
              <a:rPr lang="en-US" altLang="en-US" sz="2300" i="1" dirty="0" err="1">
                <a:latin typeface="Bahnschrift" panose="020B0502040204020203" pitchFamily="34" charset="0"/>
              </a:rPr>
              <a:t>printf</a:t>
            </a:r>
            <a:r>
              <a:rPr lang="en-US" altLang="en-US" sz="2300" i="1" dirty="0">
                <a:latin typeface="Bahnschrift" panose="020B0502040204020203" pitchFamily="34" charset="0"/>
              </a:rPr>
              <a:t> ("control string", arg1,arg2,arg3,...,</a:t>
            </a:r>
            <a:r>
              <a:rPr lang="en-US" altLang="en-US" sz="2300" i="1" dirty="0" err="1">
                <a:latin typeface="Bahnschrift" panose="020B0502040204020203" pitchFamily="34" charset="0"/>
              </a:rPr>
              <a:t>argn</a:t>
            </a:r>
            <a:r>
              <a:rPr lang="en-US" altLang="en-US" sz="2300" i="1" dirty="0">
                <a:latin typeface="Bahnschrift" panose="020B0502040204020203" pitchFamily="34" charset="0"/>
              </a:rPr>
              <a:t>);</a:t>
            </a:r>
          </a:p>
          <a:p>
            <a:pPr marL="7701">
              <a:spcBef>
                <a:spcPts val="61"/>
              </a:spcBef>
              <a:tabLst>
                <a:tab pos="3931503" algn="l"/>
              </a:tabLst>
              <a:defRPr/>
            </a:pPr>
            <a:r>
              <a:rPr lang="en-US" altLang="en-US" sz="2300" dirty="0">
                <a:latin typeface="Playfair Display"/>
              </a:rPr>
              <a:t>The prototype of the control string can</a:t>
            </a:r>
          </a:p>
          <a:p>
            <a:pPr marL="7701">
              <a:spcBef>
                <a:spcPts val="61"/>
              </a:spcBef>
              <a:tabLst>
                <a:tab pos="3931503" algn="l"/>
              </a:tabLst>
              <a:defRPr/>
            </a:pPr>
            <a:r>
              <a:rPr lang="en-US" altLang="en-US" sz="2300" dirty="0">
                <a:latin typeface="Playfair Display"/>
              </a:rPr>
              <a:t>be given as below:</a:t>
            </a:r>
          </a:p>
          <a:p>
            <a:pPr marL="7701">
              <a:spcBef>
                <a:spcPts val="61"/>
              </a:spcBef>
              <a:tabLst>
                <a:tab pos="3931503" algn="l"/>
              </a:tabLst>
              <a:defRPr/>
            </a:pPr>
            <a:r>
              <a:rPr lang="en-US" altLang="en-US" sz="2300" i="1" dirty="0">
                <a:latin typeface="Bahnschrift" panose="020B0502040204020203" pitchFamily="34" charset="0"/>
              </a:rPr>
              <a:t>%[flags][width][.precision][modifier]type</a:t>
            </a:r>
          </a:p>
          <a:p>
            <a:pPr marL="7701">
              <a:spcBef>
                <a:spcPts val="61"/>
              </a:spcBef>
              <a:tabLst>
                <a:tab pos="3931503" algn="l"/>
              </a:tabLst>
              <a:defRPr/>
            </a:pPr>
            <a:r>
              <a:rPr lang="en-US" altLang="en-US" sz="2300" dirty="0">
                <a:latin typeface="Playfair Display"/>
              </a:rPr>
              <a:t>Each control string must begin with a % sign.</a:t>
            </a:r>
          </a:p>
          <a:p>
            <a:pPr marL="7701">
              <a:spcBef>
                <a:spcPts val="61"/>
              </a:spcBef>
              <a:tabLst>
                <a:tab pos="3931503" algn="l"/>
              </a:tabLst>
              <a:defRPr/>
            </a:pPr>
            <a:r>
              <a:rPr lang="en-US" altLang="en-US" sz="2300" b="1" dirty="0">
                <a:latin typeface="Playfair Display"/>
              </a:rPr>
              <a:t>flags</a:t>
            </a:r>
            <a:r>
              <a:rPr lang="en-US" altLang="en-US" sz="2300" dirty="0">
                <a:latin typeface="Playfair Display"/>
              </a:rPr>
              <a:t> is an optional argument, which specifies output justification like decimal point, numerical sign, trailing zeros or </a:t>
            </a:r>
            <a:r>
              <a:rPr lang="en-US" altLang="en-US" sz="2300" dirty="0" err="1">
                <a:latin typeface="Playfair Display"/>
              </a:rPr>
              <a:t>octadecimal</a:t>
            </a:r>
            <a:r>
              <a:rPr lang="en-US" altLang="en-US" sz="2300" dirty="0">
                <a:latin typeface="Playfair Display"/>
              </a:rPr>
              <a:t> or hexadecimal prefixes.</a:t>
            </a:r>
          </a:p>
          <a:p>
            <a:pPr marL="7701">
              <a:spcBef>
                <a:spcPts val="61"/>
              </a:spcBef>
              <a:tabLst>
                <a:tab pos="3931503" algn="l"/>
              </a:tabLst>
              <a:defRPr/>
            </a:pPr>
            <a:r>
              <a:rPr lang="en-US" altLang="en-US" sz="2300" b="1" dirty="0">
                <a:latin typeface="Playfair Display"/>
              </a:rPr>
              <a:t>width</a:t>
            </a:r>
            <a:r>
              <a:rPr lang="en-US" altLang="en-US" sz="2300" dirty="0">
                <a:latin typeface="Playfair Display"/>
              </a:rPr>
              <a:t> is an optional argument which specifies the minimum number of positions that the output characters will occupy.  </a:t>
            </a:r>
          </a:p>
          <a:p>
            <a:pPr marL="7701">
              <a:spcBef>
                <a:spcPts val="61"/>
              </a:spcBef>
              <a:tabLst>
                <a:tab pos="3931503" algn="l"/>
              </a:tabLst>
              <a:defRPr/>
            </a:pPr>
            <a:r>
              <a:rPr lang="en-US" altLang="en-US" sz="2300" b="1" dirty="0">
                <a:latin typeface="Playfair Display"/>
              </a:rPr>
              <a:t>precision</a:t>
            </a:r>
            <a:r>
              <a:rPr lang="en-US" altLang="en-US" sz="2300" dirty="0">
                <a:latin typeface="Playfair Display"/>
              </a:rPr>
              <a:t> is an optional argument which specifies the number of digits to print after the decimal point or the number of characters to print from a string.</a:t>
            </a:r>
          </a:p>
          <a:p>
            <a:pPr marL="7701">
              <a:spcBef>
                <a:spcPts val="61"/>
              </a:spcBef>
              <a:tabLst>
                <a:tab pos="3931503" algn="l"/>
              </a:tabLst>
              <a:defRPr/>
            </a:pPr>
            <a:r>
              <a:rPr lang="en-US" altLang="en-US" sz="2300" b="1" dirty="0">
                <a:latin typeface="Playfair Display"/>
              </a:rPr>
              <a:t>modifier</a:t>
            </a:r>
            <a:r>
              <a:rPr lang="en-US" altLang="en-US" sz="2300" dirty="0">
                <a:latin typeface="Playfair Display"/>
              </a:rPr>
              <a:t> field is same as given for </a:t>
            </a:r>
            <a:r>
              <a:rPr lang="en-US" altLang="en-US" sz="2300" i="1" dirty="0" err="1">
                <a:latin typeface="Bahnschrift Condensed" panose="020B0502040204020203" pitchFamily="34" charset="0"/>
              </a:rPr>
              <a:t>scanf</a:t>
            </a:r>
            <a:r>
              <a:rPr lang="en-US" altLang="en-US" sz="2300" i="1" dirty="0">
                <a:latin typeface="Bahnschrift Condensed" panose="020B0502040204020203" pitchFamily="34" charset="0"/>
              </a:rPr>
              <a:t>()  </a:t>
            </a:r>
            <a:r>
              <a:rPr lang="en-US" altLang="en-US" sz="2300" dirty="0">
                <a:latin typeface="Playfair Display"/>
              </a:rPr>
              <a:t>function.</a:t>
            </a:r>
          </a:p>
          <a:p>
            <a:pPr marL="7701">
              <a:spcBef>
                <a:spcPts val="61"/>
              </a:spcBef>
              <a:tabLst>
                <a:tab pos="3931503" algn="l"/>
              </a:tabLst>
              <a:defRPr/>
            </a:pPr>
            <a:r>
              <a:rPr lang="en-US" altLang="en-US" sz="2300" b="1" dirty="0">
                <a:latin typeface="Playfair Display"/>
              </a:rPr>
              <a:t>type</a:t>
            </a:r>
            <a:r>
              <a:rPr lang="en-US" altLang="en-US" sz="2300" dirty="0">
                <a:latin typeface="Playfair Display"/>
              </a:rPr>
              <a:t> is used to define the type and the interpretation of the value of the corresponding argument.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0B59F369-8D4C-B2A7-9AFA-9BB0DAB1CC80}"/>
              </a:ext>
            </a:extLst>
          </p:cNvPr>
          <p:cNvSpPr>
            <a:spLocks noGrp="1"/>
          </p:cNvSpPr>
          <p:nvPr>
            <p:ph type="sldNum" sz="quarter" idx="12"/>
          </p:nvPr>
        </p:nvSpPr>
        <p:spPr/>
        <p:txBody>
          <a:bodyPr/>
          <a:lstStyle/>
          <a:p>
            <a:fld id="{BD2F25B1-772B-4657-B612-956E12C3ADD2}" type="slidenum">
              <a:rPr lang="en-IN" smtClean="0"/>
              <a:t>53</a:t>
            </a:fld>
            <a:endParaRPr lang="en-IN"/>
          </a:p>
        </p:txBody>
      </p:sp>
    </p:spTree>
    <p:extLst>
      <p:ext uri="{BB962C8B-B14F-4D97-AF65-F5344CB8AC3E}">
        <p14:creationId xmlns:p14="http://schemas.microsoft.com/office/powerpoint/2010/main" val="26296429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18737"/>
            <a:ext cx="10446802" cy="3803298"/>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00" dirty="0">
                <a:latin typeface="Playfair Display" charset="0"/>
              </a:rPr>
              <a:t>The most simple </a:t>
            </a:r>
            <a:r>
              <a:rPr lang="en-US" altLang="en-US" sz="2400" i="1" dirty="0" err="1">
                <a:latin typeface="Bahnschrift" panose="020B0502040204020203" pitchFamily="34" charset="0"/>
              </a:rPr>
              <a:t>printf</a:t>
            </a:r>
            <a:r>
              <a:rPr lang="en-US" altLang="en-US" sz="2400" dirty="0">
                <a:latin typeface="Playfair Display" charset="0"/>
              </a:rPr>
              <a:t> statement is</a:t>
            </a:r>
          </a:p>
          <a:p>
            <a:pPr marL="7701">
              <a:spcBef>
                <a:spcPts val="61"/>
              </a:spcBef>
              <a:tabLst>
                <a:tab pos="3931503" algn="l"/>
              </a:tabLst>
              <a:defRPr/>
            </a:pPr>
            <a:r>
              <a:rPr lang="en-US" altLang="en-US" sz="2400" b="1" i="1" dirty="0" err="1">
                <a:latin typeface="Bahnschrift" panose="020B0502040204020203" pitchFamily="34" charset="0"/>
              </a:rPr>
              <a:t>printf</a:t>
            </a:r>
            <a:r>
              <a:rPr lang="en-US" altLang="en-US" sz="2400" i="1" dirty="0">
                <a:latin typeface="Bahnschrift" panose="020B0502040204020203" pitchFamily="34" charset="0"/>
              </a:rPr>
              <a:t> ("Welcome to the world of C language");</a:t>
            </a:r>
          </a:p>
          <a:p>
            <a:pPr marL="7701">
              <a:spcBef>
                <a:spcPts val="61"/>
              </a:spcBef>
              <a:tabLst>
                <a:tab pos="3931503" algn="l"/>
              </a:tabLst>
              <a:defRPr/>
            </a:pPr>
            <a:r>
              <a:rPr lang="en-US" altLang="en-US" sz="2400" dirty="0">
                <a:latin typeface="Playfair Display" charset="0"/>
              </a:rPr>
              <a:t>For float x = 8900.768, the following examples show output under different format specifications:</a:t>
            </a:r>
          </a:p>
          <a:p>
            <a:pPr marL="7701">
              <a:spcBef>
                <a:spcPts val="61"/>
              </a:spcBef>
              <a:tabLst>
                <a:tab pos="3931503" algn="l"/>
              </a:tabLst>
              <a:defRPr/>
            </a:pPr>
            <a:r>
              <a:rPr lang="en-US" altLang="en-US" sz="2400" b="1" i="1" dirty="0" err="1">
                <a:latin typeface="Bahnschrift" panose="020B0502040204020203" pitchFamily="34" charset="0"/>
              </a:rPr>
              <a:t>printf</a:t>
            </a:r>
            <a:r>
              <a:rPr lang="en-US" altLang="en-US" sz="2400" i="1" dirty="0">
                <a:latin typeface="Bahnschrift" panose="020B0502040204020203" pitchFamily="34" charset="0"/>
              </a:rPr>
              <a:t>("%f", x);</a:t>
            </a:r>
          </a:p>
          <a:p>
            <a:pPr marL="7701">
              <a:spcBef>
                <a:spcPts val="61"/>
              </a:spcBef>
              <a:tabLst>
                <a:tab pos="3931503" algn="l"/>
              </a:tabLst>
              <a:defRPr/>
            </a:pPr>
            <a:endParaRPr lang="en-US" altLang="en-US" sz="2400" i="1" dirty="0">
              <a:latin typeface="Bahnschrift" panose="020B0502040204020203" pitchFamily="34" charset="0"/>
            </a:endParaRPr>
          </a:p>
          <a:p>
            <a:pPr marL="7701">
              <a:spcBef>
                <a:spcPts val="61"/>
              </a:spcBef>
              <a:tabLst>
                <a:tab pos="3931503" algn="l"/>
              </a:tabLst>
              <a:defRPr/>
            </a:pPr>
            <a:r>
              <a:rPr lang="en-US" altLang="en-US" sz="2400" b="1" i="1" dirty="0" err="1">
                <a:latin typeface="Bahnschrift" panose="020B0502040204020203" pitchFamily="34" charset="0"/>
              </a:rPr>
              <a:t>printf</a:t>
            </a:r>
            <a:r>
              <a:rPr lang="en-US" altLang="en-US" sz="2400" i="1" dirty="0">
                <a:latin typeface="Bahnschrift" panose="020B0502040204020203" pitchFamily="34" charset="0"/>
              </a:rPr>
              <a:t>("%10f", x); </a:t>
            </a:r>
          </a:p>
          <a:p>
            <a:pPr marL="7701">
              <a:spcBef>
                <a:spcPts val="61"/>
              </a:spcBef>
              <a:tabLst>
                <a:tab pos="3931503" algn="l"/>
              </a:tabLst>
              <a:defRPr/>
            </a:pPr>
            <a:endParaRPr lang="en-US" altLang="en-US" sz="2400" i="1" dirty="0">
              <a:latin typeface="Bahnschrift" panose="020B0502040204020203" pitchFamily="34" charset="0"/>
            </a:endParaRPr>
          </a:p>
          <a:p>
            <a:pPr marL="7701">
              <a:spcBef>
                <a:spcPts val="61"/>
              </a:spcBef>
              <a:tabLst>
                <a:tab pos="3931503" algn="l"/>
              </a:tabLst>
              <a:defRPr/>
            </a:pPr>
            <a:r>
              <a:rPr lang="en-US" altLang="en-US" sz="2400" b="1" i="1" dirty="0" err="1">
                <a:latin typeface="Bahnschrift" panose="020B0502040204020203" pitchFamily="34" charset="0"/>
              </a:rPr>
              <a:t>printf</a:t>
            </a:r>
            <a:r>
              <a:rPr lang="en-US" altLang="en-US" sz="2400" i="1" dirty="0">
                <a:latin typeface="Bahnschrift" panose="020B0502040204020203" pitchFamily="34" charset="0"/>
              </a:rPr>
              <a:t>("%9.2f", x); </a:t>
            </a:r>
          </a:p>
          <a:p>
            <a:pPr marL="7701">
              <a:spcBef>
                <a:spcPts val="61"/>
              </a:spcBef>
              <a:tabLst>
                <a:tab pos="3931503" algn="l"/>
              </a:tabLst>
              <a:defRPr/>
            </a:pPr>
            <a:endParaRPr lang="en-US" altLang="en-US" sz="2400" i="1" dirty="0">
              <a:latin typeface="Bahnschrift" panose="020B0502040204020203" pitchFamily="34"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graphicFrame>
        <p:nvGraphicFramePr>
          <p:cNvPr id="2" name="Table 1"/>
          <p:cNvGraphicFramePr>
            <a:graphicFrameLocks noGrp="1"/>
          </p:cNvGraphicFramePr>
          <p:nvPr/>
        </p:nvGraphicFramePr>
        <p:xfrm>
          <a:off x="3148103" y="2213218"/>
          <a:ext cx="6345520" cy="457200"/>
        </p:xfrm>
        <a:graphic>
          <a:graphicData uri="http://schemas.openxmlformats.org/drawingml/2006/table">
            <a:tbl>
              <a:tblPr firstRow="1" bandRow="1">
                <a:tableStyleId>{5940675A-B579-460E-94D1-54222C63F5DA}</a:tableStyleId>
              </a:tblPr>
              <a:tblGrid>
                <a:gridCol w="793190">
                  <a:extLst>
                    <a:ext uri="{9D8B030D-6E8A-4147-A177-3AD203B41FA5}">
                      <a16:colId xmlns:a16="http://schemas.microsoft.com/office/drawing/2014/main" val="20000"/>
                    </a:ext>
                  </a:extLst>
                </a:gridCol>
                <a:gridCol w="793190">
                  <a:extLst>
                    <a:ext uri="{9D8B030D-6E8A-4147-A177-3AD203B41FA5}">
                      <a16:colId xmlns:a16="http://schemas.microsoft.com/office/drawing/2014/main" val="20001"/>
                    </a:ext>
                  </a:extLst>
                </a:gridCol>
                <a:gridCol w="793190">
                  <a:extLst>
                    <a:ext uri="{9D8B030D-6E8A-4147-A177-3AD203B41FA5}">
                      <a16:colId xmlns:a16="http://schemas.microsoft.com/office/drawing/2014/main" val="20002"/>
                    </a:ext>
                  </a:extLst>
                </a:gridCol>
                <a:gridCol w="793190">
                  <a:extLst>
                    <a:ext uri="{9D8B030D-6E8A-4147-A177-3AD203B41FA5}">
                      <a16:colId xmlns:a16="http://schemas.microsoft.com/office/drawing/2014/main" val="20003"/>
                    </a:ext>
                  </a:extLst>
                </a:gridCol>
                <a:gridCol w="793190">
                  <a:extLst>
                    <a:ext uri="{9D8B030D-6E8A-4147-A177-3AD203B41FA5}">
                      <a16:colId xmlns:a16="http://schemas.microsoft.com/office/drawing/2014/main" val="20004"/>
                    </a:ext>
                  </a:extLst>
                </a:gridCol>
                <a:gridCol w="793190">
                  <a:extLst>
                    <a:ext uri="{9D8B030D-6E8A-4147-A177-3AD203B41FA5}">
                      <a16:colId xmlns:a16="http://schemas.microsoft.com/office/drawing/2014/main" val="20005"/>
                    </a:ext>
                  </a:extLst>
                </a:gridCol>
                <a:gridCol w="793190">
                  <a:extLst>
                    <a:ext uri="{9D8B030D-6E8A-4147-A177-3AD203B41FA5}">
                      <a16:colId xmlns:a16="http://schemas.microsoft.com/office/drawing/2014/main" val="20006"/>
                    </a:ext>
                  </a:extLst>
                </a:gridCol>
                <a:gridCol w="793190">
                  <a:extLst>
                    <a:ext uri="{9D8B030D-6E8A-4147-A177-3AD203B41FA5}">
                      <a16:colId xmlns:a16="http://schemas.microsoft.com/office/drawing/2014/main" val="20007"/>
                    </a:ext>
                  </a:extLst>
                </a:gridCol>
              </a:tblGrid>
              <a:tr h="335965">
                <a:tc>
                  <a:txBody>
                    <a:bodyPr/>
                    <a:lstStyle/>
                    <a:p>
                      <a:pPr algn="ctr"/>
                      <a:r>
                        <a:rPr lang="en-IN" sz="2400" dirty="0"/>
                        <a:t>8</a:t>
                      </a:r>
                    </a:p>
                  </a:txBody>
                  <a:tcPr/>
                </a:tc>
                <a:tc>
                  <a:txBody>
                    <a:bodyPr/>
                    <a:lstStyle/>
                    <a:p>
                      <a:pPr algn="ctr"/>
                      <a:r>
                        <a:rPr lang="en-IN" sz="2400" dirty="0"/>
                        <a:t>9</a:t>
                      </a:r>
                    </a:p>
                  </a:txBody>
                  <a:tcPr/>
                </a:tc>
                <a:tc>
                  <a:txBody>
                    <a:bodyPr/>
                    <a:lstStyle/>
                    <a:p>
                      <a:pPr algn="ctr"/>
                      <a:r>
                        <a:rPr lang="en-IN" sz="2400" dirty="0"/>
                        <a:t>0</a:t>
                      </a:r>
                    </a:p>
                  </a:txBody>
                  <a:tcPr/>
                </a:tc>
                <a:tc>
                  <a:txBody>
                    <a:bodyPr/>
                    <a:lstStyle/>
                    <a:p>
                      <a:pPr algn="ctr"/>
                      <a:r>
                        <a:rPr lang="en-IN" sz="2400" dirty="0"/>
                        <a:t>0</a:t>
                      </a:r>
                    </a:p>
                  </a:txBody>
                  <a:tcPr/>
                </a:tc>
                <a:tc>
                  <a:txBody>
                    <a:bodyPr/>
                    <a:lstStyle/>
                    <a:p>
                      <a:pPr algn="ctr"/>
                      <a:r>
                        <a:rPr lang="en-IN" sz="2400" dirty="0"/>
                        <a:t>.</a:t>
                      </a:r>
                    </a:p>
                  </a:txBody>
                  <a:tcPr/>
                </a:tc>
                <a:tc>
                  <a:txBody>
                    <a:bodyPr/>
                    <a:lstStyle/>
                    <a:p>
                      <a:pPr algn="ctr"/>
                      <a:r>
                        <a:rPr lang="en-IN" sz="2400" dirty="0"/>
                        <a:t>7</a:t>
                      </a:r>
                    </a:p>
                  </a:txBody>
                  <a:tcPr/>
                </a:tc>
                <a:tc>
                  <a:txBody>
                    <a:bodyPr/>
                    <a:lstStyle/>
                    <a:p>
                      <a:pPr algn="ctr"/>
                      <a:r>
                        <a:rPr lang="en-IN" sz="2400" dirty="0"/>
                        <a:t>6</a:t>
                      </a:r>
                    </a:p>
                  </a:txBody>
                  <a:tcPr/>
                </a:tc>
                <a:tc>
                  <a:txBody>
                    <a:bodyPr/>
                    <a:lstStyle/>
                    <a:p>
                      <a:pPr algn="ctr"/>
                      <a:r>
                        <a:rPr lang="en-IN" sz="2400" dirty="0"/>
                        <a:t>8</a:t>
                      </a:r>
                    </a:p>
                  </a:txBody>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nvGraphicFramePr>
        <p:xfrm>
          <a:off x="3143268" y="2986088"/>
          <a:ext cx="7977450" cy="457200"/>
        </p:xfrm>
        <a:graphic>
          <a:graphicData uri="http://schemas.openxmlformats.org/drawingml/2006/table">
            <a:tbl>
              <a:tblPr firstRow="1" bandRow="1">
                <a:tableStyleId>{5940675A-B579-460E-94D1-54222C63F5DA}</a:tableStyleId>
              </a:tblPr>
              <a:tblGrid>
                <a:gridCol w="797745">
                  <a:extLst>
                    <a:ext uri="{9D8B030D-6E8A-4147-A177-3AD203B41FA5}">
                      <a16:colId xmlns:a16="http://schemas.microsoft.com/office/drawing/2014/main" val="20000"/>
                    </a:ext>
                  </a:extLst>
                </a:gridCol>
                <a:gridCol w="797745">
                  <a:extLst>
                    <a:ext uri="{9D8B030D-6E8A-4147-A177-3AD203B41FA5}">
                      <a16:colId xmlns:a16="http://schemas.microsoft.com/office/drawing/2014/main" val="20001"/>
                    </a:ext>
                  </a:extLst>
                </a:gridCol>
                <a:gridCol w="797745">
                  <a:extLst>
                    <a:ext uri="{9D8B030D-6E8A-4147-A177-3AD203B41FA5}">
                      <a16:colId xmlns:a16="http://schemas.microsoft.com/office/drawing/2014/main" val="20002"/>
                    </a:ext>
                  </a:extLst>
                </a:gridCol>
                <a:gridCol w="797745">
                  <a:extLst>
                    <a:ext uri="{9D8B030D-6E8A-4147-A177-3AD203B41FA5}">
                      <a16:colId xmlns:a16="http://schemas.microsoft.com/office/drawing/2014/main" val="20003"/>
                    </a:ext>
                  </a:extLst>
                </a:gridCol>
                <a:gridCol w="797745">
                  <a:extLst>
                    <a:ext uri="{9D8B030D-6E8A-4147-A177-3AD203B41FA5}">
                      <a16:colId xmlns:a16="http://schemas.microsoft.com/office/drawing/2014/main" val="20004"/>
                    </a:ext>
                  </a:extLst>
                </a:gridCol>
                <a:gridCol w="797745">
                  <a:extLst>
                    <a:ext uri="{9D8B030D-6E8A-4147-A177-3AD203B41FA5}">
                      <a16:colId xmlns:a16="http://schemas.microsoft.com/office/drawing/2014/main" val="20005"/>
                    </a:ext>
                  </a:extLst>
                </a:gridCol>
                <a:gridCol w="797745">
                  <a:extLst>
                    <a:ext uri="{9D8B030D-6E8A-4147-A177-3AD203B41FA5}">
                      <a16:colId xmlns:a16="http://schemas.microsoft.com/office/drawing/2014/main" val="20006"/>
                    </a:ext>
                  </a:extLst>
                </a:gridCol>
                <a:gridCol w="797745">
                  <a:extLst>
                    <a:ext uri="{9D8B030D-6E8A-4147-A177-3AD203B41FA5}">
                      <a16:colId xmlns:a16="http://schemas.microsoft.com/office/drawing/2014/main" val="20007"/>
                    </a:ext>
                  </a:extLst>
                </a:gridCol>
                <a:gridCol w="797745">
                  <a:extLst>
                    <a:ext uri="{9D8B030D-6E8A-4147-A177-3AD203B41FA5}">
                      <a16:colId xmlns:a16="http://schemas.microsoft.com/office/drawing/2014/main" val="20008"/>
                    </a:ext>
                  </a:extLst>
                </a:gridCol>
                <a:gridCol w="797745">
                  <a:extLst>
                    <a:ext uri="{9D8B030D-6E8A-4147-A177-3AD203B41FA5}">
                      <a16:colId xmlns:a16="http://schemas.microsoft.com/office/drawing/2014/main" val="20009"/>
                    </a:ext>
                  </a:extLst>
                </a:gridCol>
              </a:tblGrid>
              <a:tr h="370840">
                <a:tc>
                  <a:txBody>
                    <a:bodyPr/>
                    <a:lstStyle/>
                    <a:p>
                      <a:pPr algn="ctr"/>
                      <a:endParaRPr lang="en-IN" sz="2400" dirty="0"/>
                    </a:p>
                  </a:txBody>
                  <a:tcPr/>
                </a:tc>
                <a:tc>
                  <a:txBody>
                    <a:bodyPr/>
                    <a:lstStyle/>
                    <a:p>
                      <a:pPr algn="ctr"/>
                      <a:endParaRPr lang="en-IN" sz="2400" dirty="0"/>
                    </a:p>
                  </a:txBody>
                  <a:tcPr/>
                </a:tc>
                <a:tc>
                  <a:txBody>
                    <a:bodyPr/>
                    <a:lstStyle/>
                    <a:p>
                      <a:pPr algn="ctr"/>
                      <a:r>
                        <a:rPr lang="en-IN" sz="2400" dirty="0"/>
                        <a:t>8</a:t>
                      </a:r>
                    </a:p>
                  </a:txBody>
                  <a:tcPr/>
                </a:tc>
                <a:tc>
                  <a:txBody>
                    <a:bodyPr/>
                    <a:lstStyle/>
                    <a:p>
                      <a:pPr algn="ctr"/>
                      <a:r>
                        <a:rPr lang="en-IN" sz="2400" dirty="0"/>
                        <a:t>9</a:t>
                      </a:r>
                    </a:p>
                  </a:txBody>
                  <a:tcPr/>
                </a:tc>
                <a:tc>
                  <a:txBody>
                    <a:bodyPr/>
                    <a:lstStyle/>
                    <a:p>
                      <a:pPr algn="ctr"/>
                      <a:r>
                        <a:rPr lang="en-IN" sz="2400" dirty="0"/>
                        <a:t>0</a:t>
                      </a:r>
                    </a:p>
                  </a:txBody>
                  <a:tcPr/>
                </a:tc>
                <a:tc>
                  <a:txBody>
                    <a:bodyPr/>
                    <a:lstStyle/>
                    <a:p>
                      <a:pPr algn="ctr"/>
                      <a:r>
                        <a:rPr lang="en-IN" sz="2400" dirty="0"/>
                        <a:t>0</a:t>
                      </a:r>
                    </a:p>
                  </a:txBody>
                  <a:tcPr/>
                </a:tc>
                <a:tc>
                  <a:txBody>
                    <a:bodyPr/>
                    <a:lstStyle/>
                    <a:p>
                      <a:pPr algn="ctr"/>
                      <a:r>
                        <a:rPr lang="en-IN" sz="2400" dirty="0"/>
                        <a:t>.</a:t>
                      </a:r>
                    </a:p>
                  </a:txBody>
                  <a:tcPr/>
                </a:tc>
                <a:tc>
                  <a:txBody>
                    <a:bodyPr/>
                    <a:lstStyle/>
                    <a:p>
                      <a:pPr algn="ctr"/>
                      <a:r>
                        <a:rPr lang="en-IN" sz="2400" dirty="0"/>
                        <a:t>7</a:t>
                      </a:r>
                    </a:p>
                  </a:txBody>
                  <a:tcPr/>
                </a:tc>
                <a:tc>
                  <a:txBody>
                    <a:bodyPr/>
                    <a:lstStyle/>
                    <a:p>
                      <a:pPr algn="ctr"/>
                      <a:r>
                        <a:rPr lang="en-IN" sz="2400" dirty="0"/>
                        <a:t>6</a:t>
                      </a:r>
                    </a:p>
                  </a:txBody>
                  <a:tcPr/>
                </a:tc>
                <a:tc>
                  <a:txBody>
                    <a:bodyPr/>
                    <a:lstStyle/>
                    <a:p>
                      <a:pPr algn="ctr"/>
                      <a:r>
                        <a:rPr lang="en-IN" sz="2400" dirty="0"/>
                        <a:t>8</a:t>
                      </a:r>
                    </a:p>
                  </a:txBody>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nvGraphicFramePr>
        <p:xfrm>
          <a:off x="3143268" y="3823514"/>
          <a:ext cx="8127999" cy="45720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20000"/>
                    </a:ext>
                  </a:extLst>
                </a:gridCol>
                <a:gridCol w="903111">
                  <a:extLst>
                    <a:ext uri="{9D8B030D-6E8A-4147-A177-3AD203B41FA5}">
                      <a16:colId xmlns:a16="http://schemas.microsoft.com/office/drawing/2014/main" val="20001"/>
                    </a:ext>
                  </a:extLst>
                </a:gridCol>
                <a:gridCol w="903111">
                  <a:extLst>
                    <a:ext uri="{9D8B030D-6E8A-4147-A177-3AD203B41FA5}">
                      <a16:colId xmlns:a16="http://schemas.microsoft.com/office/drawing/2014/main" val="20002"/>
                    </a:ext>
                  </a:extLst>
                </a:gridCol>
                <a:gridCol w="903111">
                  <a:extLst>
                    <a:ext uri="{9D8B030D-6E8A-4147-A177-3AD203B41FA5}">
                      <a16:colId xmlns:a16="http://schemas.microsoft.com/office/drawing/2014/main" val="20003"/>
                    </a:ext>
                  </a:extLst>
                </a:gridCol>
                <a:gridCol w="903111">
                  <a:extLst>
                    <a:ext uri="{9D8B030D-6E8A-4147-A177-3AD203B41FA5}">
                      <a16:colId xmlns:a16="http://schemas.microsoft.com/office/drawing/2014/main" val="20004"/>
                    </a:ext>
                  </a:extLst>
                </a:gridCol>
                <a:gridCol w="903111">
                  <a:extLst>
                    <a:ext uri="{9D8B030D-6E8A-4147-A177-3AD203B41FA5}">
                      <a16:colId xmlns:a16="http://schemas.microsoft.com/office/drawing/2014/main" val="20005"/>
                    </a:ext>
                  </a:extLst>
                </a:gridCol>
                <a:gridCol w="903111">
                  <a:extLst>
                    <a:ext uri="{9D8B030D-6E8A-4147-A177-3AD203B41FA5}">
                      <a16:colId xmlns:a16="http://schemas.microsoft.com/office/drawing/2014/main" val="20006"/>
                    </a:ext>
                  </a:extLst>
                </a:gridCol>
                <a:gridCol w="903111">
                  <a:extLst>
                    <a:ext uri="{9D8B030D-6E8A-4147-A177-3AD203B41FA5}">
                      <a16:colId xmlns:a16="http://schemas.microsoft.com/office/drawing/2014/main" val="20007"/>
                    </a:ext>
                  </a:extLst>
                </a:gridCol>
                <a:gridCol w="903111">
                  <a:extLst>
                    <a:ext uri="{9D8B030D-6E8A-4147-A177-3AD203B41FA5}">
                      <a16:colId xmlns:a16="http://schemas.microsoft.com/office/drawing/2014/main" val="20008"/>
                    </a:ext>
                  </a:extLst>
                </a:gridCol>
              </a:tblGrid>
              <a:tr h="370840">
                <a:tc>
                  <a:txBody>
                    <a:bodyPr/>
                    <a:lstStyle/>
                    <a:p>
                      <a:pPr algn="ctr"/>
                      <a:endParaRPr lang="en-IN" sz="2400" dirty="0"/>
                    </a:p>
                  </a:txBody>
                  <a:tcPr/>
                </a:tc>
                <a:tc>
                  <a:txBody>
                    <a:bodyPr/>
                    <a:lstStyle/>
                    <a:p>
                      <a:pPr algn="ctr"/>
                      <a:endParaRPr lang="en-IN" sz="2400" dirty="0"/>
                    </a:p>
                  </a:txBody>
                  <a:tcPr/>
                </a:tc>
                <a:tc>
                  <a:txBody>
                    <a:bodyPr/>
                    <a:lstStyle/>
                    <a:p>
                      <a:pPr algn="ctr"/>
                      <a:r>
                        <a:rPr lang="en-IN" sz="2400" dirty="0"/>
                        <a:t>8</a:t>
                      </a:r>
                    </a:p>
                  </a:txBody>
                  <a:tcPr/>
                </a:tc>
                <a:tc>
                  <a:txBody>
                    <a:bodyPr/>
                    <a:lstStyle/>
                    <a:p>
                      <a:pPr algn="ctr"/>
                      <a:r>
                        <a:rPr lang="en-IN" sz="2400" dirty="0"/>
                        <a:t>9</a:t>
                      </a:r>
                    </a:p>
                  </a:txBody>
                  <a:tcPr/>
                </a:tc>
                <a:tc>
                  <a:txBody>
                    <a:bodyPr/>
                    <a:lstStyle/>
                    <a:p>
                      <a:pPr algn="ctr"/>
                      <a:r>
                        <a:rPr lang="en-IN" sz="2400" dirty="0"/>
                        <a:t>0</a:t>
                      </a:r>
                    </a:p>
                  </a:txBody>
                  <a:tcPr/>
                </a:tc>
                <a:tc>
                  <a:txBody>
                    <a:bodyPr/>
                    <a:lstStyle/>
                    <a:p>
                      <a:pPr algn="ctr"/>
                      <a:r>
                        <a:rPr lang="en-IN" sz="2400" dirty="0"/>
                        <a:t>0</a:t>
                      </a:r>
                    </a:p>
                  </a:txBody>
                  <a:tcPr/>
                </a:tc>
                <a:tc>
                  <a:txBody>
                    <a:bodyPr/>
                    <a:lstStyle/>
                    <a:p>
                      <a:pPr algn="ctr"/>
                      <a:r>
                        <a:rPr lang="en-IN" sz="2400" dirty="0"/>
                        <a:t>.</a:t>
                      </a:r>
                    </a:p>
                  </a:txBody>
                  <a:tcPr/>
                </a:tc>
                <a:tc>
                  <a:txBody>
                    <a:bodyPr/>
                    <a:lstStyle/>
                    <a:p>
                      <a:pPr algn="ctr"/>
                      <a:r>
                        <a:rPr lang="en-IN" sz="2400" dirty="0"/>
                        <a:t>7</a:t>
                      </a:r>
                    </a:p>
                  </a:txBody>
                  <a:tcPr/>
                </a:tc>
                <a:tc>
                  <a:txBody>
                    <a:bodyPr/>
                    <a:lstStyle/>
                    <a:p>
                      <a:pPr algn="ctr"/>
                      <a:r>
                        <a:rPr lang="en-IN" sz="2400" dirty="0"/>
                        <a:t>7</a:t>
                      </a:r>
                    </a:p>
                  </a:txBody>
                  <a:tcPr/>
                </a:tc>
                <a:extLst>
                  <a:ext uri="{0D108BD9-81ED-4DB2-BD59-A6C34878D82A}">
                    <a16:rowId xmlns:a16="http://schemas.microsoft.com/office/drawing/2014/main" val="10000"/>
                  </a:ext>
                </a:extLst>
              </a:tr>
            </a:tbl>
          </a:graphicData>
        </a:graphic>
      </p:graphicFrame>
      <p:sp>
        <p:nvSpPr>
          <p:cNvPr id="16" name="object 2"/>
          <p:cNvSpPr txBox="1">
            <a:spLocks noChangeArrowheads="1"/>
          </p:cNvSpPr>
          <p:nvPr/>
        </p:nvSpPr>
        <p:spPr bwMode="auto">
          <a:xfrm>
            <a:off x="1911182" y="4331730"/>
            <a:ext cx="8458200" cy="56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lnSpc>
                <a:spcPct val="150000"/>
              </a:lnSpc>
              <a:spcBef>
                <a:spcPts val="61"/>
              </a:spcBef>
            </a:pPr>
            <a:r>
              <a:rPr lang="en-US" altLang="en-US" sz="2400" dirty="0">
                <a:latin typeface="Playfair Display"/>
                <a:cs typeface="Times New Roman" panose="02020603050405020304" pitchFamily="18" charset="0"/>
              </a:rPr>
              <a:t>Table Flags in </a:t>
            </a:r>
            <a:r>
              <a:rPr lang="en-US" altLang="en-US" sz="2400" i="1" dirty="0" err="1">
                <a:latin typeface="Bahnschrift" panose="020B0502040204020203" pitchFamily="34" charset="0"/>
                <a:cs typeface="Times New Roman" panose="02020603050405020304" pitchFamily="18" charset="0"/>
              </a:rPr>
              <a:t>printf</a:t>
            </a:r>
            <a:r>
              <a:rPr lang="en-US" altLang="en-US" sz="2400" i="1" dirty="0">
                <a:latin typeface="Bahnschrift" panose="020B0502040204020203" pitchFamily="34" charset="0"/>
                <a:cs typeface="Times New Roman" panose="02020603050405020304" pitchFamily="18" charset="0"/>
              </a:rPr>
              <a:t>()</a:t>
            </a:r>
          </a:p>
        </p:txBody>
      </p:sp>
      <p:graphicFrame>
        <p:nvGraphicFramePr>
          <p:cNvPr id="17" name="Table 16"/>
          <p:cNvGraphicFramePr>
            <a:graphicFrameLocks noGrp="1"/>
          </p:cNvGraphicFramePr>
          <p:nvPr/>
        </p:nvGraphicFramePr>
        <p:xfrm>
          <a:off x="217714" y="4788929"/>
          <a:ext cx="11839792" cy="2023362"/>
        </p:xfrm>
        <a:graphic>
          <a:graphicData uri="http://schemas.openxmlformats.org/drawingml/2006/table">
            <a:tbl>
              <a:tblPr/>
              <a:tblGrid>
                <a:gridCol w="1291772">
                  <a:extLst>
                    <a:ext uri="{9D8B030D-6E8A-4147-A177-3AD203B41FA5}">
                      <a16:colId xmlns:a16="http://schemas.microsoft.com/office/drawing/2014/main" val="20000"/>
                    </a:ext>
                  </a:extLst>
                </a:gridCol>
                <a:gridCol w="10548020">
                  <a:extLst>
                    <a:ext uri="{9D8B030D-6E8A-4147-A177-3AD203B41FA5}">
                      <a16:colId xmlns:a16="http://schemas.microsoft.com/office/drawing/2014/main" val="20001"/>
                    </a:ext>
                  </a:extLst>
                </a:gridCol>
              </a:tblGrid>
              <a:tr h="251352">
                <a:tc>
                  <a:txBody>
                    <a:bodyPr/>
                    <a:lstStyle/>
                    <a:p>
                      <a:pPr algn="ctr"/>
                      <a:r>
                        <a:rPr lang="en-IN" sz="1600" b="1" i="0" dirty="0">
                          <a:solidFill>
                            <a:srgbClr val="000000"/>
                          </a:solidFill>
                          <a:effectLst/>
                          <a:latin typeface="Consolas-Bold"/>
                        </a:rPr>
                        <a:t>Flags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600" b="1" i="0" dirty="0">
                          <a:solidFill>
                            <a:srgbClr val="000000"/>
                          </a:solidFill>
                          <a:effectLst/>
                          <a:latin typeface="Consolas-Bold"/>
                        </a:rPr>
                        <a:t>Description</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9865">
                <a:tc>
                  <a:txBody>
                    <a:bodyPr/>
                    <a:lstStyle/>
                    <a:p>
                      <a:pPr algn="ctr"/>
                      <a:r>
                        <a:rPr lang="en-IN" sz="1600" b="0" i="0" dirty="0">
                          <a:solidFill>
                            <a:srgbClr val="000000"/>
                          </a:solidFill>
                          <a:effectLst/>
                          <a:latin typeface="Consolas" panose="020B0609020204030204" pitchFamily="49" charset="0"/>
                        </a:rPr>
                        <a:t>–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Consolas" panose="020B0609020204030204" pitchFamily="49" charset="0"/>
                        </a:rPr>
                        <a:t>Left–justify within the given field width</a:t>
                      </a:r>
                      <a:endParaRPr lang="en-US"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1352">
                <a:tc>
                  <a:txBody>
                    <a:bodyPr/>
                    <a:lstStyle/>
                    <a:p>
                      <a:pPr algn="ctr"/>
                      <a:r>
                        <a:rPr lang="en-IN" sz="1600" b="0" i="0" dirty="0">
                          <a:solidFill>
                            <a:srgbClr val="000000"/>
                          </a:solidFill>
                          <a:effectLst/>
                          <a:latin typeface="Consolas" panose="020B0609020204030204" pitchFamily="49" charset="0"/>
                        </a:rPr>
                        <a:t>+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Consolas" panose="020B0609020204030204" pitchFamily="49" charset="0"/>
                        </a:rPr>
                        <a:t>Displays the data with its numeric sign (either + or –)</a:t>
                      </a:r>
                      <a:endParaRPr lang="en-US"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82242">
                <a:tc>
                  <a:txBody>
                    <a:bodyPr/>
                    <a:lstStyle/>
                    <a:p>
                      <a:pPr algn="ctr"/>
                      <a:r>
                        <a:rPr lang="en-IN" sz="1600" b="0" i="0" dirty="0">
                          <a:solidFill>
                            <a:srgbClr val="000000"/>
                          </a:solidFill>
                          <a:effectLst/>
                          <a:latin typeface="Consolas" panose="020B0609020204030204" pitchFamily="49" charset="0"/>
                        </a:rPr>
                        <a:t>#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Consolas" panose="020B0609020204030204" pitchFamily="49" charset="0"/>
                        </a:rPr>
                        <a:t>Used to provide additional specifiers like o, x, X, 0, 0x, or 0X for octal and hexadecimal values respectively for values different than zero</a:t>
                      </a:r>
                      <a:endParaRPr lang="en-US"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1352">
                <a:tc>
                  <a:txBody>
                    <a:bodyPr/>
                    <a:lstStyle/>
                    <a:p>
                      <a:pPr algn="ctr"/>
                      <a:r>
                        <a:rPr lang="en-IN" sz="1600" b="0" i="0" dirty="0">
                          <a:solidFill>
                            <a:srgbClr val="000000"/>
                          </a:solidFill>
                          <a:effectLst/>
                          <a:latin typeface="Consolas" panose="020B0609020204030204" pitchFamily="49" charset="0"/>
                        </a:rPr>
                        <a:t>0 </a:t>
                      </a:r>
                      <a:endParaRPr lang="en-IN"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Consolas" panose="020B0609020204030204" pitchFamily="49" charset="0"/>
                        </a:rPr>
                        <a:t>The number is left–padded with zeroes (0) instead of spaces</a:t>
                      </a:r>
                      <a:endParaRPr lang="en-US" sz="1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Slide Number Placeholder 4">
            <a:extLst>
              <a:ext uri="{FF2B5EF4-FFF2-40B4-BE49-F238E27FC236}">
                <a16:creationId xmlns:a16="http://schemas.microsoft.com/office/drawing/2014/main" id="{8E23883A-B6F0-BFDD-DFE6-96453CAB83B1}"/>
              </a:ext>
            </a:extLst>
          </p:cNvPr>
          <p:cNvSpPr>
            <a:spLocks noGrp="1"/>
          </p:cNvSpPr>
          <p:nvPr>
            <p:ph type="sldNum" sz="quarter" idx="12"/>
          </p:nvPr>
        </p:nvSpPr>
        <p:spPr/>
        <p:txBody>
          <a:bodyPr/>
          <a:lstStyle/>
          <a:p>
            <a:fld id="{BD2F25B1-772B-4657-B612-956E12C3ADD2}" type="slidenum">
              <a:rPr lang="en-IN" smtClean="0"/>
              <a:t>54</a:t>
            </a:fld>
            <a:endParaRPr lang="en-IN"/>
          </a:p>
        </p:txBody>
      </p:sp>
    </p:spTree>
    <p:extLst>
      <p:ext uri="{BB962C8B-B14F-4D97-AF65-F5344CB8AC3E}">
        <p14:creationId xmlns:p14="http://schemas.microsoft.com/office/powerpoint/2010/main" val="13616575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3433967"/>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b="1" dirty="0">
                <a:latin typeface="Playfair Display" charset="0"/>
              </a:rPr>
              <a:t>Unformatted I/O functions</a:t>
            </a:r>
          </a:p>
          <a:p>
            <a:pPr marL="7701">
              <a:spcBef>
                <a:spcPts val="61"/>
              </a:spcBef>
              <a:tabLst>
                <a:tab pos="3931503" algn="l"/>
              </a:tabLst>
              <a:defRPr/>
            </a:pPr>
            <a:r>
              <a:rPr lang="en-US" altLang="en-US" sz="2400" dirty="0">
                <a:latin typeface="Playfair Display" charset="0"/>
              </a:rPr>
              <a:t>There are mainly six unformatted I/O functions discussed as follows:</a:t>
            </a:r>
          </a:p>
          <a:p>
            <a:pPr marL="350601" indent="-342900">
              <a:spcBef>
                <a:spcPts val="61"/>
              </a:spcBef>
              <a:buFont typeface="Arial" panose="020B0604020202020204" pitchFamily="34" charset="0"/>
              <a:buChar char="•"/>
              <a:tabLst>
                <a:tab pos="3931503" algn="l"/>
              </a:tabLst>
              <a:defRPr/>
            </a:pPr>
            <a:r>
              <a:rPr lang="en-US" altLang="en-US" sz="2400" dirty="0" err="1">
                <a:latin typeface="Playfair Display" charset="0"/>
              </a:rPr>
              <a:t>getchar</a:t>
            </a:r>
            <a:r>
              <a:rPr lang="en-US" altLang="en-US" sz="2400" dirty="0">
                <a:latin typeface="Playfair Display" charset="0"/>
              </a:rPr>
              <a:t>()</a:t>
            </a:r>
          </a:p>
          <a:p>
            <a:pPr marL="350601" indent="-342900">
              <a:spcBef>
                <a:spcPts val="61"/>
              </a:spcBef>
              <a:buFont typeface="Arial" panose="020B0604020202020204" pitchFamily="34" charset="0"/>
              <a:buChar char="•"/>
              <a:tabLst>
                <a:tab pos="3931503" algn="l"/>
              </a:tabLst>
              <a:defRPr/>
            </a:pPr>
            <a:r>
              <a:rPr lang="en-US" altLang="en-US" sz="2400" dirty="0" err="1">
                <a:latin typeface="Playfair Display" charset="0"/>
              </a:rPr>
              <a:t>putchar</a:t>
            </a:r>
            <a:r>
              <a:rPr lang="en-US" altLang="en-US" sz="2400" dirty="0">
                <a:latin typeface="Playfair Display" charset="0"/>
              </a:rPr>
              <a:t>()</a:t>
            </a:r>
          </a:p>
          <a:p>
            <a:pPr marL="350601" indent="-342900">
              <a:spcBef>
                <a:spcPts val="61"/>
              </a:spcBef>
              <a:buFont typeface="Arial" panose="020B0604020202020204" pitchFamily="34" charset="0"/>
              <a:buChar char="•"/>
              <a:tabLst>
                <a:tab pos="3931503" algn="l"/>
              </a:tabLst>
              <a:defRPr/>
            </a:pPr>
            <a:r>
              <a:rPr lang="en-US" altLang="en-US" sz="2400" dirty="0">
                <a:latin typeface="Playfair Display" charset="0"/>
              </a:rPr>
              <a:t>gets()</a:t>
            </a:r>
          </a:p>
          <a:p>
            <a:pPr marL="350601" indent="-342900">
              <a:spcBef>
                <a:spcPts val="61"/>
              </a:spcBef>
              <a:buFont typeface="Arial" panose="020B0604020202020204" pitchFamily="34" charset="0"/>
              <a:buChar char="•"/>
              <a:tabLst>
                <a:tab pos="3931503" algn="l"/>
              </a:tabLst>
              <a:defRPr/>
            </a:pPr>
            <a:r>
              <a:rPr lang="en-US" altLang="en-US" sz="2400" dirty="0">
                <a:latin typeface="Playfair Display" charset="0"/>
              </a:rPr>
              <a:t>puts()</a:t>
            </a:r>
          </a:p>
          <a:p>
            <a:pPr marL="350601" indent="-342900">
              <a:spcBef>
                <a:spcPts val="61"/>
              </a:spcBef>
              <a:buFont typeface="Arial" panose="020B0604020202020204" pitchFamily="34" charset="0"/>
              <a:buChar char="•"/>
              <a:tabLst>
                <a:tab pos="3931503" algn="l"/>
              </a:tabLst>
              <a:defRPr/>
            </a:pPr>
            <a:r>
              <a:rPr lang="en-US" altLang="en-US" sz="2400" dirty="0" err="1">
                <a:latin typeface="Playfair Display" charset="0"/>
              </a:rPr>
              <a:t>getch</a:t>
            </a:r>
            <a:r>
              <a:rPr lang="en-US" altLang="en-US" sz="2400" dirty="0">
                <a:latin typeface="Playfair Display" charset="0"/>
              </a:rPr>
              <a:t>()</a:t>
            </a:r>
          </a:p>
          <a:p>
            <a:pPr marL="350601" indent="-342900">
              <a:spcBef>
                <a:spcPts val="61"/>
              </a:spcBef>
              <a:buFont typeface="Arial" panose="020B0604020202020204" pitchFamily="34" charset="0"/>
              <a:buChar char="•"/>
              <a:tabLst>
                <a:tab pos="3931503" algn="l"/>
              </a:tabLst>
              <a:defRPr/>
            </a:pPr>
            <a:r>
              <a:rPr lang="en-US" altLang="en-US" sz="2400" dirty="0" err="1">
                <a:latin typeface="Playfair Display" charset="0"/>
              </a:rPr>
              <a:t>getche</a:t>
            </a:r>
            <a:r>
              <a:rPr lang="en-US" altLang="en-US" sz="2400" dirty="0">
                <a:latin typeface="Playfair Display" charset="0"/>
              </a:rPr>
              <a:t>()</a:t>
            </a:r>
          </a:p>
          <a:p>
            <a:pPr marL="350601" indent="-342900">
              <a:spcBef>
                <a:spcPts val="61"/>
              </a:spcBef>
              <a:buFont typeface="Arial" panose="020B0604020202020204" pitchFamily="34" charset="0"/>
              <a:buChar char="•"/>
              <a:tabLst>
                <a:tab pos="3931503" algn="l"/>
              </a:tabLst>
              <a:defRPr/>
            </a:pPr>
            <a:r>
              <a:rPr lang="en-US" altLang="en-US" sz="2400" dirty="0" err="1">
                <a:latin typeface="Playfair Display" charset="0"/>
              </a:rPr>
              <a:t>getchar</a:t>
            </a:r>
            <a:r>
              <a:rPr lang="en-US" altLang="en-US" sz="2400" dirty="0">
                <a:latin typeface="Playfair Display" charset="0"/>
              </a:rPr>
              <a: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DAEB9BA9-DE5A-6EFD-6A3D-810C2DDD7E35}"/>
              </a:ext>
            </a:extLst>
          </p:cNvPr>
          <p:cNvSpPr>
            <a:spLocks noGrp="1"/>
          </p:cNvSpPr>
          <p:nvPr>
            <p:ph type="sldNum" sz="quarter" idx="12"/>
          </p:nvPr>
        </p:nvSpPr>
        <p:spPr/>
        <p:txBody>
          <a:bodyPr/>
          <a:lstStyle/>
          <a:p>
            <a:fld id="{BD2F25B1-772B-4657-B612-956E12C3ADD2}" type="slidenum">
              <a:rPr lang="en-IN" smtClean="0"/>
              <a:t>55</a:t>
            </a:fld>
            <a:endParaRPr lang="en-IN"/>
          </a:p>
        </p:txBody>
      </p:sp>
    </p:spTree>
    <p:extLst>
      <p:ext uri="{BB962C8B-B14F-4D97-AF65-F5344CB8AC3E}">
        <p14:creationId xmlns:p14="http://schemas.microsoft.com/office/powerpoint/2010/main" val="39499263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6070586"/>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err="1">
                <a:latin typeface="Playfair Display" charset="0"/>
              </a:rPr>
              <a:t>getchar</a:t>
            </a:r>
            <a:r>
              <a:rPr lang="en-US" altLang="en-US" sz="2400" b="1" dirty="0">
                <a:latin typeface="Playfair Display" charset="0"/>
              </a:rPr>
              <a:t>()</a:t>
            </a:r>
          </a:p>
          <a:p>
            <a:pPr marL="7701" algn="just">
              <a:spcBef>
                <a:spcPts val="61"/>
              </a:spcBef>
              <a:tabLst>
                <a:tab pos="3931503" algn="l"/>
              </a:tabLst>
              <a:defRPr/>
            </a:pPr>
            <a:r>
              <a:rPr lang="en-US" altLang="en-US" sz="2400" dirty="0">
                <a:latin typeface="Playfair Display" charset="0"/>
              </a:rPr>
              <a:t>This function is an Input function. It is used for reading a single character from the keyboard. It is a buffered function. Buffered functions get the input from the  keyboard and store it in the memory buffer temporally until you press the Enter key.</a:t>
            </a:r>
          </a:p>
          <a:p>
            <a:pPr marL="7701" algn="just">
              <a:spcBef>
                <a:spcPts val="61"/>
              </a:spcBef>
              <a:tabLst>
                <a:tab pos="3931503" algn="l"/>
              </a:tabLst>
              <a:defRPr/>
            </a:pPr>
            <a:r>
              <a:rPr lang="en-US" altLang="en-US" sz="2400" dirty="0">
                <a:latin typeface="Playfair Display" charset="0"/>
              </a:rPr>
              <a:t>The general syntax is as:</a:t>
            </a:r>
          </a:p>
          <a:p>
            <a:pPr marL="7701" algn="just">
              <a:spcBef>
                <a:spcPts val="61"/>
              </a:spcBef>
              <a:tabLst>
                <a:tab pos="3931503" algn="l"/>
              </a:tabLst>
              <a:defRPr/>
            </a:pPr>
            <a:r>
              <a:rPr lang="en-US" altLang="en-US" sz="2400" dirty="0">
                <a:latin typeface="Playfair Display" charset="0"/>
              </a:rPr>
              <a:t>v = </a:t>
            </a:r>
            <a:r>
              <a:rPr lang="en-US" altLang="en-US" sz="2400" dirty="0" err="1">
                <a:latin typeface="Playfair Display" charset="0"/>
              </a:rPr>
              <a:t>getchar</a:t>
            </a:r>
            <a:r>
              <a:rPr lang="en-US" altLang="en-US" sz="2400" dirty="0">
                <a:latin typeface="Playfair Display" charset="0"/>
              </a:rPr>
              <a:t>();</a:t>
            </a:r>
          </a:p>
          <a:p>
            <a:pPr marL="7701" algn="just">
              <a:spcBef>
                <a:spcPts val="61"/>
              </a:spcBef>
              <a:tabLst>
                <a:tab pos="3931503" algn="l"/>
              </a:tabLst>
              <a:defRPr/>
            </a:pPr>
            <a:r>
              <a:rPr lang="en-US" altLang="en-US" sz="2400" dirty="0">
                <a:latin typeface="Playfair Display" charset="0"/>
              </a:rPr>
              <a:t>where v is the variable of character type. For example:</a:t>
            </a:r>
          </a:p>
          <a:p>
            <a:pPr marL="7701" algn="just">
              <a:spcBef>
                <a:spcPts val="61"/>
              </a:spcBef>
              <a:tabLst>
                <a:tab pos="3931503" algn="l"/>
              </a:tabLst>
              <a:defRPr/>
            </a:pPr>
            <a:r>
              <a:rPr lang="en-US" altLang="en-US" sz="2400" dirty="0">
                <a:latin typeface="Playfair Display" charset="0"/>
              </a:rPr>
              <a:t>A simple C-program to read a single character from the keyboard is as:</a:t>
            </a:r>
          </a:p>
          <a:p>
            <a:pPr marL="7701" algn="just">
              <a:spcBef>
                <a:spcPts val="61"/>
              </a:spcBef>
              <a:tabLst>
                <a:tab pos="3931503" algn="l"/>
              </a:tabLst>
              <a:defRPr/>
            </a:pPr>
            <a:r>
              <a:rPr lang="en-US" altLang="en-US" sz="2400" dirty="0">
                <a:latin typeface="Playfair Display" charset="0"/>
              </a:rPr>
              <a:t>/*To read a single character from the keyboard using the </a:t>
            </a:r>
            <a:r>
              <a:rPr lang="en-US" altLang="en-US" sz="2400" dirty="0" err="1">
                <a:latin typeface="Playfair Display" charset="0"/>
              </a:rPr>
              <a:t>getchar</a:t>
            </a:r>
            <a:r>
              <a:rPr lang="en-US" altLang="en-US" sz="2400" dirty="0">
                <a:latin typeface="Playfair Display" charset="0"/>
              </a:rPr>
              <a:t>() function</a:t>
            </a:r>
          </a:p>
          <a:p>
            <a:pPr marL="7701" algn="just">
              <a:spcBef>
                <a:spcPts val="61"/>
              </a:spcBef>
              <a:tabLst>
                <a:tab pos="3931503" algn="l"/>
              </a:tabLst>
              <a:defRPr/>
            </a:pPr>
            <a:r>
              <a:rPr lang="en-US" altLang="en-US" sz="2400" dirty="0">
                <a:latin typeface="Playfair Display" charset="0"/>
              </a:rPr>
              <a:t>#include &lt;</a:t>
            </a:r>
            <a:r>
              <a:rPr lang="en-US" altLang="en-US" sz="2400" dirty="0" err="1">
                <a:latin typeface="Playfair Display" charset="0"/>
              </a:rPr>
              <a:t>stdio.h</a:t>
            </a:r>
            <a:r>
              <a:rPr lang="en-US" altLang="en-US" sz="2400" dirty="0">
                <a:latin typeface="Playfair Display" charset="0"/>
              </a:rPr>
              <a:t>&gt;</a:t>
            </a:r>
          </a:p>
          <a:p>
            <a:pPr marL="7701" algn="just">
              <a:spcBef>
                <a:spcPts val="61"/>
              </a:spcBef>
              <a:tabLst>
                <a:tab pos="3931503" algn="l"/>
              </a:tabLst>
              <a:defRPr/>
            </a:pPr>
            <a:r>
              <a:rPr lang="en-US" altLang="en-US" sz="2400" dirty="0">
                <a:latin typeface="Playfair Display" charset="0"/>
              </a:rPr>
              <a:t>main()</a:t>
            </a:r>
          </a:p>
          <a:p>
            <a:pPr marL="7701" algn="just">
              <a:spcBef>
                <a:spcPts val="61"/>
              </a:spcBef>
              <a:tabLst>
                <a:tab pos="3931503" algn="l"/>
              </a:tabLst>
              <a:defRPr/>
            </a:pPr>
            <a:r>
              <a:rPr lang="en-US" altLang="en-US" sz="2400" dirty="0">
                <a:latin typeface="Playfair Display" charset="0"/>
              </a:rPr>
              <a:t>{</a:t>
            </a:r>
          </a:p>
          <a:p>
            <a:pPr marL="7701" algn="just">
              <a:spcBef>
                <a:spcPts val="61"/>
              </a:spcBef>
              <a:tabLst>
                <a:tab pos="3931503" algn="l"/>
              </a:tabLst>
              <a:defRPr/>
            </a:pPr>
            <a:r>
              <a:rPr lang="en-US" altLang="en-US" sz="2400" dirty="0">
                <a:latin typeface="Playfair Display" charset="0"/>
              </a:rPr>
              <a:t>char n;</a:t>
            </a:r>
          </a:p>
          <a:p>
            <a:pPr marL="7701" algn="just">
              <a:spcBef>
                <a:spcPts val="61"/>
              </a:spcBef>
              <a:tabLst>
                <a:tab pos="3931503" algn="l"/>
              </a:tabLst>
              <a:defRPr/>
            </a:pPr>
            <a:r>
              <a:rPr lang="en-US" altLang="en-US" sz="2400" dirty="0">
                <a:latin typeface="Playfair Display" charset="0"/>
              </a:rPr>
              <a:t>n = </a:t>
            </a:r>
            <a:r>
              <a:rPr lang="en-US" altLang="en-US" sz="2400" dirty="0" err="1">
                <a:latin typeface="Playfair Display" charset="0"/>
              </a:rPr>
              <a:t>getchar</a:t>
            </a:r>
            <a:r>
              <a:rPr lang="en-US" altLang="en-US" sz="2400" dirty="0">
                <a:latin typeface="Playfair Display" charset="0"/>
              </a:rPr>
              <a:t>();</a:t>
            </a:r>
          </a:p>
          <a:p>
            <a:pPr marL="7701" algn="just">
              <a:spcBef>
                <a:spcPts val="61"/>
              </a:spcBef>
              <a:tabLst>
                <a:tab pos="3931503" algn="l"/>
              </a:tabLst>
              <a:defRPr/>
            </a:pPr>
            <a:r>
              <a:rPr lang="en-US" altLang="en-US" sz="2400" dirty="0">
                <a:latin typeface="Playfair Display" charset="0"/>
              </a:rPr>
              <a: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A1EF23C8-B9B1-5058-721C-88B2CFC85245}"/>
              </a:ext>
            </a:extLst>
          </p:cNvPr>
          <p:cNvSpPr>
            <a:spLocks noGrp="1"/>
          </p:cNvSpPr>
          <p:nvPr>
            <p:ph type="sldNum" sz="quarter" idx="12"/>
          </p:nvPr>
        </p:nvSpPr>
        <p:spPr/>
        <p:txBody>
          <a:bodyPr/>
          <a:lstStyle/>
          <a:p>
            <a:fld id="{BD2F25B1-772B-4657-B612-956E12C3ADD2}" type="slidenum">
              <a:rPr lang="en-IN" smtClean="0"/>
              <a:t>56</a:t>
            </a:fld>
            <a:endParaRPr lang="en-IN"/>
          </a:p>
        </p:txBody>
      </p:sp>
    </p:spTree>
    <p:extLst>
      <p:ext uri="{BB962C8B-B14F-4D97-AF65-F5344CB8AC3E}">
        <p14:creationId xmlns:p14="http://schemas.microsoft.com/office/powerpoint/2010/main" val="20931239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5701254"/>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b="1" dirty="0" err="1">
                <a:latin typeface="Playfair Display" charset="0"/>
              </a:rPr>
              <a:t>putchar</a:t>
            </a:r>
            <a:r>
              <a:rPr lang="en-US" altLang="en-US" sz="2400" b="1" dirty="0">
                <a:latin typeface="Playfair Display" charset="0"/>
              </a:rPr>
              <a:t>()</a:t>
            </a:r>
          </a:p>
          <a:p>
            <a:pPr marL="7701">
              <a:spcBef>
                <a:spcPts val="61"/>
              </a:spcBef>
              <a:tabLst>
                <a:tab pos="3931503" algn="l"/>
              </a:tabLst>
              <a:defRPr/>
            </a:pPr>
            <a:r>
              <a:rPr lang="en-US" altLang="en-US" sz="2400" dirty="0">
                <a:latin typeface="Playfair Display" charset="0"/>
              </a:rPr>
              <a:t>This function is an output function. It is used to display a single character on the screen. The general syntax is as:</a:t>
            </a:r>
          </a:p>
          <a:p>
            <a:pPr marL="7701">
              <a:spcBef>
                <a:spcPts val="61"/>
              </a:spcBef>
              <a:tabLst>
                <a:tab pos="3931503" algn="l"/>
              </a:tabLst>
              <a:defRPr/>
            </a:pPr>
            <a:r>
              <a:rPr lang="en-US" altLang="en-US" sz="2400" dirty="0" err="1">
                <a:latin typeface="Playfair Display" charset="0"/>
              </a:rPr>
              <a:t>putchar</a:t>
            </a:r>
            <a:r>
              <a:rPr lang="en-US" altLang="en-US" sz="2400" dirty="0">
                <a:latin typeface="Playfair Display" charset="0"/>
              </a:rPr>
              <a:t>(v);</a:t>
            </a:r>
          </a:p>
          <a:p>
            <a:pPr marL="7701">
              <a:spcBef>
                <a:spcPts val="61"/>
              </a:spcBef>
              <a:tabLst>
                <a:tab pos="3931503" algn="l"/>
              </a:tabLst>
              <a:defRPr/>
            </a:pPr>
            <a:r>
              <a:rPr lang="en-US" altLang="en-US" sz="2400" dirty="0">
                <a:latin typeface="Playfair Display" charset="0"/>
              </a:rPr>
              <a:t>where v is the variable of character type. For example:</a:t>
            </a:r>
          </a:p>
          <a:p>
            <a:pPr marL="7701">
              <a:spcBef>
                <a:spcPts val="61"/>
              </a:spcBef>
              <a:tabLst>
                <a:tab pos="3931503" algn="l"/>
              </a:tabLst>
              <a:defRPr/>
            </a:pPr>
            <a:r>
              <a:rPr lang="en-US" altLang="en-US" sz="2400" dirty="0">
                <a:latin typeface="Playfair Display" charset="0"/>
              </a:rPr>
              <a:t>A simple program is written as below, which will read a single character using </a:t>
            </a:r>
            <a:r>
              <a:rPr lang="en-US" altLang="en-US" sz="2400" dirty="0" err="1">
                <a:latin typeface="Playfair Display" charset="0"/>
              </a:rPr>
              <a:t>getchar</a:t>
            </a:r>
            <a:r>
              <a:rPr lang="en-US" altLang="en-US" sz="2400" dirty="0">
                <a:latin typeface="Playfair Display" charset="0"/>
              </a:rPr>
              <a:t>() function and display inputted data using </a:t>
            </a:r>
            <a:r>
              <a:rPr lang="en-US" altLang="en-US" sz="2400" dirty="0" err="1">
                <a:latin typeface="Playfair Display" charset="0"/>
              </a:rPr>
              <a:t>putchar</a:t>
            </a:r>
            <a:r>
              <a:rPr lang="en-US" altLang="en-US" sz="2400" dirty="0">
                <a:latin typeface="Playfair Display" charset="0"/>
              </a:rPr>
              <a:t>() function:</a:t>
            </a:r>
          </a:p>
          <a:p>
            <a:pPr marL="7701">
              <a:spcBef>
                <a:spcPts val="61"/>
              </a:spcBef>
              <a:tabLst>
                <a:tab pos="3931503" algn="l"/>
              </a:tabLst>
              <a:defRPr/>
            </a:pPr>
            <a:r>
              <a:rPr lang="en-US" altLang="en-US" sz="2400" dirty="0">
                <a:latin typeface="Playfair Display" charset="0"/>
              </a:rPr>
              <a:t>/*Program illustrate the use of </a:t>
            </a:r>
            <a:r>
              <a:rPr lang="en-US" altLang="en-US" sz="2400" dirty="0" err="1">
                <a:latin typeface="Playfair Display" charset="0"/>
              </a:rPr>
              <a:t>getchar</a:t>
            </a:r>
            <a:r>
              <a:rPr lang="en-US" altLang="en-US" sz="2400" dirty="0">
                <a:latin typeface="Playfair Display" charset="0"/>
              </a:rPr>
              <a:t>() and </a:t>
            </a:r>
            <a:r>
              <a:rPr lang="en-US" altLang="en-US" sz="2400" dirty="0" err="1">
                <a:latin typeface="Playfair Display" charset="0"/>
              </a:rPr>
              <a:t>putchar</a:t>
            </a:r>
            <a:r>
              <a:rPr lang="en-US" altLang="en-US" sz="2400" dirty="0">
                <a:latin typeface="Playfair Display" charset="0"/>
              </a:rPr>
              <a:t>() functions*/</a:t>
            </a:r>
          </a:p>
          <a:p>
            <a:pPr marL="7701">
              <a:spcBef>
                <a:spcPts val="61"/>
              </a:spcBef>
              <a:tabLst>
                <a:tab pos="3931503" algn="l"/>
              </a:tabLst>
              <a:defRPr/>
            </a:pPr>
            <a:r>
              <a:rPr lang="en-US" altLang="en-US" sz="2400" dirty="0">
                <a:latin typeface="Playfair Display" charset="0"/>
              </a:rPr>
              <a:t>#include &lt;</a:t>
            </a:r>
            <a:r>
              <a:rPr lang="en-US" altLang="en-US" sz="2400" dirty="0" err="1">
                <a:latin typeface="Playfair Display" charset="0"/>
              </a:rPr>
              <a:t>stdio.h</a:t>
            </a:r>
            <a:r>
              <a:rPr lang="en-US" altLang="en-US" sz="2400" dirty="0">
                <a:latin typeface="Playfair Display" charset="0"/>
              </a:rPr>
              <a:t>&gt;</a:t>
            </a:r>
          </a:p>
          <a:p>
            <a:pPr marL="7701">
              <a:spcBef>
                <a:spcPts val="61"/>
              </a:spcBef>
              <a:tabLst>
                <a:tab pos="3931503" algn="l"/>
              </a:tabLst>
              <a:defRPr/>
            </a:pPr>
            <a:r>
              <a:rPr lang="en-US" altLang="en-US" sz="2400" dirty="0">
                <a:latin typeface="Playfair Display" charset="0"/>
              </a:rPr>
              <a:t>main()</a:t>
            </a:r>
          </a:p>
          <a:p>
            <a:pPr marL="7701">
              <a:spcBef>
                <a:spcPts val="61"/>
              </a:spcBef>
              <a:tabLst>
                <a:tab pos="3931503" algn="l"/>
              </a:tabLst>
              <a:defRPr/>
            </a:pP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char n;</a:t>
            </a:r>
          </a:p>
          <a:p>
            <a:pPr marL="7701">
              <a:spcBef>
                <a:spcPts val="61"/>
              </a:spcBef>
              <a:tabLst>
                <a:tab pos="3931503" algn="l"/>
              </a:tabLst>
              <a:defRPr/>
            </a:pPr>
            <a:r>
              <a:rPr lang="en-US" altLang="en-US" sz="2400" dirty="0">
                <a:latin typeface="Playfair Display" charset="0"/>
              </a:rPr>
              <a:t>n = </a:t>
            </a:r>
            <a:r>
              <a:rPr lang="en-US" altLang="en-US" sz="2400" dirty="0" err="1">
                <a:latin typeface="Playfair Display" charset="0"/>
              </a:rPr>
              <a:t>getchar</a:t>
            </a:r>
            <a:r>
              <a:rPr lang="en-US" altLang="en-US" sz="2400" dirty="0">
                <a:latin typeface="Playfair Display" charset="0"/>
              </a:rPr>
              <a:t>();</a:t>
            </a:r>
          </a:p>
          <a:p>
            <a:pPr marL="7701">
              <a:spcBef>
                <a:spcPts val="61"/>
              </a:spcBef>
              <a:tabLst>
                <a:tab pos="3931503" algn="l"/>
              </a:tabLst>
              <a:defRPr/>
            </a:pPr>
            <a:r>
              <a:rPr lang="en-US" altLang="en-US" sz="2400" dirty="0" err="1">
                <a:latin typeface="Playfair Display" charset="0"/>
              </a:rPr>
              <a:t>putchar</a:t>
            </a:r>
            <a:r>
              <a:rPr lang="en-US" altLang="en-US" sz="2400" dirty="0">
                <a:latin typeface="Playfair Display" charset="0"/>
              </a:rPr>
              <a:t>(n);</a:t>
            </a:r>
          </a:p>
          <a:p>
            <a:pPr marL="7701">
              <a:spcBef>
                <a:spcPts val="61"/>
              </a:spcBef>
              <a:tabLst>
                <a:tab pos="3931503" algn="l"/>
              </a:tabLst>
              <a:defRPr/>
            </a:pPr>
            <a:r>
              <a:rPr lang="en-US" altLang="en-US" sz="2400" dirty="0">
                <a:latin typeface="Playfair Display" charset="0"/>
              </a:rPr>
              <a: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50E58A5D-F57B-B4A7-A1CD-DA46F68418E4}"/>
              </a:ext>
            </a:extLst>
          </p:cNvPr>
          <p:cNvSpPr>
            <a:spLocks noGrp="1"/>
          </p:cNvSpPr>
          <p:nvPr>
            <p:ph type="sldNum" sz="quarter" idx="12"/>
          </p:nvPr>
        </p:nvSpPr>
        <p:spPr/>
        <p:txBody>
          <a:bodyPr/>
          <a:lstStyle/>
          <a:p>
            <a:fld id="{BD2F25B1-772B-4657-B612-956E12C3ADD2}" type="slidenum">
              <a:rPr lang="en-IN" smtClean="0"/>
              <a:t>57</a:t>
            </a:fld>
            <a:endParaRPr lang="en-IN"/>
          </a:p>
        </p:txBody>
      </p:sp>
    </p:spTree>
    <p:extLst>
      <p:ext uri="{BB962C8B-B14F-4D97-AF65-F5344CB8AC3E}">
        <p14:creationId xmlns:p14="http://schemas.microsoft.com/office/powerpoint/2010/main" val="34951996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6057762"/>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gets()</a:t>
            </a:r>
          </a:p>
          <a:p>
            <a:pPr marL="7701" algn="just">
              <a:spcBef>
                <a:spcPts val="61"/>
              </a:spcBef>
              <a:tabLst>
                <a:tab pos="3931503" algn="l"/>
              </a:tabLst>
              <a:defRPr/>
            </a:pPr>
            <a:r>
              <a:rPr lang="en-US" altLang="en-US" sz="2400" dirty="0">
                <a:latin typeface="Playfair Display" charset="0"/>
              </a:rPr>
              <a:t>This function is an input function. It is used to read a string from the keyboard. It is also a buffered function. It will read a string when you type the string from the keyboard and press the Enter key from the keyboard. It will mark null character (‘\0’) in the memory at the end of the string when you press the enter key. The general syntax is as:</a:t>
            </a:r>
          </a:p>
          <a:p>
            <a:pPr marL="7701" algn="just">
              <a:spcBef>
                <a:spcPts val="61"/>
              </a:spcBef>
              <a:tabLst>
                <a:tab pos="3931503" algn="l"/>
              </a:tabLst>
              <a:defRPr/>
            </a:pPr>
            <a:r>
              <a:rPr lang="en-US" altLang="en-US" sz="2400" dirty="0">
                <a:latin typeface="Playfair Display" charset="0"/>
              </a:rPr>
              <a:t>gets(v);</a:t>
            </a:r>
          </a:p>
          <a:p>
            <a:pPr marL="7701" algn="just">
              <a:spcBef>
                <a:spcPts val="61"/>
              </a:spcBef>
              <a:tabLst>
                <a:tab pos="3931503" algn="l"/>
              </a:tabLst>
              <a:defRPr/>
            </a:pPr>
            <a:r>
              <a:rPr lang="en-US" altLang="en-US" sz="2400" dirty="0">
                <a:latin typeface="Playfair Display" charset="0"/>
              </a:rPr>
              <a:t>where v is the variable of character type. For example:</a:t>
            </a:r>
          </a:p>
          <a:p>
            <a:pPr marL="7701" algn="just">
              <a:spcBef>
                <a:spcPts val="61"/>
              </a:spcBef>
              <a:tabLst>
                <a:tab pos="3931503" algn="l"/>
              </a:tabLst>
              <a:defRPr/>
            </a:pPr>
            <a:r>
              <a:rPr lang="en-US" altLang="en-US" sz="2400" dirty="0">
                <a:latin typeface="Playfair Display" charset="0"/>
              </a:rPr>
              <a:t>A simple C program to illustrate the use of gets() function:</a:t>
            </a:r>
          </a:p>
          <a:p>
            <a:pPr marL="7701" algn="just">
              <a:spcBef>
                <a:spcPts val="61"/>
              </a:spcBef>
              <a:tabLst>
                <a:tab pos="3931503" algn="l"/>
              </a:tabLst>
              <a:defRPr/>
            </a:pPr>
            <a:r>
              <a:rPr lang="en-US" altLang="en-US" sz="2400" dirty="0">
                <a:latin typeface="Playfair Display" charset="0"/>
              </a:rPr>
              <a:t>/*Program to explain the use of gets() function*/</a:t>
            </a:r>
          </a:p>
          <a:p>
            <a:pPr marL="7701" algn="just">
              <a:spcBef>
                <a:spcPts val="61"/>
              </a:spcBef>
              <a:tabLst>
                <a:tab pos="3931503" algn="l"/>
              </a:tabLst>
              <a:defRPr/>
            </a:pPr>
            <a:r>
              <a:rPr lang="en-US" altLang="en-US" sz="2400" dirty="0">
                <a:latin typeface="Playfair Display" charset="0"/>
              </a:rPr>
              <a:t>#include &lt;</a:t>
            </a:r>
            <a:r>
              <a:rPr lang="en-US" altLang="en-US" sz="2400" dirty="0" err="1">
                <a:latin typeface="Playfair Display" charset="0"/>
              </a:rPr>
              <a:t>stdio.h</a:t>
            </a:r>
            <a:r>
              <a:rPr lang="en-US" altLang="en-US" sz="2400" dirty="0">
                <a:latin typeface="Playfair Display" charset="0"/>
              </a:rPr>
              <a:t>&gt;</a:t>
            </a:r>
          </a:p>
          <a:p>
            <a:pPr marL="7701" algn="just">
              <a:spcBef>
                <a:spcPts val="61"/>
              </a:spcBef>
              <a:tabLst>
                <a:tab pos="3931503" algn="l"/>
              </a:tabLst>
              <a:defRPr/>
            </a:pPr>
            <a:r>
              <a:rPr lang="en-US" altLang="en-US" sz="2400" dirty="0">
                <a:latin typeface="Playfair Display" charset="0"/>
              </a:rPr>
              <a:t>main()</a:t>
            </a:r>
          </a:p>
          <a:p>
            <a:pPr marL="7701" algn="just">
              <a:spcBef>
                <a:spcPts val="61"/>
              </a:spcBef>
              <a:tabLst>
                <a:tab pos="3931503" algn="l"/>
              </a:tabLst>
              <a:defRPr/>
            </a:pPr>
            <a:r>
              <a:rPr lang="en-US" altLang="en-US" sz="2400" dirty="0">
                <a:latin typeface="Playfair Display" charset="0"/>
              </a:rPr>
              <a:t>{</a:t>
            </a:r>
          </a:p>
          <a:p>
            <a:pPr marL="7701" algn="just">
              <a:spcBef>
                <a:spcPts val="61"/>
              </a:spcBef>
              <a:tabLst>
                <a:tab pos="3931503" algn="l"/>
              </a:tabLst>
              <a:defRPr/>
            </a:pPr>
            <a:r>
              <a:rPr lang="en-US" altLang="en-US" sz="2400" dirty="0">
                <a:latin typeface="Playfair Display" charset="0"/>
              </a:rPr>
              <a:t>char n[20];</a:t>
            </a:r>
          </a:p>
          <a:p>
            <a:pPr marL="7701" algn="just">
              <a:spcBef>
                <a:spcPts val="61"/>
              </a:spcBef>
              <a:tabLst>
                <a:tab pos="3931503" algn="l"/>
              </a:tabLst>
              <a:defRPr/>
            </a:pPr>
            <a:r>
              <a:rPr lang="en-US" altLang="en-US" sz="2400" dirty="0">
                <a:latin typeface="Playfair Display" charset="0"/>
              </a:rPr>
              <a:t>gets(n);</a:t>
            </a:r>
          </a:p>
          <a:p>
            <a:pPr marL="7701" algn="just">
              <a:spcBef>
                <a:spcPts val="61"/>
              </a:spcBef>
              <a:tabLst>
                <a:tab pos="3931503" algn="l"/>
              </a:tabLst>
              <a:defRPr/>
            </a:pPr>
            <a:r>
              <a:rPr lang="en-US" altLang="en-US" sz="2400" dirty="0">
                <a:latin typeface="Playfair Display" charset="0"/>
              </a:rPr>
              <a: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004D1AA2-8CF5-9A10-19A2-325394BE6F44}"/>
              </a:ext>
            </a:extLst>
          </p:cNvPr>
          <p:cNvSpPr>
            <a:spLocks noGrp="1"/>
          </p:cNvSpPr>
          <p:nvPr>
            <p:ph type="sldNum" sz="quarter" idx="12"/>
          </p:nvPr>
        </p:nvSpPr>
        <p:spPr/>
        <p:txBody>
          <a:bodyPr/>
          <a:lstStyle/>
          <a:p>
            <a:fld id="{BD2F25B1-772B-4657-B612-956E12C3ADD2}" type="slidenum">
              <a:rPr lang="en-IN" smtClean="0"/>
              <a:t>58</a:t>
            </a:fld>
            <a:endParaRPr lang="en-IN"/>
          </a:p>
        </p:txBody>
      </p:sp>
    </p:spTree>
    <p:extLst>
      <p:ext uri="{BB962C8B-B14F-4D97-AF65-F5344CB8AC3E}">
        <p14:creationId xmlns:p14="http://schemas.microsoft.com/office/powerpoint/2010/main" val="32385930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3790474"/>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puts()</a:t>
            </a:r>
          </a:p>
          <a:p>
            <a:pPr marL="7701" algn="just">
              <a:spcBef>
                <a:spcPts val="61"/>
              </a:spcBef>
              <a:tabLst>
                <a:tab pos="3931503" algn="l"/>
              </a:tabLst>
              <a:defRPr/>
            </a:pPr>
            <a:r>
              <a:rPr lang="en-US" altLang="en-US" sz="2400" dirty="0">
                <a:latin typeface="Playfair Display" charset="0"/>
              </a:rPr>
              <a:t>This is an output function. It is used to display a string inputted by gets() function. It is also used to display a text (message) on the screen for program simplicity. This function appends a newline (“\n”) character to the output.</a:t>
            </a:r>
          </a:p>
          <a:p>
            <a:pPr marL="7701" algn="just">
              <a:spcBef>
                <a:spcPts val="61"/>
              </a:spcBef>
              <a:tabLst>
                <a:tab pos="3931503" algn="l"/>
              </a:tabLst>
              <a:defRPr/>
            </a:pPr>
            <a:r>
              <a:rPr lang="en-US" altLang="en-US" sz="2400" dirty="0">
                <a:latin typeface="Playfair Display" charset="0"/>
              </a:rPr>
              <a:t>The general syntax is as:</a:t>
            </a:r>
          </a:p>
          <a:p>
            <a:pPr marL="7701" algn="just">
              <a:spcBef>
                <a:spcPts val="61"/>
              </a:spcBef>
              <a:tabLst>
                <a:tab pos="3931503" algn="l"/>
              </a:tabLst>
              <a:defRPr/>
            </a:pPr>
            <a:r>
              <a:rPr lang="en-US" altLang="en-US" sz="2400" dirty="0">
                <a:latin typeface="Playfair Display" charset="0"/>
              </a:rPr>
              <a:t>puts(v);</a:t>
            </a:r>
          </a:p>
          <a:p>
            <a:pPr marL="7701" algn="just">
              <a:spcBef>
                <a:spcPts val="61"/>
              </a:spcBef>
              <a:tabLst>
                <a:tab pos="3931503" algn="l"/>
              </a:tabLst>
              <a:defRPr/>
            </a:pPr>
            <a:r>
              <a:rPr lang="en-US" altLang="en-US" sz="2400" dirty="0">
                <a:latin typeface="Playfair Display" charset="0"/>
              </a:rPr>
              <a:t>or</a:t>
            </a:r>
          </a:p>
          <a:p>
            <a:pPr marL="7701" algn="just">
              <a:spcBef>
                <a:spcPts val="61"/>
              </a:spcBef>
              <a:tabLst>
                <a:tab pos="3931503" algn="l"/>
              </a:tabLst>
              <a:defRPr/>
            </a:pPr>
            <a:r>
              <a:rPr lang="en-US" altLang="en-US" sz="2400" dirty="0">
                <a:latin typeface="Playfair Display" charset="0"/>
              </a:rPr>
              <a:t>puts("text line");</a:t>
            </a:r>
          </a:p>
          <a:p>
            <a:pPr marL="7701" algn="just">
              <a:spcBef>
                <a:spcPts val="61"/>
              </a:spcBef>
              <a:tabLst>
                <a:tab pos="3931503" algn="l"/>
              </a:tabLst>
              <a:defRPr/>
            </a:pPr>
            <a:r>
              <a:rPr lang="en-US" altLang="en-US" sz="2400" dirty="0">
                <a:latin typeface="Playfair Display" charset="0"/>
              </a:rPr>
              <a:t>where v is the variable of character type.</a:t>
            </a:r>
          </a:p>
          <a:p>
            <a:pPr marL="7701" algn="just">
              <a:spcBef>
                <a:spcPts val="61"/>
              </a:spcBef>
              <a:tabLst>
                <a:tab pos="3931503" algn="l"/>
              </a:tabLst>
              <a:defRPr/>
            </a:pPr>
            <a:r>
              <a:rPr lang="en-US" altLang="en-US" sz="2400" dirty="0">
                <a:latin typeface="Playfair Display" charset="0"/>
              </a:rPr>
              <a:t>Cont.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3E31DE98-ADE4-8F4F-FE0E-5083C8F406DE}"/>
              </a:ext>
            </a:extLst>
          </p:cNvPr>
          <p:cNvSpPr>
            <a:spLocks noGrp="1"/>
          </p:cNvSpPr>
          <p:nvPr>
            <p:ph type="sldNum" sz="quarter" idx="12"/>
          </p:nvPr>
        </p:nvSpPr>
        <p:spPr/>
        <p:txBody>
          <a:bodyPr/>
          <a:lstStyle/>
          <a:p>
            <a:fld id="{BD2F25B1-772B-4657-B612-956E12C3ADD2}" type="slidenum">
              <a:rPr lang="en-IN" smtClean="0"/>
              <a:t>59</a:t>
            </a:fld>
            <a:endParaRPr lang="en-IN"/>
          </a:p>
        </p:txBody>
      </p:sp>
    </p:spTree>
    <p:extLst>
      <p:ext uri="{BB962C8B-B14F-4D97-AF65-F5344CB8AC3E}">
        <p14:creationId xmlns:p14="http://schemas.microsoft.com/office/powerpoint/2010/main" val="3751864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0769"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2101936" y="1445919"/>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375547" y="942689"/>
            <a:ext cx="6200295" cy="5585838"/>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a:latin typeface="Playfair Display" charset="0"/>
              </a:rPr>
              <a:t>Structure of a C program</a:t>
            </a:r>
            <a:endParaRPr lang="en-US" altLang="en-US" sz="2400" dirty="0">
              <a:latin typeface="Playfair Display" charset="0"/>
            </a:endParaRP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A C program contains one or more functions, where a function is defined as a group of statements that perform a well-defined task.</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The statements in a function are written in a logical sequence to perform a specific task. The </a:t>
            </a:r>
            <a:r>
              <a:rPr lang="en-US" altLang="en-US" sz="2400" i="1" dirty="0">
                <a:latin typeface="Playfair Display" charset="0"/>
              </a:rPr>
              <a:t>main</a:t>
            </a:r>
            <a:r>
              <a:rPr lang="en-US" altLang="en-US" sz="2400" dirty="0">
                <a:latin typeface="Playfair Display" charset="0"/>
              </a:rPr>
              <a:t>() function is the most important function and is a part of every C program.</a:t>
            </a:r>
          </a:p>
          <a:p>
            <a:pPr marL="350601" indent="-342900" algn="just">
              <a:spcBef>
                <a:spcPts val="61"/>
              </a:spcBef>
              <a:buFont typeface="Arial" panose="020B0604020202020204" pitchFamily="34" charset="0"/>
              <a:buChar char="•"/>
              <a:tabLst>
                <a:tab pos="3931503" algn="l"/>
              </a:tabLst>
              <a:defRPr/>
            </a:pPr>
            <a:r>
              <a:rPr lang="en-US" altLang="en-US" sz="2400" dirty="0">
                <a:latin typeface="Playfair Display" charset="0"/>
              </a:rPr>
              <a:t>A C program can have any number of functions depending on the tasks that have to be performed, and each function can have any number of statements arranged according to specific meaningful sequence.</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3" name="Rectangle 12"/>
          <p:cNvSpPr/>
          <p:nvPr/>
        </p:nvSpPr>
        <p:spPr>
          <a:xfrm>
            <a:off x="8511989" y="832703"/>
            <a:ext cx="2702928" cy="5940088"/>
          </a:xfrm>
          <a:prstGeom prst="rect">
            <a:avLst/>
          </a:prstGeom>
        </p:spPr>
        <p:txBody>
          <a:bodyPr wrap="square">
            <a:spAutoFit/>
          </a:bodyPr>
          <a:lstStyle/>
          <a:p>
            <a:r>
              <a:rPr lang="en-IN" sz="2000" dirty="0">
                <a:solidFill>
                  <a:srgbClr val="000000"/>
                </a:solidFill>
                <a:latin typeface="Consolas" panose="020B0609020204030204" pitchFamily="49" charset="0"/>
              </a:rPr>
              <a:t>main()</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1;</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2;</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N;</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Function1()</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1;</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2;</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N;</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Function2()</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1;</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2;</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Statement N;</a:t>
            </a:r>
            <a:br>
              <a:rPr lang="en-IN" sz="2000" dirty="0">
                <a:solidFill>
                  <a:srgbClr val="000000"/>
                </a:solidFill>
                <a:latin typeface="Consolas" panose="020B0609020204030204" pitchFamily="49" charset="0"/>
              </a:rPr>
            </a:br>
            <a:r>
              <a:rPr lang="en-IN" sz="2000" dirty="0">
                <a:solidFill>
                  <a:srgbClr val="000000"/>
                </a:solidFill>
                <a:latin typeface="Consolas" panose="020B0609020204030204" pitchFamily="49" charset="0"/>
              </a:rPr>
              <a:t>}</a:t>
            </a:r>
            <a:r>
              <a:rPr lang="en-IN" sz="2000" dirty="0"/>
              <a:t> </a:t>
            </a:r>
          </a:p>
        </p:txBody>
      </p:sp>
      <p:sp>
        <p:nvSpPr>
          <p:cNvPr id="2" name="Slide Number Placeholder 1">
            <a:extLst>
              <a:ext uri="{FF2B5EF4-FFF2-40B4-BE49-F238E27FC236}">
                <a16:creationId xmlns:a16="http://schemas.microsoft.com/office/drawing/2014/main" id="{C739362A-2DC1-1BA9-038A-B59204E13F7E}"/>
              </a:ext>
            </a:extLst>
          </p:cNvPr>
          <p:cNvSpPr>
            <a:spLocks noGrp="1"/>
          </p:cNvSpPr>
          <p:nvPr>
            <p:ph type="sldNum" sz="quarter" idx="12"/>
          </p:nvPr>
        </p:nvSpPr>
        <p:spPr/>
        <p:txBody>
          <a:bodyPr/>
          <a:lstStyle/>
          <a:p>
            <a:fld id="{BD2F25B1-772B-4657-B612-956E12C3ADD2}" type="slidenum">
              <a:rPr lang="en-IN" smtClean="0"/>
              <a:t>6</a:t>
            </a:fld>
            <a:endParaRPr lang="en-IN"/>
          </a:p>
        </p:txBody>
      </p:sp>
    </p:spTree>
    <p:extLst>
      <p:ext uri="{BB962C8B-B14F-4D97-AF65-F5344CB8AC3E}">
        <p14:creationId xmlns:p14="http://schemas.microsoft.com/office/powerpoint/2010/main" val="20960783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6109058"/>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dirty="0">
                <a:latin typeface="Playfair Display" charset="0"/>
              </a:rPr>
              <a:t>A simple C program to illustrate the use of puts() function:</a:t>
            </a:r>
          </a:p>
          <a:p>
            <a:pPr marL="7701">
              <a:spcBef>
                <a:spcPts val="61"/>
              </a:spcBef>
              <a:tabLst>
                <a:tab pos="3931503" algn="l"/>
              </a:tabLst>
              <a:defRPr/>
            </a:pPr>
            <a:r>
              <a:rPr lang="en-US" altLang="en-US" sz="2400" dirty="0">
                <a:latin typeface="Playfair Display" charset="0"/>
              </a:rPr>
              <a:t>/*Program to illustrate the concept of puts() with gets() functions*/</a:t>
            </a:r>
          </a:p>
          <a:p>
            <a:pPr marL="7701">
              <a:spcBef>
                <a:spcPts val="61"/>
              </a:spcBef>
              <a:tabLst>
                <a:tab pos="3931503" algn="l"/>
              </a:tabLst>
              <a:defRPr/>
            </a:pPr>
            <a:r>
              <a:rPr lang="en-US" altLang="en-US" sz="2400" dirty="0">
                <a:latin typeface="Playfair Display" charset="0"/>
              </a:rPr>
              <a:t>#include &lt;</a:t>
            </a:r>
            <a:r>
              <a:rPr lang="en-US" altLang="en-US" sz="2400" dirty="0" err="1">
                <a:latin typeface="Playfair Display" charset="0"/>
              </a:rPr>
              <a:t>stdio.h</a:t>
            </a:r>
            <a:r>
              <a:rPr lang="en-US" altLang="en-US" sz="2400" dirty="0">
                <a:latin typeface="Playfair Display" charset="0"/>
              </a:rPr>
              <a:t>&gt;</a:t>
            </a:r>
          </a:p>
          <a:p>
            <a:pPr marL="7701">
              <a:spcBef>
                <a:spcPts val="61"/>
              </a:spcBef>
              <a:tabLst>
                <a:tab pos="3931503" algn="l"/>
              </a:tabLst>
              <a:defRPr/>
            </a:pPr>
            <a:r>
              <a:rPr lang="en-US" altLang="en-US" sz="2400" dirty="0">
                <a:latin typeface="Playfair Display" charset="0"/>
              </a:rPr>
              <a:t>main()</a:t>
            </a:r>
          </a:p>
          <a:p>
            <a:pPr marL="7701">
              <a:spcBef>
                <a:spcPts val="61"/>
              </a:spcBef>
              <a:tabLst>
                <a:tab pos="3931503" algn="l"/>
              </a:tabLst>
              <a:defRPr/>
            </a:pP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char name[20];</a:t>
            </a:r>
          </a:p>
          <a:p>
            <a:pPr marL="7701">
              <a:spcBef>
                <a:spcPts val="61"/>
              </a:spcBef>
              <a:tabLst>
                <a:tab pos="3931503" algn="l"/>
              </a:tabLst>
              <a:defRPr/>
            </a:pPr>
            <a:r>
              <a:rPr lang="en-US" altLang="en-US" sz="2400" dirty="0">
                <a:latin typeface="Playfair Display" charset="0"/>
              </a:rPr>
              <a:t>puts("Enter the Name");</a:t>
            </a:r>
          </a:p>
          <a:p>
            <a:pPr marL="7701">
              <a:spcBef>
                <a:spcPts val="61"/>
              </a:spcBef>
              <a:tabLst>
                <a:tab pos="3931503" algn="l"/>
              </a:tabLst>
              <a:defRPr/>
            </a:pPr>
            <a:r>
              <a:rPr lang="en-US" altLang="en-US" sz="2400" dirty="0">
                <a:latin typeface="Playfair Display" charset="0"/>
              </a:rPr>
              <a:t>gets(name);</a:t>
            </a:r>
          </a:p>
          <a:p>
            <a:pPr marL="7701">
              <a:spcBef>
                <a:spcPts val="61"/>
              </a:spcBef>
              <a:tabLst>
                <a:tab pos="3931503" algn="l"/>
              </a:tabLst>
              <a:defRPr/>
            </a:pPr>
            <a:r>
              <a:rPr lang="en-US" altLang="en-US" sz="2400" b="1" dirty="0">
                <a:latin typeface="Playfair Display" charset="0"/>
              </a:rPr>
              <a:t>puts</a:t>
            </a:r>
            <a:r>
              <a:rPr lang="en-US" altLang="en-US" sz="2400" dirty="0">
                <a:latin typeface="Playfair Display" charset="0"/>
              </a:rPr>
              <a:t>("Name is :");</a:t>
            </a:r>
          </a:p>
          <a:p>
            <a:pPr marL="7701">
              <a:spcBef>
                <a:spcPts val="61"/>
              </a:spcBef>
              <a:tabLst>
                <a:tab pos="3931503" algn="l"/>
              </a:tabLst>
              <a:defRPr/>
            </a:pPr>
            <a:r>
              <a:rPr lang="en-US" altLang="en-US" sz="2400" dirty="0">
                <a:latin typeface="Playfair Display" charset="0"/>
              </a:rPr>
              <a:t>puts(name);</a:t>
            </a:r>
          </a:p>
          <a:p>
            <a:pPr marL="7701">
              <a:spcBef>
                <a:spcPts val="61"/>
              </a:spcBef>
              <a:tabLst>
                <a:tab pos="3931503" algn="l"/>
              </a:tabLst>
              <a:defRPr/>
            </a:pP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The Output is as follows:</a:t>
            </a:r>
          </a:p>
          <a:p>
            <a:pPr marL="7701">
              <a:spcBef>
                <a:spcPts val="61"/>
              </a:spcBef>
              <a:tabLst>
                <a:tab pos="3931503" algn="l"/>
              </a:tabLst>
              <a:defRPr/>
            </a:pPr>
            <a:r>
              <a:rPr lang="en-US" altLang="en-US" sz="2400" dirty="0">
                <a:latin typeface="Playfair Display" charset="0"/>
              </a:rPr>
              <a:t>Enter the Name</a:t>
            </a:r>
          </a:p>
          <a:p>
            <a:pPr marL="7701">
              <a:spcBef>
                <a:spcPts val="61"/>
              </a:spcBef>
              <a:tabLst>
                <a:tab pos="3931503" algn="l"/>
              </a:tabLst>
              <a:defRPr/>
            </a:pPr>
            <a:r>
              <a:rPr lang="en-US" altLang="en-US" sz="2400" dirty="0">
                <a:latin typeface="Playfair Display" charset="0"/>
              </a:rPr>
              <a:t>Geek</a:t>
            </a:r>
          </a:p>
          <a:p>
            <a:pPr marL="7701">
              <a:spcBef>
                <a:spcPts val="61"/>
              </a:spcBef>
              <a:tabLst>
                <a:tab pos="3931503" algn="l"/>
              </a:tabLst>
              <a:defRPr/>
            </a:pPr>
            <a:r>
              <a:rPr lang="en-US" altLang="en-US" sz="2400" dirty="0">
                <a:latin typeface="Playfair Display" charset="0"/>
              </a:rPr>
              <a:t>Name is:</a:t>
            </a:r>
          </a:p>
          <a:p>
            <a:pPr marL="7701">
              <a:spcBef>
                <a:spcPts val="61"/>
              </a:spcBef>
              <a:tabLst>
                <a:tab pos="3931503" algn="l"/>
              </a:tabLst>
              <a:defRPr/>
            </a:pPr>
            <a:r>
              <a:rPr lang="en-US" altLang="en-US" sz="2400" dirty="0">
                <a:latin typeface="Playfair Display" charset="0"/>
              </a:rPr>
              <a:t>Geek</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2CE226A1-27AA-979C-C100-7AEFECC488E5}"/>
              </a:ext>
            </a:extLst>
          </p:cNvPr>
          <p:cNvSpPr>
            <a:spLocks noGrp="1"/>
          </p:cNvSpPr>
          <p:nvPr>
            <p:ph type="sldNum" sz="quarter" idx="12"/>
          </p:nvPr>
        </p:nvSpPr>
        <p:spPr/>
        <p:txBody>
          <a:bodyPr/>
          <a:lstStyle/>
          <a:p>
            <a:fld id="{BD2F25B1-772B-4657-B612-956E12C3ADD2}" type="slidenum">
              <a:rPr lang="en-IN" smtClean="0"/>
              <a:t>60</a:t>
            </a:fld>
            <a:endParaRPr lang="en-IN"/>
          </a:p>
        </p:txBody>
      </p:sp>
    </p:spTree>
    <p:extLst>
      <p:ext uri="{BB962C8B-B14F-4D97-AF65-F5344CB8AC3E}">
        <p14:creationId xmlns:p14="http://schemas.microsoft.com/office/powerpoint/2010/main" val="26212724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4503490"/>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err="1">
                <a:latin typeface="Playfair Display" charset="0"/>
              </a:rPr>
              <a:t>getch</a:t>
            </a:r>
            <a:r>
              <a:rPr lang="en-US" altLang="en-US" sz="2400" b="1" dirty="0">
                <a:latin typeface="Playfair Display" charset="0"/>
              </a:rPr>
              <a:t>()</a:t>
            </a:r>
          </a:p>
          <a:p>
            <a:pPr marL="7701" algn="just">
              <a:spcBef>
                <a:spcPts val="61"/>
              </a:spcBef>
              <a:tabLst>
                <a:tab pos="3931503" algn="l"/>
              </a:tabLst>
              <a:defRPr/>
            </a:pPr>
            <a:r>
              <a:rPr lang="en-US" altLang="en-US" sz="2400" dirty="0">
                <a:latin typeface="Playfair Display" charset="0"/>
              </a:rPr>
              <a:t>This is also an input function. This is used to read a single character from the keyboard like </a:t>
            </a:r>
            <a:r>
              <a:rPr lang="en-US" altLang="en-US" sz="2400" dirty="0" err="1">
                <a:latin typeface="Playfair Display" charset="0"/>
              </a:rPr>
              <a:t>getchar</a:t>
            </a:r>
            <a:r>
              <a:rPr lang="en-US" altLang="en-US" sz="2400" dirty="0">
                <a:latin typeface="Playfair Display" charset="0"/>
              </a:rPr>
              <a:t>() function. But </a:t>
            </a:r>
            <a:r>
              <a:rPr lang="en-US" altLang="en-US" sz="2400" dirty="0" err="1">
                <a:latin typeface="Playfair Display" charset="0"/>
              </a:rPr>
              <a:t>getchar</a:t>
            </a:r>
            <a:r>
              <a:rPr lang="en-US" altLang="en-US" sz="2400" dirty="0">
                <a:latin typeface="Playfair Display" charset="0"/>
              </a:rPr>
              <a:t>() function is a buffered is function, </a:t>
            </a:r>
            <a:r>
              <a:rPr lang="en-US" altLang="en-US" sz="2400" dirty="0" err="1">
                <a:latin typeface="Playfair Display" charset="0"/>
              </a:rPr>
              <a:t>getchar</a:t>
            </a:r>
            <a:r>
              <a:rPr lang="en-US" altLang="en-US" sz="2400" dirty="0">
                <a:latin typeface="Playfair Display" charset="0"/>
              </a:rPr>
              <a:t>() function is a non-buffered function. The character data read by this function is directly assigned to a variable rather it goes to the memory buffer, the character data is directly assigned to a variable without the need to press the Enter key.</a:t>
            </a:r>
          </a:p>
          <a:p>
            <a:pPr marL="7701" algn="just">
              <a:spcBef>
                <a:spcPts val="61"/>
              </a:spcBef>
              <a:tabLst>
                <a:tab pos="3931503" algn="l"/>
              </a:tabLst>
              <a:defRPr/>
            </a:pPr>
            <a:r>
              <a:rPr lang="en-US" altLang="en-US" sz="2400" dirty="0">
                <a:latin typeface="Playfair Display" charset="0"/>
              </a:rPr>
              <a:t>Another use of this function is to maintain the output on the screen till you have not press the Enter Key. The general syntax is as:</a:t>
            </a:r>
          </a:p>
          <a:p>
            <a:pPr marL="7701" algn="just">
              <a:spcBef>
                <a:spcPts val="61"/>
              </a:spcBef>
              <a:tabLst>
                <a:tab pos="3931503" algn="l"/>
              </a:tabLst>
              <a:defRPr/>
            </a:pPr>
            <a:r>
              <a:rPr lang="en-US" altLang="en-US" sz="2400" dirty="0">
                <a:latin typeface="Playfair Display" charset="0"/>
              </a:rPr>
              <a:t>v = </a:t>
            </a:r>
            <a:r>
              <a:rPr lang="en-US" altLang="en-US" sz="2400" dirty="0" err="1">
                <a:latin typeface="Playfair Display" charset="0"/>
              </a:rPr>
              <a:t>getch</a:t>
            </a:r>
            <a:r>
              <a:rPr lang="en-US" altLang="en-US" sz="2400" dirty="0">
                <a:latin typeface="Playfair Display" charset="0"/>
              </a:rPr>
              <a:t>();</a:t>
            </a:r>
          </a:p>
          <a:p>
            <a:pPr marL="7701" algn="just">
              <a:spcBef>
                <a:spcPts val="61"/>
              </a:spcBef>
              <a:tabLst>
                <a:tab pos="3931503" algn="l"/>
              </a:tabLst>
              <a:defRPr/>
            </a:pPr>
            <a:r>
              <a:rPr lang="en-US" altLang="en-US" sz="2400" dirty="0">
                <a:latin typeface="Playfair Display" charset="0"/>
              </a:rPr>
              <a:t>where v is the variable of character type.</a:t>
            </a:r>
          </a:p>
          <a:p>
            <a:pPr marL="7701" algn="just">
              <a:spcBef>
                <a:spcPts val="61"/>
              </a:spcBef>
              <a:tabLst>
                <a:tab pos="3931503" algn="l"/>
              </a:tabLst>
              <a:defRPr/>
            </a:pPr>
            <a:r>
              <a:rPr lang="en-US" altLang="en-US" sz="2400" dirty="0">
                <a:latin typeface="Playfair Display" charset="0"/>
              </a:rPr>
              <a:t>Cont.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68273B90-0304-9131-4804-D5B0372539DE}"/>
              </a:ext>
            </a:extLst>
          </p:cNvPr>
          <p:cNvSpPr>
            <a:spLocks noGrp="1"/>
          </p:cNvSpPr>
          <p:nvPr>
            <p:ph type="sldNum" sz="quarter" idx="12"/>
          </p:nvPr>
        </p:nvSpPr>
        <p:spPr/>
        <p:txBody>
          <a:bodyPr/>
          <a:lstStyle/>
          <a:p>
            <a:fld id="{BD2F25B1-772B-4657-B612-956E12C3ADD2}" type="slidenum">
              <a:rPr lang="en-IN" smtClean="0"/>
              <a:t>61</a:t>
            </a:fld>
            <a:endParaRPr lang="en-IN"/>
          </a:p>
        </p:txBody>
      </p:sp>
    </p:spTree>
    <p:extLst>
      <p:ext uri="{BB962C8B-B14F-4D97-AF65-F5344CB8AC3E}">
        <p14:creationId xmlns:p14="http://schemas.microsoft.com/office/powerpoint/2010/main" val="25618524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5726902"/>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dirty="0">
                <a:latin typeface="Playfair Display" charset="0"/>
              </a:rPr>
              <a:t>A simple C program to illustrate the use of </a:t>
            </a:r>
            <a:r>
              <a:rPr lang="en-US" altLang="en-US" sz="2400" dirty="0" err="1">
                <a:latin typeface="Playfair Display" charset="0"/>
              </a:rPr>
              <a:t>getch</a:t>
            </a:r>
            <a:r>
              <a:rPr lang="en-US" altLang="en-US" sz="2400" dirty="0">
                <a:latin typeface="Playfair Display" charset="0"/>
              </a:rPr>
              <a:t>() function:</a:t>
            </a:r>
          </a:p>
          <a:p>
            <a:pPr marL="7701">
              <a:spcBef>
                <a:spcPts val="61"/>
              </a:spcBef>
              <a:tabLst>
                <a:tab pos="3931503" algn="l"/>
              </a:tabLst>
              <a:defRPr/>
            </a:pPr>
            <a:r>
              <a:rPr lang="en-US" altLang="en-US" sz="2400" dirty="0">
                <a:latin typeface="Playfair Display" charset="0"/>
              </a:rPr>
              <a:t>/*Program to explain the use of </a:t>
            </a:r>
            <a:r>
              <a:rPr lang="en-US" altLang="en-US" sz="2400" dirty="0" err="1">
                <a:latin typeface="Playfair Display" charset="0"/>
              </a:rPr>
              <a:t>getch</a:t>
            </a:r>
            <a:r>
              <a:rPr lang="en-US" altLang="en-US" sz="2400" dirty="0">
                <a:latin typeface="Playfair Display" charset="0"/>
              </a:rPr>
              <a:t>() function*/</a:t>
            </a:r>
          </a:p>
          <a:p>
            <a:pPr marL="7701">
              <a:spcBef>
                <a:spcPts val="61"/>
              </a:spcBef>
              <a:tabLst>
                <a:tab pos="3931503" algn="l"/>
              </a:tabLst>
              <a:defRPr/>
            </a:pPr>
            <a:r>
              <a:rPr lang="en-US" altLang="en-US" sz="2400" dirty="0">
                <a:latin typeface="Playfair Display" charset="0"/>
              </a:rPr>
              <a:t>#include &lt;</a:t>
            </a:r>
            <a:r>
              <a:rPr lang="en-US" altLang="en-US" sz="2400" dirty="0" err="1">
                <a:latin typeface="Playfair Display" charset="0"/>
              </a:rPr>
              <a:t>stdio.h</a:t>
            </a:r>
            <a:r>
              <a:rPr lang="en-US" altLang="en-US" sz="2400" dirty="0">
                <a:latin typeface="Playfair Display" charset="0"/>
              </a:rPr>
              <a:t>&gt;</a:t>
            </a:r>
          </a:p>
          <a:p>
            <a:pPr marL="7701">
              <a:spcBef>
                <a:spcPts val="61"/>
              </a:spcBef>
              <a:tabLst>
                <a:tab pos="3931503" algn="l"/>
              </a:tabLst>
              <a:defRPr/>
            </a:pPr>
            <a:r>
              <a:rPr lang="en-US" altLang="en-US" sz="2400" dirty="0">
                <a:latin typeface="Playfair Display" charset="0"/>
              </a:rPr>
              <a:t>main()</a:t>
            </a:r>
          </a:p>
          <a:p>
            <a:pPr marL="7701">
              <a:spcBef>
                <a:spcPts val="61"/>
              </a:spcBef>
              <a:tabLst>
                <a:tab pos="3931503" algn="l"/>
              </a:tabLst>
              <a:defRPr/>
            </a:pP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char n;</a:t>
            </a:r>
          </a:p>
          <a:p>
            <a:pPr marL="7701">
              <a:spcBef>
                <a:spcPts val="61"/>
              </a:spcBef>
              <a:tabLst>
                <a:tab pos="3931503" algn="l"/>
              </a:tabLst>
              <a:defRPr/>
            </a:pPr>
            <a:r>
              <a:rPr lang="en-US" altLang="en-US" sz="2400" dirty="0">
                <a:latin typeface="Playfair Display" charset="0"/>
              </a:rPr>
              <a:t>puts("Enter the Char");</a:t>
            </a:r>
          </a:p>
          <a:p>
            <a:pPr marL="7701">
              <a:spcBef>
                <a:spcPts val="61"/>
              </a:spcBef>
              <a:tabLst>
                <a:tab pos="3931503" algn="l"/>
              </a:tabLst>
              <a:defRPr/>
            </a:pPr>
            <a:r>
              <a:rPr lang="en-US" altLang="en-US" sz="2400" dirty="0">
                <a:latin typeface="Playfair Display" charset="0"/>
              </a:rPr>
              <a:t>n = </a:t>
            </a:r>
            <a:r>
              <a:rPr lang="en-US" altLang="en-US" sz="2400" dirty="0" err="1">
                <a:latin typeface="Playfair Display" charset="0"/>
              </a:rPr>
              <a:t>getch</a:t>
            </a: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puts("Char is :");</a:t>
            </a:r>
          </a:p>
          <a:p>
            <a:pPr marL="7701">
              <a:spcBef>
                <a:spcPts val="61"/>
              </a:spcBef>
              <a:tabLst>
                <a:tab pos="3931503" algn="l"/>
              </a:tabLst>
              <a:defRPr/>
            </a:pPr>
            <a:r>
              <a:rPr lang="en-US" altLang="en-US" sz="2400" dirty="0" err="1">
                <a:latin typeface="Playfair Display" charset="0"/>
              </a:rPr>
              <a:t>putchar</a:t>
            </a:r>
            <a:r>
              <a:rPr lang="en-US" altLang="en-US" sz="2400" dirty="0">
                <a:latin typeface="Playfair Display" charset="0"/>
              </a:rPr>
              <a:t>(n);</a:t>
            </a:r>
          </a:p>
          <a:p>
            <a:pPr marL="7701">
              <a:spcBef>
                <a:spcPts val="61"/>
              </a:spcBef>
              <a:tabLst>
                <a:tab pos="3931503" algn="l"/>
              </a:tabLst>
              <a:defRPr/>
            </a:pPr>
            <a:r>
              <a:rPr lang="en-US" altLang="en-US" sz="2400" dirty="0" err="1">
                <a:latin typeface="Playfair Display" charset="0"/>
              </a:rPr>
              <a:t>getch</a:t>
            </a: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The output is as follows:</a:t>
            </a:r>
          </a:p>
          <a:p>
            <a:pPr marL="7701">
              <a:spcBef>
                <a:spcPts val="61"/>
              </a:spcBef>
              <a:tabLst>
                <a:tab pos="3931503" algn="l"/>
              </a:tabLst>
              <a:defRPr/>
            </a:pPr>
            <a:r>
              <a:rPr lang="en-US" altLang="en-US" sz="2400" dirty="0">
                <a:latin typeface="Playfair Display" charset="0"/>
              </a:rPr>
              <a:t>Enter the Char</a:t>
            </a:r>
          </a:p>
          <a:p>
            <a:pPr marL="7701">
              <a:spcBef>
                <a:spcPts val="61"/>
              </a:spcBef>
              <a:tabLst>
                <a:tab pos="3931503" algn="l"/>
              </a:tabLst>
              <a:defRPr/>
            </a:pPr>
            <a:r>
              <a:rPr lang="en-US" altLang="en-US" sz="2400" dirty="0">
                <a:latin typeface="Playfair Display" charset="0"/>
              </a:rPr>
              <a:t>Char is L</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9ADDA4F6-8D29-E8AF-3B9A-A6E507792C2B}"/>
              </a:ext>
            </a:extLst>
          </p:cNvPr>
          <p:cNvSpPr>
            <a:spLocks noGrp="1"/>
          </p:cNvSpPr>
          <p:nvPr>
            <p:ph type="sldNum" sz="quarter" idx="12"/>
          </p:nvPr>
        </p:nvSpPr>
        <p:spPr/>
        <p:txBody>
          <a:bodyPr/>
          <a:lstStyle/>
          <a:p>
            <a:fld id="{BD2F25B1-772B-4657-B612-956E12C3ADD2}" type="slidenum">
              <a:rPr lang="en-IN" smtClean="0"/>
              <a:t>62</a:t>
            </a:fld>
            <a:endParaRPr lang="en-IN"/>
          </a:p>
        </p:txBody>
      </p:sp>
    </p:spTree>
    <p:extLst>
      <p:ext uri="{BB962C8B-B14F-4D97-AF65-F5344CB8AC3E}">
        <p14:creationId xmlns:p14="http://schemas.microsoft.com/office/powerpoint/2010/main" val="37940546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2644007"/>
          </a:xfrm>
          <a:prstGeom prst="rect">
            <a:avLst/>
          </a:prstGeom>
          <a:noFill/>
          <a:ln w="9525">
            <a:noFill/>
            <a:miter lim="800000"/>
            <a:headEnd/>
            <a:tailEnd/>
          </a:ln>
        </p:spPr>
        <p:txBody>
          <a:bodyPr wrap="square" lIns="0" tIns="7316" rIns="0" bIns="0">
            <a:spAutoFit/>
          </a:bodyPr>
          <a:lstStyle/>
          <a:p>
            <a:pPr marL="7701" algn="just">
              <a:spcBef>
                <a:spcPts val="61"/>
              </a:spcBef>
              <a:tabLst>
                <a:tab pos="3931503" algn="l"/>
              </a:tabLst>
              <a:defRPr/>
            </a:pPr>
            <a:r>
              <a:rPr lang="en-US" altLang="en-US" sz="2400" b="1" dirty="0" err="1">
                <a:latin typeface="Playfair Display" charset="0"/>
              </a:rPr>
              <a:t>getche</a:t>
            </a:r>
            <a:r>
              <a:rPr lang="en-US" altLang="en-US" sz="2400" b="1" dirty="0">
                <a:latin typeface="Playfair Display" charset="0"/>
              </a:rPr>
              <a:t>()</a:t>
            </a:r>
          </a:p>
          <a:p>
            <a:pPr marL="7701" algn="just">
              <a:spcBef>
                <a:spcPts val="61"/>
              </a:spcBef>
              <a:tabLst>
                <a:tab pos="3931503" algn="l"/>
              </a:tabLst>
              <a:defRPr/>
            </a:pPr>
            <a:r>
              <a:rPr lang="en-US" altLang="en-US" sz="2400" dirty="0">
                <a:latin typeface="Playfair Display" charset="0"/>
              </a:rPr>
              <a:t>All are same as </a:t>
            </a:r>
            <a:r>
              <a:rPr lang="en-US" altLang="en-US" sz="2400" dirty="0" err="1">
                <a:latin typeface="Playfair Display" charset="0"/>
              </a:rPr>
              <a:t>getch</a:t>
            </a:r>
            <a:r>
              <a:rPr lang="en-US" altLang="en-US" sz="2400" dirty="0">
                <a:latin typeface="Playfair Display" charset="0"/>
              </a:rPr>
              <a:t>(0 function </a:t>
            </a:r>
            <a:r>
              <a:rPr lang="en-US" altLang="en-US" sz="2400" dirty="0" err="1">
                <a:latin typeface="Playfair Display" charset="0"/>
              </a:rPr>
              <a:t>execpt</a:t>
            </a:r>
            <a:r>
              <a:rPr lang="en-US" altLang="en-US" sz="2400" dirty="0">
                <a:latin typeface="Playfair Display" charset="0"/>
              </a:rPr>
              <a:t> it is an echoed function. It means when you type the character data from the keyboard it will visible on the screen. The general syntax is as:</a:t>
            </a:r>
          </a:p>
          <a:p>
            <a:pPr marL="7701" algn="just">
              <a:spcBef>
                <a:spcPts val="61"/>
              </a:spcBef>
              <a:tabLst>
                <a:tab pos="3931503" algn="l"/>
              </a:tabLst>
              <a:defRPr/>
            </a:pPr>
            <a:r>
              <a:rPr lang="en-US" altLang="en-US" sz="2400" dirty="0">
                <a:latin typeface="Playfair Display" charset="0"/>
              </a:rPr>
              <a:t>v = </a:t>
            </a:r>
            <a:r>
              <a:rPr lang="en-US" altLang="en-US" sz="2400" dirty="0" err="1">
                <a:latin typeface="Playfair Display" charset="0"/>
              </a:rPr>
              <a:t>getche</a:t>
            </a:r>
            <a:r>
              <a:rPr lang="en-US" altLang="en-US" sz="2400" dirty="0">
                <a:latin typeface="Playfair Display" charset="0"/>
              </a:rPr>
              <a:t>();</a:t>
            </a:r>
          </a:p>
          <a:p>
            <a:pPr marL="7701" algn="just">
              <a:spcBef>
                <a:spcPts val="61"/>
              </a:spcBef>
              <a:tabLst>
                <a:tab pos="3931503" algn="l"/>
              </a:tabLst>
              <a:defRPr/>
            </a:pPr>
            <a:r>
              <a:rPr lang="en-US" altLang="en-US" sz="2400" dirty="0">
                <a:latin typeface="Playfair Display" charset="0"/>
              </a:rPr>
              <a:t>where v is the variable of character type.</a:t>
            </a:r>
          </a:p>
          <a:p>
            <a:pPr marL="7701" algn="r">
              <a:spcBef>
                <a:spcPts val="61"/>
              </a:spcBef>
              <a:tabLst>
                <a:tab pos="3931503" algn="l"/>
              </a:tabLst>
              <a:defRPr/>
            </a:pPr>
            <a:r>
              <a:rPr lang="en-US" altLang="en-US" sz="2400" dirty="0">
                <a:latin typeface="Playfair Display" charset="0"/>
              </a:rPr>
              <a:t>Cont.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59639F71-455E-25B6-E55D-B3C3A1B802BF}"/>
              </a:ext>
            </a:extLst>
          </p:cNvPr>
          <p:cNvSpPr>
            <a:spLocks noGrp="1"/>
          </p:cNvSpPr>
          <p:nvPr>
            <p:ph type="sldNum" sz="quarter" idx="12"/>
          </p:nvPr>
        </p:nvSpPr>
        <p:spPr/>
        <p:txBody>
          <a:bodyPr/>
          <a:lstStyle/>
          <a:p>
            <a:fld id="{BD2F25B1-772B-4657-B612-956E12C3ADD2}" type="slidenum">
              <a:rPr lang="en-IN" smtClean="0"/>
              <a:t>63</a:t>
            </a:fld>
            <a:endParaRPr lang="en-IN"/>
          </a:p>
        </p:txBody>
      </p:sp>
    </p:spTree>
    <p:extLst>
      <p:ext uri="{BB962C8B-B14F-4D97-AF65-F5344CB8AC3E}">
        <p14:creationId xmlns:p14="http://schemas.microsoft.com/office/powerpoint/2010/main" val="27589621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523875" y="776209"/>
            <a:ext cx="11144250" cy="5726902"/>
          </a:xfrm>
          <a:prstGeom prst="rect">
            <a:avLst/>
          </a:prstGeom>
          <a:noFill/>
          <a:ln w="9525">
            <a:noFill/>
            <a:miter lim="800000"/>
            <a:headEnd/>
            <a:tailEnd/>
          </a:ln>
        </p:spPr>
        <p:txBody>
          <a:bodyPr wrap="square" lIns="0" tIns="7316" rIns="0" bIns="0">
            <a:spAutoFit/>
          </a:bodyPr>
          <a:lstStyle/>
          <a:p>
            <a:pPr marL="7701">
              <a:spcBef>
                <a:spcPts val="61"/>
              </a:spcBef>
              <a:tabLst>
                <a:tab pos="3931503" algn="l"/>
              </a:tabLst>
              <a:defRPr/>
            </a:pPr>
            <a:r>
              <a:rPr lang="en-US" altLang="en-US" sz="2400" dirty="0">
                <a:latin typeface="Playfair Display" charset="0"/>
              </a:rPr>
              <a:t>A simple C program to illustrate the use of </a:t>
            </a:r>
            <a:r>
              <a:rPr lang="en-US" altLang="en-US" sz="2400" dirty="0" err="1">
                <a:latin typeface="Playfair Display" charset="0"/>
              </a:rPr>
              <a:t>getch</a:t>
            </a:r>
            <a:r>
              <a:rPr lang="en-US" altLang="en-US" sz="2400" dirty="0">
                <a:latin typeface="Playfair Display" charset="0"/>
              </a:rPr>
              <a:t>() function:</a:t>
            </a:r>
          </a:p>
          <a:p>
            <a:pPr marL="7701">
              <a:spcBef>
                <a:spcPts val="61"/>
              </a:spcBef>
              <a:tabLst>
                <a:tab pos="3931503" algn="l"/>
              </a:tabLst>
              <a:defRPr/>
            </a:pPr>
            <a:r>
              <a:rPr lang="en-US" altLang="en-US" sz="2400" dirty="0">
                <a:latin typeface="Playfair Display" charset="0"/>
              </a:rPr>
              <a:t>/*Program to explain the use of </a:t>
            </a:r>
            <a:r>
              <a:rPr lang="en-US" altLang="en-US" sz="2400" dirty="0" err="1">
                <a:latin typeface="Playfair Display" charset="0"/>
              </a:rPr>
              <a:t>getch</a:t>
            </a:r>
            <a:r>
              <a:rPr lang="en-US" altLang="en-US" sz="2400" dirty="0">
                <a:latin typeface="Playfair Display" charset="0"/>
              </a:rPr>
              <a:t>() function*/</a:t>
            </a:r>
          </a:p>
          <a:p>
            <a:pPr marL="7701">
              <a:spcBef>
                <a:spcPts val="61"/>
              </a:spcBef>
              <a:tabLst>
                <a:tab pos="3931503" algn="l"/>
              </a:tabLst>
              <a:defRPr/>
            </a:pPr>
            <a:r>
              <a:rPr lang="en-US" altLang="en-US" sz="2400" dirty="0">
                <a:latin typeface="Playfair Display" charset="0"/>
              </a:rPr>
              <a:t>#include &lt;</a:t>
            </a:r>
            <a:r>
              <a:rPr lang="en-US" altLang="en-US" sz="2400" dirty="0" err="1">
                <a:latin typeface="Playfair Display" charset="0"/>
              </a:rPr>
              <a:t>stdio.h</a:t>
            </a:r>
            <a:r>
              <a:rPr lang="en-US" altLang="en-US" sz="2400" dirty="0">
                <a:latin typeface="Playfair Display" charset="0"/>
              </a:rPr>
              <a:t>&gt;</a:t>
            </a:r>
          </a:p>
          <a:p>
            <a:pPr marL="7701">
              <a:spcBef>
                <a:spcPts val="61"/>
              </a:spcBef>
              <a:tabLst>
                <a:tab pos="3931503" algn="l"/>
              </a:tabLst>
              <a:defRPr/>
            </a:pPr>
            <a:r>
              <a:rPr lang="en-US" altLang="en-US" sz="2400" dirty="0">
                <a:latin typeface="Playfair Display" charset="0"/>
              </a:rPr>
              <a:t>main()</a:t>
            </a:r>
          </a:p>
          <a:p>
            <a:pPr marL="7701">
              <a:spcBef>
                <a:spcPts val="61"/>
              </a:spcBef>
              <a:tabLst>
                <a:tab pos="3931503" algn="l"/>
              </a:tabLst>
              <a:defRPr/>
            </a:pP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char n;</a:t>
            </a:r>
          </a:p>
          <a:p>
            <a:pPr marL="7701">
              <a:spcBef>
                <a:spcPts val="61"/>
              </a:spcBef>
              <a:tabLst>
                <a:tab pos="3931503" algn="l"/>
              </a:tabLst>
              <a:defRPr/>
            </a:pPr>
            <a:r>
              <a:rPr lang="en-US" altLang="en-US" sz="2400" dirty="0">
                <a:latin typeface="Playfair Display" charset="0"/>
              </a:rPr>
              <a:t>puts("Enter the Char");</a:t>
            </a:r>
          </a:p>
          <a:p>
            <a:pPr marL="7701">
              <a:spcBef>
                <a:spcPts val="61"/>
              </a:spcBef>
              <a:tabLst>
                <a:tab pos="3931503" algn="l"/>
              </a:tabLst>
              <a:defRPr/>
            </a:pPr>
            <a:r>
              <a:rPr lang="en-US" altLang="en-US" sz="2400" dirty="0">
                <a:latin typeface="Playfair Display" charset="0"/>
              </a:rPr>
              <a:t>n = </a:t>
            </a:r>
            <a:r>
              <a:rPr lang="en-US" altLang="en-US" sz="2400" dirty="0" err="1">
                <a:latin typeface="Playfair Display" charset="0"/>
              </a:rPr>
              <a:t>getche</a:t>
            </a: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puts("Char is :");</a:t>
            </a:r>
          </a:p>
          <a:p>
            <a:pPr marL="7701">
              <a:spcBef>
                <a:spcPts val="61"/>
              </a:spcBef>
              <a:tabLst>
                <a:tab pos="3931503" algn="l"/>
              </a:tabLst>
              <a:defRPr/>
            </a:pPr>
            <a:r>
              <a:rPr lang="en-US" altLang="en-US" sz="2400" dirty="0" err="1">
                <a:latin typeface="Playfair Display" charset="0"/>
              </a:rPr>
              <a:t>putchar</a:t>
            </a:r>
            <a:r>
              <a:rPr lang="en-US" altLang="en-US" sz="2400" dirty="0">
                <a:latin typeface="Playfair Display" charset="0"/>
              </a:rPr>
              <a:t>(n);</a:t>
            </a:r>
          </a:p>
          <a:p>
            <a:pPr marL="7701">
              <a:spcBef>
                <a:spcPts val="61"/>
              </a:spcBef>
              <a:tabLst>
                <a:tab pos="3931503" algn="l"/>
              </a:tabLst>
              <a:defRPr/>
            </a:pPr>
            <a:r>
              <a:rPr lang="en-US" altLang="en-US" sz="2400" dirty="0" err="1">
                <a:latin typeface="Playfair Display" charset="0"/>
              </a:rPr>
              <a:t>getche</a:t>
            </a: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a:t>
            </a:r>
          </a:p>
          <a:p>
            <a:pPr marL="7701">
              <a:spcBef>
                <a:spcPts val="61"/>
              </a:spcBef>
              <a:tabLst>
                <a:tab pos="3931503" algn="l"/>
              </a:tabLst>
              <a:defRPr/>
            </a:pPr>
            <a:r>
              <a:rPr lang="en-US" altLang="en-US" sz="2400" dirty="0">
                <a:latin typeface="Playfair Display" charset="0"/>
              </a:rPr>
              <a:t>The output is as follows:</a:t>
            </a:r>
          </a:p>
          <a:p>
            <a:pPr marL="7701">
              <a:spcBef>
                <a:spcPts val="61"/>
              </a:spcBef>
              <a:tabLst>
                <a:tab pos="3931503" algn="l"/>
              </a:tabLst>
              <a:defRPr/>
            </a:pPr>
            <a:r>
              <a:rPr lang="en-US" altLang="en-US" sz="2400" dirty="0">
                <a:latin typeface="Playfair Display" charset="0"/>
              </a:rPr>
              <a:t>Enter the Char L</a:t>
            </a:r>
          </a:p>
          <a:p>
            <a:pPr marL="7701">
              <a:spcBef>
                <a:spcPts val="61"/>
              </a:spcBef>
              <a:tabLst>
                <a:tab pos="3931503" algn="l"/>
              </a:tabLst>
              <a:defRPr/>
            </a:pPr>
            <a:r>
              <a:rPr lang="en-US" altLang="en-US" sz="2400" dirty="0">
                <a:latin typeface="Playfair Display" charset="0"/>
              </a:rPr>
              <a:t>Char is L</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6160292E-1D9A-6016-1A28-7510B1233084}"/>
              </a:ext>
            </a:extLst>
          </p:cNvPr>
          <p:cNvSpPr>
            <a:spLocks noGrp="1"/>
          </p:cNvSpPr>
          <p:nvPr>
            <p:ph type="sldNum" sz="quarter" idx="12"/>
          </p:nvPr>
        </p:nvSpPr>
        <p:spPr/>
        <p:txBody>
          <a:bodyPr/>
          <a:lstStyle/>
          <a:p>
            <a:fld id="{BD2F25B1-772B-4657-B612-956E12C3ADD2}" type="slidenum">
              <a:rPr lang="en-IN" smtClean="0"/>
              <a:t>64</a:t>
            </a:fld>
            <a:endParaRPr lang="en-IN"/>
          </a:p>
        </p:txBody>
      </p:sp>
    </p:spTree>
    <p:extLst>
      <p:ext uri="{BB962C8B-B14F-4D97-AF65-F5344CB8AC3E}">
        <p14:creationId xmlns:p14="http://schemas.microsoft.com/office/powerpoint/2010/main" val="17426624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820332"/>
            <a:ext cx="10446802" cy="6019290"/>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400" b="1" dirty="0">
                <a:latin typeface="Playfair Display" charset="0"/>
              </a:rPr>
              <a:t>TYPE CONVERSION AND TYPECASTING</a:t>
            </a:r>
          </a:p>
          <a:p>
            <a:pPr marL="7701">
              <a:spcBef>
                <a:spcPts val="61"/>
              </a:spcBef>
              <a:tabLst>
                <a:tab pos="3931503" algn="l"/>
              </a:tabLst>
              <a:defRPr/>
            </a:pPr>
            <a:r>
              <a:rPr lang="en-US" altLang="en-US" sz="2400" dirty="0">
                <a:latin typeface="Playfair Display" charset="0"/>
              </a:rPr>
              <a:t>Type conversion or typecasting of variables refers to changing a variable of one data type into another. While type conversion is done implicitly, casting has to be done explicitly by the programmer.</a:t>
            </a:r>
          </a:p>
          <a:p>
            <a:pPr marL="7701">
              <a:spcBef>
                <a:spcPts val="61"/>
              </a:spcBef>
              <a:tabLst>
                <a:tab pos="3931503" algn="l"/>
              </a:tabLst>
              <a:defRPr/>
            </a:pPr>
            <a:r>
              <a:rPr lang="en-US" altLang="en-US" sz="2400" b="1" i="1" dirty="0">
                <a:latin typeface="Playfair Display" charset="0"/>
              </a:rPr>
              <a:t>Type Conversion</a:t>
            </a:r>
          </a:p>
          <a:p>
            <a:pPr marL="7701">
              <a:spcBef>
                <a:spcPts val="61"/>
              </a:spcBef>
              <a:tabLst>
                <a:tab pos="3931503" algn="l"/>
              </a:tabLst>
              <a:defRPr/>
            </a:pPr>
            <a:r>
              <a:rPr lang="en-US" altLang="en-US" sz="2400" dirty="0">
                <a:latin typeface="Playfair Display" charset="0"/>
              </a:rPr>
              <a:t>Type conversion is done when the expression has variables of different data types. So to evaluate the expression, the data type is promoted from lower to higher level where the hierarchy of data types can be given as: </a:t>
            </a:r>
            <a:r>
              <a:rPr lang="en-US" altLang="en-US" sz="2400" i="1" dirty="0">
                <a:latin typeface="Bahnschrift" panose="020B0502040204020203" pitchFamily="34" charset="0"/>
              </a:rPr>
              <a:t>double, float, long, </a:t>
            </a:r>
            <a:r>
              <a:rPr lang="en-US" altLang="en-US" sz="2400" i="1" dirty="0" err="1">
                <a:latin typeface="Bahnschrift" panose="020B0502040204020203" pitchFamily="34" charset="0"/>
              </a:rPr>
              <a:t>int</a:t>
            </a:r>
            <a:r>
              <a:rPr lang="en-US" altLang="en-US" sz="2400" i="1" dirty="0">
                <a:latin typeface="Bahnschrift" panose="020B0502040204020203" pitchFamily="34" charset="0"/>
              </a:rPr>
              <a:t>, short, and char</a:t>
            </a:r>
            <a:r>
              <a:rPr lang="en-US" altLang="en-US" sz="2400" dirty="0">
                <a:latin typeface="Playfair Display" charset="0"/>
              </a:rPr>
              <a:t>. For example, type conversion is automatically done when we assign an integer value to a floating point variable. Consider the</a:t>
            </a:r>
          </a:p>
          <a:p>
            <a:pPr marL="7701">
              <a:spcBef>
                <a:spcPts val="61"/>
              </a:spcBef>
              <a:tabLst>
                <a:tab pos="3931503" algn="l"/>
              </a:tabLst>
              <a:defRPr/>
            </a:pPr>
            <a:r>
              <a:rPr lang="en-US" altLang="en-US" sz="2400" dirty="0">
                <a:latin typeface="Playfair Display" charset="0"/>
              </a:rPr>
              <a:t>following code:</a:t>
            </a:r>
          </a:p>
          <a:p>
            <a:pPr marL="7701">
              <a:spcBef>
                <a:spcPts val="61"/>
              </a:spcBef>
              <a:tabLst>
                <a:tab pos="3931503" algn="l"/>
              </a:tabLst>
              <a:defRPr/>
            </a:pPr>
            <a:r>
              <a:rPr lang="en-US" altLang="en-US" sz="2400" i="1" dirty="0">
                <a:latin typeface="Bahnschrift" panose="020B0502040204020203" pitchFamily="34" charset="0"/>
              </a:rPr>
              <a:t>float x;</a:t>
            </a:r>
          </a:p>
          <a:p>
            <a:pPr marL="7701">
              <a:spcBef>
                <a:spcPts val="61"/>
              </a:spcBef>
              <a:tabLst>
                <a:tab pos="3931503" algn="l"/>
              </a:tabLst>
              <a:defRPr/>
            </a:pPr>
            <a:r>
              <a:rPr lang="en-US" altLang="en-US" sz="2400" i="1" dirty="0" err="1">
                <a:latin typeface="Bahnschrift" panose="020B0502040204020203" pitchFamily="34" charset="0"/>
              </a:rPr>
              <a:t>int</a:t>
            </a:r>
            <a:r>
              <a:rPr lang="en-US" altLang="en-US" sz="2400" i="1" dirty="0">
                <a:latin typeface="Bahnschrift" panose="020B0502040204020203" pitchFamily="34" charset="0"/>
              </a:rPr>
              <a:t> y = 3;</a:t>
            </a:r>
          </a:p>
          <a:p>
            <a:pPr marL="7701">
              <a:spcBef>
                <a:spcPts val="61"/>
              </a:spcBef>
              <a:tabLst>
                <a:tab pos="3931503" algn="l"/>
              </a:tabLst>
              <a:defRPr/>
            </a:pPr>
            <a:r>
              <a:rPr lang="en-US" altLang="en-US" sz="2400" i="1" dirty="0">
                <a:latin typeface="Bahnschrift" panose="020B0502040204020203" pitchFamily="34" charset="0"/>
              </a:rPr>
              <a:t>x = y;</a:t>
            </a:r>
          </a:p>
          <a:p>
            <a:pPr marL="7701">
              <a:spcBef>
                <a:spcPts val="61"/>
              </a:spcBef>
              <a:tabLst>
                <a:tab pos="3931503" algn="l"/>
              </a:tabLst>
              <a:defRPr/>
            </a:pPr>
            <a:r>
              <a:rPr lang="en-US" altLang="en-US" sz="2400" dirty="0">
                <a:latin typeface="Playfair Display" charset="0"/>
              </a:rPr>
              <a:t>Now, x = 3.0, as integer value is automatically converted into its equivalent floating point representation.</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5" name="Rectangle 2"/>
          <p:cNvSpPr>
            <a:spLocks noChangeArrowheads="1"/>
          </p:cNvSpPr>
          <p:nvPr/>
        </p:nvSpPr>
        <p:spPr bwMode="auto">
          <a:xfrm>
            <a:off x="3620634" y="2149480"/>
            <a:ext cx="71749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1F5DB2F3-F75A-8B19-EE40-FB19A59DBC7D}"/>
              </a:ext>
            </a:extLst>
          </p:cNvPr>
          <p:cNvSpPr>
            <a:spLocks noGrp="1"/>
          </p:cNvSpPr>
          <p:nvPr>
            <p:ph type="sldNum" sz="quarter" idx="12"/>
          </p:nvPr>
        </p:nvSpPr>
        <p:spPr/>
        <p:txBody>
          <a:bodyPr/>
          <a:lstStyle/>
          <a:p>
            <a:fld id="{BD2F25B1-772B-4657-B612-956E12C3ADD2}" type="slidenum">
              <a:rPr lang="en-IN" smtClean="0"/>
              <a:t>65</a:t>
            </a:fld>
            <a:endParaRPr lang="en-IN"/>
          </a:p>
        </p:txBody>
      </p:sp>
    </p:spTree>
    <p:extLst>
      <p:ext uri="{BB962C8B-B14F-4D97-AF65-F5344CB8AC3E}">
        <p14:creationId xmlns:p14="http://schemas.microsoft.com/office/powerpoint/2010/main" val="3387040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878391"/>
            <a:ext cx="10446802" cy="5242154"/>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400" b="1" i="1" dirty="0">
                <a:latin typeface="Playfair Display" charset="0"/>
              </a:rPr>
              <a:t>Typecasting</a:t>
            </a:r>
          </a:p>
          <a:p>
            <a:pPr marL="7701" algn="just">
              <a:spcBef>
                <a:spcPts val="61"/>
              </a:spcBef>
              <a:tabLst>
                <a:tab pos="3931503" algn="l"/>
              </a:tabLst>
              <a:defRPr/>
            </a:pPr>
            <a:r>
              <a:rPr lang="en-US" altLang="en-US" sz="2400" dirty="0">
                <a:latin typeface="Playfair Display" charset="0"/>
              </a:rPr>
              <a:t>Typecasting is also known as forced conversion. It is done when the value of one data type has to be converted into the value of another data type. The code to perform typecasting can be given as:</a:t>
            </a:r>
          </a:p>
          <a:p>
            <a:pPr marL="7701" algn="just">
              <a:spcBef>
                <a:spcPts val="61"/>
              </a:spcBef>
              <a:tabLst>
                <a:tab pos="3931503" algn="l"/>
              </a:tabLst>
              <a:defRPr/>
            </a:pPr>
            <a:r>
              <a:rPr lang="en-US" altLang="en-US" sz="2400" i="1" dirty="0">
                <a:latin typeface="Bahnschrift" panose="020B0502040204020203" pitchFamily="34" charset="0"/>
              </a:rPr>
              <a:t>float salary = 10000.00;</a:t>
            </a:r>
          </a:p>
          <a:p>
            <a:pPr marL="7701" algn="just">
              <a:spcBef>
                <a:spcPts val="61"/>
              </a:spcBef>
              <a:tabLst>
                <a:tab pos="3931503" algn="l"/>
              </a:tabLst>
              <a:defRPr/>
            </a:pPr>
            <a:r>
              <a:rPr lang="en-US" altLang="en-US" sz="2400" i="1" dirty="0" err="1">
                <a:latin typeface="Bahnschrift" panose="020B0502040204020203" pitchFamily="34" charset="0"/>
              </a:rPr>
              <a:t>int</a:t>
            </a:r>
            <a:r>
              <a:rPr lang="en-US" altLang="en-US" sz="2400" i="1" dirty="0">
                <a:latin typeface="Bahnschrift" panose="020B0502040204020203" pitchFamily="34" charset="0"/>
              </a:rPr>
              <a:t> </a:t>
            </a:r>
            <a:r>
              <a:rPr lang="en-US" altLang="en-US" sz="2400" i="1" dirty="0" err="1">
                <a:latin typeface="Bahnschrift" panose="020B0502040204020203" pitchFamily="34" charset="0"/>
              </a:rPr>
              <a:t>sal</a:t>
            </a:r>
            <a:r>
              <a:rPr lang="en-US" altLang="en-US" sz="2400" i="1" dirty="0">
                <a:latin typeface="Bahnschrift" panose="020B0502040204020203" pitchFamily="34" charset="0"/>
              </a:rPr>
              <a:t>;</a:t>
            </a:r>
          </a:p>
          <a:p>
            <a:pPr marL="7701" algn="just">
              <a:spcBef>
                <a:spcPts val="61"/>
              </a:spcBef>
              <a:tabLst>
                <a:tab pos="3931503" algn="l"/>
              </a:tabLst>
              <a:defRPr/>
            </a:pPr>
            <a:r>
              <a:rPr lang="en-US" altLang="en-US" sz="2400" i="1" dirty="0" err="1">
                <a:latin typeface="Bahnschrift" panose="020B0502040204020203" pitchFamily="34" charset="0"/>
              </a:rPr>
              <a:t>sal</a:t>
            </a:r>
            <a:r>
              <a:rPr lang="en-US" altLang="en-US" sz="2400" i="1" dirty="0">
                <a:latin typeface="Bahnschrift" panose="020B0502040204020203" pitchFamily="34" charset="0"/>
              </a:rPr>
              <a:t> = (</a:t>
            </a:r>
            <a:r>
              <a:rPr lang="en-US" altLang="en-US" sz="2400" i="1" dirty="0" err="1">
                <a:latin typeface="Bahnschrift" panose="020B0502040204020203" pitchFamily="34" charset="0"/>
              </a:rPr>
              <a:t>int</a:t>
            </a:r>
            <a:r>
              <a:rPr lang="en-US" altLang="en-US" sz="2400" i="1" dirty="0">
                <a:latin typeface="Bahnschrift" panose="020B0502040204020203" pitchFamily="34" charset="0"/>
              </a:rPr>
              <a:t>) salary;</a:t>
            </a:r>
          </a:p>
          <a:p>
            <a:pPr marL="7701" algn="just">
              <a:spcBef>
                <a:spcPts val="61"/>
              </a:spcBef>
              <a:tabLst>
                <a:tab pos="3931503" algn="l"/>
              </a:tabLst>
              <a:defRPr/>
            </a:pPr>
            <a:r>
              <a:rPr lang="en-US" altLang="en-US" sz="2400" dirty="0">
                <a:latin typeface="Playfair Display" charset="0"/>
              </a:rPr>
              <a:t>When floating point numbers are converted to integers, the digits after the decimal are truncated. Therefore, data is lost when floating point representations are converted to integral representations. </a:t>
            </a:r>
          </a:p>
          <a:p>
            <a:pPr marL="7701" algn="just">
              <a:spcBef>
                <a:spcPts val="61"/>
              </a:spcBef>
              <a:tabLst>
                <a:tab pos="3931503" algn="l"/>
              </a:tabLst>
              <a:defRPr/>
            </a:pPr>
            <a:r>
              <a:rPr lang="en-US" altLang="en-US" sz="2400" dirty="0">
                <a:latin typeface="Playfair Display" charset="0"/>
              </a:rPr>
              <a:t>As we can see in the code, typecasting can be done by placing the destination data type in parentheses followed by the variable name that has to be converted. Hence, we conclude that typecasting is done to make a variable of one data type to act like a variable of another type.</a:t>
            </a:r>
            <a:endParaRPr lang="en-US" altLang="en-US"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00A6B4FC-823A-E318-D0DF-1B55F92BA7DF}"/>
              </a:ext>
            </a:extLst>
          </p:cNvPr>
          <p:cNvSpPr>
            <a:spLocks noGrp="1"/>
          </p:cNvSpPr>
          <p:nvPr>
            <p:ph type="sldNum" sz="quarter" idx="12"/>
          </p:nvPr>
        </p:nvSpPr>
        <p:spPr/>
        <p:txBody>
          <a:bodyPr/>
          <a:lstStyle/>
          <a:p>
            <a:fld id="{BD2F25B1-772B-4657-B612-956E12C3ADD2}" type="slidenum">
              <a:rPr lang="en-IN" smtClean="0"/>
              <a:t>66</a:t>
            </a:fld>
            <a:endParaRPr lang="en-IN"/>
          </a:p>
        </p:txBody>
      </p:sp>
    </p:spTree>
    <p:extLst>
      <p:ext uri="{BB962C8B-B14F-4D97-AF65-F5344CB8AC3E}">
        <p14:creationId xmlns:p14="http://schemas.microsoft.com/office/powerpoint/2010/main" val="21633170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805821"/>
            <a:ext cx="10446802" cy="5967994"/>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200" dirty="0">
                <a:latin typeface="Playfair Display" charset="0"/>
              </a:rPr>
              <a:t>Write a program to calculate the area of a circle.</a:t>
            </a:r>
          </a:p>
          <a:p>
            <a:pPr marL="7701">
              <a:spcBef>
                <a:spcPts val="61"/>
              </a:spcBef>
              <a:tabLst>
                <a:tab pos="3931503" algn="l"/>
              </a:tabLst>
              <a:defRPr/>
            </a:pPr>
            <a:r>
              <a:rPr lang="en-US" altLang="en-US" sz="2200" dirty="0">
                <a:latin typeface="Playfair Display" charset="0"/>
              </a:rPr>
              <a:t>#include &lt;</a:t>
            </a:r>
            <a:r>
              <a:rPr lang="en-US" altLang="en-US" sz="2200" dirty="0" err="1">
                <a:latin typeface="Playfair Display" charset="0"/>
              </a:rPr>
              <a:t>stdio.h</a:t>
            </a:r>
            <a:r>
              <a:rPr lang="en-US" altLang="en-US" sz="2200" dirty="0">
                <a:latin typeface="Playfair Display" charset="0"/>
              </a:rPr>
              <a:t>&gt;</a:t>
            </a:r>
          </a:p>
          <a:p>
            <a:pPr marL="7701">
              <a:spcBef>
                <a:spcPts val="61"/>
              </a:spcBef>
              <a:tabLst>
                <a:tab pos="3931503" algn="l"/>
              </a:tabLst>
              <a:defRPr/>
            </a:pPr>
            <a:r>
              <a:rPr lang="en-US" altLang="en-US" sz="2200" dirty="0">
                <a:latin typeface="Playfair Display" charset="0"/>
              </a:rPr>
              <a:t>#include &lt;</a:t>
            </a:r>
            <a:r>
              <a:rPr lang="en-US" altLang="en-US" sz="2200" dirty="0" err="1">
                <a:latin typeface="Playfair Display" charset="0"/>
              </a:rPr>
              <a:t>conio.h</a:t>
            </a:r>
            <a:r>
              <a:rPr lang="en-US" altLang="en-US" sz="2200" dirty="0">
                <a:latin typeface="Playfair Display" charset="0"/>
              </a:rPr>
              <a:t>&gt;</a:t>
            </a:r>
          </a:p>
          <a:p>
            <a:pPr marL="7701">
              <a:spcBef>
                <a:spcPts val="61"/>
              </a:spcBef>
              <a:tabLst>
                <a:tab pos="3931503" algn="l"/>
              </a:tabLst>
              <a:defRPr/>
            </a:pPr>
            <a:r>
              <a:rPr lang="en-US" altLang="en-US" sz="2200" dirty="0" err="1">
                <a:latin typeface="Playfair Display" charset="0"/>
              </a:rPr>
              <a:t>int</a:t>
            </a:r>
            <a:r>
              <a:rPr lang="en-US" altLang="en-US" sz="2200" dirty="0">
                <a:latin typeface="Playfair Display" charset="0"/>
              </a:rPr>
              <a:t> main()</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float radius;</a:t>
            </a:r>
          </a:p>
          <a:p>
            <a:pPr marL="7701">
              <a:spcBef>
                <a:spcPts val="61"/>
              </a:spcBef>
              <a:tabLst>
                <a:tab pos="3931503" algn="l"/>
              </a:tabLst>
              <a:defRPr/>
            </a:pPr>
            <a:r>
              <a:rPr lang="en-US" altLang="en-US" sz="2200" dirty="0">
                <a:latin typeface="Playfair Display" charset="0"/>
              </a:rPr>
              <a:t>double area;</a:t>
            </a:r>
          </a:p>
          <a:p>
            <a:pPr marL="7701">
              <a:spcBef>
                <a:spcPts val="61"/>
              </a:spcBef>
              <a:tabLst>
                <a:tab pos="3931503" algn="l"/>
              </a:tabLst>
              <a:defRPr/>
            </a:pPr>
            <a:r>
              <a:rPr lang="en-US" altLang="en-US" sz="2200" dirty="0" err="1">
                <a:latin typeface="Playfair Display" charset="0"/>
              </a:rPr>
              <a:t>clrscr</a:t>
            </a:r>
            <a:r>
              <a:rPr lang="en-US" altLang="en-US" sz="2200" dirty="0">
                <a:latin typeface="Playfair Display" charset="0"/>
              </a:rPr>
              <a:t>();</a:t>
            </a:r>
          </a:p>
          <a:p>
            <a:pPr marL="7701">
              <a:spcBef>
                <a:spcPts val="61"/>
              </a:spcBef>
              <a:tabLst>
                <a:tab pos="3931503" algn="l"/>
              </a:tabLst>
              <a:defRPr/>
            </a:pPr>
            <a:r>
              <a:rPr lang="en-US" altLang="en-US" sz="2200" dirty="0" err="1">
                <a:latin typeface="Playfair Display" charset="0"/>
              </a:rPr>
              <a:t>printf</a:t>
            </a:r>
            <a:r>
              <a:rPr lang="en-US" altLang="en-US" sz="2200" dirty="0">
                <a:latin typeface="Playfair Display" charset="0"/>
              </a:rPr>
              <a:t>("\n Enter the radius of the circle : ");</a:t>
            </a:r>
          </a:p>
          <a:p>
            <a:pPr marL="7701">
              <a:spcBef>
                <a:spcPts val="61"/>
              </a:spcBef>
              <a:tabLst>
                <a:tab pos="3931503" algn="l"/>
              </a:tabLst>
              <a:defRPr/>
            </a:pPr>
            <a:r>
              <a:rPr lang="en-US" altLang="en-US" sz="2200" dirty="0" err="1">
                <a:latin typeface="Playfair Display" charset="0"/>
              </a:rPr>
              <a:t>scanf</a:t>
            </a:r>
            <a:r>
              <a:rPr lang="en-US" altLang="en-US" sz="2200" dirty="0">
                <a:latin typeface="Playfair Display" charset="0"/>
              </a:rPr>
              <a:t>("%f", &amp;radius);</a:t>
            </a:r>
          </a:p>
          <a:p>
            <a:pPr marL="7701">
              <a:spcBef>
                <a:spcPts val="61"/>
              </a:spcBef>
              <a:tabLst>
                <a:tab pos="3931503" algn="l"/>
              </a:tabLst>
              <a:defRPr/>
            </a:pPr>
            <a:r>
              <a:rPr lang="en-US" altLang="en-US" sz="2200" dirty="0">
                <a:latin typeface="Playfair Display" charset="0"/>
              </a:rPr>
              <a:t>area = 3.14 * radius * radius;</a:t>
            </a:r>
          </a:p>
          <a:p>
            <a:pPr marL="7701">
              <a:spcBef>
                <a:spcPts val="61"/>
              </a:spcBef>
              <a:tabLst>
                <a:tab pos="3931503" algn="l"/>
              </a:tabLst>
              <a:defRPr/>
            </a:pPr>
            <a:r>
              <a:rPr lang="en-US" altLang="en-US" sz="2200" dirty="0" err="1">
                <a:latin typeface="Playfair Display" charset="0"/>
              </a:rPr>
              <a:t>printf</a:t>
            </a:r>
            <a:r>
              <a:rPr lang="en-US" altLang="en-US" sz="2200" dirty="0">
                <a:latin typeface="Playfair Display" charset="0"/>
              </a:rPr>
              <a:t>(" \n Area = %.2lf", area);</a:t>
            </a:r>
          </a:p>
          <a:p>
            <a:pPr marL="7701">
              <a:spcBef>
                <a:spcPts val="61"/>
              </a:spcBef>
              <a:tabLst>
                <a:tab pos="3931503" algn="l"/>
              </a:tabLst>
              <a:defRPr/>
            </a:pPr>
            <a:r>
              <a:rPr lang="en-US" altLang="en-US" sz="2200" dirty="0">
                <a:latin typeface="Playfair Display" charset="0"/>
              </a:rPr>
              <a:t>return 0;</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Output</a:t>
            </a:r>
          </a:p>
          <a:p>
            <a:pPr marL="7701">
              <a:spcBef>
                <a:spcPts val="61"/>
              </a:spcBef>
              <a:tabLst>
                <a:tab pos="3931503" algn="l"/>
              </a:tabLst>
              <a:defRPr/>
            </a:pPr>
            <a:r>
              <a:rPr lang="en-US" altLang="en-US" sz="2200" dirty="0">
                <a:latin typeface="Playfair Display" charset="0"/>
              </a:rPr>
              <a:t>Enter the radius of the circle : 7</a:t>
            </a:r>
          </a:p>
          <a:p>
            <a:pPr marL="7701">
              <a:spcBef>
                <a:spcPts val="61"/>
              </a:spcBef>
              <a:tabLst>
                <a:tab pos="3931503" algn="l"/>
              </a:tabLst>
              <a:defRPr/>
            </a:pPr>
            <a:r>
              <a:rPr lang="en-US" altLang="en-US" sz="2200" dirty="0">
                <a:latin typeface="Playfair Display" charset="0"/>
              </a:rPr>
              <a:t>Area = 153.86</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8F9CF009-C628-8B8A-C0A0-3A643B0B5FC8}"/>
              </a:ext>
            </a:extLst>
          </p:cNvPr>
          <p:cNvSpPr>
            <a:spLocks noGrp="1"/>
          </p:cNvSpPr>
          <p:nvPr>
            <p:ph type="sldNum" sz="quarter" idx="12"/>
          </p:nvPr>
        </p:nvSpPr>
        <p:spPr/>
        <p:txBody>
          <a:bodyPr/>
          <a:lstStyle/>
          <a:p>
            <a:fld id="{BD2F25B1-772B-4657-B612-956E12C3ADD2}" type="slidenum">
              <a:rPr lang="en-IN" smtClean="0"/>
              <a:t>67</a:t>
            </a:fld>
            <a:endParaRPr lang="en-IN"/>
          </a:p>
        </p:txBody>
      </p:sp>
    </p:spTree>
    <p:extLst>
      <p:ext uri="{BB962C8B-B14F-4D97-AF65-F5344CB8AC3E}">
        <p14:creationId xmlns:p14="http://schemas.microsoft.com/office/powerpoint/2010/main" val="21548808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37686"/>
            <a:ext cx="10446802" cy="5967994"/>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200" dirty="0">
                <a:latin typeface="Playfair Display" charset="0"/>
              </a:rPr>
              <a:t>Write a program to convert an integer into the corresponding floating point number.</a:t>
            </a:r>
          </a:p>
          <a:p>
            <a:pPr marL="7701">
              <a:spcBef>
                <a:spcPts val="61"/>
              </a:spcBef>
              <a:tabLst>
                <a:tab pos="3931503" algn="l"/>
              </a:tabLst>
              <a:defRPr/>
            </a:pPr>
            <a:r>
              <a:rPr lang="en-US" altLang="en-US" sz="2200" dirty="0">
                <a:latin typeface="Playfair Display" charset="0"/>
              </a:rPr>
              <a:t>#include &lt;</a:t>
            </a:r>
            <a:r>
              <a:rPr lang="en-US" altLang="en-US" sz="2200" dirty="0" err="1">
                <a:latin typeface="Playfair Display" charset="0"/>
              </a:rPr>
              <a:t>stdio.h</a:t>
            </a:r>
            <a:r>
              <a:rPr lang="en-US" altLang="en-US" sz="2200" dirty="0">
                <a:latin typeface="Playfair Display" charset="0"/>
              </a:rPr>
              <a:t>&gt;</a:t>
            </a:r>
          </a:p>
          <a:p>
            <a:pPr marL="7701">
              <a:spcBef>
                <a:spcPts val="61"/>
              </a:spcBef>
              <a:tabLst>
                <a:tab pos="3931503" algn="l"/>
              </a:tabLst>
              <a:defRPr/>
            </a:pPr>
            <a:r>
              <a:rPr lang="en-US" altLang="en-US" sz="2200" dirty="0">
                <a:latin typeface="Playfair Display" charset="0"/>
              </a:rPr>
              <a:t>#include &lt;</a:t>
            </a:r>
            <a:r>
              <a:rPr lang="en-US" altLang="en-US" sz="2200" dirty="0" err="1">
                <a:latin typeface="Playfair Display" charset="0"/>
              </a:rPr>
              <a:t>conio.h</a:t>
            </a:r>
            <a:r>
              <a:rPr lang="en-US" altLang="en-US" sz="2200" dirty="0">
                <a:latin typeface="Playfair Display" charset="0"/>
              </a:rPr>
              <a:t>&gt;</a:t>
            </a:r>
          </a:p>
          <a:p>
            <a:pPr marL="7701">
              <a:spcBef>
                <a:spcPts val="61"/>
              </a:spcBef>
              <a:tabLst>
                <a:tab pos="3931503" algn="l"/>
              </a:tabLst>
              <a:defRPr/>
            </a:pPr>
            <a:r>
              <a:rPr lang="en-US" altLang="en-US" sz="2200" dirty="0" err="1">
                <a:latin typeface="Playfair Display" charset="0"/>
              </a:rPr>
              <a:t>int</a:t>
            </a:r>
            <a:r>
              <a:rPr lang="en-US" altLang="en-US" sz="2200" dirty="0">
                <a:latin typeface="Playfair Display" charset="0"/>
              </a:rPr>
              <a:t> main()</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float </a:t>
            </a:r>
            <a:r>
              <a:rPr lang="en-US" altLang="en-US" sz="2200" dirty="0" err="1">
                <a:latin typeface="Playfair Display" charset="0"/>
              </a:rPr>
              <a:t>f_num</a:t>
            </a:r>
            <a:r>
              <a:rPr lang="en-US" altLang="en-US" sz="2200" dirty="0">
                <a:latin typeface="Playfair Display" charset="0"/>
              </a:rPr>
              <a:t>;</a:t>
            </a:r>
          </a:p>
          <a:p>
            <a:pPr marL="7701">
              <a:spcBef>
                <a:spcPts val="61"/>
              </a:spcBef>
              <a:tabLst>
                <a:tab pos="3931503" algn="l"/>
              </a:tabLst>
              <a:defRPr/>
            </a:pPr>
            <a:r>
              <a:rPr lang="en-US" altLang="en-US" sz="2200" dirty="0" err="1">
                <a:latin typeface="Playfair Display" charset="0"/>
              </a:rPr>
              <a:t>int</a:t>
            </a:r>
            <a:r>
              <a:rPr lang="en-US" altLang="en-US" sz="2200" dirty="0">
                <a:latin typeface="Playfair Display" charset="0"/>
              </a:rPr>
              <a:t> </a:t>
            </a:r>
            <a:r>
              <a:rPr lang="en-US" altLang="en-US" sz="2200" dirty="0" err="1">
                <a:latin typeface="Playfair Display" charset="0"/>
              </a:rPr>
              <a:t>i_num</a:t>
            </a:r>
            <a:r>
              <a:rPr lang="en-US" altLang="en-US" sz="2200" dirty="0">
                <a:latin typeface="Playfair Display" charset="0"/>
              </a:rPr>
              <a:t>;</a:t>
            </a:r>
          </a:p>
          <a:p>
            <a:pPr marL="7701">
              <a:spcBef>
                <a:spcPts val="61"/>
              </a:spcBef>
              <a:tabLst>
                <a:tab pos="3931503" algn="l"/>
              </a:tabLst>
              <a:defRPr/>
            </a:pPr>
            <a:r>
              <a:rPr lang="en-US" altLang="en-US" sz="2200" dirty="0" err="1">
                <a:latin typeface="Playfair Display" charset="0"/>
              </a:rPr>
              <a:t>clrscr</a:t>
            </a:r>
            <a:r>
              <a:rPr lang="en-US" altLang="en-US" sz="2200" dirty="0">
                <a:latin typeface="Playfair Display" charset="0"/>
              </a:rPr>
              <a:t>();</a:t>
            </a:r>
          </a:p>
          <a:p>
            <a:pPr marL="7701">
              <a:spcBef>
                <a:spcPts val="61"/>
              </a:spcBef>
              <a:tabLst>
                <a:tab pos="3931503" algn="l"/>
              </a:tabLst>
              <a:defRPr/>
            </a:pPr>
            <a:r>
              <a:rPr lang="en-US" altLang="en-US" sz="2200" dirty="0" err="1">
                <a:latin typeface="Playfair Display" charset="0"/>
              </a:rPr>
              <a:t>printf</a:t>
            </a:r>
            <a:r>
              <a:rPr lang="en-US" altLang="en-US" sz="2200" dirty="0">
                <a:latin typeface="Playfair Display" charset="0"/>
              </a:rPr>
              <a:t>("\n Enter any integer: ");</a:t>
            </a:r>
          </a:p>
          <a:p>
            <a:pPr marL="7701">
              <a:spcBef>
                <a:spcPts val="61"/>
              </a:spcBef>
              <a:tabLst>
                <a:tab pos="3931503" algn="l"/>
              </a:tabLst>
              <a:defRPr/>
            </a:pPr>
            <a:r>
              <a:rPr lang="en-US" altLang="en-US" sz="2200" dirty="0" err="1">
                <a:latin typeface="Playfair Display" charset="0"/>
              </a:rPr>
              <a:t>scanf</a:t>
            </a:r>
            <a:r>
              <a:rPr lang="en-US" altLang="en-US" sz="2200" dirty="0">
                <a:latin typeface="Playfair Display" charset="0"/>
              </a:rPr>
              <a:t>("%d", &amp;</a:t>
            </a:r>
            <a:r>
              <a:rPr lang="en-US" altLang="en-US" sz="2200" dirty="0" err="1">
                <a:latin typeface="Playfair Display" charset="0"/>
              </a:rPr>
              <a:t>i_num</a:t>
            </a:r>
            <a:r>
              <a:rPr lang="en-US" altLang="en-US" sz="2200" dirty="0">
                <a:latin typeface="Playfair Display" charset="0"/>
              </a:rPr>
              <a:t>);</a:t>
            </a:r>
          </a:p>
          <a:p>
            <a:pPr marL="7701">
              <a:spcBef>
                <a:spcPts val="61"/>
              </a:spcBef>
              <a:tabLst>
                <a:tab pos="3931503" algn="l"/>
              </a:tabLst>
              <a:defRPr/>
            </a:pPr>
            <a:r>
              <a:rPr lang="en-US" altLang="en-US" sz="2200" dirty="0" err="1">
                <a:latin typeface="Playfair Display" charset="0"/>
              </a:rPr>
              <a:t>f_num</a:t>
            </a:r>
            <a:r>
              <a:rPr lang="en-US" altLang="en-US" sz="2200" dirty="0">
                <a:latin typeface="Playfair Display" charset="0"/>
              </a:rPr>
              <a:t> = (float)</a:t>
            </a:r>
            <a:r>
              <a:rPr lang="en-US" altLang="en-US" sz="2200" dirty="0" err="1">
                <a:latin typeface="Playfair Display" charset="0"/>
              </a:rPr>
              <a:t>i_num</a:t>
            </a:r>
            <a:r>
              <a:rPr lang="en-US" altLang="en-US" sz="2200" dirty="0">
                <a:latin typeface="Playfair Display" charset="0"/>
              </a:rPr>
              <a:t>;</a:t>
            </a:r>
          </a:p>
          <a:p>
            <a:pPr marL="7701">
              <a:spcBef>
                <a:spcPts val="61"/>
              </a:spcBef>
              <a:tabLst>
                <a:tab pos="3931503" algn="l"/>
              </a:tabLst>
              <a:defRPr/>
            </a:pPr>
            <a:r>
              <a:rPr lang="en-US" altLang="en-US" sz="2200" dirty="0" err="1">
                <a:latin typeface="Playfair Display" charset="0"/>
              </a:rPr>
              <a:t>printf</a:t>
            </a:r>
            <a:r>
              <a:rPr lang="en-US" altLang="en-US" sz="2200" dirty="0">
                <a:latin typeface="Playfair Display" charset="0"/>
              </a:rPr>
              <a:t>("\n The floating point variant of %d is = %f", </a:t>
            </a:r>
            <a:r>
              <a:rPr lang="en-US" altLang="en-US" sz="2200" dirty="0" err="1">
                <a:latin typeface="Playfair Display" charset="0"/>
              </a:rPr>
              <a:t>i_num</a:t>
            </a:r>
            <a:r>
              <a:rPr lang="en-US" altLang="en-US" sz="2200" dirty="0">
                <a:latin typeface="Playfair Display" charset="0"/>
              </a:rPr>
              <a:t>, </a:t>
            </a:r>
            <a:r>
              <a:rPr lang="en-US" altLang="en-US" sz="2200" dirty="0" err="1">
                <a:latin typeface="Playfair Display" charset="0"/>
              </a:rPr>
              <a:t>f_num</a:t>
            </a: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return 0;</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Output</a:t>
            </a:r>
          </a:p>
          <a:p>
            <a:pPr marL="7701">
              <a:spcBef>
                <a:spcPts val="61"/>
              </a:spcBef>
              <a:tabLst>
                <a:tab pos="3931503" algn="l"/>
              </a:tabLst>
              <a:defRPr/>
            </a:pPr>
            <a:r>
              <a:rPr lang="en-US" altLang="en-US" sz="2200" dirty="0">
                <a:latin typeface="Playfair Display" charset="0"/>
              </a:rPr>
              <a:t>Enter any integer: 56</a:t>
            </a:r>
          </a:p>
          <a:p>
            <a:pPr marL="7701">
              <a:spcBef>
                <a:spcPts val="61"/>
              </a:spcBef>
              <a:tabLst>
                <a:tab pos="3931503" algn="l"/>
              </a:tabLst>
              <a:defRPr/>
            </a:pPr>
            <a:r>
              <a:rPr lang="en-US" altLang="en-US" sz="2200" dirty="0">
                <a:latin typeface="Playfair Display" charset="0"/>
              </a:rPr>
              <a:t>The floating point variant of 56 is = 56.000000</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45153361-9587-897C-1FBB-8FD4AC492689}"/>
              </a:ext>
            </a:extLst>
          </p:cNvPr>
          <p:cNvSpPr>
            <a:spLocks noGrp="1"/>
          </p:cNvSpPr>
          <p:nvPr>
            <p:ph type="sldNum" sz="quarter" idx="12"/>
          </p:nvPr>
        </p:nvSpPr>
        <p:spPr/>
        <p:txBody>
          <a:bodyPr/>
          <a:lstStyle/>
          <a:p>
            <a:fld id="{BD2F25B1-772B-4657-B612-956E12C3ADD2}" type="slidenum">
              <a:rPr lang="en-IN" smtClean="0"/>
              <a:t>68</a:t>
            </a:fld>
            <a:endParaRPr lang="en-IN"/>
          </a:p>
        </p:txBody>
      </p:sp>
    </p:spTree>
    <p:extLst>
      <p:ext uri="{BB962C8B-B14F-4D97-AF65-F5344CB8AC3E}">
        <p14:creationId xmlns:p14="http://schemas.microsoft.com/office/powerpoint/2010/main" val="2811020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37686"/>
            <a:ext cx="10446802" cy="6021854"/>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200" b="1" dirty="0">
                <a:latin typeface="Playfair Display" charset="0"/>
              </a:rPr>
              <a:t>Scope of Variables</a:t>
            </a:r>
          </a:p>
          <a:p>
            <a:pPr marL="7701">
              <a:lnSpc>
                <a:spcPct val="150000"/>
              </a:lnSpc>
              <a:spcBef>
                <a:spcPts val="61"/>
              </a:spcBef>
              <a:tabLst>
                <a:tab pos="3931503" algn="l"/>
              </a:tabLst>
              <a:defRPr/>
            </a:pPr>
            <a:r>
              <a:rPr lang="en-US" altLang="en-US" sz="2200" dirty="0">
                <a:latin typeface="Playfair Display" charset="0"/>
              </a:rPr>
              <a:t>A scope is a region of the program and broadly speaking there are three places, where variables can be declared:</a:t>
            </a:r>
          </a:p>
          <a:p>
            <a:pPr marL="350601" indent="-342900">
              <a:lnSpc>
                <a:spcPct val="150000"/>
              </a:lnSpc>
              <a:spcBef>
                <a:spcPts val="61"/>
              </a:spcBef>
              <a:buFont typeface="Arial" panose="020B0604020202020204" pitchFamily="34" charset="0"/>
              <a:buChar char="•"/>
              <a:tabLst>
                <a:tab pos="3931503" algn="l"/>
              </a:tabLst>
              <a:defRPr/>
            </a:pPr>
            <a:r>
              <a:rPr lang="en-US" altLang="en-US" sz="2200" dirty="0">
                <a:latin typeface="Playfair Display" charset="0"/>
              </a:rPr>
              <a:t>Inside a function or a block which is called local variables, </a:t>
            </a:r>
          </a:p>
          <a:p>
            <a:pPr marL="350601" indent="-342900">
              <a:lnSpc>
                <a:spcPct val="150000"/>
              </a:lnSpc>
              <a:spcBef>
                <a:spcPts val="61"/>
              </a:spcBef>
              <a:buFont typeface="Arial" panose="020B0604020202020204" pitchFamily="34" charset="0"/>
              <a:buChar char="•"/>
              <a:tabLst>
                <a:tab pos="3931503" algn="l"/>
              </a:tabLst>
              <a:defRPr/>
            </a:pPr>
            <a:r>
              <a:rPr lang="en-US" altLang="en-US" sz="2200" dirty="0">
                <a:latin typeface="Playfair Display" charset="0"/>
              </a:rPr>
              <a:t>In the definition of function parameters which is called formal parameters. </a:t>
            </a:r>
          </a:p>
          <a:p>
            <a:pPr marL="350601" indent="-342900">
              <a:lnSpc>
                <a:spcPct val="150000"/>
              </a:lnSpc>
              <a:spcBef>
                <a:spcPts val="61"/>
              </a:spcBef>
              <a:buFont typeface="Arial" panose="020B0604020202020204" pitchFamily="34" charset="0"/>
              <a:buChar char="•"/>
              <a:tabLst>
                <a:tab pos="3931503" algn="l"/>
              </a:tabLst>
              <a:defRPr/>
            </a:pPr>
            <a:r>
              <a:rPr lang="en-US" altLang="en-US" sz="2200" dirty="0">
                <a:latin typeface="Playfair Display" charset="0"/>
              </a:rPr>
              <a:t>Outside of all functions which is called global variables. </a:t>
            </a:r>
          </a:p>
          <a:p>
            <a:pPr marL="7701">
              <a:lnSpc>
                <a:spcPct val="150000"/>
              </a:lnSpc>
              <a:spcBef>
                <a:spcPts val="61"/>
              </a:spcBef>
              <a:tabLst>
                <a:tab pos="3931503" algn="l"/>
              </a:tabLst>
              <a:defRPr/>
            </a:pPr>
            <a:r>
              <a:rPr lang="en-US" altLang="en-US" sz="2200" dirty="0">
                <a:latin typeface="Playfair Display" charset="0"/>
              </a:rPr>
              <a:t>Here let us explain what local and global variables are. </a:t>
            </a:r>
          </a:p>
          <a:p>
            <a:pPr marL="7701">
              <a:lnSpc>
                <a:spcPct val="150000"/>
              </a:lnSpc>
              <a:spcBef>
                <a:spcPts val="61"/>
              </a:spcBef>
              <a:tabLst>
                <a:tab pos="3931503" algn="l"/>
              </a:tabLst>
              <a:defRPr/>
            </a:pPr>
            <a:r>
              <a:rPr lang="en-US" altLang="en-US" sz="2200" dirty="0">
                <a:latin typeface="Playfair Display" charset="0"/>
              </a:rPr>
              <a:t>Local Variables</a:t>
            </a:r>
          </a:p>
          <a:p>
            <a:pPr marL="7701">
              <a:lnSpc>
                <a:spcPct val="150000"/>
              </a:lnSpc>
              <a:spcBef>
                <a:spcPts val="61"/>
              </a:spcBef>
              <a:tabLst>
                <a:tab pos="3931503" algn="l"/>
              </a:tabLst>
              <a:defRPr/>
            </a:pPr>
            <a:r>
              <a:rPr lang="en-US" altLang="en-US" sz="2200" dirty="0">
                <a:latin typeface="Playfair Display" charset="0"/>
              </a:rPr>
              <a:t>Variables that are declared inside a function or block are local variables. They can be used only by statements that are inside that function or block of code. Local variables are not known to functions outside their own. Following is the example using local variables: </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BBB51B37-2BAD-0B0C-3A95-C4188B1D4C6F}"/>
              </a:ext>
            </a:extLst>
          </p:cNvPr>
          <p:cNvSpPr>
            <a:spLocks noGrp="1"/>
          </p:cNvSpPr>
          <p:nvPr>
            <p:ph type="sldNum" sz="quarter" idx="12"/>
          </p:nvPr>
        </p:nvSpPr>
        <p:spPr/>
        <p:txBody>
          <a:bodyPr/>
          <a:lstStyle/>
          <a:p>
            <a:fld id="{BD2F25B1-772B-4657-B612-956E12C3ADD2}" type="slidenum">
              <a:rPr lang="en-IN" smtClean="0"/>
              <a:t>69</a:t>
            </a:fld>
            <a:endParaRPr lang="en-IN"/>
          </a:p>
        </p:txBody>
      </p:sp>
    </p:spTree>
    <p:extLst>
      <p:ext uri="{BB962C8B-B14F-4D97-AF65-F5344CB8AC3E}">
        <p14:creationId xmlns:p14="http://schemas.microsoft.com/office/powerpoint/2010/main" val="3867164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제목 1"/>
          <p:cNvSpPr>
            <a:spLocks noGrp="1" noChangeArrowheads="1"/>
          </p:cNvSpPr>
          <p:nvPr>
            <p:ph type="title"/>
          </p:nvPr>
        </p:nvSpPr>
        <p:spPr>
          <a:xfrm>
            <a:off x="1937302" y="669710"/>
            <a:ext cx="8229600" cy="1143000"/>
          </a:xfrm>
        </p:spPr>
        <p:txBody>
          <a:bodyPr/>
          <a:lstStyle/>
          <a:p>
            <a:pPr algn="ctr"/>
            <a:r>
              <a:rPr lang="en-US" altLang="ko-KR" b="1" u="sng" dirty="0"/>
              <a:t>First Program</a:t>
            </a:r>
            <a:endParaRPr lang="ko-KR" altLang="en-US" b="1" u="sng" dirty="0"/>
          </a:p>
        </p:txBody>
      </p:sp>
      <p:sp>
        <p:nvSpPr>
          <p:cNvPr id="13" name="내용 개체 틀 2"/>
          <p:cNvSpPr>
            <a:spLocks noGrp="1" noChangeArrowheads="1"/>
          </p:cNvSpPr>
          <p:nvPr>
            <p:ph idx="1"/>
          </p:nvPr>
        </p:nvSpPr>
        <p:spPr>
          <a:xfrm>
            <a:off x="1937302" y="4409657"/>
            <a:ext cx="8229600" cy="1982788"/>
          </a:xfrm>
        </p:spPr>
        <p:txBody>
          <a:bodyPr>
            <a:noAutofit/>
          </a:bodyPr>
          <a:lstStyle/>
          <a:p>
            <a:r>
              <a:rPr lang="en-US" altLang="ko-KR" dirty="0"/>
              <a:t>C is case sensitive.</a:t>
            </a:r>
          </a:p>
          <a:p>
            <a:r>
              <a:rPr lang="en-US" altLang="ko-KR" dirty="0"/>
              <a:t>End of each statement must be marked with a semicolon (;).</a:t>
            </a:r>
          </a:p>
          <a:p>
            <a:r>
              <a:rPr lang="en-US" altLang="ko-KR" dirty="0"/>
              <a:t>Multiple statements can be on the same line.</a:t>
            </a:r>
          </a:p>
          <a:p>
            <a:r>
              <a:rPr lang="en-US" altLang="ko-KR" b="1" i="1" dirty="0"/>
              <a:t>White space </a:t>
            </a:r>
            <a:r>
              <a:rPr lang="en-US" altLang="ko-KR" i="1" dirty="0"/>
              <a:t>(e.g. space, tab, enter, …)</a:t>
            </a:r>
            <a:r>
              <a:rPr lang="en-US" altLang="ko-KR" b="1" i="1" dirty="0"/>
              <a:t> </a:t>
            </a:r>
            <a:r>
              <a:rPr lang="en-US" altLang="ko-KR" dirty="0"/>
              <a:t>is ignored.</a:t>
            </a:r>
            <a:endParaRPr lang="ko-KR" altLang="en-US" dirty="0"/>
          </a:p>
        </p:txBody>
      </p:sp>
      <p:sp>
        <p:nvSpPr>
          <p:cNvPr id="16" name="TextBox 15"/>
          <p:cNvSpPr txBox="1"/>
          <p:nvPr/>
        </p:nvSpPr>
        <p:spPr>
          <a:xfrm>
            <a:off x="2261959" y="1758753"/>
            <a:ext cx="5072062" cy="2308225"/>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#include &lt;</a:t>
            </a:r>
            <a:r>
              <a:rPr lang="en-US" altLang="ko-KR" b="1" dirty="0" err="1">
                <a:latin typeface="Courier New" pitchFamily="49" charset="0"/>
                <a:ea typeface="굴림" charset="-127"/>
                <a:cs typeface="Courier New" pitchFamily="49" charset="0"/>
              </a:rPr>
              <a:t>stdio.h</a:t>
            </a:r>
            <a:r>
              <a:rPr lang="en-US" altLang="ko-KR" b="1" dirty="0">
                <a:latin typeface="Courier New" pitchFamily="49" charset="0"/>
                <a:ea typeface="굴림" charset="-127"/>
                <a:cs typeface="Courier New" pitchFamily="49" charset="0"/>
              </a:rPr>
              <a:t>&gt;</a:t>
            </a:r>
          </a:p>
          <a:p>
            <a:pPr eaLnBrk="1" latinLnBrk="1" hangingPunct="1">
              <a:defRPr/>
            </a:pPr>
            <a:r>
              <a:rPr lang="en-US" altLang="ko-KR" b="1" dirty="0" err="1">
                <a:latin typeface="Courier New" pitchFamily="49" charset="0"/>
                <a:ea typeface="굴림" charset="-127"/>
                <a:cs typeface="Courier New" pitchFamily="49" charset="0"/>
              </a:rPr>
              <a:t>int</a:t>
            </a:r>
            <a:r>
              <a:rPr lang="en-US" altLang="ko-KR" b="1" dirty="0">
                <a:latin typeface="Courier New" pitchFamily="49" charset="0"/>
                <a:ea typeface="굴림" charset="-127"/>
                <a:cs typeface="Courier New" pitchFamily="49" charset="0"/>
              </a:rPr>
              <a:t> main()</a:t>
            </a:r>
          </a:p>
          <a:p>
            <a:pPr eaLnBrk="1" latinLnBrk="1" hangingPunct="1">
              <a:defRPr/>
            </a:pPr>
            <a:r>
              <a:rPr lang="en-US" altLang="ko-KR" b="1" dirty="0">
                <a:latin typeface="Courier New" pitchFamily="49" charset="0"/>
                <a:ea typeface="굴림" charset="-127"/>
                <a:cs typeface="Courier New" pitchFamily="49" charset="0"/>
              </a:rPr>
              <a:t>{</a:t>
            </a:r>
          </a:p>
          <a:p>
            <a:pPr eaLnBrk="1" latinLnBrk="1" hangingPunct="1">
              <a:defRPr/>
            </a:pPr>
            <a:r>
              <a:rPr lang="en-US" altLang="ko-KR" b="1" dirty="0">
                <a:latin typeface="Courier New" pitchFamily="49" charset="0"/>
                <a:ea typeface="굴림" charset="-127"/>
                <a:cs typeface="Courier New" pitchFamily="49" charset="0"/>
              </a:rPr>
              <a:t>	/* My first program */</a:t>
            </a:r>
          </a:p>
          <a:p>
            <a:pPr eaLnBrk="1" latinLnBrk="1" hangingPunct="1">
              <a:defRPr/>
            </a:pPr>
            <a:r>
              <a:rPr lang="en-US" altLang="ko-KR" b="1" dirty="0">
                <a:latin typeface="Courier New" pitchFamily="49" charset="0"/>
                <a:ea typeface="굴림" charset="-127"/>
                <a:cs typeface="Courier New" pitchFamily="49" charset="0"/>
              </a:rPr>
              <a:t>	</a:t>
            </a:r>
            <a:r>
              <a:rPr lang="en-US" altLang="ko-KR" b="1" dirty="0" err="1">
                <a:latin typeface="Courier New" pitchFamily="49" charset="0"/>
                <a:ea typeface="굴림" charset="-127"/>
                <a:cs typeface="Courier New" pitchFamily="49" charset="0"/>
              </a:rPr>
              <a:t>printf</a:t>
            </a:r>
            <a:r>
              <a:rPr lang="en-US" altLang="ko-KR" b="1" dirty="0">
                <a:latin typeface="Courier New" pitchFamily="49" charset="0"/>
                <a:ea typeface="굴림" charset="-127"/>
                <a:cs typeface="Courier New" pitchFamily="49" charset="0"/>
              </a:rPr>
              <a:t>("Hello World! \n");</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return 0;</a:t>
            </a:r>
          </a:p>
          <a:p>
            <a:pPr eaLnBrk="1" latinLnBrk="1" hangingPunct="1">
              <a:defRPr/>
            </a:pPr>
            <a:r>
              <a:rPr lang="en-US" altLang="ko-KR" b="1" dirty="0">
                <a:latin typeface="Courier New" pitchFamily="49" charset="0"/>
                <a:ea typeface="굴림" charset="-127"/>
                <a:cs typeface="Courier New" pitchFamily="49" charset="0"/>
              </a:rPr>
              <a:t>}</a:t>
            </a:r>
            <a:endParaRPr lang="ko-KR" altLang="en-US" dirty="0">
              <a:latin typeface="Courier New" pitchFamily="49" charset="0"/>
              <a:ea typeface="굴림" charset="-127"/>
              <a:cs typeface="Courier New" pitchFamily="49" charset="0"/>
            </a:endParaRPr>
          </a:p>
        </p:txBody>
      </p:sp>
      <p:sp>
        <p:nvSpPr>
          <p:cNvPr id="17" name="TextBox 16"/>
          <p:cNvSpPr txBox="1"/>
          <p:nvPr/>
        </p:nvSpPr>
        <p:spPr>
          <a:xfrm>
            <a:off x="7548334" y="2044503"/>
            <a:ext cx="2786062" cy="1754187"/>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Output :</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Hello World!</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ko-KR" altLang="en-US" dirty="0">
              <a:latin typeface="Courier New" pitchFamily="49" charset="0"/>
              <a:ea typeface="굴림" charset="-127"/>
              <a:cs typeface="Courier New" pitchFamily="49" charset="0"/>
            </a:endParaRPr>
          </a:p>
        </p:txBody>
      </p:sp>
      <p:sp>
        <p:nvSpPr>
          <p:cNvPr id="2" name="Slide Number Placeholder 1">
            <a:extLst>
              <a:ext uri="{FF2B5EF4-FFF2-40B4-BE49-F238E27FC236}">
                <a16:creationId xmlns:a16="http://schemas.microsoft.com/office/drawing/2014/main" id="{391DA34E-475D-69E0-2F2E-AB3FFFB2BC7E}"/>
              </a:ext>
            </a:extLst>
          </p:cNvPr>
          <p:cNvSpPr>
            <a:spLocks noGrp="1"/>
          </p:cNvSpPr>
          <p:nvPr>
            <p:ph type="sldNum" sz="quarter" idx="12"/>
          </p:nvPr>
        </p:nvSpPr>
        <p:spPr/>
        <p:txBody>
          <a:bodyPr/>
          <a:lstStyle/>
          <a:p>
            <a:fld id="{BD2F25B1-772B-4657-B612-956E12C3ADD2}" type="slidenum">
              <a:rPr lang="en-IN" smtClean="0"/>
              <a:t>7</a:t>
            </a:fld>
            <a:endParaRPr lang="en-IN"/>
          </a:p>
        </p:txBody>
      </p:sp>
    </p:spTree>
    <p:extLst>
      <p:ext uri="{BB962C8B-B14F-4D97-AF65-F5344CB8AC3E}">
        <p14:creationId xmlns:p14="http://schemas.microsoft.com/office/powerpoint/2010/main" val="31248831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37686"/>
            <a:ext cx="10446802" cy="5265237"/>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200" b="1" dirty="0">
                <a:latin typeface="Playfair Display" charset="0"/>
              </a:rPr>
              <a:t>Example : local Variable</a:t>
            </a:r>
          </a:p>
          <a:p>
            <a:pPr marL="7701">
              <a:spcBef>
                <a:spcPts val="61"/>
              </a:spcBef>
              <a:tabLst>
                <a:tab pos="3931503" algn="l"/>
              </a:tabLst>
              <a:defRPr/>
            </a:pPr>
            <a:endParaRPr lang="en-US" altLang="en-US" sz="2200" b="1" dirty="0">
              <a:latin typeface="Playfair Display" charset="0"/>
            </a:endParaRPr>
          </a:p>
          <a:p>
            <a:pPr marL="7701">
              <a:spcBef>
                <a:spcPts val="61"/>
              </a:spcBef>
              <a:tabLst>
                <a:tab pos="3931503" algn="l"/>
              </a:tabLst>
              <a:defRPr/>
            </a:pPr>
            <a:r>
              <a:rPr lang="en-US" altLang="en-US" sz="2200" dirty="0">
                <a:latin typeface="Playfair Display" charset="0"/>
              </a:rPr>
              <a:t>#include &lt;</a:t>
            </a:r>
            <a:r>
              <a:rPr lang="en-US" altLang="en-US" sz="2200" dirty="0" err="1">
                <a:latin typeface="Playfair Display" charset="0"/>
              </a:rPr>
              <a:t>iostream</a:t>
            </a:r>
            <a:r>
              <a:rPr lang="en-US" altLang="en-US" sz="2200" dirty="0">
                <a:latin typeface="Playfair Display" charset="0"/>
              </a:rPr>
              <a:t>&gt;</a:t>
            </a:r>
          </a:p>
          <a:p>
            <a:pPr marL="7701">
              <a:spcBef>
                <a:spcPts val="61"/>
              </a:spcBef>
              <a:tabLst>
                <a:tab pos="3931503" algn="l"/>
              </a:tabLst>
              <a:defRPr/>
            </a:pPr>
            <a:r>
              <a:rPr lang="en-US" altLang="en-US" sz="2200" dirty="0">
                <a:latin typeface="Playfair Display" charset="0"/>
              </a:rPr>
              <a:t>using namespace </a:t>
            </a:r>
            <a:r>
              <a:rPr lang="en-US" altLang="en-US" sz="2200" dirty="0" err="1">
                <a:latin typeface="Playfair Display" charset="0"/>
              </a:rPr>
              <a:t>std</a:t>
            </a: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 </a:t>
            </a:r>
            <a:r>
              <a:rPr lang="en-US" altLang="en-US" sz="2200" dirty="0" err="1">
                <a:latin typeface="Playfair Display" charset="0"/>
              </a:rPr>
              <a:t>int</a:t>
            </a:r>
            <a:r>
              <a:rPr lang="en-US" altLang="en-US" sz="2200" dirty="0">
                <a:latin typeface="Playfair Display" charset="0"/>
              </a:rPr>
              <a:t> main ()</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  // Local variable declaration:</a:t>
            </a:r>
          </a:p>
          <a:p>
            <a:pPr marL="7701">
              <a:spcBef>
                <a:spcPts val="61"/>
              </a:spcBef>
              <a:tabLst>
                <a:tab pos="3931503" algn="l"/>
              </a:tabLst>
              <a:defRPr/>
            </a:pPr>
            <a:r>
              <a:rPr lang="en-US" altLang="en-US" sz="2200" dirty="0">
                <a:latin typeface="Playfair Display" charset="0"/>
              </a:rPr>
              <a:t>  </a:t>
            </a:r>
            <a:r>
              <a:rPr lang="en-US" altLang="en-US" sz="2200" dirty="0" err="1">
                <a:latin typeface="Playfair Display" charset="0"/>
              </a:rPr>
              <a:t>int</a:t>
            </a:r>
            <a:r>
              <a:rPr lang="en-US" altLang="en-US" sz="2200" dirty="0">
                <a:latin typeface="Playfair Display" charset="0"/>
              </a:rPr>
              <a:t> a, b;</a:t>
            </a:r>
          </a:p>
          <a:p>
            <a:pPr marL="7701">
              <a:spcBef>
                <a:spcPts val="61"/>
              </a:spcBef>
              <a:tabLst>
                <a:tab pos="3931503" algn="l"/>
              </a:tabLst>
              <a:defRPr/>
            </a:pPr>
            <a:r>
              <a:rPr lang="en-US" altLang="en-US" sz="2200" dirty="0">
                <a:latin typeface="Playfair Display" charset="0"/>
              </a:rPr>
              <a:t>  </a:t>
            </a:r>
            <a:r>
              <a:rPr lang="en-US" altLang="en-US" sz="2200" dirty="0" err="1">
                <a:latin typeface="Playfair Display" charset="0"/>
              </a:rPr>
              <a:t>int</a:t>
            </a:r>
            <a:r>
              <a:rPr lang="en-US" altLang="en-US" sz="2200" dirty="0">
                <a:latin typeface="Playfair Display" charset="0"/>
              </a:rPr>
              <a:t> c;   // actual initialization</a:t>
            </a:r>
          </a:p>
          <a:p>
            <a:pPr marL="7701">
              <a:spcBef>
                <a:spcPts val="61"/>
              </a:spcBef>
              <a:tabLst>
                <a:tab pos="3931503" algn="l"/>
              </a:tabLst>
              <a:defRPr/>
            </a:pPr>
            <a:r>
              <a:rPr lang="en-US" altLang="en-US" sz="2200" dirty="0">
                <a:latin typeface="Playfair Display" charset="0"/>
              </a:rPr>
              <a:t>  a = 10;</a:t>
            </a:r>
          </a:p>
          <a:p>
            <a:pPr marL="7701">
              <a:spcBef>
                <a:spcPts val="61"/>
              </a:spcBef>
              <a:tabLst>
                <a:tab pos="3931503" algn="l"/>
              </a:tabLst>
              <a:defRPr/>
            </a:pPr>
            <a:r>
              <a:rPr lang="en-US" altLang="en-US" sz="2200" dirty="0">
                <a:latin typeface="Playfair Display" charset="0"/>
              </a:rPr>
              <a:t>  b = 20;</a:t>
            </a:r>
          </a:p>
          <a:p>
            <a:pPr marL="7701">
              <a:spcBef>
                <a:spcPts val="61"/>
              </a:spcBef>
              <a:tabLst>
                <a:tab pos="3931503" algn="l"/>
              </a:tabLst>
              <a:defRPr/>
            </a:pPr>
            <a:r>
              <a:rPr lang="en-US" altLang="en-US" sz="2200" dirty="0">
                <a:latin typeface="Playfair Display" charset="0"/>
              </a:rPr>
              <a:t>  c = a + b;</a:t>
            </a:r>
          </a:p>
          <a:p>
            <a:pPr marL="7701">
              <a:spcBef>
                <a:spcPts val="61"/>
              </a:spcBef>
              <a:tabLst>
                <a:tab pos="3931503" algn="l"/>
              </a:tabLst>
              <a:defRPr/>
            </a:pPr>
            <a:r>
              <a:rPr lang="en-US" altLang="en-US" sz="2200" dirty="0" err="1">
                <a:latin typeface="Playfair Display" charset="0"/>
              </a:rPr>
              <a:t>Printf</a:t>
            </a:r>
            <a:r>
              <a:rPr lang="en-US" altLang="en-US" sz="2200" dirty="0">
                <a:latin typeface="Playfair Display" charset="0"/>
              </a:rPr>
              <a:t>(“%</a:t>
            </a:r>
            <a:r>
              <a:rPr lang="en-US" altLang="en-US" sz="2200" dirty="0" err="1">
                <a:latin typeface="Playfair Display" charset="0"/>
              </a:rPr>
              <a:t>d”,c</a:t>
            </a: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  return 0;</a:t>
            </a:r>
          </a:p>
          <a:p>
            <a:pPr marL="7701">
              <a:spcBef>
                <a:spcPts val="61"/>
              </a:spcBef>
              <a:tabLst>
                <a:tab pos="3931503" algn="l"/>
              </a:tabLst>
              <a:defRPr/>
            </a:pPr>
            <a:r>
              <a:rPr lang="en-US" altLang="en-US" sz="2200" dirty="0">
                <a:latin typeface="Playfair Display" charset="0"/>
              </a:rPr>
              <a: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D27C4805-8110-BB8C-DF77-6BFDA1445688}"/>
              </a:ext>
            </a:extLst>
          </p:cNvPr>
          <p:cNvSpPr>
            <a:spLocks noGrp="1"/>
          </p:cNvSpPr>
          <p:nvPr>
            <p:ph type="sldNum" sz="quarter" idx="12"/>
          </p:nvPr>
        </p:nvSpPr>
        <p:spPr/>
        <p:txBody>
          <a:bodyPr/>
          <a:lstStyle/>
          <a:p>
            <a:fld id="{BD2F25B1-772B-4657-B612-956E12C3ADD2}" type="slidenum">
              <a:rPr lang="en-IN" smtClean="0"/>
              <a:t>70</a:t>
            </a:fld>
            <a:endParaRPr lang="en-IN"/>
          </a:p>
        </p:txBody>
      </p:sp>
    </p:spTree>
    <p:extLst>
      <p:ext uri="{BB962C8B-B14F-4D97-AF65-F5344CB8AC3E}">
        <p14:creationId xmlns:p14="http://schemas.microsoft.com/office/powerpoint/2010/main" val="1719883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37686"/>
            <a:ext cx="10446802" cy="3769956"/>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200" b="1" dirty="0">
                <a:latin typeface="Playfair Display" charset="0"/>
              </a:rPr>
              <a:t>Global Variables</a:t>
            </a:r>
          </a:p>
          <a:p>
            <a:pPr marL="7701">
              <a:spcBef>
                <a:spcPts val="61"/>
              </a:spcBef>
              <a:tabLst>
                <a:tab pos="3931503" algn="l"/>
              </a:tabLst>
              <a:defRPr/>
            </a:pPr>
            <a:endParaRPr lang="en-US" altLang="en-US" sz="2200" dirty="0">
              <a:latin typeface="Playfair Display" charset="0"/>
            </a:endParaRPr>
          </a:p>
          <a:p>
            <a:pPr marL="7701">
              <a:lnSpc>
                <a:spcPct val="150000"/>
              </a:lnSpc>
              <a:spcBef>
                <a:spcPts val="61"/>
              </a:spcBef>
              <a:tabLst>
                <a:tab pos="3931503" algn="l"/>
              </a:tabLst>
              <a:defRPr/>
            </a:pPr>
            <a:r>
              <a:rPr lang="en-US" altLang="en-US" sz="2200" dirty="0">
                <a:latin typeface="Playfair Display" charset="0"/>
              </a:rPr>
              <a:t>Global variables are defined outside of all the functions, usually on top of the program. The global variables will hold their type throughout the life-time of your program.</a:t>
            </a:r>
          </a:p>
          <a:p>
            <a:pPr marL="7701">
              <a:lnSpc>
                <a:spcPct val="150000"/>
              </a:lnSpc>
              <a:spcBef>
                <a:spcPts val="61"/>
              </a:spcBef>
              <a:tabLst>
                <a:tab pos="3931503" algn="l"/>
              </a:tabLst>
              <a:defRPr/>
            </a:pPr>
            <a:r>
              <a:rPr lang="en-US" altLang="en-US" sz="2200" dirty="0">
                <a:latin typeface="Playfair Display" charset="0"/>
              </a:rPr>
              <a:t>A global variable can be accessed by any function. That is, a global variable is available for use throughout your entire program after its declaration. Following is the example using global and local variables:</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303764FF-0C1E-6DFC-FF1E-892D6580F9A7}"/>
              </a:ext>
            </a:extLst>
          </p:cNvPr>
          <p:cNvSpPr>
            <a:spLocks noGrp="1"/>
          </p:cNvSpPr>
          <p:nvPr>
            <p:ph type="sldNum" sz="quarter" idx="12"/>
          </p:nvPr>
        </p:nvSpPr>
        <p:spPr/>
        <p:txBody>
          <a:bodyPr/>
          <a:lstStyle/>
          <a:p>
            <a:fld id="{BD2F25B1-772B-4657-B612-956E12C3ADD2}" type="slidenum">
              <a:rPr lang="en-IN" smtClean="0"/>
              <a:t>71</a:t>
            </a:fld>
            <a:endParaRPr lang="en-IN"/>
          </a:p>
        </p:txBody>
      </p:sp>
    </p:spTree>
    <p:extLst>
      <p:ext uri="{BB962C8B-B14F-4D97-AF65-F5344CB8AC3E}">
        <p14:creationId xmlns:p14="http://schemas.microsoft.com/office/powerpoint/2010/main" val="6872585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37686"/>
            <a:ext cx="10446802" cy="5967994"/>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200" b="1" dirty="0">
                <a:latin typeface="Playfair Display" charset="0"/>
              </a:rPr>
              <a:t>Example for global variable</a:t>
            </a:r>
          </a:p>
          <a:p>
            <a:pPr marL="7701">
              <a:spcBef>
                <a:spcPts val="61"/>
              </a:spcBef>
              <a:tabLst>
                <a:tab pos="3931503" algn="l"/>
              </a:tabLst>
              <a:defRPr/>
            </a:pPr>
            <a:endParaRPr lang="en-US" altLang="en-US" sz="2200" b="1" dirty="0">
              <a:latin typeface="Playfair Display" charset="0"/>
            </a:endParaRPr>
          </a:p>
          <a:p>
            <a:pPr marL="7701">
              <a:spcBef>
                <a:spcPts val="61"/>
              </a:spcBef>
              <a:tabLst>
                <a:tab pos="3931503" algn="l"/>
              </a:tabLst>
              <a:defRPr/>
            </a:pPr>
            <a:r>
              <a:rPr lang="en-US" altLang="en-US" sz="2200" dirty="0">
                <a:latin typeface="Playfair Display" charset="0"/>
              </a:rPr>
              <a:t>include &lt;</a:t>
            </a:r>
            <a:r>
              <a:rPr lang="en-US" altLang="en-US" sz="2200" dirty="0" err="1">
                <a:latin typeface="Playfair Display" charset="0"/>
              </a:rPr>
              <a:t>iostream</a:t>
            </a:r>
            <a:r>
              <a:rPr lang="en-US" altLang="en-US" sz="2200" dirty="0">
                <a:latin typeface="Playfair Display" charset="0"/>
              </a:rPr>
              <a:t>&gt;</a:t>
            </a:r>
          </a:p>
          <a:p>
            <a:pPr marL="7701">
              <a:spcBef>
                <a:spcPts val="61"/>
              </a:spcBef>
              <a:tabLst>
                <a:tab pos="3931503" algn="l"/>
              </a:tabLst>
              <a:defRPr/>
            </a:pPr>
            <a:r>
              <a:rPr lang="en-US" altLang="en-US" sz="2200" dirty="0">
                <a:latin typeface="Playfair Display" charset="0"/>
              </a:rPr>
              <a:t>using namespace </a:t>
            </a:r>
            <a:r>
              <a:rPr lang="en-US" altLang="en-US" sz="2200" dirty="0" err="1">
                <a:latin typeface="Playfair Display" charset="0"/>
              </a:rPr>
              <a:t>std</a:t>
            </a: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 // Global variable declaration:</a:t>
            </a:r>
          </a:p>
          <a:p>
            <a:pPr marL="7701">
              <a:spcBef>
                <a:spcPts val="61"/>
              </a:spcBef>
              <a:tabLst>
                <a:tab pos="3931503" algn="l"/>
              </a:tabLst>
              <a:defRPr/>
            </a:pPr>
            <a:r>
              <a:rPr lang="en-US" altLang="en-US" sz="2200" dirty="0" err="1">
                <a:latin typeface="Playfair Display" charset="0"/>
              </a:rPr>
              <a:t>int</a:t>
            </a:r>
            <a:r>
              <a:rPr lang="en-US" altLang="en-US" sz="2200" dirty="0">
                <a:latin typeface="Playfair Display" charset="0"/>
              </a:rPr>
              <a:t> g;</a:t>
            </a:r>
          </a:p>
          <a:p>
            <a:pPr marL="7701">
              <a:spcBef>
                <a:spcPts val="61"/>
              </a:spcBef>
              <a:tabLst>
                <a:tab pos="3931503" algn="l"/>
              </a:tabLst>
              <a:defRPr/>
            </a:pPr>
            <a:r>
              <a:rPr lang="en-US" altLang="en-US" sz="2200" dirty="0">
                <a:latin typeface="Playfair Display" charset="0"/>
              </a:rPr>
              <a:t> </a:t>
            </a:r>
            <a:r>
              <a:rPr lang="en-US" altLang="en-US" sz="2200" dirty="0" err="1">
                <a:latin typeface="Playfair Display" charset="0"/>
              </a:rPr>
              <a:t>int</a:t>
            </a:r>
            <a:r>
              <a:rPr lang="en-US" altLang="en-US" sz="2200" dirty="0">
                <a:latin typeface="Playfair Display" charset="0"/>
              </a:rPr>
              <a:t> main ()</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  // Local variable declaration:</a:t>
            </a:r>
          </a:p>
          <a:p>
            <a:pPr marL="7701">
              <a:spcBef>
                <a:spcPts val="61"/>
              </a:spcBef>
              <a:tabLst>
                <a:tab pos="3931503" algn="l"/>
              </a:tabLst>
              <a:defRPr/>
            </a:pPr>
            <a:r>
              <a:rPr lang="en-US" altLang="en-US" sz="2200" dirty="0">
                <a:latin typeface="Playfair Display" charset="0"/>
              </a:rPr>
              <a:t>  </a:t>
            </a:r>
            <a:r>
              <a:rPr lang="en-US" altLang="en-US" sz="2200" dirty="0" err="1">
                <a:latin typeface="Playfair Display" charset="0"/>
              </a:rPr>
              <a:t>int</a:t>
            </a:r>
            <a:r>
              <a:rPr lang="en-US" altLang="en-US" sz="2200" dirty="0">
                <a:latin typeface="Playfair Display" charset="0"/>
              </a:rPr>
              <a:t> a, b;</a:t>
            </a:r>
          </a:p>
          <a:p>
            <a:pPr marL="7701">
              <a:spcBef>
                <a:spcPts val="61"/>
              </a:spcBef>
              <a:tabLst>
                <a:tab pos="3931503" algn="l"/>
              </a:tabLst>
              <a:defRPr/>
            </a:pPr>
            <a:r>
              <a:rPr lang="en-US" altLang="en-US" sz="2200" dirty="0">
                <a:latin typeface="Playfair Display" charset="0"/>
              </a:rPr>
              <a:t>  // actual initialization</a:t>
            </a:r>
          </a:p>
          <a:p>
            <a:pPr marL="7701">
              <a:spcBef>
                <a:spcPts val="61"/>
              </a:spcBef>
              <a:tabLst>
                <a:tab pos="3931503" algn="l"/>
              </a:tabLst>
              <a:defRPr/>
            </a:pPr>
            <a:r>
              <a:rPr lang="en-US" altLang="en-US" sz="2200" dirty="0">
                <a:latin typeface="Playfair Display" charset="0"/>
              </a:rPr>
              <a:t>  a = 10;</a:t>
            </a:r>
          </a:p>
          <a:p>
            <a:pPr marL="7701">
              <a:spcBef>
                <a:spcPts val="61"/>
              </a:spcBef>
              <a:tabLst>
                <a:tab pos="3931503" algn="l"/>
              </a:tabLst>
              <a:defRPr/>
            </a:pPr>
            <a:r>
              <a:rPr lang="en-US" altLang="en-US" sz="2200" dirty="0">
                <a:latin typeface="Playfair Display" charset="0"/>
              </a:rPr>
              <a:t>  b = 20;</a:t>
            </a:r>
          </a:p>
          <a:p>
            <a:pPr marL="7701">
              <a:spcBef>
                <a:spcPts val="61"/>
              </a:spcBef>
              <a:tabLst>
                <a:tab pos="3931503" algn="l"/>
              </a:tabLst>
              <a:defRPr/>
            </a:pPr>
            <a:r>
              <a:rPr lang="en-US" altLang="en-US" sz="2200" dirty="0">
                <a:latin typeface="Playfair Display" charset="0"/>
              </a:rPr>
              <a:t>  g = a + b;</a:t>
            </a:r>
          </a:p>
          <a:p>
            <a:pPr marL="7701">
              <a:spcBef>
                <a:spcPts val="61"/>
              </a:spcBef>
              <a:tabLst>
                <a:tab pos="3931503" algn="l"/>
              </a:tabLst>
              <a:defRPr/>
            </a:pPr>
            <a:r>
              <a:rPr lang="en-US" altLang="en-US" sz="2200" dirty="0">
                <a:latin typeface="Playfair Display" charset="0"/>
              </a:rPr>
              <a:t>  </a:t>
            </a:r>
            <a:r>
              <a:rPr lang="en-US" altLang="en-US" sz="2200" dirty="0" err="1">
                <a:latin typeface="Playfair Display" charset="0"/>
              </a:rPr>
              <a:t>printf</a:t>
            </a:r>
            <a:r>
              <a:rPr lang="en-US" altLang="en-US" sz="2200" dirty="0">
                <a:latin typeface="Playfair Display" charset="0"/>
              </a:rPr>
              <a:t>(”%</a:t>
            </a:r>
            <a:r>
              <a:rPr lang="en-US" altLang="en-US" sz="2200" dirty="0" err="1">
                <a:latin typeface="Playfair Display" charset="0"/>
              </a:rPr>
              <a:t>d”,g</a:t>
            </a: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  return 0;</a:t>
            </a:r>
          </a:p>
          <a:p>
            <a:pPr marL="7701">
              <a:spcBef>
                <a:spcPts val="61"/>
              </a:spcBef>
              <a:tabLst>
                <a:tab pos="3931503" algn="l"/>
              </a:tabLst>
              <a:defRPr/>
            </a:pPr>
            <a:r>
              <a:rPr lang="en-US" altLang="en-US" sz="2200" dirty="0">
                <a:latin typeface="Playfair Display" charset="0"/>
              </a:rPr>
              <a:t>}</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0B446D16-5655-E3D3-7DC6-651973663866}"/>
              </a:ext>
            </a:extLst>
          </p:cNvPr>
          <p:cNvSpPr>
            <a:spLocks noGrp="1"/>
          </p:cNvSpPr>
          <p:nvPr>
            <p:ph type="sldNum" sz="quarter" idx="12"/>
          </p:nvPr>
        </p:nvSpPr>
        <p:spPr/>
        <p:txBody>
          <a:bodyPr/>
          <a:lstStyle/>
          <a:p>
            <a:fld id="{BD2F25B1-772B-4657-B612-956E12C3ADD2}" type="slidenum">
              <a:rPr lang="en-IN" smtClean="0"/>
              <a:t>72</a:t>
            </a:fld>
            <a:endParaRPr lang="en-IN"/>
          </a:p>
        </p:txBody>
      </p:sp>
    </p:spTree>
    <p:extLst>
      <p:ext uri="{BB962C8B-B14F-4D97-AF65-F5344CB8AC3E}">
        <p14:creationId xmlns:p14="http://schemas.microsoft.com/office/powerpoint/2010/main" val="26019687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737686"/>
            <a:ext cx="10446802" cy="5265237"/>
          </a:xfrm>
          <a:prstGeom prst="rect">
            <a:avLst/>
          </a:prstGeom>
          <a:noFill/>
          <a:ln w="9525">
            <a:noFill/>
            <a:miter lim="800000"/>
            <a:headEnd/>
            <a:tailEnd/>
          </a:ln>
        </p:spPr>
        <p:txBody>
          <a:bodyPr lIns="0" tIns="7316" rIns="0" bIns="0">
            <a:spAutoFit/>
          </a:bodyPr>
          <a:lstStyle/>
          <a:p>
            <a:pPr marL="7701">
              <a:spcBef>
                <a:spcPts val="61"/>
              </a:spcBef>
              <a:tabLst>
                <a:tab pos="3931503" algn="l"/>
              </a:tabLst>
              <a:defRPr/>
            </a:pPr>
            <a:r>
              <a:rPr lang="en-US" altLang="en-US" sz="2200" dirty="0">
                <a:latin typeface="Playfair Display" charset="0"/>
              </a:rPr>
              <a:t>#include &lt;</a:t>
            </a:r>
            <a:r>
              <a:rPr lang="en-US" altLang="en-US" sz="2200" dirty="0" err="1">
                <a:latin typeface="Playfair Display" charset="0"/>
              </a:rPr>
              <a:t>iostream</a:t>
            </a:r>
            <a:r>
              <a:rPr lang="en-US" altLang="en-US" sz="2200" dirty="0">
                <a:latin typeface="Playfair Display" charset="0"/>
              </a:rPr>
              <a:t>&gt;</a:t>
            </a:r>
          </a:p>
          <a:p>
            <a:pPr marL="7701">
              <a:spcBef>
                <a:spcPts val="61"/>
              </a:spcBef>
              <a:tabLst>
                <a:tab pos="3931503" algn="l"/>
              </a:tabLst>
              <a:defRPr/>
            </a:pPr>
            <a:r>
              <a:rPr lang="en-US" altLang="en-US" sz="2200" dirty="0">
                <a:latin typeface="Playfair Display" charset="0"/>
              </a:rPr>
              <a:t>using namespace </a:t>
            </a:r>
            <a:r>
              <a:rPr lang="en-US" altLang="en-US" sz="2200" dirty="0" err="1">
                <a:latin typeface="Playfair Display" charset="0"/>
              </a:rPr>
              <a:t>std</a:t>
            </a: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 </a:t>
            </a:r>
          </a:p>
          <a:p>
            <a:pPr marL="7701">
              <a:spcBef>
                <a:spcPts val="61"/>
              </a:spcBef>
              <a:tabLst>
                <a:tab pos="3931503" algn="l"/>
              </a:tabLst>
              <a:defRPr/>
            </a:pPr>
            <a:r>
              <a:rPr lang="en-US" altLang="en-US" sz="2200" dirty="0">
                <a:latin typeface="Playfair Display" charset="0"/>
              </a:rPr>
              <a:t>// Global variable declaration:</a:t>
            </a:r>
          </a:p>
          <a:p>
            <a:pPr marL="7701">
              <a:spcBef>
                <a:spcPts val="61"/>
              </a:spcBef>
              <a:tabLst>
                <a:tab pos="3931503" algn="l"/>
              </a:tabLst>
              <a:defRPr/>
            </a:pPr>
            <a:r>
              <a:rPr lang="en-US" altLang="en-US" sz="2200" dirty="0" err="1">
                <a:latin typeface="Playfair Display" charset="0"/>
              </a:rPr>
              <a:t>int</a:t>
            </a:r>
            <a:r>
              <a:rPr lang="en-US" altLang="en-US" sz="2200" dirty="0">
                <a:latin typeface="Playfair Display" charset="0"/>
              </a:rPr>
              <a:t> g = 20;</a:t>
            </a:r>
          </a:p>
          <a:p>
            <a:pPr marL="7701">
              <a:spcBef>
                <a:spcPts val="61"/>
              </a:spcBef>
              <a:tabLst>
                <a:tab pos="3931503" algn="l"/>
              </a:tabLst>
              <a:defRPr/>
            </a:pPr>
            <a:r>
              <a:rPr lang="en-US" altLang="en-US" sz="2200" dirty="0">
                <a:latin typeface="Playfair Display" charset="0"/>
              </a:rPr>
              <a:t> </a:t>
            </a:r>
          </a:p>
          <a:p>
            <a:pPr marL="7701">
              <a:spcBef>
                <a:spcPts val="61"/>
              </a:spcBef>
              <a:tabLst>
                <a:tab pos="3931503" algn="l"/>
              </a:tabLst>
              <a:defRPr/>
            </a:pPr>
            <a:r>
              <a:rPr lang="en-US" altLang="en-US" sz="2200" dirty="0" err="1">
                <a:latin typeface="Playfair Display" charset="0"/>
              </a:rPr>
              <a:t>int</a:t>
            </a:r>
            <a:r>
              <a:rPr lang="en-US" altLang="en-US" sz="2200" dirty="0">
                <a:latin typeface="Playfair Display" charset="0"/>
              </a:rPr>
              <a:t> main ()</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  // Local variable declaration:</a:t>
            </a:r>
          </a:p>
          <a:p>
            <a:pPr marL="7701">
              <a:spcBef>
                <a:spcPts val="61"/>
              </a:spcBef>
              <a:tabLst>
                <a:tab pos="3931503" algn="l"/>
              </a:tabLst>
              <a:defRPr/>
            </a:pPr>
            <a:r>
              <a:rPr lang="en-US" altLang="en-US" sz="2200" dirty="0">
                <a:latin typeface="Playfair Display" charset="0"/>
              </a:rPr>
              <a:t>  </a:t>
            </a:r>
            <a:r>
              <a:rPr lang="en-US" altLang="en-US" sz="2200" dirty="0" err="1">
                <a:latin typeface="Playfair Display" charset="0"/>
              </a:rPr>
              <a:t>int</a:t>
            </a:r>
            <a:r>
              <a:rPr lang="en-US" altLang="en-US" sz="2200" dirty="0">
                <a:latin typeface="Playfair Display" charset="0"/>
              </a:rPr>
              <a:t> g = 10;</a:t>
            </a:r>
          </a:p>
          <a:p>
            <a:pPr marL="7701">
              <a:spcBef>
                <a:spcPts val="61"/>
              </a:spcBef>
              <a:tabLst>
                <a:tab pos="3931503" algn="l"/>
              </a:tabLst>
              <a:defRPr/>
            </a:pPr>
            <a:r>
              <a:rPr lang="en-US" altLang="en-US" sz="2200" dirty="0" err="1">
                <a:latin typeface="Playfair Display" charset="0"/>
              </a:rPr>
              <a:t>Printf</a:t>
            </a:r>
            <a:r>
              <a:rPr lang="en-US" altLang="en-US" sz="2200" dirty="0">
                <a:latin typeface="Playfair Display" charset="0"/>
              </a:rPr>
              <a:t>(“%</a:t>
            </a:r>
            <a:r>
              <a:rPr lang="en-US" altLang="en-US" sz="2200" dirty="0" err="1">
                <a:latin typeface="Playfair Display" charset="0"/>
              </a:rPr>
              <a:t>d:,g</a:t>
            </a: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   return 0;</a:t>
            </a:r>
          </a:p>
          <a:p>
            <a:pPr marL="7701">
              <a:spcBef>
                <a:spcPts val="61"/>
              </a:spcBef>
              <a:tabLst>
                <a:tab pos="3931503" algn="l"/>
              </a:tabLst>
              <a:defRPr/>
            </a:pPr>
            <a:r>
              <a:rPr lang="en-US" altLang="en-US" sz="2200" dirty="0">
                <a:latin typeface="Playfair Display" charset="0"/>
              </a:rPr>
              <a:t>}</a:t>
            </a:r>
          </a:p>
          <a:p>
            <a:pPr marL="7701">
              <a:spcBef>
                <a:spcPts val="61"/>
              </a:spcBef>
              <a:tabLst>
                <a:tab pos="3931503" algn="l"/>
              </a:tabLst>
              <a:defRPr/>
            </a:pPr>
            <a:r>
              <a:rPr lang="en-US" altLang="en-US" sz="2200" dirty="0">
                <a:latin typeface="Playfair Display" charset="0"/>
              </a:rPr>
              <a:t>When the above code is compiled and executed, it produces the following result:</a:t>
            </a:r>
          </a:p>
          <a:p>
            <a:pPr marL="7701">
              <a:spcBef>
                <a:spcPts val="61"/>
              </a:spcBef>
              <a:tabLst>
                <a:tab pos="3931503" algn="l"/>
              </a:tabLst>
              <a:defRPr/>
            </a:pPr>
            <a:r>
              <a:rPr lang="en-US" altLang="en-US" sz="2200" dirty="0">
                <a:latin typeface="Playfair Display" charset="0"/>
              </a:rPr>
              <a:t>10</a:t>
            </a: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9FF613F2-3B62-0271-B0FE-810DC6ECC7A7}"/>
              </a:ext>
            </a:extLst>
          </p:cNvPr>
          <p:cNvSpPr>
            <a:spLocks noGrp="1"/>
          </p:cNvSpPr>
          <p:nvPr>
            <p:ph type="sldNum" sz="quarter" idx="12"/>
          </p:nvPr>
        </p:nvSpPr>
        <p:spPr/>
        <p:txBody>
          <a:bodyPr/>
          <a:lstStyle/>
          <a:p>
            <a:fld id="{BD2F25B1-772B-4657-B612-956E12C3ADD2}" type="slidenum">
              <a:rPr lang="en-IN" smtClean="0"/>
              <a:t>73</a:t>
            </a:fld>
            <a:endParaRPr lang="en-IN"/>
          </a:p>
        </p:txBody>
      </p:sp>
    </p:spTree>
    <p:extLst>
      <p:ext uri="{BB962C8B-B14F-4D97-AF65-F5344CB8AC3E}">
        <p14:creationId xmlns:p14="http://schemas.microsoft.com/office/powerpoint/2010/main" val="42307858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916881" y="3188380"/>
            <a:ext cx="10446802" cy="692062"/>
          </a:xfrm>
          <a:prstGeom prst="rect">
            <a:avLst/>
          </a:prstGeom>
          <a:noFill/>
          <a:ln w="9525">
            <a:noFill/>
            <a:miter lim="800000"/>
            <a:headEnd/>
            <a:tailEnd/>
          </a:ln>
        </p:spPr>
        <p:txBody>
          <a:bodyPr lIns="0" tIns="7316" rIns="0" bIns="0">
            <a:spAutoFit/>
          </a:bodyPr>
          <a:lstStyle/>
          <a:p>
            <a:pPr marL="7701" algn="ctr">
              <a:spcBef>
                <a:spcPts val="61"/>
              </a:spcBef>
              <a:tabLst>
                <a:tab pos="3931503" algn="l"/>
              </a:tabLst>
              <a:defRPr/>
            </a:pPr>
            <a:r>
              <a:rPr lang="en-US" altLang="en-US" sz="2426" b="1" dirty="0">
                <a:solidFill>
                  <a:srgbClr val="005893"/>
                </a:solidFill>
                <a:latin typeface="Playfair Display" charset="0"/>
              </a:rPr>
              <a:t>END of UNIT-II</a:t>
            </a:r>
            <a:endParaRPr lang="en-US" altLang="en-US" sz="2426" dirty="0">
              <a:solidFill>
                <a:srgbClr val="005893"/>
              </a:solidFill>
              <a:latin typeface="Playfair Display" charset="0"/>
            </a:endParaRPr>
          </a:p>
          <a:p>
            <a:pPr marL="7701" algn="ctr">
              <a:spcBef>
                <a:spcPts val="61"/>
              </a:spcBef>
              <a:tabLst>
                <a:tab pos="3931503" algn="l"/>
              </a:tabLst>
              <a:defRPr/>
            </a:pPr>
            <a:endParaRPr lang="en-US" altLang="en-US" sz="1940" dirty="0">
              <a:solidFill>
                <a:srgbClr val="005893"/>
              </a:solidFill>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19F29056-790A-ED62-0A0E-4183EBCC66EB}"/>
              </a:ext>
            </a:extLst>
          </p:cNvPr>
          <p:cNvSpPr>
            <a:spLocks noGrp="1"/>
          </p:cNvSpPr>
          <p:nvPr>
            <p:ph type="sldNum" sz="quarter" idx="12"/>
          </p:nvPr>
        </p:nvSpPr>
        <p:spPr/>
        <p:txBody>
          <a:bodyPr/>
          <a:lstStyle/>
          <a:p>
            <a:fld id="{BD2F25B1-772B-4657-B612-956E12C3ADD2}" type="slidenum">
              <a:rPr lang="en-IN" smtClean="0"/>
              <a:t>74</a:t>
            </a:fld>
            <a:endParaRPr lang="en-IN"/>
          </a:p>
        </p:txBody>
      </p:sp>
    </p:spTree>
    <p:extLst>
      <p:ext uri="{BB962C8B-B14F-4D97-AF65-F5344CB8AC3E}">
        <p14:creationId xmlns:p14="http://schemas.microsoft.com/office/powerpoint/2010/main" val="262609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1" name="내용 개체 틀 2"/>
          <p:cNvSpPr>
            <a:spLocks noGrp="1" noChangeArrowheads="1"/>
          </p:cNvSpPr>
          <p:nvPr>
            <p:ph idx="1"/>
          </p:nvPr>
        </p:nvSpPr>
        <p:spPr>
          <a:xfrm>
            <a:off x="1561171" y="2001640"/>
            <a:ext cx="9545443" cy="4525963"/>
          </a:xfrm>
        </p:spPr>
        <p:txBody>
          <a:bodyPr>
            <a:noAutofit/>
          </a:bodyPr>
          <a:lstStyle/>
          <a:p>
            <a:endParaRPr lang="en-US" altLang="ko-KR" sz="2400" dirty="0"/>
          </a:p>
          <a:p>
            <a:endParaRPr lang="en-US" altLang="ko-KR" sz="2400" dirty="0"/>
          </a:p>
          <a:p>
            <a:endParaRPr lang="en-US" altLang="ko-KR" sz="2400" dirty="0"/>
          </a:p>
          <a:p>
            <a:endParaRPr lang="en-US" altLang="ko-KR" sz="2400" dirty="0"/>
          </a:p>
          <a:p>
            <a:endParaRPr lang="en-US" altLang="ko-KR" sz="2400" dirty="0"/>
          </a:p>
          <a:p>
            <a:r>
              <a:rPr lang="en-US" altLang="ko-KR" sz="2400" dirty="0"/>
              <a:t>The C program starting point : </a:t>
            </a:r>
            <a:r>
              <a:rPr lang="en-US" altLang="ko-KR" sz="2400" b="1" dirty="0">
                <a:latin typeface="Courier New" panose="02070309020205020404" pitchFamily="49" charset="0"/>
                <a:cs typeface="Courier New" panose="02070309020205020404" pitchFamily="49" charset="0"/>
              </a:rPr>
              <a:t>main()</a:t>
            </a:r>
            <a:r>
              <a:rPr lang="en-US" altLang="ko-KR" sz="2400" b="1" dirty="0"/>
              <a:t>.</a:t>
            </a:r>
          </a:p>
          <a:p>
            <a:r>
              <a:rPr lang="en-US" altLang="ko-KR" sz="2400" b="1" dirty="0">
                <a:latin typeface="Courier New" panose="02070309020205020404" pitchFamily="49" charset="0"/>
                <a:cs typeface="Courier New" panose="02070309020205020404" pitchFamily="49" charset="0"/>
              </a:rPr>
              <a:t>main() {} </a:t>
            </a:r>
            <a:r>
              <a:rPr lang="en-US" altLang="ko-KR" sz="2400" dirty="0"/>
              <a:t>indicates where the program actually starts and ends. </a:t>
            </a:r>
          </a:p>
          <a:p>
            <a:r>
              <a:rPr lang="en-US" altLang="ko-KR" sz="2400" dirty="0"/>
              <a:t>In general, braces {} are used throughout C to enclose a block of statements to be treated as a unit. </a:t>
            </a:r>
          </a:p>
          <a:p>
            <a:r>
              <a:rPr lang="en-US" altLang="ko-KR" sz="2400" b="1" i="1" dirty="0">
                <a:solidFill>
                  <a:srgbClr val="FF0000"/>
                </a:solidFill>
              </a:rPr>
              <a:t>COMMON ERROR: unbalanced number of open and close curly brackets!</a:t>
            </a:r>
            <a:endParaRPr lang="ko-KR" altLang="en-US" sz="2400" dirty="0">
              <a:solidFill>
                <a:srgbClr val="FF0000"/>
              </a:solidFill>
            </a:endParaRPr>
          </a:p>
        </p:txBody>
      </p:sp>
      <p:sp>
        <p:nvSpPr>
          <p:cNvPr id="22" name="TextBox 21"/>
          <p:cNvSpPr txBox="1"/>
          <p:nvPr/>
        </p:nvSpPr>
        <p:spPr>
          <a:xfrm>
            <a:off x="2261959" y="1758753"/>
            <a:ext cx="5072062" cy="2308225"/>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#include &lt;</a:t>
            </a:r>
            <a:r>
              <a:rPr lang="en-US" altLang="ko-KR" b="1" dirty="0" err="1">
                <a:latin typeface="Courier New" pitchFamily="49" charset="0"/>
                <a:ea typeface="굴림" charset="-127"/>
                <a:cs typeface="Courier New" pitchFamily="49" charset="0"/>
              </a:rPr>
              <a:t>stdio.h</a:t>
            </a:r>
            <a:r>
              <a:rPr lang="en-US" altLang="ko-KR" b="1" dirty="0">
                <a:latin typeface="Courier New" pitchFamily="49" charset="0"/>
                <a:ea typeface="굴림" charset="-127"/>
                <a:cs typeface="Courier New" pitchFamily="49" charset="0"/>
              </a:rPr>
              <a:t>&gt;</a:t>
            </a:r>
          </a:p>
          <a:p>
            <a:pPr eaLnBrk="1" latinLnBrk="1" hangingPunct="1">
              <a:defRPr/>
            </a:pPr>
            <a:r>
              <a:rPr lang="en-US" altLang="ko-KR" b="1" dirty="0" err="1">
                <a:latin typeface="Courier New" pitchFamily="49" charset="0"/>
                <a:ea typeface="굴림" charset="-127"/>
                <a:cs typeface="Courier New" pitchFamily="49" charset="0"/>
              </a:rPr>
              <a:t>int</a:t>
            </a:r>
            <a:r>
              <a:rPr lang="en-US" altLang="ko-KR" b="1" dirty="0">
                <a:latin typeface="Courier New" pitchFamily="49" charset="0"/>
                <a:ea typeface="굴림" charset="-127"/>
                <a:cs typeface="Courier New" pitchFamily="49" charset="0"/>
              </a:rPr>
              <a:t> main()</a:t>
            </a:r>
          </a:p>
          <a:p>
            <a:pPr eaLnBrk="1" latinLnBrk="1" hangingPunct="1">
              <a:defRPr/>
            </a:pPr>
            <a:r>
              <a:rPr lang="en-US" altLang="ko-KR" b="1" dirty="0">
                <a:latin typeface="Courier New" pitchFamily="49" charset="0"/>
                <a:ea typeface="굴림" charset="-127"/>
                <a:cs typeface="Courier New" pitchFamily="49" charset="0"/>
              </a:rPr>
              <a:t>{</a:t>
            </a:r>
          </a:p>
          <a:p>
            <a:pPr eaLnBrk="1" latinLnBrk="1" hangingPunct="1">
              <a:defRPr/>
            </a:pPr>
            <a:r>
              <a:rPr lang="en-US" altLang="ko-KR" b="1" dirty="0">
                <a:latin typeface="Courier New" pitchFamily="49" charset="0"/>
                <a:ea typeface="굴림" charset="-127"/>
                <a:cs typeface="Courier New" pitchFamily="49" charset="0"/>
              </a:rPr>
              <a:t>	/* My first program */</a:t>
            </a:r>
          </a:p>
          <a:p>
            <a:pPr eaLnBrk="1" latinLnBrk="1" hangingPunct="1">
              <a:defRPr/>
            </a:pPr>
            <a:r>
              <a:rPr lang="en-US" altLang="ko-KR" b="1" dirty="0">
                <a:latin typeface="Courier New" pitchFamily="49" charset="0"/>
                <a:ea typeface="굴림" charset="-127"/>
                <a:cs typeface="Courier New" pitchFamily="49" charset="0"/>
              </a:rPr>
              <a:t>	</a:t>
            </a:r>
            <a:r>
              <a:rPr lang="en-US" altLang="ko-KR" b="1" dirty="0" err="1">
                <a:latin typeface="Courier New" pitchFamily="49" charset="0"/>
                <a:ea typeface="굴림" charset="-127"/>
                <a:cs typeface="Courier New" pitchFamily="49" charset="0"/>
              </a:rPr>
              <a:t>printf</a:t>
            </a:r>
            <a:r>
              <a:rPr lang="en-US" altLang="ko-KR" b="1" dirty="0">
                <a:latin typeface="Courier New" pitchFamily="49" charset="0"/>
                <a:ea typeface="굴림" charset="-127"/>
                <a:cs typeface="Courier New" pitchFamily="49" charset="0"/>
              </a:rPr>
              <a:t>("Hello World! \n");</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return 0;</a:t>
            </a:r>
          </a:p>
          <a:p>
            <a:pPr eaLnBrk="1" latinLnBrk="1" hangingPunct="1">
              <a:defRPr/>
            </a:pPr>
            <a:r>
              <a:rPr lang="en-US" altLang="ko-KR" b="1" dirty="0">
                <a:latin typeface="Courier New" pitchFamily="49" charset="0"/>
                <a:ea typeface="굴림" charset="-127"/>
                <a:cs typeface="Courier New" pitchFamily="49" charset="0"/>
              </a:rPr>
              <a:t>}</a:t>
            </a:r>
            <a:endParaRPr lang="ko-KR" altLang="en-US" dirty="0">
              <a:latin typeface="Courier New" pitchFamily="49" charset="0"/>
              <a:ea typeface="굴림" charset="-127"/>
              <a:cs typeface="Courier New" pitchFamily="49" charset="0"/>
            </a:endParaRPr>
          </a:p>
        </p:txBody>
      </p:sp>
      <p:sp>
        <p:nvSpPr>
          <p:cNvPr id="23" name="TextBox 22"/>
          <p:cNvSpPr txBox="1"/>
          <p:nvPr/>
        </p:nvSpPr>
        <p:spPr>
          <a:xfrm>
            <a:off x="7548334" y="2044503"/>
            <a:ext cx="2786062" cy="1754187"/>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Output :</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Hello World!</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ko-KR" altLang="en-US" dirty="0">
              <a:latin typeface="Courier New" pitchFamily="49" charset="0"/>
              <a:ea typeface="굴림" charset="-127"/>
              <a:cs typeface="Courier New" pitchFamily="49" charset="0"/>
            </a:endParaRPr>
          </a:p>
        </p:txBody>
      </p:sp>
      <p:sp>
        <p:nvSpPr>
          <p:cNvPr id="24" name="제목 1"/>
          <p:cNvSpPr txBox="1">
            <a:spLocks noChangeArrowheads="1"/>
          </p:cNvSpPr>
          <p:nvPr/>
        </p:nvSpPr>
        <p:spPr>
          <a:xfrm>
            <a:off x="1937302" y="6697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u="sng" dirty="0"/>
              <a:t>First Program</a:t>
            </a:r>
            <a:endParaRPr lang="ko-KR" altLang="en-US" b="1" u="sng" dirty="0"/>
          </a:p>
        </p:txBody>
      </p:sp>
      <p:sp>
        <p:nvSpPr>
          <p:cNvPr id="2" name="Slide Number Placeholder 1">
            <a:extLst>
              <a:ext uri="{FF2B5EF4-FFF2-40B4-BE49-F238E27FC236}">
                <a16:creationId xmlns:a16="http://schemas.microsoft.com/office/drawing/2014/main" id="{0A73B2F5-48A8-EDEB-69D3-29EE86477680}"/>
              </a:ext>
            </a:extLst>
          </p:cNvPr>
          <p:cNvSpPr>
            <a:spLocks noGrp="1"/>
          </p:cNvSpPr>
          <p:nvPr>
            <p:ph type="sldNum" sz="quarter" idx="12"/>
          </p:nvPr>
        </p:nvSpPr>
        <p:spPr/>
        <p:txBody>
          <a:bodyPr/>
          <a:lstStyle/>
          <a:p>
            <a:fld id="{BD2F25B1-772B-4657-B612-956E12C3ADD2}" type="slidenum">
              <a:rPr lang="en-IN" smtClean="0"/>
              <a:t>8</a:t>
            </a:fld>
            <a:endParaRPr lang="en-IN"/>
          </a:p>
        </p:txBody>
      </p:sp>
    </p:spTree>
    <p:extLst>
      <p:ext uri="{BB962C8B-B14F-4D97-AF65-F5344CB8AC3E}">
        <p14:creationId xmlns:p14="http://schemas.microsoft.com/office/powerpoint/2010/main" val="366530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TextBox 10"/>
          <p:cNvSpPr txBox="1"/>
          <p:nvPr/>
        </p:nvSpPr>
        <p:spPr>
          <a:xfrm>
            <a:off x="2261959" y="1758753"/>
            <a:ext cx="5072062" cy="2308225"/>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#include &lt;</a:t>
            </a:r>
            <a:r>
              <a:rPr lang="en-US" altLang="ko-KR" b="1" dirty="0" err="1">
                <a:latin typeface="Courier New" pitchFamily="49" charset="0"/>
                <a:ea typeface="굴림" charset="-127"/>
                <a:cs typeface="Courier New" pitchFamily="49" charset="0"/>
              </a:rPr>
              <a:t>stdio.h</a:t>
            </a:r>
            <a:r>
              <a:rPr lang="en-US" altLang="ko-KR" b="1" dirty="0">
                <a:latin typeface="Courier New" pitchFamily="49" charset="0"/>
                <a:ea typeface="굴림" charset="-127"/>
                <a:cs typeface="Courier New" pitchFamily="49" charset="0"/>
              </a:rPr>
              <a:t>&gt;</a:t>
            </a:r>
          </a:p>
          <a:p>
            <a:pPr eaLnBrk="1" latinLnBrk="1" hangingPunct="1">
              <a:defRPr/>
            </a:pPr>
            <a:r>
              <a:rPr lang="en-US" altLang="ko-KR" b="1" dirty="0" err="1">
                <a:latin typeface="Courier New" pitchFamily="49" charset="0"/>
                <a:ea typeface="굴림" charset="-127"/>
                <a:cs typeface="Courier New" pitchFamily="49" charset="0"/>
              </a:rPr>
              <a:t>int</a:t>
            </a:r>
            <a:r>
              <a:rPr lang="en-US" altLang="ko-KR" b="1" dirty="0">
                <a:latin typeface="Courier New" pitchFamily="49" charset="0"/>
                <a:ea typeface="굴림" charset="-127"/>
                <a:cs typeface="Courier New" pitchFamily="49" charset="0"/>
              </a:rPr>
              <a:t> main()</a:t>
            </a:r>
          </a:p>
          <a:p>
            <a:pPr eaLnBrk="1" latinLnBrk="1" hangingPunct="1">
              <a:defRPr/>
            </a:pPr>
            <a:r>
              <a:rPr lang="en-US" altLang="ko-KR" b="1" dirty="0">
                <a:latin typeface="Courier New" pitchFamily="49" charset="0"/>
                <a:ea typeface="굴림" charset="-127"/>
                <a:cs typeface="Courier New" pitchFamily="49" charset="0"/>
              </a:rPr>
              <a:t>{</a:t>
            </a:r>
          </a:p>
          <a:p>
            <a:pPr eaLnBrk="1" latinLnBrk="1" hangingPunct="1">
              <a:defRPr/>
            </a:pPr>
            <a:r>
              <a:rPr lang="en-US" altLang="ko-KR" b="1" dirty="0">
                <a:latin typeface="Courier New" pitchFamily="49" charset="0"/>
                <a:ea typeface="굴림" charset="-127"/>
                <a:cs typeface="Courier New" pitchFamily="49" charset="0"/>
              </a:rPr>
              <a:t>	/* My first program */</a:t>
            </a:r>
          </a:p>
          <a:p>
            <a:pPr eaLnBrk="1" latinLnBrk="1" hangingPunct="1">
              <a:defRPr/>
            </a:pPr>
            <a:r>
              <a:rPr lang="en-US" altLang="ko-KR" b="1" dirty="0">
                <a:latin typeface="Courier New" pitchFamily="49" charset="0"/>
                <a:ea typeface="굴림" charset="-127"/>
                <a:cs typeface="Courier New" pitchFamily="49" charset="0"/>
              </a:rPr>
              <a:t>	</a:t>
            </a:r>
            <a:r>
              <a:rPr lang="en-US" altLang="ko-KR" b="1" dirty="0" err="1">
                <a:latin typeface="Courier New" pitchFamily="49" charset="0"/>
                <a:ea typeface="굴림" charset="-127"/>
                <a:cs typeface="Courier New" pitchFamily="49" charset="0"/>
              </a:rPr>
              <a:t>printf</a:t>
            </a:r>
            <a:r>
              <a:rPr lang="en-US" altLang="ko-KR" b="1" dirty="0">
                <a:latin typeface="Courier New" pitchFamily="49" charset="0"/>
                <a:ea typeface="굴림" charset="-127"/>
                <a:cs typeface="Courier New" pitchFamily="49" charset="0"/>
              </a:rPr>
              <a:t>("Hello World! \n");</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return 0;</a:t>
            </a:r>
          </a:p>
          <a:p>
            <a:pPr eaLnBrk="1" latinLnBrk="1" hangingPunct="1">
              <a:defRPr/>
            </a:pPr>
            <a:r>
              <a:rPr lang="en-US" altLang="ko-KR" b="1" dirty="0">
                <a:latin typeface="Courier New" pitchFamily="49" charset="0"/>
                <a:ea typeface="굴림" charset="-127"/>
                <a:cs typeface="Courier New" pitchFamily="49" charset="0"/>
              </a:rPr>
              <a:t>}</a:t>
            </a:r>
            <a:endParaRPr lang="ko-KR" altLang="en-US" dirty="0">
              <a:latin typeface="Courier New" pitchFamily="49" charset="0"/>
              <a:ea typeface="굴림" charset="-127"/>
              <a:cs typeface="Courier New" pitchFamily="49" charset="0"/>
            </a:endParaRPr>
          </a:p>
        </p:txBody>
      </p:sp>
      <p:sp>
        <p:nvSpPr>
          <p:cNvPr id="13" name="TextBox 12"/>
          <p:cNvSpPr txBox="1"/>
          <p:nvPr/>
        </p:nvSpPr>
        <p:spPr>
          <a:xfrm>
            <a:off x="7548334" y="2044503"/>
            <a:ext cx="2786062" cy="1754187"/>
          </a:xfrm>
          <a:prstGeom prst="rect">
            <a:avLst/>
          </a:prstGeom>
          <a:solidFill>
            <a:schemeClr val="bg2">
              <a:lumMod val="20000"/>
              <a:lumOff val="80000"/>
            </a:schemeClr>
          </a:solidFill>
          <a:ln>
            <a:solidFill>
              <a:schemeClr val="tx1"/>
            </a:solidFill>
          </a:ln>
        </p:spPr>
        <p:txBody>
          <a:bodyPr>
            <a:spAutoFit/>
          </a:bodyPr>
          <a:lstStyle/>
          <a:p>
            <a:pPr eaLnBrk="1" latinLnBrk="1" hangingPunct="1">
              <a:defRPr/>
            </a:pPr>
            <a:r>
              <a:rPr lang="en-US" altLang="ko-KR" b="1" dirty="0">
                <a:latin typeface="Courier New" pitchFamily="49" charset="0"/>
                <a:ea typeface="굴림" charset="-127"/>
                <a:cs typeface="Courier New" pitchFamily="49" charset="0"/>
              </a:rPr>
              <a:t>Output :</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r>
              <a:rPr lang="en-US" altLang="ko-KR" b="1" dirty="0">
                <a:latin typeface="Courier New" pitchFamily="49" charset="0"/>
                <a:ea typeface="굴림" charset="-127"/>
                <a:cs typeface="Courier New" pitchFamily="49" charset="0"/>
              </a:rPr>
              <a:t> Hello World!</a:t>
            </a: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en-US" altLang="ko-KR" b="1" dirty="0">
              <a:latin typeface="Courier New" pitchFamily="49" charset="0"/>
              <a:ea typeface="굴림" charset="-127"/>
              <a:cs typeface="Courier New" pitchFamily="49" charset="0"/>
            </a:endParaRPr>
          </a:p>
          <a:p>
            <a:pPr eaLnBrk="1" latinLnBrk="1" hangingPunct="1">
              <a:defRPr/>
            </a:pPr>
            <a:endParaRPr lang="ko-KR" altLang="en-US" dirty="0">
              <a:latin typeface="Courier New" pitchFamily="49" charset="0"/>
              <a:ea typeface="굴림" charset="-127"/>
              <a:cs typeface="Courier New" pitchFamily="49" charset="0"/>
            </a:endParaRPr>
          </a:p>
        </p:txBody>
      </p:sp>
      <p:sp>
        <p:nvSpPr>
          <p:cNvPr id="14" name="제목 1"/>
          <p:cNvSpPr txBox="1">
            <a:spLocks noChangeArrowheads="1"/>
          </p:cNvSpPr>
          <p:nvPr/>
        </p:nvSpPr>
        <p:spPr>
          <a:xfrm>
            <a:off x="1937302" y="66971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u="sng" dirty="0"/>
              <a:t>First Program</a:t>
            </a:r>
            <a:endParaRPr lang="ko-KR" altLang="en-US" b="1" u="sng" dirty="0"/>
          </a:p>
        </p:txBody>
      </p:sp>
      <p:sp>
        <p:nvSpPr>
          <p:cNvPr id="16" name="내용 개체 틀 2"/>
          <p:cNvSpPr txBox="1">
            <a:spLocks noChangeArrowheads="1"/>
          </p:cNvSpPr>
          <p:nvPr/>
        </p:nvSpPr>
        <p:spPr bwMode="auto">
          <a:xfrm>
            <a:off x="334536" y="2482420"/>
            <a:ext cx="11601612" cy="374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t" latinLnBrk="1" hangingPunct="0">
              <a:spcBef>
                <a:spcPct val="20000"/>
              </a:spcBef>
              <a:spcAft>
                <a:spcPct val="0"/>
              </a:spcAft>
              <a:buClr>
                <a:schemeClr val="hlink"/>
              </a:buClr>
              <a:buSzPct val="80000"/>
              <a:buFont typeface="Wingdings" panose="05000000000000000000" pitchFamily="2" charset="2"/>
              <a:buChar char="n"/>
              <a:defRPr kumimoji="1" sz="3000">
                <a:solidFill>
                  <a:schemeClr val="tx1"/>
                </a:solidFill>
                <a:latin typeface="+mn-lt"/>
                <a:ea typeface="+mn-ea"/>
                <a:cs typeface="+mn-cs"/>
              </a:defRPr>
            </a:lvl1pPr>
            <a:lvl2pPr marL="742950" indent="-285750" algn="l" rtl="0" eaLnBrk="0" fontAlgn="t" latinLnBrk="1" hangingPunct="0">
              <a:spcBef>
                <a:spcPct val="20000"/>
              </a:spcBef>
              <a:spcAft>
                <a:spcPct val="0"/>
              </a:spcAft>
              <a:buClr>
                <a:schemeClr val="accent2"/>
              </a:buClr>
              <a:buSzPct val="70000"/>
              <a:buFont typeface="Wingdings" panose="05000000000000000000" pitchFamily="2" charset="2"/>
              <a:buChar char="n"/>
              <a:defRPr kumimoji="1" sz="2600">
                <a:solidFill>
                  <a:schemeClr val="tx1"/>
                </a:solidFill>
                <a:latin typeface="+mn-lt"/>
                <a:ea typeface="+mn-ea"/>
                <a:cs typeface="+mn-cs"/>
              </a:defRPr>
            </a:lvl2pPr>
            <a:lvl3pPr marL="1143000" indent="-228600" algn="l" rtl="0" eaLnBrk="0" fontAlgn="t" latinLnBrk="1" hangingPunct="0">
              <a:spcBef>
                <a:spcPct val="20000"/>
              </a:spcBef>
              <a:spcAft>
                <a:spcPct val="0"/>
              </a:spcAft>
              <a:buClr>
                <a:schemeClr val="accent1"/>
              </a:buClr>
              <a:buSzPct val="70000"/>
              <a:buFont typeface="Wingdings" panose="05000000000000000000" pitchFamily="2" charset="2"/>
              <a:buChar char="n"/>
              <a:defRPr kumimoji="1" sz="2300">
                <a:solidFill>
                  <a:schemeClr val="tx1"/>
                </a:solidFill>
                <a:latin typeface="+mn-lt"/>
                <a:ea typeface="+mn-ea"/>
                <a:cs typeface="+mn-cs"/>
              </a:defRPr>
            </a:lvl3pPr>
            <a:lvl4pPr marL="1600200" indent="-228600" algn="l" rtl="0" eaLnBrk="0" fontAlgn="t" latinLnBrk="1" hangingPunct="0">
              <a:spcBef>
                <a:spcPct val="20000"/>
              </a:spcBef>
              <a:spcAft>
                <a:spcPct val="0"/>
              </a:spcAft>
              <a:buClr>
                <a:schemeClr val="folHlink"/>
              </a:buClr>
              <a:buSzPct val="70000"/>
              <a:buFont typeface="Wingdings" panose="05000000000000000000" pitchFamily="2" charset="2"/>
              <a:buChar char="n"/>
              <a:defRPr kumimoji="1" sz="2000">
                <a:solidFill>
                  <a:schemeClr val="tx1"/>
                </a:solidFill>
                <a:latin typeface="+mn-lt"/>
                <a:ea typeface="+mn-ea"/>
                <a:cs typeface="+mn-cs"/>
              </a:defRPr>
            </a:lvl4pPr>
            <a:lvl5pPr marL="2057400" indent="-228600" algn="l" rtl="0" eaLnBrk="0" fontAlgn="t" latinLnBrk="1" hangingPunct="0">
              <a:spcBef>
                <a:spcPct val="20000"/>
              </a:spcBef>
              <a:spcAft>
                <a:spcPct val="0"/>
              </a:spcAft>
              <a:buClr>
                <a:schemeClr val="folHlink"/>
              </a:buClr>
              <a:buSzPct val="70000"/>
              <a:buFont typeface="Wingdings" panose="05000000000000000000" pitchFamily="2" charset="2"/>
              <a:buChar char="n"/>
              <a:defRPr kumimoji="1" sz="2000">
                <a:solidFill>
                  <a:schemeClr val="tx1"/>
                </a:solidFill>
                <a:latin typeface="+mn-lt"/>
                <a:ea typeface="+mn-ea"/>
                <a:cs typeface="+mn-cs"/>
              </a:defRPr>
            </a:lvl5pPr>
            <a:lvl6pPr marL="2514600" indent="-228600" algn="l" rtl="0" fontAlgn="t" latinLnBrk="1">
              <a:spcBef>
                <a:spcPct val="20000"/>
              </a:spcBef>
              <a:spcAft>
                <a:spcPct val="0"/>
              </a:spcAft>
              <a:buClr>
                <a:schemeClr val="folHlink"/>
              </a:buClr>
              <a:buSzPct val="70000"/>
              <a:buFont typeface="Wingdings" pitchFamily="2" charset="2"/>
              <a:buChar char="n"/>
              <a:defRPr kumimoji="1" sz="2000">
                <a:solidFill>
                  <a:schemeClr val="tx1"/>
                </a:solidFill>
                <a:latin typeface="+mn-lt"/>
                <a:ea typeface="+mn-ea"/>
                <a:cs typeface="+mn-cs"/>
              </a:defRPr>
            </a:lvl6pPr>
            <a:lvl7pPr marL="2971800" indent="-228600" algn="l" rtl="0" fontAlgn="t" latinLnBrk="1">
              <a:spcBef>
                <a:spcPct val="20000"/>
              </a:spcBef>
              <a:spcAft>
                <a:spcPct val="0"/>
              </a:spcAft>
              <a:buClr>
                <a:schemeClr val="folHlink"/>
              </a:buClr>
              <a:buSzPct val="70000"/>
              <a:buFont typeface="Wingdings" pitchFamily="2" charset="2"/>
              <a:buChar char="n"/>
              <a:defRPr kumimoji="1" sz="2000">
                <a:solidFill>
                  <a:schemeClr val="tx1"/>
                </a:solidFill>
                <a:latin typeface="+mn-lt"/>
                <a:ea typeface="+mn-ea"/>
                <a:cs typeface="+mn-cs"/>
              </a:defRPr>
            </a:lvl7pPr>
            <a:lvl8pPr marL="3429000" indent="-228600" algn="l" rtl="0" fontAlgn="t" latinLnBrk="1">
              <a:spcBef>
                <a:spcPct val="20000"/>
              </a:spcBef>
              <a:spcAft>
                <a:spcPct val="0"/>
              </a:spcAft>
              <a:buClr>
                <a:schemeClr val="folHlink"/>
              </a:buClr>
              <a:buSzPct val="70000"/>
              <a:buFont typeface="Wingdings" pitchFamily="2" charset="2"/>
              <a:buChar char="n"/>
              <a:defRPr kumimoji="1" sz="2000">
                <a:solidFill>
                  <a:schemeClr val="tx1"/>
                </a:solidFill>
                <a:latin typeface="+mn-lt"/>
                <a:ea typeface="+mn-ea"/>
                <a:cs typeface="+mn-cs"/>
              </a:defRPr>
            </a:lvl8pPr>
            <a:lvl9pPr marL="3886200" indent="-228600" algn="l" rtl="0" fontAlgn="t" latinLnBrk="1">
              <a:spcBef>
                <a:spcPct val="20000"/>
              </a:spcBef>
              <a:spcAft>
                <a:spcPct val="0"/>
              </a:spcAft>
              <a:buClr>
                <a:schemeClr val="folHlink"/>
              </a:buClr>
              <a:buSzPct val="70000"/>
              <a:buFont typeface="Wingdings" pitchFamily="2" charset="2"/>
              <a:buChar char="n"/>
              <a:defRPr kumimoji="1" sz="2000">
                <a:solidFill>
                  <a:schemeClr val="tx1"/>
                </a:solidFill>
                <a:latin typeface="+mn-lt"/>
                <a:ea typeface="+mn-ea"/>
                <a:cs typeface="+mn-cs"/>
              </a:defRPr>
            </a:lvl9pPr>
          </a:lstStyle>
          <a:p>
            <a:pPr marL="342900" marR="0" lvl="0" indent="-342900" algn="l" defTabSz="914400" rtl="0" eaLnBrk="0" fontAlgn="t" latinLnBrk="1" hangingPunct="0">
              <a:lnSpc>
                <a:spcPct val="100000"/>
              </a:lnSpc>
              <a:spcBef>
                <a:spcPct val="20000"/>
              </a:spcBef>
              <a:spcAft>
                <a:spcPct val="0"/>
              </a:spcAft>
              <a:buClr>
                <a:srgbClr val="EBA9D0"/>
              </a:buClr>
              <a:buSzPct val="80000"/>
              <a:buFont typeface="Wingdings" panose="05000000000000000000" pitchFamily="2" charset="2"/>
              <a:buChar char="n"/>
              <a:tabLst/>
              <a:defRPr/>
            </a:pPr>
            <a:endParaRPr kumimoji="1" lang="en-US" altLang="ko-KR" sz="2400" b="1" i="0" u="none" strike="noStrike" kern="0" cap="none" spc="0" normalizeH="0" baseline="0" noProof="0" dirty="0">
              <a:ln>
                <a:noFill/>
              </a:ln>
              <a:solidFill>
                <a:srgbClr val="000000"/>
              </a:solidFill>
              <a:effectLst/>
              <a:uLnTx/>
              <a:uFillTx/>
              <a:ea typeface="굴림"/>
              <a:cs typeface="Arial"/>
            </a:endParaRPr>
          </a:p>
          <a:p>
            <a:pPr marL="342900" marR="0" lvl="0" indent="-342900" algn="l" defTabSz="914400" rtl="0" eaLnBrk="0" fontAlgn="t" latinLnBrk="1" hangingPunct="0">
              <a:lnSpc>
                <a:spcPct val="100000"/>
              </a:lnSpc>
              <a:spcBef>
                <a:spcPct val="20000"/>
              </a:spcBef>
              <a:spcAft>
                <a:spcPct val="0"/>
              </a:spcAft>
              <a:buClr>
                <a:srgbClr val="EBA9D0"/>
              </a:buClr>
              <a:buSzPct val="80000"/>
              <a:buFont typeface="Wingdings" panose="05000000000000000000" pitchFamily="2" charset="2"/>
              <a:buChar char="n"/>
              <a:tabLst/>
              <a:defRPr/>
            </a:pPr>
            <a:endParaRPr kumimoji="1" lang="en-US" altLang="ko-KR" sz="2400" b="1" i="0" u="none" strike="noStrike" kern="0" cap="none" spc="0" normalizeH="0" baseline="0" noProof="0" dirty="0">
              <a:ln>
                <a:noFill/>
              </a:ln>
              <a:solidFill>
                <a:srgbClr val="000000"/>
              </a:solidFill>
              <a:effectLst/>
              <a:uLnTx/>
              <a:uFillTx/>
              <a:ea typeface="굴림"/>
              <a:cs typeface="Arial"/>
            </a:endParaRPr>
          </a:p>
          <a:p>
            <a:pPr marL="342900" marR="0" lvl="0" indent="-342900" algn="l" defTabSz="914400" rtl="0" eaLnBrk="0" fontAlgn="t" latinLnBrk="1" hangingPunct="0">
              <a:lnSpc>
                <a:spcPct val="100000"/>
              </a:lnSpc>
              <a:spcBef>
                <a:spcPct val="20000"/>
              </a:spcBef>
              <a:spcAft>
                <a:spcPct val="0"/>
              </a:spcAft>
              <a:buClr>
                <a:srgbClr val="EBA9D0"/>
              </a:buClr>
              <a:buSzPct val="80000"/>
              <a:buFont typeface="Wingdings" panose="05000000000000000000" pitchFamily="2" charset="2"/>
              <a:buChar char="n"/>
              <a:tabLst/>
              <a:defRPr/>
            </a:pPr>
            <a:endParaRPr kumimoji="1" lang="en-US" altLang="ko-KR" sz="2400" b="1" i="0" u="none" strike="noStrike" kern="0" cap="none" spc="0" normalizeH="0" baseline="0" noProof="0" dirty="0">
              <a:ln>
                <a:noFill/>
              </a:ln>
              <a:solidFill>
                <a:srgbClr val="000000"/>
              </a:solidFill>
              <a:effectLst/>
              <a:uLnTx/>
              <a:uFillTx/>
              <a:ea typeface="굴림"/>
              <a:cs typeface="Arial"/>
            </a:endParaRPr>
          </a:p>
          <a:p>
            <a:pPr marL="342900" marR="0" lvl="0" indent="-342900" algn="l" defTabSz="914400" rtl="0" eaLnBrk="0" fontAlgn="t" latinLnBrk="1" hangingPunct="0">
              <a:lnSpc>
                <a:spcPct val="100000"/>
              </a:lnSpc>
              <a:spcBef>
                <a:spcPct val="20000"/>
              </a:spcBef>
              <a:spcAft>
                <a:spcPct val="0"/>
              </a:spcAft>
              <a:buClr>
                <a:srgbClr val="EBA9D0"/>
              </a:buClr>
              <a:buSzPct val="80000"/>
              <a:buFont typeface="Wingdings" panose="05000000000000000000" pitchFamily="2" charset="2"/>
              <a:buChar char="n"/>
              <a:tabLst/>
              <a:defRPr/>
            </a:pPr>
            <a:endParaRPr kumimoji="1" lang="en-US" altLang="ko-KR" sz="2400" b="1" i="0" u="none" strike="noStrike" kern="0" cap="none" spc="0" normalizeH="0" baseline="0" noProof="0" dirty="0">
              <a:ln>
                <a:noFill/>
              </a:ln>
              <a:solidFill>
                <a:srgbClr val="000000"/>
              </a:solidFill>
              <a:effectLst/>
              <a:uLnTx/>
              <a:uFillTx/>
              <a:ea typeface="굴림"/>
              <a:cs typeface="Arial"/>
            </a:endParaRPr>
          </a:p>
          <a:p>
            <a:pPr marL="342900" marR="0" lvl="0" indent="-342900" algn="l" defTabSz="914400" rtl="0" eaLnBrk="0" fontAlgn="t" latinLnBrk="1" hangingPunct="0">
              <a:lnSpc>
                <a:spcPct val="100000"/>
              </a:lnSpc>
              <a:spcBef>
                <a:spcPct val="20000"/>
              </a:spcBef>
              <a:spcAft>
                <a:spcPct val="0"/>
              </a:spcAft>
              <a:buClr>
                <a:srgbClr val="EBA9D0"/>
              </a:buClr>
              <a:buSzPct val="80000"/>
              <a:buFont typeface="Wingdings" panose="05000000000000000000" pitchFamily="2" charset="2"/>
              <a:buChar char="n"/>
              <a:tabLst/>
              <a:defRPr/>
            </a:pPr>
            <a:r>
              <a:rPr kumimoji="1" lang="en-US" altLang="ko-KR" sz="2400" b="1" i="0" u="none" strike="noStrike" kern="0" cap="none" spc="0" normalizeH="0" baseline="0" noProof="0" dirty="0">
                <a:ln>
                  <a:noFill/>
                </a:ln>
                <a:solidFill>
                  <a:srgbClr val="000000"/>
                </a:solidFill>
                <a:effectLst/>
                <a:uLnTx/>
                <a:uFillTx/>
                <a:ea typeface="굴림"/>
                <a:cs typeface="Arial"/>
              </a:rPr>
              <a:t>#include &lt;</a:t>
            </a:r>
            <a:r>
              <a:rPr kumimoji="1" lang="en-US" altLang="ko-KR" sz="2400" b="1" i="0" u="none" strike="noStrike" kern="0" cap="none" spc="0" normalizeH="0" baseline="0" noProof="0" dirty="0" err="1">
                <a:ln>
                  <a:noFill/>
                </a:ln>
                <a:solidFill>
                  <a:srgbClr val="000000"/>
                </a:solidFill>
                <a:effectLst/>
                <a:uLnTx/>
                <a:uFillTx/>
                <a:ea typeface="굴림"/>
                <a:cs typeface="Arial"/>
              </a:rPr>
              <a:t>stdio.h</a:t>
            </a:r>
            <a:r>
              <a:rPr kumimoji="1" lang="en-US" altLang="ko-KR" sz="2400" b="1" i="0" u="none" strike="noStrike" kern="0" cap="none" spc="0" normalizeH="0" baseline="0" noProof="0" dirty="0">
                <a:ln>
                  <a:noFill/>
                </a:ln>
                <a:solidFill>
                  <a:srgbClr val="000000"/>
                </a:solidFill>
                <a:effectLst/>
                <a:uLnTx/>
                <a:uFillTx/>
                <a:ea typeface="굴림"/>
                <a:cs typeface="Arial"/>
              </a:rPr>
              <a:t>&gt; </a:t>
            </a:r>
          </a:p>
          <a:p>
            <a:pPr marL="742950" marR="0" lvl="1" indent="-285750" algn="l" defTabSz="914400" rtl="0" eaLnBrk="0" fontAlgn="t" latinLnBrk="1" hangingPunct="0">
              <a:lnSpc>
                <a:spcPct val="100000"/>
              </a:lnSpc>
              <a:spcBef>
                <a:spcPct val="20000"/>
              </a:spcBef>
              <a:spcAft>
                <a:spcPct val="0"/>
              </a:spcAft>
              <a:buClr>
                <a:srgbClr val="247C41"/>
              </a:buClr>
              <a:buSzPct val="70000"/>
              <a:buFont typeface="Wingdings" panose="05000000000000000000" pitchFamily="2" charset="2"/>
              <a:buChar char="n"/>
              <a:tabLst/>
              <a:defRPr/>
            </a:pPr>
            <a:r>
              <a:rPr kumimoji="1" lang="en-US" altLang="ko-KR" sz="2400" b="0" i="0" u="none" strike="noStrike" kern="0" cap="none" spc="0" normalizeH="0" baseline="0" noProof="0" dirty="0">
                <a:ln>
                  <a:noFill/>
                </a:ln>
                <a:solidFill>
                  <a:srgbClr val="000000"/>
                </a:solidFill>
                <a:effectLst/>
                <a:uLnTx/>
                <a:uFillTx/>
                <a:ea typeface="굴림"/>
                <a:cs typeface="Arial"/>
              </a:rPr>
              <a:t>Including a header file </a:t>
            </a:r>
            <a:r>
              <a:rPr kumimoji="1" lang="en-US" altLang="ko-KR" sz="2400" b="0" i="0" u="none" strike="noStrike" kern="0" cap="none" spc="0" normalizeH="0" baseline="0" noProof="0" dirty="0" err="1">
                <a:ln>
                  <a:noFill/>
                </a:ln>
                <a:solidFill>
                  <a:srgbClr val="000000"/>
                </a:solidFill>
                <a:effectLst/>
                <a:uLnTx/>
                <a:uFillTx/>
                <a:latin typeface="Courier New" panose="02070309020205020404" pitchFamily="49" charset="0"/>
                <a:ea typeface="굴림"/>
                <a:cs typeface="Courier New" panose="02070309020205020404" pitchFamily="49" charset="0"/>
              </a:rPr>
              <a:t>stdio.h</a:t>
            </a:r>
            <a:endParaRPr kumimoji="1" lang="en-US" altLang="ko-KR" sz="2400" b="0" i="0" u="none" strike="noStrike" kern="0" cap="none" spc="0" normalizeH="0" baseline="0" noProof="0" dirty="0">
              <a:ln>
                <a:noFill/>
              </a:ln>
              <a:solidFill>
                <a:srgbClr val="000000"/>
              </a:solidFill>
              <a:effectLst/>
              <a:uLnTx/>
              <a:uFillTx/>
              <a:latin typeface="Courier New" panose="02070309020205020404" pitchFamily="49" charset="0"/>
              <a:ea typeface="굴림"/>
              <a:cs typeface="Courier New" panose="02070309020205020404" pitchFamily="49" charset="0"/>
            </a:endParaRPr>
          </a:p>
          <a:p>
            <a:pPr marL="742950" marR="0" lvl="1" indent="-285750" algn="l" defTabSz="914400" rtl="0" eaLnBrk="0" fontAlgn="t" latinLnBrk="1" hangingPunct="0">
              <a:lnSpc>
                <a:spcPct val="100000"/>
              </a:lnSpc>
              <a:spcBef>
                <a:spcPct val="20000"/>
              </a:spcBef>
              <a:spcAft>
                <a:spcPct val="0"/>
              </a:spcAft>
              <a:buClr>
                <a:srgbClr val="247C41"/>
              </a:buClr>
              <a:buSzPct val="70000"/>
              <a:buFont typeface="Wingdings" panose="05000000000000000000" pitchFamily="2" charset="2"/>
              <a:buChar char="n"/>
              <a:tabLst/>
              <a:defRPr/>
            </a:pPr>
            <a:r>
              <a:rPr kumimoji="1" lang="en-US" altLang="ko-KR" sz="2400" b="0" i="0" u="none" strike="noStrike" kern="0" cap="none" spc="0" normalizeH="0" baseline="0" noProof="0" dirty="0">
                <a:ln>
                  <a:noFill/>
                </a:ln>
                <a:solidFill>
                  <a:srgbClr val="000000"/>
                </a:solidFill>
                <a:effectLst/>
                <a:uLnTx/>
                <a:uFillTx/>
                <a:ea typeface="굴림"/>
                <a:cs typeface="Arial"/>
              </a:rPr>
              <a:t>Allows the use of </a:t>
            </a:r>
            <a:r>
              <a:rPr kumimoji="1" lang="en-US" altLang="ko-KR" sz="2400" b="0" i="0" u="none" strike="noStrike" kern="0" cap="none" spc="0" normalizeH="0" baseline="0" noProof="0" dirty="0" err="1">
                <a:ln>
                  <a:noFill/>
                </a:ln>
                <a:solidFill>
                  <a:srgbClr val="000000"/>
                </a:solidFill>
                <a:effectLst/>
                <a:uLnTx/>
                <a:uFillTx/>
                <a:latin typeface="Courier New" panose="02070309020205020404" pitchFamily="49" charset="0"/>
                <a:ea typeface="굴림"/>
                <a:cs typeface="Courier New" panose="02070309020205020404" pitchFamily="49" charset="0"/>
              </a:rPr>
              <a:t>printf</a:t>
            </a:r>
            <a:r>
              <a:rPr kumimoji="1" lang="en-US" altLang="ko-KR" sz="2400" b="0" i="0" u="none" strike="noStrike" kern="0" cap="none" spc="0" normalizeH="0" baseline="0" noProof="0" dirty="0">
                <a:ln>
                  <a:noFill/>
                </a:ln>
                <a:solidFill>
                  <a:srgbClr val="000000"/>
                </a:solidFill>
                <a:effectLst/>
                <a:uLnTx/>
                <a:uFillTx/>
                <a:ea typeface="굴림"/>
                <a:cs typeface="Arial"/>
              </a:rPr>
              <a:t> function</a:t>
            </a:r>
          </a:p>
          <a:p>
            <a:pPr marL="742950" marR="0" lvl="1" indent="-285750" algn="l" defTabSz="914400" rtl="0" eaLnBrk="0" fontAlgn="t" latinLnBrk="1" hangingPunct="0">
              <a:lnSpc>
                <a:spcPct val="100000"/>
              </a:lnSpc>
              <a:spcBef>
                <a:spcPct val="20000"/>
              </a:spcBef>
              <a:spcAft>
                <a:spcPct val="0"/>
              </a:spcAft>
              <a:buClr>
                <a:srgbClr val="247C41"/>
              </a:buClr>
              <a:buSzPct val="70000"/>
              <a:buFont typeface="Wingdings" panose="05000000000000000000" pitchFamily="2" charset="2"/>
              <a:buChar char="n"/>
              <a:tabLst/>
              <a:defRPr/>
            </a:pPr>
            <a:r>
              <a:rPr kumimoji="1" lang="en-US" altLang="ko-KR" sz="2400" b="0" i="0" u="none" strike="noStrike" kern="0" cap="none" spc="0" normalizeH="0" baseline="0" noProof="0" dirty="0">
                <a:ln>
                  <a:noFill/>
                </a:ln>
                <a:solidFill>
                  <a:srgbClr val="000000"/>
                </a:solidFill>
                <a:effectLst/>
                <a:uLnTx/>
                <a:uFillTx/>
                <a:ea typeface="굴림"/>
                <a:cs typeface="Arial"/>
              </a:rPr>
              <a:t>For each function built into the language, an associated </a:t>
            </a:r>
            <a:r>
              <a:rPr kumimoji="1" lang="en-US" altLang="ko-KR" sz="2400" b="1" i="1" u="none" strike="noStrike" kern="0" cap="none" spc="0" normalizeH="0" baseline="0" noProof="0" dirty="0">
                <a:ln>
                  <a:noFill/>
                </a:ln>
                <a:solidFill>
                  <a:srgbClr val="000000"/>
                </a:solidFill>
                <a:effectLst/>
                <a:uLnTx/>
                <a:uFillTx/>
                <a:ea typeface="굴림"/>
                <a:cs typeface="Arial"/>
              </a:rPr>
              <a:t>header file must be included.</a:t>
            </a:r>
          </a:p>
          <a:p>
            <a:pPr marL="342900" marR="0" lvl="0" indent="-342900" algn="l" defTabSz="914400" rtl="0" eaLnBrk="0" fontAlgn="t" latinLnBrk="1" hangingPunct="0">
              <a:lnSpc>
                <a:spcPct val="100000"/>
              </a:lnSpc>
              <a:spcBef>
                <a:spcPct val="20000"/>
              </a:spcBef>
              <a:spcAft>
                <a:spcPct val="0"/>
              </a:spcAft>
              <a:buClr>
                <a:srgbClr val="EBA9D0"/>
              </a:buClr>
              <a:buSzPct val="80000"/>
              <a:buFont typeface="Wingdings" panose="05000000000000000000" pitchFamily="2" charset="2"/>
              <a:buChar char="n"/>
              <a:tabLst/>
              <a:defRPr/>
            </a:pPr>
            <a:r>
              <a:rPr kumimoji="1" lang="en-US" altLang="ko-KR" sz="2400" b="1" i="0" u="none" strike="noStrike" kern="0" cap="none" spc="0" normalizeH="0" baseline="0" noProof="0" dirty="0" err="1">
                <a:ln>
                  <a:noFill/>
                </a:ln>
                <a:solidFill>
                  <a:srgbClr val="000000"/>
                </a:solidFill>
                <a:effectLst/>
                <a:uLnTx/>
                <a:uFillTx/>
                <a:ea typeface="굴림"/>
                <a:cs typeface="Arial"/>
              </a:rPr>
              <a:t>printf</a:t>
            </a:r>
            <a:r>
              <a:rPr kumimoji="1" lang="en-US" altLang="ko-KR" sz="2400" b="1" i="0" u="none" strike="noStrike" kern="0" cap="none" spc="0" normalizeH="0" baseline="0" noProof="0" dirty="0">
                <a:ln>
                  <a:noFill/>
                </a:ln>
                <a:solidFill>
                  <a:srgbClr val="000000"/>
                </a:solidFill>
                <a:effectLst/>
                <a:uLnTx/>
                <a:uFillTx/>
                <a:ea typeface="굴림"/>
                <a:cs typeface="Arial"/>
              </a:rPr>
              <a:t>() is actually a function (procedure) in C that is used for printing variables and text</a:t>
            </a:r>
            <a:endParaRPr kumimoji="1" lang="ko-KR" altLang="en-US" sz="2400" b="1" i="0" u="none" strike="noStrike" kern="0" cap="none" spc="0" normalizeH="0" baseline="0" noProof="0" dirty="0">
              <a:ln>
                <a:noFill/>
              </a:ln>
              <a:solidFill>
                <a:srgbClr val="000000"/>
              </a:solidFill>
              <a:effectLst/>
              <a:uLnTx/>
              <a:uFillTx/>
              <a:ea typeface="굴림"/>
              <a:cs typeface="Arial"/>
            </a:endParaRPr>
          </a:p>
        </p:txBody>
      </p:sp>
      <p:sp>
        <p:nvSpPr>
          <p:cNvPr id="2" name="Slide Number Placeholder 1">
            <a:extLst>
              <a:ext uri="{FF2B5EF4-FFF2-40B4-BE49-F238E27FC236}">
                <a16:creationId xmlns:a16="http://schemas.microsoft.com/office/drawing/2014/main" id="{50855CE3-E391-FF72-C034-B52112A58E39}"/>
              </a:ext>
            </a:extLst>
          </p:cNvPr>
          <p:cNvSpPr>
            <a:spLocks noGrp="1"/>
          </p:cNvSpPr>
          <p:nvPr>
            <p:ph type="sldNum" sz="quarter" idx="12"/>
          </p:nvPr>
        </p:nvSpPr>
        <p:spPr/>
        <p:txBody>
          <a:bodyPr/>
          <a:lstStyle/>
          <a:p>
            <a:fld id="{BD2F25B1-772B-4657-B612-956E12C3ADD2}" type="slidenum">
              <a:rPr lang="en-IN" smtClean="0"/>
              <a:t>9</a:t>
            </a:fld>
            <a:endParaRPr lang="en-IN"/>
          </a:p>
        </p:txBody>
      </p:sp>
    </p:spTree>
    <p:extLst>
      <p:ext uri="{BB962C8B-B14F-4D97-AF65-F5344CB8AC3E}">
        <p14:creationId xmlns:p14="http://schemas.microsoft.com/office/powerpoint/2010/main" val="2768305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