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9" r:id="rId3"/>
    <p:sldId id="260" r:id="rId4"/>
    <p:sldId id="263" r:id="rId5"/>
    <p:sldId id="261" r:id="rId6"/>
    <p:sldId id="333" r:id="rId7"/>
    <p:sldId id="262" r:id="rId8"/>
    <p:sldId id="375" r:id="rId9"/>
    <p:sldId id="266" r:id="rId10"/>
    <p:sldId id="269" r:id="rId11"/>
    <p:sldId id="270" r:id="rId12"/>
    <p:sldId id="272" r:id="rId13"/>
    <p:sldId id="273" r:id="rId14"/>
    <p:sldId id="274" r:id="rId15"/>
    <p:sldId id="276" r:id="rId16"/>
    <p:sldId id="334" r:id="rId17"/>
    <p:sldId id="278" r:id="rId18"/>
    <p:sldId id="372" r:id="rId19"/>
    <p:sldId id="329" r:id="rId20"/>
    <p:sldId id="369" r:id="rId21"/>
    <p:sldId id="370" r:id="rId22"/>
    <p:sldId id="371" r:id="rId23"/>
    <p:sldId id="331" r:id="rId24"/>
    <p:sldId id="318" r:id="rId25"/>
    <p:sldId id="256" r:id="rId26"/>
    <p:sldId id="363" r:id="rId27"/>
    <p:sldId id="364" r:id="rId28"/>
    <p:sldId id="271" r:id="rId29"/>
    <p:sldId id="365" r:id="rId30"/>
    <p:sldId id="366" r:id="rId31"/>
    <p:sldId id="282" r:id="rId32"/>
    <p:sldId id="292" r:id="rId33"/>
    <p:sldId id="294" r:id="rId34"/>
    <p:sldId id="295" r:id="rId35"/>
    <p:sldId id="296" r:id="rId36"/>
    <p:sldId id="297" r:id="rId37"/>
    <p:sldId id="298" r:id="rId38"/>
    <p:sldId id="299" r:id="rId39"/>
    <p:sldId id="367" r:id="rId40"/>
    <p:sldId id="335" r:id="rId41"/>
    <p:sldId id="301" r:id="rId42"/>
    <p:sldId id="302" r:id="rId43"/>
    <p:sldId id="368" r:id="rId44"/>
    <p:sldId id="303" r:id="rId45"/>
    <p:sldId id="304" r:id="rId46"/>
    <p:sldId id="305" r:id="rId47"/>
    <p:sldId id="306" r:id="rId48"/>
    <p:sldId id="307" r:id="rId49"/>
    <p:sldId id="308" r:id="rId50"/>
    <p:sldId id="332" r:id="rId51"/>
    <p:sldId id="310" r:id="rId52"/>
    <p:sldId id="311" r:id="rId53"/>
    <p:sldId id="312" r:id="rId54"/>
    <p:sldId id="313" r:id="rId55"/>
    <p:sldId id="314" r:id="rId56"/>
    <p:sldId id="315" r:id="rId57"/>
    <p:sldId id="316" r:id="rId58"/>
    <p:sldId id="317" r:id="rId59"/>
    <p:sldId id="319" r:id="rId60"/>
    <p:sldId id="320" r:id="rId61"/>
    <p:sldId id="32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38235-B4AD-4DF5-B93C-EDC2FDE7B55F}" type="datetimeFigureOut">
              <a:rPr lang="en-IN" smtClean="0"/>
              <a:t>12-03-2023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6AC6B-6D42-430C-BBC1-2610C49853F9}" type="slidenum">
              <a:rPr lang="en-IN" smtClean="0"/>
              <a:t>‹#›</a:t>
            </a:fld>
            <a:endParaRPr lang="en-IN"/>
          </a:p>
        </p:txBody>
      </p:sp>
    </p:spTree>
    <p:extLst>
      <p:ext uri="{BB962C8B-B14F-4D97-AF65-F5344CB8AC3E}">
        <p14:creationId xmlns:p14="http://schemas.microsoft.com/office/powerpoint/2010/main" val="123064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92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126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401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095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6382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057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083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1502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3675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9294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58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751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884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436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077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145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934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614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805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7905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9186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9026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696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1228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732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193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68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066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888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732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983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0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20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052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45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4D1435-BF19-4B29-8B2D-EF22AD5FF5AC}" type="datetime1">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90748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698B1EC-7FAD-48EA-A6FA-B9BF6072C719}" type="datetime1">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1891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020E41C-E3F2-472B-A421-AF240704B081}" type="datetime1">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4460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C6439E-E7CF-413D-81B0-11B4EA82F55D}" type="datetime1">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158211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6A69B-771E-4759-9AA1-134F71FA07A5}" type="datetime1">
              <a:rPr lang="en-IN" smtClean="0"/>
              <a:t>12-03-2023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44266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80A683-2F69-49F1-92EB-8214C56B6D8E}" type="datetime1">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98395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DD0C25-5DDF-405E-A3B8-82D40320C03F}" type="datetime1">
              <a:rPr lang="en-IN" smtClean="0"/>
              <a:t>12-03-2023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7274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978CFB5-58E6-4251-9CAD-102B8F65B63D}" type="datetime1">
              <a:rPr lang="en-IN" smtClean="0"/>
              <a:t>12-03-2023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0463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34FDD-C674-4694-A4FE-4D984BC8103A}" type="datetime1">
              <a:rPr lang="en-IN" smtClean="0"/>
              <a:t>12-03-2023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6269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C53151-9C53-463A-9A2D-62AF376CB9D3}" type="datetime1">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41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A457B-BBD7-4966-98FA-19F2AC247DF2}" type="datetime1">
              <a:rPr lang="en-IN" smtClean="0"/>
              <a:t>12-03-2023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402036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7FA6F-B5F6-4309-A80A-C2139E9BA046}" type="datetime1">
              <a:rPr lang="en-IN" smtClean="0"/>
              <a:t>12-03-2023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F25B1-772B-4657-B612-956E12C3ADD2}" type="slidenum">
              <a:rPr lang="en-IN" smtClean="0"/>
              <a:t>‹#›</a:t>
            </a:fld>
            <a:endParaRPr lang="en-IN"/>
          </a:p>
        </p:txBody>
      </p:sp>
    </p:spTree>
    <p:extLst>
      <p:ext uri="{BB962C8B-B14F-4D97-AF65-F5344CB8AC3E}">
        <p14:creationId xmlns:p14="http://schemas.microsoft.com/office/powerpoint/2010/main" val="20036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4" y="-30805"/>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1" name="object 2"/>
          <p:cNvSpPr txBox="1">
            <a:spLocks noChangeArrowheads="1"/>
          </p:cNvSpPr>
          <p:nvPr/>
        </p:nvSpPr>
        <p:spPr bwMode="auto">
          <a:xfrm>
            <a:off x="1405914" y="3193148"/>
            <a:ext cx="10050185" cy="250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31"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spcBef>
                <a:spcPts val="53"/>
              </a:spcBef>
            </a:pPr>
            <a:r>
              <a:rPr lang="en-US" altLang="en-US" sz="4000" dirty="0">
                <a:solidFill>
                  <a:srgbClr val="005893"/>
                </a:solidFill>
                <a:latin typeface="Times New Roman" panose="02020603050405020304" pitchFamily="18" charset="0"/>
                <a:cs typeface="Times New Roman" panose="02020603050405020304" pitchFamily="18" charset="0"/>
              </a:rPr>
              <a:t>Unit -4 </a:t>
            </a:r>
          </a:p>
          <a:p>
            <a:pPr algn="ctr">
              <a:spcBef>
                <a:spcPts val="53"/>
              </a:spcBef>
            </a:pPr>
            <a:r>
              <a:rPr lang="en-US" altLang="en-US" sz="4000" b="1" dirty="0">
                <a:latin typeface="Times New Roman" panose="02020603050405020304" pitchFamily="18" charset="0"/>
                <a:cs typeface="Times New Roman" panose="02020603050405020304" pitchFamily="18" charset="0"/>
              </a:rPr>
              <a:t>Strings</a:t>
            </a:r>
            <a:endParaRPr lang="en-US" altLang="en-US" sz="4000" dirty="0">
              <a:solidFill>
                <a:srgbClr val="005893"/>
              </a:solidFill>
              <a:latin typeface="Times New Roman" panose="02020603050405020304" pitchFamily="18" charset="0"/>
              <a:cs typeface="Times New Roman" panose="02020603050405020304" pitchFamily="18" charset="0"/>
            </a:endParaRPr>
          </a:p>
          <a:p>
            <a:pPr algn="ctr">
              <a:spcBef>
                <a:spcPts val="53"/>
              </a:spcBef>
            </a:pPr>
            <a:endParaRPr lang="en-US" altLang="en-US" sz="4000" dirty="0">
              <a:solidFill>
                <a:srgbClr val="005893"/>
              </a:solidFill>
              <a:latin typeface="Times New Roman" panose="02020603050405020304" pitchFamily="18" charset="0"/>
              <a:cs typeface="Times New Roman" panose="02020603050405020304" pitchFamily="18" charset="0"/>
            </a:endParaRPr>
          </a:p>
          <a:p>
            <a:pPr algn="ctr">
              <a:spcBef>
                <a:spcPts val="53"/>
              </a:spcBef>
            </a:pPr>
            <a:endParaRPr lang="en-US" altLang="en-US" sz="4000" dirty="0">
              <a:solidFill>
                <a:srgbClr val="005893"/>
              </a:solidFill>
              <a:latin typeface="Times New Roman" panose="02020603050405020304" pitchFamily="18" charset="0"/>
              <a:cs typeface="Times New Roman" panose="02020603050405020304" pitchFamily="18" charset="0"/>
            </a:endParaRPr>
          </a:p>
        </p:txBody>
      </p:sp>
      <p:sp>
        <p:nvSpPr>
          <p:cNvPr id="7172" name="object 3"/>
          <p:cNvSpPr>
            <a:spLocks/>
          </p:cNvSpPr>
          <p:nvPr/>
        </p:nvSpPr>
        <p:spPr bwMode="auto">
          <a:xfrm>
            <a:off x="-3422" y="9626"/>
            <a:ext cx="5686441" cy="3927659"/>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569003" y="247404"/>
            <a:ext cx="2270235" cy="287725"/>
          </a:xfrm>
          <a:prstGeom prst="rect">
            <a:avLst/>
          </a:prstGeom>
        </p:spPr>
        <p:txBody>
          <a:bodyPr wrap="square"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3" name="Slide Number Placeholder 2">
            <a:extLst>
              <a:ext uri="{FF2B5EF4-FFF2-40B4-BE49-F238E27FC236}">
                <a16:creationId xmlns:a16="http://schemas.microsoft.com/office/drawing/2014/main" id="{F64479EA-EE05-1A10-A181-C2013324380E}"/>
              </a:ext>
            </a:extLst>
          </p:cNvPr>
          <p:cNvSpPr>
            <a:spLocks noGrp="1"/>
          </p:cNvSpPr>
          <p:nvPr>
            <p:ph type="sldNum" sz="quarter" idx="12"/>
          </p:nvPr>
        </p:nvSpPr>
        <p:spPr/>
        <p:txBody>
          <a:bodyPr/>
          <a:lstStyle/>
          <a:p>
            <a:fld id="{BD2F25B1-772B-4657-B612-956E12C3ADD2}" type="slidenum">
              <a:rPr lang="en-IN" smtClean="0"/>
              <a:t>1</a:t>
            </a:fld>
            <a:endParaRPr lang="en-IN"/>
          </a:p>
        </p:txBody>
      </p:sp>
    </p:spTree>
    <p:extLst>
      <p:ext uri="{BB962C8B-B14F-4D97-AF65-F5344CB8AC3E}">
        <p14:creationId xmlns:p14="http://schemas.microsoft.com/office/powerpoint/2010/main" val="111533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3" name="Slide Number Placeholder 2">
            <a:extLst>
              <a:ext uri="{FF2B5EF4-FFF2-40B4-BE49-F238E27FC236}">
                <a16:creationId xmlns:a16="http://schemas.microsoft.com/office/drawing/2014/main" id="{AD346750-29DD-4B39-814D-5D8145327CAD}"/>
              </a:ext>
            </a:extLst>
          </p:cNvPr>
          <p:cNvSpPr>
            <a:spLocks noGrp="1"/>
          </p:cNvSpPr>
          <p:nvPr>
            <p:ph type="sldNum" sz="quarter" idx="12"/>
          </p:nvPr>
        </p:nvSpPr>
        <p:spPr/>
        <p:txBody>
          <a:bodyPr/>
          <a:lstStyle/>
          <a:p>
            <a:fld id="{BD2F25B1-772B-4657-B612-956E12C3ADD2}" type="slidenum">
              <a:rPr lang="en-IN" smtClean="0"/>
              <a:t>10</a:t>
            </a:fld>
            <a:endParaRPr lang="en-IN"/>
          </a:p>
        </p:txBody>
      </p:sp>
      <p:grpSp>
        <p:nvGrpSpPr>
          <p:cNvPr id="9" name="Group 8">
            <a:extLst>
              <a:ext uri="{FF2B5EF4-FFF2-40B4-BE49-F238E27FC236}">
                <a16:creationId xmlns:a16="http://schemas.microsoft.com/office/drawing/2014/main" id="{9EE9B04F-B660-12AD-A45F-A13CF0CBC644}"/>
              </a:ext>
            </a:extLst>
          </p:cNvPr>
          <p:cNvGrpSpPr/>
          <p:nvPr/>
        </p:nvGrpSpPr>
        <p:grpSpPr>
          <a:xfrm>
            <a:off x="588996" y="776209"/>
            <a:ext cx="10764804" cy="5543289"/>
            <a:chOff x="588996" y="776209"/>
            <a:chExt cx="10764804" cy="5543289"/>
          </a:xfrm>
        </p:grpSpPr>
        <p:pic>
          <p:nvPicPr>
            <p:cNvPr id="7" name="Picture 6">
              <a:extLst>
                <a:ext uri="{FF2B5EF4-FFF2-40B4-BE49-F238E27FC236}">
                  <a16:creationId xmlns:a16="http://schemas.microsoft.com/office/drawing/2014/main" id="{51D72A60-E5CE-E500-AEFD-CEF76A2A3DE7}"/>
                </a:ext>
              </a:extLst>
            </p:cNvPr>
            <p:cNvPicPr>
              <a:picLocks noChangeAspect="1"/>
            </p:cNvPicPr>
            <p:nvPr/>
          </p:nvPicPr>
          <p:blipFill>
            <a:blip r:embed="rId3"/>
            <a:stretch>
              <a:fillRect/>
            </a:stretch>
          </p:blipFill>
          <p:spPr>
            <a:xfrm>
              <a:off x="588996" y="776209"/>
              <a:ext cx="10764804" cy="5543289"/>
            </a:xfrm>
            <a:prstGeom prst="rect">
              <a:avLst/>
            </a:prstGeom>
          </p:spPr>
        </p:pic>
        <p:pic>
          <p:nvPicPr>
            <p:cNvPr id="1026" name="Picture 2">
              <a:extLst>
                <a:ext uri="{FF2B5EF4-FFF2-40B4-BE49-F238E27FC236}">
                  <a16:creationId xmlns:a16="http://schemas.microsoft.com/office/drawing/2014/main" id="{A699E325-75C8-24A2-C3AA-149AC2F2E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536" y="1612377"/>
              <a:ext cx="2215864" cy="2249501"/>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9A9B40B2-3EBA-A7EA-5316-9E544D42C7DC}"/>
              </a:ext>
            </a:extLst>
          </p:cNvPr>
          <p:cNvSpPr txBox="1"/>
          <p:nvPr/>
        </p:nvSpPr>
        <p:spPr>
          <a:xfrm>
            <a:off x="2445588" y="146341"/>
            <a:ext cx="7217924"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Reading Strings</a:t>
            </a:r>
          </a:p>
        </p:txBody>
      </p:sp>
    </p:spTree>
    <p:extLst>
      <p:ext uri="{BB962C8B-B14F-4D97-AF65-F5344CB8AC3E}">
        <p14:creationId xmlns:p14="http://schemas.microsoft.com/office/powerpoint/2010/main" val="137815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3" name="Slide Number Placeholder 2">
            <a:extLst>
              <a:ext uri="{FF2B5EF4-FFF2-40B4-BE49-F238E27FC236}">
                <a16:creationId xmlns:a16="http://schemas.microsoft.com/office/drawing/2014/main" id="{ADE2E3D4-499B-1F49-4228-9A4A23D45CBB}"/>
              </a:ext>
            </a:extLst>
          </p:cNvPr>
          <p:cNvSpPr>
            <a:spLocks noGrp="1"/>
          </p:cNvSpPr>
          <p:nvPr>
            <p:ph type="sldNum" sz="quarter" idx="12"/>
          </p:nvPr>
        </p:nvSpPr>
        <p:spPr/>
        <p:txBody>
          <a:bodyPr/>
          <a:lstStyle/>
          <a:p>
            <a:fld id="{BD2F25B1-772B-4657-B612-956E12C3ADD2}" type="slidenum">
              <a:rPr lang="en-IN" smtClean="0"/>
              <a:t>11</a:t>
            </a:fld>
            <a:endParaRPr lang="en-IN"/>
          </a:p>
        </p:txBody>
      </p:sp>
      <p:grpSp>
        <p:nvGrpSpPr>
          <p:cNvPr id="14" name="Group 13">
            <a:extLst>
              <a:ext uri="{FF2B5EF4-FFF2-40B4-BE49-F238E27FC236}">
                <a16:creationId xmlns:a16="http://schemas.microsoft.com/office/drawing/2014/main" id="{3BF72D7E-1BE2-4C5D-DAB0-A5234C8567C4}"/>
              </a:ext>
            </a:extLst>
          </p:cNvPr>
          <p:cNvGrpSpPr/>
          <p:nvPr/>
        </p:nvGrpSpPr>
        <p:grpSpPr>
          <a:xfrm>
            <a:off x="897219" y="792524"/>
            <a:ext cx="10795427" cy="5633242"/>
            <a:chOff x="1039140" y="773247"/>
            <a:chExt cx="10314660" cy="5766227"/>
          </a:xfrm>
        </p:grpSpPr>
        <p:pic>
          <p:nvPicPr>
            <p:cNvPr id="5" name="Picture 4">
              <a:extLst>
                <a:ext uri="{FF2B5EF4-FFF2-40B4-BE49-F238E27FC236}">
                  <a16:creationId xmlns:a16="http://schemas.microsoft.com/office/drawing/2014/main" id="{80565AD6-B193-771B-88FA-792435C8F027}"/>
                </a:ext>
              </a:extLst>
            </p:cNvPr>
            <p:cNvPicPr>
              <a:picLocks noChangeAspect="1"/>
            </p:cNvPicPr>
            <p:nvPr/>
          </p:nvPicPr>
          <p:blipFill>
            <a:blip r:embed="rId3"/>
            <a:stretch>
              <a:fillRect/>
            </a:stretch>
          </p:blipFill>
          <p:spPr>
            <a:xfrm>
              <a:off x="1039140" y="773247"/>
              <a:ext cx="10314660" cy="5766227"/>
            </a:xfrm>
            <a:prstGeom prst="rect">
              <a:avLst/>
            </a:prstGeom>
          </p:spPr>
        </p:pic>
        <p:pic>
          <p:nvPicPr>
            <p:cNvPr id="9" name="Picture 8">
              <a:extLst>
                <a:ext uri="{FF2B5EF4-FFF2-40B4-BE49-F238E27FC236}">
                  <a16:creationId xmlns:a16="http://schemas.microsoft.com/office/drawing/2014/main" id="{9D087674-57D1-5059-F997-5A3F9D930BB6}"/>
                </a:ext>
              </a:extLst>
            </p:cNvPr>
            <p:cNvPicPr>
              <a:picLocks noChangeAspect="1"/>
            </p:cNvPicPr>
            <p:nvPr/>
          </p:nvPicPr>
          <p:blipFill>
            <a:blip r:embed="rId4"/>
            <a:stretch>
              <a:fillRect/>
            </a:stretch>
          </p:blipFill>
          <p:spPr>
            <a:xfrm>
              <a:off x="2917880" y="6268712"/>
              <a:ext cx="389524" cy="255973"/>
            </a:xfrm>
            <a:prstGeom prst="rect">
              <a:avLst/>
            </a:prstGeom>
          </p:spPr>
        </p:pic>
      </p:grpSp>
      <p:sp>
        <p:nvSpPr>
          <p:cNvPr id="13" name="TextBox 12">
            <a:extLst>
              <a:ext uri="{FF2B5EF4-FFF2-40B4-BE49-F238E27FC236}">
                <a16:creationId xmlns:a16="http://schemas.microsoft.com/office/drawing/2014/main" id="{E2AB7C64-A956-169C-FEA7-8F91B3ACC861}"/>
              </a:ext>
            </a:extLst>
          </p:cNvPr>
          <p:cNvSpPr txBox="1"/>
          <p:nvPr/>
        </p:nvSpPr>
        <p:spPr>
          <a:xfrm>
            <a:off x="2445588" y="146341"/>
            <a:ext cx="7217924"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Writing Strings</a:t>
            </a:r>
          </a:p>
        </p:txBody>
      </p:sp>
    </p:spTree>
    <p:extLst>
      <p:ext uri="{BB962C8B-B14F-4D97-AF65-F5344CB8AC3E}">
        <p14:creationId xmlns:p14="http://schemas.microsoft.com/office/powerpoint/2010/main" val="27247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9061B26-ADF3-38DD-F22D-155ADB5D8252}"/>
              </a:ext>
            </a:extLst>
          </p:cNvPr>
          <p:cNvSpPr>
            <a:spLocks noGrp="1"/>
          </p:cNvSpPr>
          <p:nvPr>
            <p:ph type="sldNum" sz="quarter" idx="12"/>
          </p:nvPr>
        </p:nvSpPr>
        <p:spPr/>
        <p:txBody>
          <a:bodyPr/>
          <a:lstStyle/>
          <a:p>
            <a:fld id="{BD2F25B1-772B-4657-B612-956E12C3ADD2}" type="slidenum">
              <a:rPr lang="en-IN" smtClean="0"/>
              <a:t>12</a:t>
            </a:fld>
            <a:endParaRPr lang="en-IN"/>
          </a:p>
        </p:txBody>
      </p:sp>
      <p:grpSp>
        <p:nvGrpSpPr>
          <p:cNvPr id="7" name="Group 6">
            <a:extLst>
              <a:ext uri="{FF2B5EF4-FFF2-40B4-BE49-F238E27FC236}">
                <a16:creationId xmlns:a16="http://schemas.microsoft.com/office/drawing/2014/main" id="{DA87374F-8265-4C68-AC1B-9AE1665BDFAE}"/>
              </a:ext>
            </a:extLst>
          </p:cNvPr>
          <p:cNvGrpSpPr/>
          <p:nvPr/>
        </p:nvGrpSpPr>
        <p:grpSpPr>
          <a:xfrm>
            <a:off x="735900" y="762249"/>
            <a:ext cx="10295265" cy="5959221"/>
            <a:chOff x="735901" y="762250"/>
            <a:chExt cx="10021982" cy="5871100"/>
          </a:xfrm>
        </p:grpSpPr>
        <p:pic>
          <p:nvPicPr>
            <p:cNvPr id="4" name="Picture 3">
              <a:extLst>
                <a:ext uri="{FF2B5EF4-FFF2-40B4-BE49-F238E27FC236}">
                  <a16:creationId xmlns:a16="http://schemas.microsoft.com/office/drawing/2014/main" id="{99FA9B47-5097-20AC-1F7B-81DE69BE7DE4}"/>
                </a:ext>
              </a:extLst>
            </p:cNvPr>
            <p:cNvPicPr>
              <a:picLocks noChangeAspect="1"/>
            </p:cNvPicPr>
            <p:nvPr/>
          </p:nvPicPr>
          <p:blipFill>
            <a:blip r:embed="rId3"/>
            <a:stretch>
              <a:fillRect/>
            </a:stretch>
          </p:blipFill>
          <p:spPr>
            <a:xfrm>
              <a:off x="735901" y="762250"/>
              <a:ext cx="10021982" cy="5871100"/>
            </a:xfrm>
            <a:prstGeom prst="rect">
              <a:avLst/>
            </a:prstGeom>
          </p:spPr>
        </p:pic>
        <p:pic>
          <p:nvPicPr>
            <p:cNvPr id="6" name="Picture 5">
              <a:extLst>
                <a:ext uri="{FF2B5EF4-FFF2-40B4-BE49-F238E27FC236}">
                  <a16:creationId xmlns:a16="http://schemas.microsoft.com/office/drawing/2014/main" id="{06CD10AE-A4A5-DE45-3494-2E9323226B1E}"/>
                </a:ext>
              </a:extLst>
            </p:cNvPr>
            <p:cNvPicPr>
              <a:picLocks noChangeAspect="1"/>
            </p:cNvPicPr>
            <p:nvPr/>
          </p:nvPicPr>
          <p:blipFill>
            <a:blip r:embed="rId4"/>
            <a:stretch>
              <a:fillRect/>
            </a:stretch>
          </p:blipFill>
          <p:spPr>
            <a:xfrm>
              <a:off x="8377681" y="6344269"/>
              <a:ext cx="2196285" cy="222096"/>
            </a:xfrm>
            <a:prstGeom prst="rect">
              <a:avLst/>
            </a:prstGeom>
          </p:spPr>
        </p:pic>
      </p:grpSp>
      <p:sp>
        <p:nvSpPr>
          <p:cNvPr id="9" name="TextBox 8">
            <a:extLst>
              <a:ext uri="{FF2B5EF4-FFF2-40B4-BE49-F238E27FC236}">
                <a16:creationId xmlns:a16="http://schemas.microsoft.com/office/drawing/2014/main" id="{D6011AAF-0442-6BE9-A838-9F461CFD960D}"/>
              </a:ext>
            </a:extLst>
          </p:cNvPr>
          <p:cNvSpPr txBox="1"/>
          <p:nvPr/>
        </p:nvSpPr>
        <p:spPr>
          <a:xfrm>
            <a:off x="2109200" y="177469"/>
            <a:ext cx="7548664"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Suppressing Input</a:t>
            </a:r>
          </a:p>
        </p:txBody>
      </p:sp>
    </p:spTree>
    <p:extLst>
      <p:ext uri="{BB962C8B-B14F-4D97-AF65-F5344CB8AC3E}">
        <p14:creationId xmlns:p14="http://schemas.microsoft.com/office/powerpoint/2010/main" val="74144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4" name="Slide Number Placeholder 3">
            <a:extLst>
              <a:ext uri="{FF2B5EF4-FFF2-40B4-BE49-F238E27FC236}">
                <a16:creationId xmlns:a16="http://schemas.microsoft.com/office/drawing/2014/main" id="{846C4C43-762F-35BB-4137-892FFB350E91}"/>
              </a:ext>
            </a:extLst>
          </p:cNvPr>
          <p:cNvSpPr>
            <a:spLocks noGrp="1"/>
          </p:cNvSpPr>
          <p:nvPr>
            <p:ph type="sldNum" sz="quarter" idx="12"/>
          </p:nvPr>
        </p:nvSpPr>
        <p:spPr/>
        <p:txBody>
          <a:bodyPr/>
          <a:lstStyle/>
          <a:p>
            <a:fld id="{BD2F25B1-772B-4657-B612-956E12C3ADD2}" type="slidenum">
              <a:rPr lang="en-IN" smtClean="0"/>
              <a:t>13</a:t>
            </a:fld>
            <a:endParaRPr lang="en-IN"/>
          </a:p>
        </p:txBody>
      </p:sp>
      <p:pic>
        <p:nvPicPr>
          <p:cNvPr id="6" name="Picture 5">
            <a:extLst>
              <a:ext uri="{FF2B5EF4-FFF2-40B4-BE49-F238E27FC236}">
                <a16:creationId xmlns:a16="http://schemas.microsoft.com/office/drawing/2014/main" id="{3E35B6BE-70FF-7106-8056-E7A946CDB7B8}"/>
              </a:ext>
            </a:extLst>
          </p:cNvPr>
          <p:cNvPicPr>
            <a:picLocks noChangeAspect="1"/>
          </p:cNvPicPr>
          <p:nvPr/>
        </p:nvPicPr>
        <p:blipFill>
          <a:blip r:embed="rId3"/>
          <a:stretch>
            <a:fillRect/>
          </a:stretch>
        </p:blipFill>
        <p:spPr>
          <a:xfrm>
            <a:off x="1186774" y="776209"/>
            <a:ext cx="9099413" cy="5684050"/>
          </a:xfrm>
          <a:prstGeom prst="rect">
            <a:avLst/>
          </a:prstGeom>
        </p:spPr>
      </p:pic>
      <p:sp>
        <p:nvSpPr>
          <p:cNvPr id="7" name="TextBox 6">
            <a:extLst>
              <a:ext uri="{FF2B5EF4-FFF2-40B4-BE49-F238E27FC236}">
                <a16:creationId xmlns:a16="http://schemas.microsoft.com/office/drawing/2014/main" id="{E1677DC5-5827-E233-73D0-2062710C893C}"/>
              </a:ext>
            </a:extLst>
          </p:cNvPr>
          <p:cNvSpPr txBox="1"/>
          <p:nvPr/>
        </p:nvSpPr>
        <p:spPr>
          <a:xfrm>
            <a:off x="2071991" y="157175"/>
            <a:ext cx="760703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Length</a:t>
            </a:r>
          </a:p>
        </p:txBody>
      </p:sp>
    </p:spTree>
    <p:extLst>
      <p:ext uri="{BB962C8B-B14F-4D97-AF65-F5344CB8AC3E}">
        <p14:creationId xmlns:p14="http://schemas.microsoft.com/office/powerpoint/2010/main" val="355756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EF85E4-768F-D12D-3DC7-408D1AB9B65D}"/>
              </a:ext>
            </a:extLst>
          </p:cNvPr>
          <p:cNvSpPr>
            <a:spLocks noGrp="1"/>
          </p:cNvSpPr>
          <p:nvPr>
            <p:ph type="sldNum" sz="quarter" idx="12"/>
          </p:nvPr>
        </p:nvSpPr>
        <p:spPr/>
        <p:txBody>
          <a:bodyPr/>
          <a:lstStyle/>
          <a:p>
            <a:fld id="{BD2F25B1-772B-4657-B612-956E12C3ADD2}" type="slidenum">
              <a:rPr lang="en-IN" smtClean="0"/>
              <a:t>14</a:t>
            </a:fld>
            <a:endParaRPr lang="en-IN"/>
          </a:p>
        </p:txBody>
      </p:sp>
      <p:pic>
        <p:nvPicPr>
          <p:cNvPr id="4" name="Picture 3">
            <a:extLst>
              <a:ext uri="{FF2B5EF4-FFF2-40B4-BE49-F238E27FC236}">
                <a16:creationId xmlns:a16="http://schemas.microsoft.com/office/drawing/2014/main" id="{C321724B-7208-CF4C-B369-5B49A3F1702D}"/>
              </a:ext>
            </a:extLst>
          </p:cNvPr>
          <p:cNvPicPr>
            <a:picLocks noChangeAspect="1"/>
          </p:cNvPicPr>
          <p:nvPr/>
        </p:nvPicPr>
        <p:blipFill>
          <a:blip r:embed="rId3"/>
          <a:stretch>
            <a:fillRect/>
          </a:stretch>
        </p:blipFill>
        <p:spPr>
          <a:xfrm>
            <a:off x="1332689" y="819693"/>
            <a:ext cx="8783652" cy="5820209"/>
          </a:xfrm>
          <a:prstGeom prst="rect">
            <a:avLst/>
          </a:prstGeom>
        </p:spPr>
      </p:pic>
      <p:sp>
        <p:nvSpPr>
          <p:cNvPr id="5" name="TextBox 4">
            <a:extLst>
              <a:ext uri="{FF2B5EF4-FFF2-40B4-BE49-F238E27FC236}">
                <a16:creationId xmlns:a16="http://schemas.microsoft.com/office/drawing/2014/main" id="{7CFC818B-A922-99B3-59EA-21B73D71D423}"/>
              </a:ext>
            </a:extLst>
          </p:cNvPr>
          <p:cNvSpPr txBox="1"/>
          <p:nvPr/>
        </p:nvSpPr>
        <p:spPr>
          <a:xfrm>
            <a:off x="1888207" y="105673"/>
            <a:ext cx="8494524"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Converting Character of Strings to Upper Case</a:t>
            </a:r>
          </a:p>
        </p:txBody>
      </p:sp>
    </p:spTree>
    <p:extLst>
      <p:ext uri="{BB962C8B-B14F-4D97-AF65-F5344CB8AC3E}">
        <p14:creationId xmlns:p14="http://schemas.microsoft.com/office/powerpoint/2010/main" val="18396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27E9163-DE38-DD04-F42C-CB98C2788009}"/>
              </a:ext>
            </a:extLst>
          </p:cNvPr>
          <p:cNvSpPr>
            <a:spLocks noGrp="1"/>
          </p:cNvSpPr>
          <p:nvPr>
            <p:ph type="sldNum" sz="quarter" idx="12"/>
          </p:nvPr>
        </p:nvSpPr>
        <p:spPr/>
        <p:txBody>
          <a:bodyPr/>
          <a:lstStyle/>
          <a:p>
            <a:fld id="{BD2F25B1-772B-4657-B612-956E12C3ADD2}" type="slidenum">
              <a:rPr lang="en-IN" smtClean="0"/>
              <a:t>15</a:t>
            </a:fld>
            <a:endParaRPr lang="en-IN"/>
          </a:p>
        </p:txBody>
      </p:sp>
      <p:pic>
        <p:nvPicPr>
          <p:cNvPr id="4" name="Picture 3">
            <a:extLst>
              <a:ext uri="{FF2B5EF4-FFF2-40B4-BE49-F238E27FC236}">
                <a16:creationId xmlns:a16="http://schemas.microsoft.com/office/drawing/2014/main" id="{5AAE5598-C0D7-CDCA-6C34-79DF3A0CC98D}"/>
              </a:ext>
            </a:extLst>
          </p:cNvPr>
          <p:cNvPicPr>
            <a:picLocks noChangeAspect="1"/>
          </p:cNvPicPr>
          <p:nvPr/>
        </p:nvPicPr>
        <p:blipFill>
          <a:blip r:embed="rId3"/>
          <a:stretch>
            <a:fillRect/>
          </a:stretch>
        </p:blipFill>
        <p:spPr>
          <a:xfrm>
            <a:off x="1470878" y="783160"/>
            <a:ext cx="8746715" cy="5634903"/>
          </a:xfrm>
          <a:prstGeom prst="rect">
            <a:avLst/>
          </a:prstGeom>
        </p:spPr>
      </p:pic>
      <p:sp>
        <p:nvSpPr>
          <p:cNvPr id="5" name="TextBox 4">
            <a:extLst>
              <a:ext uri="{FF2B5EF4-FFF2-40B4-BE49-F238E27FC236}">
                <a16:creationId xmlns:a16="http://schemas.microsoft.com/office/drawing/2014/main" id="{57405AD8-D427-AB23-7566-E79AAAC1D679}"/>
              </a:ext>
            </a:extLst>
          </p:cNvPr>
          <p:cNvSpPr txBox="1"/>
          <p:nvPr/>
        </p:nvSpPr>
        <p:spPr>
          <a:xfrm>
            <a:off x="2110902" y="207748"/>
            <a:ext cx="748057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Appending</a:t>
            </a:r>
          </a:p>
        </p:txBody>
      </p:sp>
    </p:spTree>
    <p:extLst>
      <p:ext uri="{BB962C8B-B14F-4D97-AF65-F5344CB8AC3E}">
        <p14:creationId xmlns:p14="http://schemas.microsoft.com/office/powerpoint/2010/main" val="365888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3" name="Slide Number Placeholder 2">
            <a:extLst>
              <a:ext uri="{FF2B5EF4-FFF2-40B4-BE49-F238E27FC236}">
                <a16:creationId xmlns:a16="http://schemas.microsoft.com/office/drawing/2014/main" id="{DDF466E3-7837-8400-AC71-5316494F1486}"/>
              </a:ext>
            </a:extLst>
          </p:cNvPr>
          <p:cNvSpPr>
            <a:spLocks noGrp="1"/>
          </p:cNvSpPr>
          <p:nvPr>
            <p:ph type="sldNum" sz="quarter" idx="12"/>
          </p:nvPr>
        </p:nvSpPr>
        <p:spPr/>
        <p:txBody>
          <a:bodyPr/>
          <a:lstStyle/>
          <a:p>
            <a:fld id="{BD2F25B1-772B-4657-B612-956E12C3ADD2}" type="slidenum">
              <a:rPr lang="en-IN" smtClean="0"/>
              <a:t>16</a:t>
            </a:fld>
            <a:endParaRPr lang="en-IN"/>
          </a:p>
        </p:txBody>
      </p:sp>
      <p:pic>
        <p:nvPicPr>
          <p:cNvPr id="5" name="Picture 4">
            <a:extLst>
              <a:ext uri="{FF2B5EF4-FFF2-40B4-BE49-F238E27FC236}">
                <a16:creationId xmlns:a16="http://schemas.microsoft.com/office/drawing/2014/main" id="{5173A979-F9CC-CB53-1FA6-75EE3BD06170}"/>
              </a:ext>
            </a:extLst>
          </p:cNvPr>
          <p:cNvPicPr>
            <a:picLocks noChangeAspect="1"/>
          </p:cNvPicPr>
          <p:nvPr/>
        </p:nvPicPr>
        <p:blipFill>
          <a:blip r:embed="rId3"/>
          <a:stretch>
            <a:fillRect/>
          </a:stretch>
        </p:blipFill>
        <p:spPr>
          <a:xfrm>
            <a:off x="824466" y="935405"/>
            <a:ext cx="9982964" cy="5420945"/>
          </a:xfrm>
          <a:prstGeom prst="rect">
            <a:avLst/>
          </a:prstGeom>
        </p:spPr>
      </p:pic>
      <p:sp>
        <p:nvSpPr>
          <p:cNvPr id="6" name="TextBox 5">
            <a:extLst>
              <a:ext uri="{FF2B5EF4-FFF2-40B4-BE49-F238E27FC236}">
                <a16:creationId xmlns:a16="http://schemas.microsoft.com/office/drawing/2014/main" id="{574DC9A8-64AC-32C8-3ED8-B48107BDF34D}"/>
              </a:ext>
            </a:extLst>
          </p:cNvPr>
          <p:cNvSpPr txBox="1"/>
          <p:nvPr/>
        </p:nvSpPr>
        <p:spPr>
          <a:xfrm>
            <a:off x="2003726" y="157175"/>
            <a:ext cx="7646112"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Comparing Two Strings</a:t>
            </a:r>
          </a:p>
        </p:txBody>
      </p:sp>
    </p:spTree>
    <p:extLst>
      <p:ext uri="{BB962C8B-B14F-4D97-AF65-F5344CB8AC3E}">
        <p14:creationId xmlns:p14="http://schemas.microsoft.com/office/powerpoint/2010/main" val="181090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596DF23-D937-98E3-337E-84E56B82F69F}"/>
              </a:ext>
            </a:extLst>
          </p:cNvPr>
          <p:cNvSpPr>
            <a:spLocks noGrp="1"/>
          </p:cNvSpPr>
          <p:nvPr>
            <p:ph type="sldNum" sz="quarter" idx="12"/>
          </p:nvPr>
        </p:nvSpPr>
        <p:spPr/>
        <p:txBody>
          <a:bodyPr/>
          <a:lstStyle/>
          <a:p>
            <a:fld id="{BD2F25B1-772B-4657-B612-956E12C3ADD2}" type="slidenum">
              <a:rPr lang="en-IN" smtClean="0"/>
              <a:t>17</a:t>
            </a:fld>
            <a:endParaRPr lang="en-IN"/>
          </a:p>
        </p:txBody>
      </p:sp>
      <p:pic>
        <p:nvPicPr>
          <p:cNvPr id="4" name="Picture 3">
            <a:extLst>
              <a:ext uri="{FF2B5EF4-FFF2-40B4-BE49-F238E27FC236}">
                <a16:creationId xmlns:a16="http://schemas.microsoft.com/office/drawing/2014/main" id="{083F2F44-94DC-FFAB-22D8-938B0B785EA5}"/>
              </a:ext>
            </a:extLst>
          </p:cNvPr>
          <p:cNvPicPr>
            <a:picLocks noChangeAspect="1"/>
          </p:cNvPicPr>
          <p:nvPr/>
        </p:nvPicPr>
        <p:blipFill>
          <a:blip r:embed="rId3"/>
          <a:stretch>
            <a:fillRect/>
          </a:stretch>
        </p:blipFill>
        <p:spPr>
          <a:xfrm>
            <a:off x="824466" y="797992"/>
            <a:ext cx="9734448" cy="5915722"/>
          </a:xfrm>
          <a:prstGeom prst="rect">
            <a:avLst/>
          </a:prstGeom>
        </p:spPr>
      </p:pic>
      <p:sp>
        <p:nvSpPr>
          <p:cNvPr id="5" name="TextBox 4">
            <a:extLst>
              <a:ext uri="{FF2B5EF4-FFF2-40B4-BE49-F238E27FC236}">
                <a16:creationId xmlns:a16="http://schemas.microsoft.com/office/drawing/2014/main" id="{87F62BC9-E9F0-14C2-ED9B-57CF246834AD}"/>
              </a:ext>
            </a:extLst>
          </p:cNvPr>
          <p:cNvSpPr txBox="1"/>
          <p:nvPr/>
        </p:nvSpPr>
        <p:spPr>
          <a:xfrm>
            <a:off x="2159541" y="202048"/>
            <a:ext cx="7529208"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Reversing a String</a:t>
            </a:r>
          </a:p>
        </p:txBody>
      </p:sp>
    </p:spTree>
    <p:extLst>
      <p:ext uri="{BB962C8B-B14F-4D97-AF65-F5344CB8AC3E}">
        <p14:creationId xmlns:p14="http://schemas.microsoft.com/office/powerpoint/2010/main" val="294999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A3527EC-EB13-1830-458E-FA543822A795}"/>
              </a:ext>
            </a:extLst>
          </p:cNvPr>
          <p:cNvSpPr>
            <a:spLocks noGrp="1"/>
          </p:cNvSpPr>
          <p:nvPr>
            <p:ph type="sldNum" sz="quarter" idx="12"/>
          </p:nvPr>
        </p:nvSpPr>
        <p:spPr/>
        <p:txBody>
          <a:bodyPr/>
          <a:lstStyle/>
          <a:p>
            <a:fld id="{BD2F25B1-772B-4657-B612-956E12C3ADD2}" type="slidenum">
              <a:rPr lang="en-IN" smtClean="0"/>
              <a:t>18</a:t>
            </a:fld>
            <a:endParaRPr lang="en-IN"/>
          </a:p>
        </p:txBody>
      </p:sp>
      <p:graphicFrame>
        <p:nvGraphicFramePr>
          <p:cNvPr id="3" name="object 3">
            <a:extLst>
              <a:ext uri="{FF2B5EF4-FFF2-40B4-BE49-F238E27FC236}">
                <a16:creationId xmlns:a16="http://schemas.microsoft.com/office/drawing/2014/main" id="{4A6BAADE-4284-3DD3-B565-3E3082E75F8F}"/>
              </a:ext>
            </a:extLst>
          </p:cNvPr>
          <p:cNvGraphicFramePr>
            <a:graphicFrameLocks noGrp="1"/>
          </p:cNvGraphicFramePr>
          <p:nvPr>
            <p:extLst>
              <p:ext uri="{D42A27DB-BD31-4B8C-83A1-F6EECF244321}">
                <p14:modId xmlns:p14="http://schemas.microsoft.com/office/powerpoint/2010/main" val="1544799440"/>
              </p:ext>
            </p:extLst>
          </p:nvPr>
        </p:nvGraphicFramePr>
        <p:xfrm>
          <a:off x="457200" y="1143000"/>
          <a:ext cx="11029950" cy="5462589"/>
        </p:xfrm>
        <a:graphic>
          <a:graphicData uri="http://schemas.openxmlformats.org/drawingml/2006/table">
            <a:tbl>
              <a:tblPr/>
              <a:tblGrid>
                <a:gridCol w="2757488">
                  <a:extLst>
                    <a:ext uri="{9D8B030D-6E8A-4147-A177-3AD203B41FA5}">
                      <a16:colId xmlns:a16="http://schemas.microsoft.com/office/drawing/2014/main" val="20000"/>
                    </a:ext>
                  </a:extLst>
                </a:gridCol>
                <a:gridCol w="2759075">
                  <a:extLst>
                    <a:ext uri="{9D8B030D-6E8A-4147-A177-3AD203B41FA5}">
                      <a16:colId xmlns:a16="http://schemas.microsoft.com/office/drawing/2014/main" val="20001"/>
                    </a:ext>
                  </a:extLst>
                </a:gridCol>
                <a:gridCol w="2757487">
                  <a:extLst>
                    <a:ext uri="{9D8B030D-6E8A-4147-A177-3AD203B41FA5}">
                      <a16:colId xmlns:a16="http://schemas.microsoft.com/office/drawing/2014/main" val="20002"/>
                    </a:ext>
                  </a:extLst>
                </a:gridCol>
                <a:gridCol w="2755900">
                  <a:extLst>
                    <a:ext uri="{9D8B030D-6E8A-4147-A177-3AD203B41FA5}">
                      <a16:colId xmlns:a16="http://schemas.microsoft.com/office/drawing/2014/main" val="20003"/>
                    </a:ext>
                  </a:extLst>
                </a:gridCol>
              </a:tblGrid>
              <a:tr h="523131">
                <a:tc>
                  <a:txBody>
                    <a:bodyPr/>
                    <a:lstStyle/>
                    <a:p>
                      <a:pPr marL="78740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Function</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25399" cap="flat" cmpd="sng" algn="ctr">
                      <a:solidFill>
                        <a:srgbClr val="323298"/>
                      </a:solidFill>
                      <a:prstDash val="solid"/>
                      <a:round/>
                      <a:headEnd type="none" w="med" len="med"/>
                      <a:tailEnd type="none" w="med" len="med"/>
                    </a:lnB>
                    <a:lnTlToBr>
                      <a:noFill/>
                    </a:lnTlToBr>
                    <a:lnBlToTr>
                      <a:noFill/>
                    </a:lnBlToTr>
                    <a:noFill/>
                  </a:tcPr>
                </a:tc>
                <a:tc>
                  <a:txBody>
                    <a:bodyPr/>
                    <a:lstStyle/>
                    <a:p>
                      <a:pPr marL="839788"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Purpose</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25399" cap="flat" cmpd="sng" algn="ctr">
                      <a:solidFill>
                        <a:srgbClr val="323298"/>
                      </a:solidFill>
                      <a:prstDash val="solid"/>
                      <a:round/>
                      <a:headEnd type="none" w="med" len="med"/>
                      <a:tailEnd type="none" w="med" len="med"/>
                    </a:lnB>
                    <a:lnTlToBr>
                      <a:noFill/>
                    </a:lnTlToBr>
                    <a:lnBlToTr>
                      <a:noFill/>
                    </a:lnBlToTr>
                    <a:noFill/>
                  </a:tcPr>
                </a:tc>
                <a:tc>
                  <a:txBody>
                    <a:bodyPr/>
                    <a:lstStyle/>
                    <a:p>
                      <a:pPr marL="796925"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Example</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25399" cap="flat" cmpd="sng" algn="ctr">
                      <a:solidFill>
                        <a:srgbClr val="323298"/>
                      </a:solidFill>
                      <a:prstDash val="solid"/>
                      <a:round/>
                      <a:headEnd type="none" w="med" len="med"/>
                      <a:tailEnd type="none" w="med" len="med"/>
                    </a:lnB>
                    <a:lnTlToBr>
                      <a:noFill/>
                    </a:lnTlToBr>
                    <a:lnBlToTr>
                      <a:noFill/>
                    </a:lnBlToTr>
                    <a:noFill/>
                  </a:tcPr>
                </a:tc>
                <a:tc>
                  <a:txBody>
                    <a:bodyPr/>
                    <a:lstStyle/>
                    <a:p>
                      <a:pPr marL="898525"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Output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25399" cap="flat" cmpd="sng" algn="ctr">
                      <a:solidFill>
                        <a:srgbClr val="32329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6649">
                <a:tc>
                  <a:txBody>
                    <a:bodyPr/>
                    <a:lstStyle/>
                    <a:p>
                      <a:pPr marL="885825"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strcpy</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25399"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24447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Makes a copy of a string</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25399"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6111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strcpy(s1, “Hi”);</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25399"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9842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Copies “Hi” to ‘s1’ variable</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25399"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857355">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strcat</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615950" marR="0" lvl="0" indent="-498475"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Appends a string to the end of another string</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277813"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strcat(“Work”, “Hard”);</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4968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Prints “WorkHard”</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32021">
                <a:tc>
                  <a:txBody>
                    <a:bodyPr/>
                    <a:lstStyle/>
                    <a:p>
                      <a:pPr marL="842963"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strcmp</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728663" marR="0" lvl="0" indent="-307975"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Compare two strings alphabetically</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43815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strcmp</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(“hi”, “bye”);</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8636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Returns -1.</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57355">
                <a:tc>
                  <a:txBody>
                    <a:bodyPr/>
                    <a:lstStyle/>
                    <a:p>
                      <a:pPr marL="912813"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strlen</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423863" marR="0" lvl="0" indent="-762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Returns the number of characters in a string</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79375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strlen</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(“Hi”);</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9017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Returns 2.</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55924">
                <a:tc>
                  <a:txBody>
                    <a:bodyPr/>
                    <a:lstStyle/>
                    <a:p>
                      <a:pPr marL="900113"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strrev</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reverses a given string</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7127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Strrev</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(“Hello”);</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635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olleH</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618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strlwr</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21113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Converts string to lowercase</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601663"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Strlwr</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(“HELLO”);</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3175"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hello</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7719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strupr</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20955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Converts string to uppercase</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73025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Strupr(“hello”);</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tc>
                  <a:txBody>
                    <a:bodyPr/>
                    <a:lstStyle/>
                    <a:p>
                      <a:pPr marL="4763"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HELLO</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5" name="TextBox 4">
            <a:extLst>
              <a:ext uri="{FF2B5EF4-FFF2-40B4-BE49-F238E27FC236}">
                <a16:creationId xmlns:a16="http://schemas.microsoft.com/office/drawing/2014/main" id="{8A0FEA32-4D0E-A25F-C0C3-209B3D61D28F}"/>
              </a:ext>
            </a:extLst>
          </p:cNvPr>
          <p:cNvSpPr txBox="1"/>
          <p:nvPr/>
        </p:nvSpPr>
        <p:spPr>
          <a:xfrm>
            <a:off x="3034421" y="71206"/>
            <a:ext cx="5875507" cy="861774"/>
          </a:xfrm>
          <a:prstGeom prst="rect">
            <a:avLst/>
          </a:prstGeom>
          <a:noFill/>
        </p:spPr>
        <p:txBody>
          <a:bodyPr wrap="square" rtlCol="0">
            <a:spAutoFit/>
          </a:bodyPr>
          <a:lstStyle/>
          <a:p>
            <a:pPr algn="ctr"/>
            <a:r>
              <a:rPr lang="en-IN" sz="3200" b="1" dirty="0">
                <a:latin typeface="Times New Roman" pitchFamily="18" charset="0"/>
                <a:cs typeface="Times New Roman" pitchFamily="18" charset="0"/>
              </a:rPr>
              <a:t>Fu</a:t>
            </a:r>
            <a:r>
              <a:rPr lang="en-IN" sz="3200" b="1" spc="-15" dirty="0">
                <a:latin typeface="Times New Roman" pitchFamily="18" charset="0"/>
                <a:cs typeface="Times New Roman" pitchFamily="18" charset="0"/>
              </a:rPr>
              <a:t>n</a:t>
            </a:r>
            <a:r>
              <a:rPr lang="en-IN" sz="3200" b="1" dirty="0">
                <a:latin typeface="Times New Roman" pitchFamily="18" charset="0"/>
                <a:cs typeface="Times New Roman" pitchFamily="18" charset="0"/>
              </a:rPr>
              <a:t>cti</a:t>
            </a:r>
            <a:r>
              <a:rPr lang="en-IN" sz="3200" b="1" spc="5" dirty="0">
                <a:latin typeface="Times New Roman" pitchFamily="18" charset="0"/>
                <a:cs typeface="Times New Roman" pitchFamily="18" charset="0"/>
              </a:rPr>
              <a:t>o</a:t>
            </a:r>
            <a:r>
              <a:rPr lang="en-IN" sz="3200" b="1" spc="-5" dirty="0">
                <a:latin typeface="Times New Roman" pitchFamily="18" charset="0"/>
                <a:cs typeface="Times New Roman" pitchFamily="18" charset="0"/>
              </a:rPr>
              <a:t>n</a:t>
            </a:r>
            <a:r>
              <a:rPr lang="en-IN" sz="3200" b="1" dirty="0">
                <a:latin typeface="Times New Roman" pitchFamily="18" charset="0"/>
                <a:cs typeface="Times New Roman" pitchFamily="18" charset="0"/>
              </a:rPr>
              <a:t>s</a:t>
            </a:r>
            <a:r>
              <a:rPr lang="en-IN" sz="3200" b="1" spc="-25" dirty="0">
                <a:latin typeface="Times New Roman" pitchFamily="18" charset="0"/>
                <a:cs typeface="Times New Roman" pitchFamily="18" charset="0"/>
              </a:rPr>
              <a:t> </a:t>
            </a:r>
            <a:r>
              <a:rPr lang="en-IN" sz="3200" b="1" dirty="0">
                <a:latin typeface="Times New Roman" pitchFamily="18" charset="0"/>
                <a:cs typeface="Times New Roman" pitchFamily="18" charset="0"/>
              </a:rPr>
              <a:t>of</a:t>
            </a:r>
            <a:r>
              <a:rPr lang="en-IN" sz="3200" b="1" spc="-10" dirty="0">
                <a:latin typeface="Times New Roman" pitchFamily="18" charset="0"/>
                <a:cs typeface="Times New Roman" pitchFamily="18" charset="0"/>
              </a:rPr>
              <a:t> </a:t>
            </a:r>
            <a:r>
              <a:rPr lang="en-IN" sz="3200" b="1" spc="-5" dirty="0" err="1">
                <a:latin typeface="Times New Roman" pitchFamily="18" charset="0"/>
                <a:cs typeface="Times New Roman" pitchFamily="18" charset="0"/>
              </a:rPr>
              <a:t>string.h</a:t>
            </a:r>
            <a:endParaRPr lang="en-IN" sz="3200" dirty="0">
              <a:latin typeface="Times New Roman" pitchFamily="18" charset="0"/>
              <a:cs typeface="Times New Roman" pitchFamily="18" charset="0"/>
            </a:endParaRPr>
          </a:p>
          <a:p>
            <a:pPr algn="ctr"/>
            <a:endParaRPr lang="en-IN" dirty="0"/>
          </a:p>
        </p:txBody>
      </p:sp>
    </p:spTree>
    <p:extLst>
      <p:ext uri="{BB962C8B-B14F-4D97-AF65-F5344CB8AC3E}">
        <p14:creationId xmlns:p14="http://schemas.microsoft.com/office/powerpoint/2010/main" val="1606709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2" y="935405"/>
            <a:ext cx="11447713" cy="4525963"/>
          </a:xfrm>
        </p:spPr>
        <p:txBody>
          <a:bodyPr>
            <a:noAutofit/>
          </a:bodyPr>
          <a:lstStyle/>
          <a:p>
            <a:pPr algn="just" eaLnBrk="1" hangingPunct="1">
              <a:lnSpc>
                <a:spcPct val="150000"/>
              </a:lnSpc>
              <a:buFontTx/>
              <a:buChar char="•"/>
            </a:pPr>
            <a:r>
              <a:rPr lang="en-US" altLang="en-US" sz="2400" dirty="0" err="1">
                <a:latin typeface="Times New Roman" panose="02020603050405020304" pitchFamily="18" charset="0"/>
                <a:cs typeface="Times New Roman" panose="02020603050405020304" pitchFamily="18" charset="0"/>
              </a:rPr>
              <a:t>strcpy</a:t>
            </a:r>
            <a:r>
              <a:rPr lang="en-US" altLang="en-US" sz="2400" dirty="0">
                <a:latin typeface="Times New Roman" panose="02020603050405020304" pitchFamily="18" charset="0"/>
                <a:cs typeface="Times New Roman" panose="02020603050405020304" pitchFamily="18" charset="0"/>
              </a:rPr>
              <a:t>( ) function copies contents of one string into another string.</a:t>
            </a:r>
          </a:p>
          <a:p>
            <a:pPr algn="just" eaLnBrk="1" hangingPunct="1">
              <a:lnSpc>
                <a:spcPct val="150000"/>
              </a:lnSpc>
              <a:spcBef>
                <a:spcPts val="575"/>
              </a:spcBef>
              <a:buFontTx/>
              <a:buChar char="•"/>
            </a:pPr>
            <a:r>
              <a:rPr lang="en-US" altLang="en-US" sz="2400" b="1" dirty="0">
                <a:latin typeface="Times New Roman" panose="02020603050405020304" pitchFamily="18" charset="0"/>
                <a:cs typeface="Times New Roman" panose="02020603050405020304" pitchFamily="18" charset="0"/>
              </a:rPr>
              <a:t>Syntax </a:t>
            </a:r>
            <a:r>
              <a:rPr lang="en-US" altLang="en-US" sz="2400" i="1"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strcpy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destination_string</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source_string</a:t>
            </a:r>
            <a:r>
              <a:rPr lang="en-US" altLang="en-US" sz="2400" dirty="0">
                <a:latin typeface="Times New Roman" panose="02020603050405020304" pitchFamily="18" charset="0"/>
                <a:cs typeface="Times New Roman" panose="02020603050405020304" pitchFamily="18" charset="0"/>
              </a:rPr>
              <a:t> );</a:t>
            </a:r>
          </a:p>
          <a:p>
            <a:pPr algn="just" eaLnBrk="1" hangingPunct="1">
              <a:lnSpc>
                <a:spcPct val="150000"/>
              </a:lnSpc>
              <a:spcBef>
                <a:spcPts val="575"/>
              </a:spcBef>
              <a:buFontTx/>
              <a:buChar char="•"/>
            </a:pPr>
            <a:r>
              <a:rPr lang="en-US" altLang="en-US" sz="2400" b="1" dirty="0">
                <a:latin typeface="Times New Roman" panose="02020603050405020304" pitchFamily="18" charset="0"/>
                <a:cs typeface="Times New Roman" panose="02020603050405020304" pitchFamily="18" charset="0"/>
              </a:rPr>
              <a:t>Example:</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strcpy</a:t>
            </a:r>
            <a:r>
              <a:rPr lang="en-US" altLang="en-US" sz="2400" dirty="0">
                <a:latin typeface="Times New Roman" panose="02020603050405020304" pitchFamily="18" charset="0"/>
                <a:cs typeface="Times New Roman" panose="02020603050405020304" pitchFamily="18" charset="0"/>
              </a:rPr>
              <a:t> ( str1, str2) – It copies contents of str2 into str1.</a:t>
            </a:r>
          </a:p>
          <a:p>
            <a:pPr algn="just" eaLnBrk="1" hangingPunct="1">
              <a:lnSpc>
                <a:spcPct val="150000"/>
              </a:lnSpc>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strcpy</a:t>
            </a:r>
            <a:r>
              <a:rPr lang="en-US" altLang="en-US" sz="2400" dirty="0">
                <a:latin typeface="Times New Roman" panose="02020603050405020304" pitchFamily="18" charset="0"/>
                <a:cs typeface="Times New Roman" panose="02020603050405020304" pitchFamily="18" charset="0"/>
              </a:rPr>
              <a:t> ( str2, str1) – It copies contents of str1 into str2.</a:t>
            </a:r>
          </a:p>
          <a:p>
            <a:pPr algn="just" eaLnBrk="1" hangingPunct="1">
              <a:lnSpc>
                <a:spcPct val="150000"/>
              </a:lnSpc>
              <a:spcBef>
                <a:spcPts val="575"/>
              </a:spcBef>
              <a:buFontTx/>
              <a:buChar char="•"/>
            </a:pPr>
            <a:r>
              <a:rPr lang="en-US" altLang="en-US" sz="2400" dirty="0">
                <a:latin typeface="Times New Roman" panose="02020603050405020304" pitchFamily="18" charset="0"/>
                <a:cs typeface="Times New Roman" panose="02020603050405020304" pitchFamily="18" charset="0"/>
              </a:rPr>
              <a:t>If destination string length is less than source string, entire source string value won’t be copied into destination string. For example, consider destination string length is 20 and source string length is  30.  Then,  only  20  characters  from  source  string  will  be  copied  into destination  string  and  remaining  10  characters  won’t  be  copied  and  will  be truncated.</a:t>
            </a:r>
          </a:p>
          <a:p>
            <a:endParaRPr lang="en-US" altLang="ko-KR" sz="2400" i="1" dirty="0">
              <a:latin typeface="Playfair Display"/>
            </a:endParaRPr>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19</a:t>
            </a:fld>
            <a:endParaRPr lang="en-IN"/>
          </a:p>
        </p:txBody>
      </p:sp>
      <p:sp>
        <p:nvSpPr>
          <p:cNvPr id="3" name="TextBox 2">
            <a:extLst>
              <a:ext uri="{FF2B5EF4-FFF2-40B4-BE49-F238E27FC236}">
                <a16:creationId xmlns:a16="http://schemas.microsoft.com/office/drawing/2014/main" id="{BD0482C6-D3C7-8430-36D4-C1A92B28B75F}"/>
              </a:ext>
            </a:extLst>
          </p:cNvPr>
          <p:cNvSpPr txBox="1"/>
          <p:nvPr/>
        </p:nvSpPr>
        <p:spPr>
          <a:xfrm>
            <a:off x="2101174" y="140259"/>
            <a:ext cx="7529209" cy="861774"/>
          </a:xfrm>
          <a:prstGeom prst="rect">
            <a:avLst/>
          </a:prstGeom>
          <a:noFill/>
        </p:spPr>
        <p:txBody>
          <a:bodyPr wrap="square" rtlCol="0">
            <a:spAutoFit/>
          </a:bodyPr>
          <a:lstStyle/>
          <a:p>
            <a:pPr algn="ctr"/>
            <a:r>
              <a:rPr lang="en-IN" sz="3200" b="1" spc="-5" dirty="0">
                <a:latin typeface="Times New Roman"/>
                <a:cs typeface="Times New Roman"/>
              </a:rPr>
              <a:t>Strin</a:t>
            </a:r>
            <a:r>
              <a:rPr lang="en-IN" sz="3200" b="1" dirty="0">
                <a:latin typeface="Times New Roman"/>
                <a:cs typeface="Times New Roman"/>
              </a:rPr>
              <a:t>g</a:t>
            </a:r>
            <a:r>
              <a:rPr lang="en-IN" sz="3200" b="1" spc="-20" dirty="0">
                <a:latin typeface="Times New Roman"/>
                <a:cs typeface="Times New Roman"/>
              </a:rPr>
              <a:t> </a:t>
            </a:r>
            <a:r>
              <a:rPr lang="en-IN" sz="3200" b="1" spc="-5" dirty="0">
                <a:latin typeface="Times New Roman"/>
                <a:cs typeface="Times New Roman"/>
              </a:rPr>
              <a:t>Cop</a:t>
            </a:r>
            <a:r>
              <a:rPr lang="en-IN" sz="3200" b="1" dirty="0">
                <a:latin typeface="Times New Roman"/>
                <a:cs typeface="Times New Roman"/>
              </a:rPr>
              <a:t>y</a:t>
            </a:r>
            <a:r>
              <a:rPr lang="en-IN" sz="3200" b="1" spc="-10" dirty="0">
                <a:latin typeface="Times New Roman"/>
                <a:cs typeface="Times New Roman"/>
              </a:rPr>
              <a:t> </a:t>
            </a:r>
            <a:r>
              <a:rPr lang="en-IN" sz="3200" b="1" spc="5" dirty="0">
                <a:latin typeface="Times New Roman"/>
                <a:cs typeface="Times New Roman"/>
              </a:rPr>
              <a:t>(</a:t>
            </a:r>
            <a:r>
              <a:rPr lang="en-IN" sz="3200" b="1" spc="-5" dirty="0" err="1">
                <a:latin typeface="Times New Roman"/>
                <a:cs typeface="Times New Roman"/>
              </a:rPr>
              <a:t>str</a:t>
            </a:r>
            <a:r>
              <a:rPr lang="en-IN" sz="3200" b="1" spc="10" dirty="0" err="1">
                <a:latin typeface="Times New Roman"/>
                <a:cs typeface="Times New Roman"/>
              </a:rPr>
              <a:t>c</a:t>
            </a:r>
            <a:r>
              <a:rPr lang="en-IN" sz="3200" b="1" spc="-5" dirty="0" err="1">
                <a:latin typeface="Times New Roman"/>
                <a:cs typeface="Times New Roman"/>
              </a:rPr>
              <a:t>p</a:t>
            </a:r>
            <a:r>
              <a:rPr lang="en-IN" sz="3200" b="1" dirty="0" err="1">
                <a:latin typeface="Times New Roman"/>
                <a:cs typeface="Times New Roman"/>
              </a:rPr>
              <a:t>y</a:t>
            </a:r>
            <a:r>
              <a:rPr lang="en-IN" sz="3200" b="1" dirty="0">
                <a:latin typeface="Times New Roman"/>
                <a:cs typeface="Times New Roman"/>
              </a:rPr>
              <a:t>)</a:t>
            </a:r>
            <a:endParaRPr lang="en-IN" sz="3200" dirty="0">
              <a:latin typeface="Times New Roman"/>
              <a:cs typeface="Times New Roman"/>
            </a:endParaRPr>
          </a:p>
          <a:p>
            <a:endParaRPr lang="en-IN" dirty="0"/>
          </a:p>
        </p:txBody>
      </p:sp>
    </p:spTree>
    <p:extLst>
      <p:ext uri="{BB962C8B-B14F-4D97-AF65-F5344CB8AC3E}">
        <p14:creationId xmlns:p14="http://schemas.microsoft.com/office/powerpoint/2010/main" val="233319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354731"/>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800" b="1" dirty="0">
                <a:latin typeface="Times New Roman" panose="02020603050405020304" pitchFamily="18" charset="0"/>
                <a:cs typeface="Times New Roman" panose="02020603050405020304" pitchFamily="18" charset="0"/>
              </a:rPr>
              <a:t>Contents</a:t>
            </a:r>
            <a:endParaRPr lang="en-US" altLang="en-US" sz="2800" dirty="0">
              <a:latin typeface="Times New Roman" panose="02020603050405020304" pitchFamily="18" charset="0"/>
              <a:cs typeface="Times New Roman" panose="02020603050405020304" pitchFamily="18" charset="0"/>
            </a:endParaRPr>
          </a:p>
          <a:p>
            <a:pPr marL="7701" algn="just">
              <a:spcBef>
                <a:spcPts val="61"/>
              </a:spcBef>
              <a:tabLst>
                <a:tab pos="3931503" algn="l"/>
              </a:tabLst>
              <a:defRPr/>
            </a:pPr>
            <a:endParaRPr lang="en-US" altLang="en-US" sz="2800" dirty="0">
              <a:latin typeface="Times New Roman" panose="02020603050405020304" pitchFamily="18" charset="0"/>
              <a:cs typeface="Times New Roman" panose="02020603050405020304" pitchFamily="18" charset="0"/>
            </a:endParaRPr>
          </a:p>
          <a:p>
            <a:pPr marL="562193" indent="-554492" algn="just">
              <a:spcBef>
                <a:spcPts val="61"/>
              </a:spcBef>
              <a:buFont typeface="+mj-lt"/>
              <a:buAutoNum type="arabicPeriod"/>
              <a:tabLst>
                <a:tab pos="3931503" algn="l"/>
              </a:tabLst>
              <a:defRPr/>
            </a:pPr>
            <a:r>
              <a:rPr lang="en-US" sz="2800" dirty="0">
                <a:latin typeface="Times New Roman" panose="02020603050405020304" pitchFamily="18" charset="0"/>
                <a:cs typeface="Times New Roman" panose="02020603050405020304" pitchFamily="18" charset="0"/>
              </a:rPr>
              <a:t>Strings Introduction, Operations on strings- finding length of a string, converting characters of a string into uppercase and lowercase, Concatenating two strings, appending a string to another string, comparing two string, reversing a string. String and character Built in functions.</a:t>
            </a:r>
          </a:p>
          <a:p>
            <a:pPr marL="562193" indent="-554492" algn="just">
              <a:spcBef>
                <a:spcPts val="61"/>
              </a:spcBef>
              <a:buFont typeface="+mj-lt"/>
              <a:buAutoNum type="arabicPeriod"/>
              <a:tabLst>
                <a:tab pos="3931503" algn="l"/>
              </a:tabLst>
              <a:defRPr/>
            </a:pPr>
            <a:r>
              <a:rPr lang="en-US" sz="2800" dirty="0">
                <a:latin typeface="Times New Roman" panose="02020603050405020304" pitchFamily="18" charset="0"/>
                <a:cs typeface="Times New Roman" panose="02020603050405020304" pitchFamily="18" charset="0"/>
              </a:rPr>
              <a:t>Functions Introduction, Using functions, Function declaration/function prototype, Function definition, Function call, Return statement</a:t>
            </a:r>
            <a:endParaRPr lang="en-US" altLang="en-US" sz="2000" dirty="0">
              <a:latin typeface="Times New Roman" panose="02020603050405020304" pitchFamily="18" charset="0"/>
              <a:cs typeface="Times New Roman" panose="02020603050405020304" pitchFamily="18"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7A20A53-9C1E-A0B7-1DB4-55A2D7A2BBD5}"/>
              </a:ext>
            </a:extLst>
          </p:cNvPr>
          <p:cNvSpPr>
            <a:spLocks noGrp="1"/>
          </p:cNvSpPr>
          <p:nvPr>
            <p:ph type="sldNum" sz="quarter" idx="12"/>
          </p:nvPr>
        </p:nvSpPr>
        <p:spPr/>
        <p:txBody>
          <a:bodyPr/>
          <a:lstStyle/>
          <a:p>
            <a:fld id="{BD2F25B1-772B-4657-B612-956E12C3ADD2}" type="slidenum">
              <a:rPr lang="en-IN" smtClean="0"/>
              <a:t>2</a:t>
            </a:fld>
            <a:endParaRPr lang="en-IN"/>
          </a:p>
        </p:txBody>
      </p:sp>
    </p:spTree>
    <p:extLst>
      <p:ext uri="{BB962C8B-B14F-4D97-AF65-F5344CB8AC3E}">
        <p14:creationId xmlns:p14="http://schemas.microsoft.com/office/powerpoint/2010/main" val="184566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20</a:t>
            </a:fld>
            <a:endParaRPr lang="en-IN"/>
          </a:p>
        </p:txBody>
      </p:sp>
      <p:sp>
        <p:nvSpPr>
          <p:cNvPr id="7" name="내용 개체 틀 2">
            <a:extLst>
              <a:ext uri="{FF2B5EF4-FFF2-40B4-BE49-F238E27FC236}">
                <a16:creationId xmlns:a16="http://schemas.microsoft.com/office/drawing/2014/main" id="{587D7BB9-EF87-BC1C-2EDB-EEB36468F349}"/>
              </a:ext>
            </a:extLst>
          </p:cNvPr>
          <p:cNvSpPr>
            <a:spLocks noGrp="1" noChangeArrowheads="1"/>
          </p:cNvSpPr>
          <p:nvPr>
            <p:ph idx="1"/>
          </p:nvPr>
        </p:nvSpPr>
        <p:spPr>
          <a:xfrm>
            <a:off x="505471" y="722959"/>
            <a:ext cx="11447713" cy="4525963"/>
          </a:xfrm>
        </p:spPr>
        <p:txBody>
          <a:bodyPr>
            <a:noAutofit/>
          </a:bodyPr>
          <a:lstStyle/>
          <a:p>
            <a:pPr algn="just" eaLnBrk="1" hangingPunct="1">
              <a:lnSpc>
                <a:spcPct val="150000"/>
              </a:lnSpc>
              <a:buFont typeface="Times New Roman" panose="02020603050405020304" pitchFamily="18" charset="0"/>
              <a:buChar char="•"/>
            </a:pP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function in C language concatenates (appends) portion of one string at the end of another string.</a:t>
            </a:r>
          </a:p>
          <a:p>
            <a:pPr algn="just" eaLnBrk="1" hangingPunct="1">
              <a:lnSpc>
                <a:spcPct val="150000"/>
              </a:lnSpc>
              <a:spcBef>
                <a:spcPts val="1438"/>
              </a:spcBef>
              <a:buFont typeface="Times New Roman" panose="02020603050405020304" pitchFamily="18" charset="0"/>
              <a:buChar char="•"/>
            </a:pPr>
            <a:r>
              <a:rPr lang="en-US" altLang="en-US" sz="2400" b="1" dirty="0">
                <a:latin typeface="Times New Roman" panose="02020603050405020304" pitchFamily="18" charset="0"/>
                <a:cs typeface="Times New Roman" panose="02020603050405020304" pitchFamily="18" charset="0"/>
              </a:rPr>
              <a:t>Syntax </a:t>
            </a:r>
            <a:r>
              <a:rPr lang="en-US" altLang="en-US" sz="2400" i="1"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destination_string</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source_string</a:t>
            </a:r>
            <a:r>
              <a:rPr lang="en-US" altLang="en-US" sz="2400" dirty="0">
                <a:latin typeface="Times New Roman" panose="02020603050405020304" pitchFamily="18" charset="0"/>
                <a:cs typeface="Times New Roman" panose="02020603050405020304" pitchFamily="18" charset="0"/>
              </a:rPr>
              <a:t>, size);</a:t>
            </a:r>
          </a:p>
          <a:p>
            <a:pPr algn="just" eaLnBrk="1" hangingPunct="1">
              <a:lnSpc>
                <a:spcPct val="150000"/>
              </a:lnSpc>
              <a:spcBef>
                <a:spcPts val="1438"/>
              </a:spcBef>
              <a:buFont typeface="Times New Roman" panose="02020603050405020304" pitchFamily="18" charset="0"/>
              <a:buChar char="•"/>
            </a:pPr>
            <a:r>
              <a:rPr lang="en-US" altLang="en-US" sz="2400" b="1" dirty="0">
                <a:latin typeface="Times New Roman" panose="02020603050405020304" pitchFamily="18" charset="0"/>
                <a:cs typeface="Times New Roman" panose="02020603050405020304" pitchFamily="18" charset="0"/>
              </a:rPr>
              <a:t>Example:-</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str2, str1, 3 ); – First 3 characters of str1 is concatenated at the end of str2. </a:t>
            </a:r>
          </a:p>
          <a:p>
            <a:pPr algn="just" eaLnBrk="1" hangingPunct="1">
              <a:lnSpc>
                <a:spcPct val="150000"/>
              </a:lnSpc>
              <a:spcBef>
                <a:spcPts val="1438"/>
              </a:spcBef>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As you know, each string in C is ended up with null character (‘\0’).</a:t>
            </a:r>
          </a:p>
          <a:p>
            <a:pPr algn="just" eaLnBrk="1" hangingPunct="1">
              <a:lnSpc>
                <a:spcPct val="150000"/>
              </a:lnSpc>
              <a:spcBef>
                <a:spcPts val="1438"/>
              </a:spcBef>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In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operation, null character of destination string is overwritten by source string’s first character and null character is added at the end of new destination string which is created after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operation.</a:t>
            </a:r>
          </a:p>
          <a:p>
            <a:pPr marL="0" indent="0">
              <a:buNone/>
            </a:pPr>
            <a:endParaRPr lang="en-US" altLang="ko-KR" sz="2400" dirty="0">
              <a:latin typeface="Playfair Display"/>
            </a:endParaRPr>
          </a:p>
        </p:txBody>
      </p:sp>
      <p:sp>
        <p:nvSpPr>
          <p:cNvPr id="9" name="TextBox 8">
            <a:extLst>
              <a:ext uri="{FF2B5EF4-FFF2-40B4-BE49-F238E27FC236}">
                <a16:creationId xmlns:a16="http://schemas.microsoft.com/office/drawing/2014/main" id="{40B4427A-FA1E-3FFC-4011-C05489D0569A}"/>
              </a:ext>
            </a:extLst>
          </p:cNvPr>
          <p:cNvSpPr txBox="1"/>
          <p:nvPr/>
        </p:nvSpPr>
        <p:spPr>
          <a:xfrm>
            <a:off x="2003725" y="182906"/>
            <a:ext cx="7743390" cy="861774"/>
          </a:xfrm>
          <a:prstGeom prst="rect">
            <a:avLst/>
          </a:prstGeom>
          <a:noFill/>
        </p:spPr>
        <p:txBody>
          <a:bodyPr wrap="square" rtlCol="0">
            <a:spAutoFit/>
          </a:bodyPr>
          <a:lstStyle/>
          <a:p>
            <a:pPr algn="ctr"/>
            <a:r>
              <a:rPr lang="en-IN" sz="3200" b="1" spc="-5" dirty="0">
                <a:latin typeface="Times New Roman"/>
                <a:cs typeface="Times New Roman"/>
              </a:rPr>
              <a:t>Strin</a:t>
            </a:r>
            <a:r>
              <a:rPr lang="en-IN" sz="3200" b="1" dirty="0">
                <a:latin typeface="Times New Roman"/>
                <a:cs typeface="Times New Roman"/>
              </a:rPr>
              <a:t>g</a:t>
            </a:r>
            <a:r>
              <a:rPr lang="en-IN" sz="3200" b="1" spc="-20" dirty="0">
                <a:latin typeface="Times New Roman"/>
                <a:cs typeface="Times New Roman"/>
              </a:rPr>
              <a:t> </a:t>
            </a:r>
            <a:r>
              <a:rPr lang="en-IN" sz="3200" b="1" spc="-5" dirty="0" err="1">
                <a:latin typeface="Times New Roman"/>
                <a:cs typeface="Times New Roman"/>
              </a:rPr>
              <a:t>Conc</a:t>
            </a:r>
            <a:r>
              <a:rPr lang="en-IN" sz="3200" b="1" spc="10" dirty="0" err="1">
                <a:latin typeface="Times New Roman"/>
                <a:cs typeface="Times New Roman"/>
              </a:rPr>
              <a:t>a</a:t>
            </a:r>
            <a:r>
              <a:rPr lang="en-IN" sz="3200" b="1" dirty="0" err="1">
                <a:latin typeface="Times New Roman"/>
                <a:cs typeface="Times New Roman"/>
              </a:rPr>
              <a:t>t</a:t>
            </a:r>
            <a:r>
              <a:rPr lang="en-IN" sz="3200" b="1" spc="-30" dirty="0">
                <a:latin typeface="Times New Roman"/>
                <a:cs typeface="Times New Roman"/>
              </a:rPr>
              <a:t> </a:t>
            </a:r>
            <a:r>
              <a:rPr lang="en-IN" sz="3200" b="1" dirty="0">
                <a:latin typeface="Times New Roman"/>
                <a:cs typeface="Times New Roman"/>
              </a:rPr>
              <a:t>(</a:t>
            </a:r>
            <a:r>
              <a:rPr lang="en-IN" sz="3200" b="1" spc="-5" dirty="0" err="1">
                <a:latin typeface="Times New Roman"/>
                <a:cs typeface="Times New Roman"/>
              </a:rPr>
              <a:t>str</a:t>
            </a:r>
            <a:r>
              <a:rPr lang="en-IN" sz="3200" b="1" spc="10" dirty="0" err="1">
                <a:latin typeface="Times New Roman"/>
                <a:cs typeface="Times New Roman"/>
              </a:rPr>
              <a:t>c</a:t>
            </a:r>
            <a:r>
              <a:rPr lang="en-IN" sz="3200" b="1" dirty="0" err="1">
                <a:latin typeface="Times New Roman"/>
                <a:cs typeface="Times New Roman"/>
              </a:rPr>
              <a:t>a</a:t>
            </a:r>
            <a:r>
              <a:rPr lang="en-IN" sz="3200" b="1" spc="10" dirty="0" err="1">
                <a:latin typeface="Times New Roman"/>
                <a:cs typeface="Times New Roman"/>
              </a:rPr>
              <a:t>t</a:t>
            </a:r>
            <a:r>
              <a:rPr lang="en-IN" sz="3200" b="1" dirty="0">
                <a:latin typeface="Times New Roman"/>
                <a:cs typeface="Times New Roman"/>
              </a:rPr>
              <a:t>)</a:t>
            </a:r>
          </a:p>
          <a:p>
            <a:pPr algn="ctr"/>
            <a:endParaRPr lang="en-IN" dirty="0"/>
          </a:p>
        </p:txBody>
      </p:sp>
    </p:spTree>
    <p:extLst>
      <p:ext uri="{BB962C8B-B14F-4D97-AF65-F5344CB8AC3E}">
        <p14:creationId xmlns:p14="http://schemas.microsoft.com/office/powerpoint/2010/main" val="720707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21</a:t>
            </a:fld>
            <a:endParaRPr lang="en-IN"/>
          </a:p>
        </p:txBody>
      </p:sp>
      <p:sp>
        <p:nvSpPr>
          <p:cNvPr id="5" name="내용 개체 틀 2">
            <a:extLst>
              <a:ext uri="{FF2B5EF4-FFF2-40B4-BE49-F238E27FC236}">
                <a16:creationId xmlns:a16="http://schemas.microsoft.com/office/drawing/2014/main" id="{1BFAC2C3-3E50-4C98-6ABE-044CCA58111E}"/>
              </a:ext>
            </a:extLst>
          </p:cNvPr>
          <p:cNvSpPr>
            <a:spLocks noGrp="1" noChangeArrowheads="1"/>
          </p:cNvSpPr>
          <p:nvPr>
            <p:ph idx="1"/>
          </p:nvPr>
        </p:nvSpPr>
        <p:spPr>
          <a:xfrm>
            <a:off x="609793" y="935405"/>
            <a:ext cx="11447713" cy="4525963"/>
          </a:xfrm>
        </p:spPr>
        <p:txBody>
          <a:bodyPr>
            <a:noAutofit/>
          </a:bodyPr>
          <a:lstStyle/>
          <a:p>
            <a:pPr algn="just" eaLnBrk="1" hangingPunct="1">
              <a:lnSpc>
                <a:spcPct val="150000"/>
              </a:lnSpc>
              <a:buFont typeface="Wingdings" panose="05000000000000000000" pitchFamily="2" charset="2"/>
              <a:buChar char="Ø"/>
            </a:pPr>
            <a:r>
              <a:rPr lang="en-US" altLang="en-US" sz="2400" dirty="0" err="1">
                <a:latin typeface="Times New Roman" panose="02020603050405020304" pitchFamily="18" charset="0"/>
                <a:cs typeface="Times New Roman" panose="02020603050405020304" pitchFamily="18" charset="0"/>
              </a:rPr>
              <a:t>strcmp</a:t>
            </a:r>
            <a:r>
              <a:rPr lang="en-US" altLang="en-US" sz="2400" dirty="0">
                <a:latin typeface="Times New Roman" panose="02020603050405020304" pitchFamily="18" charset="0"/>
                <a:cs typeface="Times New Roman" panose="02020603050405020304" pitchFamily="18" charset="0"/>
              </a:rPr>
              <a:t>( ) function in C compares two given strings and returns zero if they are same. </a:t>
            </a:r>
          </a:p>
          <a:p>
            <a:pPr algn="just" eaLnBrk="1" hangingPunct="1">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If length of string1 &lt; string2, it returns &lt; 0 value that is -1.</a:t>
            </a:r>
          </a:p>
          <a:p>
            <a:pPr algn="just" eaLnBrk="1" hangingPunct="1">
              <a:lnSpc>
                <a:spcPct val="150000"/>
              </a:lnSpc>
              <a:spcBef>
                <a:spcPts val="1675"/>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If length of string1 &gt; string2, it returns &gt; 0 value that is 1</a:t>
            </a:r>
          </a:p>
          <a:p>
            <a:pPr algn="just" eaLnBrk="1" hangingPunct="1">
              <a:lnSpc>
                <a:spcPct val="150000"/>
              </a:lnSpc>
              <a:spcBef>
                <a:spcPts val="1675"/>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If length of string1 = string2 it returns 0.</a:t>
            </a:r>
          </a:p>
          <a:p>
            <a:pPr algn="just" eaLnBrk="1" hangingPunct="1">
              <a:lnSpc>
                <a:spcPct val="150000"/>
              </a:lnSpc>
              <a:spcBef>
                <a:spcPts val="1675"/>
              </a:spcBef>
            </a:pPr>
            <a:r>
              <a:rPr lang="en-US" altLang="en-US" sz="2400" b="1" dirty="0">
                <a:latin typeface="Times New Roman" panose="02020603050405020304" pitchFamily="18" charset="0"/>
                <a:cs typeface="Times New Roman" panose="02020603050405020304" pitchFamily="18" charset="0"/>
              </a:rPr>
              <a:t>Syntax : </a:t>
            </a:r>
            <a:r>
              <a:rPr lang="en-US" altLang="en-US" sz="2400" dirty="0" err="1">
                <a:latin typeface="Times New Roman" panose="02020603050405020304" pitchFamily="18" charset="0"/>
                <a:cs typeface="Times New Roman" panose="02020603050405020304" pitchFamily="18" charset="0"/>
              </a:rPr>
              <a:t>strcmp</a:t>
            </a:r>
            <a:r>
              <a:rPr lang="en-US" altLang="en-US" sz="2400" dirty="0">
                <a:latin typeface="Times New Roman" panose="02020603050405020304" pitchFamily="18" charset="0"/>
                <a:cs typeface="Times New Roman" panose="02020603050405020304" pitchFamily="18" charset="0"/>
              </a:rPr>
              <a:t> (str1 , str2 );</a:t>
            </a:r>
            <a:r>
              <a:rPr lang="en-US" altLang="en-US" sz="2400" dirty="0" err="1">
                <a:latin typeface="Times New Roman" panose="02020603050405020304" pitchFamily="18" charset="0"/>
                <a:cs typeface="Times New Roman" panose="02020603050405020304" pitchFamily="18" charset="0"/>
              </a:rPr>
              <a:t>strcmp</a:t>
            </a:r>
            <a:r>
              <a:rPr lang="en-US" altLang="en-US" sz="2400" dirty="0">
                <a:latin typeface="Times New Roman" panose="02020603050405020304" pitchFamily="18" charset="0"/>
                <a:cs typeface="Times New Roman" panose="02020603050405020304" pitchFamily="18" charset="0"/>
              </a:rPr>
              <a:t>( ) function is case sensitive. </a:t>
            </a:r>
            <a:r>
              <a:rPr lang="en-US" altLang="en-US" sz="2400" dirty="0" err="1">
                <a:latin typeface="Times New Roman" panose="02020603050405020304" pitchFamily="18" charset="0"/>
                <a:cs typeface="Times New Roman" panose="02020603050405020304" pitchFamily="18" charset="0"/>
              </a:rPr>
              <a:t>i.e</a:t>
            </a:r>
            <a:r>
              <a:rPr lang="en-US" altLang="en-US" sz="2400" dirty="0">
                <a:latin typeface="Times New Roman" panose="02020603050405020304" pitchFamily="18" charset="0"/>
                <a:cs typeface="Times New Roman" panose="02020603050405020304" pitchFamily="18" charset="0"/>
              </a:rPr>
              <a:t>, “A” and “a” are treated as different characters.</a:t>
            </a:r>
          </a:p>
          <a:p>
            <a:pPr marL="0" indent="0">
              <a:buNone/>
            </a:pPr>
            <a:endParaRPr lang="en-US" altLang="ko-KR" sz="2400" dirty="0">
              <a:latin typeface="Playfair Display"/>
            </a:endParaRPr>
          </a:p>
        </p:txBody>
      </p:sp>
      <p:sp>
        <p:nvSpPr>
          <p:cNvPr id="6" name="TextBox 5">
            <a:extLst>
              <a:ext uri="{FF2B5EF4-FFF2-40B4-BE49-F238E27FC236}">
                <a16:creationId xmlns:a16="http://schemas.microsoft.com/office/drawing/2014/main" id="{D33EE33E-E6DB-A2D6-DA64-43C1F3B13177}"/>
              </a:ext>
            </a:extLst>
          </p:cNvPr>
          <p:cNvSpPr txBox="1"/>
          <p:nvPr/>
        </p:nvSpPr>
        <p:spPr>
          <a:xfrm>
            <a:off x="2003725" y="148396"/>
            <a:ext cx="7723762" cy="1077218"/>
          </a:xfrm>
          <a:prstGeom prst="rect">
            <a:avLst/>
          </a:prstGeom>
          <a:noFill/>
        </p:spPr>
        <p:txBody>
          <a:bodyPr wrap="square" rtlCol="0">
            <a:spAutoFit/>
          </a:bodyPr>
          <a:lstStyle/>
          <a:p>
            <a:pPr algn="ctr"/>
            <a:r>
              <a:rPr lang="en-IN" sz="3200" b="1" spc="-5" dirty="0">
                <a:latin typeface="Times New Roman"/>
                <a:cs typeface="Times New Roman"/>
              </a:rPr>
              <a:t>Strin</a:t>
            </a:r>
            <a:r>
              <a:rPr lang="en-IN" sz="3200" b="1" dirty="0">
                <a:latin typeface="Times New Roman"/>
                <a:cs typeface="Times New Roman"/>
              </a:rPr>
              <a:t>g</a:t>
            </a:r>
            <a:r>
              <a:rPr lang="en-IN" sz="3200" b="1" spc="-20" dirty="0">
                <a:latin typeface="Times New Roman"/>
                <a:cs typeface="Times New Roman"/>
              </a:rPr>
              <a:t> </a:t>
            </a:r>
            <a:r>
              <a:rPr lang="en-IN" sz="3200" b="1" spc="-5" dirty="0">
                <a:latin typeface="Times New Roman"/>
                <a:cs typeface="Times New Roman"/>
              </a:rPr>
              <a:t>Compa</a:t>
            </a:r>
            <a:r>
              <a:rPr lang="en-IN" sz="3200" b="1" spc="5" dirty="0">
                <a:latin typeface="Times New Roman"/>
                <a:cs typeface="Times New Roman"/>
              </a:rPr>
              <a:t>r</a:t>
            </a:r>
            <a:r>
              <a:rPr lang="en-IN" sz="3200" b="1" dirty="0">
                <a:latin typeface="Times New Roman"/>
                <a:cs typeface="Times New Roman"/>
              </a:rPr>
              <a:t>e</a:t>
            </a:r>
            <a:r>
              <a:rPr lang="en-IN" sz="3200" b="1" spc="-30" dirty="0">
                <a:latin typeface="Times New Roman"/>
                <a:cs typeface="Times New Roman"/>
              </a:rPr>
              <a:t> </a:t>
            </a:r>
            <a:r>
              <a:rPr lang="en-IN" sz="3200" b="1" spc="5" dirty="0">
                <a:latin typeface="Times New Roman"/>
                <a:cs typeface="Times New Roman"/>
              </a:rPr>
              <a:t>(</a:t>
            </a:r>
            <a:r>
              <a:rPr lang="en-IN" sz="3200" b="1" spc="-5" dirty="0" err="1">
                <a:latin typeface="Times New Roman"/>
                <a:cs typeface="Times New Roman"/>
              </a:rPr>
              <a:t>str</a:t>
            </a:r>
            <a:r>
              <a:rPr lang="en-IN" sz="3200" b="1" spc="10" dirty="0" err="1">
                <a:latin typeface="Times New Roman"/>
                <a:cs typeface="Times New Roman"/>
              </a:rPr>
              <a:t>c</a:t>
            </a:r>
            <a:r>
              <a:rPr lang="en-IN" sz="3200" b="1" dirty="0" err="1">
                <a:latin typeface="Times New Roman"/>
                <a:cs typeface="Times New Roman"/>
              </a:rPr>
              <a:t>m</a:t>
            </a:r>
            <a:r>
              <a:rPr lang="en-IN" sz="3200" b="1" spc="-5" dirty="0" err="1">
                <a:latin typeface="Times New Roman"/>
                <a:cs typeface="Times New Roman"/>
              </a:rPr>
              <a:t>p</a:t>
            </a:r>
            <a:r>
              <a:rPr lang="en-IN" sz="3200" b="1" dirty="0">
                <a:latin typeface="Times New Roman"/>
                <a:cs typeface="Times New Roman"/>
              </a:rPr>
              <a:t>)</a:t>
            </a:r>
            <a:endParaRPr lang="en-IN" sz="3200" dirty="0">
              <a:latin typeface="Times New Roman"/>
              <a:cs typeface="Times New Roman"/>
            </a:endParaRPr>
          </a:p>
          <a:p>
            <a:pPr algn="ctr"/>
            <a:endParaRPr lang="en-IN" sz="3200" dirty="0"/>
          </a:p>
        </p:txBody>
      </p:sp>
    </p:spTree>
    <p:extLst>
      <p:ext uri="{BB962C8B-B14F-4D97-AF65-F5344CB8AC3E}">
        <p14:creationId xmlns:p14="http://schemas.microsoft.com/office/powerpoint/2010/main" val="2477124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22</a:t>
            </a:fld>
            <a:endParaRPr lang="en-IN"/>
          </a:p>
        </p:txBody>
      </p:sp>
      <p:sp>
        <p:nvSpPr>
          <p:cNvPr id="7" name="내용 개체 틀 2">
            <a:extLst>
              <a:ext uri="{FF2B5EF4-FFF2-40B4-BE49-F238E27FC236}">
                <a16:creationId xmlns:a16="http://schemas.microsoft.com/office/drawing/2014/main" id="{587D7BB9-EF87-BC1C-2EDB-EEB36468F349}"/>
              </a:ext>
            </a:extLst>
          </p:cNvPr>
          <p:cNvSpPr>
            <a:spLocks noGrp="1" noChangeArrowheads="1"/>
          </p:cNvSpPr>
          <p:nvPr>
            <p:ph idx="1"/>
          </p:nvPr>
        </p:nvSpPr>
        <p:spPr>
          <a:xfrm>
            <a:off x="505471" y="722959"/>
            <a:ext cx="11447713" cy="4525963"/>
          </a:xfrm>
        </p:spPr>
        <p:txBody>
          <a:bodyPr>
            <a:noAutofit/>
          </a:bodyPr>
          <a:lstStyle/>
          <a:p>
            <a:pPr algn="just" eaLnBrk="1" hangingPunct="1">
              <a:lnSpc>
                <a:spcPct val="150000"/>
              </a:lnSpc>
              <a:buFont typeface="Times New Roman" panose="02020603050405020304" pitchFamily="18" charset="0"/>
              <a:buChar char="•"/>
            </a:pP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function in C language concatenates (appends) portion of one string at the end of another string.</a:t>
            </a:r>
          </a:p>
          <a:p>
            <a:pPr algn="just" eaLnBrk="1" hangingPunct="1">
              <a:lnSpc>
                <a:spcPct val="150000"/>
              </a:lnSpc>
              <a:spcBef>
                <a:spcPts val="1438"/>
              </a:spcBef>
              <a:buFont typeface="Times New Roman" panose="02020603050405020304" pitchFamily="18" charset="0"/>
              <a:buChar char="•"/>
            </a:pPr>
            <a:r>
              <a:rPr lang="en-US" altLang="en-US" sz="2400" b="1" dirty="0">
                <a:latin typeface="Times New Roman" panose="02020603050405020304" pitchFamily="18" charset="0"/>
                <a:cs typeface="Times New Roman" panose="02020603050405020304" pitchFamily="18" charset="0"/>
              </a:rPr>
              <a:t>Syntax </a:t>
            </a:r>
            <a:r>
              <a:rPr lang="en-US" altLang="en-US" sz="2400" i="1"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destination_string</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source_string</a:t>
            </a:r>
            <a:r>
              <a:rPr lang="en-US" altLang="en-US" sz="2400" dirty="0">
                <a:latin typeface="Times New Roman" panose="02020603050405020304" pitchFamily="18" charset="0"/>
                <a:cs typeface="Times New Roman" panose="02020603050405020304" pitchFamily="18" charset="0"/>
              </a:rPr>
              <a:t>, size);</a:t>
            </a:r>
          </a:p>
          <a:p>
            <a:pPr algn="just" eaLnBrk="1" hangingPunct="1">
              <a:lnSpc>
                <a:spcPct val="150000"/>
              </a:lnSpc>
              <a:spcBef>
                <a:spcPts val="1438"/>
              </a:spcBef>
              <a:buFont typeface="Times New Roman" panose="02020603050405020304" pitchFamily="18" charset="0"/>
              <a:buChar char="•"/>
            </a:pPr>
            <a:r>
              <a:rPr lang="en-US" altLang="en-US" sz="2400" b="1" dirty="0">
                <a:latin typeface="Times New Roman" panose="02020603050405020304" pitchFamily="18" charset="0"/>
                <a:cs typeface="Times New Roman" panose="02020603050405020304" pitchFamily="18" charset="0"/>
              </a:rPr>
              <a:t>Example:-</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str2, str1, 3 ); – First 3 characters of str1 is concatenated at the end of str2. </a:t>
            </a:r>
          </a:p>
          <a:p>
            <a:pPr algn="just" eaLnBrk="1" hangingPunct="1">
              <a:lnSpc>
                <a:spcPct val="150000"/>
              </a:lnSpc>
              <a:spcBef>
                <a:spcPts val="1438"/>
              </a:spcBef>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As you know, each string in C is ended up with null character (‘\0’).</a:t>
            </a:r>
          </a:p>
          <a:p>
            <a:pPr algn="just" eaLnBrk="1" hangingPunct="1">
              <a:lnSpc>
                <a:spcPct val="150000"/>
              </a:lnSpc>
              <a:spcBef>
                <a:spcPts val="1438"/>
              </a:spcBef>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In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operation, null character of destination string is overwritten by source string’s first character and null character is added at the end of new destination string which is created after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operation.</a:t>
            </a:r>
          </a:p>
          <a:p>
            <a:pPr marL="0" indent="0">
              <a:buNone/>
            </a:pPr>
            <a:endParaRPr lang="en-US" altLang="ko-KR" sz="2400" dirty="0">
              <a:latin typeface="Playfair Display"/>
            </a:endParaRPr>
          </a:p>
        </p:txBody>
      </p:sp>
      <p:sp>
        <p:nvSpPr>
          <p:cNvPr id="9" name="TextBox 8">
            <a:extLst>
              <a:ext uri="{FF2B5EF4-FFF2-40B4-BE49-F238E27FC236}">
                <a16:creationId xmlns:a16="http://schemas.microsoft.com/office/drawing/2014/main" id="{40B4427A-FA1E-3FFC-4011-C05489D0569A}"/>
              </a:ext>
            </a:extLst>
          </p:cNvPr>
          <p:cNvSpPr txBox="1"/>
          <p:nvPr/>
        </p:nvSpPr>
        <p:spPr>
          <a:xfrm>
            <a:off x="2003725" y="182906"/>
            <a:ext cx="7743390" cy="861774"/>
          </a:xfrm>
          <a:prstGeom prst="rect">
            <a:avLst/>
          </a:prstGeom>
          <a:noFill/>
        </p:spPr>
        <p:txBody>
          <a:bodyPr wrap="square" rtlCol="0">
            <a:spAutoFit/>
          </a:bodyPr>
          <a:lstStyle/>
          <a:p>
            <a:pPr algn="ctr"/>
            <a:r>
              <a:rPr lang="en-IN" sz="3200" b="1" spc="-5" dirty="0">
                <a:latin typeface="Times New Roman"/>
                <a:cs typeface="Times New Roman"/>
              </a:rPr>
              <a:t>Strin</a:t>
            </a:r>
            <a:r>
              <a:rPr lang="en-IN" sz="3200" b="1" dirty="0">
                <a:latin typeface="Times New Roman"/>
                <a:cs typeface="Times New Roman"/>
              </a:rPr>
              <a:t>g</a:t>
            </a:r>
            <a:r>
              <a:rPr lang="en-IN" sz="3200" b="1" spc="-20" dirty="0">
                <a:latin typeface="Times New Roman"/>
                <a:cs typeface="Times New Roman"/>
              </a:rPr>
              <a:t> </a:t>
            </a:r>
            <a:r>
              <a:rPr lang="en-IN" sz="3200" b="1" spc="-5" dirty="0" err="1">
                <a:latin typeface="Times New Roman"/>
                <a:cs typeface="Times New Roman"/>
              </a:rPr>
              <a:t>Conc</a:t>
            </a:r>
            <a:r>
              <a:rPr lang="en-IN" sz="3200" b="1" spc="10" dirty="0" err="1">
                <a:latin typeface="Times New Roman"/>
                <a:cs typeface="Times New Roman"/>
              </a:rPr>
              <a:t>a</a:t>
            </a:r>
            <a:r>
              <a:rPr lang="en-IN" sz="3200" b="1" dirty="0" err="1">
                <a:latin typeface="Times New Roman"/>
                <a:cs typeface="Times New Roman"/>
              </a:rPr>
              <a:t>t</a:t>
            </a:r>
            <a:r>
              <a:rPr lang="en-IN" sz="3200" b="1" spc="-30" dirty="0">
                <a:latin typeface="Times New Roman"/>
                <a:cs typeface="Times New Roman"/>
              </a:rPr>
              <a:t> </a:t>
            </a:r>
            <a:r>
              <a:rPr lang="en-IN" sz="3200" b="1" dirty="0">
                <a:latin typeface="Times New Roman"/>
                <a:cs typeface="Times New Roman"/>
              </a:rPr>
              <a:t>(</a:t>
            </a:r>
            <a:r>
              <a:rPr lang="en-IN" sz="3200" b="1" spc="-5" dirty="0" err="1">
                <a:latin typeface="Times New Roman"/>
                <a:cs typeface="Times New Roman"/>
              </a:rPr>
              <a:t>str</a:t>
            </a:r>
            <a:r>
              <a:rPr lang="en-IN" sz="3200" b="1" spc="10" dirty="0" err="1">
                <a:latin typeface="Times New Roman"/>
                <a:cs typeface="Times New Roman"/>
              </a:rPr>
              <a:t>c</a:t>
            </a:r>
            <a:r>
              <a:rPr lang="en-IN" sz="3200" b="1" dirty="0" err="1">
                <a:latin typeface="Times New Roman"/>
                <a:cs typeface="Times New Roman"/>
              </a:rPr>
              <a:t>a</a:t>
            </a:r>
            <a:r>
              <a:rPr lang="en-IN" sz="3200" b="1" spc="10" dirty="0" err="1">
                <a:latin typeface="Times New Roman"/>
                <a:cs typeface="Times New Roman"/>
              </a:rPr>
              <a:t>t</a:t>
            </a:r>
            <a:r>
              <a:rPr lang="en-IN" sz="3200" b="1" dirty="0">
                <a:latin typeface="Times New Roman"/>
                <a:cs typeface="Times New Roman"/>
              </a:rPr>
              <a:t>)</a:t>
            </a:r>
          </a:p>
          <a:p>
            <a:pPr algn="ctr"/>
            <a:endParaRPr lang="en-IN" dirty="0"/>
          </a:p>
        </p:txBody>
      </p:sp>
    </p:spTree>
    <p:extLst>
      <p:ext uri="{BB962C8B-B14F-4D97-AF65-F5344CB8AC3E}">
        <p14:creationId xmlns:p14="http://schemas.microsoft.com/office/powerpoint/2010/main" val="61027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56"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96DFC7F-AAB7-6AEC-974F-776A0B054FB1}"/>
              </a:ext>
            </a:extLst>
          </p:cNvPr>
          <p:cNvSpPr>
            <a:spLocks noGrp="1"/>
          </p:cNvSpPr>
          <p:nvPr>
            <p:ph type="sldNum" sz="quarter" idx="12"/>
          </p:nvPr>
        </p:nvSpPr>
        <p:spPr/>
        <p:txBody>
          <a:bodyPr/>
          <a:lstStyle/>
          <a:p>
            <a:fld id="{BD2F25B1-772B-4657-B612-956E12C3ADD2}" type="slidenum">
              <a:rPr lang="en-IN" smtClean="0"/>
              <a:t>23</a:t>
            </a:fld>
            <a:endParaRPr lang="en-IN"/>
          </a:p>
        </p:txBody>
      </p:sp>
      <p:sp>
        <p:nvSpPr>
          <p:cNvPr id="6" name="object 9">
            <a:extLst>
              <a:ext uri="{FF2B5EF4-FFF2-40B4-BE49-F238E27FC236}">
                <a16:creationId xmlns:a16="http://schemas.microsoft.com/office/drawing/2014/main" id="{C174989F-E255-2721-7BFE-3766D00AC83C}"/>
              </a:ext>
            </a:extLst>
          </p:cNvPr>
          <p:cNvSpPr txBox="1">
            <a:spLocks noChangeArrowheads="1"/>
          </p:cNvSpPr>
          <p:nvPr/>
        </p:nvSpPr>
        <p:spPr bwMode="auto">
          <a:xfrm>
            <a:off x="824466" y="979989"/>
            <a:ext cx="10446802" cy="4723550"/>
          </a:xfrm>
          <a:prstGeom prst="rect">
            <a:avLst/>
          </a:prstGeom>
          <a:noFill/>
          <a:ln w="9525">
            <a:noFill/>
            <a:miter lim="800000"/>
            <a:headEnd/>
            <a:tailEnd/>
          </a:ln>
        </p:spPr>
        <p:txBody>
          <a:bodyPr lIns="0" tIns="7316" rIns="0" bIns="0">
            <a:spAutoFit/>
          </a:bodyPr>
          <a:lstStyle/>
          <a:p>
            <a:pPr algn="just" eaLnBrk="1" hangingPunct="1">
              <a:lnSpc>
                <a:spcPct val="150000"/>
              </a:lnSpc>
              <a:buFontTx/>
              <a:buChar char="•"/>
            </a:pPr>
            <a:r>
              <a:rPr lang="en-US" altLang="en-US" sz="2800" dirty="0" err="1">
                <a:latin typeface="Times New Roman" panose="02020603050405020304" pitchFamily="18" charset="0"/>
                <a:cs typeface="Times New Roman" panose="02020603050405020304" pitchFamily="18" charset="0"/>
              </a:rPr>
              <a:t>strlen</a:t>
            </a:r>
            <a:r>
              <a:rPr lang="en-US" altLang="en-US" sz="2800" dirty="0">
                <a:latin typeface="Times New Roman" panose="02020603050405020304" pitchFamily="18" charset="0"/>
                <a:cs typeface="Times New Roman" panose="02020603050405020304" pitchFamily="18" charset="0"/>
              </a:rPr>
              <a:t>( ) function in C gives the length of the given</a:t>
            </a:r>
          </a:p>
          <a:p>
            <a:pPr algn="just" eaLnBrk="1" hangingPunct="1">
              <a:lnSpc>
                <a:spcPct val="150000"/>
              </a:lnSpc>
            </a:pPr>
            <a:r>
              <a:rPr lang="en-US" altLang="en-US" sz="2800" dirty="0">
                <a:latin typeface="Times New Roman" panose="02020603050405020304" pitchFamily="18" charset="0"/>
                <a:cs typeface="Times New Roman" panose="02020603050405020304" pitchFamily="18" charset="0"/>
              </a:rPr>
              <a:t>string.</a:t>
            </a:r>
          </a:p>
          <a:p>
            <a:pPr algn="just" eaLnBrk="1" hangingPunct="1">
              <a:lnSpc>
                <a:spcPct val="150000"/>
              </a:lnSpc>
              <a:spcBef>
                <a:spcPts val="675"/>
              </a:spcBef>
              <a:buFontTx/>
              <a:buChar char="•"/>
            </a:pPr>
            <a:r>
              <a:rPr lang="en-US" altLang="en-US" sz="2800" b="1" dirty="0">
                <a:latin typeface="Times New Roman" panose="02020603050405020304" pitchFamily="18" charset="0"/>
                <a:cs typeface="Times New Roman" panose="02020603050405020304" pitchFamily="18" charset="0"/>
              </a:rPr>
              <a:t>Syntax </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strlen</a:t>
            </a:r>
            <a:r>
              <a:rPr lang="en-US" altLang="en-US" sz="2800" dirty="0">
                <a:latin typeface="Times New Roman" panose="02020603050405020304" pitchFamily="18" charset="0"/>
                <a:cs typeface="Times New Roman" panose="02020603050405020304" pitchFamily="18" charset="0"/>
              </a:rPr>
              <a:t>(str);</a:t>
            </a:r>
          </a:p>
          <a:p>
            <a:pPr algn="just" eaLnBrk="1" hangingPunct="1">
              <a:lnSpc>
                <a:spcPct val="150000"/>
              </a:lnSpc>
              <a:spcBef>
                <a:spcPts val="675"/>
              </a:spcBef>
              <a:buFontTx/>
              <a:buChar char="•"/>
            </a:pPr>
            <a:r>
              <a:rPr lang="en-US" altLang="en-US" sz="2800" dirty="0" err="1">
                <a:latin typeface="Times New Roman" panose="02020603050405020304" pitchFamily="18" charset="0"/>
                <a:cs typeface="Times New Roman" panose="02020603050405020304" pitchFamily="18" charset="0"/>
              </a:rPr>
              <a:t>strlen</a:t>
            </a:r>
            <a:r>
              <a:rPr lang="en-US" altLang="en-US" sz="2800" dirty="0">
                <a:latin typeface="Times New Roman" panose="02020603050405020304" pitchFamily="18" charset="0"/>
                <a:cs typeface="Times New Roman" panose="02020603050405020304" pitchFamily="18" charset="0"/>
              </a:rPr>
              <a:t>( ) function counts the number of characters in a given</a:t>
            </a:r>
          </a:p>
          <a:p>
            <a:pPr algn="just" eaLnBrk="1" hangingPunct="1">
              <a:lnSpc>
                <a:spcPct val="150000"/>
              </a:lnSpc>
            </a:pPr>
            <a:r>
              <a:rPr lang="en-US" altLang="en-US" sz="2800" dirty="0">
                <a:latin typeface="Times New Roman" panose="02020603050405020304" pitchFamily="18" charset="0"/>
                <a:cs typeface="Times New Roman" panose="02020603050405020304" pitchFamily="18" charset="0"/>
              </a:rPr>
              <a:t>string and returns the integer value.</a:t>
            </a:r>
          </a:p>
          <a:p>
            <a:pPr algn="just" eaLnBrk="1" hangingPunct="1">
              <a:lnSpc>
                <a:spcPct val="150000"/>
              </a:lnSpc>
              <a:spcBef>
                <a:spcPts val="675"/>
              </a:spcBef>
              <a:buFontTx/>
              <a:buChar char="•"/>
            </a:pPr>
            <a:r>
              <a:rPr lang="en-US" altLang="en-US" sz="2800" dirty="0">
                <a:latin typeface="Times New Roman" panose="02020603050405020304" pitchFamily="18" charset="0"/>
                <a:cs typeface="Times New Roman" panose="02020603050405020304" pitchFamily="18" charset="0"/>
              </a:rPr>
              <a:t>It stops counting the character when null character is found. Because, null character indicates the end of the string in C.</a:t>
            </a:r>
          </a:p>
        </p:txBody>
      </p:sp>
      <p:sp>
        <p:nvSpPr>
          <p:cNvPr id="7" name="TextBox 6">
            <a:extLst>
              <a:ext uri="{FF2B5EF4-FFF2-40B4-BE49-F238E27FC236}">
                <a16:creationId xmlns:a16="http://schemas.microsoft.com/office/drawing/2014/main" id="{25D0F318-E33E-AEA4-D1C4-E6C94124E05A}"/>
              </a:ext>
            </a:extLst>
          </p:cNvPr>
          <p:cNvSpPr txBox="1"/>
          <p:nvPr/>
        </p:nvSpPr>
        <p:spPr>
          <a:xfrm>
            <a:off x="2003725" y="176227"/>
            <a:ext cx="7723934" cy="1077218"/>
          </a:xfrm>
          <a:prstGeom prst="rect">
            <a:avLst/>
          </a:prstGeom>
          <a:noFill/>
        </p:spPr>
        <p:txBody>
          <a:bodyPr wrap="square" rtlCol="0">
            <a:spAutoFit/>
          </a:bodyPr>
          <a:lstStyle/>
          <a:p>
            <a:pPr algn="ctr"/>
            <a:r>
              <a:rPr lang="en-IN" sz="3200" b="1" spc="-5" dirty="0">
                <a:latin typeface="Times New Roman"/>
                <a:cs typeface="Times New Roman"/>
              </a:rPr>
              <a:t>Strin</a:t>
            </a:r>
            <a:r>
              <a:rPr lang="en-IN" sz="3200" b="1" dirty="0">
                <a:latin typeface="Times New Roman"/>
                <a:cs typeface="Times New Roman"/>
              </a:rPr>
              <a:t>g</a:t>
            </a:r>
            <a:r>
              <a:rPr lang="en-IN" sz="3200" b="1" spc="-20" dirty="0">
                <a:latin typeface="Times New Roman"/>
                <a:cs typeface="Times New Roman"/>
              </a:rPr>
              <a:t> </a:t>
            </a:r>
            <a:r>
              <a:rPr lang="en-IN" sz="3200" b="1" dirty="0">
                <a:latin typeface="Times New Roman"/>
                <a:cs typeface="Times New Roman"/>
              </a:rPr>
              <a:t>Length</a:t>
            </a:r>
            <a:r>
              <a:rPr lang="en-IN" sz="3200" b="1" spc="-20" dirty="0">
                <a:latin typeface="Times New Roman"/>
                <a:cs typeface="Times New Roman"/>
              </a:rPr>
              <a:t> </a:t>
            </a:r>
            <a:r>
              <a:rPr lang="en-IN" sz="3200" b="1" dirty="0">
                <a:latin typeface="Times New Roman"/>
                <a:cs typeface="Times New Roman"/>
              </a:rPr>
              <a:t>(</a:t>
            </a:r>
            <a:r>
              <a:rPr lang="en-IN" sz="3200" b="1" spc="-5" dirty="0" err="1">
                <a:latin typeface="Times New Roman"/>
                <a:cs typeface="Times New Roman"/>
              </a:rPr>
              <a:t>strl</a:t>
            </a:r>
            <a:r>
              <a:rPr lang="en-IN" sz="3200" b="1" spc="5" dirty="0" err="1">
                <a:latin typeface="Times New Roman"/>
                <a:cs typeface="Times New Roman"/>
              </a:rPr>
              <a:t>e</a:t>
            </a:r>
            <a:r>
              <a:rPr lang="en-IN" sz="3200" b="1" spc="-5" dirty="0" err="1">
                <a:latin typeface="Times New Roman"/>
                <a:cs typeface="Times New Roman"/>
              </a:rPr>
              <a:t>n</a:t>
            </a:r>
            <a:r>
              <a:rPr lang="en-IN" sz="3200" b="1" dirty="0">
                <a:latin typeface="Times New Roman"/>
                <a:cs typeface="Times New Roman"/>
              </a:rPr>
              <a:t>)</a:t>
            </a:r>
            <a:endParaRPr lang="en-IN" sz="3200" dirty="0">
              <a:latin typeface="Times New Roman"/>
              <a:cs typeface="Times New Roman"/>
            </a:endParaRPr>
          </a:p>
          <a:p>
            <a:pPr algn="ctr"/>
            <a:endParaRPr lang="en-IN" sz="3200" dirty="0"/>
          </a:p>
        </p:txBody>
      </p:sp>
    </p:spTree>
    <p:extLst>
      <p:ext uri="{BB962C8B-B14F-4D97-AF65-F5344CB8AC3E}">
        <p14:creationId xmlns:p14="http://schemas.microsoft.com/office/powerpoint/2010/main" val="276123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916881" y="3188380"/>
            <a:ext cx="10446802" cy="692062"/>
          </a:xfrm>
          <a:prstGeom prst="rect">
            <a:avLst/>
          </a:prstGeom>
          <a:noFill/>
          <a:ln w="9525">
            <a:noFill/>
            <a:miter lim="800000"/>
            <a:headEnd/>
            <a:tailEnd/>
          </a:ln>
        </p:spPr>
        <p:txBody>
          <a:bodyPr lIns="0" tIns="7316" rIns="0" bIns="0">
            <a:spAutoFit/>
          </a:bodyPr>
          <a:lstStyle/>
          <a:p>
            <a:pPr marL="7701" algn="ctr">
              <a:spcBef>
                <a:spcPts val="61"/>
              </a:spcBef>
              <a:tabLst>
                <a:tab pos="3931503" algn="l"/>
              </a:tabLst>
              <a:defRPr/>
            </a:pPr>
            <a:r>
              <a:rPr lang="en-US" altLang="en-US" sz="2426" b="1" dirty="0">
                <a:solidFill>
                  <a:srgbClr val="005893"/>
                </a:solidFill>
                <a:latin typeface="Playfair Display" charset="0"/>
              </a:rPr>
              <a:t>END of Strings in UNIT-4</a:t>
            </a:r>
            <a:endParaRPr lang="en-US" altLang="en-US" sz="2426" dirty="0">
              <a:solidFill>
                <a:srgbClr val="005893"/>
              </a:solidFill>
              <a:latin typeface="Playfair Display" charset="0"/>
            </a:endParaRPr>
          </a:p>
          <a:p>
            <a:pPr marL="7701" algn="ctr">
              <a:spcBef>
                <a:spcPts val="61"/>
              </a:spcBef>
              <a:tabLst>
                <a:tab pos="3931503" algn="l"/>
              </a:tabLst>
              <a:defRPr/>
            </a:pPr>
            <a:endParaRPr lang="en-US" altLang="en-US" sz="1940" dirty="0">
              <a:solidFill>
                <a:srgbClr val="005893"/>
              </a:solidFill>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9F29056-790A-ED62-0A0E-4183EBCC66EB}"/>
              </a:ext>
            </a:extLst>
          </p:cNvPr>
          <p:cNvSpPr>
            <a:spLocks noGrp="1"/>
          </p:cNvSpPr>
          <p:nvPr>
            <p:ph type="sldNum" sz="quarter" idx="12"/>
          </p:nvPr>
        </p:nvSpPr>
        <p:spPr/>
        <p:txBody>
          <a:bodyPr/>
          <a:lstStyle/>
          <a:p>
            <a:fld id="{BD2F25B1-772B-4657-B612-956E12C3ADD2}" type="slidenum">
              <a:rPr lang="en-IN" smtClean="0"/>
              <a:t>24</a:t>
            </a:fld>
            <a:endParaRPr lang="en-IN"/>
          </a:p>
        </p:txBody>
      </p:sp>
    </p:spTree>
    <p:extLst>
      <p:ext uri="{BB962C8B-B14F-4D97-AF65-F5344CB8AC3E}">
        <p14:creationId xmlns:p14="http://schemas.microsoft.com/office/powerpoint/2010/main" val="262609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1524000" y="919167"/>
            <a:ext cx="9144000" cy="5143861"/>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818">
              <a:solidFill>
                <a:srgbClr val="FFFFFF"/>
              </a:solidFill>
              <a:latin typeface="Calibri"/>
              <a:ea typeface="Calibri"/>
              <a:cs typeface="Calibri"/>
              <a:sym typeface="Calibri"/>
            </a:endParaRPr>
          </a:p>
        </p:txBody>
      </p:sp>
      <p:sp>
        <p:nvSpPr>
          <p:cNvPr id="89" name="Google Shape;89;p13"/>
          <p:cNvSpPr/>
          <p:nvPr/>
        </p:nvSpPr>
        <p:spPr>
          <a:xfrm>
            <a:off x="1521112" y="864291"/>
            <a:ext cx="4265130" cy="2945951"/>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endParaRPr sz="818">
              <a:solidFill>
                <a:schemeClr val="dk1"/>
              </a:solidFill>
              <a:latin typeface="Calibri"/>
              <a:ea typeface="Calibri"/>
              <a:cs typeface="Calibri"/>
              <a:sym typeface="Calibri"/>
            </a:endParaRPr>
          </a:p>
        </p:txBody>
      </p:sp>
      <p:sp>
        <p:nvSpPr>
          <p:cNvPr id="90" name="Google Shape;90;p13"/>
          <p:cNvSpPr/>
          <p:nvPr/>
        </p:nvSpPr>
        <p:spPr>
          <a:xfrm>
            <a:off x="1738448" y="1046246"/>
            <a:ext cx="839740" cy="83757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818">
              <a:solidFill>
                <a:schemeClr val="dk1"/>
              </a:solidFill>
              <a:latin typeface="Calibri"/>
              <a:ea typeface="Calibri"/>
              <a:cs typeface="Calibri"/>
              <a:sym typeface="Calibri"/>
            </a:endParaRPr>
          </a:p>
        </p:txBody>
      </p:sp>
      <p:sp>
        <p:nvSpPr>
          <p:cNvPr id="91" name="Google Shape;91;p13"/>
          <p:cNvSpPr/>
          <p:nvPr/>
        </p:nvSpPr>
        <p:spPr>
          <a:xfrm>
            <a:off x="4072825" y="1465034"/>
            <a:ext cx="66428" cy="671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818">
              <a:solidFill>
                <a:schemeClr val="dk1"/>
              </a:solidFill>
              <a:latin typeface="Calibri"/>
              <a:ea typeface="Calibri"/>
              <a:cs typeface="Calibri"/>
              <a:sym typeface="Calibri"/>
            </a:endParaRPr>
          </a:p>
        </p:txBody>
      </p:sp>
      <p:sp>
        <p:nvSpPr>
          <p:cNvPr id="92" name="Google Shape;92;p13"/>
          <p:cNvSpPr txBox="1"/>
          <p:nvPr/>
        </p:nvSpPr>
        <p:spPr>
          <a:xfrm>
            <a:off x="2664834" y="1184880"/>
            <a:ext cx="1732912" cy="544733"/>
          </a:xfrm>
          <a:prstGeom prst="rect">
            <a:avLst/>
          </a:prstGeom>
          <a:noFill/>
          <a:ln>
            <a:noFill/>
          </a:ln>
        </p:spPr>
        <p:txBody>
          <a:bodyPr spcFirstLastPara="1" wrap="square" lIns="0" tIns="6050" rIns="0" bIns="0" anchor="t" anchorCtr="0">
            <a:noAutofit/>
          </a:bodyPr>
          <a:lstStyle/>
          <a:p>
            <a:pPr marL="5776">
              <a:lnSpc>
                <a:spcPct val="110450"/>
              </a:lnSpc>
            </a:pPr>
            <a:r>
              <a:rPr lang="en-US" sz="1933" b="1">
                <a:solidFill>
                  <a:srgbClr val="FFFFFF"/>
                </a:solidFill>
                <a:latin typeface="Helvetica Neue"/>
                <a:ea typeface="Helvetica Neue"/>
                <a:cs typeface="Helvetica Neue"/>
                <a:sym typeface="Helvetica Neue"/>
              </a:rPr>
              <a:t>RV College of </a:t>
            </a:r>
            <a:endParaRPr/>
          </a:p>
          <a:p>
            <a:pPr marL="5776">
              <a:lnSpc>
                <a:spcPct val="110450"/>
              </a:lnSpc>
              <a:spcBef>
                <a:spcPts val="48"/>
              </a:spcBef>
            </a:pPr>
            <a:r>
              <a:rPr lang="en-US" sz="1933" b="1">
                <a:solidFill>
                  <a:srgbClr val="FFFFFF"/>
                </a:solidFill>
                <a:latin typeface="Helvetica Neue"/>
                <a:ea typeface="Helvetica Neue"/>
                <a:cs typeface="Helvetica Neue"/>
                <a:sym typeface="Helvetica Neue"/>
              </a:rPr>
              <a:t>Engineering</a:t>
            </a:r>
            <a:endParaRPr sz="1933" b="1">
              <a:solidFill>
                <a:schemeClr val="dk1"/>
              </a:solidFill>
              <a:latin typeface="Helvetica Neue"/>
              <a:ea typeface="Helvetica Neue"/>
              <a:cs typeface="Helvetica Neue"/>
              <a:sym typeface="Helvetica Neue"/>
            </a:endParaRPr>
          </a:p>
        </p:txBody>
      </p:sp>
      <p:sp>
        <p:nvSpPr>
          <p:cNvPr id="93" name="Google Shape;93;p13"/>
          <p:cNvSpPr txBox="1"/>
          <p:nvPr/>
        </p:nvSpPr>
        <p:spPr>
          <a:xfrm>
            <a:off x="8657822" y="964655"/>
            <a:ext cx="1950970" cy="215762"/>
          </a:xfrm>
          <a:prstGeom prst="rect">
            <a:avLst/>
          </a:prstGeom>
          <a:noFill/>
          <a:ln>
            <a:noFill/>
          </a:ln>
        </p:spPr>
        <p:txBody>
          <a:bodyPr spcFirstLastPara="1" wrap="square" lIns="0" tIns="5775" rIns="0" bIns="0" anchor="t" anchorCtr="0">
            <a:noAutofit/>
          </a:bodyPr>
          <a:lstStyle/>
          <a:p>
            <a:pPr marL="5776"/>
            <a:r>
              <a:rPr lang="en-US" sz="1364" i="1">
                <a:solidFill>
                  <a:srgbClr val="422C75"/>
                </a:solidFill>
                <a:latin typeface="Playfair Display"/>
                <a:ea typeface="Playfair Display"/>
                <a:cs typeface="Playfair Display"/>
                <a:sym typeface="Playfair Display"/>
              </a:rPr>
              <a:t>Go, change the world</a:t>
            </a:r>
            <a:endParaRPr sz="1364">
              <a:solidFill>
                <a:schemeClr val="dk1"/>
              </a:solidFill>
              <a:latin typeface="Playfair Display"/>
              <a:ea typeface="Playfair Display"/>
              <a:cs typeface="Playfair Display"/>
              <a:sym typeface="Playfair Display"/>
            </a:endParaRPr>
          </a:p>
        </p:txBody>
      </p:sp>
      <p:sp>
        <p:nvSpPr>
          <p:cNvPr id="94" name="Google Shape;94;p13"/>
          <p:cNvSpPr txBox="1"/>
          <p:nvPr/>
        </p:nvSpPr>
        <p:spPr>
          <a:xfrm>
            <a:off x="2937132" y="2343612"/>
            <a:ext cx="6891936" cy="251576"/>
          </a:xfrm>
          <a:prstGeom prst="rect">
            <a:avLst/>
          </a:prstGeom>
          <a:noFill/>
          <a:ln>
            <a:noFill/>
          </a:ln>
        </p:spPr>
        <p:txBody>
          <a:bodyPr spcFirstLastPara="1" wrap="square" lIns="0" tIns="6050" rIns="0" bIns="0" anchor="t" anchorCtr="0">
            <a:noAutofit/>
          </a:bodyPr>
          <a:lstStyle/>
          <a:p>
            <a:pPr marL="5776" algn="ctr">
              <a:lnSpc>
                <a:spcPct val="130421"/>
              </a:lnSpc>
            </a:pPr>
            <a:r>
              <a:rPr lang="en-US" sz="1637" b="1" dirty="0">
                <a:solidFill>
                  <a:srgbClr val="366092"/>
                </a:solidFill>
                <a:latin typeface="Verdana"/>
                <a:ea typeface="Verdana"/>
                <a:cs typeface="Verdana"/>
                <a:sym typeface="Verdana"/>
              </a:rPr>
              <a:t>INTRODUCTION TO C PROGRAMMING (22ES14A)</a:t>
            </a:r>
            <a:endParaRPr sz="1637" dirty="0">
              <a:solidFill>
                <a:srgbClr val="366092"/>
              </a:solidFill>
              <a:latin typeface="Verdana"/>
              <a:ea typeface="Verdana"/>
              <a:cs typeface="Verdana"/>
              <a:sym typeface="Verdana"/>
            </a:endParaRPr>
          </a:p>
        </p:txBody>
      </p:sp>
      <p:sp>
        <p:nvSpPr>
          <p:cNvPr id="95" name="Google Shape;95;p13"/>
          <p:cNvSpPr/>
          <p:nvPr/>
        </p:nvSpPr>
        <p:spPr>
          <a:xfrm>
            <a:off x="5298862" y="1856382"/>
            <a:ext cx="4748179" cy="400238"/>
          </a:xfrm>
          <a:prstGeom prst="rect">
            <a:avLst/>
          </a:prstGeom>
          <a:noFill/>
          <a:ln>
            <a:noFill/>
          </a:ln>
        </p:spPr>
        <p:txBody>
          <a:bodyPr spcFirstLastPara="1" wrap="square" lIns="91425" tIns="45700" rIns="91425" bIns="45700" anchor="t" anchorCtr="0">
            <a:noAutofit/>
          </a:bodyPr>
          <a:lstStyle/>
          <a:p>
            <a:pPr algn="ctr"/>
            <a:r>
              <a:rPr lang="en-US" sz="2001" b="1">
                <a:solidFill>
                  <a:schemeClr val="dk2"/>
                </a:solidFill>
                <a:latin typeface="Verdana"/>
                <a:ea typeface="Verdana"/>
                <a:cs typeface="Verdana"/>
                <a:sym typeface="Verdana"/>
              </a:rPr>
              <a:t>   </a:t>
            </a:r>
            <a:endParaRPr/>
          </a:p>
        </p:txBody>
      </p:sp>
      <p:sp>
        <p:nvSpPr>
          <p:cNvPr id="96" name="Google Shape;96;p13"/>
          <p:cNvSpPr txBox="1"/>
          <p:nvPr/>
        </p:nvSpPr>
        <p:spPr>
          <a:xfrm>
            <a:off x="2265680" y="2920882"/>
            <a:ext cx="7563388" cy="1974964"/>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algn="ctr"/>
            <a:r>
              <a:rPr lang="en-US" sz="3866" b="1" i="1" dirty="0">
                <a:solidFill>
                  <a:srgbClr val="E36C09"/>
                </a:solidFill>
                <a:latin typeface="Times New Roman"/>
                <a:ea typeface="Times New Roman"/>
                <a:cs typeface="Times New Roman"/>
                <a:sym typeface="Times New Roman"/>
              </a:rPr>
              <a:t>UNIT IV</a:t>
            </a:r>
            <a:endParaRPr dirty="0"/>
          </a:p>
          <a:p>
            <a:pPr algn="ctr">
              <a:spcBef>
                <a:spcPts val="300"/>
              </a:spcBef>
            </a:pPr>
            <a:r>
              <a:rPr lang="en-US" sz="3866" b="1" i="1" dirty="0">
                <a:solidFill>
                  <a:srgbClr val="E36C09"/>
                </a:solidFill>
                <a:latin typeface="Times New Roman"/>
                <a:ea typeface="Times New Roman"/>
                <a:cs typeface="Times New Roman"/>
                <a:sym typeface="Times New Roman"/>
              </a:rPr>
              <a:t>Functions</a:t>
            </a:r>
            <a:br>
              <a:rPr lang="en-US" sz="3866" b="1" i="1" dirty="0">
                <a:solidFill>
                  <a:srgbClr val="E36C09"/>
                </a:solidFill>
                <a:latin typeface="Times New Roman"/>
                <a:ea typeface="Times New Roman"/>
                <a:cs typeface="Times New Roman"/>
                <a:sym typeface="Times New Roman"/>
              </a:rPr>
            </a:br>
            <a:r>
              <a:rPr lang="en-US" sz="3866" b="1" i="1" dirty="0">
                <a:solidFill>
                  <a:srgbClr val="E36C09"/>
                </a:solidFill>
                <a:latin typeface="Times New Roman"/>
                <a:ea typeface="Times New Roman"/>
                <a:cs typeface="Times New Roman"/>
                <a:sym typeface="Times New Roman"/>
              </a:rPr>
              <a:t>(User Defined Functions)</a:t>
            </a:r>
            <a:endParaRPr sz="2729" b="1" i="1" dirty="0">
              <a:solidFill>
                <a:srgbClr val="C00000"/>
              </a:solidFill>
              <a:latin typeface="Times New Roman"/>
              <a:ea typeface="Times New Roman"/>
              <a:cs typeface="Times New Roman"/>
              <a:sym typeface="Times New Roman"/>
            </a:endParaRPr>
          </a:p>
          <a:p>
            <a:pPr algn="ctr"/>
            <a:r>
              <a:rPr lang="en-US" sz="1273" b="1" dirty="0">
                <a:solidFill>
                  <a:schemeClr val="dk2"/>
                </a:solidFill>
                <a:latin typeface="Times New Roman"/>
                <a:ea typeface="Times New Roman"/>
                <a:cs typeface="Times New Roman"/>
                <a:sym typeface="Times New Roman"/>
              </a:rPr>
              <a:t> </a:t>
            </a:r>
            <a:endParaRPr sz="2729" b="1" i="1" dirty="0">
              <a:solidFill>
                <a:srgbClr val="00206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623962" y="877390"/>
            <a:ext cx="9143882" cy="578757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lang="en-IN" dirty="0">
              <a:solidFill>
                <a:schemeClr val="dk1"/>
              </a:solidFill>
              <a:latin typeface="Calibri"/>
              <a:ea typeface="Calibri"/>
              <a:cs typeface="Calibri"/>
              <a:sym typeface="Calibri"/>
            </a:endParaRPr>
          </a:p>
          <a:p>
            <a:pPr algn="just">
              <a:lnSpc>
                <a:spcPct val="115000"/>
              </a:lnSpc>
              <a:spcBef>
                <a:spcPts val="1000"/>
              </a:spcBef>
            </a:pPr>
            <a:endParaRPr lang="en-IN" sz="1600" dirty="0">
              <a:solidFill>
                <a:schemeClr val="dk1"/>
              </a:solidFill>
              <a:latin typeface="Times New Roman"/>
              <a:ea typeface="Times New Roman"/>
              <a:cs typeface="Times New Roman"/>
              <a:sym typeface="Times New Roman"/>
            </a:endParaRPr>
          </a:p>
          <a:p>
            <a:pPr algn="ctr">
              <a:lnSpc>
                <a:spcPct val="115000"/>
              </a:lnSpc>
              <a:spcBef>
                <a:spcPts val="1000"/>
              </a:spcBef>
            </a:pPr>
            <a:r>
              <a:rPr lang="en-IN" b="1" dirty="0">
                <a:solidFill>
                  <a:schemeClr val="dk1"/>
                </a:solidFill>
                <a:latin typeface="Times New Roman"/>
                <a:ea typeface="Times New Roman"/>
                <a:cs typeface="Times New Roman"/>
                <a:sym typeface="Times New Roman"/>
              </a:rPr>
              <a:t>FUNCTIONS</a:t>
            </a:r>
          </a:p>
          <a:p>
            <a:pPr algn="just">
              <a:lnSpc>
                <a:spcPct val="115000"/>
              </a:lnSpc>
              <a:spcBef>
                <a:spcPts val="1000"/>
              </a:spcBef>
            </a:pPr>
            <a:endParaRPr lang="en-IN" b="1" dirty="0">
              <a:solidFill>
                <a:schemeClr val="dk1"/>
              </a:solidFill>
              <a:latin typeface="Times New Roman"/>
              <a:ea typeface="Times New Roman"/>
              <a:cs typeface="Times New Roman"/>
              <a:sym typeface="Times New Roman"/>
            </a:endParaRPr>
          </a:p>
          <a:p>
            <a:pPr marL="285750" indent="-285750" algn="just">
              <a:buFont typeface="Wingdings" panose="05000000000000000000" pitchFamily="2" charset="2"/>
              <a:buChar char="Ø"/>
            </a:pPr>
            <a:r>
              <a:rPr lang="en-US" altLang="en-US" dirty="0"/>
              <a:t>A function in C language is a block of code that performs a specific task. </a:t>
            </a:r>
          </a:p>
          <a:p>
            <a:pPr algn="just"/>
            <a:endParaRPr lang="en-US" altLang="en-US" dirty="0"/>
          </a:p>
          <a:p>
            <a:pPr marL="285750" indent="-285750" algn="just">
              <a:buFont typeface="Wingdings" panose="05000000000000000000" pitchFamily="2" charset="2"/>
              <a:buChar char="Ø"/>
            </a:pPr>
            <a:r>
              <a:rPr lang="en-US" altLang="en-US" dirty="0"/>
              <a:t>It has a name and it is reusable i.e. it can be executed from as many different parts in a C Program as required. </a:t>
            </a:r>
          </a:p>
          <a:p>
            <a:pPr algn="just"/>
            <a:endParaRPr lang="en-US" altLang="en-US" dirty="0"/>
          </a:p>
          <a:p>
            <a:pPr marL="285750" indent="-285750" algn="just">
              <a:buFont typeface="Wingdings" panose="05000000000000000000" pitchFamily="2" charset="2"/>
              <a:buChar char="Ø"/>
            </a:pPr>
            <a:r>
              <a:rPr lang="en-US" altLang="en-US" dirty="0"/>
              <a:t>It also optionally returns a value to the calling program.</a:t>
            </a: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solidFill>
                <a:schemeClr val="dk1"/>
              </a:solidFill>
              <a:latin typeface="Arial"/>
              <a:ea typeface="Arial"/>
              <a:cs typeface="Arial"/>
              <a:sym typeface="Arial"/>
            </a:endParaRPr>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solidFill>
                <a:schemeClr val="dk1"/>
              </a:solidFill>
              <a:latin typeface="Arial"/>
              <a:ea typeface="Arial"/>
              <a:cs typeface="Arial"/>
              <a:sym typeface="Arial"/>
            </a:endParaRPr>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solidFill>
                <a:schemeClr val="dk1"/>
              </a:solidFill>
              <a:latin typeface="Arial"/>
              <a:ea typeface="Arial"/>
              <a:cs typeface="Arial"/>
              <a:sym typeface="Arial"/>
            </a:endParaRPr>
          </a:p>
          <a:p>
            <a:pPr marL="311902" indent="-173281" algn="just">
              <a:buClr>
                <a:srgbClr val="000000"/>
              </a:buClr>
              <a:buSzPts val="2183"/>
            </a:pPr>
            <a:endParaRPr sz="2183" dirty="0">
              <a:solidFill>
                <a:schemeClr val="dk1"/>
              </a:solidFill>
              <a:latin typeface="Arial"/>
              <a:ea typeface="Arial"/>
              <a:cs typeface="Arial"/>
              <a:sym typeface="Arial"/>
            </a:endParaRPr>
          </a:p>
          <a:p>
            <a:endParaRPr sz="2183"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64195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solidFill>
                <a:schemeClr val="dk1"/>
              </a:solidFill>
              <a:latin typeface="Calibri"/>
              <a:ea typeface="Calibri"/>
              <a:cs typeface="Calibri"/>
              <a:sym typeface="Calibri"/>
            </a:endParaRPr>
          </a:p>
          <a:p>
            <a:pPr algn="just">
              <a:lnSpc>
                <a:spcPct val="115000"/>
              </a:lnSpc>
              <a:spcBef>
                <a:spcPts val="1000"/>
              </a:spcBef>
            </a:pPr>
            <a:endParaRPr sz="1600" dirty="0">
              <a:solidFill>
                <a:schemeClr val="dk1"/>
              </a:solidFill>
              <a:latin typeface="Times New Roman"/>
              <a:ea typeface="Times New Roman"/>
              <a:cs typeface="Times New Roman"/>
              <a:sym typeface="Times New Roman"/>
            </a:endParaRPr>
          </a:p>
          <a:p>
            <a:pPr algn="ctr">
              <a:lnSpc>
                <a:spcPct val="115000"/>
              </a:lnSpc>
              <a:spcBef>
                <a:spcPts val="1000"/>
              </a:spcBef>
            </a:pPr>
            <a:r>
              <a:rPr lang="en-IN" b="1" dirty="0">
                <a:solidFill>
                  <a:schemeClr val="dk1"/>
                </a:solidFill>
                <a:latin typeface="Times New Roman"/>
                <a:ea typeface="Times New Roman"/>
                <a:cs typeface="Times New Roman"/>
                <a:sym typeface="Times New Roman"/>
              </a:rPr>
              <a:t>Properties of C Functions:</a:t>
            </a:r>
          </a:p>
          <a:p>
            <a:pPr marL="285750" indent="-285750" algn="just">
              <a:lnSpc>
                <a:spcPct val="115000"/>
              </a:lnSpc>
              <a:spcBef>
                <a:spcPts val="1000"/>
              </a:spcBef>
              <a:buFont typeface="Wingdings" panose="05000000000000000000" pitchFamily="2" charset="2"/>
              <a:buChar char="Ø"/>
            </a:pPr>
            <a:r>
              <a:rPr lang="en-US" dirty="0">
                <a:solidFill>
                  <a:schemeClr val="dk1"/>
                </a:solidFill>
                <a:latin typeface="Times New Roman"/>
                <a:cs typeface="Times New Roman"/>
              </a:rPr>
              <a:t>Every function has a unique name. This name is used to call function from “main()” function. A function can be called from within another function. </a:t>
            </a:r>
          </a:p>
          <a:p>
            <a:pPr marL="285750" indent="-285750" algn="just">
              <a:lnSpc>
                <a:spcPct val="115000"/>
              </a:lnSpc>
              <a:spcBef>
                <a:spcPts val="1000"/>
              </a:spcBef>
              <a:buFont typeface="Wingdings" panose="05000000000000000000" pitchFamily="2" charset="2"/>
              <a:buChar char="Ø"/>
            </a:pPr>
            <a:r>
              <a:rPr lang="en-US" dirty="0">
                <a:solidFill>
                  <a:schemeClr val="dk1"/>
                </a:solidFill>
                <a:latin typeface="Times New Roman"/>
                <a:cs typeface="Times New Roman"/>
              </a:rPr>
              <a:t>A function is independent and it can perform its task without intervention from or interfering with other parts of the program. </a:t>
            </a:r>
          </a:p>
          <a:p>
            <a:pPr marL="285750" indent="-285750" algn="just">
              <a:lnSpc>
                <a:spcPct val="115000"/>
              </a:lnSpc>
              <a:spcBef>
                <a:spcPts val="1000"/>
              </a:spcBef>
              <a:buFont typeface="Wingdings" panose="05000000000000000000" pitchFamily="2" charset="2"/>
              <a:buChar char="Ø"/>
            </a:pPr>
            <a:r>
              <a:rPr lang="en-US" dirty="0">
                <a:latin typeface="Times New Roman"/>
                <a:cs typeface="Times New Roman"/>
              </a:rPr>
              <a:t>A function performs a specific task. A task is a distinct job that your program must perform as a part of its overall operation, such as adding two or more integer, sorting an array into numerical order, or calculating a cube root etc.</a:t>
            </a:r>
          </a:p>
          <a:p>
            <a:pPr marL="285750" indent="-285750" algn="just">
              <a:lnSpc>
                <a:spcPct val="115000"/>
              </a:lnSpc>
              <a:spcBef>
                <a:spcPts val="1000"/>
              </a:spcBef>
              <a:buFont typeface="Wingdings" panose="05000000000000000000" pitchFamily="2" charset="2"/>
              <a:buChar char="Ø"/>
            </a:pPr>
            <a:endParaRPr lang="en-US" dirty="0">
              <a:solidFill>
                <a:schemeClr val="dk1"/>
              </a:solidFill>
              <a:latin typeface="Times New Roman"/>
              <a:cs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solidFill>
                <a:schemeClr val="dk1"/>
              </a:solidFill>
              <a:latin typeface="Arial"/>
              <a:ea typeface="Arial"/>
              <a:cs typeface="Arial"/>
              <a:sym typeface="Arial"/>
            </a:endParaRPr>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solidFill>
                <a:schemeClr val="dk1"/>
              </a:solidFill>
              <a:latin typeface="Arial"/>
              <a:ea typeface="Arial"/>
              <a:cs typeface="Arial"/>
              <a:sym typeface="Arial"/>
            </a:endParaRPr>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solidFill>
                <a:schemeClr val="dk1"/>
              </a:solidFill>
              <a:latin typeface="Arial"/>
              <a:ea typeface="Arial"/>
              <a:cs typeface="Arial"/>
              <a:sym typeface="Arial"/>
            </a:endParaRPr>
          </a:p>
          <a:p>
            <a:pPr marL="311902" indent="-173281" algn="just">
              <a:buClr>
                <a:srgbClr val="000000"/>
              </a:buClr>
              <a:buSzPts val="2183"/>
            </a:pPr>
            <a:endParaRPr sz="2183">
              <a:solidFill>
                <a:schemeClr val="dk1"/>
              </a:solidFill>
              <a:latin typeface="Arial"/>
              <a:ea typeface="Arial"/>
              <a:cs typeface="Arial"/>
              <a:sym typeface="Arial"/>
            </a:endParaRPr>
          </a:p>
          <a:p>
            <a:endParaRPr sz="2183">
              <a:solidFill>
                <a:schemeClr val="dk1"/>
              </a:solidFill>
              <a:latin typeface="Arial"/>
              <a:ea typeface="Arial"/>
              <a:cs typeface="Arial"/>
              <a:sym typeface="Arial"/>
            </a:endParaRPr>
          </a:p>
        </p:txBody>
      </p:sp>
    </p:spTree>
    <p:extLst>
      <p:ext uri="{BB962C8B-B14F-4D97-AF65-F5344CB8AC3E}">
        <p14:creationId xmlns:p14="http://schemas.microsoft.com/office/powerpoint/2010/main" val="3408865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solidFill>
                <a:schemeClr val="dk1"/>
              </a:solidFill>
              <a:latin typeface="Calibri"/>
              <a:ea typeface="Calibri"/>
              <a:cs typeface="Calibri"/>
              <a:sym typeface="Calibri"/>
            </a:endParaRPr>
          </a:p>
          <a:p>
            <a:pPr algn="just">
              <a:lnSpc>
                <a:spcPct val="115000"/>
              </a:lnSpc>
              <a:spcBef>
                <a:spcPts val="1000"/>
              </a:spcBef>
            </a:pPr>
            <a:endParaRPr sz="1600" dirty="0">
              <a:solidFill>
                <a:schemeClr val="dk1"/>
              </a:solidFill>
              <a:latin typeface="Times New Roman"/>
              <a:ea typeface="Times New Roman"/>
              <a:cs typeface="Times New Roman"/>
              <a:sym typeface="Times New Roman"/>
            </a:endParaRPr>
          </a:p>
          <a:p>
            <a:pPr algn="ctr">
              <a:lnSpc>
                <a:spcPct val="115000"/>
              </a:lnSpc>
              <a:spcBef>
                <a:spcPts val="1000"/>
              </a:spcBef>
            </a:pPr>
            <a:r>
              <a:rPr lang="en-IN" b="1" dirty="0">
                <a:solidFill>
                  <a:schemeClr val="dk1"/>
                </a:solidFill>
                <a:latin typeface="Times New Roman"/>
                <a:ea typeface="Times New Roman"/>
                <a:cs typeface="Times New Roman"/>
                <a:sym typeface="Times New Roman"/>
              </a:rPr>
              <a:t>Properties of C Functions:</a:t>
            </a:r>
          </a:p>
          <a:p>
            <a:pPr algn="just">
              <a:lnSpc>
                <a:spcPct val="115000"/>
              </a:lnSpc>
              <a:spcBef>
                <a:spcPts val="1000"/>
              </a:spcBef>
            </a:pPr>
            <a:endParaRPr lang="en-IN" b="1" dirty="0">
              <a:solidFill>
                <a:schemeClr val="dk1"/>
              </a:solidFill>
              <a:latin typeface="Times New Roman"/>
              <a:ea typeface="Times New Roman"/>
              <a:cs typeface="Times New Roman"/>
              <a:sym typeface="Times New Roman"/>
            </a:endParaRPr>
          </a:p>
          <a:p>
            <a:pPr marL="285750" indent="-285750" algn="just">
              <a:buFont typeface="Wingdings" panose="05000000000000000000" pitchFamily="2" charset="2"/>
              <a:buChar char="Ø"/>
            </a:pPr>
            <a:r>
              <a:rPr lang="en-US" altLang="en-US" sz="1600" dirty="0"/>
              <a:t>A function returns a value to the calling program. </a:t>
            </a:r>
          </a:p>
          <a:p>
            <a:pPr algn="just"/>
            <a:endParaRPr lang="en-US" altLang="en-US" sz="1600" dirty="0"/>
          </a:p>
          <a:p>
            <a:pPr marL="285750" indent="-285750" algn="just">
              <a:buFont typeface="Wingdings" panose="05000000000000000000" pitchFamily="2" charset="2"/>
              <a:buChar char="Ø"/>
            </a:pPr>
            <a:r>
              <a:rPr lang="en-US" altLang="en-US" sz="1600" dirty="0"/>
              <a:t>This is optional and depends upon the task your function is going to accomplish. </a:t>
            </a:r>
          </a:p>
          <a:p>
            <a:pPr algn="just"/>
            <a:endParaRPr lang="en-US" altLang="en-US" sz="1600" dirty="0"/>
          </a:p>
          <a:p>
            <a:pPr marL="285750" indent="-285750" algn="just">
              <a:buFont typeface="Wingdings" panose="05000000000000000000" pitchFamily="2" charset="2"/>
              <a:buChar char="Ø"/>
            </a:pPr>
            <a:r>
              <a:rPr lang="en-US" altLang="en-US" sz="1600" dirty="0"/>
              <a:t>Suppose you want to just show few lines through function then it is not necessary to return a value. </a:t>
            </a:r>
          </a:p>
          <a:p>
            <a:pPr algn="just"/>
            <a:endParaRPr lang="en-US" altLang="en-US" sz="1600" dirty="0"/>
          </a:p>
          <a:p>
            <a:pPr marL="285750" indent="-285750" algn="just">
              <a:buFont typeface="Wingdings" panose="05000000000000000000" pitchFamily="2" charset="2"/>
              <a:buChar char="Ø"/>
            </a:pPr>
            <a:r>
              <a:rPr lang="en-US" altLang="en-US" sz="1600" dirty="0"/>
              <a:t>But if you are calculating area of rectangle and wanted to use result somewhere in program then you have to send back (return) value to the calling function.</a:t>
            </a:r>
          </a:p>
          <a:p>
            <a:pPr algn="just">
              <a:lnSpc>
                <a:spcPct val="115000"/>
              </a:lnSpc>
              <a:spcBef>
                <a:spcPts val="1000"/>
              </a:spcBef>
            </a:pPr>
            <a:endParaRPr sz="1600" dirty="0">
              <a:solidFill>
                <a:schemeClr val="dk1"/>
              </a:solidFill>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solidFill>
                <a:schemeClr val="dk1"/>
              </a:solidFill>
              <a:latin typeface="Arial"/>
              <a:ea typeface="Arial"/>
              <a:cs typeface="Arial"/>
              <a:sym typeface="Arial"/>
            </a:endParaRPr>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solidFill>
                <a:schemeClr val="dk1"/>
              </a:solidFill>
              <a:latin typeface="Arial"/>
              <a:ea typeface="Arial"/>
              <a:cs typeface="Arial"/>
              <a:sym typeface="Arial"/>
            </a:endParaRPr>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solidFill>
                <a:schemeClr val="dk1"/>
              </a:solidFill>
              <a:latin typeface="Arial"/>
              <a:ea typeface="Arial"/>
              <a:cs typeface="Arial"/>
              <a:sym typeface="Arial"/>
            </a:endParaRPr>
          </a:p>
          <a:p>
            <a:pPr marL="311902" indent="-173281" algn="just">
              <a:buClr>
                <a:srgbClr val="000000"/>
              </a:buClr>
              <a:buSzPts val="2183"/>
            </a:pPr>
            <a:endParaRPr sz="2183" dirty="0">
              <a:solidFill>
                <a:schemeClr val="dk1"/>
              </a:solidFill>
              <a:latin typeface="Arial"/>
              <a:ea typeface="Arial"/>
              <a:cs typeface="Arial"/>
              <a:sym typeface="Arial"/>
            </a:endParaRPr>
          </a:p>
          <a:p>
            <a:endParaRPr sz="2183"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29459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solidFill>
                <a:schemeClr val="dk1"/>
              </a:solidFill>
              <a:latin typeface="Calibri"/>
              <a:ea typeface="Calibri"/>
              <a:cs typeface="Calibri"/>
              <a:sym typeface="Calibri"/>
            </a:endParaRPr>
          </a:p>
          <a:p>
            <a:pPr algn="just">
              <a:lnSpc>
                <a:spcPct val="115000"/>
              </a:lnSpc>
              <a:spcBef>
                <a:spcPts val="1000"/>
              </a:spcBef>
            </a:pPr>
            <a:endParaRPr sz="1600" dirty="0">
              <a:solidFill>
                <a:schemeClr val="dk1"/>
              </a:solidFill>
              <a:latin typeface="Times New Roman"/>
              <a:ea typeface="Times New Roman"/>
              <a:cs typeface="Times New Roman"/>
              <a:sym typeface="Times New Roman"/>
            </a:endParaRPr>
          </a:p>
          <a:p>
            <a:pPr algn="ctr">
              <a:lnSpc>
                <a:spcPct val="115000"/>
              </a:lnSpc>
              <a:spcBef>
                <a:spcPts val="1000"/>
              </a:spcBef>
            </a:pPr>
            <a:r>
              <a:rPr lang="en-US" sz="2400" b="1" dirty="0">
                <a:solidFill>
                  <a:schemeClr val="dk1"/>
                </a:solidFill>
                <a:latin typeface="Times New Roman"/>
                <a:ea typeface="Times New Roman"/>
                <a:cs typeface="Times New Roman"/>
                <a:sym typeface="Times New Roman"/>
              </a:rPr>
              <a:t>Types of functions in C</a:t>
            </a:r>
          </a:p>
          <a:p>
            <a:pPr algn="ctr">
              <a:lnSpc>
                <a:spcPct val="115000"/>
              </a:lnSpc>
              <a:spcBef>
                <a:spcPts val="1000"/>
              </a:spcBef>
            </a:pPr>
            <a:endParaRPr lang="en-US" b="1" dirty="0">
              <a:solidFill>
                <a:schemeClr val="dk1"/>
              </a:solidFill>
              <a:latin typeface="Times New Roman"/>
              <a:ea typeface="Times New Roman"/>
              <a:cs typeface="Times New Roman"/>
              <a:sym typeface="Times New Roman"/>
            </a:endParaRPr>
          </a:p>
          <a:p>
            <a:pPr marL="342900" indent="-342900">
              <a:spcBef>
                <a:spcPts val="1000"/>
              </a:spcBef>
              <a:buFont typeface="+mj-lt"/>
              <a:buAutoNum type="arabicPeriod"/>
            </a:pPr>
            <a:r>
              <a:rPr lang="en-IN" dirty="0">
                <a:solidFill>
                  <a:schemeClr val="dk1"/>
                </a:solidFill>
                <a:latin typeface="Times New Roman"/>
                <a:cs typeface="Times New Roman"/>
              </a:rPr>
              <a:t>void function(void)</a:t>
            </a:r>
          </a:p>
          <a:p>
            <a:pPr marL="342900" indent="-342900">
              <a:spcBef>
                <a:spcPts val="1000"/>
              </a:spcBef>
              <a:buFont typeface="+mj-lt"/>
              <a:buAutoNum type="arabicPeriod"/>
            </a:pPr>
            <a:endParaRPr lang="en-IN" dirty="0">
              <a:solidFill>
                <a:schemeClr val="dk1"/>
              </a:solidFill>
              <a:latin typeface="Times New Roman"/>
              <a:cs typeface="Times New Roman"/>
            </a:endParaRPr>
          </a:p>
          <a:p>
            <a:pPr marL="342900" indent="-342900">
              <a:spcBef>
                <a:spcPts val="1000"/>
              </a:spcBef>
              <a:buFont typeface="+mj-lt"/>
              <a:buAutoNum type="arabicPeriod"/>
            </a:pPr>
            <a:r>
              <a:rPr lang="en-IN" dirty="0">
                <a:solidFill>
                  <a:schemeClr val="dk1"/>
                </a:solidFill>
                <a:latin typeface="Times New Roman"/>
                <a:cs typeface="Times New Roman"/>
              </a:rPr>
              <a:t>void function(</a:t>
            </a:r>
            <a:r>
              <a:rPr lang="en-IN" dirty="0" err="1">
                <a:solidFill>
                  <a:schemeClr val="dk1"/>
                </a:solidFill>
                <a:latin typeface="Times New Roman"/>
                <a:cs typeface="Times New Roman"/>
              </a:rPr>
              <a:t>int</a:t>
            </a:r>
            <a:r>
              <a:rPr lang="en-IN" dirty="0">
                <a:solidFill>
                  <a:schemeClr val="dk1"/>
                </a:solidFill>
                <a:latin typeface="Times New Roman"/>
                <a:cs typeface="Times New Roman"/>
              </a:rPr>
              <a:t>)</a:t>
            </a:r>
          </a:p>
          <a:p>
            <a:pPr marL="342900" indent="-342900">
              <a:spcBef>
                <a:spcPts val="1000"/>
              </a:spcBef>
              <a:buFont typeface="+mj-lt"/>
              <a:buAutoNum type="arabicPeriod"/>
            </a:pPr>
            <a:endParaRPr lang="en-IN" dirty="0">
              <a:solidFill>
                <a:schemeClr val="dk1"/>
              </a:solidFill>
              <a:latin typeface="Times New Roman"/>
              <a:cs typeface="Times New Roman"/>
            </a:endParaRPr>
          </a:p>
          <a:p>
            <a:pPr marL="342900" indent="-342900">
              <a:spcBef>
                <a:spcPts val="1000"/>
              </a:spcBef>
              <a:buFont typeface="+mj-lt"/>
              <a:buAutoNum type="arabicPeriod"/>
            </a:pPr>
            <a:r>
              <a:rPr lang="en-IN" dirty="0" err="1">
                <a:solidFill>
                  <a:schemeClr val="dk1"/>
                </a:solidFill>
                <a:latin typeface="Times New Roman"/>
                <a:cs typeface="Times New Roman"/>
              </a:rPr>
              <a:t>int</a:t>
            </a:r>
            <a:r>
              <a:rPr lang="en-IN" dirty="0">
                <a:solidFill>
                  <a:schemeClr val="dk1"/>
                </a:solidFill>
                <a:latin typeface="Times New Roman"/>
                <a:cs typeface="Times New Roman"/>
              </a:rPr>
              <a:t> function(void)</a:t>
            </a:r>
          </a:p>
          <a:p>
            <a:pPr marL="342900" indent="-342900">
              <a:spcBef>
                <a:spcPts val="1000"/>
              </a:spcBef>
              <a:buFont typeface="+mj-lt"/>
              <a:buAutoNum type="arabicPeriod"/>
            </a:pPr>
            <a:endParaRPr lang="en-IN" dirty="0">
              <a:solidFill>
                <a:schemeClr val="dk1"/>
              </a:solidFill>
              <a:latin typeface="Times New Roman"/>
              <a:cs typeface="Times New Roman"/>
            </a:endParaRPr>
          </a:p>
          <a:p>
            <a:pPr marL="342900" indent="-342900">
              <a:spcBef>
                <a:spcPts val="1000"/>
              </a:spcBef>
              <a:buFont typeface="+mj-lt"/>
              <a:buAutoNum type="arabicPeriod"/>
            </a:pPr>
            <a:r>
              <a:rPr lang="en-IN" dirty="0" err="1">
                <a:solidFill>
                  <a:schemeClr val="dk1"/>
                </a:solidFill>
                <a:latin typeface="Times New Roman"/>
                <a:cs typeface="Times New Roman"/>
              </a:rPr>
              <a:t>int</a:t>
            </a:r>
            <a:r>
              <a:rPr lang="en-IN" dirty="0">
                <a:solidFill>
                  <a:schemeClr val="dk1"/>
                </a:solidFill>
                <a:latin typeface="Times New Roman"/>
                <a:cs typeface="Times New Roman"/>
              </a:rPr>
              <a:t> function(</a:t>
            </a:r>
            <a:r>
              <a:rPr lang="en-IN" dirty="0" err="1">
                <a:solidFill>
                  <a:schemeClr val="dk1"/>
                </a:solidFill>
                <a:latin typeface="Times New Roman"/>
                <a:cs typeface="Times New Roman"/>
              </a:rPr>
              <a:t>int</a:t>
            </a:r>
            <a:r>
              <a:rPr lang="en-IN" dirty="0">
                <a:solidFill>
                  <a:schemeClr val="dk1"/>
                </a:solidFill>
                <a:latin typeface="Times New Roman"/>
                <a:cs typeface="Times New Roman"/>
              </a:rPr>
              <a:t>)</a:t>
            </a: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solidFill>
                <a:schemeClr val="dk1"/>
              </a:solidFill>
              <a:latin typeface="Arial"/>
              <a:ea typeface="Arial"/>
              <a:cs typeface="Arial"/>
              <a:sym typeface="Arial"/>
            </a:endParaRPr>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solidFill>
                <a:schemeClr val="dk1"/>
              </a:solidFill>
              <a:latin typeface="Arial"/>
              <a:ea typeface="Arial"/>
              <a:cs typeface="Arial"/>
              <a:sym typeface="Arial"/>
            </a:endParaRPr>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solidFill>
                <a:schemeClr val="dk1"/>
              </a:solidFill>
              <a:latin typeface="Arial"/>
              <a:ea typeface="Arial"/>
              <a:cs typeface="Arial"/>
              <a:sym typeface="Arial"/>
            </a:endParaRPr>
          </a:p>
          <a:p>
            <a:pPr marL="311902" indent="-173281" algn="just">
              <a:buClr>
                <a:srgbClr val="000000"/>
              </a:buClr>
              <a:buSzPts val="2183"/>
            </a:pPr>
            <a:endParaRPr sz="2183" dirty="0">
              <a:solidFill>
                <a:schemeClr val="dk1"/>
              </a:solidFill>
              <a:latin typeface="Arial"/>
              <a:ea typeface="Arial"/>
              <a:cs typeface="Arial"/>
              <a:sym typeface="Arial"/>
            </a:endParaRPr>
          </a:p>
          <a:p>
            <a:endParaRPr sz="2183"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1976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758875"/>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endParaRPr lang="en-US" altLang="en-US" sz="2800" dirty="0">
              <a:latin typeface="Playfair Display" charset="0"/>
            </a:endParaRP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8FEBB60-62B0-B3EA-CB7F-E9F6E77416CB}"/>
              </a:ext>
            </a:extLst>
          </p:cNvPr>
          <p:cNvSpPr>
            <a:spLocks noGrp="1"/>
          </p:cNvSpPr>
          <p:nvPr>
            <p:ph type="sldNum" sz="quarter" idx="12"/>
          </p:nvPr>
        </p:nvSpPr>
        <p:spPr/>
        <p:txBody>
          <a:bodyPr/>
          <a:lstStyle/>
          <a:p>
            <a:fld id="{BD2F25B1-772B-4657-B612-956E12C3ADD2}" type="slidenum">
              <a:rPr lang="en-IN" smtClean="0"/>
              <a:t>3</a:t>
            </a:fld>
            <a:endParaRPr lang="en-IN"/>
          </a:p>
        </p:txBody>
      </p:sp>
      <p:sp>
        <p:nvSpPr>
          <p:cNvPr id="3" name="TextBox 2">
            <a:extLst>
              <a:ext uri="{FF2B5EF4-FFF2-40B4-BE49-F238E27FC236}">
                <a16:creationId xmlns:a16="http://schemas.microsoft.com/office/drawing/2014/main" id="{4D63A696-C29F-48E0-64F4-F03DAEBD8DE9}"/>
              </a:ext>
            </a:extLst>
          </p:cNvPr>
          <p:cNvSpPr txBox="1"/>
          <p:nvPr/>
        </p:nvSpPr>
        <p:spPr>
          <a:xfrm>
            <a:off x="783200" y="836250"/>
            <a:ext cx="10529334" cy="58318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 string is nothing but the collection of the individual array elements or characters.</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String is enclosed within Double quotes.</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“programming" is a example of String.</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Each Character Occupy 1 byte of Memory.</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Size of “programming“ = 11 bytes</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String is always Terminated with NULL Character (‘\0′).</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char word[20] = “‘p’ , ‘r’ , ‘o’ , ‘g’ , ‘r’ , ‘a’ , ‘m’ , ‘m’ , ‘I’ , ‘n’ , ‘g’ , ‘\0’”</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009A2D-75FF-0BA9-3EA0-A7B811106D82}"/>
              </a:ext>
            </a:extLst>
          </p:cNvPr>
          <p:cNvSpPr txBox="1"/>
          <p:nvPr/>
        </p:nvSpPr>
        <p:spPr>
          <a:xfrm>
            <a:off x="2824185" y="109069"/>
            <a:ext cx="6130047"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Strings</a:t>
            </a:r>
          </a:p>
        </p:txBody>
      </p:sp>
    </p:spTree>
    <p:extLst>
      <p:ext uri="{BB962C8B-B14F-4D97-AF65-F5344CB8AC3E}">
        <p14:creationId xmlns:p14="http://schemas.microsoft.com/office/powerpoint/2010/main" val="2104888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a:p>
            <a:pPr algn="just">
              <a:lnSpc>
                <a:spcPct val="115000"/>
              </a:lnSpc>
              <a:spcBef>
                <a:spcPts val="1000"/>
              </a:spcBef>
            </a:pPr>
            <a:endParaRPr sz="1600"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p>
          <a:p>
            <a:pPr marL="311902" indent="-173281" algn="just">
              <a:buSzPts val="2183"/>
            </a:pPr>
            <a:endParaRPr sz="2183" dirty="0"/>
          </a:p>
          <a:p>
            <a:endParaRPr sz="2183" dirty="0"/>
          </a:p>
        </p:txBody>
      </p:sp>
      <p:sp>
        <p:nvSpPr>
          <p:cNvPr id="10" name="Title 1"/>
          <p:cNvSpPr txBox="1">
            <a:spLocks/>
          </p:cNvSpPr>
          <p:nvPr/>
        </p:nvSpPr>
        <p:spPr bwMode="auto">
          <a:xfrm>
            <a:off x="1799135" y="13993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2800" b="1" dirty="0">
                <a:solidFill>
                  <a:sysClr val="windowText" lastClr="000000"/>
                </a:solidFill>
                <a:latin typeface="Times New Roman" panose="02020603050405020304" pitchFamily="18" charset="0"/>
                <a:cs typeface="Times New Roman" panose="02020603050405020304" pitchFamily="18" charset="0"/>
              </a:rPr>
              <a:t>Type-1</a:t>
            </a:r>
          </a:p>
        </p:txBody>
      </p:sp>
      <p:pic>
        <p:nvPicPr>
          <p:cNvPr id="2" name="Picture 1"/>
          <p:cNvPicPr>
            <a:picLocks noChangeAspect="1"/>
          </p:cNvPicPr>
          <p:nvPr/>
        </p:nvPicPr>
        <p:blipFill>
          <a:blip r:embed="rId4"/>
          <a:stretch>
            <a:fillRect/>
          </a:stretch>
        </p:blipFill>
        <p:spPr>
          <a:xfrm>
            <a:off x="5440026" y="1559690"/>
            <a:ext cx="8230313" cy="4523624"/>
          </a:xfrm>
          <a:prstGeom prst="rect">
            <a:avLst/>
          </a:prstGeom>
        </p:spPr>
      </p:pic>
      <p:sp>
        <p:nvSpPr>
          <p:cNvPr id="3" name="Rectangle 2"/>
          <p:cNvSpPr/>
          <p:nvPr/>
        </p:nvSpPr>
        <p:spPr>
          <a:xfrm>
            <a:off x="3083456" y="2599059"/>
            <a:ext cx="6461914" cy="523220"/>
          </a:xfrm>
          <a:prstGeom prst="rect">
            <a:avLst/>
          </a:prstGeom>
        </p:spPr>
        <p:txBody>
          <a:bodyPr wrap="square">
            <a:spAutoFit/>
          </a:bodyPr>
          <a:lstStyle/>
          <a:p>
            <a:pPr algn="ctr" eaLnBrk="0" fontAlgn="base" hangingPunct="0">
              <a:spcBef>
                <a:spcPct val="0"/>
              </a:spcBef>
              <a:spcAft>
                <a:spcPct val="0"/>
              </a:spcAft>
              <a:buClrTx/>
            </a:pPr>
            <a:r>
              <a:rPr lang="en-US" altLang="en-US" sz="2800" b="1" dirty="0">
                <a:solidFill>
                  <a:sysClr val="windowText" lastClr="000000"/>
                </a:solidFill>
                <a:latin typeface="Times New Roman" panose="02020603050405020304" pitchFamily="18" charset="0"/>
                <a:ea typeface="+mj-ea"/>
                <a:cs typeface="Times New Roman" panose="02020603050405020304" pitchFamily="18" charset="0"/>
              </a:rPr>
              <a:t>void function(void)</a:t>
            </a:r>
          </a:p>
        </p:txBody>
      </p:sp>
    </p:spTree>
    <p:extLst>
      <p:ext uri="{BB962C8B-B14F-4D97-AF65-F5344CB8AC3E}">
        <p14:creationId xmlns:p14="http://schemas.microsoft.com/office/powerpoint/2010/main" val="1425017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solidFill>
                <a:schemeClr val="dk1"/>
              </a:solidFill>
              <a:latin typeface="Calibri"/>
              <a:ea typeface="Calibri"/>
              <a:cs typeface="Calibri"/>
              <a:sym typeface="Calibri"/>
            </a:endParaRPr>
          </a:p>
          <a:p>
            <a:pPr algn="ctr">
              <a:spcBef>
                <a:spcPts val="1000"/>
              </a:spcBef>
            </a:pPr>
            <a:endParaRPr lang="en-US" b="1" dirty="0">
              <a:solidFill>
                <a:schemeClr val="dk1"/>
              </a:solidFill>
              <a:latin typeface="Times New Roman"/>
              <a:ea typeface="Times New Roman"/>
              <a:cs typeface="Times New Roman"/>
              <a:sym typeface="Times New Roman"/>
            </a:endParaRPr>
          </a:p>
          <a:p>
            <a:pPr algn="ctr">
              <a:spcBef>
                <a:spcPts val="1000"/>
              </a:spcBef>
            </a:pPr>
            <a:r>
              <a:rPr lang="en-US" sz="2400" b="1" dirty="0">
                <a:solidFill>
                  <a:schemeClr val="dk1"/>
                </a:solidFill>
                <a:latin typeface="Times New Roman"/>
                <a:ea typeface="Times New Roman"/>
                <a:cs typeface="Times New Roman"/>
                <a:sym typeface="Times New Roman"/>
              </a:rPr>
              <a:t>Type-1: </a:t>
            </a:r>
            <a:r>
              <a:rPr lang="en-US" altLang="en-US" sz="2400" b="1" dirty="0">
                <a:solidFill>
                  <a:schemeClr val="dk1"/>
                </a:solidFill>
                <a:latin typeface="Times New Roman"/>
                <a:ea typeface="Times New Roman"/>
                <a:cs typeface="Times New Roman"/>
              </a:rPr>
              <a:t>void function(void)</a:t>
            </a:r>
          </a:p>
          <a:p>
            <a:pPr algn="ctr">
              <a:lnSpc>
                <a:spcPct val="115000"/>
              </a:lnSpc>
              <a:spcBef>
                <a:spcPts val="1000"/>
              </a:spcBef>
            </a:pPr>
            <a:endParaRPr sz="1600" dirty="0">
              <a:solidFill>
                <a:schemeClr val="dk1"/>
              </a:solidFill>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solidFill>
                <a:schemeClr val="dk1"/>
              </a:solidFill>
              <a:latin typeface="Arial"/>
              <a:ea typeface="Arial"/>
              <a:cs typeface="Arial"/>
              <a:sym typeface="Arial"/>
            </a:endParaRPr>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solidFill>
                <a:schemeClr val="dk1"/>
              </a:solidFill>
              <a:latin typeface="Arial"/>
              <a:ea typeface="Arial"/>
              <a:cs typeface="Arial"/>
              <a:sym typeface="Arial"/>
            </a:endParaRPr>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solidFill>
                <a:schemeClr val="dk1"/>
              </a:solidFill>
              <a:latin typeface="Arial"/>
              <a:ea typeface="Arial"/>
              <a:cs typeface="Arial"/>
              <a:sym typeface="Arial"/>
            </a:endParaRPr>
          </a:p>
          <a:p>
            <a:pPr marL="311902" indent="-173281" algn="just">
              <a:buClr>
                <a:srgbClr val="000000"/>
              </a:buClr>
              <a:buSzPts val="2183"/>
            </a:pPr>
            <a:endParaRPr sz="2183">
              <a:solidFill>
                <a:schemeClr val="dk1"/>
              </a:solidFill>
              <a:latin typeface="Arial"/>
              <a:ea typeface="Arial"/>
              <a:cs typeface="Arial"/>
              <a:sym typeface="Arial"/>
            </a:endParaRPr>
          </a:p>
          <a:p>
            <a:endParaRPr sz="2183">
              <a:solidFill>
                <a:schemeClr val="dk1"/>
              </a:solidFill>
              <a:latin typeface="Arial"/>
              <a:ea typeface="Arial"/>
              <a:cs typeface="Arial"/>
              <a:sym typeface="Arial"/>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816" y="2137256"/>
            <a:ext cx="5006388" cy="375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90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a:p>
            <a:pPr algn="ctr">
              <a:spcBef>
                <a:spcPts val="1000"/>
              </a:spcBef>
            </a:pPr>
            <a:r>
              <a:rPr lang="en-US" b="1" dirty="0">
                <a:solidFill>
                  <a:schemeClr val="dk1"/>
                </a:solidFill>
                <a:latin typeface="Times New Roman"/>
                <a:ea typeface="Times New Roman"/>
                <a:cs typeface="Times New Roman"/>
                <a:sym typeface="Times New Roman"/>
              </a:rPr>
              <a:t>Type-1: </a:t>
            </a:r>
            <a:r>
              <a:rPr lang="en-US" altLang="en-US" b="1" dirty="0">
                <a:solidFill>
                  <a:schemeClr val="dk1"/>
                </a:solidFill>
                <a:latin typeface="Times New Roman"/>
                <a:ea typeface="Times New Roman"/>
                <a:cs typeface="Times New Roman"/>
              </a:rPr>
              <a:t>void function(void)</a:t>
            </a:r>
          </a:p>
          <a:p>
            <a:pPr algn="ctr">
              <a:spcBef>
                <a:spcPts val="1000"/>
              </a:spcBef>
            </a:pPr>
            <a:endParaRPr lang="en-US" b="1"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#include&lt;</a:t>
            </a:r>
            <a:r>
              <a:rPr lang="en-US" altLang="en-US" sz="1800" dirty="0" err="1">
                <a:solidFill>
                  <a:sysClr val="windowText" lastClr="000000"/>
                </a:solidFill>
                <a:latin typeface="Times New Roman" panose="02020603050405020304" pitchFamily="18" charset="0"/>
                <a:cs typeface="Times New Roman" panose="02020603050405020304" pitchFamily="18" charset="0"/>
              </a:rPr>
              <a:t>conio.h</a:t>
            </a:r>
            <a:r>
              <a:rPr lang="en-US" altLang="en-US" sz="1800" dirty="0">
                <a:solidFill>
                  <a:sysClr val="windowText" lastClr="000000"/>
                </a:solidFill>
                <a:latin typeface="Times New Roman" panose="02020603050405020304" pitchFamily="18" charset="0"/>
                <a:cs typeface="Times New Roman" panose="02020603050405020304" pitchFamily="18" charset="0"/>
              </a:rPr>
              <a:t>&gt;</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#include&lt;</a:t>
            </a:r>
            <a:r>
              <a:rPr lang="en-US" altLang="en-US" sz="1800" dirty="0" err="1">
                <a:solidFill>
                  <a:sysClr val="windowText" lastClr="000000"/>
                </a:solidFill>
                <a:latin typeface="Times New Roman" panose="02020603050405020304" pitchFamily="18" charset="0"/>
                <a:cs typeface="Times New Roman" panose="02020603050405020304" pitchFamily="18" charset="0"/>
              </a:rPr>
              <a:t>stdio.h</a:t>
            </a:r>
            <a:r>
              <a:rPr lang="en-US" altLang="en-US" sz="1800" dirty="0">
                <a:solidFill>
                  <a:sysClr val="windowText" lastClr="000000"/>
                </a:solidFill>
                <a:latin typeface="Times New Roman" panose="02020603050405020304" pitchFamily="18" charset="0"/>
                <a:cs typeface="Times New Roman" panose="02020603050405020304" pitchFamily="18" charset="0"/>
              </a:rPr>
              <a:t>&gt;</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void </a:t>
            </a:r>
            <a:r>
              <a:rPr lang="en-US" altLang="en-US" sz="1800" b="1" dirty="0" err="1">
                <a:solidFill>
                  <a:sysClr val="windowText" lastClr="000000"/>
                </a:solidFill>
                <a:latin typeface="Times New Roman" panose="02020603050405020304" pitchFamily="18" charset="0"/>
                <a:cs typeface="Times New Roman" panose="02020603050405020304" pitchFamily="18" charset="0"/>
              </a:rPr>
              <a:t>rvce</a:t>
            </a:r>
            <a:r>
              <a:rPr lang="en-US" altLang="en-US" sz="1800" b="1" dirty="0">
                <a:solidFill>
                  <a:sysClr val="windowText" lastClr="000000"/>
                </a:solidFill>
                <a:latin typeface="Times New Roman" panose="02020603050405020304" pitchFamily="18" charset="0"/>
                <a:cs typeface="Times New Roman" panose="02020603050405020304" pitchFamily="18" charset="0"/>
              </a:rPr>
              <a:t>(void);    //function declaration</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void main()</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	{</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	</a:t>
            </a:r>
            <a:r>
              <a:rPr lang="en-US" altLang="en-US" sz="1800" dirty="0" err="1">
                <a:solidFill>
                  <a:sysClr val="windowText" lastClr="000000"/>
                </a:solidFill>
                <a:latin typeface="Times New Roman" panose="02020603050405020304" pitchFamily="18" charset="0"/>
                <a:cs typeface="Times New Roman" panose="02020603050405020304" pitchFamily="18" charset="0"/>
              </a:rPr>
              <a:t>clrscr</a:t>
            </a:r>
            <a:r>
              <a:rPr lang="en-US" altLang="en-US" sz="1800" dirty="0">
                <a:solidFill>
                  <a:sysClr val="windowText" lastClr="000000"/>
                </a:solidFill>
                <a:latin typeface="Times New Roman" panose="02020603050405020304" pitchFamily="18" charset="0"/>
                <a:cs typeface="Times New Roman" panose="02020603050405020304" pitchFamily="18" charset="0"/>
              </a:rPr>
              <a:t>();</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	</a:t>
            </a:r>
            <a:r>
              <a:rPr lang="en-US" altLang="en-US" sz="1800" b="1" dirty="0" err="1">
                <a:solidFill>
                  <a:sysClr val="windowText" lastClr="000000"/>
                </a:solidFill>
                <a:latin typeface="Times New Roman" panose="02020603050405020304" pitchFamily="18" charset="0"/>
                <a:cs typeface="Times New Roman" panose="02020603050405020304" pitchFamily="18" charset="0"/>
              </a:rPr>
              <a:t>rvce</a:t>
            </a:r>
            <a:r>
              <a:rPr lang="en-US" altLang="en-US" sz="1800" b="1" dirty="0">
                <a:solidFill>
                  <a:sysClr val="windowText" lastClr="000000"/>
                </a:solidFill>
                <a:latin typeface="Times New Roman" panose="02020603050405020304" pitchFamily="18" charset="0"/>
                <a:cs typeface="Times New Roman" panose="02020603050405020304" pitchFamily="18" charset="0"/>
              </a:rPr>
              <a:t>();    //function call</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	</a:t>
            </a:r>
            <a:r>
              <a:rPr lang="en-US" altLang="en-US" sz="1800" dirty="0" err="1">
                <a:solidFill>
                  <a:sysClr val="windowText" lastClr="000000"/>
                </a:solidFill>
                <a:latin typeface="Times New Roman" panose="02020603050405020304" pitchFamily="18" charset="0"/>
                <a:cs typeface="Times New Roman" panose="02020603050405020304" pitchFamily="18" charset="0"/>
              </a:rPr>
              <a:t>getch</a:t>
            </a:r>
            <a:r>
              <a:rPr lang="en-US" altLang="en-US" sz="1800" dirty="0">
                <a:solidFill>
                  <a:sysClr val="windowText" lastClr="000000"/>
                </a:solidFill>
                <a:latin typeface="Times New Roman" panose="02020603050405020304" pitchFamily="18" charset="0"/>
                <a:cs typeface="Times New Roman" panose="02020603050405020304" pitchFamily="18" charset="0"/>
              </a:rPr>
              <a:t>();</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	}</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void </a:t>
            </a:r>
            <a:r>
              <a:rPr lang="en-US" altLang="en-US" sz="1800" b="1" dirty="0" err="1">
                <a:solidFill>
                  <a:sysClr val="windowText" lastClr="000000"/>
                </a:solidFill>
                <a:latin typeface="Times New Roman" panose="02020603050405020304" pitchFamily="18" charset="0"/>
                <a:cs typeface="Times New Roman" panose="02020603050405020304" pitchFamily="18" charset="0"/>
              </a:rPr>
              <a:t>rvce</a:t>
            </a:r>
            <a:r>
              <a:rPr lang="en-US" altLang="en-US" sz="1800" b="1" dirty="0">
                <a:solidFill>
                  <a:sysClr val="windowText" lastClr="000000"/>
                </a:solidFill>
                <a:latin typeface="Times New Roman" panose="02020603050405020304" pitchFamily="18" charset="0"/>
                <a:cs typeface="Times New Roman" panose="02020603050405020304" pitchFamily="18" charset="0"/>
              </a:rPr>
              <a:t>(void)         //function definition  </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	{</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	</a:t>
            </a:r>
            <a:r>
              <a:rPr lang="en-US" altLang="en-US" sz="1800" b="1" dirty="0" err="1">
                <a:solidFill>
                  <a:sysClr val="windowText" lastClr="000000"/>
                </a:solidFill>
                <a:latin typeface="Times New Roman" panose="02020603050405020304" pitchFamily="18" charset="0"/>
                <a:cs typeface="Times New Roman" panose="02020603050405020304" pitchFamily="18" charset="0"/>
              </a:rPr>
              <a:t>printf</a:t>
            </a:r>
            <a:r>
              <a:rPr lang="en-US" altLang="en-US" sz="1800" b="1" dirty="0">
                <a:solidFill>
                  <a:sysClr val="windowText" lastClr="000000"/>
                </a:solidFill>
                <a:latin typeface="Times New Roman" panose="02020603050405020304" pitchFamily="18" charset="0"/>
                <a:cs typeface="Times New Roman" panose="02020603050405020304" pitchFamily="18" charset="0"/>
              </a:rPr>
              <a:t>(”</a:t>
            </a:r>
            <a:r>
              <a:rPr lang="en-US" altLang="en-US" sz="1800" b="1" dirty="0" err="1">
                <a:solidFill>
                  <a:sysClr val="windowText" lastClr="000000"/>
                </a:solidFill>
                <a:latin typeface="Times New Roman" panose="02020603050405020304" pitchFamily="18" charset="0"/>
                <a:cs typeface="Times New Roman" panose="02020603050405020304" pitchFamily="18" charset="0"/>
              </a:rPr>
              <a:t>rvce</a:t>
            </a:r>
            <a:r>
              <a:rPr lang="en-US" altLang="en-US" sz="1800" b="1" dirty="0">
                <a:solidFill>
                  <a:sysClr val="windowText" lastClr="000000"/>
                </a:solidFill>
                <a:latin typeface="Times New Roman" panose="02020603050405020304" pitchFamily="18" charset="0"/>
                <a:cs typeface="Times New Roman" panose="02020603050405020304" pitchFamily="18" charset="0"/>
              </a:rPr>
              <a:t>");</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14416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a:xfrm>
            <a:off x="1981200" y="1600201"/>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Output: </a:t>
            </a:r>
          </a:p>
          <a:p>
            <a:pPr algn="just">
              <a:buFont typeface="Arial" panose="020B0604020202020204" pitchFamily="34" charset="0"/>
              <a:buNone/>
            </a:pPr>
            <a:r>
              <a:rPr lang="en-US" altLang="en-US" sz="1800" b="1" dirty="0" err="1">
                <a:latin typeface="Times New Roman" panose="02020603050405020304" pitchFamily="18" charset="0"/>
                <a:cs typeface="Times New Roman" panose="02020603050405020304" pitchFamily="18" charset="0"/>
              </a:rPr>
              <a:t>Rvce</a:t>
            </a:r>
            <a:endParaRPr lang="en-US" altLang="en-US" sz="1800" b="1" dirty="0">
              <a:latin typeface="Times New Roman" panose="02020603050405020304" pitchFamily="18" charset="0"/>
              <a:cs typeface="Times New Roman" panose="02020603050405020304" pitchFamily="18" charset="0"/>
            </a:endParaRPr>
          </a:p>
          <a:p>
            <a:pPr algn="just">
              <a:buFont typeface="Arial" panose="020B0604020202020204" pitchFamily="34" charset="0"/>
              <a:buNone/>
            </a:pPr>
            <a:endParaRPr lang="en-US" alt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We can call a function for more than once in main.</a:t>
            </a:r>
          </a:p>
        </p:txBody>
      </p:sp>
    </p:spTree>
    <p:extLst>
      <p:ext uri="{BB962C8B-B14F-4D97-AF65-F5344CB8AC3E}">
        <p14:creationId xmlns:p14="http://schemas.microsoft.com/office/powerpoint/2010/main" val="2982308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a:p>
            <a:pPr algn="ctr">
              <a:spcBef>
                <a:spcPts val="1000"/>
              </a:spcBef>
            </a:pPr>
            <a:endParaRPr lang="en-US" b="1"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2880747" y="1362893"/>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altLang="en-US" sz="1600" dirty="0">
                <a:latin typeface="Times New Roman" panose="02020603050405020304" pitchFamily="18" charset="0"/>
                <a:cs typeface="Times New Roman" panose="02020603050405020304" pitchFamily="18" charset="0"/>
              </a:rPr>
              <a:t>#include&lt;</a:t>
            </a:r>
            <a:r>
              <a:rPr lang="en-US" altLang="en-US" sz="1600" dirty="0" err="1">
                <a:latin typeface="Times New Roman" panose="02020603050405020304" pitchFamily="18" charset="0"/>
                <a:cs typeface="Times New Roman" panose="02020603050405020304" pitchFamily="18" charset="0"/>
              </a:rPr>
              <a:t>conio.h</a:t>
            </a:r>
            <a:r>
              <a:rPr lang="en-US" altLang="en-US" sz="1600" dirty="0">
                <a:latin typeface="Times New Roman" panose="02020603050405020304" pitchFamily="18" charset="0"/>
                <a:cs typeface="Times New Roman" panose="02020603050405020304" pitchFamily="18" charset="0"/>
              </a:rPr>
              <a:t>&gt;</a:t>
            </a:r>
          </a:p>
          <a:p>
            <a:pPr>
              <a:buNone/>
            </a:pPr>
            <a:r>
              <a:rPr lang="en-US" altLang="en-US" sz="1600" dirty="0">
                <a:latin typeface="Times New Roman" panose="02020603050405020304" pitchFamily="18" charset="0"/>
                <a:cs typeface="Times New Roman" panose="02020603050405020304" pitchFamily="18" charset="0"/>
              </a:rPr>
              <a:t>#include&lt;</a:t>
            </a:r>
            <a:r>
              <a:rPr lang="en-US" altLang="en-US" sz="1600" dirty="0" err="1">
                <a:latin typeface="Times New Roman" panose="02020603050405020304" pitchFamily="18" charset="0"/>
                <a:cs typeface="Times New Roman" panose="02020603050405020304" pitchFamily="18" charset="0"/>
              </a:rPr>
              <a:t>stdio.h</a:t>
            </a:r>
            <a:r>
              <a:rPr lang="en-US" altLang="en-US" sz="1600" dirty="0">
                <a:latin typeface="Times New Roman" panose="02020603050405020304" pitchFamily="18" charset="0"/>
                <a:cs typeface="Times New Roman" panose="02020603050405020304" pitchFamily="18" charset="0"/>
              </a:rPr>
              <a:t>&gt;</a:t>
            </a:r>
          </a:p>
          <a:p>
            <a:pPr>
              <a:buNone/>
            </a:pPr>
            <a:r>
              <a:rPr lang="en-US" altLang="en-US" sz="1600" b="1" dirty="0">
                <a:latin typeface="Times New Roman" panose="02020603050405020304" pitchFamily="18" charset="0"/>
                <a:cs typeface="Times New Roman" panose="02020603050405020304" pitchFamily="18" charset="0"/>
              </a:rPr>
              <a:t>void </a:t>
            </a:r>
            <a:r>
              <a:rPr lang="en-US" altLang="en-US" sz="1600" b="1" dirty="0" err="1">
                <a:latin typeface="Times New Roman" panose="02020603050405020304" pitchFamily="18" charset="0"/>
                <a:cs typeface="Times New Roman" panose="02020603050405020304" pitchFamily="18" charset="0"/>
              </a:rPr>
              <a:t>rvce</a:t>
            </a:r>
            <a:r>
              <a:rPr lang="en-US" altLang="en-US" sz="1600" b="1" dirty="0">
                <a:latin typeface="Times New Roman" panose="02020603050405020304" pitchFamily="18" charset="0"/>
                <a:cs typeface="Times New Roman" panose="02020603050405020304" pitchFamily="18" charset="0"/>
              </a:rPr>
              <a:t>(void);</a:t>
            </a:r>
          </a:p>
          <a:p>
            <a:pPr>
              <a:buNone/>
            </a:pPr>
            <a:endParaRPr lang="en-US" altLang="en-US" sz="1600" dirty="0">
              <a:latin typeface="Times New Roman" panose="02020603050405020304" pitchFamily="18" charset="0"/>
              <a:cs typeface="Times New Roman" panose="02020603050405020304" pitchFamily="18" charset="0"/>
            </a:endParaRPr>
          </a:p>
          <a:p>
            <a:pPr>
              <a:buNone/>
            </a:pPr>
            <a:r>
              <a:rPr lang="en-US" altLang="en-US" sz="1600" dirty="0">
                <a:latin typeface="Times New Roman" panose="02020603050405020304" pitchFamily="18" charset="0"/>
                <a:cs typeface="Times New Roman" panose="02020603050405020304" pitchFamily="18" charset="0"/>
              </a:rPr>
              <a:t>void main()</a:t>
            </a:r>
          </a:p>
          <a:p>
            <a:pPr>
              <a:buNone/>
            </a:pPr>
            <a:r>
              <a:rPr lang="en-US" altLang="en-US" sz="1600" dirty="0">
                <a:latin typeface="Times New Roman" panose="02020603050405020304" pitchFamily="18" charset="0"/>
                <a:cs typeface="Times New Roman" panose="02020603050405020304" pitchFamily="18" charset="0"/>
              </a:rPr>
              <a:t>	{</a:t>
            </a:r>
          </a:p>
          <a:p>
            <a:pPr>
              <a:buNone/>
            </a:pP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clrscr</a:t>
            </a:r>
            <a:r>
              <a:rPr lang="en-US" altLang="en-US" sz="1600" dirty="0">
                <a:latin typeface="Times New Roman" panose="02020603050405020304" pitchFamily="18" charset="0"/>
                <a:cs typeface="Times New Roman" panose="02020603050405020304" pitchFamily="18" charset="0"/>
              </a:rPr>
              <a:t>();</a:t>
            </a:r>
          </a:p>
          <a:p>
            <a:pPr>
              <a:buNone/>
            </a:pPr>
            <a:endParaRPr lang="en-US" altLang="en-US" sz="1600" dirty="0">
              <a:latin typeface="Times New Roman" panose="02020603050405020304" pitchFamily="18" charset="0"/>
              <a:cs typeface="Times New Roman" panose="02020603050405020304" pitchFamily="18" charset="0"/>
            </a:endParaRPr>
          </a:p>
          <a:p>
            <a:pPr>
              <a:buNone/>
            </a:pPr>
            <a:r>
              <a:rPr lang="en-US" altLang="en-US" sz="1600" b="1" dirty="0">
                <a:latin typeface="Times New Roman" panose="02020603050405020304" pitchFamily="18" charset="0"/>
                <a:cs typeface="Times New Roman" panose="02020603050405020304" pitchFamily="18" charset="0"/>
              </a:rPr>
              <a:t>	</a:t>
            </a:r>
            <a:r>
              <a:rPr lang="en-US" altLang="en-US" sz="1600" b="1" dirty="0" err="1">
                <a:latin typeface="Times New Roman" panose="02020603050405020304" pitchFamily="18" charset="0"/>
                <a:cs typeface="Times New Roman" panose="02020603050405020304" pitchFamily="18" charset="0"/>
              </a:rPr>
              <a:t>rvce</a:t>
            </a:r>
            <a:r>
              <a:rPr lang="en-US" altLang="en-US" sz="1600" b="1" dirty="0">
                <a:latin typeface="Times New Roman" panose="02020603050405020304" pitchFamily="18" charset="0"/>
                <a:cs typeface="Times New Roman" panose="02020603050405020304" pitchFamily="18" charset="0"/>
              </a:rPr>
              <a:t>();</a:t>
            </a:r>
          </a:p>
          <a:p>
            <a:pPr>
              <a:buNone/>
            </a:pPr>
            <a:r>
              <a:rPr lang="en-US" altLang="en-US" sz="1600" b="1" dirty="0">
                <a:latin typeface="Times New Roman" panose="02020603050405020304" pitchFamily="18" charset="0"/>
                <a:cs typeface="Times New Roman" panose="02020603050405020304" pitchFamily="18" charset="0"/>
              </a:rPr>
              <a:t>	</a:t>
            </a:r>
            <a:r>
              <a:rPr lang="en-US" altLang="en-US" sz="1600" b="1" dirty="0" err="1">
                <a:latin typeface="Times New Roman" panose="02020603050405020304" pitchFamily="18" charset="0"/>
                <a:cs typeface="Times New Roman" panose="02020603050405020304" pitchFamily="18" charset="0"/>
              </a:rPr>
              <a:t>rvce</a:t>
            </a:r>
            <a:r>
              <a:rPr lang="en-US" altLang="en-US" sz="1600" b="1" dirty="0">
                <a:latin typeface="Times New Roman" panose="02020603050405020304" pitchFamily="18" charset="0"/>
                <a:cs typeface="Times New Roman" panose="02020603050405020304" pitchFamily="18" charset="0"/>
              </a:rPr>
              <a:t>();</a:t>
            </a:r>
          </a:p>
          <a:p>
            <a:pPr>
              <a:buNone/>
            </a:pP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getch</a:t>
            </a:r>
            <a:r>
              <a:rPr lang="en-US" altLang="en-US" sz="1600" dirty="0">
                <a:latin typeface="Times New Roman" panose="02020603050405020304" pitchFamily="18" charset="0"/>
                <a:cs typeface="Times New Roman" panose="02020603050405020304" pitchFamily="18" charset="0"/>
              </a:rPr>
              <a:t>();</a:t>
            </a:r>
          </a:p>
          <a:p>
            <a:pPr>
              <a:buNone/>
            </a:pPr>
            <a:r>
              <a:rPr lang="en-US" altLang="en-US" sz="1600" dirty="0">
                <a:latin typeface="Times New Roman" panose="02020603050405020304" pitchFamily="18" charset="0"/>
                <a:cs typeface="Times New Roman" panose="02020603050405020304" pitchFamily="18" charset="0"/>
              </a:rPr>
              <a:t>	}</a:t>
            </a:r>
          </a:p>
          <a:p>
            <a:pPr>
              <a:buNone/>
            </a:pPr>
            <a:r>
              <a:rPr lang="en-US" altLang="en-US" sz="1600" b="1" dirty="0">
                <a:latin typeface="Times New Roman" panose="02020603050405020304" pitchFamily="18" charset="0"/>
                <a:cs typeface="Times New Roman" panose="02020603050405020304" pitchFamily="18" charset="0"/>
              </a:rPr>
              <a:t>void </a:t>
            </a:r>
            <a:r>
              <a:rPr lang="en-US" altLang="en-US" sz="1600" b="1" dirty="0" err="1">
                <a:latin typeface="Times New Roman" panose="02020603050405020304" pitchFamily="18" charset="0"/>
                <a:cs typeface="Times New Roman" panose="02020603050405020304" pitchFamily="18" charset="0"/>
              </a:rPr>
              <a:t>rvce</a:t>
            </a:r>
            <a:r>
              <a:rPr lang="en-US" altLang="en-US" sz="1600" b="1" dirty="0">
                <a:latin typeface="Times New Roman" panose="02020603050405020304" pitchFamily="18" charset="0"/>
                <a:cs typeface="Times New Roman" panose="02020603050405020304" pitchFamily="18" charset="0"/>
              </a:rPr>
              <a:t>(void)</a:t>
            </a:r>
          </a:p>
          <a:p>
            <a:pPr>
              <a:buNone/>
            </a:pPr>
            <a:r>
              <a:rPr lang="en-US" altLang="en-US" sz="1600" b="1" dirty="0">
                <a:latin typeface="Times New Roman" panose="02020603050405020304" pitchFamily="18" charset="0"/>
                <a:cs typeface="Times New Roman" panose="02020603050405020304" pitchFamily="18" charset="0"/>
              </a:rPr>
              <a:t>	{</a:t>
            </a:r>
          </a:p>
          <a:p>
            <a:pPr>
              <a:buNone/>
            </a:pPr>
            <a:r>
              <a:rPr lang="en-US" altLang="en-US" sz="1600" b="1" dirty="0">
                <a:latin typeface="Times New Roman" panose="02020603050405020304" pitchFamily="18" charset="0"/>
                <a:cs typeface="Times New Roman" panose="02020603050405020304" pitchFamily="18" charset="0"/>
              </a:rPr>
              <a:t>	</a:t>
            </a:r>
            <a:r>
              <a:rPr lang="en-US" altLang="en-US" sz="1600" b="1" dirty="0" err="1">
                <a:latin typeface="Times New Roman" panose="02020603050405020304" pitchFamily="18" charset="0"/>
                <a:cs typeface="Times New Roman" panose="02020603050405020304" pitchFamily="18" charset="0"/>
              </a:rPr>
              <a:t>printf</a:t>
            </a:r>
            <a:r>
              <a:rPr lang="en-US" altLang="en-US" sz="1600" b="1" dirty="0">
                <a:latin typeface="Times New Roman" panose="02020603050405020304" pitchFamily="18" charset="0"/>
                <a:cs typeface="Times New Roman" panose="02020603050405020304" pitchFamily="18" charset="0"/>
              </a:rPr>
              <a:t>(”</a:t>
            </a:r>
            <a:r>
              <a:rPr lang="en-US" altLang="en-US" sz="1600" b="1" dirty="0" err="1">
                <a:latin typeface="Times New Roman" panose="02020603050405020304" pitchFamily="18" charset="0"/>
                <a:cs typeface="Times New Roman" panose="02020603050405020304" pitchFamily="18" charset="0"/>
              </a:rPr>
              <a:t>rvce</a:t>
            </a:r>
            <a:r>
              <a:rPr lang="en-US" altLang="en-US" sz="1600" b="1" dirty="0">
                <a:latin typeface="Times New Roman" panose="02020603050405020304" pitchFamily="18" charset="0"/>
                <a:cs typeface="Times New Roman" panose="02020603050405020304" pitchFamily="18" charset="0"/>
              </a:rPr>
              <a:t>");</a:t>
            </a:r>
          </a:p>
          <a:p>
            <a:pPr>
              <a:buNone/>
            </a:pPr>
            <a:r>
              <a:rPr lang="en-US" alt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44702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a:p>
            <a:pPr algn="ctr">
              <a:spcBef>
                <a:spcPts val="1000"/>
              </a:spcBef>
            </a:pPr>
            <a:r>
              <a:rPr lang="en-US" b="1" dirty="0">
                <a:latin typeface="Times New Roman"/>
                <a:ea typeface="Times New Roman"/>
                <a:cs typeface="Times New Roman"/>
                <a:sym typeface="Times New Roman"/>
              </a:rPr>
              <a:t>Type-1: </a:t>
            </a:r>
            <a:r>
              <a:rPr lang="en-US" altLang="en-US" b="1" dirty="0">
                <a:latin typeface="Times New Roman"/>
                <a:ea typeface="Times New Roman"/>
                <a:cs typeface="Times New Roman"/>
              </a:rPr>
              <a:t>void function(void)</a:t>
            </a:r>
          </a:p>
          <a:p>
            <a:pPr algn="ctr">
              <a:spcBef>
                <a:spcPts val="1000"/>
              </a:spcBef>
            </a:pPr>
            <a:endParaRPr lang="en-US" b="1"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None/>
              <a:defRPr/>
            </a:pPr>
            <a:r>
              <a:rPr lang="en-US" altLang="en-US" sz="1800" dirty="0">
                <a:solidFill>
                  <a:sysClr val="windowText" lastClr="000000"/>
                </a:solidFill>
                <a:latin typeface="Calibri"/>
              </a:rPr>
              <a:t>#include&lt;</a:t>
            </a:r>
            <a:r>
              <a:rPr lang="en-US" altLang="en-US" sz="1800" dirty="0" err="1">
                <a:solidFill>
                  <a:sysClr val="windowText" lastClr="000000"/>
                </a:solidFill>
                <a:latin typeface="Calibri"/>
              </a:rPr>
              <a:t>conio.h</a:t>
            </a:r>
            <a:r>
              <a:rPr lang="en-US" altLang="en-US" sz="1800" dirty="0">
                <a:solidFill>
                  <a:sysClr val="windowText" lastClr="000000"/>
                </a:solidFill>
                <a:latin typeface="Calibri"/>
              </a:rPr>
              <a:t>&gt;</a:t>
            </a:r>
          </a:p>
          <a:p>
            <a:pPr>
              <a:buClrTx/>
              <a:buFont typeface="Arial" panose="020B0604020202020204" pitchFamily="34" charset="0"/>
              <a:buNone/>
              <a:defRPr/>
            </a:pPr>
            <a:r>
              <a:rPr lang="en-US" altLang="en-US" sz="1800" dirty="0">
                <a:solidFill>
                  <a:sysClr val="windowText" lastClr="000000"/>
                </a:solidFill>
                <a:latin typeface="Calibri"/>
              </a:rPr>
              <a:t>#include&lt;</a:t>
            </a:r>
            <a:r>
              <a:rPr lang="en-US" altLang="en-US" sz="1800" dirty="0" err="1">
                <a:solidFill>
                  <a:sysClr val="windowText" lastClr="000000"/>
                </a:solidFill>
                <a:latin typeface="Calibri"/>
              </a:rPr>
              <a:t>stdio.h</a:t>
            </a:r>
            <a:r>
              <a:rPr lang="en-US" altLang="en-US" sz="1800" dirty="0">
                <a:solidFill>
                  <a:sysClr val="windowText" lastClr="000000"/>
                </a:solidFill>
                <a:latin typeface="Calibri"/>
              </a:rPr>
              <a:t>&gt;</a:t>
            </a:r>
          </a:p>
          <a:p>
            <a:pPr>
              <a:buClrTx/>
              <a:buFont typeface="Arial" panose="020B0604020202020204" pitchFamily="34" charset="0"/>
              <a:buNone/>
              <a:defRPr/>
            </a:pPr>
            <a:r>
              <a:rPr lang="en-US" altLang="en-US" sz="1800" b="1" dirty="0">
                <a:solidFill>
                  <a:sysClr val="windowText" lastClr="000000"/>
                </a:solidFill>
                <a:latin typeface="Calibri"/>
              </a:rPr>
              <a:t>void </a:t>
            </a:r>
            <a:r>
              <a:rPr lang="en-US" altLang="en-US" sz="1800" b="1" dirty="0" err="1">
                <a:solidFill>
                  <a:sysClr val="windowText" lastClr="000000"/>
                </a:solidFill>
                <a:latin typeface="Calibri"/>
              </a:rPr>
              <a:t>rvce</a:t>
            </a:r>
            <a:r>
              <a:rPr lang="en-US" altLang="en-US" sz="1800" b="1" dirty="0">
                <a:solidFill>
                  <a:sysClr val="windowText" lastClr="000000"/>
                </a:solidFill>
                <a:latin typeface="Calibri"/>
              </a:rPr>
              <a:t>(void);    //function declaration</a:t>
            </a:r>
          </a:p>
          <a:p>
            <a:pPr>
              <a:buClrTx/>
              <a:buFont typeface="Arial" panose="020B0604020202020204" pitchFamily="34" charset="0"/>
              <a:buNone/>
              <a:defRPr/>
            </a:pPr>
            <a:r>
              <a:rPr lang="en-US" altLang="en-US" sz="1800" dirty="0">
                <a:solidFill>
                  <a:sysClr val="windowText" lastClr="000000"/>
                </a:solidFill>
                <a:latin typeface="Calibri"/>
              </a:rPr>
              <a:t>void main()</a:t>
            </a:r>
          </a:p>
          <a:p>
            <a:pPr>
              <a:buClrTx/>
              <a:buFont typeface="Arial" panose="020B0604020202020204" pitchFamily="34" charset="0"/>
              <a:buNone/>
              <a:defRPr/>
            </a:pPr>
            <a:r>
              <a:rPr lang="en-US" altLang="en-US" sz="1800" dirty="0">
                <a:solidFill>
                  <a:sysClr val="windowText" lastClr="000000"/>
                </a:solidFill>
                <a:latin typeface="Calibri"/>
              </a:rPr>
              <a:t>	{</a:t>
            </a:r>
          </a:p>
          <a:p>
            <a:pPr>
              <a:buClrTx/>
              <a:buFont typeface="Arial" panose="020B0604020202020204" pitchFamily="34" charset="0"/>
              <a:buNone/>
              <a:defRPr/>
            </a:pPr>
            <a:r>
              <a:rPr lang="en-US" altLang="en-US" sz="1800" dirty="0">
                <a:solidFill>
                  <a:sysClr val="windowText" lastClr="000000"/>
                </a:solidFill>
                <a:latin typeface="Calibri"/>
              </a:rPr>
              <a:t>	</a:t>
            </a:r>
            <a:r>
              <a:rPr lang="en-US" altLang="en-US" sz="1800" dirty="0" err="1">
                <a:solidFill>
                  <a:sysClr val="windowText" lastClr="000000"/>
                </a:solidFill>
                <a:latin typeface="Calibri"/>
              </a:rPr>
              <a:t>clrscr</a:t>
            </a:r>
            <a:r>
              <a:rPr lang="en-US" altLang="en-US" sz="1800" dirty="0">
                <a:solidFill>
                  <a:sysClr val="windowText" lastClr="000000"/>
                </a:solidFill>
                <a:latin typeface="Calibri"/>
              </a:rPr>
              <a:t>();</a:t>
            </a:r>
          </a:p>
          <a:p>
            <a:pPr>
              <a:buClrTx/>
              <a:buFont typeface="Arial" panose="020B0604020202020204" pitchFamily="34" charset="0"/>
              <a:buNone/>
              <a:defRPr/>
            </a:pPr>
            <a:r>
              <a:rPr lang="en-US" altLang="en-US" sz="1800" b="1" dirty="0">
                <a:solidFill>
                  <a:sysClr val="windowText" lastClr="000000"/>
                </a:solidFill>
                <a:latin typeface="Calibri"/>
              </a:rPr>
              <a:t>	</a:t>
            </a:r>
            <a:r>
              <a:rPr lang="en-US" altLang="en-US" sz="1800" b="1" dirty="0" err="1">
                <a:solidFill>
                  <a:sysClr val="windowText" lastClr="000000"/>
                </a:solidFill>
                <a:latin typeface="Calibri"/>
              </a:rPr>
              <a:t>rvce</a:t>
            </a:r>
            <a:r>
              <a:rPr lang="en-US" altLang="en-US" sz="1800" b="1" dirty="0">
                <a:solidFill>
                  <a:sysClr val="windowText" lastClr="000000"/>
                </a:solidFill>
                <a:latin typeface="Calibri"/>
              </a:rPr>
              <a:t>();    //function call</a:t>
            </a:r>
          </a:p>
          <a:p>
            <a:pPr>
              <a:buClrTx/>
              <a:buFont typeface="Arial" panose="020B0604020202020204" pitchFamily="34" charset="0"/>
              <a:buNone/>
              <a:defRPr/>
            </a:pPr>
            <a:r>
              <a:rPr lang="en-US" altLang="en-US" sz="1800" dirty="0">
                <a:solidFill>
                  <a:sysClr val="windowText" lastClr="000000"/>
                </a:solidFill>
                <a:latin typeface="Calibri"/>
              </a:rPr>
              <a:t>	</a:t>
            </a:r>
            <a:r>
              <a:rPr lang="en-US" altLang="en-US" sz="1800" dirty="0" err="1">
                <a:solidFill>
                  <a:sysClr val="windowText" lastClr="000000"/>
                </a:solidFill>
                <a:latin typeface="Calibri"/>
              </a:rPr>
              <a:t>getch</a:t>
            </a:r>
            <a:r>
              <a:rPr lang="en-US" altLang="en-US" sz="1800" dirty="0">
                <a:solidFill>
                  <a:sysClr val="windowText" lastClr="000000"/>
                </a:solidFill>
                <a:latin typeface="Calibri"/>
              </a:rPr>
              <a:t>();</a:t>
            </a:r>
          </a:p>
          <a:p>
            <a:pPr>
              <a:buClrTx/>
              <a:buFont typeface="Arial" panose="020B0604020202020204" pitchFamily="34" charset="0"/>
              <a:buNone/>
              <a:defRPr/>
            </a:pPr>
            <a:r>
              <a:rPr lang="en-US" altLang="en-US" sz="1800" dirty="0">
                <a:solidFill>
                  <a:sysClr val="windowText" lastClr="000000"/>
                </a:solidFill>
                <a:latin typeface="Calibri"/>
              </a:rPr>
              <a:t>	}</a:t>
            </a:r>
          </a:p>
          <a:p>
            <a:pPr>
              <a:buClrTx/>
              <a:buFont typeface="Arial" panose="020B0604020202020204" pitchFamily="34" charset="0"/>
              <a:buNone/>
              <a:defRPr/>
            </a:pPr>
            <a:r>
              <a:rPr lang="en-US" altLang="en-US" sz="1800" b="1" dirty="0">
                <a:solidFill>
                  <a:sysClr val="windowText" lastClr="000000"/>
                </a:solidFill>
                <a:latin typeface="Calibri"/>
              </a:rPr>
              <a:t>void </a:t>
            </a:r>
            <a:r>
              <a:rPr lang="en-US" altLang="en-US" sz="1800" b="1" dirty="0" err="1">
                <a:solidFill>
                  <a:sysClr val="windowText" lastClr="000000"/>
                </a:solidFill>
                <a:latin typeface="Calibri"/>
              </a:rPr>
              <a:t>rvce</a:t>
            </a:r>
            <a:r>
              <a:rPr lang="en-US" altLang="en-US" sz="1800" b="1" dirty="0">
                <a:solidFill>
                  <a:sysClr val="windowText" lastClr="000000"/>
                </a:solidFill>
                <a:latin typeface="Calibri"/>
              </a:rPr>
              <a:t>(void)         //function definition  </a:t>
            </a:r>
          </a:p>
          <a:p>
            <a:pPr>
              <a:buClrTx/>
              <a:buFont typeface="Arial" panose="020B0604020202020204" pitchFamily="34" charset="0"/>
              <a:buNone/>
              <a:defRPr/>
            </a:pPr>
            <a:r>
              <a:rPr lang="en-US" altLang="en-US" sz="1800" b="1" dirty="0">
                <a:solidFill>
                  <a:sysClr val="windowText" lastClr="000000"/>
                </a:solidFill>
                <a:latin typeface="Calibri"/>
              </a:rPr>
              <a:t>	{</a:t>
            </a:r>
          </a:p>
          <a:p>
            <a:pPr>
              <a:buClrTx/>
              <a:buFont typeface="Arial" panose="020B0604020202020204" pitchFamily="34" charset="0"/>
              <a:buNone/>
              <a:defRPr/>
            </a:pPr>
            <a:r>
              <a:rPr lang="en-US" altLang="en-US" sz="1800" b="1" dirty="0">
                <a:solidFill>
                  <a:sysClr val="windowText" lastClr="000000"/>
                </a:solidFill>
                <a:latin typeface="Calibri"/>
              </a:rPr>
              <a:t>	</a:t>
            </a:r>
            <a:r>
              <a:rPr lang="en-US" altLang="en-US" sz="1800" b="1" dirty="0" err="1">
                <a:solidFill>
                  <a:sysClr val="windowText" lastClr="000000"/>
                </a:solidFill>
                <a:latin typeface="Calibri"/>
              </a:rPr>
              <a:t>printf</a:t>
            </a:r>
            <a:r>
              <a:rPr lang="en-US" altLang="en-US" sz="1800" b="1" dirty="0">
                <a:solidFill>
                  <a:sysClr val="windowText" lastClr="000000"/>
                </a:solidFill>
                <a:latin typeface="Calibri"/>
              </a:rPr>
              <a:t>(”</a:t>
            </a:r>
            <a:r>
              <a:rPr lang="en-US" altLang="en-US" sz="1800" b="1" dirty="0" err="1">
                <a:solidFill>
                  <a:sysClr val="windowText" lastClr="000000"/>
                </a:solidFill>
                <a:latin typeface="Calibri"/>
              </a:rPr>
              <a:t>rvce</a:t>
            </a:r>
            <a:r>
              <a:rPr lang="en-US" altLang="en-US" sz="1800" b="1" dirty="0">
                <a:solidFill>
                  <a:sysClr val="windowText" lastClr="000000"/>
                </a:solidFill>
                <a:latin typeface="Calibri"/>
              </a:rPr>
              <a:t>");</a:t>
            </a:r>
          </a:p>
          <a:p>
            <a:pPr>
              <a:buClrTx/>
              <a:buFont typeface="Arial" panose="020B0604020202020204" pitchFamily="34" charset="0"/>
              <a:buNone/>
              <a:defRPr/>
            </a:pPr>
            <a:r>
              <a:rPr lang="en-US" altLang="en-US" sz="1800" b="1" dirty="0">
                <a:solidFill>
                  <a:sysClr val="windowText" lastClr="000000"/>
                </a:solidFill>
                <a:latin typeface="Calibri"/>
              </a:rPr>
              <a:t>	}</a:t>
            </a:r>
          </a:p>
        </p:txBody>
      </p:sp>
    </p:spTree>
    <p:extLst>
      <p:ext uri="{BB962C8B-B14F-4D97-AF65-F5344CB8AC3E}">
        <p14:creationId xmlns:p14="http://schemas.microsoft.com/office/powerpoint/2010/main" val="2910337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buFont typeface="Arial" panose="020B0604020202020204" pitchFamily="34" charset="0"/>
              <a:buNone/>
            </a:pPr>
            <a:endParaRPr lang="en-US" altLang="en-US" dirty="0"/>
          </a:p>
          <a:p>
            <a:pPr algn="just">
              <a:buFont typeface="Arial" panose="020B0604020202020204" pitchFamily="34" charset="0"/>
              <a:buNone/>
            </a:pPr>
            <a:endParaRPr lang="en-US" altLang="en-US" dirty="0"/>
          </a:p>
          <a:p>
            <a:pPr algn="just">
              <a:buFont typeface="Arial" panose="020B0604020202020204" pitchFamily="34" charset="0"/>
              <a:buNone/>
            </a:pPr>
            <a:endParaRPr lang="en-US" altLang="en-US" dirty="0"/>
          </a:p>
          <a:p>
            <a:pPr algn="just"/>
            <a:r>
              <a:rPr lang="en-US" altLang="en-US" dirty="0"/>
              <a:t>              Output: </a:t>
            </a:r>
          </a:p>
          <a:p>
            <a:pPr algn="just"/>
            <a:r>
              <a:rPr lang="en-US" altLang="en-US" b="1" dirty="0"/>
              <a:t>	</a:t>
            </a:r>
            <a:r>
              <a:rPr lang="en-US" altLang="en-US" b="1" dirty="0" err="1"/>
              <a:t>rvce</a:t>
            </a:r>
            <a:r>
              <a:rPr lang="en-US" altLang="en-US" b="1" dirty="0"/>
              <a:t> </a:t>
            </a:r>
            <a:r>
              <a:rPr lang="en-US" altLang="en-US" b="1" dirty="0" err="1"/>
              <a:t>rvce</a:t>
            </a:r>
            <a:endParaRPr lang="en-US" altLang="en-US" dirty="0"/>
          </a:p>
          <a:p>
            <a:pPr algn="just">
              <a:buFont typeface="Arial" panose="020B0604020202020204" pitchFamily="34" charset="0"/>
              <a:buNone/>
            </a:pPr>
            <a:endParaRPr lang="en-US" altLang="en-US" dirty="0"/>
          </a:p>
          <a:p>
            <a:pPr algn="just">
              <a:buFont typeface="Arial" panose="020B0604020202020204" pitchFamily="34" charset="0"/>
              <a:buNone/>
            </a:pPr>
            <a:r>
              <a:rPr lang="en-US" altLang="en-US" dirty="0"/>
              <a:t>	We can build/call more than one functions in our program.</a:t>
            </a: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Tree>
    <p:extLst>
      <p:ext uri="{BB962C8B-B14F-4D97-AF65-F5344CB8AC3E}">
        <p14:creationId xmlns:p14="http://schemas.microsoft.com/office/powerpoint/2010/main" val="1969743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None/>
              <a:defRPr/>
            </a:pPr>
            <a:endParaRPr lang="en-US" altLang="en-US" sz="1800" b="1" dirty="0">
              <a:solidFill>
                <a:sysClr val="windowText" lastClr="000000"/>
              </a:solidFill>
              <a:latin typeface="Calibri"/>
            </a:endParaRPr>
          </a:p>
        </p:txBody>
      </p:sp>
      <p:sp>
        <p:nvSpPr>
          <p:cNvPr id="12" name="Content Placeholder 2"/>
          <p:cNvSpPr txBox="1">
            <a:spLocks/>
          </p:cNvSpPr>
          <p:nvPr/>
        </p:nvSpPr>
        <p:spPr>
          <a:xfrm>
            <a:off x="2352851" y="1546413"/>
            <a:ext cx="7210627" cy="4345634"/>
          </a:xfrm>
          <a:prstGeom prst="rect">
            <a:avLst/>
          </a:prstGeom>
        </p:spPr>
        <p:txBody>
          <a:bodyPr>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pPr>
              <a:buFont typeface="Arial" charset="0"/>
              <a:buNone/>
              <a:defRPr/>
            </a:pPr>
            <a:endParaRPr lang="en-US" sz="2000" dirty="0">
              <a:latin typeface="Times New Roman" panose="02020603050405020304" pitchFamily="18" charset="0"/>
              <a:cs typeface="Times New Roman" panose="02020603050405020304" pitchFamily="18" charset="0"/>
            </a:endParaRPr>
          </a:p>
          <a:p>
            <a:pPr>
              <a:buFont typeface="Arial" charset="0"/>
              <a:buNone/>
              <a:defRPr/>
            </a:pPr>
            <a:r>
              <a:rPr lang="en-US" sz="2000" b="1" dirty="0">
                <a:solidFill>
                  <a:srgbClr val="FF0000"/>
                </a:solidFill>
                <a:latin typeface="Times New Roman" panose="02020603050405020304" pitchFamily="18" charset="0"/>
                <a:cs typeface="Times New Roman" panose="02020603050405020304" pitchFamily="18" charset="0"/>
              </a:rPr>
              <a:t>void </a:t>
            </a:r>
            <a:r>
              <a:rPr lang="en-US" sz="2000" b="1" dirty="0" err="1">
                <a:solidFill>
                  <a:srgbClr val="FF0000"/>
                </a:solidFill>
                <a:latin typeface="Times New Roman" panose="02020603050405020304" pitchFamily="18" charset="0"/>
                <a:cs typeface="Times New Roman" panose="02020603050405020304" pitchFamily="18" charset="0"/>
              </a:rPr>
              <a:t>rvce</a:t>
            </a:r>
            <a:r>
              <a:rPr lang="en-US" sz="2000" b="1" dirty="0">
                <a:solidFill>
                  <a:srgbClr val="FF0000"/>
                </a:solidFill>
                <a:latin typeface="Times New Roman" panose="02020603050405020304" pitchFamily="18" charset="0"/>
                <a:cs typeface="Times New Roman" panose="02020603050405020304" pitchFamily="18" charset="0"/>
              </a:rPr>
              <a:t>(void);</a:t>
            </a:r>
          </a:p>
          <a:p>
            <a:pPr>
              <a:buFont typeface="Arial" charset="0"/>
              <a:buNone/>
              <a:defRPr/>
            </a:pPr>
            <a:r>
              <a:rPr lang="en-US" sz="2000" b="1" dirty="0">
                <a:solidFill>
                  <a:srgbClr val="00B050"/>
                </a:solidFill>
                <a:latin typeface="Times New Roman" panose="02020603050405020304" pitchFamily="18" charset="0"/>
                <a:cs typeface="Times New Roman" panose="02020603050405020304" pitchFamily="18" charset="0"/>
              </a:rPr>
              <a:t>void college(void);</a:t>
            </a:r>
          </a:p>
          <a:p>
            <a:pPr>
              <a:buFont typeface="Arial" charset="0"/>
              <a:buNone/>
              <a:defRPr/>
            </a:pPr>
            <a:endParaRPr lang="en-US" sz="2000" dirty="0">
              <a:latin typeface="Times New Roman" panose="02020603050405020304" pitchFamily="18" charset="0"/>
              <a:cs typeface="Times New Roman" panose="02020603050405020304" pitchFamily="18" charset="0"/>
            </a:endParaRPr>
          </a:p>
          <a:p>
            <a:pPr>
              <a:buFont typeface="Arial" charset="0"/>
              <a:buNone/>
              <a:defRPr/>
            </a:pPr>
            <a:r>
              <a:rPr lang="en-US" sz="2000" dirty="0">
                <a:latin typeface="Times New Roman" panose="02020603050405020304" pitchFamily="18" charset="0"/>
                <a:cs typeface="Times New Roman" panose="02020603050405020304" pitchFamily="18" charset="0"/>
              </a:rPr>
              <a:t>void main()</a:t>
            </a:r>
          </a:p>
          <a:p>
            <a:pPr>
              <a:buFont typeface="Arial" charset="0"/>
              <a:buNone/>
              <a:defRPr/>
            </a:pPr>
            <a:r>
              <a:rPr lang="en-US" sz="2000" dirty="0">
                <a:latin typeface="Times New Roman" panose="02020603050405020304" pitchFamily="18" charset="0"/>
                <a:cs typeface="Times New Roman" panose="02020603050405020304" pitchFamily="18" charset="0"/>
              </a:rPr>
              <a:t>	{</a:t>
            </a:r>
          </a:p>
          <a:p>
            <a:pPr>
              <a:buFont typeface="Arial" charset="0"/>
              <a:buNone/>
              <a:defRP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clrscr</a:t>
            </a:r>
            <a:r>
              <a:rPr lang="en-US" sz="2000" dirty="0">
                <a:latin typeface="Times New Roman" panose="02020603050405020304" pitchFamily="18" charset="0"/>
                <a:cs typeface="Times New Roman" panose="02020603050405020304" pitchFamily="18" charset="0"/>
              </a:rPr>
              <a:t>();</a:t>
            </a:r>
          </a:p>
          <a:p>
            <a:pPr>
              <a:buFont typeface="Arial" charset="0"/>
              <a:buNone/>
              <a:defRPr/>
            </a:pPr>
            <a:r>
              <a:rPr lang="en-US" sz="2000" b="1" dirty="0">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rvce</a:t>
            </a:r>
            <a:r>
              <a:rPr lang="en-US" sz="2000" b="1" dirty="0">
                <a:solidFill>
                  <a:srgbClr val="FF0000"/>
                </a:solidFill>
                <a:latin typeface="Times New Roman" panose="02020603050405020304" pitchFamily="18" charset="0"/>
                <a:cs typeface="Times New Roman" panose="02020603050405020304" pitchFamily="18" charset="0"/>
              </a:rPr>
              <a:t>();</a:t>
            </a:r>
          </a:p>
          <a:p>
            <a:pPr>
              <a:buFont typeface="Arial" charset="0"/>
              <a:buNone/>
              <a:defRPr/>
            </a:pPr>
            <a:r>
              <a:rPr lang="en-US" sz="2000" b="1" dirty="0">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college();</a:t>
            </a:r>
            <a:endParaRPr lang="en-US" sz="2000" dirty="0">
              <a:latin typeface="Times New Roman" panose="02020603050405020304" pitchFamily="18" charset="0"/>
              <a:cs typeface="Times New Roman" panose="02020603050405020304" pitchFamily="18" charset="0"/>
            </a:endParaRPr>
          </a:p>
          <a:p>
            <a:pPr>
              <a:buFont typeface="Arial" charset="0"/>
              <a:buNone/>
              <a:defRPr/>
            </a:pPr>
            <a:r>
              <a:rPr lang="en-US" sz="2000" dirty="0">
                <a:latin typeface="Times New Roman" panose="02020603050405020304" pitchFamily="18" charset="0"/>
                <a:cs typeface="Times New Roman" panose="02020603050405020304" pitchFamily="18" charset="0"/>
              </a:rPr>
              <a:t>	}</a:t>
            </a:r>
          </a:p>
          <a:p>
            <a:pPr>
              <a:buFont typeface="Arial" charset="0"/>
              <a:buNone/>
              <a:defRPr/>
            </a:pPr>
            <a:endParaRPr lang="en-US" sz="2000" dirty="0">
              <a:latin typeface="Times New Roman" panose="02020603050405020304" pitchFamily="18" charset="0"/>
              <a:cs typeface="Times New Roman" panose="02020603050405020304" pitchFamily="18" charset="0"/>
            </a:endParaRPr>
          </a:p>
          <a:p>
            <a:pPr>
              <a:buFont typeface="Arial" charset="0"/>
              <a:buNone/>
              <a:defRPr/>
            </a:pPr>
            <a:r>
              <a:rPr lang="en-US" sz="2000" b="1" dirty="0">
                <a:solidFill>
                  <a:srgbClr val="FF0000"/>
                </a:solidFill>
                <a:latin typeface="Times New Roman" panose="02020603050405020304" pitchFamily="18" charset="0"/>
                <a:cs typeface="Times New Roman" panose="02020603050405020304" pitchFamily="18" charset="0"/>
              </a:rPr>
              <a:t>void </a:t>
            </a:r>
            <a:r>
              <a:rPr lang="en-US" sz="2000" b="1" dirty="0" err="1">
                <a:solidFill>
                  <a:srgbClr val="FF0000"/>
                </a:solidFill>
                <a:latin typeface="Times New Roman" panose="02020603050405020304" pitchFamily="18" charset="0"/>
                <a:cs typeface="Times New Roman" panose="02020603050405020304" pitchFamily="18" charset="0"/>
              </a:rPr>
              <a:t>rvce</a:t>
            </a:r>
            <a:r>
              <a:rPr lang="en-US" sz="2000" b="1" dirty="0">
                <a:solidFill>
                  <a:srgbClr val="FF0000"/>
                </a:solidFill>
                <a:latin typeface="Times New Roman" panose="02020603050405020304" pitchFamily="18" charset="0"/>
                <a:cs typeface="Times New Roman" panose="02020603050405020304" pitchFamily="18" charset="0"/>
              </a:rPr>
              <a:t>(void)</a:t>
            </a:r>
          </a:p>
          <a:p>
            <a:pPr>
              <a:buFont typeface="Arial" charset="0"/>
              <a:buNone/>
              <a:defRPr/>
            </a:pPr>
            <a:r>
              <a:rPr lang="en-US" sz="2000" b="1" dirty="0">
                <a:solidFill>
                  <a:srgbClr val="FF0000"/>
                </a:solidFill>
                <a:latin typeface="Times New Roman" panose="02020603050405020304" pitchFamily="18" charset="0"/>
                <a:cs typeface="Times New Roman" panose="02020603050405020304" pitchFamily="18" charset="0"/>
              </a:rPr>
              <a:t>	{</a:t>
            </a:r>
          </a:p>
          <a:p>
            <a:pPr>
              <a:buFont typeface="Arial" charset="0"/>
              <a:buNone/>
              <a:defRPr/>
            </a:pP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printf</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err="1">
                <a:solidFill>
                  <a:srgbClr val="FF0000"/>
                </a:solidFill>
                <a:latin typeface="Times New Roman" panose="02020603050405020304" pitchFamily="18" charset="0"/>
                <a:cs typeface="Times New Roman" panose="02020603050405020304" pitchFamily="18" charset="0"/>
              </a:rPr>
              <a:t>rvce</a:t>
            </a:r>
            <a:r>
              <a:rPr lang="en-US" sz="2000" b="1" dirty="0">
                <a:solidFill>
                  <a:srgbClr val="FF0000"/>
                </a:solidFill>
                <a:latin typeface="Times New Roman" panose="02020603050405020304" pitchFamily="18" charset="0"/>
                <a:cs typeface="Times New Roman" panose="02020603050405020304" pitchFamily="18" charset="0"/>
              </a:rPr>
              <a:t>");</a:t>
            </a:r>
          </a:p>
          <a:p>
            <a:pPr>
              <a:buFont typeface="Arial" charset="0"/>
              <a:buNone/>
              <a:defRPr/>
            </a:pPr>
            <a:r>
              <a:rPr lang="en-US" sz="2000" b="1" dirty="0">
                <a:solidFill>
                  <a:srgbClr val="FF0000"/>
                </a:solidFill>
                <a:latin typeface="Times New Roman" panose="02020603050405020304" pitchFamily="18" charset="0"/>
                <a:cs typeface="Times New Roman" panose="02020603050405020304" pitchFamily="18" charset="0"/>
              </a:rPr>
              <a:t>	}</a:t>
            </a:r>
          </a:p>
          <a:p>
            <a:pPr>
              <a:buFont typeface="Arial" charset="0"/>
              <a:buNone/>
              <a:defRPr/>
            </a:pPr>
            <a:endParaRPr lang="en-US" sz="2000" b="1" dirty="0">
              <a:latin typeface="Times New Roman" panose="02020603050405020304" pitchFamily="18" charset="0"/>
              <a:cs typeface="Times New Roman" panose="02020603050405020304" pitchFamily="18" charset="0"/>
            </a:endParaRPr>
          </a:p>
          <a:p>
            <a:pPr>
              <a:buFont typeface="Arial" charset="0"/>
              <a:buNone/>
              <a:defRPr/>
            </a:pPr>
            <a:r>
              <a:rPr lang="en-US" sz="2000" b="1" dirty="0">
                <a:solidFill>
                  <a:srgbClr val="00B050"/>
                </a:solidFill>
                <a:latin typeface="Times New Roman" panose="02020603050405020304" pitchFamily="18" charset="0"/>
                <a:cs typeface="Times New Roman" panose="02020603050405020304" pitchFamily="18" charset="0"/>
              </a:rPr>
              <a:t>void college (void)</a:t>
            </a:r>
          </a:p>
          <a:p>
            <a:pPr>
              <a:buFont typeface="Arial" charset="0"/>
              <a:buNone/>
              <a:defRPr/>
            </a:pPr>
            <a:r>
              <a:rPr lang="en-US" sz="2000" b="1" dirty="0">
                <a:solidFill>
                  <a:srgbClr val="00B050"/>
                </a:solidFill>
                <a:latin typeface="Times New Roman" panose="02020603050405020304" pitchFamily="18" charset="0"/>
                <a:cs typeface="Times New Roman" panose="02020603050405020304" pitchFamily="18" charset="0"/>
              </a:rPr>
              <a:t>	{</a:t>
            </a:r>
          </a:p>
          <a:p>
            <a:pPr>
              <a:buFont typeface="Arial" charset="0"/>
              <a:buNone/>
              <a:defRPr/>
            </a:pPr>
            <a:r>
              <a:rPr lang="en-US" sz="2000" b="1" dirty="0">
                <a:solidFill>
                  <a:srgbClr val="00B050"/>
                </a:solidFill>
                <a:latin typeface="Times New Roman" panose="02020603050405020304" pitchFamily="18" charset="0"/>
                <a:cs typeface="Times New Roman" panose="02020603050405020304" pitchFamily="18" charset="0"/>
              </a:rPr>
              <a:t>	</a:t>
            </a:r>
            <a:r>
              <a:rPr lang="en-US" sz="2000" b="1" dirty="0" err="1">
                <a:solidFill>
                  <a:srgbClr val="00B050"/>
                </a:solidFill>
                <a:latin typeface="Times New Roman" panose="02020603050405020304" pitchFamily="18" charset="0"/>
                <a:cs typeface="Times New Roman" panose="02020603050405020304" pitchFamily="18" charset="0"/>
              </a:rPr>
              <a:t>printf</a:t>
            </a:r>
            <a:r>
              <a:rPr lang="en-US" sz="2000" b="1" dirty="0">
                <a:solidFill>
                  <a:srgbClr val="00B050"/>
                </a:solidFill>
                <a:latin typeface="Times New Roman" panose="02020603050405020304" pitchFamily="18" charset="0"/>
                <a:cs typeface="Times New Roman" panose="02020603050405020304" pitchFamily="18" charset="0"/>
              </a:rPr>
              <a:t>(“college is </a:t>
            </a:r>
            <a:r>
              <a:rPr lang="en-US" sz="2000" b="1" dirty="0" err="1">
                <a:solidFill>
                  <a:srgbClr val="00B050"/>
                </a:solidFill>
                <a:latin typeface="Times New Roman" panose="02020603050405020304" pitchFamily="18" charset="0"/>
                <a:cs typeface="Times New Roman" panose="02020603050405020304" pitchFamily="18" charset="0"/>
              </a:rPr>
              <a:t>rvce</a:t>
            </a:r>
            <a:r>
              <a:rPr lang="en-US" sz="2000" b="1" dirty="0">
                <a:solidFill>
                  <a:srgbClr val="00B050"/>
                </a:solidFill>
                <a:latin typeface="Times New Roman" panose="02020603050405020304" pitchFamily="18" charset="0"/>
                <a:cs typeface="Times New Roman" panose="02020603050405020304" pitchFamily="18" charset="0"/>
              </a:rPr>
              <a:t>");</a:t>
            </a:r>
          </a:p>
          <a:p>
            <a:pPr>
              <a:buFont typeface="Arial" charset="0"/>
              <a:buNone/>
              <a:defRPr/>
            </a:pPr>
            <a:r>
              <a:rPr lang="en-US" sz="2000" b="1" dirty="0">
                <a:solidFill>
                  <a:srgbClr val="00B050"/>
                </a:solidFill>
                <a:latin typeface="Times New Roman" panose="02020603050405020304" pitchFamily="18" charset="0"/>
                <a:cs typeface="Times New Roman" panose="02020603050405020304" pitchFamily="18" charset="0"/>
              </a:rPr>
              <a:t>	}</a:t>
            </a:r>
          </a:p>
          <a:p>
            <a:pPr>
              <a:buFont typeface="Arial" charset="0"/>
              <a:buNone/>
              <a:defRP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29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None/>
              <a:defRPr/>
            </a:pPr>
            <a:r>
              <a:rPr lang="en-US" altLang="en-US" sz="1800" dirty="0">
                <a:latin typeface="Times New Roman" panose="02020603050405020304" pitchFamily="18" charset="0"/>
                <a:cs typeface="Times New Roman" panose="02020603050405020304" pitchFamily="18" charset="0"/>
              </a:rPr>
              <a:t>Output</a:t>
            </a:r>
          </a:p>
          <a:p>
            <a:pPr>
              <a:buFont typeface="Arial" charset="0"/>
              <a:buNone/>
              <a:defRPr/>
            </a:pPr>
            <a:r>
              <a:rPr lang="en-US" sz="1800" b="1" dirty="0" err="1">
                <a:latin typeface="Times New Roman" panose="02020603050405020304" pitchFamily="18" charset="0"/>
                <a:cs typeface="Times New Roman" panose="02020603050405020304" pitchFamily="18" charset="0"/>
              </a:rPr>
              <a:t>rvce</a:t>
            </a:r>
            <a:endParaRPr lang="en-US" sz="1800" b="1" dirty="0">
              <a:latin typeface="Times New Roman" panose="02020603050405020304" pitchFamily="18" charset="0"/>
              <a:cs typeface="Times New Roman" panose="02020603050405020304" pitchFamily="18" charset="0"/>
            </a:endParaRPr>
          </a:p>
          <a:p>
            <a:pPr>
              <a:buFont typeface="Arial" charset="0"/>
              <a:buNone/>
              <a:defRP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college is </a:t>
            </a:r>
            <a:r>
              <a:rPr lang="en-US" sz="1800" b="1" dirty="0" err="1">
                <a:solidFill>
                  <a:schemeClr val="tx1">
                    <a:lumMod val="95000"/>
                    <a:lumOff val="5000"/>
                  </a:schemeClr>
                </a:solidFill>
                <a:latin typeface="Times New Roman" panose="02020603050405020304" pitchFamily="18" charset="0"/>
                <a:cs typeface="Times New Roman" panose="02020603050405020304" pitchFamily="18" charset="0"/>
              </a:rPr>
              <a:t>rvce</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buClrTx/>
              <a:buNone/>
              <a:defRPr/>
            </a:pPr>
            <a:endParaRPr lang="en-US" altLang="en-US" sz="1800" b="1"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312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000" y="875813"/>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2230629" y="1451987"/>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buClrTx/>
              <a:buNone/>
              <a:defRPr/>
            </a:pPr>
            <a:r>
              <a:rPr lang="en-US" altLang="en-US" sz="4400" dirty="0">
                <a:solidFill>
                  <a:sysClr val="windowText" lastClr="000000"/>
                </a:solidFill>
                <a:latin typeface="Times New Roman" panose="02020603050405020304" pitchFamily="18" charset="0"/>
                <a:cs typeface="Times New Roman" panose="02020603050405020304" pitchFamily="18" charset="0"/>
              </a:rPr>
              <a:t>Type-2</a:t>
            </a:r>
          </a:p>
          <a:p>
            <a:pPr>
              <a:buClrTx/>
              <a:buFont typeface="Arial" panose="020B0604020202020204" pitchFamily="34" charset="0"/>
              <a:buNone/>
              <a:defRPr/>
            </a:pPr>
            <a:endParaRPr lang="en-US" altLang="en-US" sz="1800" b="1" dirty="0">
              <a:solidFill>
                <a:sysClr val="windowText" lastClr="000000"/>
              </a:solidFill>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bwMode="auto">
          <a:xfrm>
            <a:off x="2230629" y="1850352"/>
            <a:ext cx="8010350" cy="37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defRPr/>
            </a:pPr>
            <a:endParaRPr lang="en-US" altLang="en-US" sz="6600" dirty="0">
              <a:solidFill>
                <a:sysClr val="windowText" lastClr="000000"/>
              </a:solidFill>
              <a:latin typeface="Calibri"/>
            </a:endParaRPr>
          </a:p>
          <a:p>
            <a:pPr algn="ctr">
              <a:buNone/>
              <a:defRPr/>
            </a:pPr>
            <a:r>
              <a:rPr lang="en-US" altLang="en-US" sz="4400" dirty="0">
                <a:solidFill>
                  <a:sysClr val="windowText" lastClr="000000"/>
                </a:solidFill>
                <a:latin typeface="Times New Roman" panose="02020603050405020304" pitchFamily="18" charset="0"/>
                <a:cs typeface="Times New Roman" panose="02020603050405020304" pitchFamily="18" charset="0"/>
              </a:rPr>
              <a:t>void function(</a:t>
            </a:r>
            <a:r>
              <a:rPr lang="en-US" altLang="en-US" sz="4400" dirty="0" err="1">
                <a:solidFill>
                  <a:sysClr val="windowText" lastClr="000000"/>
                </a:solidFill>
                <a:latin typeface="Times New Roman" panose="02020603050405020304" pitchFamily="18" charset="0"/>
                <a:cs typeface="Times New Roman" panose="02020603050405020304" pitchFamily="18" charset="0"/>
              </a:rPr>
              <a:t>int</a:t>
            </a:r>
            <a:r>
              <a:rPr lang="en-US" altLang="en-US" sz="4400" dirty="0">
                <a:solidFill>
                  <a:sysClr val="windowText" lastClr="000000"/>
                </a:solidFill>
                <a:latin typeface="Times New Roman" panose="02020603050405020304" pitchFamily="18" charset="0"/>
                <a:cs typeface="Times New Roman" panose="02020603050405020304" pitchFamily="18" charset="0"/>
              </a:rPr>
              <a:t>)</a:t>
            </a:r>
          </a:p>
          <a:p>
            <a:pPr>
              <a:buNone/>
              <a:defRPr/>
            </a:pPr>
            <a:endParaRPr lang="en-US" altLang="en-US" dirty="0">
              <a:solidFill>
                <a:sysClr val="windowText" lastClr="000000"/>
              </a:solidFill>
              <a:latin typeface="Calibri"/>
            </a:endParaRPr>
          </a:p>
        </p:txBody>
      </p:sp>
    </p:spTree>
    <p:extLst>
      <p:ext uri="{BB962C8B-B14F-4D97-AF65-F5344CB8AC3E}">
        <p14:creationId xmlns:p14="http://schemas.microsoft.com/office/powerpoint/2010/main" val="115113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189850"/>
            <a:ext cx="10631633" cy="384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Arial" panose="020B0604020202020204" pitchFamily="34" charset="0"/>
              <a:buChar char="•"/>
            </a:pPr>
            <a:r>
              <a:rPr lang="en-US" sz="2800" spc="-5" dirty="0">
                <a:latin typeface="Times New Roman"/>
                <a:cs typeface="Times New Roman"/>
              </a:rPr>
              <a:t>N</a:t>
            </a:r>
            <a:r>
              <a:rPr lang="en-US" sz="2800" spc="-10" dirty="0">
                <a:latin typeface="Times New Roman"/>
                <a:cs typeface="Times New Roman"/>
              </a:rPr>
              <a:t>U</a:t>
            </a:r>
            <a:r>
              <a:rPr lang="en-US" sz="2800" spc="-15" dirty="0">
                <a:latin typeface="Times New Roman"/>
                <a:cs typeface="Times New Roman"/>
              </a:rPr>
              <a:t>LL</a:t>
            </a:r>
            <a:r>
              <a:rPr lang="en-US" sz="2800" dirty="0">
                <a:latin typeface="Times New Roman"/>
                <a:cs typeface="Times New Roman"/>
              </a:rPr>
              <a:t> </a:t>
            </a:r>
            <a:r>
              <a:rPr lang="en-US" sz="2800" spc="-15" dirty="0">
                <a:latin typeface="Times New Roman"/>
                <a:cs typeface="Times New Roman"/>
              </a:rPr>
              <a:t>Charac</a:t>
            </a:r>
            <a:r>
              <a:rPr lang="en-US" sz="2800" dirty="0">
                <a:latin typeface="Times New Roman"/>
                <a:cs typeface="Times New Roman"/>
              </a:rPr>
              <a:t>t</a:t>
            </a:r>
            <a:r>
              <a:rPr lang="en-US" sz="2800" spc="-10" dirty="0">
                <a:latin typeface="Times New Roman"/>
                <a:cs typeface="Times New Roman"/>
              </a:rPr>
              <a:t>er</a:t>
            </a:r>
            <a:r>
              <a:rPr lang="en-US" sz="2800" spc="-30" dirty="0">
                <a:latin typeface="Times New Roman"/>
                <a:cs typeface="Times New Roman"/>
              </a:rPr>
              <a:t> </a:t>
            </a:r>
            <a:r>
              <a:rPr lang="en-US" sz="2800" spc="-10" dirty="0">
                <a:latin typeface="Times New Roman"/>
                <a:cs typeface="Times New Roman"/>
              </a:rPr>
              <a:t>is</a:t>
            </a:r>
            <a:r>
              <a:rPr lang="en-US" sz="2800" spc="-5" dirty="0">
                <a:latin typeface="Times New Roman"/>
                <a:cs typeface="Times New Roman"/>
              </a:rPr>
              <a:t> </a:t>
            </a:r>
            <a:r>
              <a:rPr lang="en-US" sz="2800" spc="-10" dirty="0">
                <a:latin typeface="Times New Roman"/>
                <a:cs typeface="Times New Roman"/>
              </a:rPr>
              <a:t>also</a:t>
            </a:r>
            <a:r>
              <a:rPr lang="en-US" sz="2800" spc="-5" dirty="0">
                <a:latin typeface="Times New Roman"/>
                <a:cs typeface="Times New Roman"/>
              </a:rPr>
              <a:t> </a:t>
            </a:r>
            <a:r>
              <a:rPr lang="en-US" sz="2800" dirty="0">
                <a:latin typeface="Times New Roman"/>
                <a:cs typeface="Times New Roman"/>
              </a:rPr>
              <a:t>kno</a:t>
            </a:r>
            <a:r>
              <a:rPr lang="en-US" sz="2800" spc="-10" dirty="0">
                <a:latin typeface="Times New Roman"/>
                <a:cs typeface="Times New Roman"/>
              </a:rPr>
              <a:t>w</a:t>
            </a:r>
            <a:r>
              <a:rPr lang="en-US" sz="2800" dirty="0">
                <a:latin typeface="Times New Roman"/>
                <a:cs typeface="Times New Roman"/>
              </a:rPr>
              <a:t>n as</a:t>
            </a:r>
            <a:r>
              <a:rPr lang="en-US" sz="2800" spc="-5" dirty="0">
                <a:latin typeface="Times New Roman"/>
                <a:cs typeface="Times New Roman"/>
              </a:rPr>
              <a:t> </a:t>
            </a:r>
            <a:r>
              <a:rPr lang="en-US" sz="2800" dirty="0">
                <a:latin typeface="Times New Roman"/>
                <a:cs typeface="Times New Roman"/>
              </a:rPr>
              <a:t>s</a:t>
            </a:r>
            <a:r>
              <a:rPr lang="en-US" sz="2800" spc="-10" dirty="0">
                <a:latin typeface="Times New Roman"/>
                <a:cs typeface="Times New Roman"/>
              </a:rPr>
              <a:t>t</a:t>
            </a:r>
            <a:r>
              <a:rPr lang="en-US" sz="2800" spc="-5" dirty="0">
                <a:latin typeface="Times New Roman"/>
                <a:cs typeface="Times New Roman"/>
              </a:rPr>
              <a:t>r</a:t>
            </a:r>
            <a:r>
              <a:rPr lang="en-US" sz="2800" spc="-15" dirty="0">
                <a:latin typeface="Times New Roman"/>
                <a:cs typeface="Times New Roman"/>
              </a:rPr>
              <a:t>ing</a:t>
            </a:r>
            <a:r>
              <a:rPr lang="en-US" sz="2800" spc="-25" dirty="0">
                <a:latin typeface="Times New Roman"/>
                <a:cs typeface="Times New Roman"/>
              </a:rPr>
              <a:t> </a:t>
            </a:r>
            <a:r>
              <a:rPr lang="en-US" sz="2800" spc="-10" dirty="0">
                <a:latin typeface="Times New Roman"/>
                <a:cs typeface="Times New Roman"/>
              </a:rPr>
              <a:t>te</a:t>
            </a:r>
            <a:r>
              <a:rPr lang="en-US" sz="2800" spc="-5" dirty="0">
                <a:latin typeface="Times New Roman"/>
                <a:cs typeface="Times New Roman"/>
              </a:rPr>
              <a:t>r</a:t>
            </a:r>
            <a:r>
              <a:rPr lang="en-US" sz="2800" spc="-40" dirty="0">
                <a:latin typeface="Times New Roman"/>
                <a:cs typeface="Times New Roman"/>
              </a:rPr>
              <a:t>m</a:t>
            </a:r>
            <a:r>
              <a:rPr lang="en-US" sz="2800" spc="-10" dirty="0">
                <a:latin typeface="Times New Roman"/>
                <a:cs typeface="Times New Roman"/>
              </a:rPr>
              <a:t>ina</a:t>
            </a:r>
            <a:r>
              <a:rPr lang="en-US" sz="2800" spc="-5" dirty="0">
                <a:latin typeface="Times New Roman"/>
                <a:cs typeface="Times New Roman"/>
              </a:rPr>
              <a:t>t</a:t>
            </a:r>
            <a:r>
              <a:rPr lang="en-US" sz="2800" spc="-15" dirty="0">
                <a:latin typeface="Times New Roman"/>
                <a:cs typeface="Times New Roman"/>
              </a:rPr>
              <a:t>ing</a:t>
            </a:r>
            <a:r>
              <a:rPr lang="en-US" sz="2800" spc="-35" dirty="0">
                <a:latin typeface="Times New Roman"/>
                <a:cs typeface="Times New Roman"/>
              </a:rPr>
              <a:t> </a:t>
            </a:r>
            <a:r>
              <a:rPr lang="en-US" sz="2800" spc="-15" dirty="0">
                <a:latin typeface="Times New Roman"/>
                <a:cs typeface="Times New Roman"/>
              </a:rPr>
              <a:t>cha</a:t>
            </a:r>
            <a:r>
              <a:rPr lang="en-US" sz="2800" spc="-5" dirty="0">
                <a:latin typeface="Times New Roman"/>
                <a:cs typeface="Times New Roman"/>
              </a:rPr>
              <a:t>r</a:t>
            </a:r>
            <a:r>
              <a:rPr lang="en-US" sz="2800" spc="-15" dirty="0">
                <a:latin typeface="Times New Roman"/>
                <a:cs typeface="Times New Roman"/>
              </a:rPr>
              <a:t>ac</a:t>
            </a:r>
            <a:r>
              <a:rPr lang="en-US" sz="2800" spc="-5" dirty="0">
                <a:latin typeface="Times New Roman"/>
                <a:cs typeface="Times New Roman"/>
              </a:rPr>
              <a:t>t</a:t>
            </a:r>
            <a:r>
              <a:rPr lang="en-US" sz="2800" spc="-10" dirty="0">
                <a:latin typeface="Times New Roman"/>
                <a:cs typeface="Times New Roman"/>
              </a:rPr>
              <a:t>er.</a:t>
            </a:r>
            <a:endParaRPr lang="en-US" sz="2800" dirty="0">
              <a:latin typeface="Times New Roman"/>
              <a:cs typeface="Times New Roman"/>
            </a:endParaRPr>
          </a:p>
          <a:p>
            <a:pPr>
              <a:lnSpc>
                <a:spcPct val="150000"/>
              </a:lnSpc>
              <a:spcBef>
                <a:spcPts val="61"/>
              </a:spcBef>
              <a:buFont typeface="Arial" panose="020B0604020202020204" pitchFamily="34" charset="0"/>
              <a:buChar char="•"/>
            </a:pPr>
            <a:r>
              <a:rPr lang="en-US" sz="2800" dirty="0">
                <a:latin typeface="Times New Roman"/>
                <a:cs typeface="Times New Roman"/>
              </a:rPr>
              <a:t>It</a:t>
            </a:r>
            <a:r>
              <a:rPr lang="en-US" sz="2800" spc="-5" dirty="0">
                <a:latin typeface="Times New Roman"/>
                <a:cs typeface="Times New Roman"/>
              </a:rPr>
              <a:t> </a:t>
            </a:r>
            <a:r>
              <a:rPr lang="en-US" sz="2800" dirty="0">
                <a:latin typeface="Times New Roman"/>
                <a:cs typeface="Times New Roman"/>
              </a:rPr>
              <a:t>is represen</a:t>
            </a:r>
            <a:r>
              <a:rPr lang="en-US" sz="2800" spc="5" dirty="0">
                <a:latin typeface="Times New Roman"/>
                <a:cs typeface="Times New Roman"/>
              </a:rPr>
              <a:t>t</a:t>
            </a:r>
            <a:r>
              <a:rPr lang="en-US" sz="2800" dirty="0">
                <a:latin typeface="Times New Roman"/>
                <a:cs typeface="Times New Roman"/>
              </a:rPr>
              <a:t>ed</a:t>
            </a:r>
            <a:r>
              <a:rPr lang="en-US" sz="2800" spc="-35" dirty="0">
                <a:latin typeface="Times New Roman"/>
                <a:cs typeface="Times New Roman"/>
              </a:rPr>
              <a:t> </a:t>
            </a:r>
            <a:r>
              <a:rPr lang="en-US" sz="2800" dirty="0">
                <a:latin typeface="Times New Roman"/>
                <a:cs typeface="Times New Roman"/>
              </a:rPr>
              <a:t>by </a:t>
            </a:r>
            <a:r>
              <a:rPr lang="en-US" sz="2800" spc="10" dirty="0">
                <a:latin typeface="Times New Roman"/>
                <a:cs typeface="Times New Roman"/>
              </a:rPr>
              <a:t>“</a:t>
            </a:r>
            <a:r>
              <a:rPr lang="en-US" sz="2800" spc="-5" dirty="0">
                <a:latin typeface="Times New Roman"/>
                <a:cs typeface="Times New Roman"/>
              </a:rPr>
              <a:t>\</a:t>
            </a:r>
            <a:r>
              <a:rPr lang="en-US" sz="2800" dirty="0">
                <a:latin typeface="Times New Roman"/>
                <a:cs typeface="Times New Roman"/>
              </a:rPr>
              <a:t>0”.</a:t>
            </a:r>
          </a:p>
          <a:p>
            <a:pPr>
              <a:lnSpc>
                <a:spcPct val="150000"/>
              </a:lnSpc>
              <a:spcBef>
                <a:spcPts val="61"/>
              </a:spcBef>
              <a:buFont typeface="Arial" panose="020B0604020202020204" pitchFamily="34" charset="0"/>
              <a:buChar char="•"/>
            </a:pPr>
            <a:r>
              <a:rPr lang="en-US" sz="2800" spc="-5" dirty="0">
                <a:latin typeface="Times New Roman"/>
                <a:cs typeface="Times New Roman"/>
              </a:rPr>
              <a:t>N</a:t>
            </a:r>
            <a:r>
              <a:rPr lang="en-US" sz="2800" spc="-10" dirty="0">
                <a:latin typeface="Times New Roman"/>
                <a:cs typeface="Times New Roman"/>
              </a:rPr>
              <a:t>U</a:t>
            </a:r>
            <a:r>
              <a:rPr lang="en-US" sz="2800" spc="-15" dirty="0">
                <a:latin typeface="Times New Roman"/>
                <a:cs typeface="Times New Roman"/>
              </a:rPr>
              <a:t>LL</a:t>
            </a:r>
            <a:r>
              <a:rPr lang="en-US" sz="2800" dirty="0">
                <a:latin typeface="Times New Roman"/>
                <a:cs typeface="Times New Roman"/>
              </a:rPr>
              <a:t> </a:t>
            </a:r>
            <a:r>
              <a:rPr lang="en-US" sz="2800" spc="-15" dirty="0">
                <a:latin typeface="Times New Roman"/>
                <a:cs typeface="Times New Roman"/>
              </a:rPr>
              <a:t>Charac</a:t>
            </a:r>
            <a:r>
              <a:rPr lang="en-US" sz="2800" dirty="0">
                <a:latin typeface="Times New Roman"/>
                <a:cs typeface="Times New Roman"/>
              </a:rPr>
              <a:t>t</a:t>
            </a:r>
            <a:r>
              <a:rPr lang="en-US" sz="2800" spc="-10" dirty="0">
                <a:latin typeface="Times New Roman"/>
                <a:cs typeface="Times New Roman"/>
              </a:rPr>
              <a:t>er</a:t>
            </a:r>
            <a:r>
              <a:rPr lang="en-US" sz="2800" spc="-30" dirty="0">
                <a:latin typeface="Times New Roman"/>
                <a:cs typeface="Times New Roman"/>
              </a:rPr>
              <a:t> </a:t>
            </a:r>
            <a:r>
              <a:rPr lang="en-US" sz="2800" spc="-10" dirty="0">
                <a:latin typeface="Times New Roman"/>
                <a:cs typeface="Times New Roman"/>
              </a:rPr>
              <a:t>is</a:t>
            </a:r>
            <a:r>
              <a:rPr lang="en-US" sz="2800" spc="-5" dirty="0">
                <a:latin typeface="Times New Roman"/>
                <a:cs typeface="Times New Roman"/>
              </a:rPr>
              <a:t> </a:t>
            </a:r>
            <a:r>
              <a:rPr lang="en-US" sz="2800" spc="-15" dirty="0">
                <a:latin typeface="Times New Roman"/>
                <a:cs typeface="Times New Roman"/>
              </a:rPr>
              <a:t>h</a:t>
            </a:r>
            <a:r>
              <a:rPr lang="en-US" sz="2800" spc="-10" dirty="0">
                <a:latin typeface="Times New Roman"/>
                <a:cs typeface="Times New Roman"/>
              </a:rPr>
              <a:t>a</a:t>
            </a:r>
            <a:r>
              <a:rPr lang="en-US" sz="2800" spc="-15" dirty="0">
                <a:latin typeface="Times New Roman"/>
                <a:cs typeface="Times New Roman"/>
              </a:rPr>
              <a:t>ving</a:t>
            </a:r>
            <a:r>
              <a:rPr lang="en-US" sz="2800" spc="-20" dirty="0">
                <a:latin typeface="Times New Roman"/>
                <a:cs typeface="Times New Roman"/>
              </a:rPr>
              <a:t> </a:t>
            </a:r>
            <a:r>
              <a:rPr lang="en-US" sz="2800" spc="-5" dirty="0">
                <a:latin typeface="Times New Roman"/>
                <a:cs typeface="Times New Roman"/>
              </a:rPr>
              <a:t>A</a:t>
            </a:r>
            <a:r>
              <a:rPr lang="en-US" sz="2800" spc="-10" dirty="0">
                <a:latin typeface="Times New Roman"/>
                <a:cs typeface="Times New Roman"/>
              </a:rPr>
              <a:t>S</a:t>
            </a:r>
            <a:r>
              <a:rPr lang="en-US" sz="2800" dirty="0">
                <a:latin typeface="Times New Roman"/>
                <a:cs typeface="Times New Roman"/>
              </a:rPr>
              <a:t>CII</a:t>
            </a:r>
            <a:r>
              <a:rPr lang="en-US" sz="2800" spc="10" dirty="0">
                <a:latin typeface="Times New Roman"/>
                <a:cs typeface="Times New Roman"/>
              </a:rPr>
              <a:t> </a:t>
            </a:r>
            <a:r>
              <a:rPr lang="en-US" sz="2800" spc="-15" dirty="0">
                <a:latin typeface="Times New Roman"/>
                <a:cs typeface="Times New Roman"/>
              </a:rPr>
              <a:t>value</a:t>
            </a:r>
            <a:r>
              <a:rPr lang="en-US" sz="2800" spc="-5" dirty="0">
                <a:latin typeface="Times New Roman"/>
                <a:cs typeface="Times New Roman"/>
              </a:rPr>
              <a:t> </a:t>
            </a:r>
            <a:r>
              <a:rPr lang="en-US" sz="2800" dirty="0">
                <a:latin typeface="Times New Roman"/>
                <a:cs typeface="Times New Roman"/>
              </a:rPr>
              <a:t>0</a:t>
            </a:r>
          </a:p>
          <a:p>
            <a:pPr>
              <a:lnSpc>
                <a:spcPct val="150000"/>
              </a:lnSpc>
              <a:spcBef>
                <a:spcPts val="61"/>
              </a:spcBef>
              <a:buFont typeface="Arial" panose="020B0604020202020204" pitchFamily="34" charset="0"/>
              <a:buChar char="•"/>
            </a:pPr>
            <a:r>
              <a:rPr lang="en-US" sz="2800" dirty="0">
                <a:latin typeface="Times New Roman"/>
                <a:cs typeface="Times New Roman"/>
              </a:rPr>
              <a:t>N</a:t>
            </a:r>
            <a:r>
              <a:rPr lang="en-US" sz="2800" spc="-15" dirty="0">
                <a:latin typeface="Times New Roman"/>
                <a:cs typeface="Times New Roman"/>
              </a:rPr>
              <a:t>U</a:t>
            </a:r>
            <a:r>
              <a:rPr lang="en-US" sz="2800" dirty="0">
                <a:latin typeface="Times New Roman"/>
                <a:cs typeface="Times New Roman"/>
              </a:rPr>
              <a:t>LL te</a:t>
            </a:r>
            <a:r>
              <a:rPr lang="en-US" sz="2800" spc="5" dirty="0">
                <a:latin typeface="Times New Roman"/>
                <a:cs typeface="Times New Roman"/>
              </a:rPr>
              <a:t>r</a:t>
            </a:r>
            <a:r>
              <a:rPr lang="en-US" sz="2800" spc="-25" dirty="0">
                <a:latin typeface="Times New Roman"/>
                <a:cs typeface="Times New Roman"/>
              </a:rPr>
              <a:t>m</a:t>
            </a:r>
            <a:r>
              <a:rPr lang="en-US" sz="2800" dirty="0">
                <a:latin typeface="Times New Roman"/>
                <a:cs typeface="Times New Roman"/>
              </a:rPr>
              <a:t>inates</a:t>
            </a:r>
            <a:r>
              <a:rPr lang="en-US" sz="2800" spc="-25" dirty="0">
                <a:latin typeface="Times New Roman"/>
                <a:cs typeface="Times New Roman"/>
              </a:rPr>
              <a:t> </a:t>
            </a:r>
            <a:r>
              <a:rPr lang="en-US" sz="2800" dirty="0">
                <a:latin typeface="Times New Roman"/>
                <a:cs typeface="Times New Roman"/>
              </a:rPr>
              <a:t>a</a:t>
            </a:r>
            <a:r>
              <a:rPr lang="en-US" sz="2800" spc="-15" dirty="0">
                <a:latin typeface="Times New Roman"/>
                <a:cs typeface="Times New Roman"/>
              </a:rPr>
              <a:t> </a:t>
            </a:r>
            <a:r>
              <a:rPr lang="en-US" sz="2800" dirty="0">
                <a:latin typeface="Times New Roman"/>
                <a:cs typeface="Times New Roman"/>
              </a:rPr>
              <a:t>st</a:t>
            </a:r>
            <a:r>
              <a:rPr lang="en-US" sz="2800" spc="5" dirty="0">
                <a:latin typeface="Times New Roman"/>
                <a:cs typeface="Times New Roman"/>
              </a:rPr>
              <a:t>r</a:t>
            </a:r>
            <a:r>
              <a:rPr lang="en-US" sz="2800" dirty="0">
                <a:latin typeface="Times New Roman"/>
                <a:cs typeface="Times New Roman"/>
              </a:rPr>
              <a:t>ing,</a:t>
            </a:r>
            <a:r>
              <a:rPr lang="en-US" sz="2800" spc="-25" dirty="0">
                <a:latin typeface="Times New Roman"/>
                <a:cs typeface="Times New Roman"/>
              </a:rPr>
              <a:t> </a:t>
            </a:r>
            <a:r>
              <a:rPr lang="en-US" sz="2800" dirty="0">
                <a:latin typeface="Times New Roman"/>
                <a:cs typeface="Times New Roman"/>
              </a:rPr>
              <a:t>but isn</a:t>
            </a:r>
            <a:r>
              <a:rPr lang="en-US" sz="2800" spc="5" dirty="0">
                <a:latin typeface="Times New Roman"/>
                <a:cs typeface="Times New Roman"/>
              </a:rPr>
              <a:t>’</a:t>
            </a:r>
            <a:r>
              <a:rPr lang="en-US" sz="2800" dirty="0">
                <a:latin typeface="Times New Roman"/>
                <a:cs typeface="Times New Roman"/>
              </a:rPr>
              <a:t>t</a:t>
            </a:r>
            <a:r>
              <a:rPr lang="en-US" sz="2800" spc="-25" dirty="0">
                <a:latin typeface="Times New Roman"/>
                <a:cs typeface="Times New Roman"/>
              </a:rPr>
              <a:t> </a:t>
            </a:r>
            <a:r>
              <a:rPr lang="en-US" sz="2800" dirty="0">
                <a:latin typeface="Times New Roman"/>
                <a:cs typeface="Times New Roman"/>
              </a:rPr>
              <a:t>part</a:t>
            </a:r>
            <a:r>
              <a:rPr lang="en-US" sz="2800" spc="-20" dirty="0">
                <a:latin typeface="Times New Roman"/>
                <a:cs typeface="Times New Roman"/>
              </a:rPr>
              <a:t> </a:t>
            </a:r>
            <a:r>
              <a:rPr lang="en-US" sz="2800" dirty="0">
                <a:latin typeface="Times New Roman"/>
                <a:cs typeface="Times New Roman"/>
              </a:rPr>
              <a:t>of it</a:t>
            </a:r>
          </a:p>
          <a:p>
            <a:pPr>
              <a:lnSpc>
                <a:spcPct val="150000"/>
              </a:lnSpc>
              <a:spcBef>
                <a:spcPts val="61"/>
              </a:spcBef>
              <a:buFont typeface="Arial" panose="020B0604020202020204" pitchFamily="34" charset="0"/>
              <a:buChar char="•"/>
            </a:pPr>
            <a:r>
              <a:rPr lang="en-US" sz="2800" spc="-10" dirty="0">
                <a:latin typeface="Times New Roman"/>
                <a:cs typeface="Times New Roman"/>
              </a:rPr>
              <a:t>i</a:t>
            </a:r>
            <a:r>
              <a:rPr lang="en-US" sz="2800" spc="-35" dirty="0">
                <a:latin typeface="Times New Roman"/>
                <a:cs typeface="Times New Roman"/>
              </a:rPr>
              <a:t>m</a:t>
            </a:r>
            <a:r>
              <a:rPr lang="en-US" sz="2800" spc="-15" dirty="0">
                <a:latin typeface="Times New Roman"/>
                <a:cs typeface="Times New Roman"/>
              </a:rPr>
              <a:t>por</a:t>
            </a:r>
            <a:r>
              <a:rPr lang="en-US" sz="2800" spc="-5" dirty="0">
                <a:latin typeface="Times New Roman"/>
                <a:cs typeface="Times New Roman"/>
              </a:rPr>
              <a:t>t</a:t>
            </a:r>
            <a:r>
              <a:rPr lang="en-US" sz="2800" spc="-10" dirty="0">
                <a:latin typeface="Times New Roman"/>
                <a:cs typeface="Times New Roman"/>
              </a:rPr>
              <a:t>ant</a:t>
            </a:r>
            <a:r>
              <a:rPr lang="en-US" sz="2800" spc="-20" dirty="0">
                <a:latin typeface="Times New Roman"/>
                <a:cs typeface="Times New Roman"/>
              </a:rPr>
              <a:t> </a:t>
            </a:r>
            <a:r>
              <a:rPr lang="en-US" sz="2800" dirty="0">
                <a:latin typeface="Times New Roman"/>
                <a:cs typeface="Times New Roman"/>
              </a:rPr>
              <a:t>for </a:t>
            </a:r>
            <a:r>
              <a:rPr lang="en-US" sz="2800" spc="-5" dirty="0" err="1">
                <a:latin typeface="Times New Roman"/>
                <a:cs typeface="Times New Roman"/>
              </a:rPr>
              <a:t>st</a:t>
            </a:r>
            <a:r>
              <a:rPr lang="en-US" sz="2800" spc="10" dirty="0" err="1">
                <a:latin typeface="Times New Roman"/>
                <a:cs typeface="Times New Roman"/>
              </a:rPr>
              <a:t>r</a:t>
            </a:r>
            <a:r>
              <a:rPr lang="en-US" sz="2800" spc="-10" dirty="0" err="1">
                <a:latin typeface="Times New Roman"/>
                <a:cs typeface="Times New Roman"/>
              </a:rPr>
              <a:t>len</a:t>
            </a:r>
            <a:r>
              <a:rPr lang="en-US" sz="2800" dirty="0">
                <a:latin typeface="Times New Roman"/>
                <a:cs typeface="Times New Roman"/>
              </a:rPr>
              <a:t>()</a:t>
            </a:r>
            <a:r>
              <a:rPr lang="en-US" sz="2800" spc="-35" dirty="0">
                <a:latin typeface="Times New Roman"/>
                <a:cs typeface="Times New Roman"/>
              </a:rPr>
              <a:t> </a:t>
            </a:r>
            <a:r>
              <a:rPr lang="en-US" sz="2800" dirty="0">
                <a:latin typeface="Times New Roman"/>
                <a:cs typeface="Times New Roman"/>
              </a:rPr>
              <a:t>– leng</a:t>
            </a:r>
            <a:r>
              <a:rPr lang="en-US" sz="2800" spc="5" dirty="0">
                <a:latin typeface="Times New Roman"/>
                <a:cs typeface="Times New Roman"/>
              </a:rPr>
              <a:t>t</a:t>
            </a:r>
            <a:r>
              <a:rPr lang="en-US" sz="2800" dirty="0">
                <a:latin typeface="Times New Roman"/>
                <a:cs typeface="Times New Roman"/>
              </a:rPr>
              <a:t>h</a:t>
            </a:r>
            <a:r>
              <a:rPr lang="en-US" sz="2800" spc="-25" dirty="0">
                <a:latin typeface="Times New Roman"/>
                <a:cs typeface="Times New Roman"/>
              </a:rPr>
              <a:t> </a:t>
            </a:r>
            <a:r>
              <a:rPr lang="en-US" sz="2800" dirty="0">
                <a:latin typeface="Times New Roman"/>
                <a:cs typeface="Times New Roman"/>
              </a:rPr>
              <a:t>doesn</a:t>
            </a:r>
            <a:r>
              <a:rPr lang="en-US" sz="2800" spc="5" dirty="0">
                <a:latin typeface="Times New Roman"/>
                <a:cs typeface="Times New Roman"/>
              </a:rPr>
              <a:t>’</a:t>
            </a:r>
            <a:r>
              <a:rPr lang="en-US" sz="2800" dirty="0">
                <a:latin typeface="Times New Roman"/>
                <a:cs typeface="Times New Roman"/>
              </a:rPr>
              <a:t>t</a:t>
            </a:r>
            <a:r>
              <a:rPr lang="en-US" sz="2800" spc="-10" dirty="0">
                <a:latin typeface="Times New Roman"/>
                <a:cs typeface="Times New Roman"/>
              </a:rPr>
              <a:t> </a:t>
            </a:r>
            <a:r>
              <a:rPr lang="en-US" sz="2800" dirty="0">
                <a:latin typeface="Times New Roman"/>
                <a:cs typeface="Times New Roman"/>
              </a:rPr>
              <a:t>inc</a:t>
            </a:r>
            <a:r>
              <a:rPr lang="en-US" sz="2800" spc="5" dirty="0">
                <a:latin typeface="Times New Roman"/>
                <a:cs typeface="Times New Roman"/>
              </a:rPr>
              <a:t>l</a:t>
            </a:r>
            <a:r>
              <a:rPr lang="en-US" sz="2800" dirty="0">
                <a:latin typeface="Times New Roman"/>
                <a:cs typeface="Times New Roman"/>
              </a:rPr>
              <a:t>ude</a:t>
            </a:r>
            <a:r>
              <a:rPr lang="en-US" sz="2800" spc="-35" dirty="0">
                <a:latin typeface="Times New Roman"/>
                <a:cs typeface="Times New Roman"/>
              </a:rPr>
              <a:t> </a:t>
            </a:r>
            <a:r>
              <a:rPr lang="en-US" sz="2800" dirty="0">
                <a:latin typeface="Times New Roman"/>
                <a:cs typeface="Times New Roman"/>
              </a:rPr>
              <a:t>the </a:t>
            </a:r>
            <a:r>
              <a:rPr lang="en-US" sz="2800" spc="-10" dirty="0">
                <a:latin typeface="Times New Roman"/>
                <a:cs typeface="Times New Roman"/>
              </a:rPr>
              <a:t>N</a:t>
            </a:r>
            <a:r>
              <a:rPr lang="en-US" sz="2800" dirty="0">
                <a:latin typeface="Times New Roman"/>
                <a:cs typeface="Times New Roman"/>
              </a:rPr>
              <a:t>U</a:t>
            </a:r>
            <a:r>
              <a:rPr lang="en-US" sz="2800" spc="-10" dirty="0">
                <a:latin typeface="Times New Roman"/>
                <a:cs typeface="Times New Roman"/>
              </a:rPr>
              <a:t>L</a:t>
            </a:r>
            <a:r>
              <a:rPr lang="en-US" sz="2800" dirty="0">
                <a:latin typeface="Times New Roman"/>
                <a:cs typeface="Times New Roman"/>
              </a:rPr>
              <a:t>L</a:t>
            </a: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1D12C01-0F78-19E4-5019-D2889611F4B6}"/>
              </a:ext>
            </a:extLst>
          </p:cNvPr>
          <p:cNvSpPr>
            <a:spLocks noGrp="1"/>
          </p:cNvSpPr>
          <p:nvPr>
            <p:ph type="sldNum" sz="quarter" idx="12"/>
          </p:nvPr>
        </p:nvSpPr>
        <p:spPr/>
        <p:txBody>
          <a:bodyPr/>
          <a:lstStyle/>
          <a:p>
            <a:fld id="{BD2F25B1-772B-4657-B612-956E12C3ADD2}" type="slidenum">
              <a:rPr lang="en-IN" smtClean="0"/>
              <a:t>4</a:t>
            </a:fld>
            <a:endParaRPr lang="en-IN"/>
          </a:p>
        </p:txBody>
      </p:sp>
      <p:sp>
        <p:nvSpPr>
          <p:cNvPr id="3" name="TextBox 2">
            <a:extLst>
              <a:ext uri="{FF2B5EF4-FFF2-40B4-BE49-F238E27FC236}">
                <a16:creationId xmlns:a16="http://schemas.microsoft.com/office/drawing/2014/main" id="{41C59D5E-83E0-46AD-F09F-C517E53EB164}"/>
              </a:ext>
            </a:extLst>
          </p:cNvPr>
          <p:cNvSpPr txBox="1"/>
          <p:nvPr/>
        </p:nvSpPr>
        <p:spPr>
          <a:xfrm>
            <a:off x="2686455" y="207748"/>
            <a:ext cx="6819090" cy="584775"/>
          </a:xfrm>
          <a:prstGeom prst="rect">
            <a:avLst/>
          </a:prstGeom>
          <a:noFill/>
        </p:spPr>
        <p:txBody>
          <a:bodyPr wrap="square" rtlCol="0">
            <a:spAutoFit/>
          </a:bodyPr>
          <a:lstStyle/>
          <a:p>
            <a:pPr algn="ctr"/>
            <a:r>
              <a:rPr lang="en-IN" sz="3200" b="1" spc="-5" dirty="0">
                <a:latin typeface="Times New Roman"/>
                <a:cs typeface="Times New Roman"/>
              </a:rPr>
              <a:t>NUL</a:t>
            </a:r>
            <a:r>
              <a:rPr lang="en-IN" sz="3200" b="1" dirty="0">
                <a:latin typeface="Times New Roman"/>
                <a:cs typeface="Times New Roman"/>
              </a:rPr>
              <a:t>L </a:t>
            </a:r>
            <a:r>
              <a:rPr lang="en-IN" sz="3200" b="1" spc="-5" dirty="0">
                <a:latin typeface="Times New Roman"/>
                <a:cs typeface="Times New Roman"/>
              </a:rPr>
              <a:t>Chara</a:t>
            </a:r>
            <a:r>
              <a:rPr lang="en-IN" sz="3200" b="1" spc="15" dirty="0">
                <a:latin typeface="Times New Roman"/>
                <a:cs typeface="Times New Roman"/>
              </a:rPr>
              <a:t>c</a:t>
            </a:r>
            <a:r>
              <a:rPr lang="en-IN" sz="3200" b="1" dirty="0">
                <a:latin typeface="Times New Roman"/>
                <a:cs typeface="Times New Roman"/>
              </a:rPr>
              <a:t>ter</a:t>
            </a:r>
            <a:endParaRPr lang="en-IN" sz="3200" dirty="0"/>
          </a:p>
        </p:txBody>
      </p:sp>
    </p:spTree>
    <p:extLst>
      <p:ext uri="{BB962C8B-B14F-4D97-AF65-F5344CB8AC3E}">
        <p14:creationId xmlns:p14="http://schemas.microsoft.com/office/powerpoint/2010/main" val="3902591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000" y="875813"/>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bwMode="auto">
          <a:xfrm>
            <a:off x="2230629" y="1850352"/>
            <a:ext cx="8010350" cy="37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None/>
            </a:pPr>
            <a:endParaRPr lang="en-US" altLang="en-US" dirty="0">
              <a:solidFill>
                <a:sysClr val="windowText" lastClr="000000"/>
              </a:solidFill>
              <a:latin typeface="Calibri"/>
            </a:endParaRP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040" y="1518905"/>
            <a:ext cx="5915982" cy="429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1811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623962" y="1042587"/>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marL="342900" lvl="3" indent="-342900" eaLnBrk="0" fontAlgn="base" hangingPunct="0">
              <a:spcBef>
                <a:spcPct val="20000"/>
              </a:spcBef>
              <a:spcAft>
                <a:spcPct val="0"/>
              </a:spcAft>
              <a:defRPr/>
            </a:pPr>
            <a:endParaRPr lang="en-US" sz="2000" dirty="0">
              <a:solidFill>
                <a:prstClr val="black"/>
              </a:solidFill>
              <a:latin typeface="Calibri"/>
            </a:endParaRP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#include&lt;</a:t>
            </a:r>
            <a:r>
              <a:rPr lang="en-US" dirty="0" err="1">
                <a:solidFill>
                  <a:prstClr val="black"/>
                </a:solidFill>
                <a:latin typeface="Times New Roman" panose="02020603050405020304" pitchFamily="18" charset="0"/>
                <a:cs typeface="Times New Roman" panose="02020603050405020304" pitchFamily="18" charset="0"/>
              </a:rPr>
              <a:t>conio.h</a:t>
            </a:r>
            <a:r>
              <a:rPr lang="en-US" dirty="0">
                <a:solidFill>
                  <a:prstClr val="black"/>
                </a:solidFill>
                <a:latin typeface="Times New Roman" panose="02020603050405020304" pitchFamily="18" charset="0"/>
                <a:cs typeface="Times New Roman" panose="02020603050405020304" pitchFamily="18" charset="0"/>
              </a:rPr>
              <a:t>&gt;</a:t>
            </a: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#include&lt;</a:t>
            </a:r>
            <a:r>
              <a:rPr lang="en-US" dirty="0" err="1">
                <a:solidFill>
                  <a:prstClr val="black"/>
                </a:solidFill>
                <a:latin typeface="Times New Roman" panose="02020603050405020304" pitchFamily="18" charset="0"/>
                <a:cs typeface="Times New Roman" panose="02020603050405020304" pitchFamily="18" charset="0"/>
              </a:rPr>
              <a:t>stdio.h</a:t>
            </a:r>
            <a:r>
              <a:rPr lang="en-US" dirty="0">
                <a:solidFill>
                  <a:prstClr val="black"/>
                </a:solidFill>
                <a:latin typeface="Times New Roman" panose="02020603050405020304" pitchFamily="18" charset="0"/>
                <a:cs typeface="Times New Roman" panose="02020603050405020304" pitchFamily="18" charset="0"/>
              </a:rPr>
              <a:t>&gt;</a:t>
            </a:r>
          </a:p>
          <a:p>
            <a:pPr marL="342900" lvl="3" indent="-342900" eaLnBrk="0" fontAlgn="base" hangingPunct="0">
              <a:spcBef>
                <a:spcPct val="20000"/>
              </a:spcBef>
              <a:spcAft>
                <a:spcPct val="0"/>
              </a:spcAft>
              <a:defRPr/>
            </a:pPr>
            <a:endParaRPr lang="en-US" dirty="0">
              <a:solidFill>
                <a:prstClr val="black"/>
              </a:solidFill>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void square(</a:t>
            </a:r>
            <a:r>
              <a:rPr lang="en-US" b="1" dirty="0" err="1">
                <a:solidFill>
                  <a:prstClr val="black"/>
                </a:solidFill>
                <a:latin typeface="Times New Roman" panose="02020603050405020304" pitchFamily="18" charset="0"/>
                <a:cs typeface="Times New Roman" panose="02020603050405020304" pitchFamily="18" charset="0"/>
              </a:rPr>
              <a:t>int</a:t>
            </a:r>
            <a:r>
              <a:rPr lang="en-US" b="1" dirty="0">
                <a:solidFill>
                  <a:prstClr val="black"/>
                </a:solidFill>
                <a:latin typeface="Times New Roman" panose="02020603050405020304" pitchFamily="18" charset="0"/>
                <a:cs typeface="Times New Roman" panose="02020603050405020304" pitchFamily="18" charset="0"/>
              </a:rPr>
              <a:t>);</a:t>
            </a:r>
          </a:p>
          <a:p>
            <a:pPr marL="342900" lvl="3" indent="-342900" eaLnBrk="0" fontAlgn="base" hangingPunct="0">
              <a:spcBef>
                <a:spcPct val="20000"/>
              </a:spcBef>
              <a:spcAft>
                <a:spcPct val="0"/>
              </a:spcAft>
              <a:defRPr/>
            </a:pPr>
            <a:endParaRPr lang="en-US" dirty="0">
              <a:solidFill>
                <a:prstClr val="black"/>
              </a:solidFill>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void main()</a:t>
            </a: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	{</a:t>
            </a: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clrscr</a:t>
            </a:r>
            <a:r>
              <a:rPr lang="en-US" dirty="0">
                <a:solidFill>
                  <a:prstClr val="black"/>
                </a:solidFill>
                <a:latin typeface="Times New Roman" panose="02020603050405020304" pitchFamily="18" charset="0"/>
                <a:cs typeface="Times New Roman" panose="02020603050405020304" pitchFamily="18" charset="0"/>
              </a:rPr>
              <a:t>();</a:t>
            </a:r>
          </a:p>
          <a:p>
            <a:pPr marL="342900" lvl="3" indent="-342900" eaLnBrk="0" fontAlgn="base" hangingPunct="0">
              <a:spcBef>
                <a:spcPct val="20000"/>
              </a:spcBef>
              <a:spcAft>
                <a:spcPct val="0"/>
              </a:spcAft>
              <a:defRPr/>
            </a:pPr>
            <a:endParaRPr lang="en-US" dirty="0">
              <a:solidFill>
                <a:prstClr val="black"/>
              </a:solidFill>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	square(5);</a:t>
            </a:r>
          </a:p>
          <a:p>
            <a:pPr marL="342900" lvl="3" indent="-342900" eaLnBrk="0" fontAlgn="base" hangingPunct="0">
              <a:spcBef>
                <a:spcPct val="20000"/>
              </a:spcBef>
              <a:spcAft>
                <a:spcPct val="0"/>
              </a:spcAft>
              <a:defRPr/>
            </a:pPr>
            <a:endParaRPr lang="en-US" dirty="0">
              <a:solidFill>
                <a:prstClr val="black"/>
              </a:solidFill>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getch</a:t>
            </a:r>
            <a:r>
              <a:rPr lang="en-US" dirty="0">
                <a:solidFill>
                  <a:prstClr val="black"/>
                </a:solidFill>
                <a:latin typeface="Times New Roman" panose="02020603050405020304" pitchFamily="18" charset="0"/>
                <a:cs typeface="Times New Roman" panose="02020603050405020304" pitchFamily="18" charset="0"/>
              </a:rPr>
              <a:t>();</a:t>
            </a: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	}</a:t>
            </a:r>
          </a:p>
          <a:p>
            <a:pPr marL="342900" lvl="3" indent="-342900" eaLnBrk="0" fontAlgn="base" hangingPunct="0">
              <a:spcBef>
                <a:spcPct val="20000"/>
              </a:spcBef>
              <a:spcAft>
                <a:spcPct val="0"/>
              </a:spcAft>
              <a:defRPr/>
            </a:pPr>
            <a:endParaRPr lang="en-US" dirty="0">
              <a:solidFill>
                <a:prstClr val="black"/>
              </a:solidFill>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void square(</a:t>
            </a:r>
            <a:r>
              <a:rPr lang="en-US" b="1" dirty="0" err="1">
                <a:solidFill>
                  <a:prstClr val="black"/>
                </a:solidFill>
                <a:latin typeface="Times New Roman" panose="02020603050405020304" pitchFamily="18" charset="0"/>
                <a:cs typeface="Times New Roman" panose="02020603050405020304" pitchFamily="18" charset="0"/>
              </a:rPr>
              <a:t>int</a:t>
            </a:r>
            <a:r>
              <a:rPr lang="en-US" b="1" dirty="0">
                <a:solidFill>
                  <a:prstClr val="black"/>
                </a:solidFill>
                <a:latin typeface="Times New Roman" panose="02020603050405020304" pitchFamily="18" charset="0"/>
                <a:cs typeface="Times New Roman" panose="02020603050405020304" pitchFamily="18" charset="0"/>
              </a:rPr>
              <a:t> x)</a:t>
            </a:r>
          </a:p>
          <a:p>
            <a:pPr marL="342900" lvl="3"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	{</a:t>
            </a:r>
          </a:p>
          <a:p>
            <a:pPr marL="342900" lvl="3"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printf</a:t>
            </a:r>
            <a:r>
              <a:rPr lang="en-US" b="1" dirty="0">
                <a:solidFill>
                  <a:prstClr val="black"/>
                </a:solidFill>
                <a:latin typeface="Times New Roman" panose="02020603050405020304" pitchFamily="18" charset="0"/>
                <a:cs typeface="Times New Roman" panose="02020603050405020304" pitchFamily="18" charset="0"/>
              </a:rPr>
              <a:t>("Square is %</a:t>
            </a:r>
            <a:r>
              <a:rPr lang="en-US" b="1" dirty="0" err="1">
                <a:solidFill>
                  <a:prstClr val="black"/>
                </a:solidFill>
                <a:latin typeface="Times New Roman" panose="02020603050405020304" pitchFamily="18" charset="0"/>
                <a:cs typeface="Times New Roman" panose="02020603050405020304" pitchFamily="18" charset="0"/>
              </a:rPr>
              <a:t>d",x</a:t>
            </a:r>
            <a:r>
              <a:rPr lang="en-US" b="1" dirty="0">
                <a:solidFill>
                  <a:prstClr val="black"/>
                </a:solidFill>
                <a:latin typeface="Times New Roman" panose="02020603050405020304" pitchFamily="18" charset="0"/>
                <a:cs typeface="Times New Roman" panose="02020603050405020304" pitchFamily="18" charset="0"/>
              </a:rPr>
              <a:t>*x);</a:t>
            </a:r>
          </a:p>
          <a:p>
            <a:pPr marL="342900"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ea typeface="Calibri"/>
              <a:cs typeface="Times New Roman" panose="02020603050405020304" pitchFamily="18" charset="0"/>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Tree>
    <p:extLst>
      <p:ext uri="{BB962C8B-B14F-4D97-AF65-F5344CB8AC3E}">
        <p14:creationId xmlns:p14="http://schemas.microsoft.com/office/powerpoint/2010/main" val="2777324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buFont typeface="Arial" charset="0"/>
              <a:buNone/>
              <a:defRPr/>
            </a:pPr>
            <a:endParaRPr lang="en-US" dirty="0"/>
          </a:p>
          <a:p>
            <a:pPr>
              <a:buFont typeface="Arial" charset="0"/>
              <a:buNone/>
              <a:defRPr/>
            </a:pPr>
            <a:endParaRPr lang="en-US" dirty="0"/>
          </a:p>
          <a:p>
            <a:pPr>
              <a:buFont typeface="Arial" charset="0"/>
              <a:buNone/>
              <a:defRPr/>
            </a:pPr>
            <a:r>
              <a:rPr lang="en-US" dirty="0"/>
              <a:t>	</a:t>
            </a: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p>
          <a:p>
            <a:pPr marL="311902" indent="-173281" algn="just">
              <a:buSzPts val="2183"/>
            </a:pPr>
            <a:endParaRPr sz="2183" dirty="0"/>
          </a:p>
          <a:p>
            <a:endParaRPr sz="2183" dirty="0"/>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581" y="1436218"/>
            <a:ext cx="6054450" cy="454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93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a:p>
        </p:txBody>
      </p:sp>
      <p:sp>
        <p:nvSpPr>
          <p:cNvPr id="5" name="Title 1"/>
          <p:cNvSpPr txBox="1">
            <a:spLocks/>
          </p:cNvSpPr>
          <p:nvPr/>
        </p:nvSpPr>
        <p:spPr>
          <a:xfrm>
            <a:off x="2133600" y="427038"/>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dirty="0">
                <a:latin typeface="Times New Roman" panose="02020603050405020304" pitchFamily="18" charset="0"/>
                <a:cs typeface="Times New Roman" panose="02020603050405020304" pitchFamily="18" charset="0"/>
              </a:rPr>
              <a:t>Output</a:t>
            </a:r>
          </a:p>
        </p:txBody>
      </p:sp>
      <p:sp>
        <p:nvSpPr>
          <p:cNvPr id="6" name="Content Placeholder 2"/>
          <p:cNvSpPr txBox="1">
            <a:spLocks/>
          </p:cNvSpPr>
          <p:nvPr/>
        </p:nvSpPr>
        <p:spPr>
          <a:xfrm>
            <a:off x="2133600" y="1752601"/>
            <a:ext cx="8229600" cy="4525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buFont typeface="Arial" panose="020B0604020202020204" pitchFamily="34" charset="0"/>
              <a:buNone/>
            </a:pPr>
            <a:r>
              <a:rPr lang="en-US" altLang="en-US" b="1" dirty="0">
                <a:latin typeface="Times New Roman" panose="02020603050405020304" pitchFamily="18" charset="0"/>
                <a:cs typeface="Times New Roman" panose="02020603050405020304" pitchFamily="18" charset="0"/>
              </a:rPr>
              <a:t>Square is 25</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028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78633" y="902338"/>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a:xfrm>
            <a:off x="2174006" y="1546413"/>
            <a:ext cx="8229600" cy="6858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table(</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void main()</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	    table(5);</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table(</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x)</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	for(</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a=1;a&lt;=10;a++)</a:t>
            </a:r>
          </a:p>
          <a:p>
            <a:pPr>
              <a:buFont typeface="Arial" charset="0"/>
              <a:buNone/>
              <a:defRPr/>
            </a:pPr>
            <a:r>
              <a:rPr lang="pt-BR" b="1" dirty="0">
                <a:latin typeface="Times New Roman" panose="02020603050405020304" pitchFamily="18" charset="0"/>
                <a:cs typeface="Times New Roman" panose="02020603050405020304" pitchFamily="18" charset="0"/>
              </a:rPr>
              <a:t>	printf("%d*%d=%d\n",a,x,a*x);</a:t>
            </a:r>
          </a:p>
          <a:p>
            <a:pPr>
              <a:buFont typeface="Arial" charset="0"/>
              <a:buNone/>
              <a:defRPr/>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19613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999" y="1454065"/>
            <a:ext cx="5989069" cy="449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834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p>
          <a:p>
            <a:pPr marL="311902" indent="-173281" algn="just">
              <a:buSzPts val="2183"/>
            </a:pPr>
            <a:endParaRPr sz="2183" dirty="0"/>
          </a:p>
          <a:p>
            <a:endParaRPr sz="2183" dirty="0"/>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None/>
              <a:defRPr/>
            </a:pPr>
            <a:endParaRPr lang="en-US" altLang="en-US" sz="1800" b="1" dirty="0">
              <a:solidFill>
                <a:sysClr val="windowText" lastClr="000000"/>
              </a:solidFill>
              <a:latin typeface="Calibri"/>
            </a:endParaRPr>
          </a:p>
        </p:txBody>
      </p:sp>
      <p:sp>
        <p:nvSpPr>
          <p:cNvPr id="12" name="Title 1"/>
          <p:cNvSpPr txBox="1">
            <a:spLocks/>
          </p:cNvSpPr>
          <p:nvPr/>
        </p:nvSpPr>
        <p:spPr>
          <a:xfrm>
            <a:off x="2148715" y="1725299"/>
            <a:ext cx="8229600" cy="520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1800" dirty="0">
                <a:latin typeface="Times New Roman" panose="02020603050405020304" pitchFamily="18" charset="0"/>
                <a:cs typeface="Times New Roman" panose="02020603050405020304" pitchFamily="18" charset="0"/>
              </a:rPr>
              <a:t>Output</a:t>
            </a:r>
          </a:p>
        </p:txBody>
      </p:sp>
      <p:sp>
        <p:nvSpPr>
          <p:cNvPr id="13" name="Content Placeholder 2"/>
          <p:cNvSpPr txBox="1">
            <a:spLocks/>
          </p:cNvSpPr>
          <p:nvPr/>
        </p:nvSpPr>
        <p:spPr>
          <a:xfrm>
            <a:off x="2081103" y="2305240"/>
            <a:ext cx="8229600" cy="452596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b="1" dirty="0"/>
              <a:t>1*5=5</a:t>
            </a:r>
          </a:p>
          <a:p>
            <a:pPr>
              <a:buFont typeface="Arial" charset="0"/>
              <a:buNone/>
              <a:defRPr/>
            </a:pPr>
            <a:r>
              <a:rPr lang="en-US" b="1" dirty="0"/>
              <a:t>2*5=10</a:t>
            </a:r>
          </a:p>
          <a:p>
            <a:pPr>
              <a:buFont typeface="Arial" charset="0"/>
              <a:buNone/>
              <a:defRPr/>
            </a:pPr>
            <a:r>
              <a:rPr lang="en-US" b="1" dirty="0"/>
              <a:t>3*5=15</a:t>
            </a:r>
          </a:p>
          <a:p>
            <a:pPr>
              <a:buFont typeface="Arial" charset="0"/>
              <a:buNone/>
              <a:defRPr/>
            </a:pPr>
            <a:r>
              <a:rPr lang="en-US" b="1" dirty="0"/>
              <a:t>4*5=20</a:t>
            </a:r>
          </a:p>
          <a:p>
            <a:pPr>
              <a:buFont typeface="Arial" charset="0"/>
              <a:buNone/>
              <a:defRPr/>
            </a:pPr>
            <a:r>
              <a:rPr lang="en-US" b="1" dirty="0"/>
              <a:t>5*5=25</a:t>
            </a:r>
          </a:p>
          <a:p>
            <a:pPr>
              <a:buFont typeface="Arial" charset="0"/>
              <a:buNone/>
              <a:defRPr/>
            </a:pPr>
            <a:r>
              <a:rPr lang="en-US" b="1" dirty="0"/>
              <a:t>6*5=30</a:t>
            </a:r>
          </a:p>
          <a:p>
            <a:pPr>
              <a:buFont typeface="Arial" charset="0"/>
              <a:buNone/>
              <a:defRPr/>
            </a:pPr>
            <a:r>
              <a:rPr lang="en-US" b="1" dirty="0"/>
              <a:t>7*5=35</a:t>
            </a:r>
          </a:p>
          <a:p>
            <a:pPr>
              <a:buFont typeface="Arial" charset="0"/>
              <a:buNone/>
              <a:defRPr/>
            </a:pPr>
            <a:r>
              <a:rPr lang="en-US" b="1" dirty="0"/>
              <a:t>8*5=40</a:t>
            </a:r>
          </a:p>
          <a:p>
            <a:pPr>
              <a:buFont typeface="Arial" charset="0"/>
              <a:buNone/>
              <a:defRPr/>
            </a:pPr>
            <a:r>
              <a:rPr lang="en-US" b="1" dirty="0"/>
              <a:t>9*5=45</a:t>
            </a:r>
          </a:p>
          <a:p>
            <a:pPr>
              <a:buFont typeface="Arial" charset="0"/>
              <a:buNone/>
              <a:defRPr/>
            </a:pPr>
            <a:r>
              <a:rPr lang="en-US" b="1" dirty="0"/>
              <a:t>10*5=50</a:t>
            </a:r>
          </a:p>
          <a:p>
            <a:pPr>
              <a:buFont typeface="Arial" charset="0"/>
              <a:buNone/>
              <a:defRPr/>
            </a:pPr>
            <a:endParaRPr lang="en-US" b="1" dirty="0"/>
          </a:p>
          <a:p>
            <a:pPr>
              <a:buFont typeface="Arial" charset="0"/>
              <a:buNone/>
              <a:defRPr/>
            </a:pPr>
            <a:endParaRPr lang="en-US" dirty="0"/>
          </a:p>
        </p:txBody>
      </p:sp>
      <p:sp>
        <p:nvSpPr>
          <p:cNvPr id="14" name="Content Placeholder 2"/>
          <p:cNvSpPr txBox="1">
            <a:spLocks/>
          </p:cNvSpPr>
          <p:nvPr/>
        </p:nvSpPr>
        <p:spPr bwMode="auto">
          <a:xfrm>
            <a:off x="4004869" y="2907987"/>
            <a:ext cx="6147303" cy="14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None/>
              <a:defRPr/>
            </a:pPr>
            <a:r>
              <a:rPr lang="en-US" altLang="en-US" sz="2000" dirty="0">
                <a:solidFill>
                  <a:sysClr val="windowText" lastClr="000000"/>
                </a:solidFill>
                <a:latin typeface="Times New Roman" panose="02020603050405020304" pitchFamily="18" charset="0"/>
                <a:cs typeface="Times New Roman" panose="02020603050405020304" pitchFamily="18" charset="0"/>
              </a:rPr>
              <a:t>We can pass more than one arguments to a function, each can have different type/same type.</a:t>
            </a:r>
          </a:p>
        </p:txBody>
      </p:sp>
    </p:spTree>
    <p:extLst>
      <p:ext uri="{BB962C8B-B14F-4D97-AF65-F5344CB8AC3E}">
        <p14:creationId xmlns:p14="http://schemas.microsoft.com/office/powerpoint/2010/main" val="1914547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None/>
              <a:defRPr/>
            </a:pPr>
            <a:endParaRPr lang="en-US" altLang="en-US" sz="1800" b="1" dirty="0">
              <a:solidFill>
                <a:sysClr val="windowText" lastClr="000000"/>
              </a:solidFill>
              <a:latin typeface="Calibri"/>
            </a:endParaRPr>
          </a:p>
        </p:txBody>
      </p:sp>
      <p:sp>
        <p:nvSpPr>
          <p:cNvPr id="12" name="Content Placeholder 2"/>
          <p:cNvSpPr txBox="1">
            <a:spLocks/>
          </p:cNvSpPr>
          <p:nvPr/>
        </p:nvSpPr>
        <p:spPr>
          <a:xfrm>
            <a:off x="2081032" y="1546413"/>
            <a:ext cx="8229600" cy="63246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add(</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void main()</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		add(5, 7);</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add(</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x,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y)</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(“Addition is %d",</a:t>
            </a:r>
            <a:r>
              <a:rPr lang="en-US" b="1" dirty="0" err="1">
                <a:latin typeface="Times New Roman" panose="02020603050405020304" pitchFamily="18" charset="0"/>
                <a:cs typeface="Times New Roman" panose="02020603050405020304" pitchFamily="18" charset="0"/>
              </a:rPr>
              <a:t>x+y</a:t>
            </a:r>
            <a:r>
              <a:rPr lang="en-US" b="1" dirty="0">
                <a:latin typeface="Times New Roman" panose="02020603050405020304" pitchFamily="18" charset="0"/>
                <a:cs typeface="Times New Roman" panose="02020603050405020304" pitchFamily="18" charset="0"/>
              </a:rPr>
              <a:t>);</a:t>
            </a:r>
          </a:p>
          <a:p>
            <a:pPr>
              <a:buFont typeface="Arial" charset="0"/>
              <a:buNone/>
              <a:defRPr/>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026733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910" y="1479280"/>
            <a:ext cx="5911914" cy="4433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txBox="1">
            <a:spLocks/>
          </p:cNvSpPr>
          <p:nvPr/>
        </p:nvSpPr>
        <p:spPr>
          <a:xfrm>
            <a:off x="5991886" y="1806894"/>
            <a:ext cx="2983117" cy="270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dirty="0"/>
              <a:t>Output</a:t>
            </a:r>
          </a:p>
        </p:txBody>
      </p:sp>
      <p:sp>
        <p:nvSpPr>
          <p:cNvPr id="15" name="Content Placeholder 2"/>
          <p:cNvSpPr txBox="1">
            <a:spLocks/>
          </p:cNvSpPr>
          <p:nvPr/>
        </p:nvSpPr>
        <p:spPr>
          <a:xfrm>
            <a:off x="6067776" y="2339232"/>
            <a:ext cx="2983117" cy="107207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None/>
            </a:pPr>
            <a:r>
              <a:rPr lang="en-US" altLang="en-US" b="1" dirty="0"/>
              <a:t>Addition is 12 </a:t>
            </a:r>
            <a:endParaRPr lang="en-US" altLang="en-US" dirty="0"/>
          </a:p>
        </p:txBody>
      </p:sp>
    </p:spTree>
    <p:extLst>
      <p:ext uri="{BB962C8B-B14F-4D97-AF65-F5344CB8AC3E}">
        <p14:creationId xmlns:p14="http://schemas.microsoft.com/office/powerpoint/2010/main" val="1306501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803502" y="748326"/>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2" name="Rectangle 1"/>
          <p:cNvSpPr/>
          <p:nvPr/>
        </p:nvSpPr>
        <p:spPr>
          <a:xfrm>
            <a:off x="2141954" y="1516123"/>
            <a:ext cx="7684074" cy="646331"/>
          </a:xfrm>
          <a:prstGeom prst="rect">
            <a:avLst/>
          </a:prstGeom>
        </p:spPr>
        <p:txBody>
          <a:bodyPr wrap="square">
            <a:spAutoFit/>
          </a:bodyPr>
          <a:lstStyle/>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Write a program to generate a loop between two numbers.(Use functions to achieve the task)</a:t>
            </a:r>
          </a:p>
        </p:txBody>
      </p:sp>
      <p:sp>
        <p:nvSpPr>
          <p:cNvPr id="12" name="Content Placeholder 2"/>
          <p:cNvSpPr txBox="1">
            <a:spLocks/>
          </p:cNvSpPr>
          <p:nvPr/>
        </p:nvSpPr>
        <p:spPr>
          <a:xfrm>
            <a:off x="1980998" y="1821966"/>
            <a:ext cx="8229600" cy="63246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t>#</a:t>
            </a: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void main()</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 (2, 15);</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x,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y)</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for(</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a=x;   a&lt;=y;   a++)</a:t>
            </a: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(“%d,”, a);</a:t>
            </a:r>
          </a:p>
          <a:p>
            <a:pPr>
              <a:buFont typeface="Arial" charset="0"/>
              <a:buNone/>
              <a:defRPr/>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458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780183" y="630593"/>
            <a:ext cx="11066756" cy="617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431800" indent="-419100" algn="just">
              <a:lnSpc>
                <a:spcPct val="150000"/>
              </a:lnSpc>
              <a:buFont typeface="Times New Roman"/>
              <a:buChar char="•"/>
              <a:tabLst>
                <a:tab pos="431800" algn="l"/>
              </a:tabLst>
              <a:defRPr/>
            </a:pPr>
            <a:r>
              <a:rPr lang="en-US" sz="2800" spc="-20" dirty="0">
                <a:latin typeface="Times New Roman"/>
                <a:cs typeface="Times New Roman"/>
              </a:rPr>
              <a:t>Sinc</a:t>
            </a:r>
            <a:r>
              <a:rPr lang="en-US" sz="2800" spc="-15" dirty="0">
                <a:latin typeface="Times New Roman"/>
                <a:cs typeface="Times New Roman"/>
              </a:rPr>
              <a:t>e</a:t>
            </a:r>
            <a:r>
              <a:rPr lang="en-US" sz="2800" dirty="0">
                <a:latin typeface="Times New Roman"/>
                <a:cs typeface="Times New Roman"/>
              </a:rPr>
              <a:t> </a:t>
            </a:r>
            <a:r>
              <a:rPr lang="en-US" sz="2800" spc="-10" dirty="0">
                <a:latin typeface="Times New Roman"/>
                <a:cs typeface="Times New Roman"/>
              </a:rPr>
              <a:t>w</a:t>
            </a:r>
            <a:r>
              <a:rPr lang="en-US" sz="2800" spc="-15" dirty="0">
                <a:latin typeface="Times New Roman"/>
                <a:cs typeface="Times New Roman"/>
              </a:rPr>
              <a:t>e</a:t>
            </a:r>
            <a:r>
              <a:rPr lang="en-US" sz="2800" dirty="0">
                <a:latin typeface="Times New Roman"/>
                <a:cs typeface="Times New Roman"/>
              </a:rPr>
              <a:t> </a:t>
            </a:r>
            <a:r>
              <a:rPr lang="en-US" sz="2800" spc="-15" dirty="0">
                <a:latin typeface="Times New Roman"/>
                <a:cs typeface="Times New Roman"/>
              </a:rPr>
              <a:t>cannot</a:t>
            </a:r>
            <a:r>
              <a:rPr lang="en-US" sz="2800" spc="-20" dirty="0">
                <a:latin typeface="Times New Roman"/>
                <a:cs typeface="Times New Roman"/>
              </a:rPr>
              <a:t> </a:t>
            </a:r>
            <a:r>
              <a:rPr lang="en-US" sz="2800" spc="-15" dirty="0">
                <a:latin typeface="Times New Roman"/>
                <a:cs typeface="Times New Roman"/>
              </a:rPr>
              <a:t>dec</a:t>
            </a:r>
            <a:r>
              <a:rPr lang="en-US" sz="2800" spc="-5" dirty="0">
                <a:latin typeface="Times New Roman"/>
                <a:cs typeface="Times New Roman"/>
              </a:rPr>
              <a:t>l</a:t>
            </a:r>
            <a:r>
              <a:rPr lang="en-US" sz="2800" spc="-10" dirty="0">
                <a:latin typeface="Times New Roman"/>
                <a:cs typeface="Times New Roman"/>
              </a:rPr>
              <a:t>are</a:t>
            </a:r>
            <a:r>
              <a:rPr lang="en-US" sz="2800" spc="-30" dirty="0">
                <a:latin typeface="Times New Roman"/>
                <a:cs typeface="Times New Roman"/>
              </a:rPr>
              <a:t> </a:t>
            </a:r>
            <a:r>
              <a:rPr lang="en-US" sz="2800" spc="-5" dirty="0">
                <a:latin typeface="Times New Roman"/>
                <a:cs typeface="Times New Roman"/>
              </a:rPr>
              <a:t>st</a:t>
            </a:r>
            <a:r>
              <a:rPr lang="en-US" sz="2800" spc="10" dirty="0">
                <a:latin typeface="Times New Roman"/>
                <a:cs typeface="Times New Roman"/>
              </a:rPr>
              <a:t>r</a:t>
            </a:r>
            <a:r>
              <a:rPr lang="en-US" sz="2800" spc="-15" dirty="0">
                <a:latin typeface="Times New Roman"/>
                <a:cs typeface="Times New Roman"/>
              </a:rPr>
              <a:t>ing</a:t>
            </a:r>
            <a:r>
              <a:rPr lang="en-US" sz="2800" spc="-10" dirty="0">
                <a:latin typeface="Times New Roman"/>
                <a:cs typeface="Times New Roman"/>
              </a:rPr>
              <a:t> </a:t>
            </a:r>
            <a:r>
              <a:rPr lang="en-US" sz="2800" spc="-15" dirty="0">
                <a:latin typeface="Times New Roman"/>
                <a:cs typeface="Times New Roman"/>
              </a:rPr>
              <a:t>using</a:t>
            </a:r>
            <a:r>
              <a:rPr lang="en-US" sz="2800" spc="-10" dirty="0">
                <a:latin typeface="Times New Roman"/>
                <a:cs typeface="Times New Roman"/>
              </a:rPr>
              <a:t> </a:t>
            </a:r>
            <a:r>
              <a:rPr lang="en-US" sz="2800" spc="-15" dirty="0">
                <a:latin typeface="Times New Roman"/>
                <a:cs typeface="Times New Roman"/>
              </a:rPr>
              <a:t>St</a:t>
            </a:r>
            <a:r>
              <a:rPr lang="en-US" sz="2800" spc="-5" dirty="0">
                <a:latin typeface="Times New Roman"/>
                <a:cs typeface="Times New Roman"/>
              </a:rPr>
              <a:t>r</a:t>
            </a:r>
            <a:r>
              <a:rPr lang="en-US" sz="2800" spc="-15" dirty="0">
                <a:latin typeface="Times New Roman"/>
                <a:cs typeface="Times New Roman"/>
              </a:rPr>
              <a:t>ing</a:t>
            </a:r>
            <a:r>
              <a:rPr lang="en-US" sz="2800" spc="-10" dirty="0">
                <a:latin typeface="Times New Roman"/>
                <a:cs typeface="Times New Roman"/>
              </a:rPr>
              <a:t> </a:t>
            </a:r>
            <a:r>
              <a:rPr lang="en-US" sz="2800" spc="-20" dirty="0">
                <a:latin typeface="Times New Roman"/>
                <a:cs typeface="Times New Roman"/>
              </a:rPr>
              <a:t>Dat</a:t>
            </a:r>
            <a:r>
              <a:rPr lang="en-US" sz="2800" spc="-15" dirty="0">
                <a:latin typeface="Times New Roman"/>
                <a:cs typeface="Times New Roman"/>
              </a:rPr>
              <a:t>a</a:t>
            </a:r>
            <a:r>
              <a:rPr lang="en-US" sz="2800" spc="-5" dirty="0">
                <a:latin typeface="Times New Roman"/>
                <a:cs typeface="Times New Roman"/>
              </a:rPr>
              <a:t> </a:t>
            </a:r>
            <a:r>
              <a:rPr lang="en-US" sz="2800" spc="-15" dirty="0">
                <a:latin typeface="Times New Roman"/>
                <a:cs typeface="Times New Roman"/>
              </a:rPr>
              <a:t>Type, </a:t>
            </a:r>
            <a:r>
              <a:rPr lang="en-US" sz="2800" spc="-10" dirty="0">
                <a:latin typeface="Times New Roman"/>
                <a:cs typeface="Times New Roman"/>
              </a:rPr>
              <a:t>ins</a:t>
            </a:r>
            <a:r>
              <a:rPr lang="en-US" sz="2800" spc="-5" dirty="0">
                <a:latin typeface="Times New Roman"/>
                <a:cs typeface="Times New Roman"/>
              </a:rPr>
              <a:t>t</a:t>
            </a:r>
            <a:r>
              <a:rPr lang="en-US" sz="2800" spc="-15" dirty="0">
                <a:latin typeface="Times New Roman"/>
                <a:cs typeface="Times New Roman"/>
              </a:rPr>
              <a:t>ead</a:t>
            </a:r>
            <a:r>
              <a:rPr lang="en-US" sz="2800" spc="-20" dirty="0">
                <a:latin typeface="Times New Roman"/>
                <a:cs typeface="Times New Roman"/>
              </a:rPr>
              <a:t> </a:t>
            </a:r>
            <a:r>
              <a:rPr lang="en-US" sz="2800" dirty="0">
                <a:latin typeface="Times New Roman"/>
                <a:cs typeface="Times New Roman"/>
              </a:rPr>
              <a:t>of which we use a</a:t>
            </a:r>
            <a:r>
              <a:rPr lang="en-US" sz="2800" spc="5" dirty="0">
                <a:latin typeface="Times New Roman"/>
                <a:cs typeface="Times New Roman"/>
              </a:rPr>
              <a:t>r</a:t>
            </a:r>
            <a:r>
              <a:rPr lang="en-US" sz="2800" dirty="0">
                <a:latin typeface="Times New Roman"/>
                <a:cs typeface="Times New Roman"/>
              </a:rPr>
              <a:t>ray</a:t>
            </a:r>
            <a:r>
              <a:rPr lang="en-US" sz="2800" spc="-20" dirty="0">
                <a:latin typeface="Times New Roman"/>
                <a:cs typeface="Times New Roman"/>
              </a:rPr>
              <a:t> </a:t>
            </a:r>
            <a:r>
              <a:rPr lang="en-US" sz="2800" dirty="0">
                <a:latin typeface="Times New Roman"/>
                <a:cs typeface="Times New Roman"/>
              </a:rPr>
              <a:t>of </a:t>
            </a:r>
            <a:r>
              <a:rPr lang="en-US" sz="2800" spc="5" dirty="0">
                <a:latin typeface="Times New Roman"/>
                <a:cs typeface="Times New Roman"/>
              </a:rPr>
              <a:t>t</a:t>
            </a:r>
            <a:r>
              <a:rPr lang="en-US" sz="2800" dirty="0">
                <a:latin typeface="Times New Roman"/>
                <a:cs typeface="Times New Roman"/>
              </a:rPr>
              <a:t>ype</a:t>
            </a:r>
            <a:r>
              <a:rPr lang="en-US" sz="2800" spc="-25" dirty="0">
                <a:latin typeface="Times New Roman"/>
                <a:cs typeface="Times New Roman"/>
              </a:rPr>
              <a:t> </a:t>
            </a:r>
            <a:r>
              <a:rPr lang="en-US" sz="2800" dirty="0">
                <a:latin typeface="Times New Roman"/>
                <a:cs typeface="Times New Roman"/>
              </a:rPr>
              <a:t>“cha</a:t>
            </a:r>
            <a:r>
              <a:rPr lang="en-US" sz="2800" spc="5" dirty="0">
                <a:latin typeface="Times New Roman"/>
                <a:cs typeface="Times New Roman"/>
              </a:rPr>
              <a:t>r</a:t>
            </a:r>
            <a:r>
              <a:rPr lang="en-US" sz="2800" dirty="0">
                <a:latin typeface="Times New Roman"/>
                <a:cs typeface="Times New Roman"/>
              </a:rPr>
              <a:t>”</a:t>
            </a:r>
            <a:r>
              <a:rPr lang="en-US" sz="2800" spc="-25" dirty="0">
                <a:latin typeface="Times New Roman"/>
                <a:cs typeface="Times New Roman"/>
              </a:rPr>
              <a:t> </a:t>
            </a:r>
            <a:r>
              <a:rPr lang="en-US" sz="2800" dirty="0">
                <a:latin typeface="Times New Roman"/>
                <a:cs typeface="Times New Roman"/>
              </a:rPr>
              <a:t>to</a:t>
            </a:r>
            <a:r>
              <a:rPr lang="en-US" sz="2800" spc="-10" dirty="0">
                <a:latin typeface="Times New Roman"/>
                <a:cs typeface="Times New Roman"/>
              </a:rPr>
              <a:t> </a:t>
            </a:r>
            <a:r>
              <a:rPr lang="en-US" sz="2800" dirty="0">
                <a:latin typeface="Times New Roman"/>
                <a:cs typeface="Times New Roman"/>
              </a:rPr>
              <a:t>cr</a:t>
            </a:r>
            <a:r>
              <a:rPr lang="en-US" sz="2800" spc="5" dirty="0">
                <a:latin typeface="Times New Roman"/>
                <a:cs typeface="Times New Roman"/>
              </a:rPr>
              <a:t>e</a:t>
            </a:r>
            <a:r>
              <a:rPr lang="en-US" sz="2800" dirty="0">
                <a:latin typeface="Times New Roman"/>
                <a:cs typeface="Times New Roman"/>
              </a:rPr>
              <a:t>ate</a:t>
            </a:r>
            <a:r>
              <a:rPr lang="en-US" sz="2800" spc="-30" dirty="0">
                <a:latin typeface="Times New Roman"/>
                <a:cs typeface="Times New Roman"/>
              </a:rPr>
              <a:t> </a:t>
            </a:r>
            <a:r>
              <a:rPr lang="en-US" sz="2800" dirty="0">
                <a:latin typeface="Times New Roman"/>
                <a:cs typeface="Times New Roman"/>
              </a:rPr>
              <a:t>String.</a:t>
            </a:r>
          </a:p>
          <a:p>
            <a:pPr marL="12700" indent="0" algn="just" eaLnBrk="1" fontAlgn="auto" hangingPunct="1">
              <a:lnSpc>
                <a:spcPct val="150000"/>
              </a:lnSpc>
              <a:spcBef>
                <a:spcPts val="1440"/>
              </a:spcBef>
              <a:spcAft>
                <a:spcPts val="0"/>
              </a:spcAft>
              <a:tabLst>
                <a:tab pos="431800" algn="l"/>
              </a:tabLst>
              <a:defRPr/>
            </a:pPr>
            <a:r>
              <a:rPr lang="en-US" sz="2800" b="1" i="1" spc="-20" dirty="0">
                <a:latin typeface="Times New Roman"/>
                <a:cs typeface="Times New Roman"/>
              </a:rPr>
              <a:t>Synta</a:t>
            </a:r>
            <a:r>
              <a:rPr lang="en-US" sz="2800" b="1" i="1" spc="-15" dirty="0">
                <a:latin typeface="Times New Roman"/>
                <a:cs typeface="Times New Roman"/>
              </a:rPr>
              <a:t>x</a:t>
            </a:r>
            <a:r>
              <a:rPr lang="en-US" sz="2800" b="1" i="1" dirty="0">
                <a:latin typeface="Times New Roman"/>
                <a:cs typeface="Times New Roman"/>
              </a:rPr>
              <a:t> :</a:t>
            </a:r>
            <a:endParaRPr lang="en-US" sz="2800" dirty="0">
              <a:latin typeface="Times New Roman"/>
              <a:cs typeface="Times New Roman"/>
            </a:endParaRPr>
          </a:p>
          <a:p>
            <a:pPr marL="431800" indent="-419100" algn="just" eaLnBrk="1" fontAlgn="auto" hangingPunct="1">
              <a:lnSpc>
                <a:spcPct val="150000"/>
              </a:lnSpc>
              <a:spcBef>
                <a:spcPts val="1440"/>
              </a:spcBef>
              <a:spcAft>
                <a:spcPts val="0"/>
              </a:spcAft>
              <a:buFont typeface="Times New Roman"/>
              <a:buChar char="•"/>
              <a:tabLst>
                <a:tab pos="431800" algn="l"/>
              </a:tabLst>
              <a:defRPr/>
            </a:pPr>
            <a:r>
              <a:rPr lang="en-US" sz="2800" spc="-15" dirty="0">
                <a:latin typeface="Times New Roman"/>
                <a:cs typeface="Times New Roman"/>
              </a:rPr>
              <a:t>char</a:t>
            </a:r>
            <a:r>
              <a:rPr lang="en-US" sz="2800" spc="-5" dirty="0">
                <a:latin typeface="Times New Roman"/>
                <a:cs typeface="Times New Roman"/>
              </a:rPr>
              <a:t> </a:t>
            </a:r>
            <a:r>
              <a:rPr lang="en-US" sz="2800" spc="-15" dirty="0" err="1">
                <a:latin typeface="Times New Roman"/>
                <a:cs typeface="Times New Roman"/>
              </a:rPr>
              <a:t>St</a:t>
            </a:r>
            <a:r>
              <a:rPr lang="en-US" sz="2800" spc="-5" dirty="0" err="1">
                <a:latin typeface="Times New Roman"/>
                <a:cs typeface="Times New Roman"/>
              </a:rPr>
              <a:t>r</a:t>
            </a:r>
            <a:r>
              <a:rPr lang="en-US" sz="2800" spc="-15" dirty="0" err="1">
                <a:latin typeface="Times New Roman"/>
                <a:cs typeface="Times New Roman"/>
              </a:rPr>
              <a:t>ing_Variable_n</a:t>
            </a:r>
            <a:r>
              <a:rPr lang="en-US" sz="2800" spc="-25" dirty="0" err="1">
                <a:latin typeface="Times New Roman"/>
                <a:cs typeface="Times New Roman"/>
              </a:rPr>
              <a:t>a</a:t>
            </a:r>
            <a:r>
              <a:rPr lang="en-US" sz="2800" spc="-40" dirty="0" err="1">
                <a:latin typeface="Times New Roman"/>
                <a:cs typeface="Times New Roman"/>
              </a:rPr>
              <a:t>m</a:t>
            </a:r>
            <a:r>
              <a:rPr lang="en-US" sz="2800" spc="-15" dirty="0" err="1">
                <a:latin typeface="Times New Roman"/>
                <a:cs typeface="Times New Roman"/>
              </a:rPr>
              <a:t>e</a:t>
            </a:r>
            <a:r>
              <a:rPr lang="en-US" sz="2800" spc="-15" dirty="0">
                <a:latin typeface="Times New Roman"/>
                <a:cs typeface="Times New Roman"/>
              </a:rPr>
              <a:t> </a:t>
            </a:r>
            <a:r>
              <a:rPr lang="en-US" sz="2800" dirty="0">
                <a:latin typeface="Times New Roman"/>
                <a:cs typeface="Times New Roman"/>
              </a:rPr>
              <a:t>[ </a:t>
            </a:r>
            <a:r>
              <a:rPr lang="en-US" sz="2800" spc="-5" dirty="0">
                <a:latin typeface="Times New Roman"/>
                <a:cs typeface="Times New Roman"/>
              </a:rPr>
              <a:t>S</a:t>
            </a:r>
            <a:r>
              <a:rPr lang="en-US" sz="2800" dirty="0">
                <a:latin typeface="Times New Roman"/>
                <a:cs typeface="Times New Roman"/>
              </a:rPr>
              <a:t>I</a:t>
            </a:r>
            <a:r>
              <a:rPr lang="en-US" sz="2800" spc="-15" dirty="0">
                <a:latin typeface="Times New Roman"/>
                <a:cs typeface="Times New Roman"/>
              </a:rPr>
              <a:t>ZE</a:t>
            </a:r>
            <a:r>
              <a:rPr lang="en-US" sz="2800" dirty="0">
                <a:latin typeface="Times New Roman"/>
                <a:cs typeface="Times New Roman"/>
              </a:rPr>
              <a:t> ]</a:t>
            </a:r>
            <a:r>
              <a:rPr lang="en-US" sz="2800" spc="-15" dirty="0">
                <a:latin typeface="Times New Roman"/>
                <a:cs typeface="Times New Roman"/>
              </a:rPr>
              <a:t> </a:t>
            </a:r>
            <a:r>
              <a:rPr lang="en-US" sz="2800" spc="-10" dirty="0">
                <a:latin typeface="Times New Roman"/>
                <a:cs typeface="Times New Roman"/>
              </a:rPr>
              <a:t>;</a:t>
            </a:r>
          </a:p>
          <a:p>
            <a:pPr marL="12700" indent="0" algn="just" eaLnBrk="1" fontAlgn="auto" hangingPunct="1">
              <a:lnSpc>
                <a:spcPct val="150000"/>
              </a:lnSpc>
              <a:spcBef>
                <a:spcPts val="1440"/>
              </a:spcBef>
              <a:spcAft>
                <a:spcPts val="0"/>
              </a:spcAft>
              <a:tabLst>
                <a:tab pos="431800" algn="l"/>
              </a:tabLst>
              <a:defRPr/>
            </a:pPr>
            <a:r>
              <a:rPr lang="en-US" sz="2800" b="1" i="1" spc="-15" dirty="0">
                <a:latin typeface="Times New Roman"/>
                <a:cs typeface="Times New Roman"/>
              </a:rPr>
              <a:t>Examples</a:t>
            </a:r>
            <a:r>
              <a:rPr lang="en-US" sz="2800" b="1" i="1" spc="-20" dirty="0">
                <a:latin typeface="Times New Roman"/>
                <a:cs typeface="Times New Roman"/>
              </a:rPr>
              <a:t> </a:t>
            </a:r>
            <a:r>
              <a:rPr lang="en-US" sz="2800" b="1" i="1" dirty="0">
                <a:latin typeface="Times New Roman"/>
                <a:cs typeface="Times New Roman"/>
              </a:rPr>
              <a:t>:</a:t>
            </a:r>
            <a:endParaRPr lang="en-US" sz="2800" dirty="0">
              <a:latin typeface="Times New Roman"/>
              <a:cs typeface="Times New Roman"/>
            </a:endParaRPr>
          </a:p>
          <a:p>
            <a:pPr marL="431800" indent="-419100" algn="just" eaLnBrk="1" fontAlgn="auto" hangingPunct="1">
              <a:lnSpc>
                <a:spcPct val="150000"/>
              </a:lnSpc>
              <a:spcBef>
                <a:spcPts val="1440"/>
              </a:spcBef>
              <a:spcAft>
                <a:spcPts val="0"/>
              </a:spcAft>
              <a:buFont typeface="Times New Roman"/>
              <a:buChar char="•"/>
              <a:tabLst>
                <a:tab pos="431800" algn="l"/>
              </a:tabLst>
              <a:defRPr/>
            </a:pPr>
            <a:r>
              <a:rPr lang="en-US" sz="2800" spc="-15" dirty="0">
                <a:latin typeface="Times New Roman"/>
                <a:cs typeface="Times New Roman"/>
              </a:rPr>
              <a:t>char</a:t>
            </a:r>
            <a:r>
              <a:rPr lang="en-US" sz="2800" spc="-10" dirty="0">
                <a:latin typeface="Times New Roman"/>
                <a:cs typeface="Times New Roman"/>
              </a:rPr>
              <a:t> ci</a:t>
            </a:r>
            <a:r>
              <a:rPr lang="en-US" sz="2800" dirty="0">
                <a:latin typeface="Times New Roman"/>
                <a:cs typeface="Times New Roman"/>
              </a:rPr>
              <a:t>ty[30</a:t>
            </a:r>
            <a:r>
              <a:rPr lang="en-US" sz="2800" spc="-15" dirty="0">
                <a:latin typeface="Times New Roman"/>
                <a:cs typeface="Times New Roman"/>
              </a:rPr>
              <a:t>]</a:t>
            </a:r>
            <a:r>
              <a:rPr lang="en-US" sz="2800" spc="-10" dirty="0">
                <a:latin typeface="Times New Roman"/>
                <a:cs typeface="Times New Roman"/>
              </a:rPr>
              <a:t>;</a:t>
            </a:r>
            <a:endParaRPr lang="en-US" sz="2800" dirty="0">
              <a:latin typeface="Times New Roman"/>
              <a:cs typeface="Times New Roman"/>
            </a:endParaRPr>
          </a:p>
          <a:p>
            <a:pPr marL="355600" indent="-342900" algn="just" eaLnBrk="1" fontAlgn="auto" hangingPunct="1">
              <a:lnSpc>
                <a:spcPct val="150000"/>
              </a:lnSpc>
              <a:spcBef>
                <a:spcPts val="1440"/>
              </a:spcBef>
              <a:spcAft>
                <a:spcPts val="0"/>
              </a:spcAft>
              <a:buFont typeface="Times New Roman"/>
              <a:buChar char="•"/>
              <a:tabLst>
                <a:tab pos="355600" algn="l"/>
              </a:tabLst>
              <a:defRPr/>
            </a:pPr>
            <a:r>
              <a:rPr lang="en-US" sz="2800" spc="-15" dirty="0">
                <a:latin typeface="Times New Roman"/>
                <a:cs typeface="Times New Roman"/>
              </a:rPr>
              <a:t>char</a:t>
            </a:r>
            <a:r>
              <a:rPr lang="en-US" sz="2800" spc="-10" dirty="0">
                <a:latin typeface="Times New Roman"/>
                <a:cs typeface="Times New Roman"/>
              </a:rPr>
              <a:t> </a:t>
            </a:r>
            <a:r>
              <a:rPr lang="en-US" sz="2800" spc="-15" dirty="0">
                <a:latin typeface="Times New Roman"/>
                <a:cs typeface="Times New Roman"/>
              </a:rPr>
              <a:t>na</a:t>
            </a:r>
            <a:r>
              <a:rPr lang="en-US" sz="2800" spc="-40" dirty="0">
                <a:latin typeface="Times New Roman"/>
                <a:cs typeface="Times New Roman"/>
              </a:rPr>
              <a:t>m</a:t>
            </a:r>
            <a:r>
              <a:rPr lang="en-US" sz="2800" spc="-15" dirty="0">
                <a:latin typeface="Times New Roman"/>
                <a:cs typeface="Times New Roman"/>
              </a:rPr>
              <a:t>e[20</a:t>
            </a:r>
            <a:r>
              <a:rPr lang="en-US" sz="2800" spc="-25" dirty="0">
                <a:latin typeface="Times New Roman"/>
                <a:cs typeface="Times New Roman"/>
              </a:rPr>
              <a:t>]</a:t>
            </a:r>
            <a:r>
              <a:rPr lang="en-US" sz="2800" spc="-10" dirty="0">
                <a:latin typeface="Times New Roman"/>
                <a:cs typeface="Times New Roman"/>
              </a:rPr>
              <a:t>;</a:t>
            </a:r>
            <a:endParaRPr lang="en-US" sz="2800" dirty="0">
              <a:latin typeface="Times New Roman"/>
              <a:cs typeface="Times New Roman"/>
            </a:endParaRPr>
          </a:p>
          <a:p>
            <a:pPr marL="355600" indent="-342900" algn="just" eaLnBrk="1" fontAlgn="auto" hangingPunct="1">
              <a:lnSpc>
                <a:spcPct val="150000"/>
              </a:lnSpc>
              <a:spcBef>
                <a:spcPts val="1440"/>
              </a:spcBef>
              <a:spcAft>
                <a:spcPts val="0"/>
              </a:spcAft>
              <a:buFont typeface="Times New Roman"/>
              <a:buChar char="•"/>
              <a:tabLst>
                <a:tab pos="355600" algn="l"/>
              </a:tabLst>
              <a:defRPr/>
            </a:pPr>
            <a:r>
              <a:rPr lang="en-US" sz="2800" spc="-15" dirty="0">
                <a:latin typeface="Times New Roman"/>
                <a:cs typeface="Times New Roman"/>
              </a:rPr>
              <a:t>char</a:t>
            </a:r>
            <a:r>
              <a:rPr lang="en-US" sz="2800" spc="-10" dirty="0">
                <a:latin typeface="Times New Roman"/>
                <a:cs typeface="Times New Roman"/>
              </a:rPr>
              <a:t> </a:t>
            </a:r>
            <a:r>
              <a:rPr lang="en-US" sz="2800" spc="-40" dirty="0">
                <a:latin typeface="Times New Roman"/>
                <a:cs typeface="Times New Roman"/>
              </a:rPr>
              <a:t>m</a:t>
            </a:r>
            <a:r>
              <a:rPr lang="en-US" sz="2800" dirty="0">
                <a:latin typeface="Times New Roman"/>
                <a:cs typeface="Times New Roman"/>
              </a:rPr>
              <a:t>ess</a:t>
            </a:r>
            <a:r>
              <a:rPr lang="en-US" sz="2800" spc="5" dirty="0">
                <a:latin typeface="Times New Roman"/>
                <a:cs typeface="Times New Roman"/>
              </a:rPr>
              <a:t>a</a:t>
            </a:r>
            <a:r>
              <a:rPr lang="en-US" sz="2800" spc="-15" dirty="0">
                <a:latin typeface="Times New Roman"/>
                <a:cs typeface="Times New Roman"/>
              </a:rPr>
              <a:t>ge[50</a:t>
            </a:r>
            <a:r>
              <a:rPr lang="en-US" sz="2800" spc="-25" dirty="0">
                <a:latin typeface="Times New Roman"/>
                <a:cs typeface="Times New Roman"/>
              </a:rPr>
              <a:t>]</a:t>
            </a:r>
            <a:r>
              <a:rPr lang="en-US" sz="2800" spc="-10" dirty="0">
                <a:latin typeface="Times New Roman"/>
                <a:cs typeface="Times New Roman"/>
              </a:rPr>
              <a:t>;</a:t>
            </a:r>
            <a:endParaRPr lang="en-US" sz="2800" dirty="0">
              <a:latin typeface="Times New Roman"/>
              <a:cs typeface="Times New Roman"/>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A9BB421-85E0-E259-B9D5-266B8451D4D4}"/>
              </a:ext>
            </a:extLst>
          </p:cNvPr>
          <p:cNvSpPr>
            <a:spLocks noGrp="1"/>
          </p:cNvSpPr>
          <p:nvPr>
            <p:ph type="sldNum" sz="quarter" idx="12"/>
          </p:nvPr>
        </p:nvSpPr>
        <p:spPr/>
        <p:txBody>
          <a:bodyPr/>
          <a:lstStyle/>
          <a:p>
            <a:fld id="{BD2F25B1-772B-4657-B612-956E12C3ADD2}" type="slidenum">
              <a:rPr lang="en-IN" smtClean="0"/>
              <a:t>5</a:t>
            </a:fld>
            <a:endParaRPr lang="en-IN"/>
          </a:p>
        </p:txBody>
      </p:sp>
      <p:sp>
        <p:nvSpPr>
          <p:cNvPr id="3" name="TextBox 2">
            <a:extLst>
              <a:ext uri="{FF2B5EF4-FFF2-40B4-BE49-F238E27FC236}">
                <a16:creationId xmlns:a16="http://schemas.microsoft.com/office/drawing/2014/main" id="{02BDFC7E-B622-B9F4-14C5-CD87E3794F3A}"/>
              </a:ext>
            </a:extLst>
          </p:cNvPr>
          <p:cNvSpPr txBox="1"/>
          <p:nvPr/>
        </p:nvSpPr>
        <p:spPr>
          <a:xfrm>
            <a:off x="2718914" y="207748"/>
            <a:ext cx="6429983" cy="584775"/>
          </a:xfrm>
          <a:prstGeom prst="rect">
            <a:avLst/>
          </a:prstGeom>
          <a:noFill/>
        </p:spPr>
        <p:txBody>
          <a:bodyPr wrap="square" rtlCol="0">
            <a:spAutoFit/>
          </a:bodyPr>
          <a:lstStyle/>
          <a:p>
            <a:pPr algn="ctr"/>
            <a:r>
              <a:rPr lang="en-IN" sz="3200" b="1" spc="-5" dirty="0">
                <a:latin typeface="Times New Roman"/>
                <a:cs typeface="Times New Roman"/>
              </a:rPr>
              <a:t>De</a:t>
            </a:r>
            <a:r>
              <a:rPr lang="en-IN" sz="3200" b="1" spc="10" dirty="0">
                <a:latin typeface="Times New Roman"/>
                <a:cs typeface="Times New Roman"/>
              </a:rPr>
              <a:t>c</a:t>
            </a:r>
            <a:r>
              <a:rPr lang="en-IN" sz="3200" b="1" dirty="0">
                <a:latin typeface="Times New Roman"/>
                <a:cs typeface="Times New Roman"/>
              </a:rPr>
              <a:t>lar</a:t>
            </a:r>
            <a:r>
              <a:rPr lang="en-IN" sz="3200" b="1" spc="10" dirty="0">
                <a:latin typeface="Times New Roman"/>
                <a:cs typeface="Times New Roman"/>
              </a:rPr>
              <a:t>a</a:t>
            </a:r>
            <a:r>
              <a:rPr lang="en-IN" sz="3200" b="1" dirty="0">
                <a:latin typeface="Times New Roman"/>
                <a:cs typeface="Times New Roman"/>
              </a:rPr>
              <a:t>tion</a:t>
            </a:r>
            <a:r>
              <a:rPr lang="en-IN" sz="3200" b="1" spc="-45" dirty="0">
                <a:latin typeface="Times New Roman"/>
                <a:cs typeface="Times New Roman"/>
              </a:rPr>
              <a:t> </a:t>
            </a:r>
            <a:r>
              <a:rPr lang="en-IN" sz="3200" b="1" dirty="0">
                <a:latin typeface="Times New Roman"/>
                <a:cs typeface="Times New Roman"/>
              </a:rPr>
              <a:t>of a </a:t>
            </a:r>
            <a:r>
              <a:rPr lang="en-IN" sz="3200" b="1" spc="-5" dirty="0">
                <a:latin typeface="Times New Roman"/>
                <a:cs typeface="Times New Roman"/>
              </a:rPr>
              <a:t>string</a:t>
            </a:r>
            <a:endParaRPr lang="en-IN" sz="3200" dirty="0"/>
          </a:p>
        </p:txBody>
      </p:sp>
    </p:spTree>
    <p:extLst>
      <p:ext uri="{BB962C8B-B14F-4D97-AF65-F5344CB8AC3E}">
        <p14:creationId xmlns:p14="http://schemas.microsoft.com/office/powerpoint/2010/main" val="493729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722020" y="778949"/>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123" y="1532187"/>
            <a:ext cx="5743432" cy="430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txBox="1">
            <a:spLocks/>
          </p:cNvSpPr>
          <p:nvPr/>
        </p:nvSpPr>
        <p:spPr>
          <a:xfrm>
            <a:off x="6163901" y="1959950"/>
            <a:ext cx="82296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a:t>Output</a:t>
            </a:r>
          </a:p>
        </p:txBody>
      </p:sp>
      <p:sp>
        <p:nvSpPr>
          <p:cNvPr id="15" name="Content Placeholder 2"/>
          <p:cNvSpPr txBox="1">
            <a:spLocks/>
          </p:cNvSpPr>
          <p:nvPr/>
        </p:nvSpPr>
        <p:spPr>
          <a:xfrm>
            <a:off x="6096001" y="2444217"/>
            <a:ext cx="3431263" cy="28225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None/>
            </a:pPr>
            <a:r>
              <a:rPr lang="en-US" altLang="en-US" dirty="0"/>
              <a:t>2,3,4,5,6,7,8,9,10,11,12,13,14,15</a:t>
            </a:r>
          </a:p>
          <a:p>
            <a:endParaRPr lang="en-US" altLang="en-US" dirty="0"/>
          </a:p>
        </p:txBody>
      </p:sp>
    </p:spTree>
    <p:extLst>
      <p:ext uri="{BB962C8B-B14F-4D97-AF65-F5344CB8AC3E}">
        <p14:creationId xmlns:p14="http://schemas.microsoft.com/office/powerpoint/2010/main" val="2338666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000" y="73536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a:xfrm>
            <a:off x="2039512" y="1637833"/>
            <a:ext cx="7433431" cy="319461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Edit same program, get two numbers input from user, then make a loop between these numbers.</a:t>
            </a:r>
          </a:p>
          <a:p>
            <a:pPr>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Ex:</a:t>
            </a:r>
          </a:p>
          <a:p>
            <a:pPr>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Please input two numbers: 5 20</a:t>
            </a:r>
          </a:p>
          <a:p>
            <a:pPr>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5,6,7,8,9,10,11,12,13,14,15,16,17,18,19,20</a:t>
            </a:r>
          </a:p>
        </p:txBody>
      </p:sp>
    </p:spTree>
    <p:extLst>
      <p:ext uri="{BB962C8B-B14F-4D97-AF65-F5344CB8AC3E}">
        <p14:creationId xmlns:p14="http://schemas.microsoft.com/office/powerpoint/2010/main" val="579345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88423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a:xfrm>
            <a:off x="2141955" y="1463726"/>
            <a:ext cx="7702181" cy="4428321"/>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void main()</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start, end</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Plzz</a:t>
            </a:r>
            <a:r>
              <a:rPr lang="en-US" dirty="0">
                <a:latin typeface="Times New Roman" panose="02020603050405020304" pitchFamily="18" charset="0"/>
                <a:cs typeface="Times New Roman" panose="02020603050405020304" pitchFamily="18" charset="0"/>
              </a:rPr>
              <a:t> input two numbers:”);</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 start, end);</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 (start, end);</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x,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y)</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for(</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a=x;   a&lt;=y;   a++)</a:t>
            </a: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(“%d,”, a);</a:t>
            </a:r>
          </a:p>
          <a:p>
            <a:pPr>
              <a:buFont typeface="Arial" charset="0"/>
              <a:buNone/>
              <a:defRPr/>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1619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81170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Title 1"/>
          <p:cNvSpPr txBox="1">
            <a:spLocks/>
          </p:cNvSpPr>
          <p:nvPr/>
        </p:nvSpPr>
        <p:spPr>
          <a:xfrm>
            <a:off x="2044574" y="1743555"/>
            <a:ext cx="8229600" cy="64656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3600" dirty="0">
                <a:latin typeface="Times New Roman" panose="02020603050405020304" pitchFamily="18" charset="0"/>
                <a:cs typeface="Times New Roman" panose="02020603050405020304" pitchFamily="18" charset="0"/>
              </a:rPr>
              <a:t>Type-3</a:t>
            </a:r>
          </a:p>
        </p:txBody>
      </p:sp>
      <p:sp>
        <p:nvSpPr>
          <p:cNvPr id="13" name="Content Placeholder 2"/>
          <p:cNvSpPr txBox="1">
            <a:spLocks/>
          </p:cNvSpPr>
          <p:nvPr/>
        </p:nvSpPr>
        <p:spPr>
          <a:xfrm>
            <a:off x="1845398" y="2017133"/>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Font typeface="Arial" panose="020B0604020202020204" pitchFamily="34" charset="0"/>
              <a:buNone/>
            </a:pPr>
            <a:endParaRPr lang="en-US" altLang="en-US" sz="6600" dirty="0"/>
          </a:p>
          <a:p>
            <a:pPr algn="ctr">
              <a:buFont typeface="Arial" panose="020B0604020202020204" pitchFamily="34" charset="0"/>
              <a:buNone/>
            </a:pPr>
            <a:r>
              <a:rPr lang="en-US" altLang="en-US" sz="4000" dirty="0" err="1">
                <a:latin typeface="Times New Roman" panose="02020603050405020304" pitchFamily="18" charset="0"/>
                <a:cs typeface="Times New Roman" panose="02020603050405020304" pitchFamily="18" charset="0"/>
              </a:rPr>
              <a:t>int</a:t>
            </a:r>
            <a:r>
              <a:rPr lang="en-US" altLang="en-US" sz="4000" dirty="0">
                <a:latin typeface="Times New Roman" panose="02020603050405020304" pitchFamily="18" charset="0"/>
                <a:cs typeface="Times New Roman" panose="02020603050405020304" pitchFamily="18" charset="0"/>
              </a:rPr>
              <a:t> function(void)</a:t>
            </a:r>
          </a:p>
          <a:p>
            <a:pPr>
              <a:buFont typeface="Arial" panose="020B0604020202020204" pitchFamily="34" charset="0"/>
              <a:buNone/>
            </a:pPr>
            <a:endParaRPr lang="en-US" altLang="en-US" sz="4000" dirty="0"/>
          </a:p>
        </p:txBody>
      </p:sp>
    </p:spTree>
    <p:extLst>
      <p:ext uri="{BB962C8B-B14F-4D97-AF65-F5344CB8AC3E}">
        <p14:creationId xmlns:p14="http://schemas.microsoft.com/office/powerpoint/2010/main" val="3824905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88423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5260" y="1506148"/>
            <a:ext cx="5714763" cy="428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1660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3" name="Content Placeholder 2"/>
          <p:cNvSpPr txBox="1">
            <a:spLocks/>
          </p:cNvSpPr>
          <p:nvPr/>
        </p:nvSpPr>
        <p:spPr>
          <a:xfrm>
            <a:off x="1890463" y="1444661"/>
            <a:ext cx="8053259" cy="434563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sum(void);</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void main()</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a=sum();</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(“Sum is %d”, a);</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sum(void)</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x=2, y=3, z;</a:t>
            </a:r>
          </a:p>
          <a:p>
            <a:pPr>
              <a:buFont typeface="Arial" charset="0"/>
              <a:buNone/>
              <a:defRPr/>
            </a:pPr>
            <a:r>
              <a:rPr lang="en-US" b="1" dirty="0">
                <a:latin typeface="Times New Roman" panose="02020603050405020304" pitchFamily="18" charset="0"/>
                <a:cs typeface="Times New Roman" panose="02020603050405020304" pitchFamily="18" charset="0"/>
              </a:rPr>
              <a:t>	z=</a:t>
            </a:r>
            <a:r>
              <a:rPr lang="en-US" b="1" dirty="0" err="1">
                <a:latin typeface="Times New Roman" panose="02020603050405020304" pitchFamily="18" charset="0"/>
                <a:cs typeface="Times New Roman" panose="02020603050405020304" pitchFamily="18" charset="0"/>
              </a:rPr>
              <a:t>x+y</a:t>
            </a:r>
            <a:r>
              <a:rPr lang="en-US" b="1" dirty="0">
                <a:latin typeface="Times New Roman" panose="02020603050405020304" pitchFamily="18" charset="0"/>
                <a:cs typeface="Times New Roman" panose="02020603050405020304" pitchFamily="18" charset="0"/>
              </a:rPr>
              <a:t>;</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	return(z);</a:t>
            </a:r>
          </a:p>
          <a:p>
            <a:pPr>
              <a:buFont typeface="Arial" charset="0"/>
              <a:buNone/>
              <a:defRPr/>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2834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966755"/>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5" name="Content Placeholder 2"/>
          <p:cNvSpPr txBox="1">
            <a:spLocks/>
          </p:cNvSpPr>
          <p:nvPr/>
        </p:nvSpPr>
        <p:spPr bwMode="auto">
          <a:xfrm>
            <a:off x="1980998" y="1556944"/>
            <a:ext cx="6749024" cy="433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defRPr/>
            </a:pPr>
            <a:r>
              <a:rPr lang="en-US" sz="1400" dirty="0">
                <a:solidFill>
                  <a:sysClr val="windowText" lastClr="000000"/>
                </a:solidFill>
                <a:latin typeface="Calibri"/>
              </a:rPr>
              <a:t>#include&lt;</a:t>
            </a:r>
            <a:r>
              <a:rPr lang="en-US" sz="1400" dirty="0" err="1">
                <a:solidFill>
                  <a:sysClr val="windowText" lastClr="000000"/>
                </a:solidFill>
                <a:latin typeface="Calibri"/>
              </a:rPr>
              <a:t>conio.h</a:t>
            </a:r>
            <a:r>
              <a:rPr lang="en-US" sz="1400" dirty="0">
                <a:solidFill>
                  <a:sysClr val="windowText" lastClr="000000"/>
                </a:solidFill>
                <a:latin typeface="Calibri"/>
              </a:rPr>
              <a:t>&gt;</a:t>
            </a:r>
          </a:p>
          <a:p>
            <a:pPr>
              <a:buNone/>
              <a:defRPr/>
            </a:pPr>
            <a:r>
              <a:rPr lang="en-US" sz="1400" dirty="0">
                <a:solidFill>
                  <a:sysClr val="windowText" lastClr="000000"/>
                </a:solidFill>
                <a:latin typeface="Calibri"/>
              </a:rPr>
              <a:t>#include&lt;</a:t>
            </a:r>
            <a:r>
              <a:rPr lang="en-US" sz="1400" dirty="0" err="1">
                <a:solidFill>
                  <a:sysClr val="windowText" lastClr="000000"/>
                </a:solidFill>
                <a:latin typeface="Calibri"/>
              </a:rPr>
              <a:t>stdio.h</a:t>
            </a:r>
            <a:r>
              <a:rPr lang="en-US" sz="1400" dirty="0">
                <a:solidFill>
                  <a:sysClr val="windowText" lastClr="000000"/>
                </a:solidFill>
                <a:latin typeface="Calibri"/>
              </a:rPr>
              <a:t>&gt;</a:t>
            </a:r>
          </a:p>
          <a:p>
            <a:pPr>
              <a:buNone/>
              <a:defRPr/>
            </a:pPr>
            <a:endParaRPr lang="en-US" sz="1400" dirty="0">
              <a:solidFill>
                <a:sysClr val="windowText" lastClr="000000"/>
              </a:solidFill>
              <a:latin typeface="Calibri"/>
            </a:endParaRPr>
          </a:p>
          <a:p>
            <a:pPr>
              <a:buNone/>
              <a:defRPr/>
            </a:pPr>
            <a:r>
              <a:rPr lang="en-US" sz="1400" b="1" dirty="0" err="1">
                <a:solidFill>
                  <a:sysClr val="windowText" lastClr="000000"/>
                </a:solidFill>
                <a:latin typeface="Calibri"/>
              </a:rPr>
              <a:t>int</a:t>
            </a:r>
            <a:r>
              <a:rPr lang="en-US" sz="1400" b="1" dirty="0">
                <a:solidFill>
                  <a:sysClr val="windowText" lastClr="000000"/>
                </a:solidFill>
                <a:latin typeface="Calibri"/>
              </a:rPr>
              <a:t>  sum(void);</a:t>
            </a:r>
          </a:p>
          <a:p>
            <a:pPr>
              <a:buNone/>
              <a:defRPr/>
            </a:pPr>
            <a:endParaRPr lang="en-US" sz="1400" dirty="0">
              <a:solidFill>
                <a:sysClr val="windowText" lastClr="000000"/>
              </a:solidFill>
              <a:latin typeface="Calibri"/>
            </a:endParaRPr>
          </a:p>
          <a:p>
            <a:pPr>
              <a:buNone/>
              <a:defRPr/>
            </a:pPr>
            <a:r>
              <a:rPr lang="en-US" sz="1400" dirty="0">
                <a:solidFill>
                  <a:sysClr val="windowText" lastClr="000000"/>
                </a:solidFill>
                <a:latin typeface="Calibri"/>
              </a:rPr>
              <a:t>void main()</a:t>
            </a:r>
          </a:p>
          <a:p>
            <a:pPr>
              <a:buNone/>
              <a:defRPr/>
            </a:pPr>
            <a:r>
              <a:rPr lang="en-US" sz="1400" dirty="0">
                <a:solidFill>
                  <a:sysClr val="windowText" lastClr="000000"/>
                </a:solidFill>
                <a:latin typeface="Calibri"/>
              </a:rPr>
              <a:t>	{</a:t>
            </a:r>
          </a:p>
          <a:p>
            <a:pPr>
              <a:buNone/>
              <a:defRPr/>
            </a:pPr>
            <a:r>
              <a:rPr lang="en-US" sz="1400" dirty="0">
                <a:solidFill>
                  <a:sysClr val="windowText" lastClr="000000"/>
                </a:solidFill>
                <a:latin typeface="Calibri"/>
              </a:rPr>
              <a:t>	</a:t>
            </a:r>
            <a:r>
              <a:rPr lang="en-US" sz="1400" dirty="0" err="1">
                <a:solidFill>
                  <a:sysClr val="windowText" lastClr="000000"/>
                </a:solidFill>
                <a:latin typeface="Calibri"/>
              </a:rPr>
              <a:t>clrscr</a:t>
            </a:r>
            <a:r>
              <a:rPr lang="en-US" sz="1400" dirty="0">
                <a:solidFill>
                  <a:sysClr val="windowText" lastClr="000000"/>
                </a:solidFill>
                <a:latin typeface="Calibri"/>
              </a:rPr>
              <a:t>();</a:t>
            </a:r>
          </a:p>
          <a:p>
            <a:pPr>
              <a:buNone/>
              <a:defRPr/>
            </a:pPr>
            <a:r>
              <a:rPr lang="en-US" sz="1400" dirty="0">
                <a:solidFill>
                  <a:sysClr val="windowText" lastClr="000000"/>
                </a:solidFill>
                <a:latin typeface="Calibri"/>
              </a:rPr>
              <a:t>	</a:t>
            </a:r>
            <a:r>
              <a:rPr lang="en-US" sz="1400" dirty="0" err="1">
                <a:solidFill>
                  <a:sysClr val="windowText" lastClr="000000"/>
                </a:solidFill>
                <a:latin typeface="Calibri"/>
              </a:rPr>
              <a:t>int</a:t>
            </a:r>
            <a:r>
              <a:rPr lang="en-US" sz="1400" dirty="0">
                <a:solidFill>
                  <a:sysClr val="windowText" lastClr="000000"/>
                </a:solidFill>
                <a:latin typeface="Calibri"/>
              </a:rPr>
              <a:t> a;</a:t>
            </a:r>
          </a:p>
          <a:p>
            <a:pPr>
              <a:buNone/>
              <a:defRPr/>
            </a:pPr>
            <a:r>
              <a:rPr lang="en-US" sz="1400" dirty="0">
                <a:solidFill>
                  <a:sysClr val="windowText" lastClr="000000"/>
                </a:solidFill>
                <a:latin typeface="Calibri"/>
              </a:rPr>
              <a:t>	</a:t>
            </a:r>
          </a:p>
          <a:p>
            <a:pPr>
              <a:buNone/>
              <a:defRPr/>
            </a:pPr>
            <a:r>
              <a:rPr lang="en-US" sz="1400" dirty="0">
                <a:solidFill>
                  <a:sysClr val="windowText" lastClr="000000"/>
                </a:solidFill>
                <a:latin typeface="Calibri"/>
              </a:rPr>
              <a:t>	a=sum();</a:t>
            </a:r>
          </a:p>
          <a:p>
            <a:pPr>
              <a:buNone/>
              <a:defRPr/>
            </a:pPr>
            <a:r>
              <a:rPr lang="en-US" sz="1400" dirty="0">
                <a:solidFill>
                  <a:sysClr val="windowText" lastClr="000000"/>
                </a:solidFill>
                <a:latin typeface="Calibri"/>
              </a:rPr>
              <a:t>		</a:t>
            </a:r>
            <a:r>
              <a:rPr lang="en-US" sz="1400" dirty="0" err="1">
                <a:solidFill>
                  <a:sysClr val="windowText" lastClr="000000"/>
                </a:solidFill>
                <a:latin typeface="Calibri"/>
              </a:rPr>
              <a:t>printf</a:t>
            </a:r>
            <a:r>
              <a:rPr lang="en-US" sz="1400" dirty="0">
                <a:solidFill>
                  <a:sysClr val="windowText" lastClr="000000"/>
                </a:solidFill>
                <a:latin typeface="Calibri"/>
              </a:rPr>
              <a:t>(“Sum is %d”, a);</a:t>
            </a:r>
          </a:p>
          <a:p>
            <a:pPr>
              <a:buNone/>
              <a:defRPr/>
            </a:pPr>
            <a:r>
              <a:rPr lang="en-US" sz="1400" dirty="0">
                <a:solidFill>
                  <a:sysClr val="windowText" lastClr="000000"/>
                </a:solidFill>
                <a:latin typeface="Calibri"/>
              </a:rPr>
              <a:t>		</a:t>
            </a:r>
            <a:r>
              <a:rPr lang="en-US" sz="1400" dirty="0" err="1">
                <a:solidFill>
                  <a:sysClr val="windowText" lastClr="000000"/>
                </a:solidFill>
                <a:latin typeface="Calibri"/>
              </a:rPr>
              <a:t>getch</a:t>
            </a:r>
            <a:r>
              <a:rPr lang="en-US" sz="1400" dirty="0">
                <a:solidFill>
                  <a:sysClr val="windowText" lastClr="000000"/>
                </a:solidFill>
                <a:latin typeface="Calibri"/>
              </a:rPr>
              <a:t>();</a:t>
            </a:r>
          </a:p>
          <a:p>
            <a:pPr>
              <a:buNone/>
              <a:defRPr/>
            </a:pPr>
            <a:r>
              <a:rPr lang="en-US" sz="1400" dirty="0">
                <a:solidFill>
                  <a:sysClr val="windowText" lastClr="000000"/>
                </a:solidFill>
                <a:latin typeface="Calibri"/>
              </a:rPr>
              <a:t>	</a:t>
            </a:r>
          </a:p>
          <a:p>
            <a:pPr>
              <a:buNone/>
              <a:defRPr/>
            </a:pPr>
            <a:r>
              <a:rPr lang="en-US" sz="1400" dirty="0">
                <a:solidFill>
                  <a:sysClr val="windowText" lastClr="000000"/>
                </a:solidFill>
                <a:latin typeface="Calibri"/>
              </a:rPr>
              <a:t>	}</a:t>
            </a:r>
          </a:p>
          <a:p>
            <a:pPr>
              <a:buNone/>
              <a:defRPr/>
            </a:pPr>
            <a:endParaRPr lang="en-US" sz="1400" dirty="0">
              <a:solidFill>
                <a:sysClr val="windowText" lastClr="000000"/>
              </a:solidFill>
              <a:latin typeface="Calibri"/>
            </a:endParaRPr>
          </a:p>
          <a:p>
            <a:pPr>
              <a:buNone/>
              <a:defRPr/>
            </a:pPr>
            <a:r>
              <a:rPr lang="en-US" sz="1400" b="1" dirty="0" err="1">
                <a:solidFill>
                  <a:sysClr val="windowText" lastClr="000000"/>
                </a:solidFill>
                <a:latin typeface="Calibri"/>
              </a:rPr>
              <a:t>int</a:t>
            </a:r>
            <a:r>
              <a:rPr lang="en-US" sz="1400" b="1" dirty="0">
                <a:solidFill>
                  <a:sysClr val="windowText" lastClr="000000"/>
                </a:solidFill>
                <a:latin typeface="Calibri"/>
              </a:rPr>
              <a:t> sum(void)</a:t>
            </a:r>
          </a:p>
          <a:p>
            <a:pPr>
              <a:buNone/>
              <a:defRPr/>
            </a:pPr>
            <a:r>
              <a:rPr lang="en-US" sz="1400" b="1" dirty="0">
                <a:solidFill>
                  <a:sysClr val="windowText" lastClr="000000"/>
                </a:solidFill>
                <a:latin typeface="Calibri"/>
              </a:rPr>
              <a:t>	{</a:t>
            </a:r>
          </a:p>
          <a:p>
            <a:pPr>
              <a:buNone/>
              <a:defRPr/>
            </a:pPr>
            <a:r>
              <a:rPr lang="en-US" sz="1400" b="1" dirty="0">
                <a:solidFill>
                  <a:sysClr val="windowText" lastClr="000000"/>
                </a:solidFill>
                <a:latin typeface="Calibri"/>
              </a:rPr>
              <a:t>	</a:t>
            </a:r>
            <a:r>
              <a:rPr lang="en-US" sz="1400" b="1" dirty="0" err="1">
                <a:solidFill>
                  <a:sysClr val="windowText" lastClr="000000"/>
                </a:solidFill>
                <a:latin typeface="Calibri"/>
              </a:rPr>
              <a:t>int</a:t>
            </a:r>
            <a:r>
              <a:rPr lang="en-US" sz="1400" b="1" dirty="0">
                <a:solidFill>
                  <a:sysClr val="windowText" lastClr="000000"/>
                </a:solidFill>
                <a:latin typeface="Calibri"/>
              </a:rPr>
              <a:t> x=2, y=3, z;</a:t>
            </a:r>
          </a:p>
          <a:p>
            <a:pPr>
              <a:buNone/>
              <a:defRPr/>
            </a:pPr>
            <a:r>
              <a:rPr lang="en-US" sz="1400" b="1" dirty="0">
                <a:solidFill>
                  <a:sysClr val="windowText" lastClr="000000"/>
                </a:solidFill>
                <a:latin typeface="Calibri"/>
              </a:rPr>
              <a:t>	z=</a:t>
            </a:r>
            <a:r>
              <a:rPr lang="en-US" sz="1400" b="1" dirty="0" err="1">
                <a:solidFill>
                  <a:sysClr val="windowText" lastClr="000000"/>
                </a:solidFill>
                <a:latin typeface="Calibri"/>
              </a:rPr>
              <a:t>x+y</a:t>
            </a:r>
            <a:r>
              <a:rPr lang="en-US" sz="1400" b="1" dirty="0">
                <a:solidFill>
                  <a:sysClr val="windowText" lastClr="000000"/>
                </a:solidFill>
                <a:latin typeface="Calibri"/>
              </a:rPr>
              <a:t>;</a:t>
            </a:r>
          </a:p>
          <a:p>
            <a:pPr>
              <a:buNone/>
              <a:defRPr/>
            </a:pPr>
            <a:r>
              <a:rPr lang="en-US" sz="1400" b="1" dirty="0">
                <a:solidFill>
                  <a:sysClr val="windowText" lastClr="000000"/>
                </a:solidFill>
                <a:latin typeface="Calibri"/>
              </a:rPr>
              <a:t>	</a:t>
            </a:r>
          </a:p>
          <a:p>
            <a:pPr>
              <a:buNone/>
              <a:defRPr/>
            </a:pPr>
            <a:r>
              <a:rPr lang="en-US" sz="1400" b="1" dirty="0">
                <a:solidFill>
                  <a:sysClr val="windowText" lastClr="000000"/>
                </a:solidFill>
                <a:latin typeface="Calibri"/>
              </a:rPr>
              <a:t>	return(z);</a:t>
            </a:r>
          </a:p>
          <a:p>
            <a:pPr>
              <a:buNone/>
              <a:defRPr/>
            </a:pPr>
            <a:r>
              <a:rPr lang="en-US" sz="1400" b="1" dirty="0">
                <a:solidFill>
                  <a:sysClr val="windowText" lastClr="000000"/>
                </a:solidFill>
                <a:latin typeface="Calibri"/>
              </a:rPr>
              <a:t>	}</a:t>
            </a:r>
          </a:p>
        </p:txBody>
      </p:sp>
      <p:cxnSp>
        <p:nvCxnSpPr>
          <p:cNvPr id="16" name="Elbow Connector 15"/>
          <p:cNvCxnSpPr/>
          <p:nvPr/>
        </p:nvCxnSpPr>
        <p:spPr>
          <a:xfrm rot="16200000" flipV="1">
            <a:off x="1719000" y="4267068"/>
            <a:ext cx="1904456" cy="447550"/>
          </a:xfrm>
          <a:prstGeom prst="bentConnector3">
            <a:avLst>
              <a:gd name="adj1" fmla="val 50000"/>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788466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540199"/>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sz="2000"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Title 1"/>
          <p:cNvSpPr txBox="1">
            <a:spLocks/>
          </p:cNvSpPr>
          <p:nvPr/>
        </p:nvSpPr>
        <p:spPr>
          <a:xfrm>
            <a:off x="1980998" y="1546413"/>
            <a:ext cx="82296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1800" b="1" dirty="0"/>
              <a:t>Return Keyword</a:t>
            </a:r>
          </a:p>
        </p:txBody>
      </p:sp>
      <p:sp>
        <p:nvSpPr>
          <p:cNvPr id="13" name="Content Placeholder 2"/>
          <p:cNvSpPr txBox="1">
            <a:spLocks/>
          </p:cNvSpPr>
          <p:nvPr/>
        </p:nvSpPr>
        <p:spPr>
          <a:xfrm>
            <a:off x="1980998" y="1832994"/>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In functions, where we return any value, we usually use a keyword “return”, and the value, which is to be returned is written inside braces, shown after return.</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Example: return(z);</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The above statement will pass the value of z to the left side variable of calling function.</a:t>
            </a:r>
          </a:p>
          <a:p>
            <a:pPr marL="342900" indent="-342900">
              <a:lnSpc>
                <a:spcPct val="150000"/>
              </a:lnSpc>
              <a:buFont typeface="Wingdings" panose="05000000000000000000" pitchFamily="2" charset="2"/>
              <a:buChar char="Ø"/>
            </a:pPr>
            <a:r>
              <a:rPr lang="en-US" altLang="en-US" sz="2000" dirty="0" err="1">
                <a:latin typeface="Times New Roman" panose="02020603050405020304" pitchFamily="18" charset="0"/>
                <a:cs typeface="Times New Roman" panose="02020603050405020304" pitchFamily="18" charset="0"/>
              </a:rPr>
              <a:t>ie</a:t>
            </a:r>
            <a:r>
              <a:rPr lang="en-US" altLang="en-US" sz="2000" dirty="0">
                <a:latin typeface="Times New Roman" panose="02020603050405020304" pitchFamily="18" charset="0"/>
                <a:cs typeface="Times New Roman" panose="02020603050405020304" pitchFamily="18" charset="0"/>
              </a:rPr>
              <a:t>: a=sum();</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Hence the value in z, which is 5 in our program is passed to a.</a:t>
            </a:r>
          </a:p>
        </p:txBody>
      </p:sp>
    </p:spTree>
    <p:extLst>
      <p:ext uri="{BB962C8B-B14F-4D97-AF65-F5344CB8AC3E}">
        <p14:creationId xmlns:p14="http://schemas.microsoft.com/office/powerpoint/2010/main" val="3605210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893284"/>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ctr">
              <a:lnSpc>
                <a:spcPct val="115000"/>
              </a:lnSpc>
            </a:pPr>
            <a:endParaRPr dirty="0">
              <a:latin typeface="Calibri"/>
              <a:ea typeface="Calibri"/>
              <a:cs typeface="Calibri"/>
              <a:sym typeface="Calibri"/>
            </a:endParaRPr>
          </a:p>
          <a:p>
            <a:pPr algn="ctr">
              <a:spcBef>
                <a:spcPts val="1000"/>
              </a:spcBef>
            </a:pPr>
            <a:endParaRPr lang="en-US" b="1"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Title 1"/>
          <p:cNvSpPr txBox="1">
            <a:spLocks/>
          </p:cNvSpPr>
          <p:nvPr/>
        </p:nvSpPr>
        <p:spPr>
          <a:xfrm>
            <a:off x="2053427" y="1529541"/>
            <a:ext cx="82296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2800" dirty="0">
                <a:latin typeface="Times New Roman" panose="02020603050405020304" pitchFamily="18" charset="0"/>
                <a:cs typeface="Times New Roman" panose="02020603050405020304" pitchFamily="18" charset="0"/>
              </a:rPr>
              <a:t>Type-4</a:t>
            </a:r>
          </a:p>
        </p:txBody>
      </p:sp>
      <p:sp>
        <p:nvSpPr>
          <p:cNvPr id="21" name="Content Placeholder 2"/>
          <p:cNvSpPr txBox="1">
            <a:spLocks/>
          </p:cNvSpPr>
          <p:nvPr/>
        </p:nvSpPr>
        <p:spPr>
          <a:xfrm>
            <a:off x="1980999" y="2091351"/>
            <a:ext cx="8302028" cy="344031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None/>
            </a:pPr>
            <a:r>
              <a:rPr lang="en-US" altLang="en-US" sz="2800" dirty="0">
                <a:solidFill>
                  <a:srgbClr val="FF0000"/>
                </a:solidFill>
                <a:latin typeface="Times New Roman" panose="02020603050405020304" pitchFamily="18" charset="0"/>
                <a:cs typeface="Times New Roman" panose="02020603050405020304" pitchFamily="18" charset="0"/>
              </a:rPr>
              <a:t>Returns a value.  </a:t>
            </a:r>
          </a:p>
          <a:p>
            <a:pPr algn="ctr">
              <a:buFont typeface="Arial" panose="020B0604020202020204" pitchFamily="34" charset="0"/>
              <a:buNone/>
            </a:pPr>
            <a:endParaRPr lang="en-US" altLang="en-US" sz="28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altLang="en-US" sz="28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altLang="en-US" sz="28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en-US" sz="3600" dirty="0" err="1">
                <a:latin typeface="Times New Roman" panose="02020603050405020304" pitchFamily="18" charset="0"/>
                <a:cs typeface="Times New Roman" panose="02020603050405020304" pitchFamily="18" charset="0"/>
              </a:rPr>
              <a:t>int</a:t>
            </a:r>
            <a:r>
              <a:rPr lang="en-US" altLang="en-US" sz="3600" dirty="0">
                <a:latin typeface="Times New Roman" panose="02020603050405020304" pitchFamily="18" charset="0"/>
                <a:cs typeface="Times New Roman" panose="02020603050405020304" pitchFamily="18" charset="0"/>
              </a:rPr>
              <a:t> function(</a:t>
            </a:r>
            <a:r>
              <a:rPr lang="en-US" altLang="en-US" sz="3600" dirty="0" err="1">
                <a:latin typeface="Times New Roman" panose="02020603050405020304" pitchFamily="18" charset="0"/>
                <a:cs typeface="Times New Roman" panose="02020603050405020304" pitchFamily="18" charset="0"/>
              </a:rPr>
              <a:t>int</a:t>
            </a:r>
            <a:r>
              <a:rPr lang="en-US" altLang="en-US" sz="3600" dirty="0">
                <a:latin typeface="Times New Roman" panose="02020603050405020304" pitchFamily="18" charset="0"/>
                <a:cs typeface="Times New Roman" panose="02020603050405020304" pitchFamily="18" charset="0"/>
              </a:rPr>
              <a:t>)</a:t>
            </a:r>
          </a:p>
          <a:p>
            <a:pPr>
              <a:buFont typeface="Arial" panose="020B0604020202020204" pitchFamily="34" charset="0"/>
              <a:buNone/>
            </a:pPr>
            <a:endParaRPr lang="en-US" altLang="en-US" sz="2800"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2800"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800" dirty="0">
                <a:solidFill>
                  <a:srgbClr val="FF0000"/>
                </a:solidFill>
                <a:latin typeface="Times New Roman" panose="02020603050405020304" pitchFamily="18" charset="0"/>
                <a:cs typeface="Times New Roman" panose="02020603050405020304" pitchFamily="18" charset="0"/>
              </a:rPr>
              <a:t>					Passes the argument(s).</a:t>
            </a:r>
          </a:p>
        </p:txBody>
      </p:sp>
      <p:cxnSp>
        <p:nvCxnSpPr>
          <p:cNvPr id="22" name="Straight Arrow Connector 21"/>
          <p:cNvCxnSpPr/>
          <p:nvPr/>
        </p:nvCxnSpPr>
        <p:spPr>
          <a:xfrm>
            <a:off x="4258928" y="2548992"/>
            <a:ext cx="542427" cy="15160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H="1" flipV="1">
            <a:off x="7152345" y="4362027"/>
            <a:ext cx="419371" cy="9687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68375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a:p>
            <a:pPr algn="ctr">
              <a:spcBef>
                <a:spcPts val="1000"/>
              </a:spcBef>
            </a:pPr>
            <a:endParaRPr lang="en-US" b="1"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a:xfrm>
            <a:off x="1980998" y="1516122"/>
            <a:ext cx="8229600" cy="6858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t>#</a:t>
            </a:r>
            <a:r>
              <a:rPr lang="en-US" sz="1200" dirty="0"/>
              <a:t>include&lt;</a:t>
            </a:r>
            <a:r>
              <a:rPr lang="en-US" sz="1200" dirty="0" err="1"/>
              <a:t>conio.h</a:t>
            </a:r>
            <a:r>
              <a:rPr lang="en-US" sz="1200" dirty="0"/>
              <a:t>&gt;</a:t>
            </a:r>
          </a:p>
          <a:p>
            <a:pPr>
              <a:buFont typeface="Arial" charset="0"/>
              <a:buNone/>
              <a:defRPr/>
            </a:pPr>
            <a:r>
              <a:rPr lang="en-US" sz="1200" dirty="0"/>
              <a:t>#include&lt;</a:t>
            </a:r>
            <a:r>
              <a:rPr lang="en-US" sz="1200" dirty="0" err="1"/>
              <a:t>stdio.h</a:t>
            </a:r>
            <a:r>
              <a:rPr lang="en-US" sz="1200" dirty="0"/>
              <a:t>&gt;</a:t>
            </a:r>
          </a:p>
          <a:p>
            <a:pPr>
              <a:buFont typeface="Arial" charset="0"/>
              <a:buNone/>
              <a:defRPr/>
            </a:pPr>
            <a:endParaRPr lang="en-US" sz="1200" dirty="0"/>
          </a:p>
          <a:p>
            <a:pPr>
              <a:buFont typeface="Arial" charset="0"/>
              <a:buNone/>
              <a:defRPr/>
            </a:pPr>
            <a:r>
              <a:rPr lang="en-US" sz="1200" b="1" dirty="0" err="1"/>
              <a:t>int</a:t>
            </a:r>
            <a:r>
              <a:rPr lang="en-US" sz="1200" b="1" dirty="0"/>
              <a:t>  sum(</a:t>
            </a:r>
            <a:r>
              <a:rPr lang="en-US" sz="1200" b="1" dirty="0" err="1"/>
              <a:t>int</a:t>
            </a:r>
            <a:r>
              <a:rPr lang="en-US" sz="1200" b="1" dirty="0"/>
              <a:t>, </a:t>
            </a:r>
            <a:r>
              <a:rPr lang="en-US" sz="1200" b="1" dirty="0" err="1"/>
              <a:t>int</a:t>
            </a:r>
            <a:r>
              <a:rPr lang="en-US" sz="1200" b="1" dirty="0"/>
              <a:t>);</a:t>
            </a:r>
          </a:p>
          <a:p>
            <a:pPr>
              <a:buFont typeface="Arial" charset="0"/>
              <a:buNone/>
              <a:defRPr/>
            </a:pPr>
            <a:endParaRPr lang="en-US" sz="1200" dirty="0"/>
          </a:p>
          <a:p>
            <a:pPr>
              <a:buFont typeface="Arial" charset="0"/>
              <a:buNone/>
              <a:defRPr/>
            </a:pPr>
            <a:r>
              <a:rPr lang="en-US" sz="1200" dirty="0"/>
              <a:t>void main()</a:t>
            </a:r>
          </a:p>
          <a:p>
            <a:pPr>
              <a:buFont typeface="Arial" charset="0"/>
              <a:buNone/>
              <a:defRPr/>
            </a:pPr>
            <a:r>
              <a:rPr lang="en-US" sz="1200" dirty="0"/>
              <a:t>	{</a:t>
            </a:r>
          </a:p>
          <a:p>
            <a:pPr>
              <a:buFont typeface="Arial" charset="0"/>
              <a:buNone/>
              <a:defRPr/>
            </a:pPr>
            <a:r>
              <a:rPr lang="en-US" sz="1200" dirty="0"/>
              <a:t>	</a:t>
            </a:r>
            <a:r>
              <a:rPr lang="en-US" sz="1200" dirty="0" err="1"/>
              <a:t>clrscr</a:t>
            </a:r>
            <a:r>
              <a:rPr lang="en-US" sz="1200" dirty="0"/>
              <a:t>();</a:t>
            </a:r>
          </a:p>
          <a:p>
            <a:pPr>
              <a:buFont typeface="Arial" charset="0"/>
              <a:buNone/>
              <a:defRPr/>
            </a:pPr>
            <a:r>
              <a:rPr lang="en-US" sz="1200" dirty="0"/>
              <a:t>	</a:t>
            </a:r>
            <a:r>
              <a:rPr lang="en-US" sz="1200" dirty="0" err="1"/>
              <a:t>int</a:t>
            </a:r>
            <a:r>
              <a:rPr lang="en-US" sz="1200" dirty="0"/>
              <a:t> a;</a:t>
            </a:r>
          </a:p>
          <a:p>
            <a:pPr>
              <a:buFont typeface="Arial" charset="0"/>
              <a:buNone/>
              <a:defRPr/>
            </a:pPr>
            <a:r>
              <a:rPr lang="en-US" sz="1200" dirty="0"/>
              <a:t>	</a:t>
            </a:r>
          </a:p>
          <a:p>
            <a:pPr>
              <a:buFont typeface="Arial" charset="0"/>
              <a:buNone/>
              <a:defRPr/>
            </a:pPr>
            <a:r>
              <a:rPr lang="en-US" sz="1200" dirty="0"/>
              <a:t>	a=sum(2,3);</a:t>
            </a:r>
          </a:p>
          <a:p>
            <a:pPr>
              <a:buFont typeface="Arial" charset="0"/>
              <a:buNone/>
              <a:defRPr/>
            </a:pPr>
            <a:r>
              <a:rPr lang="en-US" sz="1200" dirty="0"/>
              <a:t>		</a:t>
            </a:r>
            <a:r>
              <a:rPr lang="en-US" sz="1200" dirty="0" err="1"/>
              <a:t>printf</a:t>
            </a:r>
            <a:r>
              <a:rPr lang="en-US" sz="1200" dirty="0"/>
              <a:t>(“Sum is %d”, a);</a:t>
            </a:r>
          </a:p>
          <a:p>
            <a:pPr>
              <a:buFont typeface="Arial" charset="0"/>
              <a:buNone/>
              <a:defRPr/>
            </a:pPr>
            <a:r>
              <a:rPr lang="en-US" sz="1200" dirty="0"/>
              <a:t>		</a:t>
            </a:r>
            <a:r>
              <a:rPr lang="en-US" sz="1200" dirty="0" err="1"/>
              <a:t>getch</a:t>
            </a:r>
            <a:r>
              <a:rPr lang="en-US" sz="1200" dirty="0"/>
              <a:t>();</a:t>
            </a:r>
          </a:p>
          <a:p>
            <a:pPr>
              <a:buFont typeface="Arial" charset="0"/>
              <a:buNone/>
              <a:defRPr/>
            </a:pPr>
            <a:r>
              <a:rPr lang="en-US" sz="1200" dirty="0"/>
              <a:t>	</a:t>
            </a:r>
          </a:p>
          <a:p>
            <a:pPr>
              <a:buFont typeface="Arial" charset="0"/>
              <a:buNone/>
              <a:defRPr/>
            </a:pPr>
            <a:r>
              <a:rPr lang="en-US" sz="1200" dirty="0"/>
              <a:t>	}</a:t>
            </a:r>
          </a:p>
          <a:p>
            <a:pPr>
              <a:buFont typeface="Arial" charset="0"/>
              <a:buNone/>
              <a:defRPr/>
            </a:pPr>
            <a:endParaRPr lang="en-US" sz="1200" dirty="0"/>
          </a:p>
          <a:p>
            <a:pPr>
              <a:buFont typeface="Arial" charset="0"/>
              <a:buNone/>
              <a:defRPr/>
            </a:pPr>
            <a:r>
              <a:rPr lang="en-US" sz="1200" b="1" dirty="0" err="1"/>
              <a:t>int</a:t>
            </a:r>
            <a:r>
              <a:rPr lang="en-US" sz="1200" b="1" dirty="0"/>
              <a:t> sum(</a:t>
            </a:r>
            <a:r>
              <a:rPr lang="en-US" sz="1200" b="1" dirty="0" err="1"/>
              <a:t>int</a:t>
            </a:r>
            <a:r>
              <a:rPr lang="en-US" sz="1200" b="1" dirty="0"/>
              <a:t> x, </a:t>
            </a:r>
            <a:r>
              <a:rPr lang="en-US" sz="1200" b="1" dirty="0" err="1"/>
              <a:t>int</a:t>
            </a:r>
            <a:r>
              <a:rPr lang="en-US" sz="1200" b="1" dirty="0"/>
              <a:t> y)</a:t>
            </a:r>
          </a:p>
          <a:p>
            <a:pPr>
              <a:buFont typeface="Arial" charset="0"/>
              <a:buNone/>
              <a:defRPr/>
            </a:pPr>
            <a:r>
              <a:rPr lang="en-US" sz="1200" b="1" dirty="0"/>
              <a:t>	{</a:t>
            </a:r>
          </a:p>
          <a:p>
            <a:pPr>
              <a:buFont typeface="Arial" charset="0"/>
              <a:buNone/>
              <a:defRPr/>
            </a:pPr>
            <a:r>
              <a:rPr lang="en-US" sz="1200" b="1" dirty="0"/>
              <a:t>	</a:t>
            </a:r>
          </a:p>
          <a:p>
            <a:pPr>
              <a:buFont typeface="Arial" charset="0"/>
              <a:buNone/>
              <a:defRPr/>
            </a:pPr>
            <a:r>
              <a:rPr lang="en-US" sz="1200" b="1" dirty="0"/>
              <a:t>	z=</a:t>
            </a:r>
            <a:r>
              <a:rPr lang="en-US" sz="1200" b="1" dirty="0" err="1"/>
              <a:t>x+y</a:t>
            </a:r>
            <a:r>
              <a:rPr lang="en-US" sz="1200" b="1" dirty="0"/>
              <a:t>;</a:t>
            </a:r>
          </a:p>
          <a:p>
            <a:pPr>
              <a:buFont typeface="Arial" charset="0"/>
              <a:buNone/>
              <a:defRPr/>
            </a:pPr>
            <a:r>
              <a:rPr lang="en-US" sz="1200" b="1" dirty="0"/>
              <a:t>	</a:t>
            </a:r>
          </a:p>
          <a:p>
            <a:pPr>
              <a:buFont typeface="Arial" charset="0"/>
              <a:buNone/>
              <a:defRPr/>
            </a:pPr>
            <a:r>
              <a:rPr lang="en-US" sz="1200" b="1" dirty="0"/>
              <a:t>	return(z);</a:t>
            </a:r>
          </a:p>
          <a:p>
            <a:pPr>
              <a:buFont typeface="Arial" charset="0"/>
              <a:buNone/>
              <a:defRPr/>
            </a:pPr>
            <a:r>
              <a:rPr lang="en-US" sz="1200" b="1" dirty="0"/>
              <a:t>	}</a:t>
            </a:r>
          </a:p>
        </p:txBody>
      </p:sp>
    </p:spTree>
    <p:extLst>
      <p:ext uri="{BB962C8B-B14F-4D97-AF65-F5344CB8AC3E}">
        <p14:creationId xmlns:p14="http://schemas.microsoft.com/office/powerpoint/2010/main" val="1819544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2C94471-D9C8-0F78-264F-5383E64CBEA3}"/>
              </a:ext>
            </a:extLst>
          </p:cNvPr>
          <p:cNvSpPr>
            <a:spLocks noGrp="1"/>
          </p:cNvSpPr>
          <p:nvPr>
            <p:ph type="sldNum" sz="quarter" idx="12"/>
          </p:nvPr>
        </p:nvSpPr>
        <p:spPr/>
        <p:txBody>
          <a:bodyPr/>
          <a:lstStyle/>
          <a:p>
            <a:fld id="{BD2F25B1-772B-4657-B612-956E12C3ADD2}" type="slidenum">
              <a:rPr lang="en-IN" smtClean="0"/>
              <a:t>6</a:t>
            </a:fld>
            <a:endParaRPr lang="en-IN"/>
          </a:p>
        </p:txBody>
      </p:sp>
      <p:pic>
        <p:nvPicPr>
          <p:cNvPr id="5" name="Picture 4">
            <a:extLst>
              <a:ext uri="{FF2B5EF4-FFF2-40B4-BE49-F238E27FC236}">
                <a16:creationId xmlns:a16="http://schemas.microsoft.com/office/drawing/2014/main" id="{0C081D8C-FCD9-FC63-C47C-C12F0EC2143F}"/>
              </a:ext>
            </a:extLst>
          </p:cNvPr>
          <p:cNvPicPr>
            <a:picLocks noChangeAspect="1"/>
          </p:cNvPicPr>
          <p:nvPr/>
        </p:nvPicPr>
        <p:blipFill>
          <a:blip r:embed="rId3"/>
          <a:stretch>
            <a:fillRect/>
          </a:stretch>
        </p:blipFill>
        <p:spPr>
          <a:xfrm>
            <a:off x="627449" y="964536"/>
            <a:ext cx="10705664" cy="5110861"/>
          </a:xfrm>
          <a:prstGeom prst="rect">
            <a:avLst/>
          </a:prstGeom>
        </p:spPr>
      </p:pic>
      <p:sp>
        <p:nvSpPr>
          <p:cNvPr id="6" name="TextBox 5">
            <a:extLst>
              <a:ext uri="{FF2B5EF4-FFF2-40B4-BE49-F238E27FC236}">
                <a16:creationId xmlns:a16="http://schemas.microsoft.com/office/drawing/2014/main" id="{94C49FCE-C02F-1188-2B19-72F87F97A7FB}"/>
              </a:ext>
            </a:extLst>
          </p:cNvPr>
          <p:cNvSpPr txBox="1"/>
          <p:nvPr/>
        </p:nvSpPr>
        <p:spPr>
          <a:xfrm>
            <a:off x="2718914" y="207748"/>
            <a:ext cx="6429983" cy="584775"/>
          </a:xfrm>
          <a:prstGeom prst="rect">
            <a:avLst/>
          </a:prstGeom>
          <a:noFill/>
        </p:spPr>
        <p:txBody>
          <a:bodyPr wrap="square" rtlCol="0">
            <a:spAutoFit/>
          </a:bodyPr>
          <a:lstStyle/>
          <a:p>
            <a:pPr algn="ctr"/>
            <a:r>
              <a:rPr lang="en-IN" sz="3200" b="1" spc="-5" dirty="0">
                <a:latin typeface="Times New Roman"/>
                <a:cs typeface="Times New Roman"/>
              </a:rPr>
              <a:t>De</a:t>
            </a:r>
            <a:r>
              <a:rPr lang="en-IN" sz="3200" b="1" spc="10" dirty="0">
                <a:latin typeface="Times New Roman"/>
                <a:cs typeface="Times New Roman"/>
              </a:rPr>
              <a:t>c</a:t>
            </a:r>
            <a:r>
              <a:rPr lang="en-IN" sz="3200" b="1" dirty="0">
                <a:latin typeface="Times New Roman"/>
                <a:cs typeface="Times New Roman"/>
              </a:rPr>
              <a:t>lar</a:t>
            </a:r>
            <a:r>
              <a:rPr lang="en-IN" sz="3200" b="1" spc="10" dirty="0">
                <a:latin typeface="Times New Roman"/>
                <a:cs typeface="Times New Roman"/>
              </a:rPr>
              <a:t>a</a:t>
            </a:r>
            <a:r>
              <a:rPr lang="en-IN" sz="3200" b="1" dirty="0">
                <a:latin typeface="Times New Roman"/>
                <a:cs typeface="Times New Roman"/>
              </a:rPr>
              <a:t>tion</a:t>
            </a:r>
            <a:r>
              <a:rPr lang="en-IN" sz="3200" b="1" spc="-45" dirty="0">
                <a:latin typeface="Times New Roman"/>
                <a:cs typeface="Times New Roman"/>
              </a:rPr>
              <a:t> </a:t>
            </a:r>
            <a:r>
              <a:rPr lang="en-IN" sz="3200" b="1" dirty="0">
                <a:latin typeface="Times New Roman"/>
                <a:cs typeface="Times New Roman"/>
              </a:rPr>
              <a:t>of a </a:t>
            </a:r>
            <a:r>
              <a:rPr lang="en-IN" sz="3200" b="1" spc="-5" dirty="0">
                <a:latin typeface="Times New Roman"/>
                <a:cs typeface="Times New Roman"/>
              </a:rPr>
              <a:t>string </a:t>
            </a:r>
            <a:r>
              <a:rPr lang="en-IN" sz="3200" b="1" spc="-5" dirty="0" err="1">
                <a:latin typeface="Times New Roman"/>
                <a:cs typeface="Times New Roman"/>
              </a:rPr>
              <a:t>cont</a:t>
            </a:r>
            <a:r>
              <a:rPr lang="en-IN" sz="3200" b="1" spc="-5" dirty="0">
                <a:latin typeface="Times New Roman"/>
                <a:cs typeface="Times New Roman"/>
              </a:rPr>
              <a:t>…</a:t>
            </a:r>
            <a:endParaRPr lang="en-IN" sz="3200" dirty="0"/>
          </a:p>
        </p:txBody>
      </p:sp>
    </p:spTree>
    <p:extLst>
      <p:ext uri="{BB962C8B-B14F-4D97-AF65-F5344CB8AC3E}">
        <p14:creationId xmlns:p14="http://schemas.microsoft.com/office/powerpoint/2010/main" val="3090869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59517" y="884231"/>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5" name="Content Placeholder 2"/>
          <p:cNvSpPr txBox="1">
            <a:spLocks/>
          </p:cNvSpPr>
          <p:nvPr/>
        </p:nvSpPr>
        <p:spPr>
          <a:xfrm>
            <a:off x="2016658" y="1436217"/>
            <a:ext cx="8229600" cy="6858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t>#include&lt;</a:t>
            </a:r>
            <a:r>
              <a:rPr lang="en-US" dirty="0" err="1"/>
              <a:t>conio.h</a:t>
            </a:r>
            <a:r>
              <a:rPr lang="en-US" dirty="0"/>
              <a:t>&gt;</a:t>
            </a:r>
          </a:p>
          <a:p>
            <a:pPr>
              <a:buFont typeface="Arial" charset="0"/>
              <a:buNone/>
              <a:defRPr/>
            </a:pPr>
            <a:r>
              <a:rPr lang="en-US" dirty="0"/>
              <a:t>#include&lt;</a:t>
            </a:r>
            <a:r>
              <a:rPr lang="en-US" dirty="0" err="1"/>
              <a:t>stdio.h</a:t>
            </a:r>
            <a:r>
              <a:rPr lang="en-US" dirty="0"/>
              <a:t>&gt;</a:t>
            </a:r>
          </a:p>
          <a:p>
            <a:pPr>
              <a:buFont typeface="Arial" charset="0"/>
              <a:buNone/>
              <a:defRPr/>
            </a:pPr>
            <a:r>
              <a:rPr lang="en-US" b="1" dirty="0" err="1"/>
              <a:t>int</a:t>
            </a:r>
            <a:r>
              <a:rPr lang="en-US" b="1" dirty="0"/>
              <a:t>  sum(</a:t>
            </a:r>
            <a:r>
              <a:rPr lang="en-US" b="1" dirty="0" err="1"/>
              <a:t>int</a:t>
            </a:r>
            <a:r>
              <a:rPr lang="en-US" b="1" dirty="0"/>
              <a:t>, </a:t>
            </a:r>
            <a:r>
              <a:rPr lang="en-US" b="1" dirty="0" err="1"/>
              <a:t>int</a:t>
            </a:r>
            <a:r>
              <a:rPr lang="en-US" b="1" dirty="0"/>
              <a:t>);</a:t>
            </a:r>
          </a:p>
          <a:p>
            <a:pPr>
              <a:buFont typeface="Arial" charset="0"/>
              <a:buNone/>
              <a:defRPr/>
            </a:pPr>
            <a:endParaRPr lang="en-US" dirty="0"/>
          </a:p>
          <a:p>
            <a:pPr>
              <a:buFont typeface="Arial" charset="0"/>
              <a:buNone/>
              <a:defRPr/>
            </a:pPr>
            <a:r>
              <a:rPr lang="en-US" dirty="0"/>
              <a:t>void main()</a:t>
            </a:r>
          </a:p>
          <a:p>
            <a:pPr>
              <a:buFont typeface="Arial" charset="0"/>
              <a:buNone/>
              <a:defRPr/>
            </a:pPr>
            <a:r>
              <a:rPr lang="en-US" dirty="0"/>
              <a:t>	{</a:t>
            </a:r>
          </a:p>
          <a:p>
            <a:pPr>
              <a:buFont typeface="Arial" charset="0"/>
              <a:buNone/>
              <a:defRPr/>
            </a:pPr>
            <a:r>
              <a:rPr lang="en-US" dirty="0"/>
              <a:t>	</a:t>
            </a:r>
            <a:r>
              <a:rPr lang="en-US" dirty="0" err="1"/>
              <a:t>clrscr</a:t>
            </a:r>
            <a:r>
              <a:rPr lang="en-US" dirty="0"/>
              <a:t>();</a:t>
            </a:r>
          </a:p>
          <a:p>
            <a:pPr>
              <a:buFont typeface="Arial" charset="0"/>
              <a:buNone/>
              <a:defRPr/>
            </a:pPr>
            <a:r>
              <a:rPr lang="en-US" dirty="0"/>
              <a:t>	</a:t>
            </a:r>
            <a:r>
              <a:rPr lang="en-US" dirty="0" err="1"/>
              <a:t>int</a:t>
            </a:r>
            <a:r>
              <a:rPr lang="en-US" dirty="0"/>
              <a:t> a;</a:t>
            </a:r>
          </a:p>
          <a:p>
            <a:pPr>
              <a:buFont typeface="Arial" charset="0"/>
              <a:buNone/>
              <a:defRPr/>
            </a:pPr>
            <a:r>
              <a:rPr lang="en-US" dirty="0"/>
              <a:t>	</a:t>
            </a:r>
          </a:p>
          <a:p>
            <a:pPr>
              <a:buFont typeface="Arial" charset="0"/>
              <a:buNone/>
              <a:defRPr/>
            </a:pPr>
            <a:r>
              <a:rPr lang="en-US" dirty="0"/>
              <a:t>	a=sum(2,3);</a:t>
            </a:r>
          </a:p>
          <a:p>
            <a:pPr>
              <a:buFont typeface="Arial" charset="0"/>
              <a:buNone/>
              <a:defRPr/>
            </a:pPr>
            <a:r>
              <a:rPr lang="en-US" dirty="0"/>
              <a:t>		</a:t>
            </a:r>
            <a:r>
              <a:rPr lang="en-US" dirty="0" err="1"/>
              <a:t>printf</a:t>
            </a:r>
            <a:r>
              <a:rPr lang="en-US" dirty="0"/>
              <a:t>(“Sum is %d”, a);</a:t>
            </a:r>
          </a:p>
          <a:p>
            <a:pPr>
              <a:buFont typeface="Arial" charset="0"/>
              <a:buNone/>
              <a:defRPr/>
            </a:pPr>
            <a:r>
              <a:rPr lang="en-US" dirty="0"/>
              <a:t>		</a:t>
            </a:r>
            <a:r>
              <a:rPr lang="en-US" dirty="0" err="1"/>
              <a:t>getch</a:t>
            </a:r>
            <a:r>
              <a:rPr lang="en-US" dirty="0"/>
              <a:t>();</a:t>
            </a:r>
          </a:p>
          <a:p>
            <a:pPr>
              <a:buFont typeface="Arial" charset="0"/>
              <a:buNone/>
              <a:defRPr/>
            </a:pPr>
            <a:r>
              <a:rPr lang="en-US" dirty="0"/>
              <a:t>	</a:t>
            </a:r>
          </a:p>
          <a:p>
            <a:pPr>
              <a:buFont typeface="Arial" charset="0"/>
              <a:buNone/>
              <a:defRPr/>
            </a:pPr>
            <a:r>
              <a:rPr lang="en-US" dirty="0"/>
              <a:t>	}</a:t>
            </a:r>
          </a:p>
          <a:p>
            <a:pPr>
              <a:buFont typeface="Arial" charset="0"/>
              <a:buNone/>
              <a:defRPr/>
            </a:pPr>
            <a:endParaRPr lang="en-US" dirty="0"/>
          </a:p>
          <a:p>
            <a:pPr>
              <a:buFont typeface="Arial" charset="0"/>
              <a:buNone/>
              <a:defRPr/>
            </a:pPr>
            <a:r>
              <a:rPr lang="en-US" b="1" dirty="0"/>
              <a:t>               </a:t>
            </a:r>
            <a:r>
              <a:rPr lang="en-US" b="1" dirty="0" err="1"/>
              <a:t>int</a:t>
            </a:r>
            <a:r>
              <a:rPr lang="en-US" b="1" dirty="0"/>
              <a:t> sum(</a:t>
            </a:r>
            <a:r>
              <a:rPr lang="en-US" b="1" dirty="0" err="1"/>
              <a:t>int</a:t>
            </a:r>
            <a:r>
              <a:rPr lang="en-US" b="1" dirty="0"/>
              <a:t> x, </a:t>
            </a:r>
            <a:r>
              <a:rPr lang="en-US" b="1" dirty="0" err="1"/>
              <a:t>int</a:t>
            </a:r>
            <a:r>
              <a:rPr lang="en-US" b="1" dirty="0"/>
              <a:t> y)</a:t>
            </a:r>
          </a:p>
          <a:p>
            <a:pPr>
              <a:buFont typeface="Arial" charset="0"/>
              <a:buNone/>
              <a:defRPr/>
            </a:pPr>
            <a:r>
              <a:rPr lang="en-US" b="1" dirty="0"/>
              <a:t>	{</a:t>
            </a:r>
          </a:p>
          <a:p>
            <a:pPr>
              <a:buFont typeface="Arial" charset="0"/>
              <a:buNone/>
              <a:defRPr/>
            </a:pPr>
            <a:r>
              <a:rPr lang="en-US" b="1" dirty="0"/>
              <a:t>	</a:t>
            </a:r>
          </a:p>
          <a:p>
            <a:pPr>
              <a:buFont typeface="Arial" charset="0"/>
              <a:buNone/>
              <a:defRPr/>
            </a:pPr>
            <a:r>
              <a:rPr lang="en-US" b="1" dirty="0"/>
              <a:t>	z=</a:t>
            </a:r>
            <a:r>
              <a:rPr lang="en-US" b="1" dirty="0" err="1"/>
              <a:t>x+y</a:t>
            </a:r>
            <a:r>
              <a:rPr lang="en-US" b="1" dirty="0"/>
              <a:t>;	</a:t>
            </a:r>
          </a:p>
          <a:p>
            <a:pPr>
              <a:buFont typeface="Arial" charset="0"/>
              <a:buNone/>
              <a:defRPr/>
            </a:pPr>
            <a:r>
              <a:rPr lang="en-US" b="1" dirty="0"/>
              <a:t>	return(z);</a:t>
            </a:r>
          </a:p>
          <a:p>
            <a:pPr>
              <a:buFont typeface="Arial" charset="0"/>
              <a:buNone/>
              <a:defRPr/>
            </a:pPr>
            <a:r>
              <a:rPr lang="en-US" b="1" dirty="0"/>
              <a:t>	}</a:t>
            </a:r>
          </a:p>
        </p:txBody>
      </p:sp>
      <p:cxnSp>
        <p:nvCxnSpPr>
          <p:cNvPr id="16" name="Straight Arrow Connector 15"/>
          <p:cNvCxnSpPr/>
          <p:nvPr/>
        </p:nvCxnSpPr>
        <p:spPr>
          <a:xfrm>
            <a:off x="3607667" y="3574210"/>
            <a:ext cx="199784" cy="12047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flipV="1">
            <a:off x="3083459" y="3574211"/>
            <a:ext cx="524209" cy="205704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3831397" y="3566178"/>
            <a:ext cx="265487" cy="12128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8281611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2" name="Rectangle 1"/>
          <p:cNvSpPr/>
          <p:nvPr/>
        </p:nvSpPr>
        <p:spPr>
          <a:xfrm>
            <a:off x="3083459" y="2607399"/>
            <a:ext cx="6197346" cy="584775"/>
          </a:xfrm>
          <a:prstGeom prst="rect">
            <a:avLst/>
          </a:prstGeom>
        </p:spPr>
        <p:txBody>
          <a:bodyPr wrap="square">
            <a:spAutoFit/>
          </a:bodyPr>
          <a:lstStyle/>
          <a:p>
            <a:pPr algn="ctr">
              <a:defRPr/>
            </a:pPr>
            <a:r>
              <a:rPr lang="en-IN" sz="3200" b="1" i="1" dirty="0">
                <a:latin typeface="Times New Roman" panose="02020603050405020304" pitchFamily="18" charset="0"/>
                <a:cs typeface="Times New Roman" panose="02020603050405020304" pitchFamily="18" charset="0"/>
              </a:rPr>
              <a:t>End of the Functions in Unit - 4</a:t>
            </a:r>
          </a:p>
        </p:txBody>
      </p:sp>
    </p:spTree>
    <p:extLst>
      <p:ext uri="{BB962C8B-B14F-4D97-AF65-F5344CB8AC3E}">
        <p14:creationId xmlns:p14="http://schemas.microsoft.com/office/powerpoint/2010/main" val="240201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769"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613036" y="848315"/>
            <a:ext cx="11237146" cy="574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0" indent="-571500">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String / Character Array Variable name should be legal C Identifier.</a:t>
            </a:r>
          </a:p>
          <a:p>
            <a:pPr marL="0" indent="-571500">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String Variable must have Size specified.</a:t>
            </a:r>
          </a:p>
          <a:p>
            <a:pPr marL="0" indent="-571500">
              <a:lnSpc>
                <a:spcPct val="150000"/>
              </a:lnSpc>
              <a:buFont typeface="Arial" panose="020B0604020202020204" pitchFamily="34" charset="0"/>
              <a:buChar char="•"/>
            </a:pPr>
            <a:r>
              <a:rPr lang="en-US" altLang="en-US" sz="2800" i="1" dirty="0">
                <a:latin typeface="Times New Roman" panose="02020603050405020304" pitchFamily="18" charset="0"/>
                <a:cs typeface="Times New Roman" panose="02020603050405020304" pitchFamily="18" charset="0"/>
              </a:rPr>
              <a:t>char city[];</a:t>
            </a:r>
          </a:p>
          <a:p>
            <a:pPr marL="0" indent="-571500">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Above Statement will cause compile time error.</a:t>
            </a:r>
          </a:p>
          <a:p>
            <a:pPr marL="0" indent="-571500">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Do not use String as data type because String data type is included in later languages such as C++ / Java. C does not support String data type</a:t>
            </a:r>
          </a:p>
          <a:p>
            <a:pPr marL="0" algn="just" eaLnBrk="1" hangingPunct="1">
              <a:lnSpc>
                <a:spcPct val="150000"/>
              </a:lnSpc>
              <a:buFont typeface="Times New Roman" panose="02020603050405020304" pitchFamily="18" charset="0"/>
              <a:buChar char="•"/>
              <a:tabLst>
                <a:tab pos="2178050" algn="l"/>
              </a:tabLst>
            </a:pPr>
            <a:r>
              <a:rPr lang="en-US" altLang="en-US" sz="2800" dirty="0">
                <a:latin typeface="Times New Roman" panose="02020603050405020304" pitchFamily="18" charset="0"/>
                <a:cs typeface="Times New Roman" panose="02020603050405020304" pitchFamily="18" charset="0"/>
              </a:rPr>
              <a:t>When you are using string for other purpose than accepting and printing data then you must include following header file in your code– #include&lt;string.h&gt;</a:t>
            </a: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7</a:t>
            </a:fld>
            <a:endParaRPr lang="en-IN"/>
          </a:p>
        </p:txBody>
      </p:sp>
      <p:sp>
        <p:nvSpPr>
          <p:cNvPr id="3" name="TextBox 2">
            <a:extLst>
              <a:ext uri="{FF2B5EF4-FFF2-40B4-BE49-F238E27FC236}">
                <a16:creationId xmlns:a16="http://schemas.microsoft.com/office/drawing/2014/main" id="{BD7CA68F-6E73-1696-BB9B-5BCA56C46D36}"/>
              </a:ext>
            </a:extLst>
          </p:cNvPr>
          <p:cNvSpPr txBox="1"/>
          <p:nvPr/>
        </p:nvSpPr>
        <p:spPr>
          <a:xfrm>
            <a:off x="2286000" y="182032"/>
            <a:ext cx="7315200" cy="1077218"/>
          </a:xfrm>
          <a:prstGeom prst="rect">
            <a:avLst/>
          </a:prstGeom>
          <a:noFill/>
        </p:spPr>
        <p:txBody>
          <a:bodyPr wrap="square" rtlCol="0">
            <a:spAutoFit/>
          </a:bodyPr>
          <a:lstStyle/>
          <a:p>
            <a:pPr algn="ctr"/>
            <a:r>
              <a:rPr lang="en-US" sz="3200" b="1" spc="-5" dirty="0">
                <a:latin typeface="Times New Roman"/>
                <a:cs typeface="Times New Roman"/>
              </a:rPr>
              <a:t>Rule</a:t>
            </a:r>
            <a:r>
              <a:rPr lang="en-US" sz="3200" b="1" dirty="0">
                <a:latin typeface="Times New Roman"/>
                <a:cs typeface="Times New Roman"/>
              </a:rPr>
              <a:t>s for</a:t>
            </a:r>
            <a:r>
              <a:rPr lang="en-US" sz="3200" b="1" spc="-15" dirty="0">
                <a:latin typeface="Times New Roman"/>
                <a:cs typeface="Times New Roman"/>
              </a:rPr>
              <a:t> </a:t>
            </a:r>
            <a:r>
              <a:rPr lang="en-US" sz="3200" b="1" spc="-5" dirty="0">
                <a:latin typeface="Times New Roman"/>
                <a:cs typeface="Times New Roman"/>
              </a:rPr>
              <a:t>decla</a:t>
            </a:r>
            <a:r>
              <a:rPr lang="en-US" sz="3200" b="1" spc="10" dirty="0">
                <a:latin typeface="Times New Roman"/>
                <a:cs typeface="Times New Roman"/>
              </a:rPr>
              <a:t>r</a:t>
            </a:r>
            <a:r>
              <a:rPr lang="en-US" sz="3200" b="1" dirty="0">
                <a:latin typeface="Times New Roman"/>
                <a:cs typeface="Times New Roman"/>
              </a:rPr>
              <a:t>ing</a:t>
            </a:r>
            <a:r>
              <a:rPr lang="en-US" sz="3200" b="1" spc="-25" dirty="0">
                <a:latin typeface="Times New Roman"/>
                <a:cs typeface="Times New Roman"/>
              </a:rPr>
              <a:t> </a:t>
            </a:r>
            <a:r>
              <a:rPr lang="en-US" sz="3200" b="1" dirty="0">
                <a:latin typeface="Times New Roman"/>
                <a:cs typeface="Times New Roman"/>
              </a:rPr>
              <a:t>a </a:t>
            </a:r>
            <a:r>
              <a:rPr lang="en-US" sz="3200" b="1" spc="-5" dirty="0">
                <a:latin typeface="Times New Roman"/>
                <a:cs typeface="Times New Roman"/>
              </a:rPr>
              <a:t>string</a:t>
            </a:r>
            <a:endParaRPr lang="en-US" sz="3200" dirty="0">
              <a:latin typeface="Times New Roman"/>
              <a:cs typeface="Times New Roman"/>
            </a:endParaRPr>
          </a:p>
          <a:p>
            <a:pPr algn="ctr"/>
            <a:endParaRPr lang="en-IN" sz="3200" dirty="0"/>
          </a:p>
        </p:txBody>
      </p:sp>
    </p:spTree>
    <p:extLst>
      <p:ext uri="{BB962C8B-B14F-4D97-AF65-F5344CB8AC3E}">
        <p14:creationId xmlns:p14="http://schemas.microsoft.com/office/powerpoint/2010/main" val="209607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769"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8</a:t>
            </a:fld>
            <a:endParaRPr lang="en-IN"/>
          </a:p>
        </p:txBody>
      </p:sp>
      <p:sp>
        <p:nvSpPr>
          <p:cNvPr id="4" name="내용 개체 틀 2">
            <a:extLst>
              <a:ext uri="{FF2B5EF4-FFF2-40B4-BE49-F238E27FC236}">
                <a16:creationId xmlns:a16="http://schemas.microsoft.com/office/drawing/2014/main" id="{52B3015F-82D7-0080-4329-19DA12B6F55F}"/>
              </a:ext>
            </a:extLst>
          </p:cNvPr>
          <p:cNvSpPr>
            <a:spLocks noGrp="1" noChangeArrowheads="1"/>
          </p:cNvSpPr>
          <p:nvPr>
            <p:ph idx="1"/>
          </p:nvPr>
        </p:nvSpPr>
        <p:spPr>
          <a:xfrm>
            <a:off x="345061" y="531286"/>
            <a:ext cx="11712445" cy="6334359"/>
          </a:xfrm>
        </p:spPr>
        <p:txBody>
          <a:bodyPr>
            <a:noAutofit/>
          </a:bodyPr>
          <a:lstStyle/>
          <a:p>
            <a:pPr marL="0" indent="-457200" eaLnBrk="1" hangingPunct="1">
              <a:lnSpc>
                <a:spcPct val="150000"/>
              </a:lnSpc>
              <a:spcBef>
                <a:spcPts val="0"/>
              </a:spcBef>
              <a:buFont typeface="Times New Roman" pitchFamily="18" charset="0"/>
              <a:buChar char="•"/>
              <a:tabLst>
                <a:tab pos="431800" algn="l"/>
              </a:tabLst>
              <a:defRPr/>
            </a:pPr>
            <a:r>
              <a:rPr lang="en-US" dirty="0">
                <a:latin typeface="Times New Roman" panose="02020603050405020304" pitchFamily="18" charset="0"/>
                <a:cs typeface="Times New Roman" pitchFamily="18" charset="0"/>
              </a:rPr>
              <a:t> Process of Assigning some legal default data to String is Called </a:t>
            </a:r>
            <a:r>
              <a:rPr lang="en-US" b="1" dirty="0">
                <a:latin typeface="Times New Roman" panose="02020603050405020304" pitchFamily="18" charset="0"/>
                <a:cs typeface="Times New Roman" pitchFamily="18" charset="0"/>
              </a:rPr>
              <a:t>Initialization of String</a:t>
            </a:r>
            <a:r>
              <a:rPr lang="en-US" dirty="0">
                <a:latin typeface="Times New Roman" pitchFamily="18" charset="0"/>
                <a:cs typeface="Times New Roman" pitchFamily="18" charset="0"/>
              </a:rPr>
              <a:t>.</a:t>
            </a:r>
          </a:p>
          <a:p>
            <a:pPr marL="0" indent="-457200" eaLnBrk="1" hangingPunct="1">
              <a:lnSpc>
                <a:spcPct val="150000"/>
              </a:lnSpc>
              <a:spcBef>
                <a:spcPts val="0"/>
              </a:spcBef>
              <a:buFont typeface="Times New Roman" pitchFamily="18" charset="0"/>
              <a:buChar char="•"/>
              <a:tabLst>
                <a:tab pos="431800" algn="l"/>
              </a:tabLst>
              <a:defRPr/>
            </a:pPr>
            <a:r>
              <a:rPr lang="en-US" dirty="0">
                <a:latin typeface="Times New Roman" pitchFamily="18" charset="0"/>
                <a:cs typeface="Times New Roman" pitchFamily="18" charset="0"/>
              </a:rPr>
              <a:t>A string can be initialized in different ways. We will explain this with the help of an example. </a:t>
            </a:r>
          </a:p>
          <a:p>
            <a:pPr marL="0" indent="-457200" eaLnBrk="1" hangingPunct="1">
              <a:lnSpc>
                <a:spcPct val="150000"/>
              </a:lnSpc>
              <a:spcBef>
                <a:spcPts val="0"/>
              </a:spcBef>
              <a:buFont typeface="Times New Roman" pitchFamily="18" charset="0"/>
              <a:buChar char="•"/>
              <a:tabLst>
                <a:tab pos="431800" algn="l"/>
              </a:tabLst>
              <a:defRPr/>
            </a:pPr>
            <a:r>
              <a:rPr lang="en-US" dirty="0">
                <a:latin typeface="Times New Roman" pitchFamily="18" charset="0"/>
                <a:cs typeface="Times New Roman" pitchFamily="18" charset="0"/>
              </a:rPr>
              <a:t> Below is an example to declare a string with name as str and initialize it with “HelloWorld”.</a:t>
            </a:r>
          </a:p>
          <a:p>
            <a:pPr marL="0" indent="-180000" eaLnBrk="1" hangingPunct="1">
              <a:lnSpc>
                <a:spcPct val="150000"/>
              </a:lnSpc>
              <a:spcBef>
                <a:spcPts val="0"/>
              </a:spcBef>
              <a:buFontTx/>
              <a:buAutoNum type="arabicPeriod"/>
              <a:defRPr/>
            </a:pPr>
            <a:r>
              <a:rPr lang="en-US" dirty="0">
                <a:latin typeface="Times New Roman" pitchFamily="18" charset="0"/>
                <a:cs typeface="Times New Roman" pitchFamily="18" charset="0"/>
              </a:rPr>
              <a:t>  char str[] = “HelloWorld"; </a:t>
            </a:r>
          </a:p>
          <a:p>
            <a:pPr marL="0" indent="-457200" eaLnBrk="1" hangingPunct="1">
              <a:lnSpc>
                <a:spcPct val="150000"/>
              </a:lnSpc>
              <a:spcBef>
                <a:spcPts val="0"/>
              </a:spcBef>
              <a:buFontTx/>
              <a:buAutoNum type="arabicPeriod"/>
              <a:defRPr/>
            </a:pPr>
            <a:r>
              <a:rPr lang="en-US" dirty="0">
                <a:latin typeface="Times New Roman" pitchFamily="18" charset="0"/>
                <a:cs typeface="Times New Roman" pitchFamily="18" charset="0"/>
              </a:rPr>
              <a:t>char str[50] = “HelloWorld"; </a:t>
            </a:r>
          </a:p>
          <a:p>
            <a:pPr marL="0" indent="-457200" eaLnBrk="1" hangingPunct="1">
              <a:lnSpc>
                <a:spcPct val="150000"/>
              </a:lnSpc>
              <a:spcBef>
                <a:spcPts val="0"/>
              </a:spcBef>
              <a:buFontTx/>
              <a:buAutoNum type="arabicPeriod"/>
              <a:defRPr/>
            </a:pPr>
            <a:r>
              <a:rPr lang="en-US" dirty="0">
                <a:latin typeface="Times New Roman" pitchFamily="18" charset="0"/>
                <a:cs typeface="Times New Roman" pitchFamily="18" charset="0"/>
              </a:rPr>
              <a:t>char str[] = {‘</a:t>
            </a:r>
            <a:r>
              <a:rPr lang="en-US" dirty="0" err="1">
                <a:latin typeface="Times New Roman" pitchFamily="18" charset="0"/>
                <a:cs typeface="Times New Roman" pitchFamily="18" charset="0"/>
              </a:rPr>
              <a:t>H','e',’l',’l',’o',’W','o','r',’l',’d</a:t>
            </a:r>
            <a:r>
              <a:rPr lang="en-US" dirty="0">
                <a:latin typeface="Times New Roman" pitchFamily="18" charset="0"/>
                <a:cs typeface="Times New Roman" pitchFamily="18" charset="0"/>
              </a:rPr>
              <a:t>','\0'}; </a:t>
            </a:r>
          </a:p>
          <a:p>
            <a:pPr marL="0" indent="-457200" eaLnBrk="1" hangingPunct="1">
              <a:lnSpc>
                <a:spcPct val="150000"/>
              </a:lnSpc>
              <a:spcBef>
                <a:spcPts val="0"/>
              </a:spcBef>
              <a:buFontTx/>
              <a:buAutoNum type="arabicPeriod"/>
              <a:defRPr/>
            </a:pPr>
            <a:r>
              <a:rPr lang="en-US" dirty="0">
                <a:latin typeface="Times New Roman" pitchFamily="18" charset="0"/>
                <a:cs typeface="Times New Roman" pitchFamily="18" charset="0"/>
              </a:rPr>
              <a:t>char str[11] = {‘</a:t>
            </a:r>
            <a:r>
              <a:rPr lang="en-US" dirty="0" err="1">
                <a:latin typeface="Times New Roman" pitchFamily="18" charset="0"/>
                <a:cs typeface="Times New Roman" pitchFamily="18" charset="0"/>
              </a:rPr>
              <a:t>H','e',’l',’l',’o',’W','o','r',’l',’d</a:t>
            </a:r>
            <a:r>
              <a:rPr lang="en-US" dirty="0">
                <a:latin typeface="Times New Roman" panose="02020603050405020304" pitchFamily="18" charset="0"/>
                <a:cs typeface="Times New Roman" pitchFamily="18" charset="0"/>
              </a:rPr>
              <a:t>','\0'};</a:t>
            </a:r>
            <a:endParaRPr lang="en-US" altLang="ko-KR" dirty="0">
              <a:latin typeface="Times New Roman" panose="02020603050405020304" pitchFamily="18" charset="0"/>
              <a:cs typeface="Times New Roman" panose="02020603050405020304" pitchFamily="18" charset="0"/>
            </a:endParaRPr>
          </a:p>
          <a:p>
            <a:pPr marL="0" indent="-457200">
              <a:lnSpc>
                <a:spcPct val="150000"/>
              </a:lnSpc>
              <a:spcBef>
                <a:spcPts val="0"/>
              </a:spcBef>
            </a:pPr>
            <a:endParaRPr lang="en-US" altLang="ko-KR" dirty="0">
              <a:latin typeface="Times New Roman" panose="02020603050405020304" pitchFamily="18" charset="0"/>
              <a:cs typeface="Times New Roman" panose="02020603050405020304" pitchFamily="18" charset="0"/>
            </a:endParaRPr>
          </a:p>
          <a:p>
            <a:pPr marL="0" indent="-457200">
              <a:lnSpc>
                <a:spcPct val="150000"/>
              </a:lnSpc>
              <a:spcBef>
                <a:spcPts val="0"/>
              </a:spcBef>
            </a:pPr>
            <a:endParaRPr lang="en-US" altLang="ko-KR" dirty="0">
              <a:latin typeface="Times New Roman" panose="02020603050405020304" pitchFamily="18" charset="0"/>
              <a:cs typeface="Times New Roman" panose="02020603050405020304" pitchFamily="18" charset="0"/>
            </a:endParaRPr>
          </a:p>
          <a:p>
            <a:pPr marL="0" indent="-457200">
              <a:lnSpc>
                <a:spcPct val="150000"/>
              </a:lnSpc>
              <a:spcBef>
                <a:spcPts val="0"/>
              </a:spcBef>
            </a:pPr>
            <a:endParaRPr lang="en-US" altLang="ko-KR" dirty="0">
              <a:latin typeface="Times New Roman" panose="02020603050405020304" pitchFamily="18" charset="0"/>
              <a:cs typeface="Times New Roman" panose="02020603050405020304" pitchFamily="18" charset="0"/>
            </a:endParaRPr>
          </a:p>
          <a:p>
            <a:pPr marL="0" indent="-457200">
              <a:lnSpc>
                <a:spcPct val="150000"/>
              </a:lnSpc>
              <a:spcBef>
                <a:spcPts val="0"/>
              </a:spcBef>
            </a:pPr>
            <a:endParaRPr lang="en-US" altLang="ko-KR"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B48DB51-B196-18E8-6975-334DBA56BFF2}"/>
              </a:ext>
            </a:extLst>
          </p:cNvPr>
          <p:cNvSpPr txBox="1"/>
          <p:nvPr/>
        </p:nvSpPr>
        <p:spPr>
          <a:xfrm>
            <a:off x="1946928" y="207748"/>
            <a:ext cx="7919989" cy="1077218"/>
          </a:xfrm>
          <a:prstGeom prst="rect">
            <a:avLst/>
          </a:prstGeom>
          <a:noFill/>
        </p:spPr>
        <p:txBody>
          <a:bodyPr wrap="square" rtlCol="0">
            <a:spAutoFit/>
          </a:bodyPr>
          <a:lstStyle/>
          <a:p>
            <a:pPr algn="ctr"/>
            <a:r>
              <a:rPr lang="en-IN" sz="3200" b="1" spc="-20" dirty="0">
                <a:latin typeface="Times New Roman"/>
                <a:cs typeface="Times New Roman"/>
              </a:rPr>
              <a:t>Initializing</a:t>
            </a:r>
            <a:r>
              <a:rPr lang="en-IN" sz="3200" b="1" spc="-5" dirty="0">
                <a:latin typeface="Times New Roman"/>
                <a:cs typeface="Times New Roman"/>
              </a:rPr>
              <a:t> S</a:t>
            </a:r>
            <a:r>
              <a:rPr lang="en-IN" sz="3200" b="1" spc="5" dirty="0">
                <a:latin typeface="Times New Roman"/>
                <a:cs typeface="Times New Roman"/>
              </a:rPr>
              <a:t>t</a:t>
            </a:r>
            <a:r>
              <a:rPr lang="en-IN" sz="3200" b="1" spc="-20" dirty="0">
                <a:latin typeface="Times New Roman"/>
                <a:cs typeface="Times New Roman"/>
              </a:rPr>
              <a:t>ring</a:t>
            </a:r>
            <a:r>
              <a:rPr lang="en-IN" sz="3200" b="1" spc="-5" dirty="0">
                <a:latin typeface="Times New Roman"/>
                <a:cs typeface="Times New Roman"/>
              </a:rPr>
              <a:t> </a:t>
            </a:r>
            <a:r>
              <a:rPr lang="en-IN" sz="3200" b="1" spc="-20" dirty="0">
                <a:latin typeface="Times New Roman"/>
                <a:cs typeface="Times New Roman"/>
              </a:rPr>
              <a:t>(Character</a:t>
            </a:r>
            <a:r>
              <a:rPr lang="en-IN" sz="3200" b="1" dirty="0">
                <a:latin typeface="Times New Roman"/>
                <a:cs typeface="Times New Roman"/>
              </a:rPr>
              <a:t> </a:t>
            </a:r>
            <a:r>
              <a:rPr lang="en-IN" sz="3200" b="1" spc="5" dirty="0">
                <a:latin typeface="Times New Roman"/>
                <a:cs typeface="Times New Roman"/>
              </a:rPr>
              <a:t>A</a:t>
            </a:r>
            <a:r>
              <a:rPr lang="en-IN" sz="3200" b="1" spc="-20" dirty="0">
                <a:latin typeface="Times New Roman"/>
                <a:cs typeface="Times New Roman"/>
              </a:rPr>
              <a:t>rray)</a:t>
            </a:r>
            <a:endParaRPr lang="en-IN" sz="3200" dirty="0">
              <a:latin typeface="Times New Roman"/>
              <a:cs typeface="Times New Roman"/>
            </a:endParaRPr>
          </a:p>
          <a:p>
            <a:pPr algn="ctr"/>
            <a:endParaRPr lang="en-IN" sz="3200" dirty="0"/>
          </a:p>
        </p:txBody>
      </p:sp>
    </p:spTree>
    <p:extLst>
      <p:ext uri="{BB962C8B-B14F-4D97-AF65-F5344CB8AC3E}">
        <p14:creationId xmlns:p14="http://schemas.microsoft.com/office/powerpoint/2010/main" val="98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56" y="-2062"/>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53649"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6" name="내용 개체 틀 2"/>
          <p:cNvSpPr txBox="1">
            <a:spLocks noChangeArrowheads="1"/>
          </p:cNvSpPr>
          <p:nvPr/>
        </p:nvSpPr>
        <p:spPr bwMode="auto">
          <a:xfrm>
            <a:off x="295194" y="874773"/>
            <a:ext cx="11601612" cy="374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t" latinLnBrk="1" hangingPunct="0">
              <a:spcBef>
                <a:spcPct val="20000"/>
              </a:spcBef>
              <a:spcAft>
                <a:spcPct val="0"/>
              </a:spcAft>
              <a:buClr>
                <a:schemeClr val="hlink"/>
              </a:buClr>
              <a:buSzPct val="80000"/>
              <a:buFont typeface="Wingdings" panose="05000000000000000000" pitchFamily="2" charset="2"/>
              <a:buChar char="n"/>
              <a:defRPr kumimoji="1" sz="3000">
                <a:solidFill>
                  <a:schemeClr val="tx1"/>
                </a:solidFill>
                <a:latin typeface="+mn-lt"/>
                <a:ea typeface="+mn-ea"/>
                <a:cs typeface="+mn-cs"/>
              </a:defRPr>
            </a:lvl1pPr>
            <a:lvl2pPr marL="742950" indent="-285750" algn="l" rtl="0" eaLnBrk="0" fontAlgn="t" latinLnBrk="1" hangingPunct="0">
              <a:spcBef>
                <a:spcPct val="20000"/>
              </a:spcBef>
              <a:spcAft>
                <a:spcPct val="0"/>
              </a:spcAft>
              <a:buClr>
                <a:schemeClr val="accent2"/>
              </a:buClr>
              <a:buSzPct val="70000"/>
              <a:buFont typeface="Wingdings" panose="05000000000000000000" pitchFamily="2" charset="2"/>
              <a:buChar char="n"/>
              <a:defRPr kumimoji="1" sz="2600">
                <a:solidFill>
                  <a:schemeClr val="tx1"/>
                </a:solidFill>
                <a:latin typeface="+mn-lt"/>
                <a:ea typeface="+mn-ea"/>
                <a:cs typeface="+mn-cs"/>
              </a:defRPr>
            </a:lvl2pPr>
            <a:lvl3pPr marL="1143000" indent="-228600" algn="l" rtl="0" eaLnBrk="0" fontAlgn="t" latinLnBrk="1" hangingPunct="0">
              <a:spcBef>
                <a:spcPct val="20000"/>
              </a:spcBef>
              <a:spcAft>
                <a:spcPct val="0"/>
              </a:spcAft>
              <a:buClr>
                <a:schemeClr val="accent1"/>
              </a:buClr>
              <a:buSzPct val="70000"/>
              <a:buFont typeface="Wingdings" panose="05000000000000000000" pitchFamily="2" charset="2"/>
              <a:buChar char="n"/>
              <a:defRPr kumimoji="1" sz="2300">
                <a:solidFill>
                  <a:schemeClr val="tx1"/>
                </a:solidFill>
                <a:latin typeface="+mn-lt"/>
                <a:ea typeface="+mn-ea"/>
                <a:cs typeface="+mn-cs"/>
              </a:defRPr>
            </a:lvl3pPr>
            <a:lvl4pPr marL="1600200" indent="-228600" algn="l" rtl="0" eaLnBrk="0" fontAlgn="t" latinLnBrk="1" hangingPunct="0">
              <a:spcBef>
                <a:spcPct val="20000"/>
              </a:spcBef>
              <a:spcAft>
                <a:spcPct val="0"/>
              </a:spcAft>
              <a:buClr>
                <a:schemeClr val="folHlink"/>
              </a:buClr>
              <a:buSzPct val="70000"/>
              <a:buFont typeface="Wingdings" panose="05000000000000000000" pitchFamily="2" charset="2"/>
              <a:buChar char="n"/>
              <a:defRPr kumimoji="1" sz="2000">
                <a:solidFill>
                  <a:schemeClr val="tx1"/>
                </a:solidFill>
                <a:latin typeface="+mn-lt"/>
                <a:ea typeface="+mn-ea"/>
                <a:cs typeface="+mn-cs"/>
              </a:defRPr>
            </a:lvl4pPr>
            <a:lvl5pPr marL="2057400" indent="-228600" algn="l" rtl="0" eaLnBrk="0" fontAlgn="t" latinLnBrk="1" hangingPunct="0">
              <a:spcBef>
                <a:spcPct val="20000"/>
              </a:spcBef>
              <a:spcAft>
                <a:spcPct val="0"/>
              </a:spcAft>
              <a:buClr>
                <a:schemeClr val="folHlink"/>
              </a:buClr>
              <a:buSzPct val="70000"/>
              <a:buFont typeface="Wingdings" panose="05000000000000000000" pitchFamily="2" charset="2"/>
              <a:buChar char="n"/>
              <a:defRPr kumimoji="1" sz="2000">
                <a:solidFill>
                  <a:schemeClr val="tx1"/>
                </a:solidFill>
                <a:latin typeface="+mn-lt"/>
                <a:ea typeface="+mn-ea"/>
                <a:cs typeface="+mn-cs"/>
              </a:defRPr>
            </a:lvl5pPr>
            <a:lvl6pPr marL="25146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6pPr>
            <a:lvl7pPr marL="29718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7pPr>
            <a:lvl8pPr marL="34290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8pPr>
            <a:lvl9pPr marL="38862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9pPr>
          </a:lstStyle>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#include &lt;</a:t>
            </a:r>
            <a:r>
              <a:rPr lang="en-US" altLang="en-US" sz="2400" dirty="0" err="1">
                <a:latin typeface="Times New Roman" panose="02020603050405020304" pitchFamily="18" charset="0"/>
                <a:cs typeface="Times New Roman" panose="02020603050405020304" pitchFamily="18" charset="0"/>
              </a:rPr>
              <a:t>stdio.h</a:t>
            </a:r>
            <a:r>
              <a:rPr lang="en-US" altLang="en-US" sz="2400" dirty="0">
                <a:latin typeface="Times New Roman" panose="02020603050405020304" pitchFamily="18" charset="0"/>
                <a:cs typeface="Times New Roman" panose="02020603050405020304" pitchFamily="18" charset="0"/>
              </a:rPr>
              <a:t>&gt; </a:t>
            </a:r>
          </a:p>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int main () { </a:t>
            </a:r>
          </a:p>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char greeting[6] = {'H', 'e', 'l', 'l', 'o', '\0'}; </a:t>
            </a:r>
          </a:p>
          <a:p>
            <a:pPr marL="0" indent="0">
              <a:lnSpc>
                <a:spcPct val="150000"/>
              </a:lnSpc>
              <a:buFontTx/>
              <a:buNone/>
            </a:pPr>
            <a:r>
              <a:rPr lang="en-US" altLang="en-US" sz="2400" dirty="0" err="1">
                <a:latin typeface="Times New Roman" panose="02020603050405020304" pitchFamily="18" charset="0"/>
                <a:cs typeface="Times New Roman" panose="02020603050405020304" pitchFamily="18" charset="0"/>
              </a:rPr>
              <a:t>printf</a:t>
            </a:r>
            <a:r>
              <a:rPr lang="en-US" altLang="en-US" sz="2400" dirty="0">
                <a:latin typeface="Times New Roman" panose="02020603050405020304" pitchFamily="18" charset="0"/>
                <a:cs typeface="Times New Roman" panose="02020603050405020304" pitchFamily="18" charset="0"/>
              </a:rPr>
              <a:t>("Greeting message: %s\n", greeting );</a:t>
            </a:r>
          </a:p>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 return 0; }</a:t>
            </a:r>
          </a:p>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When the above code is compiled and executed, it produces the following result −</a:t>
            </a:r>
          </a:p>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Greeting message: Hello</a:t>
            </a:r>
            <a:endParaRPr kumimoji="1" lang="en-US" altLang="ko-KR" sz="2400" b="1" i="0" u="none" strike="noStrike" kern="0" cap="none" spc="0" normalizeH="0" baseline="0" noProof="0" dirty="0">
              <a:ln>
                <a:noFill/>
              </a:ln>
              <a:solidFill>
                <a:srgbClr val="000000"/>
              </a:solidFill>
              <a:effectLst/>
              <a:uLnTx/>
              <a:uFillTx/>
              <a:ea typeface="굴림"/>
              <a:cs typeface="Arial"/>
            </a:endParaRPr>
          </a:p>
        </p:txBody>
      </p:sp>
      <p:sp>
        <p:nvSpPr>
          <p:cNvPr id="2" name="Slide Number Placeholder 1">
            <a:extLst>
              <a:ext uri="{FF2B5EF4-FFF2-40B4-BE49-F238E27FC236}">
                <a16:creationId xmlns:a16="http://schemas.microsoft.com/office/drawing/2014/main" id="{50855CE3-E391-FF72-C034-B52112A58E39}"/>
              </a:ext>
            </a:extLst>
          </p:cNvPr>
          <p:cNvSpPr>
            <a:spLocks noGrp="1"/>
          </p:cNvSpPr>
          <p:nvPr>
            <p:ph type="sldNum" sz="quarter" idx="12"/>
          </p:nvPr>
        </p:nvSpPr>
        <p:spPr/>
        <p:txBody>
          <a:bodyPr/>
          <a:lstStyle/>
          <a:p>
            <a:fld id="{BD2F25B1-772B-4657-B612-956E12C3ADD2}" type="slidenum">
              <a:rPr lang="en-IN" smtClean="0"/>
              <a:t>9</a:t>
            </a:fld>
            <a:endParaRPr lang="en-IN"/>
          </a:p>
        </p:txBody>
      </p:sp>
      <p:sp>
        <p:nvSpPr>
          <p:cNvPr id="3" name="TextBox 2">
            <a:extLst>
              <a:ext uri="{FF2B5EF4-FFF2-40B4-BE49-F238E27FC236}">
                <a16:creationId xmlns:a16="http://schemas.microsoft.com/office/drawing/2014/main" id="{086DD649-90BD-D495-961B-D4392029B268}"/>
              </a:ext>
            </a:extLst>
          </p:cNvPr>
          <p:cNvSpPr txBox="1"/>
          <p:nvPr/>
        </p:nvSpPr>
        <p:spPr>
          <a:xfrm>
            <a:off x="3007469" y="205410"/>
            <a:ext cx="5603131" cy="584775"/>
          </a:xfrm>
          <a:prstGeom prst="rect">
            <a:avLst/>
          </a:prstGeom>
          <a:noFill/>
        </p:spPr>
        <p:txBody>
          <a:bodyPr wrap="square" rtlCol="0">
            <a:spAutoFit/>
          </a:bodyPr>
          <a:lstStyle/>
          <a:p>
            <a:pPr algn="ctr"/>
            <a:r>
              <a:rPr lang="en-US" altLang="en-US" sz="3200" b="1" dirty="0">
                <a:latin typeface="Times New Roman" panose="02020603050405020304" pitchFamily="18" charset="0"/>
                <a:cs typeface="Times New Roman" panose="02020603050405020304" pitchFamily="18" charset="0"/>
              </a:rPr>
              <a:t>String Example</a:t>
            </a:r>
            <a:endParaRPr lang="en-IN" sz="3200" b="1" dirty="0"/>
          </a:p>
        </p:txBody>
      </p:sp>
    </p:spTree>
    <p:extLst>
      <p:ext uri="{BB962C8B-B14F-4D97-AF65-F5344CB8AC3E}">
        <p14:creationId xmlns:p14="http://schemas.microsoft.com/office/powerpoint/2010/main" val="2768305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5993</TotalTime>
  <Words>3371</Words>
  <Application>Microsoft Office PowerPoint</Application>
  <PresentationFormat>Widescreen</PresentationFormat>
  <Paragraphs>731</Paragraphs>
  <Slides>61</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Calibri Light</vt:lpstr>
      <vt:lpstr>Helvetica Neue</vt:lpstr>
      <vt:lpstr>Helvetica-Bold</vt:lpstr>
      <vt:lpstr>Playfair Display</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Pandry Narendra</dc:creator>
  <cp:lastModifiedBy>Sneha M</cp:lastModifiedBy>
  <cp:revision>153</cp:revision>
  <dcterms:created xsi:type="dcterms:W3CDTF">2022-12-31T13:44:52Z</dcterms:created>
  <dcterms:modified xsi:type="dcterms:W3CDTF">2023-03-14T04:14:53Z</dcterms:modified>
</cp:coreProperties>
</file>