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7"/>
  </p:notesMasterIdLst>
  <p:handoutMasterIdLst>
    <p:handoutMasterId r:id="rId68"/>
  </p:handoutMasterIdLst>
  <p:sldIdLst>
    <p:sldId id="256" r:id="rId2"/>
    <p:sldId id="290" r:id="rId3"/>
    <p:sldId id="293" r:id="rId4"/>
    <p:sldId id="304" r:id="rId5"/>
    <p:sldId id="294" r:id="rId6"/>
    <p:sldId id="295" r:id="rId7"/>
    <p:sldId id="305" r:id="rId8"/>
    <p:sldId id="296" r:id="rId9"/>
    <p:sldId id="318" r:id="rId10"/>
    <p:sldId id="319" r:id="rId11"/>
    <p:sldId id="297" r:id="rId12"/>
    <p:sldId id="321" r:id="rId13"/>
    <p:sldId id="322" r:id="rId14"/>
    <p:sldId id="320" r:id="rId15"/>
    <p:sldId id="298" r:id="rId16"/>
    <p:sldId id="299" r:id="rId17"/>
    <p:sldId id="300" r:id="rId18"/>
    <p:sldId id="301" r:id="rId19"/>
    <p:sldId id="323" r:id="rId20"/>
    <p:sldId id="324" r:id="rId21"/>
    <p:sldId id="325" r:id="rId22"/>
    <p:sldId id="302" r:id="rId23"/>
    <p:sldId id="287" r:id="rId24"/>
    <p:sldId id="288" r:id="rId25"/>
    <p:sldId id="326" r:id="rId26"/>
    <p:sldId id="289" r:id="rId27"/>
    <p:sldId id="273" r:id="rId28"/>
    <p:sldId id="327" r:id="rId29"/>
    <p:sldId id="329" r:id="rId30"/>
    <p:sldId id="328" r:id="rId31"/>
    <p:sldId id="331" r:id="rId32"/>
    <p:sldId id="330" r:id="rId33"/>
    <p:sldId id="332" r:id="rId34"/>
    <p:sldId id="274" r:id="rId35"/>
    <p:sldId id="333" r:id="rId36"/>
    <p:sldId id="334" r:id="rId37"/>
    <p:sldId id="335" r:id="rId38"/>
    <p:sldId id="272" r:id="rId39"/>
    <p:sldId id="271" r:id="rId40"/>
    <p:sldId id="336" r:id="rId41"/>
    <p:sldId id="306" r:id="rId42"/>
    <p:sldId id="307" r:id="rId43"/>
    <p:sldId id="308" r:id="rId44"/>
    <p:sldId id="275" r:id="rId45"/>
    <p:sldId id="276" r:id="rId46"/>
    <p:sldId id="277" r:id="rId47"/>
    <p:sldId id="337" r:id="rId48"/>
    <p:sldId id="278" r:id="rId49"/>
    <p:sldId id="338" r:id="rId50"/>
    <p:sldId id="279" r:id="rId51"/>
    <p:sldId id="309" r:id="rId52"/>
    <p:sldId id="310" r:id="rId53"/>
    <p:sldId id="311" r:id="rId54"/>
    <p:sldId id="339" r:id="rId55"/>
    <p:sldId id="340" r:id="rId56"/>
    <p:sldId id="266" r:id="rId57"/>
    <p:sldId id="270" r:id="rId58"/>
    <p:sldId id="267" r:id="rId59"/>
    <p:sldId id="312" r:id="rId60"/>
    <p:sldId id="313" r:id="rId61"/>
    <p:sldId id="314" r:id="rId62"/>
    <p:sldId id="341" r:id="rId63"/>
    <p:sldId id="315" r:id="rId64"/>
    <p:sldId id="316" r:id="rId65"/>
    <p:sldId id="317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512"/>
    <a:srgbClr val="990099"/>
    <a:srgbClr val="3333FF"/>
    <a:srgbClr val="861D00"/>
    <a:srgbClr val="660033"/>
    <a:srgbClr val="003736"/>
    <a:srgbClr val="990033"/>
    <a:srgbClr val="00BDD0"/>
    <a:srgbClr val="072B37"/>
    <a:srgbClr val="00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4690"/>
  </p:normalViewPr>
  <p:slideViewPr>
    <p:cSldViewPr snapToGrid="0">
      <p:cViewPr varScale="1">
        <p:scale>
          <a:sx n="83" d="100"/>
          <a:sy n="83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8B32330-75B9-F46D-ED57-24F81B5B5A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E6FC680-EA9D-4459-884F-BE944AB24D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8C168-FF6C-4B44-84F3-3564CDC5FAEA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629F38-E38D-C8A5-7EF5-DC12CD82E4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Dr.Kavitha S N,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8AA0AB0-02D7-35C3-3BE6-6F53DDA72A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45184-96D7-4C54-BF1B-D8EB1AC02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109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33E83-10E0-42F3-BD6B-C345A0A14529}" type="datetimeFigureOut">
              <a:rPr lang="en-IN" smtClean="0"/>
              <a:t>08-02-2023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Dr.Kavitha S N, Dept.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73311-9416-4244-ADE5-3A4AD1A1D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60038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F7EAEEC-415B-6942-90EE-F59D2CEF70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IN"/>
              <a:t>Dr.Kavitha S N, Dept. of 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24A4C92-3D56-6547-97DD-3834B88EC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3311-9416-4244-ADE5-3A4AD1A1D9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23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IN"/>
              <a:t>Dr.Kavitha S N, Dept.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73311-9416-4244-ADE5-3A4AD1A1D97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4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DB46-4227-4EEC-9613-4F6E61C917E3}" type="datetime1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3F5-3065-4135-BC9C-14EBED89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73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962E-A48C-4477-AE23-A2ED7B010591}" type="datetime1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3F5-3065-4135-BC9C-14EBED89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5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D739E-4777-4A6F-BF0B-4944DE6F6B97}" type="datetime1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3F5-3065-4135-BC9C-14EBED89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13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580553B-8F0F-EC42-2FF4-7608ECDE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584B0D5-AEAB-DAA7-9ABC-65EC28554F34}"/>
              </a:ext>
            </a:extLst>
          </p:cNvPr>
          <p:cNvSpPr txBox="1"/>
          <p:nvPr userDrawn="1"/>
        </p:nvSpPr>
        <p:spPr>
          <a:xfrm>
            <a:off x="142240" y="5518254"/>
            <a:ext cx="4470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rgbClr val="002060"/>
                </a:solidFill>
              </a:rPr>
              <a:t>Prof. Narasimha </a:t>
            </a:r>
            <a:r>
              <a:rPr lang="en-IN" sz="2000" b="1" dirty="0">
                <a:solidFill>
                  <a:srgbClr val="002060"/>
                </a:solidFill>
              </a:rPr>
              <a:t>Swamy</a:t>
            </a:r>
            <a:r>
              <a:rPr lang="en-IN" b="1" dirty="0">
                <a:solidFill>
                  <a:srgbClr val="002060"/>
                </a:solidFill>
              </a:rPr>
              <a:t> S</a:t>
            </a:r>
          </a:p>
          <a:p>
            <a:pPr algn="l"/>
            <a:r>
              <a:rPr lang="en-IN" b="1" dirty="0">
                <a:solidFill>
                  <a:srgbClr val="002060"/>
                </a:solidFill>
              </a:rPr>
              <a:t>Department of AIML</a:t>
            </a:r>
          </a:p>
          <a:p>
            <a:pPr algn="l"/>
            <a:r>
              <a:rPr lang="en-IN" b="1" dirty="0">
                <a:solidFill>
                  <a:srgbClr val="002060"/>
                </a:solidFill>
              </a:rPr>
              <a:t>RV College of Engineering </a:t>
            </a:r>
          </a:p>
          <a:p>
            <a:pPr algn="l"/>
            <a:r>
              <a:rPr lang="en-IN" b="1" dirty="0">
                <a:solidFill>
                  <a:srgbClr val="002060"/>
                </a:solidFill>
              </a:rPr>
              <a:t>Bengaluru-59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8DEE6A8-BE28-C7F6-9F65-84E3DB3F635C}"/>
              </a:ext>
            </a:extLst>
          </p:cNvPr>
          <p:cNvSpPr txBox="1"/>
          <p:nvPr userDrawn="1"/>
        </p:nvSpPr>
        <p:spPr>
          <a:xfrm>
            <a:off x="2458720" y="3335218"/>
            <a:ext cx="410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2060"/>
                </a:solidFill>
              </a:rPr>
              <a:t>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3C1148E-5F90-FD45-AD2E-7CB981AD6C44}"/>
              </a:ext>
            </a:extLst>
          </p:cNvPr>
          <p:cNvSpPr txBox="1"/>
          <p:nvPr userDrawn="1"/>
        </p:nvSpPr>
        <p:spPr>
          <a:xfrm>
            <a:off x="772160" y="1534662"/>
            <a:ext cx="83108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Introduction 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87B4B92-5356-5C60-334E-5F468258B0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058160" cy="11725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4E624DB-D62E-B24E-E734-F5EB4D724E1E}"/>
              </a:ext>
            </a:extLst>
          </p:cNvPr>
          <p:cNvSpPr txBox="1"/>
          <p:nvPr userDrawn="1"/>
        </p:nvSpPr>
        <p:spPr>
          <a:xfrm>
            <a:off x="9357360" y="6354330"/>
            <a:ext cx="269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b="1" i="1" dirty="0">
                <a:solidFill>
                  <a:srgbClr val="7030A0"/>
                </a:solidFill>
              </a:rPr>
              <a:t>Go, Change the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BE71DDD-3406-5BDE-2B3A-72E9ED98365A}"/>
              </a:ext>
            </a:extLst>
          </p:cNvPr>
          <p:cNvSpPr txBox="1"/>
          <p:nvPr userDrawn="1"/>
        </p:nvSpPr>
        <p:spPr>
          <a:xfrm>
            <a:off x="9052560" y="4103997"/>
            <a:ext cx="269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6000" b="1" kern="1200" dirty="0">
                <a:solidFill>
                  <a:srgbClr val="FA2512"/>
                </a:solidFill>
                <a:latin typeface="+mn-lt"/>
                <a:ea typeface="+mn-ea"/>
                <a:cs typeface="+mn-cs"/>
              </a:rPr>
              <a:t>UNIT-1</a:t>
            </a:r>
          </a:p>
        </p:txBody>
      </p:sp>
    </p:spTree>
    <p:extLst>
      <p:ext uri="{BB962C8B-B14F-4D97-AF65-F5344CB8AC3E}">
        <p14:creationId xmlns:p14="http://schemas.microsoft.com/office/powerpoint/2010/main" val="368531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7C7D-693D-4301-93DE-E22A893842DD}" type="datetime1">
              <a:rPr lang="en-IN" smtClean="0"/>
              <a:t>08-02-2023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67DFABB-852C-D340-BF1E-2817DFFC2F0A}"/>
              </a:ext>
            </a:extLst>
          </p:cNvPr>
          <p:cNvSpPr/>
          <p:nvPr userDrawn="1"/>
        </p:nvSpPr>
        <p:spPr>
          <a:xfrm>
            <a:off x="3959353" y="6558284"/>
            <a:ext cx="5573465" cy="313530"/>
          </a:xfrm>
          <a:prstGeom prst="rect">
            <a:avLst/>
          </a:prstGeom>
          <a:solidFill>
            <a:srgbClr val="00B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D49C2A4-C4C5-ED4F-84B9-1A2B916407B3}"/>
              </a:ext>
            </a:extLst>
          </p:cNvPr>
          <p:cNvSpPr/>
          <p:nvPr userDrawn="1"/>
        </p:nvSpPr>
        <p:spPr>
          <a:xfrm>
            <a:off x="-20207" y="6558284"/>
            <a:ext cx="3979560" cy="306623"/>
          </a:xfrm>
          <a:prstGeom prst="rect">
            <a:avLst/>
          </a:prstGeom>
          <a:solidFill>
            <a:srgbClr val="00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69A7CAB-F3D7-ED44-89B2-2303579F36A8}"/>
              </a:ext>
            </a:extLst>
          </p:cNvPr>
          <p:cNvSpPr txBox="1"/>
          <p:nvPr userDrawn="1"/>
        </p:nvSpPr>
        <p:spPr>
          <a:xfrm>
            <a:off x="4485132" y="6554253"/>
            <a:ext cx="4582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>
                    <a:lumMod val="95000"/>
                  </a:schemeClr>
                </a:solidFill>
              </a:rPr>
              <a:t>Department of Artificial Intelligence and 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C9D7914-5532-874A-8BFE-51C8CCAB0442}"/>
              </a:ext>
            </a:extLst>
          </p:cNvPr>
          <p:cNvSpPr txBox="1"/>
          <p:nvPr userDrawn="1"/>
        </p:nvSpPr>
        <p:spPr>
          <a:xfrm>
            <a:off x="-20207" y="6557131"/>
            <a:ext cx="3979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>
                    <a:lumMod val="95000"/>
                  </a:schemeClr>
                </a:solidFill>
              </a:rPr>
              <a:t>22PL1B01-Introduction to Python Programming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F2B6FFD-BEBB-034C-A316-02204CED01A0}"/>
              </a:ext>
            </a:extLst>
          </p:cNvPr>
          <p:cNvSpPr/>
          <p:nvPr userDrawn="1"/>
        </p:nvSpPr>
        <p:spPr>
          <a:xfrm>
            <a:off x="0" y="-37028"/>
            <a:ext cx="12192000" cy="107513"/>
          </a:xfrm>
          <a:prstGeom prst="rect">
            <a:avLst/>
          </a:prstGeom>
          <a:solidFill>
            <a:srgbClr val="00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40EDBF-CDA1-2847-9711-20B14B5BDC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27715"/>
            <a:ext cx="609601" cy="6096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C8956DE-2B9D-9A49-9000-90A804BF7709}"/>
              </a:ext>
            </a:extLst>
          </p:cNvPr>
          <p:cNvSpPr/>
          <p:nvPr userDrawn="1"/>
        </p:nvSpPr>
        <p:spPr>
          <a:xfrm>
            <a:off x="9522564" y="6559367"/>
            <a:ext cx="2669436" cy="307777"/>
          </a:xfrm>
          <a:prstGeom prst="rect">
            <a:avLst/>
          </a:prstGeom>
          <a:solidFill>
            <a:srgbClr val="003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74A54C9-BE79-1D4A-8502-C56F73DE62A9}"/>
              </a:ext>
            </a:extLst>
          </p:cNvPr>
          <p:cNvSpPr txBox="1"/>
          <p:nvPr userDrawn="1"/>
        </p:nvSpPr>
        <p:spPr>
          <a:xfrm>
            <a:off x="9894824" y="6538864"/>
            <a:ext cx="2056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i="1" dirty="0">
                <a:solidFill>
                  <a:schemeClr val="bg1"/>
                </a:solidFill>
              </a:rPr>
              <a:t>Go, Change the World</a:t>
            </a:r>
          </a:p>
        </p:txBody>
      </p:sp>
    </p:spTree>
    <p:extLst>
      <p:ext uri="{BB962C8B-B14F-4D97-AF65-F5344CB8AC3E}">
        <p14:creationId xmlns:p14="http://schemas.microsoft.com/office/powerpoint/2010/main" val="50785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C684-6954-495F-9116-D6BC40511990}" type="datetime1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7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6ABB-C421-4F62-8A6A-2D51BD8776F5}" type="datetime1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3F5-3065-4135-BC9C-14EBED89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42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61C2A-A5FF-47F4-9793-71D35318067A}" type="datetime1">
              <a:rPr lang="en-IN" smtClean="0"/>
              <a:t>08-02-2023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3F5-3065-4135-BC9C-14EBED89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9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957F-E799-4E3B-AD91-FB014C449575}" type="datetime1">
              <a:rPr lang="en-IN" smtClean="0"/>
              <a:t>08-02-2023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3F5-3065-4135-BC9C-14EBED89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43C2C-C0FB-4E49-87CE-C83795291515}" type="datetime1">
              <a:rPr lang="en-IN" smtClean="0"/>
              <a:t>08-02-2023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3F5-3065-4135-BC9C-14EBED89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8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4CADD-3F9F-44EB-BF59-0B20BB870C95}" type="datetime1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3F5-3065-4135-BC9C-14EBED89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73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15E43-CFEA-4BFF-A505-F5CC4DDB8F8F}" type="datetime1">
              <a:rPr lang="en-IN" smtClean="0"/>
              <a:t>08-02-2023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5F3F5-3065-4135-BC9C-14EBED89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6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3006-F085-416A-AC1D-90C5A0CE852B}" type="datetime1">
              <a:rPr lang="en-IN" smtClean="0"/>
              <a:t>08-02-2023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Prof Somesh Nandi, Dept. of AIML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5F3F5-3065-4135-BC9C-14EBED89F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9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tring-contains-substr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/string_capitalize.htm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/string_center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/string_center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/string_find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/string_find.ht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string_isdigit.htm" TargetMode="External"/><Relationship Id="rId2" Type="http://schemas.openxmlformats.org/officeDocument/2006/relationships/hyperlink" Target="https://www.tutorialspoint.com/python/string_isalnu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tutorialspoint.com/python/string_isspace.htm" TargetMode="External"/><Relationship Id="rId4" Type="http://schemas.openxmlformats.org/officeDocument/2006/relationships/hyperlink" Target="https://www.tutorialspoint.com/python/string_islower.htm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/string_isdigit.ht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string_isspace.htm" TargetMode="External"/><Relationship Id="rId2" Type="http://schemas.openxmlformats.org/officeDocument/2006/relationships/hyperlink" Target="https://www.tutorialspoint.com/python/string_islower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/string_isspace.ht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tuple_cmp.htm" TargetMode="External"/><Relationship Id="rId7" Type="http://schemas.openxmlformats.org/officeDocument/2006/relationships/hyperlink" Target="https://www.tutorialspoint.com/python/tuple_tuple.ht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python/tuple_min.htm" TargetMode="External"/><Relationship Id="rId5" Type="http://schemas.openxmlformats.org/officeDocument/2006/relationships/hyperlink" Target="https://www.tutorialspoint.com/python/tuple_max.htm" TargetMode="External"/><Relationship Id="rId4" Type="http://schemas.openxmlformats.org/officeDocument/2006/relationships/hyperlink" Target="https://www.tutorialspoint.com/python/tuple_len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rogramiz.com/python-programming/methods/list/append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rogramiz.com/python-programming/methods/list/po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7CB5D2F-1ED4-7E4D-A8CE-842BACA20C17}"/>
              </a:ext>
            </a:extLst>
          </p:cNvPr>
          <p:cNvSpPr txBox="1"/>
          <p:nvPr/>
        </p:nvSpPr>
        <p:spPr>
          <a:xfrm>
            <a:off x="992469" y="1600200"/>
            <a:ext cx="105939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PYTHON PROGRAMMING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III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1D8E874-CB08-254B-8631-460B67C431E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7" name="object 3">
              <a:extLst>
                <a:ext uri="{FF2B5EF4-FFF2-40B4-BE49-F238E27FC236}">
                  <a16:creationId xmlns="" xmlns:a16="http://schemas.microsoft.com/office/drawing/2014/main" id="{E547E29D-3B8E-B944-89DB-4E03C8F25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8" name="object 4">
              <a:extLst>
                <a:ext uri="{FF2B5EF4-FFF2-40B4-BE49-F238E27FC236}">
                  <a16:creationId xmlns="" xmlns:a16="http://schemas.microsoft.com/office/drawing/2014/main" id="{3A6929ED-3587-B84C-94D6-A8336F3B8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9" name="object 6">
              <a:extLst>
                <a:ext uri="{FF2B5EF4-FFF2-40B4-BE49-F238E27FC236}">
                  <a16:creationId xmlns="" xmlns:a16="http://schemas.microsoft.com/office/drawing/2014/main" id="{5269EF3B-9394-1140-9402-37084BE95B5F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6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6AF3852-384C-4C44-8E68-727F49B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7BB5491-4C7E-1544-BC13-E454BC21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9310237-1E11-F742-B202-15532BE49DA8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37672A15-3203-CD47-9117-F318671B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C80-4E98-46D3-9E10-9EA6D17EC8EC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0F17E6B-1E6F-2E4D-8C86-E013EFCB41E9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24" name="object 3">
              <a:extLst>
                <a:ext uri="{FF2B5EF4-FFF2-40B4-BE49-F238E27FC236}">
                  <a16:creationId xmlns="" xmlns:a16="http://schemas.microsoft.com/office/drawing/2014/main" id="{744F357A-C0C2-5B44-AEE9-9440FCD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25" name="object 4">
              <a:extLst>
                <a:ext uri="{FF2B5EF4-FFF2-40B4-BE49-F238E27FC236}">
                  <a16:creationId xmlns="" xmlns:a16="http://schemas.microsoft.com/office/drawing/2014/main" id="{94F570B3-6F1D-054D-BF55-215D6A4A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26" name="object 6">
              <a:extLst>
                <a:ext uri="{FF2B5EF4-FFF2-40B4-BE49-F238E27FC236}">
                  <a16:creationId xmlns="" xmlns:a16="http://schemas.microsoft.com/office/drawing/2014/main" id="{FC209BBB-B2D4-E94C-82D6-1262E0D754DD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7201" y="1275719"/>
            <a:ext cx="11229162" cy="4062651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# program to find first 5 multiples of 6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n-GB" altLang="en-US" sz="2400" dirty="0">
              <a:latin typeface="+mn-lt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 err="1">
                <a:latin typeface="+mn-lt"/>
              </a:rPr>
              <a:t>i</a:t>
            </a:r>
            <a:r>
              <a:rPr lang="en-GB" altLang="en-US" sz="2400" dirty="0">
                <a:latin typeface="+mn-lt"/>
              </a:rPr>
              <a:t> = 1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n-GB" altLang="en-US" sz="2400" dirty="0">
              <a:latin typeface="+mn-lt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while </a:t>
            </a:r>
            <a:r>
              <a:rPr lang="en-GB" altLang="en-US" sz="2400" dirty="0" err="1">
                <a:latin typeface="+mn-lt"/>
              </a:rPr>
              <a:t>i</a:t>
            </a:r>
            <a:r>
              <a:rPr lang="en-GB" altLang="en-US" sz="2400" dirty="0">
                <a:latin typeface="+mn-lt"/>
              </a:rPr>
              <a:t> &lt;= 10: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  print('6 * ',(</a:t>
            </a:r>
            <a:r>
              <a:rPr lang="en-GB" altLang="en-US" sz="2400" dirty="0" err="1">
                <a:latin typeface="+mn-lt"/>
              </a:rPr>
              <a:t>i</a:t>
            </a:r>
            <a:r>
              <a:rPr lang="en-GB" altLang="en-US" sz="2400" dirty="0">
                <a:latin typeface="+mn-lt"/>
              </a:rPr>
              <a:t>), '=',6 * </a:t>
            </a:r>
            <a:r>
              <a:rPr lang="en-GB" altLang="en-US" sz="2400" dirty="0" err="1">
                <a:latin typeface="+mn-lt"/>
              </a:rPr>
              <a:t>i</a:t>
            </a:r>
            <a:r>
              <a:rPr lang="en-GB" altLang="en-US" sz="2400" dirty="0">
                <a:latin typeface="+mn-lt"/>
              </a:rPr>
              <a:t>)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lang="en-GB" altLang="en-US" sz="2400" dirty="0">
              <a:latin typeface="+mn-lt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  if </a:t>
            </a:r>
            <a:r>
              <a:rPr lang="en-GB" altLang="en-US" sz="2400" dirty="0" err="1">
                <a:latin typeface="+mn-lt"/>
              </a:rPr>
              <a:t>i</a:t>
            </a:r>
            <a:r>
              <a:rPr lang="en-GB" altLang="en-US" sz="2400" dirty="0">
                <a:latin typeface="+mn-lt"/>
              </a:rPr>
              <a:t> &gt;= 5: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      break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  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  </a:t>
            </a:r>
            <a:r>
              <a:rPr lang="en-GB" altLang="en-US" sz="2400" dirty="0" err="1">
                <a:latin typeface="+mn-lt"/>
              </a:rPr>
              <a:t>i</a:t>
            </a:r>
            <a:r>
              <a:rPr lang="en-GB" altLang="en-US" sz="2400" dirty="0">
                <a:latin typeface="+mn-lt"/>
              </a:rPr>
              <a:t> = </a:t>
            </a:r>
            <a:r>
              <a:rPr lang="en-GB" altLang="en-US" sz="2400" dirty="0" err="1">
                <a:latin typeface="+mn-lt"/>
              </a:rPr>
              <a:t>i</a:t>
            </a:r>
            <a:r>
              <a:rPr lang="en-GB" altLang="en-US" sz="2400" dirty="0">
                <a:latin typeface="+mn-lt"/>
              </a:rPr>
              <a:t> + 1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586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7D1804C-6CAF-B84F-A8AE-438202CF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6E35D95-11B5-2940-B31F-8024669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93034D05-DEA9-D04A-8E18-AC783CD24D2A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Continue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49DC905B-76F3-284A-A30F-83B215F0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3E6A-CA19-4431-8418-E8887AA4C94B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76574BB-1B7D-4E4C-B054-76B36E60D954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7" name="object 3">
              <a:extLst>
                <a:ext uri="{FF2B5EF4-FFF2-40B4-BE49-F238E27FC236}">
                  <a16:creationId xmlns="" xmlns:a16="http://schemas.microsoft.com/office/drawing/2014/main" id="{69D44EAA-DF6A-7D46-A3C4-74CF7BAD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8" name="object 4">
              <a:extLst>
                <a:ext uri="{FF2B5EF4-FFF2-40B4-BE49-F238E27FC236}">
                  <a16:creationId xmlns="" xmlns:a16="http://schemas.microsoft.com/office/drawing/2014/main" id="{06BEB1FF-2B52-9143-A1AB-44A6B9BF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9" name="object 6">
              <a:extLst>
                <a:ext uri="{FF2B5EF4-FFF2-40B4-BE49-F238E27FC236}">
                  <a16:creationId xmlns="" xmlns:a16="http://schemas.microsoft.com/office/drawing/2014/main" id="{5FB849AA-A6DA-B846-9F1A-117BCA22B39E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36266"/>
            <a:ext cx="6109855" cy="48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5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7D1804C-6CAF-B84F-A8AE-438202CF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6E35D95-11B5-2940-B31F-8024669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93034D05-DEA9-D04A-8E18-AC783CD24D2A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Continue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49DC905B-76F3-284A-A30F-83B215F0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3E6A-CA19-4431-8418-E8887AA4C94B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76574BB-1B7D-4E4C-B054-76B36E60D954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7" name="object 3">
              <a:extLst>
                <a:ext uri="{FF2B5EF4-FFF2-40B4-BE49-F238E27FC236}">
                  <a16:creationId xmlns="" xmlns:a16="http://schemas.microsoft.com/office/drawing/2014/main" id="{69D44EAA-DF6A-7D46-A3C4-74CF7BAD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8" name="object 4">
              <a:extLst>
                <a:ext uri="{FF2B5EF4-FFF2-40B4-BE49-F238E27FC236}">
                  <a16:creationId xmlns="" xmlns:a16="http://schemas.microsoft.com/office/drawing/2014/main" id="{06BEB1FF-2B52-9143-A1AB-44A6B9BF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9" name="object 6">
              <a:extLst>
                <a:ext uri="{FF2B5EF4-FFF2-40B4-BE49-F238E27FC236}">
                  <a16:creationId xmlns="" xmlns:a16="http://schemas.microsoft.com/office/drawing/2014/main" id="{5FB849AA-A6DA-B846-9F1A-117BCA22B39E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693006"/>
            <a:ext cx="11111346" cy="3893374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continue Statement with for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Loop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can use the </a:t>
            </a:r>
            <a:r>
              <a:rPr lang="en-US" altLang="en-US" sz="2800" dirty="0">
                <a:latin typeface="euclid_circular_a"/>
              </a:rPr>
              <a:t>continue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 with 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for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loop to skip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current iteration of the loop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Then the control of the program jumps to the next iteration.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example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latin typeface="euclid_circular_a"/>
            </a:endParaRPr>
          </a:p>
          <a:p>
            <a:pPr lvl="0" defTabSz="914400"/>
            <a:r>
              <a:rPr lang="en-GB" altLang="en-US" dirty="0"/>
              <a:t>for </a:t>
            </a:r>
            <a:r>
              <a:rPr lang="en-GB" altLang="en-US" dirty="0" err="1"/>
              <a:t>i</a:t>
            </a:r>
            <a:r>
              <a:rPr lang="en-GB" altLang="en-US" dirty="0"/>
              <a:t> in range(5):</a:t>
            </a:r>
          </a:p>
          <a:p>
            <a:pPr lvl="0" defTabSz="914400"/>
            <a:r>
              <a:rPr lang="en-GB" altLang="en-US" dirty="0"/>
              <a:t>    if </a:t>
            </a:r>
            <a:r>
              <a:rPr lang="en-GB" altLang="en-US" dirty="0" err="1"/>
              <a:t>i</a:t>
            </a:r>
            <a:r>
              <a:rPr lang="en-GB" altLang="en-US" dirty="0"/>
              <a:t> == 3:</a:t>
            </a:r>
          </a:p>
          <a:p>
            <a:pPr lvl="0" defTabSz="914400"/>
            <a:r>
              <a:rPr lang="en-GB" altLang="en-US" dirty="0"/>
              <a:t>        continue</a:t>
            </a:r>
          </a:p>
          <a:p>
            <a:pPr lvl="0" defTabSz="914400"/>
            <a:r>
              <a:rPr lang="en-GB" altLang="en-US" dirty="0"/>
              <a:t>    print(</a:t>
            </a:r>
            <a:r>
              <a:rPr lang="en-GB" altLang="en-US" dirty="0" err="1"/>
              <a:t>i</a:t>
            </a:r>
            <a:r>
              <a:rPr lang="en-GB" altLang="en-US" dirty="0"/>
              <a:t>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7D1804C-6CAF-B84F-A8AE-438202CF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6E35D95-11B5-2940-B31F-8024669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93034D05-DEA9-D04A-8E18-AC783CD24D2A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Continue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49DC905B-76F3-284A-A30F-83B215F0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3E6A-CA19-4431-8418-E8887AA4C94B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76574BB-1B7D-4E4C-B054-76B36E60D954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7" name="object 3">
              <a:extLst>
                <a:ext uri="{FF2B5EF4-FFF2-40B4-BE49-F238E27FC236}">
                  <a16:creationId xmlns="" xmlns:a16="http://schemas.microsoft.com/office/drawing/2014/main" id="{69D44EAA-DF6A-7D46-A3C4-74CF7BAD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8" name="object 4">
              <a:extLst>
                <a:ext uri="{FF2B5EF4-FFF2-40B4-BE49-F238E27FC236}">
                  <a16:creationId xmlns="" xmlns:a16="http://schemas.microsoft.com/office/drawing/2014/main" id="{06BEB1FF-2B52-9143-A1AB-44A6B9BF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9" name="object 6">
              <a:extLst>
                <a:ext uri="{FF2B5EF4-FFF2-40B4-BE49-F238E27FC236}">
                  <a16:creationId xmlns="" xmlns:a16="http://schemas.microsoft.com/office/drawing/2014/main" id="{5FB849AA-A6DA-B846-9F1A-117BCA22B39E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600200"/>
            <a:ext cx="9864365" cy="435503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Python continue Statement with While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We can use the </a:t>
            </a:r>
            <a:r>
              <a:rPr lang="en-US" altLang="en-US" sz="2800" dirty="0">
                <a:latin typeface="euclid_circular_a"/>
              </a:rPr>
              <a:t>continue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 with the </a:t>
            </a:r>
            <a:r>
              <a:rPr lang="en-US" altLang="en-US" sz="2800" dirty="0" smtClean="0">
                <a:latin typeface="Droid Sans Mono"/>
              </a:rPr>
              <a:t>While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loop to skip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current iteration of the loop.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Then the control of the program jumps to the next iteration.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example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</a:t>
            </a:r>
          </a:p>
          <a:p>
            <a:pPr lvl="0" defTabSz="914400"/>
            <a:endParaRPr lang="pt-BR" altLang="en-US" sz="1300" dirty="0" smtClean="0">
              <a:latin typeface="euclid_circular_a"/>
            </a:endParaRPr>
          </a:p>
          <a:p>
            <a:pPr lvl="0" defTabSz="914400"/>
            <a:endParaRPr lang="pt-BR" altLang="en-US" sz="1300" dirty="0">
              <a:latin typeface="euclid_circular_a"/>
            </a:endParaRPr>
          </a:p>
          <a:p>
            <a:pPr lvl="0" defTabSz="914400"/>
            <a:r>
              <a:rPr lang="pt-BR" altLang="en-US" sz="1300" dirty="0" smtClean="0">
                <a:solidFill>
                  <a:srgbClr val="FF0000"/>
                </a:solidFill>
                <a:latin typeface="euclid_circular_a"/>
              </a:rPr>
              <a:t>num </a:t>
            </a:r>
            <a:r>
              <a:rPr lang="pt-BR" altLang="en-US" sz="1300" dirty="0">
                <a:solidFill>
                  <a:srgbClr val="FF0000"/>
                </a:solidFill>
                <a:latin typeface="euclid_circular_a"/>
              </a:rPr>
              <a:t>= 0</a:t>
            </a:r>
          </a:p>
          <a:p>
            <a:pPr lvl="0" defTabSz="914400"/>
            <a:endParaRPr lang="pt-BR" altLang="en-US" sz="1300" dirty="0">
              <a:solidFill>
                <a:srgbClr val="FF0000"/>
              </a:solidFill>
              <a:latin typeface="euclid_circular_a"/>
            </a:endParaRPr>
          </a:p>
          <a:p>
            <a:pPr lvl="0" defTabSz="914400"/>
            <a:r>
              <a:rPr lang="pt-BR" altLang="en-US" sz="1300" dirty="0">
                <a:solidFill>
                  <a:srgbClr val="FF0000"/>
                </a:solidFill>
                <a:latin typeface="euclid_circular_a"/>
              </a:rPr>
              <a:t>while num &lt; 10:</a:t>
            </a:r>
          </a:p>
          <a:p>
            <a:pPr lvl="0" defTabSz="914400"/>
            <a:r>
              <a:rPr lang="pt-BR" altLang="en-US" sz="1300" dirty="0">
                <a:solidFill>
                  <a:srgbClr val="FF0000"/>
                </a:solidFill>
                <a:latin typeface="euclid_circular_a"/>
              </a:rPr>
              <a:t>    num += 1</a:t>
            </a:r>
          </a:p>
          <a:p>
            <a:pPr lvl="0" defTabSz="914400"/>
            <a:r>
              <a:rPr lang="pt-BR" altLang="en-US" sz="1300" dirty="0">
                <a:solidFill>
                  <a:srgbClr val="FF0000"/>
                </a:solidFill>
                <a:latin typeface="euclid_circular_a"/>
              </a:rPr>
              <a:t>    </a:t>
            </a:r>
          </a:p>
          <a:p>
            <a:pPr lvl="0" defTabSz="914400"/>
            <a:r>
              <a:rPr lang="pt-BR" altLang="en-US" sz="1300" dirty="0">
                <a:solidFill>
                  <a:srgbClr val="FF0000"/>
                </a:solidFill>
                <a:latin typeface="euclid_circular_a"/>
              </a:rPr>
              <a:t>    if (num % 2) == 0:</a:t>
            </a:r>
          </a:p>
          <a:p>
            <a:pPr lvl="0" defTabSz="914400"/>
            <a:r>
              <a:rPr lang="pt-BR" altLang="en-US" sz="1300" dirty="0">
                <a:solidFill>
                  <a:srgbClr val="FF0000"/>
                </a:solidFill>
                <a:latin typeface="euclid_circular_a"/>
              </a:rPr>
              <a:t>        continue</a:t>
            </a:r>
          </a:p>
          <a:p>
            <a:pPr lvl="0" defTabSz="914400"/>
            <a:endParaRPr lang="pt-BR" altLang="en-US" sz="1300" dirty="0">
              <a:solidFill>
                <a:srgbClr val="FF0000"/>
              </a:solidFill>
              <a:latin typeface="euclid_circular_a"/>
            </a:endParaRPr>
          </a:p>
          <a:p>
            <a:pPr lvl="0" defTabSz="914400"/>
            <a:r>
              <a:rPr lang="pt-BR" altLang="en-US" sz="1300" dirty="0">
                <a:solidFill>
                  <a:srgbClr val="FF0000"/>
                </a:solidFill>
                <a:latin typeface="euclid_circular_a"/>
              </a:rPr>
              <a:t>    print(num)</a:t>
            </a:r>
            <a:endParaRPr lang="en-US" altLang="en-US" sz="1300" dirty="0">
              <a:solidFill>
                <a:srgbClr val="FF0000"/>
              </a:solidFill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2077560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="" xmlns:a16="http://schemas.microsoft.com/office/drawing/2014/main" id="{011A441D-5D53-1B48-AC92-F3D6602E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002" y="3646477"/>
            <a:ext cx="3141135" cy="2577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127D1B-A66E-AB4F-930C-FD7C3A572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09" y="1648600"/>
            <a:ext cx="3174291" cy="2097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18CE7BD-2812-A84F-80A6-0A5F69E5C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121" y="3570387"/>
            <a:ext cx="3121865" cy="2399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D41099E-6AB9-9449-9C8C-E8682B3F0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4480" y="1551393"/>
            <a:ext cx="2291262" cy="20973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F0EBB6C-90D7-F541-B2D9-1DC44CD9F127}"/>
              </a:ext>
            </a:extLst>
          </p:cNvPr>
          <p:cNvSpPr txBox="1"/>
          <p:nvPr/>
        </p:nvSpPr>
        <p:spPr>
          <a:xfrm>
            <a:off x="2354479" y="1186935"/>
            <a:ext cx="198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While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97DB507-AFAE-A34A-A577-C77A1B91EA2E}"/>
              </a:ext>
            </a:extLst>
          </p:cNvPr>
          <p:cNvSpPr txBox="1"/>
          <p:nvPr/>
        </p:nvSpPr>
        <p:spPr>
          <a:xfrm>
            <a:off x="7159996" y="1176990"/>
            <a:ext cx="145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Loop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7D1804C-6CAF-B84F-A8AE-438202CFD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6E35D95-11B5-2940-B31F-8024669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93034D05-DEA9-D04A-8E18-AC783CD24D2A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Continue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49DC905B-76F3-284A-A30F-83B215F0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F3E6A-CA19-4431-8418-E8887AA4C94B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76574BB-1B7D-4E4C-B054-76B36E60D954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7" name="object 3">
              <a:extLst>
                <a:ext uri="{FF2B5EF4-FFF2-40B4-BE49-F238E27FC236}">
                  <a16:creationId xmlns="" xmlns:a16="http://schemas.microsoft.com/office/drawing/2014/main" id="{69D44EAA-DF6A-7D46-A3C4-74CF7BAD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8" name="object 4">
              <a:extLst>
                <a:ext uri="{FF2B5EF4-FFF2-40B4-BE49-F238E27FC236}">
                  <a16:creationId xmlns="" xmlns:a16="http://schemas.microsoft.com/office/drawing/2014/main" id="{06BEB1FF-2B52-9143-A1AB-44A6B9BF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9" name="object 6">
              <a:extLst>
                <a:ext uri="{FF2B5EF4-FFF2-40B4-BE49-F238E27FC236}">
                  <a16:creationId xmlns="" xmlns:a16="http://schemas.microsoft.com/office/drawing/2014/main" id="{5FB849AA-A6DA-B846-9F1A-117BCA22B39E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82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0B03AA4-A1C5-E649-A998-2D4ADBC3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AE97D567-0CC6-B94D-9E11-03CF4E49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69B7C961-D95C-3C46-9853-97AF7D1D16BB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Pass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FD85591C-63BD-124E-ACE6-6B9FC18A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53C2-36BB-491A-8F95-4131E5CDA662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487116A-A1BD-1445-8F86-96B88319256B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5" name="object 3">
              <a:extLst>
                <a:ext uri="{FF2B5EF4-FFF2-40B4-BE49-F238E27FC236}">
                  <a16:creationId xmlns="" xmlns:a16="http://schemas.microsoft.com/office/drawing/2014/main" id="{31FDD946-0290-FF42-9CA7-D66E5005F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6" name="object 4">
              <a:extLst>
                <a:ext uri="{FF2B5EF4-FFF2-40B4-BE49-F238E27FC236}">
                  <a16:creationId xmlns="" xmlns:a16="http://schemas.microsoft.com/office/drawing/2014/main" id="{20C69288-8E8D-6C45-8837-C09E5560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7" name="object 6">
              <a:extLst>
                <a:ext uri="{FF2B5EF4-FFF2-40B4-BE49-F238E27FC236}">
                  <a16:creationId xmlns="" xmlns:a16="http://schemas.microsoft.com/office/drawing/2014/main" id="{BE34F9A7-75FD-3847-B382-95D16D5773DB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0982" y="1433210"/>
            <a:ext cx="12358254" cy="517064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 Python programming, 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pass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 is a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null statement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which can be used as a placeholder for future code.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Suppose we have a loop or a function that is not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implemented yet, but we want to implement it in the future.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In such cases, we can use 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pass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statement.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The syntax of the 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pass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statement is :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euclid_circular_a"/>
              </a:rPr>
              <a:t>pass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euclid_circular_a"/>
            </a:endParaRP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GB" altLang="en-US" sz="2800" dirty="0"/>
              <a:t>n = </a:t>
            </a:r>
            <a:r>
              <a:rPr lang="en-GB" altLang="en-US" sz="2800" dirty="0" smtClean="0"/>
              <a:t>10</a:t>
            </a:r>
            <a:endParaRPr lang="en-GB" altLang="en-US" sz="2800" dirty="0"/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GB" altLang="en-US" sz="2800" dirty="0"/>
              <a:t># use pass inside if statement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GB" altLang="en-US" sz="2800" dirty="0"/>
              <a:t>if n &gt; 10: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GB" altLang="en-US" sz="2800" dirty="0"/>
              <a:t>    </a:t>
            </a:r>
            <a:r>
              <a:rPr lang="en-GB" altLang="en-US" sz="2800" dirty="0" smtClean="0"/>
              <a:t>pass</a:t>
            </a:r>
            <a:endParaRPr lang="en-GB" altLang="en-US" sz="2800" dirty="0"/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GB" altLang="en-US" sz="2800" dirty="0"/>
              <a:t>print('Hello')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49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92204E-4390-5A41-B5A4-BF9E83B21D5B}"/>
              </a:ext>
            </a:extLst>
          </p:cNvPr>
          <p:cNvSpPr txBox="1"/>
          <p:nvPr/>
        </p:nvSpPr>
        <p:spPr>
          <a:xfrm>
            <a:off x="1135626" y="1504336"/>
            <a:ext cx="80083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/>
              <a:t>Accessing Strings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/>
              <a:t>Basic Operations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/>
              <a:t>String slices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/>
              <a:t>Function and Methods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93BC531-0541-6F4A-A3D1-E4151FCB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97BDBD0-9297-764A-B653-EF69ADE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3F0228F1-73C6-A44F-9A4E-3D06791F536A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4C993A3-04CB-7F4A-9E7D-D9465F6E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84472-97E5-4729-93A2-702C8BD473D2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EF8EF506-A245-6E46-A781-7749CB87CE92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2" name="object 3">
              <a:extLst>
                <a:ext uri="{FF2B5EF4-FFF2-40B4-BE49-F238E27FC236}">
                  <a16:creationId xmlns="" xmlns:a16="http://schemas.microsoft.com/office/drawing/2014/main" id="{937727FD-D99C-BC40-B72E-4F08E54E8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3" name="object 4">
              <a:extLst>
                <a:ext uri="{FF2B5EF4-FFF2-40B4-BE49-F238E27FC236}">
                  <a16:creationId xmlns="" xmlns:a16="http://schemas.microsoft.com/office/drawing/2014/main" id="{3FD4A230-57C5-064B-91D2-4E7D0B4FF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4" name="object 6">
              <a:extLst>
                <a:ext uri="{FF2B5EF4-FFF2-40B4-BE49-F238E27FC236}">
                  <a16:creationId xmlns="" xmlns:a16="http://schemas.microsoft.com/office/drawing/2014/main" id="{29315467-9EED-204E-8F04-ED6314999AFD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94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44C05F69-E820-8C44-834E-B36C0E79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0" y="1182505"/>
            <a:ext cx="10644070" cy="5261288"/>
          </a:xfrm>
        </p:spPr>
        <p:txBody>
          <a:bodyPr>
            <a:noAutofit/>
          </a:bodyPr>
          <a:lstStyle/>
          <a:p>
            <a:r>
              <a:rPr lang="en-IN" sz="4000" dirty="0"/>
              <a:t>String Initialization</a:t>
            </a:r>
          </a:p>
          <a:p>
            <a:pPr marL="722313" indent="0">
              <a:buNone/>
            </a:pPr>
            <a:r>
              <a:rPr lang="en-IN" sz="4000" dirty="0"/>
              <a:t>a='Welcome, to RVCE!'</a:t>
            </a:r>
          </a:p>
          <a:p>
            <a:pPr marL="722313" indent="0">
              <a:buNone/>
            </a:pPr>
            <a:r>
              <a:rPr lang="en-IN" sz="4000" dirty="0"/>
              <a:t>b = "Welcome, to RVCE!"</a:t>
            </a:r>
          </a:p>
          <a:p>
            <a:pPr marL="722313" indent="0">
              <a:buNone/>
            </a:pPr>
            <a:r>
              <a:rPr lang="en-IN" sz="4000" dirty="0"/>
              <a:t>c="""Welcome, </a:t>
            </a:r>
          </a:p>
          <a:p>
            <a:pPr marL="722313" indent="0">
              <a:buNone/>
            </a:pPr>
            <a:r>
              <a:rPr lang="en-IN" sz="4000" dirty="0"/>
              <a:t>to RVCE!""“</a:t>
            </a:r>
          </a:p>
          <a:p>
            <a:r>
              <a:rPr lang="en-IN" sz="4000" dirty="0"/>
              <a:t>Accessing characters in a string</a:t>
            </a:r>
          </a:p>
          <a:p>
            <a:pPr marL="722313" indent="0">
              <a:buNone/>
            </a:pPr>
            <a:r>
              <a:rPr lang="en-IN" sz="4000" dirty="0"/>
              <a:t>a[1]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DFE3B9-C2DE-4A47-94FF-BB515E31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FBA5CE-9309-D346-A746-6DAA05C5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9CFAE2B-E87B-2F4A-8EE8-4AA7AC0D170B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491559F5-FD93-3A43-858A-BF3CF60C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8540-7559-4B59-9517-207D7F0F523C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9B6315B6-A65C-6042-AE84-DCA24D04AC4E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2" name="object 3">
              <a:extLst>
                <a:ext uri="{FF2B5EF4-FFF2-40B4-BE49-F238E27FC236}">
                  <a16:creationId xmlns="" xmlns:a16="http://schemas.microsoft.com/office/drawing/2014/main" id="{84BE1870-B654-F440-8B5E-1FADFA23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3" name="object 4">
              <a:extLst>
                <a:ext uri="{FF2B5EF4-FFF2-40B4-BE49-F238E27FC236}">
                  <a16:creationId xmlns="" xmlns:a16="http://schemas.microsoft.com/office/drawing/2014/main" id="{419B7135-4336-4848-9B24-B418A578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4" name="object 6">
              <a:extLst>
                <a:ext uri="{FF2B5EF4-FFF2-40B4-BE49-F238E27FC236}">
                  <a16:creationId xmlns="" xmlns:a16="http://schemas.microsoft.com/office/drawing/2014/main" id="{051FF98C-CC66-EF45-B50F-5B40CD622B9B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57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86B3F3-9FC7-FAD8-AD80-BF819591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6323"/>
          </a:xfrm>
        </p:spPr>
        <p:txBody>
          <a:bodyPr/>
          <a:lstStyle/>
          <a:p>
            <a:pPr marL="457200" lvl="1" algn="ctr"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Strings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2F6E88-549F-5244-8C23-8B1645DD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E62CBB-D002-D849-A859-E6BE5C34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7711EBA9-081B-D14E-B7A5-42E96B0F8F19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3D6159-6CD5-0E4A-AD98-4F08F0C4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DFB7-98DB-4C9F-81CA-6931F774C0E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1F13BB2-EDDE-8845-9DD4-2C53FE9569B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3" name="object 3">
              <a:extLst>
                <a:ext uri="{FF2B5EF4-FFF2-40B4-BE49-F238E27FC236}">
                  <a16:creationId xmlns="" xmlns:a16="http://schemas.microsoft.com/office/drawing/2014/main" id="{2E741A93-F66B-3B42-9156-9667B6C48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4" name="object 4">
              <a:extLst>
                <a:ext uri="{FF2B5EF4-FFF2-40B4-BE49-F238E27FC236}">
                  <a16:creationId xmlns="" xmlns:a16="http://schemas.microsoft.com/office/drawing/2014/main" id="{A62312E2-36C2-4145-BABA-2C92C344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5" name="object 6">
              <a:extLst>
                <a:ext uri="{FF2B5EF4-FFF2-40B4-BE49-F238E27FC236}">
                  <a16:creationId xmlns="" xmlns:a16="http://schemas.microsoft.com/office/drawing/2014/main" id="{ABA7DC75-7E76-4342-A808-22E7B4EE4942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61082"/>
            <a:ext cx="10515600" cy="4351338"/>
          </a:xfrm>
        </p:spPr>
        <p:txBody>
          <a:bodyPr/>
          <a:lstStyle/>
          <a:p>
            <a:r>
              <a:rPr lang="en-IN" dirty="0"/>
              <a:t>String </a:t>
            </a:r>
            <a:r>
              <a:rPr lang="en-IN" dirty="0" smtClean="0"/>
              <a:t>Indexing</a:t>
            </a:r>
          </a:p>
          <a:p>
            <a:r>
              <a:rPr lang="en-IN" dirty="0" smtClean="0"/>
              <a:t>Let us say we have word “</a:t>
            </a:r>
            <a:r>
              <a:rPr lang="en-IN" dirty="0" err="1" smtClean="0"/>
              <a:t>foobar</a:t>
            </a:r>
            <a:r>
              <a:rPr lang="en-IN" dirty="0" smtClean="0"/>
              <a:t>”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41" y="3874748"/>
            <a:ext cx="4806878" cy="2481602"/>
          </a:xfrm>
          <a:prstGeom prst="rect">
            <a:avLst/>
          </a:prstGeom>
        </p:spPr>
      </p:pic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838200" y="2477824"/>
            <a:ext cx="857157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+mn-lt"/>
              </a:rPr>
              <a:t>String indexing in Python is zero-based: the first </a:t>
            </a:r>
            <a:r>
              <a:rPr lang="en-US" altLang="en-US" sz="2800" dirty="0" smtClean="0">
                <a:latin typeface="+mn-lt"/>
              </a:rPr>
              <a:t>character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>
                <a:latin typeface="+mn-lt"/>
              </a:rPr>
              <a:t> </a:t>
            </a:r>
            <a:r>
              <a:rPr lang="en-US" altLang="en-US" sz="2800" dirty="0">
                <a:latin typeface="+mn-lt"/>
              </a:rPr>
              <a:t>in the string has index 0, the next has index 1, and so on </a:t>
            </a:r>
          </a:p>
        </p:txBody>
      </p:sp>
    </p:spTree>
    <p:extLst>
      <p:ext uri="{BB962C8B-B14F-4D97-AF65-F5344CB8AC3E}">
        <p14:creationId xmlns:p14="http://schemas.microsoft.com/office/powerpoint/2010/main" val="109616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86B3F3-9FC7-FAD8-AD80-BF819591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6323"/>
          </a:xfrm>
        </p:spPr>
        <p:txBody>
          <a:bodyPr/>
          <a:lstStyle/>
          <a:p>
            <a:pPr marL="457200" lvl="1" algn="ctr"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Strings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2F6E88-549F-5244-8C23-8B1645DD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E62CBB-D002-D849-A859-E6BE5C34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7711EBA9-081B-D14E-B7A5-42E96B0F8F19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3D6159-6CD5-0E4A-AD98-4F08F0C4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DFB7-98DB-4C9F-81CA-6931F774C0E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1F13BB2-EDDE-8845-9DD4-2C53FE9569B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3" name="object 3">
              <a:extLst>
                <a:ext uri="{FF2B5EF4-FFF2-40B4-BE49-F238E27FC236}">
                  <a16:creationId xmlns="" xmlns:a16="http://schemas.microsoft.com/office/drawing/2014/main" id="{2E741A93-F66B-3B42-9156-9667B6C48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4" name="object 4">
              <a:extLst>
                <a:ext uri="{FF2B5EF4-FFF2-40B4-BE49-F238E27FC236}">
                  <a16:creationId xmlns="" xmlns:a16="http://schemas.microsoft.com/office/drawing/2014/main" id="{A62312E2-36C2-4145-BABA-2C92C344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5" name="object 6">
              <a:extLst>
                <a:ext uri="{FF2B5EF4-FFF2-40B4-BE49-F238E27FC236}">
                  <a16:creationId xmlns="" xmlns:a16="http://schemas.microsoft.com/office/drawing/2014/main" id="{ABA7DC75-7E76-4342-A808-22E7B4EE4942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61082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The individual characters can be accessed by index as follows</a:t>
            </a:r>
            <a:r>
              <a:rPr lang="en-GB" dirty="0" smtClean="0"/>
              <a:t>:</a:t>
            </a:r>
          </a:p>
          <a:p>
            <a:r>
              <a:rPr lang="en-GB" dirty="0"/>
              <a:t>&gt;&gt;&gt; s = '</a:t>
            </a:r>
            <a:r>
              <a:rPr lang="en-GB" dirty="0" err="1"/>
              <a:t>foobar</a:t>
            </a:r>
            <a:r>
              <a:rPr lang="en-GB" dirty="0" smtClean="0"/>
              <a:t>'</a:t>
            </a:r>
            <a:endParaRPr lang="en-GB" dirty="0"/>
          </a:p>
          <a:p>
            <a:r>
              <a:rPr lang="en-GB" dirty="0"/>
              <a:t>&gt;&gt;&gt; s[0]</a:t>
            </a:r>
          </a:p>
          <a:p>
            <a:r>
              <a:rPr lang="en-GB" dirty="0"/>
              <a:t>'f'</a:t>
            </a:r>
          </a:p>
          <a:p>
            <a:r>
              <a:rPr lang="en-GB" dirty="0"/>
              <a:t>&gt;&gt;&gt; s[1]</a:t>
            </a:r>
          </a:p>
          <a:p>
            <a:r>
              <a:rPr lang="en-GB" dirty="0"/>
              <a:t>'o'</a:t>
            </a:r>
          </a:p>
          <a:p>
            <a:r>
              <a:rPr lang="en-GB" dirty="0"/>
              <a:t>&gt;&gt;&gt; s</a:t>
            </a:r>
            <a:r>
              <a:rPr lang="en-GB" dirty="0" smtClean="0"/>
              <a:t>[-1]</a:t>
            </a:r>
            <a:endParaRPr lang="en-GB" dirty="0"/>
          </a:p>
          <a:p>
            <a:r>
              <a:rPr lang="en-GB" dirty="0" smtClean="0"/>
              <a:t>‘r'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61" y="2941876"/>
            <a:ext cx="4806878" cy="24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8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8283515-4A1A-A842-85AF-983A4D5EA50C}"/>
              </a:ext>
            </a:extLst>
          </p:cNvPr>
          <p:cNvSpPr txBox="1"/>
          <p:nvPr/>
        </p:nvSpPr>
        <p:spPr>
          <a:xfrm>
            <a:off x="123092" y="1443531"/>
            <a:ext cx="1150374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A </a:t>
            </a:r>
            <a:r>
              <a:rPr lang="en-IN" sz="2800" dirty="0">
                <a:solidFill>
                  <a:srgbClr val="DC143C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for</a:t>
            </a:r>
            <a:r>
              <a:rPr lang="en-IN" sz="2800" dirty="0">
                <a:solidFill>
                  <a:srgbClr val="000000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 loop is used for iterating over a particular sequence (can be a list, a tuple, a dictionary, a set, or a string).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This is less like the </a:t>
            </a:r>
            <a:r>
              <a:rPr lang="en-IN" sz="2800" dirty="0">
                <a:solidFill>
                  <a:srgbClr val="DC143C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for</a:t>
            </a:r>
            <a:r>
              <a:rPr lang="en-IN" sz="2800" dirty="0">
                <a:solidFill>
                  <a:srgbClr val="000000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 keyword in other programming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Courier" pitchFamily="2" charset="0"/>
                <a:cs typeface="Times New Roman" panose="02020603050405020304" pitchFamily="18" charset="0"/>
              </a:rPr>
              <a:t>Similar to</a:t>
            </a:r>
            <a:r>
              <a:rPr lang="en-IN" sz="2800" dirty="0">
                <a:solidFill>
                  <a:srgbClr val="000000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 an iterator method as found in other object-orientated programming languages.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With the </a:t>
            </a:r>
            <a:r>
              <a:rPr lang="en-IN" sz="2800" dirty="0">
                <a:solidFill>
                  <a:srgbClr val="DC143C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for</a:t>
            </a:r>
            <a:r>
              <a:rPr lang="en-IN" sz="2800" dirty="0">
                <a:solidFill>
                  <a:srgbClr val="000000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 loop a set of statements, once for each item in a list, tuple, set etc can be 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Courier" pitchFamily="2" charset="0"/>
                <a:cs typeface="Times New Roman" panose="02020603050405020304" pitchFamily="18" charset="0"/>
              </a:rPr>
              <a:t>Used for sequential traversal.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C08C172-703E-164D-ACE5-55E05B42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Prof Somesh Nandi, Dept</a:t>
            </a:r>
            <a:r>
              <a:rPr lang="en-US" dirty="0">
                <a:solidFill>
                  <a:schemeClr val="tx1"/>
                </a:solidFill>
              </a:rPr>
              <a:t>. of </a:t>
            </a:r>
            <a:r>
              <a:rPr lang="en-US" dirty="0" smtClean="0">
                <a:solidFill>
                  <a:schemeClr val="tx1"/>
                </a:solidFill>
              </a:rPr>
              <a:t>AIML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22EE3D-CE1C-674C-AF76-318D08D0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9BE5B420-E18F-4C4B-A4D3-CAB39F31425B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  <a:latin typeface="+mn-lt"/>
              </a:rPr>
              <a:t>For loops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E36B3036-617D-6D42-89C6-1AF54C69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8DF7C-8165-40D9-AA6A-15818E3C7C87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E4E1FDD-09E1-F947-AF24-BA288828C67A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2" name="object 3">
              <a:extLst>
                <a:ext uri="{FF2B5EF4-FFF2-40B4-BE49-F238E27FC236}">
                  <a16:creationId xmlns="" xmlns:a16="http://schemas.microsoft.com/office/drawing/2014/main" id="{73A77810-567F-0049-82BC-A372FE0FB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3" name="object 4">
              <a:extLst>
                <a:ext uri="{FF2B5EF4-FFF2-40B4-BE49-F238E27FC236}">
                  <a16:creationId xmlns="" xmlns:a16="http://schemas.microsoft.com/office/drawing/2014/main" id="{3EACFA31-42AB-4A48-B9CC-0A02BC655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4" name="object 6">
              <a:extLst>
                <a:ext uri="{FF2B5EF4-FFF2-40B4-BE49-F238E27FC236}">
                  <a16:creationId xmlns="" xmlns:a16="http://schemas.microsoft.com/office/drawing/2014/main" id="{30042DBA-1EFA-3A4C-ABA4-B4CAA6E7043F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662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86B3F3-9FC7-FAD8-AD80-BF819591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6323"/>
          </a:xfrm>
        </p:spPr>
        <p:txBody>
          <a:bodyPr/>
          <a:lstStyle/>
          <a:p>
            <a:pPr marL="457200" lvl="1" algn="ctr"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Strings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2F6E88-549F-5244-8C23-8B1645DD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E62CBB-D002-D849-A859-E6BE5C34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7711EBA9-081B-D14E-B7A5-42E96B0F8F19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Strings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3D6159-6CD5-0E4A-AD98-4F08F0C4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DFB7-98DB-4C9F-81CA-6931F774C0E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1F13BB2-EDDE-8845-9DD4-2C53FE9569B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3" name="object 3">
              <a:extLst>
                <a:ext uri="{FF2B5EF4-FFF2-40B4-BE49-F238E27FC236}">
                  <a16:creationId xmlns="" xmlns:a16="http://schemas.microsoft.com/office/drawing/2014/main" id="{2E741A93-F66B-3B42-9156-9667B6C48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4" name="object 4">
              <a:extLst>
                <a:ext uri="{FF2B5EF4-FFF2-40B4-BE49-F238E27FC236}">
                  <a16:creationId xmlns="" xmlns:a16="http://schemas.microsoft.com/office/drawing/2014/main" id="{A62312E2-36C2-4145-BABA-2C92C344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5" name="object 6">
              <a:extLst>
                <a:ext uri="{FF2B5EF4-FFF2-40B4-BE49-F238E27FC236}">
                  <a16:creationId xmlns="" xmlns:a16="http://schemas.microsoft.com/office/drawing/2014/main" id="{ABA7DC75-7E76-4342-A808-22E7B4EE4942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261082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The individual characters can be accessed by index as follows</a:t>
            </a:r>
            <a:r>
              <a:rPr lang="en-GB" dirty="0" smtClean="0"/>
              <a:t>:</a:t>
            </a:r>
          </a:p>
          <a:p>
            <a:r>
              <a:rPr lang="en-GB" dirty="0"/>
              <a:t>&gt;&gt;&gt; s = '</a:t>
            </a:r>
            <a:r>
              <a:rPr lang="en-GB" dirty="0" err="1"/>
              <a:t>foobar</a:t>
            </a:r>
            <a:r>
              <a:rPr lang="en-GB" dirty="0" smtClean="0"/>
              <a:t>'</a:t>
            </a:r>
            <a:endParaRPr lang="en-GB" dirty="0"/>
          </a:p>
          <a:p>
            <a:r>
              <a:rPr lang="en-GB" dirty="0"/>
              <a:t>&gt;&gt;&gt; s[0]</a:t>
            </a:r>
          </a:p>
          <a:p>
            <a:r>
              <a:rPr lang="en-GB" dirty="0"/>
              <a:t>'f'</a:t>
            </a:r>
          </a:p>
          <a:p>
            <a:r>
              <a:rPr lang="en-GB" dirty="0"/>
              <a:t>&gt;&gt;&gt; s[1]</a:t>
            </a:r>
          </a:p>
          <a:p>
            <a:r>
              <a:rPr lang="en-GB" dirty="0"/>
              <a:t>'o'</a:t>
            </a:r>
          </a:p>
          <a:p>
            <a:r>
              <a:rPr lang="en-GB" dirty="0"/>
              <a:t>&gt;&gt;&gt; s</a:t>
            </a:r>
            <a:r>
              <a:rPr lang="en-GB" dirty="0" smtClean="0"/>
              <a:t>[-1]</a:t>
            </a:r>
            <a:endParaRPr lang="en-GB" dirty="0"/>
          </a:p>
          <a:p>
            <a:r>
              <a:rPr lang="en-GB" dirty="0" smtClean="0"/>
              <a:t>‘r'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961" y="2941876"/>
            <a:ext cx="4806878" cy="248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01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86B3F3-9FC7-FAD8-AD80-BF819591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6323"/>
          </a:xfrm>
        </p:spPr>
        <p:txBody>
          <a:bodyPr/>
          <a:lstStyle/>
          <a:p>
            <a:pPr marL="457200" lvl="1" algn="ctr"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Strings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2F6E88-549F-5244-8C23-8B1645DD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AE62CBB-D002-D849-A859-E6BE5C34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7711EBA9-081B-D14E-B7A5-42E96B0F8F19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solidFill>
                  <a:schemeClr val="bg1"/>
                </a:solidFill>
              </a:rPr>
              <a:t>String Slicing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3D6159-6CD5-0E4A-AD98-4F08F0C4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DFB7-98DB-4C9F-81CA-6931F774C0E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1F13BB2-EDDE-8845-9DD4-2C53FE9569B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3" name="object 3">
              <a:extLst>
                <a:ext uri="{FF2B5EF4-FFF2-40B4-BE49-F238E27FC236}">
                  <a16:creationId xmlns="" xmlns:a16="http://schemas.microsoft.com/office/drawing/2014/main" id="{2E741A93-F66B-3B42-9156-9667B6C48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4" name="object 4">
              <a:extLst>
                <a:ext uri="{FF2B5EF4-FFF2-40B4-BE49-F238E27FC236}">
                  <a16:creationId xmlns="" xmlns:a16="http://schemas.microsoft.com/office/drawing/2014/main" id="{A62312E2-36C2-4145-BABA-2C92C344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5" name="object 6">
              <a:extLst>
                <a:ext uri="{FF2B5EF4-FFF2-40B4-BE49-F238E27FC236}">
                  <a16:creationId xmlns="" xmlns:a16="http://schemas.microsoft.com/office/drawing/2014/main" id="{ABA7DC75-7E76-4342-A808-22E7B4EE4942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7427" y="1567212"/>
            <a:ext cx="11797145" cy="47891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Python also allows a form of indexing syntax that extracts </a:t>
            </a:r>
            <a:r>
              <a:rPr lang="en-GB" dirty="0">
                <a:hlinkClick r:id="rId3"/>
              </a:rPr>
              <a:t>substrings</a:t>
            </a:r>
            <a:r>
              <a:rPr lang="en-GB" dirty="0"/>
              <a:t> from a string, known as </a:t>
            </a:r>
            <a:r>
              <a:rPr lang="en-GB" b="1" dirty="0"/>
              <a:t>string </a:t>
            </a:r>
            <a:r>
              <a:rPr lang="en-GB" b="1" dirty="0" smtClean="0"/>
              <a:t>slicing.</a:t>
            </a:r>
          </a:p>
          <a:p>
            <a:r>
              <a:rPr lang="en-GB" b="1" dirty="0"/>
              <a:t>If s is a string, an expression of the form s[</a:t>
            </a:r>
            <a:r>
              <a:rPr lang="en-GB" b="1" dirty="0" err="1"/>
              <a:t>m:n</a:t>
            </a:r>
            <a:r>
              <a:rPr lang="en-GB" b="1" dirty="0"/>
              <a:t>] returns the portion of s starting with position m, and up to but not including position n:</a:t>
            </a:r>
            <a:endParaRPr lang="en-GB" b="1" dirty="0" smtClean="0"/>
          </a:p>
          <a:p>
            <a:r>
              <a:rPr lang="en-GB" b="1" dirty="0"/>
              <a:t>a='Welcome, to RVCE!'</a:t>
            </a:r>
          </a:p>
          <a:p>
            <a:r>
              <a:rPr lang="en-GB" b="1" dirty="0"/>
              <a:t>print(a)</a:t>
            </a:r>
          </a:p>
          <a:p>
            <a:r>
              <a:rPr lang="en-GB" b="1" dirty="0"/>
              <a:t>print(a[2:11])</a:t>
            </a:r>
          </a:p>
          <a:p>
            <a:r>
              <a:rPr lang="en-GB" b="1" dirty="0"/>
              <a:t>print(a[2</a:t>
            </a:r>
            <a:r>
              <a:rPr lang="en-GB" b="1" dirty="0" smtClean="0"/>
              <a:t>:]) </a:t>
            </a:r>
            <a:r>
              <a:rPr lang="en-GB" b="1" dirty="0"/>
              <a:t>-- if you omit the second index as in s[n:], the slice extends from the first index through the end of the string.</a:t>
            </a:r>
          </a:p>
          <a:p>
            <a:r>
              <a:rPr lang="en-GB" b="1" dirty="0"/>
              <a:t>print(a[:3]) -- If you omit the first index, the slice starts at the beginning of the string. Thus, s[:m] and s[0:m] are equivalent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275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E908E01-1442-3C86-F493-C5345285EE07}"/>
              </a:ext>
            </a:extLst>
          </p:cNvPr>
          <p:cNvSpPr txBox="1"/>
          <p:nvPr/>
        </p:nvSpPr>
        <p:spPr>
          <a:xfrm>
            <a:off x="123092" y="1398009"/>
            <a:ext cx="10252363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strip() </a:t>
            </a:r>
            <a:r>
              <a:rPr lang="en-IN" sz="4000" dirty="0">
                <a:solidFill>
                  <a:srgbClr val="0070C0"/>
                </a:solidFill>
              </a:rPr>
              <a:t>-- removes whitespace from the beginning or  end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FF0000"/>
                </a:solidFill>
              </a:rPr>
              <a:t>a = “     Welcome, to RVCE!    “</a:t>
            </a:r>
          </a:p>
          <a:p>
            <a:pPr marL="0" indent="0">
              <a:buNone/>
            </a:pPr>
            <a:r>
              <a:rPr lang="en-IN" sz="4000" dirty="0"/>
              <a:t>print(</a:t>
            </a:r>
            <a:r>
              <a:rPr lang="en-IN" sz="4000" dirty="0" err="1"/>
              <a:t>a.strip</a:t>
            </a:r>
            <a:r>
              <a:rPr lang="en-IN" sz="4000" dirty="0"/>
              <a:t>())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algn="just">
              <a:spcAft>
                <a:spcPts val="600"/>
              </a:spcAft>
            </a:pPr>
            <a:endParaRPr lang="en-IN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6BD2CA2-B208-E045-8555-C31EC2D6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836" y="4022333"/>
            <a:ext cx="6141041" cy="26991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8194F073-B49F-7543-B797-6EBF7A90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159" y="241836"/>
            <a:ext cx="5655764" cy="718122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String- In built functions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F189BE4-28E6-2A4F-A9AE-9A0BA34D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9230C6-80C8-C849-AF8F-1FD2AFF9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664BC600-559A-464D-8927-0FC21BC6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A0B5-2C05-4168-BF6F-CF53FF998EA3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55A7E13-075C-D142-AF86-22CE471BD38D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2" name="object 3">
              <a:extLst>
                <a:ext uri="{FF2B5EF4-FFF2-40B4-BE49-F238E27FC236}">
                  <a16:creationId xmlns="" xmlns:a16="http://schemas.microsoft.com/office/drawing/2014/main" id="{CE7543D5-39B7-D546-9C4E-6B89382B5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3" name="object 4">
              <a:extLst>
                <a:ext uri="{FF2B5EF4-FFF2-40B4-BE49-F238E27FC236}">
                  <a16:creationId xmlns="" xmlns:a16="http://schemas.microsoft.com/office/drawing/2014/main" id="{7624FCB1-3A66-8C45-8B1E-06AA97937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4" name="object 6">
              <a:extLst>
                <a:ext uri="{FF2B5EF4-FFF2-40B4-BE49-F238E27FC236}">
                  <a16:creationId xmlns="" xmlns:a16="http://schemas.microsoft.com/office/drawing/2014/main" id="{7C5B3329-0BF5-AF4C-A19E-51FC878284C0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563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18638B-6684-4D4F-B6CF-1A6EA03A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rgbClr val="00B050"/>
                </a:solidFill>
              </a:rPr>
              <a:t>len</a:t>
            </a:r>
            <a:r>
              <a:rPr lang="en-IN" dirty="0">
                <a:solidFill>
                  <a:srgbClr val="00B050"/>
                </a:solidFill>
              </a:rPr>
              <a:t>() </a:t>
            </a:r>
            <a:r>
              <a:rPr lang="en-IN" dirty="0">
                <a:solidFill>
                  <a:srgbClr val="0070C0"/>
                </a:solidFill>
              </a:rPr>
              <a:t>--  returns the length of a string</a:t>
            </a:r>
          </a:p>
          <a:p>
            <a:pPr marL="0" indent="0">
              <a:buNone/>
            </a:pPr>
            <a:r>
              <a:rPr lang="en-IN" dirty="0"/>
              <a:t>a = “ Welcome, to RVCE! “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len</a:t>
            </a:r>
            <a:r>
              <a:rPr lang="en-IN" dirty="0"/>
              <a:t>(a))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706234-0615-4D29-A850-9A0F706B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9009C5E0-0098-4BF9-BAE8-B47A86E6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260" y="298004"/>
            <a:ext cx="6524625" cy="869950"/>
          </a:xfrm>
          <a:solidFill>
            <a:srgbClr val="00206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String- In built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705DD4B-3030-4472-AC71-FA474761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3140968"/>
            <a:ext cx="4104456" cy="165618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85A0901-427E-1D4E-891D-A6232A23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3D184B71-D373-514B-909F-97AD424A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EFFA-D25C-4621-8893-BDC5C4579D1D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DB32184-1827-994D-A9D2-A5B31C1F205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0" name="object 3">
              <a:extLst>
                <a:ext uri="{FF2B5EF4-FFF2-40B4-BE49-F238E27FC236}">
                  <a16:creationId xmlns="" xmlns:a16="http://schemas.microsoft.com/office/drawing/2014/main" id="{84386C0B-EBC3-5A49-8FF4-0364A1527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>
              <a:extLst>
                <a:ext uri="{FF2B5EF4-FFF2-40B4-BE49-F238E27FC236}">
                  <a16:creationId xmlns="" xmlns:a16="http://schemas.microsoft.com/office/drawing/2014/main" id="{63320563-CCA4-D14F-B215-580A59C0B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2" name="object 6">
              <a:extLst>
                <a:ext uri="{FF2B5EF4-FFF2-40B4-BE49-F238E27FC236}">
                  <a16:creationId xmlns="" xmlns:a16="http://schemas.microsoft.com/office/drawing/2014/main" id="{25FE1534-A673-694A-8FBD-57D49C5997A6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60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C22BF2-7A4F-47DC-89E9-D300A94F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73" y="137718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The split() method splits a string into a list</a:t>
            </a:r>
            <a:r>
              <a:rPr lang="en-GB" dirty="0" smtClean="0">
                <a:solidFill>
                  <a:srgbClr val="0070C0"/>
                </a:solidFill>
              </a:rPr>
              <a:t>.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You can specify the separator, default separator is any </a:t>
            </a:r>
            <a:r>
              <a:rPr lang="en-GB" dirty="0" smtClean="0">
                <a:solidFill>
                  <a:srgbClr val="0070C0"/>
                </a:solidFill>
              </a:rPr>
              <a:t>whitespace.</a:t>
            </a:r>
          </a:p>
          <a:p>
            <a:r>
              <a:rPr lang="en-IN" dirty="0"/>
              <a:t>Syntax</a:t>
            </a:r>
          </a:p>
          <a:p>
            <a:r>
              <a:rPr lang="en-IN" i="1" dirty="0" err="1"/>
              <a:t>string</a:t>
            </a:r>
            <a:r>
              <a:rPr lang="en-IN" dirty="0" err="1"/>
              <a:t>.split</a:t>
            </a:r>
            <a:r>
              <a:rPr lang="en-IN" dirty="0" smtClean="0"/>
              <a:t>(‘</a:t>
            </a:r>
            <a:r>
              <a:rPr lang="en-IN" i="1" dirty="0" smtClean="0"/>
              <a:t>separator’, </a:t>
            </a:r>
            <a:r>
              <a:rPr lang="en-IN" i="1" dirty="0" err="1"/>
              <a:t>maxsplit</a:t>
            </a:r>
            <a:r>
              <a:rPr lang="en-IN" dirty="0" smtClean="0"/>
              <a:t>)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i="1" dirty="0" smtClean="0"/>
          </a:p>
          <a:p>
            <a:endParaRPr lang="en-IN" i="1" dirty="0"/>
          </a:p>
          <a:p>
            <a:endParaRPr lang="en-IN" i="1" dirty="0" smtClean="0"/>
          </a:p>
          <a:p>
            <a:r>
              <a:rPr lang="en-IN" i="1" dirty="0" err="1" smtClean="0"/>
              <a:t>string</a:t>
            </a:r>
            <a:r>
              <a:rPr lang="en-IN" dirty="0" err="1" smtClean="0"/>
              <a:t>.split</a:t>
            </a:r>
            <a:r>
              <a:rPr lang="en-IN" dirty="0" smtClean="0"/>
              <a:t> ()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FA380F-50DD-4C32-91F5-1EBC2D39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9E4E904F-BF93-4CAD-BBDC-4CAFE272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687" y="333498"/>
            <a:ext cx="6524625" cy="869950"/>
          </a:xfrm>
          <a:solidFill>
            <a:srgbClr val="00206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String- In built 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1F054F2-19FC-CB41-ABD2-F108B0FB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25370FD2-FF11-A246-B396-347091CA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6459-E14D-4BAD-B0EB-5B8CB772FE73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CD73110-3FF8-8F4E-AE72-DA39D943572A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0" name="object 3">
              <a:extLst>
                <a:ext uri="{FF2B5EF4-FFF2-40B4-BE49-F238E27FC236}">
                  <a16:creationId xmlns="" xmlns:a16="http://schemas.microsoft.com/office/drawing/2014/main" id="{5072D4AC-C027-1F48-AD97-0EC71B37B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>
              <a:extLst>
                <a:ext uri="{FF2B5EF4-FFF2-40B4-BE49-F238E27FC236}">
                  <a16:creationId xmlns="" xmlns:a16="http://schemas.microsoft.com/office/drawing/2014/main" id="{42E12434-A47A-614A-BDC3-6D511A303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2" name="object 6">
              <a:extLst>
                <a:ext uri="{FF2B5EF4-FFF2-40B4-BE49-F238E27FC236}">
                  <a16:creationId xmlns="" xmlns:a16="http://schemas.microsoft.com/office/drawing/2014/main" id="{005A23E7-CC57-F345-A3AE-6142E65406C5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36864"/>
              </p:ext>
            </p:extLst>
          </p:nvPr>
        </p:nvGraphicFramePr>
        <p:xfrm>
          <a:off x="2226107" y="3552856"/>
          <a:ext cx="7756093" cy="1463040"/>
        </p:xfrm>
        <a:graphic>
          <a:graphicData uri="http://schemas.openxmlformats.org/drawingml/2006/table">
            <a:tbl>
              <a:tblPr/>
              <a:tblGrid>
                <a:gridCol w="1550007"/>
                <a:gridCol w="620608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Parameter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</a:rPr>
                        <a:t>separator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Optional. Specifies the separator to use when splitting the string. By default any whitespace is a separator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</a:rPr>
                        <a:t>maxsplit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Optional. Specifies how many splits to do.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538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C22BF2-7A4F-47DC-89E9-D300A94F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73" y="1377187"/>
            <a:ext cx="10515600" cy="4351338"/>
          </a:xfrm>
        </p:spPr>
        <p:txBody>
          <a:bodyPr/>
          <a:lstStyle/>
          <a:p>
            <a:endParaRPr lang="en-IN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FA380F-50DD-4C32-91F5-1EBC2D39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9E4E904F-BF93-4CAD-BBDC-4CAFE272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687" y="333498"/>
            <a:ext cx="6524625" cy="869950"/>
          </a:xfrm>
          <a:solidFill>
            <a:srgbClr val="00206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String- In built functions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61F054F2-19FC-CB41-ABD2-F108B0FB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25370FD2-FF11-A246-B396-347091CA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6459-E14D-4BAD-B0EB-5B8CB772FE73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CD73110-3FF8-8F4E-AE72-DA39D943572A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0" name="object 3">
              <a:extLst>
                <a:ext uri="{FF2B5EF4-FFF2-40B4-BE49-F238E27FC236}">
                  <a16:creationId xmlns="" xmlns:a16="http://schemas.microsoft.com/office/drawing/2014/main" id="{5072D4AC-C027-1F48-AD97-0EC71B37B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>
              <a:extLst>
                <a:ext uri="{FF2B5EF4-FFF2-40B4-BE49-F238E27FC236}">
                  <a16:creationId xmlns="" xmlns:a16="http://schemas.microsoft.com/office/drawing/2014/main" id="{42E12434-A47A-614A-BDC3-6D511A303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2" name="object 6">
              <a:extLst>
                <a:ext uri="{FF2B5EF4-FFF2-40B4-BE49-F238E27FC236}">
                  <a16:creationId xmlns="" xmlns:a16="http://schemas.microsoft.com/office/drawing/2014/main" id="{005A23E7-CC57-F345-A3AE-6142E65406C5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838200" y="1657305"/>
            <a:ext cx="8721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# Defining both Separator and MaxSplit</a:t>
            </a:r>
          </a:p>
          <a:p>
            <a:r>
              <a:rPr lang="en-GB" dirty="0" smtClean="0"/>
              <a:t>a </a:t>
            </a:r>
            <a:r>
              <a:rPr lang="en-GB" dirty="0"/>
              <a:t>= "  Welcome, to, RVCE!   "</a:t>
            </a:r>
          </a:p>
          <a:p>
            <a:r>
              <a:rPr lang="en-GB" dirty="0"/>
              <a:t>print(a)</a:t>
            </a:r>
          </a:p>
          <a:p>
            <a:r>
              <a:rPr lang="en-GB" dirty="0"/>
              <a:t>print(</a:t>
            </a:r>
            <a:r>
              <a:rPr lang="en-GB" dirty="0" err="1"/>
              <a:t>a.split</a:t>
            </a:r>
            <a:r>
              <a:rPr lang="en-GB" dirty="0"/>
              <a:t>(',',1</a:t>
            </a:r>
            <a:r>
              <a:rPr lang="en-GB" dirty="0" smtClean="0"/>
              <a:t>))</a:t>
            </a:r>
          </a:p>
          <a:p>
            <a:endParaRPr lang="en-GB" dirty="0"/>
          </a:p>
          <a:p>
            <a:r>
              <a:rPr lang="en-GB" dirty="0"/>
              <a:t>#No </a:t>
            </a:r>
            <a:r>
              <a:rPr lang="en-GB" dirty="0" err="1" smtClean="0"/>
              <a:t>Maxsplit</a:t>
            </a:r>
            <a:r>
              <a:rPr lang="en-GB" dirty="0" smtClean="0"/>
              <a:t> </a:t>
            </a:r>
            <a:r>
              <a:rPr lang="en-GB" dirty="0"/>
              <a:t>is Specified </a:t>
            </a:r>
          </a:p>
          <a:p>
            <a:r>
              <a:rPr lang="en-GB" dirty="0"/>
              <a:t>a = "</a:t>
            </a:r>
            <a:r>
              <a:rPr lang="en-GB" dirty="0" err="1"/>
              <a:t>Welcome,to</a:t>
            </a:r>
            <a:r>
              <a:rPr lang="en-GB" dirty="0"/>
              <a:t>, RVCE!"</a:t>
            </a:r>
          </a:p>
          <a:p>
            <a:r>
              <a:rPr lang="en-GB" dirty="0"/>
              <a:t>print(a)</a:t>
            </a:r>
          </a:p>
          <a:p>
            <a:r>
              <a:rPr lang="en-GB" dirty="0"/>
              <a:t>print(</a:t>
            </a:r>
            <a:r>
              <a:rPr lang="en-GB" dirty="0" err="1"/>
              <a:t>a.split</a:t>
            </a:r>
            <a:r>
              <a:rPr lang="en-GB" dirty="0" smtClean="0"/>
              <a:t>(','))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#No </a:t>
            </a:r>
            <a:r>
              <a:rPr lang="en-GB" dirty="0" err="1" smtClean="0"/>
              <a:t>Sepreator</a:t>
            </a:r>
            <a:r>
              <a:rPr lang="en-GB" dirty="0" smtClean="0"/>
              <a:t> and </a:t>
            </a:r>
            <a:r>
              <a:rPr lang="en-GB" dirty="0" err="1" smtClean="0"/>
              <a:t>Maxsplit</a:t>
            </a:r>
            <a:r>
              <a:rPr lang="en-GB" dirty="0" smtClean="0"/>
              <a:t> are specified</a:t>
            </a:r>
          </a:p>
          <a:p>
            <a:r>
              <a:rPr lang="en-GB" dirty="0"/>
              <a:t>a = "</a:t>
            </a:r>
            <a:r>
              <a:rPr lang="en-GB" dirty="0" err="1"/>
              <a:t>Welcome,to</a:t>
            </a:r>
            <a:r>
              <a:rPr lang="en-GB" dirty="0"/>
              <a:t>, RVCE!"</a:t>
            </a:r>
          </a:p>
          <a:p>
            <a:r>
              <a:rPr lang="en-GB" dirty="0"/>
              <a:t>print(a)</a:t>
            </a:r>
          </a:p>
          <a:p>
            <a:r>
              <a:rPr lang="en-GB" dirty="0"/>
              <a:t>print(</a:t>
            </a:r>
            <a:r>
              <a:rPr lang="en-GB" dirty="0" err="1"/>
              <a:t>a.split</a:t>
            </a:r>
            <a:r>
              <a:rPr lang="en-GB" dirty="0" smtClean="0"/>
              <a:t>())</a:t>
            </a:r>
            <a:endParaRPr lang="en-GB" dirty="0"/>
          </a:p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26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8A2B88D0-17D7-45D3-AB50-E2572B428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9824" y="1560121"/>
            <a:ext cx="5133975" cy="12242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A787EB-B3EB-47E3-B3BE-94A57FF0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BB168FC-F193-4A4C-95BC-1CF03FF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6" y="2831405"/>
            <a:ext cx="5133973" cy="1163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3ECE476-7484-4DA3-9F5B-F6BDE84A9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4074116"/>
            <a:ext cx="4990878" cy="102138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849820BC-13C4-451D-B383-A2E0AAFC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487" y="308142"/>
            <a:ext cx="6524625" cy="869950"/>
          </a:xfrm>
          <a:solidFill>
            <a:srgbClr val="00206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String- In built 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E4A5DAA-5E01-421A-B165-7036AC74AFD1}"/>
              </a:ext>
            </a:extLst>
          </p:cNvPr>
          <p:cNvSpPr/>
          <p:nvPr/>
        </p:nvSpPr>
        <p:spPr>
          <a:xfrm>
            <a:off x="1828800" y="166601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lower() </a:t>
            </a:r>
            <a:r>
              <a:rPr lang="en-IN" sz="2400" dirty="0">
                <a:solidFill>
                  <a:srgbClr val="0070C0"/>
                </a:solidFill>
              </a:rPr>
              <a:t>--  returns the lower case of the string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81198A2-F436-4621-A94C-5D0CE9B2353D}"/>
              </a:ext>
            </a:extLst>
          </p:cNvPr>
          <p:cNvSpPr/>
          <p:nvPr/>
        </p:nvSpPr>
        <p:spPr>
          <a:xfrm>
            <a:off x="1828800" y="291133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upper() </a:t>
            </a:r>
            <a:r>
              <a:rPr lang="en-IN" sz="2400" dirty="0">
                <a:solidFill>
                  <a:srgbClr val="0070C0"/>
                </a:solidFill>
              </a:rPr>
              <a:t>--  returns the upper case of the string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FD63B31-5A7F-411B-BF32-A379C520C082}"/>
              </a:ext>
            </a:extLst>
          </p:cNvPr>
          <p:cNvSpPr/>
          <p:nvPr/>
        </p:nvSpPr>
        <p:spPr>
          <a:xfrm>
            <a:off x="1859371" y="426450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lower() </a:t>
            </a:r>
            <a:r>
              <a:rPr lang="en-IN" sz="2400" dirty="0">
                <a:solidFill>
                  <a:srgbClr val="0070C0"/>
                </a:solidFill>
              </a:rPr>
              <a:t>--  returns the replaced string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E715940-A947-474B-A871-18C890AC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40C98D4-6307-8740-B6D6-298F3B56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FA50-1C01-4701-AB13-867D38D0C4EE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8544FCA-D44A-9840-B4C9-0A02BA734295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4" name="object 3">
              <a:extLst>
                <a:ext uri="{FF2B5EF4-FFF2-40B4-BE49-F238E27FC236}">
                  <a16:creationId xmlns="" xmlns:a16="http://schemas.microsoft.com/office/drawing/2014/main" id="{19E3EC03-6833-A542-9B5F-5491324AD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5" name="object 4">
              <a:extLst>
                <a:ext uri="{FF2B5EF4-FFF2-40B4-BE49-F238E27FC236}">
                  <a16:creationId xmlns="" xmlns:a16="http://schemas.microsoft.com/office/drawing/2014/main" id="{D895BE6E-E334-B245-8DFE-40BAE87A2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6" name="object 6">
              <a:extLst>
                <a:ext uri="{FF2B5EF4-FFF2-40B4-BE49-F238E27FC236}">
                  <a16:creationId xmlns="" xmlns:a16="http://schemas.microsoft.com/office/drawing/2014/main" id="{7BEAB34F-091C-D546-B098-A7CFB7CCDB14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86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841" y="419955"/>
            <a:ext cx="7508631" cy="76028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745" y="1452951"/>
            <a:ext cx="11012055" cy="5190583"/>
          </a:xfrm>
        </p:spPr>
        <p:txBody>
          <a:bodyPr>
            <a:normAutofit/>
          </a:bodyPr>
          <a:lstStyle/>
          <a:p>
            <a:pPr algn="just" fontAlgn="t"/>
            <a:r>
              <a:rPr lang="en-IN" b="1" dirty="0">
                <a:solidFill>
                  <a:srgbClr val="313131"/>
                </a:solidFill>
                <a:hlinkClick r:id="rId2"/>
              </a:rPr>
              <a:t>capitalize()</a:t>
            </a:r>
            <a:r>
              <a:rPr lang="en-IN" b="1" dirty="0">
                <a:solidFill>
                  <a:srgbClr val="313131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Capitalizes first letter of string</a:t>
            </a:r>
          </a:p>
          <a:p>
            <a:pPr fontAlgn="base"/>
            <a:r>
              <a:rPr lang="en-IN" dirty="0" smtClean="0"/>
              <a:t> Eg: </a:t>
            </a:r>
            <a:r>
              <a:rPr lang="en-GB" b="1" i="1" dirty="0"/>
              <a:t>Syntax:</a:t>
            </a:r>
            <a:r>
              <a:rPr lang="en-GB" i="1" dirty="0"/>
              <a:t> </a:t>
            </a:r>
            <a:r>
              <a:rPr lang="en-GB" i="1" dirty="0" err="1"/>
              <a:t>string_name.capitalize</a:t>
            </a:r>
            <a:r>
              <a:rPr lang="en-GB" i="1" dirty="0"/>
              <a:t>()</a:t>
            </a:r>
          </a:p>
          <a:p>
            <a:pPr fontAlgn="base"/>
            <a:r>
              <a:rPr lang="en-GB" b="1" i="1" dirty="0"/>
              <a:t>Parameter:</a:t>
            </a:r>
            <a:r>
              <a:rPr lang="en-GB" i="1" dirty="0"/>
              <a:t>  The capitalize() function does not takes any parameter. </a:t>
            </a:r>
          </a:p>
          <a:p>
            <a:pPr fontAlgn="base"/>
            <a:r>
              <a:rPr lang="en-GB" b="1" i="1" dirty="0"/>
              <a:t>Return: </a:t>
            </a:r>
            <a:r>
              <a:rPr lang="en-GB" i="1" dirty="0"/>
              <a:t>The capitalize() function returns a string with the first character in the </a:t>
            </a:r>
            <a:r>
              <a:rPr lang="en-GB" i="1" dirty="0" smtClean="0"/>
              <a:t>capital.</a:t>
            </a:r>
          </a:p>
          <a:p>
            <a:pPr fontAlgn="base"/>
            <a:r>
              <a:rPr lang="en-GB" i="1" dirty="0" smtClean="0"/>
              <a:t>Eg</a:t>
            </a:r>
            <a:r>
              <a:rPr lang="en-GB" i="1" dirty="0"/>
              <a:t>: name = "geeks FOR geeks</a:t>
            </a:r>
            <a:r>
              <a:rPr lang="en-GB" i="1" dirty="0" smtClean="0"/>
              <a:t>"</a:t>
            </a:r>
            <a:endParaRPr lang="en-GB" i="1" dirty="0"/>
          </a:p>
          <a:p>
            <a:pPr marL="0" indent="0" fontAlgn="base">
              <a:buNone/>
            </a:pPr>
            <a:r>
              <a:rPr lang="en-GB" i="1" dirty="0" smtClean="0"/>
              <a:t>                print(</a:t>
            </a:r>
            <a:r>
              <a:rPr lang="en-GB" i="1" dirty="0" err="1" smtClean="0"/>
              <a:t>name.capitalize</a:t>
            </a:r>
            <a:r>
              <a:rPr lang="en-GB" i="1" dirty="0" smtClean="0"/>
              <a:t>())</a:t>
            </a:r>
          </a:p>
          <a:p>
            <a:pPr marL="0" indent="0" fontAlgn="base">
              <a:buNone/>
            </a:pPr>
            <a:r>
              <a:rPr lang="en-GB" i="1" dirty="0"/>
              <a:t>Output</a:t>
            </a:r>
            <a:r>
              <a:rPr lang="en-GB" i="1" dirty="0" smtClean="0"/>
              <a:t>:</a:t>
            </a:r>
            <a:endParaRPr lang="en-GB" i="1" dirty="0"/>
          </a:p>
          <a:p>
            <a:pPr marL="0" indent="0" fontAlgn="base">
              <a:buNone/>
            </a:pPr>
            <a:r>
              <a:rPr lang="en-GB" i="1" dirty="0"/>
              <a:t>Geeks for geeks</a:t>
            </a:r>
          </a:p>
          <a:p>
            <a:pPr marL="0" indent="0" fontAlgn="base">
              <a:buNone/>
            </a:pPr>
            <a:endParaRPr lang="en-GB" i="1" dirty="0"/>
          </a:p>
          <a:p>
            <a:pPr algn="just" fontAlgn="t"/>
            <a:endParaRPr lang="en-IN" dirty="0"/>
          </a:p>
          <a:p>
            <a:pPr algn="just" fontAlgn="t"/>
            <a:endParaRPr lang="en-IN" dirty="0">
              <a:solidFill>
                <a:srgbClr val="000000"/>
              </a:solidFill>
            </a:endParaRPr>
          </a:p>
          <a:p>
            <a:pPr algn="just" fontAlgn="t"/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5B90E-91A8-5546-8083-4AE141B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C47EC8-DC3B-4A42-91E9-2121775D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6DF79D67-157E-BE46-AD83-4DF9524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611-2FB5-4A3A-B5E8-6053E8EB471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85C524B-366E-1540-A87B-E53D3221EFC8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02596D4-08A1-9C42-B4D5-5D99796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B09B2717-159B-5D4A-A9C7-F7333114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E8F7024B-8AFD-5F42-B6B2-676A5FE2894C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55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841" y="419955"/>
            <a:ext cx="7508631" cy="76028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664" y="1348329"/>
            <a:ext cx="9025626" cy="5190583"/>
          </a:xfrm>
        </p:spPr>
        <p:txBody>
          <a:bodyPr>
            <a:normAutofit/>
          </a:bodyPr>
          <a:lstStyle/>
          <a:p>
            <a:pPr algn="just" fontAlgn="t"/>
            <a:r>
              <a:rPr lang="en-IN" b="1" dirty="0" smtClean="0">
                <a:hlinkClick r:id="rId2"/>
              </a:rPr>
              <a:t>centre </a:t>
            </a:r>
            <a:r>
              <a:rPr lang="en-IN" b="1" dirty="0">
                <a:hlinkClick r:id="rId2"/>
              </a:rPr>
              <a:t>(width, fillchar)</a:t>
            </a:r>
            <a:r>
              <a:rPr lang="en-IN" b="1" dirty="0"/>
              <a:t> </a:t>
            </a:r>
            <a:endParaRPr lang="en-IN" b="1" dirty="0" smtClean="0"/>
          </a:p>
          <a:p>
            <a:pPr algn="just" fontAlgn="t"/>
            <a:r>
              <a:rPr lang="en-GB" dirty="0" smtClean="0"/>
              <a:t>Python </a:t>
            </a:r>
            <a:r>
              <a:rPr lang="en-GB" dirty="0"/>
              <a:t>String </a:t>
            </a:r>
            <a:r>
              <a:rPr lang="en-GB" dirty="0" err="1"/>
              <a:t>center</a:t>
            </a:r>
            <a:r>
              <a:rPr lang="en-GB" dirty="0"/>
              <a:t>() method creates and returns a new string that is padded with the specified character</a:t>
            </a:r>
            <a:r>
              <a:rPr lang="en-GB" dirty="0" smtClean="0"/>
              <a:t>.</a:t>
            </a:r>
            <a:endParaRPr lang="en-GB" dirty="0"/>
          </a:p>
          <a:p>
            <a:pPr algn="just" fontAlgn="t"/>
            <a:r>
              <a:rPr lang="en-GB" dirty="0"/>
              <a:t>Syntax:  </a:t>
            </a:r>
            <a:r>
              <a:rPr lang="en-GB" dirty="0" err="1"/>
              <a:t>string.center</a:t>
            </a:r>
            <a:r>
              <a:rPr lang="en-GB" dirty="0"/>
              <a:t>(length[, fillchar</a:t>
            </a:r>
            <a:r>
              <a:rPr lang="en-GB" dirty="0" smtClean="0"/>
              <a:t>])</a:t>
            </a:r>
            <a:endParaRPr lang="en-GB" dirty="0"/>
          </a:p>
          <a:p>
            <a:pPr algn="just" fontAlgn="t"/>
            <a:r>
              <a:rPr lang="en-GB" dirty="0"/>
              <a:t>Parameters</a:t>
            </a:r>
            <a:r>
              <a:rPr lang="en-GB" dirty="0" smtClean="0"/>
              <a:t>:</a:t>
            </a:r>
            <a:endParaRPr lang="en-GB" dirty="0"/>
          </a:p>
          <a:p>
            <a:pPr algn="just" fontAlgn="t"/>
            <a:r>
              <a:rPr lang="en-GB" dirty="0"/>
              <a:t>length: length of the string after padding with the characters.</a:t>
            </a:r>
          </a:p>
          <a:p>
            <a:pPr algn="just" fontAlgn="t"/>
            <a:r>
              <a:rPr lang="en-GB" dirty="0"/>
              <a:t>fillchar: (optional) characters which need to be padded. If it’s not provided, </a:t>
            </a:r>
            <a:r>
              <a:rPr lang="en-GB" b="1" dirty="0"/>
              <a:t>space is taken as the default argument</a:t>
            </a:r>
            <a:r>
              <a:rPr lang="en-GB" dirty="0"/>
              <a:t>.</a:t>
            </a:r>
          </a:p>
          <a:p>
            <a:pPr algn="just" fontAlgn="t"/>
            <a:r>
              <a:rPr lang="en-GB" dirty="0"/>
              <a:t>Returns: Returns a string padded with specified fillchar and it doesn’t modify the original string.</a:t>
            </a:r>
            <a:endParaRPr lang="en-IN" dirty="0"/>
          </a:p>
          <a:p>
            <a:pPr algn="just" fontAlgn="t"/>
            <a:endParaRPr lang="en-IN" dirty="0">
              <a:solidFill>
                <a:srgbClr val="000000"/>
              </a:solidFill>
            </a:endParaRPr>
          </a:p>
          <a:p>
            <a:pPr algn="just" fontAlgn="t"/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5B90E-91A8-5546-8083-4AE141B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C47EC8-DC3B-4A42-91E9-2121775D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6DF79D67-157E-BE46-AD83-4DF9524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611-2FB5-4A3A-B5E8-6053E8EB471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85C524B-366E-1540-A87B-E53D3221EFC8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02596D4-08A1-9C42-B4D5-5D99796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B09B2717-159B-5D4A-A9C7-F7333114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E8F7024B-8AFD-5F42-B6B2-676A5FE2894C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590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841" y="419955"/>
            <a:ext cx="7508631" cy="76028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664" y="1348329"/>
            <a:ext cx="9025626" cy="5190583"/>
          </a:xfrm>
        </p:spPr>
        <p:txBody>
          <a:bodyPr>
            <a:normAutofit/>
          </a:bodyPr>
          <a:lstStyle/>
          <a:p>
            <a:pPr algn="just" fontAlgn="t"/>
            <a:r>
              <a:rPr lang="en-IN" b="1" dirty="0" smtClean="0">
                <a:hlinkClick r:id="rId2"/>
              </a:rPr>
              <a:t>centre </a:t>
            </a:r>
            <a:r>
              <a:rPr lang="en-IN" b="1" dirty="0">
                <a:hlinkClick r:id="rId2"/>
              </a:rPr>
              <a:t>(width, fillchar)</a:t>
            </a:r>
            <a:r>
              <a:rPr lang="en-IN" b="1" dirty="0"/>
              <a:t> </a:t>
            </a:r>
            <a:endParaRPr lang="en-IN" b="1" dirty="0" smtClean="0"/>
          </a:p>
          <a:p>
            <a:pPr algn="just" fontAlgn="t"/>
            <a:r>
              <a:rPr lang="en-GB" dirty="0" smtClean="0"/>
              <a:t>Python </a:t>
            </a:r>
            <a:r>
              <a:rPr lang="en-GB" dirty="0"/>
              <a:t>String </a:t>
            </a:r>
            <a:r>
              <a:rPr lang="en-GB" dirty="0" err="1"/>
              <a:t>center</a:t>
            </a:r>
            <a:r>
              <a:rPr lang="en-GB" dirty="0"/>
              <a:t>() method creates and returns a new string that is padded with the specified character</a:t>
            </a:r>
            <a:r>
              <a:rPr lang="en-GB" dirty="0" smtClean="0"/>
              <a:t>.</a:t>
            </a:r>
            <a:endParaRPr lang="en-GB" dirty="0"/>
          </a:p>
          <a:p>
            <a:pPr algn="just" fontAlgn="t"/>
            <a:r>
              <a:rPr lang="en-GB" dirty="0"/>
              <a:t>Syntax:  </a:t>
            </a:r>
            <a:r>
              <a:rPr lang="en-GB" dirty="0" err="1"/>
              <a:t>string.center</a:t>
            </a:r>
            <a:r>
              <a:rPr lang="en-GB" dirty="0"/>
              <a:t>(length[, fillchar</a:t>
            </a:r>
            <a:r>
              <a:rPr lang="en-GB" dirty="0" smtClean="0"/>
              <a:t>])</a:t>
            </a:r>
            <a:endParaRPr lang="en-GB" dirty="0"/>
          </a:p>
          <a:p>
            <a:pPr algn="just" fontAlgn="t"/>
            <a:r>
              <a:rPr lang="en-IN" dirty="0">
                <a:solidFill>
                  <a:srgbClr val="000000"/>
                </a:solidFill>
              </a:rPr>
              <a:t>string = "geeks for geeks</a:t>
            </a:r>
            <a:r>
              <a:rPr lang="en-IN" dirty="0" smtClean="0">
                <a:solidFill>
                  <a:srgbClr val="000000"/>
                </a:solidFill>
              </a:rPr>
              <a:t>"</a:t>
            </a:r>
            <a:endParaRPr lang="en-IN" dirty="0">
              <a:solidFill>
                <a:srgbClr val="000000"/>
              </a:solidFill>
            </a:endParaRPr>
          </a:p>
          <a:p>
            <a:pPr algn="just" fontAlgn="t"/>
            <a:r>
              <a:rPr lang="en-IN" dirty="0" err="1">
                <a:solidFill>
                  <a:srgbClr val="000000"/>
                </a:solidFill>
              </a:rPr>
              <a:t>new_string</a:t>
            </a:r>
            <a:r>
              <a:rPr lang="en-IN" dirty="0">
                <a:solidFill>
                  <a:srgbClr val="000000"/>
                </a:solidFill>
              </a:rPr>
              <a:t> = </a:t>
            </a:r>
            <a:r>
              <a:rPr lang="en-IN" dirty="0" err="1">
                <a:solidFill>
                  <a:srgbClr val="000000"/>
                </a:solidFill>
              </a:rPr>
              <a:t>string.center</a:t>
            </a:r>
            <a:r>
              <a:rPr lang="en-IN" dirty="0">
                <a:solidFill>
                  <a:srgbClr val="000000"/>
                </a:solidFill>
              </a:rPr>
              <a:t>(24, '#')</a:t>
            </a:r>
          </a:p>
          <a:p>
            <a:pPr algn="just" fontAlgn="t"/>
            <a:r>
              <a:rPr lang="en-IN" dirty="0">
                <a:solidFill>
                  <a:srgbClr val="000000"/>
                </a:solidFill>
              </a:rPr>
              <a:t>print(</a:t>
            </a:r>
            <a:r>
              <a:rPr lang="en-IN" dirty="0" err="1">
                <a:solidFill>
                  <a:srgbClr val="000000"/>
                </a:solidFill>
              </a:rPr>
              <a:t>new_string</a:t>
            </a:r>
            <a:r>
              <a:rPr lang="en-IN" dirty="0" smtClean="0">
                <a:solidFill>
                  <a:srgbClr val="000000"/>
                </a:solidFill>
              </a:rPr>
              <a:t>)</a:t>
            </a:r>
          </a:p>
          <a:p>
            <a:pPr algn="just" fontAlgn="t"/>
            <a:endParaRPr lang="en-IN" dirty="0">
              <a:solidFill>
                <a:srgbClr val="000000"/>
              </a:solidFill>
            </a:endParaRPr>
          </a:p>
          <a:p>
            <a:pPr algn="just" fontAlgn="t"/>
            <a:r>
              <a:rPr lang="en-GB" b="1" dirty="0" smtClean="0"/>
              <a:t>If the </a:t>
            </a:r>
            <a:r>
              <a:rPr lang="en-GB" b="1" dirty="0"/>
              <a:t>length argument </a:t>
            </a:r>
            <a:r>
              <a:rPr lang="en-GB" b="1" dirty="0" smtClean="0"/>
              <a:t>value is </a:t>
            </a:r>
            <a:r>
              <a:rPr lang="en-GB" b="1" dirty="0"/>
              <a:t>less than original String </a:t>
            </a:r>
            <a:r>
              <a:rPr lang="en-GB" b="1" dirty="0" smtClean="0"/>
              <a:t>length, then the string is unchanged</a:t>
            </a:r>
            <a:endParaRPr lang="en-GB" b="1" dirty="0"/>
          </a:p>
          <a:p>
            <a:pPr algn="just" fontAlgn="t"/>
            <a:endParaRPr lang="en-IN" dirty="0">
              <a:solidFill>
                <a:srgbClr val="000000"/>
              </a:solidFill>
            </a:endParaRPr>
          </a:p>
          <a:p>
            <a:pPr algn="just" fontAlgn="t"/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5B90E-91A8-5546-8083-4AE141B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C47EC8-DC3B-4A42-91E9-2121775D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6DF79D67-157E-BE46-AD83-4DF9524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611-2FB5-4A3A-B5E8-6053E8EB471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85C524B-366E-1540-A87B-E53D3221EFC8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02596D4-08A1-9C42-B4D5-5D99796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B09B2717-159B-5D4A-A9C7-F7333114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E8F7024B-8AFD-5F42-B6B2-676A5FE2894C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21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399">
            <a:extLst>
              <a:ext uri="{FF2B5EF4-FFF2-40B4-BE49-F238E27FC236}">
                <a16:creationId xmlns="" xmlns:a16="http://schemas.microsoft.com/office/drawing/2014/main" id="{39CCBF67-DDB0-1C46-AEF0-01C897EDEE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7876" y="756758"/>
            <a:ext cx="11412416" cy="56440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IN" sz="2800" dirty="0">
              <a:latin typeface="Courier" pitchFamily="2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IN" sz="2800" b="1" dirty="0">
                <a:latin typeface="Courier" pitchFamily="2" charset="0"/>
                <a:cs typeface="Times New Roman" panose="02020603050405020304" pitchFamily="18" charset="0"/>
              </a:rPr>
              <a:t>Syntax:</a:t>
            </a:r>
            <a:r>
              <a:rPr lang="en-IN" sz="2800" dirty="0">
                <a:latin typeface="Courier" pitchFamily="2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IN" sz="2800" dirty="0">
                <a:latin typeface="Courier" pitchFamily="2" charset="0"/>
                <a:cs typeface="Times New Roman" panose="02020603050405020304" pitchFamily="18" charset="0"/>
              </a:rPr>
              <a:t>for </a:t>
            </a:r>
            <a:r>
              <a:rPr lang="en-IN" sz="2800" dirty="0" err="1">
                <a:latin typeface="Courier" pitchFamily="2" charset="0"/>
                <a:cs typeface="Times New Roman" panose="02020603050405020304" pitchFamily="18" charset="0"/>
              </a:rPr>
              <a:t>iterator_var</a:t>
            </a:r>
            <a:r>
              <a:rPr lang="en-IN" sz="2800" dirty="0">
                <a:latin typeface="Courier" pitchFamily="2" charset="0"/>
                <a:cs typeface="Times New Roman" panose="02020603050405020304" pitchFamily="18" charset="0"/>
              </a:rPr>
              <a:t> in sequence: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IN" sz="2800" dirty="0">
                <a:latin typeface="Courier" pitchFamily="2" charset="0"/>
                <a:cs typeface="Times New Roman" panose="02020603050405020304" pitchFamily="18" charset="0"/>
              </a:rPr>
              <a:t>       statements(s)</a:t>
            </a:r>
            <a:endParaRPr lang="en-IN" sz="2800" dirty="0">
              <a:solidFill>
                <a:srgbClr val="273239"/>
              </a:solidFill>
              <a:effectLst/>
              <a:latin typeface="Courier" pitchFamily="2" charset="0"/>
              <a:cs typeface="Times New Roman" panose="02020603050405020304" pitchFamily="18" charset="0"/>
            </a:endParaRPr>
          </a:p>
          <a:p>
            <a:pPr marL="0" indent="0" algn="l" rtl="0" fontAlgn="base">
              <a:buNone/>
            </a:pPr>
            <a:r>
              <a:rPr lang="en-IN" sz="2800" b="1" dirty="0">
                <a:solidFill>
                  <a:srgbClr val="273239"/>
                </a:solidFill>
                <a:latin typeface="Courier" pitchFamily="2" charset="0"/>
                <a:cs typeface="Times New Roman" panose="02020603050405020304" pitchFamily="18" charset="0"/>
              </a:rPr>
              <a:t>Example 1:                		  output: 0 1 2 3</a:t>
            </a:r>
          </a:p>
          <a:p>
            <a:pPr marL="0" indent="0" algn="l" rtl="0" fontAlgn="base">
              <a:buNone/>
            </a:pPr>
            <a:r>
              <a:rPr lang="en-IN" sz="2800" dirty="0">
                <a:solidFill>
                  <a:srgbClr val="273239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n = 4</a:t>
            </a:r>
          </a:p>
          <a:p>
            <a:pPr marL="0" indent="0" algn="l" rtl="0" fontAlgn="base">
              <a:buNone/>
            </a:pPr>
            <a:r>
              <a:rPr lang="en-IN" sz="2800" dirty="0">
                <a:solidFill>
                  <a:srgbClr val="273239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for </a:t>
            </a:r>
            <a:r>
              <a:rPr lang="en-IN" sz="2800" dirty="0" err="1">
                <a:solidFill>
                  <a:srgbClr val="273239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solidFill>
                  <a:srgbClr val="273239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 in range(0, n):</a:t>
            </a:r>
          </a:p>
          <a:p>
            <a:pPr marL="0" indent="0" algn="l" rtl="0" fontAlgn="base">
              <a:buNone/>
            </a:pPr>
            <a:r>
              <a:rPr lang="en-IN" sz="2800" dirty="0">
                <a:solidFill>
                  <a:srgbClr val="273239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    print(</a:t>
            </a:r>
            <a:r>
              <a:rPr lang="en-IN" sz="2800" dirty="0" err="1">
                <a:solidFill>
                  <a:srgbClr val="273239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i</a:t>
            </a:r>
            <a:r>
              <a:rPr lang="en-IN" sz="2800" dirty="0">
                <a:solidFill>
                  <a:srgbClr val="273239"/>
                </a:solidFill>
                <a:effectLst/>
                <a:latin typeface="Courier" pitchFamily="2" charset="0"/>
                <a:cs typeface="Times New Roman" panose="02020603050405020304" pitchFamily="18" charset="0"/>
              </a:rPr>
              <a:t>)</a:t>
            </a:r>
          </a:p>
          <a:p>
            <a:pPr marL="0" indent="0" algn="l" rtl="0" fontAlgn="base">
              <a:buNone/>
            </a:pPr>
            <a:r>
              <a:rPr lang="en-IN" sz="2800" b="1" dirty="0">
                <a:solidFill>
                  <a:srgbClr val="273239"/>
                </a:solidFill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Example 2:					output: 4 3 2 1 stop!</a:t>
            </a:r>
            <a:endParaRPr lang="en-US" sz="3600" b="1" dirty="0">
              <a:latin typeface="Courier" pitchFamily="2" charset="0"/>
              <a:ea typeface="Courier"/>
              <a:cs typeface="Times New Roman" panose="02020603050405020304" pitchFamily="18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for </a:t>
            </a:r>
            <a:r>
              <a:rPr lang="en-US" sz="2800" u="none" strike="noStrike" cap="none" dirty="0" err="1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i</a:t>
            </a:r>
            <a:r>
              <a:rPr lang="en-US" sz="2800" u="none" strike="noStrike" cap="none" dirty="0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 in </a:t>
            </a:r>
            <a:r>
              <a:rPr lang="en-US" sz="2800" dirty="0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[</a:t>
            </a:r>
            <a:r>
              <a:rPr lang="en-US" sz="2800" u="none" strike="noStrike" cap="none" dirty="0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4, 3, 2, 1]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    print(</a:t>
            </a:r>
            <a:r>
              <a:rPr lang="en-US" sz="2800" u="none" strike="noStrike" cap="none" dirty="0" err="1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i</a:t>
            </a:r>
            <a:r>
              <a:rPr lang="en-US" sz="2800" u="none" strike="noStrike" cap="none" dirty="0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print</a:t>
            </a:r>
            <a:r>
              <a:rPr lang="en-US" sz="2800" dirty="0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(</a:t>
            </a:r>
            <a:r>
              <a:rPr lang="en-US" sz="2800" u="none" strike="noStrike" cap="none" dirty="0">
                <a:latin typeface="Courier" pitchFamily="2" charset="0"/>
                <a:ea typeface="Courier"/>
                <a:cs typeface="Times New Roman" panose="02020603050405020304" pitchFamily="18" charset="0"/>
                <a:sym typeface="Courier New"/>
              </a:rPr>
              <a:t>‘stop!')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A460F18-F3E0-3947-8579-65158575A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DD91BB0-04AF-2542-91EB-B77B02A0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51FC5DAD-8036-7445-A292-AB27D6052BB2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  <a:latin typeface="+mn-lt"/>
              </a:rPr>
              <a:t>A simple ‘for’ loop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9E38B8C-AC73-4F4C-B60B-6B99BCC2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464AE-6BC6-4213-8B0F-C597E1A1891A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8588DF5-695F-0249-9CF7-1D48599E3D15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1" name="object 3">
              <a:extLst>
                <a:ext uri="{FF2B5EF4-FFF2-40B4-BE49-F238E27FC236}">
                  <a16:creationId xmlns="" xmlns:a16="http://schemas.microsoft.com/office/drawing/2014/main" id="{61FDF9DB-1A70-DD43-80BE-7C8F62111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2" name="object 4">
              <a:extLst>
                <a:ext uri="{FF2B5EF4-FFF2-40B4-BE49-F238E27FC236}">
                  <a16:creationId xmlns="" xmlns:a16="http://schemas.microsoft.com/office/drawing/2014/main" id="{67C6145A-E382-A84C-AD20-42FB3EA49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3" name="object 6">
              <a:extLst>
                <a:ext uri="{FF2B5EF4-FFF2-40B4-BE49-F238E27FC236}">
                  <a16:creationId xmlns="" xmlns:a16="http://schemas.microsoft.com/office/drawing/2014/main" id="{8011FD4F-C89A-124F-B817-BB05E0AFFBC9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728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841" y="419955"/>
            <a:ext cx="7508631" cy="76028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46" y="1406769"/>
            <a:ext cx="9025626" cy="5190583"/>
          </a:xfrm>
        </p:spPr>
        <p:txBody>
          <a:bodyPr>
            <a:normAutofit/>
          </a:bodyPr>
          <a:lstStyle/>
          <a:p>
            <a:pPr algn="just" fontAlgn="t"/>
            <a:r>
              <a:rPr lang="en-IN" b="1" dirty="0" smtClean="0">
                <a:solidFill>
                  <a:srgbClr val="016C22"/>
                </a:solidFill>
              </a:rPr>
              <a:t>Count : </a:t>
            </a:r>
            <a:r>
              <a:rPr lang="en-GB" b="1" dirty="0">
                <a:solidFill>
                  <a:srgbClr val="016C22"/>
                </a:solidFill>
              </a:rPr>
              <a:t>The count() method returns the number of times a specified value appears in the string</a:t>
            </a:r>
            <a:r>
              <a:rPr lang="en-GB" b="1" dirty="0" smtClean="0">
                <a:solidFill>
                  <a:srgbClr val="016C22"/>
                </a:solidFill>
              </a:rPr>
              <a:t>.</a:t>
            </a:r>
          </a:p>
          <a:p>
            <a:pPr algn="just" fontAlgn="t"/>
            <a:r>
              <a:rPr lang="en-IN" dirty="0"/>
              <a:t>Syntax</a:t>
            </a:r>
          </a:p>
          <a:p>
            <a:pPr algn="just" fontAlgn="t"/>
            <a:r>
              <a:rPr lang="en-IN" b="1" dirty="0" err="1"/>
              <a:t>string.count</a:t>
            </a:r>
            <a:r>
              <a:rPr lang="en-IN" b="1" dirty="0"/>
              <a:t>(value, start, end)</a:t>
            </a:r>
            <a:endParaRPr lang="en-IN" b="1" dirty="0"/>
          </a:p>
          <a:p>
            <a:pPr algn="just" fontAlgn="t"/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5B90E-91A8-5546-8083-4AE141B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C47EC8-DC3B-4A42-91E9-2121775D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6DF79D67-157E-BE46-AD83-4DF9524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611-2FB5-4A3A-B5E8-6053E8EB471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85C524B-366E-1540-A87B-E53D3221EFC8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02596D4-08A1-9C42-B4D5-5D99796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B09B2717-159B-5D4A-A9C7-F7333114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E8F7024B-8AFD-5F42-B6B2-676A5FE2894C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861520"/>
              </p:ext>
            </p:extLst>
          </p:nvPr>
        </p:nvGraphicFramePr>
        <p:xfrm>
          <a:off x="2051698" y="4077114"/>
          <a:ext cx="7756093" cy="1859280"/>
        </p:xfrm>
        <a:graphic>
          <a:graphicData uri="http://schemas.openxmlformats.org/drawingml/2006/table">
            <a:tbl>
              <a:tblPr/>
              <a:tblGrid>
                <a:gridCol w="1550007"/>
                <a:gridCol w="620608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Parameter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Required. A String. The string to value to search for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</a:rPr>
                        <a:t>start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Optional. An Integer. The position to start the search. Default is 0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</a:rPr>
                        <a:t>end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Optional. An Integer. The position to end the search. Default is the end of the string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600414" y="354486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Parameter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800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841" y="419955"/>
            <a:ext cx="7508631" cy="76028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846" y="1406769"/>
            <a:ext cx="9025626" cy="5190583"/>
          </a:xfrm>
        </p:spPr>
        <p:txBody>
          <a:bodyPr>
            <a:normAutofit/>
          </a:bodyPr>
          <a:lstStyle/>
          <a:p>
            <a:pPr algn="just" fontAlgn="t"/>
            <a:r>
              <a:rPr lang="en-GB" dirty="0"/>
              <a:t>txt = "I love apples, apple are my </a:t>
            </a:r>
            <a:r>
              <a:rPr lang="en-GB" dirty="0" err="1"/>
              <a:t>favorite</a:t>
            </a:r>
            <a:r>
              <a:rPr lang="en-GB" dirty="0"/>
              <a:t> fruit"</a:t>
            </a:r>
          </a:p>
          <a:p>
            <a:pPr algn="just" fontAlgn="t"/>
            <a:endParaRPr lang="en-GB" dirty="0"/>
          </a:p>
          <a:p>
            <a:pPr algn="just" fontAlgn="t"/>
            <a:r>
              <a:rPr lang="en-GB" dirty="0"/>
              <a:t>x = </a:t>
            </a:r>
            <a:r>
              <a:rPr lang="en-GB" dirty="0" err="1"/>
              <a:t>txt.count</a:t>
            </a:r>
            <a:r>
              <a:rPr lang="en-GB" dirty="0"/>
              <a:t>("apple", 10, 24)</a:t>
            </a:r>
          </a:p>
          <a:p>
            <a:pPr algn="just" fontAlgn="t"/>
            <a:endParaRPr lang="en-GB" dirty="0"/>
          </a:p>
          <a:p>
            <a:pPr algn="just" fontAlgn="t"/>
            <a:r>
              <a:rPr lang="en-GB" dirty="0" smtClean="0"/>
              <a:t>print(x)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5B90E-91A8-5546-8083-4AE141B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C47EC8-DC3B-4A42-91E9-2121775D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6DF79D67-157E-BE46-AD83-4DF9524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611-2FB5-4A3A-B5E8-6053E8EB471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85C524B-366E-1540-A87B-E53D3221EFC8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02596D4-08A1-9C42-B4D5-5D99796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B09B2717-159B-5D4A-A9C7-F7333114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E8F7024B-8AFD-5F42-B6B2-676A5FE2894C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578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841" y="419955"/>
            <a:ext cx="7508631" cy="76028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93" y="1406769"/>
            <a:ext cx="12152034" cy="5190583"/>
          </a:xfrm>
        </p:spPr>
        <p:txBody>
          <a:bodyPr>
            <a:normAutofit lnSpcReduction="10000"/>
          </a:bodyPr>
          <a:lstStyle/>
          <a:p>
            <a:pPr algn="just" fontAlgn="t"/>
            <a:r>
              <a:rPr lang="en-IN" b="1" dirty="0" err="1"/>
              <a:t>e</a:t>
            </a:r>
            <a:r>
              <a:rPr lang="en-IN" b="1" dirty="0" err="1" smtClean="0"/>
              <a:t>ndswith</a:t>
            </a:r>
            <a:r>
              <a:rPr lang="en-IN" b="1" dirty="0" smtClean="0"/>
              <a:t>:</a:t>
            </a:r>
          </a:p>
          <a:p>
            <a:pPr marL="0" indent="0" algn="just" fontAlgn="t">
              <a:buNone/>
            </a:pPr>
            <a:r>
              <a:rPr lang="en-GB" b="1" dirty="0" smtClean="0">
                <a:hlinkClick r:id="rId2"/>
              </a:rPr>
              <a:t>The </a:t>
            </a:r>
            <a:r>
              <a:rPr lang="en-GB" b="1" dirty="0" err="1">
                <a:hlinkClick r:id="rId2"/>
              </a:rPr>
              <a:t>endswith</a:t>
            </a:r>
            <a:r>
              <a:rPr lang="en-GB" b="1" dirty="0">
                <a:hlinkClick r:id="rId2"/>
              </a:rPr>
              <a:t>() method returns True if a string ends with the specified suffix. If not, it returns False</a:t>
            </a:r>
            <a:r>
              <a:rPr lang="en-GB" b="1" dirty="0" smtClean="0">
                <a:hlinkClick r:id="rId2"/>
              </a:rPr>
              <a:t>.</a:t>
            </a:r>
          </a:p>
          <a:p>
            <a:pPr marL="0" indent="0" algn="just" fontAlgn="t">
              <a:buNone/>
            </a:pPr>
            <a:r>
              <a:rPr lang="en-GB" b="1" dirty="0">
                <a:hlinkClick r:id="rId2"/>
              </a:rPr>
              <a:t>The </a:t>
            </a:r>
            <a:r>
              <a:rPr lang="en-GB" b="1" dirty="0" smtClean="0">
                <a:hlinkClick r:id="rId2"/>
              </a:rPr>
              <a:t>syntax</a:t>
            </a:r>
            <a:endParaRPr lang="en-GB" b="1" dirty="0">
              <a:hlinkClick r:id="rId2"/>
            </a:endParaRPr>
          </a:p>
          <a:p>
            <a:pPr marL="0" indent="0" algn="just" fontAlgn="t">
              <a:buNone/>
            </a:pPr>
            <a:r>
              <a:rPr lang="en-GB" b="1" dirty="0" err="1">
                <a:solidFill>
                  <a:schemeClr val="accent3">
                    <a:lumMod val="75000"/>
                  </a:schemeClr>
                </a:solidFill>
                <a:hlinkClick r:id="rId2"/>
              </a:rPr>
              <a:t>str.endswith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  <a:hlinkClick r:id="rId2"/>
              </a:rPr>
              <a:t>(suffix[, start[, end</a:t>
            </a:r>
            <a:r>
              <a:rPr lang="en-GB" b="1" dirty="0" smtClean="0">
                <a:solidFill>
                  <a:schemeClr val="accent3">
                    <a:lumMod val="75000"/>
                  </a:schemeClr>
                </a:solidFill>
                <a:hlinkClick r:id="rId2"/>
              </a:rPr>
              <a:t>]])</a:t>
            </a:r>
          </a:p>
          <a:p>
            <a:pPr marL="0" indent="0" algn="just" fontAlgn="t">
              <a:buNone/>
            </a:pPr>
            <a:endParaRPr lang="en-GB" b="1" dirty="0">
              <a:hlinkClick r:id="rId2"/>
            </a:endParaRPr>
          </a:p>
          <a:p>
            <a:pPr marL="0" indent="0" algn="just" fontAlgn="t">
              <a:buNone/>
            </a:pPr>
            <a:r>
              <a:rPr lang="en-GB" b="1" dirty="0" smtClean="0">
                <a:hlinkClick r:id="rId2"/>
              </a:rPr>
              <a:t>Example</a:t>
            </a:r>
            <a:endParaRPr lang="en-GB" b="1" dirty="0">
              <a:hlinkClick r:id="rId2"/>
            </a:endParaRPr>
          </a:p>
          <a:p>
            <a:pPr marL="0" indent="0" algn="just" fontAlgn="t">
              <a:buNone/>
            </a:pPr>
            <a:r>
              <a:rPr lang="en-GB" b="1" dirty="0">
                <a:hlinkClick r:id="rId2"/>
              </a:rPr>
              <a:t>message = 'Python is fun'</a:t>
            </a:r>
          </a:p>
          <a:p>
            <a:pPr marL="0" indent="0" algn="just" fontAlgn="t">
              <a:buNone/>
            </a:pPr>
            <a:endParaRPr lang="en-GB" b="1" dirty="0">
              <a:hlinkClick r:id="rId2"/>
            </a:endParaRPr>
          </a:p>
          <a:p>
            <a:pPr marL="0" indent="0" algn="just" fontAlgn="t">
              <a:buNone/>
            </a:pPr>
            <a:r>
              <a:rPr lang="en-GB" b="1" dirty="0">
                <a:hlinkClick r:id="rId2"/>
              </a:rPr>
              <a:t># check if the message ends with fun</a:t>
            </a:r>
          </a:p>
          <a:p>
            <a:pPr marL="0" indent="0" algn="just" fontAlgn="t">
              <a:buNone/>
            </a:pPr>
            <a:r>
              <a:rPr lang="en-GB" b="1" dirty="0">
                <a:hlinkClick r:id="rId2"/>
              </a:rPr>
              <a:t>print(</a:t>
            </a:r>
            <a:r>
              <a:rPr lang="en-GB" b="1" dirty="0" err="1">
                <a:hlinkClick r:id="rId2"/>
              </a:rPr>
              <a:t>message.endswith</a:t>
            </a:r>
            <a:r>
              <a:rPr lang="en-GB" b="1" dirty="0">
                <a:hlinkClick r:id="rId2"/>
              </a:rPr>
              <a:t>('fun'))</a:t>
            </a:r>
            <a:endParaRPr lang="en-GB" b="1" dirty="0" smtClean="0">
              <a:hlinkClick r:id="rId2"/>
            </a:endParaRPr>
          </a:p>
          <a:p>
            <a:pPr marL="0" indent="0" algn="just" fontAlgn="t">
              <a:buNone/>
            </a:pPr>
            <a:endParaRPr lang="en-GB" b="1" dirty="0">
              <a:hlinkClick r:id="rId2"/>
            </a:endParaRPr>
          </a:p>
          <a:p>
            <a:pPr marL="0" indent="0" algn="just" fontAlgn="t">
              <a:buNone/>
            </a:pPr>
            <a:endParaRPr lang="en-GB" b="1" dirty="0" smtClean="0">
              <a:hlinkClick r:id="rId2"/>
            </a:endParaRPr>
          </a:p>
          <a:p>
            <a:pPr marL="0" indent="0" algn="just" fontAlgn="t">
              <a:buNone/>
            </a:pPr>
            <a:endParaRPr lang="en-IN" b="1" dirty="0" smtClean="0">
              <a:hlinkClick r:id="rId2"/>
            </a:endParaRPr>
          </a:p>
          <a:p>
            <a:pPr marL="0" indent="0" algn="just" fontAlgn="t">
              <a:buNone/>
            </a:pPr>
            <a:endParaRPr lang="en-IN" dirty="0"/>
          </a:p>
          <a:p>
            <a:pPr algn="just" fontAlgn="t"/>
            <a:endParaRPr lang="en-IN" dirty="0">
              <a:solidFill>
                <a:srgbClr val="000000"/>
              </a:solidFill>
            </a:endParaRPr>
          </a:p>
          <a:p>
            <a:pPr algn="just" fontAlgn="t"/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5B90E-91A8-5546-8083-4AE141B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C47EC8-DC3B-4A42-91E9-2121775D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6DF79D67-157E-BE46-AD83-4DF9524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611-2FB5-4A3A-B5E8-6053E8EB471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85C524B-366E-1540-A87B-E53D3221EFC8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02596D4-08A1-9C42-B4D5-5D99796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B09B2717-159B-5D4A-A9C7-F7333114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E8F7024B-8AFD-5F42-B6B2-676A5FE2894C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8354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5841" y="419955"/>
            <a:ext cx="7508631" cy="760289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91" y="1406769"/>
            <a:ext cx="11902653" cy="5190583"/>
          </a:xfrm>
        </p:spPr>
        <p:txBody>
          <a:bodyPr>
            <a:normAutofit fontScale="92500" lnSpcReduction="10000"/>
          </a:bodyPr>
          <a:lstStyle/>
          <a:p>
            <a:pPr algn="just" fontAlgn="t"/>
            <a:r>
              <a:rPr lang="en-IN" b="1" dirty="0" smtClean="0">
                <a:hlinkClick r:id="rId2"/>
              </a:rPr>
              <a:t>Find</a:t>
            </a:r>
            <a:r>
              <a:rPr lang="en-IN" b="1" dirty="0" smtClean="0"/>
              <a:t>: </a:t>
            </a:r>
            <a:r>
              <a:rPr lang="en-GB" b="1" dirty="0"/>
              <a:t>The find() method returns the index of first occurrence of the substring (if found). If not found, it returns -1.</a:t>
            </a:r>
            <a:endParaRPr lang="en-IN" dirty="0"/>
          </a:p>
          <a:p>
            <a:pPr algn="just" fontAlgn="t"/>
            <a:r>
              <a:rPr lang="en-GB" dirty="0">
                <a:solidFill>
                  <a:srgbClr val="000000"/>
                </a:solidFill>
              </a:rPr>
              <a:t>The syntax of the find() method is:</a:t>
            </a:r>
          </a:p>
          <a:p>
            <a:pPr marL="0" indent="0" algn="just" fontAlgn="t">
              <a:buNone/>
            </a:pPr>
            <a:r>
              <a:rPr lang="en-GB" dirty="0" smtClean="0">
                <a:solidFill>
                  <a:srgbClr val="000000"/>
                </a:solidFill>
              </a:rPr>
              <a:t>                              </a:t>
            </a:r>
            <a:r>
              <a:rPr lang="en-GB" b="1" dirty="0" err="1" smtClean="0">
                <a:solidFill>
                  <a:srgbClr val="000000"/>
                </a:solidFill>
              </a:rPr>
              <a:t>str.find</a:t>
            </a:r>
            <a:r>
              <a:rPr lang="en-GB" b="1" dirty="0" smtClean="0">
                <a:solidFill>
                  <a:srgbClr val="000000"/>
                </a:solidFill>
              </a:rPr>
              <a:t>(sub</a:t>
            </a:r>
            <a:r>
              <a:rPr lang="en-GB" b="1" dirty="0">
                <a:solidFill>
                  <a:srgbClr val="000000"/>
                </a:solidFill>
              </a:rPr>
              <a:t>[, start[, end]])</a:t>
            </a:r>
            <a:endParaRPr lang="en-IN" b="1" dirty="0">
              <a:solidFill>
                <a:srgbClr val="000000"/>
              </a:solidFill>
            </a:endParaRPr>
          </a:p>
          <a:p>
            <a:pPr algn="just" fontAlgn="t"/>
            <a:r>
              <a:rPr lang="en-GB" b="1" dirty="0" smtClean="0"/>
              <a:t>The </a:t>
            </a:r>
            <a:r>
              <a:rPr lang="en-GB" b="1" dirty="0"/>
              <a:t>find() method takes maximum of three parameters</a:t>
            </a:r>
            <a:r>
              <a:rPr lang="en-GB" b="1" dirty="0" smtClean="0"/>
              <a:t>:</a:t>
            </a:r>
            <a:endParaRPr lang="en-GB" b="1" dirty="0"/>
          </a:p>
          <a:p>
            <a:pPr algn="just" fontAlgn="t"/>
            <a:r>
              <a:rPr lang="en-GB" b="1" dirty="0"/>
              <a:t>sub - It is the substring to be searched in the </a:t>
            </a:r>
            <a:r>
              <a:rPr lang="en-GB" b="1" dirty="0" err="1"/>
              <a:t>str</a:t>
            </a:r>
            <a:r>
              <a:rPr lang="en-GB" b="1" dirty="0"/>
              <a:t> string.</a:t>
            </a:r>
          </a:p>
          <a:p>
            <a:pPr algn="just" fontAlgn="t"/>
            <a:r>
              <a:rPr lang="en-GB" b="1" dirty="0"/>
              <a:t>start and end (optional) - The range </a:t>
            </a:r>
            <a:r>
              <a:rPr lang="en-GB" b="1" dirty="0" err="1"/>
              <a:t>str</a:t>
            </a:r>
            <a:r>
              <a:rPr lang="en-GB" b="1" dirty="0"/>
              <a:t>[</a:t>
            </a:r>
            <a:r>
              <a:rPr lang="en-GB" b="1" dirty="0" err="1"/>
              <a:t>start:end</a:t>
            </a:r>
            <a:r>
              <a:rPr lang="en-GB" b="1" dirty="0"/>
              <a:t>] within which substring is searched.</a:t>
            </a:r>
            <a:endParaRPr lang="en-IN" b="1" dirty="0"/>
          </a:p>
          <a:p>
            <a:r>
              <a:rPr lang="en-IN" dirty="0" smtClean="0"/>
              <a:t>Eg : </a:t>
            </a:r>
            <a:r>
              <a:rPr lang="en-GB" dirty="0"/>
              <a:t>message = 'Python is a fun programming language</a:t>
            </a:r>
            <a:r>
              <a:rPr lang="en-GB" dirty="0" smtClean="0"/>
              <a:t>'</a:t>
            </a:r>
            <a:endParaRPr lang="en-GB" dirty="0"/>
          </a:p>
          <a:p>
            <a:r>
              <a:rPr lang="en-GB" dirty="0"/>
              <a:t># check the index of 'fun'</a:t>
            </a:r>
          </a:p>
          <a:p>
            <a:r>
              <a:rPr lang="en-GB" dirty="0"/>
              <a:t>print(</a:t>
            </a:r>
            <a:r>
              <a:rPr lang="en-GB" dirty="0" err="1"/>
              <a:t>message.find</a:t>
            </a:r>
            <a:r>
              <a:rPr lang="en-GB" dirty="0"/>
              <a:t>('fun</a:t>
            </a:r>
            <a:r>
              <a:rPr lang="en-GB" dirty="0" smtClean="0"/>
              <a:t>'))</a:t>
            </a:r>
            <a:endParaRPr lang="en-GB" dirty="0"/>
          </a:p>
          <a:p>
            <a:r>
              <a:rPr lang="en-GB" dirty="0"/>
              <a:t># Output: 12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95B90E-91A8-5546-8083-4AE141B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4C47EC8-DC3B-4A42-91E9-2121775D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6DF79D67-157E-BE46-AD83-4DF95241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611-2FB5-4A3A-B5E8-6053E8EB471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85C524B-366E-1540-A87B-E53D3221EFC8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02596D4-08A1-9C42-B4D5-5D99796F4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B09B2717-159B-5D4A-A9C7-F7333114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E8F7024B-8AFD-5F42-B6B2-676A5FE2894C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5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924" y="154109"/>
            <a:ext cx="7321062" cy="1146122"/>
          </a:xfrm>
          <a:solidFill>
            <a:srgbClr val="00206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323" y="1600200"/>
            <a:ext cx="10761785" cy="499715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err="1">
                <a:hlinkClick r:id="rId2"/>
              </a:rPr>
              <a:t>isalnum</a:t>
            </a:r>
            <a:r>
              <a:rPr lang="en-IN" b="1" dirty="0">
                <a:hlinkClick r:id="rId2"/>
              </a:rPr>
              <a:t>()</a:t>
            </a:r>
            <a:r>
              <a:rPr lang="en-IN" dirty="0"/>
              <a:t>Returns true if string has at least 1 character and all characters are alphanumeric and false otherwise</a:t>
            </a:r>
            <a:r>
              <a:rPr lang="en-IN" dirty="0" smtClean="0"/>
              <a:t>.</a:t>
            </a:r>
          </a:p>
          <a:p>
            <a:r>
              <a:rPr lang="en-GB" dirty="0"/>
              <a:t># </a:t>
            </a:r>
            <a:r>
              <a:rPr lang="en-GB" b="1" dirty="0"/>
              <a:t>string contains either alphabet or number </a:t>
            </a:r>
          </a:p>
          <a:p>
            <a:r>
              <a:rPr lang="en-GB" dirty="0"/>
              <a:t>name1 = "Python3</a:t>
            </a:r>
            <a:r>
              <a:rPr lang="en-GB" dirty="0" smtClean="0"/>
              <a:t>"</a:t>
            </a:r>
            <a:endParaRPr lang="en-GB" dirty="0"/>
          </a:p>
          <a:p>
            <a:r>
              <a:rPr lang="en-GB" dirty="0"/>
              <a:t>print(name1.isalnum()) #</a:t>
            </a:r>
            <a:r>
              <a:rPr lang="en-GB" dirty="0" smtClean="0"/>
              <a:t>True</a:t>
            </a:r>
            <a:endParaRPr lang="en-GB" dirty="0"/>
          </a:p>
          <a:p>
            <a:r>
              <a:rPr lang="en-GB" dirty="0"/>
              <a:t># </a:t>
            </a:r>
            <a:r>
              <a:rPr lang="en-GB" b="1" dirty="0"/>
              <a:t>string contains whitespace</a:t>
            </a:r>
          </a:p>
          <a:p>
            <a:r>
              <a:rPr lang="en-GB" dirty="0"/>
              <a:t>name2 = "Python </a:t>
            </a:r>
            <a:r>
              <a:rPr lang="en-GB" dirty="0" smtClean="0"/>
              <a:t>  3"</a:t>
            </a:r>
            <a:endParaRPr lang="en-GB" dirty="0"/>
          </a:p>
          <a:p>
            <a:r>
              <a:rPr lang="en-GB" dirty="0"/>
              <a:t>print(name2.isalnum()) #False</a:t>
            </a:r>
            <a:endParaRPr lang="en-IN" dirty="0"/>
          </a:p>
          <a:p>
            <a:r>
              <a:rPr lang="en-IN" b="1" dirty="0" err="1">
                <a:solidFill>
                  <a:srgbClr val="313131"/>
                </a:solidFill>
                <a:hlinkClick r:id="rId3"/>
              </a:rPr>
              <a:t>isdigit</a:t>
            </a:r>
            <a:r>
              <a:rPr lang="en-IN" b="1" dirty="0">
                <a:solidFill>
                  <a:srgbClr val="313131"/>
                </a:solidFill>
                <a:hlinkClick r:id="rId3"/>
              </a:rPr>
              <a:t>()</a:t>
            </a:r>
            <a:r>
              <a:rPr lang="en-IN" dirty="0">
                <a:solidFill>
                  <a:srgbClr val="000000"/>
                </a:solidFill>
              </a:rPr>
              <a:t>Returns true if string contains only digits and false otherwise.</a:t>
            </a:r>
          </a:p>
          <a:p>
            <a:r>
              <a:rPr lang="en-IN" b="1" dirty="0" err="1">
                <a:hlinkClick r:id="rId4"/>
              </a:rPr>
              <a:t>islower</a:t>
            </a:r>
            <a:r>
              <a:rPr lang="en-IN" b="1" dirty="0">
                <a:hlinkClick r:id="rId4"/>
              </a:rPr>
              <a:t>()</a:t>
            </a:r>
            <a:r>
              <a:rPr lang="en-IN" dirty="0"/>
              <a:t>Returns true if string has at least 1 cased character and all cased characters are in lowercase and false otherwise.</a:t>
            </a:r>
          </a:p>
          <a:p>
            <a:r>
              <a:rPr lang="en-IN" b="1" dirty="0" err="1">
                <a:hlinkClick r:id="rId5"/>
              </a:rPr>
              <a:t>isspace</a:t>
            </a:r>
            <a:r>
              <a:rPr lang="en-IN" b="1" dirty="0">
                <a:hlinkClick r:id="rId5"/>
              </a:rPr>
              <a:t>()</a:t>
            </a:r>
            <a:r>
              <a:rPr lang="en-IN" dirty="0"/>
              <a:t>Returns true if string contains only whitespace characters and false otherwise.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3A5211-244B-0849-BE7F-94709D86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7553F-78EC-1F4B-BA16-F04E6DC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21D07FA-2865-E14D-BAD8-40C95C88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6F44-2195-4EF8-9327-E76CF0CE879F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6508677-D3BA-2F43-BF18-3B18F3996323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1B1743B-2A9D-9C4F-BAC9-71720F3B1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791F97A1-3175-5E4A-8DD0-D12173A5F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70FA02C9-FB70-A54F-B661-521856474B9A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5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924" y="154109"/>
            <a:ext cx="7321062" cy="1146122"/>
          </a:xfrm>
          <a:solidFill>
            <a:srgbClr val="00206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323" y="1600200"/>
            <a:ext cx="10761785" cy="4997152"/>
          </a:xfrm>
        </p:spPr>
        <p:txBody>
          <a:bodyPr>
            <a:normAutofit/>
          </a:bodyPr>
          <a:lstStyle/>
          <a:p>
            <a:r>
              <a:rPr lang="en-IN" b="1" dirty="0" err="1" smtClean="0">
                <a:solidFill>
                  <a:srgbClr val="313131"/>
                </a:solidFill>
                <a:hlinkClick r:id="rId2"/>
              </a:rPr>
              <a:t>isdigit</a:t>
            </a:r>
            <a:r>
              <a:rPr lang="en-IN" b="1" dirty="0">
                <a:solidFill>
                  <a:srgbClr val="313131"/>
                </a:solidFill>
                <a:hlinkClick r:id="rId2"/>
              </a:rPr>
              <a:t>()</a:t>
            </a:r>
            <a:r>
              <a:rPr lang="en-IN" dirty="0">
                <a:solidFill>
                  <a:srgbClr val="000000"/>
                </a:solidFill>
              </a:rPr>
              <a:t>Returns true if string contains only digits and false otherwise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Example: </a:t>
            </a:r>
            <a:endParaRPr lang="en-IN" dirty="0" smtClean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str1 = '342'</a:t>
            </a:r>
          </a:p>
          <a:p>
            <a:r>
              <a:rPr lang="en-IN" dirty="0">
                <a:solidFill>
                  <a:srgbClr val="000000"/>
                </a:solidFill>
              </a:rPr>
              <a:t>print(str1.isdigit</a:t>
            </a:r>
            <a:r>
              <a:rPr lang="en-IN" dirty="0" smtClean="0">
                <a:solidFill>
                  <a:srgbClr val="000000"/>
                </a:solidFill>
              </a:rPr>
              <a:t>())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str2 = 'python'</a:t>
            </a:r>
          </a:p>
          <a:p>
            <a:r>
              <a:rPr lang="en-IN" dirty="0">
                <a:solidFill>
                  <a:srgbClr val="000000"/>
                </a:solidFill>
              </a:rPr>
              <a:t>print(str2.isdigit</a:t>
            </a:r>
            <a:r>
              <a:rPr lang="en-IN" dirty="0" smtClean="0">
                <a:solidFill>
                  <a:srgbClr val="000000"/>
                </a:solidFill>
              </a:rPr>
              <a:t>())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# Output: </a:t>
            </a:r>
            <a:r>
              <a:rPr lang="en-IN" dirty="0" smtClean="0">
                <a:solidFill>
                  <a:srgbClr val="000000"/>
                </a:solidFill>
              </a:rPr>
              <a:t>True and False respectively </a:t>
            </a: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3A5211-244B-0849-BE7F-94709D86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7553F-78EC-1F4B-BA16-F04E6DC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21D07FA-2865-E14D-BAD8-40C95C88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6F44-2195-4EF8-9327-E76CF0CE879F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6508677-D3BA-2F43-BF18-3B18F3996323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1B1743B-2A9D-9C4F-BAC9-71720F3B1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791F97A1-3175-5E4A-8DD0-D12173A5F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70FA02C9-FB70-A54F-B661-521856474B9A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112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924" y="154109"/>
            <a:ext cx="7321062" cy="1146122"/>
          </a:xfrm>
          <a:solidFill>
            <a:srgbClr val="00206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323" y="1600200"/>
            <a:ext cx="10761785" cy="499715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err="1" smtClean="0">
                <a:hlinkClick r:id="rId2"/>
              </a:rPr>
              <a:t>islower</a:t>
            </a:r>
            <a:r>
              <a:rPr lang="en-IN" b="1" dirty="0" smtClean="0">
                <a:hlinkClick r:id="rId2"/>
              </a:rPr>
              <a:t>()</a:t>
            </a:r>
            <a:r>
              <a:rPr lang="en-GB" dirty="0"/>
              <a:t> The </a:t>
            </a:r>
            <a:r>
              <a:rPr lang="en-GB" dirty="0" err="1"/>
              <a:t>islower</a:t>
            </a:r>
            <a:r>
              <a:rPr lang="en-GB" dirty="0"/>
              <a:t>() method returns True if all alphabets in a string are lowercase alphabets. If the string contains at least one uppercase alphabet, it returns False</a:t>
            </a:r>
            <a:r>
              <a:rPr lang="en-IN" dirty="0" smtClean="0"/>
              <a:t> </a:t>
            </a:r>
          </a:p>
          <a:p>
            <a:r>
              <a:rPr lang="en-GB" b="1" dirty="0">
                <a:hlinkClick r:id="rId3"/>
              </a:rPr>
              <a:t>s = 'this is good'</a:t>
            </a:r>
          </a:p>
          <a:p>
            <a:r>
              <a:rPr lang="en-GB" b="1" dirty="0">
                <a:hlinkClick r:id="rId3"/>
              </a:rPr>
              <a:t>print(</a:t>
            </a:r>
            <a:r>
              <a:rPr lang="en-GB" b="1" dirty="0" err="1">
                <a:hlinkClick r:id="rId3"/>
              </a:rPr>
              <a:t>s.islower</a:t>
            </a:r>
            <a:r>
              <a:rPr lang="en-GB" b="1" dirty="0">
                <a:hlinkClick r:id="rId3"/>
              </a:rPr>
              <a:t>())</a:t>
            </a:r>
          </a:p>
          <a:p>
            <a:pPr marL="0" indent="0">
              <a:buNone/>
            </a:pPr>
            <a:endParaRPr lang="en-GB" b="1" dirty="0">
              <a:hlinkClick r:id="rId3"/>
            </a:endParaRPr>
          </a:p>
          <a:p>
            <a:r>
              <a:rPr lang="en-GB" b="1" dirty="0">
                <a:hlinkClick r:id="rId3"/>
              </a:rPr>
              <a:t>s = '</a:t>
            </a:r>
            <a:r>
              <a:rPr lang="en-GB" b="1" dirty="0" err="1">
                <a:hlinkClick r:id="rId3"/>
              </a:rPr>
              <a:t>th!s</a:t>
            </a:r>
            <a:r>
              <a:rPr lang="en-GB" b="1" dirty="0">
                <a:hlinkClick r:id="rId3"/>
              </a:rPr>
              <a:t> is </a:t>
            </a:r>
            <a:r>
              <a:rPr lang="en-GB" b="1" dirty="0" err="1" smtClean="0">
                <a:hlinkClick r:id="rId3"/>
              </a:rPr>
              <a:t>aLso</a:t>
            </a:r>
            <a:r>
              <a:rPr lang="en-GB" b="1" dirty="0" smtClean="0">
                <a:hlinkClick r:id="rId3"/>
              </a:rPr>
              <a:t> </a:t>
            </a:r>
            <a:r>
              <a:rPr lang="en-GB" b="1" dirty="0">
                <a:hlinkClick r:id="rId3"/>
              </a:rPr>
              <a:t>g00d'</a:t>
            </a:r>
          </a:p>
          <a:p>
            <a:r>
              <a:rPr lang="en-GB" b="1" dirty="0">
                <a:hlinkClick r:id="rId3"/>
              </a:rPr>
              <a:t>print(</a:t>
            </a:r>
            <a:r>
              <a:rPr lang="en-GB" b="1" dirty="0" err="1">
                <a:hlinkClick r:id="rId3"/>
              </a:rPr>
              <a:t>s.islower</a:t>
            </a:r>
            <a:r>
              <a:rPr lang="en-GB" b="1" dirty="0">
                <a:hlinkClick r:id="rId3"/>
              </a:rPr>
              <a:t>())</a:t>
            </a:r>
          </a:p>
          <a:p>
            <a:endParaRPr lang="en-GB" b="1" dirty="0">
              <a:hlinkClick r:id="rId3"/>
            </a:endParaRPr>
          </a:p>
          <a:p>
            <a:r>
              <a:rPr lang="en-GB" b="1" dirty="0">
                <a:hlinkClick r:id="rId3"/>
              </a:rPr>
              <a:t>s = 'this is Not good'</a:t>
            </a:r>
          </a:p>
          <a:p>
            <a:r>
              <a:rPr lang="en-GB" b="1" dirty="0">
                <a:hlinkClick r:id="rId3"/>
              </a:rPr>
              <a:t>print(</a:t>
            </a:r>
            <a:r>
              <a:rPr lang="en-GB" b="1" dirty="0" err="1">
                <a:hlinkClick r:id="rId3"/>
              </a:rPr>
              <a:t>s.islower</a:t>
            </a:r>
            <a:r>
              <a:rPr lang="en-GB" b="1" dirty="0">
                <a:hlinkClick r:id="rId3"/>
              </a:rPr>
              <a:t>())</a:t>
            </a:r>
            <a:endParaRPr lang="en-IN" b="1" dirty="0">
              <a:hlinkClick r:id="rId3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3A5211-244B-0849-BE7F-94709D86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7553F-78EC-1F4B-BA16-F04E6DC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21D07FA-2865-E14D-BAD8-40C95C88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6F44-2195-4EF8-9327-E76CF0CE879F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6508677-D3BA-2F43-BF18-3B18F3996323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1B1743B-2A9D-9C4F-BAC9-71720F3B1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791F97A1-3175-5E4A-8DD0-D12173A5F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70FA02C9-FB70-A54F-B661-521856474B9A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991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924" y="154109"/>
            <a:ext cx="7321062" cy="1146122"/>
          </a:xfrm>
          <a:solidFill>
            <a:srgbClr val="002060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String manipulation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323" y="1600200"/>
            <a:ext cx="10761785" cy="4997152"/>
          </a:xfrm>
        </p:spPr>
        <p:txBody>
          <a:bodyPr>
            <a:normAutofit/>
          </a:bodyPr>
          <a:lstStyle/>
          <a:p>
            <a:r>
              <a:rPr lang="en-IN" b="1" dirty="0" err="1">
                <a:hlinkClick r:id="rId2"/>
              </a:rPr>
              <a:t>isspace</a:t>
            </a:r>
            <a:r>
              <a:rPr lang="en-IN" b="1" dirty="0">
                <a:hlinkClick r:id="rId2"/>
              </a:rPr>
              <a:t>()</a:t>
            </a:r>
            <a:r>
              <a:rPr lang="en-IN" dirty="0"/>
              <a:t>Returns true if string contains only whitespace characters and false otherwise.</a:t>
            </a:r>
          </a:p>
          <a:p>
            <a:r>
              <a:rPr lang="en-IN" dirty="0"/>
              <a:t>str1 = '    '</a:t>
            </a:r>
          </a:p>
          <a:p>
            <a:r>
              <a:rPr lang="en-IN" dirty="0"/>
              <a:t>print(str1.isspace())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3A5211-244B-0849-BE7F-94709D86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7553F-78EC-1F4B-BA16-F04E6DC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921D07FA-2865-E14D-BAD8-40C95C88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6F44-2195-4EF8-9327-E76CF0CE879F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6508677-D3BA-2F43-BF18-3B18F3996323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21B1743B-2A9D-9C4F-BAC9-71720F3B1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791F97A1-3175-5E4A-8DD0-D12173A5F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70FA02C9-FB70-A54F-B661-521856474B9A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449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99" y="575835"/>
            <a:ext cx="8645769" cy="742706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/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String Formatting Operator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%c for character</a:t>
            </a:r>
          </a:p>
          <a:p>
            <a:pPr>
              <a:lnSpc>
                <a:spcPct val="150000"/>
              </a:lnSpc>
            </a:pPr>
            <a:r>
              <a:rPr lang="en-IN" dirty="0"/>
              <a:t>%s for strings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%d </a:t>
            </a:r>
            <a:r>
              <a:rPr lang="en-IN" dirty="0"/>
              <a:t>for </a:t>
            </a:r>
            <a:r>
              <a:rPr lang="en-IN" dirty="0" smtClean="0"/>
              <a:t> </a:t>
            </a:r>
            <a:r>
              <a:rPr lang="en-IN" dirty="0"/>
              <a:t>numbers</a:t>
            </a:r>
          </a:p>
          <a:p>
            <a:pPr>
              <a:lnSpc>
                <a:spcPct val="150000"/>
              </a:lnSpc>
            </a:pPr>
            <a:r>
              <a:rPr lang="en-IN" dirty="0"/>
              <a:t>%x for hexadecimal numbers</a:t>
            </a:r>
          </a:p>
          <a:p>
            <a:pPr>
              <a:lnSpc>
                <a:spcPct val="150000"/>
              </a:lnSpc>
            </a:pPr>
            <a:r>
              <a:rPr lang="en-IN" dirty="0"/>
              <a:t>%f for floating point numbers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118CF98-6DBD-9E44-B7C1-ED450575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3D9F0C7-ECCC-F941-8333-E14F7DC3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FFF17F3-E558-2C4B-AB27-F67B5880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0612-E0CF-4704-80F5-A1875AB0EC8A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B2A64B66-90A2-D54B-8549-A768605AF805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9" name="object 3">
              <a:extLst>
                <a:ext uri="{FF2B5EF4-FFF2-40B4-BE49-F238E27FC236}">
                  <a16:creationId xmlns="" xmlns:a16="http://schemas.microsoft.com/office/drawing/2014/main" id="{A945EBCA-51DA-E346-B89F-BDEFEC88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0AD636B9-7729-3C41-9704-5A009C1DB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1" name="object 6">
              <a:extLst>
                <a:ext uri="{FF2B5EF4-FFF2-40B4-BE49-F238E27FC236}">
                  <a16:creationId xmlns="" xmlns:a16="http://schemas.microsoft.com/office/drawing/2014/main" id="{CA177441-93EB-4947-A951-23C4BE33D479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698836" y="18943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dirty="0"/>
              <a:t>print('Joe stood up and %s to the crowd.' %'spoke')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print('There are %d dogs.' %4)</a:t>
            </a:r>
          </a:p>
        </p:txBody>
      </p:sp>
    </p:spTree>
    <p:extLst>
      <p:ext uri="{BB962C8B-B14F-4D97-AF65-F5344CB8AC3E}">
        <p14:creationId xmlns:p14="http://schemas.microsoft.com/office/powerpoint/2010/main" val="5111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558" y="123092"/>
            <a:ext cx="3909646" cy="1024060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Tuples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29" y="1410974"/>
            <a:ext cx="11590926" cy="4945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Tuples are ordered collections of heterogeneous data that are unchangeable</a:t>
            </a:r>
            <a:r>
              <a:rPr lang="en-GB" dirty="0"/>
              <a:t>. Heterogeneous means tuple can store variables of all types</a:t>
            </a:r>
            <a:r>
              <a:rPr lang="en-GB" dirty="0" smtClean="0"/>
              <a:t>.</a:t>
            </a:r>
          </a:p>
          <a:p>
            <a:pPr algn="ctr"/>
            <a:r>
              <a:rPr lang="en-GB" i="1" dirty="0">
                <a:solidFill>
                  <a:schemeClr val="accent3">
                    <a:lumMod val="75000"/>
                  </a:schemeClr>
                </a:solidFill>
              </a:rPr>
              <a:t>Tuple has the following </a:t>
            </a:r>
            <a:r>
              <a:rPr lang="en-GB" i="1" dirty="0" smtClean="0">
                <a:solidFill>
                  <a:schemeClr val="accent3">
                    <a:lumMod val="75000"/>
                  </a:schemeClr>
                </a:solidFill>
              </a:rPr>
              <a:t>characteristics</a:t>
            </a:r>
          </a:p>
          <a:p>
            <a:r>
              <a:rPr lang="en-GB" b="1" dirty="0"/>
              <a:t>Ordered</a:t>
            </a:r>
            <a:r>
              <a:rPr lang="en-GB" dirty="0"/>
              <a:t>: Tuples are part of sequence data types, which means they hold the order of the data insertion. It maintains the index value for each item.</a:t>
            </a:r>
          </a:p>
          <a:p>
            <a:r>
              <a:rPr lang="en-GB" b="1" dirty="0"/>
              <a:t>Unchangeable</a:t>
            </a:r>
            <a:r>
              <a:rPr lang="en-GB" dirty="0"/>
              <a:t>: Tuples are unchangeable, which means that we cannot add or delete items to the tuple after creation.</a:t>
            </a:r>
          </a:p>
          <a:p>
            <a:r>
              <a:rPr lang="en-GB" b="1" dirty="0"/>
              <a:t>Heterogeneous</a:t>
            </a:r>
            <a:r>
              <a:rPr lang="en-GB" dirty="0"/>
              <a:t>: Tuples are a sequence of data of different data types (like integer, float, list, string, </a:t>
            </a:r>
            <a:r>
              <a:rPr lang="en-GB" dirty="0" err="1"/>
              <a:t>etc</a:t>
            </a:r>
            <a:r>
              <a:rPr lang="en-GB" dirty="0"/>
              <a:t>;) and can be accessed through indexing and slicing.</a:t>
            </a:r>
          </a:p>
          <a:p>
            <a:r>
              <a:rPr lang="en-GB" b="1" dirty="0"/>
              <a:t>Contains Duplicates</a:t>
            </a:r>
            <a:r>
              <a:rPr lang="en-GB" dirty="0"/>
              <a:t>: Tuples can contain duplicates, which means they can have items with the same value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32F34F-E664-6D48-A89F-AC33AAFA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31947F-8FD1-0548-B918-AEA86C36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E73577BA-C57D-E846-9DBA-3EECC290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2CD1-4C47-452F-AA1A-33D3E154AC1F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E67C797-5241-0440-92EC-859068BF6F26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5788AE75-80CE-7B43-BBB5-B64D9446A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4D07DAD3-97D5-0C47-8970-A35A4A68B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004D8054-A221-AA4F-9B2E-DE1FB0E25317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37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A80406D2-73C2-6746-97F9-5FDE2146A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663" y="528524"/>
            <a:ext cx="2590801" cy="91306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Example 3</a:t>
            </a:r>
          </a:p>
        </p:txBody>
      </p:sp>
      <p:sp>
        <p:nvSpPr>
          <p:cNvPr id="9" name="Shape 406">
            <a:extLst>
              <a:ext uri="{FF2B5EF4-FFF2-40B4-BE49-F238E27FC236}">
                <a16:creationId xmlns="" xmlns:a16="http://schemas.microsoft.com/office/drawing/2014/main" id="{1DD13186-FB73-0C43-826C-58E23002C50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147462" y="1776046"/>
            <a:ext cx="10515600" cy="2901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friends = 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for friend in friends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3200" dirty="0">
                <a:latin typeface="Courier"/>
                <a:ea typeface="Courier"/>
                <a:cs typeface="Courier"/>
                <a:sym typeface="Courier New"/>
              </a:rPr>
              <a:t>(‘</a:t>
            </a:r>
            <a:r>
              <a:rPr lang="en-US" sz="32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Hello:', friend)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200" dirty="0"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>
                <a:latin typeface="Courier"/>
                <a:ea typeface="Courier"/>
                <a:cs typeface="Courier"/>
                <a:sym typeface="Courier New"/>
              </a:rPr>
              <a:t>'Done!’)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200" dirty="0"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200" dirty="0"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200" i="0" u="none" strike="noStrike" cap="none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10" name="Shape 407">
            <a:extLst>
              <a:ext uri="{FF2B5EF4-FFF2-40B4-BE49-F238E27FC236}">
                <a16:creationId xmlns="" xmlns:a16="http://schemas.microsoft.com/office/drawing/2014/main" id="{0AF12600-E63A-1841-9A47-10643499C887}"/>
              </a:ext>
            </a:extLst>
          </p:cNvPr>
          <p:cNvSpPr txBox="1"/>
          <p:nvPr/>
        </p:nvSpPr>
        <p:spPr>
          <a:xfrm>
            <a:off x="2147462" y="3429000"/>
            <a:ext cx="80772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latin typeface="Courier" pitchFamily="2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dirty="0">
                <a:latin typeface="Courier" pitchFamily="2" charset="0"/>
                <a:ea typeface="Arial" charset="0"/>
                <a:cs typeface="Arial" charset="0"/>
                <a:sym typeface="Cabin"/>
              </a:rPr>
              <a:t>H</a:t>
            </a:r>
            <a:r>
              <a:rPr lang="en-US" sz="3200" u="none" strike="noStrike" cap="none" dirty="0">
                <a:latin typeface="Courier" pitchFamily="2" charset="0"/>
                <a:ea typeface="Arial" charset="0"/>
                <a:cs typeface="Arial" charset="0"/>
                <a:sym typeface="Cabin"/>
              </a:rPr>
              <a:t>ello: Joseph</a:t>
            </a:r>
            <a:br>
              <a:rPr lang="en-US" sz="3200" u="none" strike="noStrike" cap="none" dirty="0">
                <a:latin typeface="Courier" pitchFamily="2" charset="0"/>
                <a:ea typeface="Arial" charset="0"/>
                <a:cs typeface="Arial" charset="0"/>
                <a:sym typeface="Cabin"/>
              </a:rPr>
            </a:br>
            <a:r>
              <a:rPr lang="en-US" sz="3200" u="none" strike="noStrike" cap="none" dirty="0">
                <a:latin typeface="Courier" pitchFamily="2" charset="0"/>
                <a:ea typeface="Arial" charset="0"/>
                <a:cs typeface="Arial" charset="0"/>
                <a:sym typeface="Cabin"/>
              </a:rPr>
              <a:t>Hello: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latin typeface="Courier" pitchFamily="2" charset="0"/>
                <a:ea typeface="Arial" charset="0"/>
                <a:cs typeface="Arial" charset="0"/>
                <a:sym typeface="Cabin"/>
              </a:rPr>
              <a:t>Hello: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200" dirty="0">
              <a:latin typeface="Courier" pitchFamily="2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latin typeface="Courier" pitchFamily="2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9AF4DD1F-D987-5043-9B8F-B807D72A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AC7830B-6704-3043-BF0D-B838FB7C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F6C44F-2D59-3B41-BD0F-5F2DD36B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02ED0-96C7-45AE-A6E6-9EFE61311E75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DF0467EB-CFD6-3848-B7DC-317D66B6FAFF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2" name="object 3">
              <a:extLst>
                <a:ext uri="{FF2B5EF4-FFF2-40B4-BE49-F238E27FC236}">
                  <a16:creationId xmlns="" xmlns:a16="http://schemas.microsoft.com/office/drawing/2014/main" id="{3DE2C6F5-4612-BF48-B719-AB125850E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3" name="object 4">
              <a:extLst>
                <a:ext uri="{FF2B5EF4-FFF2-40B4-BE49-F238E27FC236}">
                  <a16:creationId xmlns="" xmlns:a16="http://schemas.microsoft.com/office/drawing/2014/main" id="{0E94610F-DAEF-1842-93CF-3F6D0CB3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4" name="object 6">
              <a:extLst>
                <a:ext uri="{FF2B5EF4-FFF2-40B4-BE49-F238E27FC236}">
                  <a16:creationId xmlns="" xmlns:a16="http://schemas.microsoft.com/office/drawing/2014/main" id="{F6E98C7A-361F-EE44-9B36-9C0A6413AD8B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584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7558" y="123092"/>
            <a:ext cx="3909646" cy="1024060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Tuples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32F34F-E664-6D48-A89F-AC33AAFA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31947F-8FD1-0548-B918-AEA86C36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E73577BA-C57D-E846-9DBA-3EECC290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82CD1-4C47-452F-AA1A-33D3E154AC1F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E67C797-5241-0440-92EC-859068BF6F26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5788AE75-80CE-7B43-BBB5-B64D9446A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4D07DAD3-97D5-0C47-8970-A35A4A68B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004D8054-A221-AA4F-9B2E-DE1FB0E25317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pic>
        <p:nvPicPr>
          <p:cNvPr id="12290" name="Picture 2" descr="Python tuple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42057"/>
            <a:ext cx="8104332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610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783" y="224627"/>
            <a:ext cx="3505200" cy="936137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Creating tuple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6BD642-12AA-4148-A0C6-CFDD1B14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AB05E3-FB7F-9C46-ABB6-DA55590D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E3B86124-5348-814E-BEDB-4D9790E7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3B6-481A-4FD7-B16F-F320AB1409B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58430B31-FAF4-CD41-AB74-476585FA7D9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9" name="object 3">
              <a:extLst>
                <a:ext uri="{FF2B5EF4-FFF2-40B4-BE49-F238E27FC236}">
                  <a16:creationId xmlns="" xmlns:a16="http://schemas.microsoft.com/office/drawing/2014/main" id="{7236D676-8B0F-6945-91F3-011CF0A10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FB676B27-6AD4-A243-8434-F05A44FA0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1" name="object 6">
              <a:extLst>
                <a:ext uri="{FF2B5EF4-FFF2-40B4-BE49-F238E27FC236}">
                  <a16:creationId xmlns="" xmlns:a16="http://schemas.microsoft.com/office/drawing/2014/main" id="{1E018233-E8A9-3940-9F86-51E8C3AD3B25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15637" y="1600200"/>
            <a:ext cx="1135149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222222"/>
                </a:solidFill>
                <a:latin typeface="Inter-Regular"/>
              </a:rPr>
              <a:t>A tuple is created by placing all the items (elements) inside </a:t>
            </a:r>
            <a:r>
              <a:rPr lang="en-GB" sz="2000" b="1" dirty="0">
                <a:solidFill>
                  <a:srgbClr val="222222"/>
                </a:solidFill>
                <a:latin typeface="Inter-Regular"/>
              </a:rPr>
              <a:t>parentheses (), separated by commas</a:t>
            </a:r>
            <a:r>
              <a:rPr lang="en-GB" sz="2000" dirty="0">
                <a:solidFill>
                  <a:srgbClr val="222222"/>
                </a:solidFill>
                <a:latin typeface="Inter-Regular"/>
              </a:rPr>
              <a:t>. The parentheses are optional, however, it is a good practice to use them.</a:t>
            </a:r>
          </a:p>
          <a:p>
            <a:endParaRPr lang="en-GB" sz="2000" dirty="0">
              <a:solidFill>
                <a:srgbClr val="222222"/>
              </a:solidFill>
              <a:latin typeface="Inter-Regular"/>
            </a:endParaRPr>
          </a:p>
          <a:p>
            <a:r>
              <a:rPr lang="en-GB" sz="2000" dirty="0">
                <a:solidFill>
                  <a:srgbClr val="222222"/>
                </a:solidFill>
                <a:latin typeface="Inter-Regular"/>
              </a:rPr>
              <a:t>A tuple can have any number of items and they may be of different types (integer, float, list, string, etc.).</a:t>
            </a:r>
            <a:endParaRPr lang="en-GB" sz="2000" b="0" i="0" dirty="0" smtClean="0">
              <a:solidFill>
                <a:srgbClr val="222222"/>
              </a:solidFill>
              <a:effectLst/>
              <a:latin typeface="Inter-Regular"/>
            </a:endParaRPr>
          </a:p>
          <a:p>
            <a:endParaRPr lang="en-GB" sz="2000" dirty="0" smtClean="0">
              <a:solidFill>
                <a:srgbClr val="222222"/>
              </a:solidFill>
              <a:latin typeface="Inter-Regular"/>
            </a:endParaRPr>
          </a:p>
          <a:p>
            <a:r>
              <a:rPr lang="en-GB" sz="2000" b="0" i="0" dirty="0">
                <a:solidFill>
                  <a:srgbClr val="222222"/>
                </a:solidFill>
                <a:effectLst/>
                <a:latin typeface="Inter-Regular"/>
              </a:rPr>
              <a:t> </a:t>
            </a:r>
            <a:r>
              <a:rPr lang="en-GB" sz="2000" b="0" i="0" dirty="0" smtClean="0">
                <a:solidFill>
                  <a:srgbClr val="222222"/>
                </a:solidFill>
                <a:effectLst/>
                <a:latin typeface="Inter-Regular"/>
              </a:rPr>
              <a:t>Eg </a:t>
            </a:r>
            <a:r>
              <a:rPr lang="en-GB" sz="2000" dirty="0">
                <a:solidFill>
                  <a:srgbClr val="222222"/>
                </a:solidFill>
                <a:latin typeface="Inter-Regular"/>
              </a:rPr>
              <a:t>: </a:t>
            </a:r>
            <a:r>
              <a:rPr lang="en-GB" sz="2000" dirty="0" err="1">
                <a:solidFill>
                  <a:srgbClr val="222222"/>
                </a:solidFill>
                <a:latin typeface="Inter-Regular"/>
              </a:rPr>
              <a:t>my_tuple</a:t>
            </a:r>
            <a:r>
              <a:rPr lang="en-GB" sz="2000" dirty="0">
                <a:solidFill>
                  <a:srgbClr val="222222"/>
                </a:solidFill>
                <a:latin typeface="Inter-Regular"/>
              </a:rPr>
              <a:t> = (1, "Hello", 3.4)</a:t>
            </a:r>
          </a:p>
          <a:p>
            <a:r>
              <a:rPr lang="en-GB" sz="2000" dirty="0">
                <a:solidFill>
                  <a:srgbClr val="222222"/>
                </a:solidFill>
                <a:latin typeface="Inter-Regular"/>
              </a:rPr>
              <a:t> </a:t>
            </a:r>
            <a:r>
              <a:rPr lang="en-GB" sz="2000" dirty="0" smtClean="0">
                <a:solidFill>
                  <a:srgbClr val="222222"/>
                </a:solidFill>
                <a:latin typeface="Inter-Regular"/>
              </a:rPr>
              <a:t>         print(</a:t>
            </a:r>
            <a:r>
              <a:rPr lang="en-GB" sz="2000" dirty="0" err="1" smtClean="0">
                <a:solidFill>
                  <a:srgbClr val="222222"/>
                </a:solidFill>
                <a:latin typeface="Inter-Regular"/>
              </a:rPr>
              <a:t>my_tuple</a:t>
            </a:r>
            <a:r>
              <a:rPr lang="en-GB" sz="2000" dirty="0" smtClean="0">
                <a:solidFill>
                  <a:srgbClr val="222222"/>
                </a:solidFill>
                <a:latin typeface="Inter-Regular"/>
              </a:rPr>
              <a:t>)</a:t>
            </a:r>
          </a:p>
          <a:p>
            <a:endParaRPr lang="en-GB" sz="2000" b="0" i="0" dirty="0">
              <a:solidFill>
                <a:srgbClr val="222222"/>
              </a:solidFill>
              <a:effectLst/>
              <a:latin typeface="Inter-Regular"/>
            </a:endParaRPr>
          </a:p>
          <a:p>
            <a:r>
              <a:rPr lang="en-GB" sz="2000" dirty="0"/>
              <a:t>In Python, creating a tuple with one element is a bit tricky. Having one element within parentheses is not enough.</a:t>
            </a:r>
          </a:p>
          <a:p>
            <a:r>
              <a:rPr lang="en-GB" sz="2000" dirty="0"/>
              <a:t>We will need a </a:t>
            </a:r>
            <a:r>
              <a:rPr lang="en-GB" sz="2000" b="1" dirty="0"/>
              <a:t>trailing comma to indicate that it is a tuple</a:t>
            </a:r>
            <a:r>
              <a:rPr lang="en-GB" sz="2000" dirty="0" smtClean="0"/>
              <a:t>,</a:t>
            </a:r>
          </a:p>
          <a:p>
            <a:endParaRPr lang="en-GB" sz="2000" dirty="0"/>
          </a:p>
          <a:p>
            <a:r>
              <a:rPr lang="nb-NO" sz="2000" dirty="0"/>
              <a:t>var1 = ("Hello") # </a:t>
            </a:r>
            <a:r>
              <a:rPr lang="nb-NO" sz="2000" dirty="0" smtClean="0"/>
              <a:t>This is string</a:t>
            </a:r>
            <a:endParaRPr lang="nb-NO" sz="2000" dirty="0"/>
          </a:p>
          <a:p>
            <a:r>
              <a:rPr lang="nb-NO" sz="2000" dirty="0"/>
              <a:t>var2 = ("Hello",) # </a:t>
            </a:r>
            <a:r>
              <a:rPr lang="nb-NO" sz="2000" dirty="0" smtClean="0"/>
              <a:t>This is tuple</a:t>
            </a:r>
            <a:endParaRPr lang="en-GB" sz="2000" dirty="0"/>
          </a:p>
          <a:p>
            <a:endParaRPr lang="en-GB" b="0" i="0" dirty="0">
              <a:solidFill>
                <a:srgbClr val="222222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95498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323" y="294787"/>
            <a:ext cx="5826369" cy="1041644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Accessing Values in Tuple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45" y="1503145"/>
            <a:ext cx="11787909" cy="4351338"/>
          </a:xfrm>
        </p:spPr>
        <p:txBody>
          <a:bodyPr/>
          <a:lstStyle/>
          <a:p>
            <a:r>
              <a:rPr lang="en-GB" dirty="0"/>
              <a:t>You can access tuple items by referring to the index number, inside square brackets:</a:t>
            </a:r>
            <a:endParaRPr lang="en-GB" dirty="0" smtClean="0"/>
          </a:p>
          <a:p>
            <a:endParaRPr lang="en-GB" dirty="0"/>
          </a:p>
          <a:p>
            <a:r>
              <a:rPr lang="en-GB" dirty="0" err="1" smtClean="0"/>
              <a:t>thistuple</a:t>
            </a:r>
            <a:r>
              <a:rPr lang="en-GB" dirty="0" smtClean="0"/>
              <a:t> </a:t>
            </a:r>
            <a:r>
              <a:rPr lang="en-GB" dirty="0"/>
              <a:t>= ("apple", "banana", "cherry")</a:t>
            </a:r>
          </a:p>
          <a:p>
            <a:r>
              <a:rPr lang="en-GB" dirty="0"/>
              <a:t>print(</a:t>
            </a:r>
            <a:r>
              <a:rPr lang="en-GB" dirty="0" err="1"/>
              <a:t>thistuple</a:t>
            </a:r>
            <a:r>
              <a:rPr lang="en-GB" dirty="0"/>
              <a:t>[1</a:t>
            </a:r>
            <a:r>
              <a:rPr lang="en-GB" dirty="0" smtClean="0"/>
              <a:t>])</a:t>
            </a:r>
          </a:p>
          <a:p>
            <a:r>
              <a:rPr lang="en-GB" dirty="0"/>
              <a:t>p</a:t>
            </a:r>
            <a:r>
              <a:rPr lang="en-GB" dirty="0" smtClean="0"/>
              <a:t>rint(</a:t>
            </a:r>
            <a:r>
              <a:rPr lang="en-GB" dirty="0" err="1" smtClean="0"/>
              <a:t>thistuple</a:t>
            </a:r>
            <a:r>
              <a:rPr lang="en-GB" dirty="0" smtClean="0"/>
              <a:t>[-3])</a:t>
            </a:r>
          </a:p>
          <a:p>
            <a:r>
              <a:rPr lang="en-GB" dirty="0" smtClean="0"/>
              <a:t>Print(</a:t>
            </a:r>
            <a:r>
              <a:rPr lang="en-GB" dirty="0" err="1" smtClean="0"/>
              <a:t>thistuple</a:t>
            </a:r>
            <a:r>
              <a:rPr lang="en-GB" dirty="0" smtClean="0"/>
              <a:t>[0:2])</a:t>
            </a:r>
            <a:endParaRPr lang="en-GB" dirty="0" smtClean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F32FD9-32E1-494C-9DA9-8648B071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895968F-1543-3B4A-917E-CE0A22E4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8997EB89-9984-A84F-B468-A8C047E9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21CE-7C10-4560-8DBF-D1A3410AE25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98B3E4C6-0177-284C-97A5-2AD32628D715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9" name="object 3">
              <a:extLst>
                <a:ext uri="{FF2B5EF4-FFF2-40B4-BE49-F238E27FC236}">
                  <a16:creationId xmlns="" xmlns:a16="http://schemas.microsoft.com/office/drawing/2014/main" id="{E652C982-CC12-DB47-A51C-0E36EB3F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D2408B0F-0551-2E4A-947E-C1FE6E7D9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1" name="object 6">
              <a:extLst>
                <a:ext uri="{FF2B5EF4-FFF2-40B4-BE49-F238E27FC236}">
                  <a16:creationId xmlns="" xmlns:a16="http://schemas.microsoft.com/office/drawing/2014/main" id="{CA82E5BE-C4AD-044C-9499-E32128D98C09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25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181" y="382072"/>
            <a:ext cx="6523638" cy="86994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Updating values in Tuple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Tuples are immutable which means you cannot update or change the values of tuple </a:t>
            </a:r>
            <a:r>
              <a:rPr lang="en-IN" dirty="0" smtClean="0"/>
              <a:t>elements.</a:t>
            </a:r>
          </a:p>
          <a:p>
            <a:pPr algn="ctr"/>
            <a:r>
              <a:rPr lang="en-IN" b="1" dirty="0" smtClean="0"/>
              <a:t>But there are some Hacks </a:t>
            </a:r>
            <a:endParaRPr lang="en-IN" b="1" dirty="0" smtClean="0"/>
          </a:p>
          <a:p>
            <a:r>
              <a:rPr lang="en-GB" b="1" dirty="0"/>
              <a:t>Add tuple to a tuple</a:t>
            </a:r>
            <a:r>
              <a:rPr lang="en-GB" dirty="0"/>
              <a:t>. You are allowed to add tuples to tuples, so if you want to add one item, (or many), create a new tuple with the item(s), and add it to the existing tuple:</a:t>
            </a:r>
            <a:endParaRPr lang="en-IN" dirty="0"/>
          </a:p>
          <a:p>
            <a:r>
              <a:rPr lang="en-GB" dirty="0" smtClean="0"/>
              <a:t>Example :</a:t>
            </a:r>
          </a:p>
          <a:p>
            <a:pPr marL="0" indent="0" algn="ctr">
              <a:buNone/>
            </a:pPr>
            <a:r>
              <a:rPr lang="en-GB" dirty="0" smtClean="0"/>
              <a:t>                                             </a:t>
            </a:r>
            <a:r>
              <a:rPr lang="en-GB" dirty="0" err="1" smtClean="0"/>
              <a:t>thistuple</a:t>
            </a:r>
            <a:r>
              <a:rPr lang="en-GB" dirty="0" smtClean="0"/>
              <a:t> </a:t>
            </a:r>
            <a:r>
              <a:rPr lang="en-GB" dirty="0"/>
              <a:t>= ("apple", "banana", "</a:t>
            </a:r>
            <a:r>
              <a:rPr lang="en-GB" dirty="0" smtClean="0"/>
              <a:t>cherry")</a:t>
            </a:r>
          </a:p>
          <a:p>
            <a:pPr marL="0" indent="0" algn="ctr">
              <a:buNone/>
            </a:pPr>
            <a:r>
              <a:rPr lang="en-GB" dirty="0" smtClean="0"/>
              <a:t>y = ("orange",)</a:t>
            </a:r>
          </a:p>
          <a:p>
            <a:pPr marL="0" indent="0" algn="ctr">
              <a:buNone/>
            </a:pPr>
            <a:r>
              <a:rPr lang="en-GB" dirty="0" err="1" smtClean="0"/>
              <a:t>thistuple</a:t>
            </a:r>
            <a:r>
              <a:rPr lang="en-GB" dirty="0" smtClean="0"/>
              <a:t> += y</a:t>
            </a:r>
          </a:p>
          <a:p>
            <a:pPr marL="0" indent="0" algn="ctr">
              <a:buNone/>
            </a:pPr>
            <a:r>
              <a:rPr lang="en-GB" dirty="0" smtClean="0"/>
              <a:t>   print(</a:t>
            </a:r>
            <a:r>
              <a:rPr lang="en-GB" dirty="0" err="1" smtClean="0"/>
              <a:t>thistuple</a:t>
            </a:r>
            <a:r>
              <a:rPr lang="en-GB" dirty="0"/>
              <a:t>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8D07D2-B2A6-B34A-B5D1-2F8A8663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4AE3008-6B9D-D84E-8796-6A136972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19DFEDD6-FAA1-F540-B168-0306BE6C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B4C1-7B8C-4095-94E3-29B97686AEDC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78A4E4F-ADC2-2245-9EFA-C6FAF9918095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A14F184E-03A5-4249-B2C5-63061759E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6B3FC9A0-02F0-FA4F-818C-F0C63E15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3D585834-C27B-E645-ABB8-F7279ED6F71D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2079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512" y="417880"/>
            <a:ext cx="6178062" cy="760290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Updating values in Tuple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2276873"/>
            <a:ext cx="6548958" cy="322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CF9CB10-1836-7746-8F89-A7BEDE1C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F09C5D-86C1-2B45-9277-264CEAFD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7526FB3-38D9-3841-9AA2-579A911B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9584-7E08-4D90-B27F-E3DE9920A22C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13CC5D8-CDB0-AD4A-9A87-8A1D36C869F1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09ABB2FC-0C58-8E41-82CE-D22937E08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BF5E6867-EF95-6D45-A97A-5FB0785A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D42C6CA8-6C27-B64E-9D91-36EE1B8A08E2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8784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777" y="359850"/>
            <a:ext cx="5738446" cy="95372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Delete Tuple Elements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7A63618-8C7D-E84E-A0B8-7F2DE39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01C7D3E-2988-AA4F-9360-218D0124D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D8CBEEB-F81B-0D42-8B1B-F13F5D41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E720-EFE7-4A15-9839-C7064859B896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72C7C45-A4D9-F94D-A51E-8B20F9F3E3FD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9" name="object 3">
              <a:extLst>
                <a:ext uri="{FF2B5EF4-FFF2-40B4-BE49-F238E27FC236}">
                  <a16:creationId xmlns="" xmlns:a16="http://schemas.microsoft.com/office/drawing/2014/main" id="{8AA3431F-85FB-754C-A4DC-B13D693B4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27B5A292-6854-7140-9347-38158AAAF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1" name="object 6">
              <a:extLst>
                <a:ext uri="{FF2B5EF4-FFF2-40B4-BE49-F238E27FC236}">
                  <a16:creationId xmlns="" xmlns:a16="http://schemas.microsoft.com/office/drawing/2014/main" id="{256D5C91-DFFC-F745-AC05-CCE89D5DDE57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1699490" y="1772659"/>
            <a:ext cx="902392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We will be using the operator called </a:t>
            </a:r>
            <a:r>
              <a:rPr lang="en-IN" sz="3200" b="1" dirty="0" smtClean="0"/>
              <a:t>del</a:t>
            </a:r>
          </a:p>
          <a:p>
            <a:endParaRPr lang="en-IN" sz="3200" dirty="0"/>
          </a:p>
          <a:p>
            <a:endParaRPr lang="en-IN" sz="3200" dirty="0" smtClean="0"/>
          </a:p>
          <a:p>
            <a:endParaRPr lang="en-IN" sz="3200" dirty="0"/>
          </a:p>
          <a:p>
            <a:r>
              <a:rPr lang="en-IN" sz="3200" dirty="0" err="1" smtClean="0"/>
              <a:t>thistuple</a:t>
            </a:r>
            <a:r>
              <a:rPr lang="en-IN" sz="3200" dirty="0" smtClean="0"/>
              <a:t> </a:t>
            </a:r>
            <a:r>
              <a:rPr lang="en-IN" sz="3200" dirty="0"/>
              <a:t>= ("apple", "banana", "cherry")</a:t>
            </a:r>
          </a:p>
          <a:p>
            <a:r>
              <a:rPr lang="en-IN" sz="3200" dirty="0"/>
              <a:t>print(</a:t>
            </a:r>
            <a:r>
              <a:rPr lang="en-IN" sz="3200" dirty="0" err="1"/>
              <a:t>thistuple</a:t>
            </a:r>
            <a:r>
              <a:rPr lang="en-IN" sz="3200" dirty="0"/>
              <a:t>)</a:t>
            </a:r>
          </a:p>
          <a:p>
            <a:r>
              <a:rPr lang="en-IN" sz="3200" dirty="0">
                <a:solidFill>
                  <a:srgbClr val="FF0000"/>
                </a:solidFill>
              </a:rPr>
              <a:t>del </a:t>
            </a:r>
            <a:r>
              <a:rPr lang="en-IN" sz="3200" dirty="0" err="1" smtClean="0">
                <a:solidFill>
                  <a:srgbClr val="FF0000"/>
                </a:solidFill>
              </a:rPr>
              <a:t>thistuple</a:t>
            </a:r>
            <a:r>
              <a:rPr lang="en-IN" sz="3200" dirty="0" smtClean="0">
                <a:solidFill>
                  <a:srgbClr val="FF0000"/>
                </a:solidFill>
              </a:rPr>
              <a:t>  # This deletes the tuple</a:t>
            </a:r>
            <a:endParaRPr lang="en-IN" sz="3200" dirty="0">
              <a:solidFill>
                <a:srgbClr val="FF0000"/>
              </a:solidFill>
            </a:endParaRPr>
          </a:p>
          <a:p>
            <a:r>
              <a:rPr lang="en-IN" sz="3200" dirty="0"/>
              <a:t>print(</a:t>
            </a:r>
            <a:r>
              <a:rPr lang="en-IN" sz="3200" dirty="0" err="1"/>
              <a:t>thistuple</a:t>
            </a:r>
            <a:r>
              <a:rPr lang="en-IN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0417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15" y="347542"/>
            <a:ext cx="5597769" cy="1041644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Basic Tuples Operations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BDD4D5-9049-914D-AD30-088E0C6C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5F9902-7447-4849-9BFF-87D664B4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E5DE9FA-4D9F-CD4B-8AEA-18EE1EBB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0DB6-D565-4819-B6F3-66684B40776E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1F0211F-C4AD-014C-85C3-F7DC96323BEA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0" name="object 3">
              <a:extLst>
                <a:ext uri="{FF2B5EF4-FFF2-40B4-BE49-F238E27FC236}">
                  <a16:creationId xmlns="" xmlns:a16="http://schemas.microsoft.com/office/drawing/2014/main" id="{5868C780-7D61-614D-9208-3ED92166B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>
              <a:extLst>
                <a:ext uri="{FF2B5EF4-FFF2-40B4-BE49-F238E27FC236}">
                  <a16:creationId xmlns="" xmlns:a16="http://schemas.microsoft.com/office/drawing/2014/main" id="{0B480932-0BD6-8D48-9F2C-FA9E9CEB4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2" name="object 6">
              <a:extLst>
                <a:ext uri="{FF2B5EF4-FFF2-40B4-BE49-F238E27FC236}">
                  <a16:creationId xmlns="" xmlns:a16="http://schemas.microsoft.com/office/drawing/2014/main" id="{EC682236-288C-8840-BF7F-39822BBE62D8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334108" y="1504019"/>
            <a:ext cx="118578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Nunito"/>
              </a:rPr>
              <a:t>Tuples respond to the + and * operators much like strings; they mean concatenation and repetition here too, except that the result is a new tuple, not a string</a:t>
            </a:r>
            <a:r>
              <a:rPr lang="en-GB" dirty="0" smtClean="0">
                <a:solidFill>
                  <a:srgbClr val="000000"/>
                </a:solidFill>
                <a:latin typeface="Nunito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Nunito"/>
            </a:endParaRPr>
          </a:p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12145"/>
              </p:ext>
            </p:extLst>
          </p:nvPr>
        </p:nvGraphicFramePr>
        <p:xfrm>
          <a:off x="283464" y="2556727"/>
          <a:ext cx="5529072" cy="2926080"/>
        </p:xfrm>
        <a:graphic>
          <a:graphicData uri="http://schemas.openxmlformats.org/drawingml/2006/table">
            <a:tbl>
              <a:tblPr/>
              <a:tblGrid>
                <a:gridCol w="1843024"/>
                <a:gridCol w="1843024"/>
                <a:gridCol w="1843024"/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Python Expression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Results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dirty="0" err="1">
                          <a:effectLst/>
                        </a:rPr>
                        <a:t>len</a:t>
                      </a:r>
                      <a:r>
                        <a:rPr lang="en-IN" dirty="0">
                          <a:effectLst/>
                        </a:rPr>
                        <a:t>((1, 2, 3))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Length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(1, 2, 3) + (4, 5, 6)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(1, 2, 3, 4, 5, 6)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Concatenation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('Hi!',) * 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('Hi!', 'Hi!', 'Hi!', 'Hi!')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Repetition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 in (1, 2, 3)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Membership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for x in (1, 2, 3): print x,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1 2 3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effectLst/>
                        </a:rPr>
                        <a:t>Iteration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362699" y="2222025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Example Code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thistuple</a:t>
            </a:r>
            <a:r>
              <a:rPr lang="en-IN" dirty="0" smtClean="0"/>
              <a:t> </a:t>
            </a:r>
            <a:r>
              <a:rPr lang="en-IN" dirty="0"/>
              <a:t>= ("apple", "banana", "cherry")</a:t>
            </a:r>
          </a:p>
          <a:p>
            <a:r>
              <a:rPr lang="en-IN" dirty="0"/>
              <a:t>y = (1,2,3)</a:t>
            </a:r>
          </a:p>
          <a:p>
            <a:r>
              <a:rPr lang="en-IN" dirty="0"/>
              <a:t>print(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thistuple</a:t>
            </a:r>
            <a:r>
              <a:rPr lang="en-IN" dirty="0"/>
              <a:t>))</a:t>
            </a:r>
          </a:p>
          <a:p>
            <a:r>
              <a:rPr lang="en-IN" dirty="0"/>
              <a:t>print (</a:t>
            </a:r>
            <a:r>
              <a:rPr lang="en-IN" dirty="0" err="1"/>
              <a:t>thistuple+y</a:t>
            </a:r>
            <a:r>
              <a:rPr lang="en-IN" dirty="0"/>
              <a:t>)</a:t>
            </a:r>
          </a:p>
          <a:p>
            <a:r>
              <a:rPr lang="en-IN" dirty="0"/>
              <a:t>print(y*2)</a:t>
            </a:r>
          </a:p>
          <a:p>
            <a:r>
              <a:rPr lang="en-IN" dirty="0"/>
              <a:t>print(2 in y)</a:t>
            </a:r>
          </a:p>
          <a:p>
            <a:r>
              <a:rPr lang="en-IN" dirty="0"/>
              <a:t>for x in y:</a:t>
            </a:r>
          </a:p>
          <a:p>
            <a:r>
              <a:rPr lang="en-IN" dirty="0"/>
              <a:t>    print(x)</a:t>
            </a:r>
          </a:p>
        </p:txBody>
      </p:sp>
    </p:spTree>
    <p:extLst>
      <p:ext uri="{BB962C8B-B14F-4D97-AF65-F5344CB8AC3E}">
        <p14:creationId xmlns:p14="http://schemas.microsoft.com/office/powerpoint/2010/main" val="3544576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815" y="347542"/>
            <a:ext cx="5597769" cy="1041644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Basic Tuples Operations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56792"/>
            <a:ext cx="3816424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7" y="1556793"/>
            <a:ext cx="430187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1BDD4D5-9049-914D-AD30-088E0C6C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95F9902-7447-4849-9BFF-87D664B4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7E5DE9FA-4D9F-CD4B-8AEA-18EE1EBB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0DB6-D565-4819-B6F3-66684B40776E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1F0211F-C4AD-014C-85C3-F7DC96323BEA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0" name="object 3">
              <a:extLst>
                <a:ext uri="{FF2B5EF4-FFF2-40B4-BE49-F238E27FC236}">
                  <a16:creationId xmlns="" xmlns:a16="http://schemas.microsoft.com/office/drawing/2014/main" id="{5868C780-7D61-614D-9208-3ED92166B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>
              <a:extLst>
                <a:ext uri="{FF2B5EF4-FFF2-40B4-BE49-F238E27FC236}">
                  <a16:creationId xmlns="" xmlns:a16="http://schemas.microsoft.com/office/drawing/2014/main" id="{0B480932-0BD6-8D48-9F2C-FA9E9CEB4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2" name="object 6">
              <a:extLst>
                <a:ext uri="{FF2B5EF4-FFF2-40B4-BE49-F238E27FC236}">
                  <a16:creationId xmlns="" xmlns:a16="http://schemas.microsoft.com/office/drawing/2014/main" id="{EC682236-288C-8840-BF7F-39822BBE62D8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947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170" y="365125"/>
            <a:ext cx="7074877" cy="83162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Indexing, Slicing, and Matrixes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1" y="2209800"/>
            <a:ext cx="6840759" cy="3451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7478C58-E21B-B049-AFA1-301804C8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A705F5-B460-1F40-8062-DC5002050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6B1C8CC-ED04-ED45-94FA-DBAEAC1D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D6FE-A387-4EF1-8B84-9AC61E42CC5A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DE7357B-CA24-8D4C-A1B9-7035F6FA904A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8" name="object 3">
              <a:extLst>
                <a:ext uri="{FF2B5EF4-FFF2-40B4-BE49-F238E27FC236}">
                  <a16:creationId xmlns="" xmlns:a16="http://schemas.microsoft.com/office/drawing/2014/main" id="{3F5AED1D-B9FD-7149-B315-259545C28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9" name="object 4">
              <a:extLst>
                <a:ext uri="{FF2B5EF4-FFF2-40B4-BE49-F238E27FC236}">
                  <a16:creationId xmlns="" xmlns:a16="http://schemas.microsoft.com/office/drawing/2014/main" id="{3E5F7F31-947D-FD4B-A51C-E72E98D8D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0" name="object 6">
              <a:extLst>
                <a:ext uri="{FF2B5EF4-FFF2-40B4-BE49-F238E27FC236}">
                  <a16:creationId xmlns="" xmlns:a16="http://schemas.microsoft.com/office/drawing/2014/main" id="{FCD61720-A3D3-7E41-93AD-321416E30824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2465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154" y="391681"/>
            <a:ext cx="5685692" cy="602029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Built-in Tuple Functions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CB6BE2-2FE6-AF42-A28E-657CFDE9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AF9DB4-3C4B-DF41-A69A-1C10AB23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D25F2E67-0A53-0043-A16E-C494A179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8C5-6E15-4428-9056-D4397988A55C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AF06FC3-BF30-9F43-BBF2-717893177E89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0" name="object 3">
              <a:extLst>
                <a:ext uri="{FF2B5EF4-FFF2-40B4-BE49-F238E27FC236}">
                  <a16:creationId xmlns="" xmlns:a16="http://schemas.microsoft.com/office/drawing/2014/main" id="{676F5B61-ED0F-2F4E-B600-9A0251A86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>
              <a:extLst>
                <a:ext uri="{FF2B5EF4-FFF2-40B4-BE49-F238E27FC236}">
                  <a16:creationId xmlns="" xmlns:a16="http://schemas.microsoft.com/office/drawing/2014/main" id="{0EB297F4-6528-594D-A5AD-D5BF37ABA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2" name="object 6">
              <a:extLst>
                <a:ext uri="{FF2B5EF4-FFF2-40B4-BE49-F238E27FC236}">
                  <a16:creationId xmlns="" xmlns:a16="http://schemas.microsoft.com/office/drawing/2014/main" id="{9D9EBC1F-F07B-A849-A027-FB38A736F576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9478"/>
              </p:ext>
            </p:extLst>
          </p:nvPr>
        </p:nvGraphicFramePr>
        <p:xfrm>
          <a:off x="994664" y="1432659"/>
          <a:ext cx="8915955" cy="5189814"/>
        </p:xfrm>
        <a:graphic>
          <a:graphicData uri="http://schemas.openxmlformats.org/drawingml/2006/table">
            <a:tbl>
              <a:tblPr/>
              <a:tblGrid>
                <a:gridCol w="739921"/>
                <a:gridCol w="2725344"/>
                <a:gridCol w="2725346"/>
                <a:gridCol w="2725344"/>
              </a:tblGrid>
              <a:tr h="864969"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err="1">
                          <a:effectLst/>
                        </a:rPr>
                        <a:t>Sr.No</a:t>
                      </a:r>
                      <a:r>
                        <a:rPr lang="en-IN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>
                          <a:effectLst/>
                        </a:rPr>
                        <a:t>Function with 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dirty="0" smtClean="0">
                          <a:effectLst/>
                        </a:rPr>
                        <a:t>Code 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5">
                      <a:fgClr>
                        <a:srgbClr val="EEEEEE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86496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 fontAlgn="t"/>
                      <a:r>
                        <a:rPr lang="en-GB" b="0" u="none" strike="noStrike" dirty="0" err="1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cmp</a:t>
                      </a:r>
                      <a:r>
                        <a:rPr lang="en-GB" b="0" u="none" strike="noStrike" dirty="0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(tuple1, tuple2)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Compares elements of both tuples.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96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t"/>
                      <a:r>
                        <a:rPr lang="en-GB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len</a:t>
                      </a:r>
                      <a:r>
                        <a:rPr lang="en-GB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(tuple)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Gives the total length of the tuple.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6496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t"/>
                      <a:r>
                        <a:rPr lang="en-GB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max(tuple)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Returns item from the tuple with max value.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6496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t"/>
                      <a:r>
                        <a:rPr lang="en-GB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min(tuple)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Returns item from the tuple with min value.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864969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 fontAlgn="t"/>
                      <a:r>
                        <a:rPr lang="en-GB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tuple(</a:t>
                      </a:r>
                      <a:r>
                        <a:rPr lang="en-GB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seq</a:t>
                      </a:r>
                      <a:r>
                        <a:rPr lang="en-GB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)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Converts a list into tuple.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52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="" xmlns:a16="http://schemas.microsoft.com/office/drawing/2014/main" id="{784C21D1-AC09-A54C-8251-8A0D6423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01" y="63716"/>
            <a:ext cx="2854569" cy="341716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+mn-lt"/>
              </a:rPr>
              <a:t>                     Example </a:t>
            </a:r>
            <a:r>
              <a:rPr lang="en-US" sz="4900" b="1" dirty="0">
                <a:latin typeface="+mn-lt"/>
              </a:rPr>
              <a:t>4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7C63D0-2CCE-CF48-8930-992763085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58" y="1414785"/>
            <a:ext cx="8771529" cy="471338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DD7B3B0-461C-6C4C-A334-9B662EE4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68ED998-4953-3242-BFF9-484ABDD1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13DD7F8-310D-DB47-9BD5-B27B2B4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F93C-2161-48B6-86FA-345E41C01046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17588B98-9D4C-474B-B0D4-F282FFA5FFD2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9" name="object 3">
              <a:extLst>
                <a:ext uri="{FF2B5EF4-FFF2-40B4-BE49-F238E27FC236}">
                  <a16:creationId xmlns="" xmlns:a16="http://schemas.microsoft.com/office/drawing/2014/main" id="{61CC75A7-BE49-964C-AF01-12000DB39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8F36E459-8C4B-1D46-83E7-00701B84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1" name="object 6">
              <a:extLst>
                <a:ext uri="{FF2B5EF4-FFF2-40B4-BE49-F238E27FC236}">
                  <a16:creationId xmlns="" xmlns:a16="http://schemas.microsoft.com/office/drawing/2014/main" id="{436DB2DD-4B28-3344-BA5C-614BFA264995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143000" y="1186607"/>
            <a:ext cx="97651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fruits = [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fruits:</a:t>
            </a:r>
            <a:r>
              <a:rPr lang="en-GB" dirty="0"/>
              <a:t/>
            </a:r>
            <a:br>
              <a:rPr lang="en-GB" dirty="0"/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GB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/>
              <a:t>Loop through the letters in the word "banana":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/>
              <a:t>for x in "banana":</a:t>
            </a:r>
            <a:br>
              <a:rPr lang="en-IN" dirty="0"/>
            </a:br>
            <a:r>
              <a:rPr lang="en-IN" dirty="0"/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4161042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3154" y="391681"/>
            <a:ext cx="5685692" cy="602029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Built-in Tuple Functions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628800"/>
            <a:ext cx="396044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2564904"/>
            <a:ext cx="2195711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ACB6BE2-2FE6-AF42-A28E-657CFDE9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AF9DB4-3C4B-DF41-A69A-1C10AB23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D25F2E67-0A53-0043-A16E-C494A179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88C5-6E15-4428-9056-D4397988A55C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AF06FC3-BF30-9F43-BBF2-717893177E89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0" name="object 3">
              <a:extLst>
                <a:ext uri="{FF2B5EF4-FFF2-40B4-BE49-F238E27FC236}">
                  <a16:creationId xmlns="" xmlns:a16="http://schemas.microsoft.com/office/drawing/2014/main" id="{676F5B61-ED0F-2F4E-B600-9A0251A86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>
              <a:extLst>
                <a:ext uri="{FF2B5EF4-FFF2-40B4-BE49-F238E27FC236}">
                  <a16:creationId xmlns="" xmlns:a16="http://schemas.microsoft.com/office/drawing/2014/main" id="{0EB297F4-6528-594D-A5AD-D5BF37ABA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2" name="object 6">
              <a:extLst>
                <a:ext uri="{FF2B5EF4-FFF2-40B4-BE49-F238E27FC236}">
                  <a16:creationId xmlns="" xmlns:a16="http://schemas.microsoft.com/office/drawing/2014/main" id="{9D9EBC1F-F07B-A849-A027-FB38A736F576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2812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631" y="360998"/>
            <a:ext cx="3270738" cy="663396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Lists in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A74BD7E-36A1-3E46-B57B-7A804B21B303}"/>
              </a:ext>
            </a:extLst>
          </p:cNvPr>
          <p:cNvSpPr txBox="1"/>
          <p:nvPr/>
        </p:nvSpPr>
        <p:spPr>
          <a:xfrm>
            <a:off x="703385" y="1318846"/>
            <a:ext cx="96715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Lists are used to store multiple items using a single variable.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Lists is a  built-in data types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 are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to store collections of data,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are ordered, changeable, and allow duplicate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items are indexed, the first item has index [0], the second item has index [1]  and so 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items can be of any data </a:t>
            </a:r>
            <a:r>
              <a:rPr lang="en-IN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00000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Example : </a:t>
            </a:r>
            <a:r>
              <a:rPr lang="en-GB" sz="28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list1 = ["</a:t>
            </a:r>
            <a:r>
              <a:rPr lang="en-GB" sz="28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abc</a:t>
            </a:r>
            <a:r>
              <a:rPr lang="en-GB" sz="28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", 34, True, 40, "male","</a:t>
            </a:r>
            <a:r>
              <a:rPr lang="en-GB" sz="2800" dirty="0" err="1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abc</a:t>
            </a:r>
            <a:r>
              <a:rPr lang="en-GB" sz="2800" dirty="0">
                <a:solidFill>
                  <a:srgbClr val="00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"]</a:t>
            </a:r>
            <a:endParaRPr lang="en-IN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838D6B6-ECFD-7046-8FE4-9996815CC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B0E7D219-8AC4-304D-8B9A-42B88317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51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="" xmlns:a16="http://schemas.microsoft.com/office/drawing/2014/main" id="{323E40E1-2E99-1D4A-86D4-DE6B3582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EA95-1408-4786-8E7C-F6491A09E7C8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9E06BABA-E7B0-4640-AA10-FA3F7C1C0521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4" name="object 3">
              <a:extLst>
                <a:ext uri="{FF2B5EF4-FFF2-40B4-BE49-F238E27FC236}">
                  <a16:creationId xmlns="" xmlns:a16="http://schemas.microsoft.com/office/drawing/2014/main" id="{0E3C45AD-1728-454B-852C-A12AF6E05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5" name="object 4">
              <a:extLst>
                <a:ext uri="{FF2B5EF4-FFF2-40B4-BE49-F238E27FC236}">
                  <a16:creationId xmlns="" xmlns:a16="http://schemas.microsoft.com/office/drawing/2014/main" id="{AC61EF7A-9213-6A43-BAE7-501AF1A21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6" name="object 6">
              <a:extLst>
                <a:ext uri="{FF2B5EF4-FFF2-40B4-BE49-F238E27FC236}">
                  <a16:creationId xmlns="" xmlns:a16="http://schemas.microsoft.com/office/drawing/2014/main" id="{4065F7BB-1B90-AB4D-A893-53D9B595591A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034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B78F19-1B78-D142-8B48-24A3F3554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8000"/>
                </a:solidFill>
                <a:effectLst/>
              </a:rPr>
              <a:t>list</a:t>
            </a:r>
            <a:r>
              <a:rPr lang="en-IN" dirty="0"/>
              <a:t> </a:t>
            </a:r>
            <a:r>
              <a:rPr lang="en-IN" dirty="0">
                <a:solidFill>
                  <a:srgbClr val="666666"/>
                </a:solidFill>
                <a:effectLst/>
              </a:rPr>
              <a:t>=</a:t>
            </a:r>
            <a:r>
              <a:rPr lang="en-IN" dirty="0"/>
              <a:t> </a:t>
            </a:r>
            <a:r>
              <a:rPr lang="en-IN" dirty="0">
                <a:effectLst/>
              </a:rPr>
              <a:t>[</a:t>
            </a:r>
            <a:r>
              <a:rPr lang="en-IN" dirty="0"/>
              <a:t> </a:t>
            </a:r>
            <a:r>
              <a:rPr lang="en-IN" dirty="0">
                <a:solidFill>
                  <a:srgbClr val="BA2121"/>
                </a:solidFill>
                <a:effectLst/>
              </a:rPr>
              <a:t>'</a:t>
            </a:r>
            <a:r>
              <a:rPr lang="en-IN" dirty="0" err="1">
                <a:solidFill>
                  <a:srgbClr val="BA2121"/>
                </a:solidFill>
                <a:effectLst/>
              </a:rPr>
              <a:t>abcd</a:t>
            </a:r>
            <a:r>
              <a:rPr lang="en-IN" dirty="0">
                <a:solidFill>
                  <a:srgbClr val="BA2121"/>
                </a:solidFill>
                <a:effectLst/>
              </a:rPr>
              <a:t>'</a:t>
            </a:r>
            <a:r>
              <a:rPr lang="en-IN" dirty="0">
                <a:effectLst/>
              </a:rPr>
              <a:t>,</a:t>
            </a:r>
            <a:r>
              <a:rPr lang="en-IN" dirty="0"/>
              <a:t> </a:t>
            </a:r>
            <a:r>
              <a:rPr lang="en-IN" dirty="0">
                <a:solidFill>
                  <a:srgbClr val="666666"/>
                </a:solidFill>
                <a:effectLst/>
              </a:rPr>
              <a:t>786</a:t>
            </a:r>
            <a:r>
              <a:rPr lang="en-IN" dirty="0"/>
              <a:t> </a:t>
            </a:r>
            <a:r>
              <a:rPr lang="en-IN" dirty="0">
                <a:effectLst/>
              </a:rPr>
              <a:t>,</a:t>
            </a:r>
            <a:r>
              <a:rPr lang="en-IN" dirty="0"/>
              <a:t> </a:t>
            </a:r>
            <a:r>
              <a:rPr lang="en-IN" dirty="0">
                <a:solidFill>
                  <a:srgbClr val="666666"/>
                </a:solidFill>
                <a:effectLst/>
              </a:rPr>
              <a:t>2.23</a:t>
            </a:r>
            <a:r>
              <a:rPr lang="en-IN" dirty="0">
                <a:effectLst/>
              </a:rPr>
              <a:t>,</a:t>
            </a:r>
            <a:r>
              <a:rPr lang="en-IN" dirty="0"/>
              <a:t> </a:t>
            </a:r>
            <a:r>
              <a:rPr lang="en-IN" dirty="0">
                <a:solidFill>
                  <a:srgbClr val="BA2121"/>
                </a:solidFill>
                <a:effectLst/>
              </a:rPr>
              <a:t>'john'</a:t>
            </a:r>
            <a:r>
              <a:rPr lang="en-IN" dirty="0">
                <a:effectLst/>
              </a:rPr>
              <a:t>,</a:t>
            </a:r>
            <a:r>
              <a:rPr lang="en-IN" dirty="0"/>
              <a:t> </a:t>
            </a:r>
            <a:r>
              <a:rPr lang="en-IN" dirty="0">
                <a:solidFill>
                  <a:srgbClr val="666666"/>
                </a:solidFill>
                <a:effectLst/>
              </a:rPr>
              <a:t>70.2</a:t>
            </a:r>
            <a:r>
              <a:rPr lang="en-IN" dirty="0"/>
              <a:t> </a:t>
            </a:r>
            <a:r>
              <a:rPr lang="en-IN" dirty="0">
                <a:effectLst/>
              </a:rPr>
              <a:t>]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>
                <a:effectLst/>
              </a:rPr>
              <a:t>tinylist</a:t>
            </a:r>
            <a:r>
              <a:rPr lang="en-IN" dirty="0"/>
              <a:t> </a:t>
            </a:r>
            <a:r>
              <a:rPr lang="en-IN" dirty="0">
                <a:solidFill>
                  <a:srgbClr val="666666"/>
                </a:solidFill>
                <a:effectLst/>
              </a:rPr>
              <a:t>=</a:t>
            </a:r>
            <a:r>
              <a:rPr lang="en-IN" dirty="0"/>
              <a:t> </a:t>
            </a:r>
            <a:r>
              <a:rPr lang="en-IN" dirty="0">
                <a:effectLst/>
              </a:rPr>
              <a:t>[</a:t>
            </a:r>
            <a:r>
              <a:rPr lang="en-IN" dirty="0">
                <a:solidFill>
                  <a:srgbClr val="666666"/>
                </a:solidFill>
                <a:effectLst/>
              </a:rPr>
              <a:t>123</a:t>
            </a:r>
            <a:r>
              <a:rPr lang="en-IN" dirty="0">
                <a:effectLst/>
              </a:rPr>
              <a:t>,</a:t>
            </a:r>
            <a:r>
              <a:rPr lang="en-IN" dirty="0"/>
              <a:t> </a:t>
            </a:r>
            <a:r>
              <a:rPr lang="en-IN" dirty="0">
                <a:solidFill>
                  <a:srgbClr val="BA2121"/>
                </a:solidFill>
                <a:effectLst/>
              </a:rPr>
              <a:t>'john’</a:t>
            </a:r>
            <a:r>
              <a:rPr lang="en-IN" dirty="0">
                <a:effectLst/>
              </a:rPr>
              <a:t>]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8000"/>
                </a:solidFill>
                <a:effectLst/>
              </a:rPr>
              <a:t>print</a:t>
            </a:r>
            <a:r>
              <a:rPr lang="en-IN" dirty="0"/>
              <a:t> </a:t>
            </a:r>
            <a:r>
              <a:rPr lang="en-IN" dirty="0">
                <a:effectLst/>
              </a:rPr>
              <a:t>(</a:t>
            </a:r>
            <a:r>
              <a:rPr lang="en-IN" dirty="0">
                <a:solidFill>
                  <a:srgbClr val="008000"/>
                </a:solidFill>
                <a:effectLst/>
              </a:rPr>
              <a:t>list</a:t>
            </a:r>
            <a:r>
              <a:rPr lang="en-IN" dirty="0">
                <a:effectLst/>
              </a:rPr>
              <a:t>)       </a:t>
            </a:r>
            <a:r>
              <a:rPr lang="en-IN" dirty="0"/>
              <a:t>                  </a:t>
            </a:r>
            <a:r>
              <a:rPr lang="en-IN" i="1" dirty="0">
                <a:solidFill>
                  <a:srgbClr val="408080"/>
                </a:solidFill>
                <a:effectLst/>
              </a:rPr>
              <a:t># Prints complete list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8000"/>
                </a:solidFill>
                <a:effectLst/>
              </a:rPr>
              <a:t>print</a:t>
            </a:r>
            <a:r>
              <a:rPr lang="en-IN" dirty="0"/>
              <a:t> </a:t>
            </a:r>
            <a:r>
              <a:rPr lang="en-IN" dirty="0">
                <a:effectLst/>
              </a:rPr>
              <a:t>(</a:t>
            </a:r>
            <a:r>
              <a:rPr lang="en-IN" dirty="0">
                <a:solidFill>
                  <a:srgbClr val="008000"/>
                </a:solidFill>
                <a:effectLst/>
              </a:rPr>
              <a:t>list</a:t>
            </a:r>
            <a:r>
              <a:rPr lang="en-IN" dirty="0">
                <a:effectLst/>
              </a:rPr>
              <a:t>[</a:t>
            </a:r>
            <a:r>
              <a:rPr lang="en-IN" dirty="0">
                <a:solidFill>
                  <a:srgbClr val="666666"/>
                </a:solidFill>
                <a:effectLst/>
              </a:rPr>
              <a:t>0</a:t>
            </a:r>
            <a:r>
              <a:rPr lang="en-IN" dirty="0">
                <a:effectLst/>
              </a:rPr>
              <a:t>])</a:t>
            </a:r>
            <a:r>
              <a:rPr lang="en-IN" dirty="0"/>
              <a:t>                    </a:t>
            </a:r>
            <a:r>
              <a:rPr lang="en-IN" i="1" dirty="0">
                <a:solidFill>
                  <a:srgbClr val="408080"/>
                </a:solidFill>
                <a:effectLst/>
              </a:rPr>
              <a:t># Prints first element of the list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8000"/>
                </a:solidFill>
                <a:effectLst/>
              </a:rPr>
              <a:t>print</a:t>
            </a:r>
            <a:r>
              <a:rPr lang="en-IN" dirty="0"/>
              <a:t> </a:t>
            </a:r>
            <a:r>
              <a:rPr lang="en-IN" dirty="0">
                <a:effectLst/>
              </a:rPr>
              <a:t>(</a:t>
            </a:r>
            <a:r>
              <a:rPr lang="en-IN" dirty="0">
                <a:solidFill>
                  <a:srgbClr val="008000"/>
                </a:solidFill>
                <a:effectLst/>
              </a:rPr>
              <a:t>list</a:t>
            </a:r>
            <a:r>
              <a:rPr lang="en-IN" dirty="0">
                <a:effectLst/>
              </a:rPr>
              <a:t>[</a:t>
            </a:r>
            <a:r>
              <a:rPr lang="en-IN" dirty="0">
                <a:solidFill>
                  <a:srgbClr val="666666"/>
                </a:solidFill>
                <a:effectLst/>
              </a:rPr>
              <a:t>1</a:t>
            </a:r>
            <a:r>
              <a:rPr lang="en-IN" dirty="0">
                <a:effectLst/>
              </a:rPr>
              <a:t>:</a:t>
            </a:r>
            <a:r>
              <a:rPr lang="en-IN" dirty="0">
                <a:solidFill>
                  <a:srgbClr val="666666"/>
                </a:solidFill>
                <a:effectLst/>
              </a:rPr>
              <a:t>3</a:t>
            </a:r>
            <a:r>
              <a:rPr lang="en-IN" dirty="0">
                <a:effectLst/>
              </a:rPr>
              <a:t>])</a:t>
            </a:r>
            <a:r>
              <a:rPr lang="en-IN" dirty="0"/>
              <a:t>                </a:t>
            </a:r>
            <a:r>
              <a:rPr lang="en-IN" i="1" dirty="0">
                <a:solidFill>
                  <a:srgbClr val="408080"/>
                </a:solidFill>
                <a:effectLst/>
              </a:rPr>
              <a:t># Prints elements starting from 2nd till 3rd </a:t>
            </a:r>
          </a:p>
          <a:p>
            <a:pPr marL="0" indent="0">
              <a:buNone/>
            </a:pPr>
            <a:r>
              <a:rPr lang="en-IN" dirty="0">
                <a:solidFill>
                  <a:srgbClr val="008000"/>
                </a:solidFill>
                <a:effectLst/>
              </a:rPr>
              <a:t>print</a:t>
            </a:r>
            <a:r>
              <a:rPr lang="en-IN" dirty="0"/>
              <a:t> </a:t>
            </a:r>
            <a:r>
              <a:rPr lang="en-IN" dirty="0">
                <a:effectLst/>
              </a:rPr>
              <a:t>(</a:t>
            </a:r>
            <a:r>
              <a:rPr lang="en-IN" dirty="0">
                <a:solidFill>
                  <a:srgbClr val="008000"/>
                </a:solidFill>
                <a:effectLst/>
              </a:rPr>
              <a:t>list</a:t>
            </a:r>
            <a:r>
              <a:rPr lang="en-IN" dirty="0">
                <a:effectLst/>
              </a:rPr>
              <a:t>[</a:t>
            </a:r>
            <a:r>
              <a:rPr lang="en-IN" dirty="0">
                <a:solidFill>
                  <a:srgbClr val="666666"/>
                </a:solidFill>
                <a:effectLst/>
              </a:rPr>
              <a:t>2</a:t>
            </a:r>
            <a:r>
              <a:rPr lang="en-IN" dirty="0">
                <a:effectLst/>
              </a:rPr>
              <a:t>:])</a:t>
            </a:r>
            <a:r>
              <a:rPr lang="en-IN" dirty="0"/>
              <a:t>                  </a:t>
            </a:r>
            <a:r>
              <a:rPr lang="en-IN" i="1" dirty="0">
                <a:solidFill>
                  <a:srgbClr val="408080"/>
                </a:solidFill>
                <a:effectLst/>
              </a:rPr>
              <a:t># Prints elements starting from 3rd element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8000"/>
                </a:solidFill>
                <a:effectLst/>
              </a:rPr>
              <a:t>print</a:t>
            </a:r>
            <a:r>
              <a:rPr lang="en-IN" dirty="0"/>
              <a:t> 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tinylist</a:t>
            </a:r>
            <a:r>
              <a:rPr lang="en-IN" dirty="0"/>
              <a:t> </a:t>
            </a:r>
            <a:r>
              <a:rPr lang="en-IN" dirty="0">
                <a:solidFill>
                  <a:srgbClr val="666666"/>
                </a:solidFill>
                <a:effectLst/>
              </a:rPr>
              <a:t>*</a:t>
            </a:r>
            <a:r>
              <a:rPr lang="en-IN" dirty="0"/>
              <a:t> </a:t>
            </a:r>
            <a:r>
              <a:rPr lang="en-IN" dirty="0">
                <a:solidFill>
                  <a:srgbClr val="666666"/>
                </a:solidFill>
                <a:effectLst/>
              </a:rPr>
              <a:t>2</a:t>
            </a:r>
            <a:r>
              <a:rPr lang="en-IN" dirty="0">
                <a:effectLst/>
              </a:rPr>
              <a:t>)</a:t>
            </a:r>
            <a:r>
              <a:rPr lang="en-IN" dirty="0"/>
              <a:t>           </a:t>
            </a:r>
            <a:r>
              <a:rPr lang="en-IN" i="1" dirty="0">
                <a:solidFill>
                  <a:srgbClr val="408080"/>
                </a:solidFill>
                <a:effectLst/>
              </a:rPr>
              <a:t># Prints list two times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8000"/>
                </a:solidFill>
                <a:effectLst/>
              </a:rPr>
              <a:t>print</a:t>
            </a:r>
            <a:r>
              <a:rPr lang="en-IN" dirty="0"/>
              <a:t> </a:t>
            </a:r>
            <a:r>
              <a:rPr lang="en-IN" dirty="0">
                <a:effectLst/>
              </a:rPr>
              <a:t>(</a:t>
            </a:r>
            <a:r>
              <a:rPr lang="en-IN" dirty="0">
                <a:solidFill>
                  <a:srgbClr val="008000"/>
                </a:solidFill>
                <a:effectLst/>
              </a:rPr>
              <a:t>list</a:t>
            </a:r>
            <a:r>
              <a:rPr lang="en-IN" dirty="0"/>
              <a:t> </a:t>
            </a:r>
            <a:r>
              <a:rPr lang="en-IN" dirty="0">
                <a:solidFill>
                  <a:srgbClr val="666666"/>
                </a:solidFill>
                <a:effectLst/>
              </a:rPr>
              <a:t>+</a:t>
            </a:r>
            <a:r>
              <a:rPr lang="en-IN" dirty="0"/>
              <a:t> </a:t>
            </a:r>
            <a:r>
              <a:rPr lang="en-IN" dirty="0" err="1">
                <a:effectLst/>
              </a:rPr>
              <a:t>tinylist</a:t>
            </a:r>
            <a:r>
              <a:rPr lang="en-IN" dirty="0">
                <a:effectLst/>
              </a:rPr>
              <a:t>)       </a:t>
            </a:r>
            <a:r>
              <a:rPr lang="en-IN" dirty="0"/>
              <a:t> </a:t>
            </a:r>
            <a:r>
              <a:rPr lang="en-IN" i="1" dirty="0">
                <a:solidFill>
                  <a:srgbClr val="408080"/>
                </a:solidFill>
                <a:effectLst/>
              </a:rPr>
              <a:t># Prints concatenated lists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CFBDEEB-8329-7B42-B815-B0F38820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08" y="382709"/>
            <a:ext cx="3575538" cy="900967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Lists in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3704E5-9725-9142-BF49-E0ACCE67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6E48A3B-0810-6C41-B03E-E7B10962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9B4BA291-3CA6-A841-87C1-91FE85CA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CB02-803B-4F86-8619-CA3AD3FF6D4C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930DAF2-201E-9B4A-99B6-A24C035FA798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0" name="object 3">
              <a:extLst>
                <a:ext uri="{FF2B5EF4-FFF2-40B4-BE49-F238E27FC236}">
                  <a16:creationId xmlns="" xmlns:a16="http://schemas.microsoft.com/office/drawing/2014/main" id="{202B558C-1F68-4B4D-84BA-3FB0B25C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>
              <a:extLst>
                <a:ext uri="{FF2B5EF4-FFF2-40B4-BE49-F238E27FC236}">
                  <a16:creationId xmlns="" xmlns:a16="http://schemas.microsoft.com/office/drawing/2014/main" id="{AA54EBE8-C154-E64C-B86B-6E033E5AB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2" name="object 6">
              <a:extLst>
                <a:ext uri="{FF2B5EF4-FFF2-40B4-BE49-F238E27FC236}">
                  <a16:creationId xmlns="" xmlns:a16="http://schemas.microsoft.com/office/drawing/2014/main" id="{1E6A1532-56BB-7D4A-8090-F9586292BE37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826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B78F19-1B78-D142-8B48-24A3F3554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3500" dirty="0">
                <a:solidFill>
                  <a:srgbClr val="000000"/>
                </a:solidFill>
                <a:effectLst/>
              </a:rPr>
              <a:t>Output:</a:t>
            </a:r>
          </a:p>
          <a:p>
            <a:pPr marL="0" indent="0" algn="l">
              <a:buNone/>
            </a:pPr>
            <a:endParaRPr lang="en-IN" sz="3000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IN" sz="3000" dirty="0">
                <a:solidFill>
                  <a:srgbClr val="000000"/>
                </a:solidFill>
                <a:effectLst/>
              </a:rPr>
              <a:t>['</a:t>
            </a:r>
            <a:r>
              <a:rPr lang="en-IN" sz="3000" dirty="0" err="1">
                <a:solidFill>
                  <a:srgbClr val="000000"/>
                </a:solidFill>
                <a:effectLst/>
              </a:rPr>
              <a:t>abcd</a:t>
            </a:r>
            <a:r>
              <a:rPr lang="en-IN" sz="3000" dirty="0">
                <a:solidFill>
                  <a:srgbClr val="000000"/>
                </a:solidFill>
                <a:effectLst/>
              </a:rPr>
              <a:t>', 786, 2.23, 'john', 70.2] </a:t>
            </a:r>
          </a:p>
          <a:p>
            <a:pPr marL="0" indent="0" algn="l">
              <a:buNone/>
            </a:pPr>
            <a:r>
              <a:rPr lang="en-IN" sz="3000" dirty="0" err="1">
                <a:solidFill>
                  <a:srgbClr val="000000"/>
                </a:solidFill>
                <a:effectLst/>
              </a:rPr>
              <a:t>abcd</a:t>
            </a:r>
            <a:r>
              <a:rPr lang="en-IN" sz="3000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 algn="l">
              <a:buNone/>
            </a:pPr>
            <a:r>
              <a:rPr lang="en-IN" sz="3000" dirty="0">
                <a:solidFill>
                  <a:srgbClr val="000000"/>
                </a:solidFill>
                <a:effectLst/>
              </a:rPr>
              <a:t>[786, 2.23] </a:t>
            </a:r>
          </a:p>
          <a:p>
            <a:pPr marL="0" indent="0" algn="l">
              <a:buNone/>
            </a:pPr>
            <a:r>
              <a:rPr lang="en-IN" sz="3000" dirty="0">
                <a:solidFill>
                  <a:srgbClr val="000000"/>
                </a:solidFill>
                <a:effectLst/>
              </a:rPr>
              <a:t>[2.23, 'john', 70.2] </a:t>
            </a:r>
          </a:p>
          <a:p>
            <a:pPr marL="0" indent="0" algn="l">
              <a:buNone/>
            </a:pPr>
            <a:r>
              <a:rPr lang="en-IN" sz="3000" dirty="0">
                <a:solidFill>
                  <a:srgbClr val="000000"/>
                </a:solidFill>
                <a:effectLst/>
              </a:rPr>
              <a:t>[123, 'john', 123, 'john’] </a:t>
            </a:r>
          </a:p>
          <a:p>
            <a:pPr marL="0" indent="0" algn="l">
              <a:buNone/>
            </a:pPr>
            <a:r>
              <a:rPr lang="en-IN" sz="3000" dirty="0">
                <a:solidFill>
                  <a:srgbClr val="000000"/>
                </a:solidFill>
                <a:effectLst/>
              </a:rPr>
              <a:t>['</a:t>
            </a:r>
            <a:r>
              <a:rPr lang="en-IN" sz="3000" dirty="0" err="1">
                <a:solidFill>
                  <a:srgbClr val="000000"/>
                </a:solidFill>
                <a:effectLst/>
              </a:rPr>
              <a:t>abcd</a:t>
            </a:r>
            <a:r>
              <a:rPr lang="en-IN" sz="3000" dirty="0">
                <a:solidFill>
                  <a:srgbClr val="000000"/>
                </a:solidFill>
                <a:effectLst/>
              </a:rPr>
              <a:t>', 786, 2.23, 'john', 70.2, 123, 'john'] 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IN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CFBDEEB-8329-7B42-B815-B0F38820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08" y="382709"/>
            <a:ext cx="3575538" cy="900967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Lists in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F4CF6F09-9CF7-8C4A-B27C-86AD1E4A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44C9964-5309-5A40-84C8-9401220C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53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="" xmlns:a16="http://schemas.microsoft.com/office/drawing/2014/main" id="{7962DBD4-5020-5742-BFEE-78961B21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B435-98FE-4FAF-A2FB-D5076527D27B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CD0D581-BD0E-E843-88B4-1FBF9D80051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1" name="object 3">
              <a:extLst>
                <a:ext uri="{FF2B5EF4-FFF2-40B4-BE49-F238E27FC236}">
                  <a16:creationId xmlns="" xmlns:a16="http://schemas.microsoft.com/office/drawing/2014/main" id="{2533D1FE-F7DC-AF42-ADCE-F9198C659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2" name="object 4">
              <a:extLst>
                <a:ext uri="{FF2B5EF4-FFF2-40B4-BE49-F238E27FC236}">
                  <a16:creationId xmlns="" xmlns:a16="http://schemas.microsoft.com/office/drawing/2014/main" id="{4C0BA7E6-CEA0-1447-8F76-ABD7DD4B2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3" name="object 6">
              <a:extLst>
                <a:ext uri="{FF2B5EF4-FFF2-40B4-BE49-F238E27FC236}">
                  <a16:creationId xmlns="" xmlns:a16="http://schemas.microsoft.com/office/drawing/2014/main" id="{DA673185-C8FA-6B49-B5EC-5AE570C7DF62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285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B78F19-1B78-D142-8B48-24A3F355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4" y="156427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endParaRPr lang="en-IN" b="0" i="0" dirty="0" smtClean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GB" dirty="0" smtClean="0"/>
              <a:t>1. The</a:t>
            </a:r>
            <a:r>
              <a:rPr lang="en-GB" dirty="0"/>
              <a:t> </a:t>
            </a:r>
            <a:r>
              <a:rPr lang="en-GB" dirty="0">
                <a:hlinkClick r:id="rId2"/>
              </a:rPr>
              <a:t>append()</a:t>
            </a:r>
            <a:r>
              <a:rPr lang="en-GB" dirty="0"/>
              <a:t> method adds an item at the end of the </a:t>
            </a:r>
            <a:r>
              <a:rPr lang="en-GB" dirty="0" smtClean="0"/>
              <a:t>list</a:t>
            </a:r>
          </a:p>
          <a:p>
            <a:pPr marL="0" indent="0">
              <a:buNone/>
            </a:pPr>
            <a:r>
              <a:rPr lang="en-GB" dirty="0"/>
              <a:t>numbers = [21, 34, 54, 12]</a:t>
            </a:r>
          </a:p>
          <a:p>
            <a:pPr marL="0" indent="0">
              <a:buNone/>
            </a:pPr>
            <a:r>
              <a:rPr lang="en-GB" dirty="0" err="1"/>
              <a:t>numbers.append</a:t>
            </a:r>
            <a:r>
              <a:rPr lang="en-GB" dirty="0"/>
              <a:t>(32)</a:t>
            </a:r>
          </a:p>
          <a:p>
            <a:pPr marL="0" indent="0">
              <a:buNone/>
            </a:pPr>
            <a:r>
              <a:rPr lang="en-GB" dirty="0"/>
              <a:t>print(numbers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b="1" dirty="0"/>
              <a:t>The insert() method </a:t>
            </a:r>
            <a:r>
              <a:rPr lang="en-GB" dirty="0"/>
              <a:t>inserts an element to the list at the specified </a:t>
            </a:r>
            <a:r>
              <a:rPr lang="en-GB" dirty="0" smtClean="0"/>
              <a:t>index</a:t>
            </a:r>
          </a:p>
          <a:p>
            <a:pPr marL="0" indent="0">
              <a:buNone/>
            </a:pPr>
            <a:r>
              <a:rPr lang="en-GB" dirty="0" smtClean="0"/>
              <a:t>Syntax : </a:t>
            </a:r>
            <a:r>
              <a:rPr lang="en-GB" dirty="0" err="1" smtClean="0"/>
              <a:t>list.insert</a:t>
            </a:r>
            <a:r>
              <a:rPr lang="en-GB" dirty="0" smtClean="0"/>
              <a:t>(</a:t>
            </a:r>
            <a:r>
              <a:rPr lang="en-GB" dirty="0" err="1" smtClean="0"/>
              <a:t>postion</a:t>
            </a:r>
            <a:r>
              <a:rPr lang="en-GB" dirty="0" smtClean="0"/>
              <a:t>, item)</a:t>
            </a:r>
          </a:p>
          <a:p>
            <a:pPr marL="0" indent="0">
              <a:buNone/>
            </a:pPr>
            <a:r>
              <a:rPr lang="en-GB" dirty="0" smtClean="0"/>
              <a:t>Eg:</a:t>
            </a:r>
          </a:p>
          <a:p>
            <a:pPr marL="0" indent="0">
              <a:buNone/>
            </a:pPr>
            <a:r>
              <a:rPr lang="en-GB" dirty="0"/>
              <a:t>numbers = [21, 34, 54, 12]</a:t>
            </a:r>
          </a:p>
          <a:p>
            <a:pPr marL="0" indent="0">
              <a:buNone/>
            </a:pPr>
            <a:r>
              <a:rPr lang="en-GB" dirty="0" err="1" smtClean="0"/>
              <a:t>numbers.insert</a:t>
            </a:r>
            <a:r>
              <a:rPr lang="en-GB" dirty="0" smtClean="0"/>
              <a:t>(0, 32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print(numbers)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CFBDEEB-8329-7B42-B815-B0F38820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640" y="501161"/>
            <a:ext cx="7689590" cy="90096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Basic Operations of Lists </a:t>
            </a:r>
            <a:r>
              <a:rPr lang="en-IN" b="1" dirty="0">
                <a:solidFill>
                  <a:schemeClr val="bg1"/>
                </a:solidFill>
              </a:rPr>
              <a:t>in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F4CF6F09-9CF7-8C4A-B27C-86AD1E4A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44C9964-5309-5A40-84C8-9401220C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54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="" xmlns:a16="http://schemas.microsoft.com/office/drawing/2014/main" id="{7962DBD4-5020-5742-BFEE-78961B21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B435-98FE-4FAF-A2FB-D5076527D27B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CD0D581-BD0E-E843-88B4-1FBF9D80051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1" name="object 3">
              <a:extLst>
                <a:ext uri="{FF2B5EF4-FFF2-40B4-BE49-F238E27FC236}">
                  <a16:creationId xmlns="" xmlns:a16="http://schemas.microsoft.com/office/drawing/2014/main" id="{2533D1FE-F7DC-AF42-ADCE-F9198C659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2" name="object 4">
              <a:extLst>
                <a:ext uri="{FF2B5EF4-FFF2-40B4-BE49-F238E27FC236}">
                  <a16:creationId xmlns="" xmlns:a16="http://schemas.microsoft.com/office/drawing/2014/main" id="{4C0BA7E6-CEA0-1447-8F76-ABD7DD4B2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3" name="object 6">
              <a:extLst>
                <a:ext uri="{FF2B5EF4-FFF2-40B4-BE49-F238E27FC236}">
                  <a16:creationId xmlns="" xmlns:a16="http://schemas.microsoft.com/office/drawing/2014/main" id="{DA673185-C8FA-6B49-B5EC-5AE570C7DF62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22634" y="1668745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25265E"/>
                </a:solidFill>
                <a:latin typeface="euclid_circular_a"/>
              </a:rPr>
              <a:t>Add Elements to a Python List</a:t>
            </a:r>
            <a:endParaRPr lang="en-GB" b="1" i="0" dirty="0">
              <a:solidFill>
                <a:srgbClr val="25265E"/>
              </a:solidFill>
              <a:effectLst/>
              <a:latin typeface="euclid_circular_a"/>
            </a:endParaRPr>
          </a:p>
        </p:txBody>
      </p:sp>
    </p:spTree>
    <p:extLst>
      <p:ext uri="{BB962C8B-B14F-4D97-AF65-F5344CB8AC3E}">
        <p14:creationId xmlns:p14="http://schemas.microsoft.com/office/powerpoint/2010/main" val="3497969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B78F19-1B78-D142-8B48-24A3F3554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34" y="1564278"/>
            <a:ext cx="11622932" cy="4990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To Remove Elements </a:t>
            </a:r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syntax of the remove() method is:</a:t>
            </a:r>
          </a:p>
          <a:p>
            <a:pPr marL="0" indent="0">
              <a:buNone/>
            </a:pPr>
            <a:r>
              <a:rPr lang="en-GB" dirty="0" err="1" smtClean="0"/>
              <a:t>list.remove</a:t>
            </a:r>
            <a:r>
              <a:rPr lang="en-GB" dirty="0" smtClean="0"/>
              <a:t>(element)</a:t>
            </a:r>
          </a:p>
          <a:p>
            <a:pPr marL="0" indent="0">
              <a:buNone/>
            </a:pPr>
            <a:r>
              <a:rPr lang="en-GB" dirty="0"/>
              <a:t>Eg: numbers = [21, 34, 54, 12]</a:t>
            </a:r>
          </a:p>
          <a:p>
            <a:pPr marL="0" indent="0">
              <a:buNone/>
            </a:pPr>
            <a:r>
              <a:rPr lang="en-GB" dirty="0" err="1" smtClean="0"/>
              <a:t>numbers.remove</a:t>
            </a:r>
            <a:r>
              <a:rPr lang="en-GB" dirty="0" smtClean="0"/>
              <a:t>(34)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print(numbers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If a list contains duplicate elements, the remove() method only removes the first matching element.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 smtClean="0"/>
              <a:t>If </a:t>
            </a:r>
            <a:r>
              <a:rPr lang="en-GB" dirty="0"/>
              <a:t>you need to delete elements based on the index (like the fourth element), you can use the </a:t>
            </a:r>
            <a:r>
              <a:rPr lang="en-GB" dirty="0">
                <a:hlinkClick r:id="rId2"/>
              </a:rPr>
              <a:t>pop() method</a:t>
            </a:r>
            <a:r>
              <a:rPr lang="en-GB" dirty="0" smtClean="0"/>
              <a:t>. Eg : </a:t>
            </a:r>
            <a:r>
              <a:rPr lang="en-GB" dirty="0" err="1" smtClean="0"/>
              <a:t>numbers.pop</a:t>
            </a:r>
            <a:r>
              <a:rPr lang="en-GB" dirty="0" smtClean="0"/>
              <a:t>(0)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4CFBDEEB-8329-7B42-B815-B0F38820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640" y="501161"/>
            <a:ext cx="7689590" cy="90096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bg1"/>
                </a:solidFill>
              </a:rPr>
              <a:t>Basic Operations of Lists </a:t>
            </a:r>
            <a:r>
              <a:rPr lang="en-IN" b="1" dirty="0">
                <a:solidFill>
                  <a:schemeClr val="bg1"/>
                </a:solidFill>
              </a:rPr>
              <a:t>in Python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F4CF6F09-9CF7-8C4A-B27C-86AD1E4A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Prof Somesh Nandi, Dept. of AIML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944C9964-5309-5A40-84C8-9401220C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55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="" xmlns:a16="http://schemas.microsoft.com/office/drawing/2014/main" id="{7962DBD4-5020-5742-BFEE-78961B21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B435-98FE-4FAF-A2FB-D5076527D27B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9CD0D581-BD0E-E843-88B4-1FBF9D80051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1" name="object 3">
              <a:extLst>
                <a:ext uri="{FF2B5EF4-FFF2-40B4-BE49-F238E27FC236}">
                  <a16:creationId xmlns="" xmlns:a16="http://schemas.microsoft.com/office/drawing/2014/main" id="{2533D1FE-F7DC-AF42-ADCE-F9198C659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2" name="object 4">
              <a:extLst>
                <a:ext uri="{FF2B5EF4-FFF2-40B4-BE49-F238E27FC236}">
                  <a16:creationId xmlns="" xmlns:a16="http://schemas.microsoft.com/office/drawing/2014/main" id="{4C0BA7E6-CEA0-1447-8F76-ABD7DD4B2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3" name="object 6">
              <a:extLst>
                <a:ext uri="{FF2B5EF4-FFF2-40B4-BE49-F238E27FC236}">
                  <a16:creationId xmlns="" xmlns:a16="http://schemas.microsoft.com/office/drawing/2014/main" id="{DA673185-C8FA-6B49-B5EC-5AE570C7DF62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196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93" y="-26952"/>
            <a:ext cx="2878614" cy="847182"/>
          </a:xfrm>
          <a:solidFill>
            <a:srgbClr val="002060"/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Dictionary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52" y="1444996"/>
            <a:ext cx="10515600" cy="4815620"/>
          </a:xfrm>
        </p:spPr>
        <p:txBody>
          <a:bodyPr>
            <a:normAutofit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separated from its value by a colon (:)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separated by commas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is enclosed in curly braces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dictionary while values may not be.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56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C3A99F-CD8B-C341-A30D-FCF4379F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8292D30-955D-6443-BDBD-EB73F492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538F-2647-49EB-B4F0-ECEDBF5CC3B7}" type="datetime1">
              <a:rPr lang="en-IN" smtClean="0"/>
              <a:t>09-02-2023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49E0126-76CC-F44C-9CF4-10446E493233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9" name="object 3">
              <a:extLst>
                <a:ext uri="{FF2B5EF4-FFF2-40B4-BE49-F238E27FC236}">
                  <a16:creationId xmlns="" xmlns:a16="http://schemas.microsoft.com/office/drawing/2014/main" id="{251EB845-6F61-4043-8E7F-5EA4456C6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FE38ADBF-6099-C34F-BFB5-2CE39EF08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1" name="object 6">
              <a:extLst>
                <a:ext uri="{FF2B5EF4-FFF2-40B4-BE49-F238E27FC236}">
                  <a16:creationId xmlns="" xmlns:a16="http://schemas.microsoft.com/office/drawing/2014/main" id="{4B51C7AA-7A8B-6940-99E6-7EBEC2471E03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59359" y="1074200"/>
            <a:ext cx="112732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used to store data values in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key:value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is a collection which is ordered*, changeable and do not allow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71618" y="522783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brand"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Ford</a:t>
            </a:r>
            <a:r>
              <a:rPr lang="en-GB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model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Mustang</a:t>
            </a:r>
            <a:r>
              <a:rPr lang="en-GB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GB" dirty="0" err="1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 err="1">
                <a:solidFill>
                  <a:srgbClr val="A52A2A"/>
                </a:solidFill>
                <a:latin typeface="Consolas" panose="020B0609020204030204" pitchFamily="49" charset="0"/>
              </a:rPr>
              <a:t>year</a:t>
            </a:r>
            <a:r>
              <a:rPr lang="en-GB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r>
              <a:rPr lang="en-GB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7225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57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51924" y="1"/>
            <a:ext cx="7022123" cy="618836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Accessing Values in Dictionary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B60D9DE0-4ED7-0142-8386-8AAFE570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8FE8AC1-DA24-DB40-8C6C-2991A359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9B1E-9D86-40D7-939D-A179D85D6196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DD0205FC-ED32-C24C-BE67-6DFA35F55739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0" name="object 3">
              <a:extLst>
                <a:ext uri="{FF2B5EF4-FFF2-40B4-BE49-F238E27FC236}">
                  <a16:creationId xmlns="" xmlns:a16="http://schemas.microsoft.com/office/drawing/2014/main" id="{BA0B62F6-9669-B543-B041-A1D75576B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>
              <a:extLst>
                <a:ext uri="{FF2B5EF4-FFF2-40B4-BE49-F238E27FC236}">
                  <a16:creationId xmlns="" xmlns:a16="http://schemas.microsoft.com/office/drawing/2014/main" id="{4B103B19-70B3-1F44-B12A-0981F58E3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2" name="object 6">
              <a:extLst>
                <a:ext uri="{FF2B5EF4-FFF2-40B4-BE49-F238E27FC236}">
                  <a16:creationId xmlns="" xmlns:a16="http://schemas.microsoft.com/office/drawing/2014/main" id="{DB25FE4D-2CD6-F84D-9156-C609503E7825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24872" y="1387917"/>
            <a:ext cx="1150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Nunito"/>
              </a:rPr>
              <a:t>To access dictionary elements, you can use the familiar square brackets along with the key to obtain its value. Following is a simple example −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143000" y="2267148"/>
            <a:ext cx="8555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err="1"/>
              <a:t>dict</a:t>
            </a:r>
            <a:r>
              <a:rPr lang="en-IN" sz="3200" dirty="0"/>
              <a:t> = {'Name': 'Zara', 'Age': 7, 'Class': 'First'}</a:t>
            </a:r>
          </a:p>
          <a:p>
            <a:r>
              <a:rPr lang="en-IN" sz="3200" dirty="0"/>
              <a:t>print </a:t>
            </a:r>
            <a:r>
              <a:rPr lang="en-IN" sz="3200" dirty="0" smtClean="0"/>
              <a:t>(</a:t>
            </a:r>
            <a:r>
              <a:rPr lang="en-IN" sz="3200" dirty="0" err="1" smtClean="0"/>
              <a:t>dict</a:t>
            </a:r>
            <a:r>
              <a:rPr lang="en-IN" sz="3200" dirty="0"/>
              <a:t>[</a:t>
            </a:r>
            <a:r>
              <a:rPr lang="en-IN" sz="3200" dirty="0" smtClean="0"/>
              <a:t>'Name’])</a:t>
            </a:r>
            <a:endParaRPr lang="en-IN" sz="3200" dirty="0"/>
          </a:p>
          <a:p>
            <a:r>
              <a:rPr lang="en-IN" sz="3200" dirty="0"/>
              <a:t>print </a:t>
            </a:r>
            <a:r>
              <a:rPr lang="en-IN" sz="3200" dirty="0" smtClean="0"/>
              <a:t>(</a:t>
            </a:r>
            <a:r>
              <a:rPr lang="en-IN" sz="3200" dirty="0" err="1" smtClean="0"/>
              <a:t>dict</a:t>
            </a:r>
            <a:r>
              <a:rPr lang="en-IN" sz="3200" dirty="0"/>
              <a:t>['Age</a:t>
            </a:r>
            <a:r>
              <a:rPr lang="en-IN" sz="3200" dirty="0" smtClean="0"/>
              <a:t>'])</a:t>
            </a:r>
            <a:endParaRPr lang="en-IN" sz="3200" dirty="0"/>
          </a:p>
        </p:txBody>
      </p:sp>
      <p:sp>
        <p:nvSpPr>
          <p:cNvPr id="13" name="Rectangle 12"/>
          <p:cNvSpPr/>
          <p:nvPr/>
        </p:nvSpPr>
        <p:spPr>
          <a:xfrm>
            <a:off x="424871" y="4119742"/>
            <a:ext cx="116008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Nunito"/>
              </a:rPr>
              <a:t>If we attempt to access a data item with a key, which is not part of the dictionary, we get an error as follows</a:t>
            </a:r>
            <a:endParaRPr lang="en-IN" sz="2400" dirty="0"/>
          </a:p>
        </p:txBody>
      </p:sp>
      <p:sp>
        <p:nvSpPr>
          <p:cNvPr id="14" name="Rectangle 13"/>
          <p:cNvSpPr/>
          <p:nvPr/>
        </p:nvSpPr>
        <p:spPr>
          <a:xfrm>
            <a:off x="1143000" y="5233673"/>
            <a:ext cx="3500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/>
              <a:t>print (</a:t>
            </a:r>
            <a:r>
              <a:rPr lang="en-IN" sz="3200" dirty="0" err="1"/>
              <a:t>dict</a:t>
            </a:r>
            <a:r>
              <a:rPr lang="en-IN" sz="3200" dirty="0" smtClean="0"/>
              <a:t>[‘Height'])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57741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B76D3A-5F97-4E60-AB80-2FE2E582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440" y="364466"/>
            <a:ext cx="5545832" cy="68453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Updating Dictionary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867EB7D-4020-4735-A86B-03F7A41A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58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4B07302-6352-D34E-A3AA-7C59F954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39457F3-AB84-A649-A677-0CA14C8E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1BAD-F745-45FB-AD46-7AC9CEDA044C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C716051-A887-044D-A0DD-831C455B628B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1" name="object 3">
              <a:extLst>
                <a:ext uri="{FF2B5EF4-FFF2-40B4-BE49-F238E27FC236}">
                  <a16:creationId xmlns="" xmlns:a16="http://schemas.microsoft.com/office/drawing/2014/main" id="{F80C6420-EB21-A948-B83A-A348F2F65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2" name="object 4">
              <a:extLst>
                <a:ext uri="{FF2B5EF4-FFF2-40B4-BE49-F238E27FC236}">
                  <a16:creationId xmlns="" xmlns:a16="http://schemas.microsoft.com/office/drawing/2014/main" id="{7CA09EA6-C763-E543-8343-E487FC100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3" name="object 6">
              <a:extLst>
                <a:ext uri="{FF2B5EF4-FFF2-40B4-BE49-F238E27FC236}">
                  <a16:creationId xmlns="" xmlns:a16="http://schemas.microsoft.com/office/drawing/2014/main" id="{AC92054B-D322-774B-939C-BFBD7DFD73FB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15636" y="1503001"/>
            <a:ext cx="117763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Nunito"/>
              </a:rPr>
              <a:t>You can update a dictionary by adding a new entry or a key-value pair, modifying an existing entry, or deleting an existing entry as shown below in the simple example</a:t>
            </a:r>
            <a:endParaRPr lang="en-IN" sz="2800" dirty="0"/>
          </a:p>
        </p:txBody>
      </p:sp>
      <p:sp>
        <p:nvSpPr>
          <p:cNvPr id="8" name="Rectangle 7"/>
          <p:cNvSpPr/>
          <p:nvPr/>
        </p:nvSpPr>
        <p:spPr>
          <a:xfrm>
            <a:off x="2572326" y="3985565"/>
            <a:ext cx="78370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err="1"/>
              <a:t>dict</a:t>
            </a:r>
            <a:r>
              <a:rPr lang="en-IN" sz="3200" dirty="0"/>
              <a:t> = {'Name': 'Zara', 'Age': 7, 'Class': 'First'}</a:t>
            </a:r>
          </a:p>
          <a:p>
            <a:r>
              <a:rPr lang="en-IN" sz="3200" dirty="0" err="1"/>
              <a:t>dict</a:t>
            </a:r>
            <a:r>
              <a:rPr lang="en-IN" sz="3200" dirty="0"/>
              <a:t>['Age'] = 8; # update existing entry</a:t>
            </a:r>
          </a:p>
          <a:p>
            <a:r>
              <a:rPr lang="en-IN" sz="3200" dirty="0" err="1"/>
              <a:t>dict</a:t>
            </a:r>
            <a:r>
              <a:rPr lang="en-IN" sz="3200" dirty="0"/>
              <a:t>['School'] = "DPS School"; # Add new entry</a:t>
            </a:r>
          </a:p>
        </p:txBody>
      </p:sp>
    </p:spTree>
    <p:extLst>
      <p:ext uri="{BB962C8B-B14F-4D97-AF65-F5344CB8AC3E}">
        <p14:creationId xmlns:p14="http://schemas.microsoft.com/office/powerpoint/2010/main" val="835481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54" y="2005012"/>
            <a:ext cx="11427691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  <a:latin typeface="Nunito"/>
              </a:rPr>
              <a:t>1. </a:t>
            </a:r>
            <a:r>
              <a:rPr lang="en-GB" dirty="0" smtClean="0">
                <a:solidFill>
                  <a:srgbClr val="FF0000"/>
                </a:solidFill>
                <a:latin typeface="Nunito"/>
              </a:rPr>
              <a:t>To remove </a:t>
            </a:r>
            <a:r>
              <a:rPr lang="en-GB" b="1" dirty="0">
                <a:solidFill>
                  <a:srgbClr val="FF0000"/>
                </a:solidFill>
                <a:latin typeface="Nunito"/>
              </a:rPr>
              <a:t>individual dictionary </a:t>
            </a:r>
            <a:r>
              <a:rPr lang="en-GB" b="1" dirty="0" smtClean="0">
                <a:solidFill>
                  <a:srgbClr val="FF0000"/>
                </a:solidFill>
                <a:latin typeface="Nunito"/>
              </a:rPr>
              <a:t>elements 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000000"/>
                </a:solidFill>
                <a:latin typeface="Nunito"/>
              </a:rPr>
              <a:t>: We will use del on Key element which has to be removed</a:t>
            </a:r>
            <a:endParaRPr lang="en-IN" b="1" dirty="0" smtClean="0">
              <a:solidFill>
                <a:srgbClr val="000000"/>
              </a:solidFill>
              <a:latin typeface="Nunito"/>
            </a:endParaRPr>
          </a:p>
          <a:p>
            <a:pPr marL="0" indent="0">
              <a:buNone/>
            </a:pPr>
            <a:r>
              <a:rPr lang="en-IN" dirty="0" smtClean="0"/>
              <a:t>Eg :</a:t>
            </a:r>
          </a:p>
          <a:p>
            <a:pPr marL="0" indent="0">
              <a:buNone/>
            </a:pPr>
            <a:r>
              <a:rPr lang="en-IN" dirty="0" err="1" smtClean="0"/>
              <a:t>dict</a:t>
            </a:r>
            <a:r>
              <a:rPr lang="en-IN" dirty="0" smtClean="0"/>
              <a:t> </a:t>
            </a:r>
            <a:r>
              <a:rPr lang="en-IN" dirty="0"/>
              <a:t>= {'Name': 'Zara', 'Age': 7, 'Class': 'First'}</a:t>
            </a:r>
          </a:p>
          <a:p>
            <a:pPr marL="0" indent="0">
              <a:buNone/>
            </a:pPr>
            <a:r>
              <a:rPr lang="en-IN" dirty="0"/>
              <a:t>del </a:t>
            </a:r>
            <a:r>
              <a:rPr lang="en-IN" dirty="0" err="1"/>
              <a:t>dict</a:t>
            </a:r>
            <a:r>
              <a:rPr lang="en-IN" dirty="0"/>
              <a:t>['Name']; # remove entry with key </a:t>
            </a:r>
            <a:r>
              <a:rPr lang="en-IN" dirty="0" smtClean="0"/>
              <a:t>'Name‘</a:t>
            </a:r>
          </a:p>
          <a:p>
            <a:pPr marL="0" indent="0">
              <a:buNone/>
            </a:pPr>
            <a:r>
              <a:rPr lang="en-IN" dirty="0" smtClean="0"/>
              <a:t>2. </a:t>
            </a:r>
            <a:r>
              <a:rPr lang="en-IN" dirty="0" smtClean="0">
                <a:solidFill>
                  <a:srgbClr val="FF0000"/>
                </a:solidFill>
              </a:rPr>
              <a:t>To Clear the contents of dictionary : I will use the function clear</a:t>
            </a:r>
          </a:p>
          <a:p>
            <a:pPr marL="0" indent="0">
              <a:buNone/>
            </a:pPr>
            <a:r>
              <a:rPr lang="en-GB" dirty="0" err="1"/>
              <a:t>dict.clear</a:t>
            </a:r>
            <a:r>
              <a:rPr lang="en-GB" dirty="0"/>
              <a:t>();     # remove all entries in </a:t>
            </a:r>
            <a:r>
              <a:rPr lang="en-GB" dirty="0" err="1" smtClean="0"/>
              <a:t>dict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3</a:t>
            </a:r>
            <a:r>
              <a:rPr lang="en-GB" dirty="0"/>
              <a:t>. </a:t>
            </a:r>
            <a:r>
              <a:rPr lang="en-GB" dirty="0" smtClean="0">
                <a:solidFill>
                  <a:srgbClr val="FF0000"/>
                </a:solidFill>
              </a:rPr>
              <a:t>To delete </a:t>
            </a:r>
            <a:r>
              <a:rPr lang="en-GB" dirty="0">
                <a:solidFill>
                  <a:srgbClr val="FF0000"/>
                </a:solidFill>
              </a:rPr>
              <a:t>entire </a:t>
            </a:r>
            <a:r>
              <a:rPr lang="en-GB" dirty="0" smtClean="0">
                <a:solidFill>
                  <a:srgbClr val="FF0000"/>
                </a:solidFill>
              </a:rPr>
              <a:t>dictionary : </a:t>
            </a:r>
            <a:r>
              <a:rPr lang="en-GB" b="1" dirty="0" smtClean="0"/>
              <a:t>del </a:t>
            </a:r>
            <a:r>
              <a:rPr lang="en-GB" b="1" dirty="0" err="1" smtClean="0"/>
              <a:t>dict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59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35215" y="332245"/>
            <a:ext cx="6248400" cy="689952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Delete Dictionary Elements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33EC840-A9FB-BA4B-8DEF-DA63A112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E5FC461-D55B-8840-9B29-9AA4D073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0C531-D5DB-4C70-9DEB-8C2CD9A767AA}" type="datetime1">
              <a:rPr lang="en-IN" smtClean="0"/>
              <a:t>09-02-2023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70512F2C-9BB5-F24A-8868-F2467ACF80D0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1" name="object 3">
              <a:extLst>
                <a:ext uri="{FF2B5EF4-FFF2-40B4-BE49-F238E27FC236}">
                  <a16:creationId xmlns="" xmlns:a16="http://schemas.microsoft.com/office/drawing/2014/main" id="{FD1E97FE-5A52-514A-A498-B39F8425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2" name="object 4">
              <a:extLst>
                <a:ext uri="{FF2B5EF4-FFF2-40B4-BE49-F238E27FC236}">
                  <a16:creationId xmlns="" xmlns:a16="http://schemas.microsoft.com/office/drawing/2014/main" id="{39D38161-0A4D-5241-B7D8-D9A5D312D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3" name="object 6">
              <a:extLst>
                <a:ext uri="{FF2B5EF4-FFF2-40B4-BE49-F238E27FC236}">
                  <a16:creationId xmlns="" xmlns:a16="http://schemas.microsoft.com/office/drawing/2014/main" id="{6ECEF311-1502-E641-B05B-A794ED13344F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96899" y="1254402"/>
            <a:ext cx="11695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Nunito"/>
              </a:rPr>
              <a:t>You can either remove </a:t>
            </a:r>
            <a:r>
              <a:rPr lang="en-GB" b="1" dirty="0">
                <a:solidFill>
                  <a:srgbClr val="000000"/>
                </a:solidFill>
                <a:latin typeface="Nunito"/>
              </a:rPr>
              <a:t>individual dictionary elements </a:t>
            </a:r>
            <a:r>
              <a:rPr lang="en-GB" dirty="0">
                <a:solidFill>
                  <a:srgbClr val="000000"/>
                </a:solidFill>
                <a:latin typeface="Nunito"/>
              </a:rPr>
              <a:t>or </a:t>
            </a:r>
            <a:r>
              <a:rPr lang="en-GB" b="1" dirty="0">
                <a:solidFill>
                  <a:srgbClr val="000000"/>
                </a:solidFill>
                <a:latin typeface="Nunito"/>
              </a:rPr>
              <a:t>clear the entire contents of a dictionary</a:t>
            </a:r>
            <a:r>
              <a:rPr lang="en-GB" dirty="0">
                <a:solidFill>
                  <a:srgbClr val="000000"/>
                </a:solidFill>
                <a:latin typeface="Nunito"/>
              </a:rPr>
              <a:t>. You can also </a:t>
            </a:r>
            <a:r>
              <a:rPr lang="en-GB" b="1" dirty="0">
                <a:solidFill>
                  <a:srgbClr val="000000"/>
                </a:solidFill>
                <a:latin typeface="Nunito"/>
              </a:rPr>
              <a:t>delete entire dictionary </a:t>
            </a:r>
            <a:r>
              <a:rPr lang="en-GB" dirty="0">
                <a:solidFill>
                  <a:srgbClr val="000000"/>
                </a:solidFill>
                <a:latin typeface="Nunito"/>
              </a:rPr>
              <a:t>in a single operation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062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84EBEF3-FD60-464B-99A4-0F748C50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95A2576-7419-9D42-A37E-82E4CB32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963B4491-3C07-E741-B7CF-AD35DAB0162A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Nested Loops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C92FAF7E-2EBC-A64F-A7CA-EC1BFA19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F608-27B7-4154-987B-84730896E3DF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27A2855D-F254-B04C-B7BF-24B46801FAFC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2" name="object 3">
              <a:extLst>
                <a:ext uri="{FF2B5EF4-FFF2-40B4-BE49-F238E27FC236}">
                  <a16:creationId xmlns="" xmlns:a16="http://schemas.microsoft.com/office/drawing/2014/main" id="{AC9E98F9-5774-5A44-997F-6C6F0093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3" name="object 4">
              <a:extLst>
                <a:ext uri="{FF2B5EF4-FFF2-40B4-BE49-F238E27FC236}">
                  <a16:creationId xmlns="" xmlns:a16="http://schemas.microsoft.com/office/drawing/2014/main" id="{D4C71719-F91E-624A-8A2A-8AC75604B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4" name="object 6">
              <a:extLst>
                <a:ext uri="{FF2B5EF4-FFF2-40B4-BE49-F238E27FC236}">
                  <a16:creationId xmlns="" xmlns:a16="http://schemas.microsoft.com/office/drawing/2014/main" id="{F42AAD6B-5D0A-254D-B9F4-4366B27280D6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838200" y="1597420"/>
            <a:ext cx="1135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egoe UI" panose="020B0502040204020203" pitchFamily="34" charset="0"/>
              </a:rPr>
              <a:t>Loops Inside </a:t>
            </a:r>
            <a:r>
              <a:rPr lang="en-GB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Loops</a:t>
            </a:r>
          </a:p>
          <a:p>
            <a:endParaRPr lang="en-GB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A nested loop is a loop inside a loop</a:t>
            </a:r>
            <a:r>
              <a:rPr lang="en-GB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The "inner loop" will be executed one time for each iteration of the "outer loop</a:t>
            </a:r>
            <a:r>
              <a:rPr lang="en-GB" dirty="0" smtClean="0">
                <a:solidFill>
                  <a:srgbClr val="000000"/>
                </a:solidFill>
                <a:latin typeface="Verdana" panose="020B0604030504040204" pitchFamily="34" charset="0"/>
              </a:rPr>
              <a:t>":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dirty="0" err="1"/>
              <a:t>adj</a:t>
            </a:r>
            <a:r>
              <a:rPr lang="en-GB" dirty="0"/>
              <a:t> = ["red", "big", "tasty"]</a:t>
            </a:r>
            <a:br>
              <a:rPr lang="en-GB" dirty="0"/>
            </a:br>
            <a:r>
              <a:rPr lang="en-GB" dirty="0"/>
              <a:t>fruits = ["apple", "banana", "cherry"]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for x in </a:t>
            </a:r>
            <a:r>
              <a:rPr lang="en-GB" dirty="0" err="1"/>
              <a:t>adj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  for y in fruits:</a:t>
            </a:r>
            <a:br>
              <a:rPr lang="en-GB" dirty="0"/>
            </a:br>
            <a:r>
              <a:rPr lang="en-GB" dirty="0"/>
              <a:t>    print(x, y)</a:t>
            </a:r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237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60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36884" y="405432"/>
            <a:ext cx="6523638" cy="869945"/>
          </a:xfrm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Clear Dictionary elements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3" y="1811651"/>
            <a:ext cx="7350369" cy="4000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994C1DC-5CB3-DF4F-A471-8E7676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84E197A-9FBB-644B-A425-5D28CA4E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CD95-A76E-4ED3-B48D-5C1FA2A7A1FF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64CE735-D6A9-7147-922A-51AEFC7AA8BE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0" name="object 3">
              <a:extLst>
                <a:ext uri="{FF2B5EF4-FFF2-40B4-BE49-F238E27FC236}">
                  <a16:creationId xmlns="" xmlns:a16="http://schemas.microsoft.com/office/drawing/2014/main" id="{73156951-2E44-7743-AC34-60AD9F926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1" name="object 4">
              <a:extLst>
                <a:ext uri="{FF2B5EF4-FFF2-40B4-BE49-F238E27FC236}">
                  <a16:creationId xmlns="" xmlns:a16="http://schemas.microsoft.com/office/drawing/2014/main" id="{76B772F6-709F-C441-8F93-4DB51EBBA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2" name="object 6">
              <a:extLst>
                <a:ext uri="{FF2B5EF4-FFF2-40B4-BE49-F238E27FC236}">
                  <a16:creationId xmlns="" xmlns:a16="http://schemas.microsoft.com/office/drawing/2014/main" id="{48D9F300-F4FD-4149-B85F-BCC2962F16CB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59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8" y="1430551"/>
            <a:ext cx="11333018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3000" dirty="0"/>
              <a:t>Dictionary values have no restrictions. They can be any arbitrary Python object, either standard objects or user-defined objects. </a:t>
            </a:r>
            <a:endParaRPr lang="en-GB" sz="3000" dirty="0" smtClean="0"/>
          </a:p>
          <a:p>
            <a:pPr algn="just"/>
            <a:r>
              <a:rPr lang="en-GB" sz="3000" dirty="0" smtClean="0"/>
              <a:t>There </a:t>
            </a:r>
            <a:r>
              <a:rPr lang="en-GB" sz="3000" dirty="0"/>
              <a:t>are two important points to remember about dictionary keys −</a:t>
            </a:r>
          </a:p>
          <a:p>
            <a:pPr algn="just"/>
            <a:r>
              <a:rPr lang="en-GB" sz="3000" b="1" dirty="0"/>
              <a:t>(a)</a:t>
            </a:r>
            <a:r>
              <a:rPr lang="en-GB" sz="3000" dirty="0"/>
              <a:t> More than one entry per key not allowed. Which means no duplicate key is allowed. When duplicate keys encountered during assignment, the last assignment wins</a:t>
            </a:r>
            <a:r>
              <a:rPr lang="en-GB" sz="3600" dirty="0" smtClean="0"/>
              <a:t>.</a:t>
            </a:r>
          </a:p>
          <a:p>
            <a:r>
              <a:rPr lang="en-GB" sz="3600" dirty="0" smtClean="0"/>
              <a:t> </a:t>
            </a:r>
            <a:r>
              <a:rPr lang="en-GB" sz="3600" dirty="0"/>
              <a:t>For example </a:t>
            </a:r>
            <a:r>
              <a:rPr lang="en-GB" sz="3600" dirty="0"/>
              <a:t>− </a:t>
            </a:r>
            <a:r>
              <a:rPr lang="en-GB" sz="3600" dirty="0" err="1"/>
              <a:t>dict</a:t>
            </a:r>
            <a:r>
              <a:rPr lang="en-GB" sz="3600" dirty="0"/>
              <a:t> = {'Name': 'Zara', 'Age': 7, 'Name': '</a:t>
            </a:r>
            <a:r>
              <a:rPr lang="en-GB" sz="3600" dirty="0" err="1"/>
              <a:t>Manni</a:t>
            </a:r>
            <a:r>
              <a:rPr lang="en-GB" sz="3600" dirty="0"/>
              <a:t>'}</a:t>
            </a:r>
          </a:p>
          <a:p>
            <a:r>
              <a:rPr lang="en-GB" sz="3600" dirty="0"/>
              <a:t>print (</a:t>
            </a:r>
            <a:r>
              <a:rPr lang="en-GB" sz="3600" dirty="0" err="1"/>
              <a:t>dict</a:t>
            </a:r>
            <a:r>
              <a:rPr lang="en-GB" sz="3600" dirty="0"/>
              <a:t>['Name'])</a:t>
            </a:r>
            <a:endParaRPr lang="en-GB" sz="3600" dirty="0"/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61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1400" y="0"/>
            <a:ext cx="6523638" cy="86994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Properties of Dictionary Keys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C04591A-AC73-2C42-A5C3-BA5CA79C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8B2E173-12F0-0D4B-85A9-8A76B332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D96B-19CB-47FB-BFCF-0F59AC4331AA}" type="datetime1">
              <a:rPr lang="en-IN" smtClean="0"/>
              <a:t>09-02-2023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4E8921B-C01F-6444-9B6E-872BE40AD94D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9" name="object 3">
              <a:extLst>
                <a:ext uri="{FF2B5EF4-FFF2-40B4-BE49-F238E27FC236}">
                  <a16:creationId xmlns="" xmlns:a16="http://schemas.microsoft.com/office/drawing/2014/main" id="{F1E9675C-9183-394E-B160-12E95C870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31955B53-1F03-7043-A434-A6BFD3249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1" name="object 6">
              <a:extLst>
                <a:ext uri="{FF2B5EF4-FFF2-40B4-BE49-F238E27FC236}">
                  <a16:creationId xmlns="" xmlns:a16="http://schemas.microsoft.com/office/drawing/2014/main" id="{A8F3058D-2B18-684B-931A-DDD6FB59965D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4508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8" y="1430551"/>
            <a:ext cx="113330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 Keys must be immutable. Which means you can use strings, numbers or tuples as dictionary keys but something like ['key'] is not allowed. </a:t>
            </a:r>
            <a:endParaRPr lang="en-GB" sz="3600" dirty="0" smtClean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 smtClean="0"/>
              <a:t>Following </a:t>
            </a:r>
            <a:r>
              <a:rPr lang="en-GB" sz="3600" dirty="0"/>
              <a:t>is a simple </a:t>
            </a:r>
            <a:r>
              <a:rPr lang="en-GB" sz="3600" dirty="0" smtClean="0"/>
              <a:t>example</a:t>
            </a:r>
          </a:p>
          <a:p>
            <a:pPr marL="0" indent="0">
              <a:buNone/>
            </a:pPr>
            <a:r>
              <a:rPr lang="en-GB" sz="3600" dirty="0" err="1"/>
              <a:t>dict</a:t>
            </a:r>
            <a:r>
              <a:rPr lang="en-GB" sz="3600" dirty="0"/>
              <a:t> = </a:t>
            </a:r>
            <a:r>
              <a:rPr lang="en-GB" sz="3600" dirty="0">
                <a:solidFill>
                  <a:srgbClr val="FA2512"/>
                </a:solidFill>
              </a:rPr>
              <a:t>{['Name']: 'Zara</a:t>
            </a:r>
            <a:r>
              <a:rPr lang="en-GB" sz="3600" dirty="0"/>
              <a:t>', 'Age': 7}</a:t>
            </a:r>
          </a:p>
          <a:p>
            <a:pPr marL="0" indent="0">
              <a:buNone/>
            </a:pPr>
            <a:r>
              <a:rPr lang="en-GB" sz="3600" dirty="0"/>
              <a:t>print (</a:t>
            </a:r>
            <a:r>
              <a:rPr lang="en-GB" sz="3600" dirty="0" err="1"/>
              <a:t>dict</a:t>
            </a:r>
            <a:r>
              <a:rPr lang="en-GB" sz="3600" dirty="0"/>
              <a:t>['Name</a:t>
            </a:r>
            <a:r>
              <a:rPr lang="en-GB" sz="3600" dirty="0" smtClean="0"/>
              <a:t>'])  # You will get the error</a:t>
            </a:r>
          </a:p>
          <a:p>
            <a:pPr marL="0" indent="0">
              <a:buNone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F431-E23F-4A26-B13D-9D635B7500BE}" type="slidenum">
              <a:rPr lang="en-IN" smtClean="0"/>
              <a:pPr/>
              <a:t>62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581400" y="0"/>
            <a:ext cx="6523638" cy="869945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Properties of Dictionary Keys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C04591A-AC73-2C42-A5C3-BA5CA79C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8B2E173-12F0-0D4B-85A9-8A76B332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D96B-19CB-47FB-BFCF-0F59AC4331AA}" type="datetime1">
              <a:rPr lang="en-IN" smtClean="0"/>
              <a:t>09-02-2023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4E8921B-C01F-6444-9B6E-872BE40AD94D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9" name="object 3">
              <a:extLst>
                <a:ext uri="{FF2B5EF4-FFF2-40B4-BE49-F238E27FC236}">
                  <a16:creationId xmlns="" xmlns:a16="http://schemas.microsoft.com/office/drawing/2014/main" id="{F1E9675C-9183-394E-B160-12E95C870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31955B53-1F03-7043-A434-A6BFD3249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1" name="object 6">
              <a:extLst>
                <a:ext uri="{FF2B5EF4-FFF2-40B4-BE49-F238E27FC236}">
                  <a16:creationId xmlns="" xmlns:a16="http://schemas.microsoft.com/office/drawing/2014/main" id="{A8F3058D-2B18-684B-931A-DDD6FB59965D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6845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8247" y="446397"/>
            <a:ext cx="6110245" cy="52075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Built-in Dictionary Functions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815" y="1352382"/>
            <a:ext cx="5127177" cy="4775792"/>
          </a:xfrm>
        </p:spPr>
        <p:txBody>
          <a:bodyPr>
            <a:normAutofit/>
          </a:bodyPr>
          <a:lstStyle/>
          <a:p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dict</a:t>
            </a:r>
            <a:r>
              <a:rPr lang="en-IN" dirty="0"/>
              <a:t>) Gives the total length of the dictionary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 err="1"/>
              <a:t>str</a:t>
            </a:r>
            <a:r>
              <a:rPr lang="en-IN" dirty="0"/>
              <a:t>(</a:t>
            </a:r>
            <a:r>
              <a:rPr lang="en-IN" dirty="0" err="1"/>
              <a:t>dict</a:t>
            </a:r>
            <a:r>
              <a:rPr lang="en-IN" dirty="0"/>
              <a:t>) Produces a  string representation of dictionary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type(variable) Returns the type of the passed variable. 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226E09-3084-5641-A618-F8A76A4C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0CAA87-D57A-9246-A5B6-02575EC6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29F2951C-2545-9D4E-90B7-4B1A95A7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1642-495B-476A-83D2-C17CCF2EB936}" type="datetime1">
              <a:rPr lang="en-IN" smtClean="0"/>
              <a:t>09-02-2023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BC0CC86-1E45-0145-A48A-5621C6D8C5CB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1" name="object 3">
              <a:extLst>
                <a:ext uri="{FF2B5EF4-FFF2-40B4-BE49-F238E27FC236}">
                  <a16:creationId xmlns="" xmlns:a16="http://schemas.microsoft.com/office/drawing/2014/main" id="{00B23DFD-9EB5-4B4E-9662-F2B869C0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2" name="object 4">
              <a:extLst>
                <a:ext uri="{FF2B5EF4-FFF2-40B4-BE49-F238E27FC236}">
                  <a16:creationId xmlns="" xmlns:a16="http://schemas.microsoft.com/office/drawing/2014/main" id="{37BE88F3-CD94-854B-A836-88D2E0BD7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3" name="object 6">
              <a:extLst>
                <a:ext uri="{FF2B5EF4-FFF2-40B4-BE49-F238E27FC236}">
                  <a16:creationId xmlns="" xmlns:a16="http://schemas.microsoft.com/office/drawing/2014/main" id="{8583359E-F7BA-2D41-A564-4470997CC27F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370783" y="14135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err="1"/>
              <a:t>dict</a:t>
            </a:r>
            <a:r>
              <a:rPr lang="en-IN" sz="2400" b="1" dirty="0"/>
              <a:t> = {'Name': 'Zara', 'Age': 7};</a:t>
            </a:r>
          </a:p>
          <a:p>
            <a:r>
              <a:rPr lang="en-IN" sz="2400" b="1" dirty="0"/>
              <a:t>print(</a:t>
            </a:r>
            <a:r>
              <a:rPr lang="en-IN" sz="2400" b="1" dirty="0" err="1"/>
              <a:t>len</a:t>
            </a:r>
            <a:r>
              <a:rPr lang="en-IN" sz="2400" b="1" dirty="0"/>
              <a:t> (</a:t>
            </a:r>
            <a:r>
              <a:rPr lang="en-IN" sz="2400" b="1" dirty="0" err="1"/>
              <a:t>dict</a:t>
            </a:r>
            <a:r>
              <a:rPr lang="en-IN" sz="2400" b="1" dirty="0"/>
              <a:t>))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6910" y="271644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err="1"/>
              <a:t>dict</a:t>
            </a:r>
            <a:r>
              <a:rPr lang="en-IN" sz="2400" b="1" dirty="0"/>
              <a:t> = {'Name': 'Zara', 'Age': 7};</a:t>
            </a:r>
          </a:p>
          <a:p>
            <a:r>
              <a:rPr lang="en-IN" sz="2400" b="1" dirty="0" smtClean="0"/>
              <a:t>print(</a:t>
            </a:r>
            <a:r>
              <a:rPr lang="en-IN" sz="2400" b="1" dirty="0" err="1" smtClean="0"/>
              <a:t>str</a:t>
            </a:r>
            <a:r>
              <a:rPr lang="en-IN" sz="2400" b="1" dirty="0" smtClean="0"/>
              <a:t> </a:t>
            </a:r>
            <a:r>
              <a:rPr lang="en-IN" sz="2400" b="1" dirty="0"/>
              <a:t>(</a:t>
            </a:r>
            <a:r>
              <a:rPr lang="en-IN" sz="2400" b="1" dirty="0" err="1"/>
              <a:t>dict</a:t>
            </a:r>
            <a:r>
              <a:rPr lang="en-IN" sz="2400" b="1" dirty="0"/>
              <a:t>))</a:t>
            </a:r>
            <a:endParaRPr lang="en-IN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6234545" y="4121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/>
              <a:t>dict</a:t>
            </a:r>
            <a:r>
              <a:rPr lang="en-IN" b="1" dirty="0"/>
              <a:t> = {'Name': 'Zara', 'Age': 7};</a:t>
            </a:r>
          </a:p>
          <a:p>
            <a:r>
              <a:rPr lang="en-IN" b="1" dirty="0" smtClean="0"/>
              <a:t>print(type </a:t>
            </a:r>
            <a:r>
              <a:rPr lang="en-IN" b="1" dirty="0"/>
              <a:t>(</a:t>
            </a:r>
            <a:r>
              <a:rPr lang="en-IN" b="1" dirty="0" err="1"/>
              <a:t>dict</a:t>
            </a:r>
            <a:r>
              <a:rPr lang="en-IN" b="1" dirty="0"/>
              <a:t>))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552737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587" y="125602"/>
            <a:ext cx="6617677" cy="559659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Built-in dictionary methods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77D923F-3C8B-9847-95B5-4A394094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E2E6CD8-3DB1-1549-9E83-5F3D0800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B762CD6B-5A9A-0944-A979-41E85500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B94-C5FE-4768-8CCE-598459223001}" type="datetime1">
              <a:rPr lang="en-IN" smtClean="0"/>
              <a:t>09-02-2023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2EABE5F3-9861-D444-9329-DE707B512B13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4" name="object 3">
              <a:extLst>
                <a:ext uri="{FF2B5EF4-FFF2-40B4-BE49-F238E27FC236}">
                  <a16:creationId xmlns="" xmlns:a16="http://schemas.microsoft.com/office/drawing/2014/main" id="{7B32CA97-C46A-BD44-9FE2-B8937653B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5" name="object 4">
              <a:extLst>
                <a:ext uri="{FF2B5EF4-FFF2-40B4-BE49-F238E27FC236}">
                  <a16:creationId xmlns="" xmlns:a16="http://schemas.microsoft.com/office/drawing/2014/main" id="{CDCCE599-D049-C245-AE17-B66A1D2D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6" name="object 6">
              <a:extLst>
                <a:ext uri="{FF2B5EF4-FFF2-40B4-BE49-F238E27FC236}">
                  <a16:creationId xmlns="" xmlns:a16="http://schemas.microsoft.com/office/drawing/2014/main" id="{7586E739-F9D3-6645-8A8C-B1122F3DAF42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625358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Nunito"/>
              </a:rPr>
              <a:t> </a:t>
            </a: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56225"/>
              </p:ext>
            </p:extLst>
          </p:nvPr>
        </p:nvGraphicFramePr>
        <p:xfrm>
          <a:off x="1431919" y="1142246"/>
          <a:ext cx="10270554" cy="494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085"/>
                <a:gridCol w="3330812"/>
                <a:gridCol w="1773381"/>
                <a:gridCol w="314927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Explanation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 /Code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0000"/>
                          </a:solidFill>
                          <a:latin typeface="Nunito"/>
                        </a:rPr>
                        <a:t>copy()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shallow copy of the dictionary.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dict.copy</a:t>
                      </a:r>
                      <a:r>
                        <a:rPr lang="en-IN" dirty="0" smtClean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 = {'Name': 'Zara', 'Age': 7}; dict2 = dict1.copy()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print(dict2)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get()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value for the given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dict.get</a:t>
                      </a:r>
                      <a:r>
                        <a:rPr lang="en-IN" dirty="0" smtClean="0"/>
                        <a:t>(key)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 = {'Name': 'Zara', 'Age': 7}; </a:t>
                      </a:r>
                    </a:p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print(</a:t>
                      </a:r>
                      <a:r>
                        <a:rPr lang="en-GB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(‘Name’))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has_key</a:t>
                      </a:r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given </a:t>
                      </a:r>
                      <a:r>
                        <a:rPr lang="en-GB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 available in the dictionary, otherwise it returns a false.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dict.has_key</a:t>
                      </a:r>
                      <a:r>
                        <a:rPr lang="en-IN" dirty="0" smtClean="0"/>
                        <a:t>(key)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dict1 = {'Name': 'Zara', 'Age': 7}; </a:t>
                      </a:r>
                    </a:p>
                    <a:p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print(</a:t>
                      </a:r>
                      <a:r>
                        <a:rPr lang="en-GB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dict.has_Key</a:t>
                      </a:r>
                      <a:r>
                        <a:rPr lang="en-GB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(‘Name’))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update()</a:t>
                      </a:r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dictionary dict2's key-values pairs in to </a:t>
                      </a:r>
                      <a:r>
                        <a:rPr lang="en-GB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{'Name': 'Zara', 'Age': 7} dict2 = {'School': ‘ABC' }</a:t>
                      </a:r>
                    </a:p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(dict2)</a:t>
                      </a: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returns a list of all the available keys in the dictionary.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dict.keys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{'Name': 'Zara', 'Age': 7} </a:t>
                      </a: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997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DCC7E3-958F-6F41-B42F-52665A39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68D99-5C3A-41BB-9A4D-6928E2549FC5}" type="datetime1">
              <a:rPr lang="en-IN" smtClean="0"/>
              <a:t>08-02-2023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918BBFF-3B9C-BA40-9843-324AA7440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6EFBB4-3ADD-B244-9D4D-F82E9BD4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8A04CE1-C89B-1449-A5DA-C10DB21EE74E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9" name="object 3">
              <a:extLst>
                <a:ext uri="{FF2B5EF4-FFF2-40B4-BE49-F238E27FC236}">
                  <a16:creationId xmlns="" xmlns:a16="http://schemas.microsoft.com/office/drawing/2014/main" id="{9505D487-C71C-6947-811D-1DC47E2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DEBD0F9F-08CB-CB4C-B1B2-B4BADE0B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1" name="object 6">
              <a:extLst>
                <a:ext uri="{FF2B5EF4-FFF2-40B4-BE49-F238E27FC236}">
                  <a16:creationId xmlns="" xmlns:a16="http://schemas.microsoft.com/office/drawing/2014/main" id="{EAEEC845-6FAA-294D-A2BD-0912515B73F8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5FA973B-4E41-E34C-A53D-7DF68C923619}"/>
              </a:ext>
            </a:extLst>
          </p:cNvPr>
          <p:cNvSpPr txBox="1"/>
          <p:nvPr/>
        </p:nvSpPr>
        <p:spPr>
          <a:xfrm>
            <a:off x="3200400" y="2824113"/>
            <a:ext cx="6506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644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B22ECE8-28A5-1748-8CDB-A952D8E88560}"/>
              </a:ext>
            </a:extLst>
          </p:cNvPr>
          <p:cNvSpPr txBox="1">
            <a:spLocks/>
          </p:cNvSpPr>
          <p:nvPr/>
        </p:nvSpPr>
        <p:spPr>
          <a:xfrm>
            <a:off x="1210597" y="1775802"/>
            <a:ext cx="8771529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/>
              <a:t>Break</a:t>
            </a:r>
          </a:p>
          <a:p>
            <a:r>
              <a:rPr lang="en-IN" sz="3200" dirty="0"/>
              <a:t>Continue</a:t>
            </a:r>
          </a:p>
          <a:p>
            <a:r>
              <a:rPr lang="en-IN" sz="3200" dirty="0"/>
              <a:t>Pass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2E9675A1-0E81-1E48-BA97-5D0043F5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E350090-4477-CE4D-A87D-F3E494AF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09D2CED-4FA3-F24D-93A5-494E2F3B6877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Control Statements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120E0B5B-34FC-AE4F-942D-F5F45329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3A6C-9DEA-4949-B00D-08ABFC715643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0AB11DFE-6D0E-594E-9F7E-DFEAB94D334C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11" name="object 3">
              <a:extLst>
                <a:ext uri="{FF2B5EF4-FFF2-40B4-BE49-F238E27FC236}">
                  <a16:creationId xmlns="" xmlns:a16="http://schemas.microsoft.com/office/drawing/2014/main" id="{FE8F1106-7F33-BA4D-A01B-23D7042B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12" name="object 4">
              <a:extLst>
                <a:ext uri="{FF2B5EF4-FFF2-40B4-BE49-F238E27FC236}">
                  <a16:creationId xmlns="" xmlns:a16="http://schemas.microsoft.com/office/drawing/2014/main" id="{B6B86A58-C308-A040-97BB-BF5BDF9E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13" name="object 6">
              <a:extLst>
                <a:ext uri="{FF2B5EF4-FFF2-40B4-BE49-F238E27FC236}">
                  <a16:creationId xmlns="" xmlns:a16="http://schemas.microsoft.com/office/drawing/2014/main" id="{1F90D5BB-49EB-6F4B-974C-B82BBE0DEDE2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23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6AF3852-384C-4C44-8E68-727F49B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7BB5491-4C7E-1544-BC13-E454BC21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9310237-1E11-F742-B202-15532BE49DA8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37672A15-3203-CD47-9117-F318671B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C80-4E98-46D3-9E10-9EA6D17EC8EC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0F17E6B-1E6F-2E4D-8C86-E013EFCB41E9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24" name="object 3">
              <a:extLst>
                <a:ext uri="{FF2B5EF4-FFF2-40B4-BE49-F238E27FC236}">
                  <a16:creationId xmlns="" xmlns:a16="http://schemas.microsoft.com/office/drawing/2014/main" id="{744F357A-C0C2-5B44-AEE9-9440FCD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25" name="object 4">
              <a:extLst>
                <a:ext uri="{FF2B5EF4-FFF2-40B4-BE49-F238E27FC236}">
                  <a16:creationId xmlns="" xmlns:a16="http://schemas.microsoft.com/office/drawing/2014/main" id="{94F570B3-6F1D-054D-BF55-215D6A4A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26" name="object 6">
              <a:extLst>
                <a:ext uri="{FF2B5EF4-FFF2-40B4-BE49-F238E27FC236}">
                  <a16:creationId xmlns="" xmlns:a16="http://schemas.microsoft.com/office/drawing/2014/main" id="{FC209BBB-B2D4-E94C-82D6-1262E0D754DD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64144" y="1146159"/>
            <a:ext cx="9910619" cy="212365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 </a:t>
            </a:r>
            <a:r>
              <a:rPr lang="en-US" altLang="en-US" dirty="0">
                <a:latin typeface="+mn-lt"/>
              </a:rPr>
              <a:t>break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statement is used to terminate the loop immediately when it is encountered.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syntax of the break statement is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72709"/>
            <a:ext cx="4228404" cy="30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5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6AF3852-384C-4C44-8E68-727F49B1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Prof Somesh Nandi, Dept. of AIML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7BB5491-4C7E-1544-BC13-E454BC21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99310237-1E11-F742-B202-15532BE49DA8}"/>
              </a:ext>
            </a:extLst>
          </p:cNvPr>
          <p:cNvSpPr txBox="1">
            <a:spLocks/>
          </p:cNvSpPr>
          <p:nvPr/>
        </p:nvSpPr>
        <p:spPr>
          <a:xfrm>
            <a:off x="3576159" y="241836"/>
            <a:ext cx="5655764" cy="71812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Break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37672A15-3203-CD47-9117-F318671B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0C80-4E98-46D3-9E10-9EA6D17EC8EC}" type="datetime1">
              <a:rPr lang="en-IN" smtClean="0"/>
              <a:t>08-02-2023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70F17E6B-1E6F-2E4D-8C86-E013EFCB41E9}"/>
              </a:ext>
            </a:extLst>
          </p:cNvPr>
          <p:cNvGrpSpPr/>
          <p:nvPr/>
        </p:nvGrpSpPr>
        <p:grpSpPr>
          <a:xfrm>
            <a:off x="428" y="0"/>
            <a:ext cx="3199972" cy="1600200"/>
            <a:chOff x="428" y="0"/>
            <a:chExt cx="3199972" cy="1600200"/>
          </a:xfrm>
        </p:grpSpPr>
        <p:sp>
          <p:nvSpPr>
            <p:cNvPr id="24" name="object 3">
              <a:extLst>
                <a:ext uri="{FF2B5EF4-FFF2-40B4-BE49-F238E27FC236}">
                  <a16:creationId xmlns="" xmlns:a16="http://schemas.microsoft.com/office/drawing/2014/main" id="{744F357A-C0C2-5B44-AEE9-9440FCD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" y="0"/>
              <a:ext cx="3199972" cy="1600200"/>
            </a:xfrm>
            <a:custGeom>
              <a:avLst/>
              <a:gdLst>
                <a:gd name="T0" fmla="*/ 1 w 7436484"/>
                <a:gd name="T1" fmla="*/ 0 h 5134610"/>
                <a:gd name="T2" fmla="*/ 0 w 7436484"/>
                <a:gd name="T3" fmla="*/ 0 h 5134610"/>
                <a:gd name="T4" fmla="*/ 0 w 7436484"/>
                <a:gd name="T5" fmla="*/ 1 h 5134610"/>
                <a:gd name="T6" fmla="*/ 1 w 7436484"/>
                <a:gd name="T7" fmla="*/ 0 h 51346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36484"/>
                <a:gd name="T13" fmla="*/ 0 h 5134610"/>
                <a:gd name="T14" fmla="*/ 7436484 w 7436484"/>
                <a:gd name="T15" fmla="*/ 5134610 h 51346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36484" h="5134610">
                  <a:moveTo>
                    <a:pt x="7435941" y="0"/>
                  </a:moveTo>
                  <a:lnTo>
                    <a:pt x="0" y="0"/>
                  </a:lnTo>
                  <a:lnTo>
                    <a:pt x="0" y="5134513"/>
                  </a:lnTo>
                  <a:lnTo>
                    <a:pt x="7435941" y="0"/>
                  </a:lnTo>
                  <a:close/>
                </a:path>
              </a:pathLst>
            </a:custGeom>
            <a:solidFill>
              <a:srgbClr val="005893"/>
            </a:solidFill>
            <a:ln>
              <a:noFill/>
            </a:ln>
          </p:spPr>
          <p:txBody>
            <a:bodyPr lIns="0" tIns="0" rIns="0" bIns="0"/>
            <a:lstStyle/>
            <a:p>
              <a:endParaRPr lang="en-IN" sz="1092"/>
            </a:p>
          </p:txBody>
        </p:sp>
        <p:sp>
          <p:nvSpPr>
            <p:cNvPr id="25" name="object 4">
              <a:extLst>
                <a:ext uri="{FF2B5EF4-FFF2-40B4-BE49-F238E27FC236}">
                  <a16:creationId xmlns="" xmlns:a16="http://schemas.microsoft.com/office/drawing/2014/main" id="{94F570B3-6F1D-054D-BF55-215D6A4A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92" y="123092"/>
              <a:ext cx="1019908" cy="756139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561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092"/>
            </a:p>
          </p:txBody>
        </p:sp>
        <p:sp>
          <p:nvSpPr>
            <p:cNvPr id="26" name="object 6">
              <a:extLst>
                <a:ext uri="{FF2B5EF4-FFF2-40B4-BE49-F238E27FC236}">
                  <a16:creationId xmlns="" xmlns:a16="http://schemas.microsoft.com/office/drawing/2014/main" id="{FC209BBB-B2D4-E94C-82D6-1262E0D754DD}"/>
                </a:ext>
              </a:extLst>
            </p:cNvPr>
            <p:cNvSpPr txBox="1"/>
            <p:nvPr/>
          </p:nvSpPr>
          <p:spPr>
            <a:xfrm>
              <a:off x="1265664" y="123092"/>
              <a:ext cx="1763596" cy="282340"/>
            </a:xfrm>
            <a:prstGeom prst="rect">
              <a:avLst/>
            </a:prstGeom>
          </p:spPr>
          <p:txBody>
            <a:bodyPr lIns="0" tIns="8083" rIns="0" bIns="0">
              <a:spAutoFit/>
            </a:bodyPr>
            <a:lstStyle/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RV College of </a:t>
              </a:r>
            </a:p>
            <a:p>
              <a:pPr marL="7698" defTabSz="277111">
                <a:spcBef>
                  <a:spcPts val="63"/>
                </a:spcBef>
                <a:defRPr/>
              </a:pPr>
              <a:r>
                <a:rPr lang="en-IN" sz="849" b="1" spc="-21" dirty="0">
                  <a:solidFill>
                    <a:srgbClr val="FFFFFF"/>
                  </a:solidFill>
                  <a:latin typeface="Helvetica-Bold"/>
                  <a:ea typeface="ＭＳ Ｐゴシック" charset="0"/>
                  <a:cs typeface="Helvetica-Bold"/>
                </a:rPr>
                <a:t>Engineering</a:t>
              </a:r>
              <a:endParaRPr sz="849" dirty="0">
                <a:latin typeface="Helvetica-Bold"/>
                <a:ea typeface="ＭＳ Ｐゴシック" charset="0"/>
                <a:cs typeface="Helvetica-Bold"/>
              </a:endParaRPr>
            </a:p>
          </p:txBody>
        </p:sp>
      </p:grp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0256" y="1368266"/>
            <a:ext cx="11229162" cy="5170646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algn="just">
              <a:lnSpc>
                <a:spcPct val="100000"/>
              </a:lnSpc>
              <a:buNone/>
            </a:pPr>
            <a:r>
              <a:rPr lang="en-GB" sz="2400" dirty="0"/>
              <a:t>With the break statement we can stop the loop before it has looped through all the items</a:t>
            </a:r>
            <a:r>
              <a:rPr lang="en-GB" sz="2400" dirty="0" smtClean="0"/>
              <a:t>: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fruits = ["apple", "banana", "cherry"]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for x in fruits: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if x == "banana":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  break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print(x</a:t>
            </a:r>
            <a:r>
              <a:rPr lang="en-GB" altLang="en-US" sz="2400" dirty="0" smtClean="0">
                <a:latin typeface="+mn-lt"/>
              </a:rPr>
              <a:t>)</a:t>
            </a:r>
          </a:p>
          <a:p>
            <a:pPr marL="0" lvl="0" indent="0" algn="just">
              <a:lnSpc>
                <a:spcPct val="100000"/>
              </a:lnSpc>
              <a:buNone/>
            </a:pPr>
            <a:endParaRPr kumimoji="0" lang="en-GB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fruits = ["apple", "banana", "cherry"]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for x in fruits: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print(x)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if x == "banana":</a:t>
            </a: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altLang="en-US" sz="2400" dirty="0">
                <a:latin typeface="+mn-lt"/>
              </a:rPr>
              <a:t>    break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93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14900</TotalTime>
  <Words>3719</Words>
  <Application>Microsoft Office PowerPoint</Application>
  <PresentationFormat>Widescreen</PresentationFormat>
  <Paragraphs>907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4" baseType="lpstr">
      <vt:lpstr>MS PGothic</vt:lpstr>
      <vt:lpstr>APPLE CHANCERY</vt:lpstr>
      <vt:lpstr>Arial</vt:lpstr>
      <vt:lpstr>Cabin</vt:lpstr>
      <vt:lpstr>Calibri</vt:lpstr>
      <vt:lpstr>Calibri Light</vt:lpstr>
      <vt:lpstr>Consolas</vt:lpstr>
      <vt:lpstr>Courier</vt:lpstr>
      <vt:lpstr>Courier New</vt:lpstr>
      <vt:lpstr>Droid Sans Mono</vt:lpstr>
      <vt:lpstr>euclid_circular_a</vt:lpstr>
      <vt:lpstr>Helvetica Neue</vt:lpstr>
      <vt:lpstr>Helvetica-Bold</vt:lpstr>
      <vt:lpstr>Inter-Regular</vt:lpstr>
      <vt:lpstr>Nunito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Example 3</vt:lpstr>
      <vt:lpstr>                     Example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Strings</vt:lpstr>
      <vt:lpstr>Strings</vt:lpstr>
      <vt:lpstr>Strings</vt:lpstr>
      <vt:lpstr>Strings</vt:lpstr>
      <vt:lpstr>String- In built functions</vt:lpstr>
      <vt:lpstr>String- In built functions</vt:lpstr>
      <vt:lpstr>String- In built functions</vt:lpstr>
      <vt:lpstr>String- In built functions</vt:lpstr>
      <vt:lpstr>String- In built functions</vt:lpstr>
      <vt:lpstr>String manipulation functions</vt:lpstr>
      <vt:lpstr>String manipulation functions</vt:lpstr>
      <vt:lpstr>String manipulation functions</vt:lpstr>
      <vt:lpstr>String manipulation functions</vt:lpstr>
      <vt:lpstr>String manipulation functions</vt:lpstr>
      <vt:lpstr>String manipulation functions</vt:lpstr>
      <vt:lpstr>String manipulation functions</vt:lpstr>
      <vt:lpstr>String manipulation functions</vt:lpstr>
      <vt:lpstr>String manipulation functions</vt:lpstr>
      <vt:lpstr>String manipulation functions</vt:lpstr>
      <vt:lpstr>String manipulation functions</vt:lpstr>
      <vt:lpstr> String Formatting Operator </vt:lpstr>
      <vt:lpstr>Tuples in Python</vt:lpstr>
      <vt:lpstr>Tuples in Python</vt:lpstr>
      <vt:lpstr>Creating tuple</vt:lpstr>
      <vt:lpstr>Accessing Values in Tuple</vt:lpstr>
      <vt:lpstr>Updating values in Tuple</vt:lpstr>
      <vt:lpstr>Updating values in Tuple</vt:lpstr>
      <vt:lpstr>Delete Tuple Elements</vt:lpstr>
      <vt:lpstr>Basic Tuples Operations</vt:lpstr>
      <vt:lpstr>Basic Tuples Operations</vt:lpstr>
      <vt:lpstr>Indexing, Slicing, and Matrixes</vt:lpstr>
      <vt:lpstr>Built-in Tuple Functions</vt:lpstr>
      <vt:lpstr>Built-in Tuple Functions</vt:lpstr>
      <vt:lpstr>Lists in Python</vt:lpstr>
      <vt:lpstr>Lists in Python</vt:lpstr>
      <vt:lpstr>Lists in Python</vt:lpstr>
      <vt:lpstr>Basic Operations of Lists in Python</vt:lpstr>
      <vt:lpstr>Basic Operations of Lists in Python</vt:lpstr>
      <vt:lpstr>Dictionary</vt:lpstr>
      <vt:lpstr>Accessing Values in Dictionary</vt:lpstr>
      <vt:lpstr>Updating Dictionary</vt:lpstr>
      <vt:lpstr>Delete Dictionary Elements</vt:lpstr>
      <vt:lpstr>Clear Dictionary elements</vt:lpstr>
      <vt:lpstr>Properties of Dictionary Keys</vt:lpstr>
      <vt:lpstr>Properties of Dictionary Keys</vt:lpstr>
      <vt:lpstr>Built-in Dictionary Functions</vt:lpstr>
      <vt:lpstr>Built-in dictionary methods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Narasimha Swamy S</dc:creator>
  <cp:lastModifiedBy>Somesh</cp:lastModifiedBy>
  <cp:revision>254</cp:revision>
  <dcterms:created xsi:type="dcterms:W3CDTF">2022-11-14T04:33:36Z</dcterms:created>
  <dcterms:modified xsi:type="dcterms:W3CDTF">2023-02-09T02:44:59Z</dcterms:modified>
</cp:coreProperties>
</file>