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288" r:id="rId3"/>
    <p:sldId id="302" r:id="rId4"/>
    <p:sldId id="305" r:id="rId5"/>
    <p:sldId id="303" r:id="rId6"/>
    <p:sldId id="304" r:id="rId7"/>
    <p:sldId id="306" r:id="rId8"/>
    <p:sldId id="307" r:id="rId9"/>
    <p:sldId id="309" r:id="rId10"/>
    <p:sldId id="308"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31" r:id="rId30"/>
    <p:sldId id="328" r:id="rId31"/>
    <p:sldId id="329" r:id="rId32"/>
    <p:sldId id="330" r:id="rId33"/>
    <p:sldId id="27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FAFA"/>
    <a:srgbClr val="003736"/>
    <a:srgbClr val="00BDD0"/>
    <a:srgbClr val="990033"/>
    <a:srgbClr val="660033"/>
    <a:srgbClr val="072B37"/>
    <a:srgbClr val="861D00"/>
    <a:srgbClr val="990099"/>
    <a:srgbClr val="FA2512"/>
    <a:srgbClr val="000E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B32330-75B9-F46D-ED57-24F81B5B5A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E6FC680-EA9D-4459-884F-BE944AB24D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A8C168-FF6C-4B44-84F3-3564CDC5FAEA}" type="datetimeFigureOut">
              <a:rPr lang="en-IN" smtClean="0"/>
              <a:t>09-03-2023</a:t>
            </a:fld>
            <a:endParaRPr lang="en-IN"/>
          </a:p>
        </p:txBody>
      </p:sp>
      <p:sp>
        <p:nvSpPr>
          <p:cNvPr id="4" name="Footer Placeholder 3">
            <a:extLst>
              <a:ext uri="{FF2B5EF4-FFF2-40B4-BE49-F238E27FC236}">
                <a16:creationId xmlns:a16="http://schemas.microsoft.com/office/drawing/2014/main" id="{12629F38-E38D-C8A5-7EF5-DC12CD82E4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8AA0AB0-02D7-35C3-3BE6-6F53DDA72A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E45184-96D7-4C54-BF1B-D8EB1AC027BA}" type="slidenum">
              <a:rPr lang="en-IN" smtClean="0"/>
              <a:t>‹#›</a:t>
            </a:fld>
            <a:endParaRPr lang="en-IN"/>
          </a:p>
        </p:txBody>
      </p:sp>
    </p:spTree>
    <p:extLst>
      <p:ext uri="{BB962C8B-B14F-4D97-AF65-F5344CB8AC3E}">
        <p14:creationId xmlns:p14="http://schemas.microsoft.com/office/powerpoint/2010/main" val="290381096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233E83-10E0-42F3-BD6B-C345A0A14529}" type="datetimeFigureOut">
              <a:rPr lang="en-IN" smtClean="0"/>
              <a:t>09-03-2023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573311-9416-4244-ADE5-3A4AD1A1D978}" type="slidenum">
              <a:rPr lang="en-IN" smtClean="0"/>
              <a:t>‹#›</a:t>
            </a:fld>
            <a:endParaRPr lang="en-IN"/>
          </a:p>
        </p:txBody>
      </p:sp>
    </p:spTree>
    <p:extLst>
      <p:ext uri="{BB962C8B-B14F-4D97-AF65-F5344CB8AC3E}">
        <p14:creationId xmlns:p14="http://schemas.microsoft.com/office/powerpoint/2010/main" val="386760038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672330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580553B-8F0F-EC42-2FF4-7608ECDE50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11" name="TextBox 10">
            <a:extLst>
              <a:ext uri="{FF2B5EF4-FFF2-40B4-BE49-F238E27FC236}">
                <a16:creationId xmlns:a16="http://schemas.microsoft.com/office/drawing/2014/main" id="{B584B0D5-AEAB-DAA7-9ABC-65EC28554F34}"/>
              </a:ext>
            </a:extLst>
          </p:cNvPr>
          <p:cNvSpPr txBox="1"/>
          <p:nvPr userDrawn="1"/>
        </p:nvSpPr>
        <p:spPr>
          <a:xfrm>
            <a:off x="142240" y="5518254"/>
            <a:ext cx="4470400" cy="1231106"/>
          </a:xfrm>
          <a:prstGeom prst="rect">
            <a:avLst/>
          </a:prstGeom>
          <a:noFill/>
        </p:spPr>
        <p:txBody>
          <a:bodyPr wrap="square" rtlCol="0">
            <a:spAutoFit/>
          </a:bodyPr>
          <a:lstStyle/>
          <a:p>
            <a:pPr algn="l"/>
            <a:r>
              <a:rPr lang="en-IN" b="1" dirty="0">
                <a:solidFill>
                  <a:srgbClr val="002060"/>
                </a:solidFill>
              </a:rPr>
              <a:t>Prof. Narasimha </a:t>
            </a:r>
            <a:r>
              <a:rPr lang="en-IN" sz="2000" b="1" dirty="0">
                <a:solidFill>
                  <a:srgbClr val="002060"/>
                </a:solidFill>
              </a:rPr>
              <a:t>Swamy</a:t>
            </a:r>
            <a:r>
              <a:rPr lang="en-IN" b="1" dirty="0">
                <a:solidFill>
                  <a:srgbClr val="002060"/>
                </a:solidFill>
              </a:rPr>
              <a:t> S</a:t>
            </a:r>
          </a:p>
          <a:p>
            <a:pPr algn="l"/>
            <a:r>
              <a:rPr lang="en-IN" b="1" dirty="0">
                <a:solidFill>
                  <a:srgbClr val="002060"/>
                </a:solidFill>
              </a:rPr>
              <a:t>Department of AIML</a:t>
            </a:r>
          </a:p>
          <a:p>
            <a:pPr algn="l"/>
            <a:r>
              <a:rPr lang="en-IN" b="1" dirty="0">
                <a:solidFill>
                  <a:srgbClr val="002060"/>
                </a:solidFill>
              </a:rPr>
              <a:t>RV College of Engineering </a:t>
            </a:r>
          </a:p>
          <a:p>
            <a:pPr algn="l"/>
            <a:r>
              <a:rPr lang="en-IN" b="1" dirty="0">
                <a:solidFill>
                  <a:srgbClr val="002060"/>
                </a:solidFill>
              </a:rPr>
              <a:t>Bengaluru-59</a:t>
            </a:r>
          </a:p>
        </p:txBody>
      </p:sp>
      <p:sp>
        <p:nvSpPr>
          <p:cNvPr id="12" name="TextBox 11">
            <a:extLst>
              <a:ext uri="{FF2B5EF4-FFF2-40B4-BE49-F238E27FC236}">
                <a16:creationId xmlns:a16="http://schemas.microsoft.com/office/drawing/2014/main" id="{F8DEE6A8-BE28-C7F6-9F65-84E3DB3F635C}"/>
              </a:ext>
            </a:extLst>
          </p:cNvPr>
          <p:cNvSpPr txBox="1"/>
          <p:nvPr userDrawn="1"/>
        </p:nvSpPr>
        <p:spPr>
          <a:xfrm>
            <a:off x="2458720" y="3335218"/>
            <a:ext cx="4104640" cy="830997"/>
          </a:xfrm>
          <a:prstGeom prst="rect">
            <a:avLst/>
          </a:prstGeom>
          <a:noFill/>
        </p:spPr>
        <p:txBody>
          <a:bodyPr wrap="square" rtlCol="0">
            <a:spAutoFit/>
          </a:bodyPr>
          <a:lstStyle/>
          <a:p>
            <a:r>
              <a:rPr lang="en-IN" sz="4800" b="1" dirty="0">
                <a:solidFill>
                  <a:srgbClr val="002060"/>
                </a:solidFill>
              </a:rPr>
              <a:t>Programming</a:t>
            </a:r>
          </a:p>
        </p:txBody>
      </p:sp>
      <p:sp>
        <p:nvSpPr>
          <p:cNvPr id="14" name="TextBox 13">
            <a:extLst>
              <a:ext uri="{FF2B5EF4-FFF2-40B4-BE49-F238E27FC236}">
                <a16:creationId xmlns:a16="http://schemas.microsoft.com/office/drawing/2014/main" id="{C3C1148E-5F90-FD45-AD2E-7CB981AD6C44}"/>
              </a:ext>
            </a:extLst>
          </p:cNvPr>
          <p:cNvSpPr txBox="1"/>
          <p:nvPr userDrawn="1"/>
        </p:nvSpPr>
        <p:spPr>
          <a:xfrm>
            <a:off x="772160" y="1534662"/>
            <a:ext cx="8310880" cy="830997"/>
          </a:xfrm>
          <a:prstGeom prst="rect">
            <a:avLst/>
          </a:prstGeom>
          <a:noFill/>
        </p:spPr>
        <p:txBody>
          <a:bodyPr wrap="square">
            <a:spAutoFit/>
          </a:bodyPr>
          <a:lstStyle/>
          <a:p>
            <a:r>
              <a:rPr lang="en-IN" sz="4800" b="1" kern="1200" dirty="0">
                <a:solidFill>
                  <a:srgbClr val="002060"/>
                </a:solidFill>
                <a:latin typeface="+mn-lt"/>
                <a:ea typeface="+mn-ea"/>
                <a:cs typeface="+mn-cs"/>
              </a:rPr>
              <a:t>Introduction to </a:t>
            </a:r>
          </a:p>
        </p:txBody>
      </p:sp>
      <p:pic>
        <p:nvPicPr>
          <p:cNvPr id="16" name="Picture 15">
            <a:extLst>
              <a:ext uri="{FF2B5EF4-FFF2-40B4-BE49-F238E27FC236}">
                <a16:creationId xmlns:a16="http://schemas.microsoft.com/office/drawing/2014/main" id="{D87B4B92-5356-5C60-334E-5F468258B08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 y="1"/>
            <a:ext cx="3058160" cy="1172540"/>
          </a:xfrm>
          <a:prstGeom prst="rect">
            <a:avLst/>
          </a:prstGeom>
        </p:spPr>
      </p:pic>
      <p:sp>
        <p:nvSpPr>
          <p:cNvPr id="17" name="TextBox 16">
            <a:extLst>
              <a:ext uri="{FF2B5EF4-FFF2-40B4-BE49-F238E27FC236}">
                <a16:creationId xmlns:a16="http://schemas.microsoft.com/office/drawing/2014/main" id="{94E624DB-D62E-B24E-E734-F5EB4D724E1E}"/>
              </a:ext>
            </a:extLst>
          </p:cNvPr>
          <p:cNvSpPr txBox="1"/>
          <p:nvPr userDrawn="1"/>
        </p:nvSpPr>
        <p:spPr>
          <a:xfrm>
            <a:off x="9357360" y="6354330"/>
            <a:ext cx="2692400" cy="400110"/>
          </a:xfrm>
          <a:prstGeom prst="rect">
            <a:avLst/>
          </a:prstGeom>
          <a:noFill/>
        </p:spPr>
        <p:txBody>
          <a:bodyPr wrap="square" rtlCol="0">
            <a:spAutoFit/>
          </a:bodyPr>
          <a:lstStyle/>
          <a:p>
            <a:pPr algn="r"/>
            <a:r>
              <a:rPr lang="en-IN" sz="2000" b="1" i="1" dirty="0">
                <a:solidFill>
                  <a:srgbClr val="7030A0"/>
                </a:solidFill>
              </a:rPr>
              <a:t>Go, Change the World</a:t>
            </a:r>
          </a:p>
        </p:txBody>
      </p:sp>
      <p:sp>
        <p:nvSpPr>
          <p:cNvPr id="2" name="TextBox 1">
            <a:extLst>
              <a:ext uri="{FF2B5EF4-FFF2-40B4-BE49-F238E27FC236}">
                <a16:creationId xmlns:a16="http://schemas.microsoft.com/office/drawing/2014/main" id="{1BE71DDD-3406-5BDE-2B3A-72E9ED98365A}"/>
              </a:ext>
            </a:extLst>
          </p:cNvPr>
          <p:cNvSpPr txBox="1"/>
          <p:nvPr userDrawn="1"/>
        </p:nvSpPr>
        <p:spPr>
          <a:xfrm>
            <a:off x="9052560" y="4103997"/>
            <a:ext cx="2692400" cy="1015663"/>
          </a:xfrm>
          <a:prstGeom prst="rect">
            <a:avLst/>
          </a:prstGeom>
          <a:noFill/>
        </p:spPr>
        <p:txBody>
          <a:bodyPr wrap="square" rtlCol="0">
            <a:spAutoFit/>
          </a:bodyPr>
          <a:lstStyle/>
          <a:p>
            <a:pPr algn="l"/>
            <a:r>
              <a:rPr lang="en-IN" sz="6000" b="1" kern="1200" dirty="0">
                <a:solidFill>
                  <a:srgbClr val="FA2512"/>
                </a:solidFill>
                <a:latin typeface="+mn-lt"/>
                <a:ea typeface="+mn-ea"/>
                <a:cs typeface="+mn-cs"/>
              </a:rPr>
              <a:t>UNIT-1</a:t>
            </a:r>
          </a:p>
        </p:txBody>
      </p:sp>
    </p:spTree>
    <p:extLst>
      <p:ext uri="{BB962C8B-B14F-4D97-AF65-F5344CB8AC3E}">
        <p14:creationId xmlns:p14="http://schemas.microsoft.com/office/powerpoint/2010/main" val="929564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142E-BBFA-4A3C-AFEA-E50F0B009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7B4B26-C890-4E48-42BD-D073C7D66A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4C9211-5FE0-058C-6B95-D4D308D9E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4EB4C-7ED9-447A-9250-105F59C6BB12}"/>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D2FB842-5923-0C1C-0624-4943F5823C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47C465-55AF-0075-CBA8-43211E0D4B8D}"/>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709628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48B6-5519-9448-9E28-CD38AE293C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4976D9-3548-94D6-9C10-2722F57B1B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382DB-FEE2-F215-9436-634E66F770B9}"/>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B348780-68F2-0B70-BE2E-10881945DC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55972E-B3CC-43F8-4566-51656F08AE99}"/>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1356810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6D298D-CCCC-5972-AF4A-A3FC44E8EE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B2248B-61E6-CE92-38FA-D12B41234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6FA1E8-503C-85D5-C455-27A5702A91F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6D88141-CE6A-F966-76E2-F610B8BC23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D81D32-41CF-3EFC-EEA1-C2D923EFB314}"/>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268052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00F523-C5A3-FFBE-2DA4-5B5B53412DCF}"/>
              </a:ext>
            </a:extLst>
          </p:cNvPr>
          <p:cNvSpPr/>
          <p:nvPr userDrawn="1"/>
        </p:nvSpPr>
        <p:spPr>
          <a:xfrm>
            <a:off x="3959353" y="6558284"/>
            <a:ext cx="5573465" cy="313530"/>
          </a:xfrm>
          <a:prstGeom prst="rect">
            <a:avLst/>
          </a:prstGeom>
          <a:solidFill>
            <a:srgbClr val="00BD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8CDF46F-7055-C07E-5949-1CC9FA80210F}"/>
              </a:ext>
            </a:extLst>
          </p:cNvPr>
          <p:cNvSpPr>
            <a:spLocks noGrp="1"/>
          </p:cNvSpPr>
          <p:nvPr>
            <p:ph type="title"/>
          </p:nvPr>
        </p:nvSpPr>
        <p:spPr>
          <a:xfrm>
            <a:off x="838200" y="147476"/>
            <a:ext cx="10515600" cy="609282"/>
          </a:xfrm>
        </p:spPr>
        <p:txBody>
          <a:bodyPr>
            <a:noAutofit/>
          </a:bodyPr>
          <a:lstStyle>
            <a:lvl1pPr algn="ctr">
              <a:defRPr sz="3600" b="1">
                <a:latin typeface="+mn-lt"/>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61145D3A-9CF4-6AC2-549D-FE1A54D7785A}"/>
              </a:ext>
            </a:extLst>
          </p:cNvPr>
          <p:cNvSpPr>
            <a:spLocks noGrp="1"/>
          </p:cNvSpPr>
          <p:nvPr>
            <p:ph idx="1"/>
          </p:nvPr>
        </p:nvSpPr>
        <p:spPr>
          <a:xfrm>
            <a:off x="838200" y="855508"/>
            <a:ext cx="10515600" cy="5694715"/>
          </a:xfrm>
        </p:spPr>
        <p:txBody>
          <a:bodyPr>
            <a:normAutofit/>
          </a:bodyPr>
          <a:lstStyle>
            <a:lvl1pPr>
              <a:defRPr sz="2300"/>
            </a:lvl1pPr>
            <a:lvl2pPr>
              <a:defRPr sz="2300"/>
            </a:lvl2pPr>
            <a:lvl3pPr>
              <a:defRPr sz="2300"/>
            </a:lvl3pPr>
            <a:lvl4pPr>
              <a:defRPr sz="2300"/>
            </a:lvl4pPr>
            <a:lvl5pPr>
              <a:defRPr sz="2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Rectangle 7">
            <a:extLst>
              <a:ext uri="{FF2B5EF4-FFF2-40B4-BE49-F238E27FC236}">
                <a16:creationId xmlns:a16="http://schemas.microsoft.com/office/drawing/2014/main" id="{7339D059-37AC-8CF6-A05C-077DA2ADF04D}"/>
              </a:ext>
            </a:extLst>
          </p:cNvPr>
          <p:cNvSpPr/>
          <p:nvPr userDrawn="1"/>
        </p:nvSpPr>
        <p:spPr>
          <a:xfrm>
            <a:off x="-20207" y="6558284"/>
            <a:ext cx="3979560" cy="306623"/>
          </a:xfrm>
          <a:prstGeom prst="rect">
            <a:avLst/>
          </a:prstGeom>
          <a:solidFill>
            <a:srgbClr val="00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9D0CF489-D3F5-85DC-A676-3BAE8EF27D26}"/>
              </a:ext>
            </a:extLst>
          </p:cNvPr>
          <p:cNvSpPr txBox="1"/>
          <p:nvPr userDrawn="1"/>
        </p:nvSpPr>
        <p:spPr>
          <a:xfrm>
            <a:off x="4485132" y="6554253"/>
            <a:ext cx="4582160" cy="307777"/>
          </a:xfrm>
          <a:prstGeom prst="rect">
            <a:avLst/>
          </a:prstGeom>
          <a:noFill/>
        </p:spPr>
        <p:txBody>
          <a:bodyPr wrap="square" rtlCol="0">
            <a:spAutoFit/>
          </a:bodyPr>
          <a:lstStyle/>
          <a:p>
            <a:pPr algn="ctr"/>
            <a:r>
              <a:rPr lang="en-IN" sz="1400" b="1" dirty="0">
                <a:solidFill>
                  <a:schemeClr val="bg1">
                    <a:lumMod val="95000"/>
                  </a:schemeClr>
                </a:solidFill>
              </a:rPr>
              <a:t>Department of Artificial Intelligence and Machine Learning</a:t>
            </a:r>
          </a:p>
        </p:txBody>
      </p:sp>
      <p:sp>
        <p:nvSpPr>
          <p:cNvPr id="11" name="TextBox 10">
            <a:extLst>
              <a:ext uri="{FF2B5EF4-FFF2-40B4-BE49-F238E27FC236}">
                <a16:creationId xmlns:a16="http://schemas.microsoft.com/office/drawing/2014/main" id="{5B3BED7A-4A14-A607-0E74-B05F9B7FF991}"/>
              </a:ext>
            </a:extLst>
          </p:cNvPr>
          <p:cNvSpPr txBox="1"/>
          <p:nvPr userDrawn="1"/>
        </p:nvSpPr>
        <p:spPr>
          <a:xfrm>
            <a:off x="-20207" y="6557131"/>
            <a:ext cx="3979560" cy="307777"/>
          </a:xfrm>
          <a:prstGeom prst="rect">
            <a:avLst/>
          </a:prstGeom>
          <a:noFill/>
        </p:spPr>
        <p:txBody>
          <a:bodyPr wrap="square" rtlCol="0">
            <a:spAutoFit/>
          </a:bodyPr>
          <a:lstStyle/>
          <a:p>
            <a:pPr algn="ctr"/>
            <a:r>
              <a:rPr lang="en-IN" sz="1400" b="1" dirty="0">
                <a:solidFill>
                  <a:schemeClr val="bg1">
                    <a:lumMod val="95000"/>
                  </a:schemeClr>
                </a:solidFill>
              </a:rPr>
              <a:t>22PL1B01-Introduction to Python Programming</a:t>
            </a:r>
          </a:p>
        </p:txBody>
      </p:sp>
      <p:sp>
        <p:nvSpPr>
          <p:cNvPr id="12" name="Rectangle 11">
            <a:extLst>
              <a:ext uri="{FF2B5EF4-FFF2-40B4-BE49-F238E27FC236}">
                <a16:creationId xmlns:a16="http://schemas.microsoft.com/office/drawing/2014/main" id="{EA0B0A6E-842A-50B0-BC92-FEEF3D00411D}"/>
              </a:ext>
            </a:extLst>
          </p:cNvPr>
          <p:cNvSpPr/>
          <p:nvPr userDrawn="1"/>
        </p:nvSpPr>
        <p:spPr>
          <a:xfrm>
            <a:off x="0" y="-37028"/>
            <a:ext cx="12192000" cy="107513"/>
          </a:xfrm>
          <a:prstGeom prst="rect">
            <a:avLst/>
          </a:prstGeom>
          <a:solidFill>
            <a:srgbClr val="00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52157115-ED17-DD1B-968B-6BDCF48CE4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599" y="127715"/>
            <a:ext cx="609601" cy="609601"/>
          </a:xfrm>
          <a:prstGeom prst="rect">
            <a:avLst/>
          </a:prstGeom>
        </p:spPr>
      </p:pic>
      <p:sp>
        <p:nvSpPr>
          <p:cNvPr id="14" name="Rectangle 13">
            <a:extLst>
              <a:ext uri="{FF2B5EF4-FFF2-40B4-BE49-F238E27FC236}">
                <a16:creationId xmlns:a16="http://schemas.microsoft.com/office/drawing/2014/main" id="{252A8F85-FD8D-6D06-2C6F-94F2E4313705}"/>
              </a:ext>
            </a:extLst>
          </p:cNvPr>
          <p:cNvSpPr/>
          <p:nvPr userDrawn="1"/>
        </p:nvSpPr>
        <p:spPr>
          <a:xfrm>
            <a:off x="9522564" y="6559367"/>
            <a:ext cx="2669436" cy="307777"/>
          </a:xfrm>
          <a:prstGeom prst="rect">
            <a:avLst/>
          </a:prstGeom>
          <a:solidFill>
            <a:srgbClr val="00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DD7917DC-0983-3169-3A21-041B8E163E40}"/>
              </a:ext>
            </a:extLst>
          </p:cNvPr>
          <p:cNvSpPr txBox="1"/>
          <p:nvPr userDrawn="1"/>
        </p:nvSpPr>
        <p:spPr>
          <a:xfrm>
            <a:off x="9894824" y="6538864"/>
            <a:ext cx="2056385" cy="338554"/>
          </a:xfrm>
          <a:prstGeom prst="rect">
            <a:avLst/>
          </a:prstGeom>
          <a:noFill/>
        </p:spPr>
        <p:txBody>
          <a:bodyPr wrap="square" rtlCol="0">
            <a:spAutoFit/>
          </a:bodyPr>
          <a:lstStyle/>
          <a:p>
            <a:pPr algn="ctr"/>
            <a:r>
              <a:rPr lang="en-IN" sz="1600" b="1" i="1" dirty="0">
                <a:solidFill>
                  <a:schemeClr val="bg1"/>
                </a:solidFill>
              </a:rPr>
              <a:t>Go, Change the World</a:t>
            </a:r>
          </a:p>
        </p:txBody>
      </p:sp>
    </p:spTree>
    <p:extLst>
      <p:ext uri="{BB962C8B-B14F-4D97-AF65-F5344CB8AC3E}">
        <p14:creationId xmlns:p14="http://schemas.microsoft.com/office/powerpoint/2010/main" val="2670450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5DEB3-C502-251A-10F0-135DCD8B99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646EA7-BE89-43E2-52D2-D57ED1D001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F4F462-51F9-769D-8BBD-C46BE5F387D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739A80A5-A798-6E43-E42F-A612CFEDBBB3}"/>
              </a:ext>
            </a:extLst>
          </p:cNvPr>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792462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F46F-7055-C07E-5949-1CC9FA80210F}"/>
              </a:ext>
            </a:extLst>
          </p:cNvPr>
          <p:cNvSpPr>
            <a:spLocks noGrp="1"/>
          </p:cNvSpPr>
          <p:nvPr>
            <p:ph type="title"/>
          </p:nvPr>
        </p:nvSpPr>
        <p:spPr>
          <a:xfrm>
            <a:off x="838200" y="127875"/>
            <a:ext cx="10515600" cy="609282"/>
          </a:xfrm>
        </p:spPr>
        <p:txBody>
          <a:bodyPr>
            <a:noAutofit/>
          </a:bodyPr>
          <a:lstStyle>
            <a:lvl1pPr algn="ctr">
              <a:defRPr sz="3600" b="1">
                <a:latin typeface="+mn-lt"/>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61145D3A-9CF4-6AC2-549D-FE1A54D7785A}"/>
              </a:ext>
            </a:extLst>
          </p:cNvPr>
          <p:cNvSpPr>
            <a:spLocks noGrp="1"/>
          </p:cNvSpPr>
          <p:nvPr>
            <p:ph idx="1"/>
          </p:nvPr>
        </p:nvSpPr>
        <p:spPr>
          <a:xfrm>
            <a:off x="838200" y="855508"/>
            <a:ext cx="10515600" cy="5667212"/>
          </a:xfrm>
        </p:spPr>
        <p:txBody>
          <a:bodyPr>
            <a:normAutofit/>
          </a:bodyPr>
          <a:lstStyle>
            <a:lvl1pPr>
              <a:defRPr sz="2300"/>
            </a:lvl1pPr>
            <a:lvl2pPr>
              <a:defRPr sz="2300"/>
            </a:lvl2pPr>
            <a:lvl3pPr>
              <a:defRPr sz="2300"/>
            </a:lvl3pPr>
            <a:lvl4pPr>
              <a:defRPr sz="2300"/>
            </a:lvl4pPr>
            <a:lvl5pPr>
              <a:defRPr sz="23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Rectangle 7">
            <a:extLst>
              <a:ext uri="{FF2B5EF4-FFF2-40B4-BE49-F238E27FC236}">
                <a16:creationId xmlns:a16="http://schemas.microsoft.com/office/drawing/2014/main" id="{7339D059-37AC-8CF6-A05C-077DA2ADF04D}"/>
              </a:ext>
            </a:extLst>
          </p:cNvPr>
          <p:cNvSpPr/>
          <p:nvPr userDrawn="1"/>
        </p:nvSpPr>
        <p:spPr>
          <a:xfrm>
            <a:off x="0" y="6614795"/>
            <a:ext cx="12192000" cy="243206"/>
          </a:xfrm>
          <a:prstGeom prst="rect">
            <a:avLst/>
          </a:prstGeom>
          <a:solidFill>
            <a:srgbClr val="00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9D0CF489-D3F5-85DC-A676-3BAE8EF27D26}"/>
              </a:ext>
            </a:extLst>
          </p:cNvPr>
          <p:cNvSpPr txBox="1"/>
          <p:nvPr userDrawn="1"/>
        </p:nvSpPr>
        <p:spPr>
          <a:xfrm>
            <a:off x="7051040" y="6577725"/>
            <a:ext cx="4582160" cy="307777"/>
          </a:xfrm>
          <a:prstGeom prst="rect">
            <a:avLst/>
          </a:prstGeom>
          <a:noFill/>
        </p:spPr>
        <p:txBody>
          <a:bodyPr wrap="square" rtlCol="0">
            <a:spAutoFit/>
          </a:bodyPr>
          <a:lstStyle/>
          <a:p>
            <a:r>
              <a:rPr lang="en-IN" sz="1400" b="1" dirty="0">
                <a:solidFill>
                  <a:schemeClr val="bg1">
                    <a:lumMod val="95000"/>
                  </a:schemeClr>
                </a:solidFill>
              </a:rPr>
              <a:t>Department of Artificial Intelligence and Machine Learning</a:t>
            </a:r>
          </a:p>
        </p:txBody>
      </p:sp>
      <p:sp>
        <p:nvSpPr>
          <p:cNvPr id="11" name="TextBox 10">
            <a:extLst>
              <a:ext uri="{FF2B5EF4-FFF2-40B4-BE49-F238E27FC236}">
                <a16:creationId xmlns:a16="http://schemas.microsoft.com/office/drawing/2014/main" id="{5B3BED7A-4A14-A607-0E74-B05F9B7FF991}"/>
              </a:ext>
            </a:extLst>
          </p:cNvPr>
          <p:cNvSpPr txBox="1"/>
          <p:nvPr userDrawn="1"/>
        </p:nvSpPr>
        <p:spPr>
          <a:xfrm>
            <a:off x="81280" y="6577726"/>
            <a:ext cx="5222240" cy="307777"/>
          </a:xfrm>
          <a:prstGeom prst="rect">
            <a:avLst/>
          </a:prstGeom>
          <a:noFill/>
        </p:spPr>
        <p:txBody>
          <a:bodyPr wrap="square" rtlCol="0">
            <a:spAutoFit/>
          </a:bodyPr>
          <a:lstStyle/>
          <a:p>
            <a:r>
              <a:rPr lang="en-IN" sz="1400" b="1" dirty="0">
                <a:solidFill>
                  <a:schemeClr val="bg1">
                    <a:lumMod val="95000"/>
                  </a:schemeClr>
                </a:solidFill>
              </a:rPr>
              <a:t>21AI33 – Foundation of Cyber Physical Systems</a:t>
            </a:r>
          </a:p>
        </p:txBody>
      </p:sp>
      <p:sp>
        <p:nvSpPr>
          <p:cNvPr id="12" name="Rectangle 11">
            <a:extLst>
              <a:ext uri="{FF2B5EF4-FFF2-40B4-BE49-F238E27FC236}">
                <a16:creationId xmlns:a16="http://schemas.microsoft.com/office/drawing/2014/main" id="{EA0B0A6E-842A-50B0-BC92-FEEF3D00411D}"/>
              </a:ext>
            </a:extLst>
          </p:cNvPr>
          <p:cNvSpPr/>
          <p:nvPr userDrawn="1"/>
        </p:nvSpPr>
        <p:spPr>
          <a:xfrm>
            <a:off x="0" y="-37028"/>
            <a:ext cx="12192000" cy="107513"/>
          </a:xfrm>
          <a:prstGeom prst="rect">
            <a:avLst/>
          </a:prstGeom>
          <a:solidFill>
            <a:srgbClr val="0037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811A3195-C028-3597-B4C3-4E372306F2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40" y="132636"/>
            <a:ext cx="609601" cy="609601"/>
          </a:xfrm>
          <a:prstGeom prst="rect">
            <a:avLst/>
          </a:prstGeom>
        </p:spPr>
      </p:pic>
    </p:spTree>
    <p:extLst>
      <p:ext uri="{BB962C8B-B14F-4D97-AF65-F5344CB8AC3E}">
        <p14:creationId xmlns:p14="http://schemas.microsoft.com/office/powerpoint/2010/main" val="1714000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05FA8-CFCE-BDDB-F4FF-DF09A0F09C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1D4C4A-0F7B-35ED-33BA-5893FB2BC4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3A14E9-6C85-780F-6981-39C727CF14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134458-D9D1-471B-8141-5DD6E7E9B1F3}"/>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CEF56D4A-8569-ACB2-ABD0-8A7FECD532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101706-5432-6C5F-609F-54E936CAFFEE}"/>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3828571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1A74D-4896-D9AC-F85B-342EFAA07D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5DAD6A-FC7A-4BDC-B18A-CBAFC23D65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8F9447-486E-1C1A-85E1-F33219F355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0D65FC-7493-CFA8-7231-402785315E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C5FC88-B242-3BA9-B3EE-3A55187AF5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A89E48-8BCC-BF6E-EEA0-A817133133D6}"/>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32D842B7-EF63-BBEE-256F-8A9DA9BCA0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3ED1C0-78AA-D7A1-76B1-835338075580}"/>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2666955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0E54B-1753-1E4E-1C01-6FCC787C6C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0EA05A-AEFF-7574-3CAC-F42144C1C739}"/>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0E96FCCB-CBBA-641D-61BE-CEE63CB66D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58FDCF-EE10-7EB6-51E1-E0E6D2247032}"/>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332958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E001D-5F96-566B-E4EE-B22AF0D6D362}"/>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A3773FDE-45FE-1468-A7A0-28B0D3854AC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F7A759-FC36-EB97-0A72-CE801BFBD98E}"/>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62098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AC0F8-CC2B-84D8-8BBF-70A032C2C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54E4C1-A6B6-D35D-EED8-1A3779541D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017C7F-FC3F-EFF2-8C33-6E7D7E2D51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EB3343-DFB8-7ED8-5A48-2744A5EC71AA}"/>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6A3D4237-0272-C7C9-7B9C-54377B8987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6E77DE-6522-D3B8-DC75-401094ED941C}"/>
              </a:ext>
            </a:extLst>
          </p:cNvPr>
          <p:cNvSpPr>
            <a:spLocks noGrp="1"/>
          </p:cNvSpPr>
          <p:nvPr>
            <p:ph type="sldNum" sz="quarter" idx="12"/>
          </p:nvPr>
        </p:nvSpPr>
        <p:spPr/>
        <p:txBody>
          <a:bodyPr/>
          <a:lstStyle/>
          <a:p>
            <a:fld id="{F085F3F5-3065-4135-BC9C-14EBED89F640}" type="slidenum">
              <a:rPr lang="en-IN" smtClean="0"/>
              <a:t>‹#›</a:t>
            </a:fld>
            <a:endParaRPr lang="en-IN"/>
          </a:p>
        </p:txBody>
      </p:sp>
    </p:spTree>
    <p:extLst>
      <p:ext uri="{BB962C8B-B14F-4D97-AF65-F5344CB8AC3E}">
        <p14:creationId xmlns:p14="http://schemas.microsoft.com/office/powerpoint/2010/main" val="59029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42AE3A-E85A-8764-C657-A31157D75B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B01788-E7AD-E786-32F6-8B877EE070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087685-CD97-C103-3B44-D2122685B2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3685066-6634-11DD-A40D-485EBB527C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4FEEE4-F7E8-5090-EFC2-22C0F8591A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85F3F5-3065-4135-BC9C-14EBED89F640}" type="slidenum">
              <a:rPr lang="en-IN" smtClean="0"/>
              <a:t>‹#›</a:t>
            </a:fld>
            <a:endParaRPr lang="en-IN"/>
          </a:p>
        </p:txBody>
      </p:sp>
    </p:spTree>
    <p:extLst>
      <p:ext uri="{BB962C8B-B14F-4D97-AF65-F5344CB8AC3E}">
        <p14:creationId xmlns:p14="http://schemas.microsoft.com/office/powerpoint/2010/main" val="2019330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programiz.com/python-programming/modul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56914" y="4223657"/>
            <a:ext cx="2786743" cy="972457"/>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b="1" dirty="0" smtClean="0">
                <a:solidFill>
                  <a:srgbClr val="FF0000"/>
                </a:solidFill>
              </a:rPr>
              <a:t>UNIT 4</a:t>
            </a:r>
            <a:endParaRPr lang="en-IN" sz="6000" b="1" dirty="0">
              <a:solidFill>
                <a:srgbClr val="FF0000"/>
              </a:solidFill>
            </a:endParaRPr>
          </a:p>
        </p:txBody>
      </p:sp>
      <p:sp>
        <p:nvSpPr>
          <p:cNvPr id="4" name="Rectangle 3"/>
          <p:cNvSpPr/>
          <p:nvPr/>
        </p:nvSpPr>
        <p:spPr>
          <a:xfrm>
            <a:off x="0" y="5533571"/>
            <a:ext cx="2960915" cy="1193800"/>
          </a:xfrm>
          <a:prstGeom prst="rect">
            <a:avLst/>
          </a:prstGeom>
          <a:solidFill>
            <a:srgbClr val="FAFA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6000" b="1">
              <a:solidFill>
                <a:srgbClr val="FF0000"/>
              </a:solidFill>
            </a:endParaRPr>
          </a:p>
        </p:txBody>
      </p:sp>
      <p:sp>
        <p:nvSpPr>
          <p:cNvPr id="3" name="Rectangle 2"/>
          <p:cNvSpPr/>
          <p:nvPr/>
        </p:nvSpPr>
        <p:spPr>
          <a:xfrm>
            <a:off x="435430" y="4930142"/>
            <a:ext cx="6096000" cy="1446550"/>
          </a:xfrm>
          <a:prstGeom prst="rect">
            <a:avLst/>
          </a:prstGeom>
        </p:spPr>
        <p:txBody>
          <a:bodyPr>
            <a:spAutoFit/>
          </a:bodyPr>
          <a:lstStyle/>
          <a:p>
            <a:r>
              <a:rPr lang="en-IN" sz="2800" b="1" dirty="0">
                <a:solidFill>
                  <a:srgbClr val="002060"/>
                </a:solidFill>
              </a:rPr>
              <a:t>Prof. Rajesh R M</a:t>
            </a:r>
          </a:p>
          <a:p>
            <a:r>
              <a:rPr lang="en-IN" sz="2000" b="1" dirty="0">
                <a:solidFill>
                  <a:srgbClr val="002060"/>
                </a:solidFill>
              </a:rPr>
              <a:t>Dept. of AIML</a:t>
            </a:r>
          </a:p>
          <a:p>
            <a:r>
              <a:rPr lang="en-IN" sz="2000" b="1" dirty="0">
                <a:solidFill>
                  <a:srgbClr val="002060"/>
                </a:solidFill>
              </a:rPr>
              <a:t>RV College of Engineering</a:t>
            </a:r>
          </a:p>
          <a:p>
            <a:r>
              <a:rPr lang="en-IN" sz="2000" b="1" dirty="0">
                <a:solidFill>
                  <a:srgbClr val="002060"/>
                </a:solidFill>
              </a:rPr>
              <a:t>Bengaluru</a:t>
            </a:r>
          </a:p>
        </p:txBody>
      </p:sp>
    </p:spTree>
    <p:extLst>
      <p:ext uri="{BB962C8B-B14F-4D97-AF65-F5344CB8AC3E}">
        <p14:creationId xmlns:p14="http://schemas.microsoft.com/office/powerpoint/2010/main" val="451646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pPr marL="457200" lvl="1" algn="ctr">
              <a:spcAft>
                <a:spcPts val="600"/>
              </a:spcAft>
            </a:pPr>
            <a:r>
              <a:rPr lang="en-US" sz="3600" b="1" kern="1200" dirty="0" smtClean="0">
                <a:solidFill>
                  <a:schemeClr val="tx1"/>
                </a:solidFill>
                <a:latin typeface="+mn-lt"/>
                <a:ea typeface="+mj-ea"/>
                <a:cs typeface="+mj-cs"/>
              </a:rPr>
              <a:t>Function Parameters/ Arguments</a:t>
            </a:r>
            <a:endParaRPr lang="en-US" sz="3600" b="1" kern="1200" dirty="0">
              <a:solidFill>
                <a:schemeClr val="tx1"/>
              </a:solidFill>
              <a:latin typeface="+mn-lt"/>
              <a:ea typeface="+mj-ea"/>
              <a:cs typeface="+mj-cs"/>
            </a:endParaRPr>
          </a:p>
        </p:txBody>
      </p:sp>
      <p:sp>
        <p:nvSpPr>
          <p:cNvPr id="3" name="Rectangle 1"/>
          <p:cNvSpPr>
            <a:spLocks noChangeArrowheads="1"/>
          </p:cNvSpPr>
          <p:nvPr/>
        </p:nvSpPr>
        <p:spPr bwMode="auto">
          <a:xfrm>
            <a:off x="419724" y="974165"/>
            <a:ext cx="11242624" cy="16568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Arbitrary Keyword Arguments, **</a:t>
            </a:r>
            <a:r>
              <a:rPr kumimoji="0" lang="en-US" altLang="en-US" sz="2400" b="1" i="0" u="none" strike="noStrike" cap="none" normalizeH="0" baseline="0" dirty="0" err="1" smtClean="0">
                <a:ln>
                  <a:noFill/>
                </a:ln>
                <a:solidFill>
                  <a:srgbClr val="000000"/>
                </a:solidFill>
                <a:effectLst/>
                <a:latin typeface="Segoe UI" panose="020B0502040204020203" pitchFamily="34" charset="0"/>
                <a:cs typeface="Segoe UI" panose="020B0502040204020203" pitchFamily="34" charset="0"/>
              </a:rPr>
              <a:t>kwargs</a:t>
            </a:r>
            <a:endParaRPr kumimoji="0" lang="en-US" altLang="en-US" sz="2400" b="1"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smtClean="0">
                <a:ln>
                  <a:noFill/>
                </a:ln>
                <a:solidFill>
                  <a:srgbClr val="000000"/>
                </a:solidFill>
                <a:effectLst/>
                <a:latin typeface="Verdana" panose="020B0604030504040204" pitchFamily="34" charset="0"/>
              </a:rPr>
              <a:t>If you do not know how many keyword arguments that will be passed into your function, add two asterisk: </a:t>
            </a:r>
            <a:r>
              <a:rPr kumimoji="0" lang="en-US" altLang="en-US" b="0" i="0" u="none" strike="noStrike" cap="none" normalizeH="0" baseline="0" dirty="0" smtClean="0">
                <a:ln>
                  <a:noFill/>
                </a:ln>
                <a:solidFill>
                  <a:srgbClr val="DC143C"/>
                </a:solidFill>
                <a:effectLst/>
                <a:latin typeface="Consolas" panose="020B0609020204030204" pitchFamily="49" charset="0"/>
              </a:rPr>
              <a:t>**</a:t>
            </a:r>
            <a:r>
              <a:rPr kumimoji="0" lang="en-US" altLang="en-US" b="0" i="0" u="none" strike="noStrike" cap="none" normalizeH="0" baseline="0" dirty="0" smtClean="0">
                <a:ln>
                  <a:noFill/>
                </a:ln>
                <a:solidFill>
                  <a:srgbClr val="000000"/>
                </a:solidFill>
                <a:effectLst/>
                <a:latin typeface="Verdana" panose="020B0604030504040204" pitchFamily="34" charset="0"/>
              </a:rPr>
              <a:t> before the parameter name in the function definition.</a:t>
            </a:r>
            <a:endParaRPr kumimoji="0" lang="en-US" altLang="en-US" b="0" i="0" u="none" strike="noStrike" cap="none" normalizeH="0" baseline="0" dirty="0" smtClean="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0" i="0" u="none" strike="noStrike" cap="none" normalizeH="0" baseline="0" dirty="0" smtClean="0">
                <a:ln>
                  <a:noFill/>
                </a:ln>
                <a:solidFill>
                  <a:srgbClr val="000000"/>
                </a:solidFill>
                <a:effectLst/>
                <a:latin typeface="Verdana" panose="020B0604030504040204" pitchFamily="34" charset="0"/>
              </a:rPr>
              <a:t>This way the function will receive a </a:t>
            </a:r>
            <a:r>
              <a:rPr kumimoji="0" lang="en-US" altLang="en-US" b="0" i="1" u="none" strike="noStrike" cap="none" normalizeH="0" baseline="0" dirty="0" smtClean="0">
                <a:ln>
                  <a:noFill/>
                </a:ln>
                <a:solidFill>
                  <a:srgbClr val="000000"/>
                </a:solidFill>
                <a:effectLst/>
                <a:latin typeface="Verdana" panose="020B0604030504040204" pitchFamily="34" charset="0"/>
              </a:rPr>
              <a:t>dictionary</a:t>
            </a:r>
            <a:r>
              <a:rPr kumimoji="0" lang="en-US" altLang="en-US" b="0" i="0" u="none" strike="noStrike" cap="none" normalizeH="0" baseline="0" dirty="0" smtClean="0">
                <a:ln>
                  <a:noFill/>
                </a:ln>
                <a:solidFill>
                  <a:srgbClr val="000000"/>
                </a:solidFill>
                <a:effectLst/>
                <a:latin typeface="Verdana" panose="020B0604030504040204" pitchFamily="34" charset="0"/>
              </a:rPr>
              <a:t> of arguments, and can access the items accordingly:</a:t>
            </a:r>
            <a:endParaRPr kumimoji="0" lang="en-US" altLang="en-US" b="0" i="0" u="none" strike="noStrike" cap="none" normalizeH="0" baseline="0" dirty="0" smtClean="0">
              <a:ln>
                <a:noFill/>
              </a:ln>
              <a:solidFill>
                <a:schemeClr val="tx1"/>
              </a:solidFill>
              <a:effectLst/>
            </a:endParaRPr>
          </a:p>
        </p:txBody>
      </p:sp>
      <p:sp>
        <p:nvSpPr>
          <p:cNvPr id="7" name="Rectangle 6"/>
          <p:cNvSpPr/>
          <p:nvPr/>
        </p:nvSpPr>
        <p:spPr>
          <a:xfrm>
            <a:off x="419724" y="3170021"/>
            <a:ext cx="6096000" cy="1200329"/>
          </a:xfrm>
          <a:prstGeom prst="rect">
            <a:avLst/>
          </a:prstGeom>
        </p:spPr>
        <p:txBody>
          <a:bodyPr>
            <a:spAutoFit/>
          </a:bodyPr>
          <a:lstStyle/>
          <a:p>
            <a:r>
              <a:rPr lang="en-GB" dirty="0" err="1">
                <a:solidFill>
                  <a:srgbClr val="0000CD"/>
                </a:solidFill>
                <a:latin typeface="Consolas" panose="020B0609020204030204" pitchFamily="49" charset="0"/>
              </a:rPr>
              <a:t>def</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my_function</a:t>
            </a:r>
            <a:r>
              <a:rPr lang="en-GB" dirty="0">
                <a:solidFill>
                  <a:srgbClr val="000000"/>
                </a:solidFill>
                <a:latin typeface="Consolas" panose="020B0609020204030204" pitchFamily="49" charset="0"/>
              </a:rPr>
              <a:t>(**kid):</a:t>
            </a:r>
            <a:r>
              <a:rPr lang="en-GB" dirty="0"/>
              <a:t/>
            </a:r>
            <a:br>
              <a:rPr lang="en-GB" dirty="0"/>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print</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"His last name is "</a:t>
            </a:r>
            <a:r>
              <a:rPr lang="en-GB" dirty="0">
                <a:solidFill>
                  <a:srgbClr val="000000"/>
                </a:solidFill>
                <a:latin typeface="Consolas" panose="020B0609020204030204" pitchFamily="49" charset="0"/>
              </a:rPr>
              <a:t> + kid[</a:t>
            </a:r>
            <a:r>
              <a:rPr lang="en-GB" dirty="0">
                <a:solidFill>
                  <a:srgbClr val="A52A2A"/>
                </a:solidFill>
                <a:latin typeface="Consolas" panose="020B0609020204030204" pitchFamily="49" charset="0"/>
              </a:rPr>
              <a:t>"</a:t>
            </a:r>
            <a:r>
              <a:rPr lang="en-GB" dirty="0" err="1">
                <a:solidFill>
                  <a:srgbClr val="A52A2A"/>
                </a:solidFill>
                <a:latin typeface="Consolas" panose="020B0609020204030204" pitchFamily="49" charset="0"/>
              </a:rPr>
              <a:t>lname</a:t>
            </a:r>
            <a:r>
              <a:rPr lang="en-GB" dirty="0">
                <a:solidFill>
                  <a:srgbClr val="A52A2A"/>
                </a:solidFill>
                <a:latin typeface="Consolas" panose="020B0609020204030204" pitchFamily="49" charset="0"/>
              </a:rPr>
              <a:t>"</a:t>
            </a:r>
            <a:r>
              <a:rPr lang="en-GB" dirty="0">
                <a:solidFill>
                  <a:srgbClr val="000000"/>
                </a:solidFill>
                <a:latin typeface="Consolas" panose="020B0609020204030204" pitchFamily="49" charset="0"/>
              </a:rPr>
              <a:t>])</a:t>
            </a:r>
            <a:r>
              <a:rPr lang="en-GB" dirty="0"/>
              <a:t/>
            </a:r>
            <a:br>
              <a:rPr lang="en-GB" dirty="0"/>
            </a:br>
            <a:r>
              <a:rPr lang="en-GB" dirty="0"/>
              <a:t/>
            </a:r>
            <a:br>
              <a:rPr lang="en-GB" dirty="0"/>
            </a:br>
            <a:r>
              <a:rPr lang="en-GB" dirty="0" err="1">
                <a:solidFill>
                  <a:srgbClr val="000000"/>
                </a:solidFill>
                <a:latin typeface="Consolas" panose="020B0609020204030204" pitchFamily="49" charset="0"/>
              </a:rPr>
              <a:t>my_function</a:t>
            </a:r>
            <a:r>
              <a:rPr lang="en-GB" dirty="0">
                <a:solidFill>
                  <a:srgbClr val="000000"/>
                </a:solidFill>
                <a:latin typeface="Consolas" panose="020B0609020204030204" pitchFamily="49" charset="0"/>
              </a:rPr>
              <a:t>(</a:t>
            </a:r>
            <a:r>
              <a:rPr lang="en-GB" dirty="0" err="1">
                <a:solidFill>
                  <a:srgbClr val="000000"/>
                </a:solidFill>
                <a:latin typeface="Consolas" panose="020B0609020204030204" pitchFamily="49" charset="0"/>
              </a:rPr>
              <a:t>fname</a:t>
            </a:r>
            <a:r>
              <a:rPr lang="en-GB" dirty="0">
                <a:solidFill>
                  <a:srgbClr val="000000"/>
                </a:solidFill>
                <a:latin typeface="Consolas" panose="020B0609020204030204" pitchFamily="49" charset="0"/>
              </a:rPr>
              <a:t> = </a:t>
            </a:r>
            <a:r>
              <a:rPr lang="en-GB" dirty="0">
                <a:solidFill>
                  <a:srgbClr val="A52A2A"/>
                </a:solidFill>
                <a:latin typeface="Consolas" panose="020B0609020204030204" pitchFamily="49" charset="0"/>
              </a:rPr>
              <a:t>"Tobias"</a:t>
            </a:r>
            <a:r>
              <a:rPr lang="en-GB" dirty="0">
                <a:solidFill>
                  <a:srgbClr val="000000"/>
                </a:solidFill>
                <a:latin typeface="Consolas" panose="020B0609020204030204" pitchFamily="49" charset="0"/>
              </a:rPr>
              <a:t>, </a:t>
            </a:r>
            <a:r>
              <a:rPr lang="en-GB" dirty="0" err="1" smtClean="0">
                <a:solidFill>
                  <a:srgbClr val="000000"/>
                </a:solidFill>
                <a:latin typeface="Consolas" panose="020B0609020204030204" pitchFamily="49" charset="0"/>
              </a:rPr>
              <a:t>lname</a:t>
            </a:r>
            <a:r>
              <a:rPr lang="en-GB" dirty="0" smtClean="0">
                <a:solidFill>
                  <a:srgbClr val="000000"/>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a:t>
            </a:r>
            <a:r>
              <a:rPr lang="en-GB" dirty="0" err="1">
                <a:solidFill>
                  <a:srgbClr val="A52A2A"/>
                </a:solidFill>
                <a:latin typeface="Consolas" panose="020B0609020204030204" pitchFamily="49" charset="0"/>
              </a:rPr>
              <a:t>Refsnes</a:t>
            </a:r>
            <a:r>
              <a:rPr lang="en-GB" dirty="0">
                <a:solidFill>
                  <a:srgbClr val="A52A2A"/>
                </a:solidFill>
                <a:latin typeface="Consolas" panose="020B0609020204030204" pitchFamily="49" charset="0"/>
              </a:rPr>
              <a:t>"</a:t>
            </a:r>
            <a:r>
              <a:rPr lang="en-GB"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4215873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pPr marL="457200" lvl="1" algn="ctr">
              <a:spcAft>
                <a:spcPts val="600"/>
              </a:spcAft>
            </a:pPr>
            <a:r>
              <a:rPr lang="en-US" sz="3600" b="1" kern="1200" dirty="0" smtClean="0">
                <a:solidFill>
                  <a:schemeClr val="tx1"/>
                </a:solidFill>
                <a:latin typeface="+mn-lt"/>
                <a:ea typeface="+mj-ea"/>
                <a:cs typeface="+mj-cs"/>
              </a:rPr>
              <a:t>Function Parameters/ Arguments</a:t>
            </a:r>
            <a:endParaRPr lang="en-US" sz="3600" b="1" kern="1200" dirty="0">
              <a:solidFill>
                <a:schemeClr val="tx1"/>
              </a:solidFill>
              <a:latin typeface="+mn-lt"/>
              <a:ea typeface="+mj-ea"/>
              <a:cs typeface="+mj-cs"/>
            </a:endParaRPr>
          </a:p>
        </p:txBody>
      </p:sp>
      <p:sp>
        <p:nvSpPr>
          <p:cNvPr id="4" name="Rectangle 3"/>
          <p:cNvSpPr/>
          <p:nvPr/>
        </p:nvSpPr>
        <p:spPr>
          <a:xfrm>
            <a:off x="838199" y="1239879"/>
            <a:ext cx="10794167" cy="1292662"/>
          </a:xfrm>
          <a:prstGeom prst="rect">
            <a:avLst/>
          </a:prstGeom>
        </p:spPr>
        <p:txBody>
          <a:bodyPr wrap="square">
            <a:spAutoFit/>
          </a:bodyPr>
          <a:lstStyle/>
          <a:p>
            <a:r>
              <a:rPr lang="en-GB" sz="2400" b="1" smtClean="0">
                <a:latin typeface="urw-din"/>
              </a:rPr>
              <a:t>Default Values</a:t>
            </a:r>
          </a:p>
          <a:p>
            <a:pPr marL="285750" indent="-285750">
              <a:buFont typeface="Wingdings" panose="05000000000000000000" pitchFamily="2" charset="2"/>
              <a:buChar char="§"/>
            </a:pPr>
            <a:r>
              <a:rPr lang="en-GB" dirty="0" smtClean="0">
                <a:latin typeface="urw-din"/>
              </a:rPr>
              <a:t>Default </a:t>
            </a:r>
            <a:r>
              <a:rPr lang="en-GB" dirty="0">
                <a:latin typeface="urw-din"/>
              </a:rPr>
              <a:t>values indicate that the function argument will take that value if no argument value is passed during the function call. </a:t>
            </a:r>
            <a:endParaRPr lang="en-GB" dirty="0" smtClean="0">
              <a:latin typeface="urw-din"/>
            </a:endParaRPr>
          </a:p>
          <a:p>
            <a:pPr marL="285750" indent="-285750">
              <a:buFont typeface="Wingdings" panose="05000000000000000000" pitchFamily="2" charset="2"/>
              <a:buChar char="§"/>
            </a:pPr>
            <a:r>
              <a:rPr lang="en-GB" dirty="0" smtClean="0">
                <a:latin typeface="urw-din"/>
              </a:rPr>
              <a:t>The </a:t>
            </a:r>
            <a:r>
              <a:rPr lang="en-GB" dirty="0">
                <a:latin typeface="urw-din"/>
              </a:rPr>
              <a:t>default value is assigned by using the assignment(=) operator of the form </a:t>
            </a:r>
            <a:r>
              <a:rPr lang="en-GB" i="1" dirty="0" err="1">
                <a:latin typeface="urw-din"/>
              </a:rPr>
              <a:t>keywordname</a:t>
            </a:r>
            <a:r>
              <a:rPr lang="en-GB" dirty="0">
                <a:latin typeface="urw-din"/>
              </a:rPr>
              <a:t>=value.</a:t>
            </a:r>
            <a:endParaRPr lang="en-IN"/>
          </a:p>
        </p:txBody>
      </p:sp>
      <p:sp>
        <p:nvSpPr>
          <p:cNvPr id="5" name="Rectangle 4"/>
          <p:cNvSpPr/>
          <p:nvPr/>
        </p:nvSpPr>
        <p:spPr>
          <a:xfrm>
            <a:off x="1233984" y="3376736"/>
            <a:ext cx="6096000" cy="2031325"/>
          </a:xfrm>
          <a:prstGeom prst="rect">
            <a:avLst/>
          </a:prstGeom>
        </p:spPr>
        <p:txBody>
          <a:bodyPr>
            <a:spAutoFit/>
          </a:bodyPr>
          <a:lstStyle/>
          <a:p>
            <a:r>
              <a:rPr lang="en-GB" dirty="0" err="1">
                <a:solidFill>
                  <a:srgbClr val="0000CD"/>
                </a:solidFill>
                <a:latin typeface="Consolas" panose="020B0609020204030204" pitchFamily="49" charset="0"/>
              </a:rPr>
              <a:t>def</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my_function</a:t>
            </a:r>
            <a:r>
              <a:rPr lang="en-GB" dirty="0">
                <a:solidFill>
                  <a:srgbClr val="000000"/>
                </a:solidFill>
                <a:latin typeface="Consolas" panose="020B0609020204030204" pitchFamily="49" charset="0"/>
              </a:rPr>
              <a:t>(</a:t>
            </a:r>
            <a:r>
              <a:rPr lang="en-GB" b="1" dirty="0">
                <a:solidFill>
                  <a:srgbClr val="000000"/>
                </a:solidFill>
                <a:latin typeface="Consolas" panose="020B0609020204030204" pitchFamily="49" charset="0"/>
              </a:rPr>
              <a:t>country = </a:t>
            </a:r>
            <a:r>
              <a:rPr lang="en-GB" b="1" dirty="0" smtClean="0">
                <a:solidFill>
                  <a:srgbClr val="A52A2A"/>
                </a:solidFill>
                <a:latin typeface="Consolas" panose="020B0609020204030204" pitchFamily="49" charset="0"/>
              </a:rPr>
              <a:t>"</a:t>
            </a:r>
            <a:r>
              <a:rPr lang="en-GB" dirty="0" smtClean="0">
                <a:solidFill>
                  <a:srgbClr val="A52A2A"/>
                </a:solidFill>
                <a:latin typeface="Consolas" panose="020B0609020204030204" pitchFamily="49" charset="0"/>
              </a:rPr>
              <a:t>India"</a:t>
            </a:r>
            <a:r>
              <a:rPr lang="en-GB" dirty="0" smtClean="0">
                <a:solidFill>
                  <a:srgbClr val="000000"/>
                </a:solidFill>
                <a:latin typeface="Consolas" panose="020B0609020204030204" pitchFamily="49" charset="0"/>
              </a:rPr>
              <a:t>):</a:t>
            </a:r>
            <a:r>
              <a:rPr lang="en-GB" dirty="0"/>
              <a:t/>
            </a:r>
            <a:br>
              <a:rPr lang="en-GB" dirty="0"/>
            </a:br>
            <a:r>
              <a:rPr lang="en-GB" dirty="0" smtClean="0">
                <a:solidFill>
                  <a:srgbClr val="000000"/>
                </a:solidFill>
                <a:latin typeface="Consolas" panose="020B0609020204030204" pitchFamily="49" charset="0"/>
              </a:rPr>
              <a:t>	</a:t>
            </a:r>
            <a:r>
              <a:rPr lang="en-GB" dirty="0" smtClean="0">
                <a:solidFill>
                  <a:srgbClr val="0000CD"/>
                </a:solidFill>
                <a:latin typeface="Consolas" panose="020B0609020204030204" pitchFamily="49" charset="0"/>
              </a:rPr>
              <a:t>print</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"I am from "</a:t>
            </a:r>
            <a:r>
              <a:rPr lang="en-GB" dirty="0">
                <a:solidFill>
                  <a:srgbClr val="000000"/>
                </a:solidFill>
                <a:latin typeface="Consolas" panose="020B0609020204030204" pitchFamily="49" charset="0"/>
              </a:rPr>
              <a:t> + country)</a:t>
            </a:r>
            <a:r>
              <a:rPr lang="en-GB" dirty="0"/>
              <a:t/>
            </a:r>
            <a:br>
              <a:rPr lang="en-GB" dirty="0"/>
            </a:br>
            <a:r>
              <a:rPr lang="en-GB" dirty="0"/>
              <a:t/>
            </a:r>
            <a:br>
              <a:rPr lang="en-GB" dirty="0"/>
            </a:br>
            <a:r>
              <a:rPr lang="en-GB" dirty="0" err="1">
                <a:solidFill>
                  <a:srgbClr val="000000"/>
                </a:solidFill>
                <a:latin typeface="Consolas" panose="020B0609020204030204" pitchFamily="49" charset="0"/>
              </a:rPr>
              <a:t>my_function</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"Sweden"</a:t>
            </a:r>
            <a:r>
              <a:rPr lang="en-GB" dirty="0">
                <a:solidFill>
                  <a:srgbClr val="000000"/>
                </a:solidFill>
                <a:latin typeface="Consolas" panose="020B0609020204030204" pitchFamily="49" charset="0"/>
              </a:rPr>
              <a:t>)</a:t>
            </a:r>
            <a:r>
              <a:rPr lang="en-GB" dirty="0"/>
              <a:t/>
            </a:r>
            <a:br>
              <a:rPr lang="en-GB" dirty="0"/>
            </a:br>
            <a:r>
              <a:rPr lang="en-GB" dirty="0" err="1">
                <a:solidFill>
                  <a:srgbClr val="000000"/>
                </a:solidFill>
                <a:latin typeface="Consolas" panose="020B0609020204030204" pitchFamily="49" charset="0"/>
              </a:rPr>
              <a:t>my_function</a:t>
            </a:r>
            <a:r>
              <a:rPr lang="en-GB" dirty="0" smtClean="0">
                <a:solidFill>
                  <a:srgbClr val="000000"/>
                </a:solidFill>
                <a:latin typeface="Consolas" panose="020B0609020204030204" pitchFamily="49" charset="0"/>
              </a:rPr>
              <a:t>(</a:t>
            </a:r>
            <a:r>
              <a:rPr lang="en-GB" dirty="0" smtClean="0">
                <a:solidFill>
                  <a:srgbClr val="A52A2A"/>
                </a:solidFill>
                <a:latin typeface="Consolas" panose="020B0609020204030204" pitchFamily="49" charset="0"/>
              </a:rPr>
              <a:t>"Norway"</a:t>
            </a:r>
            <a:r>
              <a:rPr lang="en-GB" dirty="0" smtClean="0">
                <a:solidFill>
                  <a:srgbClr val="000000"/>
                </a:solidFill>
                <a:latin typeface="Consolas" panose="020B0609020204030204" pitchFamily="49" charset="0"/>
              </a:rPr>
              <a:t>)</a:t>
            </a:r>
            <a:r>
              <a:rPr lang="en-GB" dirty="0"/>
              <a:t/>
            </a:r>
            <a:br>
              <a:rPr lang="en-GB" dirty="0"/>
            </a:br>
            <a:r>
              <a:rPr lang="en-GB" dirty="0" err="1">
                <a:solidFill>
                  <a:srgbClr val="000000"/>
                </a:solidFill>
                <a:latin typeface="Consolas" panose="020B0609020204030204" pitchFamily="49" charset="0"/>
              </a:rPr>
              <a:t>my_function</a:t>
            </a:r>
            <a:r>
              <a:rPr lang="en-GB" dirty="0">
                <a:solidFill>
                  <a:srgbClr val="000000"/>
                </a:solidFill>
                <a:latin typeface="Consolas" panose="020B0609020204030204" pitchFamily="49" charset="0"/>
              </a:rPr>
              <a:t>()</a:t>
            </a:r>
            <a:r>
              <a:rPr lang="en-GB" dirty="0"/>
              <a:t/>
            </a:r>
            <a:br>
              <a:rPr lang="en-GB" dirty="0"/>
            </a:br>
            <a:r>
              <a:rPr lang="en-GB" dirty="0" err="1">
                <a:solidFill>
                  <a:srgbClr val="000000"/>
                </a:solidFill>
                <a:latin typeface="Consolas" panose="020B0609020204030204" pitchFamily="49" charset="0"/>
              </a:rPr>
              <a:t>my_function</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"Brazil"</a:t>
            </a:r>
            <a:r>
              <a:rPr lang="en-GB"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926343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pPr marL="457200" lvl="1" algn="ctr">
              <a:spcAft>
                <a:spcPts val="600"/>
              </a:spcAft>
            </a:pPr>
            <a:r>
              <a:rPr lang="en-US" sz="3600" b="1" kern="1200" dirty="0" smtClean="0">
                <a:solidFill>
                  <a:schemeClr val="tx1"/>
                </a:solidFill>
                <a:latin typeface="+mn-lt"/>
                <a:ea typeface="+mj-ea"/>
                <a:cs typeface="+mj-cs"/>
              </a:rPr>
              <a:t>Function Parameters/ Arguments</a:t>
            </a:r>
            <a:endParaRPr lang="en-US" sz="3600" b="1" kern="1200" dirty="0">
              <a:solidFill>
                <a:schemeClr val="tx1"/>
              </a:solidFill>
              <a:latin typeface="+mn-lt"/>
              <a:ea typeface="+mj-ea"/>
              <a:cs typeface="+mj-cs"/>
            </a:endParaRPr>
          </a:p>
        </p:txBody>
      </p:sp>
      <p:sp>
        <p:nvSpPr>
          <p:cNvPr id="3" name="Rectangle 1"/>
          <p:cNvSpPr>
            <a:spLocks noChangeArrowheads="1"/>
          </p:cNvSpPr>
          <p:nvPr/>
        </p:nvSpPr>
        <p:spPr bwMode="auto">
          <a:xfrm>
            <a:off x="419724" y="1066499"/>
            <a:ext cx="11242624" cy="14721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GB" sz="2400" b="1" dirty="0">
                <a:latin typeface="+mj-lt"/>
              </a:rPr>
              <a:t>Global Variables</a:t>
            </a:r>
          </a:p>
          <a:p>
            <a:pPr marL="342900" indent="-342900">
              <a:buFont typeface="Wingdings" panose="05000000000000000000" pitchFamily="2" charset="2"/>
              <a:buChar char="§"/>
            </a:pPr>
            <a:r>
              <a:rPr lang="en-GB" sz="2000" dirty="0">
                <a:latin typeface="+mj-lt"/>
              </a:rPr>
              <a:t>Variables that are created outside of a function (as in all of the examples above) are known as global variables.</a:t>
            </a:r>
          </a:p>
          <a:p>
            <a:pPr marL="342900" indent="-342900">
              <a:buFont typeface="Wingdings" panose="05000000000000000000" pitchFamily="2" charset="2"/>
              <a:buChar char="§"/>
            </a:pPr>
            <a:r>
              <a:rPr lang="en-GB" sz="2000" dirty="0">
                <a:latin typeface="+mj-lt"/>
              </a:rPr>
              <a:t>Global variables can be used by everyone, both inside of functions and outside.</a:t>
            </a:r>
          </a:p>
        </p:txBody>
      </p:sp>
      <p:sp>
        <p:nvSpPr>
          <p:cNvPr id="4" name="Rectangle 3"/>
          <p:cNvSpPr/>
          <p:nvPr/>
        </p:nvSpPr>
        <p:spPr>
          <a:xfrm>
            <a:off x="419724" y="2832507"/>
            <a:ext cx="6096000" cy="2031325"/>
          </a:xfrm>
          <a:prstGeom prst="rect">
            <a:avLst/>
          </a:prstGeom>
        </p:spPr>
        <p:txBody>
          <a:bodyPr>
            <a:spAutoFit/>
          </a:bodyPr>
          <a:lstStyle/>
          <a:p>
            <a:r>
              <a:rPr lang="en-GB" smtClean="0">
                <a:solidFill>
                  <a:srgbClr val="000000"/>
                </a:solidFill>
                <a:latin typeface="Consolas" panose="020B0609020204030204" pitchFamily="49" charset="0"/>
              </a:rPr>
              <a:t>Example 1</a:t>
            </a:r>
          </a:p>
          <a:p>
            <a:r>
              <a:rPr lang="en-GB" dirty="0" smtClean="0">
                <a:solidFill>
                  <a:srgbClr val="000000"/>
                </a:solidFill>
                <a:latin typeface="Consolas" panose="020B0609020204030204" pitchFamily="49" charset="0"/>
              </a:rPr>
              <a:t>x </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"awesome"</a:t>
            </a:r>
            <a:r>
              <a:rPr lang="en-GB" dirty="0"/>
              <a:t/>
            </a:r>
            <a:br>
              <a:rPr lang="en-GB" dirty="0"/>
            </a:br>
            <a:r>
              <a:rPr lang="en-GB" dirty="0"/>
              <a:t/>
            </a:r>
            <a:br>
              <a:rPr lang="en-GB" dirty="0"/>
            </a:br>
            <a:r>
              <a:rPr lang="en-GB" dirty="0" err="1">
                <a:solidFill>
                  <a:srgbClr val="0000CD"/>
                </a:solidFill>
                <a:latin typeface="Consolas" panose="020B0609020204030204" pitchFamily="49" charset="0"/>
              </a:rPr>
              <a:t>def</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myfunc</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print</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"Python is "</a:t>
            </a:r>
            <a:r>
              <a:rPr lang="en-GB" dirty="0">
                <a:solidFill>
                  <a:srgbClr val="000000"/>
                </a:solidFill>
                <a:latin typeface="Consolas" panose="020B0609020204030204" pitchFamily="49" charset="0"/>
              </a:rPr>
              <a:t> + x)</a:t>
            </a:r>
            <a:r>
              <a:rPr lang="en-GB" dirty="0"/>
              <a:t/>
            </a:r>
            <a:br>
              <a:rPr lang="en-GB" dirty="0"/>
            </a:br>
            <a:r>
              <a:rPr lang="en-GB" dirty="0"/>
              <a:t/>
            </a:r>
            <a:br>
              <a:rPr lang="en-GB" dirty="0"/>
            </a:br>
            <a:r>
              <a:rPr lang="en-GB" dirty="0" err="1">
                <a:solidFill>
                  <a:srgbClr val="000000"/>
                </a:solidFill>
                <a:latin typeface="Consolas" panose="020B0609020204030204" pitchFamily="49" charset="0"/>
              </a:rPr>
              <a:t>myfunc</a:t>
            </a:r>
            <a:r>
              <a:rPr lang="en-GB" dirty="0">
                <a:solidFill>
                  <a:srgbClr val="000000"/>
                </a:solidFill>
                <a:latin typeface="Consolas" panose="020B0609020204030204" pitchFamily="49" charset="0"/>
              </a:rPr>
              <a:t>()</a:t>
            </a:r>
            <a:endParaRPr lang="en-IN"/>
          </a:p>
        </p:txBody>
      </p:sp>
      <p:sp>
        <p:nvSpPr>
          <p:cNvPr id="5" name="Rectangle 4"/>
          <p:cNvSpPr/>
          <p:nvPr/>
        </p:nvSpPr>
        <p:spPr>
          <a:xfrm>
            <a:off x="6618514" y="2848381"/>
            <a:ext cx="6096000" cy="2862322"/>
          </a:xfrm>
          <a:prstGeom prst="rect">
            <a:avLst/>
          </a:prstGeom>
        </p:spPr>
        <p:txBody>
          <a:bodyPr>
            <a:spAutoFit/>
          </a:bodyPr>
          <a:lstStyle/>
          <a:p>
            <a:r>
              <a:rPr lang="en-GB" dirty="0" smtClean="0">
                <a:solidFill>
                  <a:srgbClr val="000000"/>
                </a:solidFill>
                <a:latin typeface="Consolas" panose="020B0609020204030204" pitchFamily="49" charset="0"/>
              </a:rPr>
              <a:t>Example 2</a:t>
            </a:r>
          </a:p>
          <a:p>
            <a:r>
              <a:rPr lang="en-GB" dirty="0" smtClean="0">
                <a:solidFill>
                  <a:srgbClr val="000000"/>
                </a:solidFill>
                <a:latin typeface="Consolas" panose="020B0609020204030204" pitchFamily="49" charset="0"/>
              </a:rPr>
              <a:t>x </a:t>
            </a:r>
            <a:r>
              <a:rPr lang="en-GB" dirty="0">
                <a:solidFill>
                  <a:srgbClr val="000000"/>
                </a:solidFill>
                <a:latin typeface="Consolas" panose="020B0609020204030204" pitchFamily="49" charset="0"/>
              </a:rPr>
              <a:t>= </a:t>
            </a:r>
            <a:r>
              <a:rPr lang="en-GB" dirty="0">
                <a:solidFill>
                  <a:srgbClr val="A52A2A"/>
                </a:solidFill>
                <a:latin typeface="Consolas" panose="020B0609020204030204" pitchFamily="49" charset="0"/>
              </a:rPr>
              <a:t>"awesome"</a:t>
            </a:r>
            <a:r>
              <a:rPr lang="en-GB" dirty="0"/>
              <a:t/>
            </a:r>
            <a:br>
              <a:rPr lang="en-GB" dirty="0"/>
            </a:br>
            <a:r>
              <a:rPr lang="en-GB" dirty="0"/>
              <a:t/>
            </a:r>
            <a:br>
              <a:rPr lang="en-GB" dirty="0"/>
            </a:br>
            <a:r>
              <a:rPr lang="en-GB" dirty="0" err="1">
                <a:solidFill>
                  <a:srgbClr val="0000CD"/>
                </a:solidFill>
                <a:latin typeface="Consolas" panose="020B0609020204030204" pitchFamily="49" charset="0"/>
              </a:rPr>
              <a:t>def</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myfunc</a:t>
            </a:r>
            <a:r>
              <a:rPr lang="en-GB" dirty="0">
                <a:solidFill>
                  <a:srgbClr val="000000"/>
                </a:solidFill>
                <a:latin typeface="Consolas" panose="020B0609020204030204" pitchFamily="49" charset="0"/>
              </a:rPr>
              <a:t>():</a:t>
            </a:r>
            <a:r>
              <a:rPr lang="en-GB" dirty="0"/>
              <a:t/>
            </a:r>
            <a:br>
              <a:rPr lang="en-GB" dirty="0"/>
            </a:br>
            <a:r>
              <a:rPr lang="en-GB" dirty="0">
                <a:solidFill>
                  <a:srgbClr val="000000"/>
                </a:solidFill>
                <a:latin typeface="Consolas" panose="020B0609020204030204" pitchFamily="49" charset="0"/>
              </a:rPr>
              <a:t>  x = </a:t>
            </a:r>
            <a:r>
              <a:rPr lang="en-GB" dirty="0">
                <a:solidFill>
                  <a:srgbClr val="A52A2A"/>
                </a:solidFill>
                <a:latin typeface="Consolas" panose="020B0609020204030204" pitchFamily="49" charset="0"/>
              </a:rPr>
              <a:t>"fantastic"</a:t>
            </a:r>
            <a:r>
              <a:rPr lang="en-GB" dirty="0"/>
              <a:t/>
            </a:r>
            <a:br>
              <a:rPr lang="en-GB" dirty="0"/>
            </a:br>
            <a:r>
              <a:rPr lang="en-GB" dirty="0">
                <a:solidFill>
                  <a:srgbClr val="000000"/>
                </a:solidFill>
                <a:latin typeface="Consolas" panose="020B0609020204030204" pitchFamily="49" charset="0"/>
              </a:rPr>
              <a:t>  </a:t>
            </a:r>
            <a:r>
              <a:rPr lang="en-GB" dirty="0">
                <a:solidFill>
                  <a:srgbClr val="0000CD"/>
                </a:solidFill>
                <a:latin typeface="Consolas" panose="020B0609020204030204" pitchFamily="49" charset="0"/>
              </a:rPr>
              <a:t>print</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"Python is "</a:t>
            </a:r>
            <a:r>
              <a:rPr lang="en-GB" dirty="0">
                <a:solidFill>
                  <a:srgbClr val="000000"/>
                </a:solidFill>
                <a:latin typeface="Consolas" panose="020B0609020204030204" pitchFamily="49" charset="0"/>
              </a:rPr>
              <a:t> + x)</a:t>
            </a:r>
            <a:r>
              <a:rPr lang="en-GB" dirty="0"/>
              <a:t/>
            </a:r>
            <a:br>
              <a:rPr lang="en-GB" dirty="0"/>
            </a:br>
            <a:r>
              <a:rPr lang="en-GB" dirty="0"/>
              <a:t/>
            </a:r>
            <a:br>
              <a:rPr lang="en-GB" dirty="0"/>
            </a:br>
            <a:r>
              <a:rPr lang="en-GB" dirty="0" err="1">
                <a:solidFill>
                  <a:srgbClr val="000000"/>
                </a:solidFill>
                <a:latin typeface="Consolas" panose="020B0609020204030204" pitchFamily="49" charset="0"/>
              </a:rPr>
              <a:t>myfunc</a:t>
            </a:r>
            <a:r>
              <a:rPr lang="en-GB" dirty="0">
                <a:solidFill>
                  <a:srgbClr val="000000"/>
                </a:solidFill>
                <a:latin typeface="Consolas" panose="020B0609020204030204" pitchFamily="49" charset="0"/>
              </a:rPr>
              <a:t>()</a:t>
            </a:r>
            <a:r>
              <a:rPr lang="en-GB" dirty="0"/>
              <a:t/>
            </a:r>
            <a:br>
              <a:rPr lang="en-GB" dirty="0"/>
            </a:br>
            <a:r>
              <a:rPr lang="en-GB" dirty="0"/>
              <a:t/>
            </a:r>
            <a:br>
              <a:rPr lang="en-GB" dirty="0"/>
            </a:br>
            <a:r>
              <a:rPr lang="en-GB" dirty="0">
                <a:solidFill>
                  <a:srgbClr val="0000CD"/>
                </a:solidFill>
                <a:latin typeface="Consolas" panose="020B0609020204030204" pitchFamily="49" charset="0"/>
              </a:rPr>
              <a:t>print</a:t>
            </a:r>
            <a:r>
              <a:rPr lang="en-GB" dirty="0">
                <a:solidFill>
                  <a:srgbClr val="000000"/>
                </a:solidFill>
                <a:latin typeface="Consolas" panose="020B0609020204030204" pitchFamily="49" charset="0"/>
              </a:rPr>
              <a:t>(</a:t>
            </a:r>
            <a:r>
              <a:rPr lang="en-GB" dirty="0">
                <a:solidFill>
                  <a:srgbClr val="A52A2A"/>
                </a:solidFill>
                <a:latin typeface="Consolas" panose="020B0609020204030204" pitchFamily="49" charset="0"/>
              </a:rPr>
              <a:t>"Python is "</a:t>
            </a:r>
            <a:r>
              <a:rPr lang="en-GB" dirty="0">
                <a:solidFill>
                  <a:srgbClr val="000000"/>
                </a:solidFill>
                <a:latin typeface="Consolas" panose="020B0609020204030204" pitchFamily="49" charset="0"/>
              </a:rPr>
              <a:t> + x)</a:t>
            </a:r>
            <a:endParaRPr lang="en-IN" dirty="0"/>
          </a:p>
        </p:txBody>
      </p:sp>
    </p:spTree>
    <p:extLst>
      <p:ext uri="{BB962C8B-B14F-4D97-AF65-F5344CB8AC3E}">
        <p14:creationId xmlns:p14="http://schemas.microsoft.com/office/powerpoint/2010/main" val="3323504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pPr marL="457200" lvl="1" algn="ctr">
              <a:spcAft>
                <a:spcPts val="600"/>
              </a:spcAft>
            </a:pPr>
            <a:r>
              <a:rPr lang="en-US" sz="3600" b="1" kern="1200" dirty="0" smtClean="0">
                <a:solidFill>
                  <a:schemeClr val="tx1"/>
                </a:solidFill>
                <a:latin typeface="+mn-lt"/>
                <a:ea typeface="+mj-ea"/>
                <a:cs typeface="+mj-cs"/>
              </a:rPr>
              <a:t>Function Parameters/ Arguments</a:t>
            </a:r>
            <a:endParaRPr lang="en-US" sz="3600" b="1" kern="1200" dirty="0">
              <a:solidFill>
                <a:schemeClr val="tx1"/>
              </a:solidFill>
              <a:latin typeface="+mn-lt"/>
              <a:ea typeface="+mj-ea"/>
              <a:cs typeface="+mj-cs"/>
            </a:endParaRPr>
          </a:p>
        </p:txBody>
      </p:sp>
      <p:sp>
        <p:nvSpPr>
          <p:cNvPr id="3" name="Rectangle 1"/>
          <p:cNvSpPr>
            <a:spLocks noChangeArrowheads="1"/>
          </p:cNvSpPr>
          <p:nvPr/>
        </p:nvSpPr>
        <p:spPr bwMode="auto">
          <a:xfrm>
            <a:off x="419724" y="943389"/>
            <a:ext cx="11242624" cy="17183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GB" sz="2800" b="1" dirty="0">
                <a:latin typeface="+mj-lt"/>
              </a:rPr>
              <a:t>Python Constants</a:t>
            </a:r>
          </a:p>
          <a:p>
            <a:pPr marL="285750" indent="-285750">
              <a:buFont typeface="Wingdings" panose="05000000000000000000" pitchFamily="2" charset="2"/>
              <a:buChar char="§"/>
            </a:pPr>
            <a:r>
              <a:rPr lang="en-GB" dirty="0">
                <a:latin typeface="+mj-lt"/>
              </a:rPr>
              <a:t>A constant is a special type of variable whose value cannot be changed.</a:t>
            </a:r>
          </a:p>
          <a:p>
            <a:pPr marL="285750" indent="-285750">
              <a:buFont typeface="Wingdings" panose="05000000000000000000" pitchFamily="2" charset="2"/>
              <a:buChar char="§"/>
            </a:pPr>
            <a:r>
              <a:rPr lang="en-GB" dirty="0">
                <a:latin typeface="+mj-lt"/>
              </a:rPr>
              <a:t>In Python, constants are usually declared and assigned in a </a:t>
            </a:r>
            <a:r>
              <a:rPr lang="en-GB" dirty="0">
                <a:latin typeface="+mj-lt"/>
                <a:hlinkClick r:id="rId2"/>
              </a:rPr>
              <a:t>module</a:t>
            </a:r>
            <a:r>
              <a:rPr lang="en-GB" dirty="0">
                <a:latin typeface="+mj-lt"/>
              </a:rPr>
              <a:t> (a new file containing variables, functions, </a:t>
            </a:r>
            <a:r>
              <a:rPr lang="en-GB" dirty="0" err="1">
                <a:latin typeface="+mj-lt"/>
              </a:rPr>
              <a:t>etc</a:t>
            </a:r>
            <a:r>
              <a:rPr lang="en-GB" dirty="0">
                <a:latin typeface="+mj-lt"/>
              </a:rPr>
              <a:t> which is imported to the main file).</a:t>
            </a:r>
          </a:p>
          <a:p>
            <a:pPr marL="285750" indent="-285750">
              <a:buFont typeface="Wingdings" panose="05000000000000000000" pitchFamily="2" charset="2"/>
              <a:buChar char="§"/>
            </a:pPr>
            <a:r>
              <a:rPr lang="en-GB" dirty="0">
                <a:latin typeface="+mj-lt"/>
              </a:rPr>
              <a:t>Let's see how we declare constants in separate file and use it in the main file,</a:t>
            </a:r>
          </a:p>
        </p:txBody>
      </p:sp>
      <p:sp>
        <p:nvSpPr>
          <p:cNvPr id="6" name="Rectangle 1"/>
          <p:cNvSpPr>
            <a:spLocks noChangeArrowheads="1"/>
          </p:cNvSpPr>
          <p:nvPr/>
        </p:nvSpPr>
        <p:spPr bwMode="auto">
          <a:xfrm>
            <a:off x="584616" y="3121145"/>
            <a:ext cx="3432748" cy="1200329"/>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smtClean="0"/>
              <a:t>File name : constant.py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declare constants </a:t>
            </a:r>
            <a:endParaRPr lang="en-US" altLang="en-US" dirty="0" smtClean="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Courier New" panose="02070309020205020404" pitchFamily="49" charset="0"/>
                <a:cs typeface="Courier New" panose="02070309020205020404" pitchFamily="49" charset="0"/>
              </a:rPr>
              <a:t>PI </a:t>
            </a:r>
            <a:r>
              <a:rPr lang="en-US" altLang="en-US" dirty="0">
                <a:latin typeface="Courier New" panose="02070309020205020404" pitchFamily="49" charset="0"/>
                <a:cs typeface="Courier New" panose="02070309020205020404" pitchFamily="49" charset="0"/>
              </a:rPr>
              <a:t>= 3.14 </a:t>
            </a:r>
            <a:endParaRPr lang="en-US" altLang="en-US" dirty="0" smtClean="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latin typeface="Courier New" panose="02070309020205020404" pitchFamily="49" charset="0"/>
                <a:cs typeface="Courier New" panose="02070309020205020404" pitchFamily="49" charset="0"/>
              </a:rPr>
              <a:t>GRAVITY </a:t>
            </a:r>
            <a:r>
              <a:rPr lang="en-US" altLang="en-US" dirty="0">
                <a:latin typeface="Courier New" panose="02070309020205020404" pitchFamily="49" charset="0"/>
                <a:cs typeface="Courier New" panose="02070309020205020404" pitchFamily="49" charset="0"/>
              </a:rPr>
              <a:t>= 9.8 </a:t>
            </a:r>
          </a:p>
        </p:txBody>
      </p:sp>
      <p:sp>
        <p:nvSpPr>
          <p:cNvPr id="8" name="Rectangle 3"/>
          <p:cNvSpPr>
            <a:spLocks noChangeArrowheads="1"/>
          </p:cNvSpPr>
          <p:nvPr/>
        </p:nvSpPr>
        <p:spPr bwMode="auto">
          <a:xfrm>
            <a:off x="5169226" y="2982647"/>
            <a:ext cx="5455231" cy="1477328"/>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smtClean="0"/>
              <a:t>File name main.py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smtClean="0"/>
              <a:t># </a:t>
            </a:r>
            <a:r>
              <a:rPr lang="en-US" altLang="en-US" dirty="0"/>
              <a:t>import constant file we created above </a:t>
            </a:r>
            <a:endParaRPr lang="en-US" altLang="en-US"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urier New" panose="02070309020205020404" pitchFamily="49" charset="0"/>
                <a:cs typeface="Courier New" panose="02070309020205020404" pitchFamily="49" charset="0"/>
              </a:rPr>
              <a:t>import constant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urier New" panose="02070309020205020404" pitchFamily="49" charset="0"/>
                <a:cs typeface="Courier New" panose="02070309020205020404" pitchFamily="49" charset="0"/>
              </a:rPr>
              <a:t>print(</a:t>
            </a:r>
            <a:r>
              <a:rPr lang="en-US" altLang="en-US" dirty="0" err="1">
                <a:latin typeface="Courier New" panose="02070309020205020404" pitchFamily="49" charset="0"/>
                <a:cs typeface="Courier New" panose="02070309020205020404" pitchFamily="49" charset="0"/>
              </a:rPr>
              <a:t>constant.PI</a:t>
            </a:r>
            <a:r>
              <a:rPr lang="en-US" altLang="en-US" dirty="0">
                <a:latin typeface="Courier New" panose="02070309020205020404" pitchFamily="49" charset="0"/>
                <a:cs typeface="Courier New" panose="02070309020205020404" pitchFamily="49" charset="0"/>
              </a:rPr>
              <a:t>) # prints 3.14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Courier New" panose="02070309020205020404" pitchFamily="49" charset="0"/>
                <a:cs typeface="Courier New" panose="02070309020205020404" pitchFamily="49" charset="0"/>
              </a:rPr>
              <a:t>print(</a:t>
            </a:r>
            <a:r>
              <a:rPr lang="en-US" altLang="en-US" dirty="0" err="1">
                <a:latin typeface="Courier New" panose="02070309020205020404" pitchFamily="49" charset="0"/>
                <a:cs typeface="Courier New" panose="02070309020205020404" pitchFamily="49" charset="0"/>
              </a:rPr>
              <a:t>constant.GRAVITY</a:t>
            </a:r>
            <a:r>
              <a:rPr lang="en-US" altLang="en-US" dirty="0">
                <a:latin typeface="Courier New" panose="02070309020205020404" pitchFamily="49" charset="0"/>
                <a:cs typeface="Courier New" panose="02070309020205020404" pitchFamily="49" charset="0"/>
              </a:rPr>
              <a:t>) # prints 9.8 </a:t>
            </a:r>
          </a:p>
        </p:txBody>
      </p:sp>
    </p:spTree>
    <p:extLst>
      <p:ext uri="{BB962C8B-B14F-4D97-AF65-F5344CB8AC3E}">
        <p14:creationId xmlns:p14="http://schemas.microsoft.com/office/powerpoint/2010/main" val="4045647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Files and Exceptions</a:t>
            </a:r>
            <a:endParaRPr lang="en-IN" dirty="0"/>
          </a:p>
        </p:txBody>
      </p:sp>
      <p:sp>
        <p:nvSpPr>
          <p:cNvPr id="5" name="Rectangle 4"/>
          <p:cNvSpPr/>
          <p:nvPr/>
        </p:nvSpPr>
        <p:spPr>
          <a:xfrm>
            <a:off x="741528" y="1272991"/>
            <a:ext cx="10612272" cy="830997"/>
          </a:xfrm>
          <a:prstGeom prst="rect">
            <a:avLst/>
          </a:prstGeom>
        </p:spPr>
        <p:txBody>
          <a:bodyPr wrap="square">
            <a:spAutoFit/>
          </a:bodyPr>
          <a:lstStyle/>
          <a:p>
            <a:r>
              <a:rPr lang="en-IN" sz="2400" dirty="0"/>
              <a:t>Python too supports file handling and allows users to handle files i.e., to read and write files, along with many other file handling options, to operate on files.</a:t>
            </a:r>
            <a:endParaRPr lang="en-IN" sz="2400" b="0" i="0" dirty="0">
              <a:solidFill>
                <a:srgbClr val="000000"/>
              </a:solidFill>
              <a:effectLst/>
              <a:latin typeface="Verdana" panose="020B0604030504040204" pitchFamily="34" charset="0"/>
            </a:endParaRPr>
          </a:p>
        </p:txBody>
      </p:sp>
      <p:sp>
        <p:nvSpPr>
          <p:cNvPr id="7" name="Rectangle 1"/>
          <p:cNvSpPr>
            <a:spLocks noChangeArrowheads="1"/>
          </p:cNvSpPr>
          <p:nvPr/>
        </p:nvSpPr>
        <p:spPr bwMode="auto">
          <a:xfrm>
            <a:off x="838200" y="2199734"/>
            <a:ext cx="11159320" cy="16260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smtClean="0">
                <a:ln>
                  <a:noFill/>
                </a:ln>
                <a:solidFill>
                  <a:srgbClr val="000000"/>
                </a:solidFill>
                <a:effectLst/>
                <a:latin typeface="Segoe UI" panose="020B0502040204020203" pitchFamily="34" charset="0"/>
                <a:cs typeface="Segoe UI" panose="020B0502040204020203" pitchFamily="34" charset="0"/>
              </a:rPr>
              <a:t>File Handling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Verdana" panose="020B0604030504040204" pitchFamily="34" charset="0"/>
              </a:rPr>
              <a:t>The key function for working with files in Python is the </a:t>
            </a:r>
            <a:r>
              <a:rPr kumimoji="0" lang="en-US" altLang="en-US" b="0" i="0" u="none" strike="noStrike" cap="none" normalizeH="0" baseline="0" dirty="0" smtClean="0">
                <a:ln>
                  <a:noFill/>
                </a:ln>
                <a:solidFill>
                  <a:srgbClr val="DC143C"/>
                </a:solidFill>
                <a:effectLst/>
                <a:latin typeface="Consolas" panose="020B0609020204030204" pitchFamily="49" charset="0"/>
              </a:rPr>
              <a:t>open()</a:t>
            </a:r>
            <a:r>
              <a:rPr kumimoji="0" lang="en-US" altLang="en-US" b="0" i="0" u="none" strike="noStrike" cap="none" normalizeH="0" baseline="0" dirty="0" smtClean="0">
                <a:ln>
                  <a:noFill/>
                </a:ln>
                <a:solidFill>
                  <a:srgbClr val="000000"/>
                </a:solidFill>
                <a:effectLst/>
                <a:latin typeface="Verdana" panose="020B0604030504040204" pitchFamily="34" charset="0"/>
              </a:rPr>
              <a:t> function.</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Verdana" panose="020B0604030504040204" pitchFamily="34" charset="0"/>
              </a:rPr>
              <a:t>The </a:t>
            </a:r>
            <a:r>
              <a:rPr kumimoji="0" lang="en-US" altLang="en-US" b="0" i="0" u="none" strike="noStrike" cap="none" normalizeH="0" baseline="0" dirty="0" smtClean="0">
                <a:ln>
                  <a:noFill/>
                </a:ln>
                <a:solidFill>
                  <a:srgbClr val="DC143C"/>
                </a:solidFill>
                <a:effectLst/>
                <a:latin typeface="Consolas" panose="020B0609020204030204" pitchFamily="49" charset="0"/>
              </a:rPr>
              <a:t>open()</a:t>
            </a:r>
            <a:r>
              <a:rPr kumimoji="0" lang="en-US" altLang="en-US" b="0" i="0" u="none" strike="noStrike" cap="none" normalizeH="0" baseline="0" dirty="0" smtClean="0">
                <a:ln>
                  <a:noFill/>
                </a:ln>
                <a:solidFill>
                  <a:srgbClr val="000000"/>
                </a:solidFill>
                <a:effectLst/>
                <a:latin typeface="Verdana" panose="020B0604030504040204" pitchFamily="34" charset="0"/>
              </a:rPr>
              <a:t> function takes two parameters; </a:t>
            </a:r>
            <a:r>
              <a:rPr kumimoji="0" lang="en-US" altLang="en-US" b="0" i="1" u="none" strike="noStrike" cap="none" normalizeH="0" baseline="0" dirty="0" smtClean="0">
                <a:ln>
                  <a:noFill/>
                </a:ln>
                <a:solidFill>
                  <a:srgbClr val="000000"/>
                </a:solidFill>
                <a:effectLst/>
                <a:latin typeface="Verdana" panose="020B0604030504040204" pitchFamily="34" charset="0"/>
              </a:rPr>
              <a:t>filename</a:t>
            </a:r>
            <a:r>
              <a:rPr kumimoji="0" lang="en-US" altLang="en-US" b="0" i="0" u="none" strike="noStrike" cap="none" normalizeH="0" baseline="0" dirty="0" smtClean="0">
                <a:ln>
                  <a:noFill/>
                </a:ln>
                <a:solidFill>
                  <a:srgbClr val="000000"/>
                </a:solidFill>
                <a:effectLst/>
                <a:latin typeface="Verdana" panose="020B0604030504040204" pitchFamily="34" charset="0"/>
              </a:rPr>
              <a:t>, and </a:t>
            </a:r>
            <a:r>
              <a:rPr kumimoji="0" lang="en-US" altLang="en-US" b="0" i="1" u="none" strike="noStrike" cap="none" normalizeH="0" baseline="0" dirty="0" smtClean="0">
                <a:ln>
                  <a:noFill/>
                </a:ln>
                <a:solidFill>
                  <a:srgbClr val="000000"/>
                </a:solidFill>
                <a:effectLst/>
                <a:latin typeface="Verdana" panose="020B0604030504040204" pitchFamily="34" charset="0"/>
              </a:rPr>
              <a:t>mode</a:t>
            </a:r>
            <a:r>
              <a:rPr kumimoji="0" lang="en-US" altLang="en-US" b="0" i="0" u="none" strike="noStrike" cap="none" normalizeH="0" baseline="0" dirty="0" smtClean="0">
                <a:ln>
                  <a:noFill/>
                </a:ln>
                <a:solidFill>
                  <a:srgbClr val="000000"/>
                </a:solidFill>
                <a:effectLst/>
                <a:latin typeface="Verdana" panose="020B0604030504040204" pitchFamily="34" charset="0"/>
              </a:rPr>
              <a:t>.</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Verdana" panose="020B0604030504040204" pitchFamily="34" charset="0"/>
              </a:rPr>
              <a:t>There are four different methods (modes) for opening a file:</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838200" y="3957734"/>
            <a:ext cx="10986868" cy="1628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urw-din"/>
              </a:rPr>
              <a:t>Before performing any operation on the file like reading or writing, first, we have to open that file. For this, we should use Python’s inbuilt function open() but at the time of opening, we have to specify the mode, which represents the purpose of the opening file.</a:t>
            </a:r>
            <a:endParaRPr kumimoji="0" lang="en-US" altLang="en-US"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Consolas" panose="020B0609020204030204" pitchFamily="49" charset="0"/>
              </a:rPr>
              <a:t>f = open(filename, mode)</a:t>
            </a:r>
            <a:r>
              <a:rPr kumimoji="0" lang="en-US" altLang="en-US" b="0" i="0" u="none" strike="noStrike" cap="none" normalizeH="0" baseline="0" dirty="0" smtClean="0">
                <a:ln>
                  <a:noFill/>
                </a:ln>
                <a:effectLst/>
              </a:rPr>
              <a:t> </a:t>
            </a:r>
            <a:endParaRPr kumimoji="0" lang="en-US" altLang="en-US" sz="3200" b="0" i="0" u="none" strike="noStrike" cap="none" normalizeH="0" baseline="0" dirty="0" smtClean="0">
              <a:ln>
                <a:noFill/>
              </a:ln>
              <a:effectLst/>
            </a:endParaRPr>
          </a:p>
        </p:txBody>
      </p:sp>
    </p:spTree>
    <p:extLst>
      <p:ext uri="{BB962C8B-B14F-4D97-AF65-F5344CB8AC3E}">
        <p14:creationId xmlns:p14="http://schemas.microsoft.com/office/powerpoint/2010/main" val="467342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Files and Exceptions</a:t>
            </a:r>
            <a:endParaRPr lang="en-IN" dirty="0"/>
          </a:p>
        </p:txBody>
      </p:sp>
      <p:sp>
        <p:nvSpPr>
          <p:cNvPr id="3" name="Rectangle 2"/>
          <p:cNvSpPr/>
          <p:nvPr/>
        </p:nvSpPr>
        <p:spPr>
          <a:xfrm>
            <a:off x="838200" y="1582341"/>
            <a:ext cx="10339316" cy="2616101"/>
          </a:xfrm>
          <a:prstGeom prst="rect">
            <a:avLst/>
          </a:prstGeom>
        </p:spPr>
        <p:txBody>
          <a:bodyPr wrap="square">
            <a:spAutoFit/>
          </a:bodyPr>
          <a:lstStyle/>
          <a:p>
            <a:pPr fontAlgn="base"/>
            <a:r>
              <a:rPr lang="en-IN" sz="2400" dirty="0" smtClean="0">
                <a:latin typeface="urw-din"/>
              </a:rPr>
              <a:t>M</a:t>
            </a:r>
            <a:r>
              <a:rPr lang="en-IN" sz="2400" b="1" dirty="0" smtClean="0">
                <a:latin typeface="urw-din"/>
              </a:rPr>
              <a:t>ode </a:t>
            </a:r>
            <a:r>
              <a:rPr lang="en-IN" sz="2400" b="1" dirty="0">
                <a:latin typeface="urw-din"/>
              </a:rPr>
              <a:t>is supported:</a:t>
            </a:r>
          </a:p>
          <a:p>
            <a:pPr fontAlgn="base">
              <a:buFont typeface="+mj-lt"/>
              <a:buAutoNum type="arabicPeriod"/>
            </a:pPr>
            <a:r>
              <a:rPr lang="en-IN" sz="2000" b="1" dirty="0" smtClean="0">
                <a:latin typeface="urw-din"/>
              </a:rPr>
              <a:t> r</a:t>
            </a:r>
            <a:r>
              <a:rPr lang="en-IN" sz="2000" b="1" dirty="0">
                <a:latin typeface="urw-din"/>
              </a:rPr>
              <a:t>: </a:t>
            </a:r>
            <a:r>
              <a:rPr lang="en-IN" sz="2000" dirty="0">
                <a:latin typeface="urw-din"/>
              </a:rPr>
              <a:t>open an existing file for a read operation.</a:t>
            </a:r>
          </a:p>
          <a:p>
            <a:pPr fontAlgn="base">
              <a:buFont typeface="+mj-lt"/>
              <a:buAutoNum type="arabicPeriod"/>
            </a:pPr>
            <a:r>
              <a:rPr lang="en-IN" sz="2000" b="1" dirty="0" smtClean="0">
                <a:latin typeface="urw-din"/>
              </a:rPr>
              <a:t> w</a:t>
            </a:r>
            <a:r>
              <a:rPr lang="en-IN" sz="2000" b="1" dirty="0">
                <a:latin typeface="urw-din"/>
              </a:rPr>
              <a:t>:</a:t>
            </a:r>
            <a:r>
              <a:rPr lang="en-IN" sz="2000" dirty="0">
                <a:latin typeface="urw-din"/>
              </a:rPr>
              <a:t> open an existing file for a write operation. If the file already contains some data then it will be overridden but if the file is not present then it creates the file as well.</a:t>
            </a:r>
          </a:p>
          <a:p>
            <a:pPr fontAlgn="base">
              <a:buFont typeface="+mj-lt"/>
              <a:buAutoNum type="arabicPeriod"/>
            </a:pPr>
            <a:r>
              <a:rPr lang="en-IN" sz="2000" b="1" dirty="0" smtClean="0">
                <a:latin typeface="urw-din"/>
              </a:rPr>
              <a:t> a</a:t>
            </a:r>
            <a:r>
              <a:rPr lang="en-IN" sz="2000" b="1" dirty="0">
                <a:latin typeface="urw-din"/>
              </a:rPr>
              <a:t>:  </a:t>
            </a:r>
            <a:r>
              <a:rPr lang="en-IN" sz="2000" dirty="0">
                <a:latin typeface="urw-din"/>
              </a:rPr>
              <a:t>open an existing file for append operation. It won’t override existing data.</a:t>
            </a:r>
          </a:p>
          <a:p>
            <a:pPr fontAlgn="base">
              <a:buFont typeface="+mj-lt"/>
              <a:buAutoNum type="arabicPeriod"/>
            </a:pPr>
            <a:r>
              <a:rPr lang="en-IN" sz="2000" b="1" dirty="0">
                <a:latin typeface="urw-din"/>
              </a:rPr>
              <a:t> r+:</a:t>
            </a:r>
            <a:r>
              <a:rPr lang="en-IN" sz="2000" dirty="0">
                <a:latin typeface="urw-din"/>
              </a:rPr>
              <a:t>  To read and write data into the file. The previous data in the file will be overridden.</a:t>
            </a:r>
          </a:p>
          <a:p>
            <a:pPr fontAlgn="base">
              <a:buFont typeface="+mj-lt"/>
              <a:buAutoNum type="arabicPeriod"/>
            </a:pPr>
            <a:r>
              <a:rPr lang="en-IN" sz="2000" b="1" dirty="0" smtClean="0">
                <a:latin typeface="urw-din"/>
              </a:rPr>
              <a:t> w</a:t>
            </a:r>
            <a:r>
              <a:rPr lang="en-IN" sz="2000" b="1" dirty="0">
                <a:latin typeface="urw-din"/>
              </a:rPr>
              <a:t>+:</a:t>
            </a:r>
            <a:r>
              <a:rPr lang="en-IN" sz="2000" dirty="0">
                <a:latin typeface="urw-din"/>
              </a:rPr>
              <a:t> To write and read data. It will override existing data.</a:t>
            </a:r>
          </a:p>
          <a:p>
            <a:pPr fontAlgn="base">
              <a:buFont typeface="+mj-lt"/>
              <a:buAutoNum type="arabicPeriod"/>
            </a:pPr>
            <a:r>
              <a:rPr lang="en-IN" sz="2000" b="1" dirty="0" smtClean="0">
                <a:latin typeface="urw-din"/>
              </a:rPr>
              <a:t> a</a:t>
            </a:r>
            <a:r>
              <a:rPr lang="en-IN" sz="2000" b="1" dirty="0">
                <a:latin typeface="urw-din"/>
              </a:rPr>
              <a:t>+:</a:t>
            </a:r>
            <a:r>
              <a:rPr lang="en-IN" sz="2000" dirty="0">
                <a:latin typeface="urw-din"/>
              </a:rPr>
              <a:t> To append and read data from the file. It won’t override existing data</a:t>
            </a:r>
            <a:r>
              <a:rPr lang="en-IN" sz="2000" dirty="0" smtClean="0">
                <a:latin typeface="urw-din"/>
              </a:rPr>
              <a:t>.</a:t>
            </a:r>
            <a:endParaRPr lang="en-IN" sz="2000" dirty="0">
              <a:latin typeface="urw-din"/>
            </a:endParaRPr>
          </a:p>
        </p:txBody>
      </p:sp>
    </p:spTree>
    <p:extLst>
      <p:ext uri="{BB962C8B-B14F-4D97-AF65-F5344CB8AC3E}">
        <p14:creationId xmlns:p14="http://schemas.microsoft.com/office/powerpoint/2010/main" val="2408086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Files and Exceptions</a:t>
            </a:r>
            <a:endParaRPr lang="en-IN" dirty="0"/>
          </a:p>
        </p:txBody>
      </p:sp>
      <p:sp>
        <p:nvSpPr>
          <p:cNvPr id="2" name="Rectangle 1"/>
          <p:cNvSpPr/>
          <p:nvPr/>
        </p:nvSpPr>
        <p:spPr>
          <a:xfrm>
            <a:off x="1000836" y="1202730"/>
            <a:ext cx="6096000" cy="1477328"/>
          </a:xfrm>
          <a:prstGeom prst="rect">
            <a:avLst/>
          </a:prstGeom>
        </p:spPr>
        <p:txBody>
          <a:bodyPr>
            <a:spAutoFit/>
          </a:bodyPr>
          <a:lstStyle/>
          <a:p>
            <a:r>
              <a:rPr lang="en-IN" dirty="0"/>
              <a:t># a file named </a:t>
            </a:r>
            <a:r>
              <a:rPr lang="en-IN" dirty="0" smtClean="0"/>
              <a:t>“</a:t>
            </a:r>
            <a:r>
              <a:rPr lang="en-IN" dirty="0" err="1" smtClean="0"/>
              <a:t>mytext</a:t>
            </a:r>
            <a:r>
              <a:rPr lang="en-IN" dirty="0" smtClean="0"/>
              <a:t>", </a:t>
            </a:r>
            <a:r>
              <a:rPr lang="en-IN" dirty="0"/>
              <a:t>will be opened with the reading mode.</a:t>
            </a:r>
          </a:p>
          <a:p>
            <a:r>
              <a:rPr lang="en-IN" dirty="0"/>
              <a:t>file = open</a:t>
            </a:r>
            <a:r>
              <a:rPr lang="en-IN" dirty="0" smtClean="0"/>
              <a:t>(‘myfile.txt</a:t>
            </a:r>
            <a:r>
              <a:rPr lang="en-IN" dirty="0"/>
              <a:t>', 'r')</a:t>
            </a:r>
          </a:p>
          <a:p>
            <a:r>
              <a:rPr lang="en-IN" dirty="0"/>
              <a:t># This will print every line one by one in the file</a:t>
            </a:r>
          </a:p>
          <a:p>
            <a:r>
              <a:rPr lang="en-IN" dirty="0"/>
              <a:t>for each in file:</a:t>
            </a:r>
          </a:p>
          <a:p>
            <a:r>
              <a:rPr lang="en-IN" dirty="0"/>
              <a:t>	print (each)</a:t>
            </a:r>
          </a:p>
        </p:txBody>
      </p:sp>
      <p:sp>
        <p:nvSpPr>
          <p:cNvPr id="5" name="Rectangle 4"/>
          <p:cNvSpPr/>
          <p:nvPr/>
        </p:nvSpPr>
        <p:spPr>
          <a:xfrm>
            <a:off x="838199" y="3126030"/>
            <a:ext cx="11117239" cy="707886"/>
          </a:xfrm>
          <a:prstGeom prst="rect">
            <a:avLst/>
          </a:prstGeom>
        </p:spPr>
        <p:txBody>
          <a:bodyPr wrap="square">
            <a:spAutoFit/>
          </a:bodyPr>
          <a:lstStyle/>
          <a:p>
            <a:r>
              <a:rPr lang="en-IN" sz="2000" dirty="0">
                <a:latin typeface="urw-din"/>
              </a:rPr>
              <a:t>There is more than one way to read a file in Python. If you need to extract a string that contains all characters in the file then we can use </a:t>
            </a:r>
            <a:r>
              <a:rPr lang="en-IN" sz="2000" b="1" dirty="0" err="1">
                <a:latin typeface="urw-din"/>
              </a:rPr>
              <a:t>file.read</a:t>
            </a:r>
            <a:r>
              <a:rPr lang="en-IN" sz="2000" b="1" dirty="0">
                <a:latin typeface="urw-din"/>
              </a:rPr>
              <a:t>()</a:t>
            </a:r>
            <a:r>
              <a:rPr lang="en-IN" sz="2000" dirty="0">
                <a:latin typeface="urw-din"/>
              </a:rPr>
              <a:t>. The full code would work like this: </a:t>
            </a:r>
            <a:endParaRPr lang="en-IN" sz="2000" dirty="0"/>
          </a:p>
        </p:txBody>
      </p:sp>
      <p:sp>
        <p:nvSpPr>
          <p:cNvPr id="8" name="Rectangle 7"/>
          <p:cNvSpPr/>
          <p:nvPr/>
        </p:nvSpPr>
        <p:spPr>
          <a:xfrm>
            <a:off x="1000836" y="4279888"/>
            <a:ext cx="6096000" cy="923330"/>
          </a:xfrm>
          <a:prstGeom prst="rect">
            <a:avLst/>
          </a:prstGeom>
        </p:spPr>
        <p:txBody>
          <a:bodyPr>
            <a:spAutoFit/>
          </a:bodyPr>
          <a:lstStyle/>
          <a:p>
            <a:r>
              <a:rPr lang="en-IN" dirty="0"/>
              <a:t># Python code to illustrate read() mode</a:t>
            </a:r>
          </a:p>
          <a:p>
            <a:r>
              <a:rPr lang="en-IN" dirty="0"/>
              <a:t>file = open("file.txt", "r")</a:t>
            </a:r>
          </a:p>
          <a:p>
            <a:r>
              <a:rPr lang="en-IN" dirty="0"/>
              <a:t>print (</a:t>
            </a:r>
            <a:r>
              <a:rPr lang="en-IN" dirty="0" err="1"/>
              <a:t>file.read</a:t>
            </a:r>
            <a:r>
              <a:rPr lang="en-IN" dirty="0"/>
              <a:t>())</a:t>
            </a:r>
          </a:p>
        </p:txBody>
      </p:sp>
    </p:spTree>
    <p:extLst>
      <p:ext uri="{BB962C8B-B14F-4D97-AF65-F5344CB8AC3E}">
        <p14:creationId xmlns:p14="http://schemas.microsoft.com/office/powerpoint/2010/main" val="290587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Files and Exceptions</a:t>
            </a:r>
            <a:endParaRPr lang="en-IN" dirty="0"/>
          </a:p>
        </p:txBody>
      </p:sp>
      <p:sp>
        <p:nvSpPr>
          <p:cNvPr id="3" name="Rectangle 2"/>
          <p:cNvSpPr/>
          <p:nvPr/>
        </p:nvSpPr>
        <p:spPr>
          <a:xfrm>
            <a:off x="946244" y="1313934"/>
            <a:ext cx="10407555" cy="646331"/>
          </a:xfrm>
          <a:prstGeom prst="rect">
            <a:avLst/>
          </a:prstGeom>
        </p:spPr>
        <p:txBody>
          <a:bodyPr wrap="square">
            <a:spAutoFit/>
          </a:bodyPr>
          <a:lstStyle/>
          <a:p>
            <a:r>
              <a:rPr lang="en-IN" dirty="0">
                <a:latin typeface="urw-din"/>
              </a:rPr>
              <a:t>Another way to read a file is to call a certain number of characters like in the following code the interpreter will read the first five characters of stored data and return it as a string: </a:t>
            </a:r>
            <a:endParaRPr lang="en-IN" dirty="0"/>
          </a:p>
        </p:txBody>
      </p:sp>
      <p:sp>
        <p:nvSpPr>
          <p:cNvPr id="10" name="Rectangle 9"/>
          <p:cNvSpPr/>
          <p:nvPr/>
        </p:nvSpPr>
        <p:spPr>
          <a:xfrm>
            <a:off x="946244" y="2353185"/>
            <a:ext cx="6096000" cy="923330"/>
          </a:xfrm>
          <a:prstGeom prst="rect">
            <a:avLst/>
          </a:prstGeom>
        </p:spPr>
        <p:txBody>
          <a:bodyPr>
            <a:spAutoFit/>
          </a:bodyPr>
          <a:lstStyle/>
          <a:p>
            <a:r>
              <a:rPr lang="en-IN" dirty="0"/>
              <a:t># Python code to illustrate read() mode character wise</a:t>
            </a:r>
          </a:p>
          <a:p>
            <a:r>
              <a:rPr lang="en-IN" dirty="0"/>
              <a:t>file = open("file.txt", "r")</a:t>
            </a:r>
          </a:p>
          <a:p>
            <a:r>
              <a:rPr lang="en-IN" dirty="0"/>
              <a:t>print (</a:t>
            </a:r>
            <a:r>
              <a:rPr lang="en-IN" dirty="0" err="1"/>
              <a:t>file.read</a:t>
            </a:r>
            <a:r>
              <a:rPr lang="en-IN" dirty="0"/>
              <a:t>(5))</a:t>
            </a:r>
          </a:p>
        </p:txBody>
      </p:sp>
    </p:spTree>
    <p:extLst>
      <p:ext uri="{BB962C8B-B14F-4D97-AF65-F5344CB8AC3E}">
        <p14:creationId xmlns:p14="http://schemas.microsoft.com/office/powerpoint/2010/main" val="1921067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Files and Exceptions</a:t>
            </a:r>
            <a:endParaRPr lang="en-IN" dirty="0"/>
          </a:p>
        </p:txBody>
      </p:sp>
      <p:sp>
        <p:nvSpPr>
          <p:cNvPr id="2" name="Rectangle 1"/>
          <p:cNvSpPr/>
          <p:nvPr/>
        </p:nvSpPr>
        <p:spPr>
          <a:xfrm>
            <a:off x="838199" y="1245696"/>
            <a:ext cx="9847997" cy="954107"/>
          </a:xfrm>
          <a:prstGeom prst="rect">
            <a:avLst/>
          </a:prstGeom>
        </p:spPr>
        <p:txBody>
          <a:bodyPr wrap="square">
            <a:spAutoFit/>
          </a:bodyPr>
          <a:lstStyle/>
          <a:p>
            <a:pPr fontAlgn="base"/>
            <a:r>
              <a:rPr lang="en-IN" sz="2000" b="1" dirty="0">
                <a:latin typeface="urw-din"/>
              </a:rPr>
              <a:t>Creating a file using write() mode</a:t>
            </a:r>
          </a:p>
          <a:p>
            <a:pPr fontAlgn="base"/>
            <a:r>
              <a:rPr lang="en-IN" dirty="0">
                <a:latin typeface="urw-din"/>
              </a:rPr>
              <a:t>Let’s see how to create a file and how to write mode works, so in order to manipulate the file, write the following in your Python environment: </a:t>
            </a:r>
            <a:endParaRPr lang="en-IN" b="0" i="0" dirty="0">
              <a:effectLst/>
              <a:latin typeface="urw-din"/>
            </a:endParaRPr>
          </a:p>
        </p:txBody>
      </p:sp>
      <p:sp>
        <p:nvSpPr>
          <p:cNvPr id="5" name="Rectangle 4"/>
          <p:cNvSpPr/>
          <p:nvPr/>
        </p:nvSpPr>
        <p:spPr>
          <a:xfrm>
            <a:off x="838199" y="2512915"/>
            <a:ext cx="6096000" cy="1477328"/>
          </a:xfrm>
          <a:prstGeom prst="rect">
            <a:avLst/>
          </a:prstGeom>
        </p:spPr>
        <p:txBody>
          <a:bodyPr>
            <a:spAutoFit/>
          </a:bodyPr>
          <a:lstStyle/>
          <a:p>
            <a:r>
              <a:rPr lang="en-IN" dirty="0"/>
              <a:t># Python code to create a file</a:t>
            </a:r>
          </a:p>
          <a:p>
            <a:r>
              <a:rPr lang="en-IN" dirty="0"/>
              <a:t>file = open</a:t>
            </a:r>
            <a:r>
              <a:rPr lang="en-IN" dirty="0" smtClean="0"/>
              <a:t>(‘</a:t>
            </a:r>
            <a:r>
              <a:rPr lang="en-IN" dirty="0" err="1" smtClean="0"/>
              <a:t>myfile.txt</a:t>
            </a:r>
            <a:r>
              <a:rPr lang="en-IN" dirty="0" err="1"/>
              <a:t>','w</a:t>
            </a:r>
            <a:r>
              <a:rPr lang="en-IN" dirty="0"/>
              <a:t>')</a:t>
            </a:r>
          </a:p>
          <a:p>
            <a:r>
              <a:rPr lang="en-IN" dirty="0" err="1"/>
              <a:t>file.write</a:t>
            </a:r>
            <a:r>
              <a:rPr lang="en-IN" dirty="0"/>
              <a:t>("This is the write command")</a:t>
            </a:r>
          </a:p>
          <a:p>
            <a:r>
              <a:rPr lang="en-IN" dirty="0" err="1"/>
              <a:t>file.write</a:t>
            </a:r>
            <a:r>
              <a:rPr lang="en-IN" dirty="0"/>
              <a:t>("It allows us to write in a particular file")</a:t>
            </a:r>
          </a:p>
          <a:p>
            <a:r>
              <a:rPr lang="en-IN" dirty="0" err="1"/>
              <a:t>file.close</a:t>
            </a:r>
            <a:r>
              <a:rPr lang="en-IN" dirty="0"/>
              <a:t>()</a:t>
            </a:r>
          </a:p>
        </p:txBody>
      </p:sp>
    </p:spTree>
    <p:extLst>
      <p:ext uri="{BB962C8B-B14F-4D97-AF65-F5344CB8AC3E}">
        <p14:creationId xmlns:p14="http://schemas.microsoft.com/office/powerpoint/2010/main" val="1471793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Files and Exceptions</a:t>
            </a:r>
            <a:endParaRPr lang="en-IN" dirty="0"/>
          </a:p>
        </p:txBody>
      </p:sp>
      <p:sp>
        <p:nvSpPr>
          <p:cNvPr id="7" name="Rectangle 6"/>
          <p:cNvSpPr/>
          <p:nvPr/>
        </p:nvSpPr>
        <p:spPr>
          <a:xfrm>
            <a:off x="838199" y="2932683"/>
            <a:ext cx="6096000" cy="1200329"/>
          </a:xfrm>
          <a:prstGeom prst="rect">
            <a:avLst/>
          </a:prstGeom>
        </p:spPr>
        <p:txBody>
          <a:bodyPr>
            <a:spAutoFit/>
          </a:bodyPr>
          <a:lstStyle/>
          <a:p>
            <a:r>
              <a:rPr lang="en-IN" dirty="0"/>
              <a:t># Python code to illustrate append() mode</a:t>
            </a:r>
          </a:p>
          <a:p>
            <a:r>
              <a:rPr lang="en-IN" dirty="0"/>
              <a:t>file = open('geek.txt', 'a')</a:t>
            </a:r>
          </a:p>
          <a:p>
            <a:r>
              <a:rPr lang="en-IN" dirty="0" err="1"/>
              <a:t>file.write</a:t>
            </a:r>
            <a:r>
              <a:rPr lang="en-IN" dirty="0"/>
              <a:t>("This will add this line")</a:t>
            </a:r>
          </a:p>
          <a:p>
            <a:r>
              <a:rPr lang="en-IN" dirty="0" err="1"/>
              <a:t>file.close</a:t>
            </a:r>
            <a:r>
              <a:rPr lang="en-IN" dirty="0"/>
              <a:t>()</a:t>
            </a:r>
          </a:p>
        </p:txBody>
      </p:sp>
      <p:sp>
        <p:nvSpPr>
          <p:cNvPr id="9" name="Rectangle 8"/>
          <p:cNvSpPr/>
          <p:nvPr/>
        </p:nvSpPr>
        <p:spPr>
          <a:xfrm>
            <a:off x="838199" y="1525852"/>
            <a:ext cx="9847997" cy="954107"/>
          </a:xfrm>
          <a:prstGeom prst="rect">
            <a:avLst/>
          </a:prstGeom>
        </p:spPr>
        <p:txBody>
          <a:bodyPr wrap="square">
            <a:spAutoFit/>
          </a:bodyPr>
          <a:lstStyle/>
          <a:p>
            <a:pPr fontAlgn="base"/>
            <a:r>
              <a:rPr lang="en-IN" sz="2000" b="1" dirty="0">
                <a:latin typeface="urw-din"/>
              </a:rPr>
              <a:t>Creating a file using </a:t>
            </a:r>
            <a:r>
              <a:rPr lang="en-IN" sz="2000" b="1" dirty="0" smtClean="0">
                <a:latin typeface="urw-din"/>
              </a:rPr>
              <a:t>append() </a:t>
            </a:r>
            <a:r>
              <a:rPr lang="en-IN" sz="2000" b="1" dirty="0">
                <a:latin typeface="urw-din"/>
              </a:rPr>
              <a:t>mode</a:t>
            </a:r>
          </a:p>
          <a:p>
            <a:pPr fontAlgn="base"/>
            <a:r>
              <a:rPr lang="en-IN" dirty="0" smtClean="0">
                <a:latin typeface="urw-din"/>
              </a:rPr>
              <a:t>It is same as write mode but the previous content remains as it is and the new content appended at the end of the file</a:t>
            </a:r>
            <a:endParaRPr lang="en-IN" b="0" i="0" dirty="0">
              <a:effectLst/>
              <a:latin typeface="urw-din"/>
            </a:endParaRPr>
          </a:p>
        </p:txBody>
      </p:sp>
    </p:spTree>
    <p:extLst>
      <p:ext uri="{BB962C8B-B14F-4D97-AF65-F5344CB8AC3E}">
        <p14:creationId xmlns:p14="http://schemas.microsoft.com/office/powerpoint/2010/main" val="55867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52EA-FA76-9BF3-AE1A-071C9AB2C072}"/>
              </a:ext>
            </a:extLst>
          </p:cNvPr>
          <p:cNvSpPr>
            <a:spLocks noGrp="1"/>
          </p:cNvSpPr>
          <p:nvPr>
            <p:ph type="title"/>
          </p:nvPr>
        </p:nvSpPr>
        <p:spPr>
          <a:xfrm>
            <a:off x="1055913" y="121995"/>
            <a:ext cx="9916887" cy="609282"/>
          </a:xfrm>
        </p:spPr>
        <p:txBody>
          <a:bodyPr/>
          <a:lstStyle/>
          <a:p>
            <a:r>
              <a:rPr lang="en-IN" dirty="0"/>
              <a:t>Outline</a:t>
            </a:r>
          </a:p>
        </p:txBody>
      </p:sp>
      <p:sp>
        <p:nvSpPr>
          <p:cNvPr id="5" name="TextBox 4">
            <a:extLst>
              <a:ext uri="{FF2B5EF4-FFF2-40B4-BE49-F238E27FC236}">
                <a16:creationId xmlns:a16="http://schemas.microsoft.com/office/drawing/2014/main" id="{DF78460C-1079-169C-D0C1-214E34FB8F5F}"/>
              </a:ext>
            </a:extLst>
          </p:cNvPr>
          <p:cNvSpPr txBox="1"/>
          <p:nvPr/>
        </p:nvSpPr>
        <p:spPr>
          <a:xfrm>
            <a:off x="756559" y="1225033"/>
            <a:ext cx="6106884" cy="3831818"/>
          </a:xfrm>
          <a:prstGeom prst="rect">
            <a:avLst/>
          </a:prstGeom>
          <a:noFill/>
        </p:spPr>
        <p:txBody>
          <a:bodyPr wrap="square">
            <a:spAutoFit/>
          </a:bodyPr>
          <a:lstStyle/>
          <a:p>
            <a:pPr marL="285750" indent="-285750">
              <a:buFont typeface="Calibri" panose="020F0502020204030204" pitchFamily="34" charset="0"/>
              <a:buChar char="→"/>
            </a:pPr>
            <a:r>
              <a:rPr lang="en-US" sz="2400" dirty="0" smtClean="0">
                <a:effectLst/>
                <a:ea typeface="Times New Roman" panose="02020603050405020304" pitchFamily="18" charset="0"/>
              </a:rPr>
              <a:t>Functions</a:t>
            </a:r>
            <a:endParaRPr lang="en-US" sz="2400" dirty="0">
              <a:effectLst/>
              <a:ea typeface="Times New Roman" panose="02020603050405020304" pitchFamily="18" charset="0"/>
            </a:endParaRPr>
          </a:p>
          <a:p>
            <a:pPr marL="800100" lvl="1" indent="-342900">
              <a:spcAft>
                <a:spcPts val="600"/>
              </a:spcAft>
              <a:buFont typeface="Wingdings" panose="05000000000000000000" pitchFamily="2" charset="2"/>
              <a:buChar char="§"/>
            </a:pPr>
            <a:r>
              <a:rPr lang="en-US" sz="2000" dirty="0" smtClean="0">
                <a:solidFill>
                  <a:srgbClr val="0070C0"/>
                </a:solidFill>
                <a:ea typeface="Times New Roman" panose="02020603050405020304" pitchFamily="18" charset="0"/>
                <a:cs typeface="Times New Roman" panose="02020603050405020304" pitchFamily="18" charset="0"/>
              </a:rPr>
              <a:t>Creating Functions</a:t>
            </a:r>
          </a:p>
          <a:p>
            <a:pPr marL="800100" lvl="1" indent="-342900">
              <a:spcAft>
                <a:spcPts val="600"/>
              </a:spcAft>
              <a:buFont typeface="Wingdings" panose="05000000000000000000" pitchFamily="2" charset="2"/>
              <a:buChar char="§"/>
            </a:pPr>
            <a:r>
              <a:rPr lang="en-US" sz="2000" dirty="0" smtClean="0">
                <a:solidFill>
                  <a:srgbClr val="0070C0"/>
                </a:solidFill>
                <a:ea typeface="Times New Roman" panose="02020603050405020304" pitchFamily="18" charset="0"/>
                <a:cs typeface="Times New Roman" panose="02020603050405020304" pitchFamily="18" charset="0"/>
              </a:rPr>
              <a:t>Using </a:t>
            </a:r>
            <a:r>
              <a:rPr lang="en-US" sz="2000" dirty="0">
                <a:solidFill>
                  <a:srgbClr val="0070C0"/>
                </a:solidFill>
                <a:ea typeface="Times New Roman" panose="02020603050405020304" pitchFamily="18" charset="0"/>
                <a:cs typeface="Times New Roman" panose="02020603050405020304" pitchFamily="18" charset="0"/>
              </a:rPr>
              <a:t>Parameters and Return </a:t>
            </a:r>
            <a:r>
              <a:rPr lang="en-US" sz="2000" dirty="0" smtClean="0">
                <a:solidFill>
                  <a:srgbClr val="0070C0"/>
                </a:solidFill>
                <a:ea typeface="Times New Roman" panose="02020603050405020304" pitchFamily="18" charset="0"/>
                <a:cs typeface="Times New Roman" panose="02020603050405020304" pitchFamily="18" charset="0"/>
              </a:rPr>
              <a:t>Values</a:t>
            </a:r>
          </a:p>
          <a:p>
            <a:pPr marL="800100" lvl="1" indent="-342900">
              <a:spcAft>
                <a:spcPts val="600"/>
              </a:spcAft>
              <a:buFont typeface="Wingdings" panose="05000000000000000000" pitchFamily="2" charset="2"/>
              <a:buChar char="§"/>
            </a:pPr>
            <a:r>
              <a:rPr lang="en-US" sz="2000" dirty="0" smtClean="0">
                <a:solidFill>
                  <a:srgbClr val="0070C0"/>
                </a:solidFill>
                <a:ea typeface="Times New Roman" panose="02020603050405020304" pitchFamily="18" charset="0"/>
                <a:cs typeface="Times New Roman" panose="02020603050405020304" pitchFamily="18" charset="0"/>
              </a:rPr>
              <a:t>Using </a:t>
            </a:r>
            <a:r>
              <a:rPr lang="en-US" sz="2000" dirty="0">
                <a:solidFill>
                  <a:srgbClr val="0070C0"/>
                </a:solidFill>
                <a:ea typeface="Times New Roman" panose="02020603050405020304" pitchFamily="18" charset="0"/>
                <a:cs typeface="Times New Roman" panose="02020603050405020304" pitchFamily="18" charset="0"/>
              </a:rPr>
              <a:t>Keyword Arguments and Default Parameters </a:t>
            </a:r>
            <a:r>
              <a:rPr lang="en-US" sz="2000" dirty="0" smtClean="0">
                <a:solidFill>
                  <a:srgbClr val="0070C0"/>
                </a:solidFill>
                <a:ea typeface="Times New Roman" panose="02020603050405020304" pitchFamily="18" charset="0"/>
                <a:cs typeface="Times New Roman" panose="02020603050405020304" pitchFamily="18" charset="0"/>
              </a:rPr>
              <a:t>Values</a:t>
            </a:r>
          </a:p>
          <a:p>
            <a:pPr marL="800100" lvl="1" indent="-342900">
              <a:spcAft>
                <a:spcPts val="600"/>
              </a:spcAft>
              <a:buFont typeface="Wingdings" panose="05000000000000000000" pitchFamily="2" charset="2"/>
              <a:buChar char="§"/>
            </a:pPr>
            <a:r>
              <a:rPr lang="en-US" sz="2000" dirty="0" smtClean="0">
                <a:solidFill>
                  <a:srgbClr val="0070C0"/>
                </a:solidFill>
                <a:ea typeface="Times New Roman" panose="02020603050405020304" pitchFamily="18" charset="0"/>
                <a:cs typeface="Times New Roman" panose="02020603050405020304" pitchFamily="18" charset="0"/>
              </a:rPr>
              <a:t>Using </a:t>
            </a:r>
            <a:r>
              <a:rPr lang="en-US" sz="2000" dirty="0">
                <a:solidFill>
                  <a:srgbClr val="0070C0"/>
                </a:solidFill>
                <a:ea typeface="Times New Roman" panose="02020603050405020304" pitchFamily="18" charset="0"/>
                <a:cs typeface="Times New Roman" panose="02020603050405020304" pitchFamily="18" charset="0"/>
              </a:rPr>
              <a:t>Global Variables and Constants</a:t>
            </a:r>
          </a:p>
          <a:p>
            <a:pPr marL="342900" indent="-342900">
              <a:spcAft>
                <a:spcPts val="600"/>
              </a:spcAft>
              <a:buFont typeface="Calibri" panose="020F0502020204030204" pitchFamily="34" charset="0"/>
              <a:buChar char="→"/>
            </a:pPr>
            <a:r>
              <a:rPr lang="en-IN" sz="2400" dirty="0" smtClean="0"/>
              <a:t>Files and Exceptions</a:t>
            </a:r>
          </a:p>
          <a:p>
            <a:pPr marL="800100" lvl="1" indent="-342900">
              <a:spcAft>
                <a:spcPts val="600"/>
              </a:spcAft>
              <a:buFont typeface="Wingdings" panose="05000000000000000000" pitchFamily="2" charset="2"/>
              <a:buChar char="§"/>
            </a:pPr>
            <a:r>
              <a:rPr lang="en-US" sz="2000" dirty="0" smtClean="0">
                <a:solidFill>
                  <a:srgbClr val="0070C0"/>
                </a:solidFill>
                <a:cs typeface="Times New Roman" panose="02020603050405020304" pitchFamily="18" charset="0"/>
              </a:rPr>
              <a:t>Reading </a:t>
            </a:r>
            <a:r>
              <a:rPr lang="en-US" sz="2000" dirty="0">
                <a:solidFill>
                  <a:srgbClr val="0070C0"/>
                </a:solidFill>
                <a:cs typeface="Times New Roman" panose="02020603050405020304" pitchFamily="18" charset="0"/>
              </a:rPr>
              <a:t>from Text </a:t>
            </a:r>
            <a:r>
              <a:rPr lang="en-US" sz="2000" dirty="0" smtClean="0">
                <a:solidFill>
                  <a:srgbClr val="0070C0"/>
                </a:solidFill>
                <a:cs typeface="Times New Roman" panose="02020603050405020304" pitchFamily="18" charset="0"/>
              </a:rPr>
              <a:t>Files</a:t>
            </a:r>
          </a:p>
          <a:p>
            <a:pPr marL="800100" lvl="1" indent="-342900">
              <a:spcAft>
                <a:spcPts val="600"/>
              </a:spcAft>
              <a:buFont typeface="Wingdings" panose="05000000000000000000" pitchFamily="2" charset="2"/>
              <a:buChar char="§"/>
            </a:pPr>
            <a:r>
              <a:rPr lang="en-US" sz="2000" dirty="0" smtClean="0">
                <a:solidFill>
                  <a:srgbClr val="0070C0"/>
                </a:solidFill>
                <a:cs typeface="Times New Roman" panose="02020603050405020304" pitchFamily="18" charset="0"/>
              </a:rPr>
              <a:t>Writing </a:t>
            </a:r>
            <a:r>
              <a:rPr lang="en-US" sz="2000" dirty="0">
                <a:solidFill>
                  <a:srgbClr val="0070C0"/>
                </a:solidFill>
                <a:cs typeface="Times New Roman" panose="02020603050405020304" pitchFamily="18" charset="0"/>
              </a:rPr>
              <a:t>to Text </a:t>
            </a:r>
            <a:r>
              <a:rPr lang="en-US" sz="2000" dirty="0" smtClean="0">
                <a:solidFill>
                  <a:srgbClr val="0070C0"/>
                </a:solidFill>
                <a:cs typeface="Times New Roman" panose="02020603050405020304" pitchFamily="18" charset="0"/>
              </a:rPr>
              <a:t>Files</a:t>
            </a:r>
          </a:p>
          <a:p>
            <a:pPr marL="800100" lvl="1" indent="-342900">
              <a:spcAft>
                <a:spcPts val="600"/>
              </a:spcAft>
              <a:buFont typeface="Wingdings" panose="05000000000000000000" pitchFamily="2" charset="2"/>
              <a:buChar char="§"/>
            </a:pPr>
            <a:r>
              <a:rPr lang="en-US" sz="2000" dirty="0" smtClean="0">
                <a:solidFill>
                  <a:srgbClr val="0070C0"/>
                </a:solidFill>
                <a:cs typeface="Times New Roman" panose="02020603050405020304" pitchFamily="18" charset="0"/>
              </a:rPr>
              <a:t>Handling </a:t>
            </a:r>
            <a:r>
              <a:rPr lang="en-US" sz="2000" dirty="0">
                <a:solidFill>
                  <a:srgbClr val="0070C0"/>
                </a:solidFill>
                <a:cs typeface="Times New Roman" panose="02020603050405020304" pitchFamily="18" charset="0"/>
              </a:rPr>
              <a:t>Exceptions</a:t>
            </a:r>
            <a:endParaRPr lang="en-IN" sz="2000" dirty="0">
              <a:solidFill>
                <a:srgbClr val="0070C0"/>
              </a:solidFill>
              <a:cs typeface="Times New Roman" panose="02020603050405020304" pitchFamily="18" charset="0"/>
            </a:endParaRPr>
          </a:p>
        </p:txBody>
      </p:sp>
    </p:spTree>
    <p:extLst>
      <p:ext uri="{BB962C8B-B14F-4D97-AF65-F5344CB8AC3E}">
        <p14:creationId xmlns:p14="http://schemas.microsoft.com/office/powerpoint/2010/main" val="17769882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Files and Exceptions</a:t>
            </a:r>
            <a:endParaRPr lang="en-IN" dirty="0"/>
          </a:p>
        </p:txBody>
      </p:sp>
      <p:sp>
        <p:nvSpPr>
          <p:cNvPr id="2" name="Rectangle 2"/>
          <p:cNvSpPr>
            <a:spLocks noChangeArrowheads="1"/>
          </p:cNvSpPr>
          <p:nvPr/>
        </p:nvSpPr>
        <p:spPr bwMode="auto">
          <a:xfrm>
            <a:off x="545910" y="1266063"/>
            <a:ext cx="10807890" cy="2428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lvl="0" eaLnBrk="0" fontAlgn="base" hangingPunct="0">
              <a:spcBef>
                <a:spcPct val="0"/>
              </a:spcBef>
              <a:spcAft>
                <a:spcPct val="0"/>
              </a:spcAft>
            </a:pPr>
            <a:r>
              <a:rPr lang="en-IN" sz="2800" b="1" dirty="0"/>
              <a:t>There are also various other commands in file handling that is used to handle various tasks like: </a:t>
            </a:r>
            <a:endParaRPr kumimoji="0" lang="en-US" altLang="en-US" sz="3600" b="1" i="0" u="none" strike="noStrike" cap="none" normalizeH="0" baseline="0" dirty="0" smtClean="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effectLst/>
                <a:latin typeface="Consolas" panose="020B0609020204030204" pitchFamily="49" charset="0"/>
              </a:rPr>
              <a:t>rstrip</a:t>
            </a:r>
            <a:r>
              <a:rPr kumimoji="0" lang="en-US" altLang="en-US" sz="2400" b="0" i="0" u="none" strike="noStrike" cap="none" normalizeH="0" baseline="0" dirty="0" smtClean="0">
                <a:ln>
                  <a:noFill/>
                </a:ln>
                <a:effectLst/>
                <a:latin typeface="Consolas" panose="020B0609020204030204" pitchFamily="49" charset="0"/>
              </a:rPr>
              <a:t>(): This function strips each line of a file off spaces from the right-hand side.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effectLst/>
                <a:latin typeface="Consolas" panose="020B0609020204030204" pitchFamily="49" charset="0"/>
              </a:rPr>
              <a:t>lstrip</a:t>
            </a:r>
            <a:r>
              <a:rPr kumimoji="0" lang="en-US" altLang="en-US" sz="2400" b="0" i="0" u="none" strike="noStrike" cap="none" normalizeH="0" baseline="0" dirty="0" smtClean="0">
                <a:ln>
                  <a:noFill/>
                </a:ln>
                <a:effectLst/>
                <a:latin typeface="Consolas" panose="020B0609020204030204" pitchFamily="49" charset="0"/>
              </a:rPr>
              <a:t>(): This function strips each line of a file off spaces from the left-hand side.</a:t>
            </a:r>
            <a:r>
              <a:rPr kumimoji="0" lang="en-US" altLang="en-US" sz="2000" b="0" i="0" u="none" strike="noStrike" cap="none" normalizeH="0" baseline="0" dirty="0" smtClean="0">
                <a:ln>
                  <a:noFill/>
                </a:ln>
                <a:effectLst/>
              </a:rPr>
              <a:t> </a:t>
            </a:r>
            <a:endParaRPr kumimoji="0" lang="en-US" altLang="en-US" sz="36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1064914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Files and Exceptions</a:t>
            </a:r>
            <a:endParaRPr lang="en-IN" dirty="0"/>
          </a:p>
        </p:txBody>
      </p:sp>
      <p:sp>
        <p:nvSpPr>
          <p:cNvPr id="3" name="Rectangle 2"/>
          <p:cNvSpPr/>
          <p:nvPr/>
        </p:nvSpPr>
        <p:spPr>
          <a:xfrm>
            <a:off x="838200" y="1165825"/>
            <a:ext cx="10515600" cy="707886"/>
          </a:xfrm>
          <a:prstGeom prst="rect">
            <a:avLst/>
          </a:prstGeom>
        </p:spPr>
        <p:txBody>
          <a:bodyPr wrap="square">
            <a:spAutoFit/>
          </a:bodyPr>
          <a:lstStyle/>
          <a:p>
            <a:pPr fontAlgn="base"/>
            <a:r>
              <a:rPr lang="en-IN" sz="2000" b="1" dirty="0">
                <a:latin typeface="urw-din"/>
              </a:rPr>
              <a:t>Using write along with the with() function</a:t>
            </a:r>
          </a:p>
          <a:p>
            <a:pPr fontAlgn="base"/>
            <a:r>
              <a:rPr lang="en-IN" sz="2000" dirty="0">
                <a:latin typeface="urw-din"/>
              </a:rPr>
              <a:t>We can also use the write function along with the  with() function: </a:t>
            </a:r>
            <a:endParaRPr lang="en-IN" sz="2000" b="0" i="0" dirty="0">
              <a:effectLst/>
              <a:latin typeface="urw-din"/>
            </a:endParaRPr>
          </a:p>
        </p:txBody>
      </p:sp>
      <p:sp>
        <p:nvSpPr>
          <p:cNvPr id="7" name="Rectangle 6"/>
          <p:cNvSpPr/>
          <p:nvPr/>
        </p:nvSpPr>
        <p:spPr>
          <a:xfrm>
            <a:off x="838200" y="2107721"/>
            <a:ext cx="6096000" cy="923330"/>
          </a:xfrm>
          <a:prstGeom prst="rect">
            <a:avLst/>
          </a:prstGeom>
        </p:spPr>
        <p:txBody>
          <a:bodyPr>
            <a:spAutoFit/>
          </a:bodyPr>
          <a:lstStyle/>
          <a:p>
            <a:r>
              <a:rPr lang="en-IN" dirty="0"/>
              <a:t># Python code to illustrate with() </a:t>
            </a:r>
            <a:r>
              <a:rPr lang="en-IN" dirty="0" err="1"/>
              <a:t>alongwith</a:t>
            </a:r>
            <a:r>
              <a:rPr lang="en-IN" dirty="0"/>
              <a:t> write()</a:t>
            </a:r>
          </a:p>
          <a:p>
            <a:r>
              <a:rPr lang="en-IN" dirty="0"/>
              <a:t>with open("file.txt", "w") as f:</a:t>
            </a:r>
          </a:p>
          <a:p>
            <a:r>
              <a:rPr lang="en-IN" dirty="0"/>
              <a:t>	</a:t>
            </a:r>
            <a:r>
              <a:rPr lang="en-IN" dirty="0" err="1"/>
              <a:t>f.write</a:t>
            </a:r>
            <a:r>
              <a:rPr lang="en-IN" dirty="0"/>
              <a:t>("Hello World!!!")</a:t>
            </a:r>
          </a:p>
        </p:txBody>
      </p:sp>
      <p:sp>
        <p:nvSpPr>
          <p:cNvPr id="8" name="Rectangle 7"/>
          <p:cNvSpPr/>
          <p:nvPr/>
        </p:nvSpPr>
        <p:spPr>
          <a:xfrm>
            <a:off x="700585" y="3400015"/>
            <a:ext cx="11050137" cy="923330"/>
          </a:xfrm>
          <a:prstGeom prst="rect">
            <a:avLst/>
          </a:prstGeom>
        </p:spPr>
        <p:txBody>
          <a:bodyPr wrap="square">
            <a:spAutoFit/>
          </a:bodyPr>
          <a:lstStyle/>
          <a:p>
            <a:pPr fontAlgn="base"/>
            <a:r>
              <a:rPr lang="en-IN" b="1" dirty="0">
                <a:latin typeface="urw-din"/>
              </a:rPr>
              <a:t>split() using file handling</a:t>
            </a:r>
          </a:p>
          <a:p>
            <a:pPr fontAlgn="base"/>
            <a:r>
              <a:rPr lang="en-IN" dirty="0">
                <a:latin typeface="urw-din"/>
              </a:rPr>
              <a:t>We can also split lines using file handling in Python. This splits the variable when space is encountered. You can also split using any characters as we wish. Here is the code:</a:t>
            </a:r>
            <a:endParaRPr lang="en-IN" b="0" i="0" dirty="0">
              <a:effectLst/>
              <a:latin typeface="urw-din"/>
            </a:endParaRPr>
          </a:p>
        </p:txBody>
      </p:sp>
      <p:sp>
        <p:nvSpPr>
          <p:cNvPr id="9" name="Rectangle 8"/>
          <p:cNvSpPr/>
          <p:nvPr/>
        </p:nvSpPr>
        <p:spPr>
          <a:xfrm>
            <a:off x="700585" y="4557355"/>
            <a:ext cx="6096000" cy="1754326"/>
          </a:xfrm>
          <a:prstGeom prst="rect">
            <a:avLst/>
          </a:prstGeom>
        </p:spPr>
        <p:txBody>
          <a:bodyPr>
            <a:spAutoFit/>
          </a:bodyPr>
          <a:lstStyle/>
          <a:p>
            <a:r>
              <a:rPr lang="en-IN" dirty="0"/>
              <a:t># Python code to illustrate split() function</a:t>
            </a:r>
          </a:p>
          <a:p>
            <a:r>
              <a:rPr lang="en-IN" dirty="0"/>
              <a:t>with open("</a:t>
            </a:r>
            <a:r>
              <a:rPr lang="en-IN" dirty="0" err="1"/>
              <a:t>file.text</a:t>
            </a:r>
            <a:r>
              <a:rPr lang="en-IN" dirty="0"/>
              <a:t>", "r") as file:</a:t>
            </a:r>
          </a:p>
          <a:p>
            <a:r>
              <a:rPr lang="en-IN" dirty="0"/>
              <a:t>	data = </a:t>
            </a:r>
            <a:r>
              <a:rPr lang="en-IN" dirty="0" err="1"/>
              <a:t>file.readlines</a:t>
            </a:r>
            <a:r>
              <a:rPr lang="en-IN" dirty="0"/>
              <a:t>()</a:t>
            </a:r>
          </a:p>
          <a:p>
            <a:r>
              <a:rPr lang="en-IN" dirty="0"/>
              <a:t>	for line in data:</a:t>
            </a:r>
          </a:p>
          <a:p>
            <a:r>
              <a:rPr lang="en-IN" dirty="0"/>
              <a:t>		word = </a:t>
            </a:r>
            <a:r>
              <a:rPr lang="en-IN" dirty="0" err="1"/>
              <a:t>line.split</a:t>
            </a:r>
            <a:r>
              <a:rPr lang="en-IN" dirty="0"/>
              <a:t>()</a:t>
            </a:r>
          </a:p>
          <a:p>
            <a:r>
              <a:rPr lang="en-IN" dirty="0"/>
              <a:t>		print (word)</a:t>
            </a:r>
          </a:p>
        </p:txBody>
      </p:sp>
    </p:spTree>
    <p:extLst>
      <p:ext uri="{BB962C8B-B14F-4D97-AF65-F5344CB8AC3E}">
        <p14:creationId xmlns:p14="http://schemas.microsoft.com/office/powerpoint/2010/main" val="1066523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Exceptions</a:t>
            </a:r>
            <a:endParaRPr lang="en-IN" dirty="0"/>
          </a:p>
        </p:txBody>
      </p:sp>
      <p:sp>
        <p:nvSpPr>
          <p:cNvPr id="5" name="Rectangle 4"/>
          <p:cNvSpPr/>
          <p:nvPr/>
        </p:nvSpPr>
        <p:spPr>
          <a:xfrm>
            <a:off x="673289" y="1161787"/>
            <a:ext cx="10449635" cy="1323439"/>
          </a:xfrm>
          <a:prstGeom prst="rect">
            <a:avLst/>
          </a:prstGeom>
        </p:spPr>
        <p:txBody>
          <a:bodyPr wrap="square">
            <a:spAutoFit/>
          </a:bodyPr>
          <a:lstStyle/>
          <a:p>
            <a:pPr algn="just"/>
            <a:r>
              <a:rPr lang="en-IN" sz="2000" dirty="0">
                <a:latin typeface="urw-din"/>
              </a:rPr>
              <a:t>Error in Python can be of two types i.e. </a:t>
            </a:r>
            <a:r>
              <a:rPr lang="en-IN" sz="2000" u="sng" dirty="0">
                <a:latin typeface="urw-din"/>
              </a:rPr>
              <a:t>Syntax errors and Exceptions</a:t>
            </a:r>
            <a:r>
              <a:rPr lang="en-IN" sz="2000" dirty="0">
                <a:latin typeface="urw-din"/>
              </a:rPr>
              <a:t>. Errors are the problems in a program due to which the program will stop the execution. On the other hand, exceptions are raised when some internal events occur which changes the normal flow of the program. </a:t>
            </a:r>
            <a:endParaRPr lang="en-IN" sz="2000" dirty="0"/>
          </a:p>
        </p:txBody>
      </p:sp>
      <p:sp>
        <p:nvSpPr>
          <p:cNvPr id="6" name="Rectangle 5"/>
          <p:cNvSpPr/>
          <p:nvPr/>
        </p:nvSpPr>
        <p:spPr>
          <a:xfrm>
            <a:off x="673289" y="2890255"/>
            <a:ext cx="10258568" cy="923330"/>
          </a:xfrm>
          <a:prstGeom prst="rect">
            <a:avLst/>
          </a:prstGeom>
        </p:spPr>
        <p:txBody>
          <a:bodyPr wrap="square">
            <a:spAutoFit/>
          </a:bodyPr>
          <a:lstStyle/>
          <a:p>
            <a:pPr algn="just" fontAlgn="base"/>
            <a:r>
              <a:rPr lang="en-IN" b="1" dirty="0">
                <a:latin typeface="urw-din"/>
              </a:rPr>
              <a:t>Difference between Syntax Error and Exceptions</a:t>
            </a:r>
          </a:p>
          <a:p>
            <a:pPr algn="just" fontAlgn="base"/>
            <a:r>
              <a:rPr lang="en-IN" b="1" dirty="0">
                <a:latin typeface="urw-din"/>
              </a:rPr>
              <a:t>Syntax Error:</a:t>
            </a:r>
            <a:r>
              <a:rPr lang="en-IN" dirty="0">
                <a:latin typeface="urw-din"/>
              </a:rPr>
              <a:t> As the name suggests this error is caused by the wrong syntax in the code. It leads to the termination of the program. </a:t>
            </a:r>
            <a:endParaRPr lang="en-IN" b="0" i="0" dirty="0">
              <a:effectLst/>
              <a:latin typeface="urw-din"/>
            </a:endParaRPr>
          </a:p>
        </p:txBody>
      </p:sp>
      <p:sp>
        <p:nvSpPr>
          <p:cNvPr id="10" name="Rectangle 9"/>
          <p:cNvSpPr/>
          <p:nvPr/>
        </p:nvSpPr>
        <p:spPr>
          <a:xfrm>
            <a:off x="673289" y="3941887"/>
            <a:ext cx="6096000" cy="2031325"/>
          </a:xfrm>
          <a:prstGeom prst="rect">
            <a:avLst/>
          </a:prstGeom>
        </p:spPr>
        <p:txBody>
          <a:bodyPr>
            <a:spAutoFit/>
          </a:bodyPr>
          <a:lstStyle/>
          <a:p>
            <a:r>
              <a:rPr lang="en-IN" dirty="0"/>
              <a:t># initialize the amount variable</a:t>
            </a:r>
          </a:p>
          <a:p>
            <a:r>
              <a:rPr lang="en-IN" dirty="0"/>
              <a:t>amount = 10000</a:t>
            </a:r>
          </a:p>
          <a:p>
            <a:endParaRPr lang="en-IN" dirty="0"/>
          </a:p>
          <a:p>
            <a:r>
              <a:rPr lang="en-IN" dirty="0"/>
              <a:t># check that You are eligible to</a:t>
            </a:r>
          </a:p>
          <a:p>
            <a:r>
              <a:rPr lang="en-IN" dirty="0"/>
              <a:t># purchase </a:t>
            </a:r>
            <a:r>
              <a:rPr lang="en-IN" dirty="0" err="1"/>
              <a:t>Dsa</a:t>
            </a:r>
            <a:r>
              <a:rPr lang="en-IN" dirty="0"/>
              <a:t> Self Paced or not</a:t>
            </a:r>
          </a:p>
          <a:p>
            <a:r>
              <a:rPr lang="en-IN" dirty="0"/>
              <a:t>if(amount &gt; 2999)</a:t>
            </a:r>
          </a:p>
          <a:p>
            <a:r>
              <a:rPr lang="en-IN" dirty="0"/>
              <a:t>print("You are eligible to purchase </a:t>
            </a:r>
            <a:r>
              <a:rPr lang="en-IN" dirty="0" err="1"/>
              <a:t>Dsa</a:t>
            </a:r>
            <a:r>
              <a:rPr lang="en-IN" dirty="0"/>
              <a:t> Self Paced")</a:t>
            </a:r>
          </a:p>
        </p:txBody>
      </p:sp>
      <p:pic>
        <p:nvPicPr>
          <p:cNvPr id="9219" name="Picture 3" descr="https://media.geeksforgeeks.org/wp-content/uploads/20200616141640/python_syntax1.png"/>
          <p:cNvPicPr>
            <a:picLocks noChangeAspect="1" noChangeArrowheads="1"/>
          </p:cNvPicPr>
          <p:nvPr/>
        </p:nvPicPr>
        <p:blipFill rotWithShape="1">
          <a:blip r:embed="rId2">
            <a:extLst>
              <a:ext uri="{28A0092B-C50C-407E-A947-70E740481C1C}">
                <a14:useLocalDpi xmlns:a14="http://schemas.microsoft.com/office/drawing/2010/main" val="0"/>
              </a:ext>
            </a:extLst>
          </a:blip>
          <a:srcRect r="17037"/>
          <a:stretch/>
        </p:blipFill>
        <p:spPr bwMode="auto">
          <a:xfrm>
            <a:off x="5324902" y="4218614"/>
            <a:ext cx="6371230" cy="133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23131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Exceptions</a:t>
            </a:r>
            <a:endParaRPr lang="en-IN" dirty="0"/>
          </a:p>
        </p:txBody>
      </p:sp>
      <p:sp>
        <p:nvSpPr>
          <p:cNvPr id="3" name="Rectangle 2"/>
          <p:cNvSpPr/>
          <p:nvPr/>
        </p:nvSpPr>
        <p:spPr>
          <a:xfrm>
            <a:off x="715370" y="1040979"/>
            <a:ext cx="11185478" cy="923330"/>
          </a:xfrm>
          <a:prstGeom prst="rect">
            <a:avLst/>
          </a:prstGeom>
        </p:spPr>
        <p:txBody>
          <a:bodyPr wrap="square">
            <a:spAutoFit/>
          </a:bodyPr>
          <a:lstStyle/>
          <a:p>
            <a:r>
              <a:rPr lang="en-IN" b="1" dirty="0">
                <a:latin typeface="urw-din"/>
              </a:rPr>
              <a:t>Exceptions:</a:t>
            </a:r>
            <a:r>
              <a:rPr lang="en-IN" dirty="0">
                <a:latin typeface="urw-din"/>
              </a:rPr>
              <a:t> Exceptions are raised when the program is syntactically correct, but the code resulted in an error. This error does not stop the execution of the program, however, it changes the normal flow of the program.</a:t>
            </a:r>
            <a:endParaRPr lang="en-IN" dirty="0"/>
          </a:p>
        </p:txBody>
      </p:sp>
      <p:sp>
        <p:nvSpPr>
          <p:cNvPr id="4" name="Rectangle 3"/>
          <p:cNvSpPr/>
          <p:nvPr/>
        </p:nvSpPr>
        <p:spPr>
          <a:xfrm>
            <a:off x="715370" y="2248530"/>
            <a:ext cx="6096000" cy="1754326"/>
          </a:xfrm>
          <a:prstGeom prst="rect">
            <a:avLst/>
          </a:prstGeom>
        </p:spPr>
        <p:txBody>
          <a:bodyPr>
            <a:spAutoFit/>
          </a:bodyPr>
          <a:lstStyle/>
          <a:p>
            <a:r>
              <a:rPr lang="en-IN" dirty="0"/>
              <a:t># initialize the amount variable</a:t>
            </a:r>
          </a:p>
          <a:p>
            <a:r>
              <a:rPr lang="en-IN" dirty="0"/>
              <a:t>marks = 10000</a:t>
            </a:r>
          </a:p>
          <a:p>
            <a:endParaRPr lang="en-IN" dirty="0"/>
          </a:p>
          <a:p>
            <a:r>
              <a:rPr lang="en-IN" dirty="0"/>
              <a:t># perform division with 0</a:t>
            </a:r>
          </a:p>
          <a:p>
            <a:r>
              <a:rPr lang="en-IN" dirty="0"/>
              <a:t>a = marks / 0</a:t>
            </a:r>
          </a:p>
          <a:p>
            <a:r>
              <a:rPr lang="en-IN" dirty="0"/>
              <a:t>print(a)</a:t>
            </a:r>
          </a:p>
        </p:txBody>
      </p:sp>
      <p:pic>
        <p:nvPicPr>
          <p:cNvPr id="10243" name="Picture 3" descr="https://media.geeksforgeeks.org/wp-content/uploads/20200616143535/zerodivi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737" y="4287077"/>
            <a:ext cx="10806824" cy="1472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532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Exceptions</a:t>
            </a:r>
            <a:endParaRPr lang="en-IN" dirty="0"/>
          </a:p>
        </p:txBody>
      </p:sp>
      <p:sp>
        <p:nvSpPr>
          <p:cNvPr id="5" name="Rectangle 4"/>
          <p:cNvSpPr/>
          <p:nvPr/>
        </p:nvSpPr>
        <p:spPr>
          <a:xfrm>
            <a:off x="838200" y="941401"/>
            <a:ext cx="10830636" cy="5078313"/>
          </a:xfrm>
          <a:prstGeom prst="rect">
            <a:avLst/>
          </a:prstGeom>
        </p:spPr>
        <p:txBody>
          <a:bodyPr wrap="square">
            <a:spAutoFit/>
          </a:bodyPr>
          <a:lstStyle/>
          <a:p>
            <a:pPr algn="just" fontAlgn="base"/>
            <a:r>
              <a:rPr lang="en-IN" b="1" dirty="0">
                <a:latin typeface="urw-din"/>
              </a:rPr>
              <a:t>Try and Except Statement – Catching Exceptions</a:t>
            </a:r>
          </a:p>
          <a:p>
            <a:pPr algn="just" fontAlgn="base"/>
            <a:r>
              <a:rPr lang="en-IN" dirty="0">
                <a:latin typeface="urw-din"/>
              </a:rPr>
              <a:t>Try and except statements are used to catch and handle exceptions in Python. Statements that can raise exceptions are kept inside the try clause and the statements that handle the exception are written inside except clause</a:t>
            </a:r>
            <a:r>
              <a:rPr lang="en-IN" dirty="0" smtClean="0">
                <a:latin typeface="urw-din"/>
              </a:rPr>
              <a:t>.</a:t>
            </a:r>
          </a:p>
          <a:p>
            <a:pPr algn="just" fontAlgn="base"/>
            <a:endParaRPr lang="en-IN" dirty="0" smtClean="0">
              <a:latin typeface="urw-din"/>
            </a:endParaRPr>
          </a:p>
          <a:p>
            <a:pPr algn="just" fontAlgn="base"/>
            <a:r>
              <a:rPr lang="en-IN" dirty="0">
                <a:latin typeface="urw-din"/>
              </a:rPr>
              <a:t># Python program to handle simple runtime error</a:t>
            </a:r>
          </a:p>
          <a:p>
            <a:pPr algn="just" fontAlgn="base"/>
            <a:r>
              <a:rPr lang="en-IN" dirty="0">
                <a:latin typeface="urw-din"/>
              </a:rPr>
              <a:t>#Python 3</a:t>
            </a:r>
          </a:p>
          <a:p>
            <a:pPr algn="just" fontAlgn="base"/>
            <a:endParaRPr lang="en-IN" dirty="0">
              <a:latin typeface="urw-din"/>
            </a:endParaRPr>
          </a:p>
          <a:p>
            <a:pPr algn="just" fontAlgn="base"/>
            <a:r>
              <a:rPr lang="en-IN" dirty="0">
                <a:latin typeface="urw-din"/>
              </a:rPr>
              <a:t>a = [1, 2, 3]</a:t>
            </a:r>
          </a:p>
          <a:p>
            <a:pPr algn="just" fontAlgn="base"/>
            <a:r>
              <a:rPr lang="en-IN" dirty="0">
                <a:latin typeface="urw-din"/>
              </a:rPr>
              <a:t>try:</a:t>
            </a:r>
          </a:p>
          <a:p>
            <a:pPr algn="just" fontAlgn="base"/>
            <a:r>
              <a:rPr lang="en-IN" dirty="0">
                <a:latin typeface="urw-din"/>
              </a:rPr>
              <a:t>	print ("Second element = %d" %(a[1]))</a:t>
            </a:r>
          </a:p>
          <a:p>
            <a:pPr algn="just" fontAlgn="base"/>
            <a:endParaRPr lang="en-IN" dirty="0">
              <a:latin typeface="urw-din"/>
            </a:endParaRPr>
          </a:p>
          <a:p>
            <a:pPr algn="just" fontAlgn="base"/>
            <a:r>
              <a:rPr lang="en-IN" dirty="0">
                <a:latin typeface="urw-din"/>
              </a:rPr>
              <a:t>	# Throws error since there are only 3 elements in array</a:t>
            </a:r>
          </a:p>
          <a:p>
            <a:pPr algn="just" fontAlgn="base"/>
            <a:r>
              <a:rPr lang="en-IN" dirty="0">
                <a:latin typeface="urw-din"/>
              </a:rPr>
              <a:t>	print ("Fourth element = %d" %(a[3]))</a:t>
            </a:r>
          </a:p>
          <a:p>
            <a:pPr algn="just" fontAlgn="base"/>
            <a:endParaRPr lang="en-IN" dirty="0">
              <a:latin typeface="urw-din"/>
            </a:endParaRPr>
          </a:p>
          <a:p>
            <a:pPr algn="just" fontAlgn="base"/>
            <a:r>
              <a:rPr lang="en-IN" dirty="0">
                <a:latin typeface="urw-din"/>
              </a:rPr>
              <a:t>except:</a:t>
            </a:r>
          </a:p>
          <a:p>
            <a:pPr algn="just" fontAlgn="base"/>
            <a:r>
              <a:rPr lang="en-IN" dirty="0">
                <a:latin typeface="urw-din"/>
              </a:rPr>
              <a:t>	print ("An error occurred")</a:t>
            </a:r>
          </a:p>
          <a:p>
            <a:pPr algn="just" fontAlgn="base"/>
            <a:endParaRPr lang="en-IN" b="0" i="0" dirty="0">
              <a:effectLst/>
              <a:latin typeface="urw-din"/>
            </a:endParaRPr>
          </a:p>
        </p:txBody>
      </p:sp>
      <p:sp>
        <p:nvSpPr>
          <p:cNvPr id="6" name="Rectangle 2"/>
          <p:cNvSpPr>
            <a:spLocks noChangeArrowheads="1"/>
          </p:cNvSpPr>
          <p:nvPr/>
        </p:nvSpPr>
        <p:spPr bwMode="auto">
          <a:xfrm>
            <a:off x="8967629" y="3951931"/>
            <a:ext cx="2131994" cy="859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effectLst/>
                <a:latin typeface="Consolas" panose="020B0609020204030204" pitchFamily="49"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Consolas" panose="020B0609020204030204" pitchFamily="49" charset="0"/>
              </a:rPr>
              <a:t>Second element =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Consolas" panose="020B0609020204030204" pitchFamily="49" charset="0"/>
              </a:rPr>
              <a:t>An error occurred</a:t>
            </a:r>
            <a:r>
              <a:rPr kumimoji="0" lang="en-US" altLang="en-US" sz="1400" b="0" i="0" u="none" strike="noStrike" cap="none" normalizeH="0" baseline="0" dirty="0" smtClean="0">
                <a:ln>
                  <a:noFill/>
                </a:ln>
                <a:effectLst/>
              </a:rPr>
              <a:t> </a:t>
            </a:r>
            <a:endParaRPr kumimoji="0" lang="en-US" altLang="en-US" sz="24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40990947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Exceptions</a:t>
            </a:r>
            <a:endParaRPr lang="en-IN" dirty="0"/>
          </a:p>
        </p:txBody>
      </p:sp>
      <p:sp>
        <p:nvSpPr>
          <p:cNvPr id="3" name="Rectangle 2"/>
          <p:cNvSpPr/>
          <p:nvPr/>
        </p:nvSpPr>
        <p:spPr>
          <a:xfrm>
            <a:off x="696034" y="1561111"/>
            <a:ext cx="11641541" cy="3693319"/>
          </a:xfrm>
          <a:prstGeom prst="rect">
            <a:avLst/>
          </a:prstGeom>
        </p:spPr>
        <p:txBody>
          <a:bodyPr wrap="square">
            <a:spAutoFit/>
          </a:bodyPr>
          <a:lstStyle/>
          <a:p>
            <a:r>
              <a:rPr lang="en-IN" dirty="0"/>
              <a:t># Program to handle multiple errors with one</a:t>
            </a:r>
          </a:p>
          <a:p>
            <a:r>
              <a:rPr lang="en-IN" dirty="0"/>
              <a:t># except statement</a:t>
            </a:r>
          </a:p>
          <a:p>
            <a:r>
              <a:rPr lang="en-IN" dirty="0"/>
              <a:t># Python 3</a:t>
            </a:r>
          </a:p>
          <a:p>
            <a:endParaRPr lang="en-IN" dirty="0"/>
          </a:p>
          <a:p>
            <a:r>
              <a:rPr lang="en-IN" dirty="0" err="1"/>
              <a:t>def</a:t>
            </a:r>
            <a:r>
              <a:rPr lang="en-IN" dirty="0"/>
              <a:t> fun(a):</a:t>
            </a:r>
          </a:p>
          <a:p>
            <a:r>
              <a:rPr lang="en-IN" dirty="0"/>
              <a:t>	if a &lt; 4:</a:t>
            </a:r>
          </a:p>
          <a:p>
            <a:endParaRPr lang="en-IN" dirty="0"/>
          </a:p>
          <a:p>
            <a:r>
              <a:rPr lang="en-IN" dirty="0"/>
              <a:t>		# throws </a:t>
            </a:r>
            <a:r>
              <a:rPr lang="en-IN" dirty="0" err="1"/>
              <a:t>ZeroDivisionError</a:t>
            </a:r>
            <a:r>
              <a:rPr lang="en-IN" dirty="0"/>
              <a:t> for a = 3</a:t>
            </a:r>
          </a:p>
          <a:p>
            <a:r>
              <a:rPr lang="en-IN" dirty="0"/>
              <a:t>		b = a/(a-3)</a:t>
            </a:r>
          </a:p>
          <a:p>
            <a:endParaRPr lang="en-IN" dirty="0"/>
          </a:p>
          <a:p>
            <a:r>
              <a:rPr lang="en-IN" dirty="0"/>
              <a:t>	# throws </a:t>
            </a:r>
            <a:r>
              <a:rPr lang="en-IN" dirty="0" err="1"/>
              <a:t>NameError</a:t>
            </a:r>
            <a:r>
              <a:rPr lang="en-IN" dirty="0"/>
              <a:t> if a &gt;= 4</a:t>
            </a:r>
          </a:p>
          <a:p>
            <a:r>
              <a:rPr lang="en-IN" dirty="0"/>
              <a:t>	print("Value of b = ", b)</a:t>
            </a:r>
          </a:p>
          <a:p>
            <a:r>
              <a:rPr lang="en-IN" dirty="0"/>
              <a:t>	</a:t>
            </a:r>
          </a:p>
        </p:txBody>
      </p:sp>
      <p:sp>
        <p:nvSpPr>
          <p:cNvPr id="4" name="Rectangle 3"/>
          <p:cNvSpPr/>
          <p:nvPr/>
        </p:nvSpPr>
        <p:spPr>
          <a:xfrm>
            <a:off x="6516804" y="1561111"/>
            <a:ext cx="6096000" cy="2862322"/>
          </a:xfrm>
          <a:prstGeom prst="rect">
            <a:avLst/>
          </a:prstGeom>
        </p:spPr>
        <p:txBody>
          <a:bodyPr>
            <a:spAutoFit/>
          </a:bodyPr>
          <a:lstStyle/>
          <a:p>
            <a:r>
              <a:rPr lang="en-IN" dirty="0"/>
              <a:t>try:</a:t>
            </a:r>
          </a:p>
          <a:p>
            <a:r>
              <a:rPr lang="en-IN" dirty="0"/>
              <a:t>	fun(3)</a:t>
            </a:r>
          </a:p>
          <a:p>
            <a:r>
              <a:rPr lang="en-IN" dirty="0"/>
              <a:t>	fun(5)</a:t>
            </a:r>
          </a:p>
          <a:p>
            <a:endParaRPr lang="en-IN" dirty="0"/>
          </a:p>
          <a:p>
            <a:r>
              <a:rPr lang="en-IN" dirty="0"/>
              <a:t># note that braces () are necessary here for</a:t>
            </a:r>
          </a:p>
          <a:p>
            <a:r>
              <a:rPr lang="en-IN" dirty="0"/>
              <a:t># multiple exceptions</a:t>
            </a:r>
          </a:p>
          <a:p>
            <a:r>
              <a:rPr lang="en-IN" dirty="0"/>
              <a:t>except </a:t>
            </a:r>
            <a:r>
              <a:rPr lang="en-IN" dirty="0" err="1"/>
              <a:t>ZeroDivisionError</a:t>
            </a:r>
            <a:r>
              <a:rPr lang="en-IN" dirty="0"/>
              <a:t>:</a:t>
            </a:r>
          </a:p>
          <a:p>
            <a:r>
              <a:rPr lang="en-IN" dirty="0"/>
              <a:t>	print("</a:t>
            </a:r>
            <a:r>
              <a:rPr lang="en-IN" dirty="0" err="1"/>
              <a:t>ZeroDivisionError</a:t>
            </a:r>
            <a:r>
              <a:rPr lang="en-IN" dirty="0"/>
              <a:t> Occurred and Handled")</a:t>
            </a:r>
          </a:p>
          <a:p>
            <a:r>
              <a:rPr lang="en-IN" dirty="0"/>
              <a:t>except </a:t>
            </a:r>
            <a:r>
              <a:rPr lang="en-IN" dirty="0" err="1"/>
              <a:t>NameError</a:t>
            </a:r>
            <a:r>
              <a:rPr lang="en-IN" dirty="0"/>
              <a:t>:</a:t>
            </a:r>
          </a:p>
          <a:p>
            <a:r>
              <a:rPr lang="en-IN" dirty="0"/>
              <a:t>	print("</a:t>
            </a:r>
            <a:r>
              <a:rPr lang="en-IN" dirty="0" err="1"/>
              <a:t>NameError</a:t>
            </a:r>
            <a:r>
              <a:rPr lang="en-IN" dirty="0"/>
              <a:t> Occurred and Handled")</a:t>
            </a:r>
          </a:p>
        </p:txBody>
      </p:sp>
      <p:sp>
        <p:nvSpPr>
          <p:cNvPr id="7" name="Rectangle 6"/>
          <p:cNvSpPr/>
          <p:nvPr/>
        </p:nvSpPr>
        <p:spPr>
          <a:xfrm>
            <a:off x="838200" y="974268"/>
            <a:ext cx="5371983" cy="461665"/>
          </a:xfrm>
          <a:prstGeom prst="rect">
            <a:avLst/>
          </a:prstGeom>
        </p:spPr>
        <p:txBody>
          <a:bodyPr wrap="none">
            <a:spAutoFit/>
          </a:bodyPr>
          <a:lstStyle/>
          <a:p>
            <a:r>
              <a:rPr lang="en-IN" sz="2400" dirty="0">
                <a:latin typeface="urw-din"/>
              </a:rPr>
              <a:t> Catching specific exception in Python</a:t>
            </a:r>
            <a:endParaRPr lang="en-IN" sz="2400" dirty="0"/>
          </a:p>
        </p:txBody>
      </p:sp>
      <p:sp>
        <p:nvSpPr>
          <p:cNvPr id="8" name="Rectangle 7"/>
          <p:cNvSpPr/>
          <p:nvPr/>
        </p:nvSpPr>
        <p:spPr>
          <a:xfrm>
            <a:off x="2734102" y="5548785"/>
            <a:ext cx="6096000" cy="646331"/>
          </a:xfrm>
          <a:prstGeom prst="rect">
            <a:avLst/>
          </a:prstGeom>
        </p:spPr>
        <p:txBody>
          <a:bodyPr>
            <a:spAutoFit/>
          </a:bodyPr>
          <a:lstStyle/>
          <a:p>
            <a:r>
              <a:rPr lang="en-IN" dirty="0">
                <a:latin typeface="urw-din"/>
              </a:rPr>
              <a:t>The output above is so because as soon as python tries to access the value of b, </a:t>
            </a:r>
            <a:r>
              <a:rPr lang="en-IN" dirty="0" err="1">
                <a:latin typeface="urw-din"/>
              </a:rPr>
              <a:t>NameError</a:t>
            </a:r>
            <a:r>
              <a:rPr lang="en-IN" dirty="0">
                <a:latin typeface="urw-din"/>
              </a:rPr>
              <a:t> occurs. </a:t>
            </a:r>
            <a:endParaRPr lang="en-IN" dirty="0"/>
          </a:p>
        </p:txBody>
      </p:sp>
    </p:spTree>
    <p:extLst>
      <p:ext uri="{BB962C8B-B14F-4D97-AF65-F5344CB8AC3E}">
        <p14:creationId xmlns:p14="http://schemas.microsoft.com/office/powerpoint/2010/main" val="29780612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Exceptions</a:t>
            </a:r>
            <a:endParaRPr lang="en-IN" dirty="0"/>
          </a:p>
        </p:txBody>
      </p:sp>
      <p:sp>
        <p:nvSpPr>
          <p:cNvPr id="5" name="Rectangle 4"/>
          <p:cNvSpPr/>
          <p:nvPr/>
        </p:nvSpPr>
        <p:spPr>
          <a:xfrm>
            <a:off x="727880" y="1148139"/>
            <a:ext cx="10790829" cy="923330"/>
          </a:xfrm>
          <a:prstGeom prst="rect">
            <a:avLst/>
          </a:prstGeom>
        </p:spPr>
        <p:txBody>
          <a:bodyPr wrap="square">
            <a:spAutoFit/>
          </a:bodyPr>
          <a:lstStyle/>
          <a:p>
            <a:pPr algn="just" fontAlgn="base"/>
            <a:r>
              <a:rPr lang="en-IN" b="1" dirty="0">
                <a:latin typeface="urw-din"/>
              </a:rPr>
              <a:t>Try with Else Clause</a:t>
            </a:r>
          </a:p>
          <a:p>
            <a:pPr algn="just" fontAlgn="base"/>
            <a:r>
              <a:rPr lang="en-IN" dirty="0">
                <a:latin typeface="urw-din"/>
              </a:rPr>
              <a:t>In python, you can also use the else clause on the try-except block which must be present after all the except clauses. The code enters the else block only if the try clause does not raise an exception.</a:t>
            </a:r>
            <a:endParaRPr lang="en-IN" b="0" i="0" dirty="0">
              <a:effectLst/>
              <a:latin typeface="urw-din"/>
            </a:endParaRPr>
          </a:p>
        </p:txBody>
      </p:sp>
      <p:sp>
        <p:nvSpPr>
          <p:cNvPr id="6" name="Rectangle 5"/>
          <p:cNvSpPr/>
          <p:nvPr/>
        </p:nvSpPr>
        <p:spPr>
          <a:xfrm>
            <a:off x="838200" y="2194468"/>
            <a:ext cx="6096000" cy="3970318"/>
          </a:xfrm>
          <a:prstGeom prst="rect">
            <a:avLst/>
          </a:prstGeom>
        </p:spPr>
        <p:txBody>
          <a:bodyPr>
            <a:spAutoFit/>
          </a:bodyPr>
          <a:lstStyle/>
          <a:p>
            <a:r>
              <a:rPr lang="en-IN" dirty="0"/>
              <a:t># Program to depict else clause with try-except</a:t>
            </a:r>
          </a:p>
          <a:p>
            <a:r>
              <a:rPr lang="en-IN" dirty="0"/>
              <a:t># Python 3</a:t>
            </a:r>
          </a:p>
          <a:p>
            <a:r>
              <a:rPr lang="en-IN" dirty="0"/>
              <a:t># Function which returns a/b</a:t>
            </a:r>
          </a:p>
          <a:p>
            <a:r>
              <a:rPr lang="en-IN" dirty="0" err="1"/>
              <a:t>def</a:t>
            </a:r>
            <a:r>
              <a:rPr lang="en-IN" dirty="0"/>
              <a:t> </a:t>
            </a:r>
            <a:r>
              <a:rPr lang="en-IN" dirty="0" err="1"/>
              <a:t>AbyB</a:t>
            </a:r>
            <a:r>
              <a:rPr lang="en-IN" dirty="0"/>
              <a:t>(a , b):</a:t>
            </a:r>
          </a:p>
          <a:p>
            <a:r>
              <a:rPr lang="en-IN" dirty="0"/>
              <a:t>	try:</a:t>
            </a:r>
          </a:p>
          <a:p>
            <a:r>
              <a:rPr lang="en-IN" dirty="0"/>
              <a:t>		c = ((</a:t>
            </a:r>
            <a:r>
              <a:rPr lang="en-IN" dirty="0" err="1"/>
              <a:t>a+b</a:t>
            </a:r>
            <a:r>
              <a:rPr lang="en-IN" dirty="0"/>
              <a:t>) / (a-b))</a:t>
            </a:r>
          </a:p>
          <a:p>
            <a:r>
              <a:rPr lang="en-IN" dirty="0"/>
              <a:t>	except </a:t>
            </a:r>
            <a:r>
              <a:rPr lang="en-IN" dirty="0" err="1"/>
              <a:t>ZeroDivisionError</a:t>
            </a:r>
            <a:r>
              <a:rPr lang="en-IN" dirty="0"/>
              <a:t>:</a:t>
            </a:r>
          </a:p>
          <a:p>
            <a:r>
              <a:rPr lang="en-IN" dirty="0"/>
              <a:t>		print ("a/b result in 0")</a:t>
            </a:r>
          </a:p>
          <a:p>
            <a:r>
              <a:rPr lang="en-IN" dirty="0"/>
              <a:t>	else:</a:t>
            </a:r>
          </a:p>
          <a:p>
            <a:r>
              <a:rPr lang="en-IN" dirty="0"/>
              <a:t>		print (c)</a:t>
            </a:r>
          </a:p>
          <a:p>
            <a:endParaRPr lang="en-IN" dirty="0"/>
          </a:p>
          <a:p>
            <a:r>
              <a:rPr lang="en-IN" dirty="0"/>
              <a:t># Driver program to test above function</a:t>
            </a:r>
          </a:p>
          <a:p>
            <a:r>
              <a:rPr lang="en-IN" dirty="0" err="1"/>
              <a:t>AbyB</a:t>
            </a:r>
            <a:r>
              <a:rPr lang="en-IN" dirty="0"/>
              <a:t>(2.0, 3.0)</a:t>
            </a:r>
          </a:p>
          <a:p>
            <a:r>
              <a:rPr lang="en-IN" dirty="0" err="1"/>
              <a:t>AbyB</a:t>
            </a:r>
            <a:r>
              <a:rPr lang="en-IN" dirty="0"/>
              <a:t>(3.0, 3.0)</a:t>
            </a:r>
          </a:p>
        </p:txBody>
      </p:sp>
      <p:sp>
        <p:nvSpPr>
          <p:cNvPr id="9" name="Rectangle 2"/>
          <p:cNvSpPr>
            <a:spLocks noChangeArrowheads="1"/>
          </p:cNvSpPr>
          <p:nvPr/>
        </p:nvSpPr>
        <p:spPr bwMode="auto">
          <a:xfrm>
            <a:off x="7588155" y="3705168"/>
            <a:ext cx="2659382" cy="674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effectLst/>
                <a:latin typeface="Consolas" panose="020B0609020204030204" pitchFamily="49"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effectLst/>
                <a:latin typeface="Consolas" panose="020B0609020204030204" pitchFamily="49" charset="0"/>
              </a:rPr>
              <a:t>-5.0 a/b result in 0 </a:t>
            </a:r>
            <a:endParaRPr kumimoji="0" lang="en-US" altLang="en-US" sz="28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7947618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Exceptions</a:t>
            </a:r>
            <a:endParaRPr lang="en-IN" dirty="0"/>
          </a:p>
        </p:txBody>
      </p:sp>
      <p:sp>
        <p:nvSpPr>
          <p:cNvPr id="3" name="Rectangle 2"/>
          <p:cNvSpPr/>
          <p:nvPr/>
        </p:nvSpPr>
        <p:spPr>
          <a:xfrm>
            <a:off x="973540" y="1066252"/>
            <a:ext cx="10380259" cy="1200329"/>
          </a:xfrm>
          <a:prstGeom prst="rect">
            <a:avLst/>
          </a:prstGeom>
        </p:spPr>
        <p:txBody>
          <a:bodyPr wrap="square">
            <a:spAutoFit/>
          </a:bodyPr>
          <a:lstStyle/>
          <a:p>
            <a:pPr algn="just" fontAlgn="base"/>
            <a:r>
              <a:rPr lang="en-IN" b="1" dirty="0">
                <a:latin typeface="urw-din"/>
              </a:rPr>
              <a:t>Finally Keyword in Python</a:t>
            </a:r>
          </a:p>
          <a:p>
            <a:pPr algn="just" fontAlgn="base"/>
            <a:r>
              <a:rPr lang="en-IN" dirty="0">
                <a:latin typeface="urw-din"/>
              </a:rPr>
              <a:t>Python provides a keyword </a:t>
            </a:r>
            <a:r>
              <a:rPr lang="en-IN" u="sng" dirty="0">
                <a:latin typeface="urw-din"/>
              </a:rPr>
              <a:t>finally</a:t>
            </a:r>
            <a:r>
              <a:rPr lang="en-IN" dirty="0">
                <a:latin typeface="urw-din"/>
              </a:rPr>
              <a:t>, which is always executed after the try and except blocks. The final block always executes after normal termination of try block or after try block terminates due to some exception.</a:t>
            </a:r>
            <a:endParaRPr lang="en-IN" b="0" i="0" dirty="0">
              <a:effectLst/>
              <a:latin typeface="urw-din"/>
            </a:endParaRPr>
          </a:p>
        </p:txBody>
      </p:sp>
      <p:sp>
        <p:nvSpPr>
          <p:cNvPr id="4" name="Rectangle 3"/>
          <p:cNvSpPr/>
          <p:nvPr/>
        </p:nvSpPr>
        <p:spPr>
          <a:xfrm>
            <a:off x="838200" y="2266581"/>
            <a:ext cx="6096000" cy="4247317"/>
          </a:xfrm>
          <a:prstGeom prst="rect">
            <a:avLst/>
          </a:prstGeom>
        </p:spPr>
        <p:txBody>
          <a:bodyPr>
            <a:spAutoFit/>
          </a:bodyPr>
          <a:lstStyle/>
          <a:p>
            <a:r>
              <a:rPr lang="en-IN" dirty="0"/>
              <a:t># Python program to demonstrate finally</a:t>
            </a:r>
          </a:p>
          <a:p>
            <a:endParaRPr lang="en-IN" dirty="0"/>
          </a:p>
          <a:p>
            <a:r>
              <a:rPr lang="en-IN" dirty="0"/>
              <a:t># No exception </a:t>
            </a:r>
            <a:r>
              <a:rPr lang="en-IN" dirty="0" err="1"/>
              <a:t>Exception</a:t>
            </a:r>
            <a:r>
              <a:rPr lang="en-IN" dirty="0"/>
              <a:t> raised in try block</a:t>
            </a:r>
          </a:p>
          <a:p>
            <a:r>
              <a:rPr lang="en-IN" dirty="0"/>
              <a:t>try:</a:t>
            </a:r>
          </a:p>
          <a:p>
            <a:r>
              <a:rPr lang="en-IN" dirty="0"/>
              <a:t>	k = 5//0 # raises divide by zero exception.</a:t>
            </a:r>
          </a:p>
          <a:p>
            <a:r>
              <a:rPr lang="en-IN" dirty="0"/>
              <a:t>	print(k)</a:t>
            </a:r>
          </a:p>
          <a:p>
            <a:endParaRPr lang="en-IN" dirty="0"/>
          </a:p>
          <a:p>
            <a:r>
              <a:rPr lang="en-IN" dirty="0"/>
              <a:t># handles </a:t>
            </a:r>
            <a:r>
              <a:rPr lang="en-IN" dirty="0" err="1"/>
              <a:t>zerodivision</a:t>
            </a:r>
            <a:r>
              <a:rPr lang="en-IN" dirty="0"/>
              <a:t> exception</a:t>
            </a:r>
          </a:p>
          <a:p>
            <a:r>
              <a:rPr lang="en-IN" dirty="0"/>
              <a:t>except </a:t>
            </a:r>
            <a:r>
              <a:rPr lang="en-IN" dirty="0" err="1"/>
              <a:t>ZeroDivisionError</a:t>
            </a:r>
            <a:r>
              <a:rPr lang="en-IN" dirty="0"/>
              <a:t>:</a:t>
            </a:r>
          </a:p>
          <a:p>
            <a:r>
              <a:rPr lang="en-IN" dirty="0"/>
              <a:t>	print("Can't divide by zero")</a:t>
            </a:r>
          </a:p>
          <a:p>
            <a:endParaRPr lang="en-IN" dirty="0"/>
          </a:p>
          <a:p>
            <a:r>
              <a:rPr lang="en-IN" dirty="0"/>
              <a:t>finally:</a:t>
            </a:r>
          </a:p>
          <a:p>
            <a:r>
              <a:rPr lang="en-IN" dirty="0"/>
              <a:t>	# this block is always executed</a:t>
            </a:r>
          </a:p>
          <a:p>
            <a:r>
              <a:rPr lang="en-IN" dirty="0"/>
              <a:t>	# regardless of exception generation.</a:t>
            </a:r>
          </a:p>
          <a:p>
            <a:r>
              <a:rPr lang="en-IN" dirty="0"/>
              <a:t>	print('This is always executed')</a:t>
            </a:r>
          </a:p>
        </p:txBody>
      </p:sp>
      <p:sp>
        <p:nvSpPr>
          <p:cNvPr id="7" name="Rectangle 2"/>
          <p:cNvSpPr>
            <a:spLocks noChangeArrowheads="1"/>
          </p:cNvSpPr>
          <p:nvPr/>
        </p:nvSpPr>
        <p:spPr bwMode="auto">
          <a:xfrm>
            <a:off x="7583536" y="4051687"/>
            <a:ext cx="2620910" cy="95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effectLst/>
                <a:latin typeface="Consolas" panose="020B0609020204030204" pitchFamily="49"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Consolas" panose="020B0609020204030204" pitchFamily="49" charset="0"/>
              </a:rPr>
              <a:t>Can't divide by zero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Consolas" panose="020B0609020204030204" pitchFamily="49" charset="0"/>
              </a:rPr>
              <a:t>This is always executed</a:t>
            </a:r>
            <a:r>
              <a:rPr kumimoji="0" lang="en-US" altLang="en-US" sz="1400" b="0" i="0" u="none" strike="noStrike" cap="none" normalizeH="0" baseline="0" dirty="0" smtClean="0">
                <a:ln>
                  <a:noFill/>
                </a:ln>
                <a:effectLst/>
              </a:rPr>
              <a:t> </a:t>
            </a:r>
            <a:endParaRPr kumimoji="0" lang="en-US" altLang="en-US" sz="24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15488422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Exceptions</a:t>
            </a:r>
            <a:endParaRPr lang="en-IN" dirty="0"/>
          </a:p>
        </p:txBody>
      </p:sp>
      <p:sp>
        <p:nvSpPr>
          <p:cNvPr id="5" name="Rectangle 4"/>
          <p:cNvSpPr/>
          <p:nvPr/>
        </p:nvSpPr>
        <p:spPr>
          <a:xfrm>
            <a:off x="838199" y="900457"/>
            <a:ext cx="11130887" cy="1200329"/>
          </a:xfrm>
          <a:prstGeom prst="rect">
            <a:avLst/>
          </a:prstGeom>
        </p:spPr>
        <p:txBody>
          <a:bodyPr wrap="square">
            <a:spAutoFit/>
          </a:bodyPr>
          <a:lstStyle/>
          <a:p>
            <a:pPr algn="just" fontAlgn="base"/>
            <a:r>
              <a:rPr lang="en-IN" b="1" dirty="0">
                <a:latin typeface="urw-din"/>
              </a:rPr>
              <a:t>Raising Exception</a:t>
            </a:r>
          </a:p>
          <a:p>
            <a:pPr algn="just" fontAlgn="base"/>
            <a:r>
              <a:rPr lang="en-IN" dirty="0">
                <a:latin typeface="urw-din"/>
              </a:rPr>
              <a:t>The </a:t>
            </a:r>
            <a:r>
              <a:rPr lang="en-IN" u="sng" dirty="0">
                <a:latin typeface="urw-din"/>
              </a:rPr>
              <a:t>raise statement</a:t>
            </a:r>
            <a:r>
              <a:rPr lang="en-IN" dirty="0">
                <a:latin typeface="urw-din"/>
              </a:rPr>
              <a:t> allows the programmer to force a specific exception to occur. The sole argument in raise indicates the exception to be raised. This must be either an exception instance or an exception class (a class that derives from Exception).</a:t>
            </a:r>
            <a:endParaRPr lang="en-IN" b="0" i="0" dirty="0">
              <a:effectLst/>
              <a:latin typeface="urw-din"/>
            </a:endParaRPr>
          </a:p>
        </p:txBody>
      </p:sp>
      <p:sp>
        <p:nvSpPr>
          <p:cNvPr id="6" name="Rectangle 5"/>
          <p:cNvSpPr/>
          <p:nvPr/>
        </p:nvSpPr>
        <p:spPr>
          <a:xfrm>
            <a:off x="1861781" y="2340920"/>
            <a:ext cx="6096000" cy="2308324"/>
          </a:xfrm>
          <a:prstGeom prst="rect">
            <a:avLst/>
          </a:prstGeom>
        </p:spPr>
        <p:txBody>
          <a:bodyPr>
            <a:spAutoFit/>
          </a:bodyPr>
          <a:lstStyle/>
          <a:p>
            <a:r>
              <a:rPr lang="en-IN" dirty="0"/>
              <a:t># Program to depict Raising Exception</a:t>
            </a:r>
          </a:p>
          <a:p>
            <a:endParaRPr lang="en-IN" dirty="0"/>
          </a:p>
          <a:p>
            <a:r>
              <a:rPr lang="en-IN" dirty="0"/>
              <a:t>try:</a:t>
            </a:r>
          </a:p>
          <a:p>
            <a:r>
              <a:rPr lang="en-IN" dirty="0"/>
              <a:t>	raise </a:t>
            </a:r>
            <a:r>
              <a:rPr lang="en-IN" dirty="0" err="1"/>
              <a:t>NameError</a:t>
            </a:r>
            <a:r>
              <a:rPr lang="en-IN" dirty="0"/>
              <a:t>("Hi there") # Raise Error</a:t>
            </a:r>
          </a:p>
          <a:p>
            <a:r>
              <a:rPr lang="en-IN" dirty="0"/>
              <a:t>except </a:t>
            </a:r>
            <a:r>
              <a:rPr lang="en-IN" dirty="0" err="1"/>
              <a:t>NameError</a:t>
            </a:r>
            <a:r>
              <a:rPr lang="en-IN" dirty="0"/>
              <a:t>:</a:t>
            </a:r>
          </a:p>
          <a:p>
            <a:r>
              <a:rPr lang="en-IN" dirty="0"/>
              <a:t>	print ("An exception")</a:t>
            </a:r>
          </a:p>
          <a:p>
            <a:r>
              <a:rPr lang="en-IN" dirty="0"/>
              <a:t>	raise # To determine whether the exception </a:t>
            </a:r>
            <a:r>
              <a:rPr lang="en-IN" dirty="0" smtClean="0"/>
              <a:t>was raised </a:t>
            </a:r>
            <a:r>
              <a:rPr lang="en-IN" dirty="0"/>
              <a:t>or not</a:t>
            </a:r>
          </a:p>
        </p:txBody>
      </p:sp>
      <p:sp>
        <p:nvSpPr>
          <p:cNvPr id="8" name="Rectangle 2"/>
          <p:cNvSpPr>
            <a:spLocks noChangeArrowheads="1"/>
          </p:cNvSpPr>
          <p:nvPr/>
        </p:nvSpPr>
        <p:spPr bwMode="auto">
          <a:xfrm>
            <a:off x="2582268" y="4889378"/>
            <a:ext cx="7233314" cy="1320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effectLst/>
                <a:latin typeface="Consolas" panose="020B0609020204030204" pitchFamily="49" charset="0"/>
              </a:rPr>
              <a:t>Traceback</a:t>
            </a:r>
            <a:r>
              <a:rPr kumimoji="0" lang="en-US" altLang="en-US" sz="2000" b="0" i="0" u="none" strike="noStrike" cap="none" normalizeH="0" baseline="0" dirty="0" smtClean="0">
                <a:ln>
                  <a:noFill/>
                </a:ln>
                <a:effectLst/>
                <a:latin typeface="Consolas" panose="020B0609020204030204" pitchFamily="49" charset="0"/>
              </a:rPr>
              <a:t> (most recent call last): File "/home/d6ec14ca595b97bff8d8034bbf212a9f.py", line 5, in &lt;module&gt; raise </a:t>
            </a:r>
            <a:r>
              <a:rPr kumimoji="0" lang="en-US" altLang="en-US" sz="2000" b="0" i="0" u="none" strike="noStrike" cap="none" normalizeH="0" baseline="0" dirty="0" err="1" smtClean="0">
                <a:ln>
                  <a:noFill/>
                </a:ln>
                <a:effectLst/>
                <a:latin typeface="Consolas" panose="020B0609020204030204" pitchFamily="49" charset="0"/>
              </a:rPr>
              <a:t>NameError</a:t>
            </a:r>
            <a:r>
              <a:rPr kumimoji="0" lang="en-US" altLang="en-US" sz="2000" b="0" i="0" u="none" strike="noStrike" cap="none" normalizeH="0" baseline="0" dirty="0" smtClean="0">
                <a:ln>
                  <a:noFill/>
                </a:ln>
                <a:effectLst/>
                <a:latin typeface="Consolas" panose="020B0609020204030204" pitchFamily="49" charset="0"/>
              </a:rPr>
              <a:t>("Hi there") # Raise Error </a:t>
            </a:r>
            <a:r>
              <a:rPr kumimoji="0" lang="en-US" altLang="en-US" sz="2000" b="0" i="0" u="none" strike="noStrike" cap="none" normalizeH="0" baseline="0" dirty="0" err="1" smtClean="0">
                <a:ln>
                  <a:noFill/>
                </a:ln>
                <a:effectLst/>
                <a:latin typeface="Consolas" panose="020B0609020204030204" pitchFamily="49" charset="0"/>
              </a:rPr>
              <a:t>NameError</a:t>
            </a:r>
            <a:r>
              <a:rPr kumimoji="0" lang="en-US" altLang="en-US" sz="2000" b="0" i="0" u="none" strike="noStrike" cap="none" normalizeH="0" baseline="0" dirty="0" smtClean="0">
                <a:ln>
                  <a:noFill/>
                </a:ln>
                <a:effectLst/>
                <a:latin typeface="Consolas" panose="020B0609020204030204" pitchFamily="49" charset="0"/>
              </a:rPr>
              <a:t>: Hi there</a:t>
            </a:r>
            <a:r>
              <a:rPr kumimoji="0" lang="en-US" altLang="en-US" b="0" i="0" u="none" strike="noStrike" cap="none" normalizeH="0" baseline="0" dirty="0" smtClean="0">
                <a:ln>
                  <a:noFill/>
                </a:ln>
                <a:effectLst/>
              </a:rPr>
              <a:t> </a:t>
            </a:r>
            <a:endParaRPr kumimoji="0" lang="en-US" altLang="en-US" sz="32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4143997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287806658"/>
              </p:ext>
            </p:extLst>
          </p:nvPr>
        </p:nvGraphicFramePr>
        <p:xfrm>
          <a:off x="1047164" y="5055887"/>
          <a:ext cx="10097672" cy="1132763"/>
        </p:xfrm>
        <a:graphic>
          <a:graphicData uri="http://schemas.openxmlformats.org/drawingml/2006/table">
            <a:tbl>
              <a:tblPr/>
              <a:tblGrid>
                <a:gridCol w="2214651">
                  <a:extLst>
                    <a:ext uri="{9D8B030D-6E8A-4147-A177-3AD203B41FA5}">
                      <a16:colId xmlns:a16="http://schemas.microsoft.com/office/drawing/2014/main" val="618031211"/>
                    </a:ext>
                  </a:extLst>
                </a:gridCol>
                <a:gridCol w="7883021">
                  <a:extLst>
                    <a:ext uri="{9D8B030D-6E8A-4147-A177-3AD203B41FA5}">
                      <a16:colId xmlns:a16="http://schemas.microsoft.com/office/drawing/2014/main" val="2773080884"/>
                    </a:ext>
                  </a:extLst>
                </a:gridCol>
              </a:tblGrid>
              <a:tr h="653338">
                <a:tc>
                  <a:txBody>
                    <a:bodyPr/>
                    <a:lstStyle/>
                    <a:p>
                      <a:pPr algn="l" fontAlgn="t"/>
                      <a:r>
                        <a:rPr lang="en-IN">
                          <a:effectLst/>
                        </a:rPr>
                        <a:t>ValueError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Raised when there is a wrong value in a specified data type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9647637"/>
                  </a:ext>
                </a:extLst>
              </a:tr>
              <a:tr h="479425">
                <a:tc>
                  <a:txBody>
                    <a:bodyPr/>
                    <a:lstStyle/>
                    <a:p>
                      <a:pPr algn="l" fontAlgn="t"/>
                      <a:r>
                        <a:rPr lang="en-IN">
                          <a:effectLst/>
                        </a:rPr>
                        <a:t>ZeroDivisionError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dirty="0">
                          <a:effectLst/>
                        </a:rPr>
                        <a:t>Raised when the second operator in a division is zero</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167221643"/>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459396135"/>
              </p:ext>
            </p:extLst>
          </p:nvPr>
        </p:nvGraphicFramePr>
        <p:xfrm>
          <a:off x="1047164" y="1079916"/>
          <a:ext cx="10097672" cy="3931920"/>
        </p:xfrm>
        <a:graphic>
          <a:graphicData uri="http://schemas.openxmlformats.org/drawingml/2006/table">
            <a:tbl>
              <a:tblPr/>
              <a:tblGrid>
                <a:gridCol w="2221382">
                  <a:extLst>
                    <a:ext uri="{9D8B030D-6E8A-4147-A177-3AD203B41FA5}">
                      <a16:colId xmlns:a16="http://schemas.microsoft.com/office/drawing/2014/main" val="2408965709"/>
                    </a:ext>
                  </a:extLst>
                </a:gridCol>
                <a:gridCol w="7876290">
                  <a:extLst>
                    <a:ext uri="{9D8B030D-6E8A-4147-A177-3AD203B41FA5}">
                      <a16:colId xmlns:a16="http://schemas.microsoft.com/office/drawing/2014/main" val="2292133072"/>
                    </a:ext>
                  </a:extLst>
                </a:gridCol>
              </a:tblGrid>
              <a:tr h="0">
                <a:tc>
                  <a:txBody>
                    <a:bodyPr/>
                    <a:lstStyle/>
                    <a:p>
                      <a:pPr algn="l" fontAlgn="t"/>
                      <a:r>
                        <a:rPr lang="en-IN" sz="2400" b="1">
                          <a:effectLst/>
                        </a:rPr>
                        <a:t>Exception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2400" b="1" dirty="0">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844490315"/>
                  </a:ext>
                </a:extLst>
              </a:tr>
              <a:tr h="0">
                <a:tc>
                  <a:txBody>
                    <a:bodyPr/>
                    <a:lstStyle/>
                    <a:p>
                      <a:pPr algn="l" fontAlgn="t"/>
                      <a:r>
                        <a:rPr lang="en-IN">
                          <a:effectLst/>
                        </a:rPr>
                        <a:t>ArithmeticError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Raised when an error occurs in numeric calculations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65373845"/>
                  </a:ext>
                </a:extLst>
              </a:tr>
              <a:tr h="0">
                <a:tc>
                  <a:txBody>
                    <a:bodyPr/>
                    <a:lstStyle/>
                    <a:p>
                      <a:pPr algn="l" fontAlgn="t"/>
                      <a:r>
                        <a:rPr lang="en-IN">
                          <a:effectLst/>
                        </a:rPr>
                        <a:t>AssertionError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Raised when an assert statement fails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7435593"/>
                  </a:ext>
                </a:extLst>
              </a:tr>
              <a:tr h="0">
                <a:tc>
                  <a:txBody>
                    <a:bodyPr/>
                    <a:lstStyle/>
                    <a:p>
                      <a:pPr algn="l" fontAlgn="t"/>
                      <a:r>
                        <a:rPr lang="en-IN">
                          <a:effectLst/>
                        </a:rPr>
                        <a:t>AttributeError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Raised when attribute reference or assignment fails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623934993"/>
                  </a:ext>
                </a:extLst>
              </a:tr>
              <a:tr h="0">
                <a:tc>
                  <a:txBody>
                    <a:bodyPr/>
                    <a:lstStyle/>
                    <a:p>
                      <a:pPr algn="l" fontAlgn="t"/>
                      <a:r>
                        <a:rPr lang="en-IN">
                          <a:effectLst/>
                        </a:rPr>
                        <a:t>Exception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Base class for all exceptions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41932009"/>
                  </a:ext>
                </a:extLst>
              </a:tr>
              <a:tr h="0">
                <a:tc>
                  <a:txBody>
                    <a:bodyPr/>
                    <a:lstStyle/>
                    <a:p>
                      <a:pPr algn="l" fontAlgn="t"/>
                      <a:r>
                        <a:rPr lang="en-IN">
                          <a:effectLst/>
                        </a:rPr>
                        <a:t>EOFError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dirty="0">
                          <a:effectLst/>
                        </a:rPr>
                        <a:t>Raised when the input() method hits an "end of file" condition (EOF)</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182643582"/>
                  </a:ext>
                </a:extLst>
              </a:tr>
              <a:tr h="0">
                <a:tc>
                  <a:txBody>
                    <a:bodyPr/>
                    <a:lstStyle/>
                    <a:p>
                      <a:pPr algn="l" fontAlgn="t"/>
                      <a:r>
                        <a:rPr lang="en-IN">
                          <a:effectLst/>
                        </a:rPr>
                        <a:t>FloatingPointError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a:effectLst/>
                        </a:rPr>
                        <a:t>Raised when a floating point calculation fails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1741438"/>
                  </a:ext>
                </a:extLst>
              </a:tr>
              <a:tr h="0">
                <a:tc>
                  <a:txBody>
                    <a:bodyPr/>
                    <a:lstStyle/>
                    <a:p>
                      <a:pPr algn="l" fontAlgn="t"/>
                      <a:r>
                        <a:rPr lang="en-IN">
                          <a:effectLst/>
                        </a:rPr>
                        <a:t>GeneratorExit</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a:effectLst/>
                        </a:rPr>
                        <a:t>Raised when a generator is closed (with the close() method)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106099566"/>
                  </a:ext>
                </a:extLst>
              </a:tr>
              <a:tr h="0">
                <a:tc>
                  <a:txBody>
                    <a:bodyPr/>
                    <a:lstStyle/>
                    <a:p>
                      <a:pPr algn="l" fontAlgn="t"/>
                      <a:r>
                        <a:rPr lang="en-IN">
                          <a:effectLst/>
                        </a:rPr>
                        <a:t>ImportError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IN" dirty="0">
                          <a:effectLst/>
                        </a:rPr>
                        <a:t>Raised when an imported module does not exist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52542328"/>
                  </a:ext>
                </a:extLst>
              </a:tr>
            </a:tbl>
          </a:graphicData>
        </a:graphic>
      </p:graphicFrame>
    </p:spTree>
    <p:extLst>
      <p:ext uri="{BB962C8B-B14F-4D97-AF65-F5344CB8AC3E}">
        <p14:creationId xmlns:p14="http://schemas.microsoft.com/office/powerpoint/2010/main" val="32206168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pPr marL="457200" lvl="1" algn="ctr">
              <a:spcAft>
                <a:spcPts val="600"/>
              </a:spcAft>
            </a:pPr>
            <a:r>
              <a:rPr lang="en-US" sz="3600" b="1" kern="1200" dirty="0" smtClean="0">
                <a:solidFill>
                  <a:schemeClr val="tx1"/>
                </a:solidFill>
                <a:latin typeface="+mn-lt"/>
                <a:ea typeface="+mj-ea"/>
                <a:cs typeface="+mj-cs"/>
              </a:rPr>
              <a:t>Functions</a:t>
            </a:r>
            <a:endParaRPr lang="en-US" sz="3600" b="1" kern="1200" dirty="0">
              <a:solidFill>
                <a:schemeClr val="tx1"/>
              </a:solidFill>
              <a:latin typeface="+mn-lt"/>
              <a:ea typeface="+mj-ea"/>
              <a:cs typeface="+mj-cs"/>
            </a:endParaRPr>
          </a:p>
        </p:txBody>
      </p:sp>
      <p:sp>
        <p:nvSpPr>
          <p:cNvPr id="4" name="TextBox 3">
            <a:extLst>
              <a:ext uri="{FF2B5EF4-FFF2-40B4-BE49-F238E27FC236}">
                <a16:creationId xmlns:a16="http://schemas.microsoft.com/office/drawing/2014/main" id="{CE908E01-1442-3C86-F493-C5345285EE07}"/>
              </a:ext>
            </a:extLst>
          </p:cNvPr>
          <p:cNvSpPr txBox="1"/>
          <p:nvPr/>
        </p:nvSpPr>
        <p:spPr>
          <a:xfrm>
            <a:off x="685179" y="959958"/>
            <a:ext cx="10821642" cy="3739485"/>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000" b="1" dirty="0" smtClean="0">
                <a:ea typeface="Times New Roman" panose="02020603050405020304" pitchFamily="18" charset="0"/>
              </a:rPr>
              <a:t>Functions</a:t>
            </a:r>
          </a:p>
          <a:p>
            <a:pPr marL="800100" lvl="1" indent="-342900" algn="just">
              <a:spcAft>
                <a:spcPts val="600"/>
              </a:spcAft>
              <a:buFont typeface="Wingdings" panose="05000000000000000000" pitchFamily="2" charset="2"/>
              <a:buChar char="§"/>
            </a:pPr>
            <a:r>
              <a:rPr lang="en-GB" dirty="0"/>
              <a:t>A </a:t>
            </a:r>
            <a:r>
              <a:rPr lang="en-GB" dirty="0" smtClean="0"/>
              <a:t>function in Python </a:t>
            </a:r>
            <a:r>
              <a:rPr lang="en-GB" dirty="0"/>
              <a:t>is </a:t>
            </a:r>
            <a:r>
              <a:rPr lang="en-GB" b="1" dirty="0"/>
              <a:t>a block of code which only runs when it is </a:t>
            </a:r>
            <a:r>
              <a:rPr lang="en-GB" b="1" dirty="0" smtClean="0"/>
              <a:t>called</a:t>
            </a:r>
            <a:r>
              <a:rPr lang="en-GB" dirty="0" smtClean="0"/>
              <a:t>.</a:t>
            </a:r>
          </a:p>
          <a:p>
            <a:pPr marL="800100" lvl="1" indent="-342900" algn="just">
              <a:spcAft>
                <a:spcPts val="600"/>
              </a:spcAft>
              <a:buFont typeface="Wingdings" panose="05000000000000000000" pitchFamily="2" charset="2"/>
              <a:buChar char="§"/>
            </a:pPr>
            <a:r>
              <a:rPr lang="en-GB" dirty="0" smtClean="0"/>
              <a:t>You </a:t>
            </a:r>
            <a:r>
              <a:rPr lang="en-GB" dirty="0"/>
              <a:t>can pass data, known as parameters, into a function. </a:t>
            </a:r>
            <a:endParaRPr lang="en-GB" dirty="0" smtClean="0"/>
          </a:p>
          <a:p>
            <a:pPr marL="800100" lvl="1" indent="-342900" algn="just">
              <a:spcAft>
                <a:spcPts val="600"/>
              </a:spcAft>
              <a:buFont typeface="Wingdings" panose="05000000000000000000" pitchFamily="2" charset="2"/>
              <a:buChar char="§"/>
            </a:pPr>
            <a:r>
              <a:rPr lang="en-GB" dirty="0" smtClean="0"/>
              <a:t>A </a:t>
            </a:r>
            <a:r>
              <a:rPr lang="en-GB" dirty="0"/>
              <a:t>function can return data as a result</a:t>
            </a:r>
            <a:r>
              <a:rPr lang="en-GB" dirty="0" smtClean="0"/>
              <a:t>.</a:t>
            </a:r>
            <a:endParaRPr lang="en-US" sz="2000" dirty="0" smtClean="0">
              <a:ea typeface="Times New Roman" panose="02020603050405020304" pitchFamily="18" charset="0"/>
            </a:endParaRPr>
          </a:p>
          <a:p>
            <a:pPr marL="342900" indent="-342900" algn="just">
              <a:spcAft>
                <a:spcPts val="600"/>
              </a:spcAft>
              <a:buFont typeface="Wingdings" panose="05000000000000000000" pitchFamily="2" charset="2"/>
              <a:buChar char="§"/>
            </a:pPr>
            <a:r>
              <a:rPr lang="en-US" sz="2000" b="1" dirty="0" smtClean="0">
                <a:ea typeface="Times New Roman" panose="02020603050405020304" pitchFamily="18" charset="0"/>
              </a:rPr>
              <a:t>Need of functions </a:t>
            </a:r>
          </a:p>
          <a:p>
            <a:pPr marL="800100" lvl="1" indent="-342900">
              <a:buFont typeface="Wingdings" panose="05000000000000000000" pitchFamily="2" charset="2"/>
              <a:buChar char="§"/>
            </a:pPr>
            <a:r>
              <a:rPr lang="en-GB" dirty="0"/>
              <a:t>Once your programs reach a certain size or level of complexity, it becomes hard to work with them this way. </a:t>
            </a:r>
          </a:p>
          <a:p>
            <a:pPr marL="800100" lvl="1" indent="-342900">
              <a:buFont typeface="Wingdings" panose="05000000000000000000" pitchFamily="2" charset="2"/>
              <a:buChar char="§"/>
            </a:pPr>
            <a:r>
              <a:rPr lang="en-GB" dirty="0"/>
              <a:t>Fortunately, there are ways to break up big programs into smaller, manageable chunks of code.</a:t>
            </a:r>
          </a:p>
          <a:p>
            <a:pPr marL="800100" lvl="1" indent="-342900">
              <a:buFont typeface="Wingdings" panose="05000000000000000000" pitchFamily="2" charset="2"/>
              <a:buChar char="§"/>
            </a:pPr>
            <a:r>
              <a:rPr lang="en-GB" dirty="0"/>
              <a:t>These manageable chunks are called as functions.</a:t>
            </a:r>
            <a:endParaRPr lang="en-US" dirty="0"/>
          </a:p>
          <a:p>
            <a:pPr marL="342900" indent="-342900" algn="just">
              <a:spcAft>
                <a:spcPts val="600"/>
              </a:spcAft>
              <a:buFont typeface="Wingdings" panose="05000000000000000000" pitchFamily="2" charset="2"/>
              <a:buChar char="§"/>
            </a:pPr>
            <a:endParaRPr lang="en-US" dirty="0"/>
          </a:p>
          <a:p>
            <a:pPr marL="342900" indent="-342900" algn="just">
              <a:spcAft>
                <a:spcPts val="600"/>
              </a:spcAft>
              <a:buFont typeface="Wingdings" panose="05000000000000000000" pitchFamily="2" charset="2"/>
              <a:buChar char="§"/>
            </a:pPr>
            <a:endParaRPr lang="en-IN" sz="2300" dirty="0"/>
          </a:p>
        </p:txBody>
      </p:sp>
    </p:spTree>
    <p:extLst>
      <p:ext uri="{BB962C8B-B14F-4D97-AF65-F5344CB8AC3E}">
        <p14:creationId xmlns:p14="http://schemas.microsoft.com/office/powerpoint/2010/main" val="38195632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Exceptions</a:t>
            </a:r>
            <a:endParaRPr lang="en-IN" dirty="0"/>
          </a:p>
        </p:txBody>
      </p:sp>
    </p:spTree>
    <p:extLst>
      <p:ext uri="{BB962C8B-B14F-4D97-AF65-F5344CB8AC3E}">
        <p14:creationId xmlns:p14="http://schemas.microsoft.com/office/powerpoint/2010/main" val="2555128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953255305"/>
              </p:ext>
            </p:extLst>
          </p:nvPr>
        </p:nvGraphicFramePr>
        <p:xfrm>
          <a:off x="988121" y="756758"/>
          <a:ext cx="10215758" cy="5728743"/>
        </p:xfrm>
        <a:graphic>
          <a:graphicData uri="http://schemas.openxmlformats.org/drawingml/2006/table">
            <a:tbl>
              <a:tblPr/>
              <a:tblGrid>
                <a:gridCol w="5107879">
                  <a:extLst>
                    <a:ext uri="{9D8B030D-6E8A-4147-A177-3AD203B41FA5}">
                      <a16:colId xmlns:a16="http://schemas.microsoft.com/office/drawing/2014/main" val="3843106452"/>
                    </a:ext>
                  </a:extLst>
                </a:gridCol>
                <a:gridCol w="5107879">
                  <a:extLst>
                    <a:ext uri="{9D8B030D-6E8A-4147-A177-3AD203B41FA5}">
                      <a16:colId xmlns:a16="http://schemas.microsoft.com/office/drawing/2014/main" val="3031368370"/>
                    </a:ext>
                  </a:extLst>
                </a:gridCol>
              </a:tblGrid>
              <a:tr h="326535">
                <a:tc>
                  <a:txBody>
                    <a:bodyPr/>
                    <a:lstStyle/>
                    <a:p>
                      <a:pPr algn="l" fontAlgn="t"/>
                      <a:r>
                        <a:rPr lang="en-IN" sz="1800" dirty="0" err="1">
                          <a:effectLst/>
                        </a:rPr>
                        <a:t>IndentationError</a:t>
                      </a:r>
                      <a:endParaRPr lang="en-IN" sz="1800" dirty="0">
                        <a:effectLst/>
                      </a:endParaRPr>
                    </a:p>
                  </a:txBody>
                  <a:tcPr marL="96269" marR="48134" marT="48134" marB="481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Raised when indentation is not correct</a:t>
                      </a:r>
                    </a:p>
                  </a:txBody>
                  <a:tcPr marL="48134" marR="48134" marT="48134" marB="481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6249521"/>
                  </a:ext>
                </a:extLst>
              </a:tr>
              <a:tr h="536451">
                <a:tc>
                  <a:txBody>
                    <a:bodyPr/>
                    <a:lstStyle/>
                    <a:p>
                      <a:pPr algn="l" fontAlgn="t"/>
                      <a:r>
                        <a:rPr lang="en-IN" sz="1800" dirty="0" err="1">
                          <a:effectLst/>
                        </a:rPr>
                        <a:t>IndexError</a:t>
                      </a:r>
                      <a:endParaRPr lang="en-IN" sz="1800" dirty="0">
                        <a:effectLst/>
                      </a:endParaRPr>
                    </a:p>
                  </a:txBody>
                  <a:tcPr marL="96269" marR="48134" marT="48134" marB="481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Raised when an index of a sequence does not exist</a:t>
                      </a:r>
                    </a:p>
                  </a:txBody>
                  <a:tcPr marL="48134" marR="48134" marT="48134" marB="481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32829536"/>
                  </a:ext>
                </a:extLst>
              </a:tr>
              <a:tr h="536451">
                <a:tc>
                  <a:txBody>
                    <a:bodyPr/>
                    <a:lstStyle/>
                    <a:p>
                      <a:pPr algn="l" fontAlgn="t"/>
                      <a:r>
                        <a:rPr lang="en-IN" sz="1800" dirty="0" err="1">
                          <a:effectLst/>
                        </a:rPr>
                        <a:t>KeyError</a:t>
                      </a:r>
                      <a:endParaRPr lang="en-IN" sz="1800" dirty="0">
                        <a:effectLst/>
                      </a:endParaRPr>
                    </a:p>
                  </a:txBody>
                  <a:tcPr marL="96269" marR="48134" marT="48134" marB="481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Raised when a key does not exist in a dictionary</a:t>
                      </a:r>
                    </a:p>
                  </a:txBody>
                  <a:tcPr marL="48134" marR="48134" marT="48134" marB="481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444031741"/>
                  </a:ext>
                </a:extLst>
              </a:tr>
              <a:tr h="536451">
                <a:tc>
                  <a:txBody>
                    <a:bodyPr/>
                    <a:lstStyle/>
                    <a:p>
                      <a:pPr algn="l" fontAlgn="t"/>
                      <a:r>
                        <a:rPr lang="en-IN" sz="1800" dirty="0" err="1">
                          <a:effectLst/>
                        </a:rPr>
                        <a:t>KeyboardInterrupt</a:t>
                      </a:r>
                      <a:endParaRPr lang="en-IN" sz="1800" dirty="0">
                        <a:effectLst/>
                      </a:endParaRPr>
                    </a:p>
                  </a:txBody>
                  <a:tcPr marL="96269" marR="48134" marT="48134" marB="481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Raised when the user presses </a:t>
                      </a:r>
                      <a:r>
                        <a:rPr lang="en-IN" sz="1800" dirty="0" err="1">
                          <a:effectLst/>
                        </a:rPr>
                        <a:t>Ctrl+c</a:t>
                      </a:r>
                      <a:r>
                        <a:rPr lang="en-IN" sz="1800" dirty="0">
                          <a:effectLst/>
                        </a:rPr>
                        <a:t>, </a:t>
                      </a:r>
                      <a:r>
                        <a:rPr lang="en-IN" sz="1800" dirty="0" err="1">
                          <a:effectLst/>
                        </a:rPr>
                        <a:t>Ctrl+z</a:t>
                      </a:r>
                      <a:r>
                        <a:rPr lang="en-IN" sz="1800" dirty="0">
                          <a:effectLst/>
                        </a:rPr>
                        <a:t> or Delete</a:t>
                      </a:r>
                    </a:p>
                  </a:txBody>
                  <a:tcPr marL="48134" marR="48134" marT="48134" marB="481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340534407"/>
                  </a:ext>
                </a:extLst>
              </a:tr>
              <a:tr h="326535">
                <a:tc>
                  <a:txBody>
                    <a:bodyPr/>
                    <a:lstStyle/>
                    <a:p>
                      <a:pPr algn="l" fontAlgn="t"/>
                      <a:r>
                        <a:rPr lang="en-IN" sz="1800">
                          <a:effectLst/>
                        </a:rPr>
                        <a:t>LookupError</a:t>
                      </a:r>
                    </a:p>
                  </a:txBody>
                  <a:tcPr marL="96269" marR="48134" marT="48134" marB="481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rPr>
                        <a:t>Raised when errors raised cant be found</a:t>
                      </a:r>
                    </a:p>
                  </a:txBody>
                  <a:tcPr marL="48134" marR="48134" marT="48134" marB="481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975623525"/>
                  </a:ext>
                </a:extLst>
              </a:tr>
              <a:tr h="536451">
                <a:tc>
                  <a:txBody>
                    <a:bodyPr/>
                    <a:lstStyle/>
                    <a:p>
                      <a:pPr algn="l" fontAlgn="t"/>
                      <a:r>
                        <a:rPr lang="en-IN" sz="1800">
                          <a:effectLst/>
                        </a:rPr>
                        <a:t>MemoryError</a:t>
                      </a:r>
                    </a:p>
                  </a:txBody>
                  <a:tcPr marL="96269" marR="48134" marT="48134" marB="481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Raised when a program runs out of memory</a:t>
                      </a:r>
                    </a:p>
                  </a:txBody>
                  <a:tcPr marL="48134" marR="48134" marT="48134" marB="481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858163655"/>
                  </a:ext>
                </a:extLst>
              </a:tr>
              <a:tr h="326535">
                <a:tc>
                  <a:txBody>
                    <a:bodyPr/>
                    <a:lstStyle/>
                    <a:p>
                      <a:pPr algn="l" fontAlgn="t"/>
                      <a:r>
                        <a:rPr lang="en-IN" sz="1800">
                          <a:effectLst/>
                        </a:rPr>
                        <a:t>NameError</a:t>
                      </a:r>
                    </a:p>
                  </a:txBody>
                  <a:tcPr marL="96269" marR="48134" marT="48134" marB="481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rPr>
                        <a:t>Raised when a variable does not exist</a:t>
                      </a:r>
                    </a:p>
                  </a:txBody>
                  <a:tcPr marL="48134" marR="48134" marT="48134" marB="481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48904624"/>
                  </a:ext>
                </a:extLst>
              </a:tr>
              <a:tr h="536451">
                <a:tc>
                  <a:txBody>
                    <a:bodyPr/>
                    <a:lstStyle/>
                    <a:p>
                      <a:pPr algn="l" fontAlgn="t"/>
                      <a:r>
                        <a:rPr lang="en-IN" sz="1800">
                          <a:effectLst/>
                        </a:rPr>
                        <a:t>NotImplementedError</a:t>
                      </a:r>
                    </a:p>
                  </a:txBody>
                  <a:tcPr marL="96269" marR="48134" marT="48134" marB="481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Raised when an abstract method requires an inherited class to override the method</a:t>
                      </a:r>
                    </a:p>
                  </a:txBody>
                  <a:tcPr marL="48134" marR="48134" marT="48134" marB="481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71574048"/>
                  </a:ext>
                </a:extLst>
              </a:tr>
              <a:tr h="536451">
                <a:tc>
                  <a:txBody>
                    <a:bodyPr/>
                    <a:lstStyle/>
                    <a:p>
                      <a:pPr algn="l" fontAlgn="t"/>
                      <a:r>
                        <a:rPr lang="en-IN" sz="1800">
                          <a:effectLst/>
                        </a:rPr>
                        <a:t>OSError</a:t>
                      </a:r>
                    </a:p>
                  </a:txBody>
                  <a:tcPr marL="96269" marR="48134" marT="48134" marB="481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dirty="0">
                          <a:effectLst/>
                        </a:rPr>
                        <a:t>Raised when a system related operation causes an error</a:t>
                      </a:r>
                    </a:p>
                  </a:txBody>
                  <a:tcPr marL="48134" marR="48134" marT="48134" marB="481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758616258"/>
                  </a:ext>
                </a:extLst>
              </a:tr>
              <a:tr h="536451">
                <a:tc>
                  <a:txBody>
                    <a:bodyPr/>
                    <a:lstStyle/>
                    <a:p>
                      <a:pPr algn="l" fontAlgn="t"/>
                      <a:r>
                        <a:rPr lang="en-IN" sz="1800">
                          <a:effectLst/>
                        </a:rPr>
                        <a:t>OverflowError</a:t>
                      </a:r>
                    </a:p>
                  </a:txBody>
                  <a:tcPr marL="96269" marR="48134" marT="48134" marB="481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dirty="0">
                          <a:effectLst/>
                        </a:rPr>
                        <a:t>Raised when the result of a numeric calculation is too large</a:t>
                      </a:r>
                    </a:p>
                  </a:txBody>
                  <a:tcPr marL="48134" marR="48134" marT="48134" marB="481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74111530"/>
                  </a:ext>
                </a:extLst>
              </a:tr>
              <a:tr h="536451">
                <a:tc>
                  <a:txBody>
                    <a:bodyPr/>
                    <a:lstStyle/>
                    <a:p>
                      <a:pPr algn="l" fontAlgn="t"/>
                      <a:r>
                        <a:rPr lang="en-IN" sz="1800">
                          <a:effectLst/>
                        </a:rPr>
                        <a:t>ReferenceError</a:t>
                      </a:r>
                    </a:p>
                  </a:txBody>
                  <a:tcPr marL="96269" marR="48134" marT="48134" marB="481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800" dirty="0">
                          <a:effectLst/>
                        </a:rPr>
                        <a:t>Raised when a weak reference object does not exist</a:t>
                      </a:r>
                    </a:p>
                  </a:txBody>
                  <a:tcPr marL="48134" marR="48134" marT="48134" marB="4813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932909093"/>
                  </a:ext>
                </a:extLst>
              </a:tr>
            </a:tbl>
          </a:graphicData>
        </a:graphic>
      </p:graphicFrame>
    </p:spTree>
    <p:extLst>
      <p:ext uri="{BB962C8B-B14F-4D97-AF65-F5344CB8AC3E}">
        <p14:creationId xmlns:p14="http://schemas.microsoft.com/office/powerpoint/2010/main" val="23381591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Exceptions</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1193197320"/>
              </p:ext>
            </p:extLst>
          </p:nvPr>
        </p:nvGraphicFramePr>
        <p:xfrm>
          <a:off x="838198" y="1003472"/>
          <a:ext cx="10748750" cy="5450664"/>
        </p:xfrm>
        <a:graphic>
          <a:graphicData uri="http://schemas.openxmlformats.org/drawingml/2006/table">
            <a:tbl>
              <a:tblPr/>
              <a:tblGrid>
                <a:gridCol w="5374375">
                  <a:extLst>
                    <a:ext uri="{9D8B030D-6E8A-4147-A177-3AD203B41FA5}">
                      <a16:colId xmlns:a16="http://schemas.microsoft.com/office/drawing/2014/main" val="3461117136"/>
                    </a:ext>
                  </a:extLst>
                </a:gridCol>
                <a:gridCol w="5374375">
                  <a:extLst>
                    <a:ext uri="{9D8B030D-6E8A-4147-A177-3AD203B41FA5}">
                      <a16:colId xmlns:a16="http://schemas.microsoft.com/office/drawing/2014/main" val="1058986926"/>
                    </a:ext>
                  </a:extLst>
                </a:gridCol>
              </a:tblGrid>
              <a:tr h="584682">
                <a:tc>
                  <a:txBody>
                    <a:bodyPr/>
                    <a:lstStyle/>
                    <a:p>
                      <a:pPr algn="l" fontAlgn="t"/>
                      <a:r>
                        <a:rPr lang="en-IN" sz="1800">
                          <a:effectLst/>
                        </a:rPr>
                        <a:t>RuntimeError</a:t>
                      </a:r>
                    </a:p>
                  </a:txBody>
                  <a:tcPr marL="107176" marR="53588" marT="53588" marB="5358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Raised when an error occurs that do not belong to any specific exceptions</a:t>
                      </a:r>
                    </a:p>
                  </a:txBody>
                  <a:tcPr marL="53588" marR="53588" marT="53588" marB="5358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14909428"/>
                  </a:ext>
                </a:extLst>
              </a:tr>
              <a:tr h="584682">
                <a:tc>
                  <a:txBody>
                    <a:bodyPr/>
                    <a:lstStyle/>
                    <a:p>
                      <a:pPr algn="l" fontAlgn="t"/>
                      <a:r>
                        <a:rPr lang="en-IN" sz="1800">
                          <a:effectLst/>
                        </a:rPr>
                        <a:t>StopIteration</a:t>
                      </a:r>
                    </a:p>
                  </a:txBody>
                  <a:tcPr marL="107176" marR="53588" marT="53588" marB="5358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Raised when the next() method of an iterator has no further values</a:t>
                      </a:r>
                    </a:p>
                  </a:txBody>
                  <a:tcPr marL="53588" marR="53588" marT="53588" marB="5358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01315131"/>
                  </a:ext>
                </a:extLst>
              </a:tr>
              <a:tr h="362064">
                <a:tc>
                  <a:txBody>
                    <a:bodyPr/>
                    <a:lstStyle/>
                    <a:p>
                      <a:pPr algn="l" fontAlgn="t"/>
                      <a:r>
                        <a:rPr lang="en-IN" sz="1800">
                          <a:effectLst/>
                        </a:rPr>
                        <a:t>SyntaxError</a:t>
                      </a:r>
                    </a:p>
                  </a:txBody>
                  <a:tcPr marL="107176" marR="53588" marT="53588" marB="5358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Raised when a syntax error occurs</a:t>
                      </a:r>
                    </a:p>
                  </a:txBody>
                  <a:tcPr marL="53588" marR="53588" marT="53588" marB="5358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26862750"/>
                  </a:ext>
                </a:extLst>
              </a:tr>
              <a:tr h="584682">
                <a:tc>
                  <a:txBody>
                    <a:bodyPr/>
                    <a:lstStyle/>
                    <a:p>
                      <a:pPr algn="l" fontAlgn="t"/>
                      <a:r>
                        <a:rPr lang="en-IN" sz="1800">
                          <a:effectLst/>
                        </a:rPr>
                        <a:t>TabError</a:t>
                      </a:r>
                    </a:p>
                  </a:txBody>
                  <a:tcPr marL="107176" marR="53588" marT="53588" marB="5358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Raised when indentation consists of tabs or spaces</a:t>
                      </a:r>
                    </a:p>
                  </a:txBody>
                  <a:tcPr marL="53588" marR="53588" marT="53588" marB="5358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27642142"/>
                  </a:ext>
                </a:extLst>
              </a:tr>
              <a:tr h="362064">
                <a:tc>
                  <a:txBody>
                    <a:bodyPr/>
                    <a:lstStyle/>
                    <a:p>
                      <a:pPr algn="l" fontAlgn="t"/>
                      <a:r>
                        <a:rPr lang="en-IN" sz="1800">
                          <a:effectLst/>
                        </a:rPr>
                        <a:t>SystemError</a:t>
                      </a:r>
                    </a:p>
                  </a:txBody>
                  <a:tcPr marL="107176" marR="53588" marT="53588" marB="5358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Raised when a system error occurs</a:t>
                      </a:r>
                    </a:p>
                  </a:txBody>
                  <a:tcPr marL="53588" marR="53588" marT="53588" marB="5358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481070793"/>
                  </a:ext>
                </a:extLst>
              </a:tr>
              <a:tr h="584682">
                <a:tc>
                  <a:txBody>
                    <a:bodyPr/>
                    <a:lstStyle/>
                    <a:p>
                      <a:pPr algn="l" fontAlgn="t"/>
                      <a:r>
                        <a:rPr lang="en-IN" sz="1800">
                          <a:effectLst/>
                        </a:rPr>
                        <a:t>SystemExit</a:t>
                      </a:r>
                    </a:p>
                  </a:txBody>
                  <a:tcPr marL="107176" marR="53588" marT="53588" marB="5358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Raised when the sys.exit() function is called</a:t>
                      </a:r>
                    </a:p>
                  </a:txBody>
                  <a:tcPr marL="53588" marR="53588" marT="53588" marB="5358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339245158"/>
                  </a:ext>
                </a:extLst>
              </a:tr>
              <a:tr h="584682">
                <a:tc>
                  <a:txBody>
                    <a:bodyPr/>
                    <a:lstStyle/>
                    <a:p>
                      <a:pPr algn="l" fontAlgn="t"/>
                      <a:r>
                        <a:rPr lang="en-IN" sz="1800">
                          <a:effectLst/>
                        </a:rPr>
                        <a:t>TypeError</a:t>
                      </a:r>
                    </a:p>
                  </a:txBody>
                  <a:tcPr marL="107176" marR="53588" marT="53588" marB="5358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Raised when two different types are combined</a:t>
                      </a:r>
                    </a:p>
                  </a:txBody>
                  <a:tcPr marL="53588" marR="53588" marT="53588" marB="5358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754648242"/>
                  </a:ext>
                </a:extLst>
              </a:tr>
              <a:tr h="584682">
                <a:tc>
                  <a:txBody>
                    <a:bodyPr/>
                    <a:lstStyle/>
                    <a:p>
                      <a:pPr algn="l" fontAlgn="t"/>
                      <a:r>
                        <a:rPr lang="en-IN" sz="1800">
                          <a:effectLst/>
                        </a:rPr>
                        <a:t>UnboundLocalError</a:t>
                      </a:r>
                    </a:p>
                  </a:txBody>
                  <a:tcPr marL="107176" marR="53588" marT="53588" marB="5358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800">
                          <a:effectLst/>
                        </a:rPr>
                        <a:t>Raised when a local variable is referenced before assignment</a:t>
                      </a:r>
                    </a:p>
                  </a:txBody>
                  <a:tcPr marL="53588" marR="53588" marT="53588" marB="5358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600272361"/>
                  </a:ext>
                </a:extLst>
              </a:tr>
              <a:tr h="362064">
                <a:tc>
                  <a:txBody>
                    <a:bodyPr/>
                    <a:lstStyle/>
                    <a:p>
                      <a:pPr algn="l" fontAlgn="t"/>
                      <a:r>
                        <a:rPr lang="en-IN" sz="1800">
                          <a:effectLst/>
                        </a:rPr>
                        <a:t>UnicodeError</a:t>
                      </a:r>
                    </a:p>
                  </a:txBody>
                  <a:tcPr marL="107176" marR="53588" marT="53588" marB="5358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800">
                          <a:effectLst/>
                        </a:rPr>
                        <a:t>Raised when a unicode problem occurs</a:t>
                      </a:r>
                    </a:p>
                  </a:txBody>
                  <a:tcPr marL="53588" marR="53588" marT="53588" marB="5358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9292310"/>
                  </a:ext>
                </a:extLst>
              </a:tr>
              <a:tr h="584682">
                <a:tc>
                  <a:txBody>
                    <a:bodyPr/>
                    <a:lstStyle/>
                    <a:p>
                      <a:pPr algn="l" fontAlgn="t"/>
                      <a:r>
                        <a:rPr lang="en-IN" sz="1800">
                          <a:effectLst/>
                        </a:rPr>
                        <a:t>UnicodeEncodeError</a:t>
                      </a:r>
                    </a:p>
                  </a:txBody>
                  <a:tcPr marL="107176" marR="53588" marT="53588" marB="5358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800" dirty="0">
                          <a:effectLst/>
                        </a:rPr>
                        <a:t>Raised when a </a:t>
                      </a:r>
                      <a:r>
                        <a:rPr lang="en-IN" sz="1800" dirty="0" err="1">
                          <a:effectLst/>
                        </a:rPr>
                        <a:t>unicode</a:t>
                      </a:r>
                      <a:r>
                        <a:rPr lang="en-IN" sz="1800" dirty="0">
                          <a:effectLst/>
                        </a:rPr>
                        <a:t> encoding problem occurs</a:t>
                      </a:r>
                    </a:p>
                  </a:txBody>
                  <a:tcPr marL="53588" marR="53588" marT="53588" marB="53588">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558411239"/>
                  </a:ext>
                </a:extLst>
              </a:tr>
            </a:tbl>
          </a:graphicData>
        </a:graphic>
      </p:graphicFrame>
    </p:spTree>
    <p:extLst>
      <p:ext uri="{BB962C8B-B14F-4D97-AF65-F5344CB8AC3E}">
        <p14:creationId xmlns:p14="http://schemas.microsoft.com/office/powerpoint/2010/main" val="42194505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D9679B-44B5-B0B2-A6AE-254A5BE6359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58" y="525638"/>
            <a:ext cx="12184342" cy="5806723"/>
          </a:xfrm>
          <a:prstGeom prst="rect">
            <a:avLst/>
          </a:prstGeom>
        </p:spPr>
      </p:pic>
    </p:spTree>
    <p:extLst>
      <p:ext uri="{BB962C8B-B14F-4D97-AF65-F5344CB8AC3E}">
        <p14:creationId xmlns:p14="http://schemas.microsoft.com/office/powerpoint/2010/main" val="3787615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pPr marL="457200" lvl="1" algn="ctr">
              <a:spcAft>
                <a:spcPts val="600"/>
              </a:spcAft>
            </a:pPr>
            <a:r>
              <a:rPr lang="en-US" sz="3600" b="1" kern="1200" dirty="0" smtClean="0">
                <a:solidFill>
                  <a:schemeClr val="tx1"/>
                </a:solidFill>
                <a:latin typeface="+mn-lt"/>
                <a:ea typeface="+mj-ea"/>
                <a:cs typeface="+mj-cs"/>
              </a:rPr>
              <a:t>Functions (contd.)</a:t>
            </a:r>
            <a:endParaRPr lang="en-US" sz="3600" b="1" kern="1200" dirty="0">
              <a:solidFill>
                <a:schemeClr val="tx1"/>
              </a:solidFill>
              <a:latin typeface="+mn-lt"/>
              <a:ea typeface="+mj-ea"/>
              <a:cs typeface="+mj-cs"/>
            </a:endParaRPr>
          </a:p>
        </p:txBody>
      </p:sp>
      <p:sp>
        <p:nvSpPr>
          <p:cNvPr id="4" name="TextBox 3">
            <a:extLst>
              <a:ext uri="{FF2B5EF4-FFF2-40B4-BE49-F238E27FC236}">
                <a16:creationId xmlns:a16="http://schemas.microsoft.com/office/drawing/2014/main" id="{CE908E01-1442-3C86-F493-C5345285EE07}"/>
              </a:ext>
            </a:extLst>
          </p:cNvPr>
          <p:cNvSpPr txBox="1"/>
          <p:nvPr/>
        </p:nvSpPr>
        <p:spPr>
          <a:xfrm>
            <a:off x="685179" y="959958"/>
            <a:ext cx="10821642" cy="2400657"/>
          </a:xfrm>
          <a:prstGeom prst="rect">
            <a:avLst/>
          </a:prstGeom>
          <a:noFill/>
        </p:spPr>
        <p:txBody>
          <a:bodyPr wrap="square">
            <a:spAutoFit/>
          </a:bodyPr>
          <a:lstStyle/>
          <a:p>
            <a:r>
              <a:rPr lang="en-GB" sz="2400" b="1" dirty="0" smtClean="0"/>
              <a:t>Defining &amp; Calling </a:t>
            </a:r>
            <a:r>
              <a:rPr lang="en-GB" sz="2400" b="1" dirty="0"/>
              <a:t>a Function</a:t>
            </a:r>
          </a:p>
          <a:p>
            <a:r>
              <a:rPr lang="en-GB" dirty="0"/>
              <a:t>To call a function, use the function name followed by parenthesis</a:t>
            </a:r>
            <a:r>
              <a:rPr lang="en-GB" dirty="0" smtClean="0"/>
              <a:t>:</a:t>
            </a:r>
          </a:p>
          <a:p>
            <a:endParaRPr lang="en-GB" dirty="0"/>
          </a:p>
          <a:p>
            <a:r>
              <a:rPr lang="en-GB" dirty="0" err="1"/>
              <a:t>def</a:t>
            </a:r>
            <a:r>
              <a:rPr lang="en-GB" dirty="0"/>
              <a:t> </a:t>
            </a:r>
            <a:r>
              <a:rPr lang="en-GB" dirty="0" err="1"/>
              <a:t>my_function</a:t>
            </a:r>
            <a:r>
              <a:rPr lang="en-GB" dirty="0" smtClean="0"/>
              <a:t>(): # function </a:t>
            </a:r>
            <a:r>
              <a:rPr lang="en-GB" dirty="0" err="1" smtClean="0"/>
              <a:t>defination</a:t>
            </a:r>
            <a:r>
              <a:rPr lang="en-GB" dirty="0"/>
              <a:t/>
            </a:r>
            <a:br>
              <a:rPr lang="en-GB" dirty="0"/>
            </a:br>
            <a:r>
              <a:rPr lang="en-GB" dirty="0"/>
              <a:t>  print("Hello from a function")</a:t>
            </a:r>
            <a:br>
              <a:rPr lang="en-GB" dirty="0"/>
            </a:br>
            <a:r>
              <a:rPr lang="en-GB" dirty="0"/>
              <a:t/>
            </a:r>
            <a:br>
              <a:rPr lang="en-GB" dirty="0"/>
            </a:br>
            <a:r>
              <a:rPr lang="en-GB" b="1" dirty="0" err="1"/>
              <a:t>my_function</a:t>
            </a:r>
            <a:r>
              <a:rPr lang="en-GB" b="1" dirty="0" smtClean="0"/>
              <a:t>() # Function calling</a:t>
            </a:r>
            <a:endParaRPr lang="en-GB" dirty="0"/>
          </a:p>
          <a:p>
            <a:pPr marL="342900" indent="-342900" algn="just">
              <a:spcAft>
                <a:spcPts val="600"/>
              </a:spcAft>
              <a:buFont typeface="Wingdings" panose="05000000000000000000" pitchFamily="2" charset="2"/>
              <a:buChar char="§"/>
            </a:pPr>
            <a:endParaRPr lang="en-IN" dirty="0"/>
          </a:p>
        </p:txBody>
      </p:sp>
    </p:spTree>
    <p:extLst>
      <p:ext uri="{BB962C8B-B14F-4D97-AF65-F5344CB8AC3E}">
        <p14:creationId xmlns:p14="http://schemas.microsoft.com/office/powerpoint/2010/main" val="38056433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pPr marL="457200" lvl="1" algn="ctr">
              <a:spcAft>
                <a:spcPts val="600"/>
              </a:spcAft>
            </a:pPr>
            <a:r>
              <a:rPr lang="en-US" sz="3600" b="1" kern="1200" dirty="0" smtClean="0">
                <a:solidFill>
                  <a:schemeClr val="tx1"/>
                </a:solidFill>
                <a:latin typeface="+mn-lt"/>
                <a:ea typeface="+mj-ea"/>
                <a:cs typeface="+mj-cs"/>
              </a:rPr>
              <a:t>Functions (contd.)</a:t>
            </a:r>
            <a:endParaRPr lang="en-US" sz="3600" b="1" kern="1200" dirty="0">
              <a:solidFill>
                <a:schemeClr val="tx1"/>
              </a:solidFill>
              <a:latin typeface="+mn-lt"/>
              <a:ea typeface="+mj-ea"/>
              <a:cs typeface="+mj-cs"/>
            </a:endParaRPr>
          </a:p>
        </p:txBody>
      </p:sp>
      <p:sp>
        <p:nvSpPr>
          <p:cNvPr id="4" name="TextBox 3">
            <a:extLst>
              <a:ext uri="{FF2B5EF4-FFF2-40B4-BE49-F238E27FC236}">
                <a16:creationId xmlns:a16="http://schemas.microsoft.com/office/drawing/2014/main" id="{CE908E01-1442-3C86-F493-C5345285EE07}"/>
              </a:ext>
            </a:extLst>
          </p:cNvPr>
          <p:cNvSpPr txBox="1"/>
          <p:nvPr/>
        </p:nvSpPr>
        <p:spPr>
          <a:xfrm>
            <a:off x="685179" y="959958"/>
            <a:ext cx="10821642" cy="5493812"/>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000" b="1" dirty="0" smtClean="0">
                <a:ea typeface="Times New Roman" panose="02020603050405020304" pitchFamily="18" charset="0"/>
              </a:rPr>
              <a:t>Defining Functions / Function creation</a:t>
            </a:r>
          </a:p>
          <a:p>
            <a:pPr marL="285750" indent="-285750">
              <a:buFont typeface="Wingdings" panose="05000000000000000000" pitchFamily="2" charset="2"/>
              <a:buChar char="§"/>
            </a:pPr>
            <a:r>
              <a:rPr lang="en-GB" dirty="0"/>
              <a:t>Function blocks begin with the keyword </a:t>
            </a:r>
            <a:r>
              <a:rPr lang="en-GB" b="1" dirty="0" err="1"/>
              <a:t>def</a:t>
            </a:r>
            <a:r>
              <a:rPr lang="en-GB" dirty="0"/>
              <a:t> followed by the </a:t>
            </a:r>
            <a:r>
              <a:rPr lang="en-GB" b="1" dirty="0" smtClean="0"/>
              <a:t>function-name</a:t>
            </a:r>
            <a:r>
              <a:rPr lang="en-GB" dirty="0" smtClean="0"/>
              <a:t> </a:t>
            </a:r>
            <a:r>
              <a:rPr lang="en-GB" dirty="0"/>
              <a:t>and </a:t>
            </a:r>
            <a:r>
              <a:rPr lang="en-GB" b="1" dirty="0"/>
              <a:t>parentheses</a:t>
            </a:r>
            <a:r>
              <a:rPr lang="en-GB" dirty="0"/>
              <a:t> ( ( ) ).</a:t>
            </a:r>
          </a:p>
          <a:p>
            <a:pPr marL="285750" indent="-285750">
              <a:buFont typeface="Wingdings" panose="05000000000000000000" pitchFamily="2" charset="2"/>
              <a:buChar char="§"/>
            </a:pPr>
            <a:r>
              <a:rPr lang="en-GB" dirty="0"/>
              <a:t>Any input </a:t>
            </a:r>
            <a:r>
              <a:rPr lang="en-GB" b="1" dirty="0"/>
              <a:t>parameters or arguments</a:t>
            </a:r>
            <a:r>
              <a:rPr lang="en-GB" dirty="0"/>
              <a:t> should be placed within these parentheses. You can also define parameters inside these parentheses.</a:t>
            </a:r>
          </a:p>
          <a:p>
            <a:pPr marL="285750" indent="-285750">
              <a:buFont typeface="Wingdings" panose="05000000000000000000" pitchFamily="2" charset="2"/>
              <a:buChar char="§"/>
            </a:pPr>
            <a:r>
              <a:rPr lang="en-GB" dirty="0"/>
              <a:t>The first statement of a function can be an optional statement - the documentation string of the function or </a:t>
            </a:r>
            <a:r>
              <a:rPr lang="en-GB" dirty="0" err="1"/>
              <a:t>docstring</a:t>
            </a:r>
            <a:r>
              <a:rPr lang="en-GB" dirty="0"/>
              <a:t>.</a:t>
            </a:r>
          </a:p>
          <a:p>
            <a:pPr marL="285750" indent="-285750">
              <a:buFont typeface="Wingdings" panose="05000000000000000000" pitchFamily="2" charset="2"/>
              <a:buChar char="§"/>
            </a:pPr>
            <a:r>
              <a:rPr lang="en-GB" dirty="0"/>
              <a:t>The code block within every function starts with a </a:t>
            </a:r>
            <a:r>
              <a:rPr lang="en-GB" b="1" dirty="0"/>
              <a:t>colon (:) </a:t>
            </a:r>
            <a:r>
              <a:rPr lang="en-GB" dirty="0"/>
              <a:t>and is </a:t>
            </a:r>
            <a:r>
              <a:rPr lang="en-GB" b="1" dirty="0"/>
              <a:t>indented</a:t>
            </a:r>
            <a:r>
              <a:rPr lang="en-GB" dirty="0"/>
              <a:t>.</a:t>
            </a:r>
          </a:p>
          <a:p>
            <a:pPr marL="285750" indent="-285750">
              <a:buFont typeface="Wingdings" panose="05000000000000000000" pitchFamily="2" charset="2"/>
              <a:buChar char="§"/>
            </a:pPr>
            <a:r>
              <a:rPr lang="en-GB" dirty="0"/>
              <a:t>The statement </a:t>
            </a:r>
            <a:r>
              <a:rPr lang="en-GB" b="1" dirty="0"/>
              <a:t>return [expression] </a:t>
            </a:r>
            <a:r>
              <a:rPr lang="en-GB" dirty="0"/>
              <a:t>exits a function, </a:t>
            </a:r>
            <a:r>
              <a:rPr lang="en-GB" b="1" dirty="0"/>
              <a:t>optionally passing back </a:t>
            </a:r>
            <a:r>
              <a:rPr lang="en-GB" dirty="0"/>
              <a:t>an expression to the caller. A return statement with no arguments is the same as return None.</a:t>
            </a:r>
          </a:p>
          <a:p>
            <a:r>
              <a:rPr lang="en-IN" sz="2000" b="1" dirty="0" smtClean="0"/>
              <a:t>Syntax</a:t>
            </a:r>
            <a:endParaRPr lang="en-IN" sz="2000" b="1" dirty="0"/>
          </a:p>
          <a:p>
            <a:r>
              <a:rPr lang="en-US" altLang="en-US" dirty="0" err="1">
                <a:solidFill>
                  <a:srgbClr val="000000"/>
                </a:solidFill>
                <a:latin typeface="Consolas" panose="020B0609020204030204" pitchFamily="49" charset="0"/>
              </a:rPr>
              <a:t>def</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functionname</a:t>
            </a:r>
            <a:r>
              <a:rPr lang="en-US" altLang="en-US" dirty="0">
                <a:solidFill>
                  <a:srgbClr val="000000"/>
                </a:solidFill>
                <a:latin typeface="Consolas" panose="020B0609020204030204" pitchFamily="49" charset="0"/>
              </a:rPr>
              <a:t>( parameters ): </a:t>
            </a:r>
            <a:endParaRPr lang="en-US" altLang="en-US" dirty="0" smtClean="0">
              <a:solidFill>
                <a:srgbClr val="000000"/>
              </a:solidFill>
              <a:latin typeface="Consolas" panose="020B0609020204030204" pitchFamily="49" charset="0"/>
            </a:endParaRPr>
          </a:p>
          <a:p>
            <a:r>
              <a:rPr lang="en-US" altLang="en-US" dirty="0">
                <a:solidFill>
                  <a:srgbClr val="000000"/>
                </a:solidFill>
                <a:latin typeface="Consolas" panose="020B0609020204030204" pitchFamily="49" charset="0"/>
              </a:rPr>
              <a:t>	</a:t>
            </a:r>
            <a:r>
              <a:rPr lang="en-US" altLang="en-US" dirty="0" smtClean="0">
                <a:solidFill>
                  <a:srgbClr val="000000"/>
                </a:solidFill>
                <a:latin typeface="Consolas" panose="020B0609020204030204" pitchFamily="49" charset="0"/>
              </a:rPr>
              <a:t>"</a:t>
            </a:r>
            <a:r>
              <a:rPr lang="en-US" altLang="en-US" dirty="0" err="1">
                <a:solidFill>
                  <a:srgbClr val="000000"/>
                </a:solidFill>
                <a:latin typeface="Consolas" panose="020B0609020204030204" pitchFamily="49" charset="0"/>
              </a:rPr>
              <a:t>function_docstring</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r>
              <a:rPr lang="en-US" altLang="en-US" dirty="0">
                <a:solidFill>
                  <a:srgbClr val="000000"/>
                </a:solidFill>
                <a:latin typeface="Consolas" panose="020B0609020204030204" pitchFamily="49" charset="0"/>
              </a:rPr>
              <a:t>	</a:t>
            </a:r>
            <a:r>
              <a:rPr lang="en-US" altLang="en-US" dirty="0" err="1" smtClean="0">
                <a:solidFill>
                  <a:srgbClr val="000000"/>
                </a:solidFill>
                <a:latin typeface="Consolas" panose="020B0609020204030204" pitchFamily="49" charset="0"/>
              </a:rPr>
              <a:t>function_suite</a:t>
            </a:r>
            <a:r>
              <a:rPr lang="en-US" altLang="en-US" dirty="0" smtClean="0">
                <a:solidFill>
                  <a:srgbClr val="000000"/>
                </a:solidFill>
                <a:latin typeface="Consolas" panose="020B0609020204030204" pitchFamily="49" charset="0"/>
              </a:rPr>
              <a:t> / Body of function</a:t>
            </a:r>
          </a:p>
          <a:p>
            <a:r>
              <a:rPr lang="en-US" altLang="en-US" dirty="0">
                <a:solidFill>
                  <a:srgbClr val="000000"/>
                </a:solidFill>
                <a:latin typeface="Consolas" panose="020B0609020204030204" pitchFamily="49" charset="0"/>
              </a:rPr>
              <a:t>	</a:t>
            </a:r>
            <a:r>
              <a:rPr lang="en-US" altLang="en-US" dirty="0" smtClean="0">
                <a:solidFill>
                  <a:srgbClr val="000000"/>
                </a:solidFill>
                <a:latin typeface="Consolas" panose="020B0609020204030204" pitchFamily="49" charset="0"/>
              </a:rPr>
              <a:t>return </a:t>
            </a:r>
            <a:r>
              <a:rPr lang="en-US" altLang="en-US" dirty="0">
                <a:solidFill>
                  <a:srgbClr val="000000"/>
                </a:solidFill>
                <a:latin typeface="Consolas" panose="020B0609020204030204" pitchFamily="49" charset="0"/>
              </a:rPr>
              <a:t>[expression]</a:t>
            </a:r>
            <a:r>
              <a:rPr lang="en-US" altLang="en-US" dirty="0">
                <a:latin typeface="Consolas" panose="020B0609020204030204" pitchFamily="49" charset="0"/>
              </a:rPr>
              <a:t> </a:t>
            </a:r>
            <a:endParaRPr lang="en-US" altLang="en-US" sz="3200" dirty="0">
              <a:latin typeface="Consolas" panose="020B0609020204030204" pitchFamily="49" charset="0"/>
            </a:endParaRPr>
          </a:p>
          <a:p>
            <a:endParaRPr lang="en-GB" dirty="0"/>
          </a:p>
          <a:p>
            <a:r>
              <a:rPr lang="en-GB" dirty="0"/>
              <a:t>This line tells the computer that the block of code that follows is to be used together as the function instructions(). I’m basically naming this block of statements. This means that whenever I call the function instructions() in this program, the block of code runs.</a:t>
            </a:r>
          </a:p>
          <a:p>
            <a:pPr marL="342900" indent="-342900" algn="just">
              <a:spcAft>
                <a:spcPts val="600"/>
              </a:spcAft>
              <a:buFont typeface="Wingdings" panose="05000000000000000000" pitchFamily="2" charset="2"/>
              <a:buChar char="§"/>
            </a:pPr>
            <a:endParaRPr lang="en-IN" dirty="0"/>
          </a:p>
        </p:txBody>
      </p:sp>
    </p:spTree>
    <p:extLst>
      <p:ext uri="{BB962C8B-B14F-4D97-AF65-F5344CB8AC3E}">
        <p14:creationId xmlns:p14="http://schemas.microsoft.com/office/powerpoint/2010/main" val="1140393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pPr marL="457200" lvl="1" algn="ctr">
              <a:spcAft>
                <a:spcPts val="600"/>
              </a:spcAft>
            </a:pPr>
            <a:r>
              <a:rPr lang="en-US" sz="3600" b="1" kern="1200" dirty="0" smtClean="0">
                <a:solidFill>
                  <a:schemeClr val="tx1"/>
                </a:solidFill>
                <a:latin typeface="+mn-lt"/>
                <a:ea typeface="+mj-ea"/>
                <a:cs typeface="+mj-cs"/>
              </a:rPr>
              <a:t>Functions (contd.)</a:t>
            </a:r>
            <a:endParaRPr lang="en-US" sz="3600" b="1" kern="1200" dirty="0">
              <a:solidFill>
                <a:schemeClr val="tx1"/>
              </a:solidFill>
              <a:latin typeface="+mn-lt"/>
              <a:ea typeface="+mj-ea"/>
              <a:cs typeface="+mj-cs"/>
            </a:endParaRPr>
          </a:p>
        </p:txBody>
      </p:sp>
      <p:sp>
        <p:nvSpPr>
          <p:cNvPr id="4" name="TextBox 3">
            <a:extLst>
              <a:ext uri="{FF2B5EF4-FFF2-40B4-BE49-F238E27FC236}">
                <a16:creationId xmlns:a16="http://schemas.microsoft.com/office/drawing/2014/main" id="{CE908E01-1442-3C86-F493-C5345285EE07}"/>
              </a:ext>
            </a:extLst>
          </p:cNvPr>
          <p:cNvSpPr txBox="1"/>
          <p:nvPr/>
        </p:nvSpPr>
        <p:spPr>
          <a:xfrm>
            <a:off x="685179" y="959958"/>
            <a:ext cx="10821642" cy="4278094"/>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IN" sz="2000" b="1" dirty="0" smtClean="0">
                <a:ea typeface="Times New Roman" panose="02020603050405020304" pitchFamily="18" charset="0"/>
              </a:rPr>
              <a:t>Example</a:t>
            </a:r>
          </a:p>
          <a:p>
            <a:pPr marL="342900" indent="-342900" algn="just">
              <a:spcAft>
                <a:spcPts val="600"/>
              </a:spcAft>
              <a:buFont typeface="Wingdings" panose="05000000000000000000" pitchFamily="2" charset="2"/>
              <a:buChar char="§"/>
            </a:pPr>
            <a:r>
              <a:rPr lang="en-GB" dirty="0"/>
              <a:t>The following function takes a string as input parameter and prints it on standard screen.</a:t>
            </a:r>
            <a:endParaRPr lang="en-IN" sz="2000" b="1" dirty="0" smtClean="0">
              <a:ea typeface="Times New Roman" panose="02020603050405020304" pitchFamily="18" charset="0"/>
            </a:endParaRPr>
          </a:p>
          <a:p>
            <a:pPr algn="just">
              <a:spcAft>
                <a:spcPts val="600"/>
              </a:spcAft>
            </a:pPr>
            <a:endParaRPr lang="en-US" altLang="en-US" dirty="0" smtClean="0">
              <a:solidFill>
                <a:srgbClr val="000000"/>
              </a:solidFill>
              <a:latin typeface="Consolas" panose="020B0609020204030204" pitchFamily="49" charset="0"/>
            </a:endParaRPr>
          </a:p>
          <a:p>
            <a:pPr algn="just">
              <a:spcAft>
                <a:spcPts val="600"/>
              </a:spcAft>
            </a:pPr>
            <a:r>
              <a:rPr lang="en-US" altLang="en-US" dirty="0" err="1" smtClean="0">
                <a:solidFill>
                  <a:srgbClr val="000000"/>
                </a:solidFill>
                <a:latin typeface="Consolas" panose="020B0609020204030204" pitchFamily="49" charset="0"/>
              </a:rPr>
              <a:t>def</a:t>
            </a:r>
            <a:r>
              <a:rPr lang="en-US" altLang="en-US" dirty="0" smtClean="0">
                <a:solidFill>
                  <a:srgbClr val="000000"/>
                </a:solidFill>
                <a:latin typeface="Consolas" panose="020B0609020204030204" pitchFamily="49" charset="0"/>
              </a:rPr>
              <a:t> display( </a:t>
            </a:r>
            <a:r>
              <a:rPr lang="en-US" altLang="en-US" dirty="0" err="1">
                <a:solidFill>
                  <a:srgbClr val="000000"/>
                </a:solidFill>
                <a:latin typeface="Consolas" panose="020B0609020204030204" pitchFamily="49" charset="0"/>
              </a:rPr>
              <a:t>str</a:t>
            </a:r>
            <a:r>
              <a:rPr lang="en-US" altLang="en-US" dirty="0">
                <a:solidFill>
                  <a:srgbClr val="000000"/>
                </a:solidFill>
                <a:latin typeface="Consolas" panose="020B0609020204030204" pitchFamily="49" charset="0"/>
              </a:rPr>
              <a:t> ): </a:t>
            </a:r>
            <a:endParaRPr lang="en-US" altLang="en-US" dirty="0" smtClean="0">
              <a:solidFill>
                <a:srgbClr val="000000"/>
              </a:solidFill>
              <a:latin typeface="Consolas" panose="020B0609020204030204" pitchFamily="49" charset="0"/>
            </a:endParaRPr>
          </a:p>
          <a:p>
            <a:pPr algn="just">
              <a:spcAft>
                <a:spcPts val="600"/>
              </a:spcAft>
            </a:pPr>
            <a:r>
              <a:rPr lang="en-US" altLang="en-US" dirty="0">
                <a:solidFill>
                  <a:srgbClr val="000000"/>
                </a:solidFill>
                <a:latin typeface="Consolas" panose="020B0609020204030204" pitchFamily="49" charset="0"/>
              </a:rPr>
              <a:t>	</a:t>
            </a:r>
            <a:r>
              <a:rPr lang="en-US" altLang="en-US" dirty="0" smtClean="0">
                <a:solidFill>
                  <a:srgbClr val="000000"/>
                </a:solidFill>
                <a:latin typeface="Consolas" panose="020B0609020204030204" pitchFamily="49" charset="0"/>
              </a:rPr>
              <a:t>"</a:t>
            </a:r>
            <a:r>
              <a:rPr lang="en-US" altLang="en-US" dirty="0">
                <a:solidFill>
                  <a:srgbClr val="000000"/>
                </a:solidFill>
                <a:latin typeface="Consolas" panose="020B0609020204030204" pitchFamily="49" charset="0"/>
              </a:rPr>
              <a:t>This prints a passed string into this function" </a:t>
            </a:r>
            <a:endParaRPr lang="en-US" altLang="en-US" dirty="0" smtClean="0">
              <a:solidFill>
                <a:srgbClr val="000000"/>
              </a:solidFill>
              <a:latin typeface="Consolas" panose="020B0609020204030204" pitchFamily="49" charset="0"/>
            </a:endParaRPr>
          </a:p>
          <a:p>
            <a:pPr algn="just">
              <a:spcAft>
                <a:spcPts val="600"/>
              </a:spcAft>
            </a:pPr>
            <a:r>
              <a:rPr lang="en-US" altLang="en-US" dirty="0">
                <a:solidFill>
                  <a:srgbClr val="000000"/>
                </a:solidFill>
                <a:latin typeface="Consolas" panose="020B0609020204030204" pitchFamily="49" charset="0"/>
              </a:rPr>
              <a:t>	</a:t>
            </a:r>
            <a:r>
              <a:rPr lang="en-US" altLang="en-US" dirty="0" smtClean="0">
                <a:solidFill>
                  <a:srgbClr val="000000"/>
                </a:solidFill>
                <a:latin typeface="Consolas" panose="020B0609020204030204" pitchFamily="49" charset="0"/>
              </a:rPr>
              <a:t>print </a:t>
            </a:r>
            <a:r>
              <a:rPr lang="en-US" altLang="en-US" dirty="0" err="1">
                <a:solidFill>
                  <a:srgbClr val="000000"/>
                </a:solidFill>
                <a:latin typeface="Consolas" panose="020B0609020204030204" pitchFamily="49" charset="0"/>
              </a:rPr>
              <a:t>str</a:t>
            </a:r>
            <a:r>
              <a:rPr lang="en-US" altLang="en-US" dirty="0">
                <a:solidFill>
                  <a:srgbClr val="000000"/>
                </a:solidFill>
                <a:latin typeface="Consolas" panose="020B0609020204030204" pitchFamily="49" charset="0"/>
              </a:rPr>
              <a:t> </a:t>
            </a:r>
            <a:endParaRPr lang="en-US" altLang="en-US" dirty="0" smtClean="0">
              <a:solidFill>
                <a:srgbClr val="000000"/>
              </a:solidFill>
              <a:latin typeface="Consolas" panose="020B0609020204030204" pitchFamily="49" charset="0"/>
            </a:endParaRPr>
          </a:p>
          <a:p>
            <a:pPr algn="just">
              <a:spcAft>
                <a:spcPts val="600"/>
              </a:spcAft>
            </a:pPr>
            <a:r>
              <a:rPr lang="en-US" altLang="en-US" dirty="0">
                <a:solidFill>
                  <a:srgbClr val="000000"/>
                </a:solidFill>
                <a:latin typeface="Consolas" panose="020B0609020204030204" pitchFamily="49" charset="0"/>
              </a:rPr>
              <a:t>	</a:t>
            </a:r>
            <a:r>
              <a:rPr lang="en-US" altLang="en-US" dirty="0" smtClean="0">
                <a:solidFill>
                  <a:srgbClr val="000000"/>
                </a:solidFill>
                <a:latin typeface="Consolas" panose="020B0609020204030204" pitchFamily="49" charset="0"/>
              </a:rPr>
              <a:t>return </a:t>
            </a:r>
            <a:endParaRPr lang="en-US" altLang="en-US" dirty="0">
              <a:solidFill>
                <a:srgbClr val="000000"/>
              </a:solidFill>
              <a:latin typeface="Consolas" panose="020B0609020204030204" pitchFamily="49" charset="0"/>
            </a:endParaRPr>
          </a:p>
          <a:p>
            <a:pPr algn="just">
              <a:spcAft>
                <a:spcPts val="600"/>
              </a:spcAft>
            </a:pPr>
            <a:endParaRPr lang="en-US" altLang="en-US" sz="3200" dirty="0">
              <a:latin typeface="Consolas" panose="020B0609020204030204" pitchFamily="49" charset="0"/>
            </a:endParaRPr>
          </a:p>
          <a:p>
            <a:endParaRPr lang="en-GB" dirty="0"/>
          </a:p>
          <a:p>
            <a:r>
              <a:rPr lang="en-GB" dirty="0"/>
              <a:t>This line tells the computer that the block of code that follows is to be used together as the function </a:t>
            </a:r>
            <a:r>
              <a:rPr lang="en-GB" dirty="0" smtClean="0"/>
              <a:t>display().</a:t>
            </a:r>
          </a:p>
          <a:p>
            <a:r>
              <a:rPr lang="en-GB" dirty="0" smtClean="0"/>
              <a:t> This </a:t>
            </a:r>
            <a:r>
              <a:rPr lang="en-GB" dirty="0"/>
              <a:t>means that whenever I call the function </a:t>
            </a:r>
            <a:r>
              <a:rPr lang="en-GB" dirty="0" smtClean="0"/>
              <a:t>display() in program</a:t>
            </a:r>
            <a:r>
              <a:rPr lang="en-GB" dirty="0"/>
              <a:t>, the block of code runs.</a:t>
            </a:r>
          </a:p>
          <a:p>
            <a:pPr marL="342900" indent="-342900" algn="just">
              <a:spcAft>
                <a:spcPts val="600"/>
              </a:spcAft>
              <a:buFont typeface="Wingdings" panose="05000000000000000000" pitchFamily="2" charset="2"/>
              <a:buChar char="§"/>
            </a:pPr>
            <a:endParaRPr lang="en-IN" dirty="0"/>
          </a:p>
        </p:txBody>
      </p:sp>
    </p:spTree>
    <p:extLst>
      <p:ext uri="{BB962C8B-B14F-4D97-AF65-F5344CB8AC3E}">
        <p14:creationId xmlns:p14="http://schemas.microsoft.com/office/powerpoint/2010/main" val="1479353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pPr marL="457200" lvl="1" algn="ctr">
              <a:spcAft>
                <a:spcPts val="600"/>
              </a:spcAft>
            </a:pPr>
            <a:r>
              <a:rPr lang="en-US" sz="3600" b="1" kern="1200" dirty="0" smtClean="0">
                <a:solidFill>
                  <a:schemeClr val="tx1"/>
                </a:solidFill>
                <a:latin typeface="+mn-lt"/>
                <a:ea typeface="+mj-ea"/>
                <a:cs typeface="+mj-cs"/>
              </a:rPr>
              <a:t>Function Parameters/ Arguments</a:t>
            </a:r>
            <a:endParaRPr lang="en-US" sz="3600" b="1" kern="1200" dirty="0">
              <a:solidFill>
                <a:schemeClr val="tx1"/>
              </a:solidFill>
              <a:latin typeface="+mn-lt"/>
              <a:ea typeface="+mj-ea"/>
              <a:cs typeface="+mj-cs"/>
            </a:endParaRPr>
          </a:p>
        </p:txBody>
      </p:sp>
      <p:sp>
        <p:nvSpPr>
          <p:cNvPr id="4" name="TextBox 3">
            <a:extLst>
              <a:ext uri="{FF2B5EF4-FFF2-40B4-BE49-F238E27FC236}">
                <a16:creationId xmlns:a16="http://schemas.microsoft.com/office/drawing/2014/main" id="{CE908E01-1442-3C86-F493-C5345285EE07}"/>
              </a:ext>
            </a:extLst>
          </p:cNvPr>
          <p:cNvSpPr txBox="1"/>
          <p:nvPr/>
        </p:nvSpPr>
        <p:spPr>
          <a:xfrm>
            <a:off x="685179" y="959958"/>
            <a:ext cx="10821642" cy="4985980"/>
          </a:xfrm>
          <a:prstGeom prst="rect">
            <a:avLst/>
          </a:prstGeom>
          <a:noFill/>
        </p:spPr>
        <p:txBody>
          <a:bodyPr wrap="square">
            <a:spAutoFit/>
          </a:bodyPr>
          <a:lstStyle/>
          <a:p>
            <a:r>
              <a:rPr lang="en-IN" sz="2400" b="1" dirty="0" smtClean="0"/>
              <a:t>Arguments /Parameters to function</a:t>
            </a:r>
          </a:p>
          <a:p>
            <a:pPr marL="285750" indent="-285750">
              <a:buFont typeface="Wingdings" panose="05000000000000000000" pitchFamily="2" charset="2"/>
              <a:buChar char="§"/>
            </a:pPr>
            <a:r>
              <a:rPr lang="en-GB" dirty="0"/>
              <a:t>Information can be passed into functions as arguments.</a:t>
            </a:r>
          </a:p>
          <a:p>
            <a:pPr marL="285750" indent="-285750">
              <a:buFont typeface="Wingdings" panose="05000000000000000000" pitchFamily="2" charset="2"/>
              <a:buChar char="§"/>
            </a:pPr>
            <a:r>
              <a:rPr lang="en-GB" dirty="0"/>
              <a:t>Arguments are specified after the function name, inside the parentheses. You can add as many arguments as you want, just separate them with a comma</a:t>
            </a:r>
            <a:r>
              <a:rPr lang="en-GB" dirty="0" smtClean="0"/>
              <a:t>.</a:t>
            </a:r>
          </a:p>
          <a:p>
            <a:pPr marL="285750" indent="-285750">
              <a:buFont typeface="Wingdings" panose="05000000000000000000" pitchFamily="2" charset="2"/>
              <a:buChar char="§"/>
            </a:pPr>
            <a:endParaRPr lang="en-GB" dirty="0"/>
          </a:p>
          <a:p>
            <a:r>
              <a:rPr lang="en-GB" dirty="0"/>
              <a:t>The following example has a function with one argument (</a:t>
            </a:r>
            <a:r>
              <a:rPr lang="en-GB" dirty="0" err="1"/>
              <a:t>fname</a:t>
            </a:r>
            <a:r>
              <a:rPr lang="en-GB" dirty="0"/>
              <a:t>). When the function is called, we pass along a first name, which is used inside the function to print the full name:</a:t>
            </a:r>
          </a:p>
          <a:p>
            <a:r>
              <a:rPr lang="en-GB" dirty="0"/>
              <a:t>Example</a:t>
            </a:r>
          </a:p>
          <a:p>
            <a:r>
              <a:rPr lang="en-GB" dirty="0" err="1">
                <a:latin typeface="Courier New" panose="02070309020205020404" pitchFamily="49" charset="0"/>
                <a:cs typeface="Courier New" panose="02070309020205020404" pitchFamily="49" charset="0"/>
              </a:rPr>
              <a:t>def</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my_function</a:t>
            </a:r>
            <a:r>
              <a:rPr lang="en-GB" dirty="0">
                <a:latin typeface="Courier New" panose="02070309020205020404" pitchFamily="49" charset="0"/>
                <a:cs typeface="Courier New" panose="02070309020205020404" pitchFamily="49" charset="0"/>
              </a:rPr>
              <a:t>(</a:t>
            </a:r>
            <a:r>
              <a:rPr lang="en-GB" b="1" dirty="0" err="1">
                <a:latin typeface="Courier New" panose="02070309020205020404" pitchFamily="49" charset="0"/>
                <a:cs typeface="Courier New" panose="02070309020205020404" pitchFamily="49" charset="0"/>
              </a:rPr>
              <a:t>fname</a:t>
            </a:r>
            <a:r>
              <a:rPr lang="en-GB" dirty="0" smtClean="0">
                <a:latin typeface="Courier New" panose="02070309020205020404" pitchFamily="49" charset="0"/>
                <a:cs typeface="Courier New" panose="02070309020205020404" pitchFamily="49" charset="0"/>
              </a:rPr>
              <a:t>):</a:t>
            </a:r>
          </a:p>
          <a:p>
            <a:r>
              <a:rPr lang="en-GB" dirty="0" smtClean="0">
                <a:latin typeface="Courier New" panose="02070309020205020404" pitchFamily="49" charset="0"/>
                <a:cs typeface="Courier New" panose="02070309020205020404" pitchFamily="49" charset="0"/>
              </a:rPr>
              <a:t>	print(</a:t>
            </a:r>
            <a:r>
              <a:rPr lang="en-GB" dirty="0" err="1" smtClean="0">
                <a:latin typeface="Courier New" panose="02070309020205020404" pitchFamily="49" charset="0"/>
                <a:cs typeface="Courier New" panose="02070309020205020404" pitchFamily="49" charset="0"/>
              </a:rPr>
              <a:t>fname</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Refsnes</a:t>
            </a:r>
            <a:r>
              <a:rPr lang="en-GB" dirty="0">
                <a:latin typeface="Courier New" panose="02070309020205020404" pitchFamily="49" charset="0"/>
                <a:cs typeface="Courier New" panose="02070309020205020404" pitchFamily="49" charset="0"/>
              </a:rPr>
              <a:t>")</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
            </a:r>
            <a:br>
              <a:rPr lang="en-GB" dirty="0">
                <a:latin typeface="Courier New" panose="02070309020205020404" pitchFamily="49" charset="0"/>
                <a:cs typeface="Courier New" panose="02070309020205020404" pitchFamily="49" charset="0"/>
              </a:rPr>
            </a:br>
            <a:r>
              <a:rPr lang="en-GB" dirty="0" err="1">
                <a:latin typeface="Courier New" panose="02070309020205020404" pitchFamily="49" charset="0"/>
                <a:cs typeface="Courier New" panose="02070309020205020404" pitchFamily="49" charset="0"/>
              </a:rPr>
              <a:t>my_function</a:t>
            </a:r>
            <a:r>
              <a:rPr lang="en-GB" dirty="0" smtClean="0">
                <a:latin typeface="Courier New" panose="02070309020205020404" pitchFamily="49" charset="0"/>
                <a:cs typeface="Courier New" panose="02070309020205020404" pitchFamily="49" charset="0"/>
              </a:rPr>
              <a:t>(</a:t>
            </a:r>
            <a:r>
              <a:rPr lang="en-GB" b="1" dirty="0" smtClean="0">
                <a:latin typeface="Courier New" panose="02070309020205020404" pitchFamily="49" charset="0"/>
                <a:cs typeface="Courier New" panose="02070309020205020404" pitchFamily="49" charset="0"/>
              </a:rPr>
              <a:t>“</a:t>
            </a:r>
            <a:r>
              <a:rPr lang="en-GB" b="1" dirty="0" err="1" smtClean="0">
                <a:latin typeface="Courier New" panose="02070309020205020404" pitchFamily="49" charset="0"/>
                <a:cs typeface="Courier New" panose="02070309020205020404" pitchFamily="49" charset="0"/>
              </a:rPr>
              <a:t>Helo</a:t>
            </a:r>
            <a:r>
              <a:rPr lang="en-GB" b="1" dirty="0" smtClean="0">
                <a:latin typeface="Courier New" panose="02070309020205020404" pitchFamily="49" charset="0"/>
                <a:cs typeface="Courier New" panose="02070309020205020404" pitchFamily="49" charset="0"/>
              </a:rPr>
              <a:t> World!"</a:t>
            </a:r>
            <a:r>
              <a:rPr lang="en-GB" dirty="0" smtClean="0">
                <a:latin typeface="Courier New" panose="02070309020205020404" pitchFamily="49" charset="0"/>
                <a:cs typeface="Courier New" panose="02070309020205020404" pitchFamily="49" charset="0"/>
              </a:rPr>
              <a:t>)</a:t>
            </a:r>
          </a:p>
          <a:p>
            <a:endParaRPr lang="en-GB" dirty="0">
              <a:latin typeface="Courier New" panose="02070309020205020404" pitchFamily="49" charset="0"/>
              <a:cs typeface="Courier New" panose="02070309020205020404" pitchFamily="49" charset="0"/>
            </a:endParaRPr>
          </a:p>
          <a:p>
            <a:r>
              <a:rPr lang="en-GB" dirty="0"/>
              <a:t>From a function's perspective:</a:t>
            </a:r>
          </a:p>
          <a:p>
            <a:r>
              <a:rPr lang="en-GB" dirty="0"/>
              <a:t>A parameter is the variable listed inside the parentheses in the function definition.</a:t>
            </a:r>
          </a:p>
          <a:p>
            <a:r>
              <a:rPr lang="en-GB" dirty="0"/>
              <a:t>An argument is the value that is sent to the function when it is called</a:t>
            </a:r>
            <a:r>
              <a:rPr lang="en-GB" dirty="0" smtClean="0"/>
              <a:t>.</a:t>
            </a:r>
            <a:r>
              <a:rPr lang="en-GB" dirty="0">
                <a:latin typeface="Courier New" panose="02070309020205020404" pitchFamily="49" charset="0"/>
                <a:cs typeface="Courier New" panose="02070309020205020404" pitchFamily="49" charset="0"/>
              </a:rPr>
              <a:t/>
            </a:r>
            <a:br>
              <a:rPr lang="en-GB" dirty="0">
                <a:latin typeface="Courier New" panose="02070309020205020404" pitchFamily="49" charset="0"/>
                <a:cs typeface="Courier New" panose="02070309020205020404" pitchFamily="49" charset="0"/>
              </a:rPr>
            </a:br>
            <a:endParaRPr lang="en-IN"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7685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pPr marL="457200" lvl="1" algn="ctr">
              <a:spcAft>
                <a:spcPts val="600"/>
              </a:spcAft>
            </a:pPr>
            <a:r>
              <a:rPr lang="en-US" sz="3600" b="1" kern="1200" dirty="0" smtClean="0">
                <a:solidFill>
                  <a:schemeClr val="tx1"/>
                </a:solidFill>
                <a:latin typeface="+mn-lt"/>
                <a:ea typeface="+mj-ea"/>
                <a:cs typeface="+mj-cs"/>
              </a:rPr>
              <a:t>Function Parameters/ Arguments</a:t>
            </a:r>
            <a:endParaRPr lang="en-US" sz="3600" b="1" kern="1200" dirty="0">
              <a:solidFill>
                <a:schemeClr val="tx1"/>
              </a:solidFill>
              <a:latin typeface="+mn-lt"/>
              <a:ea typeface="+mj-ea"/>
              <a:cs typeface="+mj-cs"/>
            </a:endParaRPr>
          </a:p>
        </p:txBody>
      </p:sp>
      <p:sp>
        <p:nvSpPr>
          <p:cNvPr id="4" name="TextBox 3">
            <a:extLst>
              <a:ext uri="{FF2B5EF4-FFF2-40B4-BE49-F238E27FC236}">
                <a16:creationId xmlns:a16="http://schemas.microsoft.com/office/drawing/2014/main" id="{CE908E01-1442-3C86-F493-C5345285EE07}"/>
              </a:ext>
            </a:extLst>
          </p:cNvPr>
          <p:cNvSpPr txBox="1"/>
          <p:nvPr/>
        </p:nvSpPr>
        <p:spPr>
          <a:xfrm>
            <a:off x="685179" y="959958"/>
            <a:ext cx="10821642" cy="3293209"/>
          </a:xfrm>
          <a:prstGeom prst="rect">
            <a:avLst/>
          </a:prstGeom>
          <a:noFill/>
        </p:spPr>
        <p:txBody>
          <a:bodyPr wrap="square">
            <a:spAutoFit/>
          </a:bodyPr>
          <a:lstStyle/>
          <a:p>
            <a:r>
              <a:rPr lang="en-GB" sz="2800" b="1" dirty="0"/>
              <a:t>Number of Arguments</a:t>
            </a:r>
          </a:p>
          <a:p>
            <a:pPr marL="285750" indent="-285750">
              <a:buFont typeface="Wingdings" panose="05000000000000000000" pitchFamily="2" charset="2"/>
              <a:buChar char="§"/>
            </a:pPr>
            <a:r>
              <a:rPr lang="en-GB" dirty="0"/>
              <a:t>By default, a function must be called with the correct number of arguments. Meaning that if your function expects 2 arguments, you have to call the function with 2 arguments, not more, and not less</a:t>
            </a:r>
            <a:r>
              <a:rPr lang="en-GB" dirty="0" smtClean="0"/>
              <a:t>.</a:t>
            </a:r>
          </a:p>
          <a:p>
            <a:endParaRPr lang="en-GB" dirty="0"/>
          </a:p>
          <a:p>
            <a:endParaRPr lang="en-GB" dirty="0" smtClean="0">
              <a:latin typeface="Courier New" panose="02070309020205020404" pitchFamily="49" charset="0"/>
              <a:cs typeface="Courier New" panose="02070309020205020404" pitchFamily="49" charset="0"/>
            </a:endParaRPr>
          </a:p>
          <a:p>
            <a:r>
              <a:rPr lang="en-GB" dirty="0" err="1">
                <a:latin typeface="Courier New" panose="02070309020205020404" pitchFamily="49" charset="0"/>
                <a:cs typeface="Courier New" panose="02070309020205020404" pitchFamily="49" charset="0"/>
              </a:rPr>
              <a:t>def</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my_function</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fname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lname</a:t>
            </a:r>
            <a:r>
              <a:rPr lang="en-GB" dirty="0">
                <a:latin typeface="Courier New" panose="02070309020205020404" pitchFamily="49" charset="0"/>
                <a:cs typeface="Courier New" panose="02070309020205020404" pitchFamily="49" charset="0"/>
              </a:rPr>
              <a:t>):</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print(</a:t>
            </a:r>
            <a:r>
              <a:rPr lang="en-GB" dirty="0" err="1" smtClean="0">
                <a:latin typeface="Courier New" panose="02070309020205020404" pitchFamily="49" charset="0"/>
                <a:cs typeface="Courier New" panose="02070309020205020404" pitchFamily="49" charset="0"/>
              </a:rPr>
              <a:t>fname</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 " + </a:t>
            </a:r>
            <a:r>
              <a:rPr lang="en-GB" dirty="0" err="1">
                <a:latin typeface="Courier New" panose="02070309020205020404" pitchFamily="49" charset="0"/>
                <a:cs typeface="Courier New" panose="02070309020205020404" pitchFamily="49" charset="0"/>
              </a:rPr>
              <a:t>lname</a:t>
            </a:r>
            <a:r>
              <a:rPr lang="en-GB" dirty="0">
                <a:latin typeface="Courier New" panose="02070309020205020404" pitchFamily="49" charset="0"/>
                <a:cs typeface="Courier New" panose="02070309020205020404" pitchFamily="49" charset="0"/>
              </a:rPr>
              <a:t>)</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
            </a:r>
            <a:br>
              <a:rPr lang="en-GB" dirty="0">
                <a:latin typeface="Courier New" panose="02070309020205020404" pitchFamily="49" charset="0"/>
                <a:cs typeface="Courier New" panose="02070309020205020404" pitchFamily="49" charset="0"/>
              </a:rPr>
            </a:br>
            <a:r>
              <a:rPr lang="en-GB" dirty="0" err="1">
                <a:latin typeface="Courier New" panose="02070309020205020404" pitchFamily="49" charset="0"/>
                <a:cs typeface="Courier New" panose="02070309020205020404" pitchFamily="49" charset="0"/>
              </a:rPr>
              <a:t>my_function</a:t>
            </a:r>
            <a:r>
              <a:rPr lang="en-GB" dirty="0" smtClean="0">
                <a:latin typeface="Courier New" panose="02070309020205020404" pitchFamily="49" charset="0"/>
                <a:cs typeface="Courier New" panose="02070309020205020404" pitchFamily="49" charset="0"/>
              </a:rPr>
              <a:t>(“Steve",</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“Jobs")</a:t>
            </a:r>
          </a:p>
          <a:p>
            <a:endParaRPr lang="en-GB" dirty="0">
              <a:latin typeface="Courier New" panose="02070309020205020404" pitchFamily="49" charset="0"/>
              <a:cs typeface="Courier New" panose="02070309020205020404" pitchFamily="49" charset="0"/>
            </a:endParaRPr>
          </a:p>
          <a:p>
            <a:endParaRPr lang="en-GB" dirty="0">
              <a:latin typeface="Courier New" panose="02070309020205020404" pitchFamily="49" charset="0"/>
              <a:cs typeface="Courier New" panose="02070309020205020404" pitchFamily="49" charset="0"/>
            </a:endParaRPr>
          </a:p>
        </p:txBody>
      </p:sp>
      <p:sp>
        <p:nvSpPr>
          <p:cNvPr id="5" name="Rectangle 2"/>
          <p:cNvSpPr>
            <a:spLocks noChangeArrowheads="1"/>
          </p:cNvSpPr>
          <p:nvPr/>
        </p:nvSpPr>
        <p:spPr bwMode="auto">
          <a:xfrm>
            <a:off x="685179" y="3179422"/>
            <a:ext cx="10821642" cy="28263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latin typeface="+mn-lt"/>
              </a:rPr>
              <a:t>Arbitrary Arguments, *</a:t>
            </a:r>
            <a:r>
              <a:rPr lang="en-US" altLang="en-US" sz="2800" b="1" dirty="0" err="1">
                <a:latin typeface="+mn-lt"/>
              </a:rPr>
              <a:t>args</a:t>
            </a:r>
            <a:endParaRPr lang="en-US" altLang="en-US" sz="2800" b="1" dirty="0">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dirty="0">
                <a:latin typeface="+mn-lt"/>
              </a:rPr>
              <a:t>If you do not know how many arguments that will be passed into your function, add a * before the parameter name in the function definition.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dirty="0">
                <a:latin typeface="+mn-lt"/>
              </a:rPr>
              <a:t>This way the function will receive a tuple of arguments, and can access the items accordingly</a:t>
            </a:r>
            <a:r>
              <a:rPr lang="en-US" altLang="en-US" dirty="0" smtClean="0">
                <a:latin typeface="+mn-lt"/>
              </a:rPr>
              <a:t>:</a:t>
            </a:r>
          </a:p>
          <a:p>
            <a:pPr lvl="0"/>
            <a:endParaRPr lang="en-GB" dirty="0" smtClean="0"/>
          </a:p>
          <a:p>
            <a:pPr lvl="0"/>
            <a:r>
              <a:rPr lang="en-GB" dirty="0" err="1">
                <a:latin typeface="Courier New" panose="02070309020205020404" pitchFamily="49" charset="0"/>
                <a:cs typeface="Courier New" panose="02070309020205020404" pitchFamily="49" charset="0"/>
              </a:rPr>
              <a:t>def</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my_function</a:t>
            </a:r>
            <a:r>
              <a:rPr lang="en-GB" dirty="0" smtClean="0">
                <a:latin typeface="Courier New" panose="02070309020205020404" pitchFamily="49" charset="0"/>
                <a:cs typeface="Courier New" panose="02070309020205020404" pitchFamily="49" charset="0"/>
              </a:rPr>
              <a:t>(*cities):</a:t>
            </a:r>
            <a:r>
              <a:rPr lang="en-GB" dirty="0">
                <a:latin typeface="Courier New" panose="02070309020205020404" pitchFamily="49" charset="0"/>
                <a:cs typeface="Courier New" panose="02070309020205020404" pitchFamily="49" charset="0"/>
              </a:rPr>
              <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	print("The </a:t>
            </a:r>
            <a:r>
              <a:rPr lang="en-GB" dirty="0" smtClean="0">
                <a:latin typeface="Courier New" panose="02070309020205020404" pitchFamily="49" charset="0"/>
                <a:cs typeface="Courier New" panose="02070309020205020404" pitchFamily="49" charset="0"/>
              </a:rPr>
              <a:t>last city is </a:t>
            </a:r>
            <a:r>
              <a:rPr lang="en-GB" dirty="0">
                <a:latin typeface="Courier New" panose="02070309020205020404" pitchFamily="49" charset="0"/>
                <a:cs typeface="Courier New" panose="02070309020205020404" pitchFamily="49" charset="0"/>
              </a:rPr>
              <a:t>" + </a:t>
            </a:r>
            <a:r>
              <a:rPr lang="en-GB" dirty="0" smtClean="0">
                <a:latin typeface="Courier New" panose="02070309020205020404" pitchFamily="49" charset="0"/>
                <a:cs typeface="Courier New" panose="02070309020205020404" pitchFamily="49" charset="0"/>
              </a:rPr>
              <a:t>cities[2])</a:t>
            </a:r>
            <a:r>
              <a:rPr lang="en-GB" dirty="0">
                <a:latin typeface="Courier New" panose="02070309020205020404" pitchFamily="49" charset="0"/>
                <a:cs typeface="Courier New" panose="02070309020205020404" pitchFamily="49" charset="0"/>
              </a:rPr>
              <a:t/>
            </a:r>
            <a:br>
              <a:rPr lang="en-GB" dirty="0">
                <a:latin typeface="Courier New" panose="02070309020205020404" pitchFamily="49" charset="0"/>
                <a:cs typeface="Courier New" panose="02070309020205020404" pitchFamily="49" charset="0"/>
              </a:rPr>
            </a:br>
            <a:r>
              <a:rPr lang="en-GB" dirty="0">
                <a:latin typeface="Courier New" panose="02070309020205020404" pitchFamily="49" charset="0"/>
                <a:cs typeface="Courier New" panose="02070309020205020404" pitchFamily="49" charset="0"/>
              </a:rPr>
              <a:t/>
            </a:r>
            <a:br>
              <a:rPr lang="en-GB" dirty="0">
                <a:latin typeface="Courier New" panose="02070309020205020404" pitchFamily="49" charset="0"/>
                <a:cs typeface="Courier New" panose="02070309020205020404" pitchFamily="49" charset="0"/>
              </a:rPr>
            </a:br>
            <a:r>
              <a:rPr lang="en-GB" dirty="0" err="1">
                <a:latin typeface="Courier New" panose="02070309020205020404" pitchFamily="49" charset="0"/>
                <a:cs typeface="Courier New" panose="02070309020205020404" pitchFamily="49" charset="0"/>
              </a:rPr>
              <a:t>my_function</a:t>
            </a:r>
            <a:r>
              <a:rPr lang="en-GB" dirty="0" smtClean="0">
                <a:latin typeface="Courier New" panose="02070309020205020404" pitchFamily="49" charset="0"/>
                <a:cs typeface="Courier New" panose="02070309020205020404" pitchFamily="49" charset="0"/>
              </a:rPr>
              <a:t>(“Mysore",</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a:t>
            </a:r>
            <a:r>
              <a:rPr lang="en-GB" dirty="0" err="1" smtClean="0">
                <a:latin typeface="Courier New" panose="02070309020205020404" pitchFamily="49" charset="0"/>
                <a:cs typeface="Courier New" panose="02070309020205020404" pitchFamily="49" charset="0"/>
              </a:rPr>
              <a:t>Tumkur</a:t>
            </a:r>
            <a:r>
              <a:rPr lang="en-GB" dirty="0" smtClean="0">
                <a:latin typeface="Courier New" panose="02070309020205020404" pitchFamily="49" charset="0"/>
                <a:cs typeface="Courier New" panose="02070309020205020404" pitchFamily="49" charset="0"/>
              </a:rPr>
              <a:t>",</a:t>
            </a:r>
            <a:r>
              <a:rPr lang="en-GB" dirty="0">
                <a:latin typeface="Courier New" panose="02070309020205020404" pitchFamily="49" charset="0"/>
                <a:cs typeface="Courier New" panose="02070309020205020404" pitchFamily="49" charset="0"/>
              </a:rPr>
              <a:t> </a:t>
            </a:r>
            <a:r>
              <a:rPr lang="en-GB" dirty="0" smtClean="0">
                <a:latin typeface="Courier New" panose="02070309020205020404" pitchFamily="49" charset="0"/>
                <a:cs typeface="Courier New" panose="02070309020205020404" pitchFamily="49" charset="0"/>
              </a:rPr>
              <a:t>“Bangalore")</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07888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B3F3-9FC7-FAD8-AD80-BF8195917184}"/>
              </a:ext>
            </a:extLst>
          </p:cNvPr>
          <p:cNvSpPr>
            <a:spLocks noGrp="1"/>
          </p:cNvSpPr>
          <p:nvPr>
            <p:ph type="title"/>
          </p:nvPr>
        </p:nvSpPr>
        <p:spPr/>
        <p:txBody>
          <a:bodyPr/>
          <a:lstStyle/>
          <a:p>
            <a:pPr marL="457200" lvl="1" algn="ctr">
              <a:spcAft>
                <a:spcPts val="600"/>
              </a:spcAft>
            </a:pPr>
            <a:r>
              <a:rPr lang="en-US" sz="3600" b="1" kern="1200" dirty="0" smtClean="0">
                <a:solidFill>
                  <a:schemeClr val="tx1"/>
                </a:solidFill>
                <a:latin typeface="+mn-lt"/>
                <a:ea typeface="+mj-ea"/>
                <a:cs typeface="+mj-cs"/>
              </a:rPr>
              <a:t>Function Return Values</a:t>
            </a:r>
            <a:endParaRPr lang="en-US" sz="3600" b="1" kern="1200" dirty="0">
              <a:solidFill>
                <a:schemeClr val="tx1"/>
              </a:solidFill>
              <a:latin typeface="+mn-lt"/>
              <a:ea typeface="+mj-ea"/>
              <a:cs typeface="+mj-cs"/>
            </a:endParaRPr>
          </a:p>
        </p:txBody>
      </p:sp>
      <p:sp>
        <p:nvSpPr>
          <p:cNvPr id="6" name="Rectangle 2"/>
          <p:cNvSpPr>
            <a:spLocks noChangeArrowheads="1"/>
          </p:cNvSpPr>
          <p:nvPr/>
        </p:nvSpPr>
        <p:spPr bwMode="auto">
          <a:xfrm>
            <a:off x="459341" y="886089"/>
            <a:ext cx="11273318" cy="21492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000000"/>
                </a:solidFill>
                <a:effectLst/>
                <a:latin typeface="+mj-lt"/>
                <a:cs typeface="Segoe UI" panose="020B0502040204020203" pitchFamily="34" charset="0"/>
              </a:rPr>
              <a:t>Return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rgbClr val="000000"/>
              </a:solidFill>
              <a:effectLst/>
              <a:latin typeface="+mj-lt"/>
            </a:endParaRPr>
          </a:p>
          <a:p>
            <a:pPr marL="342900" lvl="0" indent="-342900">
              <a:buFont typeface="Wingdings" panose="05000000000000000000" pitchFamily="2" charset="2"/>
              <a:buChar char="§"/>
            </a:pPr>
            <a:r>
              <a:rPr lang="en-GB" sz="2000" b="1" smtClean="0">
                <a:latin typeface="+mj-lt"/>
              </a:rPr>
              <a:t>A return </a:t>
            </a:r>
            <a:r>
              <a:rPr lang="en-GB" sz="2000" b="1">
                <a:latin typeface="+mj-lt"/>
              </a:rPr>
              <a:t>statement</a:t>
            </a:r>
            <a:r>
              <a:rPr lang="en-GB" sz="2000">
                <a:latin typeface="+mj-lt"/>
              </a:rPr>
              <a:t> is used to end the execution of the function call and “returns” the result (value of the expression following the return keyword) to the caller. </a:t>
            </a:r>
            <a:endParaRPr lang="en-GB" sz="2000" smtClean="0">
              <a:latin typeface="+mj-lt"/>
            </a:endParaRPr>
          </a:p>
          <a:p>
            <a:pPr marL="342900" lvl="0" indent="-342900">
              <a:buFont typeface="Wingdings" panose="05000000000000000000" pitchFamily="2" charset="2"/>
              <a:buChar char="§"/>
            </a:pPr>
            <a:r>
              <a:rPr lang="en-GB" sz="2000" dirty="0" smtClean="0">
                <a:latin typeface="+mj-lt"/>
              </a:rPr>
              <a:t>The </a:t>
            </a:r>
            <a:r>
              <a:rPr lang="en-GB" sz="2000" dirty="0">
                <a:latin typeface="+mj-lt"/>
              </a:rPr>
              <a:t>statements after the return statements are not executed.</a:t>
            </a:r>
            <a:endParaRPr kumimoji="0" lang="en-US" altLang="en-US" sz="2000" b="0" i="0" u="none" strike="noStrike" cap="none" normalizeH="0" baseline="0" smtClean="0">
              <a:ln>
                <a:noFill/>
              </a:ln>
              <a:solidFill>
                <a:srgbClr val="000000"/>
              </a:solidFill>
              <a:effectLst/>
              <a:latin typeface="+mj-l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smtClean="0">
                <a:ln>
                  <a:noFill/>
                </a:ln>
                <a:solidFill>
                  <a:srgbClr val="000000"/>
                </a:solidFill>
                <a:effectLst/>
                <a:latin typeface="+mj-lt"/>
              </a:rPr>
              <a:t>To let a function return a value, use the </a:t>
            </a:r>
            <a:r>
              <a:rPr kumimoji="0" lang="en-US" altLang="en-US" sz="2000" b="0" i="0" u="none" strike="noStrike" cap="none" normalizeH="0" baseline="0" dirty="0" smtClean="0">
                <a:ln>
                  <a:noFill/>
                </a:ln>
                <a:solidFill>
                  <a:srgbClr val="DC143C"/>
                </a:solidFill>
                <a:effectLst/>
                <a:latin typeface="+mj-lt"/>
              </a:rPr>
              <a:t>return</a:t>
            </a:r>
            <a:r>
              <a:rPr kumimoji="0" lang="en-US" altLang="en-US" sz="2000" b="0" i="0" u="none" strike="noStrike" cap="none" normalizeH="0" baseline="0" dirty="0" smtClean="0">
                <a:ln>
                  <a:noFill/>
                </a:ln>
                <a:solidFill>
                  <a:srgbClr val="000000"/>
                </a:solidFill>
                <a:effectLst/>
                <a:latin typeface="+mj-lt"/>
              </a:rPr>
              <a:t> statement:</a:t>
            </a:r>
            <a:endParaRPr kumimoji="0" lang="en-US" altLang="en-US" sz="2000" b="0" i="0" u="none" strike="noStrike" cap="none" normalizeH="0" baseline="0" dirty="0" smtClean="0">
              <a:ln>
                <a:noFill/>
              </a:ln>
              <a:solidFill>
                <a:schemeClr val="tx1"/>
              </a:solidFill>
              <a:effectLst/>
              <a:latin typeface="+mj-lt"/>
            </a:endParaRPr>
          </a:p>
        </p:txBody>
      </p:sp>
      <p:sp>
        <p:nvSpPr>
          <p:cNvPr id="7" name="Rectangle 3"/>
          <p:cNvSpPr>
            <a:spLocks noChangeArrowheads="1"/>
          </p:cNvSpPr>
          <p:nvPr/>
        </p:nvSpPr>
        <p:spPr bwMode="auto">
          <a:xfrm>
            <a:off x="674558" y="3375680"/>
            <a:ext cx="4001095" cy="1320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effectLst/>
                <a:latin typeface="Courier New" panose="02070309020205020404" pitchFamily="49" charset="0"/>
                <a:cs typeface="Courier New" panose="02070309020205020404" pitchFamily="49" charset="0"/>
              </a:rPr>
              <a:t>def</a:t>
            </a:r>
            <a:r>
              <a:rPr kumimoji="0" lang="en-US" altLang="en-US" sz="2000" b="0" i="0" u="none" strike="noStrike" cap="none" normalizeH="0" baseline="0" dirty="0" smtClean="0">
                <a:ln>
                  <a:noFill/>
                </a:ln>
                <a:effectLst/>
                <a:latin typeface="Courier New" panose="02070309020205020404" pitchFamily="49" charset="0"/>
                <a:cs typeface="Courier New" panose="02070309020205020404" pitchFamily="49" charset="0"/>
              </a:rPr>
              <a:t> fun():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effectLst/>
                <a:latin typeface="Courier New" panose="02070309020205020404" pitchFamily="49" charset="0"/>
                <a:cs typeface="Courier New" panose="02070309020205020404" pitchFamily="49" charset="0"/>
              </a:rPr>
              <a:t>statements .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Courier New" panose="02070309020205020404" pitchFamily="49" charset="0"/>
                <a:cs typeface="Courier New" panose="02070309020205020404" pitchFamily="49" charset="0"/>
              </a:rPr>
              <a:t>	return [expression] </a:t>
            </a:r>
          </a:p>
        </p:txBody>
      </p:sp>
    </p:spTree>
    <p:extLst>
      <p:ext uri="{BB962C8B-B14F-4D97-AF65-F5344CB8AC3E}">
        <p14:creationId xmlns:p14="http://schemas.microsoft.com/office/powerpoint/2010/main" val="653193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9798</TotalTime>
  <Words>3169</Words>
  <Application>Microsoft Office PowerPoint</Application>
  <PresentationFormat>Widescreen</PresentationFormat>
  <Paragraphs>369</Paragraphs>
  <Slides>33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Calibri</vt:lpstr>
      <vt:lpstr>Calibri Light</vt:lpstr>
      <vt:lpstr>Consolas</vt:lpstr>
      <vt:lpstr>Courier New</vt:lpstr>
      <vt:lpstr>Segoe UI</vt:lpstr>
      <vt:lpstr>Times New Roman</vt:lpstr>
      <vt:lpstr>urw-din</vt:lpstr>
      <vt:lpstr>Verdana</vt:lpstr>
      <vt:lpstr>Wingdings</vt:lpstr>
      <vt:lpstr>Office Theme</vt:lpstr>
      <vt:lpstr>PowerPoint Presentation</vt:lpstr>
      <vt:lpstr>Outline</vt:lpstr>
      <vt:lpstr>Functions</vt:lpstr>
      <vt:lpstr>Functions (contd.)</vt:lpstr>
      <vt:lpstr>Functions (contd.)</vt:lpstr>
      <vt:lpstr>Functions (contd.)</vt:lpstr>
      <vt:lpstr>Function Parameters/ Arguments</vt:lpstr>
      <vt:lpstr>Function Parameters/ Arguments</vt:lpstr>
      <vt:lpstr>Function Return Values</vt:lpstr>
      <vt:lpstr>Function Parameters/ Arguments</vt:lpstr>
      <vt:lpstr>Function Parameters/ Arguments</vt:lpstr>
      <vt:lpstr>Function Parameters/ Arguments</vt:lpstr>
      <vt:lpstr>Function Parameters/ Arguments</vt:lpstr>
      <vt:lpstr>Files and Exceptions</vt:lpstr>
      <vt:lpstr>Files and Exceptions</vt:lpstr>
      <vt:lpstr>Files and Exceptions</vt:lpstr>
      <vt:lpstr>Files and Exceptions</vt:lpstr>
      <vt:lpstr>Files and Exceptions</vt:lpstr>
      <vt:lpstr>Files and Exceptions</vt:lpstr>
      <vt:lpstr>Files and Exceptions</vt:lpstr>
      <vt:lpstr>Files and Exceptions</vt:lpstr>
      <vt:lpstr>Exceptions</vt:lpstr>
      <vt:lpstr>Exceptions</vt:lpstr>
      <vt:lpstr>Exceptions</vt:lpstr>
      <vt:lpstr>Exceptions</vt:lpstr>
      <vt:lpstr>Exceptions</vt:lpstr>
      <vt:lpstr>Exceptions</vt:lpstr>
      <vt:lpstr>Exceptions</vt:lpstr>
      <vt:lpstr>Exceptions</vt:lpstr>
      <vt:lpstr>Exceptions</vt:lpstr>
      <vt:lpstr>Exceptions</vt:lpstr>
      <vt:lpstr>Exceptions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Narasimha Swamy S</dc:creator>
  <cp:lastModifiedBy>RAJESH</cp:lastModifiedBy>
  <cp:revision>173</cp:revision>
  <dcterms:created xsi:type="dcterms:W3CDTF">2022-11-14T04:33:36Z</dcterms:created>
  <dcterms:modified xsi:type="dcterms:W3CDTF">2023-03-09T04:56:06Z</dcterms:modified>
</cp:coreProperties>
</file>