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88" r:id="rId3"/>
    <p:sldId id="290" r:id="rId4"/>
    <p:sldId id="291" r:id="rId5"/>
    <p:sldId id="292" r:id="rId6"/>
    <p:sldId id="296" r:id="rId7"/>
    <p:sldId id="293" r:id="rId8"/>
    <p:sldId id="294" r:id="rId9"/>
    <p:sldId id="295" r:id="rId10"/>
    <p:sldId id="297" r:id="rId11"/>
    <p:sldId id="298" r:id="rId12"/>
    <p:sldId id="301" r:id="rId13"/>
    <p:sldId id="299" r:id="rId14"/>
    <p:sldId id="302" r:id="rId15"/>
    <p:sldId id="303" r:id="rId16"/>
    <p:sldId id="304" r:id="rId17"/>
    <p:sldId id="305" r:id="rId18"/>
    <p:sldId id="306" r:id="rId19"/>
    <p:sldId id="308" r:id="rId20"/>
    <p:sldId id="309" r:id="rId21"/>
    <p:sldId id="310" r:id="rId22"/>
    <p:sldId id="311" r:id="rId23"/>
    <p:sldId id="312" r:id="rId24"/>
    <p:sldId id="318" r:id="rId25"/>
    <p:sldId id="319" r:id="rId26"/>
    <p:sldId id="320" r:id="rId27"/>
    <p:sldId id="321" r:id="rId28"/>
    <p:sldId id="313" r:id="rId29"/>
    <p:sldId id="314" r:id="rId30"/>
    <p:sldId id="315" r:id="rId31"/>
    <p:sldId id="316" r:id="rId32"/>
    <p:sldId id="317" r:id="rId33"/>
    <p:sldId id="32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00BDD0"/>
    <a:srgbClr val="990099"/>
    <a:srgbClr val="FAFAFA"/>
    <a:srgbClr val="003736"/>
    <a:srgbClr val="660033"/>
    <a:srgbClr val="072B37"/>
    <a:srgbClr val="861D00"/>
    <a:srgbClr val="FA2512"/>
    <a:srgbClr val="00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98"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Verma" userId="53d746539e45e8ea" providerId="LiveId" clId="{2F7C5DD6-994E-409E-9FC7-CE90E0CC1B53}"/>
    <pc:docChg chg="modSld">
      <pc:chgData name="Aditya Verma" userId="53d746539e45e8ea" providerId="LiveId" clId="{2F7C5DD6-994E-409E-9FC7-CE90E0CC1B53}" dt="2023-05-11T09:59:45.144" v="0" actId="14100"/>
      <pc:docMkLst>
        <pc:docMk/>
      </pc:docMkLst>
      <pc:sldChg chg="modSp mod">
        <pc:chgData name="Aditya Verma" userId="53d746539e45e8ea" providerId="LiveId" clId="{2F7C5DD6-994E-409E-9FC7-CE90E0CC1B53}" dt="2023-05-11T09:59:45.144" v="0" actId="14100"/>
        <pc:sldMkLst>
          <pc:docMk/>
          <pc:sldMk cId="1664593648" sldId="321"/>
        </pc:sldMkLst>
        <pc:spChg chg="mod">
          <ac:chgData name="Aditya Verma" userId="53d746539e45e8ea" providerId="LiveId" clId="{2F7C5DD6-994E-409E-9FC7-CE90E0CC1B53}" dt="2023-05-11T09:59:45.144" v="0" actId="14100"/>
          <ac:spMkLst>
            <pc:docMk/>
            <pc:sldMk cId="1664593648" sldId="321"/>
            <ac:spMk id="3" creationId="{3E291347-8782-49B2-3290-9F59A93A9897}"/>
          </ac:spMkLst>
        </pc:spChg>
      </pc:sldChg>
    </pc:docChg>
  </pc:docChgLst>
  <pc:docChgLst>
    <pc:chgData name="Aditya Verma" userId="53d746539e45e8ea" providerId="LiveId" clId="{DB53DCF4-2079-4B4D-B4A0-CA30D74518FF}"/>
    <pc:docChg chg="modSld">
      <pc:chgData name="Aditya Verma" userId="53d746539e45e8ea" providerId="LiveId" clId="{DB53DCF4-2079-4B4D-B4A0-CA30D74518FF}" dt="2023-03-22T12:56:50.292" v="3" actId="1076"/>
      <pc:docMkLst>
        <pc:docMk/>
      </pc:docMkLst>
      <pc:sldChg chg="modSp mod">
        <pc:chgData name="Aditya Verma" userId="53d746539e45e8ea" providerId="LiveId" clId="{DB53DCF4-2079-4B4D-B4A0-CA30D74518FF}" dt="2023-03-22T12:56:33.286" v="2" actId="1036"/>
        <pc:sldMkLst>
          <pc:docMk/>
          <pc:sldMk cId="301330200" sldId="292"/>
        </pc:sldMkLst>
        <pc:spChg chg="mod">
          <ac:chgData name="Aditya Verma" userId="53d746539e45e8ea" providerId="LiveId" clId="{DB53DCF4-2079-4B4D-B4A0-CA30D74518FF}" dt="2023-03-22T12:56:33.286" v="2" actId="1036"/>
          <ac:spMkLst>
            <pc:docMk/>
            <pc:sldMk cId="301330200" sldId="292"/>
            <ac:spMk id="5" creationId="{DF78460C-1079-169C-D0C1-214E34FB8F5F}"/>
          </ac:spMkLst>
        </pc:spChg>
      </pc:sldChg>
      <pc:sldChg chg="modSp mod">
        <pc:chgData name="Aditya Verma" userId="53d746539e45e8ea" providerId="LiveId" clId="{DB53DCF4-2079-4B4D-B4A0-CA30D74518FF}" dt="2023-03-22T12:56:50.292" v="3" actId="1076"/>
        <pc:sldMkLst>
          <pc:docMk/>
          <pc:sldMk cId="3146775926" sldId="296"/>
        </pc:sldMkLst>
        <pc:spChg chg="mod">
          <ac:chgData name="Aditya Verma" userId="53d746539e45e8ea" providerId="LiveId" clId="{DB53DCF4-2079-4B4D-B4A0-CA30D74518FF}" dt="2023-03-22T12:56:50.292" v="3" actId="1076"/>
          <ac:spMkLst>
            <pc:docMk/>
            <pc:sldMk cId="3146775926" sldId="296"/>
            <ac:spMk id="5" creationId="{DF78460C-1079-169C-D0C1-214E34FB8F5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B32330-75B9-F46D-ED57-24F81B5B5A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E6FC680-EA9D-4459-884F-BE944AB24D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A8C168-FF6C-4B44-84F3-3564CDC5FAEA}" type="datetimeFigureOut">
              <a:rPr lang="en-IN" smtClean="0"/>
              <a:t>11-05-2023</a:t>
            </a:fld>
            <a:endParaRPr lang="en-IN"/>
          </a:p>
        </p:txBody>
      </p:sp>
      <p:sp>
        <p:nvSpPr>
          <p:cNvPr id="4" name="Footer Placeholder 3">
            <a:extLst>
              <a:ext uri="{FF2B5EF4-FFF2-40B4-BE49-F238E27FC236}">
                <a16:creationId xmlns:a16="http://schemas.microsoft.com/office/drawing/2014/main" id="{12629F38-E38D-C8A5-7EF5-DC12CD82E4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8AA0AB0-02D7-35C3-3BE6-6F53DDA72A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E45184-96D7-4C54-BF1B-D8EB1AC027BA}" type="slidenum">
              <a:rPr lang="en-IN" smtClean="0"/>
              <a:t>‹#›</a:t>
            </a:fld>
            <a:endParaRPr lang="en-IN"/>
          </a:p>
        </p:txBody>
      </p:sp>
    </p:spTree>
    <p:extLst>
      <p:ext uri="{BB962C8B-B14F-4D97-AF65-F5344CB8AC3E}">
        <p14:creationId xmlns:p14="http://schemas.microsoft.com/office/powerpoint/2010/main" val="29038109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33E83-10E0-42F3-BD6B-C345A0A14529}" type="datetimeFigureOut">
              <a:rPr lang="en-IN" smtClean="0"/>
              <a:t>11-05-2023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73311-9416-4244-ADE5-3A4AD1A1D978}" type="slidenum">
              <a:rPr lang="en-IN" smtClean="0"/>
              <a:t>‹#›</a:t>
            </a:fld>
            <a:endParaRPr lang="en-IN"/>
          </a:p>
        </p:txBody>
      </p:sp>
    </p:spTree>
    <p:extLst>
      <p:ext uri="{BB962C8B-B14F-4D97-AF65-F5344CB8AC3E}">
        <p14:creationId xmlns:p14="http://schemas.microsoft.com/office/powerpoint/2010/main" val="386760038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6723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848736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580553B-8F0F-EC42-2FF4-7608ECDE50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11" name="TextBox 10">
            <a:extLst>
              <a:ext uri="{FF2B5EF4-FFF2-40B4-BE49-F238E27FC236}">
                <a16:creationId xmlns:a16="http://schemas.microsoft.com/office/drawing/2014/main" id="{B584B0D5-AEAB-DAA7-9ABC-65EC28554F34}"/>
              </a:ext>
            </a:extLst>
          </p:cNvPr>
          <p:cNvSpPr txBox="1"/>
          <p:nvPr userDrawn="1"/>
        </p:nvSpPr>
        <p:spPr>
          <a:xfrm>
            <a:off x="142240" y="5518254"/>
            <a:ext cx="4470400" cy="1231106"/>
          </a:xfrm>
          <a:prstGeom prst="rect">
            <a:avLst/>
          </a:prstGeom>
          <a:noFill/>
        </p:spPr>
        <p:txBody>
          <a:bodyPr wrap="square" rtlCol="0">
            <a:spAutoFit/>
          </a:bodyPr>
          <a:lstStyle/>
          <a:p>
            <a:pPr algn="l"/>
            <a:r>
              <a:rPr lang="en-IN" b="1" dirty="0">
                <a:solidFill>
                  <a:srgbClr val="002060"/>
                </a:solidFill>
              </a:rPr>
              <a:t>Prof. Narasimha </a:t>
            </a:r>
            <a:r>
              <a:rPr lang="en-IN" sz="2000" b="1" dirty="0">
                <a:solidFill>
                  <a:srgbClr val="002060"/>
                </a:solidFill>
              </a:rPr>
              <a:t>Swamy</a:t>
            </a:r>
            <a:r>
              <a:rPr lang="en-IN" b="1" dirty="0">
                <a:solidFill>
                  <a:srgbClr val="002060"/>
                </a:solidFill>
              </a:rPr>
              <a:t> S</a:t>
            </a:r>
          </a:p>
          <a:p>
            <a:pPr algn="l"/>
            <a:r>
              <a:rPr lang="en-IN" b="1" dirty="0">
                <a:solidFill>
                  <a:srgbClr val="002060"/>
                </a:solidFill>
              </a:rPr>
              <a:t>Department of AIML</a:t>
            </a:r>
          </a:p>
          <a:p>
            <a:pPr algn="l"/>
            <a:r>
              <a:rPr lang="en-IN" b="1" dirty="0">
                <a:solidFill>
                  <a:srgbClr val="002060"/>
                </a:solidFill>
              </a:rPr>
              <a:t>RV College of Engineering </a:t>
            </a:r>
          </a:p>
          <a:p>
            <a:pPr algn="l"/>
            <a:r>
              <a:rPr lang="en-IN" b="1" dirty="0">
                <a:solidFill>
                  <a:srgbClr val="002060"/>
                </a:solidFill>
              </a:rPr>
              <a:t>Bengaluru-59</a:t>
            </a:r>
          </a:p>
        </p:txBody>
      </p:sp>
      <p:sp>
        <p:nvSpPr>
          <p:cNvPr id="12" name="TextBox 11">
            <a:extLst>
              <a:ext uri="{FF2B5EF4-FFF2-40B4-BE49-F238E27FC236}">
                <a16:creationId xmlns:a16="http://schemas.microsoft.com/office/drawing/2014/main" id="{F8DEE6A8-BE28-C7F6-9F65-84E3DB3F635C}"/>
              </a:ext>
            </a:extLst>
          </p:cNvPr>
          <p:cNvSpPr txBox="1"/>
          <p:nvPr userDrawn="1"/>
        </p:nvSpPr>
        <p:spPr>
          <a:xfrm>
            <a:off x="2458720" y="3335218"/>
            <a:ext cx="4104640" cy="830997"/>
          </a:xfrm>
          <a:prstGeom prst="rect">
            <a:avLst/>
          </a:prstGeom>
          <a:noFill/>
        </p:spPr>
        <p:txBody>
          <a:bodyPr wrap="square" rtlCol="0">
            <a:spAutoFit/>
          </a:bodyPr>
          <a:lstStyle/>
          <a:p>
            <a:r>
              <a:rPr lang="en-IN" sz="4800" b="1" dirty="0">
                <a:solidFill>
                  <a:srgbClr val="002060"/>
                </a:solidFill>
              </a:rPr>
              <a:t>Programming</a:t>
            </a:r>
          </a:p>
        </p:txBody>
      </p:sp>
      <p:sp>
        <p:nvSpPr>
          <p:cNvPr id="14" name="TextBox 13">
            <a:extLst>
              <a:ext uri="{FF2B5EF4-FFF2-40B4-BE49-F238E27FC236}">
                <a16:creationId xmlns:a16="http://schemas.microsoft.com/office/drawing/2014/main" id="{C3C1148E-5F90-FD45-AD2E-7CB981AD6C44}"/>
              </a:ext>
            </a:extLst>
          </p:cNvPr>
          <p:cNvSpPr txBox="1"/>
          <p:nvPr userDrawn="1"/>
        </p:nvSpPr>
        <p:spPr>
          <a:xfrm>
            <a:off x="772160" y="1534662"/>
            <a:ext cx="8310880" cy="830997"/>
          </a:xfrm>
          <a:prstGeom prst="rect">
            <a:avLst/>
          </a:prstGeom>
          <a:noFill/>
        </p:spPr>
        <p:txBody>
          <a:bodyPr wrap="square">
            <a:spAutoFit/>
          </a:bodyPr>
          <a:lstStyle/>
          <a:p>
            <a:r>
              <a:rPr lang="en-IN" sz="4800" b="1" kern="1200" dirty="0">
                <a:solidFill>
                  <a:srgbClr val="002060"/>
                </a:solidFill>
                <a:latin typeface="+mn-lt"/>
                <a:ea typeface="+mn-ea"/>
                <a:cs typeface="+mn-cs"/>
              </a:rPr>
              <a:t>Introduction to </a:t>
            </a:r>
          </a:p>
        </p:txBody>
      </p:sp>
      <p:pic>
        <p:nvPicPr>
          <p:cNvPr id="16" name="Picture 15">
            <a:extLst>
              <a:ext uri="{FF2B5EF4-FFF2-40B4-BE49-F238E27FC236}">
                <a16:creationId xmlns:a16="http://schemas.microsoft.com/office/drawing/2014/main" id="{D87B4B92-5356-5C60-334E-5F468258B08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1"/>
            <a:ext cx="3058160" cy="1172540"/>
          </a:xfrm>
          <a:prstGeom prst="rect">
            <a:avLst/>
          </a:prstGeom>
        </p:spPr>
      </p:pic>
      <p:sp>
        <p:nvSpPr>
          <p:cNvPr id="17" name="TextBox 16">
            <a:extLst>
              <a:ext uri="{FF2B5EF4-FFF2-40B4-BE49-F238E27FC236}">
                <a16:creationId xmlns:a16="http://schemas.microsoft.com/office/drawing/2014/main" id="{94E624DB-D62E-B24E-E734-F5EB4D724E1E}"/>
              </a:ext>
            </a:extLst>
          </p:cNvPr>
          <p:cNvSpPr txBox="1"/>
          <p:nvPr userDrawn="1"/>
        </p:nvSpPr>
        <p:spPr>
          <a:xfrm>
            <a:off x="9357360" y="6354330"/>
            <a:ext cx="2692400" cy="400110"/>
          </a:xfrm>
          <a:prstGeom prst="rect">
            <a:avLst/>
          </a:prstGeom>
          <a:noFill/>
        </p:spPr>
        <p:txBody>
          <a:bodyPr wrap="square" rtlCol="0">
            <a:spAutoFit/>
          </a:bodyPr>
          <a:lstStyle/>
          <a:p>
            <a:pPr algn="r"/>
            <a:r>
              <a:rPr lang="en-IN" sz="2000" b="1" i="1" dirty="0">
                <a:solidFill>
                  <a:srgbClr val="7030A0"/>
                </a:solidFill>
              </a:rPr>
              <a:t>Go, Change the World</a:t>
            </a:r>
          </a:p>
        </p:txBody>
      </p:sp>
      <p:sp>
        <p:nvSpPr>
          <p:cNvPr id="2" name="TextBox 1">
            <a:extLst>
              <a:ext uri="{FF2B5EF4-FFF2-40B4-BE49-F238E27FC236}">
                <a16:creationId xmlns:a16="http://schemas.microsoft.com/office/drawing/2014/main" id="{1BE71DDD-3406-5BDE-2B3A-72E9ED98365A}"/>
              </a:ext>
            </a:extLst>
          </p:cNvPr>
          <p:cNvSpPr txBox="1"/>
          <p:nvPr userDrawn="1"/>
        </p:nvSpPr>
        <p:spPr>
          <a:xfrm>
            <a:off x="9052560" y="4103997"/>
            <a:ext cx="2692400" cy="1015663"/>
          </a:xfrm>
          <a:prstGeom prst="rect">
            <a:avLst/>
          </a:prstGeom>
          <a:noFill/>
        </p:spPr>
        <p:txBody>
          <a:bodyPr wrap="square" rtlCol="0">
            <a:spAutoFit/>
          </a:bodyPr>
          <a:lstStyle/>
          <a:p>
            <a:pPr algn="l"/>
            <a:r>
              <a:rPr lang="en-IN" sz="6000" b="1" kern="1200" dirty="0">
                <a:solidFill>
                  <a:srgbClr val="FA2512"/>
                </a:solidFill>
                <a:latin typeface="+mn-lt"/>
                <a:ea typeface="+mn-ea"/>
                <a:cs typeface="+mn-cs"/>
              </a:rPr>
              <a:t>UNIT-1</a:t>
            </a:r>
          </a:p>
        </p:txBody>
      </p:sp>
    </p:spTree>
    <p:extLst>
      <p:ext uri="{BB962C8B-B14F-4D97-AF65-F5344CB8AC3E}">
        <p14:creationId xmlns:p14="http://schemas.microsoft.com/office/powerpoint/2010/main" val="92956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142E-BBFA-4A3C-AFEA-E50F0B009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7B4B26-C890-4E48-42BD-D073C7D66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4C9211-5FE0-058C-6B95-D4D308D9E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4EB4C-7ED9-447A-9250-105F59C6BB1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D2FB842-5923-0C1C-0624-4943F5823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7C465-55AF-0075-CBA8-43211E0D4B8D}"/>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70962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48B6-5519-9448-9E28-CD38AE293C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4976D9-3548-94D6-9C10-2722F57B1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382DB-FEE2-F215-9436-634E66F770B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B348780-68F2-0B70-BE2E-10881945DC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5972E-B3CC-43F8-4566-51656F08AE99}"/>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135681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6D298D-CCCC-5972-AF4A-A3FC44E8EE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B2248B-61E6-CE92-38FA-D12B41234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6FA1E8-503C-85D5-C455-27A5702A91F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6D88141-CE6A-F966-76E2-F610B8BC23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81D32-41CF-3EFC-EEA1-C2D923EFB314}"/>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268052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00F523-C5A3-FFBE-2DA4-5B5B53412DCF}"/>
              </a:ext>
            </a:extLst>
          </p:cNvPr>
          <p:cNvSpPr/>
          <p:nvPr userDrawn="1"/>
        </p:nvSpPr>
        <p:spPr>
          <a:xfrm>
            <a:off x="3959353" y="6558284"/>
            <a:ext cx="5573465" cy="313530"/>
          </a:xfrm>
          <a:prstGeom prst="rect">
            <a:avLst/>
          </a:prstGeom>
          <a:solidFill>
            <a:srgbClr val="00B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8CDF46F-7055-C07E-5949-1CC9FA80210F}"/>
              </a:ext>
            </a:extLst>
          </p:cNvPr>
          <p:cNvSpPr>
            <a:spLocks noGrp="1"/>
          </p:cNvSpPr>
          <p:nvPr>
            <p:ph type="title"/>
          </p:nvPr>
        </p:nvSpPr>
        <p:spPr>
          <a:xfrm>
            <a:off x="838200" y="147476"/>
            <a:ext cx="10515600" cy="609282"/>
          </a:xfrm>
        </p:spPr>
        <p:txBody>
          <a:bodyPr>
            <a:noAutofit/>
          </a:bodyPr>
          <a:lstStyle>
            <a:lvl1pPr algn="ctr">
              <a:defRPr sz="3600" b="1">
                <a:latin typeface="+mn-lt"/>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61145D3A-9CF4-6AC2-549D-FE1A54D7785A}"/>
              </a:ext>
            </a:extLst>
          </p:cNvPr>
          <p:cNvSpPr>
            <a:spLocks noGrp="1"/>
          </p:cNvSpPr>
          <p:nvPr>
            <p:ph idx="1"/>
          </p:nvPr>
        </p:nvSpPr>
        <p:spPr>
          <a:xfrm>
            <a:off x="838200" y="855508"/>
            <a:ext cx="10515600" cy="5694715"/>
          </a:xfrm>
        </p:spPr>
        <p:txBody>
          <a:bodyPr>
            <a:normAutofit/>
          </a:bodyPr>
          <a:lstStyle>
            <a:lvl1pPr>
              <a:defRPr sz="2300"/>
            </a:lvl1pPr>
            <a:lvl2pPr>
              <a:defRPr sz="2300"/>
            </a:lvl2pPr>
            <a:lvl3pPr>
              <a:defRPr sz="2300"/>
            </a:lvl3pPr>
            <a:lvl4pPr>
              <a:defRPr sz="2300"/>
            </a:lvl4pPr>
            <a:lvl5pPr>
              <a:defRPr sz="2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7">
            <a:extLst>
              <a:ext uri="{FF2B5EF4-FFF2-40B4-BE49-F238E27FC236}">
                <a16:creationId xmlns:a16="http://schemas.microsoft.com/office/drawing/2014/main" id="{7339D059-37AC-8CF6-A05C-077DA2ADF04D}"/>
              </a:ext>
            </a:extLst>
          </p:cNvPr>
          <p:cNvSpPr/>
          <p:nvPr userDrawn="1"/>
        </p:nvSpPr>
        <p:spPr>
          <a:xfrm>
            <a:off x="-20207" y="6558284"/>
            <a:ext cx="3979560" cy="306623"/>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D0CF489-D3F5-85DC-A676-3BAE8EF27D26}"/>
              </a:ext>
            </a:extLst>
          </p:cNvPr>
          <p:cNvSpPr txBox="1"/>
          <p:nvPr userDrawn="1"/>
        </p:nvSpPr>
        <p:spPr>
          <a:xfrm>
            <a:off x="4485132" y="6554253"/>
            <a:ext cx="4582160" cy="307777"/>
          </a:xfrm>
          <a:prstGeom prst="rect">
            <a:avLst/>
          </a:prstGeom>
          <a:noFill/>
        </p:spPr>
        <p:txBody>
          <a:bodyPr wrap="square" rtlCol="0">
            <a:spAutoFit/>
          </a:bodyPr>
          <a:lstStyle/>
          <a:p>
            <a:pPr algn="ctr"/>
            <a:r>
              <a:rPr lang="en-IN" sz="1400" b="1" dirty="0">
                <a:solidFill>
                  <a:schemeClr val="bg1">
                    <a:lumMod val="95000"/>
                  </a:schemeClr>
                </a:solidFill>
              </a:rPr>
              <a:t>Department of Artificial Intelligence and Machine Learning</a:t>
            </a:r>
          </a:p>
        </p:txBody>
      </p:sp>
      <p:sp>
        <p:nvSpPr>
          <p:cNvPr id="11" name="TextBox 10">
            <a:extLst>
              <a:ext uri="{FF2B5EF4-FFF2-40B4-BE49-F238E27FC236}">
                <a16:creationId xmlns:a16="http://schemas.microsoft.com/office/drawing/2014/main" id="{5B3BED7A-4A14-A607-0E74-B05F9B7FF991}"/>
              </a:ext>
            </a:extLst>
          </p:cNvPr>
          <p:cNvSpPr txBox="1"/>
          <p:nvPr userDrawn="1"/>
        </p:nvSpPr>
        <p:spPr>
          <a:xfrm>
            <a:off x="-20207" y="6557131"/>
            <a:ext cx="3979560" cy="307777"/>
          </a:xfrm>
          <a:prstGeom prst="rect">
            <a:avLst/>
          </a:prstGeom>
          <a:noFill/>
        </p:spPr>
        <p:txBody>
          <a:bodyPr wrap="square" rtlCol="0">
            <a:spAutoFit/>
          </a:bodyPr>
          <a:lstStyle/>
          <a:p>
            <a:pPr algn="ctr"/>
            <a:r>
              <a:rPr lang="en-IN" sz="1400" b="1" dirty="0">
                <a:solidFill>
                  <a:schemeClr val="bg1">
                    <a:lumMod val="95000"/>
                  </a:schemeClr>
                </a:solidFill>
              </a:rPr>
              <a:t>22PL1B01-Introduction to Python Programming</a:t>
            </a:r>
          </a:p>
        </p:txBody>
      </p:sp>
      <p:sp>
        <p:nvSpPr>
          <p:cNvPr id="12" name="Rectangle 11">
            <a:extLst>
              <a:ext uri="{FF2B5EF4-FFF2-40B4-BE49-F238E27FC236}">
                <a16:creationId xmlns:a16="http://schemas.microsoft.com/office/drawing/2014/main" id="{EA0B0A6E-842A-50B0-BC92-FEEF3D00411D}"/>
              </a:ext>
            </a:extLst>
          </p:cNvPr>
          <p:cNvSpPr/>
          <p:nvPr userDrawn="1"/>
        </p:nvSpPr>
        <p:spPr>
          <a:xfrm>
            <a:off x="0" y="-37028"/>
            <a:ext cx="12192000" cy="107513"/>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52157115-ED17-DD1B-968B-6BDCF48CE46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599" y="127715"/>
            <a:ext cx="609601" cy="609601"/>
          </a:xfrm>
          <a:prstGeom prst="rect">
            <a:avLst/>
          </a:prstGeom>
        </p:spPr>
      </p:pic>
      <p:sp>
        <p:nvSpPr>
          <p:cNvPr id="14" name="Rectangle 13">
            <a:extLst>
              <a:ext uri="{FF2B5EF4-FFF2-40B4-BE49-F238E27FC236}">
                <a16:creationId xmlns:a16="http://schemas.microsoft.com/office/drawing/2014/main" id="{252A8F85-FD8D-6D06-2C6F-94F2E4313705}"/>
              </a:ext>
            </a:extLst>
          </p:cNvPr>
          <p:cNvSpPr/>
          <p:nvPr userDrawn="1"/>
        </p:nvSpPr>
        <p:spPr>
          <a:xfrm>
            <a:off x="9522564" y="6559367"/>
            <a:ext cx="2669436" cy="307777"/>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DD7917DC-0983-3169-3A21-041B8E163E40}"/>
              </a:ext>
            </a:extLst>
          </p:cNvPr>
          <p:cNvSpPr txBox="1"/>
          <p:nvPr userDrawn="1"/>
        </p:nvSpPr>
        <p:spPr>
          <a:xfrm>
            <a:off x="9894824" y="6538864"/>
            <a:ext cx="2056385" cy="338554"/>
          </a:xfrm>
          <a:prstGeom prst="rect">
            <a:avLst/>
          </a:prstGeom>
          <a:noFill/>
        </p:spPr>
        <p:txBody>
          <a:bodyPr wrap="square" rtlCol="0">
            <a:spAutoFit/>
          </a:bodyPr>
          <a:lstStyle/>
          <a:p>
            <a:pPr algn="ctr"/>
            <a:r>
              <a:rPr lang="en-IN" sz="1600" b="1" i="1" dirty="0">
                <a:solidFill>
                  <a:schemeClr val="bg1"/>
                </a:solidFill>
              </a:rPr>
              <a:t>Go, Change the World</a:t>
            </a:r>
          </a:p>
        </p:txBody>
      </p:sp>
    </p:spTree>
    <p:extLst>
      <p:ext uri="{BB962C8B-B14F-4D97-AF65-F5344CB8AC3E}">
        <p14:creationId xmlns:p14="http://schemas.microsoft.com/office/powerpoint/2010/main" val="267045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DEB3-C502-251A-10F0-135DCD8B9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646EA7-BE89-43E2-52D2-D57ED1D001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4F462-51F9-769D-8BBD-C46BE5F387D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39A80A5-A798-6E43-E42F-A612CFEDBBB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9246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F46F-7055-C07E-5949-1CC9FA80210F}"/>
              </a:ext>
            </a:extLst>
          </p:cNvPr>
          <p:cNvSpPr>
            <a:spLocks noGrp="1"/>
          </p:cNvSpPr>
          <p:nvPr>
            <p:ph type="title"/>
          </p:nvPr>
        </p:nvSpPr>
        <p:spPr>
          <a:xfrm>
            <a:off x="838200" y="127875"/>
            <a:ext cx="10515600" cy="609282"/>
          </a:xfrm>
        </p:spPr>
        <p:txBody>
          <a:bodyPr>
            <a:noAutofit/>
          </a:bodyPr>
          <a:lstStyle>
            <a:lvl1pPr algn="ctr">
              <a:defRPr sz="3600" b="1">
                <a:latin typeface="+mn-lt"/>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61145D3A-9CF4-6AC2-549D-FE1A54D7785A}"/>
              </a:ext>
            </a:extLst>
          </p:cNvPr>
          <p:cNvSpPr>
            <a:spLocks noGrp="1"/>
          </p:cNvSpPr>
          <p:nvPr>
            <p:ph idx="1"/>
          </p:nvPr>
        </p:nvSpPr>
        <p:spPr>
          <a:xfrm>
            <a:off x="838200" y="855508"/>
            <a:ext cx="10515600" cy="5667212"/>
          </a:xfrm>
        </p:spPr>
        <p:txBody>
          <a:bodyPr>
            <a:normAutofit/>
          </a:bodyPr>
          <a:lstStyle>
            <a:lvl1pPr>
              <a:defRPr sz="2300"/>
            </a:lvl1pPr>
            <a:lvl2pPr>
              <a:defRPr sz="2300"/>
            </a:lvl2pPr>
            <a:lvl3pPr>
              <a:defRPr sz="2300"/>
            </a:lvl3pPr>
            <a:lvl4pPr>
              <a:defRPr sz="2300"/>
            </a:lvl4pPr>
            <a:lvl5pPr>
              <a:defRPr sz="2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7">
            <a:extLst>
              <a:ext uri="{FF2B5EF4-FFF2-40B4-BE49-F238E27FC236}">
                <a16:creationId xmlns:a16="http://schemas.microsoft.com/office/drawing/2014/main" id="{7339D059-37AC-8CF6-A05C-077DA2ADF04D}"/>
              </a:ext>
            </a:extLst>
          </p:cNvPr>
          <p:cNvSpPr/>
          <p:nvPr userDrawn="1"/>
        </p:nvSpPr>
        <p:spPr>
          <a:xfrm>
            <a:off x="0" y="6614795"/>
            <a:ext cx="12192000" cy="243206"/>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9D0CF489-D3F5-85DC-A676-3BAE8EF27D26}"/>
              </a:ext>
            </a:extLst>
          </p:cNvPr>
          <p:cNvSpPr txBox="1"/>
          <p:nvPr userDrawn="1"/>
        </p:nvSpPr>
        <p:spPr>
          <a:xfrm>
            <a:off x="7051040" y="6577725"/>
            <a:ext cx="4582160" cy="307777"/>
          </a:xfrm>
          <a:prstGeom prst="rect">
            <a:avLst/>
          </a:prstGeom>
          <a:noFill/>
        </p:spPr>
        <p:txBody>
          <a:bodyPr wrap="square" rtlCol="0">
            <a:spAutoFit/>
          </a:bodyPr>
          <a:lstStyle/>
          <a:p>
            <a:r>
              <a:rPr lang="en-IN" sz="1400" b="1" dirty="0">
                <a:solidFill>
                  <a:schemeClr val="bg1">
                    <a:lumMod val="95000"/>
                  </a:schemeClr>
                </a:solidFill>
              </a:rPr>
              <a:t>Department of Artificial Intelligence and Machine Learning</a:t>
            </a:r>
          </a:p>
        </p:txBody>
      </p:sp>
      <p:sp>
        <p:nvSpPr>
          <p:cNvPr id="11" name="TextBox 10">
            <a:extLst>
              <a:ext uri="{FF2B5EF4-FFF2-40B4-BE49-F238E27FC236}">
                <a16:creationId xmlns:a16="http://schemas.microsoft.com/office/drawing/2014/main" id="{5B3BED7A-4A14-A607-0E74-B05F9B7FF991}"/>
              </a:ext>
            </a:extLst>
          </p:cNvPr>
          <p:cNvSpPr txBox="1"/>
          <p:nvPr userDrawn="1"/>
        </p:nvSpPr>
        <p:spPr>
          <a:xfrm>
            <a:off x="81280" y="6577726"/>
            <a:ext cx="5222240" cy="307777"/>
          </a:xfrm>
          <a:prstGeom prst="rect">
            <a:avLst/>
          </a:prstGeom>
          <a:noFill/>
        </p:spPr>
        <p:txBody>
          <a:bodyPr wrap="square" rtlCol="0">
            <a:spAutoFit/>
          </a:bodyPr>
          <a:lstStyle/>
          <a:p>
            <a:r>
              <a:rPr lang="en-IN" sz="1400" b="1" dirty="0">
                <a:solidFill>
                  <a:schemeClr val="bg1">
                    <a:lumMod val="95000"/>
                  </a:schemeClr>
                </a:solidFill>
              </a:rPr>
              <a:t>21AI33 – Foundation of Cyber Physical Systems</a:t>
            </a:r>
          </a:p>
        </p:txBody>
      </p:sp>
      <p:sp>
        <p:nvSpPr>
          <p:cNvPr id="12" name="Rectangle 11">
            <a:extLst>
              <a:ext uri="{FF2B5EF4-FFF2-40B4-BE49-F238E27FC236}">
                <a16:creationId xmlns:a16="http://schemas.microsoft.com/office/drawing/2014/main" id="{EA0B0A6E-842A-50B0-BC92-FEEF3D00411D}"/>
              </a:ext>
            </a:extLst>
          </p:cNvPr>
          <p:cNvSpPr/>
          <p:nvPr userDrawn="1"/>
        </p:nvSpPr>
        <p:spPr>
          <a:xfrm>
            <a:off x="0" y="-37028"/>
            <a:ext cx="12192000" cy="107513"/>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11A3195-C028-3597-B4C3-4E372306F21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840" y="132636"/>
            <a:ext cx="609601" cy="609601"/>
          </a:xfrm>
          <a:prstGeom prst="rect">
            <a:avLst/>
          </a:prstGeom>
        </p:spPr>
      </p:pic>
    </p:spTree>
    <p:extLst>
      <p:ext uri="{BB962C8B-B14F-4D97-AF65-F5344CB8AC3E}">
        <p14:creationId xmlns:p14="http://schemas.microsoft.com/office/powerpoint/2010/main" val="171400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5FA8-CFCE-BDDB-F4FF-DF09A0F09C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1D4C4A-0F7B-35ED-33BA-5893FB2BC4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3A14E9-6C85-780F-6981-39C727CF1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134458-D9D1-471B-8141-5DD6E7E9B1F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EF56D4A-8569-ACB2-ABD0-8A7FECD532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101706-5432-6C5F-609F-54E936CAFFEE}"/>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382857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A74D-4896-D9AC-F85B-342EFAA07D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5DAD6A-FC7A-4BDC-B18A-CBAFC23D6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8F9447-486E-1C1A-85E1-F33219F355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0D65FC-7493-CFA8-7231-402785315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5FC88-B242-3BA9-B3EE-3A55187AF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A89E48-8BCC-BF6E-EEA0-A817133133D6}"/>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32D842B7-EF63-BBEE-256F-8A9DA9BCA0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3ED1C0-78AA-D7A1-76B1-835338075580}"/>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266695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E54B-1753-1E4E-1C01-6FCC787C6C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0EA05A-AEFF-7574-3CAC-F42144C1C739}"/>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0E96FCCB-CBBA-641D-61BE-CEE63CB66D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58FDCF-EE10-7EB6-51E1-E0E6D2247032}"/>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332958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E001D-5F96-566B-E4EE-B22AF0D6D36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A3773FDE-45FE-1468-A7A0-28B0D3854A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F7A759-FC36-EB97-0A72-CE801BFBD98E}"/>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6209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C0F8-CC2B-84D8-8BBF-70A032C2C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54E4C1-A6B6-D35D-EED8-1A3779541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017C7F-FC3F-EFF2-8C33-6E7D7E2D5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B3343-DFB8-7ED8-5A48-2744A5EC71AA}"/>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A3D4237-0272-C7C9-7B9C-54377B8987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6E77DE-6522-D3B8-DC75-401094ED941C}"/>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5902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42AE3A-E85A-8764-C657-A31157D75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B01788-E7AD-E786-32F6-8B877EE07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87685-CD97-C103-3B44-D2122685B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685066-6634-11DD-A40D-485EBB527C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4FEEE4-F7E8-5090-EFC2-22C0F8591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5F3F5-3065-4135-BC9C-14EBED89F640}" type="slidenum">
              <a:rPr lang="en-IN" smtClean="0"/>
              <a:t>‹#›</a:t>
            </a:fld>
            <a:endParaRPr lang="en-IN"/>
          </a:p>
        </p:txBody>
      </p:sp>
    </p:spTree>
    <p:extLst>
      <p:ext uri="{BB962C8B-B14F-4D97-AF65-F5344CB8AC3E}">
        <p14:creationId xmlns:p14="http://schemas.microsoft.com/office/powerpoint/2010/main" val="2019330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aler.com/topics/init-function-in-pyth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ynative.com/python-inheritanc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6914" y="4223657"/>
            <a:ext cx="2786743" cy="97245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b="1" dirty="0">
                <a:solidFill>
                  <a:srgbClr val="FF0000"/>
                </a:solidFill>
              </a:rPr>
              <a:t>UNIT 5</a:t>
            </a:r>
          </a:p>
        </p:txBody>
      </p:sp>
      <p:sp>
        <p:nvSpPr>
          <p:cNvPr id="4" name="Rectangle 3"/>
          <p:cNvSpPr/>
          <p:nvPr/>
        </p:nvSpPr>
        <p:spPr>
          <a:xfrm>
            <a:off x="0" y="5533571"/>
            <a:ext cx="2960915" cy="11938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0" b="1">
              <a:solidFill>
                <a:srgbClr val="FF0000"/>
              </a:solidFill>
            </a:endParaRPr>
          </a:p>
        </p:txBody>
      </p:sp>
      <p:sp>
        <p:nvSpPr>
          <p:cNvPr id="3" name="Rectangle 2"/>
          <p:cNvSpPr/>
          <p:nvPr/>
        </p:nvSpPr>
        <p:spPr>
          <a:xfrm>
            <a:off x="435430" y="4930142"/>
            <a:ext cx="6096000" cy="1446550"/>
          </a:xfrm>
          <a:prstGeom prst="rect">
            <a:avLst/>
          </a:prstGeom>
        </p:spPr>
        <p:txBody>
          <a:bodyPr>
            <a:spAutoFit/>
          </a:bodyPr>
          <a:lstStyle/>
          <a:p>
            <a:r>
              <a:rPr lang="en-IN" sz="2800" b="1" dirty="0">
                <a:solidFill>
                  <a:srgbClr val="002060"/>
                </a:solidFill>
                <a:latin typeface="LM Roman 12" panose="00000500000000000000" pitchFamily="50" charset="0"/>
              </a:rPr>
              <a:t>Prof. Somesh Nandi</a:t>
            </a:r>
          </a:p>
          <a:p>
            <a:r>
              <a:rPr lang="en-IN" sz="2000" b="1" dirty="0">
                <a:solidFill>
                  <a:srgbClr val="002060"/>
                </a:solidFill>
                <a:latin typeface="LM Roman 12" panose="00000500000000000000" pitchFamily="50" charset="0"/>
              </a:rPr>
              <a:t>Dept. of AIML</a:t>
            </a:r>
          </a:p>
          <a:p>
            <a:r>
              <a:rPr lang="en-IN" sz="2000" b="1" dirty="0">
                <a:solidFill>
                  <a:srgbClr val="002060"/>
                </a:solidFill>
                <a:latin typeface="LM Roman 12" panose="00000500000000000000" pitchFamily="50" charset="0"/>
              </a:rPr>
              <a:t>RV College of Engineering</a:t>
            </a:r>
          </a:p>
          <a:p>
            <a:r>
              <a:rPr lang="en-IN" sz="2000" b="1" dirty="0">
                <a:solidFill>
                  <a:srgbClr val="002060"/>
                </a:solidFill>
                <a:latin typeface="LM Roman 12" panose="00000500000000000000" pitchFamily="50" charset="0"/>
              </a:rPr>
              <a:t>Bengaluru</a:t>
            </a:r>
          </a:p>
        </p:txBody>
      </p:sp>
    </p:spTree>
    <p:extLst>
      <p:ext uri="{BB962C8B-B14F-4D97-AF65-F5344CB8AC3E}">
        <p14:creationId xmlns:p14="http://schemas.microsoft.com/office/powerpoint/2010/main" val="45164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1037441" y="0"/>
            <a:ext cx="9916887" cy="609282"/>
          </a:xfrm>
        </p:spPr>
        <p:txBody>
          <a:bodyPr/>
          <a:lstStyle/>
          <a:p>
            <a:br>
              <a:rPr lang="en-GB" dirty="0"/>
            </a:br>
            <a:r>
              <a:rPr lang="en-IN" dirty="0">
                <a:solidFill>
                  <a:srgbClr val="00B0F0"/>
                </a:solidFill>
                <a:latin typeface="LM Roman 12" panose="00000500000000000000" pitchFamily="50" charset="0"/>
              </a:rPr>
              <a:t>Constructor in Python</a:t>
            </a:r>
            <a:br>
              <a:rPr lang="en-IN" dirty="0">
                <a:solidFill>
                  <a:srgbClr val="00B0F0"/>
                </a:solidFill>
                <a:latin typeface="LM Roman 12" panose="00000500000000000000" pitchFamily="50" charset="0"/>
              </a:rPr>
            </a:br>
            <a:endParaRPr lang="en-IN" dirty="0">
              <a:solidFill>
                <a:srgbClr val="00B0F0"/>
              </a:solidFill>
              <a:latin typeface="LM Roman 12" panose="00000500000000000000" pitchFamily="50" charset="0"/>
            </a:endParaRPr>
          </a:p>
        </p:txBody>
      </p:sp>
      <p:sp>
        <p:nvSpPr>
          <p:cNvPr id="5" name="TextBox 4">
            <a:extLst>
              <a:ext uri="{FF2B5EF4-FFF2-40B4-BE49-F238E27FC236}">
                <a16:creationId xmlns:a16="http://schemas.microsoft.com/office/drawing/2014/main" id="{DF78460C-1079-169C-D0C1-214E34FB8F5F}"/>
              </a:ext>
            </a:extLst>
          </p:cNvPr>
          <p:cNvSpPr txBox="1"/>
          <p:nvPr/>
        </p:nvSpPr>
        <p:spPr>
          <a:xfrm>
            <a:off x="321790" y="830955"/>
            <a:ext cx="11870210" cy="6370975"/>
          </a:xfrm>
          <a:prstGeom prst="rect">
            <a:avLst/>
          </a:prstGeom>
          <a:noFill/>
        </p:spPr>
        <p:txBody>
          <a:bodyPr wrap="square">
            <a:spAutoFit/>
          </a:bodyPr>
          <a:lstStyle/>
          <a:p>
            <a:pPr marL="457200" indent="-457200">
              <a:buFont typeface="Arial" panose="020B0604020202020204" pitchFamily="34" charset="0"/>
              <a:buChar char="•"/>
            </a:pPr>
            <a:r>
              <a:rPr lang="en-GB" sz="2800" dirty="0"/>
              <a:t>A</a:t>
            </a:r>
            <a:r>
              <a:rPr lang="en-GB" sz="2700" dirty="0">
                <a:latin typeface="LM Roman 12" panose="00000500000000000000" pitchFamily="50" charset="0"/>
              </a:rPr>
              <a:t> constructor is a special method in a class used to create and initialize an object of a class. </a:t>
            </a:r>
          </a:p>
          <a:p>
            <a:pPr marL="457200" indent="-457200">
              <a:buFont typeface="Arial" panose="020B0604020202020204" pitchFamily="34" charset="0"/>
              <a:buChar char="•"/>
            </a:pPr>
            <a:r>
              <a:rPr lang="en-GB" sz="2700" dirty="0">
                <a:latin typeface="LM Roman 12" panose="00000500000000000000" pitchFamily="50" charset="0"/>
              </a:rPr>
              <a:t>Constructor is invoked automatically when an object of a class is created.</a:t>
            </a:r>
          </a:p>
          <a:p>
            <a:pPr algn="ctr"/>
            <a:r>
              <a:rPr lang="en-IN" sz="2700" b="1" i="1" dirty="0">
                <a:solidFill>
                  <a:schemeClr val="accent1">
                    <a:lumMod val="75000"/>
                  </a:schemeClr>
                </a:solidFill>
                <a:latin typeface="LM Roman 12" panose="00000500000000000000" pitchFamily="50" charset="0"/>
              </a:rPr>
              <a:t>Syntax of Python Constructor</a:t>
            </a:r>
          </a:p>
          <a:p>
            <a:r>
              <a:rPr lang="en-GB" sz="2700" b="1" dirty="0" err="1">
                <a:solidFill>
                  <a:schemeClr val="accent1">
                    <a:lumMod val="75000"/>
                  </a:schemeClr>
                </a:solidFill>
                <a:latin typeface="LM Roman 12" panose="00000500000000000000" pitchFamily="50" charset="0"/>
                <a:ea typeface="Times New Roman" panose="02020603050405020304" pitchFamily="18" charset="0"/>
              </a:rPr>
              <a:t>def</a:t>
            </a:r>
            <a:r>
              <a:rPr lang="en-GB" sz="2700" b="1" dirty="0">
                <a:solidFill>
                  <a:schemeClr val="accent1">
                    <a:lumMod val="75000"/>
                  </a:schemeClr>
                </a:solidFill>
                <a:latin typeface="LM Roman 12" panose="00000500000000000000" pitchFamily="50" charset="0"/>
                <a:ea typeface="Times New Roman" panose="02020603050405020304" pitchFamily="18" charset="0"/>
              </a:rPr>
              <a:t> __</a:t>
            </a:r>
            <a:r>
              <a:rPr lang="en-GB" sz="2700" b="1" dirty="0" err="1">
                <a:solidFill>
                  <a:schemeClr val="accent1">
                    <a:lumMod val="75000"/>
                  </a:schemeClr>
                </a:solidFill>
                <a:latin typeface="LM Roman 12" panose="00000500000000000000" pitchFamily="50" charset="0"/>
                <a:ea typeface="Times New Roman" panose="02020603050405020304" pitchFamily="18" charset="0"/>
              </a:rPr>
              <a:t>init</a:t>
            </a:r>
            <a:r>
              <a:rPr lang="en-GB" sz="2700" b="1" dirty="0">
                <a:solidFill>
                  <a:schemeClr val="accent1">
                    <a:lumMod val="75000"/>
                  </a:schemeClr>
                </a:solidFill>
                <a:latin typeface="LM Roman 12" panose="00000500000000000000" pitchFamily="50" charset="0"/>
                <a:ea typeface="Times New Roman" panose="02020603050405020304" pitchFamily="18" charset="0"/>
              </a:rPr>
              <a:t>__(self):</a:t>
            </a:r>
          </a:p>
          <a:p>
            <a:r>
              <a:rPr lang="en-GB" sz="2700" b="1" dirty="0">
                <a:solidFill>
                  <a:schemeClr val="accent1">
                    <a:lumMod val="75000"/>
                  </a:schemeClr>
                </a:solidFill>
                <a:latin typeface="LM Roman 12" panose="00000500000000000000" pitchFamily="50" charset="0"/>
                <a:ea typeface="Times New Roman" panose="02020603050405020304" pitchFamily="18" charset="0"/>
              </a:rPr>
              <a:t>	# initializations</a:t>
            </a:r>
          </a:p>
          <a:p>
            <a:pPr algn="just"/>
            <a:r>
              <a:rPr lang="en-GB" sz="2700" b="1" dirty="0" err="1">
                <a:latin typeface="LM Roman 12" panose="00000500000000000000" pitchFamily="50" charset="0"/>
                <a:hlinkClick r:id="rId2"/>
              </a:rPr>
              <a:t>init</a:t>
            </a:r>
            <a:r>
              <a:rPr lang="en-GB" sz="2700" dirty="0">
                <a:latin typeface="LM Roman 12" panose="00000500000000000000" pitchFamily="50" charset="0"/>
              </a:rPr>
              <a:t> is one of the reserved functions in Python. In Object Oriented Programming, it is known as a constructor.</a:t>
            </a:r>
          </a:p>
          <a:p>
            <a:pPr algn="ctr"/>
            <a:r>
              <a:rPr lang="en-GB" sz="2700" b="1" i="1" dirty="0">
                <a:solidFill>
                  <a:schemeClr val="accent1">
                    <a:lumMod val="75000"/>
                  </a:schemeClr>
                </a:solidFill>
                <a:latin typeface="LM Roman 12" panose="00000500000000000000" pitchFamily="50" charset="0"/>
              </a:rPr>
              <a:t>Rules of Python Constructor</a:t>
            </a:r>
          </a:p>
          <a:p>
            <a:pPr marL="457200" indent="-457200">
              <a:buFont typeface="Arial" panose="020B0604020202020204" pitchFamily="34" charset="0"/>
              <a:buChar char="•"/>
            </a:pPr>
            <a:r>
              <a:rPr lang="en-GB" sz="2700" dirty="0">
                <a:latin typeface="LM Roman 12" panose="00000500000000000000" pitchFamily="50" charset="0"/>
              </a:rPr>
              <a:t>It starts with the </a:t>
            </a:r>
            <a:r>
              <a:rPr lang="en-GB" sz="2700" dirty="0" err="1">
                <a:latin typeface="LM Roman 12" panose="00000500000000000000" pitchFamily="50" charset="0"/>
              </a:rPr>
              <a:t>def</a:t>
            </a:r>
            <a:r>
              <a:rPr lang="en-GB" sz="2700" dirty="0">
                <a:latin typeface="LM Roman 12" panose="00000500000000000000" pitchFamily="50" charset="0"/>
              </a:rPr>
              <a:t> keyword, like all other functions in Python.</a:t>
            </a:r>
          </a:p>
          <a:p>
            <a:pPr marL="457200" indent="-457200">
              <a:buFont typeface="Arial" panose="020B0604020202020204" pitchFamily="34" charset="0"/>
              <a:buChar char="•"/>
            </a:pPr>
            <a:r>
              <a:rPr lang="en-GB" sz="2700" dirty="0">
                <a:latin typeface="LM Roman 12" panose="00000500000000000000" pitchFamily="50" charset="0"/>
              </a:rPr>
              <a:t>It is followed by the word </a:t>
            </a:r>
            <a:r>
              <a:rPr lang="en-GB" sz="2700" dirty="0" err="1">
                <a:latin typeface="LM Roman 12" panose="00000500000000000000" pitchFamily="50" charset="0"/>
              </a:rPr>
              <a:t>init</a:t>
            </a:r>
            <a:r>
              <a:rPr lang="en-GB" sz="2700" dirty="0">
                <a:latin typeface="LM Roman 12" panose="00000500000000000000" pitchFamily="50" charset="0"/>
              </a:rPr>
              <a:t>, which is prefixed and suffixed with double underscores with a pair of brackets, i.e., __</a:t>
            </a:r>
            <a:r>
              <a:rPr lang="en-GB" sz="2700" dirty="0" err="1">
                <a:latin typeface="LM Roman 12" panose="00000500000000000000" pitchFamily="50" charset="0"/>
              </a:rPr>
              <a:t>init</a:t>
            </a:r>
            <a:r>
              <a:rPr lang="en-GB" sz="2700" dirty="0">
                <a:latin typeface="LM Roman 12" panose="00000500000000000000" pitchFamily="50" charset="0"/>
              </a:rPr>
              <a:t>__().</a:t>
            </a:r>
          </a:p>
          <a:p>
            <a:pPr marL="457200" indent="-457200">
              <a:buFont typeface="Arial" panose="020B0604020202020204" pitchFamily="34" charset="0"/>
              <a:buChar char="•"/>
            </a:pPr>
            <a:r>
              <a:rPr lang="en-GB" sz="2700" dirty="0">
                <a:latin typeface="LM Roman 12" panose="00000500000000000000" pitchFamily="50" charset="0"/>
              </a:rPr>
              <a:t>It takes an argument called self, assigning values to the variables</a:t>
            </a:r>
          </a:p>
          <a:p>
            <a:endParaRPr lang="en-GB" sz="2800" b="1" dirty="0">
              <a:solidFill>
                <a:schemeClr val="accent1">
                  <a:lumMod val="75000"/>
                </a:schemeClr>
              </a:solidFill>
              <a:ea typeface="Times New Roman" panose="02020603050405020304" pitchFamily="18" charset="0"/>
            </a:endParaRPr>
          </a:p>
          <a:p>
            <a:endParaRPr lang="en-GB" sz="2800" b="1" dirty="0">
              <a:solidFill>
                <a:schemeClr val="accent1">
                  <a:lumMod val="75000"/>
                </a:schemeClr>
              </a:solidFill>
              <a:ea typeface="Times New Roman" panose="02020603050405020304" pitchFamily="18" charset="0"/>
            </a:endParaRPr>
          </a:p>
        </p:txBody>
      </p:sp>
    </p:spTree>
    <p:extLst>
      <p:ext uri="{BB962C8B-B14F-4D97-AF65-F5344CB8AC3E}">
        <p14:creationId xmlns:p14="http://schemas.microsoft.com/office/powerpoint/2010/main" val="3322810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1037441" y="0"/>
            <a:ext cx="9916887" cy="609282"/>
          </a:xfrm>
        </p:spPr>
        <p:txBody>
          <a:bodyPr/>
          <a:lstStyle/>
          <a:p>
            <a:br>
              <a:rPr lang="en-GB" dirty="0"/>
            </a:br>
            <a:r>
              <a:rPr lang="en-GB" dirty="0">
                <a:solidFill>
                  <a:srgbClr val="00B0F0"/>
                </a:solidFill>
                <a:latin typeface="LM Roman 12" panose="00000500000000000000" pitchFamily="50" charset="0"/>
              </a:rPr>
              <a:t>Invoking</a:t>
            </a:r>
            <a:r>
              <a:rPr lang="en-GB" dirty="0">
                <a:latin typeface="LM Roman 12" panose="00000500000000000000" pitchFamily="50" charset="0"/>
              </a:rPr>
              <a:t> </a:t>
            </a:r>
            <a:r>
              <a:rPr lang="en-GB" dirty="0">
                <a:solidFill>
                  <a:srgbClr val="00B0F0"/>
                </a:solidFill>
                <a:latin typeface="LM Roman 12" panose="00000500000000000000" pitchFamily="50" charset="0"/>
              </a:rPr>
              <a:t>Default</a:t>
            </a:r>
            <a:r>
              <a:rPr lang="en-GB" dirty="0">
                <a:latin typeface="LM Roman 12" panose="00000500000000000000" pitchFamily="50" charset="0"/>
              </a:rPr>
              <a:t> </a:t>
            </a:r>
            <a:r>
              <a:rPr lang="en-IN" dirty="0">
                <a:solidFill>
                  <a:srgbClr val="00B0F0"/>
                </a:solidFill>
                <a:latin typeface="LM Roman 12" panose="00000500000000000000" pitchFamily="50" charset="0"/>
              </a:rPr>
              <a:t>Constructor in Python</a:t>
            </a:r>
            <a:br>
              <a:rPr lang="en-IN" dirty="0">
                <a:solidFill>
                  <a:srgbClr val="00B0F0"/>
                </a:solidFill>
              </a:rPr>
            </a:br>
            <a:endParaRPr lang="en-IN" dirty="0">
              <a:solidFill>
                <a:srgbClr val="00B0F0"/>
              </a:solidFill>
            </a:endParaRPr>
          </a:p>
        </p:txBody>
      </p:sp>
      <p:sp>
        <p:nvSpPr>
          <p:cNvPr id="5" name="TextBox 4">
            <a:extLst>
              <a:ext uri="{FF2B5EF4-FFF2-40B4-BE49-F238E27FC236}">
                <a16:creationId xmlns:a16="http://schemas.microsoft.com/office/drawing/2014/main" id="{DF78460C-1079-169C-D0C1-214E34FB8F5F}"/>
              </a:ext>
            </a:extLst>
          </p:cNvPr>
          <p:cNvSpPr txBox="1"/>
          <p:nvPr/>
        </p:nvSpPr>
        <p:spPr>
          <a:xfrm>
            <a:off x="341745" y="609282"/>
            <a:ext cx="11740901" cy="7971413"/>
          </a:xfrm>
          <a:prstGeom prst="rect">
            <a:avLst/>
          </a:prstGeom>
          <a:noFill/>
        </p:spPr>
        <p:txBody>
          <a:bodyPr wrap="square">
            <a:spAutoFit/>
          </a:bodyPr>
          <a:lstStyle/>
          <a:p>
            <a:pPr algn="just"/>
            <a:r>
              <a:rPr lang="en-GB" sz="3200" dirty="0">
                <a:latin typeface="LM Roman 12" panose="00000500000000000000" pitchFamily="50" charset="0"/>
              </a:rPr>
              <a:t>When you do not write the constructor in the class created, Python itself creates a constructor during the compilation of the program.</a:t>
            </a:r>
          </a:p>
          <a:p>
            <a:pPr algn="just"/>
            <a:endParaRPr lang="en-GB" sz="3200" dirty="0">
              <a:latin typeface="LM Roman 12" panose="00000500000000000000" pitchFamily="50" charset="0"/>
            </a:endParaRPr>
          </a:p>
          <a:p>
            <a:pPr algn="just"/>
            <a:r>
              <a:rPr lang="en-GB" sz="3200" dirty="0">
                <a:latin typeface="LM Roman 12" panose="00000500000000000000" pitchFamily="50" charset="0"/>
              </a:rPr>
              <a:t>It generates an empty constructor that has no code in it. Let's see an example:</a:t>
            </a:r>
          </a:p>
          <a:p>
            <a:pPr algn="just"/>
            <a:r>
              <a:rPr lang="en-GB" sz="2400" b="1" dirty="0">
                <a:latin typeface="LM Roman 12" panose="00000500000000000000" pitchFamily="50" charset="0"/>
              </a:rPr>
              <a:t>class Assignments:</a:t>
            </a:r>
          </a:p>
          <a:p>
            <a:pPr algn="just"/>
            <a:r>
              <a:rPr lang="en-GB" sz="2400" b="1" dirty="0">
                <a:latin typeface="LM Roman 12" panose="00000500000000000000" pitchFamily="50" charset="0"/>
              </a:rPr>
              <a:t>      check= "not done"</a:t>
            </a:r>
          </a:p>
          <a:p>
            <a:pPr algn="just"/>
            <a:r>
              <a:rPr lang="en-GB" sz="2400" b="1" dirty="0">
                <a:solidFill>
                  <a:srgbClr val="00B0F0"/>
                </a:solidFill>
                <a:latin typeface="LM Roman 12" panose="00000500000000000000" pitchFamily="50" charset="0"/>
              </a:rPr>
              <a:t>    # a method</a:t>
            </a:r>
          </a:p>
          <a:p>
            <a:pPr algn="just"/>
            <a:r>
              <a:rPr lang="en-GB" sz="2400" b="1" dirty="0">
                <a:latin typeface="LM Roman 12" panose="00000500000000000000" pitchFamily="50" charset="0"/>
              </a:rPr>
              <a:t>    </a:t>
            </a:r>
            <a:r>
              <a:rPr lang="en-GB" sz="2400" b="1" dirty="0" err="1">
                <a:latin typeface="LM Roman 12" panose="00000500000000000000" pitchFamily="50" charset="0"/>
              </a:rPr>
              <a:t>def</a:t>
            </a:r>
            <a:r>
              <a:rPr lang="en-GB" sz="2400" b="1" dirty="0">
                <a:latin typeface="LM Roman 12" panose="00000500000000000000" pitchFamily="50" charset="0"/>
              </a:rPr>
              <a:t> </a:t>
            </a:r>
            <a:r>
              <a:rPr lang="en-GB" sz="2400" b="1" dirty="0" err="1">
                <a:latin typeface="LM Roman 12" panose="00000500000000000000" pitchFamily="50" charset="0"/>
              </a:rPr>
              <a:t>is_done</a:t>
            </a:r>
            <a:r>
              <a:rPr lang="en-GB" sz="2400" b="1" dirty="0">
                <a:latin typeface="LM Roman 12" panose="00000500000000000000" pitchFamily="50" charset="0"/>
              </a:rPr>
              <a:t>(self):</a:t>
            </a:r>
          </a:p>
          <a:p>
            <a:pPr algn="just"/>
            <a:r>
              <a:rPr lang="en-GB" sz="2400" b="1" dirty="0">
                <a:latin typeface="LM Roman 12" panose="00000500000000000000" pitchFamily="50" charset="0"/>
              </a:rPr>
              <a:t>        print(</a:t>
            </a:r>
            <a:r>
              <a:rPr lang="en-GB" sz="2400" b="1" dirty="0" err="1">
                <a:latin typeface="LM Roman 12" panose="00000500000000000000" pitchFamily="50" charset="0"/>
              </a:rPr>
              <a:t>self.check</a:t>
            </a:r>
            <a:r>
              <a:rPr lang="en-GB" sz="2400" b="1" dirty="0">
                <a:latin typeface="LM Roman 12" panose="00000500000000000000" pitchFamily="50" charset="0"/>
              </a:rPr>
              <a:t>)</a:t>
            </a:r>
          </a:p>
          <a:p>
            <a:pPr algn="just"/>
            <a:endParaRPr lang="en-GB" sz="2400" b="1" dirty="0">
              <a:latin typeface="LM Roman 12" panose="00000500000000000000" pitchFamily="50" charset="0"/>
            </a:endParaRPr>
          </a:p>
          <a:p>
            <a:pPr algn="just"/>
            <a:r>
              <a:rPr lang="en-GB" sz="2400" b="1" dirty="0">
                <a:solidFill>
                  <a:srgbClr val="00B0F0"/>
                </a:solidFill>
                <a:latin typeface="LM Roman 12" panose="00000500000000000000" pitchFamily="50" charset="0"/>
              </a:rPr>
              <a:t># creating an object of the class</a:t>
            </a:r>
          </a:p>
          <a:p>
            <a:pPr algn="just"/>
            <a:r>
              <a:rPr lang="en-GB" sz="2400" b="1" dirty="0" err="1">
                <a:latin typeface="LM Roman 12" panose="00000500000000000000" pitchFamily="50" charset="0"/>
              </a:rPr>
              <a:t>obj</a:t>
            </a:r>
            <a:r>
              <a:rPr lang="en-GB" sz="2400" b="1" dirty="0">
                <a:latin typeface="LM Roman 12" panose="00000500000000000000" pitchFamily="50" charset="0"/>
              </a:rPr>
              <a:t> = Assignments()</a:t>
            </a:r>
          </a:p>
          <a:p>
            <a:pPr algn="just"/>
            <a:endParaRPr lang="en-GB" sz="2400" dirty="0">
              <a:latin typeface="LM Roman 12" panose="00000500000000000000" pitchFamily="50" charset="0"/>
            </a:endParaRPr>
          </a:p>
          <a:p>
            <a:pPr algn="just"/>
            <a:r>
              <a:rPr lang="en-GB" sz="2400" dirty="0">
                <a:latin typeface="LM Roman 12" panose="00000500000000000000" pitchFamily="50" charset="0"/>
              </a:rPr>
              <a:t># calling the instance method using the object </a:t>
            </a:r>
            <a:r>
              <a:rPr lang="en-GB" sz="2400" dirty="0" err="1">
                <a:latin typeface="LM Roman 12" panose="00000500000000000000" pitchFamily="50" charset="0"/>
              </a:rPr>
              <a:t>obj</a:t>
            </a:r>
            <a:endParaRPr lang="en-GB" sz="2400" dirty="0">
              <a:latin typeface="LM Roman 12" panose="00000500000000000000" pitchFamily="50" charset="0"/>
            </a:endParaRPr>
          </a:p>
          <a:p>
            <a:pPr algn="just"/>
            <a:r>
              <a:rPr lang="en-GB" sz="2400" dirty="0" err="1">
                <a:latin typeface="LM Roman 12" panose="00000500000000000000" pitchFamily="50" charset="0"/>
              </a:rPr>
              <a:t>obj.is_done</a:t>
            </a:r>
            <a:r>
              <a:rPr lang="en-GB" sz="2400" dirty="0">
                <a:latin typeface="LM Roman 12" panose="00000500000000000000" pitchFamily="50" charset="0"/>
              </a:rPr>
              <a:t>()</a:t>
            </a:r>
          </a:p>
          <a:p>
            <a:endParaRPr lang="en-GB" sz="2800" b="1" dirty="0">
              <a:solidFill>
                <a:schemeClr val="accent1">
                  <a:lumMod val="75000"/>
                </a:schemeClr>
              </a:solidFill>
              <a:ea typeface="Times New Roman" panose="02020603050405020304" pitchFamily="18" charset="0"/>
            </a:endParaRPr>
          </a:p>
          <a:p>
            <a:endParaRPr lang="en-GB" sz="2800" b="1" dirty="0">
              <a:solidFill>
                <a:schemeClr val="accent1">
                  <a:lumMod val="75000"/>
                </a:schemeClr>
              </a:solidFill>
              <a:ea typeface="Times New Roman" panose="02020603050405020304" pitchFamily="18" charset="0"/>
            </a:endParaRPr>
          </a:p>
        </p:txBody>
      </p:sp>
    </p:spTree>
    <p:extLst>
      <p:ext uri="{BB962C8B-B14F-4D97-AF65-F5344CB8AC3E}">
        <p14:creationId xmlns:p14="http://schemas.microsoft.com/office/powerpoint/2010/main" val="1438799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509" y="356215"/>
            <a:ext cx="10515600" cy="508000"/>
          </a:xfrm>
        </p:spPr>
        <p:txBody>
          <a:bodyPr>
            <a:normAutofit fontScale="90000"/>
          </a:bodyPr>
          <a:lstStyle/>
          <a:p>
            <a:r>
              <a:rPr lang="en-GB" sz="3600" b="1" dirty="0">
                <a:solidFill>
                  <a:srgbClr val="00B0F0"/>
                </a:solidFill>
                <a:latin typeface="LM Roman 12" panose="00000500000000000000" pitchFamily="50" charset="0"/>
              </a:rPr>
              <a:t>Invoking Method by Default</a:t>
            </a:r>
            <a:r>
              <a:rPr lang="en-GB" sz="3600" b="1" dirty="0">
                <a:latin typeface="LM Roman 12" panose="00000500000000000000" pitchFamily="50" charset="0"/>
              </a:rPr>
              <a:t> </a:t>
            </a:r>
            <a:r>
              <a:rPr lang="en-IN" sz="3600" b="1" dirty="0">
                <a:solidFill>
                  <a:srgbClr val="00B0F0"/>
                </a:solidFill>
                <a:latin typeface="LM Roman 12" panose="00000500000000000000" pitchFamily="50" charset="0"/>
              </a:rPr>
              <a:t>Constructor in Python</a:t>
            </a:r>
            <a:br>
              <a:rPr lang="en-IN" b="1" dirty="0">
                <a:solidFill>
                  <a:srgbClr val="00B0F0"/>
                </a:solidFill>
              </a:rPr>
            </a:br>
            <a:endParaRPr lang="en-IN" b="1" dirty="0"/>
          </a:p>
        </p:txBody>
      </p:sp>
      <p:pic>
        <p:nvPicPr>
          <p:cNvPr id="8" name="Content Placeholder 7"/>
          <p:cNvPicPr>
            <a:picLocks noGrp="1" noChangeAspect="1"/>
          </p:cNvPicPr>
          <p:nvPr>
            <p:ph sz="half" idx="1"/>
          </p:nvPr>
        </p:nvPicPr>
        <p:blipFill>
          <a:blip r:embed="rId2"/>
          <a:stretch>
            <a:fillRect/>
          </a:stretch>
        </p:blipFill>
        <p:spPr>
          <a:xfrm>
            <a:off x="6229143" y="2548189"/>
            <a:ext cx="4762913" cy="4173286"/>
          </a:xfrm>
          <a:prstGeom prst="rect">
            <a:avLst/>
          </a:prstGeom>
        </p:spPr>
      </p:pic>
      <p:sp>
        <p:nvSpPr>
          <p:cNvPr id="4" name="Content Placeholder 3"/>
          <p:cNvSpPr>
            <a:spLocks noGrp="1"/>
          </p:cNvSpPr>
          <p:nvPr>
            <p:ph sz="half" idx="2"/>
          </p:nvPr>
        </p:nvSpPr>
        <p:spPr>
          <a:xfrm>
            <a:off x="6493163" y="1825625"/>
            <a:ext cx="5181600" cy="4351338"/>
          </a:xfrm>
        </p:spPr>
        <p:txBody>
          <a:bodyPr>
            <a:normAutofit/>
          </a:bodyPr>
          <a:lstStyle/>
          <a:p>
            <a:pPr marL="0" indent="0">
              <a:buNone/>
            </a:pPr>
            <a:r>
              <a:rPr lang="en-IN" b="1" dirty="0"/>
              <a:t>.</a:t>
            </a:r>
          </a:p>
        </p:txBody>
      </p:sp>
      <p:sp>
        <p:nvSpPr>
          <p:cNvPr id="6" name="Slide Number Placeholder 5"/>
          <p:cNvSpPr>
            <a:spLocks noGrp="1"/>
          </p:cNvSpPr>
          <p:nvPr>
            <p:ph type="sldNum" sz="quarter" idx="12"/>
          </p:nvPr>
        </p:nvSpPr>
        <p:spPr/>
        <p:txBody>
          <a:bodyPr/>
          <a:lstStyle/>
          <a:p>
            <a:fld id="{F085F3F5-3065-4135-BC9C-14EBED89F640}" type="slidenum">
              <a:rPr lang="en-IN" smtClean="0"/>
              <a:t>12</a:t>
            </a:fld>
            <a:endParaRPr lang="en-IN"/>
          </a:p>
        </p:txBody>
      </p:sp>
      <p:sp>
        <p:nvSpPr>
          <p:cNvPr id="7" name="Rectangle 6"/>
          <p:cNvSpPr/>
          <p:nvPr/>
        </p:nvSpPr>
        <p:spPr>
          <a:xfrm>
            <a:off x="290161" y="785753"/>
            <a:ext cx="11877964" cy="1631216"/>
          </a:xfrm>
          <a:prstGeom prst="rect">
            <a:avLst/>
          </a:prstGeom>
        </p:spPr>
        <p:txBody>
          <a:bodyPr wrap="square">
            <a:spAutoFit/>
          </a:bodyPr>
          <a:lstStyle/>
          <a:p>
            <a:r>
              <a:rPr lang="en-GB" sz="2000" dirty="0">
                <a:latin typeface="LM Roman 12" panose="00000500000000000000" pitchFamily="50" charset="0"/>
              </a:rPr>
              <a:t>When you do not write the constructor in the class created, Python itself creates a constructor during the compilation of the program.</a:t>
            </a:r>
          </a:p>
          <a:p>
            <a:endParaRPr lang="en-GB" sz="2000" dirty="0">
              <a:latin typeface="LM Roman 12" panose="00000500000000000000" pitchFamily="50" charset="0"/>
            </a:endParaRPr>
          </a:p>
          <a:p>
            <a:r>
              <a:rPr lang="en-GB" sz="2000" dirty="0">
                <a:latin typeface="LM Roman 12" panose="00000500000000000000" pitchFamily="50" charset="0"/>
              </a:rPr>
              <a:t>It generates an empty constructor that has no code in it. Let's see an example, below, in both the output is” Not Done”</a:t>
            </a:r>
          </a:p>
        </p:txBody>
      </p:sp>
      <p:pic>
        <p:nvPicPr>
          <p:cNvPr id="9" name="Picture 8"/>
          <p:cNvPicPr>
            <a:picLocks noChangeAspect="1"/>
          </p:cNvPicPr>
          <p:nvPr/>
        </p:nvPicPr>
        <p:blipFill>
          <a:blip r:embed="rId3"/>
          <a:stretch>
            <a:fillRect/>
          </a:stretch>
        </p:blipFill>
        <p:spPr>
          <a:xfrm>
            <a:off x="397163" y="2506662"/>
            <a:ext cx="5271655" cy="4351338"/>
          </a:xfrm>
          <a:prstGeom prst="rect">
            <a:avLst/>
          </a:prstGeom>
        </p:spPr>
      </p:pic>
    </p:spTree>
    <p:extLst>
      <p:ext uri="{BB962C8B-B14F-4D97-AF65-F5344CB8AC3E}">
        <p14:creationId xmlns:p14="http://schemas.microsoft.com/office/powerpoint/2010/main" val="1941069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728849" y="101600"/>
            <a:ext cx="11644086" cy="609282"/>
          </a:xfrm>
        </p:spPr>
        <p:txBody>
          <a:bodyPr/>
          <a:lstStyle/>
          <a:p>
            <a:br>
              <a:rPr lang="en-GB" dirty="0"/>
            </a:br>
            <a:r>
              <a:rPr lang="en-IN" dirty="0"/>
              <a:t> </a:t>
            </a:r>
            <a:r>
              <a:rPr lang="en-IN" sz="3200" dirty="0">
                <a:solidFill>
                  <a:srgbClr val="00B0F0"/>
                </a:solidFill>
                <a:latin typeface="LM Roman 12" panose="00000500000000000000" pitchFamily="50" charset="0"/>
              </a:rPr>
              <a:t>Invoking Method by Parameterized Constructor in Python</a:t>
            </a:r>
            <a:br>
              <a:rPr lang="en-IN" dirty="0"/>
            </a:br>
            <a:endParaRPr lang="en-IN" dirty="0">
              <a:solidFill>
                <a:srgbClr val="00B0F0"/>
              </a:solidFill>
            </a:endParaRPr>
          </a:p>
        </p:txBody>
      </p:sp>
      <p:sp>
        <p:nvSpPr>
          <p:cNvPr id="5" name="TextBox 4">
            <a:extLst>
              <a:ext uri="{FF2B5EF4-FFF2-40B4-BE49-F238E27FC236}">
                <a16:creationId xmlns:a16="http://schemas.microsoft.com/office/drawing/2014/main" id="{DF78460C-1079-169C-D0C1-214E34FB8F5F}"/>
              </a:ext>
            </a:extLst>
          </p:cNvPr>
          <p:cNvSpPr txBox="1"/>
          <p:nvPr/>
        </p:nvSpPr>
        <p:spPr>
          <a:xfrm>
            <a:off x="728849" y="609282"/>
            <a:ext cx="11353797" cy="6494085"/>
          </a:xfrm>
          <a:prstGeom prst="rect">
            <a:avLst/>
          </a:prstGeom>
          <a:noFill/>
        </p:spPr>
        <p:txBody>
          <a:bodyPr wrap="square">
            <a:spAutoFit/>
          </a:bodyPr>
          <a:lstStyle/>
          <a:p>
            <a:r>
              <a:rPr lang="en-GB" sz="2400" b="1" dirty="0">
                <a:solidFill>
                  <a:schemeClr val="accent1">
                    <a:lumMod val="75000"/>
                  </a:schemeClr>
                </a:solidFill>
                <a:latin typeface="LM Roman 12" panose="00000500000000000000" pitchFamily="50" charset="0"/>
                <a:ea typeface="Times New Roman" panose="02020603050405020304" pitchFamily="18" charset="0"/>
              </a:rPr>
              <a:t>When the constructor accepts arguments along with self, it is known as parameterized constructor.</a:t>
            </a:r>
          </a:p>
          <a:p>
            <a:endParaRPr lang="en-GB" sz="2400" b="1" dirty="0">
              <a:solidFill>
                <a:schemeClr val="accent1">
                  <a:lumMod val="75000"/>
                </a:schemeClr>
              </a:solidFill>
              <a:latin typeface="LM Roman 12" panose="00000500000000000000" pitchFamily="50" charset="0"/>
              <a:ea typeface="Times New Roman" panose="02020603050405020304" pitchFamily="18" charset="0"/>
            </a:endParaRPr>
          </a:p>
          <a:p>
            <a:r>
              <a:rPr lang="en-GB" sz="2400" b="1" dirty="0">
                <a:solidFill>
                  <a:schemeClr val="accent1">
                    <a:lumMod val="75000"/>
                  </a:schemeClr>
                </a:solidFill>
                <a:latin typeface="LM Roman 12" panose="00000500000000000000" pitchFamily="50" charset="0"/>
                <a:ea typeface="Times New Roman" panose="02020603050405020304" pitchFamily="18" charset="0"/>
              </a:rPr>
              <a:t>These arguments can be used inside the class to assign the values to the data members. Let's see an example:</a:t>
            </a:r>
          </a:p>
          <a:p>
            <a:r>
              <a:rPr lang="en-GB" sz="2000" b="1" dirty="0">
                <a:solidFill>
                  <a:schemeClr val="accent1">
                    <a:lumMod val="75000"/>
                  </a:schemeClr>
                </a:solidFill>
                <a:latin typeface="LM Roman 12" panose="00000500000000000000" pitchFamily="50" charset="0"/>
                <a:ea typeface="Times New Roman" panose="02020603050405020304" pitchFamily="18" charset="0"/>
              </a:rPr>
              <a:t>Code:</a:t>
            </a:r>
          </a:p>
          <a:p>
            <a:endParaRPr lang="en-GB" sz="2000" b="1" dirty="0">
              <a:solidFill>
                <a:schemeClr val="accent1">
                  <a:lumMod val="75000"/>
                </a:schemeClr>
              </a:solidFill>
              <a:latin typeface="LM Roman 12" panose="00000500000000000000" pitchFamily="50" charset="0"/>
              <a:ea typeface="Times New Roman" panose="02020603050405020304" pitchFamily="18" charset="0"/>
            </a:endParaRPr>
          </a:p>
          <a:p>
            <a:r>
              <a:rPr lang="en-GB" sz="2000" b="1" dirty="0">
                <a:solidFill>
                  <a:schemeClr val="accent1">
                    <a:lumMod val="75000"/>
                  </a:schemeClr>
                </a:solidFill>
                <a:latin typeface="LM Roman 12" panose="00000500000000000000" pitchFamily="50" charset="0"/>
                <a:ea typeface="Times New Roman" panose="02020603050405020304" pitchFamily="18" charset="0"/>
              </a:rPr>
              <a:t>class Family:                                                                                              </a:t>
            </a:r>
          </a:p>
          <a:p>
            <a:r>
              <a:rPr lang="en-GB" sz="2000" b="1" dirty="0">
                <a:solidFill>
                  <a:schemeClr val="accent1">
                    <a:lumMod val="75000"/>
                  </a:schemeClr>
                </a:solidFill>
                <a:latin typeface="LM Roman 12" panose="00000500000000000000" pitchFamily="50" charset="0"/>
                <a:ea typeface="Times New Roman" panose="02020603050405020304" pitchFamily="18" charset="0"/>
              </a:rPr>
              <a:t>    </a:t>
            </a:r>
            <a:r>
              <a:rPr lang="en-GB" sz="2000" b="1" dirty="0">
                <a:latin typeface="LM Roman 12" panose="00000500000000000000" pitchFamily="50" charset="0"/>
                <a:ea typeface="Times New Roman" panose="02020603050405020304" pitchFamily="18" charset="0"/>
              </a:rPr>
              <a:t># Constructor - parameterized  </a:t>
            </a:r>
          </a:p>
          <a:p>
            <a:r>
              <a:rPr lang="en-GB" sz="2000" b="1" dirty="0">
                <a:solidFill>
                  <a:schemeClr val="accent1">
                    <a:lumMod val="75000"/>
                  </a:schemeClr>
                </a:solidFill>
                <a:latin typeface="LM Roman 12" panose="00000500000000000000" pitchFamily="50" charset="0"/>
                <a:ea typeface="Times New Roman" panose="02020603050405020304" pitchFamily="18" charset="0"/>
              </a:rPr>
              <a:t>    members=‘’</a:t>
            </a:r>
          </a:p>
          <a:p>
            <a:r>
              <a:rPr lang="en-GB" sz="2000" b="1" dirty="0">
                <a:solidFill>
                  <a:schemeClr val="accent1">
                    <a:lumMod val="75000"/>
                  </a:schemeClr>
                </a:solidFill>
                <a:latin typeface="LM Roman 12" panose="00000500000000000000" pitchFamily="50" charset="0"/>
                <a:ea typeface="Times New Roman" panose="02020603050405020304" pitchFamily="18" charset="0"/>
              </a:rPr>
              <a:t>    </a:t>
            </a:r>
            <a:r>
              <a:rPr lang="en-GB" sz="2000" b="1" dirty="0" err="1">
                <a:solidFill>
                  <a:schemeClr val="accent1">
                    <a:lumMod val="75000"/>
                  </a:schemeClr>
                </a:solidFill>
                <a:latin typeface="LM Roman 12" panose="00000500000000000000" pitchFamily="50" charset="0"/>
                <a:ea typeface="Times New Roman" panose="02020603050405020304" pitchFamily="18" charset="0"/>
              </a:rPr>
              <a:t>def</a:t>
            </a:r>
            <a:r>
              <a:rPr lang="en-GB" sz="2000" b="1" dirty="0">
                <a:solidFill>
                  <a:schemeClr val="accent1">
                    <a:lumMod val="75000"/>
                  </a:schemeClr>
                </a:solidFill>
                <a:latin typeface="LM Roman 12" panose="00000500000000000000" pitchFamily="50" charset="0"/>
                <a:ea typeface="Times New Roman" panose="02020603050405020304" pitchFamily="18" charset="0"/>
              </a:rPr>
              <a:t> __</a:t>
            </a:r>
            <a:r>
              <a:rPr lang="en-GB" sz="2000" b="1" dirty="0" err="1">
                <a:solidFill>
                  <a:schemeClr val="accent1">
                    <a:lumMod val="75000"/>
                  </a:schemeClr>
                </a:solidFill>
                <a:latin typeface="LM Roman 12" panose="00000500000000000000" pitchFamily="50" charset="0"/>
                <a:ea typeface="Times New Roman" panose="02020603050405020304" pitchFamily="18" charset="0"/>
              </a:rPr>
              <a:t>init</a:t>
            </a:r>
            <a:r>
              <a:rPr lang="en-GB" sz="2000" b="1" dirty="0">
                <a:solidFill>
                  <a:schemeClr val="accent1">
                    <a:lumMod val="75000"/>
                  </a:schemeClr>
                </a:solidFill>
                <a:latin typeface="LM Roman 12" panose="00000500000000000000" pitchFamily="50" charset="0"/>
                <a:ea typeface="Times New Roman" panose="02020603050405020304" pitchFamily="18" charset="0"/>
              </a:rPr>
              <a:t>__(self, count):  </a:t>
            </a:r>
          </a:p>
          <a:p>
            <a:r>
              <a:rPr lang="en-GB" sz="2000" b="1" dirty="0">
                <a:solidFill>
                  <a:schemeClr val="accent1">
                    <a:lumMod val="75000"/>
                  </a:schemeClr>
                </a:solidFill>
                <a:latin typeface="LM Roman 12" panose="00000500000000000000" pitchFamily="50" charset="0"/>
                <a:ea typeface="Times New Roman" panose="02020603050405020304" pitchFamily="18" charset="0"/>
              </a:rPr>
              <a:t>        print("This is </a:t>
            </a:r>
            <a:r>
              <a:rPr lang="en-GB" sz="2000" b="1" dirty="0" err="1">
                <a:solidFill>
                  <a:schemeClr val="accent1">
                    <a:lumMod val="75000"/>
                  </a:schemeClr>
                </a:solidFill>
                <a:latin typeface="LM Roman 12" panose="00000500000000000000" pitchFamily="50" charset="0"/>
                <a:ea typeface="Times New Roman" panose="02020603050405020304" pitchFamily="18" charset="0"/>
              </a:rPr>
              <a:t>parametrized</a:t>
            </a:r>
            <a:r>
              <a:rPr lang="en-GB" sz="2000" b="1" dirty="0">
                <a:solidFill>
                  <a:schemeClr val="accent1">
                    <a:lumMod val="75000"/>
                  </a:schemeClr>
                </a:solidFill>
                <a:latin typeface="LM Roman 12" panose="00000500000000000000" pitchFamily="50" charset="0"/>
                <a:ea typeface="Times New Roman" panose="02020603050405020304" pitchFamily="18" charset="0"/>
              </a:rPr>
              <a:t> constructor")  </a:t>
            </a:r>
          </a:p>
          <a:p>
            <a:r>
              <a:rPr lang="en-GB" sz="2000" b="1" dirty="0">
                <a:solidFill>
                  <a:schemeClr val="accent1">
                    <a:lumMod val="75000"/>
                  </a:schemeClr>
                </a:solidFill>
                <a:latin typeface="LM Roman 12" panose="00000500000000000000" pitchFamily="50" charset="0"/>
                <a:ea typeface="Times New Roman" panose="02020603050405020304" pitchFamily="18" charset="0"/>
              </a:rPr>
              <a:t>        </a:t>
            </a:r>
            <a:r>
              <a:rPr lang="en-GB" sz="2000" b="1" dirty="0" err="1">
                <a:solidFill>
                  <a:schemeClr val="accent1">
                    <a:lumMod val="75000"/>
                  </a:schemeClr>
                </a:solidFill>
                <a:latin typeface="LM Roman 12" panose="00000500000000000000" pitchFamily="50" charset="0"/>
                <a:ea typeface="Times New Roman" panose="02020603050405020304" pitchFamily="18" charset="0"/>
              </a:rPr>
              <a:t>self.members</a:t>
            </a:r>
            <a:r>
              <a:rPr lang="en-GB" sz="2000" b="1" dirty="0">
                <a:solidFill>
                  <a:schemeClr val="accent1">
                    <a:lumMod val="75000"/>
                  </a:schemeClr>
                </a:solidFill>
                <a:latin typeface="LM Roman 12" panose="00000500000000000000" pitchFamily="50" charset="0"/>
                <a:ea typeface="Times New Roman" panose="02020603050405020304" pitchFamily="18" charset="0"/>
              </a:rPr>
              <a:t> = count</a:t>
            </a:r>
          </a:p>
          <a:p>
            <a:r>
              <a:rPr lang="en-GB" sz="2000" b="1" dirty="0">
                <a:solidFill>
                  <a:schemeClr val="accent1">
                    <a:lumMod val="75000"/>
                  </a:schemeClr>
                </a:solidFill>
                <a:latin typeface="LM Roman 12" panose="00000500000000000000" pitchFamily="50" charset="0"/>
                <a:ea typeface="Times New Roman" panose="02020603050405020304" pitchFamily="18" charset="0"/>
              </a:rPr>
              <a:t>    </a:t>
            </a:r>
            <a:r>
              <a:rPr lang="en-GB" sz="2000" b="1" dirty="0" err="1">
                <a:solidFill>
                  <a:schemeClr val="accent1">
                    <a:lumMod val="75000"/>
                  </a:schemeClr>
                </a:solidFill>
                <a:latin typeface="LM Roman 12" panose="00000500000000000000" pitchFamily="50" charset="0"/>
                <a:ea typeface="Times New Roman" panose="02020603050405020304" pitchFamily="18" charset="0"/>
              </a:rPr>
              <a:t>def</a:t>
            </a:r>
            <a:r>
              <a:rPr lang="en-GB" sz="2000" b="1" dirty="0">
                <a:solidFill>
                  <a:schemeClr val="accent1">
                    <a:lumMod val="75000"/>
                  </a:schemeClr>
                </a:solidFill>
                <a:latin typeface="LM Roman 12" panose="00000500000000000000" pitchFamily="50" charset="0"/>
                <a:ea typeface="Times New Roman" panose="02020603050405020304" pitchFamily="18" charset="0"/>
              </a:rPr>
              <a:t> show(self):  </a:t>
            </a:r>
          </a:p>
          <a:p>
            <a:r>
              <a:rPr lang="en-GB" sz="2000" b="1" dirty="0">
                <a:solidFill>
                  <a:schemeClr val="accent1">
                    <a:lumMod val="75000"/>
                  </a:schemeClr>
                </a:solidFill>
                <a:latin typeface="LM Roman 12" panose="00000500000000000000" pitchFamily="50" charset="0"/>
                <a:ea typeface="Times New Roman" panose="02020603050405020304" pitchFamily="18" charset="0"/>
              </a:rPr>
              <a:t>        print("No. of members is", </a:t>
            </a:r>
            <a:r>
              <a:rPr lang="en-GB" sz="2000" b="1" dirty="0" err="1">
                <a:solidFill>
                  <a:schemeClr val="accent1">
                    <a:lumMod val="75000"/>
                  </a:schemeClr>
                </a:solidFill>
                <a:latin typeface="LM Roman 12" panose="00000500000000000000" pitchFamily="50" charset="0"/>
                <a:ea typeface="Times New Roman" panose="02020603050405020304" pitchFamily="18" charset="0"/>
              </a:rPr>
              <a:t>self.members</a:t>
            </a:r>
            <a:r>
              <a:rPr lang="en-GB" sz="2000" b="1" dirty="0">
                <a:solidFill>
                  <a:schemeClr val="accent1">
                    <a:lumMod val="75000"/>
                  </a:schemeClr>
                </a:solidFill>
                <a:latin typeface="LM Roman 12" panose="00000500000000000000" pitchFamily="50" charset="0"/>
                <a:ea typeface="Times New Roman" panose="02020603050405020304" pitchFamily="18" charset="0"/>
              </a:rPr>
              <a:t>)  </a:t>
            </a:r>
          </a:p>
          <a:p>
            <a:r>
              <a:rPr lang="en-GB" sz="2000" b="1" dirty="0">
                <a:solidFill>
                  <a:schemeClr val="accent1">
                    <a:lumMod val="75000"/>
                  </a:schemeClr>
                </a:solidFill>
                <a:latin typeface="LM Roman 12" panose="00000500000000000000" pitchFamily="50" charset="0"/>
                <a:ea typeface="Times New Roman" panose="02020603050405020304" pitchFamily="18" charset="0"/>
              </a:rPr>
              <a:t>        </a:t>
            </a:r>
          </a:p>
          <a:p>
            <a:r>
              <a:rPr lang="en-GB" sz="2000" b="1" dirty="0">
                <a:solidFill>
                  <a:schemeClr val="accent1">
                    <a:lumMod val="75000"/>
                  </a:schemeClr>
                </a:solidFill>
                <a:latin typeface="LM Roman 12" panose="00000500000000000000" pitchFamily="50" charset="0"/>
                <a:ea typeface="Times New Roman" panose="02020603050405020304" pitchFamily="18" charset="0"/>
              </a:rPr>
              <a:t>object = Family(10)  </a:t>
            </a:r>
          </a:p>
          <a:p>
            <a:r>
              <a:rPr lang="en-GB" sz="2000" b="1" dirty="0" err="1">
                <a:solidFill>
                  <a:schemeClr val="accent1">
                    <a:lumMod val="75000"/>
                  </a:schemeClr>
                </a:solidFill>
                <a:latin typeface="LM Roman 12" panose="00000500000000000000" pitchFamily="50" charset="0"/>
                <a:ea typeface="Times New Roman" panose="02020603050405020304" pitchFamily="18" charset="0"/>
              </a:rPr>
              <a:t>object.show</a:t>
            </a:r>
            <a:r>
              <a:rPr lang="en-GB" sz="2000" b="1" dirty="0">
                <a:solidFill>
                  <a:schemeClr val="accent1">
                    <a:lumMod val="75000"/>
                  </a:schemeClr>
                </a:solidFill>
                <a:latin typeface="LM Roman 12" panose="00000500000000000000" pitchFamily="50" charset="0"/>
                <a:ea typeface="Times New Roman" panose="02020603050405020304" pitchFamily="18" charset="0"/>
              </a:rPr>
              <a:t>() </a:t>
            </a:r>
          </a:p>
          <a:p>
            <a:endParaRPr lang="en-GB" sz="2800" b="1" dirty="0">
              <a:solidFill>
                <a:schemeClr val="accent1">
                  <a:lumMod val="75000"/>
                </a:schemeClr>
              </a:solidFill>
              <a:ea typeface="Times New Roman" panose="02020603050405020304" pitchFamily="18" charset="0"/>
            </a:endParaRPr>
          </a:p>
        </p:txBody>
      </p:sp>
      <p:sp>
        <p:nvSpPr>
          <p:cNvPr id="4" name="Rectangle 3"/>
          <p:cNvSpPr/>
          <p:nvPr/>
        </p:nvSpPr>
        <p:spPr>
          <a:xfrm>
            <a:off x="6276935" y="3327922"/>
            <a:ext cx="6096000" cy="3139321"/>
          </a:xfrm>
          <a:prstGeom prst="rect">
            <a:avLst/>
          </a:prstGeom>
        </p:spPr>
        <p:txBody>
          <a:bodyPr>
            <a:spAutoFit/>
          </a:bodyPr>
          <a:lstStyle/>
          <a:p>
            <a:pPr algn="ctr"/>
            <a:r>
              <a:rPr lang="en-GB" b="1" dirty="0">
                <a:solidFill>
                  <a:schemeClr val="accent1"/>
                </a:solidFill>
                <a:latin typeface="LM Roman 12" panose="00000500000000000000" pitchFamily="50" charset="0"/>
              </a:rPr>
              <a:t>Explanation</a:t>
            </a:r>
          </a:p>
          <a:p>
            <a:pPr>
              <a:buFont typeface="Arial" panose="020B0604020202020204" pitchFamily="34" charset="0"/>
              <a:buChar char="•"/>
            </a:pPr>
            <a:r>
              <a:rPr lang="en-GB" b="1" dirty="0">
                <a:solidFill>
                  <a:schemeClr val="accent1"/>
                </a:solidFill>
                <a:latin typeface="LM Roman 12" panose="00000500000000000000" pitchFamily="50" charset="0"/>
              </a:rPr>
              <a:t>An object of the class Family is created. It has a variable known as members.</a:t>
            </a:r>
          </a:p>
          <a:p>
            <a:pPr>
              <a:buFont typeface="Arial" panose="020B0604020202020204" pitchFamily="34" charset="0"/>
              <a:buChar char="•"/>
            </a:pPr>
            <a:r>
              <a:rPr lang="en-GB" b="1" dirty="0">
                <a:solidFill>
                  <a:schemeClr val="accent1"/>
                </a:solidFill>
                <a:latin typeface="LM Roman 12" panose="00000500000000000000" pitchFamily="50" charset="0"/>
              </a:rPr>
              <a:t>When the object is created, a parameter (here it is 10) is passed as arguments.</a:t>
            </a:r>
          </a:p>
          <a:p>
            <a:pPr>
              <a:buFont typeface="Arial" panose="020B0604020202020204" pitchFamily="34" charset="0"/>
              <a:buChar char="•"/>
            </a:pPr>
            <a:r>
              <a:rPr lang="en-GB" b="1" dirty="0">
                <a:solidFill>
                  <a:schemeClr val="accent1"/>
                </a:solidFill>
                <a:latin typeface="LM Roman 12" panose="00000500000000000000" pitchFamily="50" charset="0"/>
              </a:rPr>
              <a:t>This parameter (10 as in the given example) is taken up by the constructor as the object is created.</a:t>
            </a:r>
          </a:p>
          <a:p>
            <a:pPr>
              <a:buFont typeface="Arial" panose="020B0604020202020204" pitchFamily="34" charset="0"/>
              <a:buChar char="•"/>
            </a:pPr>
            <a:r>
              <a:rPr lang="en-GB" b="1" dirty="0">
                <a:solidFill>
                  <a:schemeClr val="accent1"/>
                </a:solidFill>
                <a:latin typeface="LM Roman 12" panose="00000500000000000000" pitchFamily="50" charset="0"/>
              </a:rPr>
              <a:t>The number 10 is assigned to the variable count, which is further assigned to </a:t>
            </a:r>
            <a:r>
              <a:rPr lang="en-GB" b="1" dirty="0" err="1">
                <a:solidFill>
                  <a:schemeClr val="accent1"/>
                </a:solidFill>
                <a:latin typeface="LM Roman 12" panose="00000500000000000000" pitchFamily="50" charset="0"/>
              </a:rPr>
              <a:t>self.members</a:t>
            </a:r>
            <a:r>
              <a:rPr lang="en-GB" b="1" dirty="0">
                <a:solidFill>
                  <a:schemeClr val="accent1"/>
                </a:solidFill>
                <a:latin typeface="LM Roman 12" panose="00000500000000000000" pitchFamily="50" charset="0"/>
              </a:rPr>
              <a:t>.</a:t>
            </a:r>
          </a:p>
          <a:p>
            <a:pPr>
              <a:buFont typeface="Arial" panose="020B0604020202020204" pitchFamily="34" charset="0"/>
              <a:buChar char="•"/>
            </a:pPr>
            <a:r>
              <a:rPr lang="en-GB" b="1" dirty="0">
                <a:solidFill>
                  <a:schemeClr val="accent1"/>
                </a:solidFill>
                <a:latin typeface="LM Roman 12" panose="00000500000000000000" pitchFamily="50" charset="0"/>
              </a:rPr>
              <a:t>The </a:t>
            </a:r>
            <a:r>
              <a:rPr lang="en-GB" b="1" dirty="0" err="1">
                <a:solidFill>
                  <a:schemeClr val="accent1"/>
                </a:solidFill>
                <a:latin typeface="LM Roman 12" panose="00000500000000000000" pitchFamily="50" charset="0"/>
              </a:rPr>
              <a:t>self.members</a:t>
            </a:r>
            <a:r>
              <a:rPr lang="en-GB" b="1" dirty="0">
                <a:solidFill>
                  <a:schemeClr val="accent1"/>
                </a:solidFill>
                <a:latin typeface="LM Roman 12" panose="00000500000000000000" pitchFamily="50" charset="0"/>
              </a:rPr>
              <a:t> can be used within the class to print the data</a:t>
            </a:r>
            <a:endParaRPr lang="en-GB" b="1" i="0" dirty="0">
              <a:solidFill>
                <a:schemeClr val="accent1"/>
              </a:solidFill>
              <a:effectLst/>
              <a:latin typeface="LM Roman 12" panose="00000500000000000000" pitchFamily="50" charset="0"/>
            </a:endParaRPr>
          </a:p>
        </p:txBody>
      </p:sp>
    </p:spTree>
    <p:extLst>
      <p:ext uri="{BB962C8B-B14F-4D97-AF65-F5344CB8AC3E}">
        <p14:creationId xmlns:p14="http://schemas.microsoft.com/office/powerpoint/2010/main" val="377435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728849" y="120073"/>
            <a:ext cx="11644086" cy="609282"/>
          </a:xfrm>
        </p:spPr>
        <p:txBody>
          <a:bodyPr/>
          <a:lstStyle/>
          <a:p>
            <a:br>
              <a:rPr lang="en-GB" dirty="0"/>
            </a:br>
            <a:r>
              <a:rPr lang="en-IN" dirty="0"/>
              <a:t> </a:t>
            </a:r>
            <a:r>
              <a:rPr lang="en-IN" dirty="0">
                <a:solidFill>
                  <a:srgbClr val="00B0F0"/>
                </a:solidFill>
                <a:latin typeface="LM Roman 12" panose="00000500000000000000" pitchFamily="50" charset="0"/>
              </a:rPr>
              <a:t>Methods in Python</a:t>
            </a:r>
            <a:br>
              <a:rPr lang="en-IN" dirty="0">
                <a:solidFill>
                  <a:srgbClr val="00B0F0"/>
                </a:solidFill>
                <a:latin typeface="LM Roman 12" panose="00000500000000000000" pitchFamily="50" charset="0"/>
              </a:rPr>
            </a:br>
            <a:endParaRPr lang="en-IN" dirty="0">
              <a:solidFill>
                <a:srgbClr val="00B0F0"/>
              </a:solidFill>
              <a:latin typeface="LM Roman 12" panose="00000500000000000000" pitchFamily="50" charset="0"/>
            </a:endParaRPr>
          </a:p>
        </p:txBody>
      </p:sp>
      <p:sp>
        <p:nvSpPr>
          <p:cNvPr id="3" name="Rectangle 2"/>
          <p:cNvSpPr/>
          <p:nvPr/>
        </p:nvSpPr>
        <p:spPr>
          <a:xfrm>
            <a:off x="628073" y="729355"/>
            <a:ext cx="11157527" cy="6247864"/>
          </a:xfrm>
          <a:prstGeom prst="rect">
            <a:avLst/>
          </a:prstGeom>
        </p:spPr>
        <p:txBody>
          <a:bodyPr wrap="square">
            <a:spAutoFit/>
          </a:bodyPr>
          <a:lstStyle/>
          <a:p>
            <a:r>
              <a:rPr lang="en-IN" sz="2000" dirty="0">
                <a:latin typeface="LM Roman 12" panose="00000500000000000000" pitchFamily="50" charset="0"/>
              </a:rPr>
              <a:t>There are two types of the Method in Python.</a:t>
            </a:r>
          </a:p>
          <a:p>
            <a:endParaRPr lang="en-IN" sz="2000" dirty="0">
              <a:latin typeface="LM Roman 12" panose="00000500000000000000" pitchFamily="50" charset="0"/>
            </a:endParaRPr>
          </a:p>
          <a:p>
            <a:r>
              <a:rPr lang="en-IN" sz="3200" b="1" i="1" dirty="0">
                <a:solidFill>
                  <a:schemeClr val="accent1"/>
                </a:solidFill>
                <a:latin typeface="LM Roman 12" panose="00000500000000000000" pitchFamily="50" charset="0"/>
              </a:rPr>
              <a:t>Class Method</a:t>
            </a:r>
          </a:p>
          <a:p>
            <a:r>
              <a:rPr lang="en-GB" sz="2800" b="1" dirty="0">
                <a:latin typeface="LM Roman 12" panose="00000500000000000000" pitchFamily="50" charset="0"/>
              </a:rPr>
              <a:t>The purpose of the class methods is to set or get the details (status) of the class. That is why they are known as class methods. </a:t>
            </a:r>
          </a:p>
          <a:p>
            <a:endParaRPr lang="en-GB" sz="2800" b="1" dirty="0">
              <a:latin typeface="LM Roman 12" panose="00000500000000000000" pitchFamily="50" charset="0"/>
            </a:endParaRPr>
          </a:p>
          <a:p>
            <a:r>
              <a:rPr lang="en-GB" sz="2800" b="1" dirty="0">
                <a:latin typeface="LM Roman 12" panose="00000500000000000000" pitchFamily="50" charset="0"/>
              </a:rPr>
              <a:t>They can’t access or modify specific instance data. They are bound to the class instead of their objects. Two important things about class methods:</a:t>
            </a:r>
          </a:p>
          <a:p>
            <a:endParaRPr lang="en-GB" sz="2800" b="1" dirty="0">
              <a:latin typeface="LM Roman 12" panose="00000500000000000000" pitchFamily="50" charset="0"/>
            </a:endParaRPr>
          </a:p>
          <a:p>
            <a:r>
              <a:rPr lang="en-GB" sz="2800" b="1" dirty="0">
                <a:latin typeface="LM Roman 12" panose="00000500000000000000" pitchFamily="50" charset="0"/>
              </a:rPr>
              <a:t>In order to define a class method, you have to specify that it is a class method with the help of the @</a:t>
            </a:r>
            <a:r>
              <a:rPr lang="en-GB" sz="2800" b="1" dirty="0" err="1">
                <a:latin typeface="LM Roman 12" panose="00000500000000000000" pitchFamily="50" charset="0"/>
              </a:rPr>
              <a:t>classmethod</a:t>
            </a:r>
            <a:r>
              <a:rPr lang="en-GB" sz="2800" b="1" dirty="0">
                <a:latin typeface="LM Roman 12" panose="00000500000000000000" pitchFamily="50" charset="0"/>
              </a:rPr>
              <a:t> decorator</a:t>
            </a:r>
          </a:p>
          <a:p>
            <a:endParaRPr lang="en-GB" sz="2800" b="1" dirty="0">
              <a:latin typeface="LM Roman 12" panose="00000500000000000000" pitchFamily="50" charset="0"/>
            </a:endParaRPr>
          </a:p>
          <a:p>
            <a:r>
              <a:rPr lang="en-GB" sz="2800" b="1" dirty="0">
                <a:latin typeface="LM Roman 12" panose="00000500000000000000" pitchFamily="50" charset="0"/>
              </a:rPr>
              <a:t>Class methods  take one default parameter- </a:t>
            </a:r>
            <a:r>
              <a:rPr lang="en-GB" sz="2800" b="1" dirty="0" err="1">
                <a:latin typeface="LM Roman 12" panose="00000500000000000000" pitchFamily="50" charset="0"/>
              </a:rPr>
              <a:t>cls</a:t>
            </a:r>
            <a:endParaRPr lang="en-GB" sz="2800" b="1" dirty="0">
              <a:latin typeface="LM Roman 12" panose="00000500000000000000" pitchFamily="50" charset="0"/>
            </a:endParaRPr>
          </a:p>
          <a:p>
            <a:endParaRPr lang="en-IN" sz="2000" dirty="0"/>
          </a:p>
        </p:txBody>
      </p:sp>
    </p:spTree>
    <p:extLst>
      <p:ext uri="{BB962C8B-B14F-4D97-AF65-F5344CB8AC3E}">
        <p14:creationId xmlns:p14="http://schemas.microsoft.com/office/powerpoint/2010/main" val="253699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728849" y="120073"/>
            <a:ext cx="11644086" cy="609282"/>
          </a:xfrm>
        </p:spPr>
        <p:txBody>
          <a:bodyPr/>
          <a:lstStyle/>
          <a:p>
            <a:br>
              <a:rPr lang="en-GB" dirty="0"/>
            </a:br>
            <a:r>
              <a:rPr lang="en-IN" dirty="0"/>
              <a:t> </a:t>
            </a:r>
            <a:r>
              <a:rPr lang="en-IN" dirty="0">
                <a:solidFill>
                  <a:srgbClr val="00B0F0"/>
                </a:solidFill>
                <a:latin typeface="LM Roman 12" panose="00000500000000000000" pitchFamily="50" charset="0"/>
              </a:rPr>
              <a:t>Methods in Python</a:t>
            </a:r>
            <a:br>
              <a:rPr lang="en-IN" dirty="0"/>
            </a:br>
            <a:endParaRPr lang="en-IN" dirty="0">
              <a:solidFill>
                <a:srgbClr val="00B0F0"/>
              </a:solidFill>
            </a:endParaRPr>
          </a:p>
        </p:txBody>
      </p:sp>
      <p:sp>
        <p:nvSpPr>
          <p:cNvPr id="3" name="Rectangle 2"/>
          <p:cNvSpPr/>
          <p:nvPr/>
        </p:nvSpPr>
        <p:spPr>
          <a:xfrm>
            <a:off x="304800" y="621390"/>
            <a:ext cx="11824855" cy="5878532"/>
          </a:xfrm>
          <a:prstGeom prst="rect">
            <a:avLst/>
          </a:prstGeom>
        </p:spPr>
        <p:txBody>
          <a:bodyPr wrap="square">
            <a:spAutoFit/>
          </a:bodyPr>
          <a:lstStyle/>
          <a:p>
            <a:r>
              <a:rPr lang="en-GB" sz="2200" b="1" dirty="0">
                <a:latin typeface="LM Roman 12" panose="00000500000000000000" pitchFamily="50" charset="0"/>
              </a:rPr>
              <a:t>class </a:t>
            </a:r>
            <a:r>
              <a:rPr lang="en-GB" sz="2200" b="1" dirty="0" err="1">
                <a:latin typeface="LM Roman 12" panose="00000500000000000000" pitchFamily="50" charset="0"/>
              </a:rPr>
              <a:t>My_class</a:t>
            </a:r>
            <a:r>
              <a:rPr lang="en-GB" sz="2200" b="1" dirty="0">
                <a:latin typeface="LM Roman 12" panose="00000500000000000000" pitchFamily="50" charset="0"/>
              </a:rPr>
              <a:t>:</a:t>
            </a:r>
          </a:p>
          <a:p>
            <a:endParaRPr lang="en-GB" sz="2200" b="1" dirty="0">
              <a:latin typeface="LM Roman 12" panose="00000500000000000000" pitchFamily="50" charset="0"/>
            </a:endParaRPr>
          </a:p>
          <a:p>
            <a:r>
              <a:rPr lang="en-GB" sz="2200" b="1" dirty="0">
                <a:latin typeface="LM Roman 12" panose="00000500000000000000" pitchFamily="50" charset="0"/>
              </a:rPr>
              <a:t>  </a:t>
            </a:r>
            <a:r>
              <a:rPr lang="en-GB" sz="2200" b="1" dirty="0">
                <a:solidFill>
                  <a:schemeClr val="accent1"/>
                </a:solidFill>
                <a:latin typeface="LM Roman 12" panose="00000500000000000000" pitchFamily="50" charset="0"/>
              </a:rPr>
              <a:t>@</a:t>
            </a:r>
            <a:r>
              <a:rPr lang="en-GB" sz="2200" b="1" dirty="0" err="1">
                <a:solidFill>
                  <a:schemeClr val="accent1"/>
                </a:solidFill>
                <a:latin typeface="LM Roman 12" panose="00000500000000000000" pitchFamily="50" charset="0"/>
              </a:rPr>
              <a:t>classmethod</a:t>
            </a:r>
            <a:endParaRPr lang="en-GB" sz="2200" b="1" dirty="0">
              <a:solidFill>
                <a:schemeClr val="accent1"/>
              </a:solidFill>
              <a:latin typeface="LM Roman 12" panose="00000500000000000000" pitchFamily="50" charset="0"/>
            </a:endParaRPr>
          </a:p>
          <a:p>
            <a:r>
              <a:rPr lang="en-GB" sz="2200" b="1" dirty="0">
                <a:latin typeface="LM Roman 12" panose="00000500000000000000" pitchFamily="50" charset="0"/>
              </a:rPr>
              <a:t>  </a:t>
            </a:r>
            <a:r>
              <a:rPr lang="en-GB" sz="2200" b="1" dirty="0" err="1">
                <a:latin typeface="LM Roman 12" panose="00000500000000000000" pitchFamily="50" charset="0"/>
              </a:rPr>
              <a:t>def</a:t>
            </a:r>
            <a:r>
              <a:rPr lang="en-GB" sz="2200" b="1" dirty="0">
                <a:latin typeface="LM Roman 12" panose="00000500000000000000" pitchFamily="50" charset="0"/>
              </a:rPr>
              <a:t> </a:t>
            </a:r>
            <a:r>
              <a:rPr lang="en-GB" sz="2200" b="1" dirty="0" err="1">
                <a:latin typeface="LM Roman 12" panose="00000500000000000000" pitchFamily="50" charset="0"/>
              </a:rPr>
              <a:t>class_method</a:t>
            </a:r>
            <a:r>
              <a:rPr lang="en-GB" sz="2200" b="1" dirty="0">
                <a:latin typeface="LM Roman 12" panose="00000500000000000000" pitchFamily="50" charset="0"/>
              </a:rPr>
              <a:t>(</a:t>
            </a:r>
            <a:r>
              <a:rPr lang="en-GB" sz="2200" b="1" dirty="0" err="1">
                <a:latin typeface="LM Roman 12" panose="00000500000000000000" pitchFamily="50" charset="0"/>
              </a:rPr>
              <a:t>cls</a:t>
            </a:r>
            <a:r>
              <a:rPr lang="en-GB" sz="2200" b="1" dirty="0">
                <a:latin typeface="LM Roman 12" panose="00000500000000000000" pitchFamily="50" charset="0"/>
              </a:rPr>
              <a:t>):</a:t>
            </a:r>
          </a:p>
          <a:p>
            <a:r>
              <a:rPr lang="en-GB" sz="2200" b="1" dirty="0">
                <a:latin typeface="LM Roman 12" panose="00000500000000000000" pitchFamily="50" charset="0"/>
              </a:rPr>
              <a:t>    return "This is a class method."</a:t>
            </a:r>
          </a:p>
          <a:p>
            <a:endParaRPr lang="en-GB" sz="2200" b="1" dirty="0">
              <a:latin typeface="LM Roman 12" panose="00000500000000000000" pitchFamily="50" charset="0"/>
            </a:endParaRPr>
          </a:p>
          <a:p>
            <a:r>
              <a:rPr lang="en-GB" sz="2200" b="1" dirty="0">
                <a:latin typeface="LM Roman 12" panose="00000500000000000000" pitchFamily="50" charset="0"/>
              </a:rPr>
              <a:t> we’ll create the instance of this </a:t>
            </a:r>
            <a:r>
              <a:rPr lang="en-GB" sz="2200" b="1" dirty="0" err="1">
                <a:latin typeface="LM Roman 12" panose="00000500000000000000" pitchFamily="50" charset="0"/>
              </a:rPr>
              <a:t>My_class</a:t>
            </a:r>
            <a:r>
              <a:rPr lang="en-GB" sz="2200" b="1" dirty="0">
                <a:latin typeface="LM Roman 12" panose="00000500000000000000" pitchFamily="50" charset="0"/>
              </a:rPr>
              <a:t> as well and try calling this </a:t>
            </a:r>
            <a:r>
              <a:rPr lang="en-GB" sz="2200" b="1" dirty="0" err="1">
                <a:latin typeface="LM Roman 12" panose="00000500000000000000" pitchFamily="50" charset="0"/>
              </a:rPr>
              <a:t>class_method</a:t>
            </a:r>
            <a:r>
              <a:rPr lang="en-GB" sz="2200" b="1" dirty="0">
                <a:latin typeface="LM Roman 12" panose="00000500000000000000" pitchFamily="50" charset="0"/>
              </a:rPr>
              <a:t>():</a:t>
            </a:r>
          </a:p>
          <a:p>
            <a:r>
              <a:rPr lang="en-GB" sz="2200" b="1" dirty="0" err="1">
                <a:latin typeface="LM Roman 12" panose="00000500000000000000" pitchFamily="50" charset="0"/>
              </a:rPr>
              <a:t>obj</a:t>
            </a:r>
            <a:r>
              <a:rPr lang="en-GB" sz="2200" b="1" dirty="0">
                <a:latin typeface="LM Roman 12" panose="00000500000000000000" pitchFamily="50" charset="0"/>
              </a:rPr>
              <a:t> = </a:t>
            </a:r>
            <a:r>
              <a:rPr lang="en-GB" sz="2200" b="1" dirty="0" err="1">
                <a:latin typeface="LM Roman 12" panose="00000500000000000000" pitchFamily="50" charset="0"/>
              </a:rPr>
              <a:t>My_class</a:t>
            </a:r>
            <a:r>
              <a:rPr lang="en-GB" sz="2200" b="1" dirty="0">
                <a:latin typeface="LM Roman 12" panose="00000500000000000000" pitchFamily="50" charset="0"/>
              </a:rPr>
              <a:t>()</a:t>
            </a:r>
          </a:p>
          <a:p>
            <a:r>
              <a:rPr lang="en-GB" sz="2200" b="1" dirty="0" err="1">
                <a:latin typeface="LM Roman 12" panose="00000500000000000000" pitchFamily="50" charset="0"/>
              </a:rPr>
              <a:t>obj.class_method</a:t>
            </a:r>
            <a:r>
              <a:rPr lang="en-GB" sz="2200" b="1" dirty="0">
                <a:latin typeface="LM Roman 12" panose="00000500000000000000" pitchFamily="50" charset="0"/>
              </a:rPr>
              <a:t>()</a:t>
            </a:r>
          </a:p>
          <a:p>
            <a:r>
              <a:rPr lang="en-GB" sz="2200" b="1" dirty="0">
                <a:latin typeface="LM Roman 12" panose="00000500000000000000" pitchFamily="50" charset="0"/>
              </a:rPr>
              <a:t>class Methods In Python</a:t>
            </a:r>
          </a:p>
          <a:p>
            <a:endParaRPr lang="en-GB" sz="2200" b="1" dirty="0">
              <a:latin typeface="LM Roman 12" panose="00000500000000000000" pitchFamily="50" charset="0"/>
            </a:endParaRPr>
          </a:p>
          <a:p>
            <a:r>
              <a:rPr lang="en-GB" sz="2200" b="1" i="1" dirty="0">
                <a:solidFill>
                  <a:schemeClr val="accent1"/>
                </a:solidFill>
                <a:latin typeface="LM Roman 12" panose="00000500000000000000" pitchFamily="50" charset="0"/>
              </a:rPr>
              <a:t>We can access the class methods with the help of a class instance/object</a:t>
            </a:r>
            <a:r>
              <a:rPr lang="en-GB" sz="2200" b="1" dirty="0">
                <a:latin typeface="LM Roman 12" panose="00000500000000000000" pitchFamily="50" charset="0"/>
              </a:rPr>
              <a:t>. </a:t>
            </a:r>
          </a:p>
          <a:p>
            <a:endParaRPr lang="en-GB" sz="2200" b="1" dirty="0">
              <a:latin typeface="LM Roman 12" panose="00000500000000000000" pitchFamily="50" charset="0"/>
            </a:endParaRPr>
          </a:p>
          <a:p>
            <a:r>
              <a:rPr lang="en-GB" sz="2200" b="1" dirty="0">
                <a:latin typeface="LM Roman 12" panose="00000500000000000000" pitchFamily="50" charset="0"/>
              </a:rPr>
              <a:t>we can also access the class methods directly without creating an instance or object of the class. </a:t>
            </a:r>
          </a:p>
          <a:p>
            <a:r>
              <a:rPr lang="en-IN" sz="2200" b="1" dirty="0" err="1">
                <a:latin typeface="LM Roman 12" panose="00000500000000000000" pitchFamily="50" charset="0"/>
              </a:rPr>
              <a:t>Class_name.Method_name</a:t>
            </a:r>
            <a:r>
              <a:rPr lang="en-IN" sz="2200" b="1" dirty="0">
                <a:latin typeface="LM Roman 12" panose="00000500000000000000" pitchFamily="50" charset="0"/>
              </a:rPr>
              <a:t>().</a:t>
            </a:r>
            <a:endParaRPr lang="en-GB" sz="2200" b="1" dirty="0">
              <a:latin typeface="LM Roman 12" panose="00000500000000000000" pitchFamily="50" charset="0"/>
            </a:endParaRPr>
          </a:p>
          <a:p>
            <a:r>
              <a:rPr lang="en-IN" sz="2200" b="1" dirty="0">
                <a:latin typeface="LM Roman 12" panose="00000500000000000000" pitchFamily="50" charset="0"/>
              </a:rPr>
              <a:t>i.e </a:t>
            </a:r>
            <a:r>
              <a:rPr lang="en-IN" sz="2200" b="1" dirty="0" err="1">
                <a:latin typeface="LM Roman 12" panose="00000500000000000000" pitchFamily="50" charset="0"/>
              </a:rPr>
              <a:t>My_class.class_method</a:t>
            </a:r>
            <a:r>
              <a:rPr lang="en-IN" sz="2400" b="1" dirty="0">
                <a:latin typeface="LM Roman 12" panose="00000500000000000000" pitchFamily="50" charset="0"/>
              </a:rPr>
              <a:t>()</a:t>
            </a:r>
          </a:p>
        </p:txBody>
      </p:sp>
    </p:spTree>
    <p:extLst>
      <p:ext uri="{BB962C8B-B14F-4D97-AF65-F5344CB8AC3E}">
        <p14:creationId xmlns:p14="http://schemas.microsoft.com/office/powerpoint/2010/main" val="3550304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728849" y="120073"/>
            <a:ext cx="11644086" cy="609282"/>
          </a:xfrm>
        </p:spPr>
        <p:txBody>
          <a:bodyPr/>
          <a:lstStyle/>
          <a:p>
            <a:br>
              <a:rPr lang="en-GB" dirty="0"/>
            </a:br>
            <a:r>
              <a:rPr lang="en-IN" dirty="0"/>
              <a:t> </a:t>
            </a:r>
            <a:r>
              <a:rPr lang="en-IN" dirty="0">
                <a:solidFill>
                  <a:srgbClr val="00B0F0"/>
                </a:solidFill>
                <a:latin typeface="LM Roman 12" panose="00000500000000000000" pitchFamily="50" charset="0"/>
              </a:rPr>
              <a:t>Methods in Python</a:t>
            </a:r>
            <a:br>
              <a:rPr lang="en-IN" dirty="0">
                <a:latin typeface="LM Roman 12" panose="00000500000000000000" pitchFamily="50" charset="0"/>
              </a:rPr>
            </a:br>
            <a:endParaRPr lang="en-IN" dirty="0">
              <a:solidFill>
                <a:srgbClr val="00B0F0"/>
              </a:solidFill>
              <a:latin typeface="LM Roman 12" panose="00000500000000000000" pitchFamily="50" charset="0"/>
            </a:endParaRPr>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sp>
        <p:nvSpPr>
          <p:cNvPr id="4" name="Rectangle 3"/>
          <p:cNvSpPr/>
          <p:nvPr/>
        </p:nvSpPr>
        <p:spPr>
          <a:xfrm>
            <a:off x="476003" y="729355"/>
            <a:ext cx="11460017" cy="6247864"/>
          </a:xfrm>
          <a:prstGeom prst="rect">
            <a:avLst/>
          </a:prstGeom>
        </p:spPr>
        <p:txBody>
          <a:bodyPr wrap="square">
            <a:spAutoFit/>
          </a:bodyPr>
          <a:lstStyle/>
          <a:p>
            <a:r>
              <a:rPr lang="en-GB" sz="2000" dirty="0">
                <a:latin typeface="LM Roman 12" panose="00000500000000000000" pitchFamily="50" charset="0"/>
              </a:rPr>
              <a:t>A static method is bound to a class rather than the objects for that class. This means that a static method can be called without an object for that class. This also means that static methods cannot modify the state of an object as they are not bound to it</a:t>
            </a:r>
          </a:p>
          <a:p>
            <a:endParaRPr lang="en-GB" sz="2000" dirty="0">
              <a:solidFill>
                <a:srgbClr val="4D5B7C"/>
              </a:solidFill>
              <a:latin typeface="LM Roman 12" panose="00000500000000000000" pitchFamily="50" charset="0"/>
            </a:endParaRPr>
          </a:p>
          <a:p>
            <a:r>
              <a:rPr lang="en-GB" sz="2000" dirty="0">
                <a:latin typeface="LM Roman 12" panose="00000500000000000000" pitchFamily="50" charset="0"/>
              </a:rPr>
              <a:t>In order to define a static method, we can use the @</a:t>
            </a:r>
            <a:r>
              <a:rPr lang="en-GB" sz="2000" dirty="0" err="1">
                <a:latin typeface="LM Roman 12" panose="00000500000000000000" pitchFamily="50" charset="0"/>
              </a:rPr>
              <a:t>staticmethod</a:t>
            </a:r>
            <a:r>
              <a:rPr lang="en-GB" sz="2000" dirty="0">
                <a:latin typeface="LM Roman 12" panose="00000500000000000000" pitchFamily="50" charset="0"/>
              </a:rPr>
              <a:t> decorator</a:t>
            </a:r>
          </a:p>
          <a:p>
            <a:endParaRPr lang="en-GB" sz="2000" dirty="0">
              <a:latin typeface="LM Roman 12" panose="00000500000000000000" pitchFamily="50" charset="0"/>
            </a:endParaRPr>
          </a:p>
          <a:p>
            <a:r>
              <a:rPr lang="en-GB" sz="2000" dirty="0">
                <a:latin typeface="LM Roman 12" panose="00000500000000000000" pitchFamily="50" charset="0"/>
              </a:rPr>
              <a:t>Example:</a:t>
            </a:r>
          </a:p>
          <a:p>
            <a:endParaRPr lang="en-GB" sz="2000" dirty="0">
              <a:latin typeface="LM Roman 12" panose="00000500000000000000" pitchFamily="50" charset="0"/>
            </a:endParaRPr>
          </a:p>
          <a:p>
            <a:r>
              <a:rPr lang="en-GB" sz="2000" dirty="0">
                <a:latin typeface="LM Roman 12" panose="00000500000000000000" pitchFamily="50" charset="0"/>
              </a:rPr>
              <a:t>class Calculator:</a:t>
            </a:r>
          </a:p>
          <a:p>
            <a:endParaRPr lang="en-GB" sz="2000" dirty="0">
              <a:latin typeface="LM Roman 12" panose="00000500000000000000" pitchFamily="50" charset="0"/>
            </a:endParaRPr>
          </a:p>
          <a:p>
            <a:r>
              <a:rPr lang="en-GB" sz="2000" dirty="0">
                <a:latin typeface="LM Roman 12" panose="00000500000000000000" pitchFamily="50" charset="0"/>
              </a:rPr>
              <a:t>    # create </a:t>
            </a:r>
            <a:r>
              <a:rPr lang="en-GB" sz="2000" dirty="0" err="1">
                <a:latin typeface="LM Roman 12" panose="00000500000000000000" pitchFamily="50" charset="0"/>
              </a:rPr>
              <a:t>addNumbers</a:t>
            </a:r>
            <a:r>
              <a:rPr lang="en-GB" sz="2000" dirty="0">
                <a:latin typeface="LM Roman 12" panose="00000500000000000000" pitchFamily="50" charset="0"/>
              </a:rPr>
              <a:t> static method</a:t>
            </a:r>
          </a:p>
          <a:p>
            <a:r>
              <a:rPr lang="en-GB" sz="2000" dirty="0">
                <a:latin typeface="LM Roman 12" panose="00000500000000000000" pitchFamily="50" charset="0"/>
              </a:rPr>
              <a:t>    @</a:t>
            </a:r>
            <a:r>
              <a:rPr lang="en-GB" sz="2000" dirty="0" err="1">
                <a:latin typeface="LM Roman 12" panose="00000500000000000000" pitchFamily="50" charset="0"/>
              </a:rPr>
              <a:t>staticmethod</a:t>
            </a:r>
            <a:endParaRPr lang="en-GB" sz="2000" dirty="0">
              <a:latin typeface="LM Roman 12" panose="00000500000000000000" pitchFamily="50" charset="0"/>
            </a:endParaRPr>
          </a:p>
          <a:p>
            <a:r>
              <a:rPr lang="en-GB" sz="2000" dirty="0">
                <a:latin typeface="LM Roman 12" panose="00000500000000000000" pitchFamily="50" charset="0"/>
              </a:rPr>
              <a:t>    </a:t>
            </a:r>
            <a:r>
              <a:rPr lang="en-GB" sz="2000" dirty="0" err="1">
                <a:latin typeface="LM Roman 12" panose="00000500000000000000" pitchFamily="50" charset="0"/>
              </a:rPr>
              <a:t>def</a:t>
            </a:r>
            <a:r>
              <a:rPr lang="en-GB" sz="2000" dirty="0">
                <a:latin typeface="LM Roman 12" panose="00000500000000000000" pitchFamily="50" charset="0"/>
              </a:rPr>
              <a:t> </a:t>
            </a:r>
            <a:r>
              <a:rPr lang="en-GB" sz="2000" dirty="0" err="1">
                <a:latin typeface="LM Roman 12" panose="00000500000000000000" pitchFamily="50" charset="0"/>
              </a:rPr>
              <a:t>addNumbers</a:t>
            </a:r>
            <a:r>
              <a:rPr lang="en-GB" sz="2000" dirty="0">
                <a:latin typeface="LM Roman 12" panose="00000500000000000000" pitchFamily="50" charset="0"/>
              </a:rPr>
              <a:t>(x, y):</a:t>
            </a:r>
          </a:p>
          <a:p>
            <a:r>
              <a:rPr lang="en-GB" sz="2000" dirty="0">
                <a:latin typeface="LM Roman 12" panose="00000500000000000000" pitchFamily="50" charset="0"/>
              </a:rPr>
              <a:t>        return x + y</a:t>
            </a:r>
          </a:p>
          <a:p>
            <a:endParaRPr lang="en-GB" sz="2000" dirty="0">
              <a:latin typeface="LM Roman 12" panose="00000500000000000000" pitchFamily="50" charset="0"/>
            </a:endParaRPr>
          </a:p>
          <a:p>
            <a:r>
              <a:rPr lang="en-GB" sz="2000" dirty="0">
                <a:latin typeface="LM Roman 12" panose="00000500000000000000" pitchFamily="50" charset="0"/>
              </a:rPr>
              <a:t>print('Product:', </a:t>
            </a:r>
            <a:r>
              <a:rPr lang="en-GB" sz="2000" dirty="0" err="1">
                <a:latin typeface="LM Roman 12" panose="00000500000000000000" pitchFamily="50" charset="0"/>
              </a:rPr>
              <a:t>Calculator.addNumbers</a:t>
            </a:r>
            <a:r>
              <a:rPr lang="en-GB" sz="2000" dirty="0">
                <a:latin typeface="LM Roman 12" panose="00000500000000000000" pitchFamily="50" charset="0"/>
              </a:rPr>
              <a:t>(15, 110))</a:t>
            </a:r>
          </a:p>
          <a:p>
            <a:endParaRPr lang="en-GB" sz="2000" dirty="0">
              <a:latin typeface="LM Roman 12" panose="00000500000000000000" pitchFamily="50" charset="0"/>
            </a:endParaRPr>
          </a:p>
          <a:p>
            <a:r>
              <a:rPr lang="en-GB" sz="2000" dirty="0">
                <a:latin typeface="LM Roman 12" panose="00000500000000000000" pitchFamily="50" charset="0"/>
              </a:rPr>
              <a:t>When we need some functionality not w.r.t an Object but w.r.t the complete class, we make a method static. This is pretty much advantageous when we need to create Utility methods as they aren’t tied to an object lifecycle usually</a:t>
            </a:r>
            <a:endParaRPr lang="en-IN" sz="2000" dirty="0">
              <a:latin typeface="LM Roman 12" panose="00000500000000000000" pitchFamily="50" charset="0"/>
            </a:endParaRPr>
          </a:p>
        </p:txBody>
      </p:sp>
    </p:spTree>
    <p:extLst>
      <p:ext uri="{BB962C8B-B14F-4D97-AF65-F5344CB8AC3E}">
        <p14:creationId xmlns:p14="http://schemas.microsoft.com/office/powerpoint/2010/main" val="1181621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728849" y="120073"/>
            <a:ext cx="11644086" cy="609282"/>
          </a:xfrm>
        </p:spPr>
        <p:txBody>
          <a:bodyPr/>
          <a:lstStyle/>
          <a:p>
            <a:r>
              <a:rPr lang="en-IN" dirty="0">
                <a:solidFill>
                  <a:srgbClr val="00B0F0"/>
                </a:solidFill>
                <a:latin typeface="LM Roman 12" panose="00000500000000000000" pitchFamily="50" charset="0"/>
              </a:rPr>
              <a:t>Encapsulation in Python</a:t>
            </a:r>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sp>
        <p:nvSpPr>
          <p:cNvPr id="4" name="Rectangle 3"/>
          <p:cNvSpPr/>
          <p:nvPr/>
        </p:nvSpPr>
        <p:spPr>
          <a:xfrm>
            <a:off x="476003" y="729355"/>
            <a:ext cx="11460017" cy="1477328"/>
          </a:xfrm>
          <a:prstGeom prst="rect">
            <a:avLst/>
          </a:prstGeom>
        </p:spPr>
        <p:txBody>
          <a:bodyPr wrap="square">
            <a:spAutoFit/>
          </a:bodyPr>
          <a:lstStyle/>
          <a:p>
            <a:r>
              <a:rPr lang="en-GB" dirty="0">
                <a:latin typeface="LM Roman 12" panose="00000500000000000000" pitchFamily="50" charset="0"/>
              </a:rPr>
              <a:t>Encapsulation in Python describes the concept of </a:t>
            </a:r>
            <a:r>
              <a:rPr lang="en-GB" b="1" dirty="0">
                <a:latin typeface="LM Roman 12" panose="00000500000000000000" pitchFamily="50" charset="0"/>
              </a:rPr>
              <a:t>bundling data and </a:t>
            </a:r>
            <a:r>
              <a:rPr lang="en-GB" b="1" u="sng" dirty="0">
                <a:latin typeface="LM Roman 12" panose="00000500000000000000" pitchFamily="50" charset="0"/>
              </a:rPr>
              <a:t>methods</a:t>
            </a:r>
            <a:r>
              <a:rPr lang="en-GB" b="1" dirty="0">
                <a:latin typeface="LM Roman 12" panose="00000500000000000000" pitchFamily="50" charset="0"/>
              </a:rPr>
              <a:t> within a single unit</a:t>
            </a:r>
            <a:r>
              <a:rPr lang="en-GB" dirty="0">
                <a:latin typeface="LM Roman 12" panose="00000500000000000000" pitchFamily="50" charset="0"/>
              </a:rPr>
              <a:t>.</a:t>
            </a:r>
          </a:p>
          <a:p>
            <a:endParaRPr lang="en-GB" dirty="0">
              <a:latin typeface="LM Roman 12" panose="00000500000000000000" pitchFamily="50" charset="0"/>
            </a:endParaRPr>
          </a:p>
          <a:p>
            <a:r>
              <a:rPr lang="en-GB" dirty="0">
                <a:latin typeface="LM Roman 12" panose="00000500000000000000" pitchFamily="50" charset="0"/>
              </a:rPr>
              <a:t>Example </a:t>
            </a:r>
          </a:p>
          <a:p>
            <a:r>
              <a:rPr lang="en-GB" dirty="0">
                <a:latin typeface="LM Roman 12" panose="00000500000000000000" pitchFamily="50" charset="0"/>
              </a:rPr>
              <a:t>when you create a </a:t>
            </a:r>
            <a:r>
              <a:rPr lang="en-GB" u="sng" dirty="0">
                <a:latin typeface="LM Roman 12" panose="00000500000000000000" pitchFamily="50" charset="0"/>
              </a:rPr>
              <a:t>class</a:t>
            </a:r>
            <a:r>
              <a:rPr lang="en-GB" dirty="0">
                <a:latin typeface="LM Roman 12" panose="00000500000000000000" pitchFamily="50" charset="0"/>
              </a:rPr>
              <a:t>, it means you are implementing encapsulation. A class is an example of encapsulation as it binds all the data members (</a:t>
            </a:r>
            <a:r>
              <a:rPr lang="en-GB" u="sng" dirty="0">
                <a:latin typeface="LM Roman 12" panose="00000500000000000000" pitchFamily="50" charset="0"/>
              </a:rPr>
              <a:t>instance variables</a:t>
            </a:r>
            <a:r>
              <a:rPr lang="en-GB" dirty="0">
                <a:latin typeface="LM Roman 12" panose="00000500000000000000" pitchFamily="50" charset="0"/>
              </a:rPr>
              <a:t>) and methods into a single unit </a:t>
            </a:r>
            <a:endParaRPr lang="en-IN" dirty="0">
              <a:latin typeface="LM Roman 12" panose="00000500000000000000" pitchFamily="50" charset="0"/>
            </a:endParaRPr>
          </a:p>
        </p:txBody>
      </p:sp>
      <p:pic>
        <p:nvPicPr>
          <p:cNvPr id="7" name="Picture 6"/>
          <p:cNvPicPr>
            <a:picLocks noChangeAspect="1"/>
          </p:cNvPicPr>
          <p:nvPr/>
        </p:nvPicPr>
        <p:blipFill>
          <a:blip r:embed="rId2"/>
          <a:stretch>
            <a:fillRect/>
          </a:stretch>
        </p:blipFill>
        <p:spPr>
          <a:xfrm>
            <a:off x="2419928" y="2206683"/>
            <a:ext cx="7037241" cy="4234809"/>
          </a:xfrm>
          <a:prstGeom prst="rect">
            <a:avLst/>
          </a:prstGeom>
        </p:spPr>
      </p:pic>
    </p:spTree>
    <p:extLst>
      <p:ext uri="{BB962C8B-B14F-4D97-AF65-F5344CB8AC3E}">
        <p14:creationId xmlns:p14="http://schemas.microsoft.com/office/powerpoint/2010/main" val="423335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784268" y="199726"/>
            <a:ext cx="11644086" cy="609282"/>
          </a:xfrm>
        </p:spPr>
        <p:txBody>
          <a:bodyPr/>
          <a:lstStyle/>
          <a:p>
            <a:r>
              <a:rPr lang="en-IN" dirty="0">
                <a:solidFill>
                  <a:srgbClr val="00B0F0"/>
                </a:solidFill>
                <a:latin typeface="LM Roman 12" panose="00000500000000000000" pitchFamily="50" charset="0"/>
              </a:rPr>
              <a:t>Encapsulation Example </a:t>
            </a:r>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pic>
        <p:nvPicPr>
          <p:cNvPr id="5" name="Picture 4"/>
          <p:cNvPicPr>
            <a:picLocks noChangeAspect="1"/>
          </p:cNvPicPr>
          <p:nvPr/>
        </p:nvPicPr>
        <p:blipFill>
          <a:blip r:embed="rId2"/>
          <a:stretch>
            <a:fillRect/>
          </a:stretch>
        </p:blipFill>
        <p:spPr>
          <a:xfrm>
            <a:off x="75706" y="809008"/>
            <a:ext cx="5578323" cy="5715495"/>
          </a:xfrm>
          <a:prstGeom prst="rect">
            <a:avLst/>
          </a:prstGeom>
        </p:spPr>
      </p:pic>
      <p:sp>
        <p:nvSpPr>
          <p:cNvPr id="8" name="Rectangle 7"/>
          <p:cNvSpPr/>
          <p:nvPr/>
        </p:nvSpPr>
        <p:spPr>
          <a:xfrm>
            <a:off x="5787737" y="1110281"/>
            <a:ext cx="6096000" cy="1938992"/>
          </a:xfrm>
          <a:prstGeom prst="rect">
            <a:avLst/>
          </a:prstGeom>
        </p:spPr>
        <p:txBody>
          <a:bodyPr>
            <a:spAutoFit/>
          </a:bodyPr>
          <a:lstStyle/>
          <a:p>
            <a:pPr algn="just"/>
            <a:r>
              <a:rPr lang="en-IN" sz="2400" dirty="0">
                <a:latin typeface="LM Roman 12" panose="00000500000000000000" pitchFamily="50" charset="0"/>
              </a:rPr>
              <a:t>In this example, we create an Employee class by defining employee attributes such as name and salary as an instance variable and implementing </a:t>
            </a:r>
            <a:r>
              <a:rPr lang="en-IN" sz="2400" dirty="0" err="1">
                <a:latin typeface="LM Roman 12" panose="00000500000000000000" pitchFamily="50" charset="0"/>
              </a:rPr>
              <a:t>behavior</a:t>
            </a:r>
            <a:r>
              <a:rPr lang="en-IN" sz="2400" dirty="0">
                <a:latin typeface="LM Roman 12" panose="00000500000000000000" pitchFamily="50" charset="0"/>
              </a:rPr>
              <a:t> using work() and show() instance methods.</a:t>
            </a:r>
          </a:p>
        </p:txBody>
      </p:sp>
    </p:spTree>
    <p:extLst>
      <p:ext uri="{BB962C8B-B14F-4D97-AF65-F5344CB8AC3E}">
        <p14:creationId xmlns:p14="http://schemas.microsoft.com/office/powerpoint/2010/main" val="1672401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784268" y="199726"/>
            <a:ext cx="11644086" cy="609282"/>
          </a:xfrm>
        </p:spPr>
        <p:txBody>
          <a:bodyPr/>
          <a:lstStyle/>
          <a:p>
            <a:br>
              <a:rPr lang="en-IN" dirty="0"/>
            </a:br>
            <a:r>
              <a:rPr lang="en-IN" dirty="0">
                <a:solidFill>
                  <a:srgbClr val="00B0F0"/>
                </a:solidFill>
                <a:latin typeface="LM Roman 12" panose="00000500000000000000" pitchFamily="50" charset="0"/>
              </a:rPr>
              <a:t>Access Modifiers in Python</a:t>
            </a:r>
            <a:br>
              <a:rPr lang="en-IN" dirty="0">
                <a:latin typeface="LM Roman 12" panose="00000500000000000000" pitchFamily="50" charset="0"/>
              </a:rPr>
            </a:br>
            <a:endParaRPr lang="en-IN" dirty="0">
              <a:latin typeface="LM Roman 12" panose="00000500000000000000" pitchFamily="50" charset="0"/>
            </a:endParaRPr>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sp>
        <p:nvSpPr>
          <p:cNvPr id="4" name="Rectangle 3"/>
          <p:cNvSpPr/>
          <p:nvPr/>
        </p:nvSpPr>
        <p:spPr>
          <a:xfrm>
            <a:off x="360218" y="809008"/>
            <a:ext cx="11739418" cy="2554545"/>
          </a:xfrm>
          <a:prstGeom prst="rect">
            <a:avLst/>
          </a:prstGeom>
        </p:spPr>
        <p:txBody>
          <a:bodyPr wrap="square">
            <a:spAutoFit/>
          </a:bodyPr>
          <a:lstStyle/>
          <a:p>
            <a:r>
              <a:rPr lang="en-GB" sz="2000" dirty="0">
                <a:solidFill>
                  <a:srgbClr val="222222"/>
                </a:solidFill>
                <a:latin typeface="LM Roman 12" panose="00000500000000000000" pitchFamily="50" charset="0"/>
              </a:rPr>
              <a:t>Encapsulation can be achieved by declaring the data members and methods of a class either as private or protected.</a:t>
            </a:r>
          </a:p>
          <a:p>
            <a:endParaRPr lang="en-GB" sz="2000" dirty="0">
              <a:solidFill>
                <a:srgbClr val="222222"/>
              </a:solidFill>
              <a:latin typeface="LM Roman 12" panose="00000500000000000000" pitchFamily="50" charset="0"/>
            </a:endParaRPr>
          </a:p>
          <a:p>
            <a:r>
              <a:rPr lang="en-GB" sz="2000" dirty="0">
                <a:solidFill>
                  <a:srgbClr val="222222"/>
                </a:solidFill>
                <a:latin typeface="LM Roman 12" panose="00000500000000000000" pitchFamily="50" charset="0"/>
              </a:rPr>
              <a:t> This can be  achieved by using single </a:t>
            </a:r>
            <a:r>
              <a:rPr lang="en-GB" sz="2000" b="1" dirty="0">
                <a:solidFill>
                  <a:srgbClr val="222222"/>
                </a:solidFill>
                <a:latin typeface="LM Roman 12" panose="00000500000000000000" pitchFamily="50" charset="0"/>
              </a:rPr>
              <a:t>underscore</a:t>
            </a:r>
            <a:r>
              <a:rPr lang="en-GB" sz="2000" dirty="0">
                <a:solidFill>
                  <a:srgbClr val="222222"/>
                </a:solidFill>
                <a:latin typeface="LM Roman 12" panose="00000500000000000000" pitchFamily="50" charset="0"/>
              </a:rPr>
              <a:t> and </a:t>
            </a:r>
            <a:r>
              <a:rPr lang="en-GB" sz="2000" b="1" dirty="0">
                <a:solidFill>
                  <a:srgbClr val="222222"/>
                </a:solidFill>
                <a:latin typeface="LM Roman 12" panose="00000500000000000000" pitchFamily="50" charset="0"/>
              </a:rPr>
              <a:t>double</a:t>
            </a:r>
            <a:r>
              <a:rPr lang="en-GB" sz="2000" dirty="0">
                <a:solidFill>
                  <a:srgbClr val="222222"/>
                </a:solidFill>
                <a:latin typeface="LM Roman 12" panose="00000500000000000000" pitchFamily="50" charset="0"/>
              </a:rPr>
              <a:t> </a:t>
            </a:r>
            <a:r>
              <a:rPr lang="en-GB" sz="2000" b="1" dirty="0">
                <a:solidFill>
                  <a:srgbClr val="222222"/>
                </a:solidFill>
                <a:latin typeface="LM Roman 12" panose="00000500000000000000" pitchFamily="50" charset="0"/>
              </a:rPr>
              <a:t>underscores</a:t>
            </a:r>
            <a:r>
              <a:rPr lang="en-GB" sz="2000" dirty="0">
                <a:solidFill>
                  <a:srgbClr val="222222"/>
                </a:solidFill>
                <a:latin typeface="LM Roman 12" panose="00000500000000000000" pitchFamily="50" charset="0"/>
              </a:rPr>
              <a:t>.</a:t>
            </a:r>
          </a:p>
          <a:p>
            <a:endParaRPr lang="en-GB" sz="2000" dirty="0">
              <a:solidFill>
                <a:srgbClr val="222222"/>
              </a:solidFill>
              <a:latin typeface="LM Roman 12" panose="00000500000000000000" pitchFamily="50" charset="0"/>
            </a:endParaRPr>
          </a:p>
          <a:p>
            <a:r>
              <a:rPr lang="en-GB" sz="2000" dirty="0">
                <a:solidFill>
                  <a:srgbClr val="222222"/>
                </a:solidFill>
                <a:latin typeface="LM Roman 12" panose="00000500000000000000" pitchFamily="50" charset="0"/>
              </a:rPr>
              <a:t>Access modifiers limit access to the variables and methods of a class. </a:t>
            </a:r>
          </a:p>
          <a:p>
            <a:endParaRPr lang="en-GB" sz="2000" dirty="0">
              <a:solidFill>
                <a:srgbClr val="222222"/>
              </a:solidFill>
              <a:latin typeface="LM Roman 12" panose="00000500000000000000" pitchFamily="50" charset="0"/>
            </a:endParaRPr>
          </a:p>
          <a:p>
            <a:r>
              <a:rPr lang="en-GB" sz="2000" dirty="0">
                <a:solidFill>
                  <a:srgbClr val="222222"/>
                </a:solidFill>
                <a:latin typeface="LM Roman 12" panose="00000500000000000000" pitchFamily="50" charset="0"/>
              </a:rPr>
              <a:t>Python provides three types of access modifiers private, public, and protected</a:t>
            </a:r>
            <a:r>
              <a:rPr lang="en-GB" dirty="0">
                <a:solidFill>
                  <a:srgbClr val="222222"/>
                </a:solidFill>
                <a:latin typeface="Inter-Regular"/>
              </a:rPr>
              <a:t>.</a:t>
            </a:r>
            <a:endParaRPr lang="en-GB" b="0" i="0" dirty="0">
              <a:solidFill>
                <a:srgbClr val="222222"/>
              </a:solidFill>
              <a:effectLst/>
              <a:latin typeface="Inter-Regular"/>
            </a:endParaRPr>
          </a:p>
        </p:txBody>
      </p:sp>
      <p:pic>
        <p:nvPicPr>
          <p:cNvPr id="7" name="Picture 6"/>
          <p:cNvPicPr>
            <a:picLocks noChangeAspect="1"/>
          </p:cNvPicPr>
          <p:nvPr/>
        </p:nvPicPr>
        <p:blipFill>
          <a:blip r:embed="rId2"/>
          <a:stretch>
            <a:fillRect/>
          </a:stretch>
        </p:blipFill>
        <p:spPr>
          <a:xfrm>
            <a:off x="5916238" y="3503217"/>
            <a:ext cx="6645216" cy="3139712"/>
          </a:xfrm>
          <a:prstGeom prst="rect">
            <a:avLst/>
          </a:prstGeom>
        </p:spPr>
      </p:pic>
      <p:sp>
        <p:nvSpPr>
          <p:cNvPr id="9" name="Rectangle 8"/>
          <p:cNvSpPr/>
          <p:nvPr/>
        </p:nvSpPr>
        <p:spPr>
          <a:xfrm>
            <a:off x="185074" y="3568036"/>
            <a:ext cx="6096000" cy="2246769"/>
          </a:xfrm>
          <a:prstGeom prst="rect">
            <a:avLst/>
          </a:prstGeom>
        </p:spPr>
        <p:txBody>
          <a:bodyPr>
            <a:spAutoFit/>
          </a:bodyPr>
          <a:lstStyle/>
          <a:p>
            <a:pPr>
              <a:buFont typeface="Arial" panose="020B0604020202020204" pitchFamily="34" charset="0"/>
              <a:buChar char="•"/>
            </a:pPr>
            <a:r>
              <a:rPr lang="en-GB" sz="2000" b="1" dirty="0">
                <a:solidFill>
                  <a:srgbClr val="222222"/>
                </a:solidFill>
                <a:latin typeface="LM Roman 12" panose="00000500000000000000" pitchFamily="50" charset="0"/>
              </a:rPr>
              <a:t>Public Member</a:t>
            </a:r>
            <a:r>
              <a:rPr lang="en-GB" sz="2000" dirty="0">
                <a:solidFill>
                  <a:srgbClr val="222222"/>
                </a:solidFill>
                <a:latin typeface="LM Roman 12" panose="00000500000000000000" pitchFamily="50" charset="0"/>
              </a:rPr>
              <a:t>: Accessible anywhere from outside class.</a:t>
            </a:r>
          </a:p>
          <a:p>
            <a:endParaRPr lang="en-GB" sz="2000" dirty="0">
              <a:solidFill>
                <a:srgbClr val="222222"/>
              </a:solidFill>
              <a:latin typeface="LM Roman 12" panose="00000500000000000000" pitchFamily="50" charset="0"/>
            </a:endParaRPr>
          </a:p>
          <a:p>
            <a:pPr>
              <a:buFont typeface="Arial" panose="020B0604020202020204" pitchFamily="34" charset="0"/>
              <a:buChar char="•"/>
            </a:pPr>
            <a:r>
              <a:rPr lang="en-GB" sz="2000" b="1" dirty="0">
                <a:solidFill>
                  <a:srgbClr val="222222"/>
                </a:solidFill>
                <a:latin typeface="LM Roman 12" panose="00000500000000000000" pitchFamily="50" charset="0"/>
              </a:rPr>
              <a:t>Private Member(__)</a:t>
            </a:r>
            <a:r>
              <a:rPr lang="en-GB" sz="2000" dirty="0">
                <a:solidFill>
                  <a:srgbClr val="222222"/>
                </a:solidFill>
                <a:latin typeface="LM Roman 12" panose="00000500000000000000" pitchFamily="50" charset="0"/>
              </a:rPr>
              <a:t>: Accessible within the class</a:t>
            </a:r>
          </a:p>
          <a:p>
            <a:endParaRPr lang="en-GB" sz="2000" dirty="0">
              <a:solidFill>
                <a:srgbClr val="222222"/>
              </a:solidFill>
              <a:latin typeface="LM Roman 12" panose="00000500000000000000" pitchFamily="50" charset="0"/>
            </a:endParaRPr>
          </a:p>
          <a:p>
            <a:pPr>
              <a:buFont typeface="Arial" panose="020B0604020202020204" pitchFamily="34" charset="0"/>
              <a:buChar char="•"/>
            </a:pPr>
            <a:r>
              <a:rPr lang="en-GB" sz="2000" b="1" dirty="0">
                <a:solidFill>
                  <a:srgbClr val="222222"/>
                </a:solidFill>
                <a:latin typeface="LM Roman 12" panose="00000500000000000000" pitchFamily="50" charset="0"/>
              </a:rPr>
              <a:t>Protected Member(_)</a:t>
            </a:r>
            <a:r>
              <a:rPr lang="en-GB" sz="2000" dirty="0">
                <a:solidFill>
                  <a:srgbClr val="222222"/>
                </a:solidFill>
                <a:latin typeface="LM Roman 12" panose="00000500000000000000" pitchFamily="50" charset="0"/>
              </a:rPr>
              <a:t>: Accessible within the class </a:t>
            </a:r>
          </a:p>
          <a:p>
            <a:r>
              <a:rPr lang="en-GB" sz="2000" dirty="0">
                <a:solidFill>
                  <a:srgbClr val="222222"/>
                </a:solidFill>
                <a:latin typeface="LM Roman 12" panose="00000500000000000000" pitchFamily="50" charset="0"/>
              </a:rPr>
              <a:t>and its sub-classes</a:t>
            </a:r>
            <a:endParaRPr lang="en-GB" sz="2000" b="0" i="0" dirty="0">
              <a:solidFill>
                <a:srgbClr val="222222"/>
              </a:solidFill>
              <a:effectLst/>
              <a:latin typeface="LM Roman 12" panose="00000500000000000000" pitchFamily="50" charset="0"/>
            </a:endParaRPr>
          </a:p>
        </p:txBody>
      </p:sp>
    </p:spTree>
    <p:extLst>
      <p:ext uri="{BB962C8B-B14F-4D97-AF65-F5344CB8AC3E}">
        <p14:creationId xmlns:p14="http://schemas.microsoft.com/office/powerpoint/2010/main" val="253066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1055913" y="121995"/>
            <a:ext cx="9916887" cy="609282"/>
          </a:xfrm>
        </p:spPr>
        <p:txBody>
          <a:bodyPr/>
          <a:lstStyle/>
          <a:p>
            <a:r>
              <a:rPr lang="en-IN" dirty="0">
                <a:latin typeface="LM Roman 12" panose="00000500000000000000" pitchFamily="50" charset="0"/>
              </a:rPr>
              <a:t>Outline</a:t>
            </a:r>
          </a:p>
        </p:txBody>
      </p:sp>
      <p:sp>
        <p:nvSpPr>
          <p:cNvPr id="5" name="TextBox 4">
            <a:extLst>
              <a:ext uri="{FF2B5EF4-FFF2-40B4-BE49-F238E27FC236}">
                <a16:creationId xmlns:a16="http://schemas.microsoft.com/office/drawing/2014/main" id="{DF78460C-1079-169C-D0C1-214E34FB8F5F}"/>
              </a:ext>
            </a:extLst>
          </p:cNvPr>
          <p:cNvSpPr txBox="1"/>
          <p:nvPr/>
        </p:nvSpPr>
        <p:spPr>
          <a:xfrm>
            <a:off x="488703" y="1012597"/>
            <a:ext cx="11353797" cy="4893647"/>
          </a:xfrm>
          <a:prstGeom prst="rect">
            <a:avLst/>
          </a:prstGeom>
          <a:noFill/>
        </p:spPr>
        <p:txBody>
          <a:bodyPr wrap="square">
            <a:spAutoFit/>
          </a:bodyPr>
          <a:lstStyle/>
          <a:p>
            <a:pPr marL="285750" indent="-285750">
              <a:buFont typeface="Calibri" panose="020F0502020204030204" pitchFamily="34" charset="0"/>
              <a:buChar char="→"/>
            </a:pPr>
            <a:r>
              <a:rPr lang="en-US" sz="2400" b="1" dirty="0">
                <a:latin typeface="LM Roman 12" panose="00000500000000000000" pitchFamily="50" charset="0"/>
                <a:ea typeface="Times New Roman" panose="02020603050405020304" pitchFamily="18" charset="0"/>
                <a:cs typeface="Times New Roman" panose="02020603050405020304" pitchFamily="18" charset="0"/>
              </a:rPr>
              <a:t>Software Objects:</a:t>
            </a:r>
          </a:p>
          <a:p>
            <a:endParaRPr lang="en-US" sz="2400" b="1" dirty="0">
              <a:latin typeface="LM Roman 12" panose="00000500000000000000" pitchFamily="50" charset="0"/>
              <a:ea typeface="Times New Roman" panose="02020603050405020304" pitchFamily="18" charset="0"/>
              <a:cs typeface="Times New Roman" panose="02020603050405020304" pitchFamily="18" charset="0"/>
            </a:endParaRPr>
          </a:p>
          <a:p>
            <a:pPr algn="just"/>
            <a:r>
              <a:rPr lang="en-US" sz="2400" dirty="0">
                <a:solidFill>
                  <a:srgbClr val="00B0F0"/>
                </a:solidFill>
                <a:latin typeface="LM Roman 12" panose="00000500000000000000" pitchFamily="50" charset="0"/>
                <a:ea typeface="Times New Roman" panose="02020603050405020304" pitchFamily="18" charset="0"/>
                <a:cs typeface="Times New Roman" panose="02020603050405020304" pitchFamily="18" charset="0"/>
              </a:rPr>
              <a:t>Defining a Class, Defining Method, Instantiating an Object, invoking a Methods, Using Constructor, Using Class Attributes and Static Methods, Understanding Object Encapsulation</a:t>
            </a:r>
          </a:p>
          <a:p>
            <a:pPr marL="285750" indent="-285750">
              <a:buFont typeface="Calibri" panose="020F0502020204030204" pitchFamily="34" charset="0"/>
              <a:buChar char="→"/>
            </a:pPr>
            <a:endParaRPr lang="en-US" sz="2400" dirty="0">
              <a:latin typeface="LM Roman 12" panose="00000500000000000000" pitchFamily="50" charset="0"/>
              <a:ea typeface="Calibri" panose="020F0502020204030204" pitchFamily="34" charset="0"/>
              <a:cs typeface="Times New Roman" panose="02020603050405020304" pitchFamily="18" charset="0"/>
            </a:endParaRPr>
          </a:p>
          <a:p>
            <a:pPr marL="285750" indent="-285750">
              <a:buFont typeface="Calibri" panose="020F0502020204030204" pitchFamily="34" charset="0"/>
              <a:buChar char="→"/>
            </a:pPr>
            <a:r>
              <a:rPr lang="en-US" sz="2400" b="1" dirty="0">
                <a:latin typeface="LM Roman 12" panose="00000500000000000000" pitchFamily="50" charset="0"/>
                <a:ea typeface="Times New Roman" panose="02020603050405020304" pitchFamily="18" charset="0"/>
              </a:rPr>
              <a:t>Object-Oriented Programming: </a:t>
            </a:r>
          </a:p>
          <a:p>
            <a:pPr algn="just"/>
            <a:endParaRPr lang="en-US" sz="2400" b="1" dirty="0">
              <a:solidFill>
                <a:srgbClr val="00B0F0"/>
              </a:solidFill>
              <a:latin typeface="LM Roman 12" panose="00000500000000000000" pitchFamily="50" charset="0"/>
              <a:ea typeface="Times New Roman" panose="02020603050405020304" pitchFamily="18" charset="0"/>
            </a:endParaRPr>
          </a:p>
          <a:p>
            <a:pPr algn="just"/>
            <a:r>
              <a:rPr lang="en-US" sz="2400" dirty="0">
                <a:solidFill>
                  <a:srgbClr val="00B0F0"/>
                </a:solidFill>
                <a:latin typeface="LM Roman 12" panose="00000500000000000000" pitchFamily="50" charset="0"/>
                <a:ea typeface="Times New Roman" panose="02020603050405020304" pitchFamily="18" charset="0"/>
              </a:rPr>
              <a:t>Using Inheritance to Create New Classes, creating a Base Class, inheriting from a Base Class, extending a Derived Class, Using the Derived Class, extending a Class through Inheritance, Understanding Polymorphism</a:t>
            </a:r>
            <a:endParaRPr lang="en-IN" sz="2400" dirty="0">
              <a:solidFill>
                <a:srgbClr val="00B0F0"/>
              </a:solidFill>
              <a:latin typeface="LM Roman 12" panose="00000500000000000000" pitchFamily="50" charset="0"/>
            </a:endParaRPr>
          </a:p>
          <a:p>
            <a:pPr marL="285750" indent="-285750">
              <a:buFont typeface="Calibri" panose="020F0502020204030204" pitchFamily="34" charset="0"/>
              <a:buChar char="→"/>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Calibri" panose="020F0502020204030204" pitchFamily="34" charset="0"/>
              <a:buChar char="→"/>
            </a:pP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1776988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627249" y="0"/>
            <a:ext cx="11644086" cy="609282"/>
          </a:xfrm>
        </p:spPr>
        <p:txBody>
          <a:bodyPr/>
          <a:lstStyle/>
          <a:p>
            <a:br>
              <a:rPr lang="en-IN" dirty="0"/>
            </a:br>
            <a:br>
              <a:rPr lang="en-IN" dirty="0"/>
            </a:br>
            <a:r>
              <a:rPr lang="en-IN" dirty="0">
                <a:solidFill>
                  <a:srgbClr val="00B0F0"/>
                </a:solidFill>
                <a:latin typeface="LM Roman 12" panose="00000500000000000000" pitchFamily="50" charset="0"/>
              </a:rPr>
              <a:t>Public Member</a:t>
            </a:r>
            <a:br>
              <a:rPr lang="en-IN" dirty="0">
                <a:latin typeface="LM Roman 12" panose="00000500000000000000" pitchFamily="50" charset="0"/>
              </a:rPr>
            </a:br>
            <a:r>
              <a:rPr lang="en-IN" dirty="0"/>
              <a:t> </a:t>
            </a:r>
            <a:br>
              <a:rPr lang="en-IN" dirty="0"/>
            </a:br>
            <a:endParaRPr lang="en-IN" dirty="0"/>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sp>
        <p:nvSpPr>
          <p:cNvPr id="4" name="Rectangle 3"/>
          <p:cNvSpPr/>
          <p:nvPr/>
        </p:nvSpPr>
        <p:spPr>
          <a:xfrm>
            <a:off x="701964" y="422685"/>
            <a:ext cx="11739418" cy="6186309"/>
          </a:xfrm>
          <a:prstGeom prst="rect">
            <a:avLst/>
          </a:prstGeom>
        </p:spPr>
        <p:txBody>
          <a:bodyPr wrap="square">
            <a:spAutoFit/>
          </a:bodyPr>
          <a:lstStyle/>
          <a:p>
            <a:r>
              <a:rPr lang="en-GB" dirty="0">
                <a:latin typeface="LM Roman 12" panose="00000500000000000000" pitchFamily="50" charset="0"/>
              </a:rPr>
              <a:t>Public data members are accessible within and outside of a class. All member variables of the class are by default public.</a:t>
            </a:r>
          </a:p>
          <a:p>
            <a:r>
              <a:rPr lang="en-GB" b="1" dirty="0">
                <a:solidFill>
                  <a:schemeClr val="accent1"/>
                </a:solidFill>
                <a:latin typeface="LM Roman 12" panose="00000500000000000000" pitchFamily="50" charset="0"/>
              </a:rPr>
              <a:t>class Employee:</a:t>
            </a:r>
          </a:p>
          <a:p>
            <a:r>
              <a:rPr lang="en-GB" b="1" dirty="0">
                <a:solidFill>
                  <a:srgbClr val="222222"/>
                </a:solidFill>
                <a:latin typeface="LM Roman 12" panose="00000500000000000000" pitchFamily="50" charset="0"/>
              </a:rPr>
              <a:t>    # constructor</a:t>
            </a:r>
          </a:p>
          <a:p>
            <a:r>
              <a:rPr lang="en-GB" b="1" dirty="0">
                <a:solidFill>
                  <a:srgbClr val="222222"/>
                </a:solidFill>
                <a:latin typeface="LM Roman 12" panose="00000500000000000000" pitchFamily="50" charset="0"/>
              </a:rPr>
              <a:t>    </a:t>
            </a:r>
            <a:r>
              <a:rPr lang="en-GB" b="1" dirty="0" err="1">
                <a:solidFill>
                  <a:srgbClr val="222222"/>
                </a:solidFill>
                <a:latin typeface="LM Roman 12" panose="00000500000000000000" pitchFamily="50" charset="0"/>
              </a:rPr>
              <a:t>def</a:t>
            </a:r>
            <a:r>
              <a:rPr lang="en-GB" b="1" dirty="0">
                <a:solidFill>
                  <a:srgbClr val="222222"/>
                </a:solidFill>
                <a:latin typeface="LM Roman 12" panose="00000500000000000000" pitchFamily="50" charset="0"/>
              </a:rPr>
              <a:t> __</a:t>
            </a:r>
            <a:r>
              <a:rPr lang="en-GB" b="1" dirty="0" err="1">
                <a:solidFill>
                  <a:srgbClr val="222222"/>
                </a:solidFill>
                <a:latin typeface="LM Roman 12" panose="00000500000000000000" pitchFamily="50" charset="0"/>
              </a:rPr>
              <a:t>init</a:t>
            </a:r>
            <a:r>
              <a:rPr lang="en-GB" b="1" dirty="0">
                <a:solidFill>
                  <a:srgbClr val="222222"/>
                </a:solidFill>
                <a:latin typeface="LM Roman 12" panose="00000500000000000000" pitchFamily="50" charset="0"/>
              </a:rPr>
              <a:t>__(self, name, salary):</a:t>
            </a:r>
          </a:p>
          <a:p>
            <a:r>
              <a:rPr lang="en-GB" b="1" dirty="0">
                <a:solidFill>
                  <a:srgbClr val="222222"/>
                </a:solidFill>
                <a:latin typeface="LM Roman 12" panose="00000500000000000000" pitchFamily="50" charset="0"/>
              </a:rPr>
              <a:t>        # public data members</a:t>
            </a:r>
          </a:p>
          <a:p>
            <a:r>
              <a:rPr lang="en-GB" b="1" dirty="0">
                <a:solidFill>
                  <a:srgbClr val="222222"/>
                </a:solidFill>
                <a:latin typeface="LM Roman 12" panose="00000500000000000000" pitchFamily="50" charset="0"/>
              </a:rPr>
              <a:t>        self.name = name</a:t>
            </a:r>
          </a:p>
          <a:p>
            <a:r>
              <a:rPr lang="en-GB" b="1" dirty="0">
                <a:solidFill>
                  <a:srgbClr val="222222"/>
                </a:solidFill>
                <a:latin typeface="LM Roman 12" panose="00000500000000000000" pitchFamily="50" charset="0"/>
              </a:rPr>
              <a:t>        </a:t>
            </a:r>
            <a:r>
              <a:rPr lang="en-GB" b="1" dirty="0" err="1">
                <a:solidFill>
                  <a:srgbClr val="222222"/>
                </a:solidFill>
                <a:latin typeface="LM Roman 12" panose="00000500000000000000" pitchFamily="50" charset="0"/>
              </a:rPr>
              <a:t>self.salary</a:t>
            </a:r>
            <a:r>
              <a:rPr lang="en-GB" b="1" dirty="0">
                <a:solidFill>
                  <a:srgbClr val="222222"/>
                </a:solidFill>
                <a:latin typeface="LM Roman 12" panose="00000500000000000000" pitchFamily="50" charset="0"/>
              </a:rPr>
              <a:t> = salary</a:t>
            </a:r>
          </a:p>
          <a:p>
            <a:endParaRPr lang="en-GB" b="1" dirty="0">
              <a:solidFill>
                <a:schemeClr val="accent1"/>
              </a:solidFill>
              <a:latin typeface="LM Roman 12" panose="00000500000000000000" pitchFamily="50" charset="0"/>
            </a:endParaRPr>
          </a:p>
          <a:p>
            <a:r>
              <a:rPr lang="en-GB" b="1" dirty="0">
                <a:solidFill>
                  <a:schemeClr val="accent1"/>
                </a:solidFill>
                <a:latin typeface="LM Roman 12" panose="00000500000000000000" pitchFamily="50" charset="0"/>
              </a:rPr>
              <a:t>    # public instance methods</a:t>
            </a:r>
          </a:p>
          <a:p>
            <a:r>
              <a:rPr lang="en-GB" b="1" dirty="0">
                <a:solidFill>
                  <a:srgbClr val="222222"/>
                </a:solidFill>
                <a:latin typeface="LM Roman 12" panose="00000500000000000000" pitchFamily="50" charset="0"/>
              </a:rPr>
              <a:t>    </a:t>
            </a:r>
            <a:r>
              <a:rPr lang="en-GB" b="1" dirty="0" err="1">
                <a:solidFill>
                  <a:srgbClr val="222222"/>
                </a:solidFill>
                <a:latin typeface="LM Roman 12" panose="00000500000000000000" pitchFamily="50" charset="0"/>
              </a:rPr>
              <a:t>def</a:t>
            </a:r>
            <a:r>
              <a:rPr lang="en-GB" b="1" dirty="0">
                <a:solidFill>
                  <a:srgbClr val="222222"/>
                </a:solidFill>
                <a:latin typeface="LM Roman 12" panose="00000500000000000000" pitchFamily="50" charset="0"/>
              </a:rPr>
              <a:t> show(self):</a:t>
            </a:r>
          </a:p>
          <a:p>
            <a:r>
              <a:rPr lang="en-GB" b="1" dirty="0">
                <a:solidFill>
                  <a:srgbClr val="222222"/>
                </a:solidFill>
                <a:latin typeface="LM Roman 12" panose="00000500000000000000" pitchFamily="50" charset="0"/>
              </a:rPr>
              <a:t>        # accessing public data member</a:t>
            </a:r>
          </a:p>
          <a:p>
            <a:r>
              <a:rPr lang="en-GB" b="1" dirty="0">
                <a:solidFill>
                  <a:srgbClr val="222222"/>
                </a:solidFill>
                <a:latin typeface="LM Roman 12" panose="00000500000000000000" pitchFamily="50" charset="0"/>
              </a:rPr>
              <a:t>        print("Name: ", self.name, 'Salary:', </a:t>
            </a:r>
            <a:r>
              <a:rPr lang="en-GB" b="1" dirty="0" err="1">
                <a:solidFill>
                  <a:srgbClr val="222222"/>
                </a:solidFill>
                <a:latin typeface="LM Roman 12" panose="00000500000000000000" pitchFamily="50" charset="0"/>
              </a:rPr>
              <a:t>self.salary</a:t>
            </a:r>
            <a:r>
              <a:rPr lang="en-GB" b="1" dirty="0">
                <a:solidFill>
                  <a:srgbClr val="222222"/>
                </a:solidFill>
                <a:latin typeface="LM Roman 12" panose="00000500000000000000" pitchFamily="50" charset="0"/>
              </a:rPr>
              <a:t>)</a:t>
            </a:r>
          </a:p>
          <a:p>
            <a:endParaRPr lang="en-GB" b="1" dirty="0">
              <a:solidFill>
                <a:schemeClr val="accent1"/>
              </a:solidFill>
              <a:latin typeface="LM Roman 12" panose="00000500000000000000" pitchFamily="50" charset="0"/>
            </a:endParaRPr>
          </a:p>
          <a:p>
            <a:r>
              <a:rPr lang="en-GB" b="1" dirty="0">
                <a:solidFill>
                  <a:schemeClr val="accent1"/>
                </a:solidFill>
                <a:latin typeface="LM Roman 12" panose="00000500000000000000" pitchFamily="50" charset="0"/>
              </a:rPr>
              <a:t># creating object of a class</a:t>
            </a:r>
          </a:p>
          <a:p>
            <a:r>
              <a:rPr lang="en-GB" b="1" dirty="0" err="1">
                <a:solidFill>
                  <a:srgbClr val="222222"/>
                </a:solidFill>
                <a:latin typeface="LM Roman 12" panose="00000500000000000000" pitchFamily="50" charset="0"/>
              </a:rPr>
              <a:t>emp</a:t>
            </a:r>
            <a:r>
              <a:rPr lang="en-GB" b="1" dirty="0">
                <a:solidFill>
                  <a:srgbClr val="222222"/>
                </a:solidFill>
                <a:latin typeface="LM Roman 12" panose="00000500000000000000" pitchFamily="50" charset="0"/>
              </a:rPr>
              <a:t> = Employee('</a:t>
            </a:r>
            <a:r>
              <a:rPr lang="en-GB" b="1" dirty="0" err="1">
                <a:solidFill>
                  <a:srgbClr val="222222"/>
                </a:solidFill>
                <a:latin typeface="LM Roman 12" panose="00000500000000000000" pitchFamily="50" charset="0"/>
              </a:rPr>
              <a:t>Jessa</a:t>
            </a:r>
            <a:r>
              <a:rPr lang="en-GB" b="1" dirty="0">
                <a:solidFill>
                  <a:srgbClr val="222222"/>
                </a:solidFill>
                <a:latin typeface="LM Roman 12" panose="00000500000000000000" pitchFamily="50" charset="0"/>
              </a:rPr>
              <a:t>', 10000)</a:t>
            </a:r>
          </a:p>
          <a:p>
            <a:endParaRPr lang="en-GB" b="1" dirty="0">
              <a:solidFill>
                <a:srgbClr val="222222"/>
              </a:solidFill>
              <a:latin typeface="LM Roman 12" panose="00000500000000000000" pitchFamily="50" charset="0"/>
            </a:endParaRPr>
          </a:p>
          <a:p>
            <a:r>
              <a:rPr lang="en-GB" b="1" dirty="0">
                <a:solidFill>
                  <a:schemeClr val="accent1"/>
                </a:solidFill>
                <a:latin typeface="LM Roman 12" panose="00000500000000000000" pitchFamily="50" charset="0"/>
              </a:rPr>
              <a:t># accessing public data members</a:t>
            </a:r>
          </a:p>
          <a:p>
            <a:r>
              <a:rPr lang="en-GB" b="1" dirty="0">
                <a:solidFill>
                  <a:srgbClr val="222222"/>
                </a:solidFill>
                <a:latin typeface="LM Roman 12" panose="00000500000000000000" pitchFamily="50" charset="0"/>
              </a:rPr>
              <a:t>print("Name: ", emp.name, 'Salary:', </a:t>
            </a:r>
            <a:r>
              <a:rPr lang="en-GB" b="1" dirty="0" err="1">
                <a:solidFill>
                  <a:srgbClr val="222222"/>
                </a:solidFill>
                <a:latin typeface="LM Roman 12" panose="00000500000000000000" pitchFamily="50" charset="0"/>
              </a:rPr>
              <a:t>emp.salary</a:t>
            </a:r>
            <a:r>
              <a:rPr lang="en-GB" b="1" dirty="0">
                <a:solidFill>
                  <a:srgbClr val="222222"/>
                </a:solidFill>
                <a:latin typeface="LM Roman 12" panose="00000500000000000000" pitchFamily="50" charset="0"/>
              </a:rPr>
              <a:t>)</a:t>
            </a:r>
          </a:p>
          <a:p>
            <a:endParaRPr lang="en-GB" b="1" dirty="0">
              <a:solidFill>
                <a:srgbClr val="222222"/>
              </a:solidFill>
              <a:latin typeface="LM Roman 12" panose="00000500000000000000" pitchFamily="50" charset="0"/>
            </a:endParaRPr>
          </a:p>
          <a:p>
            <a:r>
              <a:rPr lang="en-GB" b="1" dirty="0">
                <a:solidFill>
                  <a:schemeClr val="accent1"/>
                </a:solidFill>
                <a:latin typeface="LM Roman 12" panose="00000500000000000000" pitchFamily="50" charset="0"/>
              </a:rPr>
              <a:t># calling public method of the class</a:t>
            </a:r>
          </a:p>
          <a:p>
            <a:r>
              <a:rPr lang="en-GB" b="1" dirty="0" err="1">
                <a:solidFill>
                  <a:srgbClr val="222222"/>
                </a:solidFill>
                <a:latin typeface="LM Roman 12" panose="00000500000000000000" pitchFamily="50" charset="0"/>
              </a:rPr>
              <a:t>emp.show</a:t>
            </a:r>
            <a:r>
              <a:rPr lang="en-GB" b="1" dirty="0">
                <a:solidFill>
                  <a:srgbClr val="222222"/>
                </a:solidFill>
                <a:latin typeface="LM Roman 12" panose="00000500000000000000" pitchFamily="50" charset="0"/>
              </a:rPr>
              <a:t>()</a:t>
            </a:r>
            <a:endParaRPr lang="en-GB" b="1" i="0" dirty="0">
              <a:solidFill>
                <a:srgbClr val="222222"/>
              </a:solidFill>
              <a:effectLst/>
              <a:latin typeface="LM Roman 12" panose="00000500000000000000" pitchFamily="50" charset="0"/>
            </a:endParaRPr>
          </a:p>
        </p:txBody>
      </p:sp>
    </p:spTree>
    <p:extLst>
      <p:ext uri="{BB962C8B-B14F-4D97-AF65-F5344CB8AC3E}">
        <p14:creationId xmlns:p14="http://schemas.microsoft.com/office/powerpoint/2010/main" val="2196118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627249" y="118044"/>
            <a:ext cx="11644086" cy="609282"/>
          </a:xfrm>
        </p:spPr>
        <p:txBody>
          <a:bodyPr/>
          <a:lstStyle/>
          <a:p>
            <a:br>
              <a:rPr lang="en-IN" dirty="0"/>
            </a:br>
            <a:br>
              <a:rPr lang="en-IN" dirty="0"/>
            </a:br>
            <a:r>
              <a:rPr lang="en-IN" dirty="0">
                <a:solidFill>
                  <a:srgbClr val="00B0F0"/>
                </a:solidFill>
                <a:latin typeface="LM Roman 12" panose="00000500000000000000" pitchFamily="50" charset="0"/>
              </a:rPr>
              <a:t>Protected Member</a:t>
            </a:r>
            <a:br>
              <a:rPr lang="en-IN" dirty="0"/>
            </a:br>
            <a:br>
              <a:rPr lang="en-IN" dirty="0"/>
            </a:br>
            <a:endParaRPr lang="en-IN" dirty="0"/>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sp>
        <p:nvSpPr>
          <p:cNvPr id="4" name="Rectangle 3"/>
          <p:cNvSpPr/>
          <p:nvPr/>
        </p:nvSpPr>
        <p:spPr>
          <a:xfrm>
            <a:off x="452582" y="633517"/>
            <a:ext cx="11739418" cy="369332"/>
          </a:xfrm>
          <a:prstGeom prst="rect">
            <a:avLst/>
          </a:prstGeom>
        </p:spPr>
        <p:txBody>
          <a:bodyPr wrap="square">
            <a:spAutoFit/>
          </a:bodyPr>
          <a:lstStyle/>
          <a:p>
            <a:endParaRPr lang="en-GB" b="1" i="0" dirty="0">
              <a:solidFill>
                <a:srgbClr val="222222"/>
              </a:solidFill>
              <a:effectLst/>
              <a:latin typeface="Inter-Regular"/>
            </a:endParaRPr>
          </a:p>
        </p:txBody>
      </p:sp>
      <p:sp>
        <p:nvSpPr>
          <p:cNvPr id="6" name="Rectangle 5"/>
          <p:cNvSpPr/>
          <p:nvPr/>
        </p:nvSpPr>
        <p:spPr>
          <a:xfrm>
            <a:off x="547914" y="907626"/>
            <a:ext cx="11551722" cy="646331"/>
          </a:xfrm>
          <a:prstGeom prst="rect">
            <a:avLst/>
          </a:prstGeom>
        </p:spPr>
        <p:txBody>
          <a:bodyPr wrap="square">
            <a:spAutoFit/>
          </a:bodyPr>
          <a:lstStyle/>
          <a:p>
            <a:r>
              <a:rPr lang="en-IN" b="1" dirty="0"/>
              <a:t>Protected members are accessible within the class and also available to its sub-classes. To define a protected member, prefix the member name with a single underscore _.</a:t>
            </a:r>
          </a:p>
        </p:txBody>
      </p:sp>
      <p:sp>
        <p:nvSpPr>
          <p:cNvPr id="7" name="Rectangle 6"/>
          <p:cNvSpPr/>
          <p:nvPr/>
        </p:nvSpPr>
        <p:spPr>
          <a:xfrm>
            <a:off x="547914" y="1734257"/>
            <a:ext cx="11440886" cy="923330"/>
          </a:xfrm>
          <a:prstGeom prst="rect">
            <a:avLst/>
          </a:prstGeom>
        </p:spPr>
        <p:txBody>
          <a:bodyPr wrap="square">
            <a:spAutoFit/>
          </a:bodyPr>
          <a:lstStyle/>
          <a:p>
            <a:r>
              <a:rPr lang="en-GB" dirty="0">
                <a:solidFill>
                  <a:srgbClr val="222222"/>
                </a:solidFill>
                <a:latin typeface="Inter-Regular"/>
              </a:rPr>
              <a:t>Protected data members are used when you implement </a:t>
            </a:r>
            <a:r>
              <a:rPr lang="en-GB" u="sng" dirty="0">
                <a:solidFill>
                  <a:srgbClr val="1E69DE"/>
                </a:solidFill>
                <a:latin typeface="Inter-Regular"/>
                <a:hlinkClick r:id="rId2"/>
              </a:rPr>
              <a:t>inheritance</a:t>
            </a:r>
            <a:r>
              <a:rPr lang="en-GB" dirty="0">
                <a:solidFill>
                  <a:srgbClr val="222222"/>
                </a:solidFill>
                <a:latin typeface="Inter-Regular"/>
              </a:rPr>
              <a:t> and want to allow data members access to only child classes.</a:t>
            </a:r>
          </a:p>
          <a:p>
            <a:r>
              <a:rPr lang="en-GB" b="1" dirty="0">
                <a:solidFill>
                  <a:srgbClr val="222222"/>
                </a:solidFill>
                <a:latin typeface="Inter-Regular"/>
              </a:rPr>
              <a:t>Example</a:t>
            </a:r>
            <a:r>
              <a:rPr lang="en-GB" dirty="0">
                <a:solidFill>
                  <a:srgbClr val="222222"/>
                </a:solidFill>
                <a:latin typeface="Inter-Regular"/>
              </a:rPr>
              <a:t>: Protected member in inheritance.</a:t>
            </a:r>
            <a:endParaRPr lang="en-GB" b="0" i="0" dirty="0">
              <a:solidFill>
                <a:srgbClr val="222222"/>
              </a:solidFill>
              <a:effectLst/>
              <a:latin typeface="Inter-Regular"/>
            </a:endParaRPr>
          </a:p>
        </p:txBody>
      </p:sp>
      <p:pic>
        <p:nvPicPr>
          <p:cNvPr id="8" name="Picture 7"/>
          <p:cNvPicPr>
            <a:picLocks noChangeAspect="1"/>
          </p:cNvPicPr>
          <p:nvPr/>
        </p:nvPicPr>
        <p:blipFill>
          <a:blip r:embed="rId3"/>
          <a:stretch>
            <a:fillRect/>
          </a:stretch>
        </p:blipFill>
        <p:spPr>
          <a:xfrm>
            <a:off x="5310908" y="2195922"/>
            <a:ext cx="6354620" cy="4367297"/>
          </a:xfrm>
          <a:prstGeom prst="rect">
            <a:avLst/>
          </a:prstGeom>
        </p:spPr>
      </p:pic>
    </p:spTree>
    <p:extLst>
      <p:ext uri="{BB962C8B-B14F-4D97-AF65-F5344CB8AC3E}">
        <p14:creationId xmlns:p14="http://schemas.microsoft.com/office/powerpoint/2010/main" val="2436417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627249" y="118044"/>
            <a:ext cx="11644086" cy="609282"/>
          </a:xfrm>
        </p:spPr>
        <p:txBody>
          <a:bodyPr/>
          <a:lstStyle/>
          <a:p>
            <a:br>
              <a:rPr lang="en-IN" dirty="0"/>
            </a:br>
            <a:br>
              <a:rPr lang="en-IN" dirty="0"/>
            </a:br>
            <a:r>
              <a:rPr lang="en-IN" dirty="0">
                <a:solidFill>
                  <a:srgbClr val="00B0F0"/>
                </a:solidFill>
                <a:latin typeface="LM Roman 12" panose="00000500000000000000" pitchFamily="50" charset="0"/>
              </a:rPr>
              <a:t>Private Member</a:t>
            </a:r>
            <a:br>
              <a:rPr lang="en-IN" dirty="0"/>
            </a:br>
            <a:br>
              <a:rPr lang="en-IN" dirty="0"/>
            </a:br>
            <a:endParaRPr lang="en-IN" dirty="0"/>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sp>
        <p:nvSpPr>
          <p:cNvPr id="4" name="Rectangle 3"/>
          <p:cNvSpPr/>
          <p:nvPr/>
        </p:nvSpPr>
        <p:spPr>
          <a:xfrm>
            <a:off x="452582" y="633517"/>
            <a:ext cx="11739418" cy="369332"/>
          </a:xfrm>
          <a:prstGeom prst="rect">
            <a:avLst/>
          </a:prstGeom>
        </p:spPr>
        <p:txBody>
          <a:bodyPr wrap="square">
            <a:spAutoFit/>
          </a:bodyPr>
          <a:lstStyle/>
          <a:p>
            <a:endParaRPr lang="en-GB" b="1" i="0" dirty="0">
              <a:solidFill>
                <a:srgbClr val="222222"/>
              </a:solidFill>
              <a:effectLst/>
              <a:latin typeface="Inter-Regular"/>
            </a:endParaRPr>
          </a:p>
        </p:txBody>
      </p:sp>
      <p:sp>
        <p:nvSpPr>
          <p:cNvPr id="6" name="Rectangle 5"/>
          <p:cNvSpPr/>
          <p:nvPr/>
        </p:nvSpPr>
        <p:spPr>
          <a:xfrm>
            <a:off x="452582" y="913100"/>
            <a:ext cx="11551722" cy="369332"/>
          </a:xfrm>
          <a:prstGeom prst="rect">
            <a:avLst/>
          </a:prstGeom>
        </p:spPr>
        <p:txBody>
          <a:bodyPr wrap="square">
            <a:spAutoFit/>
          </a:bodyPr>
          <a:lstStyle/>
          <a:p>
            <a:endParaRPr lang="en-IN" b="1" dirty="0"/>
          </a:p>
        </p:txBody>
      </p:sp>
      <p:sp>
        <p:nvSpPr>
          <p:cNvPr id="5" name="Rectangle 4"/>
          <p:cNvSpPr/>
          <p:nvPr/>
        </p:nvSpPr>
        <p:spPr>
          <a:xfrm>
            <a:off x="439552" y="918157"/>
            <a:ext cx="11564751" cy="5355312"/>
          </a:xfrm>
          <a:prstGeom prst="rect">
            <a:avLst/>
          </a:prstGeom>
        </p:spPr>
        <p:txBody>
          <a:bodyPr wrap="square">
            <a:spAutoFit/>
          </a:bodyPr>
          <a:lstStyle/>
          <a:p>
            <a:r>
              <a:rPr lang="en-GB" dirty="0">
                <a:solidFill>
                  <a:srgbClr val="222222"/>
                </a:solidFill>
                <a:latin typeface="Inter-Regular"/>
              </a:rPr>
              <a:t>To define a private variable </a:t>
            </a:r>
            <a:r>
              <a:rPr lang="en-GB" b="1" dirty="0">
                <a:solidFill>
                  <a:srgbClr val="222222"/>
                </a:solidFill>
                <a:latin typeface="Inter-Regular"/>
              </a:rPr>
              <a:t>add two underscores as a prefix at the start of a variable name</a:t>
            </a:r>
            <a:r>
              <a:rPr lang="en-GB" dirty="0">
                <a:solidFill>
                  <a:srgbClr val="222222"/>
                </a:solidFill>
                <a:latin typeface="Inter-Regular"/>
              </a:rPr>
              <a:t>.</a:t>
            </a:r>
          </a:p>
          <a:p>
            <a:endParaRPr lang="en-GB" dirty="0">
              <a:solidFill>
                <a:srgbClr val="222222"/>
              </a:solidFill>
              <a:latin typeface="Inter-Regular"/>
            </a:endParaRPr>
          </a:p>
          <a:p>
            <a:r>
              <a:rPr lang="en-GB" dirty="0">
                <a:solidFill>
                  <a:srgbClr val="222222"/>
                </a:solidFill>
                <a:latin typeface="Inter-Regular"/>
              </a:rPr>
              <a:t>Private members are accessible only within the class, and we can’t access them directly from the class objects.</a:t>
            </a:r>
          </a:p>
          <a:p>
            <a:endParaRPr lang="en-GB" b="0" i="0" dirty="0">
              <a:solidFill>
                <a:srgbClr val="222222"/>
              </a:solidFill>
              <a:effectLst/>
              <a:latin typeface="Inter-Regular"/>
            </a:endParaRPr>
          </a:p>
          <a:p>
            <a:r>
              <a:rPr lang="en-GB" b="1" dirty="0">
                <a:solidFill>
                  <a:srgbClr val="222222"/>
                </a:solidFill>
                <a:latin typeface="Inter-Regular"/>
              </a:rPr>
              <a:t>class Employee:</a:t>
            </a:r>
          </a:p>
          <a:p>
            <a:r>
              <a:rPr lang="en-GB" b="1" dirty="0">
                <a:solidFill>
                  <a:srgbClr val="222222"/>
                </a:solidFill>
                <a:latin typeface="Inter-Regular"/>
              </a:rPr>
              <a:t>    # constructor</a:t>
            </a:r>
          </a:p>
          <a:p>
            <a:r>
              <a:rPr lang="en-GB" b="1" dirty="0">
                <a:solidFill>
                  <a:srgbClr val="222222"/>
                </a:solidFill>
                <a:latin typeface="Inter-Regular"/>
              </a:rPr>
              <a:t>    </a:t>
            </a:r>
            <a:r>
              <a:rPr lang="en-GB" b="1" dirty="0" err="1">
                <a:solidFill>
                  <a:srgbClr val="222222"/>
                </a:solidFill>
                <a:latin typeface="Inter-Regular"/>
              </a:rPr>
              <a:t>def</a:t>
            </a:r>
            <a:r>
              <a:rPr lang="en-GB" b="1" dirty="0">
                <a:solidFill>
                  <a:srgbClr val="222222"/>
                </a:solidFill>
                <a:latin typeface="Inter-Regular"/>
              </a:rPr>
              <a:t> __</a:t>
            </a:r>
            <a:r>
              <a:rPr lang="en-GB" b="1" dirty="0" err="1">
                <a:solidFill>
                  <a:srgbClr val="222222"/>
                </a:solidFill>
                <a:latin typeface="Inter-Regular"/>
              </a:rPr>
              <a:t>init</a:t>
            </a:r>
            <a:r>
              <a:rPr lang="en-GB" b="1" dirty="0">
                <a:solidFill>
                  <a:srgbClr val="222222"/>
                </a:solidFill>
                <a:latin typeface="Inter-Regular"/>
              </a:rPr>
              <a:t>__(self, name, salary):</a:t>
            </a:r>
          </a:p>
          <a:p>
            <a:r>
              <a:rPr lang="en-GB" b="1" dirty="0">
                <a:solidFill>
                  <a:srgbClr val="222222"/>
                </a:solidFill>
                <a:latin typeface="Inter-Regular"/>
              </a:rPr>
              <a:t>        # public data member</a:t>
            </a:r>
          </a:p>
          <a:p>
            <a:r>
              <a:rPr lang="en-GB" b="1" dirty="0">
                <a:solidFill>
                  <a:srgbClr val="222222"/>
                </a:solidFill>
                <a:latin typeface="Inter-Regular"/>
              </a:rPr>
              <a:t>        self.name = name</a:t>
            </a:r>
          </a:p>
          <a:p>
            <a:r>
              <a:rPr lang="en-GB" b="1" dirty="0">
                <a:solidFill>
                  <a:srgbClr val="222222"/>
                </a:solidFill>
                <a:latin typeface="Inter-Regular"/>
              </a:rPr>
              <a:t>        # private member</a:t>
            </a:r>
          </a:p>
          <a:p>
            <a:r>
              <a:rPr lang="en-GB" b="1" dirty="0">
                <a:solidFill>
                  <a:srgbClr val="222222"/>
                </a:solidFill>
                <a:latin typeface="Inter-Regular"/>
              </a:rPr>
              <a:t>        </a:t>
            </a:r>
            <a:r>
              <a:rPr lang="en-GB" b="1" dirty="0" err="1">
                <a:solidFill>
                  <a:srgbClr val="222222"/>
                </a:solidFill>
                <a:latin typeface="Inter-Regular"/>
              </a:rPr>
              <a:t>self.__salary</a:t>
            </a:r>
            <a:r>
              <a:rPr lang="en-GB" b="1" dirty="0">
                <a:solidFill>
                  <a:srgbClr val="222222"/>
                </a:solidFill>
                <a:latin typeface="Inter-Regular"/>
              </a:rPr>
              <a:t> = salary</a:t>
            </a:r>
          </a:p>
          <a:p>
            <a:endParaRPr lang="en-GB" b="1" dirty="0">
              <a:solidFill>
                <a:srgbClr val="222222"/>
              </a:solidFill>
              <a:latin typeface="Inter-Regular"/>
            </a:endParaRPr>
          </a:p>
          <a:p>
            <a:r>
              <a:rPr lang="en-GB" b="1" dirty="0">
                <a:solidFill>
                  <a:srgbClr val="222222"/>
                </a:solidFill>
                <a:latin typeface="Inter-Regular"/>
              </a:rPr>
              <a:t># creating object of a class</a:t>
            </a:r>
          </a:p>
          <a:p>
            <a:r>
              <a:rPr lang="en-GB" b="1" dirty="0" err="1">
                <a:solidFill>
                  <a:srgbClr val="222222"/>
                </a:solidFill>
                <a:latin typeface="Inter-Regular"/>
              </a:rPr>
              <a:t>emp</a:t>
            </a:r>
            <a:r>
              <a:rPr lang="en-GB" b="1" dirty="0">
                <a:solidFill>
                  <a:srgbClr val="222222"/>
                </a:solidFill>
                <a:latin typeface="Inter-Regular"/>
              </a:rPr>
              <a:t> = Employee('</a:t>
            </a:r>
            <a:r>
              <a:rPr lang="en-GB" b="1" dirty="0" err="1">
                <a:solidFill>
                  <a:srgbClr val="222222"/>
                </a:solidFill>
                <a:latin typeface="Inter-Regular"/>
              </a:rPr>
              <a:t>Jessa</a:t>
            </a:r>
            <a:r>
              <a:rPr lang="en-GB" b="1" dirty="0">
                <a:solidFill>
                  <a:srgbClr val="222222"/>
                </a:solidFill>
                <a:latin typeface="Inter-Regular"/>
              </a:rPr>
              <a:t>', 10000)</a:t>
            </a:r>
          </a:p>
          <a:p>
            <a:endParaRPr lang="en-GB" b="1" dirty="0">
              <a:solidFill>
                <a:srgbClr val="222222"/>
              </a:solidFill>
              <a:latin typeface="Inter-Regular"/>
            </a:endParaRPr>
          </a:p>
          <a:p>
            <a:r>
              <a:rPr lang="en-GB" b="1" dirty="0">
                <a:solidFill>
                  <a:srgbClr val="222222"/>
                </a:solidFill>
                <a:latin typeface="Inter-Regular"/>
              </a:rPr>
              <a:t># accessing private data members</a:t>
            </a:r>
          </a:p>
          <a:p>
            <a:r>
              <a:rPr lang="en-GB" b="1" dirty="0">
                <a:solidFill>
                  <a:srgbClr val="222222"/>
                </a:solidFill>
                <a:latin typeface="Inter-Regular"/>
              </a:rPr>
              <a:t>print('Salary:', </a:t>
            </a:r>
            <a:r>
              <a:rPr lang="en-GB" b="1" dirty="0" err="1">
                <a:solidFill>
                  <a:srgbClr val="222222"/>
                </a:solidFill>
                <a:latin typeface="Inter-Regular"/>
              </a:rPr>
              <a:t>emp</a:t>
            </a:r>
            <a:r>
              <a:rPr lang="en-GB" b="1" dirty="0">
                <a:solidFill>
                  <a:srgbClr val="222222"/>
                </a:solidFill>
                <a:latin typeface="Inter-Regular"/>
              </a:rPr>
              <a:t>.__salary)</a:t>
            </a:r>
          </a:p>
          <a:p>
            <a:endParaRPr lang="en-GB" b="1" i="0" dirty="0">
              <a:solidFill>
                <a:srgbClr val="222222"/>
              </a:solidFill>
              <a:effectLst/>
              <a:latin typeface="Inter-Regular"/>
            </a:endParaRPr>
          </a:p>
          <a:p>
            <a:r>
              <a:rPr lang="en-GB" b="1" dirty="0">
                <a:solidFill>
                  <a:srgbClr val="222222"/>
                </a:solidFill>
                <a:latin typeface="Inter-Regular"/>
              </a:rPr>
              <a:t>When you Run The Code : The Error Occurs </a:t>
            </a:r>
            <a:endParaRPr lang="en-GB" b="1" i="0" dirty="0">
              <a:solidFill>
                <a:srgbClr val="222222"/>
              </a:solidFill>
              <a:effectLst/>
              <a:latin typeface="Inter-Regular"/>
            </a:endParaRPr>
          </a:p>
        </p:txBody>
      </p:sp>
    </p:spTree>
    <p:extLst>
      <p:ext uri="{BB962C8B-B14F-4D97-AF65-F5344CB8AC3E}">
        <p14:creationId xmlns:p14="http://schemas.microsoft.com/office/powerpoint/2010/main" val="1937882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406400" y="0"/>
            <a:ext cx="11644086" cy="609282"/>
          </a:xfrm>
        </p:spPr>
        <p:txBody>
          <a:bodyPr/>
          <a:lstStyle/>
          <a:p>
            <a:br>
              <a:rPr lang="en-IN" dirty="0"/>
            </a:br>
            <a:br>
              <a:rPr lang="en-IN" dirty="0"/>
            </a:br>
            <a:r>
              <a:rPr lang="en-IN" dirty="0">
                <a:solidFill>
                  <a:srgbClr val="00B0F0"/>
                </a:solidFill>
                <a:latin typeface="LM Roman 12" panose="00000500000000000000" pitchFamily="50" charset="0"/>
              </a:rPr>
              <a:t>Access Private Member</a:t>
            </a:r>
            <a:br>
              <a:rPr lang="en-IN" dirty="0">
                <a:latin typeface="LM Roman 12" panose="00000500000000000000" pitchFamily="50" charset="0"/>
              </a:rPr>
            </a:br>
            <a:br>
              <a:rPr lang="en-IN" dirty="0">
                <a:latin typeface="LM Roman 12" panose="00000500000000000000" pitchFamily="50" charset="0"/>
              </a:rPr>
            </a:br>
            <a:endParaRPr lang="en-IN" dirty="0">
              <a:latin typeface="LM Roman 12" panose="00000500000000000000" pitchFamily="50" charset="0"/>
            </a:endParaRPr>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sp>
        <p:nvSpPr>
          <p:cNvPr id="4" name="Rectangle 3"/>
          <p:cNvSpPr/>
          <p:nvPr/>
        </p:nvSpPr>
        <p:spPr>
          <a:xfrm>
            <a:off x="452582" y="633517"/>
            <a:ext cx="11739418" cy="369332"/>
          </a:xfrm>
          <a:prstGeom prst="rect">
            <a:avLst/>
          </a:prstGeom>
        </p:spPr>
        <p:txBody>
          <a:bodyPr wrap="square">
            <a:spAutoFit/>
          </a:bodyPr>
          <a:lstStyle/>
          <a:p>
            <a:endParaRPr lang="en-GB" b="1" i="0" dirty="0">
              <a:solidFill>
                <a:srgbClr val="222222"/>
              </a:solidFill>
              <a:effectLst/>
              <a:latin typeface="Inter-Regular"/>
            </a:endParaRPr>
          </a:p>
        </p:txBody>
      </p:sp>
      <p:sp>
        <p:nvSpPr>
          <p:cNvPr id="6" name="Rectangle 5"/>
          <p:cNvSpPr/>
          <p:nvPr/>
        </p:nvSpPr>
        <p:spPr>
          <a:xfrm>
            <a:off x="452582" y="913100"/>
            <a:ext cx="11551722" cy="369332"/>
          </a:xfrm>
          <a:prstGeom prst="rect">
            <a:avLst/>
          </a:prstGeom>
        </p:spPr>
        <p:txBody>
          <a:bodyPr wrap="square">
            <a:spAutoFit/>
          </a:bodyPr>
          <a:lstStyle/>
          <a:p>
            <a:endParaRPr lang="en-IN" b="1" dirty="0"/>
          </a:p>
        </p:txBody>
      </p:sp>
      <p:sp>
        <p:nvSpPr>
          <p:cNvPr id="7" name="Rectangle 6"/>
          <p:cNvSpPr/>
          <p:nvPr/>
        </p:nvSpPr>
        <p:spPr>
          <a:xfrm>
            <a:off x="754413" y="422685"/>
            <a:ext cx="11437587" cy="6247864"/>
          </a:xfrm>
          <a:prstGeom prst="rect">
            <a:avLst/>
          </a:prstGeom>
        </p:spPr>
        <p:txBody>
          <a:bodyPr wrap="square">
            <a:spAutoFit/>
          </a:bodyPr>
          <a:lstStyle/>
          <a:p>
            <a:r>
              <a:rPr lang="en-GB" sz="2000" dirty="0">
                <a:solidFill>
                  <a:srgbClr val="222222"/>
                </a:solidFill>
                <a:latin typeface="LM Roman 12" panose="00000500000000000000" pitchFamily="50" charset="0"/>
              </a:rPr>
              <a:t>Access Private member outside of a class using an instance method.</a:t>
            </a:r>
          </a:p>
          <a:p>
            <a:endParaRPr lang="en-GB" sz="2000" dirty="0">
              <a:solidFill>
                <a:srgbClr val="222222"/>
              </a:solidFill>
              <a:latin typeface="LM Roman 12" panose="00000500000000000000" pitchFamily="50" charset="0"/>
            </a:endParaRPr>
          </a:p>
          <a:p>
            <a:r>
              <a:rPr lang="en-GB" sz="2000" b="1" dirty="0">
                <a:latin typeface="LM Roman 12" panose="00000500000000000000" pitchFamily="50" charset="0"/>
              </a:rPr>
              <a:t>class Employee:</a:t>
            </a:r>
          </a:p>
          <a:p>
            <a:r>
              <a:rPr lang="en-GB" sz="2000" b="1" dirty="0">
                <a:latin typeface="LM Roman 12" panose="00000500000000000000" pitchFamily="50" charset="0"/>
              </a:rPr>
              <a:t>    # constructor</a:t>
            </a:r>
          </a:p>
          <a:p>
            <a:r>
              <a:rPr lang="en-GB" sz="2000" b="1" dirty="0">
                <a:latin typeface="LM Roman 12" panose="00000500000000000000" pitchFamily="50" charset="0"/>
              </a:rPr>
              <a:t>    </a:t>
            </a:r>
            <a:r>
              <a:rPr lang="en-GB" sz="2000" b="1" dirty="0" err="1">
                <a:latin typeface="LM Roman 12" panose="00000500000000000000" pitchFamily="50" charset="0"/>
              </a:rPr>
              <a:t>def</a:t>
            </a:r>
            <a:r>
              <a:rPr lang="en-GB" sz="2000" b="1" dirty="0">
                <a:latin typeface="LM Roman 12" panose="00000500000000000000" pitchFamily="50" charset="0"/>
              </a:rPr>
              <a:t> __</a:t>
            </a:r>
            <a:r>
              <a:rPr lang="en-GB" sz="2000" b="1" dirty="0" err="1">
                <a:latin typeface="LM Roman 12" panose="00000500000000000000" pitchFamily="50" charset="0"/>
              </a:rPr>
              <a:t>init</a:t>
            </a:r>
            <a:r>
              <a:rPr lang="en-GB" sz="2000" b="1" dirty="0">
                <a:latin typeface="LM Roman 12" panose="00000500000000000000" pitchFamily="50" charset="0"/>
              </a:rPr>
              <a:t>__(self, name, salary):</a:t>
            </a:r>
          </a:p>
          <a:p>
            <a:r>
              <a:rPr lang="en-GB" sz="2000" b="1" dirty="0">
                <a:latin typeface="LM Roman 12" panose="00000500000000000000" pitchFamily="50" charset="0"/>
              </a:rPr>
              <a:t>        # public data member</a:t>
            </a:r>
          </a:p>
          <a:p>
            <a:r>
              <a:rPr lang="en-GB" sz="2000" b="1" dirty="0">
                <a:latin typeface="LM Roman 12" panose="00000500000000000000" pitchFamily="50" charset="0"/>
              </a:rPr>
              <a:t>        self.name = name</a:t>
            </a:r>
          </a:p>
          <a:p>
            <a:r>
              <a:rPr lang="en-GB" sz="2000" b="1" dirty="0">
                <a:latin typeface="LM Roman 12" panose="00000500000000000000" pitchFamily="50" charset="0"/>
              </a:rPr>
              <a:t>        # private member</a:t>
            </a:r>
          </a:p>
          <a:p>
            <a:r>
              <a:rPr lang="en-GB" sz="2000" b="1" dirty="0">
                <a:latin typeface="LM Roman 12" panose="00000500000000000000" pitchFamily="50" charset="0"/>
              </a:rPr>
              <a:t>        </a:t>
            </a:r>
            <a:r>
              <a:rPr lang="en-GB" sz="2000" b="1" dirty="0" err="1">
                <a:latin typeface="LM Roman 12" panose="00000500000000000000" pitchFamily="50" charset="0"/>
              </a:rPr>
              <a:t>self.__salary</a:t>
            </a:r>
            <a:r>
              <a:rPr lang="en-GB" sz="2000" b="1" dirty="0">
                <a:latin typeface="LM Roman 12" panose="00000500000000000000" pitchFamily="50" charset="0"/>
              </a:rPr>
              <a:t> = salary</a:t>
            </a:r>
          </a:p>
          <a:p>
            <a:endParaRPr lang="en-GB" sz="2000" b="1" dirty="0">
              <a:solidFill>
                <a:schemeClr val="accent1"/>
              </a:solidFill>
              <a:latin typeface="LM Roman 12" panose="00000500000000000000" pitchFamily="50" charset="0"/>
            </a:endParaRPr>
          </a:p>
          <a:p>
            <a:r>
              <a:rPr lang="en-GB" sz="2000" b="1" dirty="0">
                <a:solidFill>
                  <a:schemeClr val="accent1"/>
                </a:solidFill>
                <a:latin typeface="LM Roman 12" panose="00000500000000000000" pitchFamily="50" charset="0"/>
              </a:rPr>
              <a:t>    # public instance methods</a:t>
            </a:r>
          </a:p>
          <a:p>
            <a:r>
              <a:rPr lang="en-GB" sz="2000" b="1" dirty="0">
                <a:latin typeface="LM Roman 12" panose="00000500000000000000" pitchFamily="50" charset="0"/>
              </a:rPr>
              <a:t>    </a:t>
            </a:r>
            <a:r>
              <a:rPr lang="en-GB" sz="2000" b="1" dirty="0" err="1">
                <a:latin typeface="LM Roman 12" panose="00000500000000000000" pitchFamily="50" charset="0"/>
              </a:rPr>
              <a:t>def</a:t>
            </a:r>
            <a:r>
              <a:rPr lang="en-GB" sz="2000" b="1" dirty="0">
                <a:latin typeface="LM Roman 12" panose="00000500000000000000" pitchFamily="50" charset="0"/>
              </a:rPr>
              <a:t> show(self):</a:t>
            </a:r>
          </a:p>
          <a:p>
            <a:r>
              <a:rPr lang="en-GB" sz="2000" b="1" dirty="0">
                <a:latin typeface="LM Roman 12" panose="00000500000000000000" pitchFamily="50" charset="0"/>
              </a:rPr>
              <a:t>        # private members are accessible from a class</a:t>
            </a:r>
          </a:p>
          <a:p>
            <a:r>
              <a:rPr lang="en-GB" sz="2000" b="1" dirty="0">
                <a:latin typeface="LM Roman 12" panose="00000500000000000000" pitchFamily="50" charset="0"/>
              </a:rPr>
              <a:t>        print("Name: ", self.name, 'Salary:', </a:t>
            </a:r>
            <a:r>
              <a:rPr lang="en-GB" sz="2000" b="1" dirty="0" err="1">
                <a:latin typeface="LM Roman 12" panose="00000500000000000000" pitchFamily="50" charset="0"/>
              </a:rPr>
              <a:t>self.__salary</a:t>
            </a:r>
            <a:r>
              <a:rPr lang="en-GB" sz="2000" b="1" dirty="0">
                <a:latin typeface="LM Roman 12" panose="00000500000000000000" pitchFamily="50" charset="0"/>
              </a:rPr>
              <a:t>)</a:t>
            </a:r>
          </a:p>
          <a:p>
            <a:endParaRPr lang="en-GB" sz="2000" b="1" dirty="0">
              <a:latin typeface="LM Roman 12" panose="00000500000000000000" pitchFamily="50" charset="0"/>
            </a:endParaRPr>
          </a:p>
          <a:p>
            <a:r>
              <a:rPr lang="en-GB" sz="2000" b="1" dirty="0">
                <a:latin typeface="LM Roman 12" panose="00000500000000000000" pitchFamily="50" charset="0"/>
              </a:rPr>
              <a:t># creating object of a class</a:t>
            </a:r>
          </a:p>
          <a:p>
            <a:r>
              <a:rPr lang="en-GB" sz="2000" b="1" dirty="0" err="1">
                <a:latin typeface="LM Roman 12" panose="00000500000000000000" pitchFamily="50" charset="0"/>
              </a:rPr>
              <a:t>emp</a:t>
            </a:r>
            <a:r>
              <a:rPr lang="en-GB" sz="2000" b="1" dirty="0">
                <a:latin typeface="LM Roman 12" panose="00000500000000000000" pitchFamily="50" charset="0"/>
              </a:rPr>
              <a:t> = Employee('</a:t>
            </a:r>
            <a:r>
              <a:rPr lang="en-GB" sz="2000" b="1" dirty="0" err="1">
                <a:latin typeface="LM Roman 12" panose="00000500000000000000" pitchFamily="50" charset="0"/>
              </a:rPr>
              <a:t>Jessa</a:t>
            </a:r>
            <a:r>
              <a:rPr lang="en-GB" sz="2000" b="1" dirty="0">
                <a:latin typeface="LM Roman 12" panose="00000500000000000000" pitchFamily="50" charset="0"/>
              </a:rPr>
              <a:t>', 10000)</a:t>
            </a:r>
          </a:p>
          <a:p>
            <a:endParaRPr lang="en-GB" sz="2000" b="1" dirty="0">
              <a:latin typeface="LM Roman 12" panose="00000500000000000000" pitchFamily="50" charset="0"/>
            </a:endParaRPr>
          </a:p>
          <a:p>
            <a:r>
              <a:rPr lang="en-GB" sz="2000" b="1" dirty="0">
                <a:latin typeface="LM Roman 12" panose="00000500000000000000" pitchFamily="50" charset="0"/>
              </a:rPr>
              <a:t># calling public method of the class</a:t>
            </a:r>
          </a:p>
          <a:p>
            <a:r>
              <a:rPr lang="en-GB" sz="2000" b="1" dirty="0" err="1">
                <a:latin typeface="LM Roman 12" panose="00000500000000000000" pitchFamily="50" charset="0"/>
              </a:rPr>
              <a:t>emp.show</a:t>
            </a:r>
            <a:r>
              <a:rPr lang="en-GB" sz="2000" b="1" dirty="0">
                <a:latin typeface="LM Roman 12" panose="00000500000000000000" pitchFamily="50" charset="0"/>
              </a:rPr>
              <a:t>()</a:t>
            </a:r>
            <a:endParaRPr lang="en-IN" sz="2000" b="1" dirty="0">
              <a:latin typeface="LM Roman 12" panose="00000500000000000000" pitchFamily="50" charset="0"/>
            </a:endParaRPr>
          </a:p>
        </p:txBody>
      </p:sp>
    </p:spTree>
    <p:extLst>
      <p:ext uri="{BB962C8B-B14F-4D97-AF65-F5344CB8AC3E}">
        <p14:creationId xmlns:p14="http://schemas.microsoft.com/office/powerpoint/2010/main" val="771933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B9BE-76DB-FF7D-6D80-752DE966DBC7}"/>
              </a:ext>
            </a:extLst>
          </p:cNvPr>
          <p:cNvSpPr>
            <a:spLocks noGrp="1"/>
          </p:cNvSpPr>
          <p:nvPr>
            <p:ph type="title"/>
          </p:nvPr>
        </p:nvSpPr>
        <p:spPr/>
        <p:txBody>
          <a:bodyPr/>
          <a:lstStyle/>
          <a:p>
            <a:r>
              <a:rPr lang="en-IN" dirty="0">
                <a:solidFill>
                  <a:srgbClr val="00B0F0"/>
                </a:solidFill>
                <a:latin typeface="LM Roman 12" panose="00000500000000000000" pitchFamily="50" charset="0"/>
              </a:rPr>
              <a:t>Using Inheritance to Create New Classes</a:t>
            </a:r>
          </a:p>
        </p:txBody>
      </p:sp>
      <p:sp>
        <p:nvSpPr>
          <p:cNvPr id="3" name="Content Placeholder 2">
            <a:extLst>
              <a:ext uri="{FF2B5EF4-FFF2-40B4-BE49-F238E27FC236}">
                <a16:creationId xmlns:a16="http://schemas.microsoft.com/office/drawing/2014/main" id="{8B0CB292-4E2D-8BF3-2DF3-CB90EA9594C6}"/>
              </a:ext>
            </a:extLst>
          </p:cNvPr>
          <p:cNvSpPr>
            <a:spLocks noGrp="1"/>
          </p:cNvSpPr>
          <p:nvPr>
            <p:ph idx="1"/>
          </p:nvPr>
        </p:nvSpPr>
        <p:spPr/>
        <p:txBody>
          <a:bodyPr>
            <a:normAutofit lnSpcReduction="10000"/>
          </a:bodyPr>
          <a:lstStyle/>
          <a:p>
            <a:pPr algn="l"/>
            <a:r>
              <a:rPr lang="en-IN" sz="1800" dirty="0">
                <a:latin typeface="LM Roman 12" panose="00000500000000000000" pitchFamily="50" charset="0"/>
              </a:rPr>
              <a:t>Inheritance allows us to define a class that inherits all the methods and properties from another class.</a:t>
            </a:r>
          </a:p>
          <a:p>
            <a:pPr algn="l"/>
            <a:r>
              <a:rPr lang="en-IN" sz="1800" b="1" dirty="0">
                <a:latin typeface="LM Roman 12" panose="00000500000000000000" pitchFamily="50" charset="0"/>
              </a:rPr>
              <a:t>Parent class</a:t>
            </a:r>
            <a:r>
              <a:rPr lang="en-IN" sz="1800" dirty="0">
                <a:latin typeface="LM Roman 12" panose="00000500000000000000" pitchFamily="50" charset="0"/>
              </a:rPr>
              <a:t> is the class being inherited from, also called </a:t>
            </a:r>
            <a:r>
              <a:rPr lang="en-IN" sz="1800" b="1" dirty="0">
                <a:latin typeface="LM Roman 12" panose="00000500000000000000" pitchFamily="50" charset="0"/>
              </a:rPr>
              <a:t>base class</a:t>
            </a:r>
            <a:r>
              <a:rPr lang="en-IN" sz="1800" dirty="0">
                <a:latin typeface="LM Roman 12" panose="00000500000000000000" pitchFamily="50" charset="0"/>
              </a:rPr>
              <a:t>.</a:t>
            </a:r>
          </a:p>
          <a:p>
            <a:pPr algn="l"/>
            <a:r>
              <a:rPr lang="en-IN" sz="1800" b="1" dirty="0">
                <a:latin typeface="LM Roman 12" panose="00000500000000000000" pitchFamily="50" charset="0"/>
              </a:rPr>
              <a:t>Child class </a:t>
            </a:r>
            <a:r>
              <a:rPr lang="en-IN" sz="1800" dirty="0">
                <a:latin typeface="LM Roman 12" panose="00000500000000000000" pitchFamily="50" charset="0"/>
              </a:rPr>
              <a:t>is the class that inherits from another class, also called </a:t>
            </a:r>
            <a:r>
              <a:rPr lang="en-IN" sz="1800" b="1" dirty="0">
                <a:latin typeface="LM Roman 12" panose="00000500000000000000" pitchFamily="50" charset="0"/>
              </a:rPr>
              <a:t>derived class</a:t>
            </a:r>
            <a:r>
              <a:rPr lang="en-IN" sz="1800" b="1" dirty="0"/>
              <a:t>.</a:t>
            </a:r>
          </a:p>
          <a:p>
            <a:pPr marL="0" indent="0" algn="l">
              <a:buNone/>
            </a:pPr>
            <a:endParaRPr lang="en-IN" b="1" dirty="0">
              <a:solidFill>
                <a:srgbClr val="000000"/>
              </a:solidFill>
              <a:latin typeface="Verdana" panose="020B0604030504040204" pitchFamily="34" charset="0"/>
            </a:endParaRPr>
          </a:p>
          <a:p>
            <a:pPr marL="0" indent="0" algn="ctr">
              <a:buNone/>
            </a:pPr>
            <a:r>
              <a:rPr lang="en-IN" b="1" i="0" dirty="0">
                <a:solidFill>
                  <a:srgbClr val="273239"/>
                </a:solidFill>
                <a:effectLst/>
                <a:latin typeface="urw-din"/>
              </a:rPr>
              <a:t>Creating a Parent Class[Base Class]:</a:t>
            </a:r>
          </a:p>
          <a:p>
            <a:pPr marL="0" indent="0">
              <a:buNone/>
            </a:pPr>
            <a:r>
              <a:rPr lang="en-IN" sz="2000" dirty="0">
                <a:latin typeface="LM Roman 12" panose="00000500000000000000" pitchFamily="50" charset="0"/>
              </a:rPr>
              <a:t>Any class can be a parent class, so the syntax is the same as creating any other class.</a:t>
            </a:r>
          </a:p>
          <a:p>
            <a:pPr marL="0" indent="0">
              <a:buNone/>
            </a:pPr>
            <a:r>
              <a:rPr lang="en-IN" sz="2000" b="1" u="sng" dirty="0">
                <a:latin typeface="LM Roman 12" panose="00000500000000000000" pitchFamily="50" charset="0"/>
              </a:rPr>
              <a:t>Syntax:</a:t>
            </a:r>
          </a:p>
          <a:p>
            <a:pPr marL="0" indent="0" algn="l">
              <a:buNone/>
            </a:pPr>
            <a:r>
              <a:rPr lang="en-IN" sz="1800" b="0" i="0" dirty="0">
                <a:solidFill>
                  <a:srgbClr val="0000CD"/>
                </a:solidFill>
                <a:effectLst/>
                <a:latin typeface="LM Roman 12" panose="00000500000000000000" pitchFamily="50" charset="0"/>
              </a:rPr>
              <a:t>class</a:t>
            </a:r>
            <a:r>
              <a:rPr lang="en-IN" sz="1800" b="0" i="0" dirty="0">
                <a:solidFill>
                  <a:srgbClr val="000000"/>
                </a:solidFill>
                <a:effectLst/>
                <a:latin typeface="LM Roman 12" panose="00000500000000000000" pitchFamily="50" charset="0"/>
              </a:rPr>
              <a:t> Person</a:t>
            </a:r>
            <a:br>
              <a:rPr lang="en-IN" sz="1800" dirty="0">
                <a:latin typeface="LM Roman 12" panose="00000500000000000000" pitchFamily="50" charset="0"/>
              </a:rPr>
            </a:br>
            <a:r>
              <a:rPr lang="en-IN" sz="1800" b="0" i="0" dirty="0">
                <a:solidFill>
                  <a:srgbClr val="000000"/>
                </a:solidFill>
                <a:effectLst/>
                <a:latin typeface="LM Roman 12" panose="00000500000000000000" pitchFamily="50" charset="0"/>
              </a:rPr>
              <a:t>  </a:t>
            </a:r>
            <a:r>
              <a:rPr lang="en-IN" sz="1800" b="0" i="0" dirty="0">
                <a:solidFill>
                  <a:srgbClr val="0000CD"/>
                </a:solidFill>
                <a:effectLst/>
                <a:latin typeface="LM Roman 12" panose="00000500000000000000" pitchFamily="50" charset="0"/>
              </a:rPr>
              <a:t>def</a:t>
            </a:r>
            <a:r>
              <a:rPr lang="en-IN" sz="1800" b="0" i="0" dirty="0">
                <a:solidFill>
                  <a:srgbClr val="000000"/>
                </a:solidFill>
                <a:effectLst/>
                <a:latin typeface="LM Roman 12" panose="00000500000000000000" pitchFamily="50" charset="0"/>
              </a:rPr>
              <a:t> __</a:t>
            </a:r>
            <a:r>
              <a:rPr lang="en-IN" sz="1800" b="0" i="0" dirty="0" err="1">
                <a:solidFill>
                  <a:srgbClr val="000000"/>
                </a:solidFill>
                <a:effectLst/>
                <a:latin typeface="LM Roman 12" panose="00000500000000000000" pitchFamily="50" charset="0"/>
              </a:rPr>
              <a:t>init</a:t>
            </a:r>
            <a:r>
              <a:rPr lang="en-IN" sz="1800" b="0" i="0" dirty="0">
                <a:solidFill>
                  <a:srgbClr val="000000"/>
                </a:solidFill>
                <a:effectLst/>
                <a:latin typeface="LM Roman 12" panose="00000500000000000000" pitchFamily="50" charset="0"/>
              </a:rPr>
              <a:t>__(self, </a:t>
            </a:r>
            <a:r>
              <a:rPr lang="en-IN" sz="1800" b="0" i="0" dirty="0" err="1">
                <a:solidFill>
                  <a:srgbClr val="000000"/>
                </a:solidFill>
                <a:effectLst/>
                <a:latin typeface="LM Roman 12" panose="00000500000000000000" pitchFamily="50" charset="0"/>
              </a:rPr>
              <a:t>fname</a:t>
            </a:r>
            <a:r>
              <a:rPr lang="en-IN" sz="1800" b="0" i="0" dirty="0">
                <a:solidFill>
                  <a:srgbClr val="000000"/>
                </a:solidFill>
                <a:effectLst/>
                <a:latin typeface="LM Roman 12" panose="00000500000000000000" pitchFamily="50" charset="0"/>
              </a:rPr>
              <a:t>, </a:t>
            </a:r>
            <a:r>
              <a:rPr lang="en-IN" sz="1800" b="0" i="0" dirty="0" err="1">
                <a:solidFill>
                  <a:srgbClr val="000000"/>
                </a:solidFill>
                <a:effectLst/>
                <a:latin typeface="LM Roman 12" panose="00000500000000000000" pitchFamily="50" charset="0"/>
              </a:rPr>
              <a:t>lname</a:t>
            </a:r>
            <a:r>
              <a:rPr lang="en-IN" sz="1800" b="0" i="0" dirty="0">
                <a:solidFill>
                  <a:srgbClr val="000000"/>
                </a:solidFill>
                <a:effectLst/>
                <a:latin typeface="LM Roman 12" panose="00000500000000000000" pitchFamily="50" charset="0"/>
              </a:rPr>
              <a:t>):</a:t>
            </a:r>
            <a:br>
              <a:rPr lang="en-IN" sz="1800" dirty="0">
                <a:latin typeface="LM Roman 12" panose="00000500000000000000" pitchFamily="50" charset="0"/>
              </a:rPr>
            </a:br>
            <a:r>
              <a:rPr lang="en-IN" sz="1800" b="0" i="0" dirty="0">
                <a:solidFill>
                  <a:srgbClr val="000000"/>
                </a:solidFill>
                <a:effectLst/>
                <a:latin typeface="LM Roman 12" panose="00000500000000000000" pitchFamily="50" charset="0"/>
              </a:rPr>
              <a:t>    </a:t>
            </a:r>
            <a:r>
              <a:rPr lang="en-IN" sz="1800" b="0" i="0" dirty="0" err="1">
                <a:solidFill>
                  <a:srgbClr val="000000"/>
                </a:solidFill>
                <a:effectLst/>
                <a:latin typeface="LM Roman 12" panose="00000500000000000000" pitchFamily="50" charset="0"/>
              </a:rPr>
              <a:t>self.firstname</a:t>
            </a:r>
            <a:r>
              <a:rPr lang="en-IN" sz="1800" b="0" i="0" dirty="0">
                <a:solidFill>
                  <a:srgbClr val="000000"/>
                </a:solidFill>
                <a:effectLst/>
                <a:latin typeface="LM Roman 12" panose="00000500000000000000" pitchFamily="50" charset="0"/>
              </a:rPr>
              <a:t> = </a:t>
            </a:r>
            <a:r>
              <a:rPr lang="en-IN" sz="1800" b="0" i="0" dirty="0" err="1">
                <a:solidFill>
                  <a:srgbClr val="000000"/>
                </a:solidFill>
                <a:effectLst/>
                <a:latin typeface="LM Roman 12" panose="00000500000000000000" pitchFamily="50" charset="0"/>
              </a:rPr>
              <a:t>fname</a:t>
            </a:r>
            <a:br>
              <a:rPr lang="en-IN" sz="1800" dirty="0">
                <a:latin typeface="LM Roman 12" panose="00000500000000000000" pitchFamily="50" charset="0"/>
              </a:rPr>
            </a:br>
            <a:r>
              <a:rPr lang="en-IN" sz="1800" b="0" i="0" dirty="0">
                <a:solidFill>
                  <a:srgbClr val="000000"/>
                </a:solidFill>
                <a:effectLst/>
                <a:latin typeface="LM Roman 12" panose="00000500000000000000" pitchFamily="50" charset="0"/>
              </a:rPr>
              <a:t>    </a:t>
            </a:r>
            <a:r>
              <a:rPr lang="en-IN" sz="1800" b="0" i="0" dirty="0" err="1">
                <a:solidFill>
                  <a:srgbClr val="000000"/>
                </a:solidFill>
                <a:effectLst/>
                <a:latin typeface="LM Roman 12" panose="00000500000000000000" pitchFamily="50" charset="0"/>
              </a:rPr>
              <a:t>self.lastname</a:t>
            </a:r>
            <a:r>
              <a:rPr lang="en-IN" sz="1800" b="0" i="0" dirty="0">
                <a:solidFill>
                  <a:srgbClr val="000000"/>
                </a:solidFill>
                <a:effectLst/>
                <a:latin typeface="LM Roman 12" panose="00000500000000000000" pitchFamily="50" charset="0"/>
              </a:rPr>
              <a:t> = </a:t>
            </a:r>
            <a:r>
              <a:rPr lang="en-IN" sz="1800" b="0" i="0" dirty="0" err="1">
                <a:solidFill>
                  <a:srgbClr val="000000"/>
                </a:solidFill>
                <a:effectLst/>
                <a:latin typeface="LM Roman 12" panose="00000500000000000000" pitchFamily="50" charset="0"/>
              </a:rPr>
              <a:t>lname</a:t>
            </a:r>
            <a:br>
              <a:rPr lang="en-IN" sz="1800" dirty="0">
                <a:latin typeface="LM Roman 12" panose="00000500000000000000" pitchFamily="50" charset="0"/>
              </a:rPr>
            </a:br>
            <a:br>
              <a:rPr lang="en-IN" sz="1800" dirty="0">
                <a:latin typeface="LM Roman 12" panose="00000500000000000000" pitchFamily="50" charset="0"/>
              </a:rPr>
            </a:br>
            <a:r>
              <a:rPr lang="en-IN" sz="1800" b="0" i="0" dirty="0">
                <a:solidFill>
                  <a:srgbClr val="000000"/>
                </a:solidFill>
                <a:effectLst/>
                <a:latin typeface="LM Roman 12" panose="00000500000000000000" pitchFamily="50" charset="0"/>
              </a:rPr>
              <a:t>  </a:t>
            </a:r>
            <a:r>
              <a:rPr lang="en-IN" sz="1800" b="0" i="0" dirty="0">
                <a:solidFill>
                  <a:srgbClr val="0000CD"/>
                </a:solidFill>
                <a:effectLst/>
                <a:latin typeface="LM Roman 12" panose="00000500000000000000" pitchFamily="50" charset="0"/>
              </a:rPr>
              <a:t>def</a:t>
            </a:r>
            <a:r>
              <a:rPr lang="en-IN" sz="1800" b="0" i="0" dirty="0">
                <a:solidFill>
                  <a:srgbClr val="000000"/>
                </a:solidFill>
                <a:effectLst/>
                <a:latin typeface="LM Roman 12" panose="00000500000000000000" pitchFamily="50" charset="0"/>
              </a:rPr>
              <a:t> </a:t>
            </a:r>
            <a:r>
              <a:rPr lang="en-IN" sz="1800" b="0" i="0" dirty="0" err="1">
                <a:solidFill>
                  <a:srgbClr val="000000"/>
                </a:solidFill>
                <a:effectLst/>
                <a:latin typeface="LM Roman 12" panose="00000500000000000000" pitchFamily="50" charset="0"/>
              </a:rPr>
              <a:t>printname</a:t>
            </a:r>
            <a:r>
              <a:rPr lang="en-IN" sz="1800" b="0" i="0" dirty="0">
                <a:solidFill>
                  <a:srgbClr val="000000"/>
                </a:solidFill>
                <a:effectLst/>
                <a:latin typeface="LM Roman 12" panose="00000500000000000000" pitchFamily="50" charset="0"/>
              </a:rPr>
              <a:t>(self):</a:t>
            </a:r>
            <a:br>
              <a:rPr lang="en-IN" sz="1800" dirty="0">
                <a:latin typeface="LM Roman 12" panose="00000500000000000000" pitchFamily="50" charset="0"/>
              </a:rPr>
            </a:br>
            <a:r>
              <a:rPr lang="en-IN" sz="1800" b="0" i="0" dirty="0">
                <a:solidFill>
                  <a:srgbClr val="000000"/>
                </a:solidFill>
                <a:effectLst/>
                <a:latin typeface="LM Roman 12" panose="00000500000000000000" pitchFamily="50" charset="0"/>
              </a:rPr>
              <a:t>    print(</a:t>
            </a:r>
            <a:r>
              <a:rPr lang="en-IN" sz="1800" b="0" i="0" dirty="0" err="1">
                <a:solidFill>
                  <a:srgbClr val="000000"/>
                </a:solidFill>
                <a:effectLst/>
                <a:latin typeface="LM Roman 12" panose="00000500000000000000" pitchFamily="50" charset="0"/>
              </a:rPr>
              <a:t>self.firstname</a:t>
            </a:r>
            <a:r>
              <a:rPr lang="en-IN" sz="1800" b="0" i="0" dirty="0">
                <a:solidFill>
                  <a:srgbClr val="000000"/>
                </a:solidFill>
                <a:effectLst/>
                <a:latin typeface="LM Roman 12" panose="00000500000000000000" pitchFamily="50" charset="0"/>
              </a:rPr>
              <a:t>, </a:t>
            </a:r>
            <a:r>
              <a:rPr lang="en-IN" sz="1800" b="0" i="0" dirty="0" err="1">
                <a:solidFill>
                  <a:srgbClr val="000000"/>
                </a:solidFill>
                <a:effectLst/>
                <a:latin typeface="LM Roman 12" panose="00000500000000000000" pitchFamily="50" charset="0"/>
              </a:rPr>
              <a:t>self.lastname</a:t>
            </a:r>
            <a:r>
              <a:rPr lang="en-IN" sz="1800" b="0" i="0" dirty="0">
                <a:solidFill>
                  <a:srgbClr val="000000"/>
                </a:solidFill>
                <a:effectLst/>
                <a:latin typeface="LM Roman 12" panose="00000500000000000000" pitchFamily="50" charset="0"/>
              </a:rPr>
              <a:t>)</a:t>
            </a:r>
            <a:br>
              <a:rPr lang="en-IN" sz="1800" dirty="0">
                <a:latin typeface="LM Roman 12" panose="00000500000000000000" pitchFamily="50" charset="0"/>
              </a:rPr>
            </a:br>
            <a:br>
              <a:rPr lang="en-IN" sz="1800" dirty="0">
                <a:latin typeface="LM Roman 12" panose="00000500000000000000" pitchFamily="50" charset="0"/>
              </a:rPr>
            </a:br>
            <a:r>
              <a:rPr lang="en-IN" sz="1800" b="0" i="0" dirty="0">
                <a:solidFill>
                  <a:srgbClr val="008000"/>
                </a:solidFill>
                <a:effectLst/>
                <a:latin typeface="LM Roman 12" panose="00000500000000000000" pitchFamily="50" charset="0"/>
              </a:rPr>
              <a:t>#Use the Person class to create an object, and then execute the </a:t>
            </a:r>
            <a:r>
              <a:rPr lang="en-IN" sz="1800" b="0" i="0" dirty="0" err="1">
                <a:solidFill>
                  <a:srgbClr val="008000"/>
                </a:solidFill>
                <a:effectLst/>
                <a:latin typeface="LM Roman 12" panose="00000500000000000000" pitchFamily="50" charset="0"/>
              </a:rPr>
              <a:t>printname</a:t>
            </a:r>
            <a:r>
              <a:rPr lang="en-IN" sz="1800" b="0" i="0" dirty="0">
                <a:solidFill>
                  <a:srgbClr val="008000"/>
                </a:solidFill>
                <a:effectLst/>
                <a:latin typeface="LM Roman 12" panose="00000500000000000000" pitchFamily="50" charset="0"/>
              </a:rPr>
              <a:t> method:</a:t>
            </a:r>
            <a:br>
              <a:rPr lang="en-IN" sz="1800" b="0" i="0" dirty="0">
                <a:solidFill>
                  <a:srgbClr val="008000"/>
                </a:solidFill>
                <a:effectLst/>
                <a:latin typeface="LM Roman 12" panose="00000500000000000000" pitchFamily="50" charset="0"/>
              </a:rPr>
            </a:br>
            <a:br>
              <a:rPr lang="en-IN" sz="1800" dirty="0">
                <a:latin typeface="LM Roman 12" panose="00000500000000000000" pitchFamily="50" charset="0"/>
              </a:rPr>
            </a:br>
            <a:r>
              <a:rPr lang="en-IN" sz="1800" b="0" i="0" dirty="0">
                <a:solidFill>
                  <a:srgbClr val="000000"/>
                </a:solidFill>
                <a:effectLst/>
                <a:latin typeface="LM Roman 12" panose="00000500000000000000" pitchFamily="50" charset="0"/>
              </a:rPr>
              <a:t>x = Person(</a:t>
            </a:r>
            <a:r>
              <a:rPr lang="en-IN" sz="1800" b="0" i="0" dirty="0">
                <a:solidFill>
                  <a:srgbClr val="A52A2A"/>
                </a:solidFill>
                <a:effectLst/>
                <a:latin typeface="LM Roman 12" panose="00000500000000000000" pitchFamily="50" charset="0"/>
              </a:rPr>
              <a:t>"John"</a:t>
            </a:r>
            <a:r>
              <a:rPr lang="en-IN" sz="1800" b="0" i="0" dirty="0">
                <a:solidFill>
                  <a:srgbClr val="000000"/>
                </a:solidFill>
                <a:effectLst/>
                <a:latin typeface="LM Roman 12" panose="00000500000000000000" pitchFamily="50" charset="0"/>
              </a:rPr>
              <a:t>, </a:t>
            </a:r>
            <a:r>
              <a:rPr lang="en-IN" sz="1800" b="0" i="0" dirty="0">
                <a:solidFill>
                  <a:srgbClr val="A52A2A"/>
                </a:solidFill>
                <a:effectLst/>
                <a:latin typeface="LM Roman 12" panose="00000500000000000000" pitchFamily="50" charset="0"/>
              </a:rPr>
              <a:t>"Doe"</a:t>
            </a:r>
            <a:r>
              <a:rPr lang="en-IN" sz="1800" b="0" i="0" dirty="0">
                <a:solidFill>
                  <a:srgbClr val="000000"/>
                </a:solidFill>
                <a:effectLst/>
                <a:latin typeface="LM Roman 12" panose="00000500000000000000" pitchFamily="50" charset="0"/>
              </a:rPr>
              <a:t>)</a:t>
            </a:r>
            <a:br>
              <a:rPr lang="en-IN" sz="1800" dirty="0">
                <a:latin typeface="LM Roman 12" panose="00000500000000000000" pitchFamily="50" charset="0"/>
              </a:rPr>
            </a:br>
            <a:r>
              <a:rPr lang="en-IN" sz="1800" b="0" i="0" dirty="0" err="1">
                <a:solidFill>
                  <a:srgbClr val="000000"/>
                </a:solidFill>
                <a:effectLst/>
                <a:latin typeface="LM Roman 12" panose="00000500000000000000" pitchFamily="50" charset="0"/>
              </a:rPr>
              <a:t>x.printname</a:t>
            </a:r>
            <a:r>
              <a:rPr lang="en-IN" sz="1800" b="0" i="0" dirty="0">
                <a:solidFill>
                  <a:srgbClr val="000000"/>
                </a:solidFill>
                <a:effectLst/>
                <a:latin typeface="LM Roman 12" panose="00000500000000000000" pitchFamily="50" charset="0"/>
              </a:rPr>
              <a:t>()</a:t>
            </a:r>
          </a:p>
          <a:p>
            <a:endParaRPr lang="en-IN" dirty="0"/>
          </a:p>
        </p:txBody>
      </p:sp>
      <p:pic>
        <p:nvPicPr>
          <p:cNvPr id="7" name="Picture 6">
            <a:extLst>
              <a:ext uri="{FF2B5EF4-FFF2-40B4-BE49-F238E27FC236}">
                <a16:creationId xmlns:a16="http://schemas.microsoft.com/office/drawing/2014/main" id="{7C1CABDB-8260-3480-6547-0E8DFB3C73D3}"/>
              </a:ext>
            </a:extLst>
          </p:cNvPr>
          <p:cNvPicPr>
            <a:picLocks noChangeAspect="1"/>
          </p:cNvPicPr>
          <p:nvPr/>
        </p:nvPicPr>
        <p:blipFill>
          <a:blip r:embed="rId2"/>
          <a:stretch>
            <a:fillRect/>
          </a:stretch>
        </p:blipFill>
        <p:spPr>
          <a:xfrm>
            <a:off x="7939533" y="4046738"/>
            <a:ext cx="4252467" cy="2414794"/>
          </a:xfrm>
          <a:prstGeom prst="rect">
            <a:avLst/>
          </a:prstGeom>
        </p:spPr>
      </p:pic>
      <p:pic>
        <p:nvPicPr>
          <p:cNvPr id="9" name="Picture 8">
            <a:extLst>
              <a:ext uri="{FF2B5EF4-FFF2-40B4-BE49-F238E27FC236}">
                <a16:creationId xmlns:a16="http://schemas.microsoft.com/office/drawing/2014/main" id="{F04A98E7-E8E2-C49E-8825-2E104BC26B21}"/>
              </a:ext>
            </a:extLst>
          </p:cNvPr>
          <p:cNvPicPr>
            <a:picLocks noChangeAspect="1"/>
          </p:cNvPicPr>
          <p:nvPr/>
        </p:nvPicPr>
        <p:blipFill>
          <a:blip r:embed="rId3"/>
          <a:stretch>
            <a:fillRect/>
          </a:stretch>
        </p:blipFill>
        <p:spPr>
          <a:xfrm>
            <a:off x="10429651" y="2214855"/>
            <a:ext cx="1642795" cy="1409861"/>
          </a:xfrm>
          <a:prstGeom prst="rect">
            <a:avLst/>
          </a:prstGeom>
        </p:spPr>
      </p:pic>
    </p:spTree>
    <p:extLst>
      <p:ext uri="{BB962C8B-B14F-4D97-AF65-F5344CB8AC3E}">
        <p14:creationId xmlns:p14="http://schemas.microsoft.com/office/powerpoint/2010/main" val="4079634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235D-9643-A653-ED32-787AA93F79D5}"/>
              </a:ext>
            </a:extLst>
          </p:cNvPr>
          <p:cNvSpPr>
            <a:spLocks noGrp="1"/>
          </p:cNvSpPr>
          <p:nvPr>
            <p:ph type="title"/>
          </p:nvPr>
        </p:nvSpPr>
        <p:spPr/>
        <p:txBody>
          <a:bodyPr/>
          <a:lstStyle/>
          <a:p>
            <a:r>
              <a:rPr lang="en-IN" dirty="0">
                <a:solidFill>
                  <a:srgbClr val="00B0F0"/>
                </a:solidFill>
                <a:latin typeface="LM Roman 12" panose="00000500000000000000" pitchFamily="50" charset="0"/>
              </a:rPr>
              <a:t>Using Inheritance to Create New Classes</a:t>
            </a:r>
          </a:p>
        </p:txBody>
      </p:sp>
      <p:sp>
        <p:nvSpPr>
          <p:cNvPr id="3" name="Content Placeholder 2">
            <a:extLst>
              <a:ext uri="{FF2B5EF4-FFF2-40B4-BE49-F238E27FC236}">
                <a16:creationId xmlns:a16="http://schemas.microsoft.com/office/drawing/2014/main" id="{8C27A115-E72B-1E99-107E-9E140B1E174C}"/>
              </a:ext>
            </a:extLst>
          </p:cNvPr>
          <p:cNvSpPr>
            <a:spLocks noGrp="1"/>
          </p:cNvSpPr>
          <p:nvPr>
            <p:ph idx="1"/>
          </p:nvPr>
        </p:nvSpPr>
        <p:spPr>
          <a:xfrm>
            <a:off x="147782" y="855508"/>
            <a:ext cx="11942618" cy="5694715"/>
          </a:xfrm>
        </p:spPr>
        <p:txBody>
          <a:bodyPr>
            <a:normAutofit/>
          </a:bodyPr>
          <a:lstStyle/>
          <a:p>
            <a:pPr marL="0" indent="0">
              <a:buNone/>
            </a:pPr>
            <a:r>
              <a:rPr lang="en-IN" sz="2400" b="1" i="0" dirty="0">
                <a:solidFill>
                  <a:srgbClr val="273239"/>
                </a:solidFill>
                <a:effectLst/>
                <a:latin typeface="LM Roman 12" panose="00000500000000000000" pitchFamily="50" charset="0"/>
              </a:rPr>
              <a:t>Creating a Child Class &amp; </a:t>
            </a:r>
            <a:r>
              <a:rPr lang="en-IN" sz="2400" b="1" dirty="0">
                <a:solidFill>
                  <a:srgbClr val="273239"/>
                </a:solidFill>
                <a:latin typeface="LM Roman 12" panose="00000500000000000000" pitchFamily="50" charset="0"/>
              </a:rPr>
              <a:t>Inheriting from a Base Class/Parent class:</a:t>
            </a:r>
          </a:p>
          <a:p>
            <a:pPr marL="0" indent="0">
              <a:buNone/>
            </a:pPr>
            <a:r>
              <a:rPr lang="en-IN" sz="2000" dirty="0">
                <a:latin typeface="LM Roman 12" panose="00000500000000000000" pitchFamily="50" charset="0"/>
              </a:rPr>
              <a:t>To create a class that inherits the functionality from another class, </a:t>
            </a:r>
            <a:r>
              <a:rPr lang="en-IN" sz="2000" b="1" dirty="0">
                <a:latin typeface="LM Roman 12" panose="00000500000000000000" pitchFamily="50" charset="0"/>
              </a:rPr>
              <a:t>send the parent class as a parameter when creating the child class</a:t>
            </a:r>
            <a:r>
              <a:rPr lang="en-IN" sz="2000" dirty="0">
                <a:latin typeface="LM Roman 12" panose="00000500000000000000" pitchFamily="50" charset="0"/>
              </a:rPr>
              <a:t>.</a:t>
            </a:r>
          </a:p>
          <a:p>
            <a:pPr lvl="1"/>
            <a:r>
              <a:rPr lang="en-IN" sz="2000" dirty="0">
                <a:latin typeface="LM Roman 12" panose="00000500000000000000" pitchFamily="50" charset="0"/>
              </a:rPr>
              <a:t>Create a class named Student, which will inherit the properties and methods from the Person class</a:t>
            </a:r>
            <a:r>
              <a:rPr lang="en-IN" sz="1800" dirty="0">
                <a:latin typeface="LM Roman 12" panose="00000500000000000000" pitchFamily="50" charset="0"/>
              </a:rPr>
              <a:t>.</a:t>
            </a:r>
          </a:p>
          <a:p>
            <a:pPr marL="457200" lvl="1" indent="0">
              <a:buNone/>
            </a:pPr>
            <a:r>
              <a:rPr lang="en-IN" sz="2000" b="1" dirty="0" err="1">
                <a:latin typeface="LM Roman 12" panose="00000500000000000000" pitchFamily="50" charset="0"/>
              </a:rPr>
              <a:t>Eg</a:t>
            </a:r>
            <a:r>
              <a:rPr lang="en-IN" sz="2000" b="1" dirty="0">
                <a:latin typeface="LM Roman 12" panose="00000500000000000000" pitchFamily="50" charset="0"/>
              </a:rPr>
              <a:t>:</a:t>
            </a:r>
          </a:p>
          <a:p>
            <a:pPr marL="457200" lvl="1" indent="0">
              <a:buNone/>
            </a:pPr>
            <a:r>
              <a:rPr lang="en-IN" sz="1800" b="1" i="0" dirty="0">
                <a:solidFill>
                  <a:srgbClr val="0000CD"/>
                </a:solidFill>
                <a:effectLst/>
                <a:latin typeface="LM Roman 12" panose="00000500000000000000" pitchFamily="50" charset="0"/>
              </a:rPr>
              <a:t>class</a:t>
            </a:r>
            <a:r>
              <a:rPr lang="en-IN" sz="1800" b="1" i="0" dirty="0">
                <a:solidFill>
                  <a:srgbClr val="000000"/>
                </a:solidFill>
                <a:effectLst/>
                <a:latin typeface="LM Roman 12" panose="00000500000000000000" pitchFamily="50" charset="0"/>
              </a:rPr>
              <a:t> Student(Person):</a:t>
            </a:r>
            <a:br>
              <a:rPr lang="en-IN" sz="1800" b="1" dirty="0">
                <a:latin typeface="LM Roman 12" panose="00000500000000000000" pitchFamily="50" charset="0"/>
              </a:rPr>
            </a:br>
            <a:r>
              <a:rPr lang="en-IN" sz="1800" b="1" i="0" dirty="0">
                <a:solidFill>
                  <a:srgbClr val="000000"/>
                </a:solidFill>
                <a:effectLst/>
                <a:latin typeface="LM Roman 12" panose="00000500000000000000" pitchFamily="50" charset="0"/>
              </a:rPr>
              <a:t>  </a:t>
            </a:r>
            <a:r>
              <a:rPr lang="en-IN" sz="1800" b="1" i="0" dirty="0">
                <a:solidFill>
                  <a:srgbClr val="0000CD"/>
                </a:solidFill>
                <a:effectLst/>
                <a:latin typeface="LM Roman 12" panose="00000500000000000000" pitchFamily="50" charset="0"/>
              </a:rPr>
              <a:t>pass</a:t>
            </a:r>
          </a:p>
          <a:p>
            <a:pPr marL="457200" lvl="1" indent="0">
              <a:buNone/>
            </a:pPr>
            <a:endParaRPr lang="en-IN" sz="1600" dirty="0">
              <a:solidFill>
                <a:srgbClr val="0000CD"/>
              </a:solidFill>
              <a:latin typeface="LM Roman 12" panose="00000500000000000000" pitchFamily="50" charset="0"/>
            </a:endParaRPr>
          </a:p>
          <a:p>
            <a:pPr marL="457200" lvl="1" indent="0">
              <a:buNone/>
            </a:pPr>
            <a:r>
              <a:rPr lang="en-IN" sz="2000" b="1" u="sng" dirty="0">
                <a:latin typeface="LM Roman 12" panose="00000500000000000000" pitchFamily="50" charset="0"/>
              </a:rPr>
              <a:t>Note: </a:t>
            </a:r>
            <a:r>
              <a:rPr lang="en-IN" sz="2000" dirty="0">
                <a:latin typeface="LM Roman 12" panose="00000500000000000000" pitchFamily="50" charset="0"/>
              </a:rPr>
              <a:t>Use the </a:t>
            </a:r>
            <a:r>
              <a:rPr lang="en-IN" sz="2000" b="1" dirty="0">
                <a:latin typeface="LM Roman 12" panose="00000500000000000000" pitchFamily="50" charset="0"/>
              </a:rPr>
              <a:t>pass</a:t>
            </a:r>
            <a:r>
              <a:rPr lang="en-IN" sz="2000" dirty="0">
                <a:latin typeface="LM Roman 12" panose="00000500000000000000" pitchFamily="50" charset="0"/>
              </a:rPr>
              <a:t> keyword when you do not want to add any other properties or methods to the class.</a:t>
            </a:r>
          </a:p>
          <a:p>
            <a:pPr marL="457200" lvl="1" indent="0">
              <a:buNone/>
            </a:pPr>
            <a:endParaRPr lang="en-IN" sz="2000" dirty="0">
              <a:latin typeface="LM Roman 12" panose="00000500000000000000" pitchFamily="50" charset="0"/>
            </a:endParaRPr>
          </a:p>
          <a:p>
            <a:pPr marL="457200" lvl="1" indent="0">
              <a:buNone/>
            </a:pPr>
            <a:r>
              <a:rPr lang="en-IN" sz="2000" dirty="0">
                <a:latin typeface="LM Roman 12" panose="00000500000000000000" pitchFamily="50" charset="0"/>
              </a:rPr>
              <a:t>Now the Student class has the same properties and methods as the Person class.</a:t>
            </a:r>
          </a:p>
          <a:p>
            <a:pPr marL="457200" lvl="1" indent="0">
              <a:buNone/>
            </a:pPr>
            <a:endParaRPr lang="en-IN" sz="2000" dirty="0">
              <a:latin typeface="LM Roman 12" panose="00000500000000000000" pitchFamily="50" charset="0"/>
            </a:endParaRPr>
          </a:p>
          <a:p>
            <a:pPr marL="457200" lvl="1" indent="0">
              <a:buNone/>
            </a:pPr>
            <a:r>
              <a:rPr lang="en-IN" sz="2000" dirty="0">
                <a:latin typeface="LM Roman 12" panose="00000500000000000000" pitchFamily="50" charset="0"/>
              </a:rPr>
              <a:t>Use the Student class to create an object, and then execute the </a:t>
            </a:r>
            <a:r>
              <a:rPr lang="en-IN" sz="2000" b="1" dirty="0" err="1">
                <a:latin typeface="LM Roman 12" panose="00000500000000000000" pitchFamily="50" charset="0"/>
              </a:rPr>
              <a:t>printname</a:t>
            </a:r>
            <a:r>
              <a:rPr lang="en-IN" sz="2000" dirty="0">
                <a:latin typeface="LM Roman 12" panose="00000500000000000000" pitchFamily="50" charset="0"/>
              </a:rPr>
              <a:t> </a:t>
            </a:r>
            <a:r>
              <a:rPr lang="en-IN" sz="2000" dirty="0" err="1">
                <a:latin typeface="LM Roman 12" panose="00000500000000000000" pitchFamily="50" charset="0"/>
              </a:rPr>
              <a:t>method,</a:t>
            </a:r>
            <a:r>
              <a:rPr lang="en-IN" sz="2000" b="1" dirty="0" err="1">
                <a:latin typeface="LM Roman 12" panose="00000500000000000000" pitchFamily="50" charset="0"/>
              </a:rPr>
              <a:t>this</a:t>
            </a:r>
            <a:r>
              <a:rPr lang="en-IN" sz="2000" b="1" dirty="0">
                <a:latin typeface="LM Roman 12" panose="00000500000000000000" pitchFamily="50" charset="0"/>
              </a:rPr>
              <a:t> </a:t>
            </a:r>
            <a:r>
              <a:rPr lang="en-IN" sz="2000" b="1" dirty="0" err="1">
                <a:latin typeface="LM Roman 12" panose="00000500000000000000" pitchFamily="50" charset="0"/>
              </a:rPr>
              <a:t>printname</a:t>
            </a:r>
            <a:r>
              <a:rPr lang="en-IN" sz="2000" b="1" dirty="0">
                <a:latin typeface="LM Roman 12" panose="00000500000000000000" pitchFamily="50" charset="0"/>
              </a:rPr>
              <a:t> method was created in parent class.</a:t>
            </a:r>
          </a:p>
          <a:p>
            <a:pPr marL="457200" lvl="1" indent="0">
              <a:buNone/>
            </a:pPr>
            <a:endParaRPr lang="en-IN" sz="1800" dirty="0">
              <a:latin typeface="LM Roman 12" panose="00000500000000000000" pitchFamily="50" charset="0"/>
            </a:endParaRPr>
          </a:p>
          <a:p>
            <a:pPr marL="457200" lvl="1" indent="0">
              <a:buNone/>
            </a:pPr>
            <a:r>
              <a:rPr lang="en-IN" sz="1600" b="1" i="0" dirty="0">
                <a:solidFill>
                  <a:srgbClr val="000000"/>
                </a:solidFill>
                <a:effectLst/>
                <a:latin typeface="LM Roman 12" panose="00000500000000000000" pitchFamily="50" charset="0"/>
              </a:rPr>
              <a:t>x = Student(</a:t>
            </a:r>
            <a:r>
              <a:rPr lang="en-IN" sz="1600" b="1" i="0" dirty="0">
                <a:solidFill>
                  <a:srgbClr val="A52A2A"/>
                </a:solidFill>
                <a:effectLst/>
                <a:latin typeface="LM Roman 12" panose="00000500000000000000" pitchFamily="50" charset="0"/>
              </a:rPr>
              <a:t>“</a:t>
            </a:r>
            <a:r>
              <a:rPr lang="en-IN" sz="1600" b="1" i="0" dirty="0" err="1">
                <a:solidFill>
                  <a:srgbClr val="A52A2A"/>
                </a:solidFill>
                <a:effectLst/>
                <a:latin typeface="LM Roman 12" panose="00000500000000000000" pitchFamily="50" charset="0"/>
              </a:rPr>
              <a:t>varun</a:t>
            </a:r>
            <a:r>
              <a:rPr lang="en-IN" sz="1600" b="1" i="0" dirty="0">
                <a:solidFill>
                  <a:srgbClr val="A52A2A"/>
                </a:solidFill>
                <a:effectLst/>
                <a:latin typeface="LM Roman 12" panose="00000500000000000000" pitchFamily="50" charset="0"/>
              </a:rPr>
              <a:t>"</a:t>
            </a:r>
            <a:r>
              <a:rPr lang="en-IN" sz="1600" b="1" i="0" dirty="0">
                <a:solidFill>
                  <a:srgbClr val="000000"/>
                </a:solidFill>
                <a:effectLst/>
                <a:latin typeface="LM Roman 12" panose="00000500000000000000" pitchFamily="50" charset="0"/>
              </a:rPr>
              <a:t>, </a:t>
            </a:r>
            <a:r>
              <a:rPr lang="en-IN" sz="1600" b="1" i="0" dirty="0">
                <a:solidFill>
                  <a:srgbClr val="A52A2A"/>
                </a:solidFill>
                <a:effectLst/>
                <a:latin typeface="LM Roman 12" panose="00000500000000000000" pitchFamily="50" charset="0"/>
              </a:rPr>
              <a:t>“</a:t>
            </a:r>
            <a:r>
              <a:rPr lang="en-IN" sz="1600" b="1" i="0" dirty="0" err="1">
                <a:solidFill>
                  <a:srgbClr val="A52A2A"/>
                </a:solidFill>
                <a:effectLst/>
                <a:latin typeface="LM Roman 12" panose="00000500000000000000" pitchFamily="50" charset="0"/>
              </a:rPr>
              <a:t>sharma</a:t>
            </a:r>
            <a:r>
              <a:rPr lang="en-IN" sz="1600" b="1" i="0" dirty="0">
                <a:solidFill>
                  <a:srgbClr val="A52A2A"/>
                </a:solidFill>
                <a:effectLst/>
                <a:latin typeface="LM Roman 12" panose="00000500000000000000" pitchFamily="50" charset="0"/>
              </a:rPr>
              <a:t>"</a:t>
            </a:r>
            <a:r>
              <a:rPr lang="en-IN" sz="1600" b="1" i="0" dirty="0">
                <a:solidFill>
                  <a:srgbClr val="000000"/>
                </a:solidFill>
                <a:effectLst/>
                <a:latin typeface="LM Roman 12" panose="00000500000000000000" pitchFamily="50" charset="0"/>
              </a:rPr>
              <a:t>)</a:t>
            </a:r>
            <a:br>
              <a:rPr lang="en-IN" sz="1600" b="1" dirty="0">
                <a:latin typeface="LM Roman 12" panose="00000500000000000000" pitchFamily="50" charset="0"/>
              </a:rPr>
            </a:br>
            <a:r>
              <a:rPr lang="en-IN" sz="1600" b="1" i="0" dirty="0" err="1">
                <a:solidFill>
                  <a:srgbClr val="000000"/>
                </a:solidFill>
                <a:effectLst/>
                <a:latin typeface="LM Roman 12" panose="00000500000000000000" pitchFamily="50" charset="0"/>
              </a:rPr>
              <a:t>x.printname</a:t>
            </a:r>
            <a:r>
              <a:rPr lang="en-IN" sz="1600" b="1" i="0" dirty="0">
                <a:solidFill>
                  <a:srgbClr val="000000"/>
                </a:solidFill>
                <a:effectLst/>
                <a:latin typeface="LM Roman 12" panose="00000500000000000000" pitchFamily="50" charset="0"/>
              </a:rPr>
              <a:t>()</a:t>
            </a:r>
          </a:p>
          <a:p>
            <a:pPr marL="457200" lvl="1" indent="0">
              <a:buNone/>
            </a:pPr>
            <a:endParaRPr lang="en-IN" sz="1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74482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510D-B865-6DA5-D39C-764BB057C9ED}"/>
              </a:ext>
            </a:extLst>
          </p:cNvPr>
          <p:cNvSpPr>
            <a:spLocks noGrp="1"/>
          </p:cNvSpPr>
          <p:nvPr>
            <p:ph type="title"/>
          </p:nvPr>
        </p:nvSpPr>
        <p:spPr/>
        <p:txBody>
          <a:bodyPr/>
          <a:lstStyle/>
          <a:p>
            <a:r>
              <a:rPr lang="en-IN" dirty="0">
                <a:solidFill>
                  <a:srgbClr val="00B0F0"/>
                </a:solidFill>
                <a:latin typeface="LM Roman 12" panose="00000500000000000000" pitchFamily="50" charset="0"/>
              </a:rPr>
              <a:t>Using Inheritance to Create New Classes</a:t>
            </a:r>
          </a:p>
        </p:txBody>
      </p:sp>
      <p:sp>
        <p:nvSpPr>
          <p:cNvPr id="7" name="Content Placeholder 6">
            <a:extLst>
              <a:ext uri="{FF2B5EF4-FFF2-40B4-BE49-F238E27FC236}">
                <a16:creationId xmlns:a16="http://schemas.microsoft.com/office/drawing/2014/main" id="{69B232E5-8F7F-6025-2B0A-B368B68A4AE6}"/>
              </a:ext>
            </a:extLst>
          </p:cNvPr>
          <p:cNvSpPr>
            <a:spLocks noGrp="1"/>
          </p:cNvSpPr>
          <p:nvPr>
            <p:ph idx="1"/>
          </p:nvPr>
        </p:nvSpPr>
        <p:spPr/>
        <p:txBody>
          <a:bodyPr>
            <a:normAutofit fontScale="92500"/>
          </a:bodyPr>
          <a:lstStyle/>
          <a:p>
            <a:pPr marL="0" indent="0">
              <a:buNone/>
            </a:pPr>
            <a:r>
              <a:rPr lang="en-IN" sz="2800" b="1" i="0" dirty="0">
                <a:solidFill>
                  <a:srgbClr val="273239"/>
                </a:solidFill>
                <a:effectLst/>
                <a:latin typeface="LM Roman 12" panose="00000500000000000000" pitchFamily="50" charset="0"/>
              </a:rPr>
              <a:t>Creating a Child Class &amp; </a:t>
            </a:r>
            <a:r>
              <a:rPr lang="en-IN" sz="2800" b="1" dirty="0">
                <a:solidFill>
                  <a:srgbClr val="273239"/>
                </a:solidFill>
                <a:latin typeface="LM Roman 12" panose="00000500000000000000" pitchFamily="50" charset="0"/>
              </a:rPr>
              <a:t>Inheriting from a Base Class/Parent class: </a:t>
            </a:r>
          </a:p>
          <a:p>
            <a:pPr marL="0" indent="0">
              <a:buNone/>
            </a:pPr>
            <a:r>
              <a:rPr lang="en-IN" sz="2800" b="1" dirty="0" err="1">
                <a:solidFill>
                  <a:srgbClr val="273239"/>
                </a:solidFill>
                <a:latin typeface="LM Roman 12" panose="00000500000000000000" pitchFamily="50" charset="0"/>
              </a:rPr>
              <a:t>Eg</a:t>
            </a:r>
            <a:r>
              <a:rPr lang="en-IN" sz="2800" b="1" dirty="0">
                <a:solidFill>
                  <a:srgbClr val="273239"/>
                </a:solidFill>
                <a:latin typeface="LM Roman 12" panose="00000500000000000000" pitchFamily="50" charset="0"/>
              </a:rPr>
              <a:t>:</a:t>
            </a:r>
          </a:p>
          <a:p>
            <a:pPr marL="0" indent="0">
              <a:buNone/>
            </a:pPr>
            <a:r>
              <a:rPr lang="en-IN" sz="2800" b="1" dirty="0">
                <a:solidFill>
                  <a:srgbClr val="273239"/>
                </a:solidFill>
                <a:latin typeface="LM Roman 12" panose="00000500000000000000" pitchFamily="50" charset="0"/>
              </a:rPr>
              <a:t>Code :							Output:</a:t>
            </a:r>
          </a:p>
          <a:p>
            <a:pPr marL="0" indent="0">
              <a:buNone/>
            </a:pPr>
            <a:r>
              <a:rPr lang="en-IN" sz="2400" b="0" i="0" dirty="0">
                <a:solidFill>
                  <a:srgbClr val="0000CD"/>
                </a:solidFill>
                <a:effectLst/>
                <a:latin typeface="LM Roman 12" panose="00000500000000000000" pitchFamily="50" charset="0"/>
              </a:rPr>
              <a:t>class</a:t>
            </a:r>
            <a:r>
              <a:rPr lang="en-IN" sz="2400" b="0" i="0" dirty="0">
                <a:solidFill>
                  <a:srgbClr val="000000"/>
                </a:solidFill>
                <a:effectLst/>
                <a:latin typeface="LM Roman 12" panose="00000500000000000000" pitchFamily="50" charset="0"/>
              </a:rPr>
              <a:t> Person:</a:t>
            </a:r>
            <a:br>
              <a:rPr lang="en-IN" sz="2400" dirty="0">
                <a:latin typeface="LM Roman 12" panose="00000500000000000000" pitchFamily="50" charset="0"/>
              </a:rPr>
            </a:br>
            <a:r>
              <a:rPr lang="en-IN" sz="2400" b="0" i="0" dirty="0">
                <a:solidFill>
                  <a:srgbClr val="000000"/>
                </a:solidFill>
                <a:effectLst/>
                <a:latin typeface="LM Roman 12" panose="00000500000000000000" pitchFamily="50" charset="0"/>
              </a:rPr>
              <a:t>  </a:t>
            </a:r>
            <a:r>
              <a:rPr lang="en-IN" sz="2400" b="0" i="0" dirty="0">
                <a:solidFill>
                  <a:srgbClr val="0000CD"/>
                </a:solidFill>
                <a:effectLst/>
                <a:latin typeface="LM Roman 12" panose="00000500000000000000" pitchFamily="50" charset="0"/>
              </a:rPr>
              <a:t>def</a:t>
            </a:r>
            <a:r>
              <a:rPr lang="en-IN" sz="2400" b="0" i="0" dirty="0">
                <a:solidFill>
                  <a:srgbClr val="000000"/>
                </a:solidFill>
                <a:effectLst/>
                <a:latin typeface="LM Roman 12" panose="00000500000000000000" pitchFamily="50" charset="0"/>
              </a:rPr>
              <a:t> __</a:t>
            </a:r>
            <a:r>
              <a:rPr lang="en-IN" sz="2400" b="0" i="0" dirty="0" err="1">
                <a:solidFill>
                  <a:srgbClr val="000000"/>
                </a:solidFill>
                <a:effectLst/>
                <a:latin typeface="LM Roman 12" panose="00000500000000000000" pitchFamily="50" charset="0"/>
              </a:rPr>
              <a:t>init</a:t>
            </a:r>
            <a:r>
              <a:rPr lang="en-IN" sz="2400" b="0" i="0" dirty="0">
                <a:solidFill>
                  <a:srgbClr val="000000"/>
                </a:solidFill>
                <a:effectLst/>
                <a:latin typeface="LM Roman 12" panose="00000500000000000000" pitchFamily="50" charset="0"/>
              </a:rPr>
              <a:t>__(self, </a:t>
            </a:r>
            <a:r>
              <a:rPr lang="en-IN" sz="2400" b="0" i="0" dirty="0" err="1">
                <a:solidFill>
                  <a:srgbClr val="000000"/>
                </a:solidFill>
                <a:effectLst/>
                <a:latin typeface="LM Roman 12" panose="00000500000000000000" pitchFamily="50" charset="0"/>
              </a:rPr>
              <a:t>fname</a:t>
            </a:r>
            <a:r>
              <a:rPr lang="en-IN" sz="2400" b="0" i="0" dirty="0">
                <a:solidFill>
                  <a:srgbClr val="000000"/>
                </a:solidFill>
                <a:effectLst/>
                <a:latin typeface="LM Roman 12" panose="00000500000000000000" pitchFamily="50" charset="0"/>
              </a:rPr>
              <a:t>, </a:t>
            </a:r>
            <a:r>
              <a:rPr lang="en-IN" sz="2400" b="0" i="0" dirty="0" err="1">
                <a:solidFill>
                  <a:srgbClr val="000000"/>
                </a:solidFill>
                <a:effectLst/>
                <a:latin typeface="LM Roman 12" panose="00000500000000000000" pitchFamily="50" charset="0"/>
              </a:rPr>
              <a:t>lname</a:t>
            </a:r>
            <a:r>
              <a:rPr lang="en-IN" sz="2400" b="0" i="0" dirty="0">
                <a:solidFill>
                  <a:srgbClr val="000000"/>
                </a:solidFill>
                <a:effectLst/>
                <a:latin typeface="LM Roman 12" panose="00000500000000000000" pitchFamily="50" charset="0"/>
              </a:rPr>
              <a:t>):</a:t>
            </a:r>
            <a:br>
              <a:rPr lang="en-IN" sz="2400" dirty="0">
                <a:latin typeface="LM Roman 12" panose="00000500000000000000" pitchFamily="50" charset="0"/>
              </a:rPr>
            </a:br>
            <a:r>
              <a:rPr lang="en-IN" sz="2400" b="0" i="0" dirty="0">
                <a:solidFill>
                  <a:srgbClr val="000000"/>
                </a:solidFill>
                <a:effectLst/>
                <a:latin typeface="LM Roman 12" panose="00000500000000000000" pitchFamily="50" charset="0"/>
              </a:rPr>
              <a:t>    </a:t>
            </a:r>
            <a:r>
              <a:rPr lang="en-IN" sz="2400" b="0" i="0" dirty="0" err="1">
                <a:solidFill>
                  <a:srgbClr val="000000"/>
                </a:solidFill>
                <a:effectLst/>
                <a:latin typeface="LM Roman 12" panose="00000500000000000000" pitchFamily="50" charset="0"/>
              </a:rPr>
              <a:t>self.firstname</a:t>
            </a:r>
            <a:r>
              <a:rPr lang="en-IN" sz="2400" b="0" i="0" dirty="0">
                <a:solidFill>
                  <a:srgbClr val="000000"/>
                </a:solidFill>
                <a:effectLst/>
                <a:latin typeface="LM Roman 12" panose="00000500000000000000" pitchFamily="50" charset="0"/>
              </a:rPr>
              <a:t> = </a:t>
            </a:r>
            <a:r>
              <a:rPr lang="en-IN" sz="2400" b="0" i="0" dirty="0" err="1">
                <a:solidFill>
                  <a:srgbClr val="000000"/>
                </a:solidFill>
                <a:effectLst/>
                <a:latin typeface="LM Roman 12" panose="00000500000000000000" pitchFamily="50" charset="0"/>
              </a:rPr>
              <a:t>fname</a:t>
            </a:r>
            <a:br>
              <a:rPr lang="en-IN" sz="2400" dirty="0">
                <a:latin typeface="LM Roman 12" panose="00000500000000000000" pitchFamily="50" charset="0"/>
              </a:rPr>
            </a:br>
            <a:r>
              <a:rPr lang="en-IN" sz="2400" b="0" i="0" dirty="0">
                <a:solidFill>
                  <a:srgbClr val="000000"/>
                </a:solidFill>
                <a:effectLst/>
                <a:latin typeface="LM Roman 12" panose="00000500000000000000" pitchFamily="50" charset="0"/>
              </a:rPr>
              <a:t>    </a:t>
            </a:r>
            <a:r>
              <a:rPr lang="en-IN" sz="2400" b="0" i="0" dirty="0" err="1">
                <a:solidFill>
                  <a:srgbClr val="000000"/>
                </a:solidFill>
                <a:effectLst/>
                <a:latin typeface="LM Roman 12" panose="00000500000000000000" pitchFamily="50" charset="0"/>
              </a:rPr>
              <a:t>self.lastname</a:t>
            </a:r>
            <a:r>
              <a:rPr lang="en-IN" sz="2400" b="0" i="0" dirty="0">
                <a:solidFill>
                  <a:srgbClr val="000000"/>
                </a:solidFill>
                <a:effectLst/>
                <a:latin typeface="LM Roman 12" panose="00000500000000000000" pitchFamily="50" charset="0"/>
              </a:rPr>
              <a:t> = </a:t>
            </a:r>
            <a:r>
              <a:rPr lang="en-IN" sz="2400" b="0" i="0" dirty="0" err="1">
                <a:solidFill>
                  <a:srgbClr val="000000"/>
                </a:solidFill>
                <a:effectLst/>
                <a:latin typeface="LM Roman 12" panose="00000500000000000000" pitchFamily="50" charset="0"/>
              </a:rPr>
              <a:t>lname</a:t>
            </a:r>
            <a:br>
              <a:rPr lang="en-IN" sz="2400" dirty="0">
                <a:latin typeface="LM Roman 12" panose="00000500000000000000" pitchFamily="50" charset="0"/>
              </a:rPr>
            </a:br>
            <a:br>
              <a:rPr lang="en-IN" sz="2400" dirty="0">
                <a:latin typeface="LM Roman 12" panose="00000500000000000000" pitchFamily="50" charset="0"/>
              </a:rPr>
            </a:br>
            <a:r>
              <a:rPr lang="en-IN" sz="2400" b="0" i="0" dirty="0">
                <a:solidFill>
                  <a:srgbClr val="000000"/>
                </a:solidFill>
                <a:effectLst/>
                <a:latin typeface="LM Roman 12" panose="00000500000000000000" pitchFamily="50" charset="0"/>
              </a:rPr>
              <a:t>  </a:t>
            </a:r>
            <a:r>
              <a:rPr lang="en-IN" sz="2400" b="0" i="0" dirty="0">
                <a:solidFill>
                  <a:srgbClr val="0000CD"/>
                </a:solidFill>
                <a:effectLst/>
                <a:latin typeface="LM Roman 12" panose="00000500000000000000" pitchFamily="50" charset="0"/>
              </a:rPr>
              <a:t>def</a:t>
            </a:r>
            <a:r>
              <a:rPr lang="en-IN" sz="2400" b="0" i="0" dirty="0">
                <a:solidFill>
                  <a:srgbClr val="000000"/>
                </a:solidFill>
                <a:effectLst/>
                <a:latin typeface="LM Roman 12" panose="00000500000000000000" pitchFamily="50" charset="0"/>
              </a:rPr>
              <a:t> </a:t>
            </a:r>
            <a:r>
              <a:rPr lang="en-IN" sz="2400" b="0" i="0" dirty="0" err="1">
                <a:solidFill>
                  <a:srgbClr val="000000"/>
                </a:solidFill>
                <a:effectLst/>
                <a:latin typeface="LM Roman 12" panose="00000500000000000000" pitchFamily="50" charset="0"/>
              </a:rPr>
              <a:t>printname</a:t>
            </a:r>
            <a:r>
              <a:rPr lang="en-IN" sz="2400" b="0" i="0" dirty="0">
                <a:solidFill>
                  <a:srgbClr val="000000"/>
                </a:solidFill>
                <a:effectLst/>
                <a:latin typeface="LM Roman 12" panose="00000500000000000000" pitchFamily="50" charset="0"/>
              </a:rPr>
              <a:t>(self):</a:t>
            </a:r>
            <a:br>
              <a:rPr lang="en-IN" sz="2400" dirty="0">
                <a:latin typeface="LM Roman 12" panose="00000500000000000000" pitchFamily="50" charset="0"/>
              </a:rPr>
            </a:br>
            <a:r>
              <a:rPr lang="en-IN" sz="2400" b="0" i="0" dirty="0">
                <a:solidFill>
                  <a:srgbClr val="000000"/>
                </a:solidFill>
                <a:effectLst/>
                <a:latin typeface="LM Roman 12" panose="00000500000000000000" pitchFamily="50" charset="0"/>
              </a:rPr>
              <a:t>    print(</a:t>
            </a:r>
            <a:r>
              <a:rPr lang="en-IN" sz="2400" b="0" i="0" dirty="0" err="1">
                <a:solidFill>
                  <a:srgbClr val="000000"/>
                </a:solidFill>
                <a:effectLst/>
                <a:latin typeface="LM Roman 12" panose="00000500000000000000" pitchFamily="50" charset="0"/>
              </a:rPr>
              <a:t>self.firstname</a:t>
            </a:r>
            <a:r>
              <a:rPr lang="en-IN" sz="2400" b="0" i="0" dirty="0">
                <a:solidFill>
                  <a:srgbClr val="000000"/>
                </a:solidFill>
                <a:effectLst/>
                <a:latin typeface="LM Roman 12" panose="00000500000000000000" pitchFamily="50" charset="0"/>
              </a:rPr>
              <a:t>, </a:t>
            </a:r>
            <a:r>
              <a:rPr lang="en-IN" sz="2400" b="0" i="0" dirty="0" err="1">
                <a:solidFill>
                  <a:srgbClr val="000000"/>
                </a:solidFill>
                <a:effectLst/>
                <a:latin typeface="LM Roman 12" panose="00000500000000000000" pitchFamily="50" charset="0"/>
              </a:rPr>
              <a:t>self.lastname</a:t>
            </a:r>
            <a:r>
              <a:rPr lang="en-IN" sz="2400" b="0" i="0" dirty="0">
                <a:solidFill>
                  <a:srgbClr val="000000"/>
                </a:solidFill>
                <a:effectLst/>
                <a:latin typeface="LM Roman 12" panose="00000500000000000000" pitchFamily="50" charset="0"/>
              </a:rPr>
              <a:t>)</a:t>
            </a:r>
            <a:br>
              <a:rPr lang="en-IN" sz="2400" dirty="0">
                <a:latin typeface="LM Roman 12" panose="00000500000000000000" pitchFamily="50" charset="0"/>
              </a:rPr>
            </a:br>
            <a:endParaRPr lang="en-IN" sz="2400" dirty="0">
              <a:latin typeface="LM Roman 12" panose="00000500000000000000" pitchFamily="50" charset="0"/>
            </a:endParaRPr>
          </a:p>
          <a:p>
            <a:pPr marL="0" indent="0">
              <a:buNone/>
            </a:pPr>
            <a:r>
              <a:rPr lang="en-IN" sz="2400" b="0" i="0" dirty="0">
                <a:solidFill>
                  <a:srgbClr val="0000CD"/>
                </a:solidFill>
                <a:effectLst/>
                <a:latin typeface="LM Roman 12" panose="00000500000000000000" pitchFamily="50" charset="0"/>
              </a:rPr>
              <a:t>class</a:t>
            </a:r>
            <a:r>
              <a:rPr lang="en-IN" sz="2400" b="0" i="0" dirty="0">
                <a:solidFill>
                  <a:srgbClr val="000000"/>
                </a:solidFill>
                <a:effectLst/>
                <a:latin typeface="LM Roman 12" panose="00000500000000000000" pitchFamily="50" charset="0"/>
              </a:rPr>
              <a:t> Student(Person):</a:t>
            </a:r>
            <a:br>
              <a:rPr lang="en-IN" sz="2400" dirty="0">
                <a:latin typeface="LM Roman 12" panose="00000500000000000000" pitchFamily="50" charset="0"/>
              </a:rPr>
            </a:br>
            <a:r>
              <a:rPr lang="en-IN" sz="2400" b="1" dirty="0">
                <a:solidFill>
                  <a:srgbClr val="273239"/>
                </a:solidFill>
                <a:latin typeface="LM Roman 12" panose="00000500000000000000" pitchFamily="50" charset="0"/>
              </a:rPr>
              <a:t> </a:t>
            </a:r>
            <a:r>
              <a:rPr lang="en-IN" sz="2400" b="0" i="0" dirty="0">
                <a:solidFill>
                  <a:srgbClr val="0000CD"/>
                </a:solidFill>
                <a:effectLst/>
                <a:latin typeface="LM Roman 12" panose="00000500000000000000" pitchFamily="50" charset="0"/>
              </a:rPr>
              <a:t>Pass</a:t>
            </a:r>
            <a:endParaRPr lang="en-IN" sz="2400" b="1" dirty="0">
              <a:solidFill>
                <a:srgbClr val="273239"/>
              </a:solidFill>
              <a:latin typeface="LM Roman 12" panose="00000500000000000000" pitchFamily="50" charset="0"/>
            </a:endParaRPr>
          </a:p>
          <a:p>
            <a:pPr marL="0" indent="0">
              <a:buNone/>
            </a:pPr>
            <a:r>
              <a:rPr lang="en-IN" sz="2400" b="1" dirty="0">
                <a:solidFill>
                  <a:srgbClr val="273239"/>
                </a:solidFill>
                <a:latin typeface="LM Roman 12" panose="00000500000000000000" pitchFamily="50" charset="0"/>
              </a:rPr>
              <a:t>x = Student("</a:t>
            </a:r>
            <a:r>
              <a:rPr lang="en-IN" sz="2400" b="1" dirty="0" err="1">
                <a:solidFill>
                  <a:srgbClr val="273239"/>
                </a:solidFill>
                <a:latin typeface="LM Roman 12" panose="00000500000000000000" pitchFamily="50" charset="0"/>
              </a:rPr>
              <a:t>Varun","Sharma</a:t>
            </a:r>
            <a:r>
              <a:rPr lang="en-IN" sz="2400" b="1" dirty="0">
                <a:solidFill>
                  <a:srgbClr val="273239"/>
                </a:solidFill>
                <a:latin typeface="LM Roman 12" panose="00000500000000000000" pitchFamily="50" charset="0"/>
              </a:rPr>
              <a:t>")</a:t>
            </a:r>
          </a:p>
          <a:p>
            <a:pPr marL="0" indent="0">
              <a:buNone/>
            </a:pPr>
            <a:r>
              <a:rPr lang="en-IN" sz="2400" b="1" dirty="0" err="1">
                <a:solidFill>
                  <a:srgbClr val="273239"/>
                </a:solidFill>
                <a:latin typeface="LM Roman 12" panose="00000500000000000000" pitchFamily="50" charset="0"/>
              </a:rPr>
              <a:t>x.printname</a:t>
            </a:r>
            <a:r>
              <a:rPr lang="en-IN" sz="2400" b="1" dirty="0">
                <a:solidFill>
                  <a:srgbClr val="273239"/>
                </a:solidFill>
                <a:latin typeface="LM Roman 12" panose="00000500000000000000" pitchFamily="50" charset="0"/>
              </a:rPr>
              <a:t>()</a:t>
            </a:r>
          </a:p>
          <a:p>
            <a:pPr marL="0" indent="0">
              <a:buNone/>
            </a:pPr>
            <a:endParaRPr lang="en-IN" b="1" dirty="0">
              <a:solidFill>
                <a:srgbClr val="273239"/>
              </a:solidFill>
              <a:latin typeface="urw-din"/>
            </a:endParaRPr>
          </a:p>
          <a:p>
            <a:pPr marL="0" indent="0">
              <a:buNone/>
            </a:pPr>
            <a:endParaRPr lang="en-IN" b="1" dirty="0">
              <a:solidFill>
                <a:srgbClr val="273239"/>
              </a:solidFill>
              <a:latin typeface="urw-din"/>
            </a:endParaRPr>
          </a:p>
          <a:p>
            <a:pPr marL="0" indent="0">
              <a:buNone/>
            </a:pPr>
            <a:endParaRPr lang="en-IN" dirty="0"/>
          </a:p>
        </p:txBody>
      </p:sp>
      <p:pic>
        <p:nvPicPr>
          <p:cNvPr id="17" name="Picture 16">
            <a:extLst>
              <a:ext uri="{FF2B5EF4-FFF2-40B4-BE49-F238E27FC236}">
                <a16:creationId xmlns:a16="http://schemas.microsoft.com/office/drawing/2014/main" id="{C725A45B-EC52-2266-077B-DBFE841AD46A}"/>
              </a:ext>
            </a:extLst>
          </p:cNvPr>
          <p:cNvPicPr>
            <a:picLocks noChangeAspect="1"/>
          </p:cNvPicPr>
          <p:nvPr/>
        </p:nvPicPr>
        <p:blipFill>
          <a:blip r:embed="rId2"/>
          <a:stretch>
            <a:fillRect/>
          </a:stretch>
        </p:blipFill>
        <p:spPr>
          <a:xfrm>
            <a:off x="9608866" y="1826022"/>
            <a:ext cx="2209800" cy="504825"/>
          </a:xfrm>
          <a:prstGeom prst="rect">
            <a:avLst/>
          </a:prstGeom>
        </p:spPr>
      </p:pic>
    </p:spTree>
    <p:extLst>
      <p:ext uri="{BB962C8B-B14F-4D97-AF65-F5344CB8AC3E}">
        <p14:creationId xmlns:p14="http://schemas.microsoft.com/office/powerpoint/2010/main" val="2738878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5A2B-48C0-FDA4-4496-41E0D86631A2}"/>
              </a:ext>
            </a:extLst>
          </p:cNvPr>
          <p:cNvSpPr>
            <a:spLocks noGrp="1"/>
          </p:cNvSpPr>
          <p:nvPr>
            <p:ph type="title"/>
          </p:nvPr>
        </p:nvSpPr>
        <p:spPr/>
        <p:txBody>
          <a:bodyPr/>
          <a:lstStyle/>
          <a:p>
            <a:r>
              <a:rPr lang="en-IN" dirty="0">
                <a:solidFill>
                  <a:srgbClr val="00B0F0"/>
                </a:solidFill>
                <a:latin typeface="LM Roman 12" panose="00000500000000000000" pitchFamily="50" charset="0"/>
              </a:rPr>
              <a:t>Using Inheritance to Create New Classes</a:t>
            </a:r>
          </a:p>
        </p:txBody>
      </p:sp>
      <p:sp>
        <p:nvSpPr>
          <p:cNvPr id="3" name="Content Placeholder 2">
            <a:extLst>
              <a:ext uri="{FF2B5EF4-FFF2-40B4-BE49-F238E27FC236}">
                <a16:creationId xmlns:a16="http://schemas.microsoft.com/office/drawing/2014/main" id="{3E291347-8782-49B2-3290-9F59A93A9897}"/>
              </a:ext>
            </a:extLst>
          </p:cNvPr>
          <p:cNvSpPr>
            <a:spLocks noGrp="1"/>
          </p:cNvSpPr>
          <p:nvPr>
            <p:ph idx="1"/>
          </p:nvPr>
        </p:nvSpPr>
        <p:spPr>
          <a:xfrm>
            <a:off x="203200" y="334851"/>
            <a:ext cx="12081164" cy="6116479"/>
          </a:xfrm>
        </p:spPr>
        <p:txBody>
          <a:bodyPr>
            <a:noAutofit/>
          </a:bodyPr>
          <a:lstStyle/>
          <a:p>
            <a:r>
              <a:rPr lang="en-IN" sz="2400" b="1" i="0" dirty="0">
                <a:solidFill>
                  <a:srgbClr val="273239"/>
                </a:solidFill>
                <a:effectLst/>
                <a:latin typeface="LM Roman 12" panose="00000500000000000000" pitchFamily="50" charset="0"/>
              </a:rPr>
              <a:t>Using the Derived[child] Class, extending a parent Class through Inheritance:</a:t>
            </a:r>
          </a:p>
          <a:p>
            <a:r>
              <a:rPr lang="en-IN" sz="2400" b="0" i="0" dirty="0">
                <a:solidFill>
                  <a:srgbClr val="222222"/>
                </a:solidFill>
                <a:effectLst/>
                <a:latin typeface="LM Roman 12" panose="00000500000000000000" pitchFamily="50" charset="0"/>
              </a:rPr>
              <a:t> </a:t>
            </a:r>
            <a:r>
              <a:rPr lang="en-IN" sz="2400" b="1" dirty="0">
                <a:solidFill>
                  <a:srgbClr val="273239"/>
                </a:solidFill>
                <a:latin typeface="LM Roman 12" panose="00000500000000000000" pitchFamily="50" charset="0"/>
              </a:rPr>
              <a:t>Extending a Derived Class method:</a:t>
            </a:r>
          </a:p>
          <a:p>
            <a:pPr marL="0" indent="0">
              <a:buNone/>
            </a:pPr>
            <a:r>
              <a:rPr lang="en-IN" sz="2400" b="1" dirty="0">
                <a:solidFill>
                  <a:srgbClr val="273239"/>
                </a:solidFill>
                <a:latin typeface="LM Roman 12" panose="00000500000000000000" pitchFamily="50" charset="0"/>
              </a:rPr>
              <a:t>Code :							       Output:</a:t>
            </a:r>
          </a:p>
          <a:p>
            <a:pPr marL="0" indent="0">
              <a:buNone/>
            </a:pPr>
            <a:r>
              <a:rPr lang="en-IN" sz="1800" b="1" dirty="0">
                <a:solidFill>
                  <a:srgbClr val="008000"/>
                </a:solidFill>
                <a:latin typeface="LM Roman 12" panose="00000500000000000000" pitchFamily="50" charset="0"/>
              </a:rPr>
              <a:t># Base class</a:t>
            </a:r>
          </a:p>
          <a:p>
            <a:pPr marL="0" indent="0">
              <a:buNone/>
            </a:pPr>
            <a:r>
              <a:rPr lang="en-IN" sz="1800" b="0" i="0" dirty="0">
                <a:solidFill>
                  <a:srgbClr val="0000CD"/>
                </a:solidFill>
                <a:effectLst/>
                <a:latin typeface="LM Roman 12" panose="00000500000000000000" pitchFamily="50" charset="0"/>
              </a:rPr>
              <a:t>class</a:t>
            </a:r>
            <a:r>
              <a:rPr lang="en-IN" sz="1800" b="1" dirty="0">
                <a:solidFill>
                  <a:srgbClr val="273239"/>
                </a:solidFill>
                <a:latin typeface="LM Roman 12" panose="00000500000000000000" pitchFamily="50" charset="0"/>
              </a:rPr>
              <a:t> Vehicle:</a:t>
            </a:r>
          </a:p>
          <a:p>
            <a:pPr marL="0" indent="0">
              <a:buNone/>
            </a:pPr>
            <a:r>
              <a:rPr lang="en-IN" sz="1800" b="1" dirty="0">
                <a:solidFill>
                  <a:srgbClr val="273239"/>
                </a:solidFill>
                <a:latin typeface="LM Roman 12" panose="00000500000000000000" pitchFamily="50" charset="0"/>
              </a:rPr>
              <a:t>    </a:t>
            </a:r>
            <a:r>
              <a:rPr lang="en-IN" sz="1800" dirty="0">
                <a:solidFill>
                  <a:srgbClr val="0000CD"/>
                </a:solidFill>
                <a:latin typeface="LM Roman 12" panose="00000500000000000000" pitchFamily="50" charset="0"/>
              </a:rPr>
              <a:t>def </a:t>
            </a:r>
            <a:r>
              <a:rPr lang="en-IN" sz="1800" b="1" dirty="0" err="1">
                <a:solidFill>
                  <a:srgbClr val="273239"/>
                </a:solidFill>
                <a:latin typeface="LM Roman 12" panose="00000500000000000000" pitchFamily="50" charset="0"/>
              </a:rPr>
              <a:t>Vehicle_info</a:t>
            </a:r>
            <a:r>
              <a:rPr lang="en-IN" sz="1800" b="1" dirty="0">
                <a:solidFill>
                  <a:srgbClr val="273239"/>
                </a:solidFill>
                <a:latin typeface="LM Roman 12" panose="00000500000000000000" pitchFamily="50" charset="0"/>
              </a:rPr>
              <a:t>(self):</a:t>
            </a:r>
          </a:p>
          <a:p>
            <a:pPr marL="0" indent="0">
              <a:buNone/>
            </a:pPr>
            <a:r>
              <a:rPr lang="en-IN" sz="1800" b="1" dirty="0">
                <a:solidFill>
                  <a:srgbClr val="273239"/>
                </a:solidFill>
                <a:latin typeface="LM Roman 12" panose="00000500000000000000" pitchFamily="50" charset="0"/>
              </a:rPr>
              <a:t>        print('Inside Vehicle </a:t>
            </a:r>
            <a:r>
              <a:rPr lang="en-IN" sz="1800" b="1" dirty="0" err="1">
                <a:solidFill>
                  <a:srgbClr val="273239"/>
                </a:solidFill>
                <a:latin typeface="LM Roman 12" panose="00000500000000000000" pitchFamily="50" charset="0"/>
              </a:rPr>
              <a:t>class'</a:t>
            </a:r>
            <a:r>
              <a:rPr lang="en-IN" sz="1800" b="1" dirty="0">
                <a:solidFill>
                  <a:srgbClr val="273239"/>
                </a:solidFill>
                <a:latin typeface="LM Roman 12" panose="00000500000000000000" pitchFamily="50" charset="0"/>
              </a:rPr>
              <a:t>)</a:t>
            </a:r>
          </a:p>
          <a:p>
            <a:pPr marL="0" indent="0">
              <a:buNone/>
            </a:pPr>
            <a:r>
              <a:rPr lang="en-IN" sz="1800" b="1" dirty="0">
                <a:solidFill>
                  <a:srgbClr val="008000"/>
                </a:solidFill>
                <a:latin typeface="LM Roman 12" panose="00000500000000000000" pitchFamily="50" charset="0"/>
              </a:rPr>
              <a:t># Child class</a:t>
            </a:r>
          </a:p>
          <a:p>
            <a:pPr marL="0" indent="0">
              <a:buNone/>
            </a:pPr>
            <a:r>
              <a:rPr lang="en-IN" sz="1800" b="0" i="0" dirty="0">
                <a:solidFill>
                  <a:srgbClr val="0000CD"/>
                </a:solidFill>
                <a:effectLst/>
                <a:latin typeface="LM Roman 12" panose="00000500000000000000" pitchFamily="50" charset="0"/>
              </a:rPr>
              <a:t>class</a:t>
            </a:r>
            <a:r>
              <a:rPr lang="en-IN" sz="1800" b="1" dirty="0">
                <a:solidFill>
                  <a:srgbClr val="273239"/>
                </a:solidFill>
                <a:latin typeface="LM Roman 12" panose="00000500000000000000" pitchFamily="50" charset="0"/>
              </a:rPr>
              <a:t> Car(Vehicle):</a:t>
            </a:r>
          </a:p>
          <a:p>
            <a:pPr marL="0" indent="0">
              <a:buNone/>
            </a:pPr>
            <a:r>
              <a:rPr lang="en-IN" sz="1800" b="1" dirty="0">
                <a:solidFill>
                  <a:srgbClr val="273239"/>
                </a:solidFill>
                <a:latin typeface="LM Roman 12" panose="00000500000000000000" pitchFamily="50" charset="0"/>
              </a:rPr>
              <a:t>    </a:t>
            </a:r>
            <a:r>
              <a:rPr lang="en-IN" sz="1800" dirty="0">
                <a:solidFill>
                  <a:srgbClr val="0000CD"/>
                </a:solidFill>
                <a:latin typeface="LM Roman 12" panose="00000500000000000000" pitchFamily="50" charset="0"/>
              </a:rPr>
              <a:t>def</a:t>
            </a:r>
            <a:r>
              <a:rPr lang="en-IN" sz="1800" b="1" dirty="0">
                <a:solidFill>
                  <a:srgbClr val="273239"/>
                </a:solidFill>
                <a:latin typeface="LM Roman 12" panose="00000500000000000000" pitchFamily="50" charset="0"/>
              </a:rPr>
              <a:t> </a:t>
            </a:r>
            <a:r>
              <a:rPr lang="en-IN" sz="1800" b="1" dirty="0" err="1">
                <a:solidFill>
                  <a:srgbClr val="273239"/>
                </a:solidFill>
                <a:latin typeface="LM Roman 12" panose="00000500000000000000" pitchFamily="50" charset="0"/>
              </a:rPr>
              <a:t>car_info</a:t>
            </a:r>
            <a:r>
              <a:rPr lang="en-IN" sz="1800" b="1" dirty="0">
                <a:solidFill>
                  <a:srgbClr val="273239"/>
                </a:solidFill>
                <a:latin typeface="LM Roman 12" panose="00000500000000000000" pitchFamily="50" charset="0"/>
              </a:rPr>
              <a:t>(self):</a:t>
            </a:r>
          </a:p>
          <a:p>
            <a:pPr marL="0" indent="0">
              <a:buNone/>
            </a:pPr>
            <a:r>
              <a:rPr lang="en-IN" sz="1800" b="1" dirty="0">
                <a:solidFill>
                  <a:srgbClr val="273239"/>
                </a:solidFill>
                <a:latin typeface="LM Roman 12" panose="00000500000000000000" pitchFamily="50" charset="0"/>
              </a:rPr>
              <a:t>        print('Inside Car </a:t>
            </a:r>
            <a:r>
              <a:rPr lang="en-IN" sz="1800" b="1" dirty="0" err="1">
                <a:solidFill>
                  <a:srgbClr val="273239"/>
                </a:solidFill>
                <a:latin typeface="LM Roman 12" panose="00000500000000000000" pitchFamily="50" charset="0"/>
              </a:rPr>
              <a:t>class'</a:t>
            </a:r>
            <a:r>
              <a:rPr lang="en-IN" sz="1800" b="1" dirty="0">
                <a:solidFill>
                  <a:srgbClr val="273239"/>
                </a:solidFill>
                <a:latin typeface="LM Roman 12" panose="00000500000000000000" pitchFamily="50" charset="0"/>
              </a:rPr>
              <a:t>)</a:t>
            </a:r>
          </a:p>
          <a:p>
            <a:pPr marL="0" indent="0">
              <a:buNone/>
            </a:pPr>
            <a:r>
              <a:rPr lang="en-IN" sz="1800" b="1" dirty="0">
                <a:solidFill>
                  <a:srgbClr val="008000"/>
                </a:solidFill>
                <a:latin typeface="LM Roman 12" panose="00000500000000000000" pitchFamily="50" charset="0"/>
              </a:rPr>
              <a:t># Create object of Car</a:t>
            </a:r>
          </a:p>
          <a:p>
            <a:pPr marL="0" indent="0">
              <a:buNone/>
            </a:pPr>
            <a:r>
              <a:rPr lang="en-IN" sz="1800" b="1" dirty="0">
                <a:solidFill>
                  <a:srgbClr val="273239"/>
                </a:solidFill>
                <a:latin typeface="LM Roman 12" panose="00000500000000000000" pitchFamily="50" charset="0"/>
              </a:rPr>
              <a:t>car = Car()</a:t>
            </a:r>
          </a:p>
          <a:p>
            <a:pPr marL="0" indent="0">
              <a:buNone/>
            </a:pPr>
            <a:r>
              <a:rPr lang="en-IN" sz="1800" b="1" dirty="0">
                <a:solidFill>
                  <a:srgbClr val="008000"/>
                </a:solidFill>
                <a:latin typeface="LM Roman 12" panose="00000500000000000000" pitchFamily="50" charset="0"/>
              </a:rPr>
              <a:t># access Vehicle's info using car object</a:t>
            </a:r>
          </a:p>
          <a:p>
            <a:pPr marL="0" indent="0">
              <a:buNone/>
            </a:pPr>
            <a:r>
              <a:rPr lang="en-IN" sz="1800" b="1" dirty="0" err="1">
                <a:solidFill>
                  <a:srgbClr val="273239"/>
                </a:solidFill>
                <a:latin typeface="LM Roman 12" panose="00000500000000000000" pitchFamily="50" charset="0"/>
              </a:rPr>
              <a:t>car.Vehicle_info</a:t>
            </a:r>
            <a:r>
              <a:rPr lang="en-IN" sz="1800" b="1" dirty="0">
                <a:solidFill>
                  <a:srgbClr val="273239"/>
                </a:solidFill>
                <a:latin typeface="LM Roman 12" panose="00000500000000000000" pitchFamily="50" charset="0"/>
              </a:rPr>
              <a:t>()</a:t>
            </a:r>
          </a:p>
          <a:p>
            <a:pPr marL="0" indent="0">
              <a:buNone/>
            </a:pPr>
            <a:r>
              <a:rPr lang="en-IN" sz="1800" b="1" dirty="0" err="1">
                <a:solidFill>
                  <a:srgbClr val="273239"/>
                </a:solidFill>
                <a:latin typeface="LM Roman 12" panose="00000500000000000000" pitchFamily="50" charset="0"/>
              </a:rPr>
              <a:t>car.car_info</a:t>
            </a:r>
            <a:r>
              <a:rPr lang="en-IN" sz="1800" b="1" dirty="0">
                <a:solidFill>
                  <a:srgbClr val="273239"/>
                </a:solidFill>
                <a:latin typeface="LM Roman 12" panose="00000500000000000000" pitchFamily="50" charset="0"/>
              </a:rPr>
              <a:t>()</a:t>
            </a:r>
          </a:p>
        </p:txBody>
      </p:sp>
      <p:pic>
        <p:nvPicPr>
          <p:cNvPr id="7" name="Picture 6">
            <a:extLst>
              <a:ext uri="{FF2B5EF4-FFF2-40B4-BE49-F238E27FC236}">
                <a16:creationId xmlns:a16="http://schemas.microsoft.com/office/drawing/2014/main" id="{DDC7D596-F1BC-CEED-E1B0-32603EC07D43}"/>
              </a:ext>
            </a:extLst>
          </p:cNvPr>
          <p:cNvPicPr>
            <a:picLocks noChangeAspect="1"/>
          </p:cNvPicPr>
          <p:nvPr/>
        </p:nvPicPr>
        <p:blipFill>
          <a:blip r:embed="rId2"/>
          <a:stretch>
            <a:fillRect/>
          </a:stretch>
        </p:blipFill>
        <p:spPr>
          <a:xfrm>
            <a:off x="7803723" y="3603973"/>
            <a:ext cx="3057525" cy="781050"/>
          </a:xfrm>
          <a:prstGeom prst="rect">
            <a:avLst/>
          </a:prstGeom>
        </p:spPr>
      </p:pic>
    </p:spTree>
    <p:extLst>
      <p:ext uri="{BB962C8B-B14F-4D97-AF65-F5344CB8AC3E}">
        <p14:creationId xmlns:p14="http://schemas.microsoft.com/office/powerpoint/2010/main" val="166459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653307" y="118044"/>
            <a:ext cx="11644086" cy="609282"/>
          </a:xfrm>
        </p:spPr>
        <p:txBody>
          <a:bodyPr/>
          <a:lstStyle/>
          <a:p>
            <a:br>
              <a:rPr lang="en-IN" dirty="0"/>
            </a:br>
            <a:r>
              <a:rPr lang="en-IN" dirty="0">
                <a:solidFill>
                  <a:srgbClr val="00B0F0"/>
                </a:solidFill>
                <a:latin typeface="LM Roman 12" panose="00000500000000000000" pitchFamily="50" charset="0"/>
              </a:rPr>
              <a:t>Polymorphism</a:t>
            </a:r>
            <a:br>
              <a:rPr lang="en-IN" dirty="0">
                <a:solidFill>
                  <a:srgbClr val="00B0F0"/>
                </a:solidFill>
                <a:latin typeface="LM Roman 12" panose="00000500000000000000" pitchFamily="50" charset="0"/>
              </a:rPr>
            </a:br>
            <a:endParaRPr lang="en-IN" dirty="0">
              <a:solidFill>
                <a:srgbClr val="00B0F0"/>
              </a:solidFill>
              <a:latin typeface="LM Roman 12" panose="00000500000000000000" pitchFamily="50" charset="0"/>
            </a:endParaRPr>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sp>
        <p:nvSpPr>
          <p:cNvPr id="4" name="Rectangle 3"/>
          <p:cNvSpPr/>
          <p:nvPr/>
        </p:nvSpPr>
        <p:spPr>
          <a:xfrm>
            <a:off x="452582" y="633517"/>
            <a:ext cx="11739418" cy="369332"/>
          </a:xfrm>
          <a:prstGeom prst="rect">
            <a:avLst/>
          </a:prstGeom>
        </p:spPr>
        <p:txBody>
          <a:bodyPr wrap="square">
            <a:spAutoFit/>
          </a:bodyPr>
          <a:lstStyle/>
          <a:p>
            <a:endParaRPr lang="en-GB" b="1" i="0" dirty="0">
              <a:solidFill>
                <a:srgbClr val="222222"/>
              </a:solidFill>
              <a:effectLst/>
              <a:latin typeface="Inter-Regular"/>
            </a:endParaRPr>
          </a:p>
        </p:txBody>
      </p:sp>
      <p:sp>
        <p:nvSpPr>
          <p:cNvPr id="6" name="Rectangle 5"/>
          <p:cNvSpPr/>
          <p:nvPr/>
        </p:nvSpPr>
        <p:spPr>
          <a:xfrm>
            <a:off x="452582" y="913100"/>
            <a:ext cx="11551722" cy="369332"/>
          </a:xfrm>
          <a:prstGeom prst="rect">
            <a:avLst/>
          </a:prstGeom>
        </p:spPr>
        <p:txBody>
          <a:bodyPr wrap="square">
            <a:spAutoFit/>
          </a:bodyPr>
          <a:lstStyle/>
          <a:p>
            <a:endParaRPr lang="en-IN" b="1" dirty="0"/>
          </a:p>
        </p:txBody>
      </p:sp>
      <p:sp>
        <p:nvSpPr>
          <p:cNvPr id="7" name="Rectangle 6"/>
          <p:cNvSpPr/>
          <p:nvPr/>
        </p:nvSpPr>
        <p:spPr>
          <a:xfrm>
            <a:off x="116280" y="1086183"/>
            <a:ext cx="12075720" cy="5401479"/>
          </a:xfrm>
          <a:prstGeom prst="rect">
            <a:avLst/>
          </a:prstGeom>
        </p:spPr>
        <p:txBody>
          <a:bodyPr wrap="square">
            <a:spAutoFit/>
          </a:bodyPr>
          <a:lstStyle/>
          <a:p>
            <a:r>
              <a:rPr lang="en-GB" sz="2300" dirty="0">
                <a:latin typeface="LM Roman 12" panose="00000500000000000000" pitchFamily="50" charset="0"/>
              </a:rPr>
              <a:t>It refers to the use of a single type entity (method, operator or object) to represent different types in different scenarios</a:t>
            </a:r>
          </a:p>
          <a:p>
            <a:endParaRPr lang="en-GB" sz="2300" b="1" dirty="0">
              <a:latin typeface="LM Roman 12" panose="00000500000000000000" pitchFamily="50" charset="0"/>
            </a:endParaRPr>
          </a:p>
          <a:p>
            <a:r>
              <a:rPr lang="en-GB" sz="2300" b="1" dirty="0">
                <a:latin typeface="LM Roman 12" panose="00000500000000000000" pitchFamily="50" charset="0"/>
              </a:rPr>
              <a:t>Example </a:t>
            </a:r>
          </a:p>
          <a:p>
            <a:endParaRPr lang="en-GB" sz="2300" b="1" dirty="0">
              <a:latin typeface="LM Roman 12" panose="00000500000000000000" pitchFamily="50" charset="0"/>
            </a:endParaRPr>
          </a:p>
          <a:p>
            <a:r>
              <a:rPr lang="en-GB" sz="2300" b="1" dirty="0">
                <a:latin typeface="LM Roman 12" panose="00000500000000000000" pitchFamily="50" charset="0"/>
              </a:rPr>
              <a:t>For integer data types, + operator is used to perform arithmetic addition operation, Similarly, for string data types, + operator is used to perform concatenation.</a:t>
            </a:r>
          </a:p>
          <a:p>
            <a:endParaRPr lang="en-GB" sz="2300" b="1" dirty="0">
              <a:latin typeface="LM Roman 12" panose="00000500000000000000" pitchFamily="50" charset="0"/>
            </a:endParaRPr>
          </a:p>
          <a:p>
            <a:r>
              <a:rPr lang="pt-BR" sz="2300" b="1" dirty="0">
                <a:latin typeface="LM Roman 12" panose="00000500000000000000" pitchFamily="50" charset="0"/>
              </a:rPr>
              <a:t>num1 = 1</a:t>
            </a:r>
          </a:p>
          <a:p>
            <a:r>
              <a:rPr lang="pt-BR" sz="2300" b="1" dirty="0">
                <a:latin typeface="LM Roman 12" panose="00000500000000000000" pitchFamily="50" charset="0"/>
              </a:rPr>
              <a:t>num2 = 2</a:t>
            </a:r>
          </a:p>
          <a:p>
            <a:r>
              <a:rPr lang="pt-BR" sz="2300" b="1" dirty="0">
                <a:latin typeface="LM Roman 12" panose="00000500000000000000" pitchFamily="50" charset="0"/>
              </a:rPr>
              <a:t>print(num1+num2)</a:t>
            </a:r>
          </a:p>
          <a:p>
            <a:endParaRPr lang="pt-BR" sz="2300" b="1" dirty="0">
              <a:latin typeface="LM Roman 12" panose="00000500000000000000" pitchFamily="50" charset="0"/>
            </a:endParaRPr>
          </a:p>
          <a:p>
            <a:r>
              <a:rPr lang="pt-BR" sz="2300" b="1" dirty="0">
                <a:latin typeface="LM Roman 12" panose="00000500000000000000" pitchFamily="50" charset="0"/>
              </a:rPr>
              <a:t>str1 = "Python"</a:t>
            </a:r>
          </a:p>
          <a:p>
            <a:r>
              <a:rPr lang="pt-BR" sz="2300" b="1" dirty="0">
                <a:latin typeface="LM Roman 12" panose="00000500000000000000" pitchFamily="50" charset="0"/>
              </a:rPr>
              <a:t>str2 = "Programming"</a:t>
            </a:r>
          </a:p>
          <a:p>
            <a:r>
              <a:rPr lang="pt-BR" sz="2300" b="1" dirty="0">
                <a:latin typeface="LM Roman 12" panose="00000500000000000000" pitchFamily="50" charset="0"/>
              </a:rPr>
              <a:t>print(“str1”+”str2”)</a:t>
            </a:r>
            <a:endParaRPr lang="en-IN" sz="2300" b="1" dirty="0">
              <a:latin typeface="LM Roman 12" panose="00000500000000000000" pitchFamily="50" charset="0"/>
            </a:endParaRPr>
          </a:p>
        </p:txBody>
      </p:sp>
    </p:spTree>
    <p:extLst>
      <p:ext uri="{BB962C8B-B14F-4D97-AF65-F5344CB8AC3E}">
        <p14:creationId xmlns:p14="http://schemas.microsoft.com/office/powerpoint/2010/main" val="2721580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627249" y="118044"/>
            <a:ext cx="11644086" cy="609282"/>
          </a:xfrm>
        </p:spPr>
        <p:txBody>
          <a:bodyPr/>
          <a:lstStyle/>
          <a:p>
            <a:br>
              <a:rPr lang="en-IN" dirty="0"/>
            </a:br>
            <a:r>
              <a:rPr lang="en-IN" dirty="0">
                <a:solidFill>
                  <a:srgbClr val="00B0F0"/>
                </a:solidFill>
                <a:latin typeface="LM Roman 12" panose="00000500000000000000" pitchFamily="50" charset="0"/>
              </a:rPr>
              <a:t>Function Polymorphism in Python</a:t>
            </a:r>
            <a:br>
              <a:rPr lang="en-IN" dirty="0"/>
            </a:br>
            <a:endParaRPr lang="en-IN" dirty="0"/>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sp>
        <p:nvSpPr>
          <p:cNvPr id="4" name="Rectangle 3"/>
          <p:cNvSpPr/>
          <p:nvPr/>
        </p:nvSpPr>
        <p:spPr>
          <a:xfrm>
            <a:off x="452582" y="633517"/>
            <a:ext cx="11739418" cy="369332"/>
          </a:xfrm>
          <a:prstGeom prst="rect">
            <a:avLst/>
          </a:prstGeom>
        </p:spPr>
        <p:txBody>
          <a:bodyPr wrap="square">
            <a:spAutoFit/>
          </a:bodyPr>
          <a:lstStyle/>
          <a:p>
            <a:endParaRPr lang="en-GB" b="1" i="0" dirty="0">
              <a:solidFill>
                <a:srgbClr val="222222"/>
              </a:solidFill>
              <a:effectLst/>
              <a:latin typeface="Inter-Regular"/>
            </a:endParaRPr>
          </a:p>
        </p:txBody>
      </p:sp>
      <p:sp>
        <p:nvSpPr>
          <p:cNvPr id="6" name="Rectangle 5"/>
          <p:cNvSpPr/>
          <p:nvPr/>
        </p:nvSpPr>
        <p:spPr>
          <a:xfrm>
            <a:off x="452582" y="913100"/>
            <a:ext cx="11551722" cy="369332"/>
          </a:xfrm>
          <a:prstGeom prst="rect">
            <a:avLst/>
          </a:prstGeom>
        </p:spPr>
        <p:txBody>
          <a:bodyPr wrap="square">
            <a:spAutoFit/>
          </a:bodyPr>
          <a:lstStyle/>
          <a:p>
            <a:endParaRPr lang="en-IN" b="1" dirty="0"/>
          </a:p>
        </p:txBody>
      </p:sp>
      <p:sp>
        <p:nvSpPr>
          <p:cNvPr id="7" name="Rectangle 6"/>
          <p:cNvSpPr/>
          <p:nvPr/>
        </p:nvSpPr>
        <p:spPr>
          <a:xfrm>
            <a:off x="264885" y="913100"/>
            <a:ext cx="11437587" cy="3170099"/>
          </a:xfrm>
          <a:prstGeom prst="rect">
            <a:avLst/>
          </a:prstGeom>
        </p:spPr>
        <p:txBody>
          <a:bodyPr wrap="square">
            <a:spAutoFit/>
          </a:bodyPr>
          <a:lstStyle/>
          <a:p>
            <a:r>
              <a:rPr lang="en-GB" sz="2000" b="1" dirty="0">
                <a:latin typeface="LM Roman 12" panose="00000500000000000000" pitchFamily="50" charset="0"/>
              </a:rPr>
              <a:t>There are some functions in Python which are compatible to run with multiple data types.</a:t>
            </a:r>
          </a:p>
          <a:p>
            <a:endParaRPr lang="en-GB" sz="2000" b="1" dirty="0">
              <a:latin typeface="LM Roman 12" panose="00000500000000000000" pitchFamily="50" charset="0"/>
            </a:endParaRPr>
          </a:p>
          <a:p>
            <a:r>
              <a:rPr lang="en-GB" sz="2000" b="1" dirty="0">
                <a:latin typeface="LM Roman 12" panose="00000500000000000000" pitchFamily="50" charset="0"/>
              </a:rPr>
              <a:t>One such function is the </a:t>
            </a:r>
            <a:r>
              <a:rPr lang="en-GB" sz="2000" b="1" dirty="0" err="1">
                <a:latin typeface="LM Roman 12" panose="00000500000000000000" pitchFamily="50" charset="0"/>
              </a:rPr>
              <a:t>len</a:t>
            </a:r>
            <a:r>
              <a:rPr lang="en-GB" sz="2000" b="1" dirty="0">
                <a:latin typeface="LM Roman 12" panose="00000500000000000000" pitchFamily="50" charset="0"/>
              </a:rPr>
              <a:t>() function. It can run with many data types in Python. Let's look at some example use cases of the function.</a:t>
            </a:r>
          </a:p>
          <a:p>
            <a:endParaRPr lang="en-GB" sz="2000" b="1" dirty="0">
              <a:latin typeface="LM Roman 12" panose="00000500000000000000" pitchFamily="50" charset="0"/>
            </a:endParaRPr>
          </a:p>
          <a:p>
            <a:r>
              <a:rPr lang="en-GB" sz="2000" b="1" dirty="0">
                <a:latin typeface="LM Roman 12" panose="00000500000000000000" pitchFamily="50" charset="0"/>
              </a:rPr>
              <a:t>Example</a:t>
            </a:r>
          </a:p>
          <a:p>
            <a:endParaRPr lang="en-GB" sz="2000" b="1" dirty="0">
              <a:latin typeface="LM Roman 12" panose="00000500000000000000" pitchFamily="50" charset="0"/>
            </a:endParaRPr>
          </a:p>
          <a:p>
            <a:r>
              <a:rPr lang="en-IN" sz="2000" b="1" dirty="0">
                <a:latin typeface="LM Roman 12" panose="00000500000000000000" pitchFamily="50" charset="0"/>
              </a:rPr>
              <a:t>print(</a:t>
            </a:r>
            <a:r>
              <a:rPr lang="en-IN" sz="2000" b="1" dirty="0" err="1">
                <a:latin typeface="LM Roman 12" panose="00000500000000000000" pitchFamily="50" charset="0"/>
              </a:rPr>
              <a:t>len</a:t>
            </a:r>
            <a:r>
              <a:rPr lang="en-IN" sz="2000" b="1" dirty="0">
                <a:latin typeface="LM Roman 12" panose="00000500000000000000" pitchFamily="50" charset="0"/>
              </a:rPr>
              <a:t>("</a:t>
            </a:r>
            <a:r>
              <a:rPr lang="en-IN" sz="2000" b="1" dirty="0" err="1">
                <a:latin typeface="LM Roman 12" panose="00000500000000000000" pitchFamily="50" charset="0"/>
              </a:rPr>
              <a:t>Programiz</a:t>
            </a:r>
            <a:r>
              <a:rPr lang="en-IN" sz="2000" b="1" dirty="0">
                <a:latin typeface="LM Roman 12" panose="00000500000000000000" pitchFamily="50" charset="0"/>
              </a:rPr>
              <a:t>"))</a:t>
            </a:r>
          </a:p>
          <a:p>
            <a:r>
              <a:rPr lang="en-IN" sz="2000" b="1" dirty="0">
                <a:latin typeface="LM Roman 12" panose="00000500000000000000" pitchFamily="50" charset="0"/>
              </a:rPr>
              <a:t>print(</a:t>
            </a:r>
            <a:r>
              <a:rPr lang="en-IN" sz="2000" b="1" dirty="0" err="1">
                <a:latin typeface="LM Roman 12" panose="00000500000000000000" pitchFamily="50" charset="0"/>
              </a:rPr>
              <a:t>len</a:t>
            </a:r>
            <a:r>
              <a:rPr lang="en-IN" sz="2000" b="1" dirty="0">
                <a:latin typeface="LM Roman 12" panose="00000500000000000000" pitchFamily="50" charset="0"/>
              </a:rPr>
              <a:t>(["Python", "Java", "C"]))</a:t>
            </a:r>
          </a:p>
          <a:p>
            <a:r>
              <a:rPr lang="en-IN" sz="2000" b="1" dirty="0">
                <a:latin typeface="LM Roman 12" panose="00000500000000000000" pitchFamily="50" charset="0"/>
              </a:rPr>
              <a:t>print(</a:t>
            </a:r>
            <a:r>
              <a:rPr lang="en-IN" sz="2000" b="1" dirty="0" err="1">
                <a:latin typeface="LM Roman 12" panose="00000500000000000000" pitchFamily="50" charset="0"/>
              </a:rPr>
              <a:t>len</a:t>
            </a:r>
            <a:r>
              <a:rPr lang="en-IN" sz="2000" b="1" dirty="0">
                <a:latin typeface="LM Roman 12" panose="00000500000000000000" pitchFamily="50" charset="0"/>
              </a:rPr>
              <a:t>({"Name": "John", "Address": "Nepal"}))</a:t>
            </a:r>
          </a:p>
        </p:txBody>
      </p:sp>
      <p:pic>
        <p:nvPicPr>
          <p:cNvPr id="5" name="Picture 4"/>
          <p:cNvPicPr>
            <a:picLocks noChangeAspect="1"/>
          </p:cNvPicPr>
          <p:nvPr/>
        </p:nvPicPr>
        <p:blipFill>
          <a:blip r:embed="rId2"/>
          <a:stretch>
            <a:fillRect/>
          </a:stretch>
        </p:blipFill>
        <p:spPr>
          <a:xfrm>
            <a:off x="5831569" y="3227864"/>
            <a:ext cx="6172735" cy="3348428"/>
          </a:xfrm>
          <a:prstGeom prst="rect">
            <a:avLst/>
          </a:prstGeom>
        </p:spPr>
      </p:pic>
    </p:spTree>
    <p:extLst>
      <p:ext uri="{BB962C8B-B14F-4D97-AF65-F5344CB8AC3E}">
        <p14:creationId xmlns:p14="http://schemas.microsoft.com/office/powerpoint/2010/main" val="146045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1055913" y="121995"/>
            <a:ext cx="9916887" cy="609282"/>
          </a:xfrm>
        </p:spPr>
        <p:txBody>
          <a:bodyPr/>
          <a:lstStyle/>
          <a:p>
            <a:br>
              <a:rPr lang="en-GB" dirty="0"/>
            </a:br>
            <a:r>
              <a:rPr lang="en-GB" dirty="0">
                <a:solidFill>
                  <a:srgbClr val="00B0F0"/>
                </a:solidFill>
                <a:latin typeface="LM Roman 12" panose="00000500000000000000" pitchFamily="50" charset="0"/>
              </a:rPr>
              <a:t>Python Classes</a:t>
            </a:r>
            <a:br>
              <a:rPr lang="en-GB" dirty="0">
                <a:latin typeface="LM Roman 12" panose="00000500000000000000" pitchFamily="50" charset="0"/>
              </a:rPr>
            </a:br>
            <a:endParaRPr lang="en-IN" dirty="0">
              <a:latin typeface="LM Roman 12" panose="00000500000000000000" pitchFamily="50" charset="0"/>
            </a:endParaRPr>
          </a:p>
        </p:txBody>
      </p:sp>
      <p:sp>
        <p:nvSpPr>
          <p:cNvPr id="5" name="TextBox 4">
            <a:extLst>
              <a:ext uri="{FF2B5EF4-FFF2-40B4-BE49-F238E27FC236}">
                <a16:creationId xmlns:a16="http://schemas.microsoft.com/office/drawing/2014/main" id="{DF78460C-1079-169C-D0C1-214E34FB8F5F}"/>
              </a:ext>
            </a:extLst>
          </p:cNvPr>
          <p:cNvSpPr txBox="1"/>
          <p:nvPr/>
        </p:nvSpPr>
        <p:spPr>
          <a:xfrm>
            <a:off x="488703" y="1012597"/>
            <a:ext cx="11353797" cy="5755422"/>
          </a:xfrm>
          <a:prstGeom prst="rect">
            <a:avLst/>
          </a:prstGeom>
          <a:noFill/>
        </p:spPr>
        <p:txBody>
          <a:bodyPr wrap="square">
            <a:spAutoFit/>
          </a:bodyPr>
          <a:lstStyle/>
          <a:p>
            <a:pPr algn="just"/>
            <a:r>
              <a:rPr lang="en-GB" sz="3200" dirty="0">
                <a:latin typeface="LM Roman 12" panose="00000500000000000000" pitchFamily="50" charset="0"/>
              </a:rPr>
              <a:t>A class is considered as a blueprint of objects. </a:t>
            </a:r>
          </a:p>
          <a:p>
            <a:pPr algn="just"/>
            <a:endParaRPr lang="en-GB" sz="3200" dirty="0">
              <a:latin typeface="LM Roman 12" panose="00000500000000000000" pitchFamily="50" charset="0"/>
            </a:endParaRPr>
          </a:p>
          <a:p>
            <a:pPr algn="just"/>
            <a:r>
              <a:rPr lang="en-GB" sz="3200" dirty="0">
                <a:latin typeface="LM Roman 12" panose="00000500000000000000" pitchFamily="50" charset="0"/>
              </a:rPr>
              <a:t>Think of the class as a sketch (blueprint) of a house.</a:t>
            </a:r>
          </a:p>
          <a:p>
            <a:pPr algn="just"/>
            <a:endParaRPr lang="en-GB" sz="3200" dirty="0">
              <a:latin typeface="LM Roman 12" panose="00000500000000000000" pitchFamily="50" charset="0"/>
            </a:endParaRPr>
          </a:p>
          <a:p>
            <a:pPr algn="just"/>
            <a:r>
              <a:rPr lang="en-GB" sz="3200" dirty="0">
                <a:latin typeface="LM Roman 12" panose="00000500000000000000" pitchFamily="50" charset="0"/>
              </a:rPr>
              <a:t>It contains all the details about the floors, doors, windows, etc. Based on these descriptions we build the house. </a:t>
            </a:r>
            <a:r>
              <a:rPr lang="en-GB" sz="3200" dirty="0">
                <a:solidFill>
                  <a:srgbClr val="990099"/>
                </a:solidFill>
                <a:latin typeface="LM Roman 12" panose="00000500000000000000" pitchFamily="50" charset="0"/>
              </a:rPr>
              <a:t>House is the object</a:t>
            </a:r>
            <a:r>
              <a:rPr lang="en-GB" sz="3200" dirty="0">
                <a:latin typeface="LM Roman 12" panose="00000500000000000000" pitchFamily="50" charset="0"/>
              </a:rPr>
              <a:t>.</a:t>
            </a:r>
          </a:p>
          <a:p>
            <a:pPr algn="just"/>
            <a:endParaRPr lang="en-GB" sz="3200" dirty="0">
              <a:latin typeface="LM Roman 12" panose="00000500000000000000" pitchFamily="50" charset="0"/>
            </a:endParaRPr>
          </a:p>
          <a:p>
            <a:pPr algn="just"/>
            <a:r>
              <a:rPr lang="en-GB" sz="3200" dirty="0">
                <a:latin typeface="LM Roman 12" panose="00000500000000000000" pitchFamily="50" charset="0"/>
              </a:rPr>
              <a:t>Since many houses can be made from the same description, same way many objects can be created  from a class</a:t>
            </a:r>
          </a:p>
          <a:p>
            <a:pPr marL="285750" indent="-285750">
              <a:buFont typeface="Calibri" panose="020F0502020204030204" pitchFamily="34" charset="0"/>
              <a:buChar char="→"/>
            </a:pP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Calibri" panose="020F0502020204030204" pitchFamily="34" charset="0"/>
              <a:buChar char="→"/>
            </a:pPr>
            <a:endParaRPr lang="en-US" sz="2400" dirty="0">
              <a:effectLst/>
              <a:ea typeface="Times New Roman" panose="02020603050405020304" pitchFamily="18" charset="0"/>
            </a:endParaRPr>
          </a:p>
        </p:txBody>
      </p:sp>
    </p:spTree>
    <p:extLst>
      <p:ext uri="{BB962C8B-B14F-4D97-AF65-F5344CB8AC3E}">
        <p14:creationId xmlns:p14="http://schemas.microsoft.com/office/powerpoint/2010/main" val="2966145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627249" y="118044"/>
            <a:ext cx="11644086" cy="609282"/>
          </a:xfrm>
        </p:spPr>
        <p:txBody>
          <a:bodyPr/>
          <a:lstStyle/>
          <a:p>
            <a:br>
              <a:rPr lang="en-IN" dirty="0"/>
            </a:br>
            <a:br>
              <a:rPr lang="en-IN" dirty="0"/>
            </a:br>
            <a:r>
              <a:rPr lang="en-IN" dirty="0">
                <a:solidFill>
                  <a:srgbClr val="00B0F0"/>
                </a:solidFill>
                <a:latin typeface="LM Roman 12" panose="00000500000000000000" pitchFamily="50" charset="0"/>
              </a:rPr>
              <a:t>Class Polymorphism in Python</a:t>
            </a:r>
            <a:br>
              <a:rPr lang="en-IN" dirty="0"/>
            </a:br>
            <a:br>
              <a:rPr lang="en-IN" dirty="0"/>
            </a:br>
            <a:endParaRPr lang="en-IN" dirty="0"/>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sp>
        <p:nvSpPr>
          <p:cNvPr id="4" name="Rectangle 3"/>
          <p:cNvSpPr/>
          <p:nvPr/>
        </p:nvSpPr>
        <p:spPr>
          <a:xfrm>
            <a:off x="452582" y="633517"/>
            <a:ext cx="11739418" cy="369332"/>
          </a:xfrm>
          <a:prstGeom prst="rect">
            <a:avLst/>
          </a:prstGeom>
        </p:spPr>
        <p:txBody>
          <a:bodyPr wrap="square">
            <a:spAutoFit/>
          </a:bodyPr>
          <a:lstStyle/>
          <a:p>
            <a:endParaRPr lang="en-GB" b="1" i="0" dirty="0">
              <a:solidFill>
                <a:srgbClr val="222222"/>
              </a:solidFill>
              <a:effectLst/>
              <a:latin typeface="Inter-Regular"/>
            </a:endParaRPr>
          </a:p>
        </p:txBody>
      </p:sp>
      <p:sp>
        <p:nvSpPr>
          <p:cNvPr id="6" name="Rectangle 5"/>
          <p:cNvSpPr/>
          <p:nvPr/>
        </p:nvSpPr>
        <p:spPr>
          <a:xfrm>
            <a:off x="452582" y="913100"/>
            <a:ext cx="11551722" cy="369332"/>
          </a:xfrm>
          <a:prstGeom prst="rect">
            <a:avLst/>
          </a:prstGeom>
        </p:spPr>
        <p:txBody>
          <a:bodyPr wrap="square">
            <a:spAutoFit/>
          </a:bodyPr>
          <a:lstStyle/>
          <a:p>
            <a:endParaRPr lang="en-IN" b="1" dirty="0"/>
          </a:p>
        </p:txBody>
      </p:sp>
      <p:sp>
        <p:nvSpPr>
          <p:cNvPr id="7" name="Rectangle 6"/>
          <p:cNvSpPr/>
          <p:nvPr/>
        </p:nvSpPr>
        <p:spPr>
          <a:xfrm>
            <a:off x="163285" y="633517"/>
            <a:ext cx="11437587" cy="2492990"/>
          </a:xfrm>
          <a:prstGeom prst="rect">
            <a:avLst/>
          </a:prstGeom>
        </p:spPr>
        <p:txBody>
          <a:bodyPr wrap="square">
            <a:spAutoFit/>
          </a:bodyPr>
          <a:lstStyle/>
          <a:p>
            <a:r>
              <a:rPr lang="en-GB" sz="2000" dirty="0">
                <a:latin typeface="LM Roman 12" panose="00000500000000000000" pitchFamily="50" charset="0"/>
              </a:rPr>
              <a:t>Polymorphism while creating class methods as Python allows different classes to have methods with the same name.</a:t>
            </a:r>
          </a:p>
          <a:p>
            <a:endParaRPr lang="en-GB" sz="2000" dirty="0">
              <a:latin typeface="LM Roman 12" panose="00000500000000000000" pitchFamily="50" charset="0"/>
            </a:endParaRPr>
          </a:p>
          <a:p>
            <a:r>
              <a:rPr lang="en-GB" sz="2000" dirty="0">
                <a:latin typeface="LM Roman 12" panose="00000500000000000000" pitchFamily="50" charset="0"/>
              </a:rPr>
              <a:t>We can then later generalize calling these methods by disregarding the object we are working with. </a:t>
            </a:r>
          </a:p>
          <a:p>
            <a:endParaRPr lang="en-GB" sz="2000" dirty="0">
              <a:latin typeface="LM Roman 12" panose="00000500000000000000" pitchFamily="50" charset="0"/>
            </a:endParaRPr>
          </a:p>
          <a:p>
            <a:r>
              <a:rPr lang="en-GB" sz="2000" dirty="0">
                <a:latin typeface="LM Roman 12" panose="00000500000000000000" pitchFamily="50" charset="0"/>
              </a:rPr>
              <a:t>Let's look at an example</a:t>
            </a:r>
          </a:p>
          <a:p>
            <a:endParaRPr lang="en-GB" dirty="0"/>
          </a:p>
          <a:p>
            <a:endParaRPr lang="en-IN" b="1" dirty="0"/>
          </a:p>
        </p:txBody>
      </p:sp>
      <p:pic>
        <p:nvPicPr>
          <p:cNvPr id="9" name="Picture 8"/>
          <p:cNvPicPr>
            <a:picLocks noChangeAspect="1"/>
          </p:cNvPicPr>
          <p:nvPr/>
        </p:nvPicPr>
        <p:blipFill>
          <a:blip r:embed="rId2"/>
          <a:stretch>
            <a:fillRect/>
          </a:stretch>
        </p:blipFill>
        <p:spPr>
          <a:xfrm>
            <a:off x="766617" y="2583397"/>
            <a:ext cx="4506521" cy="3846595"/>
          </a:xfrm>
          <a:prstGeom prst="rect">
            <a:avLst/>
          </a:prstGeom>
        </p:spPr>
      </p:pic>
      <p:sp>
        <p:nvSpPr>
          <p:cNvPr id="10" name="Rectangle 9"/>
          <p:cNvSpPr/>
          <p:nvPr/>
        </p:nvSpPr>
        <p:spPr>
          <a:xfrm>
            <a:off x="6001328" y="2092524"/>
            <a:ext cx="5284024" cy="4293483"/>
          </a:xfrm>
          <a:prstGeom prst="rect">
            <a:avLst/>
          </a:prstGeom>
        </p:spPr>
        <p:txBody>
          <a:bodyPr wrap="square">
            <a:spAutoFit/>
          </a:bodyPr>
          <a:lstStyle/>
          <a:p>
            <a:pPr marL="285750" indent="-285750">
              <a:buFont typeface="Arial" panose="020B0604020202020204" pitchFamily="34" charset="0"/>
              <a:buChar char="•"/>
            </a:pPr>
            <a:r>
              <a:rPr lang="en-IN" sz="2100" b="1" dirty="0">
                <a:latin typeface="LM Roman 12" panose="00000500000000000000" pitchFamily="50" charset="0"/>
              </a:rPr>
              <a:t>We have created two classes India and USA. </a:t>
            </a:r>
          </a:p>
          <a:p>
            <a:pPr marL="285750" indent="-285750">
              <a:buFont typeface="Arial" panose="020B0604020202020204" pitchFamily="34" charset="0"/>
              <a:buChar char="•"/>
            </a:pPr>
            <a:r>
              <a:rPr lang="en-IN" sz="2100" b="1" dirty="0">
                <a:latin typeface="LM Roman 12" panose="00000500000000000000" pitchFamily="50" charset="0"/>
              </a:rPr>
              <a:t>They share a similar structure and have the same method names capital and language.</a:t>
            </a:r>
          </a:p>
          <a:p>
            <a:pPr marL="285750" indent="-285750">
              <a:buFont typeface="Arial" panose="020B0604020202020204" pitchFamily="34" charset="0"/>
              <a:buChar char="•"/>
            </a:pPr>
            <a:r>
              <a:rPr lang="en-IN" sz="2100" b="1" dirty="0">
                <a:latin typeface="LM Roman 12" panose="00000500000000000000" pitchFamily="50" charset="0"/>
              </a:rPr>
              <a:t>However, notice that we have not created a common superclass or linked the classes together in any way. </a:t>
            </a:r>
          </a:p>
          <a:p>
            <a:pPr marL="285750" indent="-285750">
              <a:buFont typeface="Arial" panose="020B0604020202020204" pitchFamily="34" charset="0"/>
              <a:buChar char="•"/>
            </a:pPr>
            <a:r>
              <a:rPr lang="en-IN" sz="2100" b="1" dirty="0">
                <a:latin typeface="LM Roman 12" panose="00000500000000000000" pitchFamily="50" charset="0"/>
              </a:rPr>
              <a:t>Even then, we can pack these two different objects into a tuple and iterate through it using a common country variable. </a:t>
            </a:r>
          </a:p>
          <a:p>
            <a:pPr marL="285750" indent="-285750">
              <a:buFont typeface="Arial" panose="020B0604020202020204" pitchFamily="34" charset="0"/>
              <a:buChar char="•"/>
            </a:pPr>
            <a:r>
              <a:rPr lang="en-IN" sz="2100" b="1" dirty="0">
                <a:latin typeface="LM Roman 12" panose="00000500000000000000" pitchFamily="50" charset="0"/>
              </a:rPr>
              <a:t>It is possible due to polymorphism.</a:t>
            </a:r>
          </a:p>
        </p:txBody>
      </p:sp>
    </p:spTree>
    <p:extLst>
      <p:ext uri="{BB962C8B-B14F-4D97-AF65-F5344CB8AC3E}">
        <p14:creationId xmlns:p14="http://schemas.microsoft.com/office/powerpoint/2010/main" val="3763831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627249" y="118044"/>
            <a:ext cx="11644086" cy="609282"/>
          </a:xfrm>
        </p:spPr>
        <p:txBody>
          <a:bodyPr/>
          <a:lstStyle/>
          <a:p>
            <a:br>
              <a:rPr lang="en-IN" dirty="0"/>
            </a:br>
            <a:br>
              <a:rPr lang="en-IN" dirty="0"/>
            </a:br>
            <a:br>
              <a:rPr lang="en-IN" dirty="0"/>
            </a:br>
            <a:r>
              <a:rPr lang="en-IN" b="0" dirty="0">
                <a:solidFill>
                  <a:srgbClr val="00B0F0"/>
                </a:solidFill>
                <a:latin typeface="LM Roman 12" panose="00000500000000000000" pitchFamily="50" charset="0"/>
              </a:rPr>
              <a:t>Polymorphism with Inheritance</a:t>
            </a:r>
            <a:br>
              <a:rPr lang="en-IN" b="0" dirty="0"/>
            </a:br>
            <a:br>
              <a:rPr lang="en-IN" dirty="0"/>
            </a:br>
            <a:br>
              <a:rPr lang="en-IN" dirty="0"/>
            </a:br>
            <a:endParaRPr lang="en-IN" dirty="0"/>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sp>
        <p:nvSpPr>
          <p:cNvPr id="4" name="Rectangle 3"/>
          <p:cNvSpPr/>
          <p:nvPr/>
        </p:nvSpPr>
        <p:spPr>
          <a:xfrm>
            <a:off x="452582" y="633517"/>
            <a:ext cx="11739418" cy="369332"/>
          </a:xfrm>
          <a:prstGeom prst="rect">
            <a:avLst/>
          </a:prstGeom>
        </p:spPr>
        <p:txBody>
          <a:bodyPr wrap="square">
            <a:spAutoFit/>
          </a:bodyPr>
          <a:lstStyle/>
          <a:p>
            <a:endParaRPr lang="en-GB" b="1" i="0" dirty="0">
              <a:solidFill>
                <a:srgbClr val="222222"/>
              </a:solidFill>
              <a:effectLst/>
              <a:latin typeface="Inter-Regular"/>
            </a:endParaRPr>
          </a:p>
        </p:txBody>
      </p:sp>
      <p:sp>
        <p:nvSpPr>
          <p:cNvPr id="6" name="Rectangle 5"/>
          <p:cNvSpPr/>
          <p:nvPr/>
        </p:nvSpPr>
        <p:spPr>
          <a:xfrm>
            <a:off x="452582" y="913100"/>
            <a:ext cx="11551722" cy="369332"/>
          </a:xfrm>
          <a:prstGeom prst="rect">
            <a:avLst/>
          </a:prstGeom>
        </p:spPr>
        <p:txBody>
          <a:bodyPr wrap="square">
            <a:spAutoFit/>
          </a:bodyPr>
          <a:lstStyle/>
          <a:p>
            <a:endParaRPr lang="en-IN" b="1" dirty="0"/>
          </a:p>
        </p:txBody>
      </p:sp>
      <p:sp>
        <p:nvSpPr>
          <p:cNvPr id="7" name="Rectangle 6"/>
          <p:cNvSpPr/>
          <p:nvPr/>
        </p:nvSpPr>
        <p:spPr>
          <a:xfrm>
            <a:off x="163285" y="633517"/>
            <a:ext cx="11437587" cy="646331"/>
          </a:xfrm>
          <a:prstGeom prst="rect">
            <a:avLst/>
          </a:prstGeom>
        </p:spPr>
        <p:txBody>
          <a:bodyPr wrap="square">
            <a:spAutoFit/>
          </a:bodyPr>
          <a:lstStyle/>
          <a:p>
            <a:endParaRPr lang="en-GB" dirty="0"/>
          </a:p>
          <a:p>
            <a:endParaRPr lang="en-IN" b="1" dirty="0"/>
          </a:p>
        </p:txBody>
      </p:sp>
      <p:sp>
        <p:nvSpPr>
          <p:cNvPr id="5" name="Rectangle 4"/>
          <p:cNvSpPr/>
          <p:nvPr/>
        </p:nvSpPr>
        <p:spPr>
          <a:xfrm>
            <a:off x="439552" y="818183"/>
            <a:ext cx="11564751" cy="6124754"/>
          </a:xfrm>
          <a:prstGeom prst="rect">
            <a:avLst/>
          </a:prstGeom>
        </p:spPr>
        <p:txBody>
          <a:bodyPr wrap="square">
            <a:spAutoFit/>
          </a:bodyPr>
          <a:lstStyle/>
          <a:p>
            <a:r>
              <a:rPr lang="en-GB" sz="2700" b="1" dirty="0">
                <a:solidFill>
                  <a:srgbClr val="333333"/>
                </a:solidFill>
                <a:latin typeface="LM Roman 12" panose="00000500000000000000" pitchFamily="50" charset="0"/>
              </a:rPr>
              <a:t>Polymorphism allows us to define methods in Python that are the same as methods in the parent classes. </a:t>
            </a:r>
          </a:p>
          <a:p>
            <a:endParaRPr lang="en-GB" sz="2700" b="1" dirty="0">
              <a:solidFill>
                <a:srgbClr val="333333"/>
              </a:solidFill>
              <a:latin typeface="LM Roman 12" panose="00000500000000000000" pitchFamily="50" charset="0"/>
            </a:endParaRPr>
          </a:p>
          <a:p>
            <a:r>
              <a:rPr lang="en-GB" sz="2700" b="1" dirty="0">
                <a:solidFill>
                  <a:srgbClr val="333333"/>
                </a:solidFill>
                <a:latin typeface="LM Roman 12" panose="00000500000000000000" pitchFamily="50" charset="0"/>
              </a:rPr>
              <a:t>In inheritance, the methods of the parent class are passed to the child class. </a:t>
            </a:r>
          </a:p>
          <a:p>
            <a:endParaRPr lang="en-GB" sz="2700" b="1" dirty="0">
              <a:solidFill>
                <a:srgbClr val="333333"/>
              </a:solidFill>
              <a:latin typeface="LM Roman 12" panose="00000500000000000000" pitchFamily="50" charset="0"/>
            </a:endParaRPr>
          </a:p>
          <a:p>
            <a:r>
              <a:rPr lang="en-GB" sz="2700" b="1" dirty="0">
                <a:solidFill>
                  <a:srgbClr val="333333"/>
                </a:solidFill>
                <a:latin typeface="LM Roman 12" panose="00000500000000000000" pitchFamily="50" charset="0"/>
              </a:rPr>
              <a:t>It is possible to change a method that a child class has inherited from its parent class. </a:t>
            </a:r>
          </a:p>
          <a:p>
            <a:endParaRPr lang="en-GB" sz="2700" b="1" dirty="0">
              <a:solidFill>
                <a:srgbClr val="333333"/>
              </a:solidFill>
              <a:latin typeface="LM Roman 12" panose="00000500000000000000" pitchFamily="50" charset="0"/>
            </a:endParaRPr>
          </a:p>
          <a:p>
            <a:r>
              <a:rPr lang="en-GB" sz="2700" b="1" dirty="0">
                <a:solidFill>
                  <a:srgbClr val="333333"/>
                </a:solidFill>
                <a:latin typeface="LM Roman 12" panose="00000500000000000000" pitchFamily="50" charset="0"/>
              </a:rPr>
              <a:t>This is especially useful when the method that was inherited from the parent doesn't fit the child's class. </a:t>
            </a:r>
          </a:p>
          <a:p>
            <a:endParaRPr lang="en-GB" sz="2700" b="1" dirty="0">
              <a:solidFill>
                <a:srgbClr val="333333"/>
              </a:solidFill>
              <a:latin typeface="LM Roman 12" panose="00000500000000000000" pitchFamily="50" charset="0"/>
            </a:endParaRPr>
          </a:p>
          <a:p>
            <a:r>
              <a:rPr lang="en-GB" sz="2700" b="1" dirty="0">
                <a:solidFill>
                  <a:srgbClr val="333333"/>
                </a:solidFill>
                <a:latin typeface="LM Roman 12" panose="00000500000000000000" pitchFamily="50" charset="0"/>
              </a:rPr>
              <a:t>We re-implement such methods in the child classes. </a:t>
            </a:r>
            <a:r>
              <a:rPr lang="en-GB" sz="2700" b="1" dirty="0">
                <a:solidFill>
                  <a:schemeClr val="accent1"/>
                </a:solidFill>
                <a:latin typeface="LM Roman 12" panose="00000500000000000000" pitchFamily="50" charset="0"/>
              </a:rPr>
              <a:t>This is Method Overriding.</a:t>
            </a:r>
            <a:endParaRPr lang="en-IN" sz="2700" b="1" dirty="0">
              <a:solidFill>
                <a:schemeClr val="accent1"/>
              </a:solidFill>
              <a:latin typeface="LM Roman 12" panose="00000500000000000000" pitchFamily="50" charset="0"/>
            </a:endParaRPr>
          </a:p>
        </p:txBody>
      </p:sp>
    </p:spTree>
    <p:extLst>
      <p:ext uri="{BB962C8B-B14F-4D97-AF65-F5344CB8AC3E}">
        <p14:creationId xmlns:p14="http://schemas.microsoft.com/office/powerpoint/2010/main" val="1045964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627249" y="118044"/>
            <a:ext cx="11644086" cy="609282"/>
          </a:xfrm>
        </p:spPr>
        <p:txBody>
          <a:bodyPr/>
          <a:lstStyle/>
          <a:p>
            <a:br>
              <a:rPr lang="en-IN" dirty="0"/>
            </a:br>
            <a:br>
              <a:rPr lang="en-IN" dirty="0"/>
            </a:br>
            <a:br>
              <a:rPr lang="en-IN" dirty="0"/>
            </a:br>
            <a:r>
              <a:rPr lang="en-IN" b="0" dirty="0">
                <a:solidFill>
                  <a:srgbClr val="00B0F0"/>
                </a:solidFill>
                <a:latin typeface="LM Roman 12" panose="00000500000000000000" pitchFamily="50" charset="0"/>
              </a:rPr>
              <a:t>Polymorphism with Inheritance</a:t>
            </a:r>
            <a:br>
              <a:rPr lang="en-IN" b="0" dirty="0">
                <a:latin typeface="LM Roman 12" panose="00000500000000000000" pitchFamily="50" charset="0"/>
              </a:rPr>
            </a:br>
            <a:br>
              <a:rPr lang="en-IN" dirty="0">
                <a:latin typeface="LM Roman 12" panose="00000500000000000000" pitchFamily="50" charset="0"/>
              </a:rPr>
            </a:br>
            <a:br>
              <a:rPr lang="en-IN" dirty="0"/>
            </a:br>
            <a:endParaRPr lang="en-IN" dirty="0"/>
          </a:p>
        </p:txBody>
      </p:sp>
      <p:sp>
        <p:nvSpPr>
          <p:cNvPr id="3" name="Rectangle 2"/>
          <p:cNvSpPr/>
          <p:nvPr/>
        </p:nvSpPr>
        <p:spPr>
          <a:xfrm>
            <a:off x="627249" y="972372"/>
            <a:ext cx="11157527" cy="461665"/>
          </a:xfrm>
          <a:prstGeom prst="rect">
            <a:avLst/>
          </a:prstGeom>
        </p:spPr>
        <p:txBody>
          <a:bodyPr wrap="square">
            <a:spAutoFit/>
          </a:bodyPr>
          <a:lstStyle/>
          <a:p>
            <a:endParaRPr lang="en-IN" sz="2400" dirty="0"/>
          </a:p>
        </p:txBody>
      </p:sp>
      <p:sp>
        <p:nvSpPr>
          <p:cNvPr id="4" name="Rectangle 3"/>
          <p:cNvSpPr/>
          <p:nvPr/>
        </p:nvSpPr>
        <p:spPr>
          <a:xfrm>
            <a:off x="452582" y="633517"/>
            <a:ext cx="11739418" cy="369332"/>
          </a:xfrm>
          <a:prstGeom prst="rect">
            <a:avLst/>
          </a:prstGeom>
        </p:spPr>
        <p:txBody>
          <a:bodyPr wrap="square">
            <a:spAutoFit/>
          </a:bodyPr>
          <a:lstStyle/>
          <a:p>
            <a:endParaRPr lang="en-GB" b="1" i="0" dirty="0">
              <a:solidFill>
                <a:srgbClr val="222222"/>
              </a:solidFill>
              <a:effectLst/>
              <a:latin typeface="Inter-Regular"/>
            </a:endParaRPr>
          </a:p>
        </p:txBody>
      </p:sp>
      <p:sp>
        <p:nvSpPr>
          <p:cNvPr id="6" name="Rectangle 5"/>
          <p:cNvSpPr/>
          <p:nvPr/>
        </p:nvSpPr>
        <p:spPr>
          <a:xfrm>
            <a:off x="452582" y="913100"/>
            <a:ext cx="11551722" cy="369332"/>
          </a:xfrm>
          <a:prstGeom prst="rect">
            <a:avLst/>
          </a:prstGeom>
        </p:spPr>
        <p:txBody>
          <a:bodyPr wrap="square">
            <a:spAutoFit/>
          </a:bodyPr>
          <a:lstStyle/>
          <a:p>
            <a:endParaRPr lang="en-IN" b="1" dirty="0"/>
          </a:p>
        </p:txBody>
      </p:sp>
      <p:sp>
        <p:nvSpPr>
          <p:cNvPr id="7" name="Rectangle 6"/>
          <p:cNvSpPr/>
          <p:nvPr/>
        </p:nvSpPr>
        <p:spPr>
          <a:xfrm>
            <a:off x="163285" y="633517"/>
            <a:ext cx="11437587" cy="646331"/>
          </a:xfrm>
          <a:prstGeom prst="rect">
            <a:avLst/>
          </a:prstGeom>
        </p:spPr>
        <p:txBody>
          <a:bodyPr wrap="square">
            <a:spAutoFit/>
          </a:bodyPr>
          <a:lstStyle/>
          <a:p>
            <a:endParaRPr lang="en-GB" dirty="0"/>
          </a:p>
          <a:p>
            <a:endParaRPr lang="en-IN" b="1" dirty="0"/>
          </a:p>
        </p:txBody>
      </p:sp>
      <p:sp>
        <p:nvSpPr>
          <p:cNvPr id="5" name="Rectangle 4"/>
          <p:cNvSpPr/>
          <p:nvPr/>
        </p:nvSpPr>
        <p:spPr>
          <a:xfrm>
            <a:off x="439552" y="818183"/>
            <a:ext cx="11564751" cy="461665"/>
          </a:xfrm>
          <a:prstGeom prst="rect">
            <a:avLst/>
          </a:prstGeom>
        </p:spPr>
        <p:txBody>
          <a:bodyPr wrap="square">
            <a:spAutoFit/>
          </a:bodyPr>
          <a:lstStyle/>
          <a:p>
            <a:endParaRPr lang="en-IN" sz="2400" b="1" dirty="0">
              <a:solidFill>
                <a:schemeClr val="accent1"/>
              </a:solidFill>
            </a:endParaRPr>
          </a:p>
        </p:txBody>
      </p:sp>
      <p:pic>
        <p:nvPicPr>
          <p:cNvPr id="8" name="Picture 7"/>
          <p:cNvPicPr>
            <a:picLocks noChangeAspect="1"/>
          </p:cNvPicPr>
          <p:nvPr/>
        </p:nvPicPr>
        <p:blipFill>
          <a:blip r:embed="rId2"/>
          <a:stretch>
            <a:fillRect/>
          </a:stretch>
        </p:blipFill>
        <p:spPr>
          <a:xfrm>
            <a:off x="877455" y="818183"/>
            <a:ext cx="10335489" cy="5380186"/>
          </a:xfrm>
          <a:prstGeom prst="rect">
            <a:avLst/>
          </a:prstGeom>
        </p:spPr>
      </p:pic>
    </p:spTree>
    <p:extLst>
      <p:ext uri="{BB962C8B-B14F-4D97-AF65-F5344CB8AC3E}">
        <p14:creationId xmlns:p14="http://schemas.microsoft.com/office/powerpoint/2010/main" val="3853187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D9679B-44B5-B0B2-A6AE-254A5BE6359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58" y="525638"/>
            <a:ext cx="12184342" cy="5806723"/>
          </a:xfrm>
          <a:prstGeom prst="rect">
            <a:avLst/>
          </a:prstGeom>
        </p:spPr>
      </p:pic>
    </p:spTree>
    <p:extLst>
      <p:ext uri="{BB962C8B-B14F-4D97-AF65-F5344CB8AC3E}">
        <p14:creationId xmlns:p14="http://schemas.microsoft.com/office/powerpoint/2010/main" val="409040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1055913" y="121995"/>
            <a:ext cx="9916887" cy="609282"/>
          </a:xfrm>
        </p:spPr>
        <p:txBody>
          <a:bodyPr/>
          <a:lstStyle/>
          <a:p>
            <a:br>
              <a:rPr lang="en-GB" dirty="0"/>
            </a:br>
            <a:br>
              <a:rPr lang="en-GB" dirty="0"/>
            </a:br>
            <a:r>
              <a:rPr lang="en-IN" dirty="0">
                <a:solidFill>
                  <a:srgbClr val="00B0F0"/>
                </a:solidFill>
                <a:latin typeface="LM Roman 12" panose="00000500000000000000" pitchFamily="50" charset="0"/>
              </a:rPr>
              <a:t>Define Python Class</a:t>
            </a:r>
            <a:br>
              <a:rPr lang="en-IN" dirty="0">
                <a:solidFill>
                  <a:srgbClr val="00B0F0"/>
                </a:solidFill>
                <a:latin typeface="LM Roman 12" panose="00000500000000000000" pitchFamily="50" charset="0"/>
              </a:rPr>
            </a:br>
            <a:br>
              <a:rPr lang="en-GB" dirty="0">
                <a:solidFill>
                  <a:srgbClr val="00B0F0"/>
                </a:solidFill>
                <a:latin typeface="LM Roman 12" panose="00000500000000000000" pitchFamily="50" charset="0"/>
              </a:rPr>
            </a:br>
            <a:endParaRPr lang="en-IN" dirty="0">
              <a:solidFill>
                <a:srgbClr val="00B0F0"/>
              </a:solidFill>
              <a:latin typeface="LM Roman 12" panose="00000500000000000000" pitchFamily="50" charset="0"/>
            </a:endParaRPr>
          </a:p>
        </p:txBody>
      </p:sp>
      <p:sp>
        <p:nvSpPr>
          <p:cNvPr id="5" name="TextBox 4">
            <a:extLst>
              <a:ext uri="{FF2B5EF4-FFF2-40B4-BE49-F238E27FC236}">
                <a16:creationId xmlns:a16="http://schemas.microsoft.com/office/drawing/2014/main" id="{DF78460C-1079-169C-D0C1-214E34FB8F5F}"/>
              </a:ext>
            </a:extLst>
          </p:cNvPr>
          <p:cNvSpPr txBox="1"/>
          <p:nvPr/>
        </p:nvSpPr>
        <p:spPr>
          <a:xfrm>
            <a:off x="636485" y="731277"/>
            <a:ext cx="11353797" cy="5262979"/>
          </a:xfrm>
          <a:prstGeom prst="rect">
            <a:avLst/>
          </a:prstGeom>
          <a:noFill/>
        </p:spPr>
        <p:txBody>
          <a:bodyPr wrap="square">
            <a:spAutoFit/>
          </a:bodyPr>
          <a:lstStyle/>
          <a:p>
            <a:r>
              <a:rPr lang="en-GB" sz="2400" dirty="0">
                <a:latin typeface="LM Roman 12" panose="00000500000000000000" pitchFamily="50" charset="0"/>
                <a:ea typeface="Calibri" panose="020F0502020204030204" pitchFamily="34" charset="0"/>
                <a:cs typeface="Times New Roman" panose="02020603050405020304" pitchFamily="18" charset="0"/>
              </a:rPr>
              <a:t>We use the </a:t>
            </a:r>
            <a:r>
              <a:rPr lang="en-GB" sz="2400" b="1" dirty="0">
                <a:solidFill>
                  <a:srgbClr val="990099"/>
                </a:solidFill>
                <a:latin typeface="LM Roman 12" panose="00000500000000000000" pitchFamily="50" charset="0"/>
                <a:ea typeface="Calibri" panose="020F0502020204030204" pitchFamily="34" charset="0"/>
                <a:cs typeface="Times New Roman" panose="02020603050405020304" pitchFamily="18" charset="0"/>
              </a:rPr>
              <a:t>class keyword </a:t>
            </a:r>
            <a:r>
              <a:rPr lang="en-GB" sz="2400" dirty="0">
                <a:latin typeface="LM Roman 12" panose="00000500000000000000" pitchFamily="50" charset="0"/>
                <a:ea typeface="Calibri" panose="020F0502020204030204" pitchFamily="34" charset="0"/>
                <a:cs typeface="Times New Roman" panose="02020603050405020304" pitchFamily="18" charset="0"/>
              </a:rPr>
              <a:t>to create a class in Python. For example,</a:t>
            </a:r>
          </a:p>
          <a:p>
            <a:endParaRPr lang="en-GB" sz="2400" dirty="0">
              <a:latin typeface="LM Roman 12" panose="00000500000000000000" pitchFamily="50" charset="0"/>
              <a:ea typeface="Calibri" panose="020F0502020204030204" pitchFamily="34" charset="0"/>
              <a:cs typeface="Times New Roman" panose="02020603050405020304" pitchFamily="18" charset="0"/>
            </a:endParaRPr>
          </a:p>
          <a:p>
            <a:r>
              <a:rPr lang="en-GB" sz="2400" dirty="0">
                <a:latin typeface="LM Roman 12" panose="00000500000000000000" pitchFamily="50" charset="0"/>
                <a:ea typeface="Calibri" panose="020F0502020204030204" pitchFamily="34" charset="0"/>
                <a:cs typeface="Times New Roman" panose="02020603050405020304" pitchFamily="18" charset="0"/>
              </a:rPr>
              <a:t>class ClassName:</a:t>
            </a:r>
          </a:p>
          <a:p>
            <a:r>
              <a:rPr lang="en-GB" sz="2400" dirty="0">
                <a:latin typeface="LM Roman 12" panose="00000500000000000000" pitchFamily="50" charset="0"/>
                <a:ea typeface="Calibri" panose="020F0502020204030204" pitchFamily="34" charset="0"/>
                <a:cs typeface="Times New Roman" panose="02020603050405020304" pitchFamily="18" charset="0"/>
              </a:rPr>
              <a:t>    # class definition </a:t>
            </a:r>
          </a:p>
          <a:p>
            <a:r>
              <a:rPr lang="en-GB" sz="2400" dirty="0">
                <a:latin typeface="LM Roman 12" panose="00000500000000000000" pitchFamily="50" charset="0"/>
                <a:ea typeface="Calibri" panose="020F0502020204030204" pitchFamily="34" charset="0"/>
                <a:cs typeface="Times New Roman" panose="02020603050405020304" pitchFamily="18" charset="0"/>
              </a:rPr>
              <a:t>Here, we have created a class named </a:t>
            </a:r>
            <a:r>
              <a:rPr lang="en-GB" sz="2400" b="1" dirty="0">
                <a:solidFill>
                  <a:srgbClr val="990099"/>
                </a:solidFill>
                <a:latin typeface="LM Roman 12" panose="00000500000000000000" pitchFamily="50" charset="0"/>
                <a:ea typeface="Calibri" panose="020F0502020204030204" pitchFamily="34" charset="0"/>
                <a:cs typeface="Times New Roman" panose="02020603050405020304" pitchFamily="18" charset="0"/>
              </a:rPr>
              <a:t>ClassName</a:t>
            </a:r>
            <a:r>
              <a:rPr lang="en-GB" sz="2400" b="1" dirty="0">
                <a:latin typeface="LM Roman 12" panose="00000500000000000000" pitchFamily="50" charset="0"/>
                <a:ea typeface="Calibri" panose="020F0502020204030204" pitchFamily="34" charset="0"/>
                <a:cs typeface="Times New Roman" panose="02020603050405020304" pitchFamily="18" charset="0"/>
              </a:rPr>
              <a:t>.</a:t>
            </a:r>
            <a:endParaRPr lang="en-IN" sz="2400" b="1" dirty="0">
              <a:latin typeface="LM Roman 12" panose="00000500000000000000" pitchFamily="50" charset="0"/>
              <a:ea typeface="Calibri" panose="020F0502020204030204" pitchFamily="34" charset="0"/>
              <a:cs typeface="Times New Roman" panose="02020603050405020304" pitchFamily="18" charset="0"/>
            </a:endParaRPr>
          </a:p>
          <a:p>
            <a:pPr marL="285750" indent="-285750">
              <a:buFont typeface="Calibri" panose="020F0502020204030204" pitchFamily="34" charset="0"/>
              <a:buChar char="→"/>
            </a:pPr>
            <a:r>
              <a:rPr lang="en-GB" sz="2400" dirty="0">
                <a:latin typeface="LM Roman 12" panose="00000500000000000000" pitchFamily="50" charset="0"/>
                <a:ea typeface="Times New Roman" panose="02020603050405020304" pitchFamily="18" charset="0"/>
              </a:rPr>
              <a:t>Let's see an example,</a:t>
            </a:r>
          </a:p>
          <a:p>
            <a:pPr marL="285750" indent="-285750">
              <a:buFont typeface="Calibri" panose="020F0502020204030204" pitchFamily="34" charset="0"/>
              <a:buChar char="→"/>
            </a:pPr>
            <a:r>
              <a:rPr lang="en-GB" sz="2400" b="1" dirty="0">
                <a:solidFill>
                  <a:srgbClr val="990033"/>
                </a:solidFill>
                <a:latin typeface="LM Roman 12" panose="00000500000000000000" pitchFamily="50" charset="0"/>
                <a:ea typeface="Times New Roman" panose="02020603050405020304" pitchFamily="18" charset="0"/>
              </a:rPr>
              <a:t>class Bike:</a:t>
            </a:r>
          </a:p>
          <a:p>
            <a:r>
              <a:rPr lang="en-GB" sz="2400" b="1" dirty="0">
                <a:solidFill>
                  <a:srgbClr val="990033"/>
                </a:solidFill>
                <a:latin typeface="LM Roman 12" panose="00000500000000000000" pitchFamily="50" charset="0"/>
                <a:ea typeface="Times New Roman" panose="02020603050405020304" pitchFamily="18" charset="0"/>
              </a:rPr>
              <a:t>	name = ""</a:t>
            </a:r>
          </a:p>
          <a:p>
            <a:r>
              <a:rPr lang="en-GB" sz="2400" b="1" dirty="0">
                <a:solidFill>
                  <a:srgbClr val="990033"/>
                </a:solidFill>
                <a:latin typeface="LM Roman 12" panose="00000500000000000000" pitchFamily="50" charset="0"/>
                <a:ea typeface="Times New Roman" panose="02020603050405020304" pitchFamily="18" charset="0"/>
              </a:rPr>
              <a:t>	gear = 0</a:t>
            </a:r>
          </a:p>
          <a:p>
            <a:pPr marL="285750" indent="-285750">
              <a:buFont typeface="Calibri" panose="020F0502020204030204" pitchFamily="34" charset="0"/>
              <a:buChar char="→"/>
            </a:pPr>
            <a:r>
              <a:rPr lang="en-GB" sz="2400" b="1" dirty="0">
                <a:latin typeface="LM Roman 12" panose="00000500000000000000" pitchFamily="50" charset="0"/>
                <a:ea typeface="Times New Roman" panose="02020603050405020304" pitchFamily="18" charset="0"/>
              </a:rPr>
              <a:t>Here,</a:t>
            </a:r>
          </a:p>
          <a:p>
            <a:pPr marL="285750" indent="-285750">
              <a:buFont typeface="Calibri" panose="020F0502020204030204" pitchFamily="34" charset="0"/>
              <a:buChar char="→"/>
            </a:pPr>
            <a:r>
              <a:rPr lang="en-GB" sz="2400" b="1" dirty="0">
                <a:latin typeface="LM Roman 12" panose="00000500000000000000" pitchFamily="50" charset="0"/>
                <a:ea typeface="Times New Roman" panose="02020603050405020304" pitchFamily="18" charset="0"/>
              </a:rPr>
              <a:t>Bike</a:t>
            </a:r>
            <a:r>
              <a:rPr lang="en-GB" sz="2400" dirty="0">
                <a:latin typeface="LM Roman 12" panose="00000500000000000000" pitchFamily="50" charset="0"/>
                <a:ea typeface="Times New Roman" panose="02020603050405020304" pitchFamily="18" charset="0"/>
              </a:rPr>
              <a:t> - the name of the class</a:t>
            </a:r>
          </a:p>
          <a:p>
            <a:pPr marL="285750" indent="-285750">
              <a:buFont typeface="Calibri" panose="020F0502020204030204" pitchFamily="34" charset="0"/>
              <a:buChar char="→"/>
            </a:pPr>
            <a:r>
              <a:rPr lang="en-GB" sz="2400" b="1" dirty="0">
                <a:latin typeface="LM Roman 12" panose="00000500000000000000" pitchFamily="50" charset="0"/>
                <a:ea typeface="Times New Roman" panose="02020603050405020304" pitchFamily="18" charset="0"/>
              </a:rPr>
              <a:t>name/gear</a:t>
            </a:r>
            <a:r>
              <a:rPr lang="en-GB" sz="2400" dirty="0">
                <a:latin typeface="LM Roman 12" panose="00000500000000000000" pitchFamily="50" charset="0"/>
                <a:ea typeface="Times New Roman" panose="02020603050405020304" pitchFamily="18" charset="0"/>
              </a:rPr>
              <a:t> - variables inside the class with default values "" and 0 respectively.</a:t>
            </a:r>
          </a:p>
          <a:p>
            <a:endParaRPr lang="en-GB" sz="2400" dirty="0">
              <a:latin typeface="LM Roman 12" panose="00000500000000000000" pitchFamily="50" charset="0"/>
              <a:ea typeface="Times New Roman" panose="02020603050405020304" pitchFamily="18" charset="0"/>
            </a:endParaRPr>
          </a:p>
          <a:p>
            <a:pPr marL="285750" indent="-285750">
              <a:buFont typeface="Calibri" panose="020F0502020204030204" pitchFamily="34" charset="0"/>
              <a:buChar char="→"/>
            </a:pPr>
            <a:r>
              <a:rPr lang="en-GB" sz="2400" b="1" i="1" dirty="0">
                <a:latin typeface="LM Roman 12" panose="00000500000000000000" pitchFamily="50" charset="0"/>
                <a:ea typeface="Times New Roman" panose="02020603050405020304" pitchFamily="18" charset="0"/>
              </a:rPr>
              <a:t>Note: The variables inside a class are called attributes</a:t>
            </a:r>
            <a:r>
              <a:rPr lang="en-GB" sz="2400" i="1" dirty="0">
                <a:latin typeface="LM Roman 12" panose="00000500000000000000" pitchFamily="50" charset="0"/>
                <a:ea typeface="Times New Roman" panose="02020603050405020304" pitchFamily="18" charset="0"/>
              </a:rPr>
              <a:t>.</a:t>
            </a:r>
            <a:endParaRPr lang="en-US" sz="2400" i="1" dirty="0">
              <a:effectLst/>
              <a:latin typeface="LM Roman 12" panose="00000500000000000000" pitchFamily="50" charset="0"/>
              <a:ea typeface="Times New Roman" panose="02020603050405020304" pitchFamily="18" charset="0"/>
            </a:endParaRPr>
          </a:p>
        </p:txBody>
      </p:sp>
    </p:spTree>
    <p:extLst>
      <p:ext uri="{BB962C8B-B14F-4D97-AF65-F5344CB8AC3E}">
        <p14:creationId xmlns:p14="http://schemas.microsoft.com/office/powerpoint/2010/main" val="126211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1102096" y="120073"/>
            <a:ext cx="9916887" cy="609282"/>
          </a:xfrm>
        </p:spPr>
        <p:txBody>
          <a:bodyPr/>
          <a:lstStyle/>
          <a:p>
            <a:br>
              <a:rPr lang="en-GB" dirty="0"/>
            </a:br>
            <a:br>
              <a:rPr lang="en-GB" dirty="0"/>
            </a:br>
            <a:br>
              <a:rPr lang="en-GB" dirty="0"/>
            </a:br>
            <a:r>
              <a:rPr lang="en-IN" sz="3200" dirty="0">
                <a:solidFill>
                  <a:srgbClr val="00B0F0"/>
                </a:solidFill>
                <a:latin typeface="LM Roman 12" panose="00000500000000000000" pitchFamily="50" charset="0"/>
              </a:rPr>
              <a:t>Python Objects and Instantiation of the Objects</a:t>
            </a:r>
            <a:br>
              <a:rPr lang="en-IN" dirty="0">
                <a:latin typeface="LM Roman 12" panose="00000500000000000000" pitchFamily="50" charset="0"/>
              </a:rPr>
            </a:br>
            <a:br>
              <a:rPr lang="en-IN" dirty="0">
                <a:solidFill>
                  <a:srgbClr val="00B0F0"/>
                </a:solidFill>
                <a:latin typeface="LM Roman 12" panose="00000500000000000000" pitchFamily="50" charset="0"/>
              </a:rPr>
            </a:br>
            <a:br>
              <a:rPr lang="en-GB" dirty="0">
                <a:solidFill>
                  <a:srgbClr val="00B0F0"/>
                </a:solidFill>
              </a:rPr>
            </a:br>
            <a:endParaRPr lang="en-IN" dirty="0">
              <a:solidFill>
                <a:srgbClr val="00B0F0"/>
              </a:solidFill>
            </a:endParaRPr>
          </a:p>
        </p:txBody>
      </p:sp>
      <p:sp>
        <p:nvSpPr>
          <p:cNvPr id="5" name="TextBox 4">
            <a:extLst>
              <a:ext uri="{FF2B5EF4-FFF2-40B4-BE49-F238E27FC236}">
                <a16:creationId xmlns:a16="http://schemas.microsoft.com/office/drawing/2014/main" id="{DF78460C-1079-169C-D0C1-214E34FB8F5F}"/>
              </a:ext>
            </a:extLst>
          </p:cNvPr>
          <p:cNvSpPr txBox="1"/>
          <p:nvPr/>
        </p:nvSpPr>
        <p:spPr>
          <a:xfrm>
            <a:off x="753761" y="622160"/>
            <a:ext cx="11353797" cy="6063198"/>
          </a:xfrm>
          <a:prstGeom prst="rect">
            <a:avLst/>
          </a:prstGeom>
          <a:noFill/>
        </p:spPr>
        <p:txBody>
          <a:bodyPr wrap="square">
            <a:spAutoFit/>
          </a:bodyPr>
          <a:lstStyle/>
          <a:p>
            <a:r>
              <a:rPr lang="en-GB" sz="2400" b="1" dirty="0">
                <a:solidFill>
                  <a:srgbClr val="990099"/>
                </a:solidFill>
                <a:latin typeface="LM Roman 12" panose="00000500000000000000" pitchFamily="50" charset="0"/>
                <a:ea typeface="Times New Roman" panose="02020603050405020304" pitchFamily="18" charset="0"/>
              </a:rPr>
              <a:t>An object is called an instance of a class</a:t>
            </a:r>
            <a:r>
              <a:rPr lang="en-GB" sz="2400" b="1" dirty="0">
                <a:latin typeface="LM Roman 12" panose="00000500000000000000" pitchFamily="50" charset="0"/>
                <a:ea typeface="Times New Roman" panose="02020603050405020304" pitchFamily="18" charset="0"/>
              </a:rPr>
              <a:t>. </a:t>
            </a:r>
          </a:p>
          <a:p>
            <a:endParaRPr lang="en-GB" sz="2400" dirty="0">
              <a:latin typeface="LM Roman 12" panose="00000500000000000000" pitchFamily="50" charset="0"/>
              <a:ea typeface="Times New Roman" panose="02020603050405020304" pitchFamily="18" charset="0"/>
            </a:endParaRPr>
          </a:p>
          <a:p>
            <a:r>
              <a:rPr lang="en-GB" sz="2400" dirty="0">
                <a:latin typeface="LM Roman 12" panose="00000500000000000000" pitchFamily="50" charset="0"/>
                <a:ea typeface="Times New Roman" panose="02020603050405020304" pitchFamily="18" charset="0"/>
              </a:rPr>
              <a:t>For example, suppose Bike is a class then we can create objects like bike1, bike2, </a:t>
            </a:r>
            <a:r>
              <a:rPr lang="en-GB" sz="2400" dirty="0" err="1">
                <a:latin typeface="LM Roman 12" panose="00000500000000000000" pitchFamily="50" charset="0"/>
                <a:ea typeface="Times New Roman" panose="02020603050405020304" pitchFamily="18" charset="0"/>
              </a:rPr>
              <a:t>etc</a:t>
            </a:r>
            <a:r>
              <a:rPr lang="en-GB" sz="2400" dirty="0">
                <a:latin typeface="LM Roman 12" panose="00000500000000000000" pitchFamily="50" charset="0"/>
                <a:ea typeface="Times New Roman" panose="02020603050405020304" pitchFamily="18" charset="0"/>
              </a:rPr>
              <a:t> from the class.</a:t>
            </a:r>
          </a:p>
          <a:p>
            <a:pPr algn="ctr"/>
            <a:r>
              <a:rPr lang="en-GB" sz="2400" b="1" i="1" dirty="0">
                <a:solidFill>
                  <a:srgbClr val="990099"/>
                </a:solidFill>
                <a:latin typeface="LM Roman 12" panose="00000500000000000000" pitchFamily="50" charset="0"/>
                <a:ea typeface="Times New Roman" panose="02020603050405020304" pitchFamily="18" charset="0"/>
              </a:rPr>
              <a:t>Here's the syntax for </a:t>
            </a:r>
            <a:r>
              <a:rPr lang="en-IN" sz="2400" b="1" i="1" dirty="0">
                <a:solidFill>
                  <a:srgbClr val="990099"/>
                </a:solidFill>
                <a:latin typeface="LM Roman 12" panose="00000500000000000000" pitchFamily="50" charset="0"/>
                <a:ea typeface="Times New Roman" panose="02020603050405020304" pitchFamily="18" charset="0"/>
              </a:rPr>
              <a:t>object instantiation</a:t>
            </a:r>
          </a:p>
          <a:p>
            <a:pPr algn="ctr"/>
            <a:endParaRPr lang="en-GB" sz="2400" b="1" i="1" dirty="0">
              <a:solidFill>
                <a:srgbClr val="990099"/>
              </a:solidFill>
              <a:latin typeface="LM Roman 12" panose="00000500000000000000" pitchFamily="50" charset="0"/>
              <a:ea typeface="Times New Roman" panose="02020603050405020304" pitchFamily="18" charset="0"/>
            </a:endParaRPr>
          </a:p>
          <a:p>
            <a:r>
              <a:rPr lang="en-GB" sz="2400" b="1" dirty="0">
                <a:latin typeface="LM Roman 12" panose="00000500000000000000" pitchFamily="50" charset="0"/>
                <a:ea typeface="Times New Roman" panose="02020603050405020304" pitchFamily="18" charset="0"/>
              </a:rPr>
              <a:t>objectName = ClassName()</a:t>
            </a:r>
          </a:p>
          <a:p>
            <a:endParaRPr lang="en-GB" sz="2400" b="1" dirty="0">
              <a:latin typeface="LM Roman 12" panose="00000500000000000000" pitchFamily="50" charset="0"/>
              <a:ea typeface="Times New Roman" panose="02020603050405020304" pitchFamily="18" charset="0"/>
            </a:endParaRPr>
          </a:p>
          <a:p>
            <a:r>
              <a:rPr lang="en-GB" sz="2000" b="1" dirty="0">
                <a:latin typeface="LM Roman 12" panose="00000500000000000000" pitchFamily="50" charset="0"/>
                <a:ea typeface="Times New Roman" panose="02020603050405020304" pitchFamily="18" charset="0"/>
              </a:rPr>
              <a:t>Let's see an example,</a:t>
            </a:r>
          </a:p>
          <a:p>
            <a:r>
              <a:rPr lang="en-GB" sz="2200" b="1" dirty="0">
                <a:latin typeface="LM Roman 12" panose="00000500000000000000" pitchFamily="50" charset="0"/>
                <a:ea typeface="Times New Roman" panose="02020603050405020304" pitchFamily="18" charset="0"/>
              </a:rPr>
              <a:t># create class</a:t>
            </a:r>
          </a:p>
          <a:p>
            <a:r>
              <a:rPr lang="en-GB" sz="2200" b="1" dirty="0">
                <a:solidFill>
                  <a:srgbClr val="FF0000"/>
                </a:solidFill>
                <a:latin typeface="LM Roman 12" panose="00000500000000000000" pitchFamily="50" charset="0"/>
                <a:ea typeface="Times New Roman" panose="02020603050405020304" pitchFamily="18" charset="0"/>
              </a:rPr>
              <a:t>class Bike:</a:t>
            </a:r>
          </a:p>
          <a:p>
            <a:r>
              <a:rPr lang="en-GB" sz="2200" b="1" dirty="0">
                <a:solidFill>
                  <a:srgbClr val="FF0000"/>
                </a:solidFill>
                <a:latin typeface="LM Roman 12" panose="00000500000000000000" pitchFamily="50" charset="0"/>
                <a:ea typeface="Times New Roman" panose="02020603050405020304" pitchFamily="18" charset="0"/>
              </a:rPr>
              <a:t>    name = ""</a:t>
            </a:r>
          </a:p>
          <a:p>
            <a:r>
              <a:rPr lang="en-GB" sz="2200" b="1" dirty="0">
                <a:solidFill>
                  <a:srgbClr val="FF0000"/>
                </a:solidFill>
                <a:latin typeface="LM Roman 12" panose="00000500000000000000" pitchFamily="50" charset="0"/>
                <a:ea typeface="Times New Roman" panose="02020603050405020304" pitchFamily="18" charset="0"/>
              </a:rPr>
              <a:t>    gear = 0</a:t>
            </a:r>
          </a:p>
          <a:p>
            <a:r>
              <a:rPr lang="en-GB" sz="2200" b="1" dirty="0">
                <a:latin typeface="LM Roman 12" panose="00000500000000000000" pitchFamily="50" charset="0"/>
                <a:ea typeface="Times New Roman" panose="02020603050405020304" pitchFamily="18" charset="0"/>
              </a:rPr>
              <a:t># Instate the  objects of class</a:t>
            </a:r>
          </a:p>
          <a:p>
            <a:r>
              <a:rPr lang="en-GB" sz="2200" b="1" dirty="0">
                <a:solidFill>
                  <a:srgbClr val="FF0000"/>
                </a:solidFill>
                <a:latin typeface="LM Roman 12" panose="00000500000000000000" pitchFamily="50" charset="0"/>
                <a:ea typeface="Times New Roman" panose="02020603050405020304" pitchFamily="18" charset="0"/>
              </a:rPr>
              <a:t>bike1 = Bike()</a:t>
            </a:r>
          </a:p>
          <a:p>
            <a:r>
              <a:rPr lang="en-GB" sz="2200" b="1" dirty="0">
                <a:solidFill>
                  <a:srgbClr val="FF0000"/>
                </a:solidFill>
                <a:latin typeface="LM Roman 12" panose="00000500000000000000" pitchFamily="50" charset="0"/>
                <a:ea typeface="Times New Roman" panose="02020603050405020304" pitchFamily="18" charset="0"/>
              </a:rPr>
              <a:t>Here, bike1 is the object of the class. Now, we can use this object to access the class attributes.</a:t>
            </a:r>
            <a:endParaRPr lang="en-US" sz="2200" b="1" dirty="0">
              <a:solidFill>
                <a:srgbClr val="FF0000"/>
              </a:solidFill>
              <a:effectLst/>
              <a:latin typeface="LM Roman 12" panose="00000500000000000000" pitchFamily="50" charset="0"/>
              <a:ea typeface="Times New Roman" panose="02020603050405020304" pitchFamily="18" charset="0"/>
            </a:endParaRPr>
          </a:p>
        </p:txBody>
      </p:sp>
    </p:spTree>
    <p:extLst>
      <p:ext uri="{BB962C8B-B14F-4D97-AF65-F5344CB8AC3E}">
        <p14:creationId xmlns:p14="http://schemas.microsoft.com/office/powerpoint/2010/main" val="301330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1111333" y="193964"/>
            <a:ext cx="9916887" cy="609282"/>
          </a:xfrm>
        </p:spPr>
        <p:txBody>
          <a:bodyPr/>
          <a:lstStyle/>
          <a:p>
            <a:br>
              <a:rPr lang="en-GB" dirty="0"/>
            </a:br>
            <a:br>
              <a:rPr lang="en-GB" dirty="0"/>
            </a:br>
            <a:br>
              <a:rPr lang="en-GB" dirty="0"/>
            </a:br>
            <a:r>
              <a:rPr lang="en-GB" dirty="0">
                <a:solidFill>
                  <a:srgbClr val="00B0F0"/>
                </a:solidFill>
                <a:latin typeface="LM Roman 12" panose="00000500000000000000" pitchFamily="50" charset="0"/>
              </a:rPr>
              <a:t>Create Multiple Objects of Python Class</a:t>
            </a:r>
            <a:br>
              <a:rPr lang="en-GB" dirty="0">
                <a:latin typeface="LM Roman 12" panose="00000500000000000000" pitchFamily="50" charset="0"/>
              </a:rPr>
            </a:br>
            <a:br>
              <a:rPr lang="en-IN" dirty="0">
                <a:latin typeface="LM Roman 12" panose="00000500000000000000" pitchFamily="50" charset="0"/>
              </a:rPr>
            </a:br>
            <a:br>
              <a:rPr lang="en-IN" dirty="0">
                <a:solidFill>
                  <a:srgbClr val="00B0F0"/>
                </a:solidFill>
              </a:rPr>
            </a:br>
            <a:br>
              <a:rPr lang="en-GB" dirty="0">
                <a:solidFill>
                  <a:srgbClr val="00B0F0"/>
                </a:solidFill>
              </a:rPr>
            </a:br>
            <a:endParaRPr lang="en-IN" dirty="0">
              <a:solidFill>
                <a:srgbClr val="00B0F0"/>
              </a:solidFill>
            </a:endParaRPr>
          </a:p>
        </p:txBody>
      </p:sp>
      <p:sp>
        <p:nvSpPr>
          <p:cNvPr id="5" name="TextBox 4">
            <a:extLst>
              <a:ext uri="{FF2B5EF4-FFF2-40B4-BE49-F238E27FC236}">
                <a16:creationId xmlns:a16="http://schemas.microsoft.com/office/drawing/2014/main" id="{DF78460C-1079-169C-D0C1-214E34FB8F5F}"/>
              </a:ext>
            </a:extLst>
          </p:cNvPr>
          <p:cNvSpPr txBox="1"/>
          <p:nvPr/>
        </p:nvSpPr>
        <p:spPr>
          <a:xfrm>
            <a:off x="637215" y="305068"/>
            <a:ext cx="11353797" cy="6247864"/>
          </a:xfrm>
          <a:prstGeom prst="rect">
            <a:avLst/>
          </a:prstGeom>
          <a:noFill/>
        </p:spPr>
        <p:txBody>
          <a:bodyPr wrap="square">
            <a:spAutoFit/>
          </a:bodyPr>
          <a:lstStyle/>
          <a:p>
            <a:pPr algn="ctr"/>
            <a:r>
              <a:rPr lang="en-GB" sz="2000" b="1" dirty="0">
                <a:solidFill>
                  <a:srgbClr val="FF0000"/>
                </a:solidFill>
                <a:latin typeface="LM Roman 12" panose="00000500000000000000" pitchFamily="50" charset="0"/>
                <a:ea typeface="Times New Roman" panose="02020603050405020304" pitchFamily="18" charset="0"/>
              </a:rPr>
              <a:t>We can also create multiple objects from a single class. </a:t>
            </a:r>
          </a:p>
          <a:p>
            <a:pPr algn="ctr"/>
            <a:endParaRPr lang="en-GB" sz="2000" b="1" dirty="0">
              <a:solidFill>
                <a:srgbClr val="FF0000"/>
              </a:solidFill>
              <a:latin typeface="LM Roman 12" panose="00000500000000000000" pitchFamily="50" charset="0"/>
              <a:ea typeface="Times New Roman" panose="02020603050405020304" pitchFamily="18" charset="0"/>
            </a:endParaRPr>
          </a:p>
          <a:p>
            <a:r>
              <a:rPr lang="en-GB" b="1" dirty="0">
                <a:solidFill>
                  <a:srgbClr val="FF0000"/>
                </a:solidFill>
                <a:latin typeface="LM Roman 12" panose="00000500000000000000" pitchFamily="50" charset="0"/>
                <a:ea typeface="Times New Roman" panose="02020603050405020304" pitchFamily="18" charset="0"/>
              </a:rPr>
              <a:t>For example,</a:t>
            </a:r>
          </a:p>
          <a:p>
            <a:endParaRPr lang="en-GB" b="1" dirty="0">
              <a:solidFill>
                <a:srgbClr val="00B0F0"/>
              </a:solidFill>
              <a:latin typeface="LM Roman 12" panose="00000500000000000000" pitchFamily="50" charset="0"/>
              <a:ea typeface="Times New Roman" panose="02020603050405020304" pitchFamily="18" charset="0"/>
            </a:endParaRPr>
          </a:p>
          <a:p>
            <a:r>
              <a:rPr lang="en-GB" sz="2000" b="1" dirty="0">
                <a:solidFill>
                  <a:schemeClr val="tx1">
                    <a:lumMod val="95000"/>
                    <a:lumOff val="5000"/>
                  </a:schemeClr>
                </a:solidFill>
                <a:latin typeface="LM Roman 12" panose="00000500000000000000" pitchFamily="50" charset="0"/>
                <a:ea typeface="Times New Roman" panose="02020603050405020304" pitchFamily="18" charset="0"/>
              </a:rPr>
              <a:t># define a class</a:t>
            </a:r>
          </a:p>
          <a:p>
            <a:r>
              <a:rPr lang="en-GB" sz="2000" b="1" dirty="0">
                <a:solidFill>
                  <a:srgbClr val="FF0000"/>
                </a:solidFill>
                <a:latin typeface="LM Roman 12" panose="00000500000000000000" pitchFamily="50" charset="0"/>
                <a:ea typeface="Times New Roman" panose="02020603050405020304" pitchFamily="18" charset="0"/>
              </a:rPr>
              <a:t>class Employee:</a:t>
            </a:r>
          </a:p>
          <a:p>
            <a:r>
              <a:rPr lang="en-GB" sz="2000" b="1" dirty="0">
                <a:solidFill>
                  <a:srgbClr val="FF0000"/>
                </a:solidFill>
                <a:latin typeface="LM Roman 12" panose="00000500000000000000" pitchFamily="50" charset="0"/>
                <a:ea typeface="Times New Roman" panose="02020603050405020304" pitchFamily="18" charset="0"/>
              </a:rPr>
              <a:t>    # define an attribute</a:t>
            </a:r>
          </a:p>
          <a:p>
            <a:r>
              <a:rPr lang="en-GB" sz="2000" b="1" dirty="0">
                <a:solidFill>
                  <a:srgbClr val="FF0000"/>
                </a:solidFill>
                <a:latin typeface="LM Roman 12" panose="00000500000000000000" pitchFamily="50" charset="0"/>
                <a:ea typeface="Times New Roman" panose="02020603050405020304" pitchFamily="18" charset="0"/>
              </a:rPr>
              <a:t>    </a:t>
            </a:r>
            <a:r>
              <a:rPr lang="en-GB" sz="2000" b="1" dirty="0" err="1">
                <a:solidFill>
                  <a:srgbClr val="FF0000"/>
                </a:solidFill>
                <a:latin typeface="LM Roman 12" panose="00000500000000000000" pitchFamily="50" charset="0"/>
                <a:ea typeface="Times New Roman" panose="02020603050405020304" pitchFamily="18" charset="0"/>
              </a:rPr>
              <a:t>employee_id</a:t>
            </a:r>
            <a:r>
              <a:rPr lang="en-GB" sz="2000" b="1" dirty="0">
                <a:solidFill>
                  <a:srgbClr val="FF0000"/>
                </a:solidFill>
                <a:latin typeface="LM Roman 12" panose="00000500000000000000" pitchFamily="50" charset="0"/>
                <a:ea typeface="Times New Roman" panose="02020603050405020304" pitchFamily="18" charset="0"/>
              </a:rPr>
              <a:t> = 0</a:t>
            </a:r>
          </a:p>
          <a:p>
            <a:r>
              <a:rPr lang="en-GB" sz="2000" b="1" dirty="0">
                <a:solidFill>
                  <a:schemeClr val="tx1">
                    <a:lumMod val="95000"/>
                    <a:lumOff val="5000"/>
                  </a:schemeClr>
                </a:solidFill>
                <a:latin typeface="LM Roman 12" panose="00000500000000000000" pitchFamily="50" charset="0"/>
                <a:ea typeface="Times New Roman" panose="02020603050405020304" pitchFamily="18" charset="0"/>
              </a:rPr>
              <a:t># create two objects of the Employee class</a:t>
            </a:r>
          </a:p>
          <a:p>
            <a:r>
              <a:rPr lang="en-GB" sz="2000" b="1" dirty="0">
                <a:solidFill>
                  <a:srgbClr val="FF0000"/>
                </a:solidFill>
                <a:latin typeface="LM Roman 12" panose="00000500000000000000" pitchFamily="50" charset="0"/>
                <a:ea typeface="Times New Roman" panose="02020603050405020304" pitchFamily="18" charset="0"/>
              </a:rPr>
              <a:t>employee1 = Employee()</a:t>
            </a:r>
          </a:p>
          <a:p>
            <a:r>
              <a:rPr lang="en-GB" sz="2000" b="1" dirty="0">
                <a:solidFill>
                  <a:srgbClr val="FF0000"/>
                </a:solidFill>
                <a:latin typeface="LM Roman 12" panose="00000500000000000000" pitchFamily="50" charset="0"/>
                <a:ea typeface="Times New Roman" panose="02020603050405020304" pitchFamily="18" charset="0"/>
              </a:rPr>
              <a:t>employee2 = Employee()</a:t>
            </a:r>
          </a:p>
          <a:p>
            <a:r>
              <a:rPr lang="en-GB" sz="2000" b="1" dirty="0">
                <a:solidFill>
                  <a:schemeClr val="tx1">
                    <a:lumMod val="95000"/>
                    <a:lumOff val="5000"/>
                  </a:schemeClr>
                </a:solidFill>
                <a:latin typeface="LM Roman 12" panose="00000500000000000000" pitchFamily="50" charset="0"/>
                <a:ea typeface="Times New Roman" panose="02020603050405020304" pitchFamily="18" charset="0"/>
              </a:rPr>
              <a:t># access attributes using employee1</a:t>
            </a:r>
          </a:p>
          <a:p>
            <a:r>
              <a:rPr lang="en-GB" sz="2000" b="1" dirty="0">
                <a:solidFill>
                  <a:srgbClr val="FF0000"/>
                </a:solidFill>
                <a:latin typeface="LM Roman 12" panose="00000500000000000000" pitchFamily="50" charset="0"/>
                <a:ea typeface="Times New Roman" panose="02020603050405020304" pitchFamily="18" charset="0"/>
              </a:rPr>
              <a:t>employee1.employeeID = 1001</a:t>
            </a:r>
          </a:p>
          <a:p>
            <a:r>
              <a:rPr lang="en-GB" sz="2000" b="1" dirty="0">
                <a:solidFill>
                  <a:srgbClr val="FF0000"/>
                </a:solidFill>
                <a:latin typeface="LM Roman 12" panose="00000500000000000000" pitchFamily="50" charset="0"/>
                <a:ea typeface="Times New Roman" panose="02020603050405020304" pitchFamily="18" charset="0"/>
              </a:rPr>
              <a:t>print(</a:t>
            </a:r>
            <a:r>
              <a:rPr lang="en-GB" sz="2000" b="1" dirty="0" err="1">
                <a:solidFill>
                  <a:srgbClr val="FF0000"/>
                </a:solidFill>
                <a:latin typeface="LM Roman 12" panose="00000500000000000000" pitchFamily="50" charset="0"/>
                <a:ea typeface="Times New Roman" panose="02020603050405020304" pitchFamily="18" charset="0"/>
              </a:rPr>
              <a:t>f"Employee</a:t>
            </a:r>
            <a:r>
              <a:rPr lang="en-GB" sz="2000" b="1" dirty="0">
                <a:solidFill>
                  <a:srgbClr val="FF0000"/>
                </a:solidFill>
                <a:latin typeface="LM Roman 12" panose="00000500000000000000" pitchFamily="50" charset="0"/>
                <a:ea typeface="Times New Roman" panose="02020603050405020304" pitchFamily="18" charset="0"/>
              </a:rPr>
              <a:t> ID: {employee1.employeeID}")</a:t>
            </a:r>
          </a:p>
          <a:p>
            <a:r>
              <a:rPr lang="en-GB" sz="2000" b="1" dirty="0">
                <a:solidFill>
                  <a:schemeClr val="tx1">
                    <a:lumMod val="95000"/>
                    <a:lumOff val="5000"/>
                  </a:schemeClr>
                </a:solidFill>
                <a:latin typeface="LM Roman 12" panose="00000500000000000000" pitchFamily="50" charset="0"/>
                <a:ea typeface="Times New Roman" panose="02020603050405020304" pitchFamily="18" charset="0"/>
              </a:rPr>
              <a:t># access attributes using employee2</a:t>
            </a:r>
          </a:p>
          <a:p>
            <a:r>
              <a:rPr lang="en-GB" sz="2000" b="1" dirty="0">
                <a:solidFill>
                  <a:srgbClr val="FF0000"/>
                </a:solidFill>
                <a:latin typeface="LM Roman 12" panose="00000500000000000000" pitchFamily="50" charset="0"/>
                <a:ea typeface="Times New Roman" panose="02020603050405020304" pitchFamily="18" charset="0"/>
              </a:rPr>
              <a:t>employee2.employeeID = 1002</a:t>
            </a:r>
          </a:p>
          <a:p>
            <a:r>
              <a:rPr lang="en-GB" sz="2000" b="1" dirty="0">
                <a:solidFill>
                  <a:srgbClr val="FF0000"/>
                </a:solidFill>
                <a:latin typeface="LM Roman 12" panose="00000500000000000000" pitchFamily="50" charset="0"/>
                <a:ea typeface="Times New Roman" panose="02020603050405020304" pitchFamily="18" charset="0"/>
              </a:rPr>
              <a:t>print(</a:t>
            </a:r>
            <a:r>
              <a:rPr lang="en-GB" sz="2000" b="1" dirty="0" err="1">
                <a:solidFill>
                  <a:srgbClr val="FF0000"/>
                </a:solidFill>
                <a:latin typeface="LM Roman 12" panose="00000500000000000000" pitchFamily="50" charset="0"/>
                <a:ea typeface="Times New Roman" panose="02020603050405020304" pitchFamily="18" charset="0"/>
              </a:rPr>
              <a:t>f"Employee</a:t>
            </a:r>
            <a:r>
              <a:rPr lang="en-GB" sz="2000" b="1" dirty="0">
                <a:solidFill>
                  <a:srgbClr val="FF0000"/>
                </a:solidFill>
                <a:latin typeface="LM Roman 12" panose="00000500000000000000" pitchFamily="50" charset="0"/>
                <a:ea typeface="Times New Roman" panose="02020603050405020304" pitchFamily="18" charset="0"/>
              </a:rPr>
              <a:t> ID: {employee2.employeeID}")</a:t>
            </a:r>
          </a:p>
          <a:p>
            <a:endParaRPr lang="en-GB" sz="2000" b="1" dirty="0">
              <a:solidFill>
                <a:srgbClr val="FF0000"/>
              </a:solidFill>
              <a:latin typeface="LM Roman 12" panose="00000500000000000000" pitchFamily="50" charset="0"/>
              <a:ea typeface="Times New Roman" panose="02020603050405020304" pitchFamily="18" charset="0"/>
            </a:endParaRPr>
          </a:p>
          <a:p>
            <a:r>
              <a:rPr lang="en-GB" sz="2000" b="1" dirty="0">
                <a:solidFill>
                  <a:srgbClr val="FF0000"/>
                </a:solidFill>
                <a:latin typeface="LM Roman 12" panose="00000500000000000000" pitchFamily="50" charset="0"/>
                <a:ea typeface="Times New Roman" panose="02020603050405020304" pitchFamily="18" charset="0"/>
              </a:rPr>
              <a:t>In the above example, we have created two objects </a:t>
            </a:r>
            <a:r>
              <a:rPr lang="en-GB" sz="2000" b="1" dirty="0">
                <a:solidFill>
                  <a:srgbClr val="00B0F0"/>
                </a:solidFill>
                <a:latin typeface="LM Roman 12" panose="00000500000000000000" pitchFamily="50" charset="0"/>
                <a:ea typeface="Times New Roman" panose="02020603050405020304" pitchFamily="18" charset="0"/>
              </a:rPr>
              <a:t>employee1 and employee2 </a:t>
            </a:r>
            <a:r>
              <a:rPr lang="en-GB" sz="2000" b="1" dirty="0">
                <a:solidFill>
                  <a:srgbClr val="FF0000"/>
                </a:solidFill>
                <a:latin typeface="LM Roman 12" panose="00000500000000000000" pitchFamily="50" charset="0"/>
                <a:ea typeface="Times New Roman" panose="02020603050405020304" pitchFamily="18" charset="0"/>
              </a:rPr>
              <a:t>of the </a:t>
            </a:r>
            <a:r>
              <a:rPr lang="en-GB" sz="2000" b="1" dirty="0">
                <a:solidFill>
                  <a:srgbClr val="00B0F0"/>
                </a:solidFill>
                <a:latin typeface="LM Roman 12" panose="00000500000000000000" pitchFamily="50" charset="0"/>
                <a:ea typeface="Times New Roman" panose="02020603050405020304" pitchFamily="18" charset="0"/>
              </a:rPr>
              <a:t>Employee class</a:t>
            </a:r>
            <a:r>
              <a:rPr lang="en-GB" sz="2400" b="1" dirty="0">
                <a:solidFill>
                  <a:srgbClr val="FF0000"/>
                </a:solidFill>
                <a:latin typeface="LM Roman 12" panose="00000500000000000000" pitchFamily="50" charset="0"/>
                <a:ea typeface="Times New Roman" panose="02020603050405020304" pitchFamily="18" charset="0"/>
              </a:rPr>
              <a:t>.</a:t>
            </a:r>
            <a:endParaRPr lang="en-US" sz="2400" b="1" dirty="0">
              <a:solidFill>
                <a:srgbClr val="FF0000"/>
              </a:solidFill>
              <a:effectLst/>
              <a:latin typeface="LM Roman 12" panose="00000500000000000000" pitchFamily="50" charset="0"/>
              <a:ea typeface="Times New Roman" panose="02020603050405020304" pitchFamily="18" charset="0"/>
            </a:endParaRPr>
          </a:p>
        </p:txBody>
      </p:sp>
    </p:spTree>
    <p:extLst>
      <p:ext uri="{BB962C8B-B14F-4D97-AF65-F5344CB8AC3E}">
        <p14:creationId xmlns:p14="http://schemas.microsoft.com/office/powerpoint/2010/main" val="3146775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1360713" y="120073"/>
            <a:ext cx="9916887" cy="609282"/>
          </a:xfrm>
        </p:spPr>
        <p:txBody>
          <a:bodyPr/>
          <a:lstStyle/>
          <a:p>
            <a:br>
              <a:rPr lang="en-GB" dirty="0"/>
            </a:br>
            <a:br>
              <a:rPr lang="en-GB" dirty="0"/>
            </a:br>
            <a:br>
              <a:rPr lang="en-GB" dirty="0"/>
            </a:br>
            <a:r>
              <a:rPr lang="en-GB" dirty="0">
                <a:solidFill>
                  <a:srgbClr val="00B0F0"/>
                </a:solidFill>
                <a:latin typeface="LM Roman 12" panose="00000500000000000000" pitchFamily="50" charset="0"/>
              </a:rPr>
              <a:t>Access Class Attributes Using Objects</a:t>
            </a:r>
            <a:br>
              <a:rPr lang="en-IN" dirty="0">
                <a:solidFill>
                  <a:srgbClr val="00B0F0"/>
                </a:solidFill>
              </a:rPr>
            </a:br>
            <a:br>
              <a:rPr lang="en-IN" dirty="0">
                <a:solidFill>
                  <a:srgbClr val="00B0F0"/>
                </a:solidFill>
              </a:rPr>
            </a:br>
            <a:br>
              <a:rPr lang="en-GB" dirty="0">
                <a:solidFill>
                  <a:srgbClr val="00B0F0"/>
                </a:solidFill>
              </a:rPr>
            </a:br>
            <a:endParaRPr lang="en-IN" dirty="0">
              <a:solidFill>
                <a:srgbClr val="00B0F0"/>
              </a:solidFill>
            </a:endParaRPr>
          </a:p>
        </p:txBody>
      </p:sp>
      <p:sp>
        <p:nvSpPr>
          <p:cNvPr id="5" name="TextBox 4">
            <a:extLst>
              <a:ext uri="{FF2B5EF4-FFF2-40B4-BE49-F238E27FC236}">
                <a16:creationId xmlns:a16="http://schemas.microsoft.com/office/drawing/2014/main" id="{DF78460C-1079-169C-D0C1-214E34FB8F5F}"/>
              </a:ext>
            </a:extLst>
          </p:cNvPr>
          <p:cNvSpPr txBox="1"/>
          <p:nvPr/>
        </p:nvSpPr>
        <p:spPr>
          <a:xfrm>
            <a:off x="166255" y="609282"/>
            <a:ext cx="11916391" cy="5816977"/>
          </a:xfrm>
          <a:prstGeom prst="rect">
            <a:avLst/>
          </a:prstGeom>
          <a:noFill/>
        </p:spPr>
        <p:txBody>
          <a:bodyPr wrap="square">
            <a:spAutoFit/>
          </a:bodyPr>
          <a:lstStyle/>
          <a:p>
            <a:r>
              <a:rPr lang="en-GB" sz="2800" b="1" dirty="0">
                <a:solidFill>
                  <a:srgbClr val="FF0000"/>
                </a:solidFill>
                <a:latin typeface="LM Roman 12" panose="00000500000000000000" pitchFamily="50" charset="0"/>
                <a:ea typeface="Times New Roman" panose="02020603050405020304" pitchFamily="18" charset="0"/>
              </a:rPr>
              <a:t>The . Notation is used  to access the attributes of a class.</a:t>
            </a:r>
          </a:p>
          <a:p>
            <a:endParaRPr lang="en-GB" sz="2800" b="1" dirty="0">
              <a:solidFill>
                <a:srgbClr val="FF0000"/>
              </a:solidFill>
              <a:latin typeface="LM Roman 12" panose="00000500000000000000" pitchFamily="50" charset="0"/>
              <a:ea typeface="Times New Roman" panose="02020603050405020304" pitchFamily="18" charset="0"/>
            </a:endParaRPr>
          </a:p>
          <a:p>
            <a:r>
              <a:rPr lang="en-GB" sz="2800" b="1" dirty="0">
                <a:latin typeface="LM Roman 12" panose="00000500000000000000" pitchFamily="50" charset="0"/>
                <a:ea typeface="Times New Roman" panose="02020603050405020304" pitchFamily="18" charset="0"/>
              </a:rPr>
              <a:t>Example :</a:t>
            </a:r>
          </a:p>
          <a:p>
            <a:r>
              <a:rPr lang="en-GB" sz="2400" b="1" dirty="0">
                <a:latin typeface="LM Roman 12" panose="00000500000000000000" pitchFamily="50" charset="0"/>
                <a:ea typeface="Times New Roman" panose="02020603050405020304" pitchFamily="18" charset="0"/>
              </a:rPr>
              <a:t># define a class</a:t>
            </a:r>
          </a:p>
          <a:p>
            <a:r>
              <a:rPr lang="en-GB" sz="2400" b="1" dirty="0">
                <a:solidFill>
                  <a:srgbClr val="FF0000"/>
                </a:solidFill>
                <a:latin typeface="LM Roman 12" panose="00000500000000000000" pitchFamily="50" charset="0"/>
                <a:ea typeface="Times New Roman" panose="02020603050405020304" pitchFamily="18" charset="0"/>
              </a:rPr>
              <a:t>class Bike:</a:t>
            </a:r>
          </a:p>
          <a:p>
            <a:r>
              <a:rPr lang="en-GB" sz="2400" b="1" dirty="0">
                <a:solidFill>
                  <a:srgbClr val="FF0000"/>
                </a:solidFill>
                <a:latin typeface="LM Roman 12" panose="00000500000000000000" pitchFamily="50" charset="0"/>
                <a:ea typeface="Times New Roman" panose="02020603050405020304" pitchFamily="18" charset="0"/>
              </a:rPr>
              <a:t>    name = ""</a:t>
            </a:r>
          </a:p>
          <a:p>
            <a:r>
              <a:rPr lang="en-GB" sz="2400" b="1" dirty="0">
                <a:solidFill>
                  <a:srgbClr val="FF0000"/>
                </a:solidFill>
                <a:latin typeface="LM Roman 12" panose="00000500000000000000" pitchFamily="50" charset="0"/>
                <a:ea typeface="Times New Roman" panose="02020603050405020304" pitchFamily="18" charset="0"/>
              </a:rPr>
              <a:t>    gear = 0</a:t>
            </a:r>
          </a:p>
          <a:p>
            <a:endParaRPr lang="en-GB" sz="2400" b="1" dirty="0">
              <a:latin typeface="LM Roman 12" panose="00000500000000000000" pitchFamily="50" charset="0"/>
              <a:ea typeface="Times New Roman" panose="02020603050405020304" pitchFamily="18" charset="0"/>
            </a:endParaRPr>
          </a:p>
          <a:p>
            <a:r>
              <a:rPr lang="en-GB" sz="2400" b="1" dirty="0">
                <a:latin typeface="LM Roman 12" panose="00000500000000000000" pitchFamily="50" charset="0"/>
                <a:ea typeface="Times New Roman" panose="02020603050405020304" pitchFamily="18" charset="0"/>
              </a:rPr>
              <a:t># create object of class</a:t>
            </a:r>
          </a:p>
          <a:p>
            <a:r>
              <a:rPr lang="en-GB" sz="2400" b="1" dirty="0">
                <a:solidFill>
                  <a:srgbClr val="FF0000"/>
                </a:solidFill>
                <a:latin typeface="LM Roman 12" panose="00000500000000000000" pitchFamily="50" charset="0"/>
                <a:ea typeface="Times New Roman" panose="02020603050405020304" pitchFamily="18" charset="0"/>
              </a:rPr>
              <a:t>bike1 = Bike()</a:t>
            </a:r>
          </a:p>
          <a:p>
            <a:endParaRPr lang="en-GB" sz="2400" b="1" dirty="0">
              <a:solidFill>
                <a:srgbClr val="FF0000"/>
              </a:solidFill>
              <a:latin typeface="LM Roman 12" panose="00000500000000000000" pitchFamily="50" charset="0"/>
              <a:ea typeface="Times New Roman" panose="02020603050405020304" pitchFamily="18" charset="0"/>
            </a:endParaRPr>
          </a:p>
          <a:p>
            <a:r>
              <a:rPr lang="en-GB" sz="2400" b="1" dirty="0">
                <a:latin typeface="LM Roman 12" panose="00000500000000000000" pitchFamily="50" charset="0"/>
                <a:ea typeface="Times New Roman" panose="02020603050405020304" pitchFamily="18" charset="0"/>
              </a:rPr>
              <a:t># access attributes and assign new values</a:t>
            </a:r>
          </a:p>
          <a:p>
            <a:r>
              <a:rPr lang="en-GB" sz="2400" b="1" dirty="0">
                <a:solidFill>
                  <a:srgbClr val="FF0000"/>
                </a:solidFill>
                <a:latin typeface="LM Roman 12" panose="00000500000000000000" pitchFamily="50" charset="0"/>
                <a:ea typeface="Times New Roman" panose="02020603050405020304" pitchFamily="18" charset="0"/>
              </a:rPr>
              <a:t>bike1.gear = 11</a:t>
            </a:r>
          </a:p>
          <a:p>
            <a:r>
              <a:rPr lang="en-GB" sz="2400" b="1" dirty="0">
                <a:solidFill>
                  <a:srgbClr val="FF0000"/>
                </a:solidFill>
                <a:latin typeface="LM Roman 12" panose="00000500000000000000" pitchFamily="50" charset="0"/>
                <a:ea typeface="Times New Roman" panose="02020603050405020304" pitchFamily="18" charset="0"/>
              </a:rPr>
              <a:t>bike1.name = "Mountain Bike"</a:t>
            </a:r>
          </a:p>
          <a:p>
            <a:r>
              <a:rPr lang="en-GB" sz="2400" b="1" dirty="0">
                <a:solidFill>
                  <a:srgbClr val="FF0000"/>
                </a:solidFill>
                <a:latin typeface="LM Roman 12" panose="00000500000000000000" pitchFamily="50" charset="0"/>
                <a:ea typeface="Times New Roman" panose="02020603050405020304" pitchFamily="18" charset="0"/>
              </a:rPr>
              <a:t>print(</a:t>
            </a:r>
            <a:r>
              <a:rPr lang="en-GB" sz="2400" b="1" dirty="0" err="1">
                <a:solidFill>
                  <a:srgbClr val="FF0000"/>
                </a:solidFill>
                <a:latin typeface="LM Roman 12" panose="00000500000000000000" pitchFamily="50" charset="0"/>
                <a:ea typeface="Times New Roman" panose="02020603050405020304" pitchFamily="18" charset="0"/>
              </a:rPr>
              <a:t>f"Name</a:t>
            </a:r>
            <a:r>
              <a:rPr lang="en-GB" sz="2400" b="1" dirty="0">
                <a:solidFill>
                  <a:srgbClr val="FF0000"/>
                </a:solidFill>
                <a:latin typeface="LM Roman 12" panose="00000500000000000000" pitchFamily="50" charset="0"/>
                <a:ea typeface="Times New Roman" panose="02020603050405020304" pitchFamily="18" charset="0"/>
              </a:rPr>
              <a:t>: {bike1.name}, Gears: {bike1.gear} ")</a:t>
            </a:r>
            <a:endParaRPr lang="en-US" sz="2400" b="1" dirty="0">
              <a:solidFill>
                <a:srgbClr val="FF0000"/>
              </a:solidFill>
              <a:effectLst/>
              <a:latin typeface="LM Roman 12" panose="00000500000000000000" pitchFamily="50" charset="0"/>
              <a:ea typeface="Times New Roman" panose="02020603050405020304" pitchFamily="18" charset="0"/>
            </a:endParaRPr>
          </a:p>
        </p:txBody>
      </p:sp>
    </p:spTree>
    <p:extLst>
      <p:ext uri="{BB962C8B-B14F-4D97-AF65-F5344CB8AC3E}">
        <p14:creationId xmlns:p14="http://schemas.microsoft.com/office/powerpoint/2010/main" val="251291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1037441" y="0"/>
            <a:ext cx="9916887" cy="609282"/>
          </a:xfrm>
        </p:spPr>
        <p:txBody>
          <a:bodyPr/>
          <a:lstStyle/>
          <a:p>
            <a:br>
              <a:rPr lang="en-GB" dirty="0"/>
            </a:br>
            <a:br>
              <a:rPr lang="en-GB" dirty="0"/>
            </a:br>
            <a:r>
              <a:rPr lang="en-IN" dirty="0">
                <a:solidFill>
                  <a:srgbClr val="00BDD0"/>
                </a:solidFill>
                <a:latin typeface="LM Roman 12" panose="00000500000000000000" pitchFamily="50" charset="0"/>
              </a:rPr>
              <a:t>Python Methods</a:t>
            </a:r>
            <a:br>
              <a:rPr lang="en-IN" dirty="0">
                <a:solidFill>
                  <a:srgbClr val="00BDD0"/>
                </a:solidFill>
              </a:rPr>
            </a:br>
            <a:br>
              <a:rPr lang="en-GB" dirty="0">
                <a:solidFill>
                  <a:srgbClr val="00BDD0"/>
                </a:solidFill>
              </a:rPr>
            </a:br>
            <a:endParaRPr lang="en-IN" dirty="0">
              <a:solidFill>
                <a:srgbClr val="00BDD0"/>
              </a:solidFill>
            </a:endParaRPr>
          </a:p>
        </p:txBody>
      </p:sp>
      <p:sp>
        <p:nvSpPr>
          <p:cNvPr id="5" name="TextBox 4">
            <a:extLst>
              <a:ext uri="{FF2B5EF4-FFF2-40B4-BE49-F238E27FC236}">
                <a16:creationId xmlns:a16="http://schemas.microsoft.com/office/drawing/2014/main" id="{DF78460C-1079-169C-D0C1-214E34FB8F5F}"/>
              </a:ext>
            </a:extLst>
          </p:cNvPr>
          <p:cNvSpPr txBox="1"/>
          <p:nvPr/>
        </p:nvSpPr>
        <p:spPr>
          <a:xfrm>
            <a:off x="443347" y="516918"/>
            <a:ext cx="12082646" cy="6093976"/>
          </a:xfrm>
          <a:prstGeom prst="rect">
            <a:avLst/>
          </a:prstGeom>
          <a:noFill/>
        </p:spPr>
        <p:txBody>
          <a:bodyPr wrap="square">
            <a:spAutoFit/>
          </a:bodyPr>
          <a:lstStyle/>
          <a:p>
            <a:r>
              <a:rPr lang="en-GB" sz="2400" b="1" i="1" dirty="0">
                <a:latin typeface="LM Roman 12" panose="00000500000000000000" pitchFamily="50" charset="0"/>
                <a:ea typeface="Times New Roman" panose="02020603050405020304" pitchFamily="18" charset="0"/>
              </a:rPr>
              <a:t>A Python Function defined inside a class is called a method.</a:t>
            </a:r>
            <a:endParaRPr lang="en-GB" sz="2400" b="1" i="1" dirty="0">
              <a:solidFill>
                <a:srgbClr val="FF0000"/>
              </a:solidFill>
              <a:latin typeface="LM Roman 12" panose="00000500000000000000" pitchFamily="50" charset="0"/>
              <a:ea typeface="Times New Roman" panose="02020603050405020304" pitchFamily="18" charset="0"/>
            </a:endParaRPr>
          </a:p>
          <a:p>
            <a:r>
              <a:rPr lang="en-GB" sz="2400" b="1" dirty="0">
                <a:latin typeface="LM Roman 12" panose="00000500000000000000" pitchFamily="50" charset="0"/>
                <a:ea typeface="Times New Roman" panose="02020603050405020304" pitchFamily="18" charset="0"/>
              </a:rPr>
              <a:t>#</a:t>
            </a:r>
            <a:r>
              <a:rPr lang="en-GB" sz="1600" b="1" dirty="0">
                <a:latin typeface="LM Roman 12" panose="00000500000000000000" pitchFamily="50" charset="0"/>
                <a:ea typeface="Times New Roman" panose="02020603050405020304" pitchFamily="18" charset="0"/>
              </a:rPr>
              <a:t>Let's see an example,</a:t>
            </a:r>
          </a:p>
          <a:p>
            <a:r>
              <a:rPr lang="en-GB" b="1" dirty="0">
                <a:solidFill>
                  <a:srgbClr val="FF0000"/>
                </a:solidFill>
                <a:latin typeface="LM Roman 12" panose="00000500000000000000" pitchFamily="50" charset="0"/>
                <a:ea typeface="Times New Roman" panose="02020603050405020304" pitchFamily="18" charset="0"/>
              </a:rPr>
              <a:t># create a class</a:t>
            </a:r>
          </a:p>
          <a:p>
            <a:r>
              <a:rPr lang="en-GB" b="1" dirty="0">
                <a:solidFill>
                  <a:srgbClr val="FF0000"/>
                </a:solidFill>
                <a:latin typeface="LM Roman 12" panose="00000500000000000000" pitchFamily="50" charset="0"/>
                <a:ea typeface="Times New Roman" panose="02020603050405020304" pitchFamily="18" charset="0"/>
              </a:rPr>
              <a:t>class Room:</a:t>
            </a:r>
          </a:p>
          <a:p>
            <a:r>
              <a:rPr lang="en-GB" b="1" dirty="0">
                <a:solidFill>
                  <a:srgbClr val="FF0000"/>
                </a:solidFill>
                <a:latin typeface="LM Roman 12" panose="00000500000000000000" pitchFamily="50" charset="0"/>
                <a:ea typeface="Times New Roman" panose="02020603050405020304" pitchFamily="18" charset="0"/>
              </a:rPr>
              <a:t>    length = 0.0</a:t>
            </a:r>
          </a:p>
          <a:p>
            <a:r>
              <a:rPr lang="en-GB" b="1" dirty="0">
                <a:solidFill>
                  <a:srgbClr val="FF0000"/>
                </a:solidFill>
                <a:latin typeface="LM Roman 12" panose="00000500000000000000" pitchFamily="50" charset="0"/>
                <a:ea typeface="Times New Roman" panose="02020603050405020304" pitchFamily="18" charset="0"/>
              </a:rPr>
              <a:t>    breadth = 0.0</a:t>
            </a:r>
          </a:p>
          <a:p>
            <a:r>
              <a:rPr lang="en-GB" b="1" dirty="0">
                <a:solidFill>
                  <a:srgbClr val="FF0000"/>
                </a:solidFill>
                <a:latin typeface="LM Roman 12" panose="00000500000000000000" pitchFamily="50" charset="0"/>
                <a:ea typeface="Times New Roman" panose="02020603050405020304" pitchFamily="18" charset="0"/>
              </a:rPr>
              <a:t>    </a:t>
            </a:r>
          </a:p>
          <a:p>
            <a:r>
              <a:rPr lang="en-GB" b="1" dirty="0">
                <a:solidFill>
                  <a:srgbClr val="FF0000"/>
                </a:solidFill>
                <a:latin typeface="LM Roman 12" panose="00000500000000000000" pitchFamily="50" charset="0"/>
                <a:ea typeface="Times New Roman" panose="02020603050405020304" pitchFamily="18" charset="0"/>
              </a:rPr>
              <a:t>    </a:t>
            </a:r>
            <a:r>
              <a:rPr lang="en-GB" b="1" i="1" dirty="0">
                <a:latin typeface="LM Roman 12" panose="00000500000000000000" pitchFamily="50" charset="0"/>
                <a:ea typeface="Times New Roman" panose="02020603050405020304" pitchFamily="18" charset="0"/>
              </a:rPr>
              <a:t># method to calculate area (Function Defined  Inside the Class)</a:t>
            </a:r>
          </a:p>
          <a:p>
            <a:r>
              <a:rPr lang="en-GB" b="1" dirty="0">
                <a:solidFill>
                  <a:srgbClr val="00B0F0"/>
                </a:solidFill>
                <a:latin typeface="LM Roman 12" panose="00000500000000000000" pitchFamily="50" charset="0"/>
                <a:ea typeface="Times New Roman" panose="02020603050405020304" pitchFamily="18" charset="0"/>
              </a:rPr>
              <a:t>    </a:t>
            </a:r>
            <a:r>
              <a:rPr lang="en-GB" b="1" dirty="0" err="1">
                <a:solidFill>
                  <a:srgbClr val="00B0F0"/>
                </a:solidFill>
                <a:latin typeface="LM Roman 12" panose="00000500000000000000" pitchFamily="50" charset="0"/>
                <a:ea typeface="Times New Roman" panose="02020603050405020304" pitchFamily="18" charset="0"/>
              </a:rPr>
              <a:t>def</a:t>
            </a:r>
            <a:r>
              <a:rPr lang="en-GB" b="1" dirty="0">
                <a:solidFill>
                  <a:srgbClr val="00B0F0"/>
                </a:solidFill>
                <a:latin typeface="LM Roman 12" panose="00000500000000000000" pitchFamily="50" charset="0"/>
                <a:ea typeface="Times New Roman" panose="02020603050405020304" pitchFamily="18" charset="0"/>
              </a:rPr>
              <a:t> </a:t>
            </a:r>
            <a:r>
              <a:rPr lang="en-GB" b="1" dirty="0" err="1">
                <a:solidFill>
                  <a:srgbClr val="00B0F0"/>
                </a:solidFill>
                <a:latin typeface="LM Roman 12" panose="00000500000000000000" pitchFamily="50" charset="0"/>
                <a:ea typeface="Times New Roman" panose="02020603050405020304" pitchFamily="18" charset="0"/>
              </a:rPr>
              <a:t>calculate_area</a:t>
            </a:r>
            <a:r>
              <a:rPr lang="en-GB" b="1" dirty="0">
                <a:solidFill>
                  <a:srgbClr val="00B0F0"/>
                </a:solidFill>
                <a:latin typeface="LM Roman 12" panose="00000500000000000000" pitchFamily="50" charset="0"/>
                <a:ea typeface="Times New Roman" panose="02020603050405020304" pitchFamily="18" charset="0"/>
              </a:rPr>
              <a:t>(self):</a:t>
            </a:r>
          </a:p>
          <a:p>
            <a:r>
              <a:rPr lang="en-GB" b="1" dirty="0">
                <a:solidFill>
                  <a:srgbClr val="00B0F0"/>
                </a:solidFill>
                <a:latin typeface="LM Roman 12" panose="00000500000000000000" pitchFamily="50" charset="0"/>
                <a:ea typeface="Times New Roman" panose="02020603050405020304" pitchFamily="18" charset="0"/>
              </a:rPr>
              <a:t>        print("Area of Room =", </a:t>
            </a:r>
            <a:r>
              <a:rPr lang="en-GB" b="1" dirty="0" err="1">
                <a:solidFill>
                  <a:srgbClr val="00B0F0"/>
                </a:solidFill>
                <a:latin typeface="LM Roman 12" panose="00000500000000000000" pitchFamily="50" charset="0"/>
                <a:ea typeface="Times New Roman" panose="02020603050405020304" pitchFamily="18" charset="0"/>
              </a:rPr>
              <a:t>self.length</a:t>
            </a:r>
            <a:r>
              <a:rPr lang="en-GB" b="1" dirty="0">
                <a:solidFill>
                  <a:srgbClr val="00B0F0"/>
                </a:solidFill>
                <a:latin typeface="LM Roman 12" panose="00000500000000000000" pitchFamily="50" charset="0"/>
                <a:ea typeface="Times New Roman" panose="02020603050405020304" pitchFamily="18" charset="0"/>
              </a:rPr>
              <a:t> * </a:t>
            </a:r>
            <a:r>
              <a:rPr lang="en-GB" b="1" dirty="0" err="1">
                <a:solidFill>
                  <a:srgbClr val="00B0F0"/>
                </a:solidFill>
                <a:latin typeface="LM Roman 12" panose="00000500000000000000" pitchFamily="50" charset="0"/>
                <a:ea typeface="Times New Roman" panose="02020603050405020304" pitchFamily="18" charset="0"/>
              </a:rPr>
              <a:t>self.breadth</a:t>
            </a:r>
            <a:r>
              <a:rPr lang="en-GB" b="1" dirty="0">
                <a:solidFill>
                  <a:srgbClr val="00B0F0"/>
                </a:solidFill>
                <a:latin typeface="LM Roman 12" panose="00000500000000000000" pitchFamily="50" charset="0"/>
                <a:ea typeface="Times New Roman" panose="02020603050405020304" pitchFamily="18" charset="0"/>
              </a:rPr>
              <a:t>)</a:t>
            </a:r>
            <a:endParaRPr lang="en-GB" b="1" dirty="0">
              <a:solidFill>
                <a:srgbClr val="FF0000"/>
              </a:solidFill>
              <a:latin typeface="LM Roman 12" panose="00000500000000000000" pitchFamily="50" charset="0"/>
              <a:ea typeface="Times New Roman" panose="02020603050405020304" pitchFamily="18" charset="0"/>
            </a:endParaRPr>
          </a:p>
          <a:p>
            <a:r>
              <a:rPr lang="en-GB" b="1" dirty="0">
                <a:solidFill>
                  <a:schemeClr val="accent1">
                    <a:lumMod val="75000"/>
                  </a:schemeClr>
                </a:solidFill>
                <a:latin typeface="LM Roman 12" panose="00000500000000000000" pitchFamily="50" charset="0"/>
                <a:ea typeface="Times New Roman" panose="02020603050405020304" pitchFamily="18" charset="0"/>
              </a:rPr>
              <a:t># create object of Room class</a:t>
            </a:r>
          </a:p>
          <a:p>
            <a:r>
              <a:rPr lang="en-GB" b="1" dirty="0" err="1">
                <a:solidFill>
                  <a:srgbClr val="FF0000"/>
                </a:solidFill>
                <a:latin typeface="LM Roman 12" panose="00000500000000000000" pitchFamily="50" charset="0"/>
                <a:ea typeface="Times New Roman" panose="02020603050405020304" pitchFamily="18" charset="0"/>
              </a:rPr>
              <a:t>study_room</a:t>
            </a:r>
            <a:r>
              <a:rPr lang="en-GB" b="1" dirty="0">
                <a:solidFill>
                  <a:srgbClr val="FF0000"/>
                </a:solidFill>
                <a:latin typeface="LM Roman 12" panose="00000500000000000000" pitchFamily="50" charset="0"/>
                <a:ea typeface="Times New Roman" panose="02020603050405020304" pitchFamily="18" charset="0"/>
              </a:rPr>
              <a:t> = Room()</a:t>
            </a:r>
          </a:p>
          <a:p>
            <a:endParaRPr lang="en-GB" b="1" dirty="0">
              <a:solidFill>
                <a:srgbClr val="FF0000"/>
              </a:solidFill>
              <a:latin typeface="LM Roman 12" panose="00000500000000000000" pitchFamily="50" charset="0"/>
              <a:ea typeface="Times New Roman" panose="02020603050405020304" pitchFamily="18" charset="0"/>
            </a:endParaRPr>
          </a:p>
          <a:p>
            <a:r>
              <a:rPr lang="en-GB" b="1" dirty="0">
                <a:latin typeface="LM Roman 12" panose="00000500000000000000" pitchFamily="50" charset="0"/>
                <a:ea typeface="Times New Roman" panose="02020603050405020304" pitchFamily="18" charset="0"/>
              </a:rPr>
              <a:t># assign values to all the attributes           *Self parameter is the reference to the current instance of the class and used </a:t>
            </a:r>
          </a:p>
          <a:p>
            <a:r>
              <a:rPr lang="en-GB" b="1" dirty="0">
                <a:latin typeface="LM Roman 12" panose="00000500000000000000" pitchFamily="50" charset="0"/>
                <a:ea typeface="Times New Roman" panose="02020603050405020304" pitchFamily="18" charset="0"/>
              </a:rPr>
              <a:t>				     to access the variables of the class. </a:t>
            </a:r>
          </a:p>
          <a:p>
            <a:r>
              <a:rPr lang="en-GB" b="1" dirty="0" err="1">
                <a:solidFill>
                  <a:srgbClr val="FF0000"/>
                </a:solidFill>
                <a:latin typeface="LM Roman 12" panose="00000500000000000000" pitchFamily="50" charset="0"/>
                <a:ea typeface="Times New Roman" panose="02020603050405020304" pitchFamily="18" charset="0"/>
              </a:rPr>
              <a:t>study_room.length</a:t>
            </a:r>
            <a:r>
              <a:rPr lang="en-GB" b="1" dirty="0">
                <a:solidFill>
                  <a:srgbClr val="FF0000"/>
                </a:solidFill>
                <a:latin typeface="LM Roman 12" panose="00000500000000000000" pitchFamily="50" charset="0"/>
                <a:ea typeface="Times New Roman" panose="02020603050405020304" pitchFamily="18" charset="0"/>
              </a:rPr>
              <a:t> = 42.5</a:t>
            </a:r>
          </a:p>
          <a:p>
            <a:r>
              <a:rPr lang="en-GB" b="1" dirty="0" err="1">
                <a:solidFill>
                  <a:srgbClr val="FF0000"/>
                </a:solidFill>
                <a:latin typeface="LM Roman 12" panose="00000500000000000000" pitchFamily="50" charset="0"/>
                <a:ea typeface="Times New Roman" panose="02020603050405020304" pitchFamily="18" charset="0"/>
              </a:rPr>
              <a:t>study_room.breadth</a:t>
            </a:r>
            <a:r>
              <a:rPr lang="en-GB" b="1" dirty="0">
                <a:solidFill>
                  <a:srgbClr val="FF0000"/>
                </a:solidFill>
                <a:latin typeface="LM Roman 12" panose="00000500000000000000" pitchFamily="50" charset="0"/>
                <a:ea typeface="Times New Roman" panose="02020603050405020304" pitchFamily="18" charset="0"/>
              </a:rPr>
              <a:t> = 30.8</a:t>
            </a:r>
          </a:p>
          <a:p>
            <a:endParaRPr lang="en-GB" b="1" dirty="0">
              <a:solidFill>
                <a:srgbClr val="FF0000"/>
              </a:solidFill>
              <a:latin typeface="LM Roman 12" panose="00000500000000000000" pitchFamily="50" charset="0"/>
              <a:ea typeface="Times New Roman" panose="02020603050405020304" pitchFamily="18" charset="0"/>
            </a:endParaRPr>
          </a:p>
          <a:p>
            <a:r>
              <a:rPr lang="en-GB" b="1" dirty="0">
                <a:latin typeface="LM Roman 12" panose="00000500000000000000" pitchFamily="50" charset="0"/>
                <a:ea typeface="Times New Roman" panose="02020603050405020304" pitchFamily="18" charset="0"/>
              </a:rPr>
              <a:t># access method inside class</a:t>
            </a:r>
          </a:p>
          <a:p>
            <a:r>
              <a:rPr lang="en-GB" b="1" dirty="0" err="1">
                <a:solidFill>
                  <a:srgbClr val="FF0000"/>
                </a:solidFill>
                <a:latin typeface="LM Roman 12" panose="00000500000000000000" pitchFamily="50" charset="0"/>
                <a:ea typeface="Times New Roman" panose="02020603050405020304" pitchFamily="18" charset="0"/>
              </a:rPr>
              <a:t>study_room.calculate_area</a:t>
            </a:r>
            <a:r>
              <a:rPr lang="en-GB" b="1" dirty="0">
                <a:solidFill>
                  <a:srgbClr val="FF0000"/>
                </a:solidFill>
                <a:latin typeface="LM Roman 12" panose="00000500000000000000" pitchFamily="50" charset="0"/>
                <a:ea typeface="Times New Roman" panose="02020603050405020304" pitchFamily="18" charset="0"/>
              </a:rPr>
              <a:t>()</a:t>
            </a:r>
            <a:endParaRPr lang="en-US" sz="2800" b="1" dirty="0">
              <a:solidFill>
                <a:srgbClr val="FF0000"/>
              </a:solidFill>
              <a:effectLst/>
              <a:latin typeface="LM Roman 12" panose="00000500000000000000" pitchFamily="50" charset="0"/>
              <a:ea typeface="Times New Roman" panose="02020603050405020304" pitchFamily="18" charset="0"/>
            </a:endParaRPr>
          </a:p>
        </p:txBody>
      </p:sp>
    </p:spTree>
    <p:extLst>
      <p:ext uri="{BB962C8B-B14F-4D97-AF65-F5344CB8AC3E}">
        <p14:creationId xmlns:p14="http://schemas.microsoft.com/office/powerpoint/2010/main" val="184320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1037441" y="0"/>
            <a:ext cx="9916887" cy="609282"/>
          </a:xfrm>
        </p:spPr>
        <p:txBody>
          <a:bodyPr/>
          <a:lstStyle/>
          <a:p>
            <a:br>
              <a:rPr lang="en-GB" dirty="0"/>
            </a:br>
            <a:r>
              <a:rPr lang="en-IN" dirty="0">
                <a:solidFill>
                  <a:srgbClr val="00BDD0"/>
                </a:solidFill>
                <a:latin typeface="LM Roman 12" panose="00000500000000000000" pitchFamily="50" charset="0"/>
              </a:rPr>
              <a:t>Invoking  a Methods</a:t>
            </a:r>
            <a:br>
              <a:rPr lang="en-GB" dirty="0">
                <a:solidFill>
                  <a:srgbClr val="00BDD0"/>
                </a:solidFill>
              </a:rPr>
            </a:br>
            <a:endParaRPr lang="en-IN" dirty="0">
              <a:solidFill>
                <a:srgbClr val="00BDD0"/>
              </a:solidFill>
            </a:endParaRPr>
          </a:p>
        </p:txBody>
      </p:sp>
      <p:sp>
        <p:nvSpPr>
          <p:cNvPr id="5" name="TextBox 4">
            <a:extLst>
              <a:ext uri="{FF2B5EF4-FFF2-40B4-BE49-F238E27FC236}">
                <a16:creationId xmlns:a16="http://schemas.microsoft.com/office/drawing/2014/main" id="{DF78460C-1079-169C-D0C1-214E34FB8F5F}"/>
              </a:ext>
            </a:extLst>
          </p:cNvPr>
          <p:cNvSpPr txBox="1"/>
          <p:nvPr/>
        </p:nvSpPr>
        <p:spPr>
          <a:xfrm>
            <a:off x="193965" y="757064"/>
            <a:ext cx="11888682" cy="6555641"/>
          </a:xfrm>
          <a:prstGeom prst="rect">
            <a:avLst/>
          </a:prstGeom>
          <a:noFill/>
        </p:spPr>
        <p:txBody>
          <a:bodyPr wrap="square">
            <a:spAutoFit/>
          </a:bodyPr>
          <a:lstStyle/>
          <a:p>
            <a:r>
              <a:rPr lang="en-GB" sz="2800" b="1" dirty="0">
                <a:solidFill>
                  <a:schemeClr val="accent1">
                    <a:lumMod val="75000"/>
                  </a:schemeClr>
                </a:solidFill>
                <a:latin typeface="LM Roman 12" panose="00000500000000000000" pitchFamily="50" charset="0"/>
                <a:ea typeface="Times New Roman" panose="02020603050405020304" pitchFamily="18" charset="0"/>
              </a:rPr>
              <a:t>The  . Notation is used  to Invoke the method</a:t>
            </a:r>
          </a:p>
          <a:p>
            <a:endParaRPr lang="en-GB" sz="2800" b="1" dirty="0">
              <a:solidFill>
                <a:schemeClr val="accent1">
                  <a:lumMod val="75000"/>
                </a:schemeClr>
              </a:solidFill>
              <a:latin typeface="LM Roman 12" panose="00000500000000000000" pitchFamily="50" charset="0"/>
              <a:ea typeface="Times New Roman" panose="02020603050405020304" pitchFamily="18" charset="0"/>
            </a:endParaRPr>
          </a:p>
          <a:p>
            <a:pPr algn="just"/>
            <a:r>
              <a:rPr lang="en-GB" sz="2800" b="1" dirty="0">
                <a:solidFill>
                  <a:schemeClr val="accent1">
                    <a:lumMod val="75000"/>
                  </a:schemeClr>
                </a:solidFill>
                <a:latin typeface="LM Roman 12" panose="00000500000000000000" pitchFamily="50" charset="0"/>
                <a:ea typeface="Times New Roman" panose="02020603050405020304" pitchFamily="18" charset="0"/>
              </a:rPr>
              <a:t>In the pervious example, we have created a class named Room with</a:t>
            </a:r>
          </a:p>
          <a:p>
            <a:pPr algn="just"/>
            <a:r>
              <a:rPr lang="en-GB" sz="2800" b="1" dirty="0">
                <a:latin typeface="LM Roman 12" panose="00000500000000000000" pitchFamily="50" charset="0"/>
                <a:ea typeface="Times New Roman" panose="02020603050405020304" pitchFamily="18" charset="0"/>
              </a:rPr>
              <a:t>Attributes: </a:t>
            </a:r>
            <a:r>
              <a:rPr lang="en-GB" sz="2800" b="1" dirty="0">
                <a:solidFill>
                  <a:schemeClr val="accent1">
                    <a:lumMod val="75000"/>
                  </a:schemeClr>
                </a:solidFill>
                <a:latin typeface="LM Roman 12" panose="00000500000000000000" pitchFamily="50" charset="0"/>
                <a:ea typeface="Times New Roman" panose="02020603050405020304" pitchFamily="18" charset="0"/>
              </a:rPr>
              <a:t>length and breadth and </a:t>
            </a:r>
            <a:r>
              <a:rPr lang="en-GB" sz="2800" b="1" dirty="0">
                <a:latin typeface="LM Roman 12" panose="00000500000000000000" pitchFamily="50" charset="0"/>
                <a:ea typeface="Times New Roman" panose="02020603050405020304" pitchFamily="18" charset="0"/>
              </a:rPr>
              <a:t>Method:</a:t>
            </a:r>
            <a:r>
              <a:rPr lang="en-GB" sz="2800" b="1" dirty="0">
                <a:solidFill>
                  <a:schemeClr val="accent1">
                    <a:lumMod val="75000"/>
                  </a:schemeClr>
                </a:solidFill>
                <a:latin typeface="LM Roman 12" panose="00000500000000000000" pitchFamily="50" charset="0"/>
                <a:ea typeface="Times New Roman" panose="02020603050405020304" pitchFamily="18" charset="0"/>
              </a:rPr>
              <a:t> </a:t>
            </a:r>
            <a:r>
              <a:rPr lang="en-GB" sz="2800" b="1" dirty="0" err="1">
                <a:solidFill>
                  <a:schemeClr val="accent1">
                    <a:lumMod val="75000"/>
                  </a:schemeClr>
                </a:solidFill>
                <a:latin typeface="LM Roman 12" panose="00000500000000000000" pitchFamily="50" charset="0"/>
                <a:ea typeface="Times New Roman" panose="02020603050405020304" pitchFamily="18" charset="0"/>
              </a:rPr>
              <a:t>calculate_area</a:t>
            </a:r>
            <a:r>
              <a:rPr lang="en-GB" sz="2800" b="1" dirty="0">
                <a:solidFill>
                  <a:schemeClr val="accent1">
                    <a:lumMod val="75000"/>
                  </a:schemeClr>
                </a:solidFill>
                <a:latin typeface="LM Roman 12" panose="00000500000000000000" pitchFamily="50" charset="0"/>
                <a:ea typeface="Times New Roman" panose="02020603050405020304" pitchFamily="18" charset="0"/>
              </a:rPr>
              <a:t>() and object named </a:t>
            </a:r>
            <a:r>
              <a:rPr lang="en-GB" sz="2800" b="1" dirty="0" err="1">
                <a:latin typeface="LM Roman 12" panose="00000500000000000000" pitchFamily="50" charset="0"/>
                <a:ea typeface="Times New Roman" panose="02020603050405020304" pitchFamily="18" charset="0"/>
              </a:rPr>
              <a:t>study_room</a:t>
            </a:r>
            <a:endParaRPr lang="en-GB" sz="2800" b="1" dirty="0">
              <a:solidFill>
                <a:schemeClr val="accent1">
                  <a:lumMod val="75000"/>
                </a:schemeClr>
              </a:solidFill>
              <a:latin typeface="LM Roman 12" panose="00000500000000000000" pitchFamily="50" charset="0"/>
              <a:ea typeface="Times New Roman" panose="02020603050405020304" pitchFamily="18" charset="0"/>
            </a:endParaRPr>
          </a:p>
          <a:p>
            <a:endParaRPr lang="en-GB" sz="2800" b="1" dirty="0">
              <a:solidFill>
                <a:schemeClr val="accent1">
                  <a:lumMod val="75000"/>
                </a:schemeClr>
              </a:solidFill>
              <a:latin typeface="LM Roman 12" panose="00000500000000000000" pitchFamily="50" charset="0"/>
              <a:ea typeface="Times New Roman" panose="02020603050405020304" pitchFamily="18" charset="0"/>
            </a:endParaRPr>
          </a:p>
          <a:p>
            <a:r>
              <a:rPr lang="en-GB" sz="2800" b="1" dirty="0">
                <a:solidFill>
                  <a:schemeClr val="accent1">
                    <a:lumMod val="75000"/>
                  </a:schemeClr>
                </a:solidFill>
                <a:latin typeface="LM Roman 12" panose="00000500000000000000" pitchFamily="50" charset="0"/>
                <a:ea typeface="Times New Roman" panose="02020603050405020304" pitchFamily="18" charset="0"/>
              </a:rPr>
              <a:t>Now we have used  the object to call the method inside the class,</a:t>
            </a:r>
          </a:p>
          <a:p>
            <a:endParaRPr lang="en-GB" sz="2800" b="1" dirty="0">
              <a:solidFill>
                <a:schemeClr val="accent1">
                  <a:lumMod val="75000"/>
                </a:schemeClr>
              </a:solidFill>
              <a:latin typeface="LM Roman 12" panose="00000500000000000000" pitchFamily="50" charset="0"/>
              <a:ea typeface="Times New Roman" panose="02020603050405020304" pitchFamily="18" charset="0"/>
            </a:endParaRPr>
          </a:p>
          <a:p>
            <a:r>
              <a:rPr lang="en-GB" sz="2800" b="1" dirty="0" err="1">
                <a:latin typeface="LM Roman 12" panose="00000500000000000000" pitchFamily="50" charset="0"/>
                <a:ea typeface="Times New Roman" panose="02020603050405020304" pitchFamily="18" charset="0"/>
              </a:rPr>
              <a:t>study_room.calculate_area</a:t>
            </a:r>
            <a:r>
              <a:rPr lang="en-GB" sz="2800" b="1" dirty="0">
                <a:latin typeface="LM Roman 12" panose="00000500000000000000" pitchFamily="50" charset="0"/>
                <a:ea typeface="Times New Roman" panose="02020603050405020304" pitchFamily="18" charset="0"/>
              </a:rPr>
              <a:t>()</a:t>
            </a:r>
          </a:p>
          <a:p>
            <a:endParaRPr lang="en-GB" sz="2800" b="1" dirty="0">
              <a:solidFill>
                <a:schemeClr val="accent1">
                  <a:lumMod val="75000"/>
                </a:schemeClr>
              </a:solidFill>
              <a:latin typeface="LM Roman 12" panose="00000500000000000000" pitchFamily="50" charset="0"/>
              <a:ea typeface="Times New Roman" panose="02020603050405020304" pitchFamily="18" charset="0"/>
            </a:endParaRPr>
          </a:p>
          <a:p>
            <a:r>
              <a:rPr lang="en-GB" sz="2800" b="1" dirty="0">
                <a:solidFill>
                  <a:schemeClr val="accent1">
                    <a:lumMod val="75000"/>
                  </a:schemeClr>
                </a:solidFill>
                <a:latin typeface="LM Roman 12" panose="00000500000000000000" pitchFamily="50" charset="0"/>
                <a:ea typeface="Times New Roman" panose="02020603050405020304" pitchFamily="18" charset="0"/>
              </a:rPr>
              <a:t>We have used the . notation to call the method. </a:t>
            </a:r>
          </a:p>
          <a:p>
            <a:endParaRPr lang="en-GB" sz="2800" b="1" dirty="0">
              <a:solidFill>
                <a:schemeClr val="accent1">
                  <a:lumMod val="75000"/>
                </a:schemeClr>
              </a:solidFill>
              <a:latin typeface="LM Roman 12" panose="00000500000000000000" pitchFamily="50" charset="0"/>
              <a:ea typeface="Times New Roman" panose="02020603050405020304" pitchFamily="18" charset="0"/>
            </a:endParaRPr>
          </a:p>
          <a:p>
            <a:r>
              <a:rPr lang="en-GB" sz="2800" b="1" dirty="0">
                <a:solidFill>
                  <a:schemeClr val="accent1">
                    <a:lumMod val="75000"/>
                  </a:schemeClr>
                </a:solidFill>
                <a:latin typeface="LM Roman 12" panose="00000500000000000000" pitchFamily="50" charset="0"/>
                <a:ea typeface="Times New Roman" panose="02020603050405020304" pitchFamily="18" charset="0"/>
              </a:rPr>
              <a:t>Finally, the statement inside the method is executed.</a:t>
            </a:r>
          </a:p>
          <a:p>
            <a:endParaRPr lang="en-GB" sz="2800" b="1" dirty="0">
              <a:solidFill>
                <a:schemeClr val="accent1">
                  <a:lumMod val="75000"/>
                </a:schemeClr>
              </a:solidFill>
              <a:ea typeface="Times New Roman" panose="02020603050405020304" pitchFamily="18" charset="0"/>
            </a:endParaRPr>
          </a:p>
          <a:p>
            <a:endParaRPr lang="en-GB" sz="2800" b="1" dirty="0">
              <a:solidFill>
                <a:schemeClr val="accent1">
                  <a:lumMod val="75000"/>
                </a:schemeClr>
              </a:solidFill>
              <a:ea typeface="Times New Roman" panose="02020603050405020304" pitchFamily="18" charset="0"/>
            </a:endParaRPr>
          </a:p>
        </p:txBody>
      </p:sp>
    </p:spTree>
    <p:extLst>
      <p:ext uri="{BB962C8B-B14F-4D97-AF65-F5344CB8AC3E}">
        <p14:creationId xmlns:p14="http://schemas.microsoft.com/office/powerpoint/2010/main" val="1327809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21202</TotalTime>
  <Words>3262</Words>
  <Application>Microsoft Office PowerPoint</Application>
  <PresentationFormat>Widescreen</PresentationFormat>
  <Paragraphs>405</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Consolas</vt:lpstr>
      <vt:lpstr>Inter-Regular</vt:lpstr>
      <vt:lpstr>LM Roman 12</vt:lpstr>
      <vt:lpstr>urw-din</vt:lpstr>
      <vt:lpstr>Verdana</vt:lpstr>
      <vt:lpstr>Office Theme</vt:lpstr>
      <vt:lpstr>PowerPoint Presentation</vt:lpstr>
      <vt:lpstr>Outline</vt:lpstr>
      <vt:lpstr> Python Classes </vt:lpstr>
      <vt:lpstr>  Define Python Class  </vt:lpstr>
      <vt:lpstr>   Python Objects and Instantiation of the Objects   </vt:lpstr>
      <vt:lpstr>   Create Multiple Objects of Python Class    </vt:lpstr>
      <vt:lpstr>   Access Class Attributes Using Objects   </vt:lpstr>
      <vt:lpstr>  Python Methods  </vt:lpstr>
      <vt:lpstr> Invoking  a Methods </vt:lpstr>
      <vt:lpstr> Constructor in Python </vt:lpstr>
      <vt:lpstr> Invoking Default Constructor in Python </vt:lpstr>
      <vt:lpstr>Invoking Method by Default Constructor in Python </vt:lpstr>
      <vt:lpstr>  Invoking Method by Parameterized Constructor in Python </vt:lpstr>
      <vt:lpstr>  Methods in Python </vt:lpstr>
      <vt:lpstr>  Methods in Python </vt:lpstr>
      <vt:lpstr>  Methods in Python </vt:lpstr>
      <vt:lpstr>Encapsulation in Python</vt:lpstr>
      <vt:lpstr>Encapsulation Example </vt:lpstr>
      <vt:lpstr> Access Modifiers in Python </vt:lpstr>
      <vt:lpstr>  Public Member   </vt:lpstr>
      <vt:lpstr>  Protected Member  </vt:lpstr>
      <vt:lpstr>  Private Member  </vt:lpstr>
      <vt:lpstr>  Access Private Member  </vt:lpstr>
      <vt:lpstr>Using Inheritance to Create New Classes</vt:lpstr>
      <vt:lpstr>Using Inheritance to Create New Classes</vt:lpstr>
      <vt:lpstr>Using Inheritance to Create New Classes</vt:lpstr>
      <vt:lpstr>Using Inheritance to Create New Classes</vt:lpstr>
      <vt:lpstr> Polymorphism </vt:lpstr>
      <vt:lpstr> Function Polymorphism in Python </vt:lpstr>
      <vt:lpstr>  Class Polymorphism in Python  </vt:lpstr>
      <vt:lpstr>   Polymorphism with Inheritance   </vt:lpstr>
      <vt:lpstr>   Polymorphism with Inheritance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Narasimha Swamy S</dc:creator>
  <cp:lastModifiedBy>Aditya Verma</cp:lastModifiedBy>
  <cp:revision>234</cp:revision>
  <dcterms:created xsi:type="dcterms:W3CDTF">2022-11-14T04:33:36Z</dcterms:created>
  <dcterms:modified xsi:type="dcterms:W3CDTF">2023-05-11T09:59:54Z</dcterms:modified>
</cp:coreProperties>
</file>