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9" r:id="rId2"/>
    <p:sldId id="256" r:id="rId3"/>
    <p:sldId id="364" r:id="rId4"/>
    <p:sldId id="466" r:id="rId5"/>
    <p:sldId id="369" r:id="rId6"/>
    <p:sldId id="365" r:id="rId7"/>
    <p:sldId id="368" r:id="rId8"/>
    <p:sldId id="370" r:id="rId9"/>
    <p:sldId id="371" r:id="rId10"/>
    <p:sldId id="372" r:id="rId11"/>
    <p:sldId id="373" r:id="rId12"/>
    <p:sldId id="374" r:id="rId13"/>
    <p:sldId id="375" r:id="rId14"/>
    <p:sldId id="376" r:id="rId15"/>
    <p:sldId id="377" r:id="rId16"/>
    <p:sldId id="378" r:id="rId17"/>
    <p:sldId id="379" r:id="rId18"/>
    <p:sldId id="380" r:id="rId19"/>
    <p:sldId id="469" r:id="rId20"/>
    <p:sldId id="471" r:id="rId21"/>
    <p:sldId id="472" r:id="rId22"/>
    <p:sldId id="381" r:id="rId23"/>
    <p:sldId id="257" r:id="rId24"/>
    <p:sldId id="382" r:id="rId25"/>
    <p:sldId id="468" r:id="rId26"/>
    <p:sldId id="383" r:id="rId27"/>
    <p:sldId id="384" r:id="rId28"/>
    <p:sldId id="385" r:id="rId29"/>
    <p:sldId id="386" r:id="rId30"/>
    <p:sldId id="387" r:id="rId31"/>
    <p:sldId id="388" r:id="rId32"/>
    <p:sldId id="389" r:id="rId33"/>
    <p:sldId id="390" r:id="rId34"/>
    <p:sldId id="391" r:id="rId35"/>
    <p:sldId id="446" r:id="rId36"/>
    <p:sldId id="447" r:id="rId37"/>
    <p:sldId id="448" r:id="rId38"/>
    <p:sldId id="449" r:id="rId39"/>
    <p:sldId id="450" r:id="rId40"/>
    <p:sldId id="451" r:id="rId41"/>
    <p:sldId id="452" r:id="rId42"/>
    <p:sldId id="453" r:id="rId43"/>
    <p:sldId id="462" r:id="rId44"/>
  </p:sldIdLst>
  <p:sldSz cx="20104100" cy="11309350"/>
  <p:notesSz cx="20104100" cy="1130935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893"/>
    <a:srgbClr val="681748"/>
    <a:srgbClr val="5E6D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3784" autoAdjust="0"/>
  </p:normalViewPr>
  <p:slideViewPr>
    <p:cSldViewPr>
      <p:cViewPr varScale="1">
        <p:scale>
          <a:sx n="55" d="100"/>
          <a:sy n="55" d="100"/>
        </p:scale>
        <p:origin x="588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10.vml.rels><?xml version="1.0" encoding="UTF-8" standalone="yes"?>
<Relationships xmlns="http://schemas.openxmlformats.org/package/2006/relationships"><Relationship Id="rId8" Type="http://schemas.openxmlformats.org/officeDocument/2006/relationships/image" Target="../media/image57.wmf"/><Relationship Id="rId13" Type="http://schemas.openxmlformats.org/officeDocument/2006/relationships/image" Target="../media/image62.wmf"/><Relationship Id="rId18" Type="http://schemas.openxmlformats.org/officeDocument/2006/relationships/image" Target="../media/image67.wmf"/><Relationship Id="rId3" Type="http://schemas.openxmlformats.org/officeDocument/2006/relationships/image" Target="../media/image52.wmf"/><Relationship Id="rId21" Type="http://schemas.openxmlformats.org/officeDocument/2006/relationships/image" Target="../media/image70.wmf"/><Relationship Id="rId7" Type="http://schemas.openxmlformats.org/officeDocument/2006/relationships/image" Target="../media/image56.wmf"/><Relationship Id="rId12" Type="http://schemas.openxmlformats.org/officeDocument/2006/relationships/image" Target="../media/image61.wmf"/><Relationship Id="rId17" Type="http://schemas.openxmlformats.org/officeDocument/2006/relationships/image" Target="../media/image66.wmf"/><Relationship Id="rId2" Type="http://schemas.openxmlformats.org/officeDocument/2006/relationships/image" Target="../media/image51.wmf"/><Relationship Id="rId16" Type="http://schemas.openxmlformats.org/officeDocument/2006/relationships/image" Target="../media/image65.wmf"/><Relationship Id="rId20" Type="http://schemas.openxmlformats.org/officeDocument/2006/relationships/image" Target="../media/image69.wmf"/><Relationship Id="rId1" Type="http://schemas.openxmlformats.org/officeDocument/2006/relationships/image" Target="../media/image50.wmf"/><Relationship Id="rId6" Type="http://schemas.openxmlformats.org/officeDocument/2006/relationships/image" Target="../media/image55.wmf"/><Relationship Id="rId11" Type="http://schemas.openxmlformats.org/officeDocument/2006/relationships/image" Target="../media/image60.wmf"/><Relationship Id="rId5" Type="http://schemas.openxmlformats.org/officeDocument/2006/relationships/image" Target="../media/image54.wmf"/><Relationship Id="rId15" Type="http://schemas.openxmlformats.org/officeDocument/2006/relationships/image" Target="../media/image64.wmf"/><Relationship Id="rId10" Type="http://schemas.openxmlformats.org/officeDocument/2006/relationships/image" Target="../media/image59.wmf"/><Relationship Id="rId19" Type="http://schemas.openxmlformats.org/officeDocument/2006/relationships/image" Target="../media/image68.wmf"/><Relationship Id="rId4" Type="http://schemas.openxmlformats.org/officeDocument/2006/relationships/image" Target="../media/image53.wmf"/><Relationship Id="rId9" Type="http://schemas.openxmlformats.org/officeDocument/2006/relationships/image" Target="../media/image58.wmf"/><Relationship Id="rId14" Type="http://schemas.openxmlformats.org/officeDocument/2006/relationships/image" Target="../media/image63.wmf"/><Relationship Id="rId22" Type="http://schemas.openxmlformats.org/officeDocument/2006/relationships/image" Target="../media/image71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4.wmf"/><Relationship Id="rId2" Type="http://schemas.openxmlformats.org/officeDocument/2006/relationships/image" Target="../media/image73.wmf"/><Relationship Id="rId1" Type="http://schemas.openxmlformats.org/officeDocument/2006/relationships/image" Target="../media/image72.wmf"/><Relationship Id="rId5" Type="http://schemas.openxmlformats.org/officeDocument/2006/relationships/image" Target="../media/image76.wmf"/><Relationship Id="rId4" Type="http://schemas.openxmlformats.org/officeDocument/2006/relationships/image" Target="../media/image7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3.wmf"/><Relationship Id="rId7" Type="http://schemas.openxmlformats.org/officeDocument/2006/relationships/image" Target="../media/image87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Relationship Id="rId6" Type="http://schemas.openxmlformats.org/officeDocument/2006/relationships/image" Target="../media/image86.wmf"/><Relationship Id="rId5" Type="http://schemas.openxmlformats.org/officeDocument/2006/relationships/image" Target="../media/image85.wmf"/><Relationship Id="rId4" Type="http://schemas.openxmlformats.org/officeDocument/2006/relationships/image" Target="../media/image84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Relationship Id="rId4" Type="http://schemas.openxmlformats.org/officeDocument/2006/relationships/image" Target="../media/image93.wmf"/></Relationships>
</file>

<file path=ppt/drawings/_rels/vmlDrawing1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wmf"/><Relationship Id="rId3" Type="http://schemas.openxmlformats.org/officeDocument/2006/relationships/image" Target="../media/image96.wmf"/><Relationship Id="rId7" Type="http://schemas.openxmlformats.org/officeDocument/2006/relationships/image" Target="../media/image100.wmf"/><Relationship Id="rId2" Type="http://schemas.openxmlformats.org/officeDocument/2006/relationships/image" Target="../media/image95.wmf"/><Relationship Id="rId1" Type="http://schemas.openxmlformats.org/officeDocument/2006/relationships/image" Target="../media/image94.wmf"/><Relationship Id="rId6" Type="http://schemas.openxmlformats.org/officeDocument/2006/relationships/image" Target="../media/image99.wmf"/><Relationship Id="rId5" Type="http://schemas.openxmlformats.org/officeDocument/2006/relationships/image" Target="../media/image98.wmf"/><Relationship Id="rId4" Type="http://schemas.openxmlformats.org/officeDocument/2006/relationships/image" Target="../media/image97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2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04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wmf"/><Relationship Id="rId2" Type="http://schemas.openxmlformats.org/officeDocument/2006/relationships/image" Target="../media/image108.wmf"/><Relationship Id="rId1" Type="http://schemas.openxmlformats.org/officeDocument/2006/relationships/image" Target="../media/image107.wmf"/><Relationship Id="rId4" Type="http://schemas.openxmlformats.org/officeDocument/2006/relationships/image" Target="../media/image11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6" Type="http://schemas.openxmlformats.org/officeDocument/2006/relationships/image" Target="../media/image116.wmf"/><Relationship Id="rId5" Type="http://schemas.openxmlformats.org/officeDocument/2006/relationships/image" Target="../media/image115.wmf"/><Relationship Id="rId4" Type="http://schemas.openxmlformats.org/officeDocument/2006/relationships/image" Target="../media/image11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9.wmf"/><Relationship Id="rId2" Type="http://schemas.openxmlformats.org/officeDocument/2006/relationships/image" Target="../media/image118.wmf"/><Relationship Id="rId1" Type="http://schemas.openxmlformats.org/officeDocument/2006/relationships/image" Target="../media/image117.wmf"/><Relationship Id="rId5" Type="http://schemas.openxmlformats.org/officeDocument/2006/relationships/image" Target="../media/image121.wmf"/><Relationship Id="rId4" Type="http://schemas.openxmlformats.org/officeDocument/2006/relationships/image" Target="../media/image120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4.wmf"/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2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wmf"/><Relationship Id="rId3" Type="http://schemas.openxmlformats.org/officeDocument/2006/relationships/image" Target="../media/image127.wmf"/><Relationship Id="rId7" Type="http://schemas.openxmlformats.org/officeDocument/2006/relationships/image" Target="../media/image131.wmf"/><Relationship Id="rId2" Type="http://schemas.openxmlformats.org/officeDocument/2006/relationships/image" Target="../media/image126.wmf"/><Relationship Id="rId1" Type="http://schemas.openxmlformats.org/officeDocument/2006/relationships/image" Target="../media/image125.wmf"/><Relationship Id="rId6" Type="http://schemas.openxmlformats.org/officeDocument/2006/relationships/image" Target="../media/image130.wmf"/><Relationship Id="rId5" Type="http://schemas.openxmlformats.org/officeDocument/2006/relationships/image" Target="../media/image129.wmf"/><Relationship Id="rId10" Type="http://schemas.openxmlformats.org/officeDocument/2006/relationships/image" Target="../media/image134.wmf"/><Relationship Id="rId4" Type="http://schemas.openxmlformats.org/officeDocument/2006/relationships/image" Target="../media/image128.wmf"/><Relationship Id="rId9" Type="http://schemas.openxmlformats.org/officeDocument/2006/relationships/image" Target="../media/image133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6.wmf"/><Relationship Id="rId1" Type="http://schemas.openxmlformats.org/officeDocument/2006/relationships/image" Target="../media/image135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wmf"/><Relationship Id="rId2" Type="http://schemas.openxmlformats.org/officeDocument/2006/relationships/image" Target="../media/image138.wmf"/><Relationship Id="rId1" Type="http://schemas.openxmlformats.org/officeDocument/2006/relationships/image" Target="../media/image137.wmf"/><Relationship Id="rId6" Type="http://schemas.openxmlformats.org/officeDocument/2006/relationships/image" Target="../media/image142.wmf"/><Relationship Id="rId5" Type="http://schemas.openxmlformats.org/officeDocument/2006/relationships/image" Target="../media/image141.wmf"/><Relationship Id="rId4" Type="http://schemas.openxmlformats.org/officeDocument/2006/relationships/image" Target="../media/image140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3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7.wmf"/></Relationships>
</file>

<file path=ppt/drawings/_rels/vmlDrawing2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2.wmf"/><Relationship Id="rId1" Type="http://schemas.openxmlformats.org/officeDocument/2006/relationships/image" Target="../media/image15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Relationship Id="rId4" Type="http://schemas.openxmlformats.org/officeDocument/2006/relationships/image" Target="../media/image36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5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51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0A8C0-6CD3-4CD0-89CE-AD4CDD28F0E0}" type="datetimeFigureOut">
              <a:rPr lang="en-US" smtClean="0"/>
              <a:pPr/>
              <a:t>10/10/2024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281738" y="847725"/>
            <a:ext cx="7540625" cy="4241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2009775" y="5372100"/>
            <a:ext cx="16084550" cy="5089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5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51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229727-916D-46E5-BB59-E26C455183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281738" y="847725"/>
            <a:ext cx="7540625" cy="42418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47C48D-A8C8-423A-AFA6-C871D9C7D443}" type="slidenum">
              <a:rPr lang="en-IN" smtClean="0"/>
              <a:pPr/>
              <a:t>19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7548159D-3EB0-46B3-85A8-3E516A5C964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E848BF81-01ED-484D-BFF9-AB73E1F7BDA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DCE14-1FDD-4AFA-AFCA-4899781AC595}" type="datetimeFigureOut">
              <a:rPr lang="en-US" altLang="en-US"/>
              <a:pPr>
                <a:defRPr/>
              </a:pPr>
              <a:t>10/10/2024</a:t>
            </a:fld>
            <a:endParaRPr lang="en-US" alt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AC9D0895-794F-4E6F-8393-5393547958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CF7FB-4065-4036-AFEC-2D1E4C2BE28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2462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0" i="1">
                <a:solidFill>
                  <a:srgbClr val="422C75"/>
                </a:solidFill>
                <a:latin typeface="Playfair Display"/>
                <a:cs typeface="Playfair Displ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8C38B9DF-F4B0-45D9-BD01-0CD3A14B078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84EEF5A9-B532-4D28-980B-6A56C86C09D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0B9221-D46B-47F4-93AC-49561047AF41}" type="datetimeFigureOut">
              <a:rPr lang="en-US" altLang="en-US"/>
              <a:pPr>
                <a:defRPr/>
              </a:pPr>
              <a:t>10/10/2024</a:t>
            </a:fld>
            <a:endParaRPr lang="en-US" alt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B61DF91B-8AF7-4327-8572-1002EF900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77E36E-0A0C-4A1C-A795-61746CA6A6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8471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0" i="1">
                <a:solidFill>
                  <a:srgbClr val="422C75"/>
                </a:solidFill>
                <a:latin typeface="Playfair Display"/>
                <a:cs typeface="Playfair Display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164431FD-6DD1-4832-B5AB-F71AB06996F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5">
            <a:extLst>
              <a:ext uri="{FF2B5EF4-FFF2-40B4-BE49-F238E27FC236}">
                <a16:creationId xmlns:a16="http://schemas.microsoft.com/office/drawing/2014/main" id="{CBE8D37A-45CE-4B35-A541-A7E361A7965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B48340-42E3-4C01-987E-BE3DC474D1A4}" type="datetimeFigureOut">
              <a:rPr lang="en-US" altLang="en-US"/>
              <a:pPr>
                <a:defRPr/>
              </a:pPr>
              <a:t>10/10/2024</a:t>
            </a:fld>
            <a:endParaRPr lang="en-US" altLang="en-US"/>
          </a:p>
        </p:txBody>
      </p:sp>
      <p:sp>
        <p:nvSpPr>
          <p:cNvPr id="7" name="Holder 6">
            <a:extLst>
              <a:ext uri="{FF2B5EF4-FFF2-40B4-BE49-F238E27FC236}">
                <a16:creationId xmlns:a16="http://schemas.microsoft.com/office/drawing/2014/main" id="{9D4C7FC2-4F5A-43C8-B738-F1325D0D0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0D6029-8052-43B0-8940-C126B3AC9F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9273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000" b="0" i="1">
                <a:solidFill>
                  <a:srgbClr val="422C75"/>
                </a:solidFill>
                <a:latin typeface="Playfair Display"/>
                <a:cs typeface="Playfair Display"/>
              </a:defRPr>
            </a:lvl1pPr>
          </a:lstStyle>
          <a:p>
            <a:endParaRPr/>
          </a:p>
        </p:txBody>
      </p:sp>
      <p:sp>
        <p:nvSpPr>
          <p:cNvPr id="3" name="Holder 4">
            <a:extLst>
              <a:ext uri="{FF2B5EF4-FFF2-40B4-BE49-F238E27FC236}">
                <a16:creationId xmlns:a16="http://schemas.microsoft.com/office/drawing/2014/main" id="{AB88D8B9-08A0-49BA-9AC1-97A228A3235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5">
            <a:extLst>
              <a:ext uri="{FF2B5EF4-FFF2-40B4-BE49-F238E27FC236}">
                <a16:creationId xmlns:a16="http://schemas.microsoft.com/office/drawing/2014/main" id="{97AE7AA5-CEDE-4554-927B-E7E781C3433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668C9-37A3-45F7-A609-A727088537D3}" type="datetimeFigureOut">
              <a:rPr lang="en-US" altLang="en-US"/>
              <a:pPr>
                <a:defRPr/>
              </a:pPr>
              <a:t>10/10/2024</a:t>
            </a:fld>
            <a:endParaRPr lang="en-US" altLang="en-US"/>
          </a:p>
        </p:txBody>
      </p:sp>
      <p:sp>
        <p:nvSpPr>
          <p:cNvPr id="5" name="Holder 6">
            <a:extLst>
              <a:ext uri="{FF2B5EF4-FFF2-40B4-BE49-F238E27FC236}">
                <a16:creationId xmlns:a16="http://schemas.microsoft.com/office/drawing/2014/main" id="{AFAA3251-E0C1-44ED-9393-BF533026A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A2F88B-ED1C-4456-9BDA-B861DF7E9B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9805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4">
            <a:extLst>
              <a:ext uri="{FF2B5EF4-FFF2-40B4-BE49-F238E27FC236}">
                <a16:creationId xmlns:a16="http://schemas.microsoft.com/office/drawing/2014/main" id="{6555F428-BB31-4DFE-BF97-B7C8580DD1E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3" name="Holder 5">
            <a:extLst>
              <a:ext uri="{FF2B5EF4-FFF2-40B4-BE49-F238E27FC236}">
                <a16:creationId xmlns:a16="http://schemas.microsoft.com/office/drawing/2014/main" id="{D870C6EC-3C1C-4CE1-8243-0C914B64360C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4A92EB-487C-4E97-93A3-8165E0C3A907}" type="datetimeFigureOut">
              <a:rPr lang="en-US" altLang="en-US"/>
              <a:pPr>
                <a:defRPr/>
              </a:pPr>
              <a:t>10/10/2024</a:t>
            </a:fld>
            <a:endParaRPr lang="en-US" altLang="en-US"/>
          </a:p>
        </p:txBody>
      </p:sp>
      <p:sp>
        <p:nvSpPr>
          <p:cNvPr id="4" name="Holder 6">
            <a:extLst>
              <a:ext uri="{FF2B5EF4-FFF2-40B4-BE49-F238E27FC236}">
                <a16:creationId xmlns:a16="http://schemas.microsoft.com/office/drawing/2014/main" id="{2ABF4AA6-E92E-461D-95A9-26C5F3FA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19575F-9967-44B2-B2EA-66453EB776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3246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4776" y="602119"/>
            <a:ext cx="17339786" cy="27699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84776" y="3521977"/>
            <a:ext cx="8504976" cy="609077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4776" y="4131054"/>
            <a:ext cx="8504976" cy="1606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177701" y="3521977"/>
            <a:ext cx="8546861" cy="609077"/>
          </a:xfrm>
        </p:spPr>
        <p:txBody>
          <a:bodyPr anchor="b"/>
          <a:lstStyle>
            <a:lvl1pPr marL="0" indent="0">
              <a:buNone/>
              <a:defRPr sz="3958" b="1"/>
            </a:lvl1pPr>
            <a:lvl2pPr marL="753923" indent="0">
              <a:buNone/>
              <a:defRPr sz="3298" b="1"/>
            </a:lvl2pPr>
            <a:lvl3pPr marL="1507846" indent="0">
              <a:buNone/>
              <a:defRPr sz="2968" b="1"/>
            </a:lvl3pPr>
            <a:lvl4pPr marL="2261768" indent="0">
              <a:buNone/>
              <a:defRPr sz="2638" b="1"/>
            </a:lvl4pPr>
            <a:lvl5pPr marL="3015691" indent="0">
              <a:buNone/>
              <a:defRPr sz="2638" b="1"/>
            </a:lvl5pPr>
            <a:lvl6pPr marL="3769614" indent="0">
              <a:buNone/>
              <a:defRPr sz="2638" b="1"/>
            </a:lvl6pPr>
            <a:lvl7pPr marL="4523537" indent="0">
              <a:buNone/>
              <a:defRPr sz="2638" b="1"/>
            </a:lvl7pPr>
            <a:lvl8pPr marL="5277460" indent="0">
              <a:buNone/>
              <a:defRPr sz="2638" b="1"/>
            </a:lvl8pPr>
            <a:lvl9pPr marL="6031382" indent="0">
              <a:buNone/>
              <a:defRPr sz="2638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177701" y="4131054"/>
            <a:ext cx="8546861" cy="160659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D9D73C-23C0-4F87-8F63-7CFEA881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4888" y="10517188"/>
            <a:ext cx="4624387" cy="2762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9B1A7-08F7-42A2-845C-A43C44697FF8}" type="datetimeFigureOut">
              <a:rPr lang="en-IN"/>
              <a:pPr>
                <a:defRPr/>
              </a:pPr>
              <a:t>10-10-2024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FE8339-042D-4BA0-9555-55838058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5775" y="10517188"/>
            <a:ext cx="6432550" cy="2762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A52E3-F04A-4227-B5B5-3F4E5B642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474825" y="10517188"/>
            <a:ext cx="4624388" cy="2762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64389-979C-49DB-8B04-64938586BBD2}" type="slidenum">
              <a:rPr lang="en-IN"/>
              <a:pPr>
                <a:defRPr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3453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bk object 16">
            <a:extLst>
              <a:ext uri="{FF2B5EF4-FFF2-40B4-BE49-F238E27FC236}">
                <a16:creationId xmlns:a16="http://schemas.microsoft.com/office/drawing/2014/main" id="{C7F849B6-5358-4E19-AA7C-C35BA30CB9B4}"/>
              </a:ext>
            </a:extLst>
          </p:cNvPr>
          <p:cNvSpPr>
            <a:spLocks/>
          </p:cNvSpPr>
          <p:nvPr/>
        </p:nvSpPr>
        <p:spPr bwMode="auto">
          <a:xfrm>
            <a:off x="0" y="11296650"/>
            <a:ext cx="20104100" cy="0"/>
          </a:xfrm>
          <a:custGeom>
            <a:avLst/>
            <a:gdLst>
              <a:gd name="T0" fmla="*/ 0 w 20104100"/>
              <a:gd name="T1" fmla="*/ 20104099 w 201041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0104100">
                <a:moveTo>
                  <a:pt x="0" y="0"/>
                </a:moveTo>
                <a:lnTo>
                  <a:pt x="20104099" y="0"/>
                </a:lnTo>
              </a:path>
            </a:pathLst>
          </a:custGeom>
          <a:noFill/>
          <a:ln w="22859">
            <a:solidFill>
              <a:srgbClr val="E76A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7" name="bk object 17">
            <a:extLst>
              <a:ext uri="{FF2B5EF4-FFF2-40B4-BE49-F238E27FC236}">
                <a16:creationId xmlns:a16="http://schemas.microsoft.com/office/drawing/2014/main" id="{042D2E62-A897-485C-ADC5-FA9C9C56A6BA}"/>
              </a:ext>
            </a:extLst>
          </p:cNvPr>
          <p:cNvSpPr>
            <a:spLocks/>
          </p:cNvSpPr>
          <p:nvPr/>
        </p:nvSpPr>
        <p:spPr bwMode="auto">
          <a:xfrm>
            <a:off x="0" y="11274425"/>
            <a:ext cx="20075525" cy="0"/>
          </a:xfrm>
          <a:custGeom>
            <a:avLst/>
            <a:gdLst>
              <a:gd name="T0" fmla="*/ 0 w 20076160"/>
              <a:gd name="T1" fmla="*/ 20070322 w 2007616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0076160">
                <a:moveTo>
                  <a:pt x="0" y="0"/>
                </a:moveTo>
                <a:lnTo>
                  <a:pt x="20076037" y="0"/>
                </a:lnTo>
              </a:path>
            </a:pathLst>
          </a:custGeom>
          <a:noFill/>
          <a:ln w="22859">
            <a:solidFill>
              <a:srgbClr val="E76A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8" name="bk object 18">
            <a:extLst>
              <a:ext uri="{FF2B5EF4-FFF2-40B4-BE49-F238E27FC236}">
                <a16:creationId xmlns:a16="http://schemas.microsoft.com/office/drawing/2014/main" id="{6E6A69A2-0AA1-48BC-8309-ACA6C7EC5E83}"/>
              </a:ext>
            </a:extLst>
          </p:cNvPr>
          <p:cNvSpPr>
            <a:spLocks/>
          </p:cNvSpPr>
          <p:nvPr/>
        </p:nvSpPr>
        <p:spPr bwMode="auto">
          <a:xfrm>
            <a:off x="28575" y="47625"/>
            <a:ext cx="0" cy="11214100"/>
          </a:xfrm>
          <a:custGeom>
            <a:avLst/>
            <a:gdLst>
              <a:gd name="T0" fmla="*/ 0 h 11215370"/>
              <a:gd name="T1" fmla="*/ 11203945 h 1121537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1215370">
                <a:moveTo>
                  <a:pt x="0" y="0"/>
                </a:moveTo>
                <a:lnTo>
                  <a:pt x="0" y="11215370"/>
                </a:lnTo>
              </a:path>
            </a:pathLst>
          </a:custGeom>
          <a:noFill/>
          <a:ln w="56218">
            <a:solidFill>
              <a:srgbClr val="E76A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29" name="bk object 19">
            <a:extLst>
              <a:ext uri="{FF2B5EF4-FFF2-40B4-BE49-F238E27FC236}">
                <a16:creationId xmlns:a16="http://schemas.microsoft.com/office/drawing/2014/main" id="{B53EC360-0CDC-40F0-A6CD-66D285B483E7}"/>
              </a:ext>
            </a:extLst>
          </p:cNvPr>
          <p:cNvSpPr>
            <a:spLocks/>
          </p:cNvSpPr>
          <p:nvPr/>
        </p:nvSpPr>
        <p:spPr bwMode="auto">
          <a:xfrm>
            <a:off x="0" y="23813"/>
            <a:ext cx="20104100" cy="0"/>
          </a:xfrm>
          <a:custGeom>
            <a:avLst/>
            <a:gdLst>
              <a:gd name="T0" fmla="*/ 0 w 20104100"/>
              <a:gd name="T1" fmla="*/ 20104099 w 20104100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20104100">
                <a:moveTo>
                  <a:pt x="0" y="0"/>
                </a:moveTo>
                <a:lnTo>
                  <a:pt x="20104099" y="0"/>
                </a:lnTo>
              </a:path>
            </a:pathLst>
          </a:custGeom>
          <a:noFill/>
          <a:ln w="46990">
            <a:solidFill>
              <a:srgbClr val="E76A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0" name="bk object 20">
            <a:extLst>
              <a:ext uri="{FF2B5EF4-FFF2-40B4-BE49-F238E27FC236}">
                <a16:creationId xmlns:a16="http://schemas.microsoft.com/office/drawing/2014/main" id="{CC988DF7-AC31-486B-B248-A492CA3C13E8}"/>
              </a:ext>
            </a:extLst>
          </p:cNvPr>
          <p:cNvSpPr>
            <a:spLocks/>
          </p:cNvSpPr>
          <p:nvPr/>
        </p:nvSpPr>
        <p:spPr bwMode="auto">
          <a:xfrm>
            <a:off x="20075525" y="11261725"/>
            <a:ext cx="28575" cy="23813"/>
          </a:xfrm>
          <a:custGeom>
            <a:avLst/>
            <a:gdLst>
              <a:gd name="T0" fmla="*/ 0 w 28575"/>
              <a:gd name="T1" fmla="*/ 33022 h 22859"/>
              <a:gd name="T2" fmla="*/ 28061 w 28575"/>
              <a:gd name="T3" fmla="*/ 33022 h 22859"/>
              <a:gd name="T4" fmla="*/ 28061 w 28575"/>
              <a:gd name="T5" fmla="*/ 0 h 22859"/>
              <a:gd name="T6" fmla="*/ 0 w 28575"/>
              <a:gd name="T7" fmla="*/ 0 h 22859"/>
              <a:gd name="T8" fmla="*/ 0 w 28575"/>
              <a:gd name="T9" fmla="*/ 33022 h 22859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8575" h="22859">
                <a:moveTo>
                  <a:pt x="0" y="22856"/>
                </a:moveTo>
                <a:lnTo>
                  <a:pt x="28061" y="22856"/>
                </a:lnTo>
                <a:lnTo>
                  <a:pt x="28061" y="0"/>
                </a:lnTo>
                <a:lnTo>
                  <a:pt x="0" y="0"/>
                </a:lnTo>
                <a:lnTo>
                  <a:pt x="0" y="22856"/>
                </a:lnTo>
                <a:close/>
              </a:path>
            </a:pathLst>
          </a:custGeom>
          <a:solidFill>
            <a:srgbClr val="E76A8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1" name="bk object 21">
            <a:extLst>
              <a:ext uri="{FF2B5EF4-FFF2-40B4-BE49-F238E27FC236}">
                <a16:creationId xmlns:a16="http://schemas.microsoft.com/office/drawing/2014/main" id="{506903C7-C4F8-4FDE-A232-757BCDF70985}"/>
              </a:ext>
            </a:extLst>
          </p:cNvPr>
          <p:cNvSpPr>
            <a:spLocks/>
          </p:cNvSpPr>
          <p:nvPr/>
        </p:nvSpPr>
        <p:spPr bwMode="auto">
          <a:xfrm>
            <a:off x="20075525" y="47625"/>
            <a:ext cx="0" cy="11214100"/>
          </a:xfrm>
          <a:custGeom>
            <a:avLst/>
            <a:gdLst>
              <a:gd name="T0" fmla="*/ 0 h 11215370"/>
              <a:gd name="T1" fmla="*/ 11203945 h 11215370"/>
              <a:gd name="T2" fmla="*/ 0 60000 65536"/>
              <a:gd name="T3" fmla="*/ 0 60000 65536"/>
            </a:gdLst>
            <a:ahLst/>
            <a:cxnLst>
              <a:cxn ang="T2">
                <a:pos x="0" y="T0"/>
              </a:cxn>
              <a:cxn ang="T3">
                <a:pos x="0" y="T1"/>
              </a:cxn>
            </a:cxnLst>
            <a:rect l="0" t="0" r="r" b="b"/>
            <a:pathLst>
              <a:path h="11215370">
                <a:moveTo>
                  <a:pt x="0" y="0"/>
                </a:moveTo>
                <a:lnTo>
                  <a:pt x="0" y="11215370"/>
                </a:lnTo>
              </a:path>
            </a:pathLst>
          </a:custGeom>
          <a:noFill/>
          <a:ln w="56176">
            <a:solidFill>
              <a:srgbClr val="E76A8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032" name="Holder 2">
            <a:extLst>
              <a:ext uri="{FF2B5EF4-FFF2-40B4-BE49-F238E27FC236}">
                <a16:creationId xmlns:a16="http://schemas.microsoft.com/office/drawing/2014/main" id="{E6D2040C-57E2-44E0-B1F4-8B97FBE7D15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581025" y="407988"/>
            <a:ext cx="18942050" cy="48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1033" name="Holder 3">
            <a:extLst>
              <a:ext uri="{FF2B5EF4-FFF2-40B4-BE49-F238E27FC236}">
                <a16:creationId xmlns:a16="http://schemas.microsoft.com/office/drawing/2014/main" id="{1581AF3D-CC16-464F-B6D8-97C82877EF5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2746375" y="2613025"/>
            <a:ext cx="14611350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/>
          </a:p>
        </p:txBody>
      </p:sp>
      <p:sp>
        <p:nvSpPr>
          <p:cNvPr id="4" name="Holder 4">
            <a:extLst>
              <a:ext uri="{FF2B5EF4-FFF2-40B4-BE49-F238E27FC236}">
                <a16:creationId xmlns:a16="http://schemas.microsoft.com/office/drawing/2014/main" id="{7E283CA2-0D0E-4EFF-A035-56E280DB5767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6835775" y="10517188"/>
            <a:ext cx="6432550" cy="5667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5" name="Holder 5">
            <a:extLst>
              <a:ext uri="{FF2B5EF4-FFF2-40B4-BE49-F238E27FC236}">
                <a16:creationId xmlns:a16="http://schemas.microsoft.com/office/drawing/2014/main" id="{45E9D269-43FE-4A39-8967-62108B2361E7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1004888" y="10517188"/>
            <a:ext cx="4624387" cy="566737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1" hangingPunct="1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9F367C4C-0CE8-4473-893B-27BA41902AB5}" type="datetimeFigureOut">
              <a:rPr lang="en-US" altLang="en-US"/>
              <a:pPr>
                <a:defRPr/>
              </a:pPr>
              <a:t>10/10/2024</a:t>
            </a:fld>
            <a:endParaRPr lang="en-US" altLang="en-US"/>
          </a:p>
        </p:txBody>
      </p:sp>
      <p:sp>
        <p:nvSpPr>
          <p:cNvPr id="6" name="Holder 6">
            <a:extLst>
              <a:ext uri="{FF2B5EF4-FFF2-40B4-BE49-F238E27FC236}">
                <a16:creationId xmlns:a16="http://schemas.microsoft.com/office/drawing/2014/main" id="{6EA6E97F-73DC-4C33-90AE-40F6375DA19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14474825" y="10517188"/>
            <a:ext cx="4624388" cy="566737"/>
          </a:xfrm>
          <a:prstGeom prst="rect">
            <a:avLst/>
          </a:prstGeom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r" eaLnBrk="1" hangingPunct="1">
              <a:defRPr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35EF3106-AC72-435F-8D7F-F258B0A341E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  <p:sldLayoutId id="2147483726" r:id="rId2"/>
    <p:sldLayoutId id="2147483727" r:id="rId3"/>
    <p:sldLayoutId id="2147483728" r:id="rId4"/>
    <p:sldLayoutId id="2147483729" r:id="rId5"/>
    <p:sldLayoutId id="2147483732" r:id="rId6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+mj-lt"/>
          <a:ea typeface="ＭＳ Ｐゴシック" charset="0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>
          <a:solidFill>
            <a:schemeClr val="tx2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4572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9144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371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18288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image" Target="../media/image5.pn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2.png"/><Relationship Id="rId5" Type="http://schemas.openxmlformats.org/officeDocument/2006/relationships/image" Target="../media/image20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jpeg"/><Relationship Id="rId4" Type="http://schemas.openxmlformats.org/officeDocument/2006/relationships/image" Target="../media/image24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jpeg"/><Relationship Id="rId3" Type="http://schemas.openxmlformats.org/officeDocument/2006/relationships/image" Target="../media/image5.png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6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5.png"/><Relationship Id="rId7" Type="http://schemas.openxmlformats.org/officeDocument/2006/relationships/image" Target="../media/image3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35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image" Target="../media/image41.wmf"/><Relationship Id="rId3" Type="http://schemas.openxmlformats.org/officeDocument/2006/relationships/image" Target="../media/image5.png"/><Relationship Id="rId7" Type="http://schemas.openxmlformats.org/officeDocument/2006/relationships/image" Target="../media/image38.wmf"/><Relationship Id="rId12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3.bin"/><Relationship Id="rId11" Type="http://schemas.openxmlformats.org/officeDocument/2006/relationships/image" Target="../media/image40.wmf"/><Relationship Id="rId5" Type="http://schemas.openxmlformats.org/officeDocument/2006/relationships/image" Target="../media/image37.wmf"/><Relationship Id="rId10" Type="http://schemas.openxmlformats.org/officeDocument/2006/relationships/oleObject" Target="../embeddings/oleObject15.bin"/><Relationship Id="rId4" Type="http://schemas.openxmlformats.org/officeDocument/2006/relationships/oleObject" Target="../embeddings/oleObject12.bin"/><Relationship Id="rId9" Type="http://schemas.openxmlformats.org/officeDocument/2006/relationships/image" Target="../media/image39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5.png"/><Relationship Id="rId7" Type="http://schemas.openxmlformats.org/officeDocument/2006/relationships/image" Target="../media/image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45.wmf"/><Relationship Id="rId5" Type="http://schemas.openxmlformats.org/officeDocument/2006/relationships/image" Target="../media/image42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4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5" Type="http://schemas.openxmlformats.org/officeDocument/2006/relationships/image" Target="../media/image46.wmf"/><Relationship Id="rId4" Type="http://schemas.openxmlformats.org/officeDocument/2006/relationships/oleObject" Target="../embeddings/oleObject21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jpeg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48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47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3" Type="http://schemas.openxmlformats.org/officeDocument/2006/relationships/oleObject" Target="../embeddings/oleObject29.bin"/><Relationship Id="rId18" Type="http://schemas.openxmlformats.org/officeDocument/2006/relationships/image" Target="../media/image57.wmf"/><Relationship Id="rId26" Type="http://schemas.openxmlformats.org/officeDocument/2006/relationships/image" Target="../media/image61.wmf"/><Relationship Id="rId39" Type="http://schemas.openxmlformats.org/officeDocument/2006/relationships/oleObject" Target="../embeddings/oleObject42.bin"/><Relationship Id="rId21" Type="http://schemas.openxmlformats.org/officeDocument/2006/relationships/oleObject" Target="../embeddings/oleObject33.bin"/><Relationship Id="rId34" Type="http://schemas.openxmlformats.org/officeDocument/2006/relationships/image" Target="../media/image65.wmf"/><Relationship Id="rId42" Type="http://schemas.openxmlformats.org/officeDocument/2006/relationships/image" Target="../media/image69.wmf"/><Relationship Id="rId7" Type="http://schemas.openxmlformats.org/officeDocument/2006/relationships/oleObject" Target="../embeddings/oleObject26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56.wmf"/><Relationship Id="rId29" Type="http://schemas.openxmlformats.org/officeDocument/2006/relationships/oleObject" Target="../embeddings/oleObject37.bin"/><Relationship Id="rId1" Type="http://schemas.openxmlformats.org/officeDocument/2006/relationships/vmlDrawing" Target="../drawings/vmlDrawing10.vml"/><Relationship Id="rId6" Type="http://schemas.openxmlformats.org/officeDocument/2006/relationships/image" Target="../media/image51.wmf"/><Relationship Id="rId11" Type="http://schemas.openxmlformats.org/officeDocument/2006/relationships/oleObject" Target="../embeddings/oleObject28.bin"/><Relationship Id="rId24" Type="http://schemas.openxmlformats.org/officeDocument/2006/relationships/image" Target="../media/image60.wmf"/><Relationship Id="rId32" Type="http://schemas.openxmlformats.org/officeDocument/2006/relationships/image" Target="../media/image64.wmf"/><Relationship Id="rId37" Type="http://schemas.openxmlformats.org/officeDocument/2006/relationships/oleObject" Target="../embeddings/oleObject41.bin"/><Relationship Id="rId40" Type="http://schemas.openxmlformats.org/officeDocument/2006/relationships/image" Target="../media/image68.wmf"/><Relationship Id="rId45" Type="http://schemas.openxmlformats.org/officeDocument/2006/relationships/oleObject" Target="../embeddings/oleObject45.bin"/><Relationship Id="rId5" Type="http://schemas.openxmlformats.org/officeDocument/2006/relationships/oleObject" Target="../embeddings/oleObject25.bin"/><Relationship Id="rId15" Type="http://schemas.openxmlformats.org/officeDocument/2006/relationships/oleObject" Target="../embeddings/oleObject30.bin"/><Relationship Id="rId23" Type="http://schemas.openxmlformats.org/officeDocument/2006/relationships/oleObject" Target="../embeddings/oleObject34.bin"/><Relationship Id="rId28" Type="http://schemas.openxmlformats.org/officeDocument/2006/relationships/image" Target="../media/image62.wmf"/><Relationship Id="rId36" Type="http://schemas.openxmlformats.org/officeDocument/2006/relationships/image" Target="../media/image66.wmf"/><Relationship Id="rId10" Type="http://schemas.openxmlformats.org/officeDocument/2006/relationships/image" Target="../media/image53.wmf"/><Relationship Id="rId19" Type="http://schemas.openxmlformats.org/officeDocument/2006/relationships/oleObject" Target="../embeddings/oleObject32.bin"/><Relationship Id="rId31" Type="http://schemas.openxmlformats.org/officeDocument/2006/relationships/oleObject" Target="../embeddings/oleObject38.bin"/><Relationship Id="rId44" Type="http://schemas.openxmlformats.org/officeDocument/2006/relationships/image" Target="../media/image70.wmf"/><Relationship Id="rId4" Type="http://schemas.openxmlformats.org/officeDocument/2006/relationships/image" Target="../media/image50.wmf"/><Relationship Id="rId9" Type="http://schemas.openxmlformats.org/officeDocument/2006/relationships/oleObject" Target="../embeddings/oleObject27.bin"/><Relationship Id="rId14" Type="http://schemas.openxmlformats.org/officeDocument/2006/relationships/image" Target="../media/image55.wmf"/><Relationship Id="rId22" Type="http://schemas.openxmlformats.org/officeDocument/2006/relationships/image" Target="../media/image59.wmf"/><Relationship Id="rId27" Type="http://schemas.openxmlformats.org/officeDocument/2006/relationships/oleObject" Target="../embeddings/oleObject36.bin"/><Relationship Id="rId30" Type="http://schemas.openxmlformats.org/officeDocument/2006/relationships/image" Target="../media/image63.wmf"/><Relationship Id="rId35" Type="http://schemas.openxmlformats.org/officeDocument/2006/relationships/oleObject" Target="../embeddings/oleObject40.bin"/><Relationship Id="rId43" Type="http://schemas.openxmlformats.org/officeDocument/2006/relationships/oleObject" Target="../embeddings/oleObject44.bin"/><Relationship Id="rId8" Type="http://schemas.openxmlformats.org/officeDocument/2006/relationships/image" Target="../media/image52.wmf"/><Relationship Id="rId3" Type="http://schemas.openxmlformats.org/officeDocument/2006/relationships/oleObject" Target="../embeddings/oleObject24.bin"/><Relationship Id="rId12" Type="http://schemas.openxmlformats.org/officeDocument/2006/relationships/image" Target="../media/image54.wmf"/><Relationship Id="rId17" Type="http://schemas.openxmlformats.org/officeDocument/2006/relationships/oleObject" Target="../embeddings/oleObject31.bin"/><Relationship Id="rId25" Type="http://schemas.openxmlformats.org/officeDocument/2006/relationships/oleObject" Target="../embeddings/oleObject35.bin"/><Relationship Id="rId33" Type="http://schemas.openxmlformats.org/officeDocument/2006/relationships/oleObject" Target="../embeddings/oleObject39.bin"/><Relationship Id="rId38" Type="http://schemas.openxmlformats.org/officeDocument/2006/relationships/image" Target="../media/image67.wmf"/><Relationship Id="rId46" Type="http://schemas.openxmlformats.org/officeDocument/2006/relationships/image" Target="../media/image71.wmf"/><Relationship Id="rId20" Type="http://schemas.openxmlformats.org/officeDocument/2006/relationships/image" Target="../media/image58.wmf"/><Relationship Id="rId41" Type="http://schemas.openxmlformats.org/officeDocument/2006/relationships/oleObject" Target="../embeddings/oleObject43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wmf"/><Relationship Id="rId13" Type="http://schemas.openxmlformats.org/officeDocument/2006/relationships/image" Target="../media/image5.png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76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3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75.wmf"/><Relationship Id="rId4" Type="http://schemas.openxmlformats.org/officeDocument/2006/relationships/image" Target="../media/image72.wmf"/><Relationship Id="rId9" Type="http://schemas.openxmlformats.org/officeDocument/2006/relationships/oleObject" Target="../embeddings/oleObject49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3.bin"/><Relationship Id="rId13" Type="http://schemas.openxmlformats.org/officeDocument/2006/relationships/image" Target="../media/image85.wmf"/><Relationship Id="rId3" Type="http://schemas.openxmlformats.org/officeDocument/2006/relationships/image" Target="../media/image5.png"/><Relationship Id="rId7" Type="http://schemas.openxmlformats.org/officeDocument/2006/relationships/image" Target="../media/image82.wmf"/><Relationship Id="rId12" Type="http://schemas.openxmlformats.org/officeDocument/2006/relationships/oleObject" Target="../embeddings/oleObject55.bin"/><Relationship Id="rId17" Type="http://schemas.openxmlformats.org/officeDocument/2006/relationships/image" Target="../media/image87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57.bin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2.bin"/><Relationship Id="rId11" Type="http://schemas.openxmlformats.org/officeDocument/2006/relationships/image" Target="../media/image84.wmf"/><Relationship Id="rId5" Type="http://schemas.openxmlformats.org/officeDocument/2006/relationships/image" Target="../media/image81.wmf"/><Relationship Id="rId15" Type="http://schemas.openxmlformats.org/officeDocument/2006/relationships/image" Target="../media/image86.wmf"/><Relationship Id="rId10" Type="http://schemas.openxmlformats.org/officeDocument/2006/relationships/oleObject" Target="../embeddings/oleObject54.bin"/><Relationship Id="rId4" Type="http://schemas.openxmlformats.org/officeDocument/2006/relationships/oleObject" Target="../embeddings/oleObject51.bin"/><Relationship Id="rId9" Type="http://schemas.openxmlformats.org/officeDocument/2006/relationships/image" Target="../media/image83.wmf"/><Relationship Id="rId14" Type="http://schemas.openxmlformats.org/officeDocument/2006/relationships/oleObject" Target="../embeddings/oleObject56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gif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9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0.bin"/><Relationship Id="rId3" Type="http://schemas.openxmlformats.org/officeDocument/2006/relationships/image" Target="../media/image78.png"/><Relationship Id="rId7" Type="http://schemas.openxmlformats.org/officeDocument/2006/relationships/image" Target="../media/image9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oleObject" Target="../embeddings/oleObject59.bin"/><Relationship Id="rId11" Type="http://schemas.openxmlformats.org/officeDocument/2006/relationships/image" Target="../media/image93.wmf"/><Relationship Id="rId5" Type="http://schemas.openxmlformats.org/officeDocument/2006/relationships/image" Target="../media/image90.wmf"/><Relationship Id="rId10" Type="http://schemas.openxmlformats.org/officeDocument/2006/relationships/oleObject" Target="../embeddings/oleObject61.bin"/><Relationship Id="rId4" Type="http://schemas.openxmlformats.org/officeDocument/2006/relationships/oleObject" Target="../embeddings/oleObject58.bin"/><Relationship Id="rId9" Type="http://schemas.openxmlformats.org/officeDocument/2006/relationships/image" Target="../media/image92.wmf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98.wmf"/><Relationship Id="rId18" Type="http://schemas.openxmlformats.org/officeDocument/2006/relationships/oleObject" Target="../embeddings/oleObject69.bin"/><Relationship Id="rId3" Type="http://schemas.openxmlformats.org/officeDocument/2006/relationships/image" Target="../media/image5.png"/><Relationship Id="rId7" Type="http://schemas.openxmlformats.org/officeDocument/2006/relationships/image" Target="../media/image95.wmf"/><Relationship Id="rId12" Type="http://schemas.openxmlformats.org/officeDocument/2006/relationships/oleObject" Target="../embeddings/oleObject66.bin"/><Relationship Id="rId17" Type="http://schemas.openxmlformats.org/officeDocument/2006/relationships/image" Target="../media/image100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68.bin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97.wmf"/><Relationship Id="rId5" Type="http://schemas.openxmlformats.org/officeDocument/2006/relationships/image" Target="../media/image94.wmf"/><Relationship Id="rId15" Type="http://schemas.openxmlformats.org/officeDocument/2006/relationships/image" Target="../media/image99.wmf"/><Relationship Id="rId10" Type="http://schemas.openxmlformats.org/officeDocument/2006/relationships/oleObject" Target="../embeddings/oleObject65.bin"/><Relationship Id="rId19" Type="http://schemas.openxmlformats.org/officeDocument/2006/relationships/image" Target="../media/image101.wmf"/><Relationship Id="rId4" Type="http://schemas.openxmlformats.org/officeDocument/2006/relationships/oleObject" Target="../embeddings/oleObject62.bin"/><Relationship Id="rId9" Type="http://schemas.openxmlformats.org/officeDocument/2006/relationships/image" Target="../media/image96.wmf"/><Relationship Id="rId14" Type="http://schemas.openxmlformats.org/officeDocument/2006/relationships/oleObject" Target="../embeddings/oleObject67.bin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102.wmf"/><Relationship Id="rId4" Type="http://schemas.openxmlformats.org/officeDocument/2006/relationships/oleObject" Target="../embeddings/oleObject70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103.wmf"/><Relationship Id="rId4" Type="http://schemas.openxmlformats.org/officeDocument/2006/relationships/oleObject" Target="../embeddings/oleObject71.bin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4.bin"/><Relationship Id="rId3" Type="http://schemas.openxmlformats.org/officeDocument/2006/relationships/image" Target="../media/image5.png"/><Relationship Id="rId7" Type="http://schemas.openxmlformats.org/officeDocument/2006/relationships/image" Target="../media/image10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73.bin"/><Relationship Id="rId5" Type="http://schemas.openxmlformats.org/officeDocument/2006/relationships/image" Target="../media/image104.wmf"/><Relationship Id="rId4" Type="http://schemas.openxmlformats.org/officeDocument/2006/relationships/oleObject" Target="../embeddings/oleObject72.bin"/><Relationship Id="rId9" Type="http://schemas.openxmlformats.org/officeDocument/2006/relationships/image" Target="../media/image106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7.bin"/><Relationship Id="rId3" Type="http://schemas.openxmlformats.org/officeDocument/2006/relationships/image" Target="../media/image5.png"/><Relationship Id="rId7" Type="http://schemas.openxmlformats.org/officeDocument/2006/relationships/image" Target="../media/image10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6.bin"/><Relationship Id="rId11" Type="http://schemas.openxmlformats.org/officeDocument/2006/relationships/image" Target="../media/image110.wmf"/><Relationship Id="rId5" Type="http://schemas.openxmlformats.org/officeDocument/2006/relationships/image" Target="../media/image107.wmf"/><Relationship Id="rId10" Type="http://schemas.openxmlformats.org/officeDocument/2006/relationships/oleObject" Target="../embeddings/oleObject78.bin"/><Relationship Id="rId4" Type="http://schemas.openxmlformats.org/officeDocument/2006/relationships/oleObject" Target="../embeddings/oleObject75.bin"/><Relationship Id="rId9" Type="http://schemas.openxmlformats.org/officeDocument/2006/relationships/image" Target="../media/image109.wmf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1.bin"/><Relationship Id="rId13" Type="http://schemas.openxmlformats.org/officeDocument/2006/relationships/image" Target="../media/image115.wmf"/><Relationship Id="rId3" Type="http://schemas.openxmlformats.org/officeDocument/2006/relationships/image" Target="../media/image5.png"/><Relationship Id="rId7" Type="http://schemas.openxmlformats.org/officeDocument/2006/relationships/image" Target="../media/image112.wmf"/><Relationship Id="rId12" Type="http://schemas.openxmlformats.org/officeDocument/2006/relationships/oleObject" Target="../embeddings/oleObject8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80.bin"/><Relationship Id="rId11" Type="http://schemas.openxmlformats.org/officeDocument/2006/relationships/image" Target="../media/image114.wmf"/><Relationship Id="rId5" Type="http://schemas.openxmlformats.org/officeDocument/2006/relationships/image" Target="../media/image111.wmf"/><Relationship Id="rId15" Type="http://schemas.openxmlformats.org/officeDocument/2006/relationships/image" Target="../media/image116.wmf"/><Relationship Id="rId10" Type="http://schemas.openxmlformats.org/officeDocument/2006/relationships/oleObject" Target="../embeddings/oleObject82.bin"/><Relationship Id="rId4" Type="http://schemas.openxmlformats.org/officeDocument/2006/relationships/oleObject" Target="../embeddings/oleObject79.bin"/><Relationship Id="rId9" Type="http://schemas.openxmlformats.org/officeDocument/2006/relationships/image" Target="../media/image113.wmf"/><Relationship Id="rId14" Type="http://schemas.openxmlformats.org/officeDocument/2006/relationships/oleObject" Target="../embeddings/oleObject84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7.bin"/><Relationship Id="rId13" Type="http://schemas.openxmlformats.org/officeDocument/2006/relationships/image" Target="../media/image121.wmf"/><Relationship Id="rId3" Type="http://schemas.openxmlformats.org/officeDocument/2006/relationships/image" Target="../media/image5.png"/><Relationship Id="rId7" Type="http://schemas.openxmlformats.org/officeDocument/2006/relationships/image" Target="../media/image118.wmf"/><Relationship Id="rId12" Type="http://schemas.openxmlformats.org/officeDocument/2006/relationships/oleObject" Target="../embeddings/oleObject8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6.bin"/><Relationship Id="rId11" Type="http://schemas.openxmlformats.org/officeDocument/2006/relationships/image" Target="../media/image120.wmf"/><Relationship Id="rId5" Type="http://schemas.openxmlformats.org/officeDocument/2006/relationships/image" Target="../media/image117.wmf"/><Relationship Id="rId10" Type="http://schemas.openxmlformats.org/officeDocument/2006/relationships/oleObject" Target="../embeddings/oleObject88.bin"/><Relationship Id="rId4" Type="http://schemas.openxmlformats.org/officeDocument/2006/relationships/oleObject" Target="../embeddings/oleObject85.bin"/><Relationship Id="rId9" Type="http://schemas.openxmlformats.org/officeDocument/2006/relationships/image" Target="../media/image119.wmf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2.bin"/><Relationship Id="rId3" Type="http://schemas.openxmlformats.org/officeDocument/2006/relationships/image" Target="../media/image5.png"/><Relationship Id="rId7" Type="http://schemas.openxmlformats.org/officeDocument/2006/relationships/image" Target="../media/image12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1.vml"/><Relationship Id="rId6" Type="http://schemas.openxmlformats.org/officeDocument/2006/relationships/oleObject" Target="../embeddings/oleObject91.bin"/><Relationship Id="rId5" Type="http://schemas.openxmlformats.org/officeDocument/2006/relationships/image" Target="../media/image122.wmf"/><Relationship Id="rId4" Type="http://schemas.openxmlformats.org/officeDocument/2006/relationships/oleObject" Target="../embeddings/oleObject90.bin"/><Relationship Id="rId9" Type="http://schemas.openxmlformats.org/officeDocument/2006/relationships/image" Target="../media/image124.wmf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5.bin"/><Relationship Id="rId13" Type="http://schemas.openxmlformats.org/officeDocument/2006/relationships/image" Target="../media/image129.wmf"/><Relationship Id="rId18" Type="http://schemas.openxmlformats.org/officeDocument/2006/relationships/oleObject" Target="../embeddings/oleObject100.bin"/><Relationship Id="rId3" Type="http://schemas.openxmlformats.org/officeDocument/2006/relationships/image" Target="../media/image5.png"/><Relationship Id="rId21" Type="http://schemas.openxmlformats.org/officeDocument/2006/relationships/image" Target="../media/image133.wmf"/><Relationship Id="rId7" Type="http://schemas.openxmlformats.org/officeDocument/2006/relationships/image" Target="../media/image126.wmf"/><Relationship Id="rId12" Type="http://schemas.openxmlformats.org/officeDocument/2006/relationships/oleObject" Target="../embeddings/oleObject97.bin"/><Relationship Id="rId17" Type="http://schemas.openxmlformats.org/officeDocument/2006/relationships/image" Target="../media/image131.w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99.bin"/><Relationship Id="rId20" Type="http://schemas.openxmlformats.org/officeDocument/2006/relationships/oleObject" Target="../embeddings/oleObject101.bin"/><Relationship Id="rId1" Type="http://schemas.openxmlformats.org/officeDocument/2006/relationships/vmlDrawing" Target="../drawings/vmlDrawing22.vml"/><Relationship Id="rId6" Type="http://schemas.openxmlformats.org/officeDocument/2006/relationships/oleObject" Target="../embeddings/oleObject94.bin"/><Relationship Id="rId11" Type="http://schemas.openxmlformats.org/officeDocument/2006/relationships/image" Target="../media/image128.wmf"/><Relationship Id="rId5" Type="http://schemas.openxmlformats.org/officeDocument/2006/relationships/image" Target="../media/image125.wmf"/><Relationship Id="rId15" Type="http://schemas.openxmlformats.org/officeDocument/2006/relationships/image" Target="../media/image130.wmf"/><Relationship Id="rId23" Type="http://schemas.openxmlformats.org/officeDocument/2006/relationships/image" Target="../media/image134.wmf"/><Relationship Id="rId10" Type="http://schemas.openxmlformats.org/officeDocument/2006/relationships/oleObject" Target="../embeddings/oleObject96.bin"/><Relationship Id="rId19" Type="http://schemas.openxmlformats.org/officeDocument/2006/relationships/image" Target="../media/image132.wmf"/><Relationship Id="rId4" Type="http://schemas.openxmlformats.org/officeDocument/2006/relationships/oleObject" Target="../embeddings/oleObject93.bin"/><Relationship Id="rId9" Type="http://schemas.openxmlformats.org/officeDocument/2006/relationships/image" Target="../media/image127.wmf"/><Relationship Id="rId14" Type="http://schemas.openxmlformats.org/officeDocument/2006/relationships/oleObject" Target="../embeddings/oleObject98.bin"/><Relationship Id="rId22" Type="http://schemas.openxmlformats.org/officeDocument/2006/relationships/oleObject" Target="../embeddings/oleObject102.bin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6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oleObject" Target="../embeddings/oleObject104.bin"/><Relationship Id="rId5" Type="http://schemas.openxmlformats.org/officeDocument/2006/relationships/image" Target="../media/image135.wmf"/><Relationship Id="rId4" Type="http://schemas.openxmlformats.org/officeDocument/2006/relationships/oleObject" Target="../embeddings/oleObject103.bin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7.bin"/><Relationship Id="rId13" Type="http://schemas.openxmlformats.org/officeDocument/2006/relationships/image" Target="../media/image141.wmf"/><Relationship Id="rId3" Type="http://schemas.openxmlformats.org/officeDocument/2006/relationships/image" Target="../media/image5.png"/><Relationship Id="rId7" Type="http://schemas.openxmlformats.org/officeDocument/2006/relationships/image" Target="../media/image138.wmf"/><Relationship Id="rId12" Type="http://schemas.openxmlformats.org/officeDocument/2006/relationships/oleObject" Target="../embeddings/oleObject10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4.vml"/><Relationship Id="rId6" Type="http://schemas.openxmlformats.org/officeDocument/2006/relationships/oleObject" Target="../embeddings/oleObject106.bin"/><Relationship Id="rId11" Type="http://schemas.openxmlformats.org/officeDocument/2006/relationships/image" Target="../media/image140.wmf"/><Relationship Id="rId5" Type="http://schemas.openxmlformats.org/officeDocument/2006/relationships/image" Target="../media/image137.wmf"/><Relationship Id="rId15" Type="http://schemas.openxmlformats.org/officeDocument/2006/relationships/image" Target="../media/image142.wmf"/><Relationship Id="rId10" Type="http://schemas.openxmlformats.org/officeDocument/2006/relationships/oleObject" Target="../embeddings/oleObject108.bin"/><Relationship Id="rId4" Type="http://schemas.openxmlformats.org/officeDocument/2006/relationships/oleObject" Target="../embeddings/oleObject105.bin"/><Relationship Id="rId9" Type="http://schemas.openxmlformats.org/officeDocument/2006/relationships/image" Target="../media/image139.wmf"/><Relationship Id="rId14" Type="http://schemas.openxmlformats.org/officeDocument/2006/relationships/oleObject" Target="../embeddings/oleObject110.bin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6.png"/><Relationship Id="rId3" Type="http://schemas.openxmlformats.org/officeDocument/2006/relationships/image" Target="../media/image5.png"/><Relationship Id="rId7" Type="http://schemas.openxmlformats.org/officeDocument/2006/relationships/image" Target="../media/image145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44.png"/><Relationship Id="rId5" Type="http://schemas.openxmlformats.org/officeDocument/2006/relationships/image" Target="../media/image143.wmf"/><Relationship Id="rId4" Type="http://schemas.openxmlformats.org/officeDocument/2006/relationships/oleObject" Target="../embeddings/oleObject111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5.png"/><Relationship Id="rId7" Type="http://schemas.openxmlformats.org/officeDocument/2006/relationships/image" Target="../media/image149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48.png"/><Relationship Id="rId5" Type="http://schemas.openxmlformats.org/officeDocument/2006/relationships/image" Target="../media/image147.wmf"/><Relationship Id="rId4" Type="http://schemas.openxmlformats.org/officeDocument/2006/relationships/oleObject" Target="../embeddings/oleObject112.bin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52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7.vml"/><Relationship Id="rId6" Type="http://schemas.openxmlformats.org/officeDocument/2006/relationships/oleObject" Target="../embeddings/oleObject114.bin"/><Relationship Id="rId5" Type="http://schemas.openxmlformats.org/officeDocument/2006/relationships/image" Target="../media/image151.wmf"/><Relationship Id="rId4" Type="http://schemas.openxmlformats.org/officeDocument/2006/relationships/oleObject" Target="../embeddings/oleObject113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7" Type="http://schemas.openxmlformats.org/officeDocument/2006/relationships/image" Target="../media/image11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jpeg"/><Relationship Id="rId13" Type="http://schemas.openxmlformats.org/officeDocument/2006/relationships/image" Target="../media/image19.png"/><Relationship Id="rId3" Type="http://schemas.openxmlformats.org/officeDocument/2006/relationships/image" Target="../media/image5.png"/><Relationship Id="rId7" Type="http://schemas.openxmlformats.org/officeDocument/2006/relationships/hyperlink" Target="http://en.wikipedia.org/wiki/File:John_William_Strutt.jpg" TargetMode="External"/><Relationship Id="rId12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4.wmf"/><Relationship Id="rId11" Type="http://schemas.openxmlformats.org/officeDocument/2006/relationships/oleObject" Target="../embeddings/oleObject2.bin"/><Relationship Id="rId5" Type="http://schemas.openxmlformats.org/officeDocument/2006/relationships/oleObject" Target="../embeddings/oleObject1.bin"/><Relationship Id="rId10" Type="http://schemas.openxmlformats.org/officeDocument/2006/relationships/image" Target="../media/image18.jpeg"/><Relationship Id="rId4" Type="http://schemas.openxmlformats.org/officeDocument/2006/relationships/image" Target="../media/image16.jpeg"/><Relationship Id="rId9" Type="http://schemas.openxmlformats.org/officeDocument/2006/relationships/hyperlink" Target="http://en.wikipedia.org/wiki/File:James_Hopwood_Jeans.jpg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C7A9D2D-2407-4478-942E-4CCDBF89A616}"/>
              </a:ext>
            </a:extLst>
          </p:cNvPr>
          <p:cNvSpPr/>
          <p:nvPr/>
        </p:nvSpPr>
        <p:spPr>
          <a:xfrm>
            <a:off x="-22678" y="43544"/>
            <a:ext cx="20104100" cy="1130935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1267" name="object 2">
            <a:extLst>
              <a:ext uri="{FF2B5EF4-FFF2-40B4-BE49-F238E27FC236}">
                <a16:creationId xmlns:a16="http://schemas.microsoft.com/office/drawing/2014/main" id="{96C8C4B5-A23A-423A-AB86-3F4CEC05BC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3200" y="3278188"/>
            <a:ext cx="10514013" cy="122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430" rIns="0" bIns="0">
            <a:spAutoFit/>
          </a:bodyPr>
          <a:lstStyle>
            <a:lvl1pPr marL="127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88"/>
              </a:spcBef>
            </a:pPr>
            <a:r>
              <a:rPr lang="pt-BR" altLang="en-US" sz="7900" dirty="0">
                <a:solidFill>
                  <a:srgbClr val="005893"/>
                </a:solidFill>
                <a:latin typeface="Playfair Display"/>
              </a:rPr>
              <a:t>Unit-II</a:t>
            </a:r>
          </a:p>
        </p:txBody>
      </p:sp>
      <p:sp>
        <p:nvSpPr>
          <p:cNvPr id="11268" name="object 3">
            <a:extLst>
              <a:ext uri="{FF2B5EF4-FFF2-40B4-BE49-F238E27FC236}">
                <a16:creationId xmlns:a16="http://schemas.microsoft.com/office/drawing/2014/main" id="{BB9D3E70-888A-4F25-BD02-5D2F6080ABB3}"/>
              </a:ext>
            </a:extLst>
          </p:cNvPr>
          <p:cNvSpPr>
            <a:spLocks/>
          </p:cNvSpPr>
          <p:nvPr/>
        </p:nvSpPr>
        <p:spPr bwMode="auto">
          <a:xfrm>
            <a:off x="13493" y="39688"/>
            <a:ext cx="9377363" cy="6477000"/>
          </a:xfrm>
          <a:custGeom>
            <a:avLst/>
            <a:gdLst>
              <a:gd name="T0" fmla="*/ 29896008 w 7436484"/>
              <a:gd name="T1" fmla="*/ 0 h 5134610"/>
              <a:gd name="T2" fmla="*/ 0 w 7436484"/>
              <a:gd name="T3" fmla="*/ 0 h 5134610"/>
              <a:gd name="T4" fmla="*/ 0 w 7436484"/>
              <a:gd name="T5" fmla="*/ 20690855 h 5134610"/>
              <a:gd name="T6" fmla="*/ 29896008 w 7436484"/>
              <a:gd name="T7" fmla="*/ 0 h 513461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7436484" h="5134610">
                <a:moveTo>
                  <a:pt x="7435941" y="0"/>
                </a:moveTo>
                <a:lnTo>
                  <a:pt x="0" y="0"/>
                </a:lnTo>
                <a:lnTo>
                  <a:pt x="0" y="5134513"/>
                </a:lnTo>
                <a:lnTo>
                  <a:pt x="7435941" y="0"/>
                </a:lnTo>
                <a:close/>
              </a:path>
            </a:pathLst>
          </a:custGeom>
          <a:solidFill>
            <a:srgbClr val="00589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1269" name="object 4">
            <a:extLst>
              <a:ext uri="{FF2B5EF4-FFF2-40B4-BE49-F238E27FC236}">
                <a16:creationId xmlns:a16="http://schemas.microsoft.com/office/drawing/2014/main" id="{12374290-53A0-4AAC-AA5B-63A60FF8AB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" y="415925"/>
            <a:ext cx="1846262" cy="1841500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1270" name="object 5">
            <a:extLst>
              <a:ext uri="{FF2B5EF4-FFF2-40B4-BE49-F238E27FC236}">
                <a16:creationId xmlns:a16="http://schemas.microsoft.com/office/drawing/2014/main" id="{3F4B9A3E-B549-4620-B4E1-EDC2DF0A2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3875" y="1336675"/>
            <a:ext cx="146050" cy="147638"/>
          </a:xfrm>
          <a:prstGeom prst="rect">
            <a:avLst/>
          </a:prstGeom>
          <a:blipFill dpi="0" rotWithShape="1">
            <a:blip r:embed="rId4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F109848-5230-4915-A359-323D01C3574A}"/>
              </a:ext>
            </a:extLst>
          </p:cNvPr>
          <p:cNvSpPr txBox="1"/>
          <p:nvPr/>
        </p:nvSpPr>
        <p:spPr>
          <a:xfrm>
            <a:off x="2508250" y="720725"/>
            <a:ext cx="3810000" cy="1231900"/>
          </a:xfrm>
          <a:prstGeom prst="rect">
            <a:avLst/>
          </a:prstGeom>
        </p:spPr>
        <p:txBody>
          <a:bodyPr lIns="0" tIns="13335" rIns="0" bIns="0">
            <a:spAutoFit/>
          </a:bodyPr>
          <a:lstStyle/>
          <a:p>
            <a:pPr marL="12700" eaLnBrk="1" hangingPunct="1">
              <a:lnSpc>
                <a:spcPts val="4695"/>
              </a:lnSpc>
              <a:spcBef>
                <a:spcPts val="105"/>
              </a:spcBef>
              <a:defRPr/>
            </a:pPr>
            <a:r>
              <a:rPr lang="en-IN" sz="4250" b="1" spc="-35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RV College of </a:t>
            </a:r>
          </a:p>
          <a:p>
            <a:pPr marL="12700" eaLnBrk="1" hangingPunct="1">
              <a:lnSpc>
                <a:spcPts val="4695"/>
              </a:lnSpc>
              <a:spcBef>
                <a:spcPts val="105"/>
              </a:spcBef>
              <a:defRPr/>
            </a:pPr>
            <a:r>
              <a:rPr lang="en-IN" sz="4250" b="1" spc="-35" dirty="0">
                <a:solidFill>
                  <a:srgbClr val="FFFFFF"/>
                </a:solidFill>
                <a:latin typeface="Helvetica-Bold"/>
                <a:ea typeface="ＭＳ Ｐゴシック" charset="0"/>
                <a:cs typeface="Helvetica-Bold"/>
              </a:rPr>
              <a:t>Engineering</a:t>
            </a:r>
            <a:endParaRPr sz="4250" dirty="0">
              <a:latin typeface="Helvetica-Bold"/>
              <a:ea typeface="ＭＳ Ｐゴシック" charset="0"/>
              <a:cs typeface="Helvetica-Bold"/>
            </a:endParaRPr>
          </a:p>
        </p:txBody>
      </p:sp>
      <p:sp>
        <p:nvSpPr>
          <p:cNvPr id="11273" name="object 2">
            <a:extLst>
              <a:ext uri="{FF2B5EF4-FFF2-40B4-BE49-F238E27FC236}">
                <a16:creationId xmlns:a16="http://schemas.microsoft.com/office/drawing/2014/main" id="{D2FFA28E-6361-4513-A58F-D1BDB7EE4D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8713" y="4895850"/>
            <a:ext cx="6616700" cy="68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1430" rIns="0" bIns="0">
            <a:spAutoFit/>
          </a:bodyPr>
          <a:lstStyle>
            <a:lvl1pPr marL="127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3514725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ts val="88"/>
              </a:spcBef>
            </a:pPr>
            <a:r>
              <a:rPr lang="it-IT" altLang="en-US" sz="4400" dirty="0">
                <a:solidFill>
                  <a:schemeClr val="tx2"/>
                </a:solidFill>
                <a:latin typeface="Helvetica-Bold"/>
              </a:rPr>
              <a:t>Quantum Mechanics</a:t>
            </a:r>
          </a:p>
        </p:txBody>
      </p:sp>
      <p:pic>
        <p:nvPicPr>
          <p:cNvPr id="12" name="Picture 11" descr="r1144180_14281901.jpg">
            <a:extLst>
              <a:ext uri="{FF2B5EF4-FFF2-40B4-BE49-F238E27FC236}">
                <a16:creationId xmlns:a16="http://schemas.microsoft.com/office/drawing/2014/main" id="{73BF9505-455D-4914-86CC-EE1074FEF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118319" y="5444763"/>
            <a:ext cx="5839731" cy="58397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B5C58D4-169D-4200-B213-27C8CA318D12}"/>
              </a:ext>
            </a:extLst>
          </p:cNvPr>
          <p:cNvSpPr txBox="1"/>
          <p:nvPr/>
        </p:nvSpPr>
        <p:spPr>
          <a:xfrm>
            <a:off x="14924231" y="12167779"/>
            <a:ext cx="3818443" cy="1716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277" b="1" dirty="0">
                <a:solidFill>
                  <a:srgbClr val="C00000"/>
                </a:solidFill>
                <a:latin typeface="Cambria" pitchFamily="18" charset="0"/>
              </a:rPr>
              <a:t>Quantum Mechanics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4">
            <a:extLst>
              <a:ext uri="{FF2B5EF4-FFF2-40B4-BE49-F238E27FC236}">
                <a16:creationId xmlns:a16="http://schemas.microsoft.com/office/drawing/2014/main" id="{16E7C98B-42FF-4CF2-98EA-1383BF399756}"/>
              </a:ext>
            </a:extLst>
          </p:cNvPr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0" name="object 5">
            <a:extLst>
              <a:ext uri="{FF2B5EF4-FFF2-40B4-BE49-F238E27FC236}">
                <a16:creationId xmlns:a16="http://schemas.microsoft.com/office/drawing/2014/main" id="{BA98F9E7-F336-4509-BB4C-19726CA0B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01625"/>
            <a:ext cx="708025" cy="709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461" name="object 6">
            <a:extLst>
              <a:ext uri="{FF2B5EF4-FFF2-40B4-BE49-F238E27FC236}">
                <a16:creationId xmlns:a16="http://schemas.microsoft.com/office/drawing/2014/main" id="{1F1F3FE0-7797-4163-8640-78B1AAB194F4}"/>
              </a:ext>
            </a:extLst>
          </p:cNvPr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4 w 56514"/>
              <a:gd name="T3" fmla="*/ 2441 h 56515"/>
              <a:gd name="T4" fmla="*/ 9127 w 56514"/>
              <a:gd name="T5" fmla="*/ 9098 h 56515"/>
              <a:gd name="T6" fmla="*/ 2449 w 56514"/>
              <a:gd name="T7" fmla="*/ 18972 h 56515"/>
              <a:gd name="T8" fmla="*/ 0 w 56514"/>
              <a:gd name="T9" fmla="*/ 31065 h 56515"/>
              <a:gd name="T10" fmla="*/ 2449 w 56514"/>
              <a:gd name="T11" fmla="*/ 43169 h 56515"/>
              <a:gd name="T12" fmla="*/ 9127 w 56514"/>
              <a:gd name="T13" fmla="*/ 53062 h 56515"/>
              <a:gd name="T14" fmla="*/ 19024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1 w 56514"/>
              <a:gd name="T25" fmla="*/ 55599 h 56515"/>
              <a:gd name="T26" fmla="*/ 12286 w 56514"/>
              <a:gd name="T27" fmla="*/ 49885 h 56515"/>
              <a:gd name="T28" fmla="*/ 6583 w 56514"/>
              <a:gd name="T29" fmla="*/ 41419 h 56515"/>
              <a:gd name="T30" fmla="*/ 4492 w 56514"/>
              <a:gd name="T31" fmla="*/ 31065 h 56515"/>
              <a:gd name="T32" fmla="*/ 6583 w 56514"/>
              <a:gd name="T33" fmla="*/ 20702 h 56515"/>
              <a:gd name="T34" fmla="*/ 12286 w 56514"/>
              <a:gd name="T35" fmla="*/ 12221 h 56515"/>
              <a:gd name="T36" fmla="*/ 20751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5 w 56514"/>
              <a:gd name="T51" fmla="*/ 6491 h 56515"/>
              <a:gd name="T52" fmla="*/ 49969 w 56514"/>
              <a:gd name="T53" fmla="*/ 12221 h 56515"/>
              <a:gd name="T54" fmla="*/ 55672 w 56514"/>
              <a:gd name="T55" fmla="*/ 20702 h 56515"/>
              <a:gd name="T56" fmla="*/ 57764 w 56514"/>
              <a:gd name="T57" fmla="*/ 31065 h 56515"/>
              <a:gd name="T58" fmla="*/ 55672 w 56514"/>
              <a:gd name="T59" fmla="*/ 41419 h 56515"/>
              <a:gd name="T60" fmla="*/ 49969 w 56514"/>
              <a:gd name="T61" fmla="*/ 49885 h 56515"/>
              <a:gd name="T62" fmla="*/ 41505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462" name="object 7">
            <a:extLst>
              <a:ext uri="{FF2B5EF4-FFF2-40B4-BE49-F238E27FC236}">
                <a16:creationId xmlns:a16="http://schemas.microsoft.com/office/drawing/2014/main" id="{49787392-97F6-4307-BE93-201F19A3B275}"/>
              </a:ext>
            </a:extLst>
          </p:cNvPr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F8853F9-A1D9-434A-8CF5-01DD650B3EC5}"/>
              </a:ext>
            </a:extLst>
          </p:cNvPr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 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sp>
        <p:nvSpPr>
          <p:cNvPr id="19465" name="Title 10">
            <a:extLst>
              <a:ext uri="{FF2B5EF4-FFF2-40B4-BE49-F238E27FC236}">
                <a16:creationId xmlns:a16="http://schemas.microsoft.com/office/drawing/2014/main" id="{5357F9F3-1592-43E2-A9BD-E0FE77C29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250" y="407988"/>
            <a:ext cx="3679825" cy="461962"/>
          </a:xfrm>
        </p:spPr>
        <p:txBody>
          <a:bodyPr/>
          <a:lstStyle/>
          <a:p>
            <a:pPr algn="r" eaLnBrk="1" hangingPunct="1"/>
            <a:r>
              <a:rPr lang="en-US" altLang="en-US">
                <a:ea typeface="Playfair Display"/>
              </a:rPr>
              <a:t>Go, change the world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F6D6C7-6B7E-4645-82AC-D2781756791E}"/>
              </a:ext>
            </a:extLst>
          </p:cNvPr>
          <p:cNvSpPr txBox="1"/>
          <p:nvPr/>
        </p:nvSpPr>
        <p:spPr>
          <a:xfrm>
            <a:off x="550796" y="7060599"/>
            <a:ext cx="189818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Based on the idea of “quantum” of energy </a:t>
            </a:r>
            <a:r>
              <a:rPr lang="en-US" altLang="en-US" sz="3200" dirty="0">
                <a:latin typeface="Times New Roman" pitchFamily="18" charset="0"/>
                <a:cs typeface="Times New Roman" pitchFamily="18" charset="0"/>
              </a:rPr>
              <a:t>Planck derived the relation empirically for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spectral density of electromagnetic radiation emitted by a black body in thermal equilibrium at a given temperature T.</a:t>
            </a:r>
            <a:endParaRPr lang="en-US" sz="3200" dirty="0">
              <a:latin typeface="Times New Roman" pitchFamily="18" charset="0"/>
              <a:cs typeface="Times New Roman" pitchFamily="18" charset="0"/>
              <a:sym typeface="Wingdings" pitchFamily="2" charset="2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D6B61D9-FE14-4AA7-B49A-D0766B5093CC}"/>
              </a:ext>
            </a:extLst>
          </p:cNvPr>
          <p:cNvSpPr txBox="1"/>
          <p:nvPr/>
        </p:nvSpPr>
        <p:spPr>
          <a:xfrm>
            <a:off x="4537530" y="1225519"/>
            <a:ext cx="79165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sz="4000" b="1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The solution….</a:t>
            </a:r>
            <a:r>
              <a:rPr lang="en-US" sz="4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Planck’s Law</a:t>
            </a:r>
            <a:endParaRPr lang="en-IN" sz="20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84FCD4D8-A709-422D-9B45-27E294324A8D}"/>
              </a:ext>
            </a:extLst>
          </p:cNvPr>
          <p:cNvGrpSpPr/>
          <p:nvPr/>
        </p:nvGrpSpPr>
        <p:grpSpPr>
          <a:xfrm>
            <a:off x="4413251" y="8270752"/>
            <a:ext cx="13792200" cy="2813211"/>
            <a:chOff x="390627" y="734128"/>
            <a:chExt cx="8363603" cy="1705934"/>
          </a:xfrm>
        </p:grpSpPr>
        <p:graphicFrame>
          <p:nvGraphicFramePr>
            <p:cNvPr id="33" name="Object 1">
              <a:extLst>
                <a:ext uri="{FF2B5EF4-FFF2-40B4-BE49-F238E27FC236}">
                  <a16:creationId xmlns:a16="http://schemas.microsoft.com/office/drawing/2014/main" id="{DE20C5A4-8C91-47F9-B742-881F36A30D7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14600" y="734128"/>
            <a:ext cx="3048000" cy="79621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50" name="Equation" r:id="rId4" imgW="44805600" imgH="11887200" progId="Equation.3">
                    <p:embed/>
                  </p:oleObj>
                </mc:Choice>
                <mc:Fallback>
                  <p:oleObj name="Equation" r:id="rId4" imgW="44805600" imgH="11887200" progId="Equation.3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14600" y="734128"/>
                          <a:ext cx="3048000" cy="796212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B9B31D6-84A4-495F-9BB7-783B0DCA7B29}"/>
                </a:ext>
              </a:extLst>
            </p:cNvPr>
            <p:cNvSpPr txBox="1"/>
            <p:nvPr/>
          </p:nvSpPr>
          <p:spPr>
            <a:xfrm>
              <a:off x="390627" y="1600200"/>
              <a:ext cx="8363603" cy="8398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Where k </a:t>
              </a:r>
              <a:r>
                <a:rPr lang="en-US" sz="2800" i="1" dirty="0">
                  <a:latin typeface="Times New Roman" pitchFamily="18" charset="0"/>
                  <a:cs typeface="Times New Roman" pitchFamily="18" charset="0"/>
                </a:rPr>
                <a:t>- Boltzmann’s constant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; </a:t>
              </a:r>
            </a:p>
            <a:p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h- </a:t>
              </a:r>
              <a:r>
                <a:rPr lang="en-US" sz="2800" i="1" dirty="0">
                  <a:latin typeface="Times New Roman" pitchFamily="18" charset="0"/>
                  <a:cs typeface="Times New Roman" pitchFamily="18" charset="0"/>
                </a:rPr>
                <a:t>Planck’s constant,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c -</a:t>
              </a:r>
              <a:r>
                <a:rPr lang="en-US" sz="2800" i="1" dirty="0">
                  <a:latin typeface="Times New Roman" pitchFamily="18" charset="0"/>
                  <a:cs typeface="Times New Roman" pitchFamily="18" charset="0"/>
                </a:rPr>
                <a:t>velocity of light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, λ - </a:t>
              </a:r>
              <a:r>
                <a:rPr lang="en-US" sz="2800" i="1" dirty="0">
                  <a:latin typeface="Times New Roman" pitchFamily="18" charset="0"/>
                  <a:cs typeface="Times New Roman" pitchFamily="18" charset="0"/>
                </a:rPr>
                <a:t>wavelength of the black-body radiation 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and </a:t>
              </a:r>
            </a:p>
            <a:p>
              <a:r>
                <a:rPr lang="en-US" sz="2800" dirty="0">
                  <a:latin typeface="Times New Roman" pitchFamily="18" charset="0"/>
                  <a:cs typeface="Times New Roman" pitchFamily="18" charset="0"/>
                  <a:sym typeface="Symbol"/>
                </a:rPr>
                <a:t> -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i="1" dirty="0">
                  <a:latin typeface="Times New Roman" pitchFamily="18" charset="0"/>
                  <a:cs typeface="Times New Roman" pitchFamily="18" charset="0"/>
                </a:rPr>
                <a:t>angular frequency of radiation</a:t>
              </a:r>
              <a:endParaRPr lang="en-IN" sz="2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59AB923-EC18-48DE-AF00-8F7C7ED61319}"/>
              </a:ext>
            </a:extLst>
          </p:cNvPr>
          <p:cNvGrpSpPr/>
          <p:nvPr/>
        </p:nvGrpSpPr>
        <p:grpSpPr>
          <a:xfrm>
            <a:off x="15914749" y="1881675"/>
            <a:ext cx="2862064" cy="4824803"/>
            <a:chOff x="7408442" y="0"/>
            <a:chExt cx="1735558" cy="2925765"/>
          </a:xfrm>
        </p:grpSpPr>
        <p:pic>
          <p:nvPicPr>
            <p:cNvPr id="39" name="Picture 4">
              <a:extLst>
                <a:ext uri="{FF2B5EF4-FFF2-40B4-BE49-F238E27FC236}">
                  <a16:creationId xmlns:a16="http://schemas.microsoft.com/office/drawing/2014/main" id="{E56ECF0D-EBDD-403D-BD0D-35B13E9EC2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7408442" y="0"/>
              <a:ext cx="1735558" cy="2581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02F0D03F-73FD-49DA-ACBD-0D37FABC4373}"/>
                </a:ext>
              </a:extLst>
            </p:cNvPr>
            <p:cNvSpPr txBox="1"/>
            <p:nvPr/>
          </p:nvSpPr>
          <p:spPr>
            <a:xfrm>
              <a:off x="7752102" y="2608484"/>
              <a:ext cx="1230826" cy="317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b="1" dirty="0">
                  <a:latin typeface="Times New Roman" pitchFamily="18" charset="0"/>
                  <a:cs typeface="Times New Roman" pitchFamily="18" charset="0"/>
                </a:rPr>
                <a:t>Max Planck</a:t>
              </a:r>
            </a:p>
          </p:txBody>
        </p:sp>
      </p:grpSp>
      <p:sp>
        <p:nvSpPr>
          <p:cNvPr id="42" name="Rectangle 29">
            <a:extLst>
              <a:ext uri="{FF2B5EF4-FFF2-40B4-BE49-F238E27FC236}">
                <a16:creationId xmlns:a16="http://schemas.microsoft.com/office/drawing/2014/main" id="{F9F9788D-1D8C-441A-A7BC-846887DC9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20" y="2225651"/>
            <a:ext cx="1543533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/>
            <a:r>
              <a:rPr lang="en-US" altLang="en-US" sz="3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Planck assumed that the radiation in the blackbody was emitted/absorbed by  oscillators contained in the walls.</a:t>
            </a:r>
          </a:p>
          <a:p>
            <a:pPr algn="just"/>
            <a:endParaRPr lang="en-US" altLang="en-US" sz="3600" i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altLang="en-US" sz="36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Planck deviated from the concepts of classical physics by assuming that the energy of the oscillators, to be varying in certain discrete values than continuously.</a:t>
            </a:r>
            <a:endParaRPr lang="he-IL" altLang="en-US" sz="36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72F07632-9AD5-4BA5-867C-144A9498E0E7}"/>
              </a:ext>
            </a:extLst>
          </p:cNvPr>
          <p:cNvGrpSpPr/>
          <p:nvPr/>
        </p:nvGrpSpPr>
        <p:grpSpPr>
          <a:xfrm>
            <a:off x="336482" y="5308657"/>
            <a:ext cx="14993265" cy="1949690"/>
            <a:chOff x="-603268" y="3290777"/>
            <a:chExt cx="8375668" cy="1182294"/>
          </a:xfrm>
        </p:grpSpPr>
        <p:sp>
          <p:nvSpPr>
            <p:cNvPr id="45" name="Rectangle 20">
              <a:extLst>
                <a:ext uri="{FF2B5EF4-FFF2-40B4-BE49-F238E27FC236}">
                  <a16:creationId xmlns:a16="http://schemas.microsoft.com/office/drawing/2014/main" id="{B37B3A19-D4FF-46F7-BC6A-D7EDB94671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603268" y="3819845"/>
              <a:ext cx="8375668" cy="65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US" altLang="en-US" sz="32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where n is an integer (n = 0, 1, 2, …), and h =6.6260</a:t>
              </a:r>
              <a:r>
                <a:rPr lang="en-US" altLang="en-US" sz="3200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.</a:t>
              </a:r>
              <a:r>
                <a:rPr lang="en-US" altLang="en-US" sz="32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10</a:t>
              </a:r>
              <a:r>
                <a:rPr lang="en-US" altLang="en-US" sz="3200" i="1" baseline="30000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-31</a:t>
              </a:r>
              <a:r>
                <a:rPr lang="en-US" altLang="en-US" sz="3200" i="1" dirty="0">
                  <a:solidFill>
                    <a:srgbClr val="000000"/>
                  </a:solidFill>
                  <a:latin typeface="Times New Roman" pitchFamily="18" charset="0"/>
                  <a:cs typeface="Times New Roman" pitchFamily="18" charset="0"/>
                </a:rPr>
                <a:t> Js  is the Planck’s Constant.  </a:t>
              </a:r>
              <a:endParaRPr lang="he-IL" altLang="en-US" sz="32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47" name="Object 3">
              <a:extLst>
                <a:ext uri="{FF2B5EF4-FFF2-40B4-BE49-F238E27FC236}">
                  <a16:creationId xmlns:a16="http://schemas.microsoft.com/office/drawing/2014/main" id="{B76AF9AB-7562-4664-9369-1E0DB9F56C1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5218032"/>
                </p:ext>
              </p:extLst>
            </p:nvPr>
          </p:nvGraphicFramePr>
          <p:xfrm>
            <a:off x="3632199" y="3290777"/>
            <a:ext cx="1390448" cy="46974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1451" name="Equation" r:id="rId7" imgW="15240000" imgH="5181600" progId="Equation.3">
                    <p:embed/>
                  </p:oleObj>
                </mc:Choice>
                <mc:Fallback>
                  <p:oleObj name="Equation" r:id="rId7" imgW="15240000" imgH="5181600" progId="Equation.3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2199" y="3290777"/>
                          <a:ext cx="1390448" cy="469746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  <a:ln w="12700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object 4">
            <a:extLst>
              <a:ext uri="{FF2B5EF4-FFF2-40B4-BE49-F238E27FC236}">
                <a16:creationId xmlns:a16="http://schemas.microsoft.com/office/drawing/2014/main" id="{01E8A5C5-C495-4D97-8CAB-A0AEBA4B0A36}"/>
              </a:ext>
            </a:extLst>
          </p:cNvPr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4" name="object 5">
            <a:extLst>
              <a:ext uri="{FF2B5EF4-FFF2-40B4-BE49-F238E27FC236}">
                <a16:creationId xmlns:a16="http://schemas.microsoft.com/office/drawing/2014/main" id="{F36099D2-29E4-42E7-A80B-5982D72AE7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01625"/>
            <a:ext cx="708025" cy="7096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0485" name="object 6">
            <a:extLst>
              <a:ext uri="{FF2B5EF4-FFF2-40B4-BE49-F238E27FC236}">
                <a16:creationId xmlns:a16="http://schemas.microsoft.com/office/drawing/2014/main" id="{7DB40195-FAA9-4498-BA26-A084C821023F}"/>
              </a:ext>
            </a:extLst>
          </p:cNvPr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4 w 56514"/>
              <a:gd name="T3" fmla="*/ 2441 h 56515"/>
              <a:gd name="T4" fmla="*/ 9127 w 56514"/>
              <a:gd name="T5" fmla="*/ 9098 h 56515"/>
              <a:gd name="T6" fmla="*/ 2449 w 56514"/>
              <a:gd name="T7" fmla="*/ 18972 h 56515"/>
              <a:gd name="T8" fmla="*/ 0 w 56514"/>
              <a:gd name="T9" fmla="*/ 31065 h 56515"/>
              <a:gd name="T10" fmla="*/ 2449 w 56514"/>
              <a:gd name="T11" fmla="*/ 43169 h 56515"/>
              <a:gd name="T12" fmla="*/ 9127 w 56514"/>
              <a:gd name="T13" fmla="*/ 53062 h 56515"/>
              <a:gd name="T14" fmla="*/ 19024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1 w 56514"/>
              <a:gd name="T25" fmla="*/ 55599 h 56515"/>
              <a:gd name="T26" fmla="*/ 12286 w 56514"/>
              <a:gd name="T27" fmla="*/ 49885 h 56515"/>
              <a:gd name="T28" fmla="*/ 6583 w 56514"/>
              <a:gd name="T29" fmla="*/ 41419 h 56515"/>
              <a:gd name="T30" fmla="*/ 4492 w 56514"/>
              <a:gd name="T31" fmla="*/ 31065 h 56515"/>
              <a:gd name="T32" fmla="*/ 6583 w 56514"/>
              <a:gd name="T33" fmla="*/ 20702 h 56515"/>
              <a:gd name="T34" fmla="*/ 12286 w 56514"/>
              <a:gd name="T35" fmla="*/ 12221 h 56515"/>
              <a:gd name="T36" fmla="*/ 20751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5 w 56514"/>
              <a:gd name="T51" fmla="*/ 6491 h 56515"/>
              <a:gd name="T52" fmla="*/ 49969 w 56514"/>
              <a:gd name="T53" fmla="*/ 12221 h 56515"/>
              <a:gd name="T54" fmla="*/ 55672 w 56514"/>
              <a:gd name="T55" fmla="*/ 20702 h 56515"/>
              <a:gd name="T56" fmla="*/ 57764 w 56514"/>
              <a:gd name="T57" fmla="*/ 31065 h 56515"/>
              <a:gd name="T58" fmla="*/ 55672 w 56514"/>
              <a:gd name="T59" fmla="*/ 41419 h 56515"/>
              <a:gd name="T60" fmla="*/ 49969 w 56514"/>
              <a:gd name="T61" fmla="*/ 49885 h 56515"/>
              <a:gd name="T62" fmla="*/ 41505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486" name="object 7">
            <a:extLst>
              <a:ext uri="{FF2B5EF4-FFF2-40B4-BE49-F238E27FC236}">
                <a16:creationId xmlns:a16="http://schemas.microsoft.com/office/drawing/2014/main" id="{234F6E86-A628-4F76-9B9B-2A2D49034A61}"/>
              </a:ext>
            </a:extLst>
          </p:cNvPr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F8853F9-A1D9-434A-8CF5-01DD650B3EC5}"/>
              </a:ext>
            </a:extLst>
          </p:cNvPr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 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sp>
        <p:nvSpPr>
          <p:cNvPr id="20489" name="Title 10">
            <a:extLst>
              <a:ext uri="{FF2B5EF4-FFF2-40B4-BE49-F238E27FC236}">
                <a16:creationId xmlns:a16="http://schemas.microsoft.com/office/drawing/2014/main" id="{E774DDBC-14A8-4F51-88B1-C3985C7D3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250" y="407988"/>
            <a:ext cx="3679825" cy="461962"/>
          </a:xfrm>
        </p:spPr>
        <p:txBody>
          <a:bodyPr/>
          <a:lstStyle/>
          <a:p>
            <a:pPr algn="r" eaLnBrk="1" hangingPunct="1"/>
            <a:r>
              <a:rPr lang="en-US" altLang="en-US">
                <a:ea typeface="Playfair Display"/>
              </a:rPr>
              <a:t>Go, change the world</a:t>
            </a:r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EB7C5127-879E-446A-B41E-147367826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1478477"/>
            <a:ext cx="18518187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/>
            <a:r>
              <a:rPr lang="en-US" sz="4400" b="1" dirty="0">
                <a:latin typeface="Times New Roman" pitchFamily="18" charset="0"/>
                <a:cs typeface="Times New Roman" pitchFamily="18" charset="0"/>
              </a:rPr>
              <a:t>Photoelectric Effect (1887-1905):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Discovered by Hertz in 1887 and explained in 1905 by Einstein. </a:t>
            </a:r>
          </a:p>
        </p:txBody>
      </p:sp>
      <p:pic>
        <p:nvPicPr>
          <p:cNvPr id="14" name="Picture 13" descr="pelec.gif">
            <a:extLst>
              <a:ext uri="{FF2B5EF4-FFF2-40B4-BE49-F238E27FC236}">
                <a16:creationId xmlns:a16="http://schemas.microsoft.com/office/drawing/2014/main" id="{3C618672-3CB8-4953-B673-C4E20DABCD5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0853"/>
          <a:stretch>
            <a:fillRect/>
          </a:stretch>
        </p:blipFill>
        <p:spPr>
          <a:xfrm>
            <a:off x="6282267" y="3610042"/>
            <a:ext cx="6746342" cy="333862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3FD7C020-BDBA-48A6-9B77-895A559003D6}"/>
              </a:ext>
            </a:extLst>
          </p:cNvPr>
          <p:cNvGrpSpPr/>
          <p:nvPr/>
        </p:nvGrpSpPr>
        <p:grpSpPr>
          <a:xfrm>
            <a:off x="2889462" y="3555860"/>
            <a:ext cx="3047242" cy="3835583"/>
            <a:chOff x="304800" y="2057400"/>
            <a:chExt cx="1847850" cy="2325901"/>
          </a:xfrm>
        </p:grpSpPr>
        <p:pic>
          <p:nvPicPr>
            <p:cNvPr id="16" name="Picture 15" descr="download (3).jpg">
              <a:extLst>
                <a:ext uri="{FF2B5EF4-FFF2-40B4-BE49-F238E27FC236}">
                  <a16:creationId xmlns:a16="http://schemas.microsoft.com/office/drawing/2014/main" id="{C9A8FBD9-D34C-443A-999D-5647454858A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15444"/>
            <a:stretch>
              <a:fillRect/>
            </a:stretch>
          </p:blipFill>
          <p:spPr>
            <a:xfrm>
              <a:off x="304800" y="2057400"/>
              <a:ext cx="1847850" cy="208597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78AA12B-0C74-42F0-8944-B142FD427260}"/>
                </a:ext>
              </a:extLst>
            </p:cNvPr>
            <p:cNvSpPr txBox="1"/>
            <p:nvPr/>
          </p:nvSpPr>
          <p:spPr>
            <a:xfrm>
              <a:off x="457200" y="4111823"/>
              <a:ext cx="1368858" cy="2714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309" b="1" dirty="0">
                  <a:latin typeface="Times New Roman" pitchFamily="18" charset="0"/>
                  <a:cs typeface="Times New Roman" pitchFamily="18" charset="0"/>
                </a:rPr>
                <a:t>Heinrich Hertz 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E26966D-7E53-4644-914C-4AE0A8FE55F6}"/>
              </a:ext>
            </a:extLst>
          </p:cNvPr>
          <p:cNvGrpSpPr/>
          <p:nvPr/>
        </p:nvGrpSpPr>
        <p:grpSpPr>
          <a:xfrm>
            <a:off x="13554806" y="3446988"/>
            <a:ext cx="3659831" cy="4195844"/>
            <a:chOff x="6638925" y="1676400"/>
            <a:chExt cx="2219325" cy="2544364"/>
          </a:xfrm>
        </p:grpSpPr>
        <p:pic>
          <p:nvPicPr>
            <p:cNvPr id="19" name="Picture 18" descr="download (2).jpg">
              <a:extLst>
                <a:ext uri="{FF2B5EF4-FFF2-40B4-BE49-F238E27FC236}">
                  <a16:creationId xmlns:a16="http://schemas.microsoft.com/office/drawing/2014/main" id="{A70404A4-DA7D-4D1D-A6AF-EB9D1B10F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38925" y="1676400"/>
              <a:ext cx="2219325" cy="2057400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7C103C5-84B0-4D35-A0DC-8E4D276FBD05}"/>
                </a:ext>
              </a:extLst>
            </p:cNvPr>
            <p:cNvSpPr txBox="1"/>
            <p:nvPr/>
          </p:nvSpPr>
          <p:spPr>
            <a:xfrm>
              <a:off x="7010400" y="3733800"/>
              <a:ext cx="1600210" cy="4869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309" b="1" dirty="0">
                  <a:latin typeface="Times New Roman" pitchFamily="18" charset="0"/>
                  <a:cs typeface="Times New Roman" pitchFamily="18" charset="0"/>
                </a:rPr>
                <a:t>Albert Einstein</a:t>
              </a:r>
            </a:p>
            <a:p>
              <a:r>
                <a:rPr lang="en-IN" sz="2309" b="1" dirty="0">
                  <a:latin typeface="Times New Roman" pitchFamily="18" charset="0"/>
                  <a:cs typeface="Times New Roman" pitchFamily="18" charset="0"/>
                </a:rPr>
                <a:t>Nobel Prize in 1921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DEBA823C-B2A1-47EA-843E-979C7A7C3EE0}"/>
              </a:ext>
            </a:extLst>
          </p:cNvPr>
          <p:cNvSpPr/>
          <p:nvPr/>
        </p:nvSpPr>
        <p:spPr>
          <a:xfrm>
            <a:off x="765110" y="9006613"/>
            <a:ext cx="18476978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Einstein successfully explained the Photoelectric Effect by applying Planck’s quantum theory 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i.e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electromagnetic energy occurs in small packets called 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quanta or photons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 E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= h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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object 4">
            <a:extLst>
              <a:ext uri="{FF2B5EF4-FFF2-40B4-BE49-F238E27FC236}">
                <a16:creationId xmlns:a16="http://schemas.microsoft.com/office/drawing/2014/main" id="{37F1589A-B09A-4B35-8445-943D6B4E5556}"/>
              </a:ext>
            </a:extLst>
          </p:cNvPr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08" name="object 5">
            <a:extLst>
              <a:ext uri="{FF2B5EF4-FFF2-40B4-BE49-F238E27FC236}">
                <a16:creationId xmlns:a16="http://schemas.microsoft.com/office/drawing/2014/main" id="{01388F27-7309-440F-9F98-84CF84C0A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01625"/>
            <a:ext cx="708025" cy="709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1509" name="object 6">
            <a:extLst>
              <a:ext uri="{FF2B5EF4-FFF2-40B4-BE49-F238E27FC236}">
                <a16:creationId xmlns:a16="http://schemas.microsoft.com/office/drawing/2014/main" id="{09B1D9D3-7869-41E3-AFB7-D7D058CAF157}"/>
              </a:ext>
            </a:extLst>
          </p:cNvPr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4 w 56514"/>
              <a:gd name="T3" fmla="*/ 2441 h 56515"/>
              <a:gd name="T4" fmla="*/ 9127 w 56514"/>
              <a:gd name="T5" fmla="*/ 9098 h 56515"/>
              <a:gd name="T6" fmla="*/ 2449 w 56514"/>
              <a:gd name="T7" fmla="*/ 18972 h 56515"/>
              <a:gd name="T8" fmla="*/ 0 w 56514"/>
              <a:gd name="T9" fmla="*/ 31065 h 56515"/>
              <a:gd name="T10" fmla="*/ 2449 w 56514"/>
              <a:gd name="T11" fmla="*/ 43169 h 56515"/>
              <a:gd name="T12" fmla="*/ 9127 w 56514"/>
              <a:gd name="T13" fmla="*/ 53062 h 56515"/>
              <a:gd name="T14" fmla="*/ 19024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1 w 56514"/>
              <a:gd name="T25" fmla="*/ 55599 h 56515"/>
              <a:gd name="T26" fmla="*/ 12286 w 56514"/>
              <a:gd name="T27" fmla="*/ 49885 h 56515"/>
              <a:gd name="T28" fmla="*/ 6583 w 56514"/>
              <a:gd name="T29" fmla="*/ 41419 h 56515"/>
              <a:gd name="T30" fmla="*/ 4492 w 56514"/>
              <a:gd name="T31" fmla="*/ 31065 h 56515"/>
              <a:gd name="T32" fmla="*/ 6583 w 56514"/>
              <a:gd name="T33" fmla="*/ 20702 h 56515"/>
              <a:gd name="T34" fmla="*/ 12286 w 56514"/>
              <a:gd name="T35" fmla="*/ 12221 h 56515"/>
              <a:gd name="T36" fmla="*/ 20751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5 w 56514"/>
              <a:gd name="T51" fmla="*/ 6491 h 56515"/>
              <a:gd name="T52" fmla="*/ 49969 w 56514"/>
              <a:gd name="T53" fmla="*/ 12221 h 56515"/>
              <a:gd name="T54" fmla="*/ 55672 w 56514"/>
              <a:gd name="T55" fmla="*/ 20702 h 56515"/>
              <a:gd name="T56" fmla="*/ 57764 w 56514"/>
              <a:gd name="T57" fmla="*/ 31065 h 56515"/>
              <a:gd name="T58" fmla="*/ 55672 w 56514"/>
              <a:gd name="T59" fmla="*/ 41419 h 56515"/>
              <a:gd name="T60" fmla="*/ 49969 w 56514"/>
              <a:gd name="T61" fmla="*/ 49885 h 56515"/>
              <a:gd name="T62" fmla="*/ 41505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510" name="object 7">
            <a:extLst>
              <a:ext uri="{FF2B5EF4-FFF2-40B4-BE49-F238E27FC236}">
                <a16:creationId xmlns:a16="http://schemas.microsoft.com/office/drawing/2014/main" id="{8C2ABCFE-5D37-4B5F-8EEB-4A65ED98264C}"/>
              </a:ext>
            </a:extLst>
          </p:cNvPr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F8853F9-A1D9-434A-8CF5-01DD650B3EC5}"/>
              </a:ext>
            </a:extLst>
          </p:cNvPr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 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sp>
        <p:nvSpPr>
          <p:cNvPr id="21513" name="Title 10">
            <a:extLst>
              <a:ext uri="{FF2B5EF4-FFF2-40B4-BE49-F238E27FC236}">
                <a16:creationId xmlns:a16="http://schemas.microsoft.com/office/drawing/2014/main" id="{F8DE7188-8E65-4319-BB7D-33B99E4DB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250" y="407988"/>
            <a:ext cx="3679825" cy="461962"/>
          </a:xfrm>
        </p:spPr>
        <p:txBody>
          <a:bodyPr/>
          <a:lstStyle/>
          <a:p>
            <a:pPr algn="r" eaLnBrk="1" hangingPunct="1"/>
            <a:r>
              <a:rPr lang="en-US" altLang="en-US">
                <a:ea typeface="Playfair Display"/>
              </a:rPr>
              <a:t>Go, change the world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2652441-9940-435E-B437-180D4342A03F}"/>
              </a:ext>
            </a:extLst>
          </p:cNvPr>
          <p:cNvGrpSpPr/>
          <p:nvPr/>
        </p:nvGrpSpPr>
        <p:grpSpPr>
          <a:xfrm>
            <a:off x="1297954" y="4511667"/>
            <a:ext cx="15826458" cy="4154750"/>
            <a:chOff x="606711" y="1231723"/>
            <a:chExt cx="7924800" cy="279717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14AAAED-D379-4D9D-9676-837025C590AA}"/>
                </a:ext>
              </a:extLst>
            </p:cNvPr>
            <p:cNvSpPr/>
            <p:nvPr/>
          </p:nvSpPr>
          <p:spPr>
            <a:xfrm>
              <a:off x="606711" y="1314450"/>
              <a:ext cx="7924800" cy="27144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US" sz="3200" b="1" dirty="0">
                  <a:latin typeface="Times New Roman" pitchFamily="18" charset="0"/>
                  <a:cs typeface="Times New Roman" pitchFamily="18" charset="0"/>
                </a:rPr>
                <a:t>Einstein’s photoelectric equation:</a:t>
              </a:r>
            </a:p>
            <a:p>
              <a:pPr algn="just"/>
              <a:endParaRPr lang="en-US" sz="3200" b="1" dirty="0">
                <a:latin typeface="Times New Roman" pitchFamily="18" charset="0"/>
                <a:cs typeface="Times New Roman" pitchFamily="18" charset="0"/>
              </a:endParaRPr>
            </a:p>
            <a:p>
              <a:pPr algn="just"/>
              <a:endParaRPr lang="en-US" sz="3200" b="1" dirty="0">
                <a:latin typeface="Times New Roman" pitchFamily="18" charset="0"/>
                <a:cs typeface="Times New Roman" pitchFamily="18" charset="0"/>
              </a:endParaRPr>
            </a:p>
            <a:p>
              <a:pPr marL="659722" indent="-659722" algn="just">
                <a:buAutoNum type="romanLcParenR"/>
              </a:pPr>
              <a:r>
                <a:rPr lang="en-US" sz="3200" dirty="0" smtClean="0">
                  <a:latin typeface="Times New Roman" pitchFamily="18" charset="0"/>
                  <a:cs typeface="Times New Roman" pitchFamily="18" charset="0"/>
                </a:rPr>
                <a:t>A </a:t>
              </a:r>
              <a:r>
                <a:rPr lang="en-US" sz="3200" dirty="0">
                  <a:latin typeface="Times New Roman" pitchFamily="18" charset="0"/>
                  <a:cs typeface="Times New Roman" pitchFamily="18" charset="0"/>
                </a:rPr>
                <a:t>part of its energy is used to free the electron from the atoms of the metal surface. </a:t>
              </a:r>
            </a:p>
            <a:p>
              <a:pPr marL="659722" indent="-659722" algn="just"/>
              <a:r>
                <a:rPr lang="en-US" sz="3200" dirty="0">
                  <a:latin typeface="Times New Roman" pitchFamily="18" charset="0"/>
                  <a:cs typeface="Times New Roman" pitchFamily="18" charset="0"/>
                </a:rPr>
                <a:t>	This energy is known as a photoelectric work function of metal (</a:t>
              </a:r>
              <a:r>
                <a:rPr lang="en-US" sz="3200" dirty="0" err="1">
                  <a:latin typeface="Times New Roman" pitchFamily="18" charset="0"/>
                  <a:cs typeface="Times New Roman" pitchFamily="18" charset="0"/>
                </a:rPr>
                <a:t>W</a:t>
              </a:r>
              <a:r>
                <a:rPr lang="en-US" sz="3200" baseline="-25000" dirty="0" err="1">
                  <a:latin typeface="Times New Roman" pitchFamily="18" charset="0"/>
                  <a:cs typeface="Times New Roman" pitchFamily="18" charset="0"/>
                </a:rPr>
                <a:t>o</a:t>
              </a:r>
              <a:r>
                <a:rPr lang="en-US" sz="3200" dirty="0">
                  <a:latin typeface="Times New Roman" pitchFamily="18" charset="0"/>
                  <a:cs typeface="Times New Roman" pitchFamily="18" charset="0"/>
                </a:rPr>
                <a:t>)</a:t>
              </a:r>
              <a:endParaRPr lang="en-IN" sz="3200" dirty="0">
                <a:latin typeface="Times New Roman" pitchFamily="18" charset="0"/>
                <a:cs typeface="Times New Roman" pitchFamily="18" charset="0"/>
              </a:endParaRPr>
            </a:p>
            <a:p>
              <a:pPr algn="just"/>
              <a:r>
                <a:rPr lang="en-US" sz="3200" dirty="0">
                  <a:latin typeface="Times New Roman" pitchFamily="18" charset="0"/>
                  <a:cs typeface="Times New Roman" pitchFamily="18" charset="0"/>
                </a:rPr>
                <a:t>ii)  The other part is used in giving kinetic energy (½ mv</a:t>
              </a:r>
              <a:r>
                <a:rPr lang="en-US" sz="3200" baseline="30000" dirty="0">
                  <a:latin typeface="Times New Roman" pitchFamily="18" charset="0"/>
                  <a:cs typeface="Times New Roman" pitchFamily="18" charset="0"/>
                </a:rPr>
                <a:t>2</a:t>
              </a:r>
              <a:r>
                <a:rPr lang="en-US" sz="3200" dirty="0">
                  <a:latin typeface="Times New Roman" pitchFamily="18" charset="0"/>
                  <a:cs typeface="Times New Roman" pitchFamily="18" charset="0"/>
                </a:rPr>
                <a:t>) to the electron.</a:t>
              </a:r>
            </a:p>
            <a:p>
              <a:pPr algn="just"/>
              <a:r>
                <a:rPr lang="en-US" sz="3200" dirty="0">
                  <a:latin typeface="Times New Roman" pitchFamily="18" charset="0"/>
                  <a:cs typeface="Times New Roman" pitchFamily="18" charset="0"/>
                </a:rPr>
                <a:t>       where ‘v’ is the velocity of the emitted electron. </a:t>
              </a:r>
            </a:p>
            <a:p>
              <a:pPr algn="just"/>
              <a:endParaRPr lang="en-US" sz="3200" dirty="0">
                <a:latin typeface="Times New Roman" pitchFamily="18" charset="0"/>
                <a:cs typeface="Times New Roman" pitchFamily="18" charset="0"/>
              </a:endParaRPr>
            </a:p>
          </p:txBody>
        </p:sp>
        <p:pic>
          <p:nvPicPr>
            <p:cNvPr id="16" name="Picture 8">
              <a:extLst>
                <a:ext uri="{FF2B5EF4-FFF2-40B4-BE49-F238E27FC236}">
                  <a16:creationId xmlns:a16="http://schemas.microsoft.com/office/drawing/2014/main" id="{696A2F4F-C825-4C6F-A055-8B33720900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727046" y="1231723"/>
              <a:ext cx="2536825" cy="647700"/>
            </a:xfrm>
            <a:prstGeom prst="rect">
              <a:avLst/>
            </a:prstGeom>
            <a:noFill/>
          </p:spPr>
        </p:pic>
      </p:grpSp>
      <p:sp>
        <p:nvSpPr>
          <p:cNvPr id="17" name="Rectangle 3">
            <a:extLst>
              <a:ext uri="{FF2B5EF4-FFF2-40B4-BE49-F238E27FC236}">
                <a16:creationId xmlns:a16="http://schemas.microsoft.com/office/drawing/2014/main" id="{0A17DD50-308E-442B-A602-4BCEAB9DC656}"/>
              </a:ext>
            </a:extLst>
          </p:cNvPr>
          <p:cNvSpPr txBox="1">
            <a:spLocks noChangeArrowheads="1"/>
          </p:cNvSpPr>
          <p:nvPr/>
        </p:nvSpPr>
        <p:spPr>
          <a:xfrm>
            <a:off x="622234" y="1342234"/>
            <a:ext cx="18889728" cy="3398041"/>
          </a:xfrm>
          <a:prstGeom prst="rect">
            <a:avLst/>
          </a:prstGeom>
        </p:spPr>
        <p:txBody>
          <a:bodyPr>
            <a:noAutofit/>
          </a:bodyPr>
          <a:lstStyle/>
          <a:p>
            <a:pPr marL="293210" lvl="1" indent="-293210" algn="just" defTabSz="1507937" eaLnBrk="1" fontAlgn="auto" hangingPunct="1">
              <a:spcBef>
                <a:spcPts val="82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latin typeface="Times New Roman" pitchFamily="18" charset="0"/>
                <a:ea typeface="+mn-ea"/>
                <a:cs typeface="Times New Roman" pitchFamily="18" charset="0"/>
              </a:rPr>
              <a:t>If light shines on the surface of a metal, there is a frequency called Threshold frequency, above which electrons are ejected from the metal.</a:t>
            </a:r>
          </a:p>
          <a:p>
            <a:pPr marL="293210" lvl="1" indent="-293210" algn="just" defTabSz="1507937" eaLnBrk="1" fontAlgn="auto" hangingPunct="1">
              <a:spcBef>
                <a:spcPts val="82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latin typeface="Times New Roman" pitchFamily="18" charset="0"/>
                <a:ea typeface="+mn-ea"/>
                <a:cs typeface="Times New Roman" pitchFamily="18" charset="0"/>
              </a:rPr>
              <a:t>Below the threshold frequency, no electrons are ejected.</a:t>
            </a:r>
          </a:p>
          <a:p>
            <a:pPr marL="293210" lvl="1" indent="-293210" algn="just" defTabSz="1507937" eaLnBrk="1" fontAlgn="auto" hangingPunct="1">
              <a:spcBef>
                <a:spcPts val="825"/>
              </a:spcBef>
              <a:spcAft>
                <a:spcPts val="0"/>
              </a:spcAft>
              <a:buFont typeface="Arial" panose="020B0604020202020204" pitchFamily="34" charset="0"/>
              <a:buChar char="•"/>
              <a:defRPr/>
            </a:pPr>
            <a:r>
              <a:rPr lang="en-US" sz="3600" dirty="0">
                <a:latin typeface="Times New Roman" pitchFamily="18" charset="0"/>
                <a:ea typeface="+mn-ea"/>
                <a:cs typeface="Times New Roman" pitchFamily="18" charset="0"/>
              </a:rPr>
              <a:t>Above the threshold frequency, the number of electrons ejected depend on the intensity of the light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6728B0-569D-4A4F-AA72-43FE008DA103}"/>
              </a:ext>
            </a:extLst>
          </p:cNvPr>
          <p:cNvSpPr/>
          <p:nvPr/>
        </p:nvSpPr>
        <p:spPr>
          <a:xfrm>
            <a:off x="984250" y="9025860"/>
            <a:ext cx="1826736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Threshold frequency (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  <a:sym typeface="Symbol"/>
              </a:rPr>
              <a:t></a:t>
            </a:r>
            <a:r>
              <a:rPr lang="en-US" sz="3600" b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0</a:t>
            </a:r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- The minimum frequency which can cause photoelectric emission. Below this frequency no emission of electron takes place.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88CF4127-9B29-420E-B17E-EE02ADFD7B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0619478"/>
              </p:ext>
            </p:extLst>
          </p:nvPr>
        </p:nvGraphicFramePr>
        <p:xfrm>
          <a:off x="10623554" y="10197458"/>
          <a:ext cx="2638850" cy="74362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6" name="Equation" r:id="rId5" imgW="22250400" imgH="5486400" progId="Equation.3">
                  <p:embed/>
                </p:oleObj>
              </mc:Choice>
              <mc:Fallback>
                <p:oleObj name="Equation" r:id="rId5" imgW="22250400" imgH="5486400" progId="Equation.3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23554" y="10197458"/>
                        <a:ext cx="2638850" cy="74362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object 4">
            <a:extLst>
              <a:ext uri="{FF2B5EF4-FFF2-40B4-BE49-F238E27FC236}">
                <a16:creationId xmlns:a16="http://schemas.microsoft.com/office/drawing/2014/main" id="{B9175167-6A8B-4B95-AD36-F2F8E6904C53}"/>
              </a:ext>
            </a:extLst>
          </p:cNvPr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32" name="object 5">
            <a:extLst>
              <a:ext uri="{FF2B5EF4-FFF2-40B4-BE49-F238E27FC236}">
                <a16:creationId xmlns:a16="http://schemas.microsoft.com/office/drawing/2014/main" id="{26C6717E-0783-43D4-B6F4-F87764241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01625"/>
            <a:ext cx="708025" cy="7096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2533" name="object 6">
            <a:extLst>
              <a:ext uri="{FF2B5EF4-FFF2-40B4-BE49-F238E27FC236}">
                <a16:creationId xmlns:a16="http://schemas.microsoft.com/office/drawing/2014/main" id="{BE7B1370-4B00-4219-AAF8-8A0EF191B178}"/>
              </a:ext>
            </a:extLst>
          </p:cNvPr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4 w 56514"/>
              <a:gd name="T3" fmla="*/ 2441 h 56515"/>
              <a:gd name="T4" fmla="*/ 9127 w 56514"/>
              <a:gd name="T5" fmla="*/ 9098 h 56515"/>
              <a:gd name="T6" fmla="*/ 2449 w 56514"/>
              <a:gd name="T7" fmla="*/ 18972 h 56515"/>
              <a:gd name="T8" fmla="*/ 0 w 56514"/>
              <a:gd name="T9" fmla="*/ 31065 h 56515"/>
              <a:gd name="T10" fmla="*/ 2449 w 56514"/>
              <a:gd name="T11" fmla="*/ 43169 h 56515"/>
              <a:gd name="T12" fmla="*/ 9127 w 56514"/>
              <a:gd name="T13" fmla="*/ 53062 h 56515"/>
              <a:gd name="T14" fmla="*/ 19024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1 w 56514"/>
              <a:gd name="T25" fmla="*/ 55599 h 56515"/>
              <a:gd name="T26" fmla="*/ 12286 w 56514"/>
              <a:gd name="T27" fmla="*/ 49885 h 56515"/>
              <a:gd name="T28" fmla="*/ 6583 w 56514"/>
              <a:gd name="T29" fmla="*/ 41419 h 56515"/>
              <a:gd name="T30" fmla="*/ 4492 w 56514"/>
              <a:gd name="T31" fmla="*/ 31065 h 56515"/>
              <a:gd name="T32" fmla="*/ 6583 w 56514"/>
              <a:gd name="T33" fmla="*/ 20702 h 56515"/>
              <a:gd name="T34" fmla="*/ 12286 w 56514"/>
              <a:gd name="T35" fmla="*/ 12221 h 56515"/>
              <a:gd name="T36" fmla="*/ 20751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5 w 56514"/>
              <a:gd name="T51" fmla="*/ 6491 h 56515"/>
              <a:gd name="T52" fmla="*/ 49969 w 56514"/>
              <a:gd name="T53" fmla="*/ 12221 h 56515"/>
              <a:gd name="T54" fmla="*/ 55672 w 56514"/>
              <a:gd name="T55" fmla="*/ 20702 h 56515"/>
              <a:gd name="T56" fmla="*/ 57764 w 56514"/>
              <a:gd name="T57" fmla="*/ 31065 h 56515"/>
              <a:gd name="T58" fmla="*/ 55672 w 56514"/>
              <a:gd name="T59" fmla="*/ 41419 h 56515"/>
              <a:gd name="T60" fmla="*/ 49969 w 56514"/>
              <a:gd name="T61" fmla="*/ 49885 h 56515"/>
              <a:gd name="T62" fmla="*/ 41505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2534" name="object 7">
            <a:extLst>
              <a:ext uri="{FF2B5EF4-FFF2-40B4-BE49-F238E27FC236}">
                <a16:creationId xmlns:a16="http://schemas.microsoft.com/office/drawing/2014/main" id="{35BF52D5-5050-4E48-BF08-37C48BE02F72}"/>
              </a:ext>
            </a:extLst>
          </p:cNvPr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F8853F9-A1D9-434A-8CF5-01DD650B3EC5}"/>
              </a:ext>
            </a:extLst>
          </p:cNvPr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 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sp>
        <p:nvSpPr>
          <p:cNvPr id="22537" name="Title 10">
            <a:extLst>
              <a:ext uri="{FF2B5EF4-FFF2-40B4-BE49-F238E27FC236}">
                <a16:creationId xmlns:a16="http://schemas.microsoft.com/office/drawing/2014/main" id="{BC775A82-79E1-4E25-B7B4-F16C810B9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250" y="407988"/>
            <a:ext cx="3679825" cy="461962"/>
          </a:xfrm>
        </p:spPr>
        <p:txBody>
          <a:bodyPr/>
          <a:lstStyle/>
          <a:p>
            <a:pPr algn="r" eaLnBrk="1" hangingPunct="1"/>
            <a:r>
              <a:rPr lang="en-US" altLang="en-US">
                <a:ea typeface="Playfair Display"/>
              </a:rPr>
              <a:t>Go, change the world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9F0501-BCAC-4FF1-89B5-EF3A1DDCE7D2}"/>
              </a:ext>
            </a:extLst>
          </p:cNvPr>
          <p:cNvSpPr txBox="1"/>
          <p:nvPr/>
        </p:nvSpPr>
        <p:spPr>
          <a:xfrm rot="10800000" flipV="1">
            <a:off x="765110" y="1368396"/>
            <a:ext cx="1880076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39750" indent="-539750" algn="just"/>
            <a:r>
              <a:rPr lang="en-IN" sz="48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Compton Effect</a:t>
            </a:r>
          </a:p>
          <a:p>
            <a:pPr marL="539750" indent="-539750" algn="just">
              <a:buFont typeface="Arial" pitchFamily="34" charset="0"/>
              <a:buChar char="•"/>
            </a:pP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Compton scattering  →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 Scattering of a photon (X-ray or gamma ray photon) by a free particle like electron</a:t>
            </a:r>
          </a:p>
          <a:p>
            <a:pPr marL="539750" indent="-539750" algn="just">
              <a:buFont typeface="Arial" pitchFamily="34" charset="0"/>
              <a:buChar char="•"/>
            </a:pP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Compton effect –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Phenomena of decrease in energy (increase in wavelength) of  the Compton scattered photon  . </a:t>
            </a:r>
          </a:p>
          <a:p>
            <a:pPr marL="539750" indent="-539750" algn="just">
              <a:buFont typeface="Arial" pitchFamily="34" charset="0"/>
              <a:buChar char="•"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Part of the energy of the photon is transferred to the recoiling electron.</a:t>
            </a:r>
          </a:p>
          <a:p>
            <a:pPr marL="539750" indent="-539750" algn="just">
              <a:buFont typeface="Arial" pitchFamily="34" charset="0"/>
              <a:buChar char="•"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The amount by which the light's wavelength changes is called the 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Compton shift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. Mathematical expression for the shift was derived by Compton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considering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incident radiation as a particle.    </a:t>
            </a:r>
          </a:p>
          <a:p>
            <a:pPr marL="539750" indent="-539750" algn="just">
              <a:buFont typeface="Arial" pitchFamily="34" charset="0"/>
              <a:buChar char="•"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Compton effect is the most conclusive evidence of particle nature of 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Electromagnetic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radiation and  an important verification of the quantum theory.</a:t>
            </a:r>
          </a:p>
          <a:p>
            <a:pPr marL="539750" indent="-539750" algn="just"/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71911C-56C7-4131-91BB-1A0899A6045C}"/>
              </a:ext>
            </a:extLst>
          </p:cNvPr>
          <p:cNvGrpSpPr/>
          <p:nvPr/>
        </p:nvGrpSpPr>
        <p:grpSpPr>
          <a:xfrm>
            <a:off x="11337934" y="6227752"/>
            <a:ext cx="3547644" cy="5081598"/>
            <a:chOff x="7086600" y="3314700"/>
            <a:chExt cx="1924050" cy="3043906"/>
          </a:xfrm>
        </p:grpSpPr>
        <p:pic>
          <p:nvPicPr>
            <p:cNvPr id="14" name="Picture 13" descr="download (4).jpg">
              <a:extLst>
                <a:ext uri="{FF2B5EF4-FFF2-40B4-BE49-F238E27FC236}">
                  <a16:creationId xmlns:a16="http://schemas.microsoft.com/office/drawing/2014/main" id="{729CDCB3-7DB4-4F56-8477-D2D272BB2DB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62800" y="3314700"/>
              <a:ext cx="1847850" cy="247650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2648D4-6847-4343-B397-4E2498E87D3E}"/>
                </a:ext>
              </a:extLst>
            </p:cNvPr>
            <p:cNvSpPr txBox="1"/>
            <p:nvPr/>
          </p:nvSpPr>
          <p:spPr>
            <a:xfrm>
              <a:off x="7086600" y="5877580"/>
              <a:ext cx="1695642" cy="4810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309" b="1" dirty="0">
                  <a:latin typeface="Cambria" pitchFamily="18" charset="0"/>
                </a:rPr>
                <a:t>Sir Arthur H Compton</a:t>
              </a:r>
            </a:p>
            <a:p>
              <a:r>
                <a:rPr lang="en-IN" sz="2309" b="1" dirty="0">
                  <a:latin typeface="Cambria" pitchFamily="18" charset="0"/>
                </a:rPr>
                <a:t>Nobel Prize 1927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6DA97A3-A266-4D9F-96D2-04A61CC2F96C}"/>
              </a:ext>
            </a:extLst>
          </p:cNvPr>
          <p:cNvGrpSpPr/>
          <p:nvPr/>
        </p:nvGrpSpPr>
        <p:grpSpPr>
          <a:xfrm>
            <a:off x="1979556" y="6324632"/>
            <a:ext cx="8286808" cy="4545017"/>
            <a:chOff x="-2181225" y="1066800"/>
            <a:chExt cx="4362450" cy="3429000"/>
          </a:xfrm>
        </p:grpSpPr>
        <p:grpSp>
          <p:nvGrpSpPr>
            <p:cNvPr id="17" name="Group 4">
              <a:extLst>
                <a:ext uri="{FF2B5EF4-FFF2-40B4-BE49-F238E27FC236}">
                  <a16:creationId xmlns:a16="http://schemas.microsoft.com/office/drawing/2014/main" id="{07CD719B-8699-4752-9B2D-2DD03803FA48}"/>
                </a:ext>
              </a:extLst>
            </p:cNvPr>
            <p:cNvGrpSpPr/>
            <p:nvPr/>
          </p:nvGrpSpPr>
          <p:grpSpPr>
            <a:xfrm>
              <a:off x="-2181225" y="1066800"/>
              <a:ext cx="4362450" cy="3429000"/>
              <a:chOff x="9396475" y="694057"/>
              <a:chExt cx="5810250" cy="4814918"/>
            </a:xfrm>
          </p:grpSpPr>
          <p:pic>
            <p:nvPicPr>
              <p:cNvPr id="19" name="Picture 2" descr="compton-scattering-recoil-electron-target-incident-electron-photon-fb-com-physicistpage-at-5679186.png">
                <a:extLst>
                  <a:ext uri="{FF2B5EF4-FFF2-40B4-BE49-F238E27FC236}">
                    <a16:creationId xmlns:a16="http://schemas.microsoft.com/office/drawing/2014/main" id="{84434649-BA2C-445B-9A44-4D8C23BB90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b="3640"/>
              <a:stretch>
                <a:fillRect/>
              </a:stretch>
            </p:blipFill>
            <p:spPr>
              <a:xfrm>
                <a:off x="9396475" y="694057"/>
                <a:ext cx="5810250" cy="4814918"/>
              </a:xfrm>
              <a:prstGeom prst="rect">
                <a:avLst/>
              </a:prstGeom>
            </p:spPr>
          </p:pic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A382DEFA-BA5B-4A7C-978B-FB81A6D1FE88}"/>
                  </a:ext>
                </a:extLst>
              </p:cNvPr>
              <p:cNvSpPr/>
              <p:nvPr/>
            </p:nvSpPr>
            <p:spPr>
              <a:xfrm>
                <a:off x="13809836" y="2406028"/>
                <a:ext cx="1066799" cy="15239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CDE869B0-0B53-454E-BFF5-D7938D97E8E4}"/>
                </a:ext>
              </a:extLst>
            </p:cNvPr>
            <p:cNvSpPr/>
            <p:nvPr/>
          </p:nvSpPr>
          <p:spPr>
            <a:xfrm>
              <a:off x="-2068284" y="3458028"/>
              <a:ext cx="2754084" cy="6096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object 4">
            <a:extLst>
              <a:ext uri="{FF2B5EF4-FFF2-40B4-BE49-F238E27FC236}">
                <a16:creationId xmlns:a16="http://schemas.microsoft.com/office/drawing/2014/main" id="{0193A194-3B5E-433E-B5BD-CD5FB640D0DF}"/>
              </a:ext>
            </a:extLst>
          </p:cNvPr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6" name="object 5">
            <a:extLst>
              <a:ext uri="{FF2B5EF4-FFF2-40B4-BE49-F238E27FC236}">
                <a16:creationId xmlns:a16="http://schemas.microsoft.com/office/drawing/2014/main" id="{2F99C2E7-CF5C-4BCD-B296-59D84BFE14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01625"/>
            <a:ext cx="708025" cy="709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3557" name="object 6">
            <a:extLst>
              <a:ext uri="{FF2B5EF4-FFF2-40B4-BE49-F238E27FC236}">
                <a16:creationId xmlns:a16="http://schemas.microsoft.com/office/drawing/2014/main" id="{3513ECDD-16A5-47D2-B66B-EA40796AB44A}"/>
              </a:ext>
            </a:extLst>
          </p:cNvPr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4 w 56514"/>
              <a:gd name="T3" fmla="*/ 2441 h 56515"/>
              <a:gd name="T4" fmla="*/ 9127 w 56514"/>
              <a:gd name="T5" fmla="*/ 9098 h 56515"/>
              <a:gd name="T6" fmla="*/ 2449 w 56514"/>
              <a:gd name="T7" fmla="*/ 18972 h 56515"/>
              <a:gd name="T8" fmla="*/ 0 w 56514"/>
              <a:gd name="T9" fmla="*/ 31065 h 56515"/>
              <a:gd name="T10" fmla="*/ 2449 w 56514"/>
              <a:gd name="T11" fmla="*/ 43169 h 56515"/>
              <a:gd name="T12" fmla="*/ 9127 w 56514"/>
              <a:gd name="T13" fmla="*/ 53062 h 56515"/>
              <a:gd name="T14" fmla="*/ 19024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1 w 56514"/>
              <a:gd name="T25" fmla="*/ 55599 h 56515"/>
              <a:gd name="T26" fmla="*/ 12286 w 56514"/>
              <a:gd name="T27" fmla="*/ 49885 h 56515"/>
              <a:gd name="T28" fmla="*/ 6583 w 56514"/>
              <a:gd name="T29" fmla="*/ 41419 h 56515"/>
              <a:gd name="T30" fmla="*/ 4492 w 56514"/>
              <a:gd name="T31" fmla="*/ 31065 h 56515"/>
              <a:gd name="T32" fmla="*/ 6583 w 56514"/>
              <a:gd name="T33" fmla="*/ 20702 h 56515"/>
              <a:gd name="T34" fmla="*/ 12286 w 56514"/>
              <a:gd name="T35" fmla="*/ 12221 h 56515"/>
              <a:gd name="T36" fmla="*/ 20751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5 w 56514"/>
              <a:gd name="T51" fmla="*/ 6491 h 56515"/>
              <a:gd name="T52" fmla="*/ 49969 w 56514"/>
              <a:gd name="T53" fmla="*/ 12221 h 56515"/>
              <a:gd name="T54" fmla="*/ 55672 w 56514"/>
              <a:gd name="T55" fmla="*/ 20702 h 56515"/>
              <a:gd name="T56" fmla="*/ 57764 w 56514"/>
              <a:gd name="T57" fmla="*/ 31065 h 56515"/>
              <a:gd name="T58" fmla="*/ 55672 w 56514"/>
              <a:gd name="T59" fmla="*/ 41419 h 56515"/>
              <a:gd name="T60" fmla="*/ 49969 w 56514"/>
              <a:gd name="T61" fmla="*/ 49885 h 56515"/>
              <a:gd name="T62" fmla="*/ 41505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3558" name="object 7">
            <a:extLst>
              <a:ext uri="{FF2B5EF4-FFF2-40B4-BE49-F238E27FC236}">
                <a16:creationId xmlns:a16="http://schemas.microsoft.com/office/drawing/2014/main" id="{98460381-4EFA-4B25-AD04-16C8BC93B95C}"/>
              </a:ext>
            </a:extLst>
          </p:cNvPr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F8853F9-A1D9-434A-8CF5-01DD650B3EC5}"/>
              </a:ext>
            </a:extLst>
          </p:cNvPr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 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sp>
        <p:nvSpPr>
          <p:cNvPr id="23561" name="Title 10">
            <a:extLst>
              <a:ext uri="{FF2B5EF4-FFF2-40B4-BE49-F238E27FC236}">
                <a16:creationId xmlns:a16="http://schemas.microsoft.com/office/drawing/2014/main" id="{365562E4-FC0E-48C2-B053-C2F91FD78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250" y="407988"/>
            <a:ext cx="3679825" cy="461962"/>
          </a:xfrm>
        </p:spPr>
        <p:txBody>
          <a:bodyPr/>
          <a:lstStyle/>
          <a:p>
            <a:pPr algn="r" eaLnBrk="1" hangingPunct="1"/>
            <a:r>
              <a:rPr lang="en-US" altLang="en-US">
                <a:ea typeface="Playfair Display"/>
              </a:rPr>
              <a:t>Go, change the world</a:t>
            </a:r>
          </a:p>
        </p:txBody>
      </p:sp>
      <p:sp>
        <p:nvSpPr>
          <p:cNvPr id="10" name="Rectangle 40">
            <a:extLst>
              <a:ext uri="{FF2B5EF4-FFF2-40B4-BE49-F238E27FC236}">
                <a16:creationId xmlns:a16="http://schemas.microsoft.com/office/drawing/2014/main" id="{A5AB77E5-CF0E-4325-BA2F-06679F678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361" y="1268413"/>
            <a:ext cx="9201936" cy="8796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/>
            <a:r>
              <a:rPr lang="en-GB" sz="5400" dirty="0">
                <a:solidFill>
                  <a:srgbClr val="FF3300"/>
                </a:solidFill>
                <a:latin typeface="Times New Roman" pitchFamily="18" charset="0"/>
                <a:cs typeface="Times New Roman" pitchFamily="18" charset="0"/>
              </a:rPr>
              <a:t>MATTER  WAVES</a:t>
            </a:r>
            <a:endParaRPr lang="en-US" sz="5400" dirty="0">
              <a:solidFill>
                <a:srgbClr val="FF33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44">
            <a:extLst>
              <a:ext uri="{FF2B5EF4-FFF2-40B4-BE49-F238E27FC236}">
                <a16:creationId xmlns:a16="http://schemas.microsoft.com/office/drawing/2014/main" id="{4496A3A3-9333-4832-9B00-7A5BF59CA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65361" y="2205985"/>
            <a:ext cx="15470414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just"/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In 1924 Louis de Broglie </a:t>
            </a: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extended the wave particle dualism of radiation to fundamental entities of physics, such as electrons, protons, neutrons, atoms, molecules, etc.</a:t>
            </a:r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 with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the wavelength </a:t>
            </a:r>
            <a:r>
              <a:rPr lang="en-GB" sz="3600" i="1" dirty="0">
                <a:latin typeface="Times New Roman" pitchFamily="18" charset="0"/>
                <a:cs typeface="Times New Roman" pitchFamily="18" charset="0"/>
              </a:rPr>
              <a:t>λ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 related to </a:t>
            </a:r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momentum </a:t>
            </a:r>
            <a:r>
              <a:rPr lang="en-GB" sz="3600" i="1" dirty="0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n-GB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600" dirty="0">
                <a:latin typeface="Times New Roman" pitchFamily="18" charset="0"/>
                <a:cs typeface="Times New Roman" pitchFamily="18" charset="0"/>
              </a:rPr>
              <a:t>in the same way as for light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05021B6-2B33-4091-955C-B0D3B41FF75D}"/>
              </a:ext>
            </a:extLst>
          </p:cNvPr>
          <p:cNvGrpSpPr/>
          <p:nvPr/>
        </p:nvGrpSpPr>
        <p:grpSpPr>
          <a:xfrm>
            <a:off x="8079075" y="8172461"/>
            <a:ext cx="11351341" cy="1815749"/>
            <a:chOff x="892175" y="3933825"/>
            <a:chExt cx="7827964" cy="1565214"/>
          </a:xfrm>
        </p:grpSpPr>
        <p:graphicFrame>
          <p:nvGraphicFramePr>
            <p:cNvPr id="13" name="Object 42">
              <a:extLst>
                <a:ext uri="{FF2B5EF4-FFF2-40B4-BE49-F238E27FC236}">
                  <a16:creationId xmlns:a16="http://schemas.microsoft.com/office/drawing/2014/main" id="{29886BB7-EC59-4C48-BD09-B5D2C6B2F57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132263" y="3933825"/>
            <a:ext cx="1193800" cy="12239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492" name="Equation" r:id="rId4" imgW="18592800" imgH="18897600" progId="">
                    <p:embed/>
                  </p:oleObj>
                </mc:Choice>
                <mc:Fallback>
                  <p:oleObj name="Equation" r:id="rId4" imgW="18592800" imgH="18897600" progId="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32263" y="3933825"/>
                          <a:ext cx="1193800" cy="1223963"/>
                        </a:xfrm>
                        <a:prstGeom prst="rect">
                          <a:avLst/>
                        </a:prstGeom>
                        <a:noFill/>
                        <a:ln w="9525">
                          <a:solidFill>
                            <a:srgbClr val="FF0000"/>
                          </a:solidFill>
                          <a:miter lim="800000"/>
                          <a:headEnd/>
                          <a:tailEnd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Text Box 48">
              <a:extLst>
                <a:ext uri="{FF2B5EF4-FFF2-40B4-BE49-F238E27FC236}">
                  <a16:creationId xmlns:a16="http://schemas.microsoft.com/office/drawing/2014/main" id="{7DAEC297-1EBF-460F-B3C5-7ADB279C81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2175" y="4941888"/>
              <a:ext cx="3207993" cy="5571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GB" sz="36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GB" sz="3600" b="1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rPr>
                <a:t>de Broglie wavelength</a:t>
              </a:r>
              <a:endParaRPr lang="en-US" sz="3600" b="1" dirty="0">
                <a:solidFill>
                  <a:schemeClr val="accent2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pSp>
          <p:nvGrpSpPr>
            <p:cNvPr id="15" name="Group 54">
              <a:extLst>
                <a:ext uri="{FF2B5EF4-FFF2-40B4-BE49-F238E27FC236}">
                  <a16:creationId xmlns:a16="http://schemas.microsoft.com/office/drawing/2014/main" id="{E8B3E7A3-0EA4-4690-BCA8-BB5FD5D137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92851" y="4076700"/>
              <a:ext cx="2427288" cy="809625"/>
              <a:chOff x="3833" y="2592"/>
              <a:chExt cx="1529" cy="510"/>
            </a:xfrm>
          </p:grpSpPr>
          <p:graphicFrame>
            <p:nvGraphicFramePr>
              <p:cNvPr id="18" name="Object 47">
                <a:extLst>
                  <a:ext uri="{FF2B5EF4-FFF2-40B4-BE49-F238E27FC236}">
                    <a16:creationId xmlns:a16="http://schemas.microsoft.com/office/drawing/2014/main" id="{52E927B0-D0A1-4696-AF41-6F685A02EEE8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833" y="2886"/>
              <a:ext cx="1320" cy="2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3493" name="Equation" r:id="rId6" imgW="50292000" imgH="8229600" progId="">
                      <p:embed/>
                    </p:oleObj>
                  </mc:Choice>
                  <mc:Fallback>
                    <p:oleObj name="Equation" r:id="rId6" imgW="50292000" imgH="8229600" progId="">
                      <p:embed/>
                      <p:pic>
                        <p:nvPicPr>
                          <p:cNvPr id="0" name="Picture 67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833" y="2886"/>
                            <a:ext cx="1320" cy="2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chemeClr val="tx1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9" name="Text Box 53">
                <a:extLst>
                  <a:ext uri="{FF2B5EF4-FFF2-40B4-BE49-F238E27FC236}">
                    <a16:creationId xmlns:a16="http://schemas.microsoft.com/office/drawing/2014/main" id="{95257C6A-51C7-4741-BEB5-74703B17E4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33" y="2592"/>
                <a:ext cx="1529" cy="35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GB" sz="3600" dirty="0"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GB" sz="3600" dirty="0">
                    <a:solidFill>
                      <a:schemeClr val="accent2"/>
                    </a:solidFill>
                    <a:latin typeface="Times New Roman" pitchFamily="18" charset="0"/>
                    <a:cs typeface="Times New Roman" pitchFamily="18" charset="0"/>
                  </a:rPr>
                  <a:t>Planck’s constant</a:t>
                </a:r>
                <a:endParaRPr lang="en-US" sz="3600" dirty="0">
                  <a:solidFill>
                    <a:schemeClr val="accent2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6" name="Line 56">
              <a:extLst>
                <a:ext uri="{FF2B5EF4-FFF2-40B4-BE49-F238E27FC236}">
                  <a16:creationId xmlns:a16="http://schemas.microsoft.com/office/drawing/2014/main" id="{E6CF3ADE-B522-4985-942D-876C9BE24C5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48038" y="4581525"/>
              <a:ext cx="719137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 sz="200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Line 57">
              <a:extLst>
                <a:ext uri="{FF2B5EF4-FFF2-40B4-BE49-F238E27FC236}">
                  <a16:creationId xmlns:a16="http://schemas.microsoft.com/office/drawing/2014/main" id="{4AD4228C-927B-4AE6-BFB8-1918FEE2DA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35600" y="4400550"/>
              <a:ext cx="863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IN" sz="200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0" name="Text Box 59">
            <a:extLst>
              <a:ext uri="{FF2B5EF4-FFF2-40B4-BE49-F238E27FC236}">
                <a16:creationId xmlns:a16="http://schemas.microsoft.com/office/drawing/2014/main" id="{BD52C2C4-E302-485E-884E-B7E0E9E43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5361" y="5454457"/>
            <a:ext cx="243465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3600" b="1" i="1" dirty="0" smtClean="0">
                <a:latin typeface="Times New Roman" pitchFamily="18" charset="0"/>
                <a:cs typeface="Times New Roman" pitchFamily="18" charset="0"/>
              </a:rPr>
              <a:t>de </a:t>
            </a:r>
            <a:r>
              <a:rPr lang="en-GB" sz="3600" b="1" i="1" dirty="0">
                <a:latin typeface="Times New Roman" pitchFamily="18" charset="0"/>
                <a:cs typeface="Times New Roman" pitchFamily="18" charset="0"/>
              </a:rPr>
              <a:t>Broglie</a:t>
            </a:r>
            <a:endParaRPr lang="en-US" sz="3600" b="1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DC68E6E-87B0-46BD-A643-ED8D6DD27786}"/>
              </a:ext>
            </a:extLst>
          </p:cNvPr>
          <p:cNvSpPr/>
          <p:nvPr/>
        </p:nvSpPr>
        <p:spPr>
          <a:xfrm>
            <a:off x="120952" y="6210903"/>
            <a:ext cx="1998314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de Broglie Hypothesis of matter waves</a:t>
            </a:r>
          </a:p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1. In nature energy manifests itself in two forms, namely matter and radiation.</a:t>
            </a:r>
          </a:p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2. Nature loves symmetry.</a:t>
            </a:r>
          </a:p>
          <a:p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 3. As radiation can act like both wave and a particle, material particles(like electrons, protons, etc.) in motion should exhibit the property of waves.  </a:t>
            </a:r>
          </a:p>
        </p:txBody>
      </p:sp>
      <p:pic>
        <p:nvPicPr>
          <p:cNvPr id="22" name="Picture 21" descr="Broglie_Big.jpg">
            <a:extLst>
              <a:ext uri="{FF2B5EF4-FFF2-40B4-BE49-F238E27FC236}">
                <a16:creationId xmlns:a16="http://schemas.microsoft.com/office/drawing/2014/main" id="{F2DFE9F4-7F78-49B8-80E3-CC19C4A08B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2250" y="1268413"/>
            <a:ext cx="3735153" cy="474364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B9DA89D-4428-4215-9A3D-A48201C49C3E}"/>
              </a:ext>
            </a:extLst>
          </p:cNvPr>
          <p:cNvSpPr txBox="1"/>
          <p:nvPr/>
        </p:nvSpPr>
        <p:spPr>
          <a:xfrm>
            <a:off x="125489" y="9818983"/>
            <a:ext cx="141995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800" b="1" dirty="0">
                <a:latin typeface="Times New Roman" pitchFamily="18" charset="0"/>
                <a:cs typeface="Times New Roman" pitchFamily="18" charset="0"/>
              </a:rPr>
              <a:t>Experimental confirmation </a:t>
            </a:r>
          </a:p>
          <a:p>
            <a:pPr marL="565476" indent="-565476" algn="just"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Davisson-</a:t>
            </a:r>
            <a:r>
              <a:rPr lang="en-IN" sz="2800" dirty="0" err="1">
                <a:latin typeface="Times New Roman" pitchFamily="18" charset="0"/>
                <a:cs typeface="Times New Roman" pitchFamily="18" charset="0"/>
              </a:rPr>
              <a:t>Germer</a:t>
            </a: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 experiment for electrons</a:t>
            </a:r>
          </a:p>
          <a:p>
            <a:pPr marL="565476" indent="-565476" algn="just">
              <a:buAutoNum type="arabicPeriod"/>
            </a:pPr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George Paget Thomson's cathode ray diffraction experiment</a:t>
            </a:r>
            <a:endParaRPr lang="en-IN" sz="2800" baseline="30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object 4">
            <a:extLst>
              <a:ext uri="{FF2B5EF4-FFF2-40B4-BE49-F238E27FC236}">
                <a16:creationId xmlns:a16="http://schemas.microsoft.com/office/drawing/2014/main" id="{F7AB75A8-95B1-4D2B-AF57-DF00584C40B6}"/>
              </a:ext>
            </a:extLst>
          </p:cNvPr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0" name="object 5">
            <a:extLst>
              <a:ext uri="{FF2B5EF4-FFF2-40B4-BE49-F238E27FC236}">
                <a16:creationId xmlns:a16="http://schemas.microsoft.com/office/drawing/2014/main" id="{99302F78-32BE-423D-ACFE-7964D9065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01625"/>
            <a:ext cx="708025" cy="709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4581" name="object 6">
            <a:extLst>
              <a:ext uri="{FF2B5EF4-FFF2-40B4-BE49-F238E27FC236}">
                <a16:creationId xmlns:a16="http://schemas.microsoft.com/office/drawing/2014/main" id="{0FFED46D-A34E-4F3F-A820-AE3B87E61296}"/>
              </a:ext>
            </a:extLst>
          </p:cNvPr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4 w 56514"/>
              <a:gd name="T3" fmla="*/ 2441 h 56515"/>
              <a:gd name="T4" fmla="*/ 9127 w 56514"/>
              <a:gd name="T5" fmla="*/ 9098 h 56515"/>
              <a:gd name="T6" fmla="*/ 2449 w 56514"/>
              <a:gd name="T7" fmla="*/ 18972 h 56515"/>
              <a:gd name="T8" fmla="*/ 0 w 56514"/>
              <a:gd name="T9" fmla="*/ 31065 h 56515"/>
              <a:gd name="T10" fmla="*/ 2449 w 56514"/>
              <a:gd name="T11" fmla="*/ 43169 h 56515"/>
              <a:gd name="T12" fmla="*/ 9127 w 56514"/>
              <a:gd name="T13" fmla="*/ 53062 h 56515"/>
              <a:gd name="T14" fmla="*/ 19024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1 w 56514"/>
              <a:gd name="T25" fmla="*/ 55599 h 56515"/>
              <a:gd name="T26" fmla="*/ 12286 w 56514"/>
              <a:gd name="T27" fmla="*/ 49885 h 56515"/>
              <a:gd name="T28" fmla="*/ 6583 w 56514"/>
              <a:gd name="T29" fmla="*/ 41419 h 56515"/>
              <a:gd name="T30" fmla="*/ 4492 w 56514"/>
              <a:gd name="T31" fmla="*/ 31065 h 56515"/>
              <a:gd name="T32" fmla="*/ 6583 w 56514"/>
              <a:gd name="T33" fmla="*/ 20702 h 56515"/>
              <a:gd name="T34" fmla="*/ 12286 w 56514"/>
              <a:gd name="T35" fmla="*/ 12221 h 56515"/>
              <a:gd name="T36" fmla="*/ 20751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5 w 56514"/>
              <a:gd name="T51" fmla="*/ 6491 h 56515"/>
              <a:gd name="T52" fmla="*/ 49969 w 56514"/>
              <a:gd name="T53" fmla="*/ 12221 h 56515"/>
              <a:gd name="T54" fmla="*/ 55672 w 56514"/>
              <a:gd name="T55" fmla="*/ 20702 h 56515"/>
              <a:gd name="T56" fmla="*/ 57764 w 56514"/>
              <a:gd name="T57" fmla="*/ 31065 h 56515"/>
              <a:gd name="T58" fmla="*/ 55672 w 56514"/>
              <a:gd name="T59" fmla="*/ 41419 h 56515"/>
              <a:gd name="T60" fmla="*/ 49969 w 56514"/>
              <a:gd name="T61" fmla="*/ 49885 h 56515"/>
              <a:gd name="T62" fmla="*/ 41505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4582" name="object 7">
            <a:extLst>
              <a:ext uri="{FF2B5EF4-FFF2-40B4-BE49-F238E27FC236}">
                <a16:creationId xmlns:a16="http://schemas.microsoft.com/office/drawing/2014/main" id="{29D67A64-F5B7-4641-99C7-5496B1797A4D}"/>
              </a:ext>
            </a:extLst>
          </p:cNvPr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F8853F9-A1D9-434A-8CF5-01DD650B3EC5}"/>
              </a:ext>
            </a:extLst>
          </p:cNvPr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 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sp>
        <p:nvSpPr>
          <p:cNvPr id="24585" name="Title 10">
            <a:extLst>
              <a:ext uri="{FF2B5EF4-FFF2-40B4-BE49-F238E27FC236}">
                <a16:creationId xmlns:a16="http://schemas.microsoft.com/office/drawing/2014/main" id="{8AEBD2C8-CF4D-44CE-B680-96178EA22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250" y="407988"/>
            <a:ext cx="3679825" cy="461962"/>
          </a:xfrm>
        </p:spPr>
        <p:txBody>
          <a:bodyPr/>
          <a:lstStyle/>
          <a:p>
            <a:pPr algn="r" eaLnBrk="1" hangingPunct="1"/>
            <a:r>
              <a:rPr lang="en-US" altLang="en-US">
                <a:ea typeface="Playfair Display"/>
              </a:rPr>
              <a:t>Go, change the world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3D8A0FF-450C-48ED-9FE1-AE7C21DBD399}"/>
              </a:ext>
            </a:extLst>
          </p:cNvPr>
          <p:cNvSpPr/>
          <p:nvPr/>
        </p:nvSpPr>
        <p:spPr>
          <a:xfrm>
            <a:off x="2512483" y="1240720"/>
            <a:ext cx="8794972" cy="7014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958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de-Broglie Wavelength of matter waves </a:t>
            </a:r>
          </a:p>
        </p:txBody>
      </p:sp>
      <p:graphicFrame>
        <p:nvGraphicFramePr>
          <p:cNvPr id="11" name="Object 1">
            <a:extLst>
              <a:ext uri="{FF2B5EF4-FFF2-40B4-BE49-F238E27FC236}">
                <a16:creationId xmlns:a16="http://schemas.microsoft.com/office/drawing/2014/main" id="{82C29EC1-4B2A-499C-B358-764B7ECE48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77569867"/>
              </p:ext>
            </p:extLst>
          </p:nvPr>
        </p:nvGraphicFramePr>
        <p:xfrm>
          <a:off x="8311145" y="10118035"/>
          <a:ext cx="2099560" cy="117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583" name="Equation" r:id="rId4" imgW="18288000" imgH="10058400" progId="Equation.3">
                  <p:embed/>
                </p:oleObj>
              </mc:Choice>
              <mc:Fallback>
                <p:oleObj name="Equation" r:id="rId4" imgW="18288000" imgH="10058400" progId="Equation.3">
                  <p:embed/>
                  <p:pic>
                    <p:nvPicPr>
                      <p:cNvPr id="0" name="Picture 1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11145" y="10118035"/>
                        <a:ext cx="2099560" cy="1175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5">
            <a:extLst>
              <a:ext uri="{FF2B5EF4-FFF2-40B4-BE49-F238E27FC236}">
                <a16:creationId xmlns:a16="http://schemas.microsoft.com/office/drawing/2014/main" id="{16D24C15-D9C2-4CB8-B937-C2EB08421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7" y="2297089"/>
            <a:ext cx="18424485" cy="644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1507937"/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concept of matter waves is well understood by combining Planck’s quantum theory and Einstein’s theory. 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8FB4EBB-890A-46B5-A116-043CA7AB8B41}"/>
              </a:ext>
            </a:extLst>
          </p:cNvPr>
          <p:cNvGrpSpPr/>
          <p:nvPr/>
        </p:nvGrpSpPr>
        <p:grpSpPr>
          <a:xfrm>
            <a:off x="3736247" y="4376140"/>
            <a:ext cx="7816001" cy="714654"/>
            <a:chOff x="67319" y="2438400"/>
            <a:chExt cx="4739631" cy="433367"/>
          </a:xfrm>
        </p:grpSpPr>
        <p:graphicFrame>
          <p:nvGraphicFramePr>
            <p:cNvPr id="14" name="Object 3">
              <a:extLst>
                <a:ext uri="{FF2B5EF4-FFF2-40B4-BE49-F238E27FC236}">
                  <a16:creationId xmlns:a16="http://schemas.microsoft.com/office/drawing/2014/main" id="{F828E9AE-22C1-4F7C-B283-F35E960A323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746500" y="2438400"/>
            <a:ext cx="1060450" cy="3810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84" name="Equation" r:id="rId6" imgW="12801600" imgH="4876800" progId="Equation.3">
                    <p:embed/>
                  </p:oleObj>
                </mc:Choice>
                <mc:Fallback>
                  <p:oleObj name="Equation" r:id="rId6" imgW="12801600" imgH="4876800" progId="Equation.3">
                    <p:embed/>
                    <p:pic>
                      <p:nvPicPr>
                        <p:cNvPr id="0" name="Picture 1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746500" y="2438400"/>
                          <a:ext cx="1060450" cy="3810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ectangle 6">
              <a:extLst>
                <a:ext uri="{FF2B5EF4-FFF2-40B4-BE49-F238E27FC236}">
                  <a16:creationId xmlns:a16="http://schemas.microsoft.com/office/drawing/2014/main" id="{35A3A550-ACA3-4DB1-A891-36B591444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319" y="2480816"/>
              <a:ext cx="3292326" cy="39095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150791" tIns="75396" rIns="150791" bIns="75396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just" defTabSz="1507937" eaLnBrk="1" hangingPunct="1"/>
              <a:r>
                <a:rPr lang="en-US" sz="3200" dirty="0"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Einstein’s mass-energy relation </a:t>
              </a:r>
              <a:endParaRPr lang="en-US" sz="44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16" name="Rectangle 8">
            <a:extLst>
              <a:ext uri="{FF2B5EF4-FFF2-40B4-BE49-F238E27FC236}">
                <a16:creationId xmlns:a16="http://schemas.microsoft.com/office/drawing/2014/main" id="{54CBB8CC-F568-4B48-9DD4-A28840954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1503" y="8369319"/>
            <a:ext cx="18264272" cy="19681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do-Broglie hypothesis </a:t>
            </a:r>
            <a:r>
              <a:rPr lang="en-US" sz="54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→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matter also show dual nature. </a:t>
            </a:r>
          </a:p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Hence for a particle of mass ‘m’ moving with a velocity ‘v’ and momentum ‘p’.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wavelength ‘λ’ of matter waves is given by 	                     </a:t>
            </a:r>
            <a:endParaRPr lang="en-US" sz="6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9">
            <a:extLst>
              <a:ext uri="{FF2B5EF4-FFF2-40B4-BE49-F238E27FC236}">
                <a16:creationId xmlns:a16="http://schemas.microsoft.com/office/drawing/2014/main" id="{4665137B-B541-4C81-9832-674AEF9AA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37868" y="10296380"/>
            <a:ext cx="5781335" cy="644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1507937" eaLnBrk="1" hangingPunct="1">
              <a:tabLst>
                <a:tab pos="1884921" algn="l"/>
              </a:tabLst>
            </a:pPr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de-Broglie wavelength. 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DEB157A3-44E0-4CFB-903E-7894686EBCB1}"/>
              </a:ext>
            </a:extLst>
          </p:cNvPr>
          <p:cNvGrpSpPr/>
          <p:nvPr/>
        </p:nvGrpSpPr>
        <p:grpSpPr>
          <a:xfrm>
            <a:off x="5441928" y="3082907"/>
            <a:ext cx="6396072" cy="1107875"/>
            <a:chOff x="1226816" y="1623710"/>
            <a:chExt cx="3878584" cy="671816"/>
          </a:xfrm>
        </p:grpSpPr>
        <p:graphicFrame>
          <p:nvGraphicFramePr>
            <p:cNvPr id="19" name="Object 4">
              <a:extLst>
                <a:ext uri="{FF2B5EF4-FFF2-40B4-BE49-F238E27FC236}">
                  <a16:creationId xmlns:a16="http://schemas.microsoft.com/office/drawing/2014/main" id="{79FD466F-1D9C-448C-ACE5-F387D564E6A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10000" y="1623710"/>
            <a:ext cx="1295400" cy="6718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85" name="Equation" r:id="rId8" imgW="18288000" imgH="9448800" progId="Equation.3">
                    <p:embed/>
                  </p:oleObj>
                </mc:Choice>
                <mc:Fallback>
                  <p:oleObj name="Equation" r:id="rId8" imgW="18288000" imgH="9448800" progId="Equation.3">
                    <p:embed/>
                    <p:pic>
                      <p:nvPicPr>
                        <p:cNvPr id="0" name="Picture 1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10000" y="1623710"/>
                          <a:ext cx="1295400" cy="6718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230B2758-0976-4C11-AF55-A2BFE8B31984}"/>
                </a:ext>
              </a:extLst>
            </p:cNvPr>
            <p:cNvSpPr/>
            <p:nvPr/>
          </p:nvSpPr>
          <p:spPr>
            <a:xfrm>
              <a:off x="1226816" y="1828800"/>
              <a:ext cx="1715768" cy="35460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just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Planck’s theory </a:t>
              </a:r>
              <a:endParaRPr lang="en-US" sz="32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6E601F2-06BA-4A01-9CE3-21C5A5EA0651}"/>
              </a:ext>
            </a:extLst>
          </p:cNvPr>
          <p:cNvGrpSpPr/>
          <p:nvPr/>
        </p:nvGrpSpPr>
        <p:grpSpPr>
          <a:xfrm>
            <a:off x="5337142" y="5368923"/>
            <a:ext cx="10244709" cy="2972304"/>
            <a:chOff x="1178999" y="2895600"/>
            <a:chExt cx="6212401" cy="1802408"/>
          </a:xfrm>
        </p:grpSpPr>
        <p:graphicFrame>
          <p:nvGraphicFramePr>
            <p:cNvPr id="22" name="Object 2">
              <a:extLst>
                <a:ext uri="{FF2B5EF4-FFF2-40B4-BE49-F238E27FC236}">
                  <a16:creationId xmlns:a16="http://schemas.microsoft.com/office/drawing/2014/main" id="{17C3DEF1-E8A3-4A9D-AC97-A080B6B41C1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81400" y="2895600"/>
            <a:ext cx="1274763" cy="14414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586" name="Equation" r:id="rId10" imgW="18288000" imgH="20116800" progId="Equation.3">
                    <p:embed/>
                  </p:oleObj>
                </mc:Choice>
                <mc:Fallback>
                  <p:oleObj name="Equation" r:id="rId10" imgW="18288000" imgH="20116800" progId="Equation.3">
                    <p:embed/>
                    <p:pic>
                      <p:nvPicPr>
                        <p:cNvPr id="0" name="Picture 1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81400" y="2895600"/>
                          <a:ext cx="1274763" cy="14414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AF3340-C9C3-4BB5-B8EF-21FE934D0641}"/>
                </a:ext>
              </a:extLst>
            </p:cNvPr>
            <p:cNvSpPr/>
            <p:nvPr/>
          </p:nvSpPr>
          <p:spPr>
            <a:xfrm>
              <a:off x="1178999" y="4343400"/>
              <a:ext cx="6212401" cy="35460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just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200" dirty="0"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p → momentum of the photon and h is a Planck’s constant.</a:t>
              </a:r>
              <a:endParaRPr lang="en-US" sz="2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object 4">
            <a:extLst>
              <a:ext uri="{FF2B5EF4-FFF2-40B4-BE49-F238E27FC236}">
                <a16:creationId xmlns:a16="http://schemas.microsoft.com/office/drawing/2014/main" id="{78C4E34D-A9D9-4DFB-A657-7956E6A88AFA}"/>
              </a:ext>
            </a:extLst>
          </p:cNvPr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4" name="object 5">
            <a:extLst>
              <a:ext uri="{FF2B5EF4-FFF2-40B4-BE49-F238E27FC236}">
                <a16:creationId xmlns:a16="http://schemas.microsoft.com/office/drawing/2014/main" id="{447B44EB-3FA9-45C7-BE88-262E1F28B3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01625"/>
            <a:ext cx="708025" cy="709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5605" name="object 6">
            <a:extLst>
              <a:ext uri="{FF2B5EF4-FFF2-40B4-BE49-F238E27FC236}">
                <a16:creationId xmlns:a16="http://schemas.microsoft.com/office/drawing/2014/main" id="{2D9D6C7C-D1F9-41EE-88B8-86058BD3CB23}"/>
              </a:ext>
            </a:extLst>
          </p:cNvPr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4 w 56514"/>
              <a:gd name="T3" fmla="*/ 2441 h 56515"/>
              <a:gd name="T4" fmla="*/ 9127 w 56514"/>
              <a:gd name="T5" fmla="*/ 9098 h 56515"/>
              <a:gd name="T6" fmla="*/ 2449 w 56514"/>
              <a:gd name="T7" fmla="*/ 18972 h 56515"/>
              <a:gd name="T8" fmla="*/ 0 w 56514"/>
              <a:gd name="T9" fmla="*/ 31065 h 56515"/>
              <a:gd name="T10" fmla="*/ 2449 w 56514"/>
              <a:gd name="T11" fmla="*/ 43169 h 56515"/>
              <a:gd name="T12" fmla="*/ 9127 w 56514"/>
              <a:gd name="T13" fmla="*/ 53062 h 56515"/>
              <a:gd name="T14" fmla="*/ 19024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1 w 56514"/>
              <a:gd name="T25" fmla="*/ 55599 h 56515"/>
              <a:gd name="T26" fmla="*/ 12286 w 56514"/>
              <a:gd name="T27" fmla="*/ 49885 h 56515"/>
              <a:gd name="T28" fmla="*/ 6583 w 56514"/>
              <a:gd name="T29" fmla="*/ 41419 h 56515"/>
              <a:gd name="T30" fmla="*/ 4492 w 56514"/>
              <a:gd name="T31" fmla="*/ 31065 h 56515"/>
              <a:gd name="T32" fmla="*/ 6583 w 56514"/>
              <a:gd name="T33" fmla="*/ 20702 h 56515"/>
              <a:gd name="T34" fmla="*/ 12286 w 56514"/>
              <a:gd name="T35" fmla="*/ 12221 h 56515"/>
              <a:gd name="T36" fmla="*/ 20751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5 w 56514"/>
              <a:gd name="T51" fmla="*/ 6491 h 56515"/>
              <a:gd name="T52" fmla="*/ 49969 w 56514"/>
              <a:gd name="T53" fmla="*/ 12221 h 56515"/>
              <a:gd name="T54" fmla="*/ 55672 w 56514"/>
              <a:gd name="T55" fmla="*/ 20702 h 56515"/>
              <a:gd name="T56" fmla="*/ 57764 w 56514"/>
              <a:gd name="T57" fmla="*/ 31065 h 56515"/>
              <a:gd name="T58" fmla="*/ 55672 w 56514"/>
              <a:gd name="T59" fmla="*/ 41419 h 56515"/>
              <a:gd name="T60" fmla="*/ 49969 w 56514"/>
              <a:gd name="T61" fmla="*/ 49885 h 56515"/>
              <a:gd name="T62" fmla="*/ 41505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5606" name="object 7">
            <a:extLst>
              <a:ext uri="{FF2B5EF4-FFF2-40B4-BE49-F238E27FC236}">
                <a16:creationId xmlns:a16="http://schemas.microsoft.com/office/drawing/2014/main" id="{73985DC6-6880-49AA-A0F1-03246E16AD7F}"/>
              </a:ext>
            </a:extLst>
          </p:cNvPr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F8853F9-A1D9-434A-8CF5-01DD650B3EC5}"/>
              </a:ext>
            </a:extLst>
          </p:cNvPr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 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sp>
        <p:nvSpPr>
          <p:cNvPr id="25609" name="Title 10">
            <a:extLst>
              <a:ext uri="{FF2B5EF4-FFF2-40B4-BE49-F238E27FC236}">
                <a16:creationId xmlns:a16="http://schemas.microsoft.com/office/drawing/2014/main" id="{87D7C080-EE08-4686-8163-E9CC2A1E39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250" y="407988"/>
            <a:ext cx="3679825" cy="461962"/>
          </a:xfrm>
        </p:spPr>
        <p:txBody>
          <a:bodyPr/>
          <a:lstStyle/>
          <a:p>
            <a:pPr algn="r" eaLnBrk="1" hangingPunct="1"/>
            <a:r>
              <a:rPr lang="en-US" altLang="en-US" dirty="0">
                <a:ea typeface="Playfair Display"/>
              </a:rPr>
              <a:t>Go, change the world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BB3181-7729-4672-BAEB-62BAF1E627D0}"/>
              </a:ext>
            </a:extLst>
          </p:cNvPr>
          <p:cNvSpPr/>
          <p:nvPr/>
        </p:nvSpPr>
        <p:spPr>
          <a:xfrm>
            <a:off x="1060452" y="1425780"/>
            <a:ext cx="1188719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De-Broglie wavelength of an electron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0A7501-500E-4AF7-A13E-29AF95C706A6}"/>
              </a:ext>
            </a:extLst>
          </p:cNvPr>
          <p:cNvSpPr/>
          <p:nvPr/>
        </p:nvSpPr>
        <p:spPr>
          <a:xfrm>
            <a:off x="1309707" y="2385278"/>
            <a:ext cx="182133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800" dirty="0">
                <a:latin typeface="Helvetica" panose="020B0604020202020204" pitchFamily="34" charset="0"/>
                <a:cs typeface="Helvetica" panose="020B0604020202020204" pitchFamily="34" charset="0"/>
              </a:rPr>
              <a:t>Consider an electron of mass ‘m’ accelerated from rest by an electric potential ‘V’. The electrical work done (eV) is equal to the kinetic energy E gained by the electron. </a:t>
            </a:r>
          </a:p>
        </p:txBody>
      </p:sp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1B659EB9-5C24-4A7A-8416-B58115BB658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56697009"/>
              </p:ext>
            </p:extLst>
          </p:nvPr>
        </p:nvGraphicFramePr>
        <p:xfrm>
          <a:off x="7545001" y="3238216"/>
          <a:ext cx="2178097" cy="23194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40" name="Equation" r:id="rId4" imgW="19812000" imgH="21031200" progId="Equation.3">
                  <p:embed/>
                </p:oleObj>
              </mc:Choice>
              <mc:Fallback>
                <p:oleObj name="Equation" r:id="rId4" imgW="19812000" imgH="2103120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5001" y="3238216"/>
                        <a:ext cx="2178097" cy="23194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2">
            <a:extLst>
              <a:ext uri="{FF2B5EF4-FFF2-40B4-BE49-F238E27FC236}">
                <a16:creationId xmlns:a16="http://schemas.microsoft.com/office/drawing/2014/main" id="{D2BF3520-AB2E-4D86-B851-A111B267EB6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1202801"/>
              </p:ext>
            </p:extLst>
          </p:nvPr>
        </p:nvGraphicFramePr>
        <p:xfrm>
          <a:off x="7882710" y="8914470"/>
          <a:ext cx="1486970" cy="5726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41" name="Equation" r:id="rId6" imgW="11277600" imgH="4267200" progId="Equation.3">
                  <p:embed/>
                </p:oleObj>
              </mc:Choice>
              <mc:Fallback>
                <p:oleObj name="Equation" r:id="rId6" imgW="11277600" imgH="4267200" progId="Equation.3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82710" y="8914470"/>
                        <a:ext cx="1486970" cy="57268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5">
            <a:extLst>
              <a:ext uri="{FF2B5EF4-FFF2-40B4-BE49-F238E27FC236}">
                <a16:creationId xmlns:a16="http://schemas.microsoft.com/office/drawing/2014/main" id="{141FDE6E-7FA1-404F-A179-8BD265C31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3366" y="1218185"/>
            <a:ext cx="2612851" cy="521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1507937" eaLnBrk="1" hangingPunct="1"/>
            <a:r>
              <a:rPr lang="en-US" sz="240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           </a:t>
            </a:r>
            <a:endParaRPr lang="en-US"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91D6787-A472-4D19-A391-479A4C671F0E}"/>
              </a:ext>
            </a:extLst>
          </p:cNvPr>
          <p:cNvSpPr/>
          <p:nvPr/>
        </p:nvSpPr>
        <p:spPr>
          <a:xfrm>
            <a:off x="2945341" y="8892890"/>
            <a:ext cx="37673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i="1" dirty="0">
                <a:latin typeface="Times New Roman" pitchFamily="18" charset="0"/>
                <a:cs typeface="Times New Roman" pitchFamily="18" charset="0"/>
              </a:rPr>
              <a:t>electrical work done 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8D264D5-4D2E-4F6D-9EAC-1AFFAAD1DC38}"/>
              </a:ext>
            </a:extLst>
          </p:cNvPr>
          <p:cNvSpPr/>
          <p:nvPr/>
        </p:nvSpPr>
        <p:spPr>
          <a:xfrm>
            <a:off x="2429404" y="3732097"/>
            <a:ext cx="444378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i="1" dirty="0">
                <a:latin typeface="Times New Roman" pitchFamily="18" charset="0"/>
                <a:cs typeface="Times New Roman" pitchFamily="18" charset="0"/>
              </a:rPr>
              <a:t>kinetic energy of electron </a:t>
            </a:r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4D142FF7-D281-4EB0-A5FD-674062016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841208"/>
            <a:ext cx="304592" cy="521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24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18" name="Object 14">
            <a:extLst>
              <a:ext uri="{FF2B5EF4-FFF2-40B4-BE49-F238E27FC236}">
                <a16:creationId xmlns:a16="http://schemas.microsoft.com/office/drawing/2014/main" id="{4A2F4110-252E-4FA8-9819-B1B4303C61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6888986"/>
              </p:ext>
            </p:extLst>
          </p:nvPr>
        </p:nvGraphicFramePr>
        <p:xfrm>
          <a:off x="6914943" y="9496469"/>
          <a:ext cx="4021102" cy="14922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42" name="Equation" r:id="rId8" imgW="35966400" imgH="13106400" progId="Equation.3">
                  <p:embed/>
                </p:oleObj>
              </mc:Choice>
              <mc:Fallback>
                <p:oleObj name="Equation" r:id="rId8" imgW="35966400" imgH="13106400" progId="Equation.3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4943" y="9496469"/>
                        <a:ext cx="4021102" cy="14922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Rectangle 19">
            <a:extLst>
              <a:ext uri="{FF2B5EF4-FFF2-40B4-BE49-F238E27FC236}">
                <a16:creationId xmlns:a16="http://schemas.microsoft.com/office/drawing/2014/main" id="{EE477872-D46B-4577-9AC0-87D59161B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763" y="3055955"/>
            <a:ext cx="2228131" cy="521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1507937" eaLnBrk="1" hangingPunct="1"/>
            <a:r>
              <a:rPr lang="en-US" sz="240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                      </a:t>
            </a:r>
            <a:endParaRPr lang="en-US" sz="36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A33005-3354-4E52-A660-71DAB62EC9D9}"/>
              </a:ext>
            </a:extLst>
          </p:cNvPr>
          <p:cNvSpPr/>
          <p:nvPr/>
        </p:nvSpPr>
        <p:spPr>
          <a:xfrm>
            <a:off x="2191385" y="10023825"/>
            <a:ext cx="480291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i="1" dirty="0">
                <a:latin typeface="Times New Roman" pitchFamily="18" charset="0"/>
                <a:cs typeface="Times New Roman" pitchFamily="18" charset="0"/>
              </a:rPr>
              <a:t>On substituting for E we get</a:t>
            </a:r>
          </a:p>
        </p:txBody>
      </p:sp>
      <p:sp>
        <p:nvSpPr>
          <p:cNvPr id="21" name="Rectangle 7">
            <a:extLst>
              <a:ext uri="{FF2B5EF4-FFF2-40B4-BE49-F238E27FC236}">
                <a16:creationId xmlns:a16="http://schemas.microsoft.com/office/drawing/2014/main" id="{A69CE602-107C-47A3-8811-1AEAC226D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0450" y="6302507"/>
            <a:ext cx="5691326" cy="644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1507937" eaLnBrk="1" hangingPunct="1"/>
            <a:r>
              <a:rPr lang="en-US" sz="3200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From de-Broglie wavelength</a:t>
            </a:r>
            <a:endParaRPr lang="en-US" sz="4400" i="1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" name="Object 13">
            <a:extLst>
              <a:ext uri="{FF2B5EF4-FFF2-40B4-BE49-F238E27FC236}">
                <a16:creationId xmlns:a16="http://schemas.microsoft.com/office/drawing/2014/main" id="{35E1D1C0-F792-41D0-8631-6ABD269063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79566947"/>
              </p:ext>
            </p:extLst>
          </p:nvPr>
        </p:nvGraphicFramePr>
        <p:xfrm>
          <a:off x="7683749" y="7340472"/>
          <a:ext cx="1992227" cy="1175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43" name="Equation" r:id="rId10" imgW="17373600" imgH="10058400" progId="Equation.3">
                  <p:embed/>
                </p:oleObj>
              </mc:Choice>
              <mc:Fallback>
                <p:oleObj name="Equation" r:id="rId10" imgW="17373600" imgH="10058400" progId="Equation.3">
                  <p:embed/>
                  <p:pic>
                    <p:nvPicPr>
                      <p:cNvPr id="0" name="Picture 16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3749" y="7340472"/>
                        <a:ext cx="1992227" cy="117544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22">
            <a:extLst>
              <a:ext uri="{FF2B5EF4-FFF2-40B4-BE49-F238E27FC236}">
                <a16:creationId xmlns:a16="http://schemas.microsoft.com/office/drawing/2014/main" id="{8F829645-D750-4284-8F0D-B3447963C37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97892470"/>
              </p:ext>
            </p:extLst>
          </p:nvPr>
        </p:nvGraphicFramePr>
        <p:xfrm>
          <a:off x="7594741" y="6089116"/>
          <a:ext cx="2099560" cy="11754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644" name="Equation" r:id="rId12" imgW="18288000" imgH="10058400" progId="Equation.3">
                  <p:embed/>
                </p:oleObj>
              </mc:Choice>
              <mc:Fallback>
                <p:oleObj name="Equation" r:id="rId12" imgW="18288000" imgH="10058400" progId="Equation.3">
                  <p:embed/>
                  <p:pic>
                    <p:nvPicPr>
                      <p:cNvPr id="0" name="Picture 16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94741" y="6089116"/>
                        <a:ext cx="2099560" cy="11754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B0175D9B-44BF-4258-83EF-C514E22B25D7}"/>
              </a:ext>
            </a:extLst>
          </p:cNvPr>
          <p:cNvSpPr txBox="1"/>
          <p:nvPr/>
        </p:nvSpPr>
        <p:spPr>
          <a:xfrm>
            <a:off x="3824957" y="7636296"/>
            <a:ext cx="18020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Therefore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  <p:bldP spid="21" grpId="0"/>
      <p:bldP spid="2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object 4">
            <a:extLst>
              <a:ext uri="{FF2B5EF4-FFF2-40B4-BE49-F238E27FC236}">
                <a16:creationId xmlns:a16="http://schemas.microsoft.com/office/drawing/2014/main" id="{E1253ADB-B2E5-4385-A6CD-77CD81F1B252}"/>
              </a:ext>
            </a:extLst>
          </p:cNvPr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28" name="object 5">
            <a:extLst>
              <a:ext uri="{FF2B5EF4-FFF2-40B4-BE49-F238E27FC236}">
                <a16:creationId xmlns:a16="http://schemas.microsoft.com/office/drawing/2014/main" id="{93FE11EC-F95B-488E-BEA1-7B950876B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01625"/>
            <a:ext cx="708025" cy="709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6629" name="object 6">
            <a:extLst>
              <a:ext uri="{FF2B5EF4-FFF2-40B4-BE49-F238E27FC236}">
                <a16:creationId xmlns:a16="http://schemas.microsoft.com/office/drawing/2014/main" id="{D1EE7D50-B574-43E4-9775-85B000C34168}"/>
              </a:ext>
            </a:extLst>
          </p:cNvPr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4 w 56514"/>
              <a:gd name="T3" fmla="*/ 2441 h 56515"/>
              <a:gd name="T4" fmla="*/ 9127 w 56514"/>
              <a:gd name="T5" fmla="*/ 9098 h 56515"/>
              <a:gd name="T6" fmla="*/ 2449 w 56514"/>
              <a:gd name="T7" fmla="*/ 18972 h 56515"/>
              <a:gd name="T8" fmla="*/ 0 w 56514"/>
              <a:gd name="T9" fmla="*/ 31065 h 56515"/>
              <a:gd name="T10" fmla="*/ 2449 w 56514"/>
              <a:gd name="T11" fmla="*/ 43169 h 56515"/>
              <a:gd name="T12" fmla="*/ 9127 w 56514"/>
              <a:gd name="T13" fmla="*/ 53062 h 56515"/>
              <a:gd name="T14" fmla="*/ 19024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1 w 56514"/>
              <a:gd name="T25" fmla="*/ 55599 h 56515"/>
              <a:gd name="T26" fmla="*/ 12286 w 56514"/>
              <a:gd name="T27" fmla="*/ 49885 h 56515"/>
              <a:gd name="T28" fmla="*/ 6583 w 56514"/>
              <a:gd name="T29" fmla="*/ 41419 h 56515"/>
              <a:gd name="T30" fmla="*/ 4492 w 56514"/>
              <a:gd name="T31" fmla="*/ 31065 h 56515"/>
              <a:gd name="T32" fmla="*/ 6583 w 56514"/>
              <a:gd name="T33" fmla="*/ 20702 h 56515"/>
              <a:gd name="T34" fmla="*/ 12286 w 56514"/>
              <a:gd name="T35" fmla="*/ 12221 h 56515"/>
              <a:gd name="T36" fmla="*/ 20751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5 w 56514"/>
              <a:gd name="T51" fmla="*/ 6491 h 56515"/>
              <a:gd name="T52" fmla="*/ 49969 w 56514"/>
              <a:gd name="T53" fmla="*/ 12221 h 56515"/>
              <a:gd name="T54" fmla="*/ 55672 w 56514"/>
              <a:gd name="T55" fmla="*/ 20702 h 56515"/>
              <a:gd name="T56" fmla="*/ 57764 w 56514"/>
              <a:gd name="T57" fmla="*/ 31065 h 56515"/>
              <a:gd name="T58" fmla="*/ 55672 w 56514"/>
              <a:gd name="T59" fmla="*/ 41419 h 56515"/>
              <a:gd name="T60" fmla="*/ 49969 w 56514"/>
              <a:gd name="T61" fmla="*/ 49885 h 56515"/>
              <a:gd name="T62" fmla="*/ 41505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6630" name="object 7">
            <a:extLst>
              <a:ext uri="{FF2B5EF4-FFF2-40B4-BE49-F238E27FC236}">
                <a16:creationId xmlns:a16="http://schemas.microsoft.com/office/drawing/2014/main" id="{56D855EB-0B89-4846-99B1-5C2DE01C1527}"/>
              </a:ext>
            </a:extLst>
          </p:cNvPr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F8853F9-A1D9-434A-8CF5-01DD650B3EC5}"/>
              </a:ext>
            </a:extLst>
          </p:cNvPr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 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sp>
        <p:nvSpPr>
          <p:cNvPr id="26633" name="Title 10">
            <a:extLst>
              <a:ext uri="{FF2B5EF4-FFF2-40B4-BE49-F238E27FC236}">
                <a16:creationId xmlns:a16="http://schemas.microsoft.com/office/drawing/2014/main" id="{EA478348-2599-4F15-977F-EA2B37776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250" y="407988"/>
            <a:ext cx="3679825" cy="461962"/>
          </a:xfrm>
        </p:spPr>
        <p:txBody>
          <a:bodyPr/>
          <a:lstStyle/>
          <a:p>
            <a:pPr algn="r" eaLnBrk="1" hangingPunct="1"/>
            <a:r>
              <a:rPr lang="en-US" altLang="en-US">
                <a:ea typeface="Playfair Display"/>
              </a:rPr>
              <a:t>Go, change the world</a:t>
            </a:r>
          </a:p>
        </p:txBody>
      </p:sp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id="{C7FB1E0A-D430-4A43-8CBA-1471659CE9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2279684"/>
              </p:ext>
            </p:extLst>
          </p:nvPr>
        </p:nvGraphicFramePr>
        <p:xfrm>
          <a:off x="8408093" y="2602703"/>
          <a:ext cx="3242332" cy="19804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6" r:id="rId4" imgW="25908000" imgH="15849600" progId="">
                  <p:embed/>
                </p:oleObj>
              </mc:Choice>
              <mc:Fallback>
                <p:oleObj r:id="rId4" imgW="25908000" imgH="15849600" progId="">
                  <p:embed/>
                  <p:pic>
                    <p:nvPicPr>
                      <p:cNvPr id="0" name="Picture 1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08093" y="2602703"/>
                        <a:ext cx="3242332" cy="198040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4">
            <a:extLst>
              <a:ext uri="{FF2B5EF4-FFF2-40B4-BE49-F238E27FC236}">
                <a16:creationId xmlns:a16="http://schemas.microsoft.com/office/drawing/2014/main" id="{3FE68FE2-732C-4072-B85E-5F36C09227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331299"/>
              </p:ext>
            </p:extLst>
          </p:nvPr>
        </p:nvGraphicFramePr>
        <p:xfrm>
          <a:off x="6513266" y="8508699"/>
          <a:ext cx="2843045" cy="1543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7" name="Equation" r:id="rId6" imgW="19507200" imgH="10668000" progId="Equation.3">
                  <p:embed/>
                </p:oleObj>
              </mc:Choice>
              <mc:Fallback>
                <p:oleObj name="Equation" r:id="rId6" imgW="19507200" imgH="10668000" progId="Equation.3">
                  <p:embed/>
                  <p:pic>
                    <p:nvPicPr>
                      <p:cNvPr id="0" name="Picture 1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266" y="8508699"/>
                        <a:ext cx="2843045" cy="154380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9">
            <a:extLst>
              <a:ext uri="{FF2B5EF4-FFF2-40B4-BE49-F238E27FC236}">
                <a16:creationId xmlns:a16="http://schemas.microsoft.com/office/drawing/2014/main" id="{F47DC5EC-FAFA-403B-9508-B2D23E8C7F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5242" y="2154213"/>
            <a:ext cx="12287591" cy="644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1507937" eaLnBrk="1" hangingPunct="1"/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Substituting the values of e, m and h,  to the following equation we get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20">
            <a:extLst>
              <a:ext uri="{FF2B5EF4-FFF2-40B4-BE49-F238E27FC236}">
                <a16:creationId xmlns:a16="http://schemas.microsoft.com/office/drawing/2014/main" id="{471C68B7-5020-482F-8E44-07A30D49F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8069" y="7573369"/>
            <a:ext cx="16194646" cy="644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de-Broglie wavelength of a </a:t>
            </a:r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particle of charge ‘q’  accelerated through a potential difference ‘V’, </a:t>
            </a:r>
            <a:endParaRPr lang="en-US" sz="4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6DC447-BB0C-4759-A74C-F612E4DF1AD2}"/>
              </a:ext>
            </a:extLst>
          </p:cNvPr>
          <p:cNvSpPr/>
          <p:nvPr/>
        </p:nvSpPr>
        <p:spPr>
          <a:xfrm>
            <a:off x="984250" y="1346110"/>
            <a:ext cx="9801435" cy="599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98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de-Broglie wavelength of an electron  contd…</a:t>
            </a:r>
          </a:p>
        </p:txBody>
      </p:sp>
      <p:graphicFrame>
        <p:nvGraphicFramePr>
          <p:cNvPr id="15" name="Object 5">
            <a:extLst>
              <a:ext uri="{FF2B5EF4-FFF2-40B4-BE49-F238E27FC236}">
                <a16:creationId xmlns:a16="http://schemas.microsoft.com/office/drawing/2014/main" id="{5FE30BD5-E792-4BF3-9D19-67C6DA30D2C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96199346"/>
              </p:ext>
            </p:extLst>
          </p:nvPr>
        </p:nvGraphicFramePr>
        <p:xfrm>
          <a:off x="6638924" y="5856526"/>
          <a:ext cx="2500099" cy="1369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8" name="Equation" r:id="rId8" imgW="18288000" imgH="10058400" progId="Equation.3">
                  <p:embed/>
                </p:oleObj>
              </mc:Choice>
              <mc:Fallback>
                <p:oleObj name="Equation" r:id="rId8" imgW="18288000" imgH="10058400" progId="Equation.3">
                  <p:embed/>
                  <p:pic>
                    <p:nvPicPr>
                      <p:cNvPr id="0" name="Picture 1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38924" y="5856526"/>
                        <a:ext cx="2500099" cy="136978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800000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>
            <a:extLst>
              <a:ext uri="{FF2B5EF4-FFF2-40B4-BE49-F238E27FC236}">
                <a16:creationId xmlns:a16="http://schemas.microsoft.com/office/drawing/2014/main" id="{65745487-60A3-4520-8287-325E5436389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188941"/>
              </p:ext>
            </p:extLst>
          </p:nvPr>
        </p:nvGraphicFramePr>
        <p:xfrm>
          <a:off x="3859206" y="3044830"/>
          <a:ext cx="2495181" cy="16811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629" name="Equation" r:id="rId10" imgW="19812000" imgH="13106400" progId="Equation.3">
                  <p:embed/>
                </p:oleObj>
              </mc:Choice>
              <mc:Fallback>
                <p:oleObj name="Equation" r:id="rId10" imgW="19812000" imgH="13106400" progId="Equation.3">
                  <p:embed/>
                  <p:pic>
                    <p:nvPicPr>
                      <p:cNvPr id="0" name="Picture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9206" y="3044830"/>
                        <a:ext cx="2495181" cy="16811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Right Arrow 10">
            <a:extLst>
              <a:ext uri="{FF2B5EF4-FFF2-40B4-BE49-F238E27FC236}">
                <a16:creationId xmlns:a16="http://schemas.microsoft.com/office/drawing/2014/main" id="{D440FFA0-82AA-4653-9B95-6A94DFDCB31F}"/>
              </a:ext>
            </a:extLst>
          </p:cNvPr>
          <p:cNvSpPr/>
          <p:nvPr/>
        </p:nvSpPr>
        <p:spPr>
          <a:xfrm>
            <a:off x="6900179" y="3682139"/>
            <a:ext cx="1130935" cy="177160"/>
          </a:xfrm>
          <a:prstGeom prst="rightArrow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6FF9AF-D9E5-4612-AA7C-02F99CEBA952}"/>
              </a:ext>
            </a:extLst>
          </p:cNvPr>
          <p:cNvSpPr/>
          <p:nvPr/>
        </p:nvSpPr>
        <p:spPr>
          <a:xfrm>
            <a:off x="4908514" y="4917141"/>
            <a:ext cx="65774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800" b="1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de-Broglie wavelength of an electron </a:t>
            </a:r>
            <a:endParaRPr lang="en-IN" sz="2800" b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 animBg="1"/>
      <p:bldP spid="1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bject 4">
            <a:extLst>
              <a:ext uri="{FF2B5EF4-FFF2-40B4-BE49-F238E27FC236}">
                <a16:creationId xmlns:a16="http://schemas.microsoft.com/office/drawing/2014/main" id="{CFAD4D33-44B1-4DA7-9060-36619AE0A977}"/>
              </a:ext>
            </a:extLst>
          </p:cNvPr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1" name="object 5">
            <a:extLst>
              <a:ext uri="{FF2B5EF4-FFF2-40B4-BE49-F238E27FC236}">
                <a16:creationId xmlns:a16="http://schemas.microsoft.com/office/drawing/2014/main" id="{FF3B6451-9B2A-4A8F-9DA7-A3B112A3A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01625"/>
            <a:ext cx="708025" cy="709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7652" name="object 6">
            <a:extLst>
              <a:ext uri="{FF2B5EF4-FFF2-40B4-BE49-F238E27FC236}">
                <a16:creationId xmlns:a16="http://schemas.microsoft.com/office/drawing/2014/main" id="{7BE93FA9-B5E9-4228-9FA4-6F853F203AEF}"/>
              </a:ext>
            </a:extLst>
          </p:cNvPr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4 w 56514"/>
              <a:gd name="T3" fmla="*/ 2441 h 56515"/>
              <a:gd name="T4" fmla="*/ 9127 w 56514"/>
              <a:gd name="T5" fmla="*/ 9098 h 56515"/>
              <a:gd name="T6" fmla="*/ 2449 w 56514"/>
              <a:gd name="T7" fmla="*/ 18972 h 56515"/>
              <a:gd name="T8" fmla="*/ 0 w 56514"/>
              <a:gd name="T9" fmla="*/ 31065 h 56515"/>
              <a:gd name="T10" fmla="*/ 2449 w 56514"/>
              <a:gd name="T11" fmla="*/ 43169 h 56515"/>
              <a:gd name="T12" fmla="*/ 9127 w 56514"/>
              <a:gd name="T13" fmla="*/ 53062 h 56515"/>
              <a:gd name="T14" fmla="*/ 19024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1 w 56514"/>
              <a:gd name="T25" fmla="*/ 55599 h 56515"/>
              <a:gd name="T26" fmla="*/ 12286 w 56514"/>
              <a:gd name="T27" fmla="*/ 49885 h 56515"/>
              <a:gd name="T28" fmla="*/ 6583 w 56514"/>
              <a:gd name="T29" fmla="*/ 41419 h 56515"/>
              <a:gd name="T30" fmla="*/ 4492 w 56514"/>
              <a:gd name="T31" fmla="*/ 31065 h 56515"/>
              <a:gd name="T32" fmla="*/ 6583 w 56514"/>
              <a:gd name="T33" fmla="*/ 20702 h 56515"/>
              <a:gd name="T34" fmla="*/ 12286 w 56514"/>
              <a:gd name="T35" fmla="*/ 12221 h 56515"/>
              <a:gd name="T36" fmla="*/ 20751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5 w 56514"/>
              <a:gd name="T51" fmla="*/ 6491 h 56515"/>
              <a:gd name="T52" fmla="*/ 49969 w 56514"/>
              <a:gd name="T53" fmla="*/ 12221 h 56515"/>
              <a:gd name="T54" fmla="*/ 55672 w 56514"/>
              <a:gd name="T55" fmla="*/ 20702 h 56515"/>
              <a:gd name="T56" fmla="*/ 57764 w 56514"/>
              <a:gd name="T57" fmla="*/ 31065 h 56515"/>
              <a:gd name="T58" fmla="*/ 55672 w 56514"/>
              <a:gd name="T59" fmla="*/ 41419 h 56515"/>
              <a:gd name="T60" fmla="*/ 49969 w 56514"/>
              <a:gd name="T61" fmla="*/ 49885 h 56515"/>
              <a:gd name="T62" fmla="*/ 41505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3" name="object 7">
            <a:extLst>
              <a:ext uri="{FF2B5EF4-FFF2-40B4-BE49-F238E27FC236}">
                <a16:creationId xmlns:a16="http://schemas.microsoft.com/office/drawing/2014/main" id="{335D9C77-E0CE-4467-ADE5-2E636BA7EBD7}"/>
              </a:ext>
            </a:extLst>
          </p:cNvPr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F8853F9-A1D9-434A-8CF5-01DD650B3EC5}"/>
              </a:ext>
            </a:extLst>
          </p:cNvPr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 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sp>
        <p:nvSpPr>
          <p:cNvPr id="27656" name="Title 10">
            <a:extLst>
              <a:ext uri="{FF2B5EF4-FFF2-40B4-BE49-F238E27FC236}">
                <a16:creationId xmlns:a16="http://schemas.microsoft.com/office/drawing/2014/main" id="{E2643BA7-3751-45EA-B27B-90256F9E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250" y="407988"/>
            <a:ext cx="3679825" cy="461962"/>
          </a:xfrm>
        </p:spPr>
        <p:txBody>
          <a:bodyPr/>
          <a:lstStyle/>
          <a:p>
            <a:pPr algn="r" eaLnBrk="1" hangingPunct="1"/>
            <a:r>
              <a:rPr lang="en-US" altLang="en-US">
                <a:ea typeface="Playfair Display"/>
              </a:rPr>
              <a:t>Go, change the world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0812A9D-B431-45C7-947F-EC9D6AA91DF2}"/>
              </a:ext>
            </a:extLst>
          </p:cNvPr>
          <p:cNvGrpSpPr/>
          <p:nvPr/>
        </p:nvGrpSpPr>
        <p:grpSpPr>
          <a:xfrm>
            <a:off x="713697" y="1324582"/>
            <a:ext cx="18809378" cy="1831447"/>
            <a:chOff x="155097" y="137411"/>
            <a:chExt cx="8607902" cy="1110591"/>
          </a:xfrm>
        </p:grpSpPr>
        <p:sp>
          <p:nvSpPr>
            <p:cNvPr id="30" name="Rectangle 15">
              <a:extLst>
                <a:ext uri="{FF2B5EF4-FFF2-40B4-BE49-F238E27FC236}">
                  <a16:creationId xmlns:a16="http://schemas.microsoft.com/office/drawing/2014/main" id="{D22AAE27-16B7-4616-9042-CD4EA6C846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5097" y="137411"/>
              <a:ext cx="8607902" cy="6895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150791" tIns="75396" rIns="150791" bIns="75396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indent="439815" algn="just" defTabSz="1507937">
                <a:buFont typeface="Wingdings" pitchFamily="2" charset="2"/>
                <a:buChar char="ü"/>
                <a:tabLst>
                  <a:tab pos="376984" algn="l"/>
                </a:tabLst>
              </a:pPr>
              <a:r>
                <a: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</a:rPr>
                <a:t>Waves associated with moving particles are called matter  waves. de-Broglie wavelength (</a:t>
              </a:r>
              <a:r>
                <a:rPr kumimoji="0" lang="en-US" sz="3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Times New Roman" pitchFamily="18" charset="0"/>
                  <a:cs typeface="Times New Roman" pitchFamily="18" charset="0"/>
                  <a:sym typeface="Symbol"/>
                </a:rPr>
                <a:t>) of the matter wave is given by  </a:t>
              </a:r>
              <a:endParaRPr lang="en-US" sz="2800" dirty="0">
                <a:latin typeface="Helvetica" panose="020B0604020202020204" pitchFamily="34" charset="0"/>
                <a:ea typeface="Times New Roman" pitchFamily="18" charset="0"/>
                <a:cs typeface="Helvetica" panose="020B0604020202020204" pitchFamily="34" charset="0"/>
              </a:endParaRPr>
            </a:p>
          </p:txBody>
        </p:sp>
        <p:graphicFrame>
          <p:nvGraphicFramePr>
            <p:cNvPr id="31" name="Object 8">
              <a:extLst>
                <a:ext uri="{FF2B5EF4-FFF2-40B4-BE49-F238E27FC236}">
                  <a16:creationId xmlns:a16="http://schemas.microsoft.com/office/drawing/2014/main" id="{9CF03F50-6186-4249-A47C-A3A524BA7A9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84442" y="553860"/>
            <a:ext cx="1242327" cy="694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7553" name="Equation" r:id="rId4" imgW="18288000" imgH="10058400" progId="Equation.3">
                    <p:embed/>
                  </p:oleObj>
                </mc:Choice>
                <mc:Fallback>
                  <p:oleObj name="Equation" r:id="rId4" imgW="18288000" imgH="10058400" progId="Equation.3">
                    <p:embed/>
                    <p:pic>
                      <p:nvPicPr>
                        <p:cNvPr id="0" name="Picture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4442" y="553860"/>
                          <a:ext cx="1242327" cy="69414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6AAC2B0E-46FA-4C68-9278-C56A337623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5023876"/>
              </p:ext>
            </p:extLst>
          </p:nvPr>
        </p:nvGraphicFramePr>
        <p:xfrm>
          <a:off x="4551324" y="8004154"/>
          <a:ext cx="12850846" cy="3122316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63146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62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1856"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itchFamily="18" charset="0"/>
                          <a:cs typeface="Times New Roman" pitchFamily="18" charset="0"/>
                        </a:rPr>
                        <a:t>Matter waves</a:t>
                      </a:r>
                    </a:p>
                  </a:txBody>
                  <a:tcPr marL="150791" marR="150791" marT="75396" marB="7539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2400" dirty="0">
                          <a:latin typeface="Times New Roman" pitchFamily="18" charset="0"/>
                          <a:cs typeface="Times New Roman" pitchFamily="18" charset="0"/>
                        </a:rPr>
                        <a:t>Electromagnetic Waves</a:t>
                      </a:r>
                    </a:p>
                  </a:txBody>
                  <a:tcPr marL="150791" marR="150791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483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Produced by charged or uncharged particles in motion. 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50791" marR="150791" marT="75396" marB="7539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Produced only by a moving charged particle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50791" marR="150791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0690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In an isotropic medium wavelength of a matter wave changes with the velocity of the particle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50791" marR="150791" marT="75396" marB="7539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In an isotropic medium the wavelength of an electromagnetic wave remains</a:t>
                      </a:r>
                      <a:r>
                        <a:rPr lang="en-US" sz="2400" baseline="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400" dirty="0">
                          <a:latin typeface="Times New Roman" pitchFamily="18" charset="0"/>
                          <a:cs typeface="Times New Roman" pitchFamily="18" charset="0"/>
                        </a:rPr>
                        <a:t>constant</a:t>
                      </a:r>
                      <a:endParaRPr lang="en-IN" sz="2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50791" marR="150791" marT="75396" marB="75396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1856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Times New Roman" pitchFamily="18" charset="0"/>
                          <a:cs typeface="Times New Roman" pitchFamily="18" charset="0"/>
                        </a:rPr>
                        <a:t>Hence matter waves are non- electromagnetic waves.</a:t>
                      </a:r>
                      <a:endParaRPr lang="en-IN" sz="2400" b="1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150791" marR="150791" marT="75396" marB="75396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DF954C35-4311-4E4E-8D59-6D84E1B90746}"/>
              </a:ext>
            </a:extLst>
          </p:cNvPr>
          <p:cNvSpPr/>
          <p:nvPr/>
        </p:nvSpPr>
        <p:spPr>
          <a:xfrm>
            <a:off x="713698" y="3368659"/>
            <a:ext cx="1869673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39815" algn="just">
              <a:buFont typeface="Wingdings" pitchFamily="2" charset="2"/>
              <a:buChar char="ü"/>
              <a:tabLst>
                <a:tab pos="376984" algn="l"/>
              </a:tabLst>
            </a:pPr>
            <a:r>
              <a:rPr lang="en-US" sz="3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Lighter the particle, greater would be the wavelength of matter waves </a:t>
            </a:r>
            <a:r>
              <a:rPr lang="en-US" sz="3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associated with </a:t>
            </a:r>
            <a:r>
              <a:rPr lang="en-US" sz="3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it.</a:t>
            </a:r>
          </a:p>
          <a:p>
            <a:pPr indent="439815" algn="just">
              <a:buFont typeface="Wingdings" pitchFamily="2" charset="2"/>
              <a:buChar char="ü"/>
              <a:tabLst>
                <a:tab pos="376984" algn="l"/>
              </a:tabLst>
            </a:pPr>
            <a:r>
              <a:rPr lang="en-US" sz="3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Lesser the velocity of the particle, greater would be the wavelength.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EE2C471-BBD5-48CD-BAA1-B151FB8E5CD6}"/>
              </a:ext>
            </a:extLst>
          </p:cNvPr>
          <p:cNvSpPr/>
          <p:nvPr/>
        </p:nvSpPr>
        <p:spPr>
          <a:xfrm>
            <a:off x="679449" y="4639012"/>
            <a:ext cx="1874104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39815" algn="just">
              <a:buFont typeface="Wingdings" pitchFamily="2" charset="2"/>
              <a:buChar char="ü"/>
              <a:tabLst>
                <a:tab pos="376984" algn="l"/>
              </a:tabLst>
            </a:pPr>
            <a:r>
              <a:rPr lang="en-US" sz="3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For p = 0 or v=0, λ is infinity </a:t>
            </a:r>
            <a:r>
              <a:rPr lang="en-US" sz="30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ie</a:t>
            </a:r>
            <a:r>
              <a:rPr lang="en-US" sz="3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., the wave becomes indeterminate. This means </a:t>
            </a:r>
            <a:r>
              <a:rPr lang="en-US" sz="3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that </a:t>
            </a:r>
            <a:r>
              <a:rPr lang="en-US" sz="3000" b="1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matter </a:t>
            </a:r>
            <a:r>
              <a:rPr lang="en-US" sz="3000" b="1" i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waves are  associated  with moving particles only</a:t>
            </a:r>
            <a:r>
              <a:rPr lang="en-US" sz="3000" b="1" i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6F06784-B5B7-4FAA-B8A7-9A6B952EED84}"/>
              </a:ext>
            </a:extLst>
          </p:cNvPr>
          <p:cNvSpPr/>
          <p:nvPr/>
        </p:nvSpPr>
        <p:spPr>
          <a:xfrm>
            <a:off x="745112" y="5747581"/>
            <a:ext cx="1849350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39815" algn="just">
              <a:buFont typeface="Wingdings" pitchFamily="2" charset="2"/>
              <a:buChar char="ü"/>
              <a:tabLst>
                <a:tab pos="376984" algn="l"/>
              </a:tabLst>
            </a:pPr>
            <a:r>
              <a:rPr lang="en-US" sz="3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 particle is a localized mass and a wave is a spread out disturbance. So, the </a:t>
            </a:r>
            <a:r>
              <a:rPr lang="en-US" sz="3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wave nature </a:t>
            </a:r>
            <a:r>
              <a:rPr lang="en-US" sz="3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of matter introduces a certain uncertainty in the position of the particle. 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BACE01-A744-4C74-B56A-FA7E358E9E6F}"/>
              </a:ext>
            </a:extLst>
          </p:cNvPr>
          <p:cNvSpPr/>
          <p:nvPr/>
        </p:nvSpPr>
        <p:spPr>
          <a:xfrm>
            <a:off x="713698" y="6736167"/>
            <a:ext cx="1853415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39815" algn="just">
              <a:buFont typeface="Wingdings" pitchFamily="2" charset="2"/>
              <a:buChar char="ü"/>
              <a:tabLst>
                <a:tab pos="376984" algn="l"/>
              </a:tabLst>
            </a:pPr>
            <a:r>
              <a:rPr lang="en-US" sz="3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wave and particle nature are not exhibited simultaneously.</a:t>
            </a:r>
          </a:p>
          <a:p>
            <a:pPr indent="439815" algn="just">
              <a:buFont typeface="Wingdings" pitchFamily="2" charset="2"/>
              <a:buChar char="ü"/>
              <a:tabLst>
                <a:tab pos="376984" algn="l"/>
              </a:tabLst>
            </a:pPr>
            <a:r>
              <a:rPr lang="en-US" sz="3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Matter waves are probability waves because waves represent the probability </a:t>
            </a:r>
            <a:r>
              <a:rPr lang="en-US" sz="3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of finding </a:t>
            </a:r>
            <a:r>
              <a:rPr lang="en-US" sz="3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 particle in space.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980084" y="368263"/>
            <a:ext cx="84651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 defTabSz="1507937" eaLnBrk="1" hangingPunct="1">
              <a:tabLst>
                <a:tab pos="376984" algn="l"/>
              </a:tabLst>
            </a:pPr>
            <a:r>
              <a:rPr lang="en-US" sz="3600" b="1" dirty="0" smtClean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Properties/characteristics of matter waves</a:t>
            </a:r>
            <a:endParaRPr lang="en-US" sz="3600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" y="1205002"/>
            <a:ext cx="9622151" cy="1027634"/>
          </a:xfrm>
          <a:prstGeom prst="rect">
            <a:avLst/>
          </a:prstGeom>
        </p:spPr>
        <p:txBody>
          <a:bodyPr wrap="none" lIns="179497" tIns="89748" rIns="179497" bIns="89748">
            <a:spAutoFit/>
          </a:bodyPr>
          <a:lstStyle/>
          <a:p>
            <a:r>
              <a:rPr lang="en-IN" sz="4700" b="1" dirty="0">
                <a:solidFill>
                  <a:srgbClr val="C00000"/>
                </a:solidFill>
                <a:latin typeface="Cambria" pitchFamily="18" charset="0"/>
              </a:rPr>
              <a:t>Wave packet </a:t>
            </a:r>
            <a:r>
              <a:rPr lang="en-IN" sz="5500" b="1" dirty="0">
                <a:solidFill>
                  <a:srgbClr val="C00000"/>
                </a:solidFill>
                <a:latin typeface="Cambria" pitchFamily="18" charset="0"/>
              </a:rPr>
              <a:t>→</a:t>
            </a:r>
            <a:r>
              <a:rPr lang="en-IN" sz="4700" b="1" dirty="0">
                <a:solidFill>
                  <a:srgbClr val="C00000"/>
                </a:solidFill>
                <a:latin typeface="Cambria" pitchFamily="18" charset="0"/>
              </a:rPr>
              <a:t> </a:t>
            </a:r>
            <a:r>
              <a:rPr lang="en-IN" sz="3900" b="1" i="1" dirty="0">
                <a:solidFill>
                  <a:srgbClr val="C00000"/>
                </a:solidFill>
                <a:latin typeface="Cambria" pitchFamily="18" charset="0"/>
              </a:rPr>
              <a:t>probability amplitude</a:t>
            </a:r>
            <a:endParaRPr lang="en-IN" sz="4700" b="1" i="1" dirty="0">
              <a:solidFill>
                <a:srgbClr val="C00000"/>
              </a:solidFill>
              <a:latin typeface="Cambria" pitchFamily="18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7536" y="2161581"/>
            <a:ext cx="10554653" cy="3135904"/>
          </a:xfrm>
          <a:prstGeom prst="rect">
            <a:avLst/>
          </a:prstGeom>
        </p:spPr>
        <p:txBody>
          <a:bodyPr wrap="square" lIns="179497" tIns="89748" rIns="179497" bIns="89748">
            <a:spAutoFit/>
          </a:bodyPr>
          <a:lstStyle/>
          <a:p>
            <a:r>
              <a:rPr lang="en-IN" sz="3200" dirty="0">
                <a:latin typeface="Cambria" pitchFamily="18" charset="0"/>
              </a:rPr>
              <a:t> wave packet  </a:t>
            </a:r>
            <a:r>
              <a:rPr lang="en-IN" sz="3200" dirty="0">
                <a:latin typeface="Cambria" pitchFamily="18" charset="0"/>
                <a:sym typeface="Symbol"/>
              </a:rPr>
              <a:t></a:t>
            </a:r>
            <a:r>
              <a:rPr lang="en-IN" sz="3200" dirty="0">
                <a:latin typeface="Cambria" pitchFamily="18" charset="0"/>
              </a:rPr>
              <a:t> wave group  → Represents  the probability of finding a particle.</a:t>
            </a:r>
          </a:p>
          <a:p>
            <a:endParaRPr lang="en-IN" sz="3200" dirty="0">
              <a:latin typeface="Cambria" pitchFamily="18" charset="0"/>
            </a:endParaRPr>
          </a:p>
          <a:p>
            <a:pPr algn="just"/>
            <a:r>
              <a:rPr lang="en-IN" sz="3200" i="1" dirty="0">
                <a:latin typeface="Cambria" pitchFamily="18" charset="0"/>
              </a:rPr>
              <a:t> When a group of two or more waves, differing slightly in wavelengths are superimposed on each other, a resultant pattern emerges in the shape of variation in amplitude. </a:t>
            </a:r>
          </a:p>
        </p:txBody>
      </p:sp>
      <p:grpSp>
        <p:nvGrpSpPr>
          <p:cNvPr id="5" name="Group 31"/>
          <p:cNvGrpSpPr/>
          <p:nvPr/>
        </p:nvGrpSpPr>
        <p:grpSpPr>
          <a:xfrm>
            <a:off x="167540" y="8226443"/>
            <a:ext cx="19769029" cy="2862321"/>
            <a:chOff x="1" y="3682456"/>
            <a:chExt cx="9143999" cy="1735714"/>
          </a:xfrm>
        </p:grpSpPr>
        <p:sp>
          <p:nvSpPr>
            <p:cNvPr id="8" name="Rectangle 7"/>
            <p:cNvSpPr/>
            <p:nvPr/>
          </p:nvSpPr>
          <p:spPr>
            <a:xfrm>
              <a:off x="1" y="3682456"/>
              <a:ext cx="9143999" cy="17357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en-IN" sz="3000" b="1" dirty="0">
                  <a:latin typeface="Cambria" pitchFamily="18" charset="0"/>
                </a:rPr>
                <a:t>Group velocity:  </a:t>
              </a:r>
              <a:r>
                <a:rPr lang="en-IN" sz="3000" dirty="0">
                  <a:latin typeface="Cambria" pitchFamily="18" charset="0"/>
                </a:rPr>
                <a:t>The velocity with which the envelope of waves  (wave packet) formed due to superposition of two or more progressive waves of slightly different wavelengths is called group velocity</a:t>
              </a:r>
            </a:p>
            <a:p>
              <a:pPr algn="just"/>
              <a:endParaRPr lang="en-IN" sz="3000" dirty="0">
                <a:latin typeface="Cambria" pitchFamily="18" charset="0"/>
              </a:endParaRPr>
            </a:p>
            <a:p>
              <a:pPr algn="just"/>
              <a:endParaRPr lang="en-IN" sz="3000" dirty="0">
                <a:latin typeface="Cambria" pitchFamily="18" charset="0"/>
              </a:endParaRPr>
            </a:p>
            <a:p>
              <a:pPr lvl="0" algn="just"/>
              <a:endParaRPr lang="en-US" sz="3000" dirty="0" smtClean="0">
                <a:latin typeface="Cambria" pitchFamily="18" charset="0"/>
                <a:ea typeface="Times New Roman" pitchFamily="18" charset="0"/>
                <a:cs typeface="Arial" pitchFamily="34" charset="0"/>
              </a:endParaRPr>
            </a:p>
            <a:p>
              <a:pPr lvl="0" algn="just"/>
              <a:r>
                <a:rPr lang="en-US" sz="3000" dirty="0" smtClean="0">
                  <a:latin typeface="Cambria" pitchFamily="18" charset="0"/>
                  <a:ea typeface="Times New Roman" pitchFamily="18" charset="0"/>
                  <a:cs typeface="Arial" pitchFamily="34" charset="0"/>
                </a:rPr>
                <a:t>v</a:t>
              </a:r>
              <a:r>
                <a:rPr lang="en-US" sz="3000" baseline="-25000" dirty="0" smtClean="0">
                  <a:latin typeface="Cambria" pitchFamily="18" charset="0"/>
                  <a:ea typeface="Times New Roman" pitchFamily="18" charset="0"/>
                  <a:cs typeface="Arial" pitchFamily="34" charset="0"/>
                </a:rPr>
                <a:t>g </a:t>
              </a:r>
              <a:r>
                <a:rPr lang="en-US" sz="3000" dirty="0">
                  <a:latin typeface="Cambria" pitchFamily="18" charset="0"/>
                  <a:ea typeface="Times New Roman" pitchFamily="18" charset="0"/>
                  <a:cs typeface="Arial" pitchFamily="34" charset="0"/>
                </a:rPr>
                <a:t>is usually different from the individual phase velocities of the waves that make up the packet. </a:t>
              </a:r>
              <a:endParaRPr lang="en-IN" sz="3000" dirty="0">
                <a:latin typeface="Cambria" pitchFamily="18" charset="0"/>
              </a:endParaRPr>
            </a:p>
          </p:txBody>
        </p:sp>
        <p:graphicFrame>
          <p:nvGraphicFramePr>
            <p:cNvPr id="107522" name="Object 2"/>
            <p:cNvGraphicFramePr>
              <a:graphicFrameLocks noChangeAspect="1"/>
            </p:cNvGraphicFramePr>
            <p:nvPr/>
          </p:nvGraphicFramePr>
          <p:xfrm>
            <a:off x="2971800" y="4314371"/>
            <a:ext cx="1524000" cy="63862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556" name="Equation" r:id="rId4" imgW="914400" imgH="393700" progId="Equation.3">
                    <p:embed/>
                  </p:oleObj>
                </mc:Choice>
                <mc:Fallback>
                  <p:oleObj name="Equation" r:id="rId4" imgW="914400" imgH="393700" progId="Equation.3">
                    <p:embed/>
                    <p:pic>
                      <p:nvPicPr>
                        <p:cNvPr id="0" name="Picture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71800" y="4314371"/>
                          <a:ext cx="1524000" cy="63862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" name="Group 30"/>
          <p:cNvGrpSpPr/>
          <p:nvPr/>
        </p:nvGrpSpPr>
        <p:grpSpPr>
          <a:xfrm>
            <a:off x="0" y="6142679"/>
            <a:ext cx="20104100" cy="1440823"/>
            <a:chOff x="0" y="2696816"/>
            <a:chExt cx="9144000" cy="873715"/>
          </a:xfrm>
        </p:grpSpPr>
        <p:sp>
          <p:nvSpPr>
            <p:cNvPr id="4" name="Rectangle 3"/>
            <p:cNvSpPr/>
            <p:nvPr/>
          </p:nvSpPr>
          <p:spPr>
            <a:xfrm>
              <a:off x="0" y="2846886"/>
              <a:ext cx="5557302" cy="3359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IN" sz="3000" dirty="0">
                  <a:latin typeface="Cambria" pitchFamily="18" charset="0"/>
                </a:rPr>
                <a:t> </a:t>
              </a:r>
              <a:r>
                <a:rPr lang="en-IN" sz="3000" b="1" dirty="0">
                  <a:latin typeface="Cambria" pitchFamily="18" charset="0"/>
                </a:rPr>
                <a:t>Phase velocity </a:t>
              </a:r>
              <a:r>
                <a:rPr lang="en-IN" sz="3000" dirty="0">
                  <a:latin typeface="Cambria" pitchFamily="18" charset="0"/>
                </a:rPr>
                <a:t>: The velocity with which planes of constant phase moves</a:t>
              </a:r>
            </a:p>
          </p:txBody>
        </p:sp>
        <p:graphicFrame>
          <p:nvGraphicFramePr>
            <p:cNvPr id="107524" name="Object 4"/>
            <p:cNvGraphicFramePr>
              <a:graphicFrameLocks noChangeAspect="1"/>
            </p:cNvGraphicFramePr>
            <p:nvPr/>
          </p:nvGraphicFramePr>
          <p:xfrm>
            <a:off x="6066647" y="2696816"/>
            <a:ext cx="1645699" cy="78707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1557" name="Equation" r:id="rId6" imgW="799753" imgH="393529" progId="Equation.3">
                    <p:embed/>
                  </p:oleObj>
                </mc:Choice>
                <mc:Fallback>
                  <p:oleObj name="Equation" r:id="rId6" imgW="799753" imgH="393529" progId="Equation.3">
                    <p:embed/>
                    <p:pic>
                      <p:nvPicPr>
                        <p:cNvPr id="0" name="Picture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66647" y="2696816"/>
                          <a:ext cx="1645699" cy="78707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7526" name="Rectangle 6"/>
            <p:cNvSpPr>
              <a:spLocks noChangeArrowheads="1"/>
            </p:cNvSpPr>
            <p:nvPr/>
          </p:nvSpPr>
          <p:spPr bwMode="auto">
            <a:xfrm>
              <a:off x="0" y="3225255"/>
              <a:ext cx="9144000" cy="3452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lang="el-GR" sz="3000" dirty="0">
                  <a:latin typeface="Cambria" pitchFamily="18" charset="0"/>
                  <a:ea typeface="Times New Roman" pitchFamily="18" charset="0"/>
                  <a:cs typeface="Arial" pitchFamily="34" charset="0"/>
                </a:rPr>
                <a:t>ω</a:t>
              </a:r>
              <a:r>
                <a:rPr lang="en-US" sz="3000" dirty="0">
                  <a:latin typeface="Cambria" pitchFamily="18" charset="0"/>
                  <a:ea typeface="Times New Roman" pitchFamily="18" charset="0"/>
                  <a:cs typeface="Arial" pitchFamily="34" charset="0"/>
                </a:rPr>
                <a:t> → angular frequency    k →2</a:t>
              </a:r>
              <a:r>
                <a:rPr lang="el-GR" sz="3000" dirty="0">
                  <a:latin typeface="Cambria" pitchFamily="18" charset="0"/>
                  <a:ea typeface="Times New Roman" pitchFamily="18" charset="0"/>
                  <a:cs typeface="Arial" pitchFamily="34" charset="0"/>
                </a:rPr>
                <a:t>π</a:t>
              </a:r>
              <a:r>
                <a:rPr lang="en-US" sz="3000" dirty="0">
                  <a:latin typeface="Cambria" pitchFamily="18" charset="0"/>
                  <a:ea typeface="Times New Roman" pitchFamily="18" charset="0"/>
                  <a:cs typeface="Arial" pitchFamily="34" charset="0"/>
                </a:rPr>
                <a:t>/</a:t>
              </a:r>
              <a:r>
                <a:rPr lang="el-GR" sz="3000" dirty="0">
                  <a:latin typeface="Cambria" pitchFamily="18" charset="0"/>
                  <a:ea typeface="Times New Roman" pitchFamily="18" charset="0"/>
                  <a:cs typeface="Arial" pitchFamily="34" charset="0"/>
                  <a:sym typeface="Symbol"/>
                </a:rPr>
                <a:t> </a:t>
              </a:r>
              <a:r>
                <a:rPr lang="en-IN" sz="3000" dirty="0">
                  <a:latin typeface="Cambria" pitchFamily="18" charset="0"/>
                  <a:ea typeface="Times New Roman" pitchFamily="18" charset="0"/>
                  <a:cs typeface="Arial" pitchFamily="34" charset="0"/>
                  <a:sym typeface="Symbol"/>
                </a:rPr>
                <a:t> </a:t>
              </a:r>
              <a:r>
                <a:rPr lang="en-US" sz="3000" dirty="0">
                  <a:latin typeface="Cambria" pitchFamily="18" charset="0"/>
                  <a:ea typeface="Times New Roman" pitchFamily="18" charset="0"/>
                  <a:cs typeface="Arial" pitchFamily="34" charset="0"/>
                </a:rPr>
                <a:t> → wave vector </a:t>
              </a:r>
              <a:endParaRPr lang="en-US" sz="3000" dirty="0">
                <a:latin typeface="Cambria" pitchFamily="18" charset="0"/>
                <a:cs typeface="Arial" pitchFamily="34" charset="0"/>
              </a:endParaRPr>
            </a:p>
          </p:txBody>
        </p:sp>
      </p:grpSp>
      <p:grpSp>
        <p:nvGrpSpPr>
          <p:cNvPr id="7" name="Group 29"/>
          <p:cNvGrpSpPr/>
          <p:nvPr/>
        </p:nvGrpSpPr>
        <p:grpSpPr>
          <a:xfrm>
            <a:off x="10722187" y="-246659"/>
            <a:ext cx="9004961" cy="6472838"/>
            <a:chOff x="3732382" y="1199138"/>
            <a:chExt cx="4171950" cy="4010797"/>
          </a:xfrm>
        </p:grpSpPr>
        <p:pic>
          <p:nvPicPr>
            <p:cNvPr id="22" name="Picture 21" descr="explanation-of-uncertainty-principle1.jpg"/>
            <p:cNvPicPr>
              <a:picLocks noChangeAspect="1"/>
            </p:cNvPicPr>
            <p:nvPr/>
          </p:nvPicPr>
          <p:blipFill>
            <a:blip r:embed="rId8"/>
            <a:srcRect l="30476"/>
            <a:stretch>
              <a:fillRect/>
            </a:stretch>
          </p:blipFill>
          <p:spPr>
            <a:xfrm>
              <a:off x="3732382" y="2286000"/>
              <a:ext cx="4171950" cy="2647950"/>
            </a:xfrm>
            <a:prstGeom prst="rect">
              <a:avLst/>
            </a:prstGeom>
          </p:spPr>
        </p:pic>
        <p:grpSp>
          <p:nvGrpSpPr>
            <p:cNvPr id="9" name="Group 28"/>
            <p:cNvGrpSpPr/>
            <p:nvPr/>
          </p:nvGrpSpPr>
          <p:grpSpPr>
            <a:xfrm>
              <a:off x="5328854" y="1199138"/>
              <a:ext cx="2506355" cy="4010797"/>
              <a:chOff x="5250572" y="1191518"/>
              <a:chExt cx="2576721" cy="4010797"/>
            </a:xfrm>
          </p:grpSpPr>
          <p:sp>
            <p:nvSpPr>
              <p:cNvPr id="27" name="Arc 26"/>
              <p:cNvSpPr/>
              <p:nvPr/>
            </p:nvSpPr>
            <p:spPr>
              <a:xfrm rot="18556854">
                <a:off x="5564252" y="2939275"/>
                <a:ext cx="2261595" cy="2264486"/>
              </a:xfrm>
              <a:prstGeom prst="arc">
                <a:avLst>
                  <a:gd name="adj1" fmla="val 16114400"/>
                  <a:gd name="adj2" fmla="val 49177"/>
                </a:avLst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28" name="Arc 27"/>
              <p:cNvSpPr/>
              <p:nvPr/>
            </p:nvSpPr>
            <p:spPr>
              <a:xfrm rot="7870318">
                <a:off x="5248221" y="1193869"/>
                <a:ext cx="2261595" cy="2256893"/>
              </a:xfrm>
              <a:prstGeom prst="arc">
                <a:avLst>
                  <a:gd name="adj1" fmla="val 16108529"/>
                  <a:gd name="adj2" fmla="val 83376"/>
                </a:avLst>
              </a:prstGeom>
              <a:ln w="28575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</p:grpSp>
      <p:sp>
        <p:nvSpPr>
          <p:cNvPr id="17" name="object 4">
            <a:extLst>
              <a:ext uri="{FF2B5EF4-FFF2-40B4-BE49-F238E27FC236}">
                <a16:creationId xmlns:a16="http://schemas.microsoft.com/office/drawing/2014/main" id="{CFAD4D33-44B1-4DA7-9060-36619AE0A977}"/>
              </a:ext>
            </a:extLst>
          </p:cNvPr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" name="object 5">
            <a:extLst>
              <a:ext uri="{FF2B5EF4-FFF2-40B4-BE49-F238E27FC236}">
                <a16:creationId xmlns:a16="http://schemas.microsoft.com/office/drawing/2014/main" id="{FF3B6451-9B2A-4A8F-9DA7-A3B112A3A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01625"/>
            <a:ext cx="708025" cy="709613"/>
          </a:xfrm>
          <a:prstGeom prst="rect">
            <a:avLst/>
          </a:prstGeom>
          <a:blipFill dpi="0" rotWithShape="1">
            <a:blip r:embed="rId9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9" name="object 6">
            <a:extLst>
              <a:ext uri="{FF2B5EF4-FFF2-40B4-BE49-F238E27FC236}">
                <a16:creationId xmlns:a16="http://schemas.microsoft.com/office/drawing/2014/main" id="{7BE93FA9-B5E9-4228-9FA4-6F853F203AEF}"/>
              </a:ext>
            </a:extLst>
          </p:cNvPr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4 w 56514"/>
              <a:gd name="T3" fmla="*/ 2441 h 56515"/>
              <a:gd name="T4" fmla="*/ 9127 w 56514"/>
              <a:gd name="T5" fmla="*/ 9098 h 56515"/>
              <a:gd name="T6" fmla="*/ 2449 w 56514"/>
              <a:gd name="T7" fmla="*/ 18972 h 56515"/>
              <a:gd name="T8" fmla="*/ 0 w 56514"/>
              <a:gd name="T9" fmla="*/ 31065 h 56515"/>
              <a:gd name="T10" fmla="*/ 2449 w 56514"/>
              <a:gd name="T11" fmla="*/ 43169 h 56515"/>
              <a:gd name="T12" fmla="*/ 9127 w 56514"/>
              <a:gd name="T13" fmla="*/ 53062 h 56515"/>
              <a:gd name="T14" fmla="*/ 19024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1 w 56514"/>
              <a:gd name="T25" fmla="*/ 55599 h 56515"/>
              <a:gd name="T26" fmla="*/ 12286 w 56514"/>
              <a:gd name="T27" fmla="*/ 49885 h 56515"/>
              <a:gd name="T28" fmla="*/ 6583 w 56514"/>
              <a:gd name="T29" fmla="*/ 41419 h 56515"/>
              <a:gd name="T30" fmla="*/ 4492 w 56514"/>
              <a:gd name="T31" fmla="*/ 31065 h 56515"/>
              <a:gd name="T32" fmla="*/ 6583 w 56514"/>
              <a:gd name="T33" fmla="*/ 20702 h 56515"/>
              <a:gd name="T34" fmla="*/ 12286 w 56514"/>
              <a:gd name="T35" fmla="*/ 12221 h 56515"/>
              <a:gd name="T36" fmla="*/ 20751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5 w 56514"/>
              <a:gd name="T51" fmla="*/ 6491 h 56515"/>
              <a:gd name="T52" fmla="*/ 49969 w 56514"/>
              <a:gd name="T53" fmla="*/ 12221 h 56515"/>
              <a:gd name="T54" fmla="*/ 55672 w 56514"/>
              <a:gd name="T55" fmla="*/ 20702 h 56515"/>
              <a:gd name="T56" fmla="*/ 57764 w 56514"/>
              <a:gd name="T57" fmla="*/ 31065 h 56515"/>
              <a:gd name="T58" fmla="*/ 55672 w 56514"/>
              <a:gd name="T59" fmla="*/ 41419 h 56515"/>
              <a:gd name="T60" fmla="*/ 49969 w 56514"/>
              <a:gd name="T61" fmla="*/ 49885 h 56515"/>
              <a:gd name="T62" fmla="*/ 41505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bject 7">
            <a:extLst>
              <a:ext uri="{FF2B5EF4-FFF2-40B4-BE49-F238E27FC236}">
                <a16:creationId xmlns:a16="http://schemas.microsoft.com/office/drawing/2014/main" id="{335D9C77-E0CE-4467-ADE5-2E636BA7EBD7}"/>
              </a:ext>
            </a:extLst>
          </p:cNvPr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1" name="object 8">
            <a:extLst>
              <a:ext uri="{FF2B5EF4-FFF2-40B4-BE49-F238E27FC236}">
                <a16:creationId xmlns:a16="http://schemas.microsoft.com/office/drawing/2014/main" id="{1F8853F9-A1D9-434A-8CF5-01DD650B3EC5}"/>
              </a:ext>
            </a:extLst>
          </p:cNvPr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 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sp>
        <p:nvSpPr>
          <p:cNvPr id="24" name="Title 10">
            <a:extLst>
              <a:ext uri="{FF2B5EF4-FFF2-40B4-BE49-F238E27FC236}">
                <a16:creationId xmlns:a16="http://schemas.microsoft.com/office/drawing/2014/main" id="{87D7C080-EE08-4686-8163-E9CC2A1E3917}"/>
              </a:ext>
            </a:extLst>
          </p:cNvPr>
          <p:cNvSpPr txBox="1">
            <a:spLocks/>
          </p:cNvSpPr>
          <p:nvPr/>
        </p:nvSpPr>
        <p:spPr>
          <a:xfrm>
            <a:off x="15338462" y="407987"/>
            <a:ext cx="4184613" cy="603217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Playfair Display"/>
                <a:cs typeface="ＭＳ Ｐゴシック" charset="0"/>
              </a:rPr>
              <a:t>Go, change the world</a:t>
            </a:r>
            <a:endParaRPr kumimoji="0" lang="en-US" altLang="en-US" sz="3200" b="0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Playfair Display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3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DACF08-5507-4607-B846-961D17D00D45}"/>
              </a:ext>
            </a:extLst>
          </p:cNvPr>
          <p:cNvSpPr/>
          <p:nvPr/>
        </p:nvSpPr>
        <p:spPr>
          <a:xfrm>
            <a:off x="0" y="0"/>
            <a:ext cx="20104100" cy="1130935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dirty="0">
              <a:solidFill>
                <a:srgbClr val="681748"/>
              </a:solidFill>
            </a:endParaRPr>
          </a:p>
        </p:txBody>
      </p:sp>
      <p:sp>
        <p:nvSpPr>
          <p:cNvPr id="12292" name="object 4">
            <a:extLst>
              <a:ext uri="{FF2B5EF4-FFF2-40B4-BE49-F238E27FC236}">
                <a16:creationId xmlns:a16="http://schemas.microsoft.com/office/drawing/2014/main" id="{0CCE9087-1CBD-4D77-83DD-892B8DEF21F3}"/>
              </a:ext>
            </a:extLst>
          </p:cNvPr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3" name="object 5">
            <a:extLst>
              <a:ext uri="{FF2B5EF4-FFF2-40B4-BE49-F238E27FC236}">
                <a16:creationId xmlns:a16="http://schemas.microsoft.com/office/drawing/2014/main" id="{A41A7BE8-C9DC-4578-B6C7-728197DE0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01625"/>
            <a:ext cx="708025" cy="7096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4" name="object 6">
            <a:extLst>
              <a:ext uri="{FF2B5EF4-FFF2-40B4-BE49-F238E27FC236}">
                <a16:creationId xmlns:a16="http://schemas.microsoft.com/office/drawing/2014/main" id="{C61308BD-D210-4C13-8C6B-88D6FADE715D}"/>
              </a:ext>
            </a:extLst>
          </p:cNvPr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4 w 56514"/>
              <a:gd name="T3" fmla="*/ 2441 h 56515"/>
              <a:gd name="T4" fmla="*/ 9127 w 56514"/>
              <a:gd name="T5" fmla="*/ 9098 h 56515"/>
              <a:gd name="T6" fmla="*/ 2449 w 56514"/>
              <a:gd name="T7" fmla="*/ 18972 h 56515"/>
              <a:gd name="T8" fmla="*/ 0 w 56514"/>
              <a:gd name="T9" fmla="*/ 31065 h 56515"/>
              <a:gd name="T10" fmla="*/ 2449 w 56514"/>
              <a:gd name="T11" fmla="*/ 43169 h 56515"/>
              <a:gd name="T12" fmla="*/ 9127 w 56514"/>
              <a:gd name="T13" fmla="*/ 53062 h 56515"/>
              <a:gd name="T14" fmla="*/ 19024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1 w 56514"/>
              <a:gd name="T25" fmla="*/ 55599 h 56515"/>
              <a:gd name="T26" fmla="*/ 12286 w 56514"/>
              <a:gd name="T27" fmla="*/ 49885 h 56515"/>
              <a:gd name="T28" fmla="*/ 6583 w 56514"/>
              <a:gd name="T29" fmla="*/ 41419 h 56515"/>
              <a:gd name="T30" fmla="*/ 4492 w 56514"/>
              <a:gd name="T31" fmla="*/ 31065 h 56515"/>
              <a:gd name="T32" fmla="*/ 6583 w 56514"/>
              <a:gd name="T33" fmla="*/ 20702 h 56515"/>
              <a:gd name="T34" fmla="*/ 12286 w 56514"/>
              <a:gd name="T35" fmla="*/ 12221 h 56515"/>
              <a:gd name="T36" fmla="*/ 20751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5 w 56514"/>
              <a:gd name="T51" fmla="*/ 6491 h 56515"/>
              <a:gd name="T52" fmla="*/ 49969 w 56514"/>
              <a:gd name="T53" fmla="*/ 12221 h 56515"/>
              <a:gd name="T54" fmla="*/ 55672 w 56514"/>
              <a:gd name="T55" fmla="*/ 20702 h 56515"/>
              <a:gd name="T56" fmla="*/ 57764 w 56514"/>
              <a:gd name="T57" fmla="*/ 31065 h 56515"/>
              <a:gd name="T58" fmla="*/ 55672 w 56514"/>
              <a:gd name="T59" fmla="*/ 41419 h 56515"/>
              <a:gd name="T60" fmla="*/ 49969 w 56514"/>
              <a:gd name="T61" fmla="*/ 49885 h 56515"/>
              <a:gd name="T62" fmla="*/ 41505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5" name="object 7">
            <a:extLst>
              <a:ext uri="{FF2B5EF4-FFF2-40B4-BE49-F238E27FC236}">
                <a16:creationId xmlns:a16="http://schemas.microsoft.com/office/drawing/2014/main" id="{F63BB87D-7AF4-45A5-8E4B-B1EE9F7C5B27}"/>
              </a:ext>
            </a:extLst>
          </p:cNvPr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F8853F9-A1D9-434A-8CF5-01DD650B3EC5}"/>
              </a:ext>
            </a:extLst>
          </p:cNvPr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 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sp>
        <p:nvSpPr>
          <p:cNvPr id="12297" name="object 9">
            <a:extLst>
              <a:ext uri="{FF2B5EF4-FFF2-40B4-BE49-F238E27FC236}">
                <a16:creationId xmlns:a16="http://schemas.microsoft.com/office/drawing/2014/main" id="{3A38C547-86B8-465A-9C7C-0F6AD6E64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1296035"/>
            <a:ext cx="11637962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12700">
              <a:spcBef>
                <a:spcPct val="20000"/>
              </a:spcBef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en-US" altLang="en-US" sz="6000" dirty="0">
                <a:solidFill>
                  <a:srgbClr val="005893"/>
                </a:solidFill>
                <a:latin typeface="Times New Roman" pitchFamily="18" charset="0"/>
                <a:cs typeface="Times New Roman" pitchFamily="18" charset="0"/>
              </a:rPr>
              <a:t> Introduction  </a:t>
            </a:r>
          </a:p>
        </p:txBody>
      </p:sp>
      <p:sp>
        <p:nvSpPr>
          <p:cNvPr id="12298" name="Title 10">
            <a:extLst>
              <a:ext uri="{FF2B5EF4-FFF2-40B4-BE49-F238E27FC236}">
                <a16:creationId xmlns:a16="http://schemas.microsoft.com/office/drawing/2014/main" id="{AE0A43D4-219E-4166-B641-CBA93E724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250" y="407988"/>
            <a:ext cx="3679825" cy="461962"/>
          </a:xfrm>
        </p:spPr>
        <p:txBody>
          <a:bodyPr/>
          <a:lstStyle/>
          <a:p>
            <a:pPr algn="r" eaLnBrk="1" hangingPunct="1"/>
            <a:r>
              <a:rPr lang="en-US" altLang="en-US">
                <a:ea typeface="Playfair Display"/>
              </a:rPr>
              <a:t>Go, change the world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A3823A-0527-4FC4-9EF2-04D043DCC6E0}"/>
              </a:ext>
            </a:extLst>
          </p:cNvPr>
          <p:cNvSpPr txBox="1"/>
          <p:nvPr/>
        </p:nvSpPr>
        <p:spPr>
          <a:xfrm>
            <a:off x="1136650" y="2225735"/>
            <a:ext cx="18322925" cy="94487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The principles of Classical mechanics and Maxwell's equations (electromagnetic theory) describe the ‘‘laws of Nature’’ in the </a:t>
            </a:r>
            <a:r>
              <a:rPr lang="en-IN" sz="3200" i="1" dirty="0">
                <a:latin typeface="Times New Roman" pitchFamily="18" charset="0"/>
                <a:cs typeface="Times New Roman" pitchFamily="18" charset="0"/>
              </a:rPr>
              <a:t>macroscopic world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i.e.,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world of large, heavy and slow bodies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indent="445051"/>
            <a:r>
              <a:rPr lang="en-IN" sz="3200" i="1" dirty="0">
                <a:latin typeface="Times New Roman" pitchFamily="18" charset="0"/>
                <a:cs typeface="Times New Roman" pitchFamily="18" charset="0"/>
              </a:rPr>
              <a:t>Classical mechanics,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 a successful theory till the end of 19</a:t>
            </a:r>
            <a:r>
              <a:rPr lang="en-US" sz="3200" i="1" baseline="30000" dirty="0">
                <a:latin typeface="Times New Roman" pitchFamily="18" charset="0"/>
                <a:cs typeface="Times New Roman" pitchFamily="18" charset="0"/>
              </a:rPr>
              <a:t>th</a:t>
            </a:r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 century, failed to explain the</a:t>
            </a:r>
          </a:p>
          <a:p>
            <a:pPr indent="44505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Stability of atoms 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indent="44505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Energy distribution in the black body radiation spectrum, 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indent="44505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Origin of discrete spectra of atoms, 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indent="44505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Photoelectric effect, 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indent="44505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Compton Effect, 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indent="44505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Raman Effect, 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indent="44505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Quantum Hall effect, 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indent="445051"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Superconductivity etc. 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 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The insufficiency of classical mechanics led to the development of quantum mechanics (QM).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10387118" y="0"/>
            <a:ext cx="9716982" cy="113093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497" tIns="89748" rIns="179497" bIns="89748"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grpSp>
        <p:nvGrpSpPr>
          <p:cNvPr id="2" name="Group 32"/>
          <p:cNvGrpSpPr/>
          <p:nvPr/>
        </p:nvGrpSpPr>
        <p:grpSpPr>
          <a:xfrm>
            <a:off x="0" y="0"/>
            <a:ext cx="10387118" cy="11309350"/>
            <a:chOff x="0" y="0"/>
            <a:chExt cx="4724400" cy="6858000"/>
          </a:xfrm>
        </p:grpSpPr>
        <p:sp>
          <p:nvSpPr>
            <p:cNvPr id="31" name="Rectangle 30"/>
            <p:cNvSpPr/>
            <p:nvPr/>
          </p:nvSpPr>
          <p:spPr>
            <a:xfrm>
              <a:off x="0" y="0"/>
              <a:ext cx="4724400" cy="685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9575" name="Rectangle 7"/>
            <p:cNvSpPr>
              <a:spLocks noChangeArrowheads="1"/>
            </p:cNvSpPr>
            <p:nvPr/>
          </p:nvSpPr>
          <p:spPr bwMode="auto">
            <a:xfrm>
              <a:off x="76200" y="76200"/>
              <a:ext cx="4648200" cy="3172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lvl="0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Cambria" pitchFamily="18" charset="0"/>
                  <a:ea typeface="Times New Roman" pitchFamily="18" charset="0"/>
                  <a:cs typeface="Arial" pitchFamily="34" charset="0"/>
                </a:rPr>
                <a:t>Relation between group velocity (v</a:t>
              </a:r>
              <a:r>
                <a:rPr kumimoji="0" lang="en-US" sz="2800" b="1" i="0" u="none" strike="noStrike" cap="none" normalizeH="0" baseline="-25000" dirty="0">
                  <a:ln>
                    <a:noFill/>
                  </a:ln>
                  <a:solidFill>
                    <a:srgbClr val="C00000"/>
                  </a:solidFill>
                  <a:effectLst/>
                  <a:latin typeface="Cambria" pitchFamily="18" charset="0"/>
                  <a:ea typeface="Times New Roman" pitchFamily="18" charset="0"/>
                  <a:cs typeface="Arial" pitchFamily="34" charset="0"/>
                </a:rPr>
                <a:t>g</a:t>
              </a: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Cambria" pitchFamily="18" charset="0"/>
                  <a:ea typeface="Times New Roman" pitchFamily="18" charset="0"/>
                  <a:cs typeface="Arial" pitchFamily="34" charset="0"/>
                </a:rPr>
                <a:t>) and phase velocity (</a:t>
              </a:r>
              <a:r>
                <a:rPr lang="en-US" sz="2800" b="1" dirty="0">
                  <a:solidFill>
                    <a:srgbClr val="C00000"/>
                  </a:solidFill>
                  <a:latin typeface="Cambria" pitchFamily="18" charset="0"/>
                  <a:ea typeface="Times New Roman" pitchFamily="18" charset="0"/>
                  <a:cs typeface="Arial" pitchFamily="34" charset="0"/>
                </a:rPr>
                <a:t>v</a:t>
              </a:r>
              <a:r>
                <a:rPr lang="en-US" sz="2800" b="1" baseline="-25000" dirty="0">
                  <a:solidFill>
                    <a:srgbClr val="C00000"/>
                  </a:solidFill>
                  <a:latin typeface="Cambria" pitchFamily="18" charset="0"/>
                  <a:ea typeface="Times New Roman" pitchFamily="18" charset="0"/>
                  <a:cs typeface="Arial" pitchFamily="34" charset="0"/>
                </a:rPr>
                <a:t>p</a:t>
              </a:r>
              <a:r>
                <a:rPr kumimoji="0" lang="en-US" sz="2800" b="1" i="0" u="none" strike="noStrike" cap="none" normalizeH="0" baseline="0" dirty="0">
                  <a:ln>
                    <a:noFill/>
                  </a:ln>
                  <a:solidFill>
                    <a:srgbClr val="C00000"/>
                  </a:solidFill>
                  <a:effectLst/>
                  <a:latin typeface="Cambria" pitchFamily="18" charset="0"/>
                  <a:ea typeface="Times New Roman" pitchFamily="18" charset="0"/>
                  <a:cs typeface="Arial" pitchFamily="34" charset="0"/>
                </a:rPr>
                <a:t>)</a:t>
              </a:r>
              <a:endPara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5" y="1445084"/>
            <a:ext cx="362564" cy="458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79497" tIns="89748" rIns="179497" bIns="89748" numCol="1" anchor="ctr" anchorCtr="0" compatLnSpc="1">
            <a:prstTxWarp prst="textNoShape">
              <a:avLst/>
            </a:prstTxWarp>
            <a:spAutoFit/>
          </a:bodyPr>
          <a:lstStyle/>
          <a:p>
            <a:pPr defTabSz="1794967" eaLnBrk="1" hangingPunct="1"/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5" y="2183333"/>
            <a:ext cx="362564" cy="458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79497" tIns="89748" rIns="179497" bIns="89748" numCol="1" anchor="ctr" anchorCtr="0" compatLnSpc="1">
            <a:prstTxWarp prst="textNoShape">
              <a:avLst/>
            </a:prstTxWarp>
            <a:spAutoFit/>
          </a:bodyPr>
          <a:lstStyle/>
          <a:p>
            <a:pPr defTabSz="1794967" eaLnBrk="1" hangingPunct="1"/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9590" name="Rectangle 22"/>
          <p:cNvSpPr>
            <a:spLocks noChangeArrowheads="1"/>
          </p:cNvSpPr>
          <p:nvPr/>
        </p:nvSpPr>
        <p:spPr bwMode="auto">
          <a:xfrm>
            <a:off x="3" y="0"/>
            <a:ext cx="362564" cy="458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79497" tIns="89748" rIns="179497" bIns="8974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09574" name="Object 6"/>
          <p:cNvGraphicFramePr>
            <a:graphicFrameLocks noChangeAspect="1"/>
          </p:cNvGraphicFramePr>
          <p:nvPr/>
        </p:nvGraphicFramePr>
        <p:xfrm>
          <a:off x="837672" y="1162350"/>
          <a:ext cx="8788563" cy="10052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0" name="Equation" r:id="rId3" imgW="2514600" imgH="393480" progId="Equation.3">
                  <p:embed/>
                </p:oleObj>
              </mc:Choice>
              <mc:Fallback>
                <p:oleObj name="Equation" r:id="rId3" imgW="2514600" imgH="39348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672" y="1162350"/>
                        <a:ext cx="8788563" cy="100527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72" name="Object 4"/>
          <p:cNvGraphicFramePr>
            <a:graphicFrameLocks noChangeAspect="1"/>
          </p:cNvGraphicFramePr>
          <p:nvPr/>
        </p:nvGraphicFramePr>
        <p:xfrm>
          <a:off x="837671" y="8239466"/>
          <a:ext cx="6031230" cy="1121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1" name="Equation" r:id="rId5" imgW="1651000" imgH="419100" progId="Equation.3">
                  <p:embed/>
                </p:oleObj>
              </mc:Choice>
              <mc:Fallback>
                <p:oleObj name="Equation" r:id="rId5" imgW="1651000" imgH="41910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671" y="8239466"/>
                        <a:ext cx="6031230" cy="112198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2" name="Object 14"/>
          <p:cNvGraphicFramePr>
            <a:graphicFrameLocks noChangeAspect="1"/>
          </p:cNvGraphicFramePr>
          <p:nvPr/>
        </p:nvGraphicFramePr>
        <p:xfrm>
          <a:off x="837673" y="2353318"/>
          <a:ext cx="5696162" cy="105124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2" name="Equation" r:id="rId7" imgW="1562100" imgH="393700" progId="Equation.3">
                  <p:embed/>
                </p:oleObj>
              </mc:Choice>
              <mc:Fallback>
                <p:oleObj name="Equation" r:id="rId7" imgW="1562100" imgH="3937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7673" y="2353318"/>
                        <a:ext cx="5696162" cy="105124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4" name="Object 16"/>
          <p:cNvGraphicFramePr>
            <a:graphicFrameLocks noChangeAspect="1"/>
          </p:cNvGraphicFramePr>
          <p:nvPr/>
        </p:nvGraphicFramePr>
        <p:xfrm>
          <a:off x="1099380" y="3534157"/>
          <a:ext cx="3081930" cy="11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3" name="Equation" r:id="rId9" imgW="812520" imgH="419040" progId="Equation.3">
                  <p:embed/>
                </p:oleObj>
              </mc:Choice>
              <mc:Fallback>
                <p:oleObj name="Equation" r:id="rId9" imgW="812520" imgH="41904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9380" y="3534157"/>
                        <a:ext cx="3081930" cy="116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7" name="Object 19"/>
          <p:cNvGraphicFramePr>
            <a:graphicFrameLocks noChangeAspect="1"/>
          </p:cNvGraphicFramePr>
          <p:nvPr/>
        </p:nvGraphicFramePr>
        <p:xfrm>
          <a:off x="628187" y="4830029"/>
          <a:ext cx="7814013" cy="1130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4" name="Equation" r:id="rId11" imgW="2120900" imgH="419100" progId="Equation.3">
                  <p:embed/>
                </p:oleObj>
              </mc:Choice>
              <mc:Fallback>
                <p:oleObj name="Equation" r:id="rId11" imgW="2120900" imgH="4191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187" y="4830029"/>
                        <a:ext cx="7814013" cy="113093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8" name="Object 20"/>
          <p:cNvGraphicFramePr>
            <a:graphicFrameLocks noChangeAspect="1"/>
          </p:cNvGraphicFramePr>
          <p:nvPr/>
        </p:nvGraphicFramePr>
        <p:xfrm>
          <a:off x="0" y="6361515"/>
          <a:ext cx="7874106" cy="1131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5" name="Equation" r:id="rId13" imgW="2133600" imgH="419100" progId="Equation.3">
                  <p:embed/>
                </p:oleObj>
              </mc:Choice>
              <mc:Fallback>
                <p:oleObj name="Equation" r:id="rId13" imgW="2133600" imgH="419100" progId="Equation.3">
                  <p:embed/>
                  <p:pic>
                    <p:nvPicPr>
                      <p:cNvPr id="0" name="Picture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6361515"/>
                        <a:ext cx="7874106" cy="113144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9589" name="Object 21"/>
          <p:cNvGraphicFramePr>
            <a:graphicFrameLocks noChangeAspect="1"/>
          </p:cNvGraphicFramePr>
          <p:nvPr/>
        </p:nvGraphicFramePr>
        <p:xfrm>
          <a:off x="2680547" y="9712430"/>
          <a:ext cx="4690957" cy="1471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6" name="Equation" r:id="rId15" imgW="977900" imgH="419100" progId="Equation.3">
                  <p:embed/>
                </p:oleObj>
              </mc:Choice>
              <mc:Fallback>
                <p:oleObj name="Equation" r:id="rId15" imgW="977900" imgH="419100" progId="Equation.3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0547" y="9712430"/>
                        <a:ext cx="4690957" cy="147126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  <a:ln w="9525">
                        <a:solidFill>
                          <a:srgbClr val="993300"/>
                        </a:solidFill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9591" name="Rectangle 23"/>
          <p:cNvSpPr>
            <a:spLocks noChangeArrowheads="1"/>
          </p:cNvSpPr>
          <p:nvPr/>
        </p:nvSpPr>
        <p:spPr bwMode="auto">
          <a:xfrm>
            <a:off x="3" y="738249"/>
            <a:ext cx="362564" cy="458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79497" tIns="89748" rIns="179497" bIns="8974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28" name="TextBox 27"/>
          <p:cNvSpPr txBox="1"/>
          <p:nvPr/>
        </p:nvSpPr>
        <p:spPr>
          <a:xfrm>
            <a:off x="925021" y="7539567"/>
            <a:ext cx="2576504" cy="458248"/>
          </a:xfrm>
          <a:prstGeom prst="rect">
            <a:avLst/>
          </a:prstGeom>
          <a:noFill/>
        </p:spPr>
        <p:txBody>
          <a:bodyPr wrap="none" lIns="179497" tIns="89748" rIns="179497" bIns="89748" rtlCol="0">
            <a:spAutoFit/>
          </a:bodyPr>
          <a:lstStyle/>
          <a:p>
            <a:r>
              <a:rPr lang="en-IN" dirty="0">
                <a:latin typeface="Cambria" pitchFamily="18" charset="0"/>
              </a:rPr>
              <a:t>On substituting we get</a:t>
            </a:r>
          </a:p>
        </p:txBody>
      </p:sp>
      <p:cxnSp>
        <p:nvCxnSpPr>
          <p:cNvPr id="30" name="Straight Connector 29"/>
          <p:cNvCxnSpPr/>
          <p:nvPr/>
        </p:nvCxnSpPr>
        <p:spPr>
          <a:xfrm rot="5400000">
            <a:off x="4732443" y="5654241"/>
            <a:ext cx="11309350" cy="3491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9608" name="Object 40"/>
          <p:cNvGraphicFramePr>
            <a:graphicFrameLocks noChangeAspect="1"/>
          </p:cNvGraphicFramePr>
          <p:nvPr/>
        </p:nvGraphicFramePr>
        <p:xfrm>
          <a:off x="4397733" y="3534157"/>
          <a:ext cx="3127304" cy="116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7" name="Equation" r:id="rId17" imgW="825480" imgH="419040" progId="Equation.3">
                  <p:embed/>
                </p:oleObj>
              </mc:Choice>
              <mc:Fallback>
                <p:oleObj name="Equation" r:id="rId17" imgW="825480" imgH="419040" progId="Equation.3">
                  <p:embed/>
                  <p:pic>
                    <p:nvPicPr>
                      <p:cNvPr id="0" name="Picture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7733" y="3534157"/>
                        <a:ext cx="3127304" cy="11623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" name="Freeform 35"/>
          <p:cNvSpPr/>
          <p:nvPr/>
        </p:nvSpPr>
        <p:spPr>
          <a:xfrm>
            <a:off x="4083604" y="4947836"/>
            <a:ext cx="1028950" cy="534300"/>
          </a:xfrm>
          <a:custGeom>
            <a:avLst/>
            <a:gdLst>
              <a:gd name="connsiteX0" fmla="*/ 95581 w 423336"/>
              <a:gd name="connsiteY0" fmla="*/ 280219 h 306317"/>
              <a:gd name="connsiteX1" fmla="*/ 302058 w 423336"/>
              <a:gd name="connsiteY1" fmla="*/ 280219 h 306317"/>
              <a:gd name="connsiteX2" fmla="*/ 390548 w 423336"/>
              <a:gd name="connsiteY2" fmla="*/ 250722 h 306317"/>
              <a:gd name="connsiteX3" fmla="*/ 390548 w 423336"/>
              <a:gd name="connsiteY3" fmla="*/ 117987 h 306317"/>
              <a:gd name="connsiteX4" fmla="*/ 346303 w 423336"/>
              <a:gd name="connsiteY4" fmla="*/ 103238 h 306317"/>
              <a:gd name="connsiteX5" fmla="*/ 257813 w 423336"/>
              <a:gd name="connsiteY5" fmla="*/ 44245 h 306317"/>
              <a:gd name="connsiteX6" fmla="*/ 169323 w 423336"/>
              <a:gd name="connsiteY6" fmla="*/ 14748 h 306317"/>
              <a:gd name="connsiteX7" fmla="*/ 125078 w 423336"/>
              <a:gd name="connsiteY7" fmla="*/ 0 h 306317"/>
              <a:gd name="connsiteX8" fmla="*/ 7090 w 423336"/>
              <a:gd name="connsiteY8" fmla="*/ 58993 h 306317"/>
              <a:gd name="connsiteX9" fmla="*/ 21839 w 423336"/>
              <a:gd name="connsiteY9" fmla="*/ 176980 h 306317"/>
              <a:gd name="connsiteX10" fmla="*/ 110329 w 423336"/>
              <a:gd name="connsiteY10" fmla="*/ 235974 h 306317"/>
              <a:gd name="connsiteX11" fmla="*/ 95581 w 423336"/>
              <a:gd name="connsiteY11" fmla="*/ 280219 h 30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3336" h="306317">
                <a:moveTo>
                  <a:pt x="95581" y="280219"/>
                </a:moveTo>
                <a:cubicBezTo>
                  <a:pt x="127536" y="287593"/>
                  <a:pt x="154171" y="306317"/>
                  <a:pt x="302058" y="280219"/>
                </a:cubicBezTo>
                <a:cubicBezTo>
                  <a:pt x="332677" y="274816"/>
                  <a:pt x="390548" y="250722"/>
                  <a:pt x="390548" y="250722"/>
                </a:cubicBezTo>
                <a:cubicBezTo>
                  <a:pt x="406705" y="202255"/>
                  <a:pt x="423336" y="175365"/>
                  <a:pt x="390548" y="117987"/>
                </a:cubicBezTo>
                <a:cubicBezTo>
                  <a:pt x="382835" y="104489"/>
                  <a:pt x="359893" y="110788"/>
                  <a:pt x="346303" y="103238"/>
                </a:cubicBezTo>
                <a:cubicBezTo>
                  <a:pt x="315314" y="86022"/>
                  <a:pt x="291444" y="55456"/>
                  <a:pt x="257813" y="44245"/>
                </a:cubicBezTo>
                <a:lnTo>
                  <a:pt x="169323" y="14748"/>
                </a:lnTo>
                <a:lnTo>
                  <a:pt x="125078" y="0"/>
                </a:lnTo>
                <a:cubicBezTo>
                  <a:pt x="94121" y="6191"/>
                  <a:pt x="16444" y="7546"/>
                  <a:pt x="7090" y="58993"/>
                </a:cubicBezTo>
                <a:cubicBezTo>
                  <a:pt x="0" y="97989"/>
                  <a:pt x="1868" y="142744"/>
                  <a:pt x="21839" y="176980"/>
                </a:cubicBezTo>
                <a:cubicBezTo>
                  <a:pt x="39702" y="207602"/>
                  <a:pt x="110329" y="235974"/>
                  <a:pt x="110329" y="235974"/>
                </a:cubicBezTo>
                <a:cubicBezTo>
                  <a:pt x="127277" y="286814"/>
                  <a:pt x="63626" y="272845"/>
                  <a:pt x="95581" y="280219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497" tIns="89748" rIns="179497" bIns="89748" rtlCol="0" anchor="ctr"/>
          <a:lstStyle/>
          <a:p>
            <a:pPr algn="ctr"/>
            <a:endParaRPr lang="en-IN"/>
          </a:p>
        </p:txBody>
      </p:sp>
      <p:sp>
        <p:nvSpPr>
          <p:cNvPr id="37" name="Freeform 36"/>
          <p:cNvSpPr/>
          <p:nvPr/>
        </p:nvSpPr>
        <p:spPr>
          <a:xfrm>
            <a:off x="3141217" y="5536868"/>
            <a:ext cx="1028950" cy="534300"/>
          </a:xfrm>
          <a:custGeom>
            <a:avLst/>
            <a:gdLst>
              <a:gd name="connsiteX0" fmla="*/ 95581 w 423336"/>
              <a:gd name="connsiteY0" fmla="*/ 280219 h 306317"/>
              <a:gd name="connsiteX1" fmla="*/ 302058 w 423336"/>
              <a:gd name="connsiteY1" fmla="*/ 280219 h 306317"/>
              <a:gd name="connsiteX2" fmla="*/ 390548 w 423336"/>
              <a:gd name="connsiteY2" fmla="*/ 250722 h 306317"/>
              <a:gd name="connsiteX3" fmla="*/ 390548 w 423336"/>
              <a:gd name="connsiteY3" fmla="*/ 117987 h 306317"/>
              <a:gd name="connsiteX4" fmla="*/ 346303 w 423336"/>
              <a:gd name="connsiteY4" fmla="*/ 103238 h 306317"/>
              <a:gd name="connsiteX5" fmla="*/ 257813 w 423336"/>
              <a:gd name="connsiteY5" fmla="*/ 44245 h 306317"/>
              <a:gd name="connsiteX6" fmla="*/ 169323 w 423336"/>
              <a:gd name="connsiteY6" fmla="*/ 14748 h 306317"/>
              <a:gd name="connsiteX7" fmla="*/ 125078 w 423336"/>
              <a:gd name="connsiteY7" fmla="*/ 0 h 306317"/>
              <a:gd name="connsiteX8" fmla="*/ 7090 w 423336"/>
              <a:gd name="connsiteY8" fmla="*/ 58993 h 306317"/>
              <a:gd name="connsiteX9" fmla="*/ 21839 w 423336"/>
              <a:gd name="connsiteY9" fmla="*/ 176980 h 306317"/>
              <a:gd name="connsiteX10" fmla="*/ 110329 w 423336"/>
              <a:gd name="connsiteY10" fmla="*/ 235974 h 306317"/>
              <a:gd name="connsiteX11" fmla="*/ 95581 w 423336"/>
              <a:gd name="connsiteY11" fmla="*/ 280219 h 306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23336" h="306317">
                <a:moveTo>
                  <a:pt x="95581" y="280219"/>
                </a:moveTo>
                <a:cubicBezTo>
                  <a:pt x="127536" y="287593"/>
                  <a:pt x="154171" y="306317"/>
                  <a:pt x="302058" y="280219"/>
                </a:cubicBezTo>
                <a:cubicBezTo>
                  <a:pt x="332677" y="274816"/>
                  <a:pt x="390548" y="250722"/>
                  <a:pt x="390548" y="250722"/>
                </a:cubicBezTo>
                <a:cubicBezTo>
                  <a:pt x="406705" y="202255"/>
                  <a:pt x="423336" y="175365"/>
                  <a:pt x="390548" y="117987"/>
                </a:cubicBezTo>
                <a:cubicBezTo>
                  <a:pt x="382835" y="104489"/>
                  <a:pt x="359893" y="110788"/>
                  <a:pt x="346303" y="103238"/>
                </a:cubicBezTo>
                <a:cubicBezTo>
                  <a:pt x="315314" y="86022"/>
                  <a:pt x="291444" y="55456"/>
                  <a:pt x="257813" y="44245"/>
                </a:cubicBezTo>
                <a:lnTo>
                  <a:pt x="169323" y="14748"/>
                </a:lnTo>
                <a:lnTo>
                  <a:pt x="125078" y="0"/>
                </a:lnTo>
                <a:cubicBezTo>
                  <a:pt x="94121" y="6191"/>
                  <a:pt x="16444" y="7546"/>
                  <a:pt x="7090" y="58993"/>
                </a:cubicBezTo>
                <a:cubicBezTo>
                  <a:pt x="0" y="97989"/>
                  <a:pt x="1868" y="142744"/>
                  <a:pt x="21839" y="176980"/>
                </a:cubicBezTo>
                <a:cubicBezTo>
                  <a:pt x="39702" y="207602"/>
                  <a:pt x="110329" y="235974"/>
                  <a:pt x="110329" y="235974"/>
                </a:cubicBezTo>
                <a:cubicBezTo>
                  <a:pt x="127277" y="286814"/>
                  <a:pt x="63626" y="272845"/>
                  <a:pt x="95581" y="280219"/>
                </a:cubicBezTo>
                <a:close/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497" tIns="89748" rIns="179497" bIns="89748" rtlCol="0" anchor="ctr"/>
          <a:lstStyle/>
          <a:p>
            <a:pPr algn="ctr"/>
            <a:endParaRPr lang="en-IN"/>
          </a:p>
        </p:txBody>
      </p:sp>
      <p:sp>
        <p:nvSpPr>
          <p:cNvPr id="38" name="Rectangle 37"/>
          <p:cNvSpPr/>
          <p:nvPr/>
        </p:nvSpPr>
        <p:spPr>
          <a:xfrm>
            <a:off x="10387118" y="0"/>
            <a:ext cx="9716982" cy="113093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79497" tIns="89748" rIns="179497" bIns="89748" rtlCol="0" anchor="ctr"/>
          <a:lstStyle/>
          <a:p>
            <a:pPr algn="just"/>
            <a:r>
              <a:rPr lang="en-US" dirty="0">
                <a:solidFill>
                  <a:schemeClr val="tx1"/>
                </a:solidFill>
                <a:latin typeface="Arial" pitchFamily="34" charset="0"/>
                <a:ea typeface="Times New Roman" pitchFamily="18" charset="0"/>
                <a:cs typeface="Arial" pitchFamily="34" charset="0"/>
              </a:rPr>
              <a:t> </a:t>
            </a:r>
            <a:endParaRPr lang="en-IN" dirty="0">
              <a:solidFill>
                <a:schemeClr val="tx1"/>
              </a:solidFill>
            </a:endParaRPr>
          </a:p>
        </p:txBody>
      </p:sp>
      <p:graphicFrame>
        <p:nvGraphicFramePr>
          <p:cNvPr id="39" name="Object 3"/>
          <p:cNvGraphicFramePr>
            <a:graphicFrameLocks noChangeAspect="1"/>
          </p:cNvGraphicFramePr>
          <p:nvPr/>
        </p:nvGraphicFramePr>
        <p:xfrm>
          <a:off x="13252687" y="1835152"/>
          <a:ext cx="1982488" cy="1034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8" name="Equation" r:id="rId19" imgW="685800" imgH="393480" progId="Equation.3">
                  <p:embed/>
                </p:oleObj>
              </mc:Choice>
              <mc:Fallback>
                <p:oleObj name="Equation" r:id="rId19" imgW="685800" imgH="393480" progId="Equation.3">
                  <p:embed/>
                  <p:pic>
                    <p:nvPicPr>
                      <p:cNvPr id="0" name="Picture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2687" y="1835152"/>
                        <a:ext cx="1982488" cy="1034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1"/>
          <p:cNvGraphicFramePr>
            <a:graphicFrameLocks noChangeAspect="1"/>
          </p:cNvGraphicFramePr>
          <p:nvPr/>
        </p:nvGraphicFramePr>
        <p:xfrm>
          <a:off x="14139188" y="5385032"/>
          <a:ext cx="1204151" cy="102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09" name="Equation" r:id="rId21" imgW="355320" imgH="419040" progId="Equation.3">
                  <p:embed/>
                </p:oleObj>
              </mc:Choice>
              <mc:Fallback>
                <p:oleObj name="Equation" r:id="rId21" imgW="355320" imgH="419040" progId="Equation.3">
                  <p:embed/>
                  <p:pic>
                    <p:nvPicPr>
                      <p:cNvPr id="0" name="Picture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139188" y="5385032"/>
                        <a:ext cx="1204151" cy="102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10"/>
          <p:cNvSpPr>
            <a:spLocks noChangeArrowheads="1"/>
          </p:cNvSpPr>
          <p:nvPr/>
        </p:nvSpPr>
        <p:spPr bwMode="auto">
          <a:xfrm>
            <a:off x="10589316" y="4"/>
            <a:ext cx="9549448" cy="1043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9497" tIns="89748" rIns="179497" bIns="89748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Relation between group velocity </a:t>
            </a:r>
            <a:r>
              <a:rPr lang="en-US" sz="2800" b="1" dirty="0">
                <a:solidFill>
                  <a:srgbClr val="C00000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(v</a:t>
            </a:r>
            <a:r>
              <a:rPr lang="en-US" sz="2800" b="1" baseline="-25000" dirty="0">
                <a:solidFill>
                  <a:srgbClr val="C00000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g</a:t>
            </a:r>
            <a:r>
              <a:rPr lang="en-US" sz="2800" b="1" dirty="0">
                <a:solidFill>
                  <a:srgbClr val="C00000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)  </a:t>
            </a:r>
            <a:r>
              <a:rPr kumimoji="0" lang="en-US" sz="28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and particle velocity </a:t>
            </a:r>
            <a:r>
              <a:rPr lang="en-US" sz="2800" b="1" dirty="0">
                <a:solidFill>
                  <a:srgbClr val="C00000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(</a:t>
            </a:r>
            <a:r>
              <a:rPr lang="en-US" sz="2800" b="1" dirty="0" err="1">
                <a:solidFill>
                  <a:srgbClr val="C00000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v</a:t>
            </a:r>
            <a:r>
              <a:rPr lang="en-US" sz="2800" b="1" baseline="-25000" dirty="0" err="1">
                <a:solidFill>
                  <a:srgbClr val="C00000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particle</a:t>
            </a:r>
            <a:r>
              <a:rPr lang="en-US" sz="2800" b="1" dirty="0">
                <a:solidFill>
                  <a:srgbClr val="C00000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)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Cambria" pitchFamily="18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42" name="Rectangle 12"/>
          <p:cNvSpPr>
            <a:spLocks noChangeArrowheads="1"/>
          </p:cNvSpPr>
          <p:nvPr/>
        </p:nvSpPr>
        <p:spPr bwMode="auto">
          <a:xfrm>
            <a:off x="10554653" y="4112792"/>
            <a:ext cx="9381913" cy="1073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9497" tIns="89748" rIns="179497" bIns="89748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1794967" eaLnBrk="1" hangingPunct="1"/>
            <a:r>
              <a:rPr lang="en-US" sz="2900" dirty="0">
                <a:latin typeface="Cambria" pitchFamily="18" charset="0"/>
                <a:ea typeface="Times New Roman" pitchFamily="18" charset="0"/>
                <a:cs typeface="Arial" pitchFamily="34" charset="0"/>
              </a:rPr>
              <a:t>E and  p are the Energy, and momentum of the particle respectively</a:t>
            </a:r>
            <a:endParaRPr lang="en-US" sz="2900" dirty="0">
              <a:latin typeface="Cambria" pitchFamily="18" charset="0"/>
              <a:cs typeface="Arial" pitchFamily="34" charset="0"/>
            </a:endParaRPr>
          </a:p>
        </p:txBody>
      </p:sp>
      <p:sp>
        <p:nvSpPr>
          <p:cNvPr id="43" name="Rectangle 13"/>
          <p:cNvSpPr>
            <a:spLocks noChangeArrowheads="1"/>
          </p:cNvSpPr>
          <p:nvPr/>
        </p:nvSpPr>
        <p:spPr bwMode="auto">
          <a:xfrm>
            <a:off x="10554652" y="9869517"/>
            <a:ext cx="9549448" cy="142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9497" tIns="89748" rIns="179497" bIns="89748" numCol="1" anchor="ctr" anchorCtr="0" compatLnSpc="1">
            <a:prstTxWarp prst="textNoShape">
              <a:avLst/>
            </a:prstTxWarp>
            <a:spAutoFit/>
          </a:bodyPr>
          <a:lstStyle/>
          <a:p>
            <a:pPr defTabSz="1794967" eaLnBrk="1" hangingPunct="1"/>
            <a:r>
              <a:rPr lang="en-US" sz="2700" dirty="0">
                <a:latin typeface="Cambria" pitchFamily="18" charset="0"/>
                <a:ea typeface="Times New Roman" pitchFamily="18" charset="0"/>
                <a:cs typeface="Arial" pitchFamily="34" charset="0"/>
              </a:rPr>
              <a:t>    for a </a:t>
            </a:r>
            <a:r>
              <a:rPr lang="en-US" sz="2700" dirty="0" smtClean="0">
                <a:latin typeface="Cambria" pitchFamily="18" charset="0"/>
                <a:ea typeface="Times New Roman" pitchFamily="18" charset="0"/>
                <a:cs typeface="Arial" pitchFamily="34" charset="0"/>
              </a:rPr>
              <a:t>non relativistic free </a:t>
            </a:r>
            <a:r>
              <a:rPr lang="en-US" sz="2700" dirty="0">
                <a:latin typeface="Cambria" pitchFamily="18" charset="0"/>
                <a:ea typeface="Times New Roman" pitchFamily="18" charset="0"/>
                <a:cs typeface="Arial" pitchFamily="34" charset="0"/>
              </a:rPr>
              <a:t>particle,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700" dirty="0">
                <a:latin typeface="Cambria" pitchFamily="18" charset="0"/>
                <a:ea typeface="Times New Roman" pitchFamily="18" charset="0"/>
                <a:cs typeface="Arial" pitchFamily="34" charset="0"/>
              </a:rPr>
              <a:t>  the group velocity equals the particle velocity,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 typeface="Wingdings" pitchFamily="2" charset="2"/>
              <a:buChar char="Ø"/>
            </a:pPr>
            <a:r>
              <a:rPr lang="en-US" sz="2700" dirty="0" smtClean="0">
                <a:latin typeface="Cambria" pitchFamily="18" charset="0"/>
                <a:ea typeface="Times New Roman" pitchFamily="18" charset="0"/>
                <a:cs typeface="Arial" pitchFamily="34" charset="0"/>
              </a:rPr>
              <a:t> the phase velocity is equal to half of group velocity.</a:t>
            </a:r>
            <a:endParaRPr lang="en-US" sz="2700" dirty="0">
              <a:latin typeface="Cambria" pitchFamily="18" charset="0"/>
              <a:ea typeface="Times New Roman" pitchFamily="18" charset="0"/>
              <a:cs typeface="Arial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387118" y="1005280"/>
            <a:ext cx="8665927" cy="1135356"/>
          </a:xfrm>
          <a:prstGeom prst="rect">
            <a:avLst/>
          </a:prstGeom>
          <a:noFill/>
        </p:spPr>
        <p:txBody>
          <a:bodyPr wrap="none" lIns="179497" tIns="89748" rIns="179497" bIns="89748" rtlCol="0">
            <a:spAutoFit/>
          </a:bodyPr>
          <a:lstStyle/>
          <a:p>
            <a:r>
              <a:rPr lang="en-IN" sz="3100" dirty="0">
                <a:latin typeface="Cambria" pitchFamily="18" charset="0"/>
              </a:rPr>
              <a:t>From Planck’s theory and de-Broglie wavelength </a:t>
            </a:r>
          </a:p>
          <a:p>
            <a:r>
              <a:rPr lang="en-IN" sz="3100" dirty="0">
                <a:latin typeface="Cambria" pitchFamily="18" charset="0"/>
              </a:rPr>
              <a:t>we know that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0629806" y="4870437"/>
            <a:ext cx="8180024" cy="627525"/>
          </a:xfrm>
          <a:prstGeom prst="rect">
            <a:avLst/>
          </a:prstGeom>
          <a:noFill/>
        </p:spPr>
        <p:txBody>
          <a:bodyPr wrap="none" lIns="179497" tIns="89748" rIns="179497" bIns="89748" rtlCol="0">
            <a:spAutoFit/>
          </a:bodyPr>
          <a:lstStyle/>
          <a:p>
            <a:r>
              <a:rPr lang="en-US" sz="2900" dirty="0">
                <a:latin typeface="Cambria" pitchFamily="18" charset="0"/>
                <a:ea typeface="Times New Roman" pitchFamily="18" charset="0"/>
                <a:cs typeface="Arial" pitchFamily="34" charset="0"/>
              </a:rPr>
              <a:t>using the above relations in group velocity we get</a:t>
            </a:r>
            <a:endParaRPr lang="en-IN" sz="2900" dirty="0">
              <a:latin typeface="Cambria" pitchFamily="18" charset="0"/>
            </a:endParaRPr>
          </a:p>
        </p:txBody>
      </p:sp>
      <p:graphicFrame>
        <p:nvGraphicFramePr>
          <p:cNvPr id="46" name="Object 24"/>
          <p:cNvGraphicFramePr>
            <a:graphicFrameLocks noChangeAspect="1"/>
          </p:cNvGraphicFramePr>
          <p:nvPr/>
        </p:nvGraphicFramePr>
        <p:xfrm>
          <a:off x="15192627" y="7494736"/>
          <a:ext cx="2823650" cy="1185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10" name="Equation" r:id="rId23" imgW="749160" imgH="419040" progId="Equation.3">
                  <p:embed/>
                </p:oleObj>
              </mc:Choice>
              <mc:Fallback>
                <p:oleObj name="Equation" r:id="rId23" imgW="749160" imgH="419040" progId="Equation.3">
                  <p:embed/>
                  <p:pic>
                    <p:nvPicPr>
                      <p:cNvPr id="0" name="Picture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92627" y="7494736"/>
                        <a:ext cx="2823650" cy="11859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25"/>
          <p:cNvGraphicFramePr>
            <a:graphicFrameLocks noChangeAspect="1"/>
          </p:cNvGraphicFramePr>
          <p:nvPr/>
        </p:nvGraphicFramePr>
        <p:xfrm>
          <a:off x="13737807" y="9123399"/>
          <a:ext cx="3101768" cy="8036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11" name="Equation" r:id="rId25" imgW="698500" imgH="241300" progId="Equation.3">
                  <p:embed/>
                </p:oleObj>
              </mc:Choice>
              <mc:Fallback>
                <p:oleObj name="Equation" r:id="rId25" imgW="698500" imgH="2413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37807" y="9123399"/>
                        <a:ext cx="3101768" cy="803698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26"/>
          <p:cNvGraphicFramePr>
            <a:graphicFrameLocks noChangeAspect="1"/>
          </p:cNvGraphicFramePr>
          <p:nvPr/>
        </p:nvGraphicFramePr>
        <p:xfrm>
          <a:off x="10722187" y="6392925"/>
          <a:ext cx="9046845" cy="7696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12" name="Equation" r:id="rId27" imgW="3810000" imgH="419100" progId="Equation.3">
                  <p:embed/>
                </p:oleObj>
              </mc:Choice>
              <mc:Fallback>
                <p:oleObj name="Equation" r:id="rId27" imgW="3810000" imgH="419100" progId="Equation.3">
                  <p:embed/>
                  <p:pic>
                    <p:nvPicPr>
                      <p:cNvPr id="0" name="Picture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22187" y="6392925"/>
                        <a:ext cx="9046845" cy="7696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1"/>
          <p:cNvGraphicFramePr>
            <a:graphicFrameLocks noChangeAspect="1"/>
          </p:cNvGraphicFramePr>
          <p:nvPr/>
        </p:nvGraphicFramePr>
        <p:xfrm>
          <a:off x="14980836" y="1791380"/>
          <a:ext cx="2855061" cy="10340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13" name="Equation" r:id="rId29" imgW="990360" imgH="393480" progId="Equation.3">
                  <p:embed/>
                </p:oleObj>
              </mc:Choice>
              <mc:Fallback>
                <p:oleObj name="Equation" r:id="rId29" imgW="990360" imgH="393480" progId="Equation.3">
                  <p:embed/>
                  <p:pic>
                    <p:nvPicPr>
                      <p:cNvPr id="0" name="Picture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0836" y="1791380"/>
                        <a:ext cx="2855061" cy="103407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17"/>
          <p:cNvGraphicFramePr>
            <a:graphicFrameLocks noChangeAspect="1"/>
          </p:cNvGraphicFramePr>
          <p:nvPr/>
        </p:nvGraphicFramePr>
        <p:xfrm>
          <a:off x="11709983" y="2120478"/>
          <a:ext cx="1832406" cy="46860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14" name="Equation" r:id="rId31" imgW="634680" imgH="177480" progId="Equation.3">
                  <p:embed/>
                </p:oleObj>
              </mc:Choice>
              <mc:Fallback>
                <p:oleObj name="Equation" r:id="rId31" imgW="634680" imgH="177480" progId="Equation.3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709983" y="2120478"/>
                        <a:ext cx="1832406" cy="46860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18"/>
          <p:cNvGraphicFramePr>
            <a:graphicFrameLocks noChangeAspect="1"/>
          </p:cNvGraphicFramePr>
          <p:nvPr/>
        </p:nvGraphicFramePr>
        <p:xfrm>
          <a:off x="11465630" y="2971754"/>
          <a:ext cx="1493846" cy="984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15" name="Equation" r:id="rId33" imgW="533160" imgH="393480" progId="Equation.3">
                  <p:embed/>
                </p:oleObj>
              </mc:Choice>
              <mc:Fallback>
                <p:oleObj name="Equation" r:id="rId33" imgW="533160" imgH="393480" progId="Equation.3">
                  <p:embed/>
                  <p:pic>
                    <p:nvPicPr>
                      <p:cNvPr id="0" name="Picture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65630" y="2971754"/>
                        <a:ext cx="1493846" cy="9843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20"/>
          <p:cNvGraphicFramePr>
            <a:graphicFrameLocks noChangeAspect="1"/>
          </p:cNvGraphicFramePr>
          <p:nvPr/>
        </p:nvGraphicFramePr>
        <p:xfrm>
          <a:off x="15476414" y="2945124"/>
          <a:ext cx="2701488" cy="9843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16" name="Equation" r:id="rId35" imgW="965160" imgH="393480" progId="Equation.3">
                  <p:embed/>
                </p:oleObj>
              </mc:Choice>
              <mc:Fallback>
                <p:oleObj name="Equation" r:id="rId35" imgW="965160" imgH="393480" progId="Equation.3">
                  <p:embed/>
                  <p:pic>
                    <p:nvPicPr>
                      <p:cNvPr id="0" name="Picture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76414" y="2945124"/>
                        <a:ext cx="2701488" cy="98433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21"/>
          <p:cNvGraphicFramePr>
            <a:graphicFrameLocks noChangeAspect="1"/>
          </p:cNvGraphicFramePr>
          <p:nvPr/>
        </p:nvGraphicFramePr>
        <p:xfrm>
          <a:off x="12903595" y="2948920"/>
          <a:ext cx="2701488" cy="107857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17" name="Equation" r:id="rId37" imgW="965160" imgH="431640" progId="Equation.3">
                  <p:embed/>
                </p:oleObj>
              </mc:Choice>
              <mc:Fallback>
                <p:oleObj name="Equation" r:id="rId37" imgW="965160" imgH="431640" progId="Equation.3">
                  <p:embed/>
                  <p:pic>
                    <p:nvPicPr>
                      <p:cNvPr id="0" name="Picture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03595" y="2948920"/>
                        <a:ext cx="2701488" cy="107857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22"/>
          <p:cNvGraphicFramePr>
            <a:graphicFrameLocks noChangeAspect="1"/>
          </p:cNvGraphicFramePr>
          <p:nvPr/>
        </p:nvGraphicFramePr>
        <p:xfrm>
          <a:off x="12083430" y="5398538"/>
          <a:ext cx="1895229" cy="96338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18" name="Equation" r:id="rId39" imgW="558720" imgH="393480" progId="Equation.3">
                  <p:embed/>
                </p:oleObj>
              </mc:Choice>
              <mc:Fallback>
                <p:oleObj name="Equation" r:id="rId39" imgW="558720" imgH="393480" progId="Equation.3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83430" y="5398538"/>
                        <a:ext cx="1895229" cy="96338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23"/>
          <p:cNvGraphicFramePr>
            <a:graphicFrameLocks noChangeAspect="1"/>
          </p:cNvGraphicFramePr>
          <p:nvPr/>
        </p:nvGraphicFramePr>
        <p:xfrm>
          <a:off x="17857661" y="7823834"/>
          <a:ext cx="2251241" cy="683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19" name="Equation" r:id="rId41" imgW="596880" imgH="241200" progId="Equation.3">
                  <p:embed/>
                </p:oleObj>
              </mc:Choice>
              <mc:Fallback>
                <p:oleObj name="Equation" r:id="rId41" imgW="596880" imgH="241200" progId="Equation.3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7661" y="7823834"/>
                        <a:ext cx="2251241" cy="683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" name="Object 24"/>
          <p:cNvGraphicFramePr>
            <a:graphicFrameLocks noChangeAspect="1"/>
          </p:cNvGraphicFramePr>
          <p:nvPr/>
        </p:nvGraphicFramePr>
        <p:xfrm>
          <a:off x="14098238" y="7539580"/>
          <a:ext cx="1197170" cy="1115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20" name="Equation" r:id="rId43" imgW="317160" imgH="393480" progId="Equation.3">
                  <p:embed/>
                </p:oleObj>
              </mc:Choice>
              <mc:Fallback>
                <p:oleObj name="Equation" r:id="rId43" imgW="317160" imgH="393480" progId="Equation.3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98238" y="7539580"/>
                        <a:ext cx="1197170" cy="11152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25"/>
          <p:cNvGraphicFramePr>
            <a:graphicFrameLocks noChangeAspect="1"/>
          </p:cNvGraphicFramePr>
          <p:nvPr/>
        </p:nvGraphicFramePr>
        <p:xfrm>
          <a:off x="10363170" y="7421774"/>
          <a:ext cx="3832344" cy="1293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2621" name="Equation" r:id="rId45" imgW="1015920" imgH="457200" progId="Equation.3">
                  <p:embed/>
                </p:oleObj>
              </mc:Choice>
              <mc:Fallback>
                <p:oleObj name="Equation" r:id="rId45" imgW="1015920" imgH="457200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63170" y="7421774"/>
                        <a:ext cx="3832344" cy="12932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36" grpId="0" animBg="1"/>
      <p:bldP spid="37" grpId="0" animBg="1"/>
      <p:bldP spid="41" grpId="0"/>
      <p:bldP spid="42" grpId="0"/>
      <p:bldP spid="43" grpId="0"/>
      <p:bldP spid="44" grpId="0"/>
      <p:bldP spid="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3666" name="Object 2"/>
          <p:cNvGraphicFramePr>
            <a:graphicFrameLocks noChangeAspect="1"/>
          </p:cNvGraphicFramePr>
          <p:nvPr/>
        </p:nvGraphicFramePr>
        <p:xfrm>
          <a:off x="7528568" y="2055058"/>
          <a:ext cx="3043537" cy="1086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7" name="Equation" r:id="rId3" imgW="863225" imgH="418918" progId="Equation.3">
                  <p:embed/>
                </p:oleObj>
              </mc:Choice>
              <mc:Fallback>
                <p:oleObj name="Equation" r:id="rId3" imgW="863225" imgH="418918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28568" y="2055058"/>
                        <a:ext cx="3043537" cy="108643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5" name="Object 1"/>
          <p:cNvGraphicFramePr>
            <a:graphicFrameLocks noChangeAspect="1"/>
          </p:cNvGraphicFramePr>
          <p:nvPr/>
        </p:nvGraphicFramePr>
        <p:xfrm>
          <a:off x="8167277" y="6950547"/>
          <a:ext cx="2848081" cy="837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8" name="Equation" r:id="rId5" imgW="647419" imgH="253890" progId="Equation.3">
                  <p:embed/>
                </p:oleObj>
              </mc:Choice>
              <mc:Fallback>
                <p:oleObj name="Equation" r:id="rId5" imgW="647419" imgH="25389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7277" y="6950547"/>
                        <a:ext cx="2848081" cy="83716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67" name="Rectangle 3"/>
          <p:cNvSpPr>
            <a:spLocks noChangeArrowheads="1"/>
          </p:cNvSpPr>
          <p:nvPr/>
        </p:nvSpPr>
        <p:spPr bwMode="auto">
          <a:xfrm>
            <a:off x="670137" y="1130936"/>
            <a:ext cx="16418348" cy="11353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79497" tIns="89748" rIns="179497" bIns="89748" numCol="1" anchor="ctr" anchorCtr="0" compatLnSpc="1">
            <a:prstTxWarp prst="textNoShape">
              <a:avLst/>
            </a:prstTxWarp>
            <a:spAutoFit/>
          </a:bodyPr>
          <a:lstStyle/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100" b="1" dirty="0">
                <a:solidFill>
                  <a:srgbClr val="C00000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Relation between group velocity (v</a:t>
            </a:r>
            <a:r>
              <a:rPr lang="en-US" sz="3100" b="1" baseline="-25000" dirty="0">
                <a:solidFill>
                  <a:srgbClr val="C00000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g</a:t>
            </a:r>
            <a:r>
              <a:rPr lang="en-US" sz="3100" b="1" dirty="0">
                <a:solidFill>
                  <a:srgbClr val="C00000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), phase velocity (v</a:t>
            </a:r>
            <a:r>
              <a:rPr lang="en-US" sz="3100" b="1" baseline="-25000" dirty="0">
                <a:solidFill>
                  <a:srgbClr val="C00000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p</a:t>
            </a:r>
            <a:r>
              <a:rPr lang="en-US" sz="3100" b="1" dirty="0">
                <a:solidFill>
                  <a:srgbClr val="C00000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) and light velocity (c</a:t>
            </a:r>
            <a:r>
              <a:rPr lang="en-US" sz="3100" b="1" dirty="0" smtClean="0">
                <a:solidFill>
                  <a:srgbClr val="C00000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)</a:t>
            </a:r>
          </a:p>
          <a:p>
            <a:pPr lvl="0" fontAlgn="base">
              <a:spcBef>
                <a:spcPct val="0"/>
              </a:spcBef>
              <a:spcAft>
                <a:spcPct val="0"/>
              </a:spcAft>
            </a:pPr>
            <a:r>
              <a:rPr lang="en-US" sz="3100" b="1" dirty="0" smtClean="0">
                <a:solidFill>
                  <a:srgbClr val="C00000"/>
                </a:solidFill>
                <a:latin typeface="Cambria" pitchFamily="18" charset="0"/>
                <a:cs typeface="Arial" pitchFamily="34" charset="0"/>
              </a:rPr>
              <a:t>(relativistic case)</a:t>
            </a:r>
            <a:endParaRPr lang="en-US" sz="4700" dirty="0">
              <a:solidFill>
                <a:srgbClr val="C00000"/>
              </a:solidFill>
              <a:latin typeface="Cambria" pitchFamily="18" charset="0"/>
              <a:cs typeface="Arial" pitchFamily="34" charset="0"/>
            </a:endParaRPr>
          </a:p>
        </p:txBody>
      </p:sp>
      <p:sp>
        <p:nvSpPr>
          <p:cNvPr id="113669" name="Rectangle 5"/>
          <p:cNvSpPr>
            <a:spLocks noChangeArrowheads="1"/>
          </p:cNvSpPr>
          <p:nvPr/>
        </p:nvSpPr>
        <p:spPr bwMode="auto">
          <a:xfrm>
            <a:off x="837674" y="4398080"/>
            <a:ext cx="362564" cy="4582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79497" tIns="89748" rIns="179497" bIns="8974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graphicFrame>
        <p:nvGraphicFramePr>
          <p:cNvPr id="113670" name="Object 6"/>
          <p:cNvGraphicFramePr>
            <a:graphicFrameLocks noChangeAspect="1"/>
          </p:cNvGraphicFramePr>
          <p:nvPr/>
        </p:nvGraphicFramePr>
        <p:xfrm>
          <a:off x="7446806" y="3765974"/>
          <a:ext cx="3601985" cy="1340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09" name="Equation" r:id="rId7" imgW="977760" imgH="495000" progId="Equation.3">
                  <p:embed/>
                </p:oleObj>
              </mc:Choice>
              <mc:Fallback>
                <p:oleObj name="Equation" r:id="rId7" imgW="977760" imgH="4950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6806" y="3765974"/>
                        <a:ext cx="3601985" cy="13403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4355888" y="2387529"/>
            <a:ext cx="2665438" cy="658303"/>
          </a:xfrm>
          <a:prstGeom prst="rect">
            <a:avLst/>
          </a:prstGeom>
          <a:noFill/>
        </p:spPr>
        <p:txBody>
          <a:bodyPr wrap="none" lIns="179497" tIns="89748" rIns="179497" bIns="89748" rtlCol="0">
            <a:spAutoFit/>
          </a:bodyPr>
          <a:lstStyle/>
          <a:p>
            <a:r>
              <a:rPr lang="en-IN" sz="3100" dirty="0">
                <a:latin typeface="Cambria" pitchFamily="18" charset="0"/>
              </a:rPr>
              <a:t>we know that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4060" y="3534157"/>
            <a:ext cx="6105739" cy="658303"/>
          </a:xfrm>
          <a:prstGeom prst="rect">
            <a:avLst/>
          </a:prstGeom>
          <a:noFill/>
        </p:spPr>
        <p:txBody>
          <a:bodyPr wrap="none" lIns="179497" tIns="89748" rIns="179497" bIns="89748" rtlCol="0">
            <a:spAutoFit/>
          </a:bodyPr>
          <a:lstStyle/>
          <a:p>
            <a:r>
              <a:rPr lang="en-IN" sz="3100" dirty="0">
                <a:latin typeface="Cambria" pitchFamily="18" charset="0"/>
              </a:rPr>
              <a:t>On substituting for E and p we get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7671" y="8419183"/>
            <a:ext cx="18596293" cy="2089464"/>
          </a:xfrm>
          <a:prstGeom prst="rect">
            <a:avLst/>
          </a:prstGeom>
          <a:noFill/>
        </p:spPr>
        <p:txBody>
          <a:bodyPr wrap="square" lIns="179497" tIns="89748" rIns="179497" bIns="89748" rtlCol="0">
            <a:spAutoFit/>
          </a:bodyPr>
          <a:lstStyle/>
          <a:p>
            <a:r>
              <a:rPr lang="en-IN" sz="3100" dirty="0">
                <a:latin typeface="Cambria" pitchFamily="18" charset="0"/>
              </a:rPr>
              <a:t>Since v</a:t>
            </a:r>
            <a:r>
              <a:rPr lang="en-IN" sz="3100" baseline="-25000" dirty="0">
                <a:latin typeface="Cambria" pitchFamily="18" charset="0"/>
              </a:rPr>
              <a:t>g</a:t>
            </a:r>
            <a:r>
              <a:rPr lang="en-IN" sz="3100" dirty="0">
                <a:latin typeface="Cambria" pitchFamily="18" charset="0"/>
              </a:rPr>
              <a:t> = </a:t>
            </a:r>
            <a:r>
              <a:rPr lang="en-IN" sz="3100" dirty="0" err="1">
                <a:latin typeface="Cambria" pitchFamily="18" charset="0"/>
              </a:rPr>
              <a:t>v</a:t>
            </a:r>
            <a:r>
              <a:rPr lang="en-IN" sz="3100" baseline="-25000" dirty="0" err="1">
                <a:latin typeface="Cambria" pitchFamily="18" charset="0"/>
              </a:rPr>
              <a:t>particle</a:t>
            </a:r>
            <a:r>
              <a:rPr lang="en-IN" sz="3100" baseline="-25000" dirty="0">
                <a:latin typeface="Cambria" pitchFamily="18" charset="0"/>
              </a:rPr>
              <a:t> </a:t>
            </a:r>
            <a:r>
              <a:rPr lang="en-IN" sz="3100" dirty="0">
                <a:latin typeface="Cambria" pitchFamily="18" charset="0"/>
              </a:rPr>
              <a:t>and the velocity of material particle (v</a:t>
            </a:r>
            <a:r>
              <a:rPr lang="en-IN" sz="3100" baseline="-25000" dirty="0">
                <a:latin typeface="Cambria" pitchFamily="18" charset="0"/>
              </a:rPr>
              <a:t>p</a:t>
            </a:r>
            <a:r>
              <a:rPr lang="en-IN" sz="3100" dirty="0">
                <a:latin typeface="Cambria" pitchFamily="18" charset="0"/>
              </a:rPr>
              <a:t>) can never be greater than or even equal to velocity of light (c)</a:t>
            </a:r>
          </a:p>
          <a:p>
            <a:r>
              <a:rPr lang="en-IN" sz="3100" dirty="0">
                <a:latin typeface="Cambria" pitchFamily="18" charset="0"/>
              </a:rPr>
              <a:t>			</a:t>
            </a:r>
            <a:r>
              <a:rPr lang="en-IN" sz="3100" dirty="0" smtClean="0">
                <a:latin typeface="Cambria" pitchFamily="18" charset="0"/>
              </a:rPr>
              <a:t> </a:t>
            </a:r>
            <a:endParaRPr lang="en-IN" sz="3100" dirty="0">
              <a:latin typeface="Cambria" pitchFamily="18" charset="0"/>
            </a:endParaRPr>
          </a:p>
          <a:p>
            <a:r>
              <a:rPr lang="en-IN" sz="3100" dirty="0">
                <a:latin typeface="Cambria" pitchFamily="18" charset="0"/>
              </a:rPr>
              <a:t>			</a:t>
            </a:r>
            <a:r>
              <a:rPr lang="en-IN" sz="3100" dirty="0" smtClean="0">
                <a:latin typeface="Cambria" pitchFamily="18" charset="0"/>
              </a:rPr>
              <a:t>                                                       </a:t>
            </a:r>
            <a:r>
              <a:rPr lang="en-IN" sz="3100" b="1" dirty="0" err="1" smtClean="0">
                <a:latin typeface="Cambria" pitchFamily="18" charset="0"/>
              </a:rPr>
              <a:t>V</a:t>
            </a:r>
            <a:r>
              <a:rPr lang="en-IN" sz="3100" b="1" baseline="-25000" dirty="0" err="1" smtClean="0">
                <a:latin typeface="Cambria" pitchFamily="18" charset="0"/>
              </a:rPr>
              <a:t>phase</a:t>
            </a:r>
            <a:r>
              <a:rPr lang="en-IN" sz="3100" b="1" baseline="-25000" dirty="0" smtClean="0">
                <a:latin typeface="Cambria" pitchFamily="18" charset="0"/>
              </a:rPr>
              <a:t> </a:t>
            </a:r>
            <a:r>
              <a:rPr lang="en-IN" sz="3100" b="1" dirty="0">
                <a:latin typeface="Cambria" pitchFamily="18" charset="0"/>
              </a:rPr>
              <a:t>is always greater than c</a:t>
            </a:r>
            <a:r>
              <a:rPr lang="en-IN" sz="3100" dirty="0">
                <a:latin typeface="Cambria" pitchFamily="18" charset="0"/>
              </a:rPr>
              <a:t> </a:t>
            </a:r>
            <a:endParaRPr lang="en-IN" sz="3100" baseline="-25000" dirty="0">
              <a:latin typeface="Cambria" pitchFamily="18" charset="0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rot="5400000">
            <a:off x="9234287" y="3911914"/>
            <a:ext cx="471226" cy="471193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rot="5400000">
            <a:off x="8688121" y="4525267"/>
            <a:ext cx="471226" cy="471193"/>
          </a:xfrm>
          <a:prstGeom prst="line">
            <a:avLst/>
          </a:prstGeom>
          <a:ln w="38100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3674" name="Object 10"/>
          <p:cNvGraphicFramePr>
            <a:graphicFrameLocks noChangeAspect="1"/>
          </p:cNvGraphicFramePr>
          <p:nvPr/>
        </p:nvGraphicFramePr>
        <p:xfrm>
          <a:off x="8638470" y="5301255"/>
          <a:ext cx="2170975" cy="14768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0" name="Equation" r:id="rId9" imgW="545760" imgH="495000" progId="Equation.3">
                  <p:embed/>
                </p:oleObj>
              </mc:Choice>
              <mc:Fallback>
                <p:oleObj name="Equation" r:id="rId9" imgW="545760" imgH="495000" progId="Equation.3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8470" y="5301255"/>
                        <a:ext cx="2170975" cy="14768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5" name="Object 11"/>
          <p:cNvGraphicFramePr>
            <a:graphicFrameLocks noChangeAspect="1"/>
          </p:cNvGraphicFramePr>
          <p:nvPr/>
        </p:nvGraphicFramePr>
        <p:xfrm>
          <a:off x="11151502" y="3725275"/>
          <a:ext cx="2338498" cy="134036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11" name="Equation" r:id="rId11" imgW="634680" imgH="495000" progId="Equation.3">
                  <p:embed/>
                </p:oleObj>
              </mc:Choice>
              <mc:Fallback>
                <p:oleObj name="Equation" r:id="rId11" imgW="634680" imgH="4950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51502" y="3725275"/>
                        <a:ext cx="2338498" cy="134036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object 4">
            <a:extLst>
              <a:ext uri="{FF2B5EF4-FFF2-40B4-BE49-F238E27FC236}">
                <a16:creationId xmlns:a16="http://schemas.microsoft.com/office/drawing/2014/main" id="{CFAD4D33-44B1-4DA7-9060-36619AE0A977}"/>
              </a:ext>
            </a:extLst>
          </p:cNvPr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" name="object 5">
            <a:extLst>
              <a:ext uri="{FF2B5EF4-FFF2-40B4-BE49-F238E27FC236}">
                <a16:creationId xmlns:a16="http://schemas.microsoft.com/office/drawing/2014/main" id="{FF3B6451-9B2A-4A8F-9DA7-A3B112A3A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01625"/>
            <a:ext cx="708025" cy="709613"/>
          </a:xfrm>
          <a:prstGeom prst="rect">
            <a:avLst/>
          </a:prstGeom>
          <a:blipFill dpi="0" rotWithShape="1">
            <a:blip r:embed="rId1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" name="object 6">
            <a:extLst>
              <a:ext uri="{FF2B5EF4-FFF2-40B4-BE49-F238E27FC236}">
                <a16:creationId xmlns:a16="http://schemas.microsoft.com/office/drawing/2014/main" id="{7BE93FA9-B5E9-4228-9FA4-6F853F203AEF}"/>
              </a:ext>
            </a:extLst>
          </p:cNvPr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4 w 56514"/>
              <a:gd name="T3" fmla="*/ 2441 h 56515"/>
              <a:gd name="T4" fmla="*/ 9127 w 56514"/>
              <a:gd name="T5" fmla="*/ 9098 h 56515"/>
              <a:gd name="T6" fmla="*/ 2449 w 56514"/>
              <a:gd name="T7" fmla="*/ 18972 h 56515"/>
              <a:gd name="T8" fmla="*/ 0 w 56514"/>
              <a:gd name="T9" fmla="*/ 31065 h 56515"/>
              <a:gd name="T10" fmla="*/ 2449 w 56514"/>
              <a:gd name="T11" fmla="*/ 43169 h 56515"/>
              <a:gd name="T12" fmla="*/ 9127 w 56514"/>
              <a:gd name="T13" fmla="*/ 53062 h 56515"/>
              <a:gd name="T14" fmla="*/ 19024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1 w 56514"/>
              <a:gd name="T25" fmla="*/ 55599 h 56515"/>
              <a:gd name="T26" fmla="*/ 12286 w 56514"/>
              <a:gd name="T27" fmla="*/ 49885 h 56515"/>
              <a:gd name="T28" fmla="*/ 6583 w 56514"/>
              <a:gd name="T29" fmla="*/ 41419 h 56515"/>
              <a:gd name="T30" fmla="*/ 4492 w 56514"/>
              <a:gd name="T31" fmla="*/ 31065 h 56515"/>
              <a:gd name="T32" fmla="*/ 6583 w 56514"/>
              <a:gd name="T33" fmla="*/ 20702 h 56515"/>
              <a:gd name="T34" fmla="*/ 12286 w 56514"/>
              <a:gd name="T35" fmla="*/ 12221 h 56515"/>
              <a:gd name="T36" fmla="*/ 20751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5 w 56514"/>
              <a:gd name="T51" fmla="*/ 6491 h 56515"/>
              <a:gd name="T52" fmla="*/ 49969 w 56514"/>
              <a:gd name="T53" fmla="*/ 12221 h 56515"/>
              <a:gd name="T54" fmla="*/ 55672 w 56514"/>
              <a:gd name="T55" fmla="*/ 20702 h 56515"/>
              <a:gd name="T56" fmla="*/ 57764 w 56514"/>
              <a:gd name="T57" fmla="*/ 31065 h 56515"/>
              <a:gd name="T58" fmla="*/ 55672 w 56514"/>
              <a:gd name="T59" fmla="*/ 41419 h 56515"/>
              <a:gd name="T60" fmla="*/ 49969 w 56514"/>
              <a:gd name="T61" fmla="*/ 49885 h 56515"/>
              <a:gd name="T62" fmla="*/ 41505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335D9C77-E0CE-4467-ADE5-2E636BA7EBD7}"/>
              </a:ext>
            </a:extLst>
          </p:cNvPr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0" name="object 8">
            <a:extLst>
              <a:ext uri="{FF2B5EF4-FFF2-40B4-BE49-F238E27FC236}">
                <a16:creationId xmlns:a16="http://schemas.microsoft.com/office/drawing/2014/main" id="{1F8853F9-A1D9-434A-8CF5-01DD650B3EC5}"/>
              </a:ext>
            </a:extLst>
          </p:cNvPr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 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sp>
        <p:nvSpPr>
          <p:cNvPr id="21" name="Title 10">
            <a:extLst>
              <a:ext uri="{FF2B5EF4-FFF2-40B4-BE49-F238E27FC236}">
                <a16:creationId xmlns:a16="http://schemas.microsoft.com/office/drawing/2014/main" id="{E2643BA7-3751-45EA-B27B-90256F9ECE7A}"/>
              </a:ext>
            </a:extLst>
          </p:cNvPr>
          <p:cNvSpPr txBox="1">
            <a:spLocks/>
          </p:cNvSpPr>
          <p:nvPr/>
        </p:nvSpPr>
        <p:spPr>
          <a:xfrm>
            <a:off x="15552776" y="407987"/>
            <a:ext cx="3970299" cy="531779"/>
          </a:xfrm>
          <a:prstGeom prst="rect">
            <a:avLst/>
          </a:prstGeo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200" b="0" i="1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Playfair Display"/>
                <a:cs typeface="ＭＳ Ｐゴシック" charset="0"/>
              </a:rPr>
              <a:t>Go, change the world</a:t>
            </a:r>
            <a:endParaRPr kumimoji="0" lang="en-US" altLang="en-US" sz="3200" b="0" i="1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Playfair Display"/>
              <a:cs typeface="ＭＳ Ｐゴシック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object 4">
            <a:extLst>
              <a:ext uri="{FF2B5EF4-FFF2-40B4-BE49-F238E27FC236}">
                <a16:creationId xmlns:a16="http://schemas.microsoft.com/office/drawing/2014/main" id="{FAD42CBB-6459-4FD9-B9B6-AABB12AC6D50}"/>
              </a:ext>
            </a:extLst>
          </p:cNvPr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5" name="object 5">
            <a:extLst>
              <a:ext uri="{FF2B5EF4-FFF2-40B4-BE49-F238E27FC236}">
                <a16:creationId xmlns:a16="http://schemas.microsoft.com/office/drawing/2014/main" id="{BE821527-D587-402B-88DD-50BF1AD63F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01625"/>
            <a:ext cx="708025" cy="7096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8676" name="object 6">
            <a:extLst>
              <a:ext uri="{FF2B5EF4-FFF2-40B4-BE49-F238E27FC236}">
                <a16:creationId xmlns:a16="http://schemas.microsoft.com/office/drawing/2014/main" id="{55F3BE7E-D6D0-4EE0-92A2-C67473CD2C06}"/>
              </a:ext>
            </a:extLst>
          </p:cNvPr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4 w 56514"/>
              <a:gd name="T3" fmla="*/ 2441 h 56515"/>
              <a:gd name="T4" fmla="*/ 9127 w 56514"/>
              <a:gd name="T5" fmla="*/ 9098 h 56515"/>
              <a:gd name="T6" fmla="*/ 2449 w 56514"/>
              <a:gd name="T7" fmla="*/ 18972 h 56515"/>
              <a:gd name="T8" fmla="*/ 0 w 56514"/>
              <a:gd name="T9" fmla="*/ 31065 h 56515"/>
              <a:gd name="T10" fmla="*/ 2449 w 56514"/>
              <a:gd name="T11" fmla="*/ 43169 h 56515"/>
              <a:gd name="T12" fmla="*/ 9127 w 56514"/>
              <a:gd name="T13" fmla="*/ 53062 h 56515"/>
              <a:gd name="T14" fmla="*/ 19024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1 w 56514"/>
              <a:gd name="T25" fmla="*/ 55599 h 56515"/>
              <a:gd name="T26" fmla="*/ 12286 w 56514"/>
              <a:gd name="T27" fmla="*/ 49885 h 56515"/>
              <a:gd name="T28" fmla="*/ 6583 w 56514"/>
              <a:gd name="T29" fmla="*/ 41419 h 56515"/>
              <a:gd name="T30" fmla="*/ 4492 w 56514"/>
              <a:gd name="T31" fmla="*/ 31065 h 56515"/>
              <a:gd name="T32" fmla="*/ 6583 w 56514"/>
              <a:gd name="T33" fmla="*/ 20702 h 56515"/>
              <a:gd name="T34" fmla="*/ 12286 w 56514"/>
              <a:gd name="T35" fmla="*/ 12221 h 56515"/>
              <a:gd name="T36" fmla="*/ 20751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5 w 56514"/>
              <a:gd name="T51" fmla="*/ 6491 h 56515"/>
              <a:gd name="T52" fmla="*/ 49969 w 56514"/>
              <a:gd name="T53" fmla="*/ 12221 h 56515"/>
              <a:gd name="T54" fmla="*/ 55672 w 56514"/>
              <a:gd name="T55" fmla="*/ 20702 h 56515"/>
              <a:gd name="T56" fmla="*/ 57764 w 56514"/>
              <a:gd name="T57" fmla="*/ 31065 h 56515"/>
              <a:gd name="T58" fmla="*/ 55672 w 56514"/>
              <a:gd name="T59" fmla="*/ 41419 h 56515"/>
              <a:gd name="T60" fmla="*/ 49969 w 56514"/>
              <a:gd name="T61" fmla="*/ 49885 h 56515"/>
              <a:gd name="T62" fmla="*/ 41505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8677" name="object 7">
            <a:extLst>
              <a:ext uri="{FF2B5EF4-FFF2-40B4-BE49-F238E27FC236}">
                <a16:creationId xmlns:a16="http://schemas.microsoft.com/office/drawing/2014/main" id="{1858D429-80F2-4FAE-B8D6-6529AB13E713}"/>
              </a:ext>
            </a:extLst>
          </p:cNvPr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F8853F9-A1D9-434A-8CF5-01DD650B3EC5}"/>
              </a:ext>
            </a:extLst>
          </p:cNvPr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 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sp>
        <p:nvSpPr>
          <p:cNvPr id="28680" name="Title 10">
            <a:extLst>
              <a:ext uri="{FF2B5EF4-FFF2-40B4-BE49-F238E27FC236}">
                <a16:creationId xmlns:a16="http://schemas.microsoft.com/office/drawing/2014/main" id="{E372AC8B-18A3-45CC-A691-361C76A5B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250" y="407988"/>
            <a:ext cx="3679825" cy="461962"/>
          </a:xfrm>
        </p:spPr>
        <p:txBody>
          <a:bodyPr/>
          <a:lstStyle/>
          <a:p>
            <a:pPr algn="r" eaLnBrk="1" hangingPunct="1"/>
            <a:r>
              <a:rPr lang="en-US" altLang="en-US">
                <a:ea typeface="Playfair Display"/>
              </a:rPr>
              <a:t>Go, change the world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AAA0BE7-116A-41BF-9E55-4EBC39684007}"/>
              </a:ext>
            </a:extLst>
          </p:cNvPr>
          <p:cNvSpPr txBox="1"/>
          <p:nvPr/>
        </p:nvSpPr>
        <p:spPr>
          <a:xfrm>
            <a:off x="3476554" y="1654147"/>
            <a:ext cx="160592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Heisenberg’s Uncertainty Principle is one of the most celebrated results of quantum mechanics.  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E4BEA91-8FC4-45B2-BD35-FF380CBA6E56}"/>
              </a:ext>
            </a:extLst>
          </p:cNvPr>
          <p:cNvSpPr txBox="1"/>
          <p:nvPr/>
        </p:nvSpPr>
        <p:spPr>
          <a:xfrm>
            <a:off x="5787954" y="368263"/>
            <a:ext cx="7693120" cy="701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Heisenberg Uncertainty Principle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874A360-281B-40F0-BC70-445A5728428B}"/>
              </a:ext>
            </a:extLst>
          </p:cNvPr>
          <p:cNvSpPr txBox="1"/>
          <p:nvPr/>
        </p:nvSpPr>
        <p:spPr>
          <a:xfrm>
            <a:off x="3536944" y="3582973"/>
            <a:ext cx="1573060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“It is impossible to specify precisely and simultaneously certain pairs of physical quantities like position and momentum that describe the behavior of an atomic system”. 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96D23ED-3611-48BD-B70E-DA0355E47AA7}"/>
              </a:ext>
            </a:extLst>
          </p:cNvPr>
          <p:cNvSpPr/>
          <p:nvPr/>
        </p:nvSpPr>
        <p:spPr>
          <a:xfrm>
            <a:off x="298449" y="9880420"/>
            <a:ext cx="1923732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The uncertainty principle is inherent in the properties the </a:t>
            </a:r>
            <a:r>
              <a:rPr lang="en-IN" sz="3200" i="1" dirty="0">
                <a:latin typeface="Times New Roman" pitchFamily="18" charset="0"/>
                <a:cs typeface="Times New Roman" pitchFamily="18" charset="0"/>
              </a:rPr>
              <a:t>quantum systems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owing to their wave-particle duality </a:t>
            </a:r>
            <a:r>
              <a:rPr lang="en-IN" sz="3200" i="1" dirty="0" smtClean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3200" i="1" dirty="0">
                <a:latin typeface="Times New Roman" pitchFamily="18" charset="0"/>
                <a:cs typeface="Times New Roman" pitchFamily="18" charset="0"/>
              </a:rPr>
              <a:t>is not a inadequacy of current technology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. 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861024-ECA7-4578-AA7E-6A86A10BCBCB}"/>
              </a:ext>
            </a:extLst>
          </p:cNvPr>
          <p:cNvSpPr txBox="1"/>
          <p:nvPr/>
        </p:nvSpPr>
        <p:spPr>
          <a:xfrm>
            <a:off x="6837340" y="2654279"/>
            <a:ext cx="90474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rPr>
              <a:t>Heisenberg Uncertainty Principle states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269CB4EF-CE3B-4A26-A061-967373701EA3}"/>
              </a:ext>
            </a:extLst>
          </p:cNvPr>
          <p:cNvGrpSpPr/>
          <p:nvPr/>
        </p:nvGrpSpPr>
        <p:grpSpPr>
          <a:xfrm>
            <a:off x="7420542" y="7297750"/>
            <a:ext cx="3826626" cy="1685128"/>
            <a:chOff x="3390900" y="4883326"/>
            <a:chExt cx="2320469" cy="1021863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B3F08D85-03DA-47FF-BDA8-10F4D5534EB7}"/>
                </a:ext>
              </a:extLst>
            </p:cNvPr>
            <p:cNvSpPr/>
            <p:nvPr/>
          </p:nvSpPr>
          <p:spPr>
            <a:xfrm>
              <a:off x="3889762" y="4883326"/>
              <a:ext cx="1491961" cy="317281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ΔE </a:t>
              </a:r>
              <a:r>
                <a:rPr lang="en-US" sz="2800" b="1" dirty="0">
                  <a:latin typeface="Times New Roman" pitchFamily="18" charset="0"/>
                  <a:cs typeface="Times New Roman" pitchFamily="18" charset="0"/>
                  <a:sym typeface="Symbol"/>
                </a:rPr>
                <a:t> </a:t>
              </a:r>
              <a:r>
                <a:rPr lang="en-US" sz="2800" b="1" dirty="0" err="1">
                  <a:latin typeface="Times New Roman" pitchFamily="18" charset="0"/>
                  <a:cs typeface="Times New Roman" pitchFamily="18" charset="0"/>
                </a:rPr>
                <a:t>Δt</a:t>
              </a:r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 ≥ h/4π </a:t>
              </a:r>
              <a:endParaRPr lang="en-I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38FFB88-9F31-4B89-829F-3DA4FD1EA3E6}"/>
                </a:ext>
              </a:extLst>
            </p:cNvPr>
            <p:cNvSpPr/>
            <p:nvPr/>
          </p:nvSpPr>
          <p:spPr>
            <a:xfrm>
              <a:off x="3390900" y="5326618"/>
              <a:ext cx="2320469" cy="578571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ΔE uncertainty in Energy</a:t>
              </a:r>
            </a:p>
            <a:p>
              <a:r>
                <a:rPr lang="en-US" sz="2800" dirty="0" err="1">
                  <a:latin typeface="Times New Roman" pitchFamily="18" charset="0"/>
                  <a:cs typeface="Times New Roman" pitchFamily="18" charset="0"/>
                </a:rPr>
                <a:t>Δt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 uncertainty in time </a:t>
              </a:r>
              <a:endParaRPr lang="en-IN" sz="2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BC6846D-52A8-43B5-8D29-4DF9E3BE4058}"/>
              </a:ext>
            </a:extLst>
          </p:cNvPr>
          <p:cNvGrpSpPr/>
          <p:nvPr/>
        </p:nvGrpSpPr>
        <p:grpSpPr>
          <a:xfrm>
            <a:off x="1819605" y="7297751"/>
            <a:ext cx="4479111" cy="1700671"/>
            <a:chOff x="2987" y="4892951"/>
            <a:chExt cx="2716137" cy="1031288"/>
          </a:xfrm>
          <a:solidFill>
            <a:srgbClr val="FFC000"/>
          </a:solidFill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1767FD54-C7D7-4799-B671-5F15BD473984}"/>
                </a:ext>
              </a:extLst>
            </p:cNvPr>
            <p:cNvSpPr/>
            <p:nvPr/>
          </p:nvSpPr>
          <p:spPr>
            <a:xfrm>
              <a:off x="497437" y="4892951"/>
              <a:ext cx="1504597" cy="317281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Δp </a:t>
              </a:r>
              <a:r>
                <a:rPr lang="en-US" sz="2800" b="1" dirty="0">
                  <a:latin typeface="Times New Roman" pitchFamily="18" charset="0"/>
                  <a:cs typeface="Times New Roman" pitchFamily="18" charset="0"/>
                  <a:sym typeface="Symbol"/>
                </a:rPr>
                <a:t></a:t>
              </a:r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 Δx ≥ h/4π </a:t>
              </a:r>
              <a:endParaRPr lang="en-I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F55AF346-28A3-4467-B447-7853F6C7F793}"/>
                </a:ext>
              </a:extLst>
            </p:cNvPr>
            <p:cNvSpPr/>
            <p:nvPr/>
          </p:nvSpPr>
          <p:spPr>
            <a:xfrm>
              <a:off x="2987" y="5345668"/>
              <a:ext cx="2716137" cy="578571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Δp  uncertainty in momentum</a:t>
              </a:r>
            </a:p>
            <a:p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Δx  uncertainty in position </a:t>
              </a:r>
              <a:endParaRPr lang="en-IN" sz="2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B74B234-D750-47E6-AB34-829B6C1A08E1}"/>
              </a:ext>
            </a:extLst>
          </p:cNvPr>
          <p:cNvGrpSpPr/>
          <p:nvPr/>
        </p:nvGrpSpPr>
        <p:grpSpPr>
          <a:xfrm>
            <a:off x="12920196" y="7297749"/>
            <a:ext cx="5990166" cy="1712846"/>
            <a:chOff x="6115050" y="4892950"/>
            <a:chExt cx="3673009" cy="1038671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20EE5E2-29EB-4E43-AF45-78A834849814}"/>
                </a:ext>
              </a:extLst>
            </p:cNvPr>
            <p:cNvSpPr/>
            <p:nvPr/>
          </p:nvSpPr>
          <p:spPr>
            <a:xfrm>
              <a:off x="6705600" y="4892950"/>
              <a:ext cx="1568580" cy="317281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ΔJ </a:t>
              </a:r>
              <a:r>
                <a:rPr lang="en-US" sz="2800" b="1" dirty="0">
                  <a:latin typeface="Times New Roman" pitchFamily="18" charset="0"/>
                  <a:cs typeface="Times New Roman" pitchFamily="18" charset="0"/>
                  <a:sym typeface="Symbol"/>
                </a:rPr>
                <a:t></a:t>
              </a:r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 </a:t>
              </a:r>
              <a:r>
                <a:rPr lang="en-US" sz="2800" b="1" dirty="0" err="1">
                  <a:latin typeface="Times New Roman" pitchFamily="18" charset="0"/>
                  <a:cs typeface="Times New Roman" pitchFamily="18" charset="0"/>
                </a:rPr>
                <a:t>Δθ</a:t>
              </a:r>
              <a:r>
                <a:rPr lang="en-US" sz="2800" b="1" dirty="0">
                  <a:latin typeface="Times New Roman" pitchFamily="18" charset="0"/>
                  <a:cs typeface="Times New Roman" pitchFamily="18" charset="0"/>
                </a:rPr>
                <a:t> ≥ h/4π </a:t>
              </a:r>
              <a:endParaRPr lang="en-IN" sz="2800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49A54471-59C0-41B2-919E-EB7BCCA6DB99}"/>
                </a:ext>
              </a:extLst>
            </p:cNvPr>
            <p:cNvSpPr/>
            <p:nvPr/>
          </p:nvSpPr>
          <p:spPr>
            <a:xfrm>
              <a:off x="6115050" y="5353050"/>
              <a:ext cx="3673009" cy="578571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ΔJ uncertainty in angular momentum</a:t>
              </a:r>
            </a:p>
            <a:p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Δ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  <a:sym typeface="Symbol"/>
                </a:rPr>
                <a:t></a:t>
              </a:r>
              <a:r>
                <a:rPr lang="en-US" sz="2800" dirty="0">
                  <a:latin typeface="Times New Roman" pitchFamily="18" charset="0"/>
                  <a:cs typeface="Times New Roman" pitchFamily="18" charset="0"/>
                </a:rPr>
                <a:t>  uncertainty in Angular displacement</a:t>
              </a:r>
              <a:endParaRPr lang="en-IN" sz="28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4" name="Rectangle 73">
            <a:extLst>
              <a:ext uri="{FF2B5EF4-FFF2-40B4-BE49-F238E27FC236}">
                <a16:creationId xmlns:a16="http://schemas.microsoft.com/office/drawing/2014/main" id="{78748BAE-1513-41FC-B8A0-560CE3E4E27F}"/>
              </a:ext>
            </a:extLst>
          </p:cNvPr>
          <p:cNvSpPr/>
          <p:nvPr/>
        </p:nvSpPr>
        <p:spPr>
          <a:xfrm>
            <a:off x="3536943" y="5676866"/>
            <a:ext cx="1559499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“in any simultaneous measurement the product of the magnitudes of the uncertainties of the pairs of physical quantities is equal to or greater than h/4π “</a:t>
            </a:r>
            <a:endParaRPr lang="en-IN" sz="3200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5" name="Picture 1" descr="WernerHeisenberg.jpg">
            <a:extLst>
              <a:ext uri="{FF2B5EF4-FFF2-40B4-BE49-F238E27FC236}">
                <a16:creationId xmlns:a16="http://schemas.microsoft.com/office/drawing/2014/main" id="{5537E3B7-917E-474C-83C0-6D113DDCDB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173"/>
          <a:stretch>
            <a:fillRect/>
          </a:stretch>
        </p:blipFill>
        <p:spPr bwMode="auto">
          <a:xfrm>
            <a:off x="148714" y="1333501"/>
            <a:ext cx="3128397" cy="4235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60E18DE4-1DD4-4C80-804B-163721F72833}"/>
              </a:ext>
            </a:extLst>
          </p:cNvPr>
          <p:cNvSpPr txBox="1"/>
          <p:nvPr/>
        </p:nvSpPr>
        <p:spPr>
          <a:xfrm>
            <a:off x="68782" y="5755773"/>
            <a:ext cx="2729402" cy="803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309" b="1" dirty="0">
                <a:latin typeface="Times New Roman" pitchFamily="18" charset="0"/>
                <a:cs typeface="Times New Roman" pitchFamily="18" charset="0"/>
              </a:rPr>
              <a:t>Werner Heisenberg </a:t>
            </a:r>
          </a:p>
          <a:p>
            <a:r>
              <a:rPr lang="en-IN" sz="2309" b="1" dirty="0">
                <a:latin typeface="Times New Roman" pitchFamily="18" charset="0"/>
                <a:cs typeface="Times New Roman" pitchFamily="18" charset="0"/>
              </a:rPr>
              <a:t>Nobel Prize  (1932)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37FF0D5-B2A0-42CB-ABA7-90F3488756BE}"/>
              </a:ext>
            </a:extLst>
          </p:cNvPr>
          <p:cNvSpPr/>
          <p:nvPr/>
        </p:nvSpPr>
        <p:spPr>
          <a:xfrm>
            <a:off x="9062386" y="4806935"/>
            <a:ext cx="255025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 smtClean="0">
                <a:latin typeface="Times New Roman" pitchFamily="18" charset="0"/>
                <a:cs typeface="Times New Roman" pitchFamily="18" charset="0"/>
              </a:rPr>
              <a:t>Quantitatively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ADFD1BB-9C44-45F2-972D-C96AE4FBC5E1}"/>
              </a:ext>
            </a:extLst>
          </p:cNvPr>
          <p:cNvSpPr/>
          <p:nvPr/>
        </p:nvSpPr>
        <p:spPr>
          <a:xfrm>
            <a:off x="0" y="0"/>
            <a:ext cx="20110450" cy="1130935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29700" name="object 4">
            <a:extLst>
              <a:ext uri="{FF2B5EF4-FFF2-40B4-BE49-F238E27FC236}">
                <a16:creationId xmlns:a16="http://schemas.microsoft.com/office/drawing/2014/main" id="{0DCF8043-6AB7-463E-A90D-EFE3E78053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01625"/>
            <a:ext cx="709612" cy="7096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9701" name="object 5">
            <a:extLst>
              <a:ext uri="{FF2B5EF4-FFF2-40B4-BE49-F238E27FC236}">
                <a16:creationId xmlns:a16="http://schemas.microsoft.com/office/drawing/2014/main" id="{8313C010-070C-420D-9B8D-5464DAC6691A}"/>
              </a:ext>
            </a:extLst>
          </p:cNvPr>
          <p:cNvSpPr>
            <a:spLocks/>
          </p:cNvSpPr>
          <p:nvPr/>
        </p:nvSpPr>
        <p:spPr bwMode="auto">
          <a:xfrm>
            <a:off x="2987675" y="722313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8 w 56514"/>
              <a:gd name="T3" fmla="*/ 2441 h 56515"/>
              <a:gd name="T4" fmla="*/ 9131 w 56514"/>
              <a:gd name="T5" fmla="*/ 9098 h 56515"/>
              <a:gd name="T6" fmla="*/ 2452 w 56514"/>
              <a:gd name="T7" fmla="*/ 18972 h 56515"/>
              <a:gd name="T8" fmla="*/ 0 w 56514"/>
              <a:gd name="T9" fmla="*/ 31065 h 56515"/>
              <a:gd name="T10" fmla="*/ 2452 w 56514"/>
              <a:gd name="T11" fmla="*/ 43169 h 56515"/>
              <a:gd name="T12" fmla="*/ 9131 w 56514"/>
              <a:gd name="T13" fmla="*/ 53062 h 56515"/>
              <a:gd name="T14" fmla="*/ 19028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6 w 56514"/>
              <a:gd name="T25" fmla="*/ 55599 h 56515"/>
              <a:gd name="T26" fmla="*/ 12290 w 56514"/>
              <a:gd name="T27" fmla="*/ 49885 h 56515"/>
              <a:gd name="T28" fmla="*/ 6585 w 56514"/>
              <a:gd name="T29" fmla="*/ 41419 h 56515"/>
              <a:gd name="T30" fmla="*/ 4492 w 56514"/>
              <a:gd name="T31" fmla="*/ 31065 h 56515"/>
              <a:gd name="T32" fmla="*/ 6585 w 56514"/>
              <a:gd name="T33" fmla="*/ 20702 h 56515"/>
              <a:gd name="T34" fmla="*/ 12290 w 56514"/>
              <a:gd name="T35" fmla="*/ 12221 h 56515"/>
              <a:gd name="T36" fmla="*/ 20756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7 w 56514"/>
              <a:gd name="T51" fmla="*/ 6491 h 56515"/>
              <a:gd name="T52" fmla="*/ 49976 w 56514"/>
              <a:gd name="T53" fmla="*/ 12221 h 56515"/>
              <a:gd name="T54" fmla="*/ 55683 w 56514"/>
              <a:gd name="T55" fmla="*/ 20702 h 56515"/>
              <a:gd name="T56" fmla="*/ 57776 w 56514"/>
              <a:gd name="T57" fmla="*/ 31065 h 56515"/>
              <a:gd name="T58" fmla="*/ 55683 w 56514"/>
              <a:gd name="T59" fmla="*/ 41419 h 56515"/>
              <a:gd name="T60" fmla="*/ 49976 w 56514"/>
              <a:gd name="T61" fmla="*/ 49885 h 56515"/>
              <a:gd name="T62" fmla="*/ 41507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2" name="object 6">
            <a:extLst>
              <a:ext uri="{FF2B5EF4-FFF2-40B4-BE49-F238E27FC236}">
                <a16:creationId xmlns:a16="http://schemas.microsoft.com/office/drawing/2014/main" id="{B73721F8-3218-49D9-BBFC-1C395353DC7A}"/>
              </a:ext>
            </a:extLst>
          </p:cNvPr>
          <p:cNvSpPr>
            <a:spLocks/>
          </p:cNvSpPr>
          <p:nvPr/>
        </p:nvSpPr>
        <p:spPr bwMode="auto">
          <a:xfrm>
            <a:off x="3003550" y="735013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0AC5E02-5B50-49EB-AFA7-D805DF499D8F}"/>
              </a:ext>
            </a:extLst>
          </p:cNvPr>
          <p:cNvSpPr txBox="1"/>
          <p:nvPr/>
        </p:nvSpPr>
        <p:spPr>
          <a:xfrm>
            <a:off x="1822450" y="4508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 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sp>
        <p:nvSpPr>
          <p:cNvPr id="29705" name="object 10">
            <a:extLst>
              <a:ext uri="{FF2B5EF4-FFF2-40B4-BE49-F238E27FC236}">
                <a16:creationId xmlns:a16="http://schemas.microsoft.com/office/drawing/2014/main" id="{07BCE659-1EBA-4C41-848E-ACCADFDA1D74}"/>
              </a:ext>
            </a:extLst>
          </p:cNvPr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9706" name="Title 10">
            <a:extLst>
              <a:ext uri="{FF2B5EF4-FFF2-40B4-BE49-F238E27FC236}">
                <a16:creationId xmlns:a16="http://schemas.microsoft.com/office/drawing/2014/main" id="{0D6A39AF-FEA5-4D5D-A168-77C915777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250" y="407988"/>
            <a:ext cx="3679825" cy="461962"/>
          </a:xfrm>
        </p:spPr>
        <p:txBody>
          <a:bodyPr/>
          <a:lstStyle/>
          <a:p>
            <a:pPr algn="r" eaLnBrk="1" hangingPunct="1"/>
            <a:r>
              <a:rPr lang="en-US" altLang="en-US">
                <a:ea typeface="Playfair Display"/>
              </a:rPr>
              <a:t>Go, change the world</a:t>
            </a:r>
          </a:p>
        </p:txBody>
      </p:sp>
      <p:pic>
        <p:nvPicPr>
          <p:cNvPr id="13" name="Picture 12" descr="main-qimg-7d1d07240daa0d435b5701fa30bd4c68.png">
            <a:extLst>
              <a:ext uri="{FF2B5EF4-FFF2-40B4-BE49-F238E27FC236}">
                <a16:creationId xmlns:a16="http://schemas.microsoft.com/office/drawing/2014/main" id="{5C057A5F-606D-46B3-AAB7-2647E48AE8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1455" t="35739" b="42268"/>
          <a:stretch>
            <a:fillRect/>
          </a:stretch>
        </p:blipFill>
        <p:spPr>
          <a:xfrm>
            <a:off x="10177710" y="3164891"/>
            <a:ext cx="1114545" cy="807754"/>
          </a:xfrm>
          <a:prstGeom prst="rect">
            <a:avLst/>
          </a:prstGeom>
        </p:spPr>
      </p:pic>
      <p:pic>
        <p:nvPicPr>
          <p:cNvPr id="15" name="Picture 14" descr="main-qimg-7d1d07240daa0d435b5701fa30bd4c68.png">
            <a:extLst>
              <a:ext uri="{FF2B5EF4-FFF2-40B4-BE49-F238E27FC236}">
                <a16:creationId xmlns:a16="http://schemas.microsoft.com/office/drawing/2014/main" id="{760A47C3-8347-4AA5-88D4-29B2ABF324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1455" t="35739" b="42268"/>
          <a:stretch>
            <a:fillRect/>
          </a:stretch>
        </p:blipFill>
        <p:spPr>
          <a:xfrm>
            <a:off x="3047902" y="3151147"/>
            <a:ext cx="1114545" cy="807754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505A18B4-7737-49A9-8128-52AEA8FF60DD}"/>
              </a:ext>
            </a:extLst>
          </p:cNvPr>
          <p:cNvSpPr/>
          <p:nvPr/>
        </p:nvSpPr>
        <p:spPr>
          <a:xfrm>
            <a:off x="6260414" y="2141454"/>
            <a:ext cx="349661" cy="40387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C7D6D4D-B5A6-4C90-B5D8-C3150045B541}"/>
              </a:ext>
            </a:extLst>
          </p:cNvPr>
          <p:cNvGrpSpPr/>
          <p:nvPr/>
        </p:nvGrpSpPr>
        <p:grpSpPr>
          <a:xfrm>
            <a:off x="2638143" y="4059865"/>
            <a:ext cx="2573288" cy="639649"/>
            <a:chOff x="423862" y="3505200"/>
            <a:chExt cx="2243138" cy="482734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59931B5-2258-4AD7-B77A-981237D6EB09}"/>
                </a:ext>
              </a:extLst>
            </p:cNvPr>
            <p:cNvCxnSpPr/>
            <p:nvPr/>
          </p:nvCxnSpPr>
          <p:spPr>
            <a:xfrm>
              <a:off x="914400" y="3810000"/>
              <a:ext cx="1752600" cy="1588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FB47B968-7750-4669-93D7-6AD999FEE373}"/>
                </a:ext>
              </a:extLst>
            </p:cNvPr>
            <p:cNvSpPr/>
            <p:nvPr/>
          </p:nvSpPr>
          <p:spPr>
            <a:xfrm>
              <a:off x="1600200" y="3505200"/>
              <a:ext cx="304800" cy="3048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A8F78CA-32D7-446D-8631-9287AA7487EC}"/>
                </a:ext>
              </a:extLst>
            </p:cNvPr>
            <p:cNvSpPr txBox="1"/>
            <p:nvPr/>
          </p:nvSpPr>
          <p:spPr>
            <a:xfrm>
              <a:off x="423862" y="3593068"/>
              <a:ext cx="485157" cy="394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  <a:r>
                <a:rPr lang="en-IN" sz="2800" b="1" baseline="-25000" dirty="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30F348-71AF-4710-A55B-1B06D4DBDB3B}"/>
              </a:ext>
            </a:extLst>
          </p:cNvPr>
          <p:cNvGrpSpPr/>
          <p:nvPr/>
        </p:nvGrpSpPr>
        <p:grpSpPr>
          <a:xfrm>
            <a:off x="4900014" y="2242418"/>
            <a:ext cx="2584213" cy="523219"/>
            <a:chOff x="414338" y="2133600"/>
            <a:chExt cx="2252662" cy="394866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A0AADD1-9B39-482B-A0A8-19D644170B64}"/>
                </a:ext>
              </a:extLst>
            </p:cNvPr>
            <p:cNvCxnSpPr/>
            <p:nvPr/>
          </p:nvCxnSpPr>
          <p:spPr>
            <a:xfrm>
              <a:off x="914400" y="2362200"/>
              <a:ext cx="1752600" cy="1588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AE1E00B-24B9-43EE-9A6D-AF64402CA988}"/>
                </a:ext>
              </a:extLst>
            </p:cNvPr>
            <p:cNvSpPr txBox="1"/>
            <p:nvPr/>
          </p:nvSpPr>
          <p:spPr>
            <a:xfrm>
              <a:off x="414338" y="2133600"/>
              <a:ext cx="485157" cy="394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  <a:r>
                <a:rPr lang="en-IN" sz="2800" b="1" baseline="-250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</p:grpSp>
      <p:sp>
        <p:nvSpPr>
          <p:cNvPr id="24" name="Oval 23">
            <a:extLst>
              <a:ext uri="{FF2B5EF4-FFF2-40B4-BE49-F238E27FC236}">
                <a16:creationId xmlns:a16="http://schemas.microsoft.com/office/drawing/2014/main" id="{DD5A82F8-6033-4B80-A8F7-B0011E1F7083}"/>
              </a:ext>
            </a:extLst>
          </p:cNvPr>
          <p:cNvSpPr/>
          <p:nvPr/>
        </p:nvSpPr>
        <p:spPr>
          <a:xfrm>
            <a:off x="8708041" y="4059871"/>
            <a:ext cx="349661" cy="40387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4FDEFAF-2425-49AA-A12B-14EFBD32C19F}"/>
              </a:ext>
            </a:extLst>
          </p:cNvPr>
          <p:cNvGrpSpPr/>
          <p:nvPr/>
        </p:nvGrpSpPr>
        <p:grpSpPr>
          <a:xfrm>
            <a:off x="7413203" y="4176292"/>
            <a:ext cx="2518652" cy="523219"/>
            <a:chOff x="5424487" y="3593068"/>
            <a:chExt cx="2195513" cy="394866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87680DD-1731-4CD2-B588-0751CA5727B5}"/>
                </a:ext>
              </a:extLst>
            </p:cNvPr>
            <p:cNvCxnSpPr/>
            <p:nvPr/>
          </p:nvCxnSpPr>
          <p:spPr>
            <a:xfrm>
              <a:off x="5867400" y="3810000"/>
              <a:ext cx="1752600" cy="1588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C2E36F-5D2C-4DFB-9F3E-20E891A70841}"/>
                </a:ext>
              </a:extLst>
            </p:cNvPr>
            <p:cNvSpPr txBox="1"/>
            <p:nvPr/>
          </p:nvSpPr>
          <p:spPr>
            <a:xfrm>
              <a:off x="5424487" y="3593068"/>
              <a:ext cx="485157" cy="394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  <a:r>
                <a:rPr lang="en-IN" sz="2800" b="1" baseline="-25000" dirty="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C0032D2-55D1-4905-84D7-47315FA1996F}"/>
              </a:ext>
            </a:extLst>
          </p:cNvPr>
          <p:cNvGrpSpPr/>
          <p:nvPr/>
        </p:nvGrpSpPr>
        <p:grpSpPr>
          <a:xfrm>
            <a:off x="7413203" y="2242418"/>
            <a:ext cx="2518652" cy="523219"/>
            <a:chOff x="471487" y="2133600"/>
            <a:chExt cx="2195513" cy="394866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8645F82-081B-4375-B7D8-AB685B4A9E2C}"/>
                </a:ext>
              </a:extLst>
            </p:cNvPr>
            <p:cNvCxnSpPr/>
            <p:nvPr/>
          </p:nvCxnSpPr>
          <p:spPr>
            <a:xfrm>
              <a:off x="914400" y="2362200"/>
              <a:ext cx="1752600" cy="1588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FFDE17F-EE22-497B-AE52-DCFE713B8319}"/>
                </a:ext>
              </a:extLst>
            </p:cNvPr>
            <p:cNvSpPr txBox="1"/>
            <p:nvPr/>
          </p:nvSpPr>
          <p:spPr>
            <a:xfrm>
              <a:off x="471487" y="2133600"/>
              <a:ext cx="485157" cy="394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  <a:r>
                <a:rPr lang="en-IN" sz="2800" b="1" baseline="-250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FB64EC9-DCE5-47CB-B308-1A2DE24B080F}"/>
              </a:ext>
            </a:extLst>
          </p:cNvPr>
          <p:cNvSpPr txBox="1"/>
          <p:nvPr/>
        </p:nvSpPr>
        <p:spPr>
          <a:xfrm>
            <a:off x="3375709" y="4654642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Absorption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8409009-D165-4A2D-8D59-DAF2F2FA4A0E}"/>
              </a:ext>
            </a:extLst>
          </p:cNvPr>
          <p:cNvSpPr txBox="1"/>
          <p:nvPr/>
        </p:nvSpPr>
        <p:spPr>
          <a:xfrm>
            <a:off x="8187132" y="4654642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Emission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91FA1A0-0EB5-4CCE-B8C3-2DAE015C8657}"/>
              </a:ext>
            </a:extLst>
          </p:cNvPr>
          <p:cNvSpPr txBox="1"/>
          <p:nvPr/>
        </p:nvSpPr>
        <p:spPr>
          <a:xfrm>
            <a:off x="5653970" y="4649733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Excitation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ADDC32-52FD-414F-82E9-209AA68B154E}"/>
              </a:ext>
            </a:extLst>
          </p:cNvPr>
          <p:cNvSpPr txBox="1"/>
          <p:nvPr/>
        </p:nvSpPr>
        <p:spPr>
          <a:xfrm>
            <a:off x="11182986" y="3360545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cap="small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= E</a:t>
            </a:r>
            <a:r>
              <a:rPr lang="en-US" sz="2800" b="1" cap="small" baseline="-25000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800" b="1" cap="small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-E</a:t>
            </a:r>
            <a:r>
              <a:rPr lang="en-US" sz="2800" b="1" cap="small" baseline="-25000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297FB5-D522-4032-B394-A98CB34D55A9}"/>
              </a:ext>
            </a:extLst>
          </p:cNvPr>
          <p:cNvSpPr/>
          <p:nvPr/>
        </p:nvSpPr>
        <p:spPr>
          <a:xfrm>
            <a:off x="2763802" y="1513156"/>
            <a:ext cx="1369687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2. Broadening of spectral lines -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Absorption and emission of radiation</a:t>
            </a:r>
            <a:r>
              <a:rPr lang="en-US" sz="3200" b="1" cap="small" dirty="0">
                <a:latin typeface="Times New Roman" pitchFamily="18" charset="0"/>
                <a:cs typeface="Times New Roman" pitchFamily="18" charset="0"/>
              </a:rPr>
              <a:t>                             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8B05526-E4A6-46A4-AB6F-D8347CD4EC2F}"/>
              </a:ext>
            </a:extLst>
          </p:cNvPr>
          <p:cNvSpPr txBox="1"/>
          <p:nvPr/>
        </p:nvSpPr>
        <p:spPr>
          <a:xfrm>
            <a:off x="4146057" y="3398047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cap="small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= E</a:t>
            </a:r>
            <a:r>
              <a:rPr lang="en-US" sz="2800" b="1" cap="small" baseline="-25000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800" b="1" cap="small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-E</a:t>
            </a:r>
            <a:r>
              <a:rPr lang="en-US" sz="2800" b="1" cap="small" baseline="-25000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 </a:t>
            </a:r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53558C3C-9424-4736-875A-E8CC20526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484" y="1462003"/>
            <a:ext cx="304592" cy="4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20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37102B9D-5D30-42DD-A5CA-24DA6CACE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484" y="1462003"/>
            <a:ext cx="304592" cy="4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20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39" name="Rectangle 8">
            <a:extLst>
              <a:ext uri="{FF2B5EF4-FFF2-40B4-BE49-F238E27FC236}">
                <a16:creationId xmlns:a16="http://schemas.microsoft.com/office/drawing/2014/main" id="{826831BB-398F-42F9-8FCA-41F3F23F87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484" y="1462003"/>
            <a:ext cx="304592" cy="4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20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0" name="Rectangle 9">
            <a:extLst>
              <a:ext uri="{FF2B5EF4-FFF2-40B4-BE49-F238E27FC236}">
                <a16:creationId xmlns:a16="http://schemas.microsoft.com/office/drawing/2014/main" id="{64A720E6-33B3-4AC6-B9DA-3036CFFFE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484" y="2121715"/>
            <a:ext cx="304592" cy="4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20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1" name="Rectangle 11">
            <a:extLst>
              <a:ext uri="{FF2B5EF4-FFF2-40B4-BE49-F238E27FC236}">
                <a16:creationId xmlns:a16="http://schemas.microsoft.com/office/drawing/2014/main" id="{E9D88B4B-8888-4C82-93DB-C91AC16B9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484" y="1462003"/>
            <a:ext cx="304592" cy="4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20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2" name="Rectangle 15">
            <a:extLst>
              <a:ext uri="{FF2B5EF4-FFF2-40B4-BE49-F238E27FC236}">
                <a16:creationId xmlns:a16="http://schemas.microsoft.com/office/drawing/2014/main" id="{D45A4F88-61C6-4D2C-987B-E4FBFA51B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484" y="1387475"/>
            <a:ext cx="4873085" cy="456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pPr defTabSz="1507937" eaLnBrk="1" hangingPunct="1"/>
            <a:r>
              <a:rPr lang="en-US" sz="2000">
                <a:latin typeface="Helvetica" panose="020B0604020202020204" pitchFamily="34" charset="0"/>
                <a:ea typeface="Times New Roman" pitchFamily="18" charset="0"/>
                <a:cs typeface="Helvetica" panose="020B0604020202020204" pitchFamily="34" charset="0"/>
              </a:rPr>
              <a:t>			</a:t>
            </a:r>
            <a:endParaRPr lang="en-US" sz="32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3" name="Rectangle 16">
            <a:extLst>
              <a:ext uri="{FF2B5EF4-FFF2-40B4-BE49-F238E27FC236}">
                <a16:creationId xmlns:a16="http://schemas.microsoft.com/office/drawing/2014/main" id="{749B04E5-FAA9-4FCE-B6EE-458884A1F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484" y="2247374"/>
            <a:ext cx="304592" cy="4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20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4" name="Rectangle 18">
            <a:extLst>
              <a:ext uri="{FF2B5EF4-FFF2-40B4-BE49-F238E27FC236}">
                <a16:creationId xmlns:a16="http://schemas.microsoft.com/office/drawing/2014/main" id="{6E714926-AD82-4792-95F7-A93B57855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484" y="4309057"/>
            <a:ext cx="1827380" cy="456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pPr defTabSz="1507937" eaLnBrk="1" hangingPunct="1"/>
            <a:r>
              <a:rPr lang="en-US" sz="2000">
                <a:latin typeface="Helvetica" panose="020B0604020202020204" pitchFamily="34" charset="0"/>
                <a:ea typeface="Times New Roman" pitchFamily="18" charset="0"/>
                <a:cs typeface="Helvetica" panose="020B0604020202020204" pitchFamily="34" charset="0"/>
              </a:rPr>
              <a:t>	</a:t>
            </a:r>
            <a:endParaRPr lang="en-US" sz="32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5" name="Rectangle 22">
            <a:extLst>
              <a:ext uri="{FF2B5EF4-FFF2-40B4-BE49-F238E27FC236}">
                <a16:creationId xmlns:a16="http://schemas.microsoft.com/office/drawing/2014/main" id="{6FF40BAA-D1C5-4D1D-812D-57DD0176E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484" y="1387475"/>
            <a:ext cx="4873085" cy="456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pPr defTabSz="1507937" eaLnBrk="1" hangingPunct="1"/>
            <a:r>
              <a:rPr lang="en-US" sz="2000">
                <a:latin typeface="Helvetica" panose="020B0604020202020204" pitchFamily="34" charset="0"/>
                <a:ea typeface="Times New Roman" pitchFamily="18" charset="0"/>
                <a:cs typeface="Helvetica" panose="020B0604020202020204" pitchFamily="34" charset="0"/>
              </a:rPr>
              <a:t>			</a:t>
            </a:r>
            <a:endParaRPr lang="en-US" sz="32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6" name="Rectangle 23">
            <a:extLst>
              <a:ext uri="{FF2B5EF4-FFF2-40B4-BE49-F238E27FC236}">
                <a16:creationId xmlns:a16="http://schemas.microsoft.com/office/drawing/2014/main" id="{C3D1EC50-D9F3-4B9F-969E-0E70682E6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484" y="2247374"/>
            <a:ext cx="304592" cy="4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20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7" name="Rectangle 25">
            <a:extLst>
              <a:ext uri="{FF2B5EF4-FFF2-40B4-BE49-F238E27FC236}">
                <a16:creationId xmlns:a16="http://schemas.microsoft.com/office/drawing/2014/main" id="{69EFF1A2-B9F6-41C6-BE66-C260094B3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484" y="4309057"/>
            <a:ext cx="1827380" cy="456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pPr defTabSz="1507937" eaLnBrk="1" hangingPunct="1"/>
            <a:r>
              <a:rPr lang="en-US" sz="2000">
                <a:latin typeface="Helvetica" panose="020B0604020202020204" pitchFamily="34" charset="0"/>
                <a:ea typeface="Times New Roman" pitchFamily="18" charset="0"/>
                <a:cs typeface="Helvetica" panose="020B0604020202020204" pitchFamily="34" charset="0"/>
              </a:rPr>
              <a:t>	</a:t>
            </a:r>
            <a:endParaRPr lang="en-US" sz="32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8" name="Rectangle 27">
            <a:extLst>
              <a:ext uri="{FF2B5EF4-FFF2-40B4-BE49-F238E27FC236}">
                <a16:creationId xmlns:a16="http://schemas.microsoft.com/office/drawing/2014/main" id="{9F949544-1602-4C03-AEBE-98A60A4CB3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484" y="1462003"/>
            <a:ext cx="304592" cy="4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20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9" name="Rectangle 28">
            <a:extLst>
              <a:ext uri="{FF2B5EF4-FFF2-40B4-BE49-F238E27FC236}">
                <a16:creationId xmlns:a16="http://schemas.microsoft.com/office/drawing/2014/main" id="{73604BE2-6BA4-4259-982C-75B355E93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484" y="2200252"/>
            <a:ext cx="304592" cy="4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20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pic>
        <p:nvPicPr>
          <p:cNvPr id="50" name="Picture 49" descr="main-qimg-7d1d07240daa0d435b5701fa30bd4c68.png">
            <a:extLst>
              <a:ext uri="{FF2B5EF4-FFF2-40B4-BE49-F238E27FC236}">
                <a16:creationId xmlns:a16="http://schemas.microsoft.com/office/drawing/2014/main" id="{6EA3A1F2-8007-40F0-B3D7-99A50D57C73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1455" t="35739" b="42268"/>
          <a:stretch>
            <a:fillRect/>
          </a:stretch>
        </p:blipFill>
        <p:spPr>
          <a:xfrm>
            <a:off x="10429029" y="8940316"/>
            <a:ext cx="1114545" cy="807754"/>
          </a:xfrm>
          <a:prstGeom prst="rect">
            <a:avLst/>
          </a:prstGeom>
        </p:spPr>
      </p:pic>
      <p:pic>
        <p:nvPicPr>
          <p:cNvPr id="51" name="Picture 50" descr="main-qimg-7d1d07240daa0d435b5701fa30bd4c68.png">
            <a:extLst>
              <a:ext uri="{FF2B5EF4-FFF2-40B4-BE49-F238E27FC236}">
                <a16:creationId xmlns:a16="http://schemas.microsoft.com/office/drawing/2014/main" id="{2B0EB12E-3215-484F-BEA2-B49BA7115F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1455" t="35739" b="42268"/>
          <a:stretch>
            <a:fillRect/>
          </a:stretch>
        </p:blipFill>
        <p:spPr>
          <a:xfrm>
            <a:off x="3299221" y="8926572"/>
            <a:ext cx="1114545" cy="807754"/>
          </a:xfrm>
          <a:prstGeom prst="rect">
            <a:avLst/>
          </a:prstGeom>
        </p:spPr>
      </p:pic>
      <p:sp>
        <p:nvSpPr>
          <p:cNvPr id="52" name="Oval 51">
            <a:extLst>
              <a:ext uri="{FF2B5EF4-FFF2-40B4-BE49-F238E27FC236}">
                <a16:creationId xmlns:a16="http://schemas.microsoft.com/office/drawing/2014/main" id="{CF16235A-CA22-4999-BB53-1D8529CCC0BA}"/>
              </a:ext>
            </a:extLst>
          </p:cNvPr>
          <p:cNvSpPr/>
          <p:nvPr/>
        </p:nvSpPr>
        <p:spPr>
          <a:xfrm>
            <a:off x="6511733" y="7517912"/>
            <a:ext cx="349661" cy="40387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3A26878E-2C50-4571-AD6D-800FEC1E384A}"/>
              </a:ext>
            </a:extLst>
          </p:cNvPr>
          <p:cNvGrpSpPr/>
          <p:nvPr/>
        </p:nvGrpSpPr>
        <p:grpSpPr>
          <a:xfrm>
            <a:off x="2889462" y="9835290"/>
            <a:ext cx="2573288" cy="639649"/>
            <a:chOff x="423862" y="3505200"/>
            <a:chExt cx="2243138" cy="482734"/>
          </a:xfrm>
        </p:grpSpPr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7C6011B0-9D26-4208-BDCD-8066CCF5F869}"/>
                </a:ext>
              </a:extLst>
            </p:cNvPr>
            <p:cNvCxnSpPr/>
            <p:nvPr/>
          </p:nvCxnSpPr>
          <p:spPr>
            <a:xfrm>
              <a:off x="914400" y="3810000"/>
              <a:ext cx="1752600" cy="1588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34615FA-6025-42F7-B5D8-3D333B9ADE8D}"/>
                </a:ext>
              </a:extLst>
            </p:cNvPr>
            <p:cNvSpPr/>
            <p:nvPr/>
          </p:nvSpPr>
          <p:spPr>
            <a:xfrm>
              <a:off x="1600200" y="3505200"/>
              <a:ext cx="304800" cy="304800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cene3d>
              <a:camera prst="orthographicFront">
                <a:rot lat="0" lon="0" rev="0"/>
              </a:camera>
              <a:lightRig rig="balanced" dir="t">
                <a:rot lat="0" lon="0" rev="8700000"/>
              </a:lightRig>
            </a:scene3d>
            <a:sp3d>
              <a:bevelT w="190500" h="381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79E89726-3792-4B1E-8EC2-7E1D87A2FCF8}"/>
                </a:ext>
              </a:extLst>
            </p:cNvPr>
            <p:cNvSpPr txBox="1"/>
            <p:nvPr/>
          </p:nvSpPr>
          <p:spPr>
            <a:xfrm>
              <a:off x="423862" y="3593068"/>
              <a:ext cx="485157" cy="394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  <a:r>
                <a:rPr lang="en-IN" sz="2800" b="1" baseline="-25000" dirty="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</p:grpSp>
      <p:sp>
        <p:nvSpPr>
          <p:cNvPr id="57" name="Oval 56">
            <a:extLst>
              <a:ext uri="{FF2B5EF4-FFF2-40B4-BE49-F238E27FC236}">
                <a16:creationId xmlns:a16="http://schemas.microsoft.com/office/drawing/2014/main" id="{5D078933-7D86-49D6-9174-87FE2007EAAD}"/>
              </a:ext>
            </a:extLst>
          </p:cNvPr>
          <p:cNvSpPr/>
          <p:nvPr/>
        </p:nvSpPr>
        <p:spPr>
          <a:xfrm>
            <a:off x="9451071" y="9835296"/>
            <a:ext cx="349661" cy="403876"/>
          </a:xfrm>
          <a:prstGeom prst="ellipse">
            <a:avLst/>
          </a:prstGeom>
          <a:solidFill>
            <a:srgbClr val="00B050"/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6FEF21B-791D-44EA-9CF5-54B31BA41395}"/>
              </a:ext>
            </a:extLst>
          </p:cNvPr>
          <p:cNvGrpSpPr/>
          <p:nvPr/>
        </p:nvGrpSpPr>
        <p:grpSpPr>
          <a:xfrm>
            <a:off x="8161696" y="9951717"/>
            <a:ext cx="2518652" cy="523219"/>
            <a:chOff x="5424487" y="3593068"/>
            <a:chExt cx="2195513" cy="394866"/>
          </a:xfrm>
        </p:grpSpPr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8F113A37-1EE3-4BA6-BFB3-0ED8DF7CD106}"/>
                </a:ext>
              </a:extLst>
            </p:cNvPr>
            <p:cNvCxnSpPr/>
            <p:nvPr/>
          </p:nvCxnSpPr>
          <p:spPr>
            <a:xfrm>
              <a:off x="5867400" y="3810000"/>
              <a:ext cx="1752600" cy="1588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6F67229-D0BF-43C0-9F86-35C703BAAC26}"/>
                </a:ext>
              </a:extLst>
            </p:cNvPr>
            <p:cNvSpPr txBox="1"/>
            <p:nvPr/>
          </p:nvSpPr>
          <p:spPr>
            <a:xfrm>
              <a:off x="5424487" y="3593068"/>
              <a:ext cx="485157" cy="3948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  <a:r>
                <a:rPr lang="en-IN" sz="2800" b="1" baseline="-25000" dirty="0">
                  <a:latin typeface="Helvetica" panose="020B0604020202020204" pitchFamily="34" charset="0"/>
                  <a:cs typeface="Helvetica" panose="020B0604020202020204" pitchFamily="34" charset="0"/>
                </a:rPr>
                <a:t>1</a:t>
              </a:r>
            </a:p>
          </p:txBody>
        </p:sp>
      </p:grpSp>
      <p:sp>
        <p:nvSpPr>
          <p:cNvPr id="61" name="TextBox 60">
            <a:extLst>
              <a:ext uri="{FF2B5EF4-FFF2-40B4-BE49-F238E27FC236}">
                <a16:creationId xmlns:a16="http://schemas.microsoft.com/office/drawing/2014/main" id="{457CBA26-A326-45DF-B74F-3D73A5E6277C}"/>
              </a:ext>
            </a:extLst>
          </p:cNvPr>
          <p:cNvSpPr txBox="1"/>
          <p:nvPr/>
        </p:nvSpPr>
        <p:spPr>
          <a:xfrm>
            <a:off x="3627028" y="10430068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Absorption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56B8108-4CDF-4CDD-90AB-CB184DBE5460}"/>
              </a:ext>
            </a:extLst>
          </p:cNvPr>
          <p:cNvSpPr txBox="1"/>
          <p:nvPr/>
        </p:nvSpPr>
        <p:spPr>
          <a:xfrm>
            <a:off x="8969302" y="10430068"/>
            <a:ext cx="1435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Emission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B50FC26-3C65-4EA6-A11A-3E9EE6919A55}"/>
              </a:ext>
            </a:extLst>
          </p:cNvPr>
          <p:cNvSpPr txBox="1"/>
          <p:nvPr/>
        </p:nvSpPr>
        <p:spPr>
          <a:xfrm>
            <a:off x="5905289" y="10425158"/>
            <a:ext cx="15199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dirty="0">
                <a:latin typeface="Helvetica" panose="020B0604020202020204" pitchFamily="34" charset="0"/>
                <a:cs typeface="Helvetica" panose="020B0604020202020204" pitchFamily="34" charset="0"/>
              </a:rPr>
              <a:t>Excitation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B337D56-BBE7-490D-9FEB-16F0A3231F13}"/>
              </a:ext>
            </a:extLst>
          </p:cNvPr>
          <p:cNvSpPr txBox="1"/>
          <p:nvPr/>
        </p:nvSpPr>
        <p:spPr>
          <a:xfrm>
            <a:off x="11434305" y="9135971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cap="small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= E</a:t>
            </a:r>
            <a:r>
              <a:rPr lang="en-US" sz="2800" b="1" cap="small" baseline="-25000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800" b="1" cap="small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-E</a:t>
            </a:r>
            <a:r>
              <a:rPr lang="en-US" sz="2800" b="1" cap="small" baseline="-25000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25BBB51-89CB-45A4-8884-29220FAF38D6}"/>
              </a:ext>
            </a:extLst>
          </p:cNvPr>
          <p:cNvSpPr txBox="1"/>
          <p:nvPr/>
        </p:nvSpPr>
        <p:spPr>
          <a:xfrm>
            <a:off x="4397376" y="9173472"/>
            <a:ext cx="14237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cap="small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= E</a:t>
            </a:r>
            <a:r>
              <a:rPr lang="en-US" sz="2800" b="1" cap="small" baseline="-25000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2</a:t>
            </a:r>
            <a:r>
              <a:rPr lang="en-US" sz="2800" b="1" cap="small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-E</a:t>
            </a:r>
            <a:r>
              <a:rPr lang="en-US" sz="2800" b="1" cap="small" baseline="-25000" dirty="0">
                <a:solidFill>
                  <a:srgbClr val="C0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1 </a:t>
            </a:r>
          </a:p>
        </p:txBody>
      </p:sp>
      <p:sp>
        <p:nvSpPr>
          <p:cNvPr id="66" name="Rectangle 18">
            <a:extLst>
              <a:ext uri="{FF2B5EF4-FFF2-40B4-BE49-F238E27FC236}">
                <a16:creationId xmlns:a16="http://schemas.microsoft.com/office/drawing/2014/main" id="{6E0AAD90-428E-4847-B36D-DB24707072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03" y="10084482"/>
            <a:ext cx="1827380" cy="456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pPr defTabSz="1507937" eaLnBrk="1" hangingPunct="1"/>
            <a:r>
              <a:rPr lang="en-US" sz="2000">
                <a:latin typeface="Helvetica" panose="020B0604020202020204" pitchFamily="34" charset="0"/>
                <a:ea typeface="Times New Roman" pitchFamily="18" charset="0"/>
                <a:cs typeface="Helvetica" panose="020B0604020202020204" pitchFamily="34" charset="0"/>
              </a:rPr>
              <a:t>	</a:t>
            </a:r>
            <a:endParaRPr lang="en-US" sz="32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67" name="Rectangle 25">
            <a:extLst>
              <a:ext uri="{FF2B5EF4-FFF2-40B4-BE49-F238E27FC236}">
                <a16:creationId xmlns:a16="http://schemas.microsoft.com/office/drawing/2014/main" id="{D22623CB-1E2E-47B6-8723-16D7857745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03" y="10084482"/>
            <a:ext cx="1827380" cy="456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pPr defTabSz="1507937" eaLnBrk="1" hangingPunct="1"/>
            <a:r>
              <a:rPr lang="en-US" sz="2000">
                <a:latin typeface="Helvetica" panose="020B0604020202020204" pitchFamily="34" charset="0"/>
                <a:ea typeface="Times New Roman" pitchFamily="18" charset="0"/>
                <a:cs typeface="Helvetica" panose="020B0604020202020204" pitchFamily="34" charset="0"/>
              </a:rPr>
              <a:t>	</a:t>
            </a:r>
            <a:endParaRPr lang="en-US" sz="32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4AD347CA-C641-4A5F-911B-BB4899499FF3}"/>
              </a:ext>
            </a:extLst>
          </p:cNvPr>
          <p:cNvGrpSpPr/>
          <p:nvPr/>
        </p:nvGrpSpPr>
        <p:grpSpPr>
          <a:xfrm>
            <a:off x="7909174" y="7866125"/>
            <a:ext cx="2645514" cy="523220"/>
            <a:chOff x="3272558" y="3928646"/>
            <a:chExt cx="1604242" cy="317281"/>
          </a:xfrm>
        </p:grpSpPr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4337472A-E1C9-4B75-A6D0-7BC666DE163D}"/>
                </a:ext>
              </a:extLst>
            </p:cNvPr>
            <p:cNvCxnSpPr/>
            <p:nvPr/>
          </p:nvCxnSpPr>
          <p:spPr>
            <a:xfrm>
              <a:off x="3647760" y="4204335"/>
              <a:ext cx="1219200" cy="1276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C1E559A1-6C40-4E6F-AD84-80B6D1CA35FE}"/>
                </a:ext>
              </a:extLst>
            </p:cNvPr>
            <p:cNvSpPr txBox="1"/>
            <p:nvPr/>
          </p:nvSpPr>
          <p:spPr>
            <a:xfrm>
              <a:off x="3272558" y="3928646"/>
              <a:ext cx="337500" cy="317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  <a:r>
                <a:rPr lang="en-IN" sz="2800" b="1" baseline="-250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EDF1AF85-1F1B-42F8-880B-5B79B35D0C52}"/>
                </a:ext>
              </a:extLst>
            </p:cNvPr>
            <p:cNvCxnSpPr/>
            <p:nvPr/>
          </p:nvCxnSpPr>
          <p:spPr>
            <a:xfrm>
              <a:off x="3644447" y="4050888"/>
              <a:ext cx="1219200" cy="1276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0AEF3B89-9D08-4C75-A20C-C1D9790F54CE}"/>
                </a:ext>
              </a:extLst>
            </p:cNvPr>
            <p:cNvCxnSpPr/>
            <p:nvPr/>
          </p:nvCxnSpPr>
          <p:spPr>
            <a:xfrm>
              <a:off x="3657600" y="3978207"/>
              <a:ext cx="1219200" cy="1276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267A8B5-80C6-4050-B6B6-BDC5B92C95C9}"/>
                </a:ext>
              </a:extLst>
            </p:cNvPr>
            <p:cNvCxnSpPr/>
            <p:nvPr/>
          </p:nvCxnSpPr>
          <p:spPr>
            <a:xfrm>
              <a:off x="3644447" y="4129548"/>
              <a:ext cx="1219200" cy="1276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438D73A3-F13D-4282-8059-C96C375943AF}"/>
              </a:ext>
            </a:extLst>
          </p:cNvPr>
          <p:cNvGrpSpPr/>
          <p:nvPr/>
        </p:nvGrpSpPr>
        <p:grpSpPr>
          <a:xfrm>
            <a:off x="5025672" y="7796132"/>
            <a:ext cx="2687489" cy="556332"/>
            <a:chOff x="1524000" y="3886200"/>
            <a:chExt cx="1629696" cy="337360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9F6EA42-3EE2-40B0-B34A-B3EB83B721E9}"/>
                </a:ext>
              </a:extLst>
            </p:cNvPr>
            <p:cNvCxnSpPr/>
            <p:nvPr/>
          </p:nvCxnSpPr>
          <p:spPr>
            <a:xfrm>
              <a:off x="1930861" y="4222284"/>
              <a:ext cx="1219200" cy="1276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7B3CFDCC-D0CE-4885-8412-96332F030CFE}"/>
                </a:ext>
              </a:extLst>
            </p:cNvPr>
            <p:cNvSpPr txBox="1"/>
            <p:nvPr/>
          </p:nvSpPr>
          <p:spPr>
            <a:xfrm>
              <a:off x="1524000" y="3886200"/>
              <a:ext cx="337500" cy="3172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b="1" dirty="0">
                  <a:latin typeface="Helvetica" panose="020B0604020202020204" pitchFamily="34" charset="0"/>
                  <a:cs typeface="Helvetica" panose="020B0604020202020204" pitchFamily="34" charset="0"/>
                </a:rPr>
                <a:t>E</a:t>
              </a:r>
              <a:r>
                <a:rPr lang="en-IN" sz="2800" b="1" baseline="-25000" dirty="0">
                  <a:latin typeface="Helvetica" panose="020B0604020202020204" pitchFamily="34" charset="0"/>
                  <a:cs typeface="Helvetica" panose="020B0604020202020204" pitchFamily="34" charset="0"/>
                </a:rPr>
                <a:t>2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6D5BF11-387F-4985-BD87-D9F0E79DC4D7}"/>
                </a:ext>
              </a:extLst>
            </p:cNvPr>
            <p:cNvCxnSpPr/>
            <p:nvPr/>
          </p:nvCxnSpPr>
          <p:spPr>
            <a:xfrm>
              <a:off x="1919748" y="3977148"/>
              <a:ext cx="1219200" cy="1276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3E983B0-714B-4409-99F1-B93E2BEFEF9F}"/>
                </a:ext>
              </a:extLst>
            </p:cNvPr>
            <p:cNvCxnSpPr/>
            <p:nvPr/>
          </p:nvCxnSpPr>
          <p:spPr>
            <a:xfrm>
              <a:off x="1932901" y="4050876"/>
              <a:ext cx="1219200" cy="1276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C6E08349-34CC-478B-BDDF-EF2D5AA64A7C}"/>
                </a:ext>
              </a:extLst>
            </p:cNvPr>
            <p:cNvCxnSpPr/>
            <p:nvPr/>
          </p:nvCxnSpPr>
          <p:spPr>
            <a:xfrm>
              <a:off x="1934496" y="4129548"/>
              <a:ext cx="1219200" cy="1276"/>
            </a:xfrm>
            <a:prstGeom prst="line">
              <a:avLst/>
            </a:prstGeom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DB83418C-9918-4DB3-87BC-C37536FBFDD0}"/>
              </a:ext>
            </a:extLst>
          </p:cNvPr>
          <p:cNvGrpSpPr/>
          <p:nvPr/>
        </p:nvGrpSpPr>
        <p:grpSpPr>
          <a:xfrm>
            <a:off x="13444855" y="2015794"/>
            <a:ext cx="3392805" cy="3560798"/>
            <a:chOff x="6629400" y="381000"/>
            <a:chExt cx="2057400" cy="2159271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AA4B3414-9E26-4ADD-BCC9-ED41B7DD856D}"/>
                </a:ext>
              </a:extLst>
            </p:cNvPr>
            <p:cNvGrpSpPr/>
            <p:nvPr/>
          </p:nvGrpSpPr>
          <p:grpSpPr>
            <a:xfrm>
              <a:off x="6629400" y="381000"/>
              <a:ext cx="2057400" cy="2159271"/>
              <a:chOff x="4876800" y="4267199"/>
              <a:chExt cx="2057400" cy="2159271"/>
            </a:xfrm>
          </p:grpSpPr>
          <p:pic>
            <p:nvPicPr>
              <p:cNvPr id="84" name="Picture 83" descr="line_broadening-469x249.jpg">
                <a:extLst>
                  <a:ext uri="{FF2B5EF4-FFF2-40B4-BE49-F238E27FC236}">
                    <a16:creationId xmlns:a16="http://schemas.microsoft.com/office/drawing/2014/main" id="{7D53AE02-693E-43AE-AA5B-522DADE7A7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4444" t="20928" r="57778"/>
              <a:stretch>
                <a:fillRect/>
              </a:stretch>
            </p:blipFill>
            <p:spPr>
              <a:xfrm>
                <a:off x="4876800" y="4267199"/>
                <a:ext cx="1828800" cy="2159271"/>
              </a:xfrm>
              <a:prstGeom prst="rect">
                <a:avLst/>
              </a:prstGeom>
            </p:spPr>
          </p:pic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7CB6D693-7AD8-4DB8-8DCF-E89D5CEB3C5D}"/>
                  </a:ext>
                </a:extLst>
              </p:cNvPr>
              <p:cNvSpPr/>
              <p:nvPr/>
            </p:nvSpPr>
            <p:spPr>
              <a:xfrm>
                <a:off x="6248400" y="4648200"/>
                <a:ext cx="685800" cy="5334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2800" dirty="0">
                    <a:solidFill>
                      <a:schemeClr val="tx1"/>
                    </a:solidFill>
                    <a:latin typeface="Helvetica" panose="020B0604020202020204" pitchFamily="34" charset="0"/>
                    <a:cs typeface="Helvetica" panose="020B0604020202020204" pitchFamily="34" charset="0"/>
                    <a:sym typeface="Symbol"/>
                  </a:rPr>
                  <a:t>=0</a:t>
                </a:r>
                <a:endParaRPr lang="en-IN" sz="2800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61C0AA2F-DF59-4267-B673-3875596291E0}"/>
                </a:ext>
              </a:extLst>
            </p:cNvPr>
            <p:cNvCxnSpPr/>
            <p:nvPr/>
          </p:nvCxnSpPr>
          <p:spPr>
            <a:xfrm>
              <a:off x="7162800" y="1143000"/>
              <a:ext cx="2286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800D31D2-C044-43F5-A745-9D6ED6EA2C39}"/>
                </a:ext>
              </a:extLst>
            </p:cNvPr>
            <p:cNvCxnSpPr/>
            <p:nvPr/>
          </p:nvCxnSpPr>
          <p:spPr>
            <a:xfrm rot="10800000">
              <a:off x="7543800" y="1143000"/>
              <a:ext cx="2286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77D54663-91EF-47D8-B6C9-BEAF34A3DAFD}"/>
              </a:ext>
            </a:extLst>
          </p:cNvPr>
          <p:cNvGrpSpPr/>
          <p:nvPr/>
        </p:nvGrpSpPr>
        <p:grpSpPr>
          <a:xfrm>
            <a:off x="13444855" y="7419149"/>
            <a:ext cx="3392805" cy="2890167"/>
            <a:chOff x="6629400" y="3657600"/>
            <a:chExt cx="2057400" cy="1752600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D7BA68B2-AB51-447F-A47B-FB15AB0AB25F}"/>
                </a:ext>
              </a:extLst>
            </p:cNvPr>
            <p:cNvGrpSpPr/>
            <p:nvPr/>
          </p:nvGrpSpPr>
          <p:grpSpPr>
            <a:xfrm>
              <a:off x="6629400" y="3657600"/>
              <a:ext cx="1676400" cy="1752600"/>
              <a:chOff x="6553200" y="3657600"/>
              <a:chExt cx="1676400" cy="1752600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75E17B59-623E-474B-8FAA-BE6CD2D05A35}"/>
                  </a:ext>
                </a:extLst>
              </p:cNvPr>
              <p:cNvGrpSpPr/>
              <p:nvPr/>
            </p:nvGrpSpPr>
            <p:grpSpPr>
              <a:xfrm>
                <a:off x="6629400" y="3657600"/>
                <a:ext cx="1600200" cy="1752600"/>
                <a:chOff x="7848600" y="1447800"/>
                <a:chExt cx="1143000" cy="1439514"/>
              </a:xfrm>
            </p:grpSpPr>
            <p:pic>
              <p:nvPicPr>
                <p:cNvPr id="93" name="Picture 92" descr="line_broadening-469x249.jpg">
                  <a:extLst>
                    <a:ext uri="{FF2B5EF4-FFF2-40B4-BE49-F238E27FC236}">
                      <a16:creationId xmlns:a16="http://schemas.microsoft.com/office/drawing/2014/main" id="{9189373D-8657-4B43-820E-05B40E4A49C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l="62222" t="20928" r="4444"/>
                <a:stretch>
                  <a:fillRect/>
                </a:stretch>
              </p:blipFill>
              <p:spPr>
                <a:xfrm>
                  <a:off x="7848600" y="1447800"/>
                  <a:ext cx="1143000" cy="1439514"/>
                </a:xfrm>
                <a:prstGeom prst="rect">
                  <a:avLst/>
                </a:prstGeom>
              </p:spPr>
            </p:pic>
            <p:sp>
              <p:nvSpPr>
                <p:cNvPr id="94" name="TextBox 93">
                  <a:extLst>
                    <a:ext uri="{FF2B5EF4-FFF2-40B4-BE49-F238E27FC236}">
                      <a16:creationId xmlns:a16="http://schemas.microsoft.com/office/drawing/2014/main" id="{09CFD68E-3113-421E-A9C1-21C1FD7ED98D}"/>
                    </a:ext>
                  </a:extLst>
                </p:cNvPr>
                <p:cNvSpPr txBox="1"/>
                <p:nvPr/>
              </p:nvSpPr>
              <p:spPr>
                <a:xfrm>
                  <a:off x="8267406" y="1992727"/>
                  <a:ext cx="234823" cy="22994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400" b="1" dirty="0">
                      <a:latin typeface="Helvetica" panose="020B0604020202020204" pitchFamily="34" charset="0"/>
                      <a:cs typeface="Helvetica" panose="020B0604020202020204" pitchFamily="34" charset="0"/>
                      <a:sym typeface="Symbol"/>
                    </a:rPr>
                    <a:t></a:t>
                  </a:r>
                  <a:endParaRPr lang="en-IN" sz="2400" b="1" dirty="0">
                    <a:latin typeface="Helvetica" panose="020B0604020202020204" pitchFamily="34" charset="0"/>
                    <a:cs typeface="Helvetica" panose="020B0604020202020204" pitchFamily="34" charset="0"/>
                  </a:endParaRPr>
                </a:p>
              </p:txBody>
            </p:sp>
            <p:cxnSp>
              <p:nvCxnSpPr>
                <p:cNvPr id="95" name="Straight Connector 94">
                  <a:extLst>
                    <a:ext uri="{FF2B5EF4-FFF2-40B4-BE49-F238E27FC236}">
                      <a16:creationId xmlns:a16="http://schemas.microsoft.com/office/drawing/2014/main" id="{EE649E46-9896-4694-8806-5F3DB7E99550}"/>
                    </a:ext>
                  </a:extLst>
                </p:cNvPr>
                <p:cNvCxnSpPr/>
                <p:nvPr/>
              </p:nvCxnSpPr>
              <p:spPr>
                <a:xfrm>
                  <a:off x="8280400" y="2198851"/>
                  <a:ext cx="252000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53A70E78-9FC2-4F83-9339-E76DC561AA57}"/>
                  </a:ext>
                </a:extLst>
              </p:cNvPr>
              <p:cNvSpPr/>
              <p:nvPr/>
            </p:nvSpPr>
            <p:spPr>
              <a:xfrm>
                <a:off x="6553200" y="4038600"/>
                <a:ext cx="30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2000"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A5E2CD13-E4AE-4FAB-B771-2D404A39F81E}"/>
                </a:ext>
              </a:extLst>
            </p:cNvPr>
            <p:cNvCxnSpPr/>
            <p:nvPr/>
          </p:nvCxnSpPr>
          <p:spPr>
            <a:xfrm>
              <a:off x="7010400" y="4398820"/>
              <a:ext cx="2286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7E69BCC9-07B4-4DC9-830E-124572DDB05B}"/>
                </a:ext>
              </a:extLst>
            </p:cNvPr>
            <p:cNvCxnSpPr/>
            <p:nvPr/>
          </p:nvCxnSpPr>
          <p:spPr>
            <a:xfrm rot="10800000">
              <a:off x="7696200" y="4419600"/>
              <a:ext cx="2286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6715DB0-F5DF-4F04-88A0-345B8B510EFC}"/>
                </a:ext>
              </a:extLst>
            </p:cNvPr>
            <p:cNvSpPr/>
            <p:nvPr/>
          </p:nvSpPr>
          <p:spPr>
            <a:xfrm>
              <a:off x="7620000" y="3733800"/>
              <a:ext cx="1066800" cy="5334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400" b="1" dirty="0">
                  <a:solidFill>
                    <a:schemeClr val="tx1"/>
                  </a:solidFill>
                  <a:latin typeface="Helvetica" panose="020B0604020202020204" pitchFamily="34" charset="0"/>
                  <a:cs typeface="Helvetica" panose="020B0604020202020204" pitchFamily="34" charset="0"/>
                  <a:sym typeface="Symbol"/>
                </a:rPr>
                <a:t>=FWHM</a:t>
              </a:r>
              <a:endParaRPr lang="en-IN" sz="2400" b="1" dirty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1A7F905F-0926-4FBF-86A0-2FBBFD4F10DE}"/>
              </a:ext>
            </a:extLst>
          </p:cNvPr>
          <p:cNvCxnSpPr/>
          <p:nvPr/>
        </p:nvCxnSpPr>
        <p:spPr>
          <a:xfrm>
            <a:off x="5779629" y="10229353"/>
            <a:ext cx="2010551" cy="210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8EDD7442-128A-4CCA-8AC5-F772A6FB5A37}"/>
              </a:ext>
            </a:extLst>
          </p:cNvPr>
          <p:cNvCxnSpPr/>
          <p:nvPr/>
        </p:nvCxnSpPr>
        <p:spPr>
          <a:xfrm>
            <a:off x="5425499" y="4504030"/>
            <a:ext cx="2010551" cy="2104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object 4">
            <a:extLst>
              <a:ext uri="{FF2B5EF4-FFF2-40B4-BE49-F238E27FC236}">
                <a16:creationId xmlns:a16="http://schemas.microsoft.com/office/drawing/2014/main" id="{2DAD7763-34BF-4E47-A949-9557C2CC460D}"/>
              </a:ext>
            </a:extLst>
          </p:cNvPr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24" name="object 5">
            <a:extLst>
              <a:ext uri="{FF2B5EF4-FFF2-40B4-BE49-F238E27FC236}">
                <a16:creationId xmlns:a16="http://schemas.microsoft.com/office/drawing/2014/main" id="{E7252E0A-462A-45B0-BD9F-98A357BA76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01625"/>
            <a:ext cx="708025" cy="709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0725" name="object 6">
            <a:extLst>
              <a:ext uri="{FF2B5EF4-FFF2-40B4-BE49-F238E27FC236}">
                <a16:creationId xmlns:a16="http://schemas.microsoft.com/office/drawing/2014/main" id="{7CE57B20-0C4B-4105-B0E2-2BAFBD396015}"/>
              </a:ext>
            </a:extLst>
          </p:cNvPr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4 w 56514"/>
              <a:gd name="T3" fmla="*/ 2441 h 56515"/>
              <a:gd name="T4" fmla="*/ 9127 w 56514"/>
              <a:gd name="T5" fmla="*/ 9098 h 56515"/>
              <a:gd name="T6" fmla="*/ 2449 w 56514"/>
              <a:gd name="T7" fmla="*/ 18972 h 56515"/>
              <a:gd name="T8" fmla="*/ 0 w 56514"/>
              <a:gd name="T9" fmla="*/ 31065 h 56515"/>
              <a:gd name="T10" fmla="*/ 2449 w 56514"/>
              <a:gd name="T11" fmla="*/ 43169 h 56515"/>
              <a:gd name="T12" fmla="*/ 9127 w 56514"/>
              <a:gd name="T13" fmla="*/ 53062 h 56515"/>
              <a:gd name="T14" fmla="*/ 19024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1 w 56514"/>
              <a:gd name="T25" fmla="*/ 55599 h 56515"/>
              <a:gd name="T26" fmla="*/ 12286 w 56514"/>
              <a:gd name="T27" fmla="*/ 49885 h 56515"/>
              <a:gd name="T28" fmla="*/ 6583 w 56514"/>
              <a:gd name="T29" fmla="*/ 41419 h 56515"/>
              <a:gd name="T30" fmla="*/ 4492 w 56514"/>
              <a:gd name="T31" fmla="*/ 31065 h 56515"/>
              <a:gd name="T32" fmla="*/ 6583 w 56514"/>
              <a:gd name="T33" fmla="*/ 20702 h 56515"/>
              <a:gd name="T34" fmla="*/ 12286 w 56514"/>
              <a:gd name="T35" fmla="*/ 12221 h 56515"/>
              <a:gd name="T36" fmla="*/ 20751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5 w 56514"/>
              <a:gd name="T51" fmla="*/ 6491 h 56515"/>
              <a:gd name="T52" fmla="*/ 49969 w 56514"/>
              <a:gd name="T53" fmla="*/ 12221 h 56515"/>
              <a:gd name="T54" fmla="*/ 55672 w 56514"/>
              <a:gd name="T55" fmla="*/ 20702 h 56515"/>
              <a:gd name="T56" fmla="*/ 57764 w 56514"/>
              <a:gd name="T57" fmla="*/ 31065 h 56515"/>
              <a:gd name="T58" fmla="*/ 55672 w 56514"/>
              <a:gd name="T59" fmla="*/ 41419 h 56515"/>
              <a:gd name="T60" fmla="*/ 49969 w 56514"/>
              <a:gd name="T61" fmla="*/ 49885 h 56515"/>
              <a:gd name="T62" fmla="*/ 41505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0726" name="object 7">
            <a:extLst>
              <a:ext uri="{FF2B5EF4-FFF2-40B4-BE49-F238E27FC236}">
                <a16:creationId xmlns:a16="http://schemas.microsoft.com/office/drawing/2014/main" id="{536AE358-CCA6-44FE-827B-FC0D07EEF617}"/>
              </a:ext>
            </a:extLst>
          </p:cNvPr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F8853F9-A1D9-434A-8CF5-01DD650B3EC5}"/>
              </a:ext>
            </a:extLst>
          </p:cNvPr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 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sp>
        <p:nvSpPr>
          <p:cNvPr id="30729" name="Title 10">
            <a:extLst>
              <a:ext uri="{FF2B5EF4-FFF2-40B4-BE49-F238E27FC236}">
                <a16:creationId xmlns:a16="http://schemas.microsoft.com/office/drawing/2014/main" id="{6C437631-99E9-46CF-A48C-48650B74D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250" y="407988"/>
            <a:ext cx="3679825" cy="461962"/>
          </a:xfrm>
        </p:spPr>
        <p:txBody>
          <a:bodyPr/>
          <a:lstStyle/>
          <a:p>
            <a:pPr algn="r" eaLnBrk="1" hangingPunct="1"/>
            <a:r>
              <a:rPr lang="en-US" altLang="en-US">
                <a:ea typeface="Playfair Display"/>
              </a:rPr>
              <a:t>Go, change the world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1E2A112-9415-4AD4-AE17-48930DEE49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060" y="1654147"/>
            <a:ext cx="7683727" cy="682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125620" rIns="150791" bIns="62810" numCol="1" anchor="ctr" anchorCtr="0" compatLnSpc="1">
            <a:prstTxWarp prst="textNoShape">
              <a:avLst/>
            </a:prstTxWarp>
            <a:spAutoFit/>
          </a:bodyPr>
          <a:lstStyle/>
          <a:p>
            <a:pPr defTabSz="1507937" eaLnBrk="1" hangingPunct="1"/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rgbClr val="31324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energy of the emitted photon is given by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Object 3">
            <a:extLst>
              <a:ext uri="{FF2B5EF4-FFF2-40B4-BE49-F238E27FC236}">
                <a16:creationId xmlns:a16="http://schemas.microsoft.com/office/drawing/2014/main" id="{E2D32BF3-420E-4A96-B074-5586C4DE62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819928"/>
              </p:ext>
            </p:extLst>
          </p:nvPr>
        </p:nvGraphicFramePr>
        <p:xfrm>
          <a:off x="10500005" y="1462707"/>
          <a:ext cx="4400524" cy="11201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56" r:id="rId4" imgW="38100000" imgH="9448800" progId="">
                  <p:embed/>
                </p:oleObj>
              </mc:Choice>
              <mc:Fallback>
                <p:oleObj r:id="rId4" imgW="38100000" imgH="9448800" progId="">
                  <p:embed/>
                  <p:pic>
                    <p:nvPicPr>
                      <p:cNvPr id="0" name="Picture 20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00005" y="1462707"/>
                        <a:ext cx="4400524" cy="1120134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1E984544-04DE-4ADE-9D83-557A987666A0}"/>
              </a:ext>
            </a:extLst>
          </p:cNvPr>
          <p:cNvSpPr/>
          <p:nvPr/>
        </p:nvSpPr>
        <p:spPr>
          <a:xfrm>
            <a:off x="2193870" y="3141074"/>
            <a:ext cx="804220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On differentiating equation (1) with respect to λ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4" name="Object 5">
            <a:extLst>
              <a:ext uri="{FF2B5EF4-FFF2-40B4-BE49-F238E27FC236}">
                <a16:creationId xmlns:a16="http://schemas.microsoft.com/office/drawing/2014/main" id="{83D639E2-3799-437D-89F1-077FA95C3A4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35367"/>
              </p:ext>
            </p:extLst>
          </p:nvPr>
        </p:nvGraphicFramePr>
        <p:xfrm>
          <a:off x="10554688" y="2940031"/>
          <a:ext cx="2426320" cy="10982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57" name="Equation" r:id="rId6" imgW="21640800" imgH="9753600" progId="Equation.3">
                  <p:embed/>
                </p:oleObj>
              </mc:Choice>
              <mc:Fallback>
                <p:oleObj name="Equation" r:id="rId6" imgW="21640800" imgH="9753600" progId="Equation.3">
                  <p:embed/>
                  <p:pic>
                    <p:nvPicPr>
                      <p:cNvPr id="0" name="Picture 2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4688" y="2940031"/>
                        <a:ext cx="2426320" cy="109822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7">
            <a:extLst>
              <a:ext uri="{FF2B5EF4-FFF2-40B4-BE49-F238E27FC236}">
                <a16:creationId xmlns:a16="http://schemas.microsoft.com/office/drawing/2014/main" id="{408A5BBC-EDC5-4A55-8C2D-6A91F3FB92C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8090780"/>
              </p:ext>
            </p:extLst>
          </p:nvPr>
        </p:nvGraphicFramePr>
        <p:xfrm>
          <a:off x="13982268" y="2940031"/>
          <a:ext cx="4642342" cy="11015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58" r:id="rId8" imgW="40233600" imgH="9448800" progId="">
                  <p:embed/>
                </p:oleObj>
              </mc:Choice>
              <mc:Fallback>
                <p:oleObj r:id="rId8" imgW="40233600" imgH="9448800" progId="">
                  <p:embed/>
                  <p:pic>
                    <p:nvPicPr>
                      <p:cNvPr id="0" name="Picture 20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82268" y="2940031"/>
                        <a:ext cx="4642342" cy="110157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D190257A-E483-4CEF-AAFC-F0C877EE317C}"/>
              </a:ext>
            </a:extLst>
          </p:cNvPr>
          <p:cNvSpPr/>
          <p:nvPr/>
        </p:nvSpPr>
        <p:spPr>
          <a:xfrm>
            <a:off x="622234" y="4872853"/>
            <a:ext cx="1948186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From Heisenberg’s uncertainty principle, uncertainty in the energy of the emitted photon corresponding to finite lifetime </a:t>
            </a:r>
            <a:r>
              <a:rPr lang="en-US" sz="3200" dirty="0" err="1">
                <a:latin typeface="Times New Roman" pitchFamily="18" charset="0"/>
                <a:cs typeface="Times New Roman" pitchFamily="18" charset="0"/>
              </a:rPr>
              <a:t>Δt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of the excited state is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7" name="Object 10">
            <a:extLst>
              <a:ext uri="{FF2B5EF4-FFF2-40B4-BE49-F238E27FC236}">
                <a16:creationId xmlns:a16="http://schemas.microsoft.com/office/drawing/2014/main" id="{2C073D5F-8B78-4CC6-81DA-6233644557E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9835221"/>
              </p:ext>
            </p:extLst>
          </p:nvPr>
        </p:nvGraphicFramePr>
        <p:xfrm>
          <a:off x="10657201" y="5461900"/>
          <a:ext cx="1895179" cy="1050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59" name="Equation" r:id="rId10" imgW="17068800" imgH="9448800" progId="Equation.3">
                  <p:embed/>
                </p:oleObj>
              </mc:Choice>
              <mc:Fallback>
                <p:oleObj name="Equation" r:id="rId10" imgW="17068800" imgH="9448800" progId="Equation.3">
                  <p:embed/>
                  <p:pic>
                    <p:nvPicPr>
                      <p:cNvPr id="0" name="Picture 20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57201" y="5461900"/>
                        <a:ext cx="1895179" cy="1050031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AAE03DF2-C661-4A1F-8302-D806F8DBBF4F}"/>
              </a:ext>
            </a:extLst>
          </p:cNvPr>
          <p:cNvSpPr/>
          <p:nvPr/>
        </p:nvSpPr>
        <p:spPr>
          <a:xfrm>
            <a:off x="1473775" y="6927288"/>
            <a:ext cx="150791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Substituting for ΔE and applying the condition of minimum uncertainty, we get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Group 65">
            <a:extLst>
              <a:ext uri="{FF2B5EF4-FFF2-40B4-BE49-F238E27FC236}">
                <a16:creationId xmlns:a16="http://schemas.microsoft.com/office/drawing/2014/main" id="{A6929435-3CC2-445F-AF00-D35AD64E214B}"/>
              </a:ext>
            </a:extLst>
          </p:cNvPr>
          <p:cNvGrpSpPr/>
          <p:nvPr/>
        </p:nvGrpSpPr>
        <p:grpSpPr>
          <a:xfrm>
            <a:off x="14766958" y="6721101"/>
            <a:ext cx="2361073" cy="1005276"/>
            <a:chOff x="664369" y="5943600"/>
            <a:chExt cx="850106" cy="400050"/>
          </a:xfrm>
        </p:grpSpPr>
        <p:graphicFrame>
          <p:nvGraphicFramePr>
            <p:cNvPr id="20" name="Object 14">
              <a:extLst>
                <a:ext uri="{FF2B5EF4-FFF2-40B4-BE49-F238E27FC236}">
                  <a16:creationId xmlns:a16="http://schemas.microsoft.com/office/drawing/2014/main" id="{FA276B17-4491-426C-819C-3B23AEDCEF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664369" y="5943600"/>
            <a:ext cx="533400" cy="4000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60" name="Equation" r:id="rId12" imgW="12801600" imgH="9448800" progId="Equation.3">
                    <p:embed/>
                  </p:oleObj>
                </mc:Choice>
                <mc:Fallback>
                  <p:oleObj name="Equation" r:id="rId12" imgW="12801600" imgH="9448800" progId="Equation.3">
                    <p:embed/>
                    <p:pic>
                      <p:nvPicPr>
                        <p:cNvPr id="0" name="Picture 20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64369" y="5943600"/>
                          <a:ext cx="533400" cy="400050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" name="Object 13">
              <a:extLst>
                <a:ext uri="{FF2B5EF4-FFF2-40B4-BE49-F238E27FC236}">
                  <a16:creationId xmlns:a16="http://schemas.microsoft.com/office/drawing/2014/main" id="{47795267-9B45-4177-96DA-1D1FCCD1308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143000" y="5943602"/>
            <a:ext cx="371475" cy="3905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8761" name="Equation" r:id="rId14" imgW="8839200" imgH="9448800" progId="Equation.3">
                    <p:embed/>
                  </p:oleObj>
                </mc:Choice>
                <mc:Fallback>
                  <p:oleObj name="Equation" r:id="rId14" imgW="8839200" imgH="9448800" progId="Equation.3">
                    <p:embed/>
                    <p:pic>
                      <p:nvPicPr>
                        <p:cNvPr id="0" name="Picture 2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43000" y="5943602"/>
                          <a:ext cx="371475" cy="390525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2" name="Object 19">
            <a:extLst>
              <a:ext uri="{FF2B5EF4-FFF2-40B4-BE49-F238E27FC236}">
                <a16:creationId xmlns:a16="http://schemas.microsoft.com/office/drawing/2014/main" id="{D854C458-0072-4063-8599-A559B5D4C3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0843870"/>
              </p:ext>
            </p:extLst>
          </p:nvPr>
        </p:nvGraphicFramePr>
        <p:xfrm>
          <a:off x="2889462" y="8255724"/>
          <a:ext cx="2387529" cy="13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762" r:id="rId16" imgW="19507200" imgH="10668000" progId="">
                  <p:embed/>
                </p:oleObj>
              </mc:Choice>
              <mc:Fallback>
                <p:oleObj r:id="rId16" imgW="19507200" imgH="10668000" progId="">
                  <p:embed/>
                  <p:pic>
                    <p:nvPicPr>
                      <p:cNvPr id="0" name="Picture 2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89462" y="8255724"/>
                        <a:ext cx="2387529" cy="1304813"/>
                      </a:xfrm>
                      <a:prstGeom prst="rect">
                        <a:avLst/>
                      </a:prstGeom>
                      <a:solidFill>
                        <a:srgbClr val="99CCFF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A6F49347-FBBB-4F16-B3F9-16B68A419622}"/>
              </a:ext>
            </a:extLst>
          </p:cNvPr>
          <p:cNvSpPr/>
          <p:nvPr/>
        </p:nvSpPr>
        <p:spPr>
          <a:xfrm>
            <a:off x="5528310" y="8440320"/>
            <a:ext cx="1345349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for a finite lifetime of the excited state, the emitted photon wavelength will have a spread of wavelengths around the mean value λ.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9">
            <a:extLst>
              <a:ext uri="{FF2B5EF4-FFF2-40B4-BE49-F238E27FC236}">
                <a16:creationId xmlns:a16="http://schemas.microsoft.com/office/drawing/2014/main" id="{A3630D46-73EF-435F-B6F6-825781BA5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9" y="10010273"/>
            <a:ext cx="18518186" cy="1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1507937"/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For narrow </a:t>
            </a:r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/>
              </a:rPr>
              <a:t></a:t>
            </a:r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,the lifetime of the excited state must be very high (of the order of 10</a:t>
            </a:r>
            <a:r>
              <a:rPr lang="en-US" sz="3200" baseline="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-3</a:t>
            </a:r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s) known as </a:t>
            </a:r>
            <a:r>
              <a:rPr lang="en-US" sz="32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Metastable states. </a:t>
            </a:r>
            <a:r>
              <a:rPr lang="en-US" sz="32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  This </a:t>
            </a:r>
            <a:r>
              <a:rPr lang="en-US" sz="32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concept is adopted in the production of laser light.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object 4">
            <a:extLst>
              <a:ext uri="{FF2B5EF4-FFF2-40B4-BE49-F238E27FC236}">
                <a16:creationId xmlns:a16="http://schemas.microsoft.com/office/drawing/2014/main" id="{CFAD4D33-44B1-4DA7-9060-36619AE0A977}"/>
              </a:ext>
            </a:extLst>
          </p:cNvPr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1" name="object 5">
            <a:extLst>
              <a:ext uri="{FF2B5EF4-FFF2-40B4-BE49-F238E27FC236}">
                <a16:creationId xmlns:a16="http://schemas.microsoft.com/office/drawing/2014/main" id="{FF3B6451-9B2A-4A8F-9DA7-A3B112A3A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01625"/>
            <a:ext cx="708025" cy="7096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27652" name="object 6">
            <a:extLst>
              <a:ext uri="{FF2B5EF4-FFF2-40B4-BE49-F238E27FC236}">
                <a16:creationId xmlns:a16="http://schemas.microsoft.com/office/drawing/2014/main" id="{7BE93FA9-B5E9-4228-9FA4-6F853F203AEF}"/>
              </a:ext>
            </a:extLst>
          </p:cNvPr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4 w 56514"/>
              <a:gd name="T3" fmla="*/ 2441 h 56515"/>
              <a:gd name="T4" fmla="*/ 9127 w 56514"/>
              <a:gd name="T5" fmla="*/ 9098 h 56515"/>
              <a:gd name="T6" fmla="*/ 2449 w 56514"/>
              <a:gd name="T7" fmla="*/ 18972 h 56515"/>
              <a:gd name="T8" fmla="*/ 0 w 56514"/>
              <a:gd name="T9" fmla="*/ 31065 h 56515"/>
              <a:gd name="T10" fmla="*/ 2449 w 56514"/>
              <a:gd name="T11" fmla="*/ 43169 h 56515"/>
              <a:gd name="T12" fmla="*/ 9127 w 56514"/>
              <a:gd name="T13" fmla="*/ 53062 h 56515"/>
              <a:gd name="T14" fmla="*/ 19024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1 w 56514"/>
              <a:gd name="T25" fmla="*/ 55599 h 56515"/>
              <a:gd name="T26" fmla="*/ 12286 w 56514"/>
              <a:gd name="T27" fmla="*/ 49885 h 56515"/>
              <a:gd name="T28" fmla="*/ 6583 w 56514"/>
              <a:gd name="T29" fmla="*/ 41419 h 56515"/>
              <a:gd name="T30" fmla="*/ 4492 w 56514"/>
              <a:gd name="T31" fmla="*/ 31065 h 56515"/>
              <a:gd name="T32" fmla="*/ 6583 w 56514"/>
              <a:gd name="T33" fmla="*/ 20702 h 56515"/>
              <a:gd name="T34" fmla="*/ 12286 w 56514"/>
              <a:gd name="T35" fmla="*/ 12221 h 56515"/>
              <a:gd name="T36" fmla="*/ 20751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5 w 56514"/>
              <a:gd name="T51" fmla="*/ 6491 h 56515"/>
              <a:gd name="T52" fmla="*/ 49969 w 56514"/>
              <a:gd name="T53" fmla="*/ 12221 h 56515"/>
              <a:gd name="T54" fmla="*/ 55672 w 56514"/>
              <a:gd name="T55" fmla="*/ 20702 h 56515"/>
              <a:gd name="T56" fmla="*/ 57764 w 56514"/>
              <a:gd name="T57" fmla="*/ 31065 h 56515"/>
              <a:gd name="T58" fmla="*/ 55672 w 56514"/>
              <a:gd name="T59" fmla="*/ 41419 h 56515"/>
              <a:gd name="T60" fmla="*/ 49969 w 56514"/>
              <a:gd name="T61" fmla="*/ 49885 h 56515"/>
              <a:gd name="T62" fmla="*/ 41505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27653" name="object 7">
            <a:extLst>
              <a:ext uri="{FF2B5EF4-FFF2-40B4-BE49-F238E27FC236}">
                <a16:creationId xmlns:a16="http://schemas.microsoft.com/office/drawing/2014/main" id="{335D9C77-E0CE-4467-ADE5-2E636BA7EBD7}"/>
              </a:ext>
            </a:extLst>
          </p:cNvPr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F8853F9-A1D9-434A-8CF5-01DD650B3EC5}"/>
              </a:ext>
            </a:extLst>
          </p:cNvPr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 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sp>
        <p:nvSpPr>
          <p:cNvPr id="27656" name="Title 10">
            <a:extLst>
              <a:ext uri="{FF2B5EF4-FFF2-40B4-BE49-F238E27FC236}">
                <a16:creationId xmlns:a16="http://schemas.microsoft.com/office/drawing/2014/main" id="{E2643BA7-3751-45EA-B27B-90256F9EC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250" y="407988"/>
            <a:ext cx="3679825" cy="461962"/>
          </a:xfrm>
        </p:spPr>
        <p:txBody>
          <a:bodyPr/>
          <a:lstStyle/>
          <a:p>
            <a:pPr algn="r" eaLnBrk="1" hangingPunct="1"/>
            <a:r>
              <a:rPr lang="en-US" altLang="en-US">
                <a:ea typeface="Playfair Display"/>
              </a:rPr>
              <a:t>Go, change the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954C35-4311-4E4E-8D59-6D84E1B90746}"/>
                  </a:ext>
                </a:extLst>
              </p:cNvPr>
              <p:cNvSpPr/>
              <p:nvPr/>
            </p:nvSpPr>
            <p:spPr>
              <a:xfrm>
                <a:off x="1008063" y="1311275"/>
                <a:ext cx="18527712" cy="528625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tabLst>
                    <a:tab pos="376984" algn="l"/>
                  </a:tabLst>
                </a:pPr>
                <a:endParaRPr lang="en-US" sz="3600" b="1" u="sng" dirty="0" smtClean="0">
                  <a:latin typeface="Helvetica" panose="020B0604020202020204" pitchFamily="34" charset="0"/>
                  <a:ea typeface="Times New Roman" pitchFamily="18" charset="0"/>
                  <a:cs typeface="Helvetica" panose="020B0604020202020204" pitchFamily="34" charset="0"/>
                </a:endParaRPr>
              </a:p>
              <a:p>
                <a:pPr indent="439815" algn="just">
                  <a:buFont typeface="Wingdings" pitchFamily="2" charset="2"/>
                  <a:buChar char="ü"/>
                  <a:tabLst>
                    <a:tab pos="376984" algn="l"/>
                  </a:tabLst>
                </a:pPr>
                <a:r>
                  <a:rPr lang="en-US" sz="3200" dirty="0">
                    <a:latin typeface="Helvetica" pitchFamily="34" charset="0"/>
                    <a:cs typeface="Helvetica" pitchFamily="34" charset="0"/>
                  </a:rPr>
                  <a:t>A proton has kinetic energy </a:t>
                </a:r>
                <a:r>
                  <a:rPr lang="en-US" sz="3200" dirty="0" smtClean="0">
                    <a:latin typeface="Helvetica" pitchFamily="34" charset="0"/>
                    <a:cs typeface="Helvetica" pitchFamily="34" charset="0"/>
                  </a:rPr>
                  <a:t>E=100keV which </a:t>
                </a:r>
                <a:r>
                  <a:rPr lang="en-US" sz="3200" dirty="0">
                    <a:latin typeface="Helvetica" pitchFamily="34" charset="0"/>
                    <a:cs typeface="Helvetica" pitchFamily="34" charset="0"/>
                  </a:rPr>
                  <a:t>is equal to energy of a photon. Let </a:t>
                </a:r>
                <a:r>
                  <a:rPr lang="en-US" sz="3200" dirty="0" smtClean="0">
                    <a:latin typeface="Helvetica" pitchFamily="34" charset="0"/>
                    <a:cs typeface="Helvetica" pitchFamily="34" charset="0"/>
                  </a:rPr>
                  <a:t>λ</a:t>
                </a:r>
                <a:r>
                  <a:rPr lang="en-US" sz="3200" baseline="-25000" dirty="0" smtClean="0">
                    <a:latin typeface="Helvetica" pitchFamily="34" charset="0"/>
                    <a:cs typeface="Helvetica" pitchFamily="34" charset="0"/>
                  </a:rPr>
                  <a:t>1</a:t>
                </a:r>
                <a:r>
                  <a:rPr lang="en-US" sz="3200" dirty="0">
                    <a:latin typeface="Helvetica" pitchFamily="34" charset="0"/>
                    <a:cs typeface="Helvetica" pitchFamily="34" charset="0"/>
                  </a:rPr>
                  <a:t> be the de-Broglie wavelength of the proton and </a:t>
                </a:r>
                <a:r>
                  <a:rPr lang="en-US" sz="3200" dirty="0" smtClean="0">
                    <a:latin typeface="Helvetica" pitchFamily="34" charset="0"/>
                    <a:cs typeface="Helvetica" pitchFamily="34" charset="0"/>
                  </a:rPr>
                  <a:t>λ</a:t>
                </a:r>
                <a:r>
                  <a:rPr lang="en-US" sz="3200" baseline="-25000" dirty="0" smtClean="0">
                    <a:latin typeface="Helvetica" pitchFamily="34" charset="0"/>
                    <a:cs typeface="Helvetica" pitchFamily="34" charset="0"/>
                  </a:rPr>
                  <a:t>2</a:t>
                </a:r>
                <a:r>
                  <a:rPr lang="en-US" sz="3200" dirty="0">
                    <a:latin typeface="Helvetica" pitchFamily="34" charset="0"/>
                    <a:cs typeface="Helvetica" pitchFamily="34" charset="0"/>
                  </a:rPr>
                  <a:t> be the wavelength of the photon. The ratio </a:t>
                </a:r>
                <a:r>
                  <a:rPr lang="en-US" sz="3200" dirty="0" smtClean="0">
                    <a:latin typeface="Helvetica" pitchFamily="34" charset="0"/>
                    <a:cs typeface="Helvetica" pitchFamily="34" charset="0"/>
                  </a:rPr>
                  <a:t>λ1/λ2</a:t>
                </a:r>
                <a:r>
                  <a:rPr lang="en-US" sz="3200" dirty="0">
                    <a:latin typeface="Helvetica" pitchFamily="34" charset="0"/>
                    <a:cs typeface="Helvetica" pitchFamily="34" charset="0"/>
                  </a:rPr>
                  <a:t> is proportional </a:t>
                </a:r>
                <a:r>
                  <a:rPr lang="en-US" sz="3200" dirty="0" smtClean="0">
                    <a:latin typeface="Helvetica" pitchFamily="34" charset="0"/>
                    <a:cs typeface="Helvetica" pitchFamily="34" charset="0"/>
                  </a:rPr>
                  <a:t>to ?</a:t>
                </a:r>
                <a:endParaRPr lang="en-US" sz="3200" dirty="0">
                  <a:latin typeface="Helvetica" pitchFamily="34" charset="0"/>
                  <a:ea typeface="Times New Roman" pitchFamily="18" charset="0"/>
                  <a:cs typeface="Helvetica" pitchFamily="34" charset="0"/>
                </a:endParaRPr>
              </a:p>
              <a:p>
                <a:pPr indent="439815" algn="just">
                  <a:buFont typeface="Wingdings" pitchFamily="2" charset="2"/>
                  <a:buChar char="ü"/>
                  <a:tabLst>
                    <a:tab pos="376984" algn="l"/>
                  </a:tabLst>
                </a:pPr>
                <a:r>
                  <a:rPr lang="en-US" sz="3200" dirty="0" smtClean="0">
                    <a:latin typeface="Helvetica" pitchFamily="34" charset="0"/>
                    <a:cs typeface="Helvetica" pitchFamily="34" charset="0"/>
                  </a:rPr>
                  <a:t>Calculate </a:t>
                </a:r>
                <a:r>
                  <a:rPr lang="en-US" sz="3200" dirty="0">
                    <a:latin typeface="Helvetica" pitchFamily="34" charset="0"/>
                    <a:cs typeface="Helvetica" pitchFamily="34" charset="0"/>
                  </a:rPr>
                  <a:t>the de Broglie wavelength of an electron moving with a speed of 10</a:t>
                </a:r>
                <a:r>
                  <a:rPr lang="en-US" sz="3200" baseline="30000" dirty="0">
                    <a:latin typeface="Helvetica" pitchFamily="34" charset="0"/>
                    <a:cs typeface="Helvetica" pitchFamily="34" charset="0"/>
                  </a:rPr>
                  <a:t>5</a:t>
                </a:r>
                <a:r>
                  <a:rPr lang="en-US" sz="3200" dirty="0">
                    <a:latin typeface="Helvetica" pitchFamily="34" charset="0"/>
                    <a:cs typeface="Helvetica" pitchFamily="34" charset="0"/>
                  </a:rPr>
                  <a:t> m/s and also that of an electron moving with a speed of 0.99 × 10</a:t>
                </a:r>
                <a:r>
                  <a:rPr lang="en-US" sz="3200" baseline="30000" dirty="0">
                    <a:latin typeface="Helvetica" pitchFamily="34" charset="0"/>
                    <a:cs typeface="Helvetica" pitchFamily="34" charset="0"/>
                  </a:rPr>
                  <a:t>8</a:t>
                </a:r>
                <a:r>
                  <a:rPr lang="en-US" sz="3200" dirty="0">
                    <a:latin typeface="Helvetica" pitchFamily="34" charset="0"/>
                    <a:cs typeface="Helvetica" pitchFamily="34" charset="0"/>
                  </a:rPr>
                  <a:t> m/s. Be careful in your choice of formulae in the second case as it is relativistic</a:t>
                </a:r>
                <a:endParaRPr lang="en-US" sz="3200" dirty="0">
                  <a:latin typeface="Helvetica" panose="020B0604020202020204" pitchFamily="34" charset="0"/>
                  <a:ea typeface="Times New Roman" pitchFamily="18" charset="0"/>
                  <a:cs typeface="Helvetica" panose="020B0604020202020204" pitchFamily="34" charset="0"/>
                </a:endParaRPr>
              </a:p>
              <a:p>
                <a:pPr marL="457200" indent="-457200" algn="just">
                  <a:buFont typeface="Wingdings" pitchFamily="2" charset="2"/>
                  <a:buChar char="ü"/>
                  <a:tabLst>
                    <a:tab pos="376984" algn="l"/>
                  </a:tabLst>
                </a:pPr>
                <a:endParaRPr lang="en-US" sz="3200" dirty="0" smtClean="0">
                  <a:latin typeface="Helvetica" panose="020B0604020202020204" pitchFamily="34" charset="0"/>
                  <a:ea typeface="Times New Roman" pitchFamily="18" charset="0"/>
                  <a:cs typeface="Helvetica" panose="020B0604020202020204" pitchFamily="34" charset="0"/>
                </a:endParaRPr>
              </a:p>
              <a:p>
                <a:pPr marL="457200" indent="-457200" algn="just">
                  <a:buFont typeface="Wingdings" pitchFamily="2" charset="2"/>
                  <a:buChar char="ü"/>
                  <a:tabLst>
                    <a:tab pos="376984" algn="l"/>
                  </a:tabLst>
                </a:pPr>
                <a14:m>
                  <m:oMath xmlns:m="http://schemas.openxmlformats.org/officeDocument/2006/math">
                    <m:r>
                      <a:rPr lang="en-IN" sz="3600" b="0" i="1" smtClean="0">
                        <a:latin typeface="Cambria Math"/>
                        <a:cs typeface="Helvetica" panose="020B0604020202020204" pitchFamily="34" charset="0"/>
                      </a:rPr>
                      <m:t>𝑝</m:t>
                    </m:r>
                    <m:r>
                      <a:rPr lang="en-IN" sz="3600" b="0" i="1" smtClean="0">
                        <a:latin typeface="Cambria Math"/>
                        <a:cs typeface="Helvetica" panose="020B0604020202020204" pitchFamily="34" charset="0"/>
                      </a:rPr>
                      <m:t>=</m:t>
                    </m:r>
                    <m:f>
                      <m:fPr>
                        <m:ctrlPr>
                          <a:rPr lang="en-US" sz="3600" i="1" smtClean="0">
                            <a:latin typeface="Cambria Math" panose="02040503050406030204" pitchFamily="18" charset="0"/>
                            <a:cs typeface="Helvetica" panose="020B0604020202020204" pitchFamily="34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60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IN" sz="3600" b="0" i="1" smtClean="0">
                                <a:latin typeface="Cambria Math"/>
                                <a:cs typeface="Helvetica" panose="020B0604020202020204" pitchFamily="34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IN" sz="3600" b="0" i="1" smtClean="0">
                                <a:latin typeface="Cambria Math"/>
                                <a:cs typeface="Helvetica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IN" sz="3600" b="0" i="1" smtClean="0">
                            <a:latin typeface="Cambria Math"/>
                            <a:cs typeface="Helvetica" panose="020B0604020202020204" pitchFamily="34" charset="0"/>
                          </a:rPr>
                          <m:t>𝑣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3600" i="1" smtClean="0">
                                <a:latin typeface="Cambria Math" panose="02040503050406030204" pitchFamily="18" charset="0"/>
                                <a:cs typeface="Helvetica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en-IN" sz="3600" b="0" i="1" smtClean="0">
                                <a:latin typeface="Cambria Math"/>
                                <a:cs typeface="Helvetica" panose="020B0604020202020204" pitchFamily="34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IN" sz="3600" b="0" i="1" smtClean="0">
                                    <a:latin typeface="Cambria Math" panose="02040503050406030204" pitchFamily="18" charset="0"/>
                                    <a:cs typeface="Helvetica" panose="020B0604020202020204" pitchFamily="34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IN" sz="3600" b="0" i="1" smtClean="0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600" b="0" i="1" smtClean="0">
                                        <a:latin typeface="Cambria Math"/>
                                        <a:cs typeface="Helvetica" panose="020B0604020202020204" pitchFamily="34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IN" sz="3600" b="0" i="1" smtClean="0">
                                        <a:latin typeface="Cambria Math"/>
                                        <a:cs typeface="Helvetica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IN" sz="3600" b="0" i="1" smtClean="0">
                                        <a:latin typeface="Cambria Math" panose="02040503050406030204" pitchFamily="18" charset="0"/>
                                        <a:cs typeface="Helvetica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sz="3600" b="0" i="1" smtClean="0">
                                        <a:latin typeface="Cambria Math"/>
                                        <a:cs typeface="Helvetica" panose="020B0604020202020204" pitchFamily="34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IN" sz="3600" b="0" i="1" smtClean="0">
                                        <a:latin typeface="Cambria Math"/>
                                        <a:cs typeface="Helvetica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US" sz="3600" dirty="0" smtClean="0">
                  <a:latin typeface="Helvetica" panose="020B0604020202020204" pitchFamily="34" charset="0"/>
                  <a:ea typeface="Times New Roman" pitchFamily="18" charset="0"/>
                  <a:cs typeface="Helvetica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F954C35-4311-4E4E-8D59-6D84E1B907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063" y="1311275"/>
                <a:ext cx="18527712" cy="5286255"/>
              </a:xfrm>
              <a:prstGeom prst="rect">
                <a:avLst/>
              </a:prstGeom>
              <a:blipFill rotWithShape="1">
                <a:blip r:embed="rId3"/>
                <a:stretch>
                  <a:fillRect l="-822" r="-8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71233" y="6492875"/>
            <a:ext cx="1852771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An enclosure filled with helium is heated to 400K. A beam of He-atoms emerges out of the enclosure. Calculate the de-Broglie wavelength corresponding to He atoms. 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mass</a:t>
            </a:r>
            <a:r>
              <a:rPr lang="en-IN" sz="3200" baseline="-25000" dirty="0" err="1">
                <a:latin typeface="Times New Roman" pitchFamily="18" charset="0"/>
                <a:cs typeface="Times New Roman" pitchFamily="18" charset="0"/>
              </a:rPr>
              <a:t>He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is 6.7 * 10</a:t>
            </a:r>
            <a:r>
              <a:rPr lang="en-IN" sz="3200" baseline="30000" dirty="0">
                <a:latin typeface="Times New Roman" pitchFamily="18" charset="0"/>
                <a:cs typeface="Times New Roman" pitchFamily="18" charset="0"/>
              </a:rPr>
              <a:t>-27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kg</a:t>
            </a:r>
          </a:p>
          <a:p>
            <a:pPr marL="285750" indent="-285750">
              <a:buFont typeface="Wingdings" pitchFamily="2" charset="2"/>
              <a:buChar char="ü"/>
            </a:pPr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An electron beam is accelerated from rest through a potential difference of 200V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Calculate the associated wavelength</a:t>
            </a:r>
          </a:p>
          <a:p>
            <a:pPr marL="742950" lvl="1" indent="-285750">
              <a:buFont typeface="Wingdings" pitchFamily="2" charset="2"/>
              <a:buChar char="ü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This beam is passed through a diffraction grating of spacing 3Ǻ. At what angle of deviation from the incident direction will be the first maximum observed</a:t>
            </a:r>
          </a:p>
          <a:p>
            <a:pPr marL="742950" lvl="1" indent="-285750">
              <a:buFont typeface="Wingdings" pitchFamily="2" charset="2"/>
              <a:buChar char="ü"/>
            </a:pP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Calculate the de-Broglie wavelength of neutron of energy 12.8 MeV, mass </a:t>
            </a:r>
            <a:r>
              <a:rPr lang="en-IN" sz="3200" baseline="-25000" dirty="0" smtClean="0">
                <a:latin typeface="Times New Roman" pitchFamily="18" charset="0"/>
                <a:cs typeface="Times New Roman" pitchFamily="18" charset="0"/>
              </a:rPr>
              <a:t>neutron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= 1.67 *10</a:t>
            </a:r>
            <a:r>
              <a:rPr lang="en-IN" sz="3200" baseline="30000" dirty="0" smtClean="0">
                <a:latin typeface="Times New Roman" pitchFamily="18" charset="0"/>
                <a:cs typeface="Times New Roman" pitchFamily="18" charset="0"/>
              </a:rPr>
              <a:t>-27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kg</a:t>
            </a:r>
            <a:endParaRPr lang="en-IN" sz="3200" baseline="-25000" dirty="0" smtClean="0">
              <a:latin typeface="Times New Roman" pitchFamily="18" charset="0"/>
              <a:cs typeface="Times New Roman" pitchFamily="18" charset="0"/>
            </a:endParaRPr>
          </a:p>
          <a:p>
            <a:pPr lvl="1"/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883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ADFD1BB-9C44-45F2-972D-C96AE4FBC5E1}"/>
              </a:ext>
            </a:extLst>
          </p:cNvPr>
          <p:cNvSpPr/>
          <p:nvPr/>
        </p:nvSpPr>
        <p:spPr>
          <a:xfrm>
            <a:off x="0" y="0"/>
            <a:ext cx="20110450" cy="1130935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31748" name="object 4">
            <a:extLst>
              <a:ext uri="{FF2B5EF4-FFF2-40B4-BE49-F238E27FC236}">
                <a16:creationId xmlns:a16="http://schemas.microsoft.com/office/drawing/2014/main" id="{6134A020-BA60-41C1-A6BA-C18EFD1E2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01625"/>
            <a:ext cx="709612" cy="7096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1749" name="object 5">
            <a:extLst>
              <a:ext uri="{FF2B5EF4-FFF2-40B4-BE49-F238E27FC236}">
                <a16:creationId xmlns:a16="http://schemas.microsoft.com/office/drawing/2014/main" id="{C95EABAD-64E5-4879-B09A-D3830D1785D2}"/>
              </a:ext>
            </a:extLst>
          </p:cNvPr>
          <p:cNvSpPr>
            <a:spLocks/>
          </p:cNvSpPr>
          <p:nvPr/>
        </p:nvSpPr>
        <p:spPr bwMode="auto">
          <a:xfrm>
            <a:off x="2987675" y="722313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8 w 56514"/>
              <a:gd name="T3" fmla="*/ 2441 h 56515"/>
              <a:gd name="T4" fmla="*/ 9131 w 56514"/>
              <a:gd name="T5" fmla="*/ 9098 h 56515"/>
              <a:gd name="T6" fmla="*/ 2452 w 56514"/>
              <a:gd name="T7" fmla="*/ 18972 h 56515"/>
              <a:gd name="T8" fmla="*/ 0 w 56514"/>
              <a:gd name="T9" fmla="*/ 31065 h 56515"/>
              <a:gd name="T10" fmla="*/ 2452 w 56514"/>
              <a:gd name="T11" fmla="*/ 43169 h 56515"/>
              <a:gd name="T12" fmla="*/ 9131 w 56514"/>
              <a:gd name="T13" fmla="*/ 53062 h 56515"/>
              <a:gd name="T14" fmla="*/ 19028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6 w 56514"/>
              <a:gd name="T25" fmla="*/ 55599 h 56515"/>
              <a:gd name="T26" fmla="*/ 12290 w 56514"/>
              <a:gd name="T27" fmla="*/ 49885 h 56515"/>
              <a:gd name="T28" fmla="*/ 6585 w 56514"/>
              <a:gd name="T29" fmla="*/ 41419 h 56515"/>
              <a:gd name="T30" fmla="*/ 4492 w 56514"/>
              <a:gd name="T31" fmla="*/ 31065 h 56515"/>
              <a:gd name="T32" fmla="*/ 6585 w 56514"/>
              <a:gd name="T33" fmla="*/ 20702 h 56515"/>
              <a:gd name="T34" fmla="*/ 12290 w 56514"/>
              <a:gd name="T35" fmla="*/ 12221 h 56515"/>
              <a:gd name="T36" fmla="*/ 20756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7 w 56514"/>
              <a:gd name="T51" fmla="*/ 6491 h 56515"/>
              <a:gd name="T52" fmla="*/ 49976 w 56514"/>
              <a:gd name="T53" fmla="*/ 12221 h 56515"/>
              <a:gd name="T54" fmla="*/ 55683 w 56514"/>
              <a:gd name="T55" fmla="*/ 20702 h 56515"/>
              <a:gd name="T56" fmla="*/ 57776 w 56514"/>
              <a:gd name="T57" fmla="*/ 31065 h 56515"/>
              <a:gd name="T58" fmla="*/ 55683 w 56514"/>
              <a:gd name="T59" fmla="*/ 41419 h 56515"/>
              <a:gd name="T60" fmla="*/ 49976 w 56514"/>
              <a:gd name="T61" fmla="*/ 49885 h 56515"/>
              <a:gd name="T62" fmla="*/ 41507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50" name="object 6">
            <a:extLst>
              <a:ext uri="{FF2B5EF4-FFF2-40B4-BE49-F238E27FC236}">
                <a16:creationId xmlns:a16="http://schemas.microsoft.com/office/drawing/2014/main" id="{7BC48930-9DA7-4A7A-9DAA-0E4DC1E2622C}"/>
              </a:ext>
            </a:extLst>
          </p:cNvPr>
          <p:cNvSpPr>
            <a:spLocks/>
          </p:cNvSpPr>
          <p:nvPr/>
        </p:nvSpPr>
        <p:spPr bwMode="auto">
          <a:xfrm>
            <a:off x="3003550" y="735013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0AC5E02-5B50-49EB-AFA7-D805DF499D8F}"/>
              </a:ext>
            </a:extLst>
          </p:cNvPr>
          <p:cNvSpPr txBox="1"/>
          <p:nvPr/>
        </p:nvSpPr>
        <p:spPr>
          <a:xfrm>
            <a:off x="1822450" y="4508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 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sp>
        <p:nvSpPr>
          <p:cNvPr id="31753" name="object 10">
            <a:extLst>
              <a:ext uri="{FF2B5EF4-FFF2-40B4-BE49-F238E27FC236}">
                <a16:creationId xmlns:a16="http://schemas.microsoft.com/office/drawing/2014/main" id="{F204935A-23AC-44E5-B012-04FEA08EE8C7}"/>
              </a:ext>
            </a:extLst>
          </p:cNvPr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1754" name="Title 10">
            <a:extLst>
              <a:ext uri="{FF2B5EF4-FFF2-40B4-BE49-F238E27FC236}">
                <a16:creationId xmlns:a16="http://schemas.microsoft.com/office/drawing/2014/main" id="{CEB42339-8972-4ABB-B616-3FF815343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250" y="407988"/>
            <a:ext cx="3679825" cy="461962"/>
          </a:xfrm>
        </p:spPr>
        <p:txBody>
          <a:bodyPr/>
          <a:lstStyle/>
          <a:p>
            <a:pPr algn="r" eaLnBrk="1" hangingPunct="1"/>
            <a:r>
              <a:rPr lang="en-US" altLang="en-US">
                <a:ea typeface="Playfair Display"/>
              </a:rPr>
              <a:t>Go, change the world</a:t>
            </a:r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5188B176-6D3F-46D7-BE9B-CC2273BD78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3033" y="1225519"/>
            <a:ext cx="6924545" cy="7993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125620" rIns="150791" bIns="62810" numCol="1" anchor="ctr" anchorCtr="0" compatLnSpc="1">
            <a:prstTxWarp prst="textNoShape">
              <a:avLst/>
            </a:prstTxWarp>
            <a:spAutoFit/>
          </a:bodyPr>
          <a:lstStyle/>
          <a:p>
            <a:pPr defTabSz="1507937" eaLnBrk="1" hangingPunct="1"/>
            <a:r>
              <a:rPr lang="en-US" sz="3958" b="1" dirty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Schrödinger’s Wave Equation </a:t>
            </a:r>
            <a:endParaRPr lang="en-US" sz="5277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2AD09F-670E-4455-8286-B34B89BECF03}"/>
              </a:ext>
            </a:extLst>
          </p:cNvPr>
          <p:cNvSpPr/>
          <p:nvPr/>
        </p:nvSpPr>
        <p:spPr>
          <a:xfrm>
            <a:off x="4523033" y="2130206"/>
            <a:ext cx="15581067" cy="28110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90593" algn="just">
              <a:spcAft>
                <a:spcPts val="1979"/>
              </a:spcAft>
              <a:buFont typeface="Arial" pitchFamily="34" charset="0"/>
              <a:buChar char="•"/>
            </a:pP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 A consequence of wave particle duality</a:t>
            </a:r>
          </a:p>
          <a:p>
            <a:pPr algn="just">
              <a:buFont typeface="Arial" pitchFamily="34" charset="0"/>
              <a:buChar char="•"/>
            </a:pP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T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he 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Schrödinger wave equation,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a partial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differential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 </a:t>
            </a:r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equation,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  is the fundamental </a:t>
            </a:r>
            <a:endParaRPr lang="en-IN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IN" sz="3200" b="1" dirty="0" smtClean="0">
                <a:latin typeface="Times New Roman" pitchFamily="18" charset="0"/>
                <a:cs typeface="Times New Roman" pitchFamily="18" charset="0"/>
              </a:rPr>
              <a:t>   equation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 of physics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for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describing quantum mechanical </a:t>
            </a:r>
            <a:r>
              <a:rPr lang="en-IN" sz="3200" dirty="0" err="1">
                <a:latin typeface="Times New Roman" pitchFamily="18" charset="0"/>
                <a:cs typeface="Times New Roman" pitchFamily="18" charset="0"/>
              </a:rPr>
              <a:t>behavior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. </a:t>
            </a:r>
          </a:p>
          <a:p>
            <a:pPr indent="290593" algn="just">
              <a:buFont typeface="Arial" pitchFamily="34" charset="0"/>
              <a:buChar char="•"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It describes the time-evolution of wave function for a given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physical system.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indent="290593" algn="just">
              <a:buFont typeface="Arial" pitchFamily="34" charset="0"/>
              <a:buChar char="•"/>
            </a:pP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SWE is the quantum mechanics analogue to the Newton's laws </a:t>
            </a:r>
            <a:r>
              <a:rPr lang="en-IN" sz="3200" dirty="0" smtClean="0">
                <a:latin typeface="Times New Roman" pitchFamily="18" charset="0"/>
                <a:cs typeface="Times New Roman" pitchFamily="18" charset="0"/>
              </a:rPr>
              <a:t>of motion.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21724E8-88C8-421C-BE0E-E52070ED58DE}"/>
              </a:ext>
            </a:extLst>
          </p:cNvPr>
          <p:cNvSpPr/>
          <p:nvPr/>
        </p:nvSpPr>
        <p:spPr>
          <a:xfrm>
            <a:off x="4694200" y="5154609"/>
            <a:ext cx="1457335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SWE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cannot be derived from any basic principles,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but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can be arrived at, by using the de-Broglie hypothesis in conjunction with the classical wave equation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E3FB7CE-5A2A-4E31-9647-1B6D476F7690}"/>
              </a:ext>
            </a:extLst>
          </p:cNvPr>
          <p:cNvGrpSpPr/>
          <p:nvPr/>
        </p:nvGrpSpPr>
        <p:grpSpPr>
          <a:xfrm>
            <a:off x="123845" y="1673605"/>
            <a:ext cx="3789889" cy="5509262"/>
            <a:chOff x="2590800" y="1047750"/>
            <a:chExt cx="2298192" cy="3340821"/>
          </a:xfrm>
        </p:grpSpPr>
        <p:pic>
          <p:nvPicPr>
            <p:cNvPr id="18" name="Picture 17" descr="204Schrodinger.gif">
              <a:extLst>
                <a:ext uri="{FF2B5EF4-FFF2-40B4-BE49-F238E27FC236}">
                  <a16:creationId xmlns:a16="http://schemas.microsoft.com/office/drawing/2014/main" id="{C88C0F96-D62C-4134-BACD-52AD5469B5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8400" r="8400"/>
            <a:stretch>
              <a:fillRect/>
            </a:stretch>
          </p:blipFill>
          <p:spPr>
            <a:xfrm>
              <a:off x="2590800" y="1047750"/>
              <a:ext cx="2298192" cy="276225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48A22F-BBE8-4A41-8FEA-B88887472E3B}"/>
                </a:ext>
              </a:extLst>
            </p:cNvPr>
            <p:cNvSpPr txBox="1"/>
            <p:nvPr/>
          </p:nvSpPr>
          <p:spPr>
            <a:xfrm>
              <a:off x="2802848" y="3810000"/>
              <a:ext cx="1895716" cy="5785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IN" sz="28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Erwin Schrödinger</a:t>
              </a:r>
            </a:p>
            <a:p>
              <a:r>
                <a:rPr lang="en-IN" sz="2800" b="1" dirty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rPr>
                <a:t>Nobel Prize 1933</a:t>
              </a:r>
              <a:endParaRPr lang="en-IN" sz="28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pic>
        <p:nvPicPr>
          <p:cNvPr id="21" name="Picture 20" descr="ae329a.jpg">
            <a:extLst>
              <a:ext uri="{FF2B5EF4-FFF2-40B4-BE49-F238E27FC236}">
                <a16:creationId xmlns:a16="http://schemas.microsoft.com/office/drawing/2014/main" id="{AA6BC480-F4EB-4933-AFFB-C941D9C22880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7133593" y="6440493"/>
            <a:ext cx="8419183" cy="3201369"/>
          </a:xfrm>
          <a:prstGeom prst="rect">
            <a:avLst/>
          </a:prstGeom>
          <a:ln w="88900" cap="sq" cmpd="thickThin">
            <a:solidFill>
              <a:srgbClr val="C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19A8815-47FD-4C88-994F-A3C53B2B259C}"/>
              </a:ext>
            </a:extLst>
          </p:cNvPr>
          <p:cNvSpPr txBox="1"/>
          <p:nvPr/>
        </p:nvSpPr>
        <p:spPr>
          <a:xfrm>
            <a:off x="831849" y="9940955"/>
            <a:ext cx="18703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A </a:t>
            </a:r>
            <a:r>
              <a:rPr lang="en-IN" sz="3600" b="1" dirty="0">
                <a:latin typeface="Times New Roman" pitchFamily="18" charset="0"/>
                <a:cs typeface="Times New Roman" pitchFamily="18" charset="0"/>
              </a:rPr>
              <a:t>wave function</a:t>
            </a:r>
            <a:r>
              <a:rPr lang="en-IN" sz="3600" dirty="0">
                <a:latin typeface="Times New Roman" pitchFamily="18" charset="0"/>
                <a:cs typeface="Times New Roman" pitchFamily="18" charset="0"/>
              </a:rPr>
              <a:t> in quantum physics is a mathematical description of the quantum state of a system, </a:t>
            </a:r>
            <a:r>
              <a:rPr lang="en-US" sz="3600" i="1" dirty="0">
                <a:latin typeface="Times New Roman" pitchFamily="18" charset="0"/>
                <a:cs typeface="Times New Roman" pitchFamily="18" charset="0"/>
              </a:rPr>
              <a:t>whose variation gives matter waves</a:t>
            </a:r>
            <a:endParaRPr lang="en-IN" sz="36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object 4">
            <a:extLst>
              <a:ext uri="{FF2B5EF4-FFF2-40B4-BE49-F238E27FC236}">
                <a16:creationId xmlns:a16="http://schemas.microsoft.com/office/drawing/2014/main" id="{087B5D71-3A3A-422C-8FB0-ADA915F8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01625"/>
            <a:ext cx="709612" cy="709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2772" name="object 5">
            <a:extLst>
              <a:ext uri="{FF2B5EF4-FFF2-40B4-BE49-F238E27FC236}">
                <a16:creationId xmlns:a16="http://schemas.microsoft.com/office/drawing/2014/main" id="{F5C36F51-403E-4F91-8417-8D6FD65B689B}"/>
              </a:ext>
            </a:extLst>
          </p:cNvPr>
          <p:cNvSpPr>
            <a:spLocks/>
          </p:cNvSpPr>
          <p:nvPr/>
        </p:nvSpPr>
        <p:spPr bwMode="auto">
          <a:xfrm>
            <a:off x="2987675" y="722313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8 w 56514"/>
              <a:gd name="T3" fmla="*/ 2441 h 56515"/>
              <a:gd name="T4" fmla="*/ 9131 w 56514"/>
              <a:gd name="T5" fmla="*/ 9098 h 56515"/>
              <a:gd name="T6" fmla="*/ 2452 w 56514"/>
              <a:gd name="T7" fmla="*/ 18972 h 56515"/>
              <a:gd name="T8" fmla="*/ 0 w 56514"/>
              <a:gd name="T9" fmla="*/ 31065 h 56515"/>
              <a:gd name="T10" fmla="*/ 2452 w 56514"/>
              <a:gd name="T11" fmla="*/ 43169 h 56515"/>
              <a:gd name="T12" fmla="*/ 9131 w 56514"/>
              <a:gd name="T13" fmla="*/ 53062 h 56515"/>
              <a:gd name="T14" fmla="*/ 19028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6 w 56514"/>
              <a:gd name="T25" fmla="*/ 55599 h 56515"/>
              <a:gd name="T26" fmla="*/ 12290 w 56514"/>
              <a:gd name="T27" fmla="*/ 49885 h 56515"/>
              <a:gd name="T28" fmla="*/ 6585 w 56514"/>
              <a:gd name="T29" fmla="*/ 41419 h 56515"/>
              <a:gd name="T30" fmla="*/ 4492 w 56514"/>
              <a:gd name="T31" fmla="*/ 31065 h 56515"/>
              <a:gd name="T32" fmla="*/ 6585 w 56514"/>
              <a:gd name="T33" fmla="*/ 20702 h 56515"/>
              <a:gd name="T34" fmla="*/ 12290 w 56514"/>
              <a:gd name="T35" fmla="*/ 12221 h 56515"/>
              <a:gd name="T36" fmla="*/ 20756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7 w 56514"/>
              <a:gd name="T51" fmla="*/ 6491 h 56515"/>
              <a:gd name="T52" fmla="*/ 49976 w 56514"/>
              <a:gd name="T53" fmla="*/ 12221 h 56515"/>
              <a:gd name="T54" fmla="*/ 55683 w 56514"/>
              <a:gd name="T55" fmla="*/ 20702 h 56515"/>
              <a:gd name="T56" fmla="*/ 57776 w 56514"/>
              <a:gd name="T57" fmla="*/ 31065 h 56515"/>
              <a:gd name="T58" fmla="*/ 55683 w 56514"/>
              <a:gd name="T59" fmla="*/ 41419 h 56515"/>
              <a:gd name="T60" fmla="*/ 49976 w 56514"/>
              <a:gd name="T61" fmla="*/ 49885 h 56515"/>
              <a:gd name="T62" fmla="*/ 41507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5" y="2207"/>
                </a:lnTo>
                <a:lnTo>
                  <a:pt x="8257" y="8227"/>
                </a:lnTo>
                <a:lnTo>
                  <a:pt x="2217" y="17157"/>
                </a:lnTo>
                <a:lnTo>
                  <a:pt x="0" y="28093"/>
                </a:lnTo>
                <a:lnTo>
                  <a:pt x="2217" y="39037"/>
                </a:lnTo>
                <a:lnTo>
                  <a:pt x="8257" y="47985"/>
                </a:lnTo>
                <a:lnTo>
                  <a:pt x="17205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8" y="50280"/>
                </a:lnTo>
                <a:lnTo>
                  <a:pt x="11113" y="45113"/>
                </a:lnTo>
                <a:lnTo>
                  <a:pt x="5954" y="37457"/>
                </a:lnTo>
                <a:lnTo>
                  <a:pt x="4062" y="28093"/>
                </a:lnTo>
                <a:lnTo>
                  <a:pt x="5954" y="18722"/>
                </a:lnTo>
                <a:lnTo>
                  <a:pt x="11113" y="11052"/>
                </a:lnTo>
                <a:lnTo>
                  <a:pt x="18768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9" y="5870"/>
                </a:lnTo>
                <a:lnTo>
                  <a:pt x="45187" y="11052"/>
                </a:lnTo>
                <a:lnTo>
                  <a:pt x="50347" y="18722"/>
                </a:lnTo>
                <a:lnTo>
                  <a:pt x="52239" y="28093"/>
                </a:lnTo>
                <a:lnTo>
                  <a:pt x="50347" y="37457"/>
                </a:lnTo>
                <a:lnTo>
                  <a:pt x="45187" y="45113"/>
                </a:lnTo>
                <a:lnTo>
                  <a:pt x="37529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3" name="object 6">
            <a:extLst>
              <a:ext uri="{FF2B5EF4-FFF2-40B4-BE49-F238E27FC236}">
                <a16:creationId xmlns:a16="http://schemas.microsoft.com/office/drawing/2014/main" id="{A1632FF2-A4F3-41E8-B7ED-33CB4937E657}"/>
              </a:ext>
            </a:extLst>
          </p:cNvPr>
          <p:cNvSpPr>
            <a:spLocks/>
          </p:cNvSpPr>
          <p:nvPr/>
        </p:nvSpPr>
        <p:spPr bwMode="auto">
          <a:xfrm>
            <a:off x="3003550" y="735013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46 w 25400"/>
              <a:gd name="T23" fmla="*/ 5329 h 31750"/>
              <a:gd name="T24" fmla="*/ 2189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27 w 25400"/>
              <a:gd name="T33" fmla="*/ 18292 h 31750"/>
              <a:gd name="T34" fmla="*/ 9737 w 25400"/>
              <a:gd name="T35" fmla="*/ 18680 h 31750"/>
              <a:gd name="T36" fmla="*/ 11465 w 25400"/>
              <a:gd name="T37" fmla="*/ 19999 h 31750"/>
              <a:gd name="T38" fmla="*/ 14481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46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3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15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46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46" y="5329"/>
                </a:lnTo>
                <a:lnTo>
                  <a:pt x="2189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27" y="18292"/>
                </a:lnTo>
                <a:lnTo>
                  <a:pt x="9737" y="18680"/>
                </a:lnTo>
                <a:lnTo>
                  <a:pt x="11465" y="19999"/>
                </a:lnTo>
                <a:lnTo>
                  <a:pt x="14481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46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3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15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46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00AC5E02-5B50-49EB-AFA7-D805DF499D8F}"/>
              </a:ext>
            </a:extLst>
          </p:cNvPr>
          <p:cNvSpPr txBox="1"/>
          <p:nvPr/>
        </p:nvSpPr>
        <p:spPr>
          <a:xfrm>
            <a:off x="1822450" y="4508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 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sp>
        <p:nvSpPr>
          <p:cNvPr id="32775" name="object 10">
            <a:extLst>
              <a:ext uri="{FF2B5EF4-FFF2-40B4-BE49-F238E27FC236}">
                <a16:creationId xmlns:a16="http://schemas.microsoft.com/office/drawing/2014/main" id="{8590FB0A-F34A-4E8F-AACC-4F5720EFFDD9}"/>
              </a:ext>
            </a:extLst>
          </p:cNvPr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2776" name="Title 10">
            <a:extLst>
              <a:ext uri="{FF2B5EF4-FFF2-40B4-BE49-F238E27FC236}">
                <a16:creationId xmlns:a16="http://schemas.microsoft.com/office/drawing/2014/main" id="{7A1CB847-61C0-4231-8646-7B58C82B5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250" y="407988"/>
            <a:ext cx="3679825" cy="461962"/>
          </a:xfrm>
        </p:spPr>
        <p:txBody>
          <a:bodyPr/>
          <a:lstStyle/>
          <a:p>
            <a:pPr algn="r" eaLnBrk="1" hangingPunct="1"/>
            <a:r>
              <a:rPr lang="en-US" altLang="en-US">
                <a:ea typeface="Playfair Display"/>
              </a:rPr>
              <a:t>Go, change the world</a:t>
            </a:r>
          </a:p>
        </p:txBody>
      </p:sp>
      <p:sp>
        <p:nvSpPr>
          <p:cNvPr id="43" name="Rectangle 1">
            <a:extLst>
              <a:ext uri="{FF2B5EF4-FFF2-40B4-BE49-F238E27FC236}">
                <a16:creationId xmlns:a16="http://schemas.microsoft.com/office/drawing/2014/main" id="{7492DCCC-B614-4C60-AB19-33A079F8C2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1225519"/>
            <a:ext cx="18518187" cy="1691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507937" eaLnBrk="1" hangingPunct="1">
              <a:tabLst>
                <a:tab pos="659722" algn="l"/>
              </a:tabLst>
            </a:pPr>
            <a:r>
              <a:rPr lang="en-US" sz="3600" b="1" dirty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Time Independent one dimensional Schrödinger wave equation (TISE)	 </a:t>
            </a:r>
            <a:endParaRPr lang="en-US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 defTabSz="1507937">
              <a:tabLst>
                <a:tab pos="659722" algn="l"/>
              </a:tabLst>
            </a:pPr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	Let ψ(</a:t>
            </a:r>
            <a:r>
              <a:rPr lang="en-US" sz="3200" dirty="0" err="1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x,t</a:t>
            </a:r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 be the wave function of the matter wave associate with a particle of mass ‘m’ moving with a velocity ‘v’. The differential equation of the wave motion is as follows. 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5" name="Object 2">
            <a:extLst>
              <a:ext uri="{FF2B5EF4-FFF2-40B4-BE49-F238E27FC236}">
                <a16:creationId xmlns:a16="http://schemas.microsoft.com/office/drawing/2014/main" id="{964D62F1-5A86-486F-A239-01D763E5091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19782"/>
              </p:ext>
            </p:extLst>
          </p:nvPr>
        </p:nvGraphicFramePr>
        <p:xfrm>
          <a:off x="7944636" y="3082907"/>
          <a:ext cx="4243625" cy="1172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82" name="Equation" r:id="rId4" imgW="36576000" imgH="10058400" progId="Equation.3">
                  <p:embed/>
                </p:oleObj>
              </mc:Choice>
              <mc:Fallback>
                <p:oleObj name="Equation" r:id="rId4" imgW="36576000" imgH="10058400" progId="Equation.3">
                  <p:embed/>
                  <p:pic>
                    <p:nvPicPr>
                      <p:cNvPr id="0" name="Picture 1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44636" y="3082907"/>
                        <a:ext cx="4243625" cy="1172821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" name="Rectangle 45">
            <a:extLst>
              <a:ext uri="{FF2B5EF4-FFF2-40B4-BE49-F238E27FC236}">
                <a16:creationId xmlns:a16="http://schemas.microsoft.com/office/drawing/2014/main" id="{17FDA446-7C35-499C-8CBF-59BFF8D8EB4F}"/>
              </a:ext>
            </a:extLst>
          </p:cNvPr>
          <p:cNvSpPr/>
          <p:nvPr/>
        </p:nvSpPr>
        <p:spPr>
          <a:xfrm>
            <a:off x="7551720" y="10655335"/>
            <a:ext cx="533992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Let us substitute Eq.(3) in Eq.(1) </a:t>
            </a:r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5A73BA8-CBBC-4B1A-868F-757AFF149894}"/>
              </a:ext>
            </a:extLst>
          </p:cNvPr>
          <p:cNvGrpSpPr/>
          <p:nvPr/>
        </p:nvGrpSpPr>
        <p:grpSpPr>
          <a:xfrm>
            <a:off x="3517759" y="4511666"/>
            <a:ext cx="14073858" cy="1726202"/>
            <a:chOff x="609600" y="2842805"/>
            <a:chExt cx="8534400" cy="1046771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750B71A9-F222-4F6D-9C97-6873449E4D4B}"/>
                </a:ext>
              </a:extLst>
            </p:cNvPr>
            <p:cNvSpPr/>
            <p:nvPr/>
          </p:nvSpPr>
          <p:spPr>
            <a:xfrm>
              <a:off x="609600" y="2842805"/>
              <a:ext cx="8534400" cy="335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000" dirty="0">
                  <a:latin typeface="Times New Roman" pitchFamily="18" charset="0"/>
                  <a:cs typeface="Times New Roman" pitchFamily="18" charset="0"/>
                </a:rPr>
                <a:t>The solution of the Eq.(1) as a periodic displacement of time ‘t’ is  </a:t>
              </a:r>
              <a:endParaRPr lang="en-IN" sz="30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549759A-F97A-488E-8A5E-7144C37FB874}"/>
                </a:ext>
              </a:extLst>
            </p:cNvPr>
            <p:cNvSpPr/>
            <p:nvPr/>
          </p:nvSpPr>
          <p:spPr>
            <a:xfrm>
              <a:off x="2882517" y="3199982"/>
              <a:ext cx="3581715" cy="35460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>
                  <a:latin typeface="Times New Roman" pitchFamily="18" charset="0"/>
                  <a:cs typeface="Times New Roman" pitchFamily="18" charset="0"/>
                </a:rPr>
                <a:t>ψ(</a:t>
              </a:r>
              <a:r>
                <a:rPr lang="en-US" sz="3200" dirty="0" err="1">
                  <a:latin typeface="Times New Roman" pitchFamily="18" charset="0"/>
                  <a:cs typeface="Times New Roman" pitchFamily="18" charset="0"/>
                </a:rPr>
                <a:t>x,t</a:t>
              </a:r>
              <a:r>
                <a:rPr lang="en-US" sz="3200" dirty="0">
                  <a:latin typeface="Times New Roman" pitchFamily="18" charset="0"/>
                  <a:cs typeface="Times New Roman" pitchFamily="18" charset="0"/>
                </a:rPr>
                <a:t>) =ψ</a:t>
              </a:r>
              <a:r>
                <a:rPr lang="en-US" sz="3200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sz="3200" dirty="0">
                  <a:latin typeface="Times New Roman" pitchFamily="18" charset="0"/>
                  <a:cs typeface="Times New Roman" pitchFamily="18" charset="0"/>
                </a:rPr>
                <a:t>(x) e</a:t>
              </a:r>
              <a:r>
                <a:rPr lang="en-US" sz="3200" baseline="30000" dirty="0">
                  <a:latin typeface="Times New Roman" pitchFamily="18" charset="0"/>
                  <a:cs typeface="Times New Roman" pitchFamily="18" charset="0"/>
                </a:rPr>
                <a:t>-</a:t>
              </a:r>
              <a:r>
                <a:rPr lang="en-US" sz="3200" baseline="30000" dirty="0" err="1">
                  <a:latin typeface="Times New Roman" pitchFamily="18" charset="0"/>
                  <a:cs typeface="Times New Roman" pitchFamily="18" charset="0"/>
                </a:rPr>
                <a:t>iωt</a:t>
              </a:r>
              <a:r>
                <a:rPr lang="en-US" sz="3200" dirty="0">
                  <a:latin typeface="Times New Roman" pitchFamily="18" charset="0"/>
                  <a:cs typeface="Times New Roman" pitchFamily="18" charset="0"/>
                </a:rPr>
                <a:t>    …..(2)</a:t>
              </a:r>
              <a:endParaRPr lang="en-IN" sz="3200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E64AE3D-0180-43EC-941C-361244CFAE65}"/>
                </a:ext>
              </a:extLst>
            </p:cNvPr>
            <p:cNvSpPr/>
            <p:nvPr/>
          </p:nvSpPr>
          <p:spPr>
            <a:xfrm>
              <a:off x="2590800" y="3553631"/>
              <a:ext cx="4103883" cy="335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000" dirty="0">
                  <a:latin typeface="Times New Roman" pitchFamily="18" charset="0"/>
                  <a:cs typeface="Times New Roman" pitchFamily="18" charset="0"/>
                </a:rPr>
                <a:t>ψ</a:t>
              </a:r>
              <a:r>
                <a:rPr lang="en-US" sz="3000" baseline="-25000" dirty="0">
                  <a:latin typeface="Times New Roman" pitchFamily="18" charset="0"/>
                  <a:cs typeface="Times New Roman" pitchFamily="18" charset="0"/>
                </a:rPr>
                <a:t>0</a:t>
              </a:r>
              <a:r>
                <a:rPr lang="en-US" sz="3000" dirty="0">
                  <a:latin typeface="Times New Roman" pitchFamily="18" charset="0"/>
                  <a:cs typeface="Times New Roman" pitchFamily="18" charset="0"/>
                </a:rPr>
                <a:t>(x)  → amplitude of the matter wave</a:t>
              </a:r>
              <a:endParaRPr lang="en-IN" sz="3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69D180A2-68F0-4505-8322-C546E45CC3B1}"/>
              </a:ext>
            </a:extLst>
          </p:cNvPr>
          <p:cNvGrpSpPr/>
          <p:nvPr/>
        </p:nvGrpSpPr>
        <p:grpSpPr>
          <a:xfrm>
            <a:off x="4837076" y="6442761"/>
            <a:ext cx="11309350" cy="1855120"/>
            <a:chOff x="1447800" y="3859374"/>
            <a:chExt cx="6858000" cy="1124946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B975CB60-A2F8-4AC7-93D1-A2681E92D3B1}"/>
                </a:ext>
              </a:extLst>
            </p:cNvPr>
            <p:cNvSpPr/>
            <p:nvPr/>
          </p:nvSpPr>
          <p:spPr>
            <a:xfrm>
              <a:off x="1447800" y="3859374"/>
              <a:ext cx="6858000" cy="3359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000" dirty="0">
                  <a:latin typeface="Times New Roman" pitchFamily="18" charset="0"/>
                  <a:cs typeface="Times New Roman" pitchFamily="18" charset="0"/>
                </a:rPr>
                <a:t>Differentiating  Eq.(2) partially twice </a:t>
              </a:r>
              <a:r>
                <a:rPr lang="en-US" sz="3000" dirty="0" err="1">
                  <a:latin typeface="Times New Roman" pitchFamily="18" charset="0"/>
                  <a:cs typeface="Times New Roman" pitchFamily="18" charset="0"/>
                </a:rPr>
                <a:t>w.r.t</a:t>
              </a:r>
              <a:r>
                <a:rPr lang="en-US" sz="3000" dirty="0">
                  <a:latin typeface="Times New Roman" pitchFamily="18" charset="0"/>
                  <a:cs typeface="Times New Roman" pitchFamily="18" charset="0"/>
                </a:rPr>
                <a:t>.  ‘t’, we get </a:t>
              </a:r>
              <a:endParaRPr lang="en-IN" sz="3000" dirty="0"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53" name="Object 22">
              <a:extLst>
                <a:ext uri="{FF2B5EF4-FFF2-40B4-BE49-F238E27FC236}">
                  <a16:creationId xmlns:a16="http://schemas.microsoft.com/office/drawing/2014/main" id="{BDEFD2A6-6D32-4C1C-A63A-257209020CF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05604" y="4333445"/>
            <a:ext cx="2087563" cy="6508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9683" name="Equation" r:id="rId6" imgW="30480000" imgH="9448800" progId="Equation.3">
                    <p:embed/>
                  </p:oleObj>
                </mc:Choice>
                <mc:Fallback>
                  <p:oleObj name="Equation" r:id="rId6" imgW="30480000" imgH="9448800" progId="Equation.3">
                    <p:embed/>
                    <p:pic>
                      <p:nvPicPr>
                        <p:cNvPr id="0" name="Picture 1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05604" y="4333445"/>
                          <a:ext cx="2087563" cy="650875"/>
                        </a:xfrm>
                        <a:prstGeom prst="rect">
                          <a:avLst/>
                        </a:prstGeom>
                        <a:solidFill>
                          <a:srgbClr val="C0C0C0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54" name="Object 23">
            <a:extLst>
              <a:ext uri="{FF2B5EF4-FFF2-40B4-BE49-F238E27FC236}">
                <a16:creationId xmlns:a16="http://schemas.microsoft.com/office/drawing/2014/main" id="{450FE891-5D99-4A87-9E24-76D1D811AA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9176699"/>
              </p:ext>
            </p:extLst>
          </p:nvPr>
        </p:nvGraphicFramePr>
        <p:xfrm>
          <a:off x="6030949" y="8369319"/>
          <a:ext cx="8194043" cy="1141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84" name="Equation" r:id="rId8" imgW="72542400" imgH="10058400" progId="Equation.3">
                  <p:embed/>
                </p:oleObj>
              </mc:Choice>
              <mc:Fallback>
                <p:oleObj name="Equation" r:id="rId8" imgW="72542400" imgH="1005840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30949" y="8369319"/>
                        <a:ext cx="8194043" cy="1141407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5" name="Object 24">
            <a:extLst>
              <a:ext uri="{FF2B5EF4-FFF2-40B4-BE49-F238E27FC236}">
                <a16:creationId xmlns:a16="http://schemas.microsoft.com/office/drawing/2014/main" id="{042F3F7A-A140-45A1-8677-C8079A3B1B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4378075"/>
              </p:ext>
            </p:extLst>
          </p:nvPr>
        </p:nvGraphicFramePr>
        <p:xfrm>
          <a:off x="8771895" y="9583765"/>
          <a:ext cx="2960850" cy="1141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685" name="Equation" r:id="rId10" imgW="26212800" imgH="10058400" progId="Equation.3">
                  <p:embed/>
                </p:oleObj>
              </mc:Choice>
              <mc:Fallback>
                <p:oleObj name="Equation" r:id="rId10" imgW="26212800" imgH="1005840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71895" y="9583765"/>
                        <a:ext cx="2960850" cy="1141407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object 4">
            <a:extLst>
              <a:ext uri="{FF2B5EF4-FFF2-40B4-BE49-F238E27FC236}">
                <a16:creationId xmlns:a16="http://schemas.microsoft.com/office/drawing/2014/main" id="{A1B3629F-2EA5-471B-9086-07326B3D8A90}"/>
              </a:ext>
            </a:extLst>
          </p:cNvPr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6" name="object 5">
            <a:extLst>
              <a:ext uri="{FF2B5EF4-FFF2-40B4-BE49-F238E27FC236}">
                <a16:creationId xmlns:a16="http://schemas.microsoft.com/office/drawing/2014/main" id="{30C0A383-A497-469C-B01F-14CFEEE3A3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01625"/>
            <a:ext cx="708025" cy="709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3797" name="object 6">
            <a:extLst>
              <a:ext uri="{FF2B5EF4-FFF2-40B4-BE49-F238E27FC236}">
                <a16:creationId xmlns:a16="http://schemas.microsoft.com/office/drawing/2014/main" id="{19581A71-7CE1-4A0F-9E7D-894B7008FCCE}"/>
              </a:ext>
            </a:extLst>
          </p:cNvPr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4 w 56514"/>
              <a:gd name="T3" fmla="*/ 2441 h 56515"/>
              <a:gd name="T4" fmla="*/ 9127 w 56514"/>
              <a:gd name="T5" fmla="*/ 9098 h 56515"/>
              <a:gd name="T6" fmla="*/ 2449 w 56514"/>
              <a:gd name="T7" fmla="*/ 18972 h 56515"/>
              <a:gd name="T8" fmla="*/ 0 w 56514"/>
              <a:gd name="T9" fmla="*/ 31065 h 56515"/>
              <a:gd name="T10" fmla="*/ 2449 w 56514"/>
              <a:gd name="T11" fmla="*/ 43169 h 56515"/>
              <a:gd name="T12" fmla="*/ 9127 w 56514"/>
              <a:gd name="T13" fmla="*/ 53062 h 56515"/>
              <a:gd name="T14" fmla="*/ 19024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1 w 56514"/>
              <a:gd name="T25" fmla="*/ 55599 h 56515"/>
              <a:gd name="T26" fmla="*/ 12286 w 56514"/>
              <a:gd name="T27" fmla="*/ 49885 h 56515"/>
              <a:gd name="T28" fmla="*/ 6583 w 56514"/>
              <a:gd name="T29" fmla="*/ 41419 h 56515"/>
              <a:gd name="T30" fmla="*/ 4492 w 56514"/>
              <a:gd name="T31" fmla="*/ 31065 h 56515"/>
              <a:gd name="T32" fmla="*/ 6583 w 56514"/>
              <a:gd name="T33" fmla="*/ 20702 h 56515"/>
              <a:gd name="T34" fmla="*/ 12286 w 56514"/>
              <a:gd name="T35" fmla="*/ 12221 h 56515"/>
              <a:gd name="T36" fmla="*/ 20751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5 w 56514"/>
              <a:gd name="T51" fmla="*/ 6491 h 56515"/>
              <a:gd name="T52" fmla="*/ 49969 w 56514"/>
              <a:gd name="T53" fmla="*/ 12221 h 56515"/>
              <a:gd name="T54" fmla="*/ 55672 w 56514"/>
              <a:gd name="T55" fmla="*/ 20702 h 56515"/>
              <a:gd name="T56" fmla="*/ 57764 w 56514"/>
              <a:gd name="T57" fmla="*/ 31065 h 56515"/>
              <a:gd name="T58" fmla="*/ 55672 w 56514"/>
              <a:gd name="T59" fmla="*/ 41419 h 56515"/>
              <a:gd name="T60" fmla="*/ 49969 w 56514"/>
              <a:gd name="T61" fmla="*/ 49885 h 56515"/>
              <a:gd name="T62" fmla="*/ 41505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3798" name="object 7">
            <a:extLst>
              <a:ext uri="{FF2B5EF4-FFF2-40B4-BE49-F238E27FC236}">
                <a16:creationId xmlns:a16="http://schemas.microsoft.com/office/drawing/2014/main" id="{02E0BFA0-5DEC-4A0B-8206-E85A67DBE308}"/>
              </a:ext>
            </a:extLst>
          </p:cNvPr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F8853F9-A1D9-434A-8CF5-01DD650B3EC5}"/>
              </a:ext>
            </a:extLst>
          </p:cNvPr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 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sp>
        <p:nvSpPr>
          <p:cNvPr id="33801" name="Title 10">
            <a:extLst>
              <a:ext uri="{FF2B5EF4-FFF2-40B4-BE49-F238E27FC236}">
                <a16:creationId xmlns:a16="http://schemas.microsoft.com/office/drawing/2014/main" id="{F98DCB77-FFB7-43C7-84BB-CA15C39B9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250" y="407988"/>
            <a:ext cx="3679825" cy="461962"/>
          </a:xfrm>
        </p:spPr>
        <p:txBody>
          <a:bodyPr/>
          <a:lstStyle/>
          <a:p>
            <a:pPr algn="r" eaLnBrk="1" hangingPunct="1"/>
            <a:r>
              <a:rPr lang="en-US" altLang="en-US">
                <a:ea typeface="Playfair Display"/>
              </a:rPr>
              <a:t>Go, change the world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A099DE-9499-464C-ABAD-013528DAE713}"/>
              </a:ext>
            </a:extLst>
          </p:cNvPr>
          <p:cNvSpPr/>
          <p:nvPr/>
        </p:nvSpPr>
        <p:spPr>
          <a:xfrm>
            <a:off x="2386316" y="3784016"/>
            <a:ext cx="55940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latin typeface="Cambria" pitchFamily="18" charset="0"/>
              </a:rPr>
              <a:t>Substituting this in Eq4, we get</a:t>
            </a:r>
            <a:endParaRPr lang="en-IN" sz="3200" dirty="0">
              <a:latin typeface="Cambria" pitchFamily="18" charset="0"/>
            </a:endParaRPr>
          </a:p>
        </p:txBody>
      </p:sp>
      <p:graphicFrame>
        <p:nvGraphicFramePr>
          <p:cNvPr id="11" name="Object 1">
            <a:extLst>
              <a:ext uri="{FF2B5EF4-FFF2-40B4-BE49-F238E27FC236}">
                <a16:creationId xmlns:a16="http://schemas.microsoft.com/office/drawing/2014/main" id="{EA319E54-E3CD-4CE7-8A9E-A03B344A9B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18983401"/>
              </p:ext>
            </p:extLst>
          </p:nvPr>
        </p:nvGraphicFramePr>
        <p:xfrm>
          <a:off x="8167159" y="4966326"/>
          <a:ext cx="4421641" cy="11649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18" name="Equation" r:id="rId4" imgW="38404800" imgH="10058400" progId="Equation.3">
                  <p:embed/>
                </p:oleObj>
              </mc:Choice>
              <mc:Fallback>
                <p:oleObj name="Equation" r:id="rId4" imgW="38404800" imgH="10058400" progId="Equation.3">
                  <p:embed/>
                  <p:pic>
                    <p:nvPicPr>
                      <p:cNvPr id="0" name="Picture 2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7159" y="4966326"/>
                        <a:ext cx="4421641" cy="1164969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6">
            <a:extLst>
              <a:ext uri="{FF2B5EF4-FFF2-40B4-BE49-F238E27FC236}">
                <a16:creationId xmlns:a16="http://schemas.microsoft.com/office/drawing/2014/main" id="{403B7875-1708-44B9-95CA-715746B59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2432" y="6239695"/>
            <a:ext cx="6765784" cy="644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507937" eaLnBrk="1" hangingPunct="1">
              <a:tabLst>
                <a:tab pos="659722" algn="l"/>
              </a:tabLst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itchFamily="18" charset="0"/>
                <a:ea typeface="Times New Roman" pitchFamily="18" charset="0"/>
                <a:cs typeface="Arial" pitchFamily="34" charset="0"/>
              </a:rPr>
              <a:t>From de-Broglie wavelength we have</a:t>
            </a:r>
            <a:endParaRPr lang="en-US" sz="3200" dirty="0">
              <a:latin typeface="Cambria" pitchFamily="18" charset="0"/>
              <a:cs typeface="Arial" pitchFamily="34" charset="0"/>
            </a:endParaRPr>
          </a:p>
        </p:txBody>
      </p:sp>
      <p:graphicFrame>
        <p:nvGraphicFramePr>
          <p:cNvPr id="13" name="Object 7">
            <a:extLst>
              <a:ext uri="{FF2B5EF4-FFF2-40B4-BE49-F238E27FC236}">
                <a16:creationId xmlns:a16="http://schemas.microsoft.com/office/drawing/2014/main" id="{54EAE88E-F960-4B00-9FEF-7BD35E4D6C8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5852763"/>
              </p:ext>
            </p:extLst>
          </p:nvPr>
        </p:nvGraphicFramePr>
        <p:xfrm>
          <a:off x="7161884" y="7397188"/>
          <a:ext cx="5565666" cy="1153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19" name="Equation" r:id="rId6" imgW="48768000" imgH="10058400" progId="Equation.3">
                  <p:embed/>
                </p:oleObj>
              </mc:Choice>
              <mc:Fallback>
                <p:oleObj name="Equation" r:id="rId6" imgW="48768000" imgH="10058400" progId="Equation.3">
                  <p:embed/>
                  <p:pic>
                    <p:nvPicPr>
                      <p:cNvPr id="0" name="Picture 2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1884" y="7397188"/>
                        <a:ext cx="5565666" cy="1153087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9">
            <a:extLst>
              <a:ext uri="{FF2B5EF4-FFF2-40B4-BE49-F238E27FC236}">
                <a16:creationId xmlns:a16="http://schemas.microsoft.com/office/drawing/2014/main" id="{F6625EC1-60D1-4CE4-B020-DAE57399EF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5642" y="8500099"/>
            <a:ext cx="14317915" cy="659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507937" eaLnBrk="1" hangingPunct="1">
              <a:tabLst>
                <a:tab pos="659722" algn="l"/>
              </a:tabLst>
            </a:pPr>
            <a:r>
              <a:rPr lang="en-US" sz="3200" dirty="0">
                <a:latin typeface="Cambria" pitchFamily="18" charset="0"/>
                <a:ea typeface="Times New Roman" pitchFamily="18" charset="0"/>
                <a:cs typeface="Arial" pitchFamily="34" charset="0"/>
              </a:rPr>
              <a:t>The kinetic energy of the particle with total energy E and potential energy V is</a:t>
            </a:r>
            <a:endParaRPr lang="en-US" sz="3200" dirty="0">
              <a:latin typeface="Cambria" pitchFamily="18" charset="0"/>
              <a:cs typeface="Arial" pitchFamily="34" charset="0"/>
            </a:endParaRPr>
          </a:p>
        </p:txBody>
      </p:sp>
      <p:graphicFrame>
        <p:nvGraphicFramePr>
          <p:cNvPr id="15" name="Object 11">
            <a:extLst>
              <a:ext uri="{FF2B5EF4-FFF2-40B4-BE49-F238E27FC236}">
                <a16:creationId xmlns:a16="http://schemas.microsoft.com/office/drawing/2014/main" id="{11AC0A85-51FD-4110-B36C-BF14DBB463E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631970"/>
              </p:ext>
            </p:extLst>
          </p:nvPr>
        </p:nvGraphicFramePr>
        <p:xfrm>
          <a:off x="8195956" y="9248140"/>
          <a:ext cx="3581294" cy="1130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20" name="Equation" r:id="rId8" imgW="29870400" imgH="9448800" progId="Equation.3">
                  <p:embed/>
                </p:oleObj>
              </mc:Choice>
              <mc:Fallback>
                <p:oleObj name="Equation" r:id="rId8" imgW="29870400" imgH="9448800" progId="Equation.3">
                  <p:embed/>
                  <p:pic>
                    <p:nvPicPr>
                      <p:cNvPr id="0" name="Picture 2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5956" y="9248140"/>
                        <a:ext cx="3581294" cy="113093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0">
            <a:extLst>
              <a:ext uri="{FF2B5EF4-FFF2-40B4-BE49-F238E27FC236}">
                <a16:creationId xmlns:a16="http://schemas.microsoft.com/office/drawing/2014/main" id="{B97FA70D-BD18-4290-8264-C69A505931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94815755"/>
              </p:ext>
            </p:extLst>
          </p:nvPr>
        </p:nvGraphicFramePr>
        <p:xfrm>
          <a:off x="7996996" y="10515480"/>
          <a:ext cx="4191265" cy="71082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21" name="Equation" r:id="rId10" imgW="31089600" imgH="5486400" progId="Equation.3">
                  <p:embed/>
                </p:oleObj>
              </mc:Choice>
              <mc:Fallback>
                <p:oleObj name="Equation" r:id="rId10" imgW="31089600" imgH="5486400" progId="Equation.3">
                  <p:embed/>
                  <p:pic>
                    <p:nvPicPr>
                      <p:cNvPr id="0" name="Picture 2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96996" y="10515480"/>
                        <a:ext cx="4191265" cy="710827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6">
            <a:extLst>
              <a:ext uri="{FF2B5EF4-FFF2-40B4-BE49-F238E27FC236}">
                <a16:creationId xmlns:a16="http://schemas.microsoft.com/office/drawing/2014/main" id="{9AD7A5A8-2C0F-449E-955C-1A4902938F4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9281461"/>
              </p:ext>
            </p:extLst>
          </p:nvPr>
        </p:nvGraphicFramePr>
        <p:xfrm>
          <a:off x="8156871" y="2406063"/>
          <a:ext cx="3895443" cy="133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22" name="Equation" r:id="rId12" imgW="37490400" imgH="12801600" progId="Equation.3">
                  <p:embed/>
                </p:oleObj>
              </mc:Choice>
              <mc:Fallback>
                <p:oleObj name="Equation" r:id="rId12" imgW="37490400" imgH="12801600" progId="Equation.3">
                  <p:embed/>
                  <p:pic>
                    <p:nvPicPr>
                      <p:cNvPr id="0" name="Picture 2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6871" y="2406063"/>
                        <a:ext cx="3895443" cy="1337750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7">
            <a:extLst>
              <a:ext uri="{FF2B5EF4-FFF2-40B4-BE49-F238E27FC236}">
                <a16:creationId xmlns:a16="http://schemas.microsoft.com/office/drawing/2014/main" id="{134E21F0-F23E-429A-AAA0-7C7F22E861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29624176"/>
              </p:ext>
            </p:extLst>
          </p:nvPr>
        </p:nvGraphicFramePr>
        <p:xfrm>
          <a:off x="8154131" y="3802770"/>
          <a:ext cx="4326811" cy="1130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23" name="Equation" r:id="rId14" imgW="38709600" imgH="10058400" progId="Equation.3">
                  <p:embed/>
                </p:oleObj>
              </mc:Choice>
              <mc:Fallback>
                <p:oleObj name="Equation" r:id="rId14" imgW="38709600" imgH="10058400" progId="Equation.3">
                  <p:embed/>
                  <p:pic>
                    <p:nvPicPr>
                      <p:cNvPr id="0" name="Picture 2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54131" y="3802770"/>
                        <a:ext cx="4326811" cy="113093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>
            <a:extLst>
              <a:ext uri="{FF2B5EF4-FFF2-40B4-BE49-F238E27FC236}">
                <a16:creationId xmlns:a16="http://schemas.microsoft.com/office/drawing/2014/main" id="{2E259727-BF89-4E9F-82B1-4EC43832A1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6941029"/>
              </p:ext>
            </p:extLst>
          </p:nvPr>
        </p:nvGraphicFramePr>
        <p:xfrm>
          <a:off x="9256207" y="6214806"/>
          <a:ext cx="1459271" cy="1130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24" name="Equation" r:id="rId16" imgW="12192000" imgH="9448800" progId="Equation.3">
                  <p:embed/>
                </p:oleObj>
              </mc:Choice>
              <mc:Fallback>
                <p:oleObj name="Equation" r:id="rId16" imgW="12192000" imgH="9448800" progId="Equation.3">
                  <p:embed/>
                  <p:pic>
                    <p:nvPicPr>
                      <p:cNvPr id="0" name="Picture 2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56207" y="6214806"/>
                        <a:ext cx="1459271" cy="1130935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526702F3-1F41-414C-80BA-31B0619D31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88404108"/>
              </p:ext>
            </p:extLst>
          </p:nvPr>
        </p:nvGraphicFramePr>
        <p:xfrm>
          <a:off x="8167159" y="1236668"/>
          <a:ext cx="4306453" cy="11414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825" name="Equation" r:id="rId18" imgW="38100000" imgH="10058400" progId="Equation.3">
                  <p:embed/>
                </p:oleObj>
              </mc:Choice>
              <mc:Fallback>
                <p:oleObj name="Equation" r:id="rId18" imgW="38100000" imgH="10058400" progId="Equation.3">
                  <p:embed/>
                  <p:pic>
                    <p:nvPicPr>
                      <p:cNvPr id="0" name="Picture 2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7159" y="1236668"/>
                        <a:ext cx="4306453" cy="1141407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7F7A0F2-B872-4B7F-8475-21045B8B128A}"/>
              </a:ext>
            </a:extLst>
          </p:cNvPr>
          <p:cNvSpPr txBox="1"/>
          <p:nvPr/>
        </p:nvSpPr>
        <p:spPr>
          <a:xfrm>
            <a:off x="5240658" y="2313543"/>
            <a:ext cx="2601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3200" dirty="0">
                <a:latin typeface="Cambria" pitchFamily="18" charset="0"/>
              </a:rPr>
              <a:t>We know that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11368E-D452-4484-A9EF-224D314A11C9}"/>
              </a:ext>
            </a:extLst>
          </p:cNvPr>
          <p:cNvSpPr/>
          <p:nvPr/>
        </p:nvSpPr>
        <p:spPr>
          <a:xfrm>
            <a:off x="12338066" y="9869517"/>
            <a:ext cx="748791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00" dirty="0">
                <a:latin typeface="Cambria" pitchFamily="18" charset="0"/>
              </a:rPr>
              <a:t>Substituting this in </a:t>
            </a:r>
            <a:r>
              <a:rPr lang="en-US" sz="3200" dirty="0" smtClean="0">
                <a:latin typeface="Cambria" pitchFamily="18" charset="0"/>
              </a:rPr>
              <a:t>Eq.7, we </a:t>
            </a:r>
            <a:r>
              <a:rPr lang="en-US" sz="3200" dirty="0">
                <a:latin typeface="Cambria" pitchFamily="18" charset="0"/>
              </a:rPr>
              <a:t>get the</a:t>
            </a:r>
            <a:endParaRPr lang="en-US" sz="3200" b="1" dirty="0">
              <a:latin typeface="Cambria" pitchFamily="18" charset="0"/>
              <a:ea typeface="Times New Roman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object 4">
            <a:extLst>
              <a:ext uri="{FF2B5EF4-FFF2-40B4-BE49-F238E27FC236}">
                <a16:creationId xmlns:a16="http://schemas.microsoft.com/office/drawing/2014/main" id="{067991BF-A933-458A-98AD-EBBC68359E72}"/>
              </a:ext>
            </a:extLst>
          </p:cNvPr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20" name="object 5">
            <a:extLst>
              <a:ext uri="{FF2B5EF4-FFF2-40B4-BE49-F238E27FC236}">
                <a16:creationId xmlns:a16="http://schemas.microsoft.com/office/drawing/2014/main" id="{71604808-A7B3-4C71-A417-1EAC27CD03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01625"/>
            <a:ext cx="708025" cy="709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4821" name="object 6">
            <a:extLst>
              <a:ext uri="{FF2B5EF4-FFF2-40B4-BE49-F238E27FC236}">
                <a16:creationId xmlns:a16="http://schemas.microsoft.com/office/drawing/2014/main" id="{3E0136A6-4958-4374-8A7A-BD6DE0CA0BBD}"/>
              </a:ext>
            </a:extLst>
          </p:cNvPr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4 w 56514"/>
              <a:gd name="T3" fmla="*/ 2441 h 56515"/>
              <a:gd name="T4" fmla="*/ 9127 w 56514"/>
              <a:gd name="T5" fmla="*/ 9098 h 56515"/>
              <a:gd name="T6" fmla="*/ 2449 w 56514"/>
              <a:gd name="T7" fmla="*/ 18972 h 56515"/>
              <a:gd name="T8" fmla="*/ 0 w 56514"/>
              <a:gd name="T9" fmla="*/ 31065 h 56515"/>
              <a:gd name="T10" fmla="*/ 2449 w 56514"/>
              <a:gd name="T11" fmla="*/ 43169 h 56515"/>
              <a:gd name="T12" fmla="*/ 9127 w 56514"/>
              <a:gd name="T13" fmla="*/ 53062 h 56515"/>
              <a:gd name="T14" fmla="*/ 19024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1 w 56514"/>
              <a:gd name="T25" fmla="*/ 55599 h 56515"/>
              <a:gd name="T26" fmla="*/ 12286 w 56514"/>
              <a:gd name="T27" fmla="*/ 49885 h 56515"/>
              <a:gd name="T28" fmla="*/ 6583 w 56514"/>
              <a:gd name="T29" fmla="*/ 41419 h 56515"/>
              <a:gd name="T30" fmla="*/ 4492 w 56514"/>
              <a:gd name="T31" fmla="*/ 31065 h 56515"/>
              <a:gd name="T32" fmla="*/ 6583 w 56514"/>
              <a:gd name="T33" fmla="*/ 20702 h 56515"/>
              <a:gd name="T34" fmla="*/ 12286 w 56514"/>
              <a:gd name="T35" fmla="*/ 12221 h 56515"/>
              <a:gd name="T36" fmla="*/ 20751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5 w 56514"/>
              <a:gd name="T51" fmla="*/ 6491 h 56515"/>
              <a:gd name="T52" fmla="*/ 49969 w 56514"/>
              <a:gd name="T53" fmla="*/ 12221 h 56515"/>
              <a:gd name="T54" fmla="*/ 55672 w 56514"/>
              <a:gd name="T55" fmla="*/ 20702 h 56515"/>
              <a:gd name="T56" fmla="*/ 57764 w 56514"/>
              <a:gd name="T57" fmla="*/ 31065 h 56515"/>
              <a:gd name="T58" fmla="*/ 55672 w 56514"/>
              <a:gd name="T59" fmla="*/ 41419 h 56515"/>
              <a:gd name="T60" fmla="*/ 49969 w 56514"/>
              <a:gd name="T61" fmla="*/ 49885 h 56515"/>
              <a:gd name="T62" fmla="*/ 41505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4822" name="object 7">
            <a:extLst>
              <a:ext uri="{FF2B5EF4-FFF2-40B4-BE49-F238E27FC236}">
                <a16:creationId xmlns:a16="http://schemas.microsoft.com/office/drawing/2014/main" id="{D972A61D-2E7F-42D2-A904-5DAA2987E48A}"/>
              </a:ext>
            </a:extLst>
          </p:cNvPr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F8853F9-A1D9-434A-8CF5-01DD650B3EC5}"/>
              </a:ext>
            </a:extLst>
          </p:cNvPr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 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sp>
        <p:nvSpPr>
          <p:cNvPr id="34825" name="Title 10">
            <a:extLst>
              <a:ext uri="{FF2B5EF4-FFF2-40B4-BE49-F238E27FC236}">
                <a16:creationId xmlns:a16="http://schemas.microsoft.com/office/drawing/2014/main" id="{E2344C2B-C12F-492D-BFCE-5CC1F97E9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250" y="407988"/>
            <a:ext cx="3679825" cy="461962"/>
          </a:xfrm>
        </p:spPr>
        <p:txBody>
          <a:bodyPr/>
          <a:lstStyle/>
          <a:p>
            <a:pPr algn="r" eaLnBrk="1" hangingPunct="1"/>
            <a:r>
              <a:rPr lang="en-US" altLang="en-US">
                <a:ea typeface="Playfair Display"/>
              </a:rPr>
              <a:t>Go, change the world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3B4CCE-EA01-400A-A4E4-5304E28761BD}"/>
              </a:ext>
            </a:extLst>
          </p:cNvPr>
          <p:cNvSpPr/>
          <p:nvPr/>
        </p:nvSpPr>
        <p:spPr>
          <a:xfrm>
            <a:off x="2261165" y="2041671"/>
            <a:ext cx="15581771" cy="13104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3958" b="1" dirty="0">
                <a:latin typeface="Helvetica" panose="020B0604020202020204" pitchFamily="34" charset="0"/>
                <a:ea typeface="Times New Roman" pitchFamily="18" charset="0"/>
                <a:cs typeface="Helvetica" panose="020B0604020202020204" pitchFamily="34" charset="0"/>
              </a:rPr>
              <a:t>Schrödinger time- independent one dimensional wave equation</a:t>
            </a:r>
            <a:endParaRPr lang="en-US" sz="3958" b="1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ctr"/>
            <a:endParaRPr lang="en-IN" sz="3958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12" name="Object 15">
            <a:extLst>
              <a:ext uri="{FF2B5EF4-FFF2-40B4-BE49-F238E27FC236}">
                <a16:creationId xmlns:a16="http://schemas.microsoft.com/office/drawing/2014/main" id="{A47361E7-E878-4E3F-A6F9-14CF321F9F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405310" y="4272421"/>
          <a:ext cx="6788227" cy="17592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46" name="Equation" r:id="rId4" imgW="38709600" imgH="10058400" progId="Equation.3">
                  <p:embed/>
                </p:oleObj>
              </mc:Choice>
              <mc:Fallback>
                <p:oleObj name="Equation" r:id="rId4" imgW="38709600" imgH="100584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5310" y="4272421"/>
                        <a:ext cx="6788227" cy="1759232"/>
                      </a:xfrm>
                      <a:prstGeom prst="rect">
                        <a:avLst/>
                      </a:prstGeom>
                      <a:solidFill>
                        <a:srgbClr val="FFCC0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7">
            <a:extLst>
              <a:ext uri="{FF2B5EF4-FFF2-40B4-BE49-F238E27FC236}">
                <a16:creationId xmlns:a16="http://schemas.microsoft.com/office/drawing/2014/main" id="{F9BC2375-EAD0-4C4D-905E-D1A4C5E0F9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143" y="7382383"/>
            <a:ext cx="14702155" cy="761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1507937" eaLnBrk="1" hangingPunct="1">
              <a:tabLst>
                <a:tab pos="659722" algn="l"/>
              </a:tabLst>
            </a:pPr>
            <a:r>
              <a:rPr lang="en-US" sz="3958" dirty="0">
                <a:latin typeface="Helvetica" panose="020B0604020202020204" pitchFamily="34" charset="0"/>
                <a:ea typeface="Times New Roman" pitchFamily="18" charset="0"/>
                <a:cs typeface="Helvetica" panose="020B0604020202020204" pitchFamily="34" charset="0"/>
              </a:rPr>
              <a:t>Here ψ is a function of </a:t>
            </a:r>
            <a:r>
              <a:rPr lang="en-US" sz="3958" i="1" dirty="0">
                <a:latin typeface="Helvetica" panose="020B0604020202020204" pitchFamily="34" charset="0"/>
                <a:ea typeface="Times New Roman" pitchFamily="18" charset="0"/>
                <a:cs typeface="Helvetica" panose="020B0604020202020204" pitchFamily="34" charset="0"/>
              </a:rPr>
              <a:t>x</a:t>
            </a:r>
            <a:r>
              <a:rPr lang="en-US" sz="3958" dirty="0">
                <a:latin typeface="Helvetica" panose="020B0604020202020204" pitchFamily="34" charset="0"/>
                <a:ea typeface="Times New Roman" pitchFamily="18" charset="0"/>
                <a:cs typeface="Helvetica" panose="020B0604020202020204" pitchFamily="34" charset="0"/>
              </a:rPr>
              <a:t> alone and is </a:t>
            </a:r>
            <a:r>
              <a:rPr lang="en-US" sz="3958" i="1" dirty="0">
                <a:latin typeface="Helvetica" panose="020B0604020202020204" pitchFamily="34" charset="0"/>
                <a:ea typeface="Times New Roman" pitchFamily="18" charset="0"/>
                <a:cs typeface="Helvetica" panose="020B0604020202020204" pitchFamily="34" charset="0"/>
              </a:rPr>
              <a:t>independent of time</a:t>
            </a:r>
            <a:endParaRPr lang="en-US" sz="5937" i="1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DACF08-5507-4607-B846-961D17D00D45}"/>
              </a:ext>
            </a:extLst>
          </p:cNvPr>
          <p:cNvSpPr/>
          <p:nvPr/>
        </p:nvSpPr>
        <p:spPr>
          <a:xfrm>
            <a:off x="0" y="0"/>
            <a:ext cx="20104100" cy="1130935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dirty="0">
              <a:solidFill>
                <a:srgbClr val="681748"/>
              </a:solidFill>
            </a:endParaRPr>
          </a:p>
        </p:txBody>
      </p:sp>
      <p:sp>
        <p:nvSpPr>
          <p:cNvPr id="13316" name="object 4">
            <a:extLst>
              <a:ext uri="{FF2B5EF4-FFF2-40B4-BE49-F238E27FC236}">
                <a16:creationId xmlns:a16="http://schemas.microsoft.com/office/drawing/2014/main" id="{5B450626-720A-4F71-9A98-9AA54CD070D0}"/>
              </a:ext>
            </a:extLst>
          </p:cNvPr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7" name="object 5">
            <a:extLst>
              <a:ext uri="{FF2B5EF4-FFF2-40B4-BE49-F238E27FC236}">
                <a16:creationId xmlns:a16="http://schemas.microsoft.com/office/drawing/2014/main" id="{01557FDD-892B-4C94-BB2B-B18CD27DB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01625"/>
            <a:ext cx="708025" cy="7096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3318" name="object 6">
            <a:extLst>
              <a:ext uri="{FF2B5EF4-FFF2-40B4-BE49-F238E27FC236}">
                <a16:creationId xmlns:a16="http://schemas.microsoft.com/office/drawing/2014/main" id="{A75C53F9-F204-413D-98F6-60A8801279D6}"/>
              </a:ext>
            </a:extLst>
          </p:cNvPr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4 w 56514"/>
              <a:gd name="T3" fmla="*/ 2441 h 56515"/>
              <a:gd name="T4" fmla="*/ 9127 w 56514"/>
              <a:gd name="T5" fmla="*/ 9098 h 56515"/>
              <a:gd name="T6" fmla="*/ 2449 w 56514"/>
              <a:gd name="T7" fmla="*/ 18972 h 56515"/>
              <a:gd name="T8" fmla="*/ 0 w 56514"/>
              <a:gd name="T9" fmla="*/ 31065 h 56515"/>
              <a:gd name="T10" fmla="*/ 2449 w 56514"/>
              <a:gd name="T11" fmla="*/ 43169 h 56515"/>
              <a:gd name="T12" fmla="*/ 9127 w 56514"/>
              <a:gd name="T13" fmla="*/ 53062 h 56515"/>
              <a:gd name="T14" fmla="*/ 19024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1 w 56514"/>
              <a:gd name="T25" fmla="*/ 55599 h 56515"/>
              <a:gd name="T26" fmla="*/ 12286 w 56514"/>
              <a:gd name="T27" fmla="*/ 49885 h 56515"/>
              <a:gd name="T28" fmla="*/ 6583 w 56514"/>
              <a:gd name="T29" fmla="*/ 41419 h 56515"/>
              <a:gd name="T30" fmla="*/ 4492 w 56514"/>
              <a:gd name="T31" fmla="*/ 31065 h 56515"/>
              <a:gd name="T32" fmla="*/ 6583 w 56514"/>
              <a:gd name="T33" fmla="*/ 20702 h 56515"/>
              <a:gd name="T34" fmla="*/ 12286 w 56514"/>
              <a:gd name="T35" fmla="*/ 12221 h 56515"/>
              <a:gd name="T36" fmla="*/ 20751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5 w 56514"/>
              <a:gd name="T51" fmla="*/ 6491 h 56515"/>
              <a:gd name="T52" fmla="*/ 49969 w 56514"/>
              <a:gd name="T53" fmla="*/ 12221 h 56515"/>
              <a:gd name="T54" fmla="*/ 55672 w 56514"/>
              <a:gd name="T55" fmla="*/ 20702 h 56515"/>
              <a:gd name="T56" fmla="*/ 57764 w 56514"/>
              <a:gd name="T57" fmla="*/ 31065 h 56515"/>
              <a:gd name="T58" fmla="*/ 55672 w 56514"/>
              <a:gd name="T59" fmla="*/ 41419 h 56515"/>
              <a:gd name="T60" fmla="*/ 49969 w 56514"/>
              <a:gd name="T61" fmla="*/ 49885 h 56515"/>
              <a:gd name="T62" fmla="*/ 41505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3319" name="object 7">
            <a:extLst>
              <a:ext uri="{FF2B5EF4-FFF2-40B4-BE49-F238E27FC236}">
                <a16:creationId xmlns:a16="http://schemas.microsoft.com/office/drawing/2014/main" id="{922205C9-1979-472B-8465-A2D2981A8B7A}"/>
              </a:ext>
            </a:extLst>
          </p:cNvPr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F8853F9-A1D9-434A-8CF5-01DD650B3EC5}"/>
              </a:ext>
            </a:extLst>
          </p:cNvPr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 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sp>
        <p:nvSpPr>
          <p:cNvPr id="13322" name="Title 10">
            <a:extLst>
              <a:ext uri="{FF2B5EF4-FFF2-40B4-BE49-F238E27FC236}">
                <a16:creationId xmlns:a16="http://schemas.microsoft.com/office/drawing/2014/main" id="{C2E07D50-AB7B-4F53-95DC-AD5F389DF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250" y="407988"/>
            <a:ext cx="3679825" cy="461962"/>
          </a:xfrm>
        </p:spPr>
        <p:txBody>
          <a:bodyPr/>
          <a:lstStyle/>
          <a:p>
            <a:pPr algn="r" eaLnBrk="1" hangingPunct="1"/>
            <a:r>
              <a:rPr lang="en-US" altLang="en-US">
                <a:ea typeface="Playfair Display"/>
              </a:rPr>
              <a:t>Go, change the world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C36C64-9941-4B7B-9E6D-C9241134D860}"/>
              </a:ext>
            </a:extLst>
          </p:cNvPr>
          <p:cNvSpPr txBox="1"/>
          <p:nvPr/>
        </p:nvSpPr>
        <p:spPr>
          <a:xfrm>
            <a:off x="1004888" y="1826878"/>
            <a:ext cx="1852771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Quantum mechanics explain </a:t>
            </a:r>
            <a:r>
              <a:rPr lang="en-US" sz="2800" i="1" dirty="0">
                <a:latin typeface="Times New Roman" pitchFamily="18" charset="0"/>
                <a:cs typeface="Times New Roman" pitchFamily="18" charset="0"/>
              </a:rPr>
              <a:t>microscopic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 phenomena such as photon-atom scattering and flow of the electrons in a semiconductor etc</a:t>
            </a:r>
            <a:endParaRPr lang="en-US" sz="2800" dirty="0">
              <a:solidFill>
                <a:srgbClr val="000099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954C61B-4D71-4B67-9EFF-4E911D6785CE}"/>
              </a:ext>
            </a:extLst>
          </p:cNvPr>
          <p:cNvGrpSpPr/>
          <p:nvPr/>
        </p:nvGrpSpPr>
        <p:grpSpPr>
          <a:xfrm>
            <a:off x="4146057" y="3392806"/>
            <a:ext cx="10223491" cy="6927492"/>
            <a:chOff x="751659" y="2233526"/>
            <a:chExt cx="6269633" cy="440035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48E7CF82-9788-463B-916D-69C1528F6BC9}"/>
                </a:ext>
              </a:extLst>
            </p:cNvPr>
            <p:cNvGrpSpPr/>
            <p:nvPr/>
          </p:nvGrpSpPr>
          <p:grpSpPr>
            <a:xfrm>
              <a:off x="751659" y="2233526"/>
              <a:ext cx="6269633" cy="4400352"/>
              <a:chOff x="488281" y="1395326"/>
              <a:chExt cx="6269633" cy="4400352"/>
            </a:xfrm>
          </p:grpSpPr>
          <p:grpSp>
            <p:nvGrpSpPr>
              <p:cNvPr id="19" name="Group 17">
                <a:extLst>
                  <a:ext uri="{FF2B5EF4-FFF2-40B4-BE49-F238E27FC236}">
                    <a16:creationId xmlns:a16="http://schemas.microsoft.com/office/drawing/2014/main" id="{D99F78F0-DEE3-416F-9E95-B60756E0E3F1}"/>
                  </a:ext>
                </a:extLst>
              </p:cNvPr>
              <p:cNvGrpSpPr/>
              <p:nvPr/>
            </p:nvGrpSpPr>
            <p:grpSpPr>
              <a:xfrm>
                <a:off x="488281" y="1395326"/>
                <a:ext cx="6269633" cy="4400352"/>
                <a:chOff x="488281" y="1395326"/>
                <a:chExt cx="6269633" cy="4400352"/>
              </a:xfrm>
            </p:grpSpPr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82DF2306-CE65-457B-BB5C-89C8AE713FA0}"/>
                    </a:ext>
                  </a:extLst>
                </p:cNvPr>
                <p:cNvSpPr txBox="1"/>
                <p:nvPr/>
              </p:nvSpPr>
              <p:spPr>
                <a:xfrm>
                  <a:off x="2259863" y="3200400"/>
                  <a:ext cx="3364206" cy="574486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5277" b="1" dirty="0">
                      <a:solidFill>
                        <a:srgbClr val="C00000"/>
                      </a:solidFill>
                      <a:latin typeface="Cambria" pitchFamily="18" charset="0"/>
                    </a:rPr>
                    <a:t>Quantum Theory</a:t>
                  </a:r>
                </a:p>
              </p:txBody>
            </p: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2581934-A4D2-4C05-9437-B26367243EE5}"/>
                    </a:ext>
                  </a:extLst>
                </p:cNvPr>
                <p:cNvSpPr txBox="1"/>
                <p:nvPr/>
              </p:nvSpPr>
              <p:spPr>
                <a:xfrm>
                  <a:off x="4264301" y="2144086"/>
                  <a:ext cx="2468605" cy="381022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3298" b="1" dirty="0">
                      <a:solidFill>
                        <a:schemeClr val="accent6">
                          <a:lumMod val="75000"/>
                        </a:schemeClr>
                      </a:solidFill>
                      <a:latin typeface="Cambria" pitchFamily="18" charset="0"/>
                    </a:rPr>
                    <a:t>Subatomic Particles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00CCDD7-D2B6-4AF8-89CC-AA3F43FE62C3}"/>
                    </a:ext>
                  </a:extLst>
                </p:cNvPr>
                <p:cNvSpPr txBox="1"/>
                <p:nvPr/>
              </p:nvSpPr>
              <p:spPr>
                <a:xfrm>
                  <a:off x="914400" y="4476690"/>
                  <a:ext cx="1979595" cy="381022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3298" b="1" dirty="0">
                      <a:solidFill>
                        <a:schemeClr val="accent6">
                          <a:lumMod val="75000"/>
                        </a:schemeClr>
                      </a:solidFill>
                      <a:latin typeface="Cambria" pitchFamily="18" charset="0"/>
                    </a:rPr>
                    <a:t>Nuclear Physics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E1700F6-35B9-4773-BA6C-30AD5DC500B6}"/>
                    </a:ext>
                  </a:extLst>
                </p:cNvPr>
                <p:cNvSpPr txBox="1"/>
                <p:nvPr/>
              </p:nvSpPr>
              <p:spPr>
                <a:xfrm>
                  <a:off x="695992" y="2207598"/>
                  <a:ext cx="2626641" cy="381022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3298" b="1" dirty="0">
                      <a:solidFill>
                        <a:schemeClr val="accent6">
                          <a:lumMod val="75000"/>
                        </a:schemeClr>
                      </a:solidFill>
                      <a:latin typeface="Cambria" pitchFamily="18" charset="0"/>
                    </a:rPr>
                    <a:t>Atoms and Molecules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1010E74-AF4F-4287-B8C3-085FD839CE6A}"/>
                    </a:ext>
                  </a:extLst>
                </p:cNvPr>
                <p:cNvSpPr txBox="1"/>
                <p:nvPr/>
              </p:nvSpPr>
              <p:spPr>
                <a:xfrm>
                  <a:off x="488281" y="5221070"/>
                  <a:ext cx="2479822" cy="574608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indent="295829">
                    <a:buFont typeface="Arial" pitchFamily="34" charset="0"/>
                    <a:buChar char="•"/>
                  </a:pPr>
                  <a:r>
                    <a:rPr lang="en-IN" sz="2639" b="1" dirty="0">
                      <a:latin typeface="Cambria" pitchFamily="18" charset="0"/>
                    </a:rPr>
                    <a:t>Power</a:t>
                  </a:r>
                </a:p>
                <a:p>
                  <a:pPr indent="295829">
                    <a:buFont typeface="Arial" pitchFamily="34" charset="0"/>
                    <a:buChar char="•"/>
                  </a:pPr>
                  <a:r>
                    <a:rPr lang="en-IN" sz="2639" b="1" dirty="0">
                      <a:latin typeface="Cambria" pitchFamily="18" charset="0"/>
                    </a:rPr>
                    <a:t>Medical applications</a:t>
                  </a:r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5AE9B2F6-C37E-4A25-BCE6-856C58EC571E}"/>
                    </a:ext>
                  </a:extLst>
                </p:cNvPr>
                <p:cNvSpPr txBox="1"/>
                <p:nvPr/>
              </p:nvSpPr>
              <p:spPr>
                <a:xfrm>
                  <a:off x="596188" y="1447026"/>
                  <a:ext cx="2743372" cy="316629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IN" sz="2639" b="1" dirty="0">
                      <a:latin typeface="Cambria" pitchFamily="18" charset="0"/>
                    </a:rPr>
                    <a:t>Materials and Technology </a:t>
                  </a:r>
                </a:p>
              </p:txBody>
            </p:sp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7BDCD873-73B9-4FCA-8532-874DDED10834}"/>
                    </a:ext>
                  </a:extLst>
                </p:cNvPr>
                <p:cNvSpPr txBox="1"/>
                <p:nvPr/>
              </p:nvSpPr>
              <p:spPr>
                <a:xfrm>
                  <a:off x="4264300" y="1395326"/>
                  <a:ext cx="2493614" cy="316629"/>
                </a:xfrm>
                <a:prstGeom prst="rect">
                  <a:avLst/>
                </a:prstGeom>
                <a:noFill/>
                <a:ln>
                  <a:solidFill>
                    <a:schemeClr val="accent2">
                      <a:lumMod val="50000"/>
                    </a:schemeClr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2639" b="1" dirty="0">
                      <a:latin typeface="Cambria" pitchFamily="18" charset="0"/>
                    </a:rPr>
                    <a:t>Evolution of the Universe</a:t>
                  </a:r>
                </a:p>
              </p:txBody>
            </p:sp>
          </p:grpSp>
          <p:sp>
            <p:nvSpPr>
              <p:cNvPr id="20" name="Right Arrow 13">
                <a:extLst>
                  <a:ext uri="{FF2B5EF4-FFF2-40B4-BE49-F238E27FC236}">
                    <a16:creationId xmlns:a16="http://schemas.microsoft.com/office/drawing/2014/main" id="{8C15E2ED-7E9C-4605-81E1-F8C10AE8A187}"/>
                  </a:ext>
                </a:extLst>
              </p:cNvPr>
              <p:cNvSpPr/>
              <p:nvPr/>
            </p:nvSpPr>
            <p:spPr>
              <a:xfrm rot="13982788">
                <a:off x="2638123" y="2787652"/>
                <a:ext cx="648000" cy="21600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1" name="Right Arrow 14">
                <a:extLst>
                  <a:ext uri="{FF2B5EF4-FFF2-40B4-BE49-F238E27FC236}">
                    <a16:creationId xmlns:a16="http://schemas.microsoft.com/office/drawing/2014/main" id="{6EF67D1E-EC13-48A3-9CDA-004CDC00CF45}"/>
                  </a:ext>
                </a:extLst>
              </p:cNvPr>
              <p:cNvSpPr/>
              <p:nvPr/>
            </p:nvSpPr>
            <p:spPr>
              <a:xfrm rot="7374715">
                <a:off x="2291619" y="4024536"/>
                <a:ext cx="684000" cy="21600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2" name="Right Arrow 15">
                <a:extLst>
                  <a:ext uri="{FF2B5EF4-FFF2-40B4-BE49-F238E27FC236}">
                    <a16:creationId xmlns:a16="http://schemas.microsoft.com/office/drawing/2014/main" id="{B5D829B5-9074-46BE-BA64-A5FF72A0B161}"/>
                  </a:ext>
                </a:extLst>
              </p:cNvPr>
              <p:cNvSpPr/>
              <p:nvPr/>
            </p:nvSpPr>
            <p:spPr>
              <a:xfrm rot="3145477">
                <a:off x="4877045" y="3993811"/>
                <a:ext cx="684000" cy="21600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3" name="Right Arrow 16">
                <a:extLst>
                  <a:ext uri="{FF2B5EF4-FFF2-40B4-BE49-F238E27FC236}">
                    <a16:creationId xmlns:a16="http://schemas.microsoft.com/office/drawing/2014/main" id="{A83CA3E1-721A-4E48-8418-A60004907269}"/>
                  </a:ext>
                </a:extLst>
              </p:cNvPr>
              <p:cNvSpPr/>
              <p:nvPr/>
            </p:nvSpPr>
            <p:spPr>
              <a:xfrm rot="18570589">
                <a:off x="4333370" y="2753684"/>
                <a:ext cx="684000" cy="216000"/>
              </a:xfrm>
              <a:prstGeom prst="rightArrow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15" name="Right Arrow 29">
              <a:extLst>
                <a:ext uri="{FF2B5EF4-FFF2-40B4-BE49-F238E27FC236}">
                  <a16:creationId xmlns:a16="http://schemas.microsoft.com/office/drawing/2014/main" id="{3DF55EB8-0777-42D6-959A-6F376EE69BBC}"/>
                </a:ext>
              </a:extLst>
            </p:cNvPr>
            <p:cNvSpPr/>
            <p:nvPr/>
          </p:nvSpPr>
          <p:spPr>
            <a:xfrm rot="7374715">
              <a:off x="2067407" y="5834561"/>
              <a:ext cx="324000" cy="72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6" name="Right Arrow 31">
              <a:extLst>
                <a:ext uri="{FF2B5EF4-FFF2-40B4-BE49-F238E27FC236}">
                  <a16:creationId xmlns:a16="http://schemas.microsoft.com/office/drawing/2014/main" id="{C6040B7E-7888-4CB9-AC68-24F97CA3B34B}"/>
                </a:ext>
              </a:extLst>
            </p:cNvPr>
            <p:cNvSpPr/>
            <p:nvPr/>
          </p:nvSpPr>
          <p:spPr>
            <a:xfrm rot="3175383">
              <a:off x="5960010" y="5753752"/>
              <a:ext cx="324000" cy="72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7" name="Right Arrow 32">
              <a:extLst>
                <a:ext uri="{FF2B5EF4-FFF2-40B4-BE49-F238E27FC236}">
                  <a16:creationId xmlns:a16="http://schemas.microsoft.com/office/drawing/2014/main" id="{BECCEF0C-EE5F-4225-8A33-F83F619939B2}"/>
                </a:ext>
              </a:extLst>
            </p:cNvPr>
            <p:cNvSpPr/>
            <p:nvPr/>
          </p:nvSpPr>
          <p:spPr>
            <a:xfrm rot="14290377">
              <a:off x="2205663" y="2810990"/>
              <a:ext cx="324000" cy="72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8" name="Right Arrow 33">
              <a:extLst>
                <a:ext uri="{FF2B5EF4-FFF2-40B4-BE49-F238E27FC236}">
                  <a16:creationId xmlns:a16="http://schemas.microsoft.com/office/drawing/2014/main" id="{915D31EF-825F-4479-9CF7-13A4E0E2A1C6}"/>
                </a:ext>
              </a:extLst>
            </p:cNvPr>
            <p:cNvSpPr/>
            <p:nvPr/>
          </p:nvSpPr>
          <p:spPr>
            <a:xfrm rot="18181042">
              <a:off x="5491375" y="2742246"/>
              <a:ext cx="324000" cy="7200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D26730D-36E6-4B6D-8FDA-F13FCBB84CD8}"/>
              </a:ext>
            </a:extLst>
          </p:cNvPr>
          <p:cNvSpPr txBox="1"/>
          <p:nvPr/>
        </p:nvSpPr>
        <p:spPr>
          <a:xfrm>
            <a:off x="10806007" y="9310678"/>
            <a:ext cx="4512710" cy="1310743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indent="295829">
              <a:buFont typeface="Arial" pitchFamily="34" charset="0"/>
              <a:buChar char="•"/>
            </a:pPr>
            <a:r>
              <a:rPr lang="en-IN" sz="2639" b="1" dirty="0">
                <a:latin typeface="Cambria" pitchFamily="18" charset="0"/>
              </a:rPr>
              <a:t>Lasers &amp; Communications</a:t>
            </a:r>
          </a:p>
          <a:p>
            <a:pPr indent="295829">
              <a:buFont typeface="Arial" pitchFamily="34" charset="0"/>
              <a:buChar char="•"/>
            </a:pPr>
            <a:r>
              <a:rPr lang="en-IN" sz="2639" b="1" dirty="0">
                <a:latin typeface="Cambria" pitchFamily="18" charset="0"/>
              </a:rPr>
              <a:t>Quantum Computing</a:t>
            </a:r>
          </a:p>
          <a:p>
            <a:pPr indent="295829">
              <a:buFont typeface="Arial" pitchFamily="34" charset="0"/>
              <a:buChar char="•"/>
            </a:pPr>
            <a:r>
              <a:rPr lang="en-IN" sz="2639" b="1" dirty="0">
                <a:latin typeface="Cambria" pitchFamily="18" charset="0"/>
              </a:rPr>
              <a:t>Quantum Cryptography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D79990-5A59-4295-A6FB-9A11BC0D67B7}"/>
              </a:ext>
            </a:extLst>
          </p:cNvPr>
          <p:cNvSpPr txBox="1"/>
          <p:nvPr/>
        </p:nvSpPr>
        <p:spPr>
          <a:xfrm>
            <a:off x="10851519" y="8110451"/>
            <a:ext cx="3315331" cy="599844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IN" sz="3298" b="1" dirty="0">
                <a:solidFill>
                  <a:schemeClr val="accent6">
                    <a:lumMod val="75000"/>
                  </a:schemeClr>
                </a:solidFill>
                <a:latin typeface="Cambria" pitchFamily="18" charset="0"/>
              </a:rPr>
              <a:t>Quantum Optics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object 4">
            <a:extLst>
              <a:ext uri="{FF2B5EF4-FFF2-40B4-BE49-F238E27FC236}">
                <a16:creationId xmlns:a16="http://schemas.microsoft.com/office/drawing/2014/main" id="{8359966F-BC7E-42F2-BBB9-5D6E0B140D02}"/>
              </a:ext>
            </a:extLst>
          </p:cNvPr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44" name="object 5">
            <a:extLst>
              <a:ext uri="{FF2B5EF4-FFF2-40B4-BE49-F238E27FC236}">
                <a16:creationId xmlns:a16="http://schemas.microsoft.com/office/drawing/2014/main" id="{2F86B9F8-7CE3-474E-81E3-9D581DF7C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01625"/>
            <a:ext cx="708025" cy="709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5845" name="object 6">
            <a:extLst>
              <a:ext uri="{FF2B5EF4-FFF2-40B4-BE49-F238E27FC236}">
                <a16:creationId xmlns:a16="http://schemas.microsoft.com/office/drawing/2014/main" id="{9FDCCAF3-46FB-4A2E-997B-656204CFC92D}"/>
              </a:ext>
            </a:extLst>
          </p:cNvPr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4 w 56514"/>
              <a:gd name="T3" fmla="*/ 2441 h 56515"/>
              <a:gd name="T4" fmla="*/ 9127 w 56514"/>
              <a:gd name="T5" fmla="*/ 9098 h 56515"/>
              <a:gd name="T6" fmla="*/ 2449 w 56514"/>
              <a:gd name="T7" fmla="*/ 18972 h 56515"/>
              <a:gd name="T8" fmla="*/ 0 w 56514"/>
              <a:gd name="T9" fmla="*/ 31065 h 56515"/>
              <a:gd name="T10" fmla="*/ 2449 w 56514"/>
              <a:gd name="T11" fmla="*/ 43169 h 56515"/>
              <a:gd name="T12" fmla="*/ 9127 w 56514"/>
              <a:gd name="T13" fmla="*/ 53062 h 56515"/>
              <a:gd name="T14" fmla="*/ 19024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1 w 56514"/>
              <a:gd name="T25" fmla="*/ 55599 h 56515"/>
              <a:gd name="T26" fmla="*/ 12286 w 56514"/>
              <a:gd name="T27" fmla="*/ 49885 h 56515"/>
              <a:gd name="T28" fmla="*/ 6583 w 56514"/>
              <a:gd name="T29" fmla="*/ 41419 h 56515"/>
              <a:gd name="T30" fmla="*/ 4492 w 56514"/>
              <a:gd name="T31" fmla="*/ 31065 h 56515"/>
              <a:gd name="T32" fmla="*/ 6583 w 56514"/>
              <a:gd name="T33" fmla="*/ 20702 h 56515"/>
              <a:gd name="T34" fmla="*/ 12286 w 56514"/>
              <a:gd name="T35" fmla="*/ 12221 h 56515"/>
              <a:gd name="T36" fmla="*/ 20751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5 w 56514"/>
              <a:gd name="T51" fmla="*/ 6491 h 56515"/>
              <a:gd name="T52" fmla="*/ 49969 w 56514"/>
              <a:gd name="T53" fmla="*/ 12221 h 56515"/>
              <a:gd name="T54" fmla="*/ 55672 w 56514"/>
              <a:gd name="T55" fmla="*/ 20702 h 56515"/>
              <a:gd name="T56" fmla="*/ 57764 w 56514"/>
              <a:gd name="T57" fmla="*/ 31065 h 56515"/>
              <a:gd name="T58" fmla="*/ 55672 w 56514"/>
              <a:gd name="T59" fmla="*/ 41419 h 56515"/>
              <a:gd name="T60" fmla="*/ 49969 w 56514"/>
              <a:gd name="T61" fmla="*/ 49885 h 56515"/>
              <a:gd name="T62" fmla="*/ 41505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5846" name="object 7">
            <a:extLst>
              <a:ext uri="{FF2B5EF4-FFF2-40B4-BE49-F238E27FC236}">
                <a16:creationId xmlns:a16="http://schemas.microsoft.com/office/drawing/2014/main" id="{BA7B1C8E-645F-495D-B60B-4F982E8F303C}"/>
              </a:ext>
            </a:extLst>
          </p:cNvPr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F8853F9-A1D9-434A-8CF5-01DD650B3EC5}"/>
              </a:ext>
            </a:extLst>
          </p:cNvPr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 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sp>
        <p:nvSpPr>
          <p:cNvPr id="35849" name="Title 10">
            <a:extLst>
              <a:ext uri="{FF2B5EF4-FFF2-40B4-BE49-F238E27FC236}">
                <a16:creationId xmlns:a16="http://schemas.microsoft.com/office/drawing/2014/main" id="{3EDA3BBF-EB5D-436F-91EA-FB89DE37F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250" y="407988"/>
            <a:ext cx="3679825" cy="461962"/>
          </a:xfrm>
        </p:spPr>
        <p:txBody>
          <a:bodyPr/>
          <a:lstStyle/>
          <a:p>
            <a:pPr algn="r" eaLnBrk="1" hangingPunct="1"/>
            <a:r>
              <a:rPr lang="en-US" altLang="en-US" dirty="0">
                <a:ea typeface="Playfair Display"/>
              </a:rPr>
              <a:t>Go, change the world</a:t>
            </a:r>
          </a:p>
        </p:txBody>
      </p:sp>
      <p:graphicFrame>
        <p:nvGraphicFramePr>
          <p:cNvPr id="10" name="Object 1">
            <a:extLst>
              <a:ext uri="{FF2B5EF4-FFF2-40B4-BE49-F238E27FC236}">
                <a16:creationId xmlns:a16="http://schemas.microsoft.com/office/drawing/2014/main" id="{5CAABAE4-5D25-4C67-AE62-28F3FF2AC72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2537834"/>
              </p:ext>
            </p:extLst>
          </p:nvPr>
        </p:nvGraphicFramePr>
        <p:xfrm>
          <a:off x="6965542" y="9956659"/>
          <a:ext cx="5785570" cy="879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0" name="Equation" r:id="rId4" imgW="45415200" imgH="6705600" progId="Equation.3">
                  <p:embed/>
                </p:oleObj>
              </mc:Choice>
              <mc:Fallback>
                <p:oleObj name="Equation" r:id="rId4" imgW="45415200" imgH="6705600" progId="Equation.3">
                  <p:embed/>
                  <p:pic>
                    <p:nvPicPr>
                      <p:cNvPr id="0" name="Picture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65542" y="9956659"/>
                        <a:ext cx="5785570" cy="879616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ED0B09CC-7842-46C3-883F-9C4DB9CDF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96" y="1660983"/>
            <a:ext cx="19002507" cy="7536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pPr indent="753969" algn="just" defTabSz="1507937" eaLnBrk="1" hangingPunct="1">
              <a:tabLst>
                <a:tab pos="753969" algn="l"/>
              </a:tabLst>
            </a:pPr>
            <a:r>
              <a:rPr lang="en-US" sz="3298" b="1" dirty="0">
                <a:latin typeface="Cambria" pitchFamily="18" charset="0"/>
                <a:ea typeface="Times New Roman" pitchFamily="18" charset="0"/>
                <a:cs typeface="Arial" pitchFamily="34" charset="0"/>
              </a:rPr>
              <a:t>Physical significance of the wave function</a:t>
            </a:r>
          </a:p>
          <a:p>
            <a:pPr indent="753969" algn="just" defTabSz="1507937" eaLnBrk="1" hangingPunct="1">
              <a:tabLst>
                <a:tab pos="753969" algn="l"/>
              </a:tabLst>
            </a:pPr>
            <a:endParaRPr lang="en-US" sz="1814" dirty="0">
              <a:latin typeface="Cambria" pitchFamily="18" charset="0"/>
              <a:cs typeface="Arial" pitchFamily="34" charset="0"/>
            </a:endParaRPr>
          </a:p>
          <a:p>
            <a:pPr indent="753969" algn="just" defTabSz="1507937">
              <a:buFont typeface="Wingdings" pitchFamily="2" charset="2"/>
              <a:buChar char="ü"/>
              <a:tabLst>
                <a:tab pos="753969" algn="l"/>
              </a:tabLst>
            </a:pPr>
            <a:r>
              <a:rPr lang="en-US" sz="3298" dirty="0">
                <a:latin typeface="Cambria" pitchFamily="18" charset="0"/>
                <a:ea typeface="Times New Roman" pitchFamily="18" charset="0"/>
                <a:cs typeface="Arial" pitchFamily="34" charset="0"/>
              </a:rPr>
              <a:t>The wave function ψ(x, t) is the solution of Schrödinger wave equation </a:t>
            </a:r>
            <a:r>
              <a:rPr lang="en-US" sz="3298" dirty="0" smtClean="0">
                <a:latin typeface="Cambria" pitchFamily="18" charset="0"/>
                <a:ea typeface="Times New Roman" pitchFamily="18" charset="0"/>
                <a:cs typeface="Arial" pitchFamily="34" charset="0"/>
              </a:rPr>
              <a:t>and </a:t>
            </a:r>
            <a:r>
              <a:rPr lang="en-US" sz="3298" dirty="0">
                <a:latin typeface="Cambria" pitchFamily="18" charset="0"/>
                <a:ea typeface="Times New Roman" pitchFamily="18" charset="0"/>
                <a:cs typeface="Arial" pitchFamily="34" charset="0"/>
              </a:rPr>
              <a:t>quantum-mechanically </a:t>
            </a:r>
            <a:endParaRPr lang="en-US" sz="3298" dirty="0" smtClean="0">
              <a:latin typeface="Cambria" pitchFamily="18" charset="0"/>
              <a:ea typeface="Times New Roman" pitchFamily="18" charset="0"/>
              <a:cs typeface="Arial" pitchFamily="34" charset="0"/>
            </a:endParaRPr>
          </a:p>
          <a:p>
            <a:pPr indent="753969" algn="just" defTabSz="1507937">
              <a:tabLst>
                <a:tab pos="753969" algn="l"/>
              </a:tabLst>
            </a:pPr>
            <a:r>
              <a:rPr lang="en-US" sz="3298" dirty="0" smtClean="0">
                <a:latin typeface="Cambria" pitchFamily="18" charset="0"/>
                <a:ea typeface="Times New Roman" pitchFamily="18" charset="0"/>
                <a:cs typeface="Arial" pitchFamily="34" charset="0"/>
              </a:rPr>
              <a:t>describes </a:t>
            </a:r>
            <a:r>
              <a:rPr lang="en-US" sz="3298" dirty="0">
                <a:latin typeface="Cambria" pitchFamily="18" charset="0"/>
                <a:ea typeface="Times New Roman" pitchFamily="18" charset="0"/>
                <a:cs typeface="Arial" pitchFamily="34" charset="0"/>
              </a:rPr>
              <a:t>the behavior of a moving particle.</a:t>
            </a:r>
          </a:p>
          <a:p>
            <a:pPr indent="753969" algn="just" defTabSz="1507937">
              <a:tabLst>
                <a:tab pos="753969" algn="l"/>
              </a:tabLst>
            </a:pPr>
            <a:r>
              <a:rPr lang="en-US" sz="3298" dirty="0">
                <a:latin typeface="Cambria" pitchFamily="18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indent="753969" algn="just" defTabSz="1507937">
              <a:buFont typeface="Wingdings" pitchFamily="2" charset="2"/>
              <a:buChar char="ü"/>
              <a:tabLst>
                <a:tab pos="753969" algn="l"/>
              </a:tabLst>
            </a:pPr>
            <a:r>
              <a:rPr lang="en-US" sz="3298" dirty="0">
                <a:latin typeface="Cambria" pitchFamily="18" charset="0"/>
                <a:ea typeface="Times New Roman" pitchFamily="18" charset="0"/>
                <a:cs typeface="Arial" pitchFamily="34" charset="0"/>
              </a:rPr>
              <a:t>The wave function ψ cannot be measured directly by any physical </a:t>
            </a:r>
            <a:r>
              <a:rPr lang="en-US" sz="3298" dirty="0" smtClean="0">
                <a:latin typeface="Cambria" pitchFamily="18" charset="0"/>
                <a:ea typeface="Times New Roman" pitchFamily="18" charset="0"/>
                <a:cs typeface="Arial" pitchFamily="34" charset="0"/>
              </a:rPr>
              <a:t>experiment</a:t>
            </a:r>
            <a:r>
              <a:rPr lang="en-US" sz="3298" dirty="0">
                <a:latin typeface="Cambria" pitchFamily="18" charset="0"/>
                <a:ea typeface="Times New Roman" pitchFamily="18" charset="0"/>
                <a:cs typeface="Arial" pitchFamily="34" charset="0"/>
              </a:rPr>
              <a:t>. </a:t>
            </a:r>
            <a:endParaRPr lang="en-US" sz="1814" dirty="0">
              <a:latin typeface="Cambria" pitchFamily="18" charset="0"/>
              <a:cs typeface="Arial" pitchFamily="34" charset="0"/>
            </a:endParaRPr>
          </a:p>
          <a:p>
            <a:pPr indent="753969" algn="just" defTabSz="1507937">
              <a:buFont typeface="Wingdings" pitchFamily="2" charset="2"/>
              <a:buChar char="ü"/>
              <a:tabLst>
                <a:tab pos="753969" algn="l"/>
              </a:tabLst>
            </a:pPr>
            <a:endParaRPr lang="en-US" sz="3298" b="1" dirty="0">
              <a:latin typeface="Cambria" pitchFamily="18" charset="0"/>
              <a:ea typeface="Times New Roman" pitchFamily="18" charset="0"/>
              <a:cs typeface="Arial" pitchFamily="34" charset="0"/>
            </a:endParaRPr>
          </a:p>
          <a:p>
            <a:pPr indent="753969" algn="just" defTabSz="1507937">
              <a:buFont typeface="Wingdings" pitchFamily="2" charset="2"/>
              <a:buChar char="ü"/>
              <a:tabLst>
                <a:tab pos="753969" algn="l"/>
              </a:tabLst>
            </a:pPr>
            <a:r>
              <a:rPr lang="en-US" sz="3298" b="1" dirty="0">
                <a:latin typeface="Cambria" pitchFamily="18" charset="0"/>
                <a:ea typeface="Times New Roman" pitchFamily="18" charset="0"/>
                <a:cs typeface="Arial" pitchFamily="34" charset="0"/>
              </a:rPr>
              <a:t>ψ gives a measure of the probability of finding a particle at a </a:t>
            </a:r>
            <a:r>
              <a:rPr lang="en-US" sz="3298" b="1" dirty="0" smtClean="0">
                <a:latin typeface="Cambria" pitchFamily="18" charset="0"/>
                <a:ea typeface="Times New Roman" pitchFamily="18" charset="0"/>
                <a:cs typeface="Arial" pitchFamily="34" charset="0"/>
              </a:rPr>
              <a:t>particular </a:t>
            </a:r>
            <a:r>
              <a:rPr lang="en-US" sz="3298" b="1" dirty="0">
                <a:latin typeface="Cambria" pitchFamily="18" charset="0"/>
                <a:ea typeface="Times New Roman" pitchFamily="18" charset="0"/>
                <a:cs typeface="Arial" pitchFamily="34" charset="0"/>
              </a:rPr>
              <a:t>position</a:t>
            </a:r>
            <a:r>
              <a:rPr lang="en-US" sz="3298" dirty="0">
                <a:latin typeface="Cambria" pitchFamily="18" charset="0"/>
                <a:ea typeface="Times New Roman" pitchFamily="18" charset="0"/>
                <a:cs typeface="Arial" pitchFamily="34" charset="0"/>
              </a:rPr>
              <a:t>. ψ is  also </a:t>
            </a:r>
            <a:r>
              <a:rPr lang="en-US" sz="3298" dirty="0" smtClean="0">
                <a:latin typeface="Cambria" pitchFamily="18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indent="753969" algn="just" defTabSz="1507937">
              <a:tabLst>
                <a:tab pos="753969" algn="l"/>
              </a:tabLst>
            </a:pPr>
            <a:r>
              <a:rPr lang="en-US" sz="3298" dirty="0" smtClean="0">
                <a:latin typeface="Cambria" pitchFamily="18" charset="0"/>
                <a:ea typeface="Times New Roman" pitchFamily="18" charset="0"/>
                <a:cs typeface="Arial" pitchFamily="34" charset="0"/>
              </a:rPr>
              <a:t>called </a:t>
            </a:r>
            <a:r>
              <a:rPr lang="en-US" sz="3298" dirty="0">
                <a:latin typeface="Cambria" pitchFamily="18" charset="0"/>
                <a:ea typeface="Times New Roman" pitchFamily="18" charset="0"/>
                <a:cs typeface="Arial" pitchFamily="34" charset="0"/>
              </a:rPr>
              <a:t>the </a:t>
            </a:r>
            <a:r>
              <a:rPr lang="en-US" sz="3298" b="1" dirty="0">
                <a:latin typeface="Cambria" pitchFamily="18" charset="0"/>
                <a:ea typeface="Times New Roman" pitchFamily="18" charset="0"/>
                <a:cs typeface="Arial" pitchFamily="34" charset="0"/>
              </a:rPr>
              <a:t>probability amplitude</a:t>
            </a:r>
            <a:r>
              <a:rPr lang="en-US" sz="3298" dirty="0">
                <a:latin typeface="Cambria" pitchFamily="18" charset="0"/>
                <a:ea typeface="Times New Roman" pitchFamily="18" charset="0"/>
                <a:cs typeface="Arial" pitchFamily="34" charset="0"/>
              </a:rPr>
              <a:t>. </a:t>
            </a:r>
          </a:p>
          <a:p>
            <a:pPr indent="753969" algn="just">
              <a:buFont typeface="Wingdings" pitchFamily="2" charset="2"/>
              <a:buChar char="ü"/>
              <a:tabLst>
                <a:tab pos="753969" algn="l"/>
              </a:tabLst>
            </a:pPr>
            <a:endParaRPr lang="en-IN" sz="3298" dirty="0">
              <a:latin typeface="Cambria" pitchFamily="18" charset="0"/>
              <a:ea typeface="Times New Roman" pitchFamily="18" charset="0"/>
              <a:cs typeface="Arial" pitchFamily="34" charset="0"/>
            </a:endParaRPr>
          </a:p>
          <a:p>
            <a:pPr indent="753969" algn="just">
              <a:buFont typeface="Wingdings" pitchFamily="2" charset="2"/>
              <a:buChar char="ü"/>
              <a:tabLst>
                <a:tab pos="753969" algn="l"/>
              </a:tabLst>
            </a:pPr>
            <a:r>
              <a:rPr lang="en-IN" sz="3298" dirty="0">
                <a:latin typeface="Cambria" pitchFamily="18" charset="0"/>
                <a:ea typeface="Times New Roman" pitchFamily="18" charset="0"/>
                <a:cs typeface="Arial" pitchFamily="34" charset="0"/>
              </a:rPr>
              <a:t>Itself has no physical meaning as it is complex and non observable </a:t>
            </a:r>
            <a:endParaRPr lang="en-US" sz="3298" dirty="0">
              <a:latin typeface="Cambria" pitchFamily="18" charset="0"/>
              <a:ea typeface="Times New Roman" pitchFamily="18" charset="0"/>
              <a:cs typeface="Arial" pitchFamily="34" charset="0"/>
            </a:endParaRPr>
          </a:p>
          <a:p>
            <a:pPr indent="753969" algn="just" defTabSz="1507937">
              <a:tabLst>
                <a:tab pos="753969" algn="l"/>
              </a:tabLst>
            </a:pPr>
            <a:endParaRPr lang="en-US" sz="3298" dirty="0">
              <a:latin typeface="Cambria" pitchFamily="18" charset="0"/>
              <a:ea typeface="Times New Roman" pitchFamily="18" charset="0"/>
              <a:cs typeface="Arial" pitchFamily="34" charset="0"/>
            </a:endParaRPr>
          </a:p>
          <a:p>
            <a:pPr indent="753969" algn="just" defTabSz="1507937">
              <a:buFont typeface="Wingdings" pitchFamily="2" charset="2"/>
              <a:buChar char="ü"/>
              <a:tabLst>
                <a:tab pos="753969" algn="l"/>
              </a:tabLst>
            </a:pPr>
            <a:r>
              <a:rPr lang="en-US" sz="3298" dirty="0">
                <a:latin typeface="Cambria" pitchFamily="18" charset="0"/>
                <a:ea typeface="Times New Roman" pitchFamily="18" charset="0"/>
                <a:cs typeface="Arial" pitchFamily="34" charset="0"/>
              </a:rPr>
              <a:t>The </a:t>
            </a:r>
            <a:r>
              <a:rPr lang="en-US" sz="3298" b="1" dirty="0">
                <a:latin typeface="Cambria" pitchFamily="18" charset="0"/>
                <a:ea typeface="Times New Roman" pitchFamily="18" charset="0"/>
                <a:cs typeface="Arial" pitchFamily="34" charset="0"/>
              </a:rPr>
              <a:t>probability density P (</a:t>
            </a:r>
            <a:r>
              <a:rPr lang="en-US" sz="3298" b="1" dirty="0" err="1">
                <a:latin typeface="Cambria" pitchFamily="18" charset="0"/>
                <a:ea typeface="Times New Roman" pitchFamily="18" charset="0"/>
                <a:cs typeface="Arial" pitchFamily="34" charset="0"/>
              </a:rPr>
              <a:t>x,t</a:t>
            </a:r>
            <a:r>
              <a:rPr lang="en-US" sz="3298" b="1" dirty="0">
                <a:latin typeface="Cambria" pitchFamily="18" charset="0"/>
                <a:ea typeface="Times New Roman" pitchFamily="18" charset="0"/>
                <a:cs typeface="Arial" pitchFamily="34" charset="0"/>
              </a:rPr>
              <a:t>) ,</a:t>
            </a:r>
            <a:r>
              <a:rPr lang="en-US" sz="3298" dirty="0">
                <a:latin typeface="Cambria" pitchFamily="18" charset="0"/>
                <a:ea typeface="Times New Roman" pitchFamily="18" charset="0"/>
                <a:cs typeface="Arial" pitchFamily="34" charset="0"/>
              </a:rPr>
              <a:t> product of the wave function ψ and its </a:t>
            </a:r>
            <a:r>
              <a:rPr lang="en-US" sz="3298" dirty="0" smtClean="0">
                <a:latin typeface="Cambria" pitchFamily="18" charset="0"/>
                <a:ea typeface="Times New Roman" pitchFamily="18" charset="0"/>
                <a:cs typeface="Arial" pitchFamily="34" charset="0"/>
              </a:rPr>
              <a:t>complex </a:t>
            </a:r>
            <a:r>
              <a:rPr lang="en-US" sz="3298" dirty="0">
                <a:latin typeface="Cambria" pitchFamily="18" charset="0"/>
                <a:ea typeface="Times New Roman" pitchFamily="18" charset="0"/>
                <a:cs typeface="Arial" pitchFamily="34" charset="0"/>
              </a:rPr>
              <a:t>conjugate ψ</a:t>
            </a:r>
            <a:r>
              <a:rPr lang="en-US" sz="3298" baseline="30000" dirty="0">
                <a:latin typeface="Cambria" pitchFamily="18" charset="0"/>
                <a:ea typeface="Times New Roman" pitchFamily="18" charset="0"/>
                <a:cs typeface="Arial" pitchFamily="34" charset="0"/>
              </a:rPr>
              <a:t>*</a:t>
            </a:r>
            <a:r>
              <a:rPr lang="en-US" sz="3298" dirty="0">
                <a:latin typeface="Cambria" pitchFamily="18" charset="0"/>
                <a:ea typeface="Times New Roman" pitchFamily="18" charset="0"/>
                <a:cs typeface="Arial" pitchFamily="34" charset="0"/>
              </a:rPr>
              <a:t>, is a </a:t>
            </a:r>
            <a:r>
              <a:rPr lang="en-US" sz="3298" dirty="0" smtClean="0">
                <a:latin typeface="Cambria" pitchFamily="18" charset="0"/>
                <a:ea typeface="Times New Roman" pitchFamily="18" charset="0"/>
                <a:cs typeface="Arial" pitchFamily="34" charset="0"/>
              </a:rPr>
              <a:t> </a:t>
            </a:r>
          </a:p>
          <a:p>
            <a:pPr indent="753969" algn="just" defTabSz="1507937">
              <a:tabLst>
                <a:tab pos="753969" algn="l"/>
              </a:tabLst>
            </a:pPr>
            <a:r>
              <a:rPr lang="en-US" sz="3298" dirty="0" smtClean="0">
                <a:latin typeface="Cambria" pitchFamily="18" charset="0"/>
                <a:ea typeface="Times New Roman" pitchFamily="18" charset="0"/>
                <a:cs typeface="Arial" pitchFamily="34" charset="0"/>
              </a:rPr>
              <a:t>measure </a:t>
            </a:r>
            <a:r>
              <a:rPr lang="en-US" sz="3298" dirty="0">
                <a:latin typeface="Cambria" pitchFamily="18" charset="0"/>
                <a:ea typeface="Times New Roman" pitchFamily="18" charset="0"/>
                <a:cs typeface="Arial" pitchFamily="34" charset="0"/>
              </a:rPr>
              <a:t>of probability density i.e., probability  </a:t>
            </a:r>
            <a:r>
              <a:rPr lang="en-US" sz="3298" dirty="0" smtClean="0">
                <a:latin typeface="Cambria" pitchFamily="18" charset="0"/>
                <a:ea typeface="Times New Roman" pitchFamily="18" charset="0"/>
                <a:cs typeface="Arial" pitchFamily="34" charset="0"/>
              </a:rPr>
              <a:t>per </a:t>
            </a:r>
            <a:r>
              <a:rPr lang="en-US" sz="3298" dirty="0">
                <a:latin typeface="Cambria" pitchFamily="18" charset="0"/>
                <a:ea typeface="Times New Roman" pitchFamily="18" charset="0"/>
                <a:cs typeface="Arial" pitchFamily="34" charset="0"/>
              </a:rPr>
              <a:t>unit volume of the particle being at a point.		</a:t>
            </a:r>
            <a:endParaRPr lang="en-US" sz="5277" dirty="0">
              <a:latin typeface="Cambria" pitchFamily="18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object 4">
            <a:extLst>
              <a:ext uri="{FF2B5EF4-FFF2-40B4-BE49-F238E27FC236}">
                <a16:creationId xmlns:a16="http://schemas.microsoft.com/office/drawing/2014/main" id="{570D3ACB-8BDC-4526-8F7D-15F8E291B0AC}"/>
              </a:ext>
            </a:extLst>
          </p:cNvPr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68" name="object 5">
            <a:extLst>
              <a:ext uri="{FF2B5EF4-FFF2-40B4-BE49-F238E27FC236}">
                <a16:creationId xmlns:a16="http://schemas.microsoft.com/office/drawing/2014/main" id="{2E36673B-3F69-4BA0-AE35-3BB1836D7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01625"/>
            <a:ext cx="708025" cy="709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6869" name="object 6">
            <a:extLst>
              <a:ext uri="{FF2B5EF4-FFF2-40B4-BE49-F238E27FC236}">
                <a16:creationId xmlns:a16="http://schemas.microsoft.com/office/drawing/2014/main" id="{935610B4-C478-4FCB-8A38-A558F8550F8F}"/>
              </a:ext>
            </a:extLst>
          </p:cNvPr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4 w 56514"/>
              <a:gd name="T3" fmla="*/ 2441 h 56515"/>
              <a:gd name="T4" fmla="*/ 9127 w 56514"/>
              <a:gd name="T5" fmla="*/ 9098 h 56515"/>
              <a:gd name="T6" fmla="*/ 2449 w 56514"/>
              <a:gd name="T7" fmla="*/ 18972 h 56515"/>
              <a:gd name="T8" fmla="*/ 0 w 56514"/>
              <a:gd name="T9" fmla="*/ 31065 h 56515"/>
              <a:gd name="T10" fmla="*/ 2449 w 56514"/>
              <a:gd name="T11" fmla="*/ 43169 h 56515"/>
              <a:gd name="T12" fmla="*/ 9127 w 56514"/>
              <a:gd name="T13" fmla="*/ 53062 h 56515"/>
              <a:gd name="T14" fmla="*/ 19024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1 w 56514"/>
              <a:gd name="T25" fmla="*/ 55599 h 56515"/>
              <a:gd name="T26" fmla="*/ 12286 w 56514"/>
              <a:gd name="T27" fmla="*/ 49885 h 56515"/>
              <a:gd name="T28" fmla="*/ 6583 w 56514"/>
              <a:gd name="T29" fmla="*/ 41419 h 56515"/>
              <a:gd name="T30" fmla="*/ 4492 w 56514"/>
              <a:gd name="T31" fmla="*/ 31065 h 56515"/>
              <a:gd name="T32" fmla="*/ 6583 w 56514"/>
              <a:gd name="T33" fmla="*/ 20702 h 56515"/>
              <a:gd name="T34" fmla="*/ 12286 w 56514"/>
              <a:gd name="T35" fmla="*/ 12221 h 56515"/>
              <a:gd name="T36" fmla="*/ 20751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5 w 56514"/>
              <a:gd name="T51" fmla="*/ 6491 h 56515"/>
              <a:gd name="T52" fmla="*/ 49969 w 56514"/>
              <a:gd name="T53" fmla="*/ 12221 h 56515"/>
              <a:gd name="T54" fmla="*/ 55672 w 56514"/>
              <a:gd name="T55" fmla="*/ 20702 h 56515"/>
              <a:gd name="T56" fmla="*/ 57764 w 56514"/>
              <a:gd name="T57" fmla="*/ 31065 h 56515"/>
              <a:gd name="T58" fmla="*/ 55672 w 56514"/>
              <a:gd name="T59" fmla="*/ 41419 h 56515"/>
              <a:gd name="T60" fmla="*/ 49969 w 56514"/>
              <a:gd name="T61" fmla="*/ 49885 h 56515"/>
              <a:gd name="T62" fmla="*/ 41505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6870" name="object 7">
            <a:extLst>
              <a:ext uri="{FF2B5EF4-FFF2-40B4-BE49-F238E27FC236}">
                <a16:creationId xmlns:a16="http://schemas.microsoft.com/office/drawing/2014/main" id="{F50BFD95-FE80-4449-A638-0088319126CE}"/>
              </a:ext>
            </a:extLst>
          </p:cNvPr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F8853F9-A1D9-434A-8CF5-01DD650B3EC5}"/>
              </a:ext>
            </a:extLst>
          </p:cNvPr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 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sp>
        <p:nvSpPr>
          <p:cNvPr id="36873" name="Title 10">
            <a:extLst>
              <a:ext uri="{FF2B5EF4-FFF2-40B4-BE49-F238E27FC236}">
                <a16:creationId xmlns:a16="http://schemas.microsoft.com/office/drawing/2014/main" id="{E7094ADF-2576-480A-A69B-BA94BC31A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250" y="407988"/>
            <a:ext cx="3679825" cy="461962"/>
          </a:xfrm>
        </p:spPr>
        <p:txBody>
          <a:bodyPr/>
          <a:lstStyle/>
          <a:p>
            <a:pPr algn="r" eaLnBrk="1" hangingPunct="1"/>
            <a:r>
              <a:rPr lang="en-US" altLang="en-US">
                <a:ea typeface="Playfair Display"/>
              </a:rPr>
              <a:t>Go, change the world</a:t>
            </a:r>
          </a:p>
        </p:txBody>
      </p:sp>
      <p:graphicFrame>
        <p:nvGraphicFramePr>
          <p:cNvPr id="10" name="Object 1">
            <a:extLst>
              <a:ext uri="{FF2B5EF4-FFF2-40B4-BE49-F238E27FC236}">
                <a16:creationId xmlns:a16="http://schemas.microsoft.com/office/drawing/2014/main" id="{67D2CABD-B69B-402B-93F3-35A8122A7F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2084418"/>
              </p:ext>
            </p:extLst>
          </p:nvPr>
        </p:nvGraphicFramePr>
        <p:xfrm>
          <a:off x="7614944" y="3316467"/>
          <a:ext cx="2562766" cy="1028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50" name="Equation" r:id="rId4" imgW="15544800" imgH="7010400" progId="Equation.3">
                  <p:embed/>
                </p:oleObj>
              </mc:Choice>
              <mc:Fallback>
                <p:oleObj name="Equation" r:id="rId4" imgW="15544800" imgH="7010400" progId="Equation.3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14944" y="3316467"/>
                        <a:ext cx="2562766" cy="10288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736350D0-C13A-413E-A5AF-7B41192C53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1158537"/>
            <a:ext cx="16335410" cy="1629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1507937" eaLnBrk="1" hangingPunct="1">
              <a:tabLst>
                <a:tab pos="659722" algn="l"/>
              </a:tabLst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Times New Roman" pitchFamily="18" charset="0"/>
                <a:cs typeface="Helvetica" panose="020B0604020202020204" pitchFamily="34" charset="0"/>
              </a:rPr>
              <a:t> </a:t>
            </a:r>
            <a:r>
              <a:rPr kumimoji="0" 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Times New Roman" pitchFamily="18" charset="0"/>
                <a:cs typeface="Helvetica" panose="020B0604020202020204" pitchFamily="34" charset="0"/>
              </a:rPr>
              <a:t>Normalization of wave function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algn="just">
              <a:tabLst>
                <a:tab pos="733025" algn="l"/>
              </a:tabLst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Times New Roman" pitchFamily="18" charset="0"/>
                <a:cs typeface="Helvetica" panose="020B0604020202020204" pitchFamily="34" charset="0"/>
              </a:rPr>
              <a:t>Consider a particle, represented by the </a:t>
            </a:r>
            <a:r>
              <a:rPr lang="en-US" sz="2400" dirty="0">
                <a:latin typeface="Helvetica" panose="020B0604020202020204" pitchFamily="34" charset="0"/>
                <a:ea typeface="Times New Roman" pitchFamily="18" charset="0"/>
                <a:cs typeface="Helvetica" panose="020B0604020202020204" pitchFamily="34" charset="0"/>
              </a:rPr>
              <a:t>wave function ψ, </a:t>
            </a: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Helvetica" panose="020B0604020202020204" pitchFamily="34" charset="0"/>
                <a:ea typeface="Times New Roman" pitchFamily="18" charset="0"/>
                <a:cs typeface="Helvetica" panose="020B0604020202020204" pitchFamily="34" charset="0"/>
              </a:rPr>
              <a:t>to be present in </a:t>
            </a:r>
            <a:r>
              <a:rPr lang="en-US" sz="2400" dirty="0">
                <a:latin typeface="Helvetica" panose="020B0604020202020204" pitchFamily="34" charset="0"/>
                <a:ea typeface="Times New Roman" pitchFamily="18" charset="0"/>
                <a:cs typeface="Helvetica" panose="020B0604020202020204" pitchFamily="34" charset="0"/>
              </a:rPr>
              <a:t>in a volume τ </a:t>
            </a:r>
          </a:p>
          <a:p>
            <a:pPr algn="just">
              <a:tabLst>
                <a:tab pos="733025" algn="l"/>
              </a:tabLst>
            </a:pPr>
            <a:r>
              <a:rPr lang="en-US" sz="2400" dirty="0">
                <a:latin typeface="Helvetica" panose="020B0604020202020204" pitchFamily="34" charset="0"/>
                <a:ea typeface="Times New Roman" pitchFamily="18" charset="0"/>
                <a:cs typeface="Helvetica" panose="020B0604020202020204" pitchFamily="34" charset="0"/>
              </a:rPr>
              <a:t>If |ψ|</a:t>
            </a:r>
            <a:r>
              <a:rPr lang="en-US" sz="2400" baseline="30000" dirty="0">
                <a:latin typeface="Helvetica" panose="020B0604020202020204" pitchFamily="34" charset="0"/>
                <a:ea typeface="Times New Roman" pitchFamily="18" charset="0"/>
                <a:cs typeface="Helvetica" panose="020B0604020202020204" pitchFamily="34" charset="0"/>
              </a:rPr>
              <a:t>2</a:t>
            </a:r>
            <a:r>
              <a:rPr lang="en-US" sz="2400" dirty="0">
                <a:latin typeface="Helvetica" panose="020B0604020202020204" pitchFamily="34" charset="0"/>
                <a:ea typeface="Times New Roman" pitchFamily="18" charset="0"/>
                <a:cs typeface="Helvetica" panose="020B0604020202020204" pitchFamily="34" charset="0"/>
              </a:rPr>
              <a:t> d</a:t>
            </a:r>
            <a:r>
              <a:rPr lang="en-US" sz="2400" dirty="0">
                <a:latin typeface="Helvetica" panose="020B0604020202020204" pitchFamily="34" charset="0"/>
                <a:ea typeface="Times New Roman" pitchFamily="18" charset="0"/>
                <a:cs typeface="Helvetica" panose="020B0604020202020204" pitchFamily="34" charset="0"/>
                <a:sym typeface="Symbol"/>
              </a:rPr>
              <a:t></a:t>
            </a:r>
            <a:r>
              <a:rPr lang="en-US" sz="2400" dirty="0">
                <a:latin typeface="Helvetica" panose="020B0604020202020204" pitchFamily="34" charset="0"/>
                <a:ea typeface="Times New Roman" pitchFamily="18" charset="0"/>
                <a:cs typeface="Helvetica" panose="020B0604020202020204" pitchFamily="34" charset="0"/>
              </a:rPr>
              <a:t> is the probability of finding the particle in a small volume </a:t>
            </a:r>
            <a:r>
              <a:rPr lang="en-US" sz="2400" dirty="0" err="1">
                <a:latin typeface="Helvetica" panose="020B0604020202020204" pitchFamily="34" charset="0"/>
                <a:ea typeface="Times New Roman" pitchFamily="18" charset="0"/>
                <a:cs typeface="Helvetica" panose="020B0604020202020204" pitchFamily="34" charset="0"/>
              </a:rPr>
              <a:t>dτ</a:t>
            </a:r>
            <a:r>
              <a:rPr lang="en-US" sz="2400" dirty="0">
                <a:latin typeface="Helvetica" panose="020B0604020202020204" pitchFamily="34" charset="0"/>
                <a:ea typeface="Times New Roman" pitchFamily="18" charset="0"/>
                <a:cs typeface="Helvetica" panose="020B0604020202020204" pitchFamily="34" charset="0"/>
              </a:rPr>
              <a:t> then </a:t>
            </a:r>
          </a:p>
          <a:p>
            <a:pPr algn="just">
              <a:tabLst>
                <a:tab pos="293210" algn="l"/>
                <a:tab pos="733025" algn="l"/>
              </a:tabLst>
            </a:pPr>
            <a:r>
              <a:rPr lang="en-GB" sz="2400" dirty="0">
                <a:latin typeface="Helvetica" panose="020B0604020202020204" pitchFamily="34" charset="0"/>
                <a:cs typeface="Helvetica" panose="020B0604020202020204" pitchFamily="34" charset="0"/>
              </a:rPr>
              <a:t>total probability of finding a particle anywhere inside volume </a:t>
            </a:r>
            <a:r>
              <a:rPr lang="en-US" sz="2400" dirty="0">
                <a:latin typeface="Helvetica" panose="020B0604020202020204" pitchFamily="34" charset="0"/>
                <a:ea typeface="Times New Roman" pitchFamily="18" charset="0"/>
                <a:cs typeface="Helvetica" panose="020B0604020202020204" pitchFamily="34" charset="0"/>
              </a:rPr>
              <a:t>τ</a:t>
            </a:r>
            <a:r>
              <a:rPr lang="en-GB" sz="2400" dirty="0">
                <a:latin typeface="Helvetica" panose="020B0604020202020204" pitchFamily="34" charset="0"/>
                <a:cs typeface="Helvetica" panose="020B0604020202020204" pitchFamily="34" charset="0"/>
              </a:rPr>
              <a:t>  must be 1 i.e., </a:t>
            </a:r>
          </a:p>
        </p:txBody>
      </p:sp>
      <p:graphicFrame>
        <p:nvGraphicFramePr>
          <p:cNvPr id="12" name="Object 6">
            <a:extLst>
              <a:ext uri="{FF2B5EF4-FFF2-40B4-BE49-F238E27FC236}">
                <a16:creationId xmlns:a16="http://schemas.microsoft.com/office/drawing/2014/main" id="{8261C891-3E1A-41C8-BE92-7E1BDD67018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621802"/>
              </p:ext>
            </p:extLst>
          </p:nvPr>
        </p:nvGraphicFramePr>
        <p:xfrm>
          <a:off x="6882995" y="8743382"/>
          <a:ext cx="4595813" cy="75395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751" name="Equation" r:id="rId6" imgW="28041600" imgH="5486400" progId="Equation.3">
                  <p:embed/>
                </p:oleObj>
              </mc:Choice>
              <mc:Fallback>
                <p:oleObj name="Equation" r:id="rId6" imgW="28041600" imgH="5486400" progId="Equation.3">
                  <p:embed/>
                  <p:pic>
                    <p:nvPicPr>
                      <p:cNvPr id="0" name="Picture 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2995" y="8743382"/>
                        <a:ext cx="4595813" cy="75395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3" name="Group 12">
            <a:extLst>
              <a:ext uri="{FF2B5EF4-FFF2-40B4-BE49-F238E27FC236}">
                <a16:creationId xmlns:a16="http://schemas.microsoft.com/office/drawing/2014/main" id="{9E135FC7-59B2-4113-A512-04E50E282354}"/>
              </a:ext>
            </a:extLst>
          </p:cNvPr>
          <p:cNvGrpSpPr/>
          <p:nvPr/>
        </p:nvGrpSpPr>
        <p:grpSpPr>
          <a:xfrm>
            <a:off x="3325961" y="5868924"/>
            <a:ext cx="11166058" cy="1115228"/>
            <a:chOff x="512458" y="3175000"/>
            <a:chExt cx="5989942" cy="676275"/>
          </a:xfrm>
        </p:grpSpPr>
        <p:graphicFrame>
          <p:nvGraphicFramePr>
            <p:cNvPr id="14" name="Object 7">
              <a:extLst>
                <a:ext uri="{FF2B5EF4-FFF2-40B4-BE49-F238E27FC236}">
                  <a16:creationId xmlns:a16="http://schemas.microsoft.com/office/drawing/2014/main" id="{BF6D6743-AA39-46F2-BB23-847791BA620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910138" y="3175000"/>
            <a:ext cx="1592262" cy="67627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3752" name="Equation" r:id="rId8" imgW="16459200" imgH="7010400" progId="Equation.3">
                    <p:embed/>
                  </p:oleObj>
                </mc:Choice>
                <mc:Fallback>
                  <p:oleObj name="Equation" r:id="rId8" imgW="16459200" imgH="7010400" progId="Equation.3">
                    <p:embed/>
                    <p:pic>
                      <p:nvPicPr>
                        <p:cNvPr id="0" name="Picture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10138" y="3175000"/>
                          <a:ext cx="1592262" cy="67627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Rectangle 8">
              <a:extLst>
                <a:ext uri="{FF2B5EF4-FFF2-40B4-BE49-F238E27FC236}">
                  <a16:creationId xmlns:a16="http://schemas.microsoft.com/office/drawing/2014/main" id="{7B665BC2-7F09-4B9D-A38E-7FFE310E9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2458" y="3251169"/>
              <a:ext cx="4331384" cy="3386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none" lIns="150791" tIns="75396" rIns="150791" bIns="75396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algn="just" defTabSz="1507937" eaLnBrk="1" hangingPunct="1"/>
              <a:r>
                <a:rPr lang="en-US" sz="2639" b="1" dirty="0">
                  <a:latin typeface="Helvetica" panose="020B0604020202020204" pitchFamily="34" charset="0"/>
                  <a:ea typeface="Times New Roman" pitchFamily="18" charset="0"/>
                  <a:cs typeface="Helvetica" panose="020B0604020202020204" pitchFamily="34" charset="0"/>
                </a:rPr>
                <a:t>In one dimension the normalization condition is </a:t>
              </a:r>
              <a:endParaRPr lang="en-US" sz="3958" dirty="0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16" name="Rectangle 9">
            <a:extLst>
              <a:ext uri="{FF2B5EF4-FFF2-40B4-BE49-F238E27FC236}">
                <a16:creationId xmlns:a16="http://schemas.microsoft.com/office/drawing/2014/main" id="{7C481666-B93D-4ED2-B57A-6D5B7C4DFC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7644" y="8108061"/>
            <a:ext cx="16134343" cy="521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1507937" eaLnBrk="1" hangingPunct="1"/>
            <a:r>
              <a:rPr lang="en-US" sz="2400" dirty="0">
                <a:latin typeface="Helvetica" panose="020B0604020202020204" pitchFamily="34" charset="0"/>
                <a:ea typeface="Times New Roman" pitchFamily="18" charset="0"/>
                <a:cs typeface="Helvetica" panose="020B0604020202020204" pitchFamily="34" charset="0"/>
              </a:rPr>
              <a:t>Note: When the particle is bound to a limited region the probability of finding the particle at infinity is zero i.e., </a:t>
            </a:r>
            <a:endParaRPr lang="en-US" sz="36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Text Box 7">
            <a:extLst>
              <a:ext uri="{FF2B5EF4-FFF2-40B4-BE49-F238E27FC236}">
                <a16:creationId xmlns:a16="http://schemas.microsoft.com/office/drawing/2014/main" id="{C22652BC-FFC0-40B3-BA1E-0AF2178C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3264" y="4615862"/>
            <a:ext cx="1543873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2400" dirty="0">
                <a:latin typeface="Helvetica" panose="020B0604020202020204" pitchFamily="34" charset="0"/>
                <a:cs typeface="Helvetica" panose="020B0604020202020204" pitchFamily="34" charset="0"/>
              </a:rPr>
              <a:t>This requirement is known as the </a:t>
            </a:r>
            <a:r>
              <a:rPr lang="en-GB" sz="2400" b="1" i="1" dirty="0">
                <a:solidFill>
                  <a:srgbClr val="CC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Normalisation condition</a:t>
            </a:r>
            <a:r>
              <a:rPr lang="en-GB" sz="2400" b="1" dirty="0">
                <a:latin typeface="Helvetica" panose="020B0604020202020204" pitchFamily="34" charset="0"/>
                <a:cs typeface="Helvetica" panose="020B0604020202020204" pitchFamily="34" charset="0"/>
              </a:rPr>
              <a:t>. </a:t>
            </a:r>
            <a:endParaRPr lang="en-GB" sz="2400" b="1" dirty="0">
              <a:latin typeface="Helvetica" panose="020B0604020202020204" pitchFamily="34" charset="0"/>
              <a:cs typeface="Helvetica" panose="020B0604020202020204" pitchFamily="34" charset="0"/>
              <a:sym typeface="Symbol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object 4">
            <a:extLst>
              <a:ext uri="{FF2B5EF4-FFF2-40B4-BE49-F238E27FC236}">
                <a16:creationId xmlns:a16="http://schemas.microsoft.com/office/drawing/2014/main" id="{18E74CB7-EBE1-48CD-B046-340910FE05AE}"/>
              </a:ext>
            </a:extLst>
          </p:cNvPr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2" name="object 5">
            <a:extLst>
              <a:ext uri="{FF2B5EF4-FFF2-40B4-BE49-F238E27FC236}">
                <a16:creationId xmlns:a16="http://schemas.microsoft.com/office/drawing/2014/main" id="{A58F1D48-0B39-465F-B8B0-3CE7A1169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01625"/>
            <a:ext cx="708025" cy="7096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7893" name="object 6">
            <a:extLst>
              <a:ext uri="{FF2B5EF4-FFF2-40B4-BE49-F238E27FC236}">
                <a16:creationId xmlns:a16="http://schemas.microsoft.com/office/drawing/2014/main" id="{06EB6DB6-F84E-4534-8A1F-46263022A986}"/>
              </a:ext>
            </a:extLst>
          </p:cNvPr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4 w 56514"/>
              <a:gd name="T3" fmla="*/ 2441 h 56515"/>
              <a:gd name="T4" fmla="*/ 9127 w 56514"/>
              <a:gd name="T5" fmla="*/ 9098 h 56515"/>
              <a:gd name="T6" fmla="*/ 2449 w 56514"/>
              <a:gd name="T7" fmla="*/ 18972 h 56515"/>
              <a:gd name="T8" fmla="*/ 0 w 56514"/>
              <a:gd name="T9" fmla="*/ 31065 h 56515"/>
              <a:gd name="T10" fmla="*/ 2449 w 56514"/>
              <a:gd name="T11" fmla="*/ 43169 h 56515"/>
              <a:gd name="T12" fmla="*/ 9127 w 56514"/>
              <a:gd name="T13" fmla="*/ 53062 h 56515"/>
              <a:gd name="T14" fmla="*/ 19024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1 w 56514"/>
              <a:gd name="T25" fmla="*/ 55599 h 56515"/>
              <a:gd name="T26" fmla="*/ 12286 w 56514"/>
              <a:gd name="T27" fmla="*/ 49885 h 56515"/>
              <a:gd name="T28" fmla="*/ 6583 w 56514"/>
              <a:gd name="T29" fmla="*/ 41419 h 56515"/>
              <a:gd name="T30" fmla="*/ 4492 w 56514"/>
              <a:gd name="T31" fmla="*/ 31065 h 56515"/>
              <a:gd name="T32" fmla="*/ 6583 w 56514"/>
              <a:gd name="T33" fmla="*/ 20702 h 56515"/>
              <a:gd name="T34" fmla="*/ 12286 w 56514"/>
              <a:gd name="T35" fmla="*/ 12221 h 56515"/>
              <a:gd name="T36" fmla="*/ 20751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5 w 56514"/>
              <a:gd name="T51" fmla="*/ 6491 h 56515"/>
              <a:gd name="T52" fmla="*/ 49969 w 56514"/>
              <a:gd name="T53" fmla="*/ 12221 h 56515"/>
              <a:gd name="T54" fmla="*/ 55672 w 56514"/>
              <a:gd name="T55" fmla="*/ 20702 h 56515"/>
              <a:gd name="T56" fmla="*/ 57764 w 56514"/>
              <a:gd name="T57" fmla="*/ 31065 h 56515"/>
              <a:gd name="T58" fmla="*/ 55672 w 56514"/>
              <a:gd name="T59" fmla="*/ 41419 h 56515"/>
              <a:gd name="T60" fmla="*/ 49969 w 56514"/>
              <a:gd name="T61" fmla="*/ 49885 h 56515"/>
              <a:gd name="T62" fmla="*/ 41505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7894" name="object 7">
            <a:extLst>
              <a:ext uri="{FF2B5EF4-FFF2-40B4-BE49-F238E27FC236}">
                <a16:creationId xmlns:a16="http://schemas.microsoft.com/office/drawing/2014/main" id="{F3214BCC-8253-4E61-B27B-C059E4C8ACC1}"/>
              </a:ext>
            </a:extLst>
          </p:cNvPr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F8853F9-A1D9-434A-8CF5-01DD650B3EC5}"/>
              </a:ext>
            </a:extLst>
          </p:cNvPr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 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sp>
        <p:nvSpPr>
          <p:cNvPr id="37897" name="Title 10">
            <a:extLst>
              <a:ext uri="{FF2B5EF4-FFF2-40B4-BE49-F238E27FC236}">
                <a16:creationId xmlns:a16="http://schemas.microsoft.com/office/drawing/2014/main" id="{4CDEF331-428E-4F9B-99D6-FAD23276E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250" y="407988"/>
            <a:ext cx="3679825" cy="461962"/>
          </a:xfrm>
        </p:spPr>
        <p:txBody>
          <a:bodyPr/>
          <a:lstStyle/>
          <a:p>
            <a:pPr algn="r" eaLnBrk="1" hangingPunct="1"/>
            <a:r>
              <a:rPr lang="en-US" altLang="en-US">
                <a:ea typeface="Playfair Display"/>
              </a:rPr>
              <a:t>Go, change the world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B46DD-915D-4F40-A977-6644BF711E4A}"/>
              </a:ext>
            </a:extLst>
          </p:cNvPr>
          <p:cNvSpPr txBox="1"/>
          <p:nvPr/>
        </p:nvSpPr>
        <p:spPr>
          <a:xfrm>
            <a:off x="1060449" y="1220933"/>
            <a:ext cx="18475325" cy="1716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958" b="1" dirty="0">
                <a:latin typeface="Times New Roman" pitchFamily="18" charset="0"/>
                <a:cs typeface="Times New Roman" pitchFamily="18" charset="0"/>
              </a:rPr>
              <a:t>Properties of wave function</a:t>
            </a:r>
          </a:p>
          <a:p>
            <a:pPr algn="just"/>
            <a:endParaRPr lang="en-IN" sz="3298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298" dirty="0">
                <a:latin typeface="Times New Roman" pitchFamily="18" charset="0"/>
                <a:cs typeface="Times New Roman" pitchFamily="18" charset="0"/>
              </a:rPr>
              <a:t>The wave function ψ should satisfy the following properties to describe the characteristics of matter waves.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1D6265E-B8B1-436C-A806-97CF4610C8BA}"/>
              </a:ext>
            </a:extLst>
          </p:cNvPr>
          <p:cNvSpPr/>
          <p:nvPr/>
        </p:nvSpPr>
        <p:spPr>
          <a:xfrm>
            <a:off x="479358" y="3611724"/>
            <a:ext cx="115606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65476" indent="-565476"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1. ψ must be a solution of Schrödinger wave equation.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15B369-92FE-4CF2-806B-E7B95B434286}"/>
              </a:ext>
            </a:extLst>
          </p:cNvPr>
          <p:cNvSpPr/>
          <p:nvPr/>
        </p:nvSpPr>
        <p:spPr>
          <a:xfrm>
            <a:off x="479358" y="4553974"/>
            <a:ext cx="992988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5829" indent="-295829"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2. The wave function ψ should be continuous and single valued everywhere 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61F1BDA-C501-4B58-A0DA-8596EE4D8593}"/>
              </a:ext>
            </a:extLst>
          </p:cNvPr>
          <p:cNvSpPr/>
          <p:nvPr/>
        </p:nvSpPr>
        <p:spPr>
          <a:xfrm>
            <a:off x="407920" y="7156849"/>
            <a:ext cx="1185870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5829" indent="-295829" algn="just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4.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first derivative of ψ with respect to x should be continuous and single valued everywhere, since it is related to the momentum of the particle which should be finite.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E72896-69E0-4274-B8A7-41D9557D0000}"/>
              </a:ext>
            </a:extLst>
          </p:cNvPr>
          <p:cNvSpPr/>
          <p:nvPr/>
        </p:nvSpPr>
        <p:spPr>
          <a:xfrm>
            <a:off x="407920" y="9006613"/>
            <a:ext cx="1157295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5829" indent="-295829"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5. Ψ must be normalized so that ψ must go to 0 as x →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 ± 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, so that   ∫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</a:t>
            </a:r>
            <a:r>
              <a:rPr lang="en-US" sz="3200" baseline="30000" dirty="0">
                <a:latin typeface="Times New Roman" pitchFamily="18" charset="0"/>
                <a:cs typeface="Times New Roman" pitchFamily="18" charset="0"/>
                <a:sym typeface="Symbol"/>
              </a:rPr>
              <a:t>2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d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over all the space be a finite constant.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F3671E4-9EBD-4E3F-AAA6-8D0CB5BFA851}"/>
              </a:ext>
            </a:extLst>
          </p:cNvPr>
          <p:cNvSpPr/>
          <p:nvPr/>
        </p:nvSpPr>
        <p:spPr>
          <a:xfrm>
            <a:off x="457998" y="6070032"/>
            <a:ext cx="766522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95829" indent="-295829"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l-GR" sz="3200" dirty="0">
                <a:latin typeface="Times New Roman" pitchFamily="18" charset="0"/>
                <a:cs typeface="Times New Roman" pitchFamily="18" charset="0"/>
              </a:rPr>
              <a:t>Ψ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is finite everywhere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F04EA9A-FFCE-4605-8B69-CC08CF9909E8}"/>
              </a:ext>
            </a:extLst>
          </p:cNvPr>
          <p:cNvGrpSpPr/>
          <p:nvPr/>
        </p:nvGrpSpPr>
        <p:grpSpPr>
          <a:xfrm>
            <a:off x="12196188" y="3914684"/>
            <a:ext cx="3644117" cy="2857941"/>
            <a:chOff x="4800599" y="2373868"/>
            <a:chExt cx="2209796" cy="173305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A2940A0-AB22-4E0D-A673-3ED23E3EA52B}"/>
                </a:ext>
              </a:extLst>
            </p:cNvPr>
            <p:cNvGrpSpPr/>
            <p:nvPr/>
          </p:nvGrpSpPr>
          <p:grpSpPr>
            <a:xfrm>
              <a:off x="4800599" y="2438400"/>
              <a:ext cx="2209796" cy="1668526"/>
              <a:chOff x="4528042" y="2362200"/>
              <a:chExt cx="2634758" cy="1835378"/>
            </a:xfrm>
          </p:grpSpPr>
          <p:grpSp>
            <p:nvGrpSpPr>
              <p:cNvPr id="20" name="Group 64">
                <a:extLst>
                  <a:ext uri="{FF2B5EF4-FFF2-40B4-BE49-F238E27FC236}">
                    <a16:creationId xmlns:a16="http://schemas.microsoft.com/office/drawing/2014/main" id="{047AE44A-52D9-41FC-A64B-56DC630DD60E}"/>
                  </a:ext>
                </a:extLst>
              </p:cNvPr>
              <p:cNvGrpSpPr/>
              <p:nvPr/>
            </p:nvGrpSpPr>
            <p:grpSpPr>
              <a:xfrm>
                <a:off x="4528042" y="2362200"/>
                <a:ext cx="2634758" cy="1835378"/>
                <a:chOff x="-371706" y="813594"/>
                <a:chExt cx="3572106" cy="3045321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B97D66FF-BB26-4D18-8203-DA1BE1FF1235}"/>
                    </a:ext>
                  </a:extLst>
                </p:cNvPr>
                <p:cNvCxnSpPr/>
                <p:nvPr/>
              </p:nvCxnSpPr>
              <p:spPr>
                <a:xfrm rot="5400000">
                  <a:off x="802462" y="2126853"/>
                  <a:ext cx="2120106" cy="26988"/>
                </a:xfrm>
                <a:prstGeom prst="line">
                  <a:avLst/>
                </a:prstGeom>
                <a:ln w="28575"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C7DA1422-0F2C-4766-A361-6F9EFAB6F7C4}"/>
                    </a:ext>
                  </a:extLst>
                </p:cNvPr>
                <p:cNvCxnSpPr/>
                <p:nvPr/>
              </p:nvCxnSpPr>
              <p:spPr>
                <a:xfrm rot="5400000">
                  <a:off x="-558800" y="1993900"/>
                  <a:ext cx="2362200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A7AA5167-D0C7-4C3D-BD2E-A976A343F128}"/>
                    </a:ext>
                  </a:extLst>
                </p:cNvPr>
                <p:cNvCxnSpPr/>
                <p:nvPr/>
              </p:nvCxnSpPr>
              <p:spPr>
                <a:xfrm>
                  <a:off x="609600" y="3175000"/>
                  <a:ext cx="2590800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182AC875-028E-4F98-A518-02E77D81F6F1}"/>
                    </a:ext>
                  </a:extLst>
                </p:cNvPr>
                <p:cNvSpPr txBox="1"/>
                <p:nvPr/>
              </p:nvSpPr>
              <p:spPr>
                <a:xfrm>
                  <a:off x="1599111" y="3177901"/>
                  <a:ext cx="319293" cy="4087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b="1" dirty="0">
                      <a:latin typeface="Times New Roman" pitchFamily="18" charset="0"/>
                      <a:cs typeface="Times New Roman" pitchFamily="18" charset="0"/>
                    </a:rPr>
                    <a:t>P</a:t>
                  </a:r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C152B8D-4BD2-4E25-9757-38FB1EEA4CAA}"/>
                    </a:ext>
                  </a:extLst>
                </p:cNvPr>
                <p:cNvSpPr txBox="1"/>
                <p:nvPr/>
              </p:nvSpPr>
              <p:spPr>
                <a:xfrm>
                  <a:off x="-371706" y="1556877"/>
                  <a:ext cx="600561" cy="40876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b="1" dirty="0">
                      <a:latin typeface="Times New Roman" pitchFamily="18" charset="0"/>
                      <a:cs typeface="Times New Roman" pitchFamily="18" charset="0"/>
                      <a:sym typeface="Symbol"/>
                    </a:rPr>
                    <a:t></a:t>
                  </a:r>
                  <a:r>
                    <a:rPr lang="en-IN" b="1" dirty="0">
                      <a:latin typeface="Times New Roman" pitchFamily="18" charset="0"/>
                      <a:cs typeface="Times New Roman" pitchFamily="18" charset="0"/>
                    </a:rPr>
                    <a:t>(x)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A53BBB02-C722-4EC8-B66D-475241A41A6F}"/>
                    </a:ext>
                  </a:extLst>
                </p:cNvPr>
                <p:cNvSpPr txBox="1"/>
                <p:nvPr/>
              </p:nvSpPr>
              <p:spPr>
                <a:xfrm>
                  <a:off x="2091817" y="3195022"/>
                  <a:ext cx="388432" cy="663893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3298" b="1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en-IN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28" name="Straight Arrow Connector 27">
                  <a:extLst>
                    <a:ext uri="{FF2B5EF4-FFF2-40B4-BE49-F238E27FC236}">
                      <a16:creationId xmlns:a16="http://schemas.microsoft.com/office/drawing/2014/main" id="{745EB1D8-1946-4E69-8603-8F518E073F1F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114301" y="2470271"/>
                  <a:ext cx="533400" cy="1587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5197E797-E8B2-46BC-B885-320A353DA104}"/>
                    </a:ext>
                  </a:extLst>
                </p:cNvPr>
                <p:cNvCxnSpPr/>
                <p:nvPr/>
              </p:nvCxnSpPr>
              <p:spPr>
                <a:xfrm rot="10800000" flipH="1" flipV="1">
                  <a:off x="2590802" y="3593545"/>
                  <a:ext cx="533400" cy="158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1" name="Freeform 33">
                <a:extLst>
                  <a:ext uri="{FF2B5EF4-FFF2-40B4-BE49-F238E27FC236}">
                    <a16:creationId xmlns:a16="http://schemas.microsoft.com/office/drawing/2014/main" id="{86F20DF8-811F-4305-BFD8-E1B1903EE3DC}"/>
                  </a:ext>
                </a:extLst>
              </p:cNvPr>
              <p:cNvSpPr/>
              <p:nvPr/>
            </p:nvSpPr>
            <p:spPr>
              <a:xfrm>
                <a:off x="5638800" y="2819400"/>
                <a:ext cx="1181100" cy="596900"/>
              </a:xfrm>
              <a:custGeom>
                <a:avLst/>
                <a:gdLst>
                  <a:gd name="connsiteX0" fmla="*/ 0 w 1181100"/>
                  <a:gd name="connsiteY0" fmla="*/ 0 h 596900"/>
                  <a:gd name="connsiteX1" fmla="*/ 228600 w 1181100"/>
                  <a:gd name="connsiteY1" fmla="*/ 266700 h 596900"/>
                  <a:gd name="connsiteX2" fmla="*/ 939800 w 1181100"/>
                  <a:gd name="connsiteY2" fmla="*/ 482600 h 596900"/>
                  <a:gd name="connsiteX3" fmla="*/ 939800 w 1181100"/>
                  <a:gd name="connsiteY3" fmla="*/ 482600 h 596900"/>
                  <a:gd name="connsiteX4" fmla="*/ 1181100 w 1181100"/>
                  <a:gd name="connsiteY4" fmla="*/ 596900 h 596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81100" h="596900">
                    <a:moveTo>
                      <a:pt x="0" y="0"/>
                    </a:moveTo>
                    <a:cubicBezTo>
                      <a:pt x="35983" y="93133"/>
                      <a:pt x="71967" y="186267"/>
                      <a:pt x="228600" y="266700"/>
                    </a:cubicBezTo>
                    <a:cubicBezTo>
                      <a:pt x="385233" y="347133"/>
                      <a:pt x="939800" y="482600"/>
                      <a:pt x="939800" y="482600"/>
                    </a:cubicBezTo>
                    <a:lnTo>
                      <a:pt x="939800" y="482600"/>
                    </a:lnTo>
                    <a:lnTo>
                      <a:pt x="1181100" y="596900"/>
                    </a:lnTo>
                  </a:path>
                </a:pathLst>
              </a:cu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5951B33-23ED-40AE-AD18-F8A6D836DA82}"/>
                </a:ext>
              </a:extLst>
            </p:cNvPr>
            <p:cNvSpPr txBox="1"/>
            <p:nvPr/>
          </p:nvSpPr>
          <p:spPr>
            <a:xfrm>
              <a:off x="5562600" y="2373868"/>
              <a:ext cx="179054" cy="22396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3C37FDE-1148-4202-9F69-7316A62A0FE4}"/>
              </a:ext>
            </a:extLst>
          </p:cNvPr>
          <p:cNvGrpSpPr/>
          <p:nvPr/>
        </p:nvGrpSpPr>
        <p:grpSpPr>
          <a:xfrm>
            <a:off x="15298252" y="3895443"/>
            <a:ext cx="3683548" cy="2839340"/>
            <a:chOff x="6681693" y="2362200"/>
            <a:chExt cx="2233707" cy="172177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A0B9F60C-B04F-4722-B562-58E65ADC3356}"/>
                </a:ext>
              </a:extLst>
            </p:cNvPr>
            <p:cNvGrpSpPr/>
            <p:nvPr/>
          </p:nvGrpSpPr>
          <p:grpSpPr>
            <a:xfrm>
              <a:off x="6681693" y="2362200"/>
              <a:ext cx="2233707" cy="1721778"/>
              <a:chOff x="6681693" y="2362200"/>
              <a:chExt cx="2233707" cy="1721778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B19CF3F3-BB0C-4879-A868-335ACDE575F9}"/>
                  </a:ext>
                </a:extLst>
              </p:cNvPr>
              <p:cNvGrpSpPr/>
              <p:nvPr/>
            </p:nvGrpSpPr>
            <p:grpSpPr>
              <a:xfrm>
                <a:off x="7103656" y="2362200"/>
                <a:ext cx="1811744" cy="1721778"/>
                <a:chOff x="532606" y="3771662"/>
                <a:chExt cx="2820194" cy="2993903"/>
              </a:xfrm>
            </p:grpSpPr>
            <p:sp>
              <p:nvSpPr>
                <p:cNvPr id="35" name="Freeform 12">
                  <a:extLst>
                    <a:ext uri="{FF2B5EF4-FFF2-40B4-BE49-F238E27FC236}">
                      <a16:creationId xmlns:a16="http://schemas.microsoft.com/office/drawing/2014/main" id="{A691D2AA-34AE-400B-8422-2D953011E056}"/>
                    </a:ext>
                  </a:extLst>
                </p:cNvPr>
                <p:cNvSpPr/>
                <p:nvPr/>
              </p:nvSpPr>
              <p:spPr>
                <a:xfrm rot="1075575">
                  <a:off x="1291269" y="4633699"/>
                  <a:ext cx="1513958" cy="778333"/>
                </a:xfrm>
                <a:custGeom>
                  <a:avLst/>
                  <a:gdLst>
                    <a:gd name="connsiteX0" fmla="*/ 0 w 1041400"/>
                    <a:gd name="connsiteY0" fmla="*/ 192617 h 565150"/>
                    <a:gd name="connsiteX1" fmla="*/ 647700 w 1041400"/>
                    <a:gd name="connsiteY1" fmla="*/ 52917 h 565150"/>
                    <a:gd name="connsiteX2" fmla="*/ 304800 w 1041400"/>
                    <a:gd name="connsiteY2" fmla="*/ 510117 h 565150"/>
                    <a:gd name="connsiteX3" fmla="*/ 1041400 w 1041400"/>
                    <a:gd name="connsiteY3" fmla="*/ 383117 h 565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041400" h="565150">
                      <a:moveTo>
                        <a:pt x="0" y="192617"/>
                      </a:moveTo>
                      <a:cubicBezTo>
                        <a:pt x="298450" y="96308"/>
                        <a:pt x="596900" y="0"/>
                        <a:pt x="647700" y="52917"/>
                      </a:cubicBezTo>
                      <a:cubicBezTo>
                        <a:pt x="698500" y="105834"/>
                        <a:pt x="239183" y="455084"/>
                        <a:pt x="304800" y="510117"/>
                      </a:cubicBezTo>
                      <a:cubicBezTo>
                        <a:pt x="370417" y="565150"/>
                        <a:pt x="705908" y="474133"/>
                        <a:pt x="1041400" y="383117"/>
                      </a:cubicBezTo>
                    </a:path>
                  </a:pathLst>
                </a:custGeom>
                <a:ln w="28575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IN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grpSp>
              <p:nvGrpSpPr>
                <p:cNvPr id="36" name="Group 64">
                  <a:extLst>
                    <a:ext uri="{FF2B5EF4-FFF2-40B4-BE49-F238E27FC236}">
                      <a16:creationId xmlns:a16="http://schemas.microsoft.com/office/drawing/2014/main" id="{484880BA-CD1A-49D1-B87D-3EB0DEFEEC2B}"/>
                    </a:ext>
                  </a:extLst>
                </p:cNvPr>
                <p:cNvGrpSpPr/>
                <p:nvPr/>
              </p:nvGrpSpPr>
              <p:grpSpPr>
                <a:xfrm>
                  <a:off x="532606" y="3771662"/>
                  <a:ext cx="2820194" cy="2993903"/>
                  <a:chOff x="380206" y="813594"/>
                  <a:chExt cx="2820194" cy="2993903"/>
                </a:xfrm>
              </p:grpSpPr>
              <p:cxnSp>
                <p:nvCxnSpPr>
                  <p:cNvPr id="37" name="Straight Connector 36">
                    <a:extLst>
                      <a:ext uri="{FF2B5EF4-FFF2-40B4-BE49-F238E27FC236}">
                        <a16:creationId xmlns:a16="http://schemas.microsoft.com/office/drawing/2014/main" id="{982C155D-A1DA-4B09-A950-7271B89827DE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802462" y="2126853"/>
                    <a:ext cx="2120106" cy="26988"/>
                  </a:xfrm>
                  <a:prstGeom prst="line">
                    <a:avLst/>
                  </a:prstGeom>
                  <a:ln w="28575">
                    <a:solidFill>
                      <a:srgbClr val="FF0000"/>
                    </a:solidFill>
                    <a:prstDash val="sys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8" name="Straight Connector 37">
                    <a:extLst>
                      <a:ext uri="{FF2B5EF4-FFF2-40B4-BE49-F238E27FC236}">
                        <a16:creationId xmlns:a16="http://schemas.microsoft.com/office/drawing/2014/main" id="{B0540B18-3513-462B-B9AE-ED162BBE7916}"/>
                      </a:ext>
                    </a:extLst>
                  </p:cNvPr>
                  <p:cNvCxnSpPr/>
                  <p:nvPr/>
                </p:nvCxnSpPr>
                <p:spPr>
                  <a:xfrm rot="5400000">
                    <a:off x="-558800" y="1993900"/>
                    <a:ext cx="2362200" cy="158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>
                    <a:extLst>
                      <a:ext uri="{FF2B5EF4-FFF2-40B4-BE49-F238E27FC236}">
                        <a16:creationId xmlns:a16="http://schemas.microsoft.com/office/drawing/2014/main" id="{AC892D2C-2FF2-404F-A73B-2C084536EAF7}"/>
                      </a:ext>
                    </a:extLst>
                  </p:cNvPr>
                  <p:cNvCxnSpPr/>
                  <p:nvPr/>
                </p:nvCxnSpPr>
                <p:spPr>
                  <a:xfrm>
                    <a:off x="609600" y="3175000"/>
                    <a:ext cx="2590800" cy="1588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19BEC4BF-8FC3-4F8F-A450-30493CB44B3C}"/>
                      </a:ext>
                    </a:extLst>
                  </p:cNvPr>
                  <p:cNvSpPr txBox="1"/>
                  <p:nvPr/>
                </p:nvSpPr>
                <p:spPr>
                  <a:xfrm>
                    <a:off x="1618876" y="3131542"/>
                    <a:ext cx="307468" cy="38943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b="1" dirty="0">
                        <a:latin typeface="Times New Roman" pitchFamily="18" charset="0"/>
                        <a:cs typeface="Times New Roman" pitchFamily="18" charset="0"/>
                      </a:rPr>
                      <a:t>P</a:t>
                    </a:r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D7DE3218-595A-461E-A6D8-6503C5FED1FB}"/>
                      </a:ext>
                    </a:extLst>
                  </p:cNvPr>
                  <p:cNvSpPr txBox="1"/>
                  <p:nvPr/>
                </p:nvSpPr>
                <p:spPr>
                  <a:xfrm>
                    <a:off x="2209801" y="3175000"/>
                    <a:ext cx="374045" cy="63249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IN" sz="3298" b="1" i="1" dirty="0">
                        <a:latin typeface="Times New Roman" pitchFamily="18" charset="0"/>
                        <a:cs typeface="Times New Roman" pitchFamily="18" charset="0"/>
                      </a:rPr>
                      <a:t>x</a:t>
                    </a:r>
                    <a:endParaRPr lang="en-IN" b="1" dirty="0"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  <p:cxnSp>
                <p:nvCxnSpPr>
                  <p:cNvPr id="42" name="Straight Arrow Connector 41">
                    <a:extLst>
                      <a:ext uri="{FF2B5EF4-FFF2-40B4-BE49-F238E27FC236}">
                        <a16:creationId xmlns:a16="http://schemas.microsoft.com/office/drawing/2014/main" id="{6C294B48-3BB9-4203-AFDB-98CA3A1A5903}"/>
                      </a:ext>
                    </a:extLst>
                  </p:cNvPr>
                  <p:cNvCxnSpPr/>
                  <p:nvPr/>
                </p:nvCxnSpPr>
                <p:spPr>
                  <a:xfrm rot="5400000" flipH="1" flipV="1">
                    <a:off x="114300" y="2552700"/>
                    <a:ext cx="533400" cy="158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3" name="Straight Arrow Connector 42">
                    <a:extLst>
                      <a:ext uri="{FF2B5EF4-FFF2-40B4-BE49-F238E27FC236}">
                        <a16:creationId xmlns:a16="http://schemas.microsoft.com/office/drawing/2014/main" id="{9FD17AAC-B8E6-4631-A097-A0BAECB8EE3F}"/>
                      </a:ext>
                    </a:extLst>
                  </p:cNvPr>
                  <p:cNvCxnSpPr/>
                  <p:nvPr/>
                </p:nvCxnSpPr>
                <p:spPr>
                  <a:xfrm rot="10800000" flipH="1" flipV="1">
                    <a:off x="2590800" y="3551400"/>
                    <a:ext cx="533400" cy="1588"/>
                  </a:xfrm>
                  <a:prstGeom prst="straightConnector1">
                    <a:avLst/>
                  </a:prstGeom>
                  <a:ln w="28575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5103385-77D7-4A81-B010-8F73EDE019D3}"/>
                  </a:ext>
                </a:extLst>
              </p:cNvPr>
              <p:cNvSpPr txBox="1"/>
              <p:nvPr/>
            </p:nvSpPr>
            <p:spPr>
              <a:xfrm>
                <a:off x="6681693" y="2831068"/>
                <a:ext cx="371522" cy="2239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</a:t>
                </a:r>
                <a:r>
                  <a:rPr lang="en-IN" b="1" dirty="0">
                    <a:latin typeface="Times New Roman" pitchFamily="18" charset="0"/>
                    <a:cs typeface="Times New Roman" pitchFamily="18" charset="0"/>
                  </a:rPr>
                  <a:t>(x)</a:t>
                </a:r>
              </a:p>
            </p:txBody>
          </p:sp>
        </p:grp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AC7AACB-39F1-483C-9C30-F3F5EF70ADDF}"/>
                </a:ext>
              </a:extLst>
            </p:cNvPr>
            <p:cNvSpPr txBox="1"/>
            <p:nvPr/>
          </p:nvSpPr>
          <p:spPr>
            <a:xfrm>
              <a:off x="8382000" y="2514600"/>
              <a:ext cx="185858" cy="22396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9A32A60-ECE1-4643-8FA9-E406DE69EA7B}"/>
              </a:ext>
            </a:extLst>
          </p:cNvPr>
          <p:cNvGrpSpPr/>
          <p:nvPr/>
        </p:nvGrpSpPr>
        <p:grpSpPr>
          <a:xfrm>
            <a:off x="12283544" y="7247670"/>
            <a:ext cx="3392805" cy="3194600"/>
            <a:chOff x="4876800" y="4394994"/>
            <a:chExt cx="2057400" cy="1937208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41E6621-48F7-4849-8791-B1E4EE41753A}"/>
                </a:ext>
              </a:extLst>
            </p:cNvPr>
            <p:cNvGrpSpPr/>
            <p:nvPr/>
          </p:nvGrpSpPr>
          <p:grpSpPr>
            <a:xfrm>
              <a:off x="4876800" y="4394994"/>
              <a:ext cx="2057400" cy="1937208"/>
              <a:chOff x="-490370" y="813594"/>
              <a:chExt cx="3690770" cy="2907305"/>
            </a:xfrm>
          </p:grpSpPr>
          <p:sp>
            <p:nvSpPr>
              <p:cNvPr id="47" name="Freeform 49">
                <a:extLst>
                  <a:ext uri="{FF2B5EF4-FFF2-40B4-BE49-F238E27FC236}">
                    <a16:creationId xmlns:a16="http://schemas.microsoft.com/office/drawing/2014/main" id="{F5342CE8-DF1D-42AF-B0D2-B4AF62091083}"/>
                  </a:ext>
                </a:extLst>
              </p:cNvPr>
              <p:cNvSpPr/>
              <p:nvPr/>
            </p:nvSpPr>
            <p:spPr>
              <a:xfrm rot="20669846">
                <a:off x="932869" y="1632353"/>
                <a:ext cx="969906" cy="840399"/>
              </a:xfrm>
              <a:custGeom>
                <a:avLst/>
                <a:gdLst>
                  <a:gd name="connsiteX0" fmla="*/ 0 w 952500"/>
                  <a:gd name="connsiteY0" fmla="*/ 139700 h 1166283"/>
                  <a:gd name="connsiteX1" fmla="*/ 127000 w 952500"/>
                  <a:gd name="connsiteY1" fmla="*/ 977900 h 1166283"/>
                  <a:gd name="connsiteX2" fmla="*/ 457200 w 952500"/>
                  <a:gd name="connsiteY2" fmla="*/ 1003300 h 1166283"/>
                  <a:gd name="connsiteX3" fmla="*/ 952500 w 952500"/>
                  <a:gd name="connsiteY3" fmla="*/ 0 h 116628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952500" h="1166283">
                    <a:moveTo>
                      <a:pt x="0" y="139700"/>
                    </a:moveTo>
                    <a:cubicBezTo>
                      <a:pt x="25400" y="486833"/>
                      <a:pt x="50800" y="833967"/>
                      <a:pt x="127000" y="977900"/>
                    </a:cubicBezTo>
                    <a:cubicBezTo>
                      <a:pt x="203200" y="1121833"/>
                      <a:pt x="319617" y="1166283"/>
                      <a:pt x="457200" y="1003300"/>
                    </a:cubicBezTo>
                    <a:cubicBezTo>
                      <a:pt x="594783" y="840317"/>
                      <a:pt x="773641" y="420158"/>
                      <a:pt x="952500" y="0"/>
                    </a:cubicBezTo>
                  </a:path>
                </a:pathLst>
              </a:cu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8" name="Freeform 50">
                <a:extLst>
                  <a:ext uri="{FF2B5EF4-FFF2-40B4-BE49-F238E27FC236}">
                    <a16:creationId xmlns:a16="http://schemas.microsoft.com/office/drawing/2014/main" id="{D40B3B89-60C4-4059-A155-24410B01EB9A}"/>
                  </a:ext>
                </a:extLst>
              </p:cNvPr>
              <p:cNvSpPr/>
              <p:nvPr/>
            </p:nvSpPr>
            <p:spPr>
              <a:xfrm rot="21309176">
                <a:off x="1973903" y="1518020"/>
                <a:ext cx="713317" cy="914400"/>
              </a:xfrm>
              <a:custGeom>
                <a:avLst/>
                <a:gdLst>
                  <a:gd name="connsiteX0" fmla="*/ 65617 w 713317"/>
                  <a:gd name="connsiteY0" fmla="*/ 0 h 1066800"/>
                  <a:gd name="connsiteX1" fmla="*/ 27517 w 713317"/>
                  <a:gd name="connsiteY1" fmla="*/ 660400 h 1066800"/>
                  <a:gd name="connsiteX2" fmla="*/ 230717 w 713317"/>
                  <a:gd name="connsiteY2" fmla="*/ 914400 h 1066800"/>
                  <a:gd name="connsiteX3" fmla="*/ 713317 w 713317"/>
                  <a:gd name="connsiteY3" fmla="*/ 1066800 h 10668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13317" h="1066800">
                    <a:moveTo>
                      <a:pt x="65617" y="0"/>
                    </a:moveTo>
                    <a:cubicBezTo>
                      <a:pt x="32808" y="254000"/>
                      <a:pt x="0" y="508000"/>
                      <a:pt x="27517" y="660400"/>
                    </a:cubicBezTo>
                    <a:cubicBezTo>
                      <a:pt x="55034" y="812800"/>
                      <a:pt x="116417" y="846667"/>
                      <a:pt x="230717" y="914400"/>
                    </a:cubicBezTo>
                    <a:cubicBezTo>
                      <a:pt x="345017" y="982133"/>
                      <a:pt x="529167" y="1024466"/>
                      <a:pt x="713317" y="1066800"/>
                    </a:cubicBezTo>
                  </a:path>
                </a:pathLst>
              </a:custGeom>
              <a:ln w="3492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25BD46E2-C321-42EB-A096-F5C39CBF7EB2}"/>
                  </a:ext>
                </a:extLst>
              </p:cNvPr>
              <p:cNvCxnSpPr/>
              <p:nvPr/>
            </p:nvCxnSpPr>
            <p:spPr>
              <a:xfrm rot="5400000">
                <a:off x="779679" y="2126852"/>
                <a:ext cx="2120106" cy="26987"/>
              </a:xfrm>
              <a:prstGeom prst="line">
                <a:avLst/>
              </a:prstGeom>
              <a:ln w="28575">
                <a:solidFill>
                  <a:srgbClr val="FF000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69F43D8C-C23A-4F04-84A6-DA38B77FA1C3}"/>
                  </a:ext>
                </a:extLst>
              </p:cNvPr>
              <p:cNvCxnSpPr/>
              <p:nvPr/>
            </p:nvCxnSpPr>
            <p:spPr>
              <a:xfrm rot="5400000">
                <a:off x="-558800" y="1993900"/>
                <a:ext cx="23622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05143B37-229F-4AC0-8A2F-5A68F1327AD7}"/>
                  </a:ext>
                </a:extLst>
              </p:cNvPr>
              <p:cNvCxnSpPr/>
              <p:nvPr/>
            </p:nvCxnSpPr>
            <p:spPr>
              <a:xfrm>
                <a:off x="609600" y="3175000"/>
                <a:ext cx="2590800" cy="1588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46B33D8-9631-4101-B0C0-0DC2C2485FAF}"/>
                  </a:ext>
                </a:extLst>
              </p:cNvPr>
              <p:cNvSpPr txBox="1"/>
              <p:nvPr/>
            </p:nvSpPr>
            <p:spPr>
              <a:xfrm>
                <a:off x="1560058" y="3225800"/>
                <a:ext cx="382237" cy="336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>
                    <a:latin typeface="Times New Roman" pitchFamily="18" charset="0"/>
                    <a:cs typeface="Times New Roman" pitchFamily="18" charset="0"/>
                  </a:rPr>
                  <a:t>R</a:t>
                </a:r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D1C7B7BF-970F-48A2-ACC0-EC61D4FCD7CA}"/>
                  </a:ext>
                </a:extLst>
              </p:cNvPr>
              <p:cNvSpPr txBox="1"/>
              <p:nvPr/>
            </p:nvSpPr>
            <p:spPr>
              <a:xfrm>
                <a:off x="-490370" y="1668544"/>
                <a:ext cx="666474" cy="336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b="1" dirty="0">
                    <a:latin typeface="Times New Roman" pitchFamily="18" charset="0"/>
                    <a:cs typeface="Times New Roman" pitchFamily="18" charset="0"/>
                    <a:sym typeface="Symbol"/>
                  </a:rPr>
                  <a:t></a:t>
                </a:r>
                <a:r>
                  <a:rPr lang="en-IN" b="1" dirty="0">
                    <a:latin typeface="Times New Roman" pitchFamily="18" charset="0"/>
                    <a:cs typeface="Times New Roman" pitchFamily="18" charset="0"/>
                  </a:rPr>
                  <a:t>(x)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39504E3-EEE2-4B8F-A125-7C0EEA668895}"/>
                  </a:ext>
                </a:extLst>
              </p:cNvPr>
              <p:cNvSpPr txBox="1"/>
              <p:nvPr/>
            </p:nvSpPr>
            <p:spPr>
              <a:xfrm>
                <a:off x="2209799" y="3175000"/>
                <a:ext cx="431063" cy="5458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IN" sz="3298" b="1" i="1" dirty="0">
                    <a:latin typeface="Times New Roman" pitchFamily="18" charset="0"/>
                    <a:cs typeface="Times New Roman" pitchFamily="18" charset="0"/>
                  </a:rPr>
                  <a:t>x</a:t>
                </a:r>
                <a:endParaRPr lang="en-IN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55D8A1BF-C43B-43E4-BAE6-B0B883ED4F25}"/>
                  </a:ext>
                </a:extLst>
              </p:cNvPr>
              <p:cNvCxnSpPr/>
              <p:nvPr/>
            </p:nvCxnSpPr>
            <p:spPr>
              <a:xfrm rot="5400000" flipH="1" flipV="1">
                <a:off x="114300" y="2552700"/>
                <a:ext cx="5334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BF691DEF-FCA3-4E8F-983F-224F39D49B1D}"/>
                  </a:ext>
                </a:extLst>
              </p:cNvPr>
              <p:cNvCxnSpPr/>
              <p:nvPr/>
            </p:nvCxnSpPr>
            <p:spPr>
              <a:xfrm rot="10800000" flipH="1" flipV="1">
                <a:off x="2667000" y="3479184"/>
                <a:ext cx="533400" cy="158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D9875B3-6130-43AE-B5A5-251BDE374AAC}"/>
                </a:ext>
              </a:extLst>
            </p:cNvPr>
            <p:cNvSpPr txBox="1"/>
            <p:nvPr/>
          </p:nvSpPr>
          <p:spPr>
            <a:xfrm>
              <a:off x="5638800" y="4495800"/>
              <a:ext cx="174194" cy="22396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E29589A-1703-42AA-9061-CB3E464A74DE}"/>
              </a:ext>
            </a:extLst>
          </p:cNvPr>
          <p:cNvGrpSpPr/>
          <p:nvPr/>
        </p:nvGrpSpPr>
        <p:grpSpPr>
          <a:xfrm>
            <a:off x="15299371" y="7810629"/>
            <a:ext cx="4325371" cy="2451383"/>
            <a:chOff x="6705600" y="4736372"/>
            <a:chExt cx="2622909" cy="1486521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AC373024-5503-477B-A641-105CD77B52EA}"/>
                </a:ext>
              </a:extLst>
            </p:cNvPr>
            <p:cNvGrpSpPr/>
            <p:nvPr/>
          </p:nvGrpSpPr>
          <p:grpSpPr>
            <a:xfrm>
              <a:off x="6705600" y="4736372"/>
              <a:ext cx="2622909" cy="1486521"/>
              <a:chOff x="3271689" y="965994"/>
              <a:chExt cx="4133299" cy="2999480"/>
            </a:xfrm>
          </p:grpSpPr>
          <p:sp>
            <p:nvSpPr>
              <p:cNvPr id="60" name="Arc 59">
                <a:extLst>
                  <a:ext uri="{FF2B5EF4-FFF2-40B4-BE49-F238E27FC236}">
                    <a16:creationId xmlns:a16="http://schemas.microsoft.com/office/drawing/2014/main" id="{C453F854-4387-4C52-A202-3829366A30AE}"/>
                  </a:ext>
                </a:extLst>
              </p:cNvPr>
              <p:cNvSpPr/>
              <p:nvPr/>
            </p:nvSpPr>
            <p:spPr>
              <a:xfrm rot="11473784">
                <a:off x="4391859" y="1487642"/>
                <a:ext cx="1752600" cy="457200"/>
              </a:xfrm>
              <a:prstGeom prst="arc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61" name="Arc 60">
                <a:extLst>
                  <a:ext uri="{FF2B5EF4-FFF2-40B4-BE49-F238E27FC236}">
                    <a16:creationId xmlns:a16="http://schemas.microsoft.com/office/drawing/2014/main" id="{9939DC72-37DE-44D2-9044-B1E50943BC39}"/>
                  </a:ext>
                </a:extLst>
              </p:cNvPr>
              <p:cNvSpPr/>
              <p:nvPr/>
            </p:nvSpPr>
            <p:spPr>
              <a:xfrm rot="11227501">
                <a:off x="5256586" y="2601133"/>
                <a:ext cx="2148402" cy="85357"/>
              </a:xfrm>
              <a:prstGeom prst="arc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IN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  <p:grpSp>
            <p:nvGrpSpPr>
              <p:cNvPr id="62" name="Group 36">
                <a:extLst>
                  <a:ext uri="{FF2B5EF4-FFF2-40B4-BE49-F238E27FC236}">
                    <a16:creationId xmlns:a16="http://schemas.microsoft.com/office/drawing/2014/main" id="{CCBCFF12-9002-40BD-B5E3-2056F423CE67}"/>
                  </a:ext>
                </a:extLst>
              </p:cNvPr>
              <p:cNvGrpSpPr/>
              <p:nvPr/>
            </p:nvGrpSpPr>
            <p:grpSpPr>
              <a:xfrm>
                <a:off x="3271689" y="965994"/>
                <a:ext cx="3510111" cy="2999480"/>
                <a:chOff x="-309711" y="813594"/>
                <a:chExt cx="3510111" cy="2999480"/>
              </a:xfrm>
            </p:grpSpPr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B894DFE6-27FF-401D-A6B3-04073DB74C10}"/>
                    </a:ext>
                  </a:extLst>
                </p:cNvPr>
                <p:cNvCxnSpPr/>
                <p:nvPr/>
              </p:nvCxnSpPr>
              <p:spPr>
                <a:xfrm rot="5400000">
                  <a:off x="602853" y="2126853"/>
                  <a:ext cx="2120106" cy="26988"/>
                </a:xfrm>
                <a:prstGeom prst="line">
                  <a:avLst/>
                </a:prstGeom>
                <a:ln w="28575">
                  <a:solidFill>
                    <a:srgbClr val="FF000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E6ACA43C-8584-4782-BAAD-97622D32686F}"/>
                    </a:ext>
                  </a:extLst>
                </p:cNvPr>
                <p:cNvCxnSpPr/>
                <p:nvPr/>
              </p:nvCxnSpPr>
              <p:spPr>
                <a:xfrm rot="5400000">
                  <a:off x="-558800" y="1993900"/>
                  <a:ext cx="2362200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CE479246-2238-4C88-AA7B-FB8C14BE3F36}"/>
                    </a:ext>
                  </a:extLst>
                </p:cNvPr>
                <p:cNvCxnSpPr/>
                <p:nvPr/>
              </p:nvCxnSpPr>
              <p:spPr>
                <a:xfrm>
                  <a:off x="609600" y="3175000"/>
                  <a:ext cx="2590800" cy="1588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D4FDC9A3-B041-432A-ADEA-5149E7934637}"/>
                    </a:ext>
                  </a:extLst>
                </p:cNvPr>
                <p:cNvSpPr txBox="1"/>
                <p:nvPr/>
              </p:nvSpPr>
              <p:spPr>
                <a:xfrm>
                  <a:off x="1498600" y="3187699"/>
                  <a:ext cx="348029" cy="4519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b="1" dirty="0">
                      <a:latin typeface="Times New Roman" pitchFamily="18" charset="0"/>
                      <a:cs typeface="Times New Roman" pitchFamily="18" charset="0"/>
                    </a:rPr>
                    <a:t>Q</a:t>
                  </a:r>
                </a:p>
              </p:txBody>
            </p:sp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5ECF9A3F-820C-47DC-9297-8399708FC33C}"/>
                    </a:ext>
                  </a:extLst>
                </p:cNvPr>
                <p:cNvSpPr txBox="1"/>
                <p:nvPr/>
              </p:nvSpPr>
              <p:spPr>
                <a:xfrm>
                  <a:off x="-309711" y="1428002"/>
                  <a:ext cx="585462" cy="4519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b="1" dirty="0">
                      <a:latin typeface="Times New Roman" pitchFamily="18" charset="0"/>
                      <a:cs typeface="Times New Roman" pitchFamily="18" charset="0"/>
                      <a:sym typeface="Symbol"/>
                    </a:rPr>
                    <a:t></a:t>
                  </a:r>
                  <a:r>
                    <a:rPr lang="en-IN" b="1" dirty="0">
                      <a:latin typeface="Times New Roman" pitchFamily="18" charset="0"/>
                      <a:cs typeface="Times New Roman" pitchFamily="18" charset="0"/>
                    </a:rPr>
                    <a:t>(x)</a:t>
                  </a:r>
                </a:p>
              </p:txBody>
            </p:sp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62B459AD-3DAD-44CF-B642-AFBF0D65838E}"/>
                    </a:ext>
                  </a:extLst>
                </p:cNvPr>
                <p:cNvSpPr txBox="1"/>
                <p:nvPr/>
              </p:nvSpPr>
              <p:spPr>
                <a:xfrm>
                  <a:off x="2169772" y="3079113"/>
                  <a:ext cx="378666" cy="7339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IN" sz="3298" b="1" i="1" dirty="0">
                      <a:latin typeface="Times New Roman" pitchFamily="18" charset="0"/>
                      <a:cs typeface="Times New Roman" pitchFamily="18" charset="0"/>
                    </a:rPr>
                    <a:t>x</a:t>
                  </a:r>
                  <a:endParaRPr lang="en-IN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5B9AE2A0-896C-44EF-B8B7-F33F75D62C74}"/>
                    </a:ext>
                  </a:extLst>
                </p:cNvPr>
                <p:cNvCxnSpPr/>
                <p:nvPr/>
              </p:nvCxnSpPr>
              <p:spPr>
                <a:xfrm rot="5400000" flipH="1" flipV="1">
                  <a:off x="17798" y="2649201"/>
                  <a:ext cx="726403" cy="158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7417680F-7D73-451F-9D39-9C63AD1704DC}"/>
                    </a:ext>
                  </a:extLst>
                </p:cNvPr>
                <p:cNvCxnSpPr/>
                <p:nvPr/>
              </p:nvCxnSpPr>
              <p:spPr>
                <a:xfrm rot="10800000" flipH="1" flipV="1">
                  <a:off x="2590800" y="3555442"/>
                  <a:ext cx="533400" cy="1588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8B540CE-CB4F-4DA7-B393-16C293DEFBF9}"/>
                </a:ext>
              </a:extLst>
            </p:cNvPr>
            <p:cNvSpPr txBox="1"/>
            <p:nvPr/>
          </p:nvSpPr>
          <p:spPr>
            <a:xfrm>
              <a:off x="8382000" y="4876800"/>
              <a:ext cx="185858" cy="223963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IN" dirty="0"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BF22A7A-7489-46F5-9E03-575F48850739}"/>
              </a:ext>
            </a:extLst>
          </p:cNvPr>
          <p:cNvSpPr txBox="1"/>
          <p:nvPr/>
        </p:nvSpPr>
        <p:spPr>
          <a:xfrm>
            <a:off x="12469731" y="10512459"/>
            <a:ext cx="73693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>
                <a:latin typeface="Times New Roman" pitchFamily="18" charset="0"/>
                <a:cs typeface="Times New Roman" pitchFamily="18" charset="0"/>
              </a:rPr>
              <a:t>Figure b, c, and d do not represent wave functions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object 4">
            <a:extLst>
              <a:ext uri="{FF2B5EF4-FFF2-40B4-BE49-F238E27FC236}">
                <a16:creationId xmlns:a16="http://schemas.microsoft.com/office/drawing/2014/main" id="{809D3EAD-F99D-4FFB-B371-6B3B37941A31}"/>
              </a:ext>
            </a:extLst>
          </p:cNvPr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15" name="object 5">
            <a:extLst>
              <a:ext uri="{FF2B5EF4-FFF2-40B4-BE49-F238E27FC236}">
                <a16:creationId xmlns:a16="http://schemas.microsoft.com/office/drawing/2014/main" id="{8D282DCB-E46C-4609-A23F-75FDE50DA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01625"/>
            <a:ext cx="708025" cy="709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8916" name="object 6">
            <a:extLst>
              <a:ext uri="{FF2B5EF4-FFF2-40B4-BE49-F238E27FC236}">
                <a16:creationId xmlns:a16="http://schemas.microsoft.com/office/drawing/2014/main" id="{73A39AD7-4377-4C74-B98C-F43BE4777433}"/>
              </a:ext>
            </a:extLst>
          </p:cNvPr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4 w 56514"/>
              <a:gd name="T3" fmla="*/ 2441 h 56515"/>
              <a:gd name="T4" fmla="*/ 9127 w 56514"/>
              <a:gd name="T5" fmla="*/ 9098 h 56515"/>
              <a:gd name="T6" fmla="*/ 2449 w 56514"/>
              <a:gd name="T7" fmla="*/ 18972 h 56515"/>
              <a:gd name="T8" fmla="*/ 0 w 56514"/>
              <a:gd name="T9" fmla="*/ 31065 h 56515"/>
              <a:gd name="T10" fmla="*/ 2449 w 56514"/>
              <a:gd name="T11" fmla="*/ 43169 h 56515"/>
              <a:gd name="T12" fmla="*/ 9127 w 56514"/>
              <a:gd name="T13" fmla="*/ 53062 h 56515"/>
              <a:gd name="T14" fmla="*/ 19024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1 w 56514"/>
              <a:gd name="T25" fmla="*/ 55599 h 56515"/>
              <a:gd name="T26" fmla="*/ 12286 w 56514"/>
              <a:gd name="T27" fmla="*/ 49885 h 56515"/>
              <a:gd name="T28" fmla="*/ 6583 w 56514"/>
              <a:gd name="T29" fmla="*/ 41419 h 56515"/>
              <a:gd name="T30" fmla="*/ 4492 w 56514"/>
              <a:gd name="T31" fmla="*/ 31065 h 56515"/>
              <a:gd name="T32" fmla="*/ 6583 w 56514"/>
              <a:gd name="T33" fmla="*/ 20702 h 56515"/>
              <a:gd name="T34" fmla="*/ 12286 w 56514"/>
              <a:gd name="T35" fmla="*/ 12221 h 56515"/>
              <a:gd name="T36" fmla="*/ 20751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5 w 56514"/>
              <a:gd name="T51" fmla="*/ 6491 h 56515"/>
              <a:gd name="T52" fmla="*/ 49969 w 56514"/>
              <a:gd name="T53" fmla="*/ 12221 h 56515"/>
              <a:gd name="T54" fmla="*/ 55672 w 56514"/>
              <a:gd name="T55" fmla="*/ 20702 h 56515"/>
              <a:gd name="T56" fmla="*/ 57764 w 56514"/>
              <a:gd name="T57" fmla="*/ 31065 h 56515"/>
              <a:gd name="T58" fmla="*/ 55672 w 56514"/>
              <a:gd name="T59" fmla="*/ 41419 h 56515"/>
              <a:gd name="T60" fmla="*/ 49969 w 56514"/>
              <a:gd name="T61" fmla="*/ 49885 h 56515"/>
              <a:gd name="T62" fmla="*/ 41505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8917" name="object 7">
            <a:extLst>
              <a:ext uri="{FF2B5EF4-FFF2-40B4-BE49-F238E27FC236}">
                <a16:creationId xmlns:a16="http://schemas.microsoft.com/office/drawing/2014/main" id="{8695BD17-851C-4865-B965-F3AA5EE6619B}"/>
              </a:ext>
            </a:extLst>
          </p:cNvPr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F8853F9-A1D9-434A-8CF5-01DD650B3EC5}"/>
              </a:ext>
            </a:extLst>
          </p:cNvPr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 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sp>
        <p:nvSpPr>
          <p:cNvPr id="38920" name="Title 10">
            <a:extLst>
              <a:ext uri="{FF2B5EF4-FFF2-40B4-BE49-F238E27FC236}">
                <a16:creationId xmlns:a16="http://schemas.microsoft.com/office/drawing/2014/main" id="{3FE3EB25-4036-4780-BADE-2322C9365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250" y="407988"/>
            <a:ext cx="3679825" cy="461962"/>
          </a:xfrm>
        </p:spPr>
        <p:txBody>
          <a:bodyPr/>
          <a:lstStyle/>
          <a:p>
            <a:pPr algn="r" eaLnBrk="1" hangingPunct="1"/>
            <a:r>
              <a:rPr lang="en-US" altLang="en-US">
                <a:ea typeface="Playfair Display"/>
              </a:rPr>
              <a:t>Go, change the world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9FD0DC9-3568-4798-B89E-F66B03B9F22C}"/>
              </a:ext>
            </a:extLst>
          </p:cNvPr>
          <p:cNvSpPr txBox="1"/>
          <p:nvPr/>
        </p:nvSpPr>
        <p:spPr>
          <a:xfrm>
            <a:off x="965976" y="1260909"/>
            <a:ext cx="147021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Eigen functions and Eigen values</a:t>
            </a:r>
          </a:p>
          <a:p>
            <a:pPr algn="just"/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physically acceptable solutions  of SWE are called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 Eigen functions (ψ).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D084BC-5B17-42E9-B1B8-0951340ABE7F}"/>
              </a:ext>
            </a:extLst>
          </p:cNvPr>
          <p:cNvSpPr txBox="1"/>
          <p:nvPr/>
        </p:nvSpPr>
        <p:spPr>
          <a:xfrm>
            <a:off x="1091636" y="2820035"/>
            <a:ext cx="1388553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physically acceptable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wave functions ψ has to satisfy the following conditions: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pPr lvl="0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1.  ψ is single valued.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6F74B4-6FBE-4A0C-8AE6-E22E335DA97E}"/>
              </a:ext>
            </a:extLst>
          </p:cNvPr>
          <p:cNvSpPr txBox="1"/>
          <p:nvPr/>
        </p:nvSpPr>
        <p:spPr>
          <a:xfrm>
            <a:off x="1091636" y="3885882"/>
            <a:ext cx="1371240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2.  ψ and its first derivative with respect to its variable are continuous everywhere.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488208-5121-4441-AEE8-897BAC68C643}"/>
              </a:ext>
            </a:extLst>
          </p:cNvPr>
          <p:cNvSpPr txBox="1"/>
          <p:nvPr/>
        </p:nvSpPr>
        <p:spPr>
          <a:xfrm>
            <a:off x="1091636" y="4514179"/>
            <a:ext cx="4317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3.  ψ is finite everywhere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9B0A9A5-13A3-4A18-828D-93EE73763CA2}"/>
              </a:ext>
            </a:extLst>
          </p:cNvPr>
          <p:cNvGrpSpPr/>
          <p:nvPr/>
        </p:nvGrpSpPr>
        <p:grpSpPr>
          <a:xfrm>
            <a:off x="1091634" y="5487034"/>
            <a:ext cx="18431439" cy="2554545"/>
            <a:chOff x="-1" y="2647705"/>
            <a:chExt cx="11176841" cy="154907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F8498AF6-4C7E-4F3C-B83A-0AC2D4F40602}"/>
                </a:ext>
              </a:extLst>
            </p:cNvPr>
            <p:cNvSpPr txBox="1"/>
            <p:nvPr/>
          </p:nvSpPr>
          <p:spPr>
            <a:xfrm>
              <a:off x="-1" y="2647705"/>
              <a:ext cx="11176841" cy="15490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 Eigen values</a:t>
              </a:r>
              <a:r>
                <a:rPr lang="en-US" sz="3200" dirty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: The eigen functions are used in Schrödinger wave equation to evaluate the physically measurable quantities like energy, momentum, etc., these values are called Eigen values. </a:t>
              </a:r>
            </a:p>
            <a:p>
              <a:r>
                <a:rPr lang="en-US" sz="3200" dirty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In an operator equation where        is an operator for the physical quantity and ψ is an Eigen function and λ is the Eigen value.  </a:t>
              </a:r>
            </a:p>
            <a:p>
              <a:r>
                <a:rPr lang="en-US" sz="3200" dirty="0">
                  <a:solidFill>
                    <a:schemeClr val="accent1">
                      <a:lumMod val="75000"/>
                    </a:schemeClr>
                  </a:solidFill>
                  <a:latin typeface="Times New Roman" pitchFamily="18" charset="0"/>
                  <a:cs typeface="Times New Roman" pitchFamily="18" charset="0"/>
                </a:rPr>
                <a:t>For example :                                                         </a:t>
              </a:r>
              <a:endParaRPr lang="en-IN" sz="3200" dirty="0">
                <a:solidFill>
                  <a:schemeClr val="accent1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graphicFrame>
          <p:nvGraphicFramePr>
            <p:cNvPr id="17" name="Object 12">
              <a:extLst>
                <a:ext uri="{FF2B5EF4-FFF2-40B4-BE49-F238E27FC236}">
                  <a16:creationId xmlns:a16="http://schemas.microsoft.com/office/drawing/2014/main" id="{7DD2C254-CA72-40A6-96FF-6169EAB9CE5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578098398"/>
                </p:ext>
              </p:extLst>
            </p:nvPr>
          </p:nvGraphicFramePr>
          <p:xfrm>
            <a:off x="3541892" y="3611945"/>
            <a:ext cx="895350" cy="3937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802" name="Equation" r:id="rId4" imgW="14935200" imgH="7315200" progId="Equation.3">
                    <p:embed/>
                  </p:oleObj>
                </mc:Choice>
                <mc:Fallback>
                  <p:oleObj name="Equation" r:id="rId4" imgW="14935200" imgH="7315200" progId="Equation.3">
                    <p:embed/>
                    <p:pic>
                      <p:nvPicPr>
                        <p:cNvPr id="0" name="Picture 1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41892" y="3611945"/>
                          <a:ext cx="895350" cy="3937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" name="Object 16">
            <a:extLst>
              <a:ext uri="{FF2B5EF4-FFF2-40B4-BE49-F238E27FC236}">
                <a16:creationId xmlns:a16="http://schemas.microsoft.com/office/drawing/2014/main" id="{3EA493EC-2785-4A5B-B5D9-ECA02E89C5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6847713"/>
              </p:ext>
            </p:extLst>
          </p:nvPr>
        </p:nvGraphicFramePr>
        <p:xfrm>
          <a:off x="6992395" y="7652013"/>
          <a:ext cx="1515768" cy="7173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3" name="Equation" r:id="rId6" imgW="15544800" imgH="7315200" progId="Equation.3">
                  <p:embed/>
                </p:oleObj>
              </mc:Choice>
              <mc:Fallback>
                <p:oleObj name="Equation" r:id="rId6" imgW="15544800" imgH="7315200" progId="Equation.3">
                  <p:embed/>
                  <p:pic>
                    <p:nvPicPr>
                      <p:cNvPr id="0" name="Picture 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92395" y="7652013"/>
                        <a:ext cx="1515768" cy="7173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D62C4B33-1E44-4589-B253-DEEF34787C8A}"/>
              </a:ext>
            </a:extLst>
          </p:cNvPr>
          <p:cNvSpPr/>
          <p:nvPr/>
        </p:nvSpPr>
        <p:spPr>
          <a:xfrm>
            <a:off x="965976" y="8512195"/>
            <a:ext cx="1913812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H → total energy (Hamiltonian) operator, ψ → Eigen function and E → total energy in the system. 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C1798F6-E5B7-45F5-A1E4-F78FBA6B9E8B}"/>
              </a:ext>
            </a:extLst>
          </p:cNvPr>
          <p:cNvSpPr/>
          <p:nvPr/>
        </p:nvSpPr>
        <p:spPr>
          <a:xfrm>
            <a:off x="965976" y="10070560"/>
            <a:ext cx="145764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P → momentum operator and p → momentum eigen values. 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2" name="Object 19">
            <a:extLst>
              <a:ext uri="{FF2B5EF4-FFF2-40B4-BE49-F238E27FC236}">
                <a16:creationId xmlns:a16="http://schemas.microsoft.com/office/drawing/2014/main" id="{61FEEE85-4311-4118-B490-8675C2B3A49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6433104"/>
              </p:ext>
            </p:extLst>
          </p:nvPr>
        </p:nvGraphicFramePr>
        <p:xfrm>
          <a:off x="6310495" y="9078675"/>
          <a:ext cx="2227838" cy="7722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4" name="Equation" r:id="rId8" imgW="14325600" imgH="7315200" progId="Equation.3">
                  <p:embed/>
                </p:oleObj>
              </mc:Choice>
              <mc:Fallback>
                <p:oleObj name="Equation" r:id="rId8" imgW="14325600" imgH="7315200" progId="Equation.3">
                  <p:embed/>
                  <p:pic>
                    <p:nvPicPr>
                      <p:cNvPr id="0" name="Picture 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10495" y="9078675"/>
                        <a:ext cx="2227838" cy="77228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4A071F4A-9E1C-4E3B-9B15-BEF7F4A1F161}"/>
              </a:ext>
            </a:extLst>
          </p:cNvPr>
          <p:cNvSpPr/>
          <p:nvPr/>
        </p:nvSpPr>
        <p:spPr>
          <a:xfrm>
            <a:off x="2442831" y="9284742"/>
            <a:ext cx="1068105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for the momentum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4" name="Object 14">
            <a:extLst>
              <a:ext uri="{FF2B5EF4-FFF2-40B4-BE49-F238E27FC236}">
                <a16:creationId xmlns:a16="http://schemas.microsoft.com/office/drawing/2014/main" id="{F1F5828D-B696-473A-8FB2-2A9B1B2A190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585297"/>
              </p:ext>
            </p:extLst>
          </p:nvPr>
        </p:nvGraphicFramePr>
        <p:xfrm>
          <a:off x="6243835" y="6511931"/>
          <a:ext cx="593505" cy="6429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05" name="Equation" r:id="rId10" imgW="152280" imgH="279360" progId="Equation.3">
                  <p:embed/>
                </p:oleObj>
              </mc:Choice>
              <mc:Fallback>
                <p:oleObj name="Equation" r:id="rId10" imgW="152280" imgH="279360" progId="Equation.3">
                  <p:embed/>
                  <p:pic>
                    <p:nvPicPr>
                      <p:cNvPr id="0" name="Picture 1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3835" y="6511931"/>
                        <a:ext cx="593505" cy="64294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bject 4">
            <a:extLst>
              <a:ext uri="{FF2B5EF4-FFF2-40B4-BE49-F238E27FC236}">
                <a16:creationId xmlns:a16="http://schemas.microsoft.com/office/drawing/2014/main" id="{A0EECF65-0CED-452C-85F9-DE8255382052}"/>
              </a:ext>
            </a:extLst>
          </p:cNvPr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39" name="object 5">
            <a:extLst>
              <a:ext uri="{FF2B5EF4-FFF2-40B4-BE49-F238E27FC236}">
                <a16:creationId xmlns:a16="http://schemas.microsoft.com/office/drawing/2014/main" id="{110443EC-4B8C-4BDD-BDCE-882FD444A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01625"/>
            <a:ext cx="708025" cy="709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9940" name="object 6">
            <a:extLst>
              <a:ext uri="{FF2B5EF4-FFF2-40B4-BE49-F238E27FC236}">
                <a16:creationId xmlns:a16="http://schemas.microsoft.com/office/drawing/2014/main" id="{4DD329D6-592D-4F49-B2F6-3023CB34F9D1}"/>
              </a:ext>
            </a:extLst>
          </p:cNvPr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4 w 56514"/>
              <a:gd name="T3" fmla="*/ 2441 h 56515"/>
              <a:gd name="T4" fmla="*/ 9127 w 56514"/>
              <a:gd name="T5" fmla="*/ 9098 h 56515"/>
              <a:gd name="T6" fmla="*/ 2449 w 56514"/>
              <a:gd name="T7" fmla="*/ 18972 h 56515"/>
              <a:gd name="T8" fmla="*/ 0 w 56514"/>
              <a:gd name="T9" fmla="*/ 31065 h 56515"/>
              <a:gd name="T10" fmla="*/ 2449 w 56514"/>
              <a:gd name="T11" fmla="*/ 43169 h 56515"/>
              <a:gd name="T12" fmla="*/ 9127 w 56514"/>
              <a:gd name="T13" fmla="*/ 53062 h 56515"/>
              <a:gd name="T14" fmla="*/ 19024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1 w 56514"/>
              <a:gd name="T25" fmla="*/ 55599 h 56515"/>
              <a:gd name="T26" fmla="*/ 12286 w 56514"/>
              <a:gd name="T27" fmla="*/ 49885 h 56515"/>
              <a:gd name="T28" fmla="*/ 6583 w 56514"/>
              <a:gd name="T29" fmla="*/ 41419 h 56515"/>
              <a:gd name="T30" fmla="*/ 4492 w 56514"/>
              <a:gd name="T31" fmla="*/ 31065 h 56515"/>
              <a:gd name="T32" fmla="*/ 6583 w 56514"/>
              <a:gd name="T33" fmla="*/ 20702 h 56515"/>
              <a:gd name="T34" fmla="*/ 12286 w 56514"/>
              <a:gd name="T35" fmla="*/ 12221 h 56515"/>
              <a:gd name="T36" fmla="*/ 20751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5 w 56514"/>
              <a:gd name="T51" fmla="*/ 6491 h 56515"/>
              <a:gd name="T52" fmla="*/ 49969 w 56514"/>
              <a:gd name="T53" fmla="*/ 12221 h 56515"/>
              <a:gd name="T54" fmla="*/ 55672 w 56514"/>
              <a:gd name="T55" fmla="*/ 20702 h 56515"/>
              <a:gd name="T56" fmla="*/ 57764 w 56514"/>
              <a:gd name="T57" fmla="*/ 31065 h 56515"/>
              <a:gd name="T58" fmla="*/ 55672 w 56514"/>
              <a:gd name="T59" fmla="*/ 41419 h 56515"/>
              <a:gd name="T60" fmla="*/ 49969 w 56514"/>
              <a:gd name="T61" fmla="*/ 49885 h 56515"/>
              <a:gd name="T62" fmla="*/ 41505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41" name="object 7">
            <a:extLst>
              <a:ext uri="{FF2B5EF4-FFF2-40B4-BE49-F238E27FC236}">
                <a16:creationId xmlns:a16="http://schemas.microsoft.com/office/drawing/2014/main" id="{685F0007-DB54-4E20-B4F7-F59D680E5FBB}"/>
              </a:ext>
            </a:extLst>
          </p:cNvPr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F8853F9-A1D9-434A-8CF5-01DD650B3EC5}"/>
              </a:ext>
            </a:extLst>
          </p:cNvPr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 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27267AAA-0A2F-4C03-8C67-2A0ECB42F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9" y="1225519"/>
            <a:ext cx="16335410" cy="1998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1507937">
              <a:tabLst>
                <a:tab pos="659722" algn="l"/>
              </a:tabLst>
            </a:pPr>
            <a:r>
              <a:rPr lang="en-US" sz="30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1. Particle in an one-dimensional potential well of infinite depth (Particle in a box)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  <a:p>
            <a:pPr algn="just" defTabSz="1507937">
              <a:tabLst>
                <a:tab pos="659722" algn="l"/>
              </a:tabLst>
            </a:pPr>
            <a:r>
              <a:rPr lang="en-US" sz="3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Let us start with a particle of mass ‘m’ moving freely  in  x- direction in the region from x=0 to x=a. </a:t>
            </a:r>
          </a:p>
          <a:p>
            <a:pPr algn="just">
              <a:tabLst>
                <a:tab pos="659722" algn="l"/>
              </a:tabLst>
            </a:pPr>
            <a:r>
              <a:rPr lang="en-US" sz="3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potential energy        </a:t>
            </a:r>
            <a:r>
              <a:rPr lang="en-US" sz="30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V(x) = </a:t>
            </a:r>
            <a:r>
              <a:rPr lang="en-US" sz="3000" b="1" dirty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/>
              </a:rPr>
              <a:t>   </a:t>
            </a:r>
            <a:r>
              <a:rPr lang="en-US" sz="3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for x&lt;0 and x&gt;a</a:t>
            </a:r>
            <a:r>
              <a:rPr lang="en-US" sz="3000" b="1" dirty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/>
              </a:rPr>
              <a:t>  </a:t>
            </a:r>
          </a:p>
          <a:p>
            <a:pPr algn="just">
              <a:tabLst>
                <a:tab pos="659722" algn="l"/>
              </a:tabLst>
            </a:pPr>
            <a:r>
              <a:rPr lang="en-US" sz="3000" b="1" dirty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/>
              </a:rPr>
              <a:t>                                         </a:t>
            </a:r>
            <a:r>
              <a:rPr lang="en-US" sz="30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3000" b="1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V(x</a:t>
            </a:r>
            <a:r>
              <a:rPr lang="en-US" sz="30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)</a:t>
            </a:r>
            <a:r>
              <a:rPr lang="en-US" sz="3000" b="1" dirty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/>
              </a:rPr>
              <a:t> = 0   for 0 ≤ x ≤ a</a:t>
            </a:r>
            <a:endParaRPr lang="en-US" sz="3000" dirty="0">
              <a:latin typeface="Times New Roman" pitchFamily="18" charset="0"/>
              <a:ea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18" name="Rectangle 3">
            <a:extLst>
              <a:ext uri="{FF2B5EF4-FFF2-40B4-BE49-F238E27FC236}">
                <a16:creationId xmlns:a16="http://schemas.microsoft.com/office/drawing/2014/main" id="{C38BE415-723F-4E7F-80D1-AD507664F8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484" y="396594"/>
            <a:ext cx="304592" cy="4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>
              <a:latin typeface="Cambria" pitchFamily="18" charset="0"/>
            </a:endParaRPr>
          </a:p>
        </p:txBody>
      </p:sp>
      <p:graphicFrame>
        <p:nvGraphicFramePr>
          <p:cNvPr id="19" name="Object 2">
            <a:extLst>
              <a:ext uri="{FF2B5EF4-FFF2-40B4-BE49-F238E27FC236}">
                <a16:creationId xmlns:a16="http://schemas.microsoft.com/office/drawing/2014/main" id="{CB4B857C-840B-44DA-8A43-C086E6F72F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7416791"/>
              </p:ext>
            </p:extLst>
          </p:nvPr>
        </p:nvGraphicFramePr>
        <p:xfrm>
          <a:off x="8866141" y="3225783"/>
          <a:ext cx="5827574" cy="10853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76" name="Equation" r:id="rId4" imgW="53949600" imgH="10058400" progId="Equation.3">
                  <p:embed/>
                </p:oleObj>
              </mc:Choice>
              <mc:Fallback>
                <p:oleObj name="Equation" r:id="rId4" imgW="53949600" imgH="10058400" progId="Equation.3">
                  <p:embed/>
                  <p:pic>
                    <p:nvPicPr>
                      <p:cNvPr id="0" name="Picture 1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66141" y="3225783"/>
                        <a:ext cx="5827574" cy="108532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Rectangle 5">
            <a:extLst>
              <a:ext uri="{FF2B5EF4-FFF2-40B4-BE49-F238E27FC236}">
                <a16:creationId xmlns:a16="http://schemas.microsoft.com/office/drawing/2014/main" id="{45238769-99FC-48EA-936F-B19E4F5983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24" y="4599078"/>
            <a:ext cx="7942837" cy="644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1507937" eaLnBrk="1" hangingPunct="1"/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Where </a:t>
            </a:r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</a:t>
            </a:r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=0 for all points outside the box i.e., </a:t>
            </a:r>
            <a:endParaRPr lang="en-US" sz="3200" dirty="0">
              <a:latin typeface="Times New Roman" pitchFamily="18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graphicFrame>
        <p:nvGraphicFramePr>
          <p:cNvPr id="21" name="Object 4">
            <a:extLst>
              <a:ext uri="{FF2B5EF4-FFF2-40B4-BE49-F238E27FC236}">
                <a16:creationId xmlns:a16="http://schemas.microsoft.com/office/drawing/2014/main" id="{F9218858-336B-44DC-87FC-A984C727FC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02814591"/>
              </p:ext>
            </p:extLst>
          </p:nvPr>
        </p:nvGraphicFramePr>
        <p:xfrm>
          <a:off x="8909042" y="4631100"/>
          <a:ext cx="1343219" cy="75556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77" name="Equation" r:id="rId6" imgW="12192000" imgH="6705600" progId="Equation.3">
                  <p:embed/>
                </p:oleObj>
              </mc:Choice>
              <mc:Fallback>
                <p:oleObj name="Equation" r:id="rId6" imgW="12192000" imgH="6705600" progId="Equation.3">
                  <p:embed/>
                  <p:pic>
                    <p:nvPicPr>
                      <p:cNvPr id="0" name="Picture 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9042" y="4631100"/>
                        <a:ext cx="1343219" cy="75556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6">
            <a:extLst>
              <a:ext uri="{FF2B5EF4-FFF2-40B4-BE49-F238E27FC236}">
                <a16:creationId xmlns:a16="http://schemas.microsoft.com/office/drawing/2014/main" id="{F5F58048-70D5-4E03-89A9-F6CF54475C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3438" y="4707632"/>
            <a:ext cx="8516924" cy="644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1507937" eaLnBrk="1" hangingPunct="1">
              <a:tabLst>
                <a:tab pos="659722" algn="l"/>
              </a:tabLst>
            </a:pPr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/>
              </a:rPr>
              <a:t>  </a:t>
            </a:r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particle cannot be found at all outside the box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Rectangle 8">
            <a:extLst>
              <a:ext uri="{FF2B5EF4-FFF2-40B4-BE49-F238E27FC236}">
                <a16:creationId xmlns:a16="http://schemas.microsoft.com/office/drawing/2014/main" id="{117BC5A1-F3DD-4FEA-8968-9AEBADC36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484" y="396594"/>
            <a:ext cx="304592" cy="4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>
              <a:latin typeface="Cambria" pitchFamily="18" charset="0"/>
            </a:endParaRPr>
          </a:p>
        </p:txBody>
      </p:sp>
      <p:graphicFrame>
        <p:nvGraphicFramePr>
          <p:cNvPr id="24" name="Object 7">
            <a:extLst>
              <a:ext uri="{FF2B5EF4-FFF2-40B4-BE49-F238E27FC236}">
                <a16:creationId xmlns:a16="http://schemas.microsoft.com/office/drawing/2014/main" id="{4A36D1B3-22C8-4F59-B8A7-630377D817C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4938606"/>
              </p:ext>
            </p:extLst>
          </p:nvPr>
        </p:nvGraphicFramePr>
        <p:xfrm>
          <a:off x="8041499" y="7369187"/>
          <a:ext cx="4067227" cy="10053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78" name="Equation" r:id="rId8" imgW="40538400" imgH="10058400" progId="Equation.3">
                  <p:embed/>
                </p:oleObj>
              </mc:Choice>
              <mc:Fallback>
                <p:oleObj name="Equation" r:id="rId8" imgW="40538400" imgH="10058400" progId="Equation.3">
                  <p:embed/>
                  <p:pic>
                    <p:nvPicPr>
                      <p:cNvPr id="0" name="Picture 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1499" y="7369187"/>
                        <a:ext cx="4067227" cy="100538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0">
            <a:extLst>
              <a:ext uri="{FF2B5EF4-FFF2-40B4-BE49-F238E27FC236}">
                <a16:creationId xmlns:a16="http://schemas.microsoft.com/office/drawing/2014/main" id="{6A2BE36D-5B1D-459A-87A1-4FF8FFA77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484" y="396594"/>
            <a:ext cx="304592" cy="4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>
              <a:latin typeface="Cambria" pitchFamily="18" charset="0"/>
            </a:endParaRPr>
          </a:p>
        </p:txBody>
      </p:sp>
      <p:graphicFrame>
        <p:nvGraphicFramePr>
          <p:cNvPr id="26" name="Object 9">
            <a:extLst>
              <a:ext uri="{FF2B5EF4-FFF2-40B4-BE49-F238E27FC236}">
                <a16:creationId xmlns:a16="http://schemas.microsoft.com/office/drawing/2014/main" id="{977F7209-854F-4F4B-A34C-9742C399266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0633725"/>
              </p:ext>
            </p:extLst>
          </p:nvPr>
        </p:nvGraphicFramePr>
        <p:xfrm>
          <a:off x="8194662" y="8583633"/>
          <a:ext cx="3492825" cy="1029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79" name="Equation" r:id="rId10" imgW="34442400" imgH="10058400" progId="Equation.3">
                  <p:embed/>
                </p:oleObj>
              </mc:Choice>
              <mc:Fallback>
                <p:oleObj name="Equation" r:id="rId10" imgW="34442400" imgH="10058400" progId="Equation.3">
                  <p:embed/>
                  <p:pic>
                    <p:nvPicPr>
                      <p:cNvPr id="0" name="Picture 1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94662" y="8583633"/>
                        <a:ext cx="3492825" cy="10291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EABFFD00-8170-4DD1-AE14-2F27A553BD52}"/>
              </a:ext>
            </a:extLst>
          </p:cNvPr>
          <p:cNvSpPr txBox="1"/>
          <p:nvPr/>
        </p:nvSpPr>
        <p:spPr>
          <a:xfrm>
            <a:off x="5863645" y="439701"/>
            <a:ext cx="9230412" cy="5998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ctr"/>
            <a:r>
              <a:rPr lang="en-US" sz="3298" b="1" dirty="0">
                <a:solidFill>
                  <a:srgbClr val="C00000"/>
                </a:solidFill>
                <a:latin typeface="Helvetica" panose="020B0604020202020204" pitchFamily="34" charset="0"/>
                <a:ea typeface="Times New Roman" pitchFamily="18" charset="0"/>
                <a:cs typeface="Helvetica" panose="020B0604020202020204" pitchFamily="34" charset="0"/>
              </a:rPr>
              <a:t>Applications of Schrodinger’s wave equation</a:t>
            </a:r>
            <a:endParaRPr lang="en-IN" sz="3298" dirty="0">
              <a:solidFill>
                <a:srgbClr val="C0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CED5EFF-1133-403D-AF7F-27B725D82917}"/>
              </a:ext>
            </a:extLst>
          </p:cNvPr>
          <p:cNvGrpSpPr/>
          <p:nvPr/>
        </p:nvGrpSpPr>
        <p:grpSpPr>
          <a:xfrm>
            <a:off x="14327463" y="5442040"/>
            <a:ext cx="5297279" cy="4775059"/>
            <a:chOff x="6096000" y="2895600"/>
            <a:chExt cx="3212275" cy="28956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CC0EC563-2DA8-41A2-9055-EC1970205F29}"/>
                </a:ext>
              </a:extLst>
            </p:cNvPr>
            <p:cNvGrpSpPr/>
            <p:nvPr/>
          </p:nvGrpSpPr>
          <p:grpSpPr>
            <a:xfrm>
              <a:off x="6362700" y="2895600"/>
              <a:ext cx="2552700" cy="2895600"/>
              <a:chOff x="6362700" y="2895600"/>
              <a:chExt cx="2552700" cy="2895600"/>
            </a:xfrm>
          </p:grpSpPr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AC7C17F0-4AED-471C-BF71-F217BCA8D7FE}"/>
                  </a:ext>
                </a:extLst>
              </p:cNvPr>
              <p:cNvGrpSpPr/>
              <p:nvPr/>
            </p:nvGrpSpPr>
            <p:grpSpPr>
              <a:xfrm>
                <a:off x="6362700" y="3245925"/>
                <a:ext cx="2552700" cy="2545275"/>
                <a:chOff x="6096000" y="2179125"/>
                <a:chExt cx="2552700" cy="2545275"/>
              </a:xfrm>
            </p:grpSpPr>
            <p:sp>
              <p:nvSpPr>
                <p:cNvPr id="36" name="Rectangle 12">
                  <a:extLst>
                    <a:ext uri="{FF2B5EF4-FFF2-40B4-BE49-F238E27FC236}">
                      <a16:creationId xmlns:a16="http://schemas.microsoft.com/office/drawing/2014/main" id="{2118394C-1A28-442C-8077-66F930BDC24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24700" y="4495800"/>
                  <a:ext cx="571500" cy="228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50791" tIns="75396" rIns="150791" bIns="7539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507937" eaLnBrk="1" hangingPunct="1">
                    <a:spcAft>
                      <a:spcPts val="1649"/>
                    </a:spcAft>
                  </a:pPr>
                  <a:r>
                    <a:rPr lang="en-IN" sz="3000" b="1" dirty="0">
                      <a:latin typeface="Times New Roman" pitchFamily="18" charset="0"/>
                      <a:ea typeface="Arial" pitchFamily="34" charset="0"/>
                      <a:cs typeface="Times New Roman" pitchFamily="18" charset="0"/>
                    </a:rPr>
                    <a:t>x</a:t>
                  </a:r>
                  <a:endParaRPr lang="en-US" sz="3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7" name="Line 13">
                  <a:extLst>
                    <a:ext uri="{FF2B5EF4-FFF2-40B4-BE49-F238E27FC236}">
                      <a16:creationId xmlns:a16="http://schemas.microsoft.com/office/drawing/2014/main" id="{E6E46335-90E1-40E5-A26A-399FC3FE14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391400" y="4683825"/>
                  <a:ext cx="228600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 type="triangle" w="med" len="med"/>
                </a:ln>
              </p:spPr>
              <p:txBody>
                <a:bodyPr vert="horz" wrap="square" lIns="150791" tIns="75396" rIns="150791" bIns="7539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30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8" name="Rectangle 14">
                  <a:extLst>
                    <a:ext uri="{FF2B5EF4-FFF2-40B4-BE49-F238E27FC236}">
                      <a16:creationId xmlns:a16="http://schemas.microsoft.com/office/drawing/2014/main" id="{00A8F99D-245F-428F-BC0C-29033B4CAC5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324600" y="4495800"/>
                  <a:ext cx="571500" cy="228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50791" tIns="75396" rIns="150791" bIns="7539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507937" eaLnBrk="1" hangingPunct="1">
                    <a:spcAft>
                      <a:spcPts val="1649"/>
                    </a:spcAft>
                  </a:pPr>
                  <a:r>
                    <a:rPr lang="en-IN" sz="3000" b="1" dirty="0">
                      <a:latin typeface="Times New Roman" pitchFamily="18" charset="0"/>
                      <a:ea typeface="Arial" pitchFamily="34" charset="0"/>
                      <a:cs typeface="Times New Roman" pitchFamily="18" charset="0"/>
                    </a:rPr>
                    <a:t>x=0</a:t>
                  </a:r>
                  <a:endParaRPr lang="en-US" sz="3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9" name="Rectangle 15">
                  <a:extLst>
                    <a:ext uri="{FF2B5EF4-FFF2-40B4-BE49-F238E27FC236}">
                      <a16:creationId xmlns:a16="http://schemas.microsoft.com/office/drawing/2014/main" id="{22DEF9B9-1576-4497-A51E-C151F72E14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62900" y="4495800"/>
                  <a:ext cx="571500" cy="228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50791" tIns="75396" rIns="150791" bIns="7539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507937" eaLnBrk="1" hangingPunct="1">
                    <a:spcAft>
                      <a:spcPts val="1649"/>
                    </a:spcAft>
                  </a:pPr>
                  <a:r>
                    <a:rPr lang="en-IN" sz="3000" b="1" dirty="0">
                      <a:latin typeface="Times New Roman" pitchFamily="18" charset="0"/>
                      <a:ea typeface="Arial" pitchFamily="34" charset="0"/>
                      <a:cs typeface="Times New Roman" pitchFamily="18" charset="0"/>
                    </a:rPr>
                    <a:t>x=a</a:t>
                  </a:r>
                  <a:endParaRPr lang="en-US" sz="3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0" name="Rectangle 16">
                  <a:extLst>
                    <a:ext uri="{FF2B5EF4-FFF2-40B4-BE49-F238E27FC236}">
                      <a16:creationId xmlns:a16="http://schemas.microsoft.com/office/drawing/2014/main" id="{E2806BC5-CCAA-4197-B686-D6667C169CE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096000" y="3581400"/>
                  <a:ext cx="571500" cy="228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50791" tIns="75396" rIns="150791" bIns="7539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507937" eaLnBrk="1" hangingPunct="1">
                    <a:spcAft>
                      <a:spcPts val="1649"/>
                    </a:spcAft>
                  </a:pPr>
                  <a:r>
                    <a:rPr lang="en-IN" sz="3000" b="1" dirty="0">
                      <a:latin typeface="Times New Roman" pitchFamily="18" charset="0"/>
                      <a:ea typeface="Arial" pitchFamily="34" charset="0"/>
                      <a:cs typeface="Times New Roman" pitchFamily="18" charset="0"/>
                    </a:rPr>
                    <a:t>V=</a:t>
                  </a:r>
                  <a:r>
                    <a:rPr lang="en-IN" sz="3000" b="1" dirty="0">
                      <a:latin typeface="Times New Roman" pitchFamily="18" charset="0"/>
                      <a:ea typeface="Arial" pitchFamily="34" charset="0"/>
                      <a:cs typeface="Times New Roman" pitchFamily="18" charset="0"/>
                      <a:sym typeface="Symbol"/>
                    </a:rPr>
                    <a:t></a:t>
                  </a:r>
                  <a:endParaRPr lang="en-US" sz="3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1" name="Rectangle 18">
                  <a:extLst>
                    <a:ext uri="{FF2B5EF4-FFF2-40B4-BE49-F238E27FC236}">
                      <a16:creationId xmlns:a16="http://schemas.microsoft.com/office/drawing/2014/main" id="{E07657C2-24F7-40BA-A9F0-38BE0293184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53225" y="2895600"/>
                  <a:ext cx="1257300" cy="1600200"/>
                </a:xfrm>
                <a:prstGeom prst="rect">
                  <a:avLst/>
                </a:prstGeom>
                <a:solidFill>
                  <a:srgbClr val="FFFFFF"/>
                </a:solidFill>
                <a:ln w="57150">
                  <a:solidFill>
                    <a:srgbClr val="7030A0"/>
                  </a:solidFill>
                  <a:miter lim="800000"/>
                  <a:headEnd/>
                  <a:tailEnd/>
                </a:ln>
              </p:spPr>
              <p:txBody>
                <a:bodyPr vert="horz" wrap="square" lIns="150791" tIns="75396" rIns="150791" bIns="7539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30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2" name="Rectangle 19">
                  <a:extLst>
                    <a:ext uri="{FF2B5EF4-FFF2-40B4-BE49-F238E27FC236}">
                      <a16:creationId xmlns:a16="http://schemas.microsoft.com/office/drawing/2014/main" id="{F43C12FE-33A4-4F86-895E-B72990F8A0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524625" y="2695575"/>
                  <a:ext cx="1600200" cy="228600"/>
                </a:xfrm>
                <a:prstGeom prst="rect">
                  <a:avLst/>
                </a:prstGeom>
                <a:solidFill>
                  <a:srgbClr val="FFFFFF"/>
                </a:solidFill>
                <a:ln w="9525">
                  <a:solidFill>
                    <a:srgbClr val="FFFFFF"/>
                  </a:solidFill>
                  <a:miter lim="800000"/>
                  <a:headEnd/>
                  <a:tailEnd/>
                </a:ln>
              </p:spPr>
              <p:txBody>
                <a:bodyPr vert="horz" wrap="square" lIns="150791" tIns="75396" rIns="150791" bIns="7539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30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3" name="Rectangle 16">
                  <a:extLst>
                    <a:ext uri="{FF2B5EF4-FFF2-40B4-BE49-F238E27FC236}">
                      <a16:creationId xmlns:a16="http://schemas.microsoft.com/office/drawing/2014/main" id="{272E66C6-DB6D-4965-9B2A-BFC9AF0C8F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24700" y="3581400"/>
                  <a:ext cx="571500" cy="228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50791" tIns="75396" rIns="150791" bIns="7539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507937" eaLnBrk="1" hangingPunct="1">
                    <a:spcAft>
                      <a:spcPts val="1649"/>
                    </a:spcAft>
                  </a:pPr>
                  <a:r>
                    <a:rPr lang="en-IN" sz="3000" b="1" dirty="0">
                      <a:latin typeface="Times New Roman" pitchFamily="18" charset="0"/>
                      <a:ea typeface="Arial" pitchFamily="34" charset="0"/>
                      <a:cs typeface="Times New Roman" pitchFamily="18" charset="0"/>
                    </a:rPr>
                    <a:t>V=</a:t>
                  </a:r>
                  <a:r>
                    <a:rPr lang="en-IN" sz="3000" b="1" dirty="0">
                      <a:latin typeface="Times New Roman" pitchFamily="18" charset="0"/>
                      <a:ea typeface="Arial" pitchFamily="34" charset="0"/>
                      <a:cs typeface="Times New Roman" pitchFamily="18" charset="0"/>
                      <a:sym typeface="Symbol"/>
                    </a:rPr>
                    <a:t>0</a:t>
                  </a:r>
                  <a:endParaRPr lang="en-US" sz="3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4" name="Rectangle 16">
                  <a:extLst>
                    <a:ext uri="{FF2B5EF4-FFF2-40B4-BE49-F238E27FC236}">
                      <a16:creationId xmlns:a16="http://schemas.microsoft.com/office/drawing/2014/main" id="{8498789D-E8EA-46DF-B8C6-8B2318AE728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077200" y="3581400"/>
                  <a:ext cx="571500" cy="2286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50791" tIns="75396" rIns="150791" bIns="7539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507937" eaLnBrk="1" hangingPunct="1">
                    <a:spcAft>
                      <a:spcPts val="1649"/>
                    </a:spcAft>
                  </a:pPr>
                  <a:r>
                    <a:rPr lang="en-IN" sz="3000" b="1" dirty="0">
                      <a:latin typeface="Times New Roman" pitchFamily="18" charset="0"/>
                      <a:ea typeface="Arial" pitchFamily="34" charset="0"/>
                      <a:cs typeface="Times New Roman" pitchFamily="18" charset="0"/>
                    </a:rPr>
                    <a:t>V=</a:t>
                  </a:r>
                  <a:r>
                    <a:rPr lang="en-IN" sz="3000" b="1" dirty="0">
                      <a:latin typeface="Times New Roman" pitchFamily="18" charset="0"/>
                      <a:ea typeface="Arial" pitchFamily="34" charset="0"/>
                      <a:cs typeface="Times New Roman" pitchFamily="18" charset="0"/>
                      <a:sym typeface="Symbol"/>
                    </a:rPr>
                    <a:t></a:t>
                  </a:r>
                  <a:endParaRPr lang="en-US" sz="3000" b="1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45" name="Oval 44">
                  <a:extLst>
                    <a:ext uri="{FF2B5EF4-FFF2-40B4-BE49-F238E27FC236}">
                      <a16:creationId xmlns:a16="http://schemas.microsoft.com/office/drawing/2014/main" id="{AEEB61F6-7AB3-4450-AF1C-DE7FD6F213CC}"/>
                    </a:ext>
                  </a:extLst>
                </p:cNvPr>
                <p:cNvSpPr/>
                <p:nvPr/>
              </p:nvSpPr>
              <p:spPr>
                <a:xfrm>
                  <a:off x="7315200" y="4302825"/>
                  <a:ext cx="152400" cy="152400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  <a:effectLst>
                  <a:outerShdw blurRad="44450" dist="27940" dir="5400000" algn="ctr">
                    <a:srgbClr val="000000">
                      <a:alpha val="32000"/>
                    </a:srgbClr>
                  </a:outerShdw>
                </a:effectLst>
                <a:scene3d>
                  <a:camera prst="orthographicFront">
                    <a:rot lat="0" lon="0" rev="0"/>
                  </a:camera>
                  <a:lightRig rig="balanced" dir="t">
                    <a:rot lat="0" lon="0" rev="8700000"/>
                  </a:lightRig>
                </a:scene3d>
                <a:sp3d>
                  <a:bevelT w="190500" h="38100"/>
                </a:sp3d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30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cxnSp>
              <p:nvCxnSpPr>
                <p:cNvPr id="46" name="Straight Connector 45">
                  <a:extLst>
                    <a:ext uri="{FF2B5EF4-FFF2-40B4-BE49-F238E27FC236}">
                      <a16:creationId xmlns:a16="http://schemas.microsoft.com/office/drawing/2014/main" id="{16ACE461-F63D-40CE-B3D2-F4FF42818A82}"/>
                    </a:ext>
                  </a:extLst>
                </p:cNvPr>
                <p:cNvCxnSpPr/>
                <p:nvPr/>
              </p:nvCxnSpPr>
              <p:spPr>
                <a:xfrm rot="5400000">
                  <a:off x="6375390" y="2573181"/>
                  <a:ext cx="762000" cy="1588"/>
                </a:xfrm>
                <a:prstGeom prst="line">
                  <a:avLst/>
                </a:prstGeom>
                <a:ln w="57150">
                  <a:solidFill>
                    <a:srgbClr val="7030A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DB836D34-8AA9-49AB-885E-3B0C73004ACA}"/>
                    </a:ext>
                  </a:extLst>
                </p:cNvPr>
                <p:cNvCxnSpPr/>
                <p:nvPr/>
              </p:nvCxnSpPr>
              <p:spPr>
                <a:xfrm rot="5400000">
                  <a:off x="7632669" y="2559331"/>
                  <a:ext cx="762000" cy="1588"/>
                </a:xfrm>
                <a:prstGeom prst="line">
                  <a:avLst/>
                </a:prstGeom>
                <a:ln w="57150">
                  <a:solidFill>
                    <a:srgbClr val="7030A0"/>
                  </a:solidFill>
                  <a:prstDash val="sys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4" name="Rectangle 16">
                <a:extLst>
                  <a:ext uri="{FF2B5EF4-FFF2-40B4-BE49-F238E27FC236}">
                    <a16:creationId xmlns:a16="http://schemas.microsoft.com/office/drawing/2014/main" id="{DEBD33F6-E996-433A-AC00-D981F364BC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58000" y="2895600"/>
                <a:ext cx="571500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50791" tIns="75396" rIns="150791" bIns="75396" numCol="1" anchor="t" anchorCtr="0" compatLnSpc="1">
                <a:prstTxWarp prst="textNoShape">
                  <a:avLst/>
                </a:prstTxWarp>
              </a:bodyPr>
              <a:lstStyle/>
              <a:p>
                <a:pPr defTabSz="1507937" eaLnBrk="1" hangingPunct="1">
                  <a:spcAft>
                    <a:spcPts val="1649"/>
                  </a:spcAft>
                </a:pPr>
                <a:r>
                  <a:rPr lang="en-IN" sz="3000" b="1" dirty="0">
                    <a:latin typeface="Times New Roman" pitchFamily="18" charset="0"/>
                    <a:ea typeface="Arial" pitchFamily="34" charset="0"/>
                    <a:cs typeface="Times New Roman" pitchFamily="18" charset="0"/>
                    <a:sym typeface="Symbol"/>
                  </a:rPr>
                  <a:t></a:t>
                </a:r>
                <a:endParaRPr lang="en-US" sz="3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5" name="Rectangle 16">
                <a:extLst>
                  <a:ext uri="{FF2B5EF4-FFF2-40B4-BE49-F238E27FC236}">
                    <a16:creationId xmlns:a16="http://schemas.microsoft.com/office/drawing/2014/main" id="{05557B45-CC97-4061-87FB-2C4F815401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15300" y="2895600"/>
                <a:ext cx="571500" cy="2286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50791" tIns="75396" rIns="150791" bIns="75396" numCol="1" anchor="t" anchorCtr="0" compatLnSpc="1">
                <a:prstTxWarp prst="textNoShape">
                  <a:avLst/>
                </a:prstTxWarp>
              </a:bodyPr>
              <a:lstStyle/>
              <a:p>
                <a:pPr defTabSz="1507937" eaLnBrk="1" hangingPunct="1">
                  <a:spcAft>
                    <a:spcPts val="1649"/>
                  </a:spcAft>
                </a:pPr>
                <a:r>
                  <a:rPr lang="en-IN" sz="3000" b="1" dirty="0">
                    <a:latin typeface="Times New Roman" pitchFamily="18" charset="0"/>
                    <a:ea typeface="Arial" pitchFamily="34" charset="0"/>
                    <a:cs typeface="Times New Roman" pitchFamily="18" charset="0"/>
                    <a:sym typeface="Symbol"/>
                  </a:rPr>
                  <a:t></a:t>
                </a:r>
                <a:endParaRPr lang="en-US" sz="3000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sp>
          <p:nvSpPr>
            <p:cNvPr id="30" name="Rectangle 16">
              <a:extLst>
                <a:ext uri="{FF2B5EF4-FFF2-40B4-BE49-F238E27FC236}">
                  <a16:creationId xmlns:a16="http://schemas.microsoft.com/office/drawing/2014/main" id="{3BFFA06A-3013-4F89-958A-2B8D80475E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7675" y="3435925"/>
              <a:ext cx="990600" cy="3740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50791" tIns="75396" rIns="150791" bIns="75396" numCol="1" anchor="t" anchorCtr="0" compatLnSpc="1">
              <a:prstTxWarp prst="textNoShape">
                <a:avLst/>
              </a:prstTxWarp>
            </a:bodyPr>
            <a:lstStyle/>
            <a:p>
              <a:pPr defTabSz="1507937" eaLnBrk="1" hangingPunct="1">
                <a:spcAft>
                  <a:spcPts val="1649"/>
                </a:spcAft>
              </a:pPr>
              <a:r>
                <a:rPr lang="en-IN" sz="3000" b="1" dirty="0">
                  <a:solidFill>
                    <a:srgbClr val="00B050"/>
                  </a:solidFill>
                  <a:latin typeface="Times New Roman" pitchFamily="18" charset="0"/>
                  <a:ea typeface="Arial" pitchFamily="34" charset="0"/>
                  <a:cs typeface="Times New Roman" pitchFamily="18" charset="0"/>
                </a:rPr>
                <a:t>Region III</a:t>
              </a:r>
              <a:endParaRPr lang="en-US" sz="3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1" name="Rectangle 16">
              <a:extLst>
                <a:ext uri="{FF2B5EF4-FFF2-40B4-BE49-F238E27FC236}">
                  <a16:creationId xmlns:a16="http://schemas.microsoft.com/office/drawing/2014/main" id="{7E6400D7-8713-498F-A64A-0EE5C87828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429000"/>
              <a:ext cx="8001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50791" tIns="75396" rIns="150791" bIns="75396" numCol="1" anchor="t" anchorCtr="0" compatLnSpc="1">
              <a:prstTxWarp prst="textNoShape">
                <a:avLst/>
              </a:prstTxWarp>
            </a:bodyPr>
            <a:lstStyle/>
            <a:p>
              <a:pPr defTabSz="1507937" eaLnBrk="1" hangingPunct="1">
                <a:spcAft>
                  <a:spcPts val="1649"/>
                </a:spcAft>
              </a:pPr>
              <a:r>
                <a:rPr lang="en-IN" sz="3000" b="1" dirty="0">
                  <a:solidFill>
                    <a:srgbClr val="00B050"/>
                  </a:solidFill>
                  <a:latin typeface="Times New Roman" pitchFamily="18" charset="0"/>
                  <a:ea typeface="Arial" pitchFamily="34" charset="0"/>
                  <a:cs typeface="Times New Roman" pitchFamily="18" charset="0"/>
                </a:rPr>
                <a:t>Region I</a:t>
              </a:r>
              <a:endParaRPr lang="en-US" sz="3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2" name="Rectangle 16">
              <a:extLst>
                <a:ext uri="{FF2B5EF4-FFF2-40B4-BE49-F238E27FC236}">
                  <a16:creationId xmlns:a16="http://schemas.microsoft.com/office/drawing/2014/main" id="{5CAEDB1D-0D85-499C-B4B8-A1475B023B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3429000"/>
              <a:ext cx="838200" cy="304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150791" tIns="75396" rIns="150791" bIns="75396" numCol="1" anchor="t" anchorCtr="0" compatLnSpc="1">
              <a:prstTxWarp prst="textNoShape">
                <a:avLst/>
              </a:prstTxWarp>
            </a:bodyPr>
            <a:lstStyle/>
            <a:p>
              <a:pPr defTabSz="1507937" eaLnBrk="1" hangingPunct="1">
                <a:spcAft>
                  <a:spcPts val="1649"/>
                </a:spcAft>
              </a:pPr>
              <a:r>
                <a:rPr lang="en-IN" sz="3000" b="1" dirty="0">
                  <a:solidFill>
                    <a:srgbClr val="00B050"/>
                  </a:solidFill>
                  <a:latin typeface="Times New Roman" pitchFamily="18" charset="0"/>
                  <a:cs typeface="Times New Roman" pitchFamily="18" charset="0"/>
                </a:rPr>
                <a:t>Region II</a:t>
              </a:r>
              <a:endParaRPr lang="en-US" sz="30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9ABF163A-4C08-4733-87E0-74B8A7ABDFA5}"/>
              </a:ext>
            </a:extLst>
          </p:cNvPr>
          <p:cNvSpPr/>
          <p:nvPr/>
        </p:nvSpPr>
        <p:spPr>
          <a:xfrm>
            <a:off x="622234" y="3552239"/>
            <a:ext cx="817322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659722" algn="l"/>
              </a:tabLst>
            </a:pPr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Outside the box Schrodinger’s wave equation is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251D10F-E5D2-410D-85A8-CAF8A3BF291C}"/>
              </a:ext>
            </a:extLst>
          </p:cNvPr>
          <p:cNvSpPr/>
          <p:nvPr/>
        </p:nvSpPr>
        <p:spPr>
          <a:xfrm>
            <a:off x="3122565" y="5573991"/>
            <a:ext cx="105736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659722" algn="l"/>
              </a:tabLst>
            </a:pPr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Inside the box V = 0, the Schrodinger’s equation is given by,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0" name="Object 30">
            <a:extLst>
              <a:ext uri="{FF2B5EF4-FFF2-40B4-BE49-F238E27FC236}">
                <a16:creationId xmlns:a16="http://schemas.microsoft.com/office/drawing/2014/main" id="{93BDDF29-D507-4A48-994D-EC629B5822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18709479"/>
              </p:ext>
            </p:extLst>
          </p:nvPr>
        </p:nvGraphicFramePr>
        <p:xfrm>
          <a:off x="8033644" y="6144993"/>
          <a:ext cx="3161413" cy="10152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80" name="Equation" r:id="rId12" imgW="31089600" imgH="10058400" progId="Equation.3">
                  <p:embed/>
                </p:oleObj>
              </mc:Choice>
              <mc:Fallback>
                <p:oleObj name="Equation" r:id="rId12" imgW="31089600" imgH="10058400" progId="Equation.3">
                  <p:embed/>
                  <p:pic>
                    <p:nvPicPr>
                      <p:cNvPr id="0" name="Picture 16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3644" y="6144993"/>
                        <a:ext cx="3161413" cy="1015201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TextBox 50">
            <a:extLst>
              <a:ext uri="{FF2B5EF4-FFF2-40B4-BE49-F238E27FC236}">
                <a16:creationId xmlns:a16="http://schemas.microsoft.com/office/drawing/2014/main" id="{F66A14FD-F652-4752-B926-5967B70ED25A}"/>
              </a:ext>
            </a:extLst>
          </p:cNvPr>
          <p:cNvSpPr txBox="1"/>
          <p:nvPr/>
        </p:nvSpPr>
        <p:spPr>
          <a:xfrm>
            <a:off x="6694464" y="8958561"/>
            <a:ext cx="11881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where</a:t>
            </a:r>
          </a:p>
        </p:txBody>
      </p:sp>
      <p:sp>
        <p:nvSpPr>
          <p:cNvPr id="52" name="Rectangle 30">
            <a:extLst>
              <a:ext uri="{FF2B5EF4-FFF2-40B4-BE49-F238E27FC236}">
                <a16:creationId xmlns:a16="http://schemas.microsoft.com/office/drawing/2014/main" id="{91CCEB47-4C1C-4D1F-8104-BFAF7AA52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19" y="9840072"/>
            <a:ext cx="6007722" cy="613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1507937">
              <a:tabLst>
                <a:tab pos="659722" algn="l"/>
              </a:tabLst>
            </a:pPr>
            <a:r>
              <a:rPr lang="en-US" sz="3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solution of equation (2) is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3" name="Object 29">
            <a:extLst>
              <a:ext uri="{FF2B5EF4-FFF2-40B4-BE49-F238E27FC236}">
                <a16:creationId xmlns:a16="http://schemas.microsoft.com/office/drawing/2014/main" id="{05322454-8AF6-43B1-B58F-E203C8E8C7C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8349431"/>
              </p:ext>
            </p:extLst>
          </p:nvPr>
        </p:nvGraphicFramePr>
        <p:xfrm>
          <a:off x="7812956" y="9813794"/>
          <a:ext cx="6668250" cy="6261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881" name="Equation" r:id="rId14" imgW="48463200" imgH="4876800" progId="Equation.3">
                  <p:embed/>
                </p:oleObj>
              </mc:Choice>
              <mc:Fallback>
                <p:oleObj name="Equation" r:id="rId14" imgW="48463200" imgH="4876800" progId="Equation.3">
                  <p:embed/>
                  <p:pic>
                    <p:nvPicPr>
                      <p:cNvPr id="0" name="Picture 1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12956" y="9813794"/>
                        <a:ext cx="6668250" cy="626126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" name="Rectangle 31">
            <a:extLst>
              <a:ext uri="{FF2B5EF4-FFF2-40B4-BE49-F238E27FC236}">
                <a16:creationId xmlns:a16="http://schemas.microsoft.com/office/drawing/2014/main" id="{3A7C3819-8451-4217-8E5B-C9C8013D8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6812" y="10458759"/>
            <a:ext cx="14252167" cy="644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1507937" eaLnBrk="1" hangingPunct="1">
              <a:tabLst>
                <a:tab pos="659722" algn="l"/>
              </a:tabLst>
            </a:pPr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where A &amp; B are constants  which depends on the boundary conditions of the well.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Title 10">
            <a:extLst>
              <a:ext uri="{FF2B5EF4-FFF2-40B4-BE49-F238E27FC236}">
                <a16:creationId xmlns:a16="http://schemas.microsoft.com/office/drawing/2014/main" id="{3EDA3BBF-EB5D-436F-91EA-FB89DE37F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250" y="407988"/>
            <a:ext cx="3679825" cy="492443"/>
          </a:xfrm>
        </p:spPr>
        <p:txBody>
          <a:bodyPr/>
          <a:lstStyle/>
          <a:p>
            <a:pPr algn="r" eaLnBrk="1" hangingPunct="1"/>
            <a:r>
              <a:rPr lang="en-US" altLang="en-US" sz="3200" i="1" dirty="0">
                <a:ea typeface="Playfair Display"/>
              </a:rPr>
              <a:t>Go, change the world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bject 4">
            <a:extLst>
              <a:ext uri="{FF2B5EF4-FFF2-40B4-BE49-F238E27FC236}">
                <a16:creationId xmlns:a16="http://schemas.microsoft.com/office/drawing/2014/main" id="{A0EECF65-0CED-452C-85F9-DE8255382052}"/>
              </a:ext>
            </a:extLst>
          </p:cNvPr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39" name="object 5">
            <a:extLst>
              <a:ext uri="{FF2B5EF4-FFF2-40B4-BE49-F238E27FC236}">
                <a16:creationId xmlns:a16="http://schemas.microsoft.com/office/drawing/2014/main" id="{110443EC-4B8C-4BDD-BDCE-882FD444A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01625"/>
            <a:ext cx="708025" cy="709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9940" name="object 6">
            <a:extLst>
              <a:ext uri="{FF2B5EF4-FFF2-40B4-BE49-F238E27FC236}">
                <a16:creationId xmlns:a16="http://schemas.microsoft.com/office/drawing/2014/main" id="{4DD329D6-592D-4F49-B2F6-3023CB34F9D1}"/>
              </a:ext>
            </a:extLst>
          </p:cNvPr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4 w 56514"/>
              <a:gd name="T3" fmla="*/ 2441 h 56515"/>
              <a:gd name="T4" fmla="*/ 9127 w 56514"/>
              <a:gd name="T5" fmla="*/ 9098 h 56515"/>
              <a:gd name="T6" fmla="*/ 2449 w 56514"/>
              <a:gd name="T7" fmla="*/ 18972 h 56515"/>
              <a:gd name="T8" fmla="*/ 0 w 56514"/>
              <a:gd name="T9" fmla="*/ 31065 h 56515"/>
              <a:gd name="T10" fmla="*/ 2449 w 56514"/>
              <a:gd name="T11" fmla="*/ 43169 h 56515"/>
              <a:gd name="T12" fmla="*/ 9127 w 56514"/>
              <a:gd name="T13" fmla="*/ 53062 h 56515"/>
              <a:gd name="T14" fmla="*/ 19024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1 w 56514"/>
              <a:gd name="T25" fmla="*/ 55599 h 56515"/>
              <a:gd name="T26" fmla="*/ 12286 w 56514"/>
              <a:gd name="T27" fmla="*/ 49885 h 56515"/>
              <a:gd name="T28" fmla="*/ 6583 w 56514"/>
              <a:gd name="T29" fmla="*/ 41419 h 56515"/>
              <a:gd name="T30" fmla="*/ 4492 w 56514"/>
              <a:gd name="T31" fmla="*/ 31065 h 56515"/>
              <a:gd name="T32" fmla="*/ 6583 w 56514"/>
              <a:gd name="T33" fmla="*/ 20702 h 56515"/>
              <a:gd name="T34" fmla="*/ 12286 w 56514"/>
              <a:gd name="T35" fmla="*/ 12221 h 56515"/>
              <a:gd name="T36" fmla="*/ 20751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5 w 56514"/>
              <a:gd name="T51" fmla="*/ 6491 h 56515"/>
              <a:gd name="T52" fmla="*/ 49969 w 56514"/>
              <a:gd name="T53" fmla="*/ 12221 h 56515"/>
              <a:gd name="T54" fmla="*/ 55672 w 56514"/>
              <a:gd name="T55" fmla="*/ 20702 h 56515"/>
              <a:gd name="T56" fmla="*/ 57764 w 56514"/>
              <a:gd name="T57" fmla="*/ 31065 h 56515"/>
              <a:gd name="T58" fmla="*/ 55672 w 56514"/>
              <a:gd name="T59" fmla="*/ 41419 h 56515"/>
              <a:gd name="T60" fmla="*/ 49969 w 56514"/>
              <a:gd name="T61" fmla="*/ 49885 h 56515"/>
              <a:gd name="T62" fmla="*/ 41505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41" name="object 7">
            <a:extLst>
              <a:ext uri="{FF2B5EF4-FFF2-40B4-BE49-F238E27FC236}">
                <a16:creationId xmlns:a16="http://schemas.microsoft.com/office/drawing/2014/main" id="{685F0007-DB54-4E20-B4F7-F59D680E5FBB}"/>
              </a:ext>
            </a:extLst>
          </p:cNvPr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F8853F9-A1D9-434A-8CF5-01DD650B3EC5}"/>
              </a:ext>
            </a:extLst>
          </p:cNvPr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 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graphicFrame>
        <p:nvGraphicFramePr>
          <p:cNvPr id="9" name="Object 10">
            <a:extLst>
              <a:ext uri="{FF2B5EF4-FFF2-40B4-BE49-F238E27FC236}">
                <a16:creationId xmlns:a16="http://schemas.microsoft.com/office/drawing/2014/main" id="{444619B0-32A8-4492-9DDB-6CE12A1D5D9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82068952"/>
              </p:ext>
            </p:extLst>
          </p:nvPr>
        </p:nvGraphicFramePr>
        <p:xfrm>
          <a:off x="7027793" y="4511667"/>
          <a:ext cx="3743604" cy="5222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73" name="Equation" r:id="rId4" imgW="32613600" imgH="4876800" progId="Equation.3">
                  <p:embed/>
                </p:oleObj>
              </mc:Choice>
              <mc:Fallback>
                <p:oleObj name="Equation" r:id="rId4" imgW="32613600" imgH="4876800" progId="Equation.3">
                  <p:embed/>
                  <p:pic>
                    <p:nvPicPr>
                      <p:cNvPr id="0" name="Picture 1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27793" y="4511667"/>
                        <a:ext cx="3743604" cy="522224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12">
            <a:extLst>
              <a:ext uri="{FF2B5EF4-FFF2-40B4-BE49-F238E27FC236}">
                <a16:creationId xmlns:a16="http://schemas.microsoft.com/office/drawing/2014/main" id="{0234E368-AAE5-4C3D-9C63-8E4A6A388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920" y="2435941"/>
            <a:ext cx="10980142" cy="10755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1507937" eaLnBrk="1" hangingPunct="1">
              <a:tabLst>
                <a:tab pos="659722" algn="l"/>
              </a:tabLst>
            </a:pPr>
            <a:r>
              <a:rPr kumimoji="0" lang="en-US" sz="30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Condition: I   </a:t>
            </a:r>
            <a:r>
              <a:rPr kumimoji="0" 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 x =0, </a:t>
            </a:r>
            <a:r>
              <a:rPr kumimoji="0" 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</a:t>
            </a:r>
            <a:r>
              <a:rPr kumimoji="0" 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= 0.</a:t>
            </a:r>
            <a:r>
              <a:rPr kumimoji="0" 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  </a:t>
            </a:r>
            <a:endParaRPr lang="en-US" sz="3000" b="1" dirty="0"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  <a:p>
            <a:pPr algn="just" defTabSz="1507937">
              <a:tabLst>
                <a:tab pos="659722" algn="l"/>
              </a:tabLst>
            </a:pPr>
            <a:r>
              <a:rPr kumimoji="0" lang="en-US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Substituting the condition I in  SWE solution, we get   </a:t>
            </a:r>
            <a:r>
              <a:rPr kumimoji="0" 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 pitchFamily="18" charset="2"/>
              </a:rPr>
              <a:t>A =0 and B</a:t>
            </a:r>
            <a:r>
              <a:rPr kumimoji="0" lang="en-US" sz="3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/>
              </a:rPr>
              <a:t>0</a:t>
            </a:r>
            <a:endParaRPr kumimoji="0" lang="en-US" sz="3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ea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1" name="Rectangle 13">
            <a:extLst>
              <a:ext uri="{FF2B5EF4-FFF2-40B4-BE49-F238E27FC236}">
                <a16:creationId xmlns:a16="http://schemas.microsoft.com/office/drawing/2014/main" id="{89D5386D-A1DA-436C-8288-4505715165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9424" y="3469110"/>
            <a:ext cx="18269016" cy="613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1507937">
              <a:tabLst>
                <a:tab pos="659722" algn="l"/>
              </a:tabLst>
            </a:pPr>
            <a:r>
              <a:rPr lang="en-US" sz="3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(If both A and B = zero for all values of x, then ψ is zero. Which means the particle is not present in the well)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13FED2D0-627C-4D55-B0F5-C8C5F40107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03" y="2385352"/>
            <a:ext cx="304592" cy="613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7">
            <a:extLst>
              <a:ext uri="{FF2B5EF4-FFF2-40B4-BE49-F238E27FC236}">
                <a16:creationId xmlns:a16="http://schemas.microsoft.com/office/drawing/2014/main" id="{C87B9299-199B-4532-A1A3-FCD164AA9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3803" y="2385352"/>
            <a:ext cx="304592" cy="6139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30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66D04E-E1C9-4856-81F5-DA04A2608E28}"/>
              </a:ext>
            </a:extLst>
          </p:cNvPr>
          <p:cNvSpPr/>
          <p:nvPr/>
        </p:nvSpPr>
        <p:spPr>
          <a:xfrm>
            <a:off x="1017657" y="1473855"/>
            <a:ext cx="592982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659722" algn="l"/>
              </a:tabLst>
            </a:pPr>
            <a:r>
              <a:rPr lang="en-US" sz="3600" b="1" i="1" dirty="0">
                <a:solidFill>
                  <a:srgbClr val="C00000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Applying boundary conditions</a:t>
            </a:r>
            <a:endParaRPr lang="en-US" sz="3600" b="1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6654C9-FAAB-428A-834B-F1C2764D09F6}"/>
              </a:ext>
            </a:extLst>
          </p:cNvPr>
          <p:cNvSpPr/>
          <p:nvPr/>
        </p:nvSpPr>
        <p:spPr>
          <a:xfrm>
            <a:off x="1979556" y="4440229"/>
            <a:ext cx="4849404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659722" algn="l"/>
              </a:tabLst>
            </a:pPr>
            <a:r>
              <a:rPr lang="en-US" sz="3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equation (3) can be written as 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4CE1D34C-506E-4322-A96C-0976999C52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8020292"/>
              </p:ext>
            </p:extLst>
          </p:nvPr>
        </p:nvGraphicFramePr>
        <p:xfrm>
          <a:off x="8077546" y="7458527"/>
          <a:ext cx="1633573" cy="4667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74" name="Equation" r:id="rId6" imgW="14935200" imgH="4267200" progId="Equation.3">
                  <p:embed/>
                </p:oleObj>
              </mc:Choice>
              <mc:Fallback>
                <p:oleObj name="Equation" r:id="rId6" imgW="14935200" imgH="4267200" progId="Equation.3">
                  <p:embed/>
                  <p:pic>
                    <p:nvPicPr>
                      <p:cNvPr id="0" name="Picture 1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546" y="7458527"/>
                        <a:ext cx="1633573" cy="4667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E6A774D3-CA29-47DE-9BA4-F3D878EED6D6}"/>
              </a:ext>
            </a:extLst>
          </p:cNvPr>
          <p:cNvSpPr txBox="1"/>
          <p:nvPr/>
        </p:nvSpPr>
        <p:spPr>
          <a:xfrm>
            <a:off x="7951887" y="6794327"/>
            <a:ext cx="192552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since B </a:t>
            </a:r>
            <a:r>
              <a:rPr lang="en-US" sz="3000" dirty="0">
                <a:latin typeface="Times New Roman" pitchFamily="18" charset="0"/>
                <a:cs typeface="Times New Roman" pitchFamily="18" charset="0"/>
                <a:sym typeface="Symbol"/>
              </a:rPr>
              <a:t> 0</a:t>
            </a:r>
            <a:endParaRPr lang="en-US" sz="30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8" name="Object 9">
            <a:extLst>
              <a:ext uri="{FF2B5EF4-FFF2-40B4-BE49-F238E27FC236}">
                <a16:creationId xmlns:a16="http://schemas.microsoft.com/office/drawing/2014/main" id="{31380737-F4C5-43CA-A73D-E163430C4D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5981677"/>
              </p:ext>
            </p:extLst>
          </p:nvPr>
        </p:nvGraphicFramePr>
        <p:xfrm>
          <a:off x="8203206" y="8515861"/>
          <a:ext cx="1507913" cy="1168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75" name="Equation" r:id="rId8" imgW="12192000" imgH="9448800" progId="Equation.3">
                  <p:embed/>
                </p:oleObj>
              </mc:Choice>
              <mc:Fallback>
                <p:oleObj name="Equation" r:id="rId8" imgW="12192000" imgH="9448800" progId="Equation.3">
                  <p:embed/>
                  <p:pic>
                    <p:nvPicPr>
                      <p:cNvPr id="0" name="Picture 1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03206" y="8515861"/>
                        <a:ext cx="1507913" cy="11686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0">
            <a:extLst>
              <a:ext uri="{FF2B5EF4-FFF2-40B4-BE49-F238E27FC236}">
                <a16:creationId xmlns:a16="http://schemas.microsoft.com/office/drawing/2014/main" id="{F31890F4-830A-4C93-9803-1884680865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09679"/>
              </p:ext>
            </p:extLst>
          </p:nvPr>
        </p:nvGraphicFramePr>
        <p:xfrm>
          <a:off x="7864311" y="9778739"/>
          <a:ext cx="1972469" cy="11623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6876" name="Equation" r:id="rId10" imgW="17068800" imgH="10058400" progId="Equation.3">
                  <p:embed/>
                </p:oleObj>
              </mc:Choice>
              <mc:Fallback>
                <p:oleObj name="Equation" r:id="rId10" imgW="17068800" imgH="10058400" progId="Equation.3">
                  <p:embed/>
                  <p:pic>
                    <p:nvPicPr>
                      <p:cNvPr id="0" name="Picture 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64311" y="9778739"/>
                        <a:ext cx="1972469" cy="116234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19">
            <a:extLst>
              <a:ext uri="{FF2B5EF4-FFF2-40B4-BE49-F238E27FC236}">
                <a16:creationId xmlns:a16="http://schemas.microsoft.com/office/drawing/2014/main" id="{B18B8FF9-903E-4062-81FF-1A7854503A89}"/>
              </a:ext>
            </a:extLst>
          </p:cNvPr>
          <p:cNvGrpSpPr/>
          <p:nvPr/>
        </p:nvGrpSpPr>
        <p:grpSpPr>
          <a:xfrm>
            <a:off x="7700569" y="8002647"/>
            <a:ext cx="7066389" cy="555750"/>
            <a:chOff x="2209800" y="4314124"/>
            <a:chExt cx="4285065" cy="337007"/>
          </a:xfrm>
        </p:grpSpPr>
        <p:graphicFrame>
          <p:nvGraphicFramePr>
            <p:cNvPr id="21" name="Object 8">
              <a:extLst>
                <a:ext uri="{FF2B5EF4-FFF2-40B4-BE49-F238E27FC236}">
                  <a16:creationId xmlns:a16="http://schemas.microsoft.com/office/drawing/2014/main" id="{E85CC24F-0BA6-435B-876B-4DA6B7F1A61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09800" y="4343400"/>
            <a:ext cx="1143001" cy="3077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6877" name="Equation" r:id="rId12" imgW="15849600" imgH="4267200" progId="Equation.3">
                    <p:embed/>
                  </p:oleObj>
                </mc:Choice>
                <mc:Fallback>
                  <p:oleObj name="Equation" r:id="rId12" imgW="15849600" imgH="4267200" progId="Equation.3">
                    <p:embed/>
                    <p:pic>
                      <p:nvPicPr>
                        <p:cNvPr id="0" name="Picture 1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9800" y="4343400"/>
                          <a:ext cx="1143001" cy="3077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AAD5453-AF1C-4FE5-B277-E0708DA46C7F}"/>
                </a:ext>
              </a:extLst>
            </p:cNvPr>
            <p:cNvSpPr/>
            <p:nvPr/>
          </p:nvSpPr>
          <p:spPr>
            <a:xfrm>
              <a:off x="3581400" y="4314124"/>
              <a:ext cx="2913465" cy="33594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dirty="0">
                  <a:latin typeface="Times New Roman" pitchFamily="18" charset="0"/>
                  <a:cs typeface="Times New Roman" pitchFamily="18" charset="0"/>
                </a:rPr>
                <a:t> where, n = 1,2,3…………….</a:t>
              </a:r>
              <a:endParaRPr lang="en-IN" sz="3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D40C0AF5-E348-4602-8212-A228B2AABAD8}"/>
              </a:ext>
            </a:extLst>
          </p:cNvPr>
          <p:cNvSpPr txBox="1"/>
          <p:nvPr/>
        </p:nvSpPr>
        <p:spPr>
          <a:xfrm>
            <a:off x="646080" y="5710582"/>
            <a:ext cx="719139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Condition: II  at x =a,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  <a:sym typeface="Symbol"/>
              </a:rPr>
              <a:t>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 = 0 </a:t>
            </a:r>
            <a:endParaRPr lang="en-IN" sz="30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Substituting the condition II in </a:t>
            </a:r>
            <a:r>
              <a:rPr lang="en-US" sz="3000" dirty="0" err="1">
                <a:latin typeface="Times New Roman" pitchFamily="18" charset="0"/>
                <a:cs typeface="Times New Roman" pitchFamily="18" charset="0"/>
              </a:rPr>
              <a:t>Eq</a:t>
            </a:r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 (5) we get </a:t>
            </a:r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11FD67C-7093-4402-AE49-6E231CC1A387}"/>
              </a:ext>
            </a:extLst>
          </p:cNvPr>
          <p:cNvSpPr/>
          <p:nvPr/>
        </p:nvSpPr>
        <p:spPr>
          <a:xfrm>
            <a:off x="7826228" y="6185271"/>
            <a:ext cx="2764508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>
                <a:latin typeface="Times New Roman" pitchFamily="18" charset="0"/>
                <a:cs typeface="Times New Roman" pitchFamily="18" charset="0"/>
              </a:rPr>
              <a:t>0= B sin(ka)</a:t>
            </a:r>
            <a:endParaRPr lang="en-IN" sz="3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1819620C-CCAF-402F-A2EC-B6CC83ED1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484" y="447252"/>
            <a:ext cx="304592" cy="4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7" name="Title 10">
            <a:extLst>
              <a:ext uri="{FF2B5EF4-FFF2-40B4-BE49-F238E27FC236}">
                <a16:creationId xmlns:a16="http://schemas.microsoft.com/office/drawing/2014/main" id="{3EDA3BBF-EB5D-436F-91EA-FB89DE37F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250" y="407988"/>
            <a:ext cx="3679825" cy="492443"/>
          </a:xfrm>
        </p:spPr>
        <p:txBody>
          <a:bodyPr/>
          <a:lstStyle/>
          <a:p>
            <a:pPr algn="r" eaLnBrk="1" hangingPunct="1"/>
            <a:r>
              <a:rPr lang="en-US" altLang="en-US" sz="3200" i="1" dirty="0">
                <a:ea typeface="Playfair Display"/>
              </a:rPr>
              <a:t>Go, change the world</a:t>
            </a:r>
          </a:p>
        </p:txBody>
      </p:sp>
    </p:spTree>
    <p:extLst>
      <p:ext uri="{BB962C8B-B14F-4D97-AF65-F5344CB8AC3E}">
        <p14:creationId xmlns:p14="http://schemas.microsoft.com/office/powerpoint/2010/main" val="1471914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bject 4">
            <a:extLst>
              <a:ext uri="{FF2B5EF4-FFF2-40B4-BE49-F238E27FC236}">
                <a16:creationId xmlns:a16="http://schemas.microsoft.com/office/drawing/2014/main" id="{A0EECF65-0CED-452C-85F9-DE8255382052}"/>
              </a:ext>
            </a:extLst>
          </p:cNvPr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39" name="object 5">
            <a:extLst>
              <a:ext uri="{FF2B5EF4-FFF2-40B4-BE49-F238E27FC236}">
                <a16:creationId xmlns:a16="http://schemas.microsoft.com/office/drawing/2014/main" id="{110443EC-4B8C-4BDD-BDCE-882FD444A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01625"/>
            <a:ext cx="708025" cy="709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9940" name="object 6">
            <a:extLst>
              <a:ext uri="{FF2B5EF4-FFF2-40B4-BE49-F238E27FC236}">
                <a16:creationId xmlns:a16="http://schemas.microsoft.com/office/drawing/2014/main" id="{4DD329D6-592D-4F49-B2F6-3023CB34F9D1}"/>
              </a:ext>
            </a:extLst>
          </p:cNvPr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4 w 56514"/>
              <a:gd name="T3" fmla="*/ 2441 h 56515"/>
              <a:gd name="T4" fmla="*/ 9127 w 56514"/>
              <a:gd name="T5" fmla="*/ 9098 h 56515"/>
              <a:gd name="T6" fmla="*/ 2449 w 56514"/>
              <a:gd name="T7" fmla="*/ 18972 h 56515"/>
              <a:gd name="T8" fmla="*/ 0 w 56514"/>
              <a:gd name="T9" fmla="*/ 31065 h 56515"/>
              <a:gd name="T10" fmla="*/ 2449 w 56514"/>
              <a:gd name="T11" fmla="*/ 43169 h 56515"/>
              <a:gd name="T12" fmla="*/ 9127 w 56514"/>
              <a:gd name="T13" fmla="*/ 53062 h 56515"/>
              <a:gd name="T14" fmla="*/ 19024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1 w 56514"/>
              <a:gd name="T25" fmla="*/ 55599 h 56515"/>
              <a:gd name="T26" fmla="*/ 12286 w 56514"/>
              <a:gd name="T27" fmla="*/ 49885 h 56515"/>
              <a:gd name="T28" fmla="*/ 6583 w 56514"/>
              <a:gd name="T29" fmla="*/ 41419 h 56515"/>
              <a:gd name="T30" fmla="*/ 4492 w 56514"/>
              <a:gd name="T31" fmla="*/ 31065 h 56515"/>
              <a:gd name="T32" fmla="*/ 6583 w 56514"/>
              <a:gd name="T33" fmla="*/ 20702 h 56515"/>
              <a:gd name="T34" fmla="*/ 12286 w 56514"/>
              <a:gd name="T35" fmla="*/ 12221 h 56515"/>
              <a:gd name="T36" fmla="*/ 20751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5 w 56514"/>
              <a:gd name="T51" fmla="*/ 6491 h 56515"/>
              <a:gd name="T52" fmla="*/ 49969 w 56514"/>
              <a:gd name="T53" fmla="*/ 12221 h 56515"/>
              <a:gd name="T54" fmla="*/ 55672 w 56514"/>
              <a:gd name="T55" fmla="*/ 20702 h 56515"/>
              <a:gd name="T56" fmla="*/ 57764 w 56514"/>
              <a:gd name="T57" fmla="*/ 31065 h 56515"/>
              <a:gd name="T58" fmla="*/ 55672 w 56514"/>
              <a:gd name="T59" fmla="*/ 41419 h 56515"/>
              <a:gd name="T60" fmla="*/ 49969 w 56514"/>
              <a:gd name="T61" fmla="*/ 49885 h 56515"/>
              <a:gd name="T62" fmla="*/ 41505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41" name="object 7">
            <a:extLst>
              <a:ext uri="{FF2B5EF4-FFF2-40B4-BE49-F238E27FC236}">
                <a16:creationId xmlns:a16="http://schemas.microsoft.com/office/drawing/2014/main" id="{685F0007-DB54-4E20-B4F7-F59D680E5FBB}"/>
              </a:ext>
            </a:extLst>
          </p:cNvPr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F8853F9-A1D9-434A-8CF5-01DD650B3EC5}"/>
              </a:ext>
            </a:extLst>
          </p:cNvPr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 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sp>
        <p:nvSpPr>
          <p:cNvPr id="39944" name="Title 10">
            <a:extLst>
              <a:ext uri="{FF2B5EF4-FFF2-40B4-BE49-F238E27FC236}">
                <a16:creationId xmlns:a16="http://schemas.microsoft.com/office/drawing/2014/main" id="{FE2D85E5-2C7E-4926-8FFD-093B1F13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289" y="296825"/>
            <a:ext cx="17340263" cy="492443"/>
          </a:xfrm>
        </p:spPr>
        <p:txBody>
          <a:bodyPr/>
          <a:lstStyle/>
          <a:p>
            <a:pPr algn="r" eaLnBrk="1" hangingPunct="1"/>
            <a:r>
              <a:rPr lang="en-US" altLang="en-US" sz="3200" i="1" dirty="0">
                <a:latin typeface="Playfair Display"/>
                <a:ea typeface="ＭＳ Ｐゴシック" panose="020B0600070205080204" pitchFamily="34" charset="-128"/>
              </a:rPr>
              <a:t>Go, change the world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5B2981-B47A-445B-A15F-AF352AB6A86C}"/>
              </a:ext>
            </a:extLst>
          </p:cNvPr>
          <p:cNvSpPr/>
          <p:nvPr/>
        </p:nvSpPr>
        <p:spPr>
          <a:xfrm>
            <a:off x="3769078" y="1834028"/>
            <a:ext cx="3015827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Now we have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13C6EA2E-28E6-4038-92F7-A51A47EB77B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31732735"/>
              </p:ext>
            </p:extLst>
          </p:nvPr>
        </p:nvGraphicFramePr>
        <p:xfrm>
          <a:off x="7664521" y="4368791"/>
          <a:ext cx="4377137" cy="1282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40" name="Equation" r:id="rId4" imgW="34747200" imgH="10058400" progId="Equation.3">
                  <p:embed/>
                </p:oleObj>
              </mc:Choice>
              <mc:Fallback>
                <p:oleObj name="Equation" r:id="rId4" imgW="34747200" imgH="10058400" progId="Equation.3">
                  <p:embed/>
                  <p:pic>
                    <p:nvPicPr>
                      <p:cNvPr id="0" name="Picture 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64521" y="4368791"/>
                        <a:ext cx="4377137" cy="128277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CF6A193A-973F-4CA3-B2FE-0B1A7200C000}"/>
              </a:ext>
            </a:extLst>
          </p:cNvPr>
          <p:cNvSpPr/>
          <p:nvPr/>
        </p:nvSpPr>
        <p:spPr>
          <a:xfrm>
            <a:off x="2479622" y="5868989"/>
            <a:ext cx="144508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above equation gives the </a:t>
            </a:r>
            <a:r>
              <a:rPr lang="en-US" sz="3200" b="1" i="1" dirty="0">
                <a:latin typeface="Times New Roman" pitchFamily="18" charset="0"/>
                <a:cs typeface="Times New Roman" pitchFamily="18" charset="0"/>
              </a:rPr>
              <a:t>energy values or Eigen values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of the particle in the well. 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Object 16">
            <a:extLst>
              <a:ext uri="{FF2B5EF4-FFF2-40B4-BE49-F238E27FC236}">
                <a16:creationId xmlns:a16="http://schemas.microsoft.com/office/drawing/2014/main" id="{33C69302-D154-47D4-9D79-01E753239F8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0790822"/>
              </p:ext>
            </p:extLst>
          </p:nvPr>
        </p:nvGraphicFramePr>
        <p:xfrm>
          <a:off x="8167158" y="9012261"/>
          <a:ext cx="3476578" cy="1345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41" name="Equation" r:id="rId6" imgW="25908000" imgH="10058400" progId="Equation.3">
                  <p:embed/>
                </p:oleObj>
              </mc:Choice>
              <mc:Fallback>
                <p:oleObj name="Equation" r:id="rId6" imgW="25908000" imgH="10058400" progId="Equation.3">
                  <p:embed/>
                  <p:pic>
                    <p:nvPicPr>
                      <p:cNvPr id="0" name="Picture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67158" y="9012261"/>
                        <a:ext cx="3476578" cy="1345773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5ABD75FB-2F24-470B-89C4-606F747C672B}"/>
              </a:ext>
            </a:extLst>
          </p:cNvPr>
          <p:cNvSpPr/>
          <p:nvPr/>
        </p:nvSpPr>
        <p:spPr>
          <a:xfrm>
            <a:off x="6407926" y="10583897"/>
            <a:ext cx="86705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All the states of n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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1 are called excited states.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5" name="Object 18">
            <a:extLst>
              <a:ext uri="{FF2B5EF4-FFF2-40B4-BE49-F238E27FC236}">
                <a16:creationId xmlns:a16="http://schemas.microsoft.com/office/drawing/2014/main" id="{FB4A3967-80F7-4DF9-AECA-D1CE8F8730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2580973"/>
              </p:ext>
            </p:extLst>
          </p:nvPr>
        </p:nvGraphicFramePr>
        <p:xfrm>
          <a:off x="7915839" y="1582709"/>
          <a:ext cx="2136211" cy="22539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842" name="Equation" r:id="rId8" imgW="19202400" imgH="20116800" progId="Equation.3">
                  <p:embed/>
                </p:oleObj>
              </mc:Choice>
              <mc:Fallback>
                <p:oleObj name="Equation" r:id="rId8" imgW="19202400" imgH="20116800" progId="Equation.3">
                  <p:embed/>
                  <p:pic>
                    <p:nvPicPr>
                      <p:cNvPr id="0" name="Picture 7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15839" y="1582709"/>
                        <a:ext cx="2136211" cy="2253956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15">
            <a:extLst>
              <a:ext uri="{FF2B5EF4-FFF2-40B4-BE49-F238E27FC236}">
                <a16:creationId xmlns:a16="http://schemas.microsoft.com/office/drawing/2014/main" id="{6B65FE33-A678-4E09-AB8C-513F05CF5F94}"/>
              </a:ext>
            </a:extLst>
          </p:cNvPr>
          <p:cNvSpPr/>
          <p:nvPr/>
        </p:nvSpPr>
        <p:spPr>
          <a:xfrm>
            <a:off x="1050862" y="4460057"/>
            <a:ext cx="636234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On equating and simplifying we get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0D39C52-C462-42B9-907E-DCFFF1B15D7E}"/>
              </a:ext>
            </a:extLst>
          </p:cNvPr>
          <p:cNvSpPr/>
          <p:nvPr/>
        </p:nvSpPr>
        <p:spPr>
          <a:xfrm>
            <a:off x="836548" y="6940559"/>
            <a:ext cx="17645186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When n=0, 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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= 0. This means to say that the particle is not present inside the box, which violates our initial assumption.  Hence n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0  and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lowest value of ‘n’ is 1. 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DE405A-FC75-46A2-A8EA-C12322CB4811}"/>
              </a:ext>
            </a:extLst>
          </p:cNvPr>
          <p:cNvSpPr/>
          <p:nvPr/>
        </p:nvSpPr>
        <p:spPr>
          <a:xfrm>
            <a:off x="836549" y="8297881"/>
            <a:ext cx="163780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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The lowest energy corresponds to ‘n’=1 is called the zero-point energy or Ground state energy. 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8990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bject 4">
            <a:extLst>
              <a:ext uri="{FF2B5EF4-FFF2-40B4-BE49-F238E27FC236}">
                <a16:creationId xmlns:a16="http://schemas.microsoft.com/office/drawing/2014/main" id="{A0EECF65-0CED-452C-85F9-DE8255382052}"/>
              </a:ext>
            </a:extLst>
          </p:cNvPr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39" name="object 5">
            <a:extLst>
              <a:ext uri="{FF2B5EF4-FFF2-40B4-BE49-F238E27FC236}">
                <a16:creationId xmlns:a16="http://schemas.microsoft.com/office/drawing/2014/main" id="{110443EC-4B8C-4BDD-BDCE-882FD444A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01625"/>
            <a:ext cx="708025" cy="709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9940" name="object 6">
            <a:extLst>
              <a:ext uri="{FF2B5EF4-FFF2-40B4-BE49-F238E27FC236}">
                <a16:creationId xmlns:a16="http://schemas.microsoft.com/office/drawing/2014/main" id="{4DD329D6-592D-4F49-B2F6-3023CB34F9D1}"/>
              </a:ext>
            </a:extLst>
          </p:cNvPr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4 w 56514"/>
              <a:gd name="T3" fmla="*/ 2441 h 56515"/>
              <a:gd name="T4" fmla="*/ 9127 w 56514"/>
              <a:gd name="T5" fmla="*/ 9098 h 56515"/>
              <a:gd name="T6" fmla="*/ 2449 w 56514"/>
              <a:gd name="T7" fmla="*/ 18972 h 56515"/>
              <a:gd name="T8" fmla="*/ 0 w 56514"/>
              <a:gd name="T9" fmla="*/ 31065 h 56515"/>
              <a:gd name="T10" fmla="*/ 2449 w 56514"/>
              <a:gd name="T11" fmla="*/ 43169 h 56515"/>
              <a:gd name="T12" fmla="*/ 9127 w 56514"/>
              <a:gd name="T13" fmla="*/ 53062 h 56515"/>
              <a:gd name="T14" fmla="*/ 19024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1 w 56514"/>
              <a:gd name="T25" fmla="*/ 55599 h 56515"/>
              <a:gd name="T26" fmla="*/ 12286 w 56514"/>
              <a:gd name="T27" fmla="*/ 49885 h 56515"/>
              <a:gd name="T28" fmla="*/ 6583 w 56514"/>
              <a:gd name="T29" fmla="*/ 41419 h 56515"/>
              <a:gd name="T30" fmla="*/ 4492 w 56514"/>
              <a:gd name="T31" fmla="*/ 31065 h 56515"/>
              <a:gd name="T32" fmla="*/ 6583 w 56514"/>
              <a:gd name="T33" fmla="*/ 20702 h 56515"/>
              <a:gd name="T34" fmla="*/ 12286 w 56514"/>
              <a:gd name="T35" fmla="*/ 12221 h 56515"/>
              <a:gd name="T36" fmla="*/ 20751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5 w 56514"/>
              <a:gd name="T51" fmla="*/ 6491 h 56515"/>
              <a:gd name="T52" fmla="*/ 49969 w 56514"/>
              <a:gd name="T53" fmla="*/ 12221 h 56515"/>
              <a:gd name="T54" fmla="*/ 55672 w 56514"/>
              <a:gd name="T55" fmla="*/ 20702 h 56515"/>
              <a:gd name="T56" fmla="*/ 57764 w 56514"/>
              <a:gd name="T57" fmla="*/ 31065 h 56515"/>
              <a:gd name="T58" fmla="*/ 55672 w 56514"/>
              <a:gd name="T59" fmla="*/ 41419 h 56515"/>
              <a:gd name="T60" fmla="*/ 49969 w 56514"/>
              <a:gd name="T61" fmla="*/ 49885 h 56515"/>
              <a:gd name="T62" fmla="*/ 41505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41" name="object 7">
            <a:extLst>
              <a:ext uri="{FF2B5EF4-FFF2-40B4-BE49-F238E27FC236}">
                <a16:creationId xmlns:a16="http://schemas.microsoft.com/office/drawing/2014/main" id="{685F0007-DB54-4E20-B4F7-F59D680E5FBB}"/>
              </a:ext>
            </a:extLst>
          </p:cNvPr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F8853F9-A1D9-434A-8CF5-01DD650B3EC5}"/>
              </a:ext>
            </a:extLst>
          </p:cNvPr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 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sp>
        <p:nvSpPr>
          <p:cNvPr id="39944" name="Title 10">
            <a:extLst>
              <a:ext uri="{FF2B5EF4-FFF2-40B4-BE49-F238E27FC236}">
                <a16:creationId xmlns:a16="http://schemas.microsoft.com/office/drawing/2014/main" id="{FE2D85E5-2C7E-4926-8FFD-093B1F13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4413" y="368263"/>
            <a:ext cx="17340263" cy="492443"/>
          </a:xfrm>
        </p:spPr>
        <p:txBody>
          <a:bodyPr/>
          <a:lstStyle/>
          <a:p>
            <a:pPr algn="r" eaLnBrk="1" hangingPunct="1"/>
            <a:r>
              <a:rPr lang="en-US" altLang="en-US" sz="3200" i="1" dirty="0">
                <a:latin typeface="Playfair Display"/>
                <a:ea typeface="ＭＳ Ｐゴシック" panose="020B0600070205080204" pitchFamily="34" charset="-128"/>
              </a:rPr>
              <a:t>Go, change the world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15A0CCD-3AEB-4CFC-97A4-62B813E9025A}"/>
              </a:ext>
            </a:extLst>
          </p:cNvPr>
          <p:cNvSpPr/>
          <p:nvPr/>
        </p:nvSpPr>
        <p:spPr>
          <a:xfrm>
            <a:off x="2512483" y="1471427"/>
            <a:ext cx="134455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>
                <a:latin typeface="Times New Roman" pitchFamily="18" charset="0"/>
                <a:cs typeface="Times New Roman" pitchFamily="18" charset="0"/>
              </a:rPr>
              <a:t>Now its time to evaluate B by normalization of wave function.</a:t>
            </a:r>
            <a:endParaRPr lang="en-IN" sz="32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1735BF68-180E-4F64-962E-A9F840140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7250" y="1950839"/>
            <a:ext cx="8176119" cy="70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1507937" eaLnBrk="1" hangingPunct="1">
              <a:tabLst>
                <a:tab pos="659722" algn="l"/>
              </a:tabLst>
            </a:pPr>
            <a:r>
              <a:rPr lang="en-US" sz="3600" b="1" dirty="0">
                <a:latin typeface="Helvetica" panose="020B0604020202020204" pitchFamily="34" charset="0"/>
                <a:ea typeface="Times New Roman" pitchFamily="18" charset="0"/>
                <a:cs typeface="Helvetica" panose="020B0604020202020204" pitchFamily="34" charset="0"/>
              </a:rPr>
              <a:t>Normalization of wave function </a:t>
            </a:r>
            <a:r>
              <a:rPr lang="en-US" sz="3600" b="1" dirty="0">
                <a:latin typeface="Helvetica" panose="020B0604020202020204" pitchFamily="34" charset="0"/>
                <a:ea typeface="Times New Roman" pitchFamily="18" charset="0"/>
                <a:cs typeface="Helvetica" panose="020B0604020202020204" pitchFamily="34" charset="0"/>
                <a:sym typeface="Symbol"/>
              </a:rPr>
              <a:t></a:t>
            </a:r>
            <a:r>
              <a:rPr lang="en-US" sz="3600" b="1" dirty="0">
                <a:latin typeface="Helvetica" panose="020B0604020202020204" pitchFamily="34" charset="0"/>
                <a:ea typeface="Times New Roman" pitchFamily="18" charset="0"/>
                <a:cs typeface="Helvetica" panose="020B0604020202020204" pitchFamily="34" charset="0"/>
              </a:rPr>
              <a:t>:</a:t>
            </a:r>
            <a:endParaRPr lang="en-US" sz="5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BD0E3C84-81FD-4D8B-BC65-508CAA552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484" y="990088"/>
            <a:ext cx="304592" cy="4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20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12" name="Object 4">
            <a:extLst>
              <a:ext uri="{FF2B5EF4-FFF2-40B4-BE49-F238E27FC236}">
                <a16:creationId xmlns:a16="http://schemas.microsoft.com/office/drawing/2014/main" id="{5A91338B-AF88-4705-9A9B-956DA8321CB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535988"/>
              </p:ext>
            </p:extLst>
          </p:nvPr>
        </p:nvGraphicFramePr>
        <p:xfrm>
          <a:off x="7287542" y="2728022"/>
          <a:ext cx="4398081" cy="11294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46" name="Equation" r:id="rId4" imgW="36576000" imgH="9448800" progId="Equation.3">
                  <p:embed/>
                </p:oleObj>
              </mc:Choice>
              <mc:Fallback>
                <p:oleObj name="Equation" r:id="rId4" imgW="36576000" imgH="9448800" progId="Equation.3">
                  <p:embed/>
                  <p:pic>
                    <p:nvPicPr>
                      <p:cNvPr id="0" name="Picture 2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7542" y="2728022"/>
                        <a:ext cx="4398081" cy="1129469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8A7B914F-44B1-4771-80B6-B7144C65BAF7}"/>
              </a:ext>
            </a:extLst>
          </p:cNvPr>
          <p:cNvSpPr/>
          <p:nvPr/>
        </p:nvSpPr>
        <p:spPr>
          <a:xfrm>
            <a:off x="2763802" y="3984616"/>
            <a:ext cx="1507913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As there is only one particle within the box, the probability of finding the particle is 1.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7">
            <a:extLst>
              <a:ext uri="{FF2B5EF4-FFF2-40B4-BE49-F238E27FC236}">
                <a16:creationId xmlns:a16="http://schemas.microsoft.com/office/drawing/2014/main" id="{CBBA4D67-3AF5-462E-B56A-53BA630BC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484" y="990088"/>
            <a:ext cx="304592" cy="4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20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15" name="Object 6">
            <a:extLst>
              <a:ext uri="{FF2B5EF4-FFF2-40B4-BE49-F238E27FC236}">
                <a16:creationId xmlns:a16="http://schemas.microsoft.com/office/drawing/2014/main" id="{A4E28403-FCC4-4861-8666-5CDC2F67CF5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796422"/>
              </p:ext>
            </p:extLst>
          </p:nvPr>
        </p:nvGraphicFramePr>
        <p:xfrm>
          <a:off x="5779629" y="4864233"/>
          <a:ext cx="2125739" cy="14232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47" name="Equation" r:id="rId6" imgW="17678400" imgH="11582400" progId="Equation.3">
                  <p:embed/>
                </p:oleObj>
              </mc:Choice>
              <mc:Fallback>
                <p:oleObj name="Equation" r:id="rId6" imgW="17678400" imgH="11582400" progId="Equation.3">
                  <p:embed/>
                  <p:pic>
                    <p:nvPicPr>
                      <p:cNvPr id="0" name="Picture 2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9629" y="4864233"/>
                        <a:ext cx="2125739" cy="1423242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9">
            <a:extLst>
              <a:ext uri="{FF2B5EF4-FFF2-40B4-BE49-F238E27FC236}">
                <a16:creationId xmlns:a16="http://schemas.microsoft.com/office/drawing/2014/main" id="{55E0F567-7405-4060-BF81-02F7FE6E72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484" y="990088"/>
            <a:ext cx="304592" cy="4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20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Rectangle 10">
            <a:extLst>
              <a:ext uri="{FF2B5EF4-FFF2-40B4-BE49-F238E27FC236}">
                <a16:creationId xmlns:a16="http://schemas.microsoft.com/office/drawing/2014/main" id="{15C60F74-8DF5-42A4-808B-646FCFB24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484" y="1696922"/>
            <a:ext cx="304592" cy="4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20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Rectangle 12">
            <a:extLst>
              <a:ext uri="{FF2B5EF4-FFF2-40B4-BE49-F238E27FC236}">
                <a16:creationId xmlns:a16="http://schemas.microsoft.com/office/drawing/2014/main" id="{B2227240-C7A2-4DB2-900D-B3CB6996D3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484" y="990088"/>
            <a:ext cx="304592" cy="4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20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Rectangle 14">
            <a:extLst>
              <a:ext uri="{FF2B5EF4-FFF2-40B4-BE49-F238E27FC236}">
                <a16:creationId xmlns:a16="http://schemas.microsoft.com/office/drawing/2014/main" id="{C9F62553-8CAE-410B-B00A-4E49D1308F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484" y="990088"/>
            <a:ext cx="304592" cy="4600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200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20" name="Object 19">
            <a:extLst>
              <a:ext uri="{FF2B5EF4-FFF2-40B4-BE49-F238E27FC236}">
                <a16:creationId xmlns:a16="http://schemas.microsoft.com/office/drawing/2014/main" id="{61B19B79-0422-4233-8677-D29CC328FD4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3289241"/>
              </p:ext>
            </p:extLst>
          </p:nvPr>
        </p:nvGraphicFramePr>
        <p:xfrm>
          <a:off x="10052050" y="4989892"/>
          <a:ext cx="3174553" cy="1256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48" name="Equation" r:id="rId8" imgW="29260800" imgH="11582400" progId="Equation.3">
                  <p:embed/>
                </p:oleObj>
              </mc:Choice>
              <mc:Fallback>
                <p:oleObj name="Equation" r:id="rId8" imgW="29260800" imgH="11582400" progId="Equation.3">
                  <p:embed/>
                  <p:pic>
                    <p:nvPicPr>
                      <p:cNvPr id="0" name="Picture 2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052050" y="4989892"/>
                        <a:ext cx="3174553" cy="1256594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16">
            <a:extLst>
              <a:ext uri="{FF2B5EF4-FFF2-40B4-BE49-F238E27FC236}">
                <a16:creationId xmlns:a16="http://schemas.microsoft.com/office/drawing/2014/main" id="{8D29EA19-0097-42D3-A010-05447E404F1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83016467"/>
              </p:ext>
            </p:extLst>
          </p:nvPr>
        </p:nvGraphicFramePr>
        <p:xfrm>
          <a:off x="7413203" y="6497805"/>
          <a:ext cx="4594424" cy="1018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49" name="Equation" r:id="rId10" imgW="42672000" imgH="9448800" progId="Equation.3">
                  <p:embed/>
                </p:oleObj>
              </mc:Choice>
              <mc:Fallback>
                <p:oleObj name="Equation" r:id="rId10" imgW="42672000" imgH="9448800" progId="Equation.3">
                  <p:embed/>
                  <p:pic>
                    <p:nvPicPr>
                      <p:cNvPr id="0" name="Picture 25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13203" y="6497805"/>
                        <a:ext cx="4594424" cy="10183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CC99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17">
            <a:extLst>
              <a:ext uri="{FF2B5EF4-FFF2-40B4-BE49-F238E27FC236}">
                <a16:creationId xmlns:a16="http://schemas.microsoft.com/office/drawing/2014/main" id="{1E111D4E-BE15-457B-9F8B-CE7F38BD3B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56576553"/>
              </p:ext>
            </p:extLst>
          </p:nvPr>
        </p:nvGraphicFramePr>
        <p:xfrm>
          <a:off x="2564483" y="7754399"/>
          <a:ext cx="3888828" cy="11728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50" name="Equation" r:id="rId12" imgW="38404800" imgH="11582400" progId="Equation.3">
                  <p:embed/>
                </p:oleObj>
              </mc:Choice>
              <mc:Fallback>
                <p:oleObj name="Equation" r:id="rId12" imgW="38404800" imgH="11582400" progId="Equation.3">
                  <p:embed/>
                  <p:pic>
                    <p:nvPicPr>
                      <p:cNvPr id="0" name="Picture 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4483" y="7754399"/>
                        <a:ext cx="3888828" cy="1172821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18">
            <a:extLst>
              <a:ext uri="{FF2B5EF4-FFF2-40B4-BE49-F238E27FC236}">
                <a16:creationId xmlns:a16="http://schemas.microsoft.com/office/drawing/2014/main" id="{1A6C7E2D-7BDB-470E-B314-1DDA91389A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7372753"/>
              </p:ext>
            </p:extLst>
          </p:nvPr>
        </p:nvGraphicFramePr>
        <p:xfrm>
          <a:off x="7624729" y="7754399"/>
          <a:ext cx="4312213" cy="1214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51" name="Equation" r:id="rId14" imgW="43281600" imgH="12192000" progId="Equation.3">
                  <p:embed/>
                </p:oleObj>
              </mc:Choice>
              <mc:Fallback>
                <p:oleObj name="Equation" r:id="rId14" imgW="43281600" imgH="12192000" progId="Equation.3">
                  <p:embed/>
                  <p:pic>
                    <p:nvPicPr>
                      <p:cNvPr id="0" name="Picture 2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4729" y="7754399"/>
                        <a:ext cx="4312213" cy="121470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9">
            <a:extLst>
              <a:ext uri="{FF2B5EF4-FFF2-40B4-BE49-F238E27FC236}">
                <a16:creationId xmlns:a16="http://schemas.microsoft.com/office/drawing/2014/main" id="{3A70393B-5B9D-492D-95AD-C6BF1A3845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824035"/>
              </p:ext>
            </p:extLst>
          </p:nvPr>
        </p:nvGraphicFramePr>
        <p:xfrm>
          <a:off x="13093008" y="7754399"/>
          <a:ext cx="4372949" cy="12147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52" name="Equation" r:id="rId16" imgW="43891200" imgH="12192000" progId="Equation.3">
                  <p:embed/>
                </p:oleObj>
              </mc:Choice>
              <mc:Fallback>
                <p:oleObj name="Equation" r:id="rId16" imgW="43891200" imgH="12192000" progId="Equation.3">
                  <p:embed/>
                  <p:pic>
                    <p:nvPicPr>
                      <p:cNvPr id="0" name="Picture 2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93008" y="7754399"/>
                        <a:ext cx="4372949" cy="1214708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0">
            <a:extLst>
              <a:ext uri="{FF2B5EF4-FFF2-40B4-BE49-F238E27FC236}">
                <a16:creationId xmlns:a16="http://schemas.microsoft.com/office/drawing/2014/main" id="{80B8E44E-3AB7-42FB-A811-6ECDA17A90B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7354745"/>
              </p:ext>
            </p:extLst>
          </p:nvPr>
        </p:nvGraphicFramePr>
        <p:xfrm>
          <a:off x="3782241" y="9764950"/>
          <a:ext cx="5013215" cy="12356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53" name="Equation" r:id="rId18" imgW="43281600" imgH="10668000" progId="Equation.3">
                  <p:embed/>
                </p:oleObj>
              </mc:Choice>
              <mc:Fallback>
                <p:oleObj name="Equation" r:id="rId18" imgW="43281600" imgH="10668000" progId="Equation.3">
                  <p:embed/>
                  <p:pic>
                    <p:nvPicPr>
                      <p:cNvPr id="0" name="Picture 2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2241" y="9764950"/>
                        <a:ext cx="5013215" cy="1235651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1">
            <a:extLst>
              <a:ext uri="{FF2B5EF4-FFF2-40B4-BE49-F238E27FC236}">
                <a16:creationId xmlns:a16="http://schemas.microsoft.com/office/drawing/2014/main" id="{8D5E7984-78C7-45C3-A7DE-97EBCD1D60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4703236"/>
              </p:ext>
            </p:extLst>
          </p:nvPr>
        </p:nvGraphicFramePr>
        <p:xfrm>
          <a:off x="10473534" y="9966530"/>
          <a:ext cx="1798500" cy="929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54" name="Equation" r:id="rId20" imgW="19507200" imgH="10058400" progId="Equation.3">
                  <p:embed/>
                </p:oleObj>
              </mc:Choice>
              <mc:Fallback>
                <p:oleObj name="Equation" r:id="rId20" imgW="19507200" imgH="10058400" progId="Equation.3">
                  <p:embed/>
                  <p:pic>
                    <p:nvPicPr>
                      <p:cNvPr id="0" name="Picture 2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73534" y="9966530"/>
                        <a:ext cx="1798500" cy="929355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B89D617-4ADF-480F-A27B-BB4C157CE365}"/>
              </a:ext>
            </a:extLst>
          </p:cNvPr>
          <p:cNvCxnSpPr/>
          <p:nvPr/>
        </p:nvCxnSpPr>
        <p:spPr>
          <a:xfrm>
            <a:off x="8292818" y="5492529"/>
            <a:ext cx="1505295" cy="26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D3FF8CD-CF17-4B60-91B5-125708125ACE}"/>
              </a:ext>
            </a:extLst>
          </p:cNvPr>
          <p:cNvCxnSpPr/>
          <p:nvPr/>
        </p:nvCxnSpPr>
        <p:spPr>
          <a:xfrm>
            <a:off x="6559585" y="8382696"/>
            <a:ext cx="1005276" cy="26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80CE290-B697-4C9C-BCF6-F9F222A422D9}"/>
              </a:ext>
            </a:extLst>
          </p:cNvPr>
          <p:cNvCxnSpPr/>
          <p:nvPr/>
        </p:nvCxnSpPr>
        <p:spPr>
          <a:xfrm>
            <a:off x="12062601" y="8382696"/>
            <a:ext cx="1005276" cy="26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0" name="Object 29">
            <a:extLst>
              <a:ext uri="{FF2B5EF4-FFF2-40B4-BE49-F238E27FC236}">
                <a16:creationId xmlns:a16="http://schemas.microsoft.com/office/drawing/2014/main" id="{0DFD51EB-4FC4-4829-96C6-CF80BBF8CB0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01227858"/>
              </p:ext>
            </p:extLst>
          </p:nvPr>
        </p:nvGraphicFramePr>
        <p:xfrm>
          <a:off x="13696174" y="9639291"/>
          <a:ext cx="1759232" cy="15017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055" name="Equation" r:id="rId22" imgW="12496800" imgH="10668000" progId="Equation.3">
                  <p:embed/>
                </p:oleObj>
              </mc:Choice>
              <mc:Fallback>
                <p:oleObj name="Equation" r:id="rId22" imgW="12496800" imgH="10668000" progId="Equation.3">
                  <p:embed/>
                  <p:pic>
                    <p:nvPicPr>
                      <p:cNvPr id="0" name="Picture 2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96174" y="9639291"/>
                        <a:ext cx="1759232" cy="1501784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71D261-4DEB-4D43-BE85-72DF88B0D1ED}"/>
              </a:ext>
            </a:extLst>
          </p:cNvPr>
          <p:cNvCxnSpPr/>
          <p:nvPr/>
        </p:nvCxnSpPr>
        <p:spPr>
          <a:xfrm>
            <a:off x="9172434" y="10393247"/>
            <a:ext cx="1005276" cy="26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36738DD-6404-4BFB-8BB2-669B8822A1CC}"/>
              </a:ext>
            </a:extLst>
          </p:cNvPr>
          <p:cNvCxnSpPr/>
          <p:nvPr/>
        </p:nvCxnSpPr>
        <p:spPr>
          <a:xfrm>
            <a:off x="12439579" y="10390629"/>
            <a:ext cx="1005276" cy="2619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89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bject 4">
            <a:extLst>
              <a:ext uri="{FF2B5EF4-FFF2-40B4-BE49-F238E27FC236}">
                <a16:creationId xmlns:a16="http://schemas.microsoft.com/office/drawing/2014/main" id="{A0EECF65-0CED-452C-85F9-DE8255382052}"/>
              </a:ext>
            </a:extLst>
          </p:cNvPr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39" name="object 5">
            <a:extLst>
              <a:ext uri="{FF2B5EF4-FFF2-40B4-BE49-F238E27FC236}">
                <a16:creationId xmlns:a16="http://schemas.microsoft.com/office/drawing/2014/main" id="{110443EC-4B8C-4BDD-BDCE-882FD444A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01625"/>
            <a:ext cx="708025" cy="709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9940" name="object 6">
            <a:extLst>
              <a:ext uri="{FF2B5EF4-FFF2-40B4-BE49-F238E27FC236}">
                <a16:creationId xmlns:a16="http://schemas.microsoft.com/office/drawing/2014/main" id="{4DD329D6-592D-4F49-B2F6-3023CB34F9D1}"/>
              </a:ext>
            </a:extLst>
          </p:cNvPr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4 w 56514"/>
              <a:gd name="T3" fmla="*/ 2441 h 56515"/>
              <a:gd name="T4" fmla="*/ 9127 w 56514"/>
              <a:gd name="T5" fmla="*/ 9098 h 56515"/>
              <a:gd name="T6" fmla="*/ 2449 w 56514"/>
              <a:gd name="T7" fmla="*/ 18972 h 56515"/>
              <a:gd name="T8" fmla="*/ 0 w 56514"/>
              <a:gd name="T9" fmla="*/ 31065 h 56515"/>
              <a:gd name="T10" fmla="*/ 2449 w 56514"/>
              <a:gd name="T11" fmla="*/ 43169 h 56515"/>
              <a:gd name="T12" fmla="*/ 9127 w 56514"/>
              <a:gd name="T13" fmla="*/ 53062 h 56515"/>
              <a:gd name="T14" fmla="*/ 19024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1 w 56514"/>
              <a:gd name="T25" fmla="*/ 55599 h 56515"/>
              <a:gd name="T26" fmla="*/ 12286 w 56514"/>
              <a:gd name="T27" fmla="*/ 49885 h 56515"/>
              <a:gd name="T28" fmla="*/ 6583 w 56514"/>
              <a:gd name="T29" fmla="*/ 41419 h 56515"/>
              <a:gd name="T30" fmla="*/ 4492 w 56514"/>
              <a:gd name="T31" fmla="*/ 31065 h 56515"/>
              <a:gd name="T32" fmla="*/ 6583 w 56514"/>
              <a:gd name="T33" fmla="*/ 20702 h 56515"/>
              <a:gd name="T34" fmla="*/ 12286 w 56514"/>
              <a:gd name="T35" fmla="*/ 12221 h 56515"/>
              <a:gd name="T36" fmla="*/ 20751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5 w 56514"/>
              <a:gd name="T51" fmla="*/ 6491 h 56515"/>
              <a:gd name="T52" fmla="*/ 49969 w 56514"/>
              <a:gd name="T53" fmla="*/ 12221 h 56515"/>
              <a:gd name="T54" fmla="*/ 55672 w 56514"/>
              <a:gd name="T55" fmla="*/ 20702 h 56515"/>
              <a:gd name="T56" fmla="*/ 57764 w 56514"/>
              <a:gd name="T57" fmla="*/ 31065 h 56515"/>
              <a:gd name="T58" fmla="*/ 55672 w 56514"/>
              <a:gd name="T59" fmla="*/ 41419 h 56515"/>
              <a:gd name="T60" fmla="*/ 49969 w 56514"/>
              <a:gd name="T61" fmla="*/ 49885 h 56515"/>
              <a:gd name="T62" fmla="*/ 41505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41" name="object 7">
            <a:extLst>
              <a:ext uri="{FF2B5EF4-FFF2-40B4-BE49-F238E27FC236}">
                <a16:creationId xmlns:a16="http://schemas.microsoft.com/office/drawing/2014/main" id="{685F0007-DB54-4E20-B4F7-F59D680E5FBB}"/>
              </a:ext>
            </a:extLst>
          </p:cNvPr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F8853F9-A1D9-434A-8CF5-01DD650B3EC5}"/>
              </a:ext>
            </a:extLst>
          </p:cNvPr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 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sp>
        <p:nvSpPr>
          <p:cNvPr id="39944" name="Title 10">
            <a:extLst>
              <a:ext uri="{FF2B5EF4-FFF2-40B4-BE49-F238E27FC236}">
                <a16:creationId xmlns:a16="http://schemas.microsoft.com/office/drawing/2014/main" id="{FE2D85E5-2C7E-4926-8FFD-093B1F13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537" y="439701"/>
            <a:ext cx="17340263" cy="492443"/>
          </a:xfrm>
        </p:spPr>
        <p:txBody>
          <a:bodyPr/>
          <a:lstStyle/>
          <a:p>
            <a:pPr algn="r" eaLnBrk="1" hangingPunct="1"/>
            <a:r>
              <a:rPr lang="en-US" altLang="en-US" sz="3200" i="1" dirty="0">
                <a:latin typeface="Playfair Display"/>
                <a:ea typeface="ＭＳ Ｐゴシック" panose="020B0600070205080204" pitchFamily="34" charset="-128"/>
              </a:rPr>
              <a:t>Go, change the world</a:t>
            </a:r>
          </a:p>
        </p:txBody>
      </p:sp>
      <p:graphicFrame>
        <p:nvGraphicFramePr>
          <p:cNvPr id="9" name="Object 2">
            <a:extLst>
              <a:ext uri="{FF2B5EF4-FFF2-40B4-BE49-F238E27FC236}">
                <a16:creationId xmlns:a16="http://schemas.microsoft.com/office/drawing/2014/main" id="{0EDE2D4C-6CB8-4784-95BD-DB6B72FD3D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5891213"/>
              </p:ext>
            </p:extLst>
          </p:nvPr>
        </p:nvGraphicFramePr>
        <p:xfrm>
          <a:off x="7923533" y="2234154"/>
          <a:ext cx="3385112" cy="1256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2" name="Equation" r:id="rId4" imgW="30175200" imgH="10972800" progId="Equation.3">
                  <p:embed/>
                </p:oleObj>
              </mc:Choice>
              <mc:Fallback>
                <p:oleObj name="Equation" r:id="rId4" imgW="30175200" imgH="10972800" progId="Equation.3">
                  <p:embed/>
                  <p:pic>
                    <p:nvPicPr>
                      <p:cNvPr id="0" name="Picture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3533" y="2234154"/>
                        <a:ext cx="3385112" cy="1256594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">
            <a:extLst>
              <a:ext uri="{FF2B5EF4-FFF2-40B4-BE49-F238E27FC236}">
                <a16:creationId xmlns:a16="http://schemas.microsoft.com/office/drawing/2014/main" id="{D3296CDE-DD15-4DA5-B917-22BBDDD43D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66993433"/>
              </p:ext>
            </p:extLst>
          </p:nvPr>
        </p:nvGraphicFramePr>
        <p:xfrm>
          <a:off x="8565080" y="5452953"/>
          <a:ext cx="3246202" cy="55357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63" name="Equation" r:id="rId6" imgW="29260800" imgH="49987200" progId="Equation.3">
                  <p:embed/>
                </p:oleObj>
              </mc:Choice>
              <mc:Fallback>
                <p:oleObj name="Equation" r:id="rId6" imgW="29260800" imgH="49987200" progId="Equation.3">
                  <p:embed/>
                  <p:pic>
                    <p:nvPicPr>
                      <p:cNvPr id="0" name="Picture 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65080" y="5452953"/>
                        <a:ext cx="3246202" cy="553572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3">
            <a:extLst>
              <a:ext uri="{FF2B5EF4-FFF2-40B4-BE49-F238E27FC236}">
                <a16:creationId xmlns:a16="http://schemas.microsoft.com/office/drawing/2014/main" id="{BD8BD625-86D0-4BEC-8559-087EB766D9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484" y="1463675"/>
            <a:ext cx="15079133" cy="644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1507937" eaLnBrk="1" hangingPunct="1">
              <a:tabLst>
                <a:tab pos="659722" algn="l"/>
              </a:tabLst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Thus the normalized wave function of a particle in a one-dimensional box is given by,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5C9E39CE-8256-4380-B1E1-D751374E26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8737" y="4125447"/>
            <a:ext cx="15079133" cy="1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1507937" eaLnBrk="1" hangingPunct="1">
              <a:tabLst>
                <a:tab pos="659722" algn="l"/>
              </a:tabLst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This equation gives the Eigen functions of the particle in the box. The Eigen functions for n=1,2,3.. are as follows.	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31F1655-2338-4C0A-8CF5-9E8DF6E7B079}"/>
              </a:ext>
            </a:extLst>
          </p:cNvPr>
          <p:cNvSpPr/>
          <p:nvPr/>
        </p:nvSpPr>
        <p:spPr>
          <a:xfrm>
            <a:off x="11611608" y="2485473"/>
            <a:ext cx="480452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where, n=1,2,3…………… 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4589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bject 4">
            <a:extLst>
              <a:ext uri="{FF2B5EF4-FFF2-40B4-BE49-F238E27FC236}">
                <a16:creationId xmlns:a16="http://schemas.microsoft.com/office/drawing/2014/main" id="{A0EECF65-0CED-452C-85F9-DE8255382052}"/>
              </a:ext>
            </a:extLst>
          </p:cNvPr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39" name="object 5">
            <a:extLst>
              <a:ext uri="{FF2B5EF4-FFF2-40B4-BE49-F238E27FC236}">
                <a16:creationId xmlns:a16="http://schemas.microsoft.com/office/drawing/2014/main" id="{110443EC-4B8C-4BDD-BDCE-882FD444A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01625"/>
            <a:ext cx="708025" cy="709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9940" name="object 6">
            <a:extLst>
              <a:ext uri="{FF2B5EF4-FFF2-40B4-BE49-F238E27FC236}">
                <a16:creationId xmlns:a16="http://schemas.microsoft.com/office/drawing/2014/main" id="{4DD329D6-592D-4F49-B2F6-3023CB34F9D1}"/>
              </a:ext>
            </a:extLst>
          </p:cNvPr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4 w 56514"/>
              <a:gd name="T3" fmla="*/ 2441 h 56515"/>
              <a:gd name="T4" fmla="*/ 9127 w 56514"/>
              <a:gd name="T5" fmla="*/ 9098 h 56515"/>
              <a:gd name="T6" fmla="*/ 2449 w 56514"/>
              <a:gd name="T7" fmla="*/ 18972 h 56515"/>
              <a:gd name="T8" fmla="*/ 0 w 56514"/>
              <a:gd name="T9" fmla="*/ 31065 h 56515"/>
              <a:gd name="T10" fmla="*/ 2449 w 56514"/>
              <a:gd name="T11" fmla="*/ 43169 h 56515"/>
              <a:gd name="T12" fmla="*/ 9127 w 56514"/>
              <a:gd name="T13" fmla="*/ 53062 h 56515"/>
              <a:gd name="T14" fmla="*/ 19024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1 w 56514"/>
              <a:gd name="T25" fmla="*/ 55599 h 56515"/>
              <a:gd name="T26" fmla="*/ 12286 w 56514"/>
              <a:gd name="T27" fmla="*/ 49885 h 56515"/>
              <a:gd name="T28" fmla="*/ 6583 w 56514"/>
              <a:gd name="T29" fmla="*/ 41419 h 56515"/>
              <a:gd name="T30" fmla="*/ 4492 w 56514"/>
              <a:gd name="T31" fmla="*/ 31065 h 56515"/>
              <a:gd name="T32" fmla="*/ 6583 w 56514"/>
              <a:gd name="T33" fmla="*/ 20702 h 56515"/>
              <a:gd name="T34" fmla="*/ 12286 w 56514"/>
              <a:gd name="T35" fmla="*/ 12221 h 56515"/>
              <a:gd name="T36" fmla="*/ 20751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5 w 56514"/>
              <a:gd name="T51" fmla="*/ 6491 h 56515"/>
              <a:gd name="T52" fmla="*/ 49969 w 56514"/>
              <a:gd name="T53" fmla="*/ 12221 h 56515"/>
              <a:gd name="T54" fmla="*/ 55672 w 56514"/>
              <a:gd name="T55" fmla="*/ 20702 h 56515"/>
              <a:gd name="T56" fmla="*/ 57764 w 56514"/>
              <a:gd name="T57" fmla="*/ 31065 h 56515"/>
              <a:gd name="T58" fmla="*/ 55672 w 56514"/>
              <a:gd name="T59" fmla="*/ 41419 h 56515"/>
              <a:gd name="T60" fmla="*/ 49969 w 56514"/>
              <a:gd name="T61" fmla="*/ 49885 h 56515"/>
              <a:gd name="T62" fmla="*/ 41505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41" name="object 7">
            <a:extLst>
              <a:ext uri="{FF2B5EF4-FFF2-40B4-BE49-F238E27FC236}">
                <a16:creationId xmlns:a16="http://schemas.microsoft.com/office/drawing/2014/main" id="{685F0007-DB54-4E20-B4F7-F59D680E5FBB}"/>
              </a:ext>
            </a:extLst>
          </p:cNvPr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F8853F9-A1D9-434A-8CF5-01DD650B3EC5}"/>
              </a:ext>
            </a:extLst>
          </p:cNvPr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 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sp>
        <p:nvSpPr>
          <p:cNvPr id="39944" name="Title 10">
            <a:extLst>
              <a:ext uri="{FF2B5EF4-FFF2-40B4-BE49-F238E27FC236}">
                <a16:creationId xmlns:a16="http://schemas.microsoft.com/office/drawing/2014/main" id="{FE2D85E5-2C7E-4926-8FFD-093B1F13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75" y="296825"/>
            <a:ext cx="17340263" cy="492443"/>
          </a:xfrm>
        </p:spPr>
        <p:txBody>
          <a:bodyPr/>
          <a:lstStyle/>
          <a:p>
            <a:pPr algn="r" eaLnBrk="1" hangingPunct="1"/>
            <a:r>
              <a:rPr lang="en-US" altLang="en-US" sz="3200" i="1" dirty="0">
                <a:latin typeface="Playfair Display"/>
                <a:ea typeface="ＭＳ Ｐゴシック" panose="020B0600070205080204" pitchFamily="34" charset="-128"/>
              </a:rPr>
              <a:t>Go, change the world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6CF0CA76-5D2D-4795-99E7-C1ED234E61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1296957"/>
            <a:ext cx="10932372" cy="659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1507937" eaLnBrk="1" hangingPunct="1">
              <a:tabLst>
                <a:tab pos="659722" algn="l"/>
              </a:tabLst>
            </a:pPr>
            <a:r>
              <a:rPr lang="en-US" sz="32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Eigen functions and Eigen values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B3D393-EFEE-4D14-B822-AC1CFC86F9C0}"/>
              </a:ext>
            </a:extLst>
          </p:cNvPr>
          <p:cNvSpPr/>
          <p:nvPr/>
        </p:nvSpPr>
        <p:spPr>
          <a:xfrm>
            <a:off x="907987" y="2746165"/>
            <a:ext cx="128588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Ground state and the particle is normally found in this state.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For n=1, the Eigen function is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0AD5A28-9563-4266-A8E6-7B2D541F5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484" y="784712"/>
            <a:ext cx="304592" cy="4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>
              <a:latin typeface="Cambria" pitchFamily="18" charset="0"/>
            </a:endParaRPr>
          </a:p>
        </p:txBody>
      </p:sp>
      <p:graphicFrame>
        <p:nvGraphicFramePr>
          <p:cNvPr id="12" name="Object 2">
            <a:extLst>
              <a:ext uri="{FF2B5EF4-FFF2-40B4-BE49-F238E27FC236}">
                <a16:creationId xmlns:a16="http://schemas.microsoft.com/office/drawing/2014/main" id="{44B7DB30-6060-4B3A-B332-7424108A59F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9376472"/>
              </p:ext>
            </p:extLst>
          </p:nvPr>
        </p:nvGraphicFramePr>
        <p:xfrm>
          <a:off x="8014706" y="3511535"/>
          <a:ext cx="2751723" cy="11459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90" name="Equation" r:id="rId4" imgW="26822400" imgH="10972800" progId="Equation.3">
                  <p:embed/>
                </p:oleObj>
              </mc:Choice>
              <mc:Fallback>
                <p:oleObj name="Equation" r:id="rId4" imgW="26822400" imgH="10972800" progId="Equation.3">
                  <p:embed/>
                  <p:pic>
                    <p:nvPicPr>
                      <p:cNvPr id="0" name="Picture 1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14706" y="3511535"/>
                        <a:ext cx="2751723" cy="114590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32E21158-535C-465D-8F1F-01193C0E74B8}"/>
              </a:ext>
            </a:extLst>
          </p:cNvPr>
          <p:cNvSpPr/>
          <p:nvPr/>
        </p:nvSpPr>
        <p:spPr>
          <a:xfrm>
            <a:off x="1050862" y="4511667"/>
            <a:ext cx="777137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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=0 at x=0 &amp; x=a</a:t>
            </a:r>
          </a:p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3200" dirty="0">
                <a:latin typeface="Times New Roman" pitchFamily="18" charset="0"/>
                <a:cs typeface="Times New Roman" pitchFamily="18" charset="0"/>
                <a:sym typeface="Symbol"/>
              </a:rPr>
              <a:t></a:t>
            </a:r>
            <a:r>
              <a:rPr lang="en-US" sz="32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 has a maximum value for x=a/2. 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A12AD0BA-D6A8-4DF6-8D4D-35B3711B5A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484" y="784712"/>
            <a:ext cx="304592" cy="4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>
              <a:latin typeface="Cambria" pitchFamily="18" charset="0"/>
            </a:endParaRPr>
          </a:p>
        </p:txBody>
      </p:sp>
      <p:graphicFrame>
        <p:nvGraphicFramePr>
          <p:cNvPr id="15" name="Object 4">
            <a:extLst>
              <a:ext uri="{FF2B5EF4-FFF2-40B4-BE49-F238E27FC236}">
                <a16:creationId xmlns:a16="http://schemas.microsoft.com/office/drawing/2014/main" id="{CC7465E3-951B-4A4D-8883-DC6E083068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7007751"/>
              </p:ext>
            </p:extLst>
          </p:nvPr>
        </p:nvGraphicFramePr>
        <p:xfrm>
          <a:off x="9480546" y="5797551"/>
          <a:ext cx="1429376" cy="11256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91" name="Equation" r:id="rId6" imgW="12192000" imgH="9448800" progId="Equation.3">
                  <p:embed/>
                </p:oleObj>
              </mc:Choice>
              <mc:Fallback>
                <p:oleObj name="Equation" r:id="rId6" imgW="12192000" imgH="9448800" progId="Equation.3">
                  <p:embed/>
                  <p:pic>
                    <p:nvPicPr>
                      <p:cNvPr id="0" name="Picture 1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80546" y="5797551"/>
                        <a:ext cx="1429376" cy="1125699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28">
            <a:extLst>
              <a:ext uri="{FF2B5EF4-FFF2-40B4-BE49-F238E27FC236}">
                <a16:creationId xmlns:a16="http://schemas.microsoft.com/office/drawing/2014/main" id="{09ACCBA8-7383-49C8-A8F9-A0FD9E466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484" y="784712"/>
            <a:ext cx="304592" cy="4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>
              <a:latin typeface="Cambria" pitchFamily="18" charset="0"/>
            </a:endParaRPr>
          </a:p>
        </p:txBody>
      </p:sp>
      <p:graphicFrame>
        <p:nvGraphicFramePr>
          <p:cNvPr id="17" name="Object 1">
            <a:extLst>
              <a:ext uri="{FF2B5EF4-FFF2-40B4-BE49-F238E27FC236}">
                <a16:creationId xmlns:a16="http://schemas.microsoft.com/office/drawing/2014/main" id="{D5AD8717-BB12-4D82-BC5F-D3964CB4909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20949668"/>
              </p:ext>
            </p:extLst>
          </p:nvPr>
        </p:nvGraphicFramePr>
        <p:xfrm>
          <a:off x="11182985" y="10012393"/>
          <a:ext cx="1905835" cy="114350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92" name="Equation" r:id="rId8" imgW="16764000" imgH="10058400" progId="Equation.3">
                  <p:embed/>
                </p:oleObj>
              </mc:Choice>
              <mc:Fallback>
                <p:oleObj name="Equation" r:id="rId8" imgW="16764000" imgH="10058400" progId="Equation.3">
                  <p:embed/>
                  <p:pic>
                    <p:nvPicPr>
                      <p:cNvPr id="0" name="Picture 15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82985" y="10012393"/>
                        <a:ext cx="1905835" cy="1143501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7">
            <a:extLst>
              <a:ext uri="{FF2B5EF4-FFF2-40B4-BE49-F238E27FC236}">
                <a16:creationId xmlns:a16="http://schemas.microsoft.com/office/drawing/2014/main" id="{85454114-11B7-4D97-925F-0F524E9449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9840" y="7540495"/>
            <a:ext cx="6534291" cy="1629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|</a:t>
            </a:r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/>
              </a:rPr>
              <a:t></a:t>
            </a:r>
            <a:r>
              <a:rPr lang="en-US" sz="3200" baseline="-25000" dirty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/>
              </a:rPr>
              <a:t>|</a:t>
            </a:r>
            <a:r>
              <a:rPr lang="en-US" sz="3200" baseline="30000" dirty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/>
              </a:rPr>
              <a:t>2  </a:t>
            </a:r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→ the probability density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|</a:t>
            </a:r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/>
              </a:rPr>
              <a:t></a:t>
            </a:r>
            <a:r>
              <a:rPr lang="en-US" sz="3200" baseline="-25000" dirty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/>
              </a:rPr>
              <a:t>|</a:t>
            </a:r>
            <a:r>
              <a:rPr lang="en-US" sz="3200" baseline="30000" dirty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/>
              </a:rPr>
              <a:t>2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=0   at x = 0 and x = a, </a:t>
            </a:r>
          </a:p>
          <a:p>
            <a:pPr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|</a:t>
            </a:r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/>
              </a:rPr>
              <a:t></a:t>
            </a:r>
            <a:r>
              <a:rPr lang="en-US" sz="3200" baseline="-25000" dirty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/>
              </a:rPr>
              <a:t>|</a:t>
            </a:r>
            <a:r>
              <a:rPr lang="en-US" sz="3200" baseline="30000" dirty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/>
              </a:rPr>
              <a:t>2 </a:t>
            </a:r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is maximum at x = (a/2)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Rectangle 8">
            <a:extLst>
              <a:ext uri="{FF2B5EF4-FFF2-40B4-BE49-F238E27FC236}">
                <a16:creationId xmlns:a16="http://schemas.microsoft.com/office/drawing/2014/main" id="{A84BCC27-5BEE-44EE-BB08-82E442AECF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96" y="9273146"/>
            <a:ext cx="17040821" cy="1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1507937" eaLnBrk="1" hangingPunct="1">
              <a:tabLst>
                <a:tab pos="659722" algn="l"/>
              </a:tabLst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 ground state the particle cannot be found at the walls of the box and the probability of finding the particle is maximum at the central region.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C21DB1-D060-4098-B1AA-363FF435CB74}"/>
              </a:ext>
            </a:extLst>
          </p:cNvPr>
          <p:cNvSpPr/>
          <p:nvPr/>
        </p:nvSpPr>
        <p:spPr>
          <a:xfrm>
            <a:off x="1050862" y="1965432"/>
            <a:ext cx="272061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659722" algn="l"/>
              </a:tabLst>
            </a:pPr>
            <a:r>
              <a:rPr lang="en-US" sz="32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Case (1):  n=1.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B0AE320-CB96-486D-82E2-A0903D48A3D8}"/>
              </a:ext>
            </a:extLst>
          </p:cNvPr>
          <p:cNvGrpSpPr/>
          <p:nvPr/>
        </p:nvGrpSpPr>
        <p:grpSpPr>
          <a:xfrm>
            <a:off x="15624214" y="5517316"/>
            <a:ext cx="3679116" cy="2780565"/>
            <a:chOff x="7239000" y="620713"/>
            <a:chExt cx="1638300" cy="1436687"/>
          </a:xfrm>
        </p:grpSpPr>
        <p:graphicFrame>
          <p:nvGraphicFramePr>
            <p:cNvPr id="22" name="Object 27">
              <a:extLst>
                <a:ext uri="{FF2B5EF4-FFF2-40B4-BE49-F238E27FC236}">
                  <a16:creationId xmlns:a16="http://schemas.microsoft.com/office/drawing/2014/main" id="{63EC7C4D-05C2-4ECA-9D05-D88289646C0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39000" y="1154376"/>
            <a:ext cx="314325" cy="2857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93" name="Equation" r:id="rId10" imgW="7620000" imgH="6705600" progId="Equation.3">
                    <p:embed/>
                  </p:oleObj>
                </mc:Choice>
                <mc:Fallback>
                  <p:oleObj name="Equation" r:id="rId10" imgW="7620000" imgH="6705600" progId="Equation.3">
                    <p:embed/>
                    <p:pic>
                      <p:nvPicPr>
                        <p:cNvPr id="0" name="Picture 15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39000" y="1154376"/>
                          <a:ext cx="314325" cy="2857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947EB18-ABCF-41F3-93E6-07A688CC737C}"/>
                </a:ext>
              </a:extLst>
            </p:cNvPr>
            <p:cNvGrpSpPr/>
            <p:nvPr/>
          </p:nvGrpSpPr>
          <p:grpSpPr>
            <a:xfrm>
              <a:off x="7239000" y="620713"/>
              <a:ext cx="1638300" cy="1436687"/>
              <a:chOff x="7239000" y="620713"/>
              <a:chExt cx="1638300" cy="1436687"/>
            </a:xfrm>
          </p:grpSpPr>
          <p:grpSp>
            <p:nvGrpSpPr>
              <p:cNvPr id="24" name="Group 20">
                <a:extLst>
                  <a:ext uri="{FF2B5EF4-FFF2-40B4-BE49-F238E27FC236}">
                    <a16:creationId xmlns:a16="http://schemas.microsoft.com/office/drawing/2014/main" id="{3A09242B-9916-41E0-BAB9-D82689A7D4A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239000" y="620713"/>
                <a:ext cx="1638300" cy="1436687"/>
                <a:chOff x="6780" y="1440"/>
                <a:chExt cx="2580" cy="2262"/>
              </a:xfrm>
            </p:grpSpPr>
            <p:sp>
              <p:nvSpPr>
                <p:cNvPr id="26" name="Line 21">
                  <a:extLst>
                    <a:ext uri="{FF2B5EF4-FFF2-40B4-BE49-F238E27FC236}">
                      <a16:creationId xmlns:a16="http://schemas.microsoft.com/office/drawing/2014/main" id="{423E5FF2-602B-4858-82F5-B76D08C48FE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380" y="1440"/>
                  <a:ext cx="0" cy="18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150791" tIns="75396" rIns="150791" bIns="7539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32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7" name="Line 22">
                  <a:extLst>
                    <a:ext uri="{FF2B5EF4-FFF2-40B4-BE49-F238E27FC236}">
                      <a16:creationId xmlns:a16="http://schemas.microsoft.com/office/drawing/2014/main" id="{430941B0-A102-4289-9CB4-ADC58A2FEA1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820" y="1440"/>
                  <a:ext cx="0" cy="180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150791" tIns="75396" rIns="150791" bIns="7539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32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8" name="Arc 23">
                  <a:extLst>
                    <a:ext uri="{FF2B5EF4-FFF2-40B4-BE49-F238E27FC236}">
                      <a16:creationId xmlns:a16="http://schemas.microsoft.com/office/drawing/2014/main" id="{342BE43D-0942-426F-8338-3F83BDD0FE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8600000">
                  <a:off x="7587" y="2625"/>
                  <a:ext cx="1034" cy="1120"/>
                </a:xfrm>
                <a:custGeom>
                  <a:avLst/>
                  <a:gdLst>
                    <a:gd name="G0" fmla="+- 5005 0 0"/>
                    <a:gd name="G1" fmla="+- 21600 0 0"/>
                    <a:gd name="G2" fmla="+- 21600 0 0"/>
                    <a:gd name="T0" fmla="*/ 0 w 26605"/>
                    <a:gd name="T1" fmla="*/ 588 h 31287"/>
                    <a:gd name="T2" fmla="*/ 24311 w 26605"/>
                    <a:gd name="T3" fmla="*/ 31287 h 31287"/>
                    <a:gd name="T4" fmla="*/ 5005 w 26605"/>
                    <a:gd name="T5" fmla="*/ 21600 h 3128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6605" h="31287" fill="none" extrusionOk="0">
                      <a:moveTo>
                        <a:pt x="-1" y="587"/>
                      </a:moveTo>
                      <a:cubicBezTo>
                        <a:pt x="1639" y="197"/>
                        <a:pt x="3319" y="-1"/>
                        <a:pt x="5005" y="0"/>
                      </a:cubicBezTo>
                      <a:cubicBezTo>
                        <a:pt x="16934" y="0"/>
                        <a:pt x="26605" y="9670"/>
                        <a:pt x="26605" y="21600"/>
                      </a:cubicBezTo>
                      <a:cubicBezTo>
                        <a:pt x="26605" y="24963"/>
                        <a:pt x="25819" y="28280"/>
                        <a:pt x="24311" y="31287"/>
                      </a:cubicBezTo>
                    </a:path>
                    <a:path w="26605" h="31287" stroke="0" extrusionOk="0">
                      <a:moveTo>
                        <a:pt x="-1" y="587"/>
                      </a:moveTo>
                      <a:cubicBezTo>
                        <a:pt x="1639" y="197"/>
                        <a:pt x="3319" y="-1"/>
                        <a:pt x="5005" y="0"/>
                      </a:cubicBezTo>
                      <a:cubicBezTo>
                        <a:pt x="16934" y="0"/>
                        <a:pt x="26605" y="9670"/>
                        <a:pt x="26605" y="21600"/>
                      </a:cubicBezTo>
                      <a:cubicBezTo>
                        <a:pt x="26605" y="24963"/>
                        <a:pt x="25819" y="28280"/>
                        <a:pt x="24311" y="31287"/>
                      </a:cubicBezTo>
                      <a:lnTo>
                        <a:pt x="5005" y="21600"/>
                      </a:lnTo>
                      <a:close/>
                    </a:path>
                  </a:pathLst>
                </a:custGeom>
                <a:noFill/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vert="horz" wrap="square" lIns="150791" tIns="75396" rIns="150791" bIns="7539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32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29" name="Text Box 24">
                  <a:extLst>
                    <a:ext uri="{FF2B5EF4-FFF2-40B4-BE49-F238E27FC236}">
                      <a16:creationId xmlns:a16="http://schemas.microsoft.com/office/drawing/2014/main" id="{D7B97530-6771-489A-B28C-DFB58F8D624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840" y="3240"/>
                  <a:ext cx="2520" cy="36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50791" tIns="75396" rIns="150791" bIns="7539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507937" eaLnBrk="1" hangingPunct="1">
                    <a:spcAft>
                      <a:spcPts val="1649"/>
                    </a:spcAft>
                  </a:pPr>
                  <a:r>
                    <a:rPr lang="en-IN" sz="3200" dirty="0">
                      <a:latin typeface="Times New Roman" pitchFamily="18" charset="0"/>
                      <a:ea typeface="Arial" pitchFamily="34" charset="0"/>
                      <a:cs typeface="Times New Roman" pitchFamily="18" charset="0"/>
                    </a:rPr>
                    <a:t>x=0        x=a/2     x=a</a:t>
                  </a:r>
                  <a:endParaRPr lang="en-US" sz="3200" dirty="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0" name="Line 25">
                  <a:extLst>
                    <a:ext uri="{FF2B5EF4-FFF2-40B4-BE49-F238E27FC236}">
                      <a16:creationId xmlns:a16="http://schemas.microsoft.com/office/drawing/2014/main" id="{2B55CEB2-77D4-43D2-9B75-7C636209A2B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8100" y="2715"/>
                  <a:ext cx="0" cy="54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</p:spPr>
              <p:txBody>
                <a:bodyPr vert="horz" wrap="square" lIns="150791" tIns="75396" rIns="150791" bIns="75396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IN" sz="32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  <p:sp>
              <p:nvSpPr>
                <p:cNvPr id="31" name="Text Box 26">
                  <a:extLst>
                    <a:ext uri="{FF2B5EF4-FFF2-40B4-BE49-F238E27FC236}">
                      <a16:creationId xmlns:a16="http://schemas.microsoft.com/office/drawing/2014/main" id="{5DFE9973-5769-4E7E-A8CC-6FDCB6F4A31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80" y="2190"/>
                  <a:ext cx="787" cy="5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150791" tIns="75396" rIns="150791" bIns="75396" numCol="1" anchor="t" anchorCtr="0" compatLnSpc="1">
                  <a:prstTxWarp prst="textNoShape">
                    <a:avLst/>
                  </a:prstTxWarp>
                </a:bodyPr>
                <a:lstStyle/>
                <a:p>
                  <a:pPr defTabSz="1507937" eaLnBrk="1" hangingPunct="1"/>
                  <a:endParaRPr lang="en-US" sz="3200"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p:grp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AB67444D-2929-4BEE-99F8-CAA5125A16C5}"/>
                  </a:ext>
                </a:extLst>
              </p:cNvPr>
              <p:cNvCxnSpPr/>
              <p:nvPr/>
            </p:nvCxnSpPr>
            <p:spPr>
              <a:xfrm>
                <a:off x="7620000" y="1752600"/>
                <a:ext cx="914400" cy="158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aphicFrame>
        <p:nvGraphicFramePr>
          <p:cNvPr id="32" name="Object 40">
            <a:extLst>
              <a:ext uri="{FF2B5EF4-FFF2-40B4-BE49-F238E27FC236}">
                <a16:creationId xmlns:a16="http://schemas.microsoft.com/office/drawing/2014/main" id="{EB902BD0-40F3-4E73-8657-36BCB41B652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388446"/>
              </p:ext>
            </p:extLst>
          </p:nvPr>
        </p:nvGraphicFramePr>
        <p:xfrm>
          <a:off x="3040063" y="5800885"/>
          <a:ext cx="4612749" cy="13089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994" name="Equation" r:id="rId12" imgW="39319200" imgH="10972800" progId="Equation.3">
                  <p:embed/>
                </p:oleObj>
              </mc:Choice>
              <mc:Fallback>
                <p:oleObj name="Equation" r:id="rId12" imgW="39319200" imgH="10972800" progId="Equation.3">
                  <p:embed/>
                  <p:pic>
                    <p:nvPicPr>
                      <p:cNvPr id="0" name="Picture 1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0063" y="5800885"/>
                        <a:ext cx="4612749" cy="1308953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Rectangle 32">
            <a:extLst>
              <a:ext uri="{FF2B5EF4-FFF2-40B4-BE49-F238E27FC236}">
                <a16:creationId xmlns:a16="http://schemas.microsoft.com/office/drawing/2014/main" id="{E2D6287C-E8F6-4FEA-A70A-A27373615331}"/>
              </a:ext>
            </a:extLst>
          </p:cNvPr>
          <p:cNvSpPr/>
          <p:nvPr/>
        </p:nvSpPr>
        <p:spPr>
          <a:xfrm>
            <a:off x="3551192" y="10369583"/>
            <a:ext cx="746127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tabLst>
                <a:tab pos="659722" algn="l"/>
              </a:tabLst>
            </a:pPr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Energy in the ground state is given by  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2063BA4-8E85-4876-84AF-88A2BA10207E}"/>
              </a:ext>
            </a:extLst>
          </p:cNvPr>
          <p:cNvGrpSpPr/>
          <p:nvPr/>
        </p:nvGrpSpPr>
        <p:grpSpPr>
          <a:xfrm>
            <a:off x="13766826" y="1654147"/>
            <a:ext cx="3957179" cy="3123588"/>
            <a:chOff x="7162800" y="2525976"/>
            <a:chExt cx="1600200" cy="1436688"/>
          </a:xfrm>
        </p:grpSpPr>
        <p:grpSp>
          <p:nvGrpSpPr>
            <p:cNvPr id="35" name="Group 6">
              <a:extLst>
                <a:ext uri="{FF2B5EF4-FFF2-40B4-BE49-F238E27FC236}">
                  <a16:creationId xmlns:a16="http://schemas.microsoft.com/office/drawing/2014/main" id="{26E94C8E-389D-48B0-A235-E3B11900AC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62800" y="2525976"/>
              <a:ext cx="1600200" cy="1436688"/>
              <a:chOff x="2880" y="1620"/>
              <a:chExt cx="2520" cy="2262"/>
            </a:xfrm>
          </p:grpSpPr>
          <p:sp>
            <p:nvSpPr>
              <p:cNvPr id="37" name="Line 7">
                <a:extLst>
                  <a:ext uri="{FF2B5EF4-FFF2-40B4-BE49-F238E27FC236}">
                    <a16:creationId xmlns:a16="http://schemas.microsoft.com/office/drawing/2014/main" id="{BBC1E52B-DAC4-4DD1-8824-3299BD422D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1620"/>
                <a:ext cx="0" cy="18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150791" tIns="75396" rIns="150791" bIns="753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2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8" name="Line 8">
                <a:extLst>
                  <a:ext uri="{FF2B5EF4-FFF2-40B4-BE49-F238E27FC236}">
                    <a16:creationId xmlns:a16="http://schemas.microsoft.com/office/drawing/2014/main" id="{600D6938-0A64-4BA7-B208-F263913A2B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60" y="1620"/>
                <a:ext cx="0" cy="18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150791" tIns="75396" rIns="150791" bIns="753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2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39" name="Line 9">
                <a:extLst>
                  <a:ext uri="{FF2B5EF4-FFF2-40B4-BE49-F238E27FC236}">
                    <a16:creationId xmlns:a16="http://schemas.microsoft.com/office/drawing/2014/main" id="{113CE0C6-37D1-4E28-AE75-09B2D2D3DE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0" y="3420"/>
                <a:ext cx="1440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150791" tIns="75396" rIns="150791" bIns="753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2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0" name="Arc 10">
                <a:extLst>
                  <a:ext uri="{FF2B5EF4-FFF2-40B4-BE49-F238E27FC236}">
                    <a16:creationId xmlns:a16="http://schemas.microsoft.com/office/drawing/2014/main" id="{5935B0B9-55F0-40CC-BB02-666D319B18D0}"/>
                  </a:ext>
                </a:extLst>
              </p:cNvPr>
              <p:cNvSpPr>
                <a:spLocks/>
              </p:cNvSpPr>
              <p:nvPr/>
            </p:nvSpPr>
            <p:spPr bwMode="auto">
              <a:xfrm rot="18600000">
                <a:off x="3627" y="2805"/>
                <a:ext cx="1034" cy="1120"/>
              </a:xfrm>
              <a:custGeom>
                <a:avLst/>
                <a:gdLst>
                  <a:gd name="G0" fmla="+- 5005 0 0"/>
                  <a:gd name="G1" fmla="+- 21600 0 0"/>
                  <a:gd name="G2" fmla="+- 21600 0 0"/>
                  <a:gd name="T0" fmla="*/ 0 w 26605"/>
                  <a:gd name="T1" fmla="*/ 588 h 31287"/>
                  <a:gd name="T2" fmla="*/ 24311 w 26605"/>
                  <a:gd name="T3" fmla="*/ 31287 h 31287"/>
                  <a:gd name="T4" fmla="*/ 5005 w 26605"/>
                  <a:gd name="T5" fmla="*/ 21600 h 312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6605" h="31287" fill="none" extrusionOk="0">
                    <a:moveTo>
                      <a:pt x="-1" y="587"/>
                    </a:moveTo>
                    <a:cubicBezTo>
                      <a:pt x="1639" y="197"/>
                      <a:pt x="3319" y="-1"/>
                      <a:pt x="5005" y="0"/>
                    </a:cubicBezTo>
                    <a:cubicBezTo>
                      <a:pt x="16934" y="0"/>
                      <a:pt x="26605" y="9670"/>
                      <a:pt x="26605" y="21600"/>
                    </a:cubicBezTo>
                    <a:cubicBezTo>
                      <a:pt x="26605" y="24963"/>
                      <a:pt x="25819" y="28280"/>
                      <a:pt x="24311" y="31287"/>
                    </a:cubicBezTo>
                  </a:path>
                  <a:path w="26605" h="31287" stroke="0" extrusionOk="0">
                    <a:moveTo>
                      <a:pt x="-1" y="587"/>
                    </a:moveTo>
                    <a:cubicBezTo>
                      <a:pt x="1639" y="197"/>
                      <a:pt x="3319" y="-1"/>
                      <a:pt x="5005" y="0"/>
                    </a:cubicBezTo>
                    <a:cubicBezTo>
                      <a:pt x="16934" y="0"/>
                      <a:pt x="26605" y="9670"/>
                      <a:pt x="26605" y="21600"/>
                    </a:cubicBezTo>
                    <a:cubicBezTo>
                      <a:pt x="26605" y="24963"/>
                      <a:pt x="25819" y="28280"/>
                      <a:pt x="24311" y="31287"/>
                    </a:cubicBezTo>
                    <a:lnTo>
                      <a:pt x="5005" y="21600"/>
                    </a:lnTo>
                    <a:close/>
                  </a:path>
                </a:pathLst>
              </a:cu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150791" tIns="75396" rIns="150791" bIns="753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20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1" name="Text Box 11">
                <a:extLst>
                  <a:ext uri="{FF2B5EF4-FFF2-40B4-BE49-F238E27FC236}">
                    <a16:creationId xmlns:a16="http://schemas.microsoft.com/office/drawing/2014/main" id="{4B764A75-B347-4EE0-984C-0D5DB403AB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80" y="3420"/>
                <a:ext cx="252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150791" tIns="75396" rIns="150791" bIns="75396" numCol="1" anchor="t" anchorCtr="0" compatLnSpc="1">
                <a:prstTxWarp prst="textNoShape">
                  <a:avLst/>
                </a:prstTxWarp>
              </a:bodyPr>
              <a:lstStyle/>
              <a:p>
                <a:pPr defTabSz="1507937" eaLnBrk="1" hangingPunct="1">
                  <a:spcAft>
                    <a:spcPts val="1649"/>
                  </a:spcAft>
                </a:pPr>
                <a:r>
                  <a:rPr lang="en-IN" sz="3200" dirty="0">
                    <a:latin typeface="Times New Roman" pitchFamily="18" charset="0"/>
                    <a:ea typeface="Arial" pitchFamily="34" charset="0"/>
                    <a:cs typeface="Times New Roman" pitchFamily="18" charset="0"/>
                  </a:rPr>
                  <a:t>x=0        x=a/2     x=a</a:t>
                </a:r>
                <a:endParaRPr lang="en-US" sz="32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42" name="Line 12">
                <a:extLst>
                  <a:ext uri="{FF2B5EF4-FFF2-40B4-BE49-F238E27FC236}">
                    <a16:creationId xmlns:a16="http://schemas.microsoft.com/office/drawing/2014/main" id="{AE89F72E-6992-4373-85CF-B2B9A58A6E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40" y="2895"/>
                <a:ext cx="0" cy="54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prstDash val="sysDot"/>
                <a:round/>
                <a:headEnd/>
                <a:tailEnd/>
              </a:ln>
            </p:spPr>
            <p:txBody>
              <a:bodyPr vert="horz" wrap="square" lIns="150791" tIns="75396" rIns="150791" bIns="7539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 sz="320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aphicFrame>
          <p:nvGraphicFramePr>
            <p:cNvPr id="36" name="Object 41">
              <a:extLst>
                <a:ext uri="{FF2B5EF4-FFF2-40B4-BE49-F238E27FC236}">
                  <a16:creationId xmlns:a16="http://schemas.microsoft.com/office/drawing/2014/main" id="{32C1E260-A6F7-4E43-B8B8-4421558FB02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7202488" y="3132137"/>
            <a:ext cx="188912" cy="220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0995" name="Equation" r:id="rId14" imgW="4572000" imgH="5181600" progId="Equation.3">
                    <p:embed/>
                  </p:oleObj>
                </mc:Choice>
                <mc:Fallback>
                  <p:oleObj name="Equation" r:id="rId14" imgW="4572000" imgH="5181600" progId="Equation.3">
                    <p:embed/>
                    <p:pic>
                      <p:nvPicPr>
                        <p:cNvPr id="0" name="Picture 15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202488" y="3132137"/>
                          <a:ext cx="188912" cy="22066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4125964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DACF08-5507-4607-B846-961D17D00D45}"/>
              </a:ext>
            </a:extLst>
          </p:cNvPr>
          <p:cNvSpPr/>
          <p:nvPr/>
        </p:nvSpPr>
        <p:spPr>
          <a:xfrm>
            <a:off x="0" y="0"/>
            <a:ext cx="20104100" cy="1130935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dirty="0">
              <a:solidFill>
                <a:srgbClr val="681748"/>
              </a:solidFill>
            </a:endParaRPr>
          </a:p>
        </p:txBody>
      </p:sp>
      <p:sp>
        <p:nvSpPr>
          <p:cNvPr id="12292" name="object 4">
            <a:extLst>
              <a:ext uri="{FF2B5EF4-FFF2-40B4-BE49-F238E27FC236}">
                <a16:creationId xmlns:a16="http://schemas.microsoft.com/office/drawing/2014/main" id="{0CCE9087-1CBD-4D77-83DD-892B8DEF21F3}"/>
              </a:ext>
            </a:extLst>
          </p:cNvPr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3" name="object 5">
            <a:extLst>
              <a:ext uri="{FF2B5EF4-FFF2-40B4-BE49-F238E27FC236}">
                <a16:creationId xmlns:a16="http://schemas.microsoft.com/office/drawing/2014/main" id="{A41A7BE8-C9DC-4578-B6C7-728197DE0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01625"/>
            <a:ext cx="708025" cy="7096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2294" name="object 6">
            <a:extLst>
              <a:ext uri="{FF2B5EF4-FFF2-40B4-BE49-F238E27FC236}">
                <a16:creationId xmlns:a16="http://schemas.microsoft.com/office/drawing/2014/main" id="{C61308BD-D210-4C13-8C6B-88D6FADE715D}"/>
              </a:ext>
            </a:extLst>
          </p:cNvPr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4 w 56514"/>
              <a:gd name="T3" fmla="*/ 2441 h 56515"/>
              <a:gd name="T4" fmla="*/ 9127 w 56514"/>
              <a:gd name="T5" fmla="*/ 9098 h 56515"/>
              <a:gd name="T6" fmla="*/ 2449 w 56514"/>
              <a:gd name="T7" fmla="*/ 18972 h 56515"/>
              <a:gd name="T8" fmla="*/ 0 w 56514"/>
              <a:gd name="T9" fmla="*/ 31065 h 56515"/>
              <a:gd name="T10" fmla="*/ 2449 w 56514"/>
              <a:gd name="T11" fmla="*/ 43169 h 56515"/>
              <a:gd name="T12" fmla="*/ 9127 w 56514"/>
              <a:gd name="T13" fmla="*/ 53062 h 56515"/>
              <a:gd name="T14" fmla="*/ 19024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1 w 56514"/>
              <a:gd name="T25" fmla="*/ 55599 h 56515"/>
              <a:gd name="T26" fmla="*/ 12286 w 56514"/>
              <a:gd name="T27" fmla="*/ 49885 h 56515"/>
              <a:gd name="T28" fmla="*/ 6583 w 56514"/>
              <a:gd name="T29" fmla="*/ 41419 h 56515"/>
              <a:gd name="T30" fmla="*/ 4492 w 56514"/>
              <a:gd name="T31" fmla="*/ 31065 h 56515"/>
              <a:gd name="T32" fmla="*/ 6583 w 56514"/>
              <a:gd name="T33" fmla="*/ 20702 h 56515"/>
              <a:gd name="T34" fmla="*/ 12286 w 56514"/>
              <a:gd name="T35" fmla="*/ 12221 h 56515"/>
              <a:gd name="T36" fmla="*/ 20751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5 w 56514"/>
              <a:gd name="T51" fmla="*/ 6491 h 56515"/>
              <a:gd name="T52" fmla="*/ 49969 w 56514"/>
              <a:gd name="T53" fmla="*/ 12221 h 56515"/>
              <a:gd name="T54" fmla="*/ 55672 w 56514"/>
              <a:gd name="T55" fmla="*/ 20702 h 56515"/>
              <a:gd name="T56" fmla="*/ 57764 w 56514"/>
              <a:gd name="T57" fmla="*/ 31065 h 56515"/>
              <a:gd name="T58" fmla="*/ 55672 w 56514"/>
              <a:gd name="T59" fmla="*/ 41419 h 56515"/>
              <a:gd name="T60" fmla="*/ 49969 w 56514"/>
              <a:gd name="T61" fmla="*/ 49885 h 56515"/>
              <a:gd name="T62" fmla="*/ 41505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2295" name="object 7">
            <a:extLst>
              <a:ext uri="{FF2B5EF4-FFF2-40B4-BE49-F238E27FC236}">
                <a16:creationId xmlns:a16="http://schemas.microsoft.com/office/drawing/2014/main" id="{F63BB87D-7AF4-45A5-8E4B-B1EE9F7C5B27}"/>
              </a:ext>
            </a:extLst>
          </p:cNvPr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F8853F9-A1D9-434A-8CF5-01DD650B3EC5}"/>
              </a:ext>
            </a:extLst>
          </p:cNvPr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 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sp>
        <p:nvSpPr>
          <p:cNvPr id="12297" name="object 9">
            <a:extLst>
              <a:ext uri="{FF2B5EF4-FFF2-40B4-BE49-F238E27FC236}">
                <a16:creationId xmlns:a16="http://schemas.microsoft.com/office/drawing/2014/main" id="{3A38C547-86B8-465A-9C7C-0F6AD6E64C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1296035"/>
            <a:ext cx="11637962" cy="935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12065" rIns="0" bIns="0">
            <a:spAutoFit/>
          </a:bodyPr>
          <a:lstStyle>
            <a:lvl1pPr marL="12700">
              <a:spcBef>
                <a:spcPct val="20000"/>
              </a:spcBef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tabLst>
                <a:tab pos="6483350" algn="l"/>
              </a:tabLs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ts val="100"/>
              </a:spcBef>
            </a:pPr>
            <a:r>
              <a:rPr lang="en-US" altLang="en-US" sz="6000" dirty="0">
                <a:solidFill>
                  <a:srgbClr val="005893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en-US" sz="6000" dirty="0" smtClean="0">
                <a:solidFill>
                  <a:srgbClr val="005893"/>
                </a:solidFill>
                <a:latin typeface="Times New Roman" pitchFamily="18" charset="0"/>
                <a:cs typeface="Times New Roman" pitchFamily="18" charset="0"/>
              </a:rPr>
              <a:t>Paradoxes ???</a:t>
            </a:r>
            <a:endParaRPr lang="en-US" altLang="en-US" sz="6000" dirty="0">
              <a:solidFill>
                <a:srgbClr val="005893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298" name="Title 10">
            <a:extLst>
              <a:ext uri="{FF2B5EF4-FFF2-40B4-BE49-F238E27FC236}">
                <a16:creationId xmlns:a16="http://schemas.microsoft.com/office/drawing/2014/main" id="{AE0A43D4-219E-4166-B641-CBA93E724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250" y="407988"/>
            <a:ext cx="3679825" cy="461962"/>
          </a:xfrm>
        </p:spPr>
        <p:txBody>
          <a:bodyPr/>
          <a:lstStyle/>
          <a:p>
            <a:pPr algn="r" eaLnBrk="1" hangingPunct="1"/>
            <a:r>
              <a:rPr lang="en-US" altLang="en-US">
                <a:ea typeface="Playfair Display"/>
              </a:rPr>
              <a:t>Go, change the world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A3823A-0527-4FC4-9EF2-04D043DCC6E0}"/>
              </a:ext>
            </a:extLst>
          </p:cNvPr>
          <p:cNvSpPr txBox="1"/>
          <p:nvPr/>
        </p:nvSpPr>
        <p:spPr>
          <a:xfrm>
            <a:off x="1136650" y="2225735"/>
            <a:ext cx="18322925" cy="8710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According to one definition, a paradox is a statement that seems self-contradictory or absurd but may be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true; According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to another, a paradox is a true self-contradiction and therefore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false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paradox can be useful in developing a physical theory; it can show that something is wrong even when everything appears to be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right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A paradox can be useful in developing a physical theory; it can show that something is wrong even when everything appears to be 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right</a:t>
            </a:r>
          </a:p>
          <a:p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Paradoxes in Quantum Mechanics</a:t>
            </a:r>
          </a:p>
          <a:p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Light: Is it a wave or Particle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Schrodinger’s Cat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Measurement Problem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Many world Interpretation</a:t>
            </a:r>
          </a:p>
          <a:p>
            <a:pPr marL="914400" lvl="1" indent="-457200">
              <a:buFont typeface="Arial" pitchFamily="34" charset="0"/>
              <a:buChar char="•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914400" lvl="1" indent="-457200">
              <a:buFont typeface="Arial" pitchFamily="34" charset="0"/>
              <a:buChar char="•"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Velocity of light &amp; Time travel</a:t>
            </a:r>
            <a:endParaRPr lang="en-IN" sz="28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9236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bject 4">
            <a:extLst>
              <a:ext uri="{FF2B5EF4-FFF2-40B4-BE49-F238E27FC236}">
                <a16:creationId xmlns:a16="http://schemas.microsoft.com/office/drawing/2014/main" id="{A0EECF65-0CED-452C-85F9-DE8255382052}"/>
              </a:ext>
            </a:extLst>
          </p:cNvPr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39" name="object 5">
            <a:extLst>
              <a:ext uri="{FF2B5EF4-FFF2-40B4-BE49-F238E27FC236}">
                <a16:creationId xmlns:a16="http://schemas.microsoft.com/office/drawing/2014/main" id="{110443EC-4B8C-4BDD-BDCE-882FD444A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01625"/>
            <a:ext cx="708025" cy="709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9940" name="object 6">
            <a:extLst>
              <a:ext uri="{FF2B5EF4-FFF2-40B4-BE49-F238E27FC236}">
                <a16:creationId xmlns:a16="http://schemas.microsoft.com/office/drawing/2014/main" id="{4DD329D6-592D-4F49-B2F6-3023CB34F9D1}"/>
              </a:ext>
            </a:extLst>
          </p:cNvPr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4 w 56514"/>
              <a:gd name="T3" fmla="*/ 2441 h 56515"/>
              <a:gd name="T4" fmla="*/ 9127 w 56514"/>
              <a:gd name="T5" fmla="*/ 9098 h 56515"/>
              <a:gd name="T6" fmla="*/ 2449 w 56514"/>
              <a:gd name="T7" fmla="*/ 18972 h 56515"/>
              <a:gd name="T8" fmla="*/ 0 w 56514"/>
              <a:gd name="T9" fmla="*/ 31065 h 56515"/>
              <a:gd name="T10" fmla="*/ 2449 w 56514"/>
              <a:gd name="T11" fmla="*/ 43169 h 56515"/>
              <a:gd name="T12" fmla="*/ 9127 w 56514"/>
              <a:gd name="T13" fmla="*/ 53062 h 56515"/>
              <a:gd name="T14" fmla="*/ 19024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1 w 56514"/>
              <a:gd name="T25" fmla="*/ 55599 h 56515"/>
              <a:gd name="T26" fmla="*/ 12286 w 56514"/>
              <a:gd name="T27" fmla="*/ 49885 h 56515"/>
              <a:gd name="T28" fmla="*/ 6583 w 56514"/>
              <a:gd name="T29" fmla="*/ 41419 h 56515"/>
              <a:gd name="T30" fmla="*/ 4492 w 56514"/>
              <a:gd name="T31" fmla="*/ 31065 h 56515"/>
              <a:gd name="T32" fmla="*/ 6583 w 56514"/>
              <a:gd name="T33" fmla="*/ 20702 h 56515"/>
              <a:gd name="T34" fmla="*/ 12286 w 56514"/>
              <a:gd name="T35" fmla="*/ 12221 h 56515"/>
              <a:gd name="T36" fmla="*/ 20751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5 w 56514"/>
              <a:gd name="T51" fmla="*/ 6491 h 56515"/>
              <a:gd name="T52" fmla="*/ 49969 w 56514"/>
              <a:gd name="T53" fmla="*/ 12221 h 56515"/>
              <a:gd name="T54" fmla="*/ 55672 w 56514"/>
              <a:gd name="T55" fmla="*/ 20702 h 56515"/>
              <a:gd name="T56" fmla="*/ 57764 w 56514"/>
              <a:gd name="T57" fmla="*/ 31065 h 56515"/>
              <a:gd name="T58" fmla="*/ 55672 w 56514"/>
              <a:gd name="T59" fmla="*/ 41419 h 56515"/>
              <a:gd name="T60" fmla="*/ 49969 w 56514"/>
              <a:gd name="T61" fmla="*/ 49885 h 56515"/>
              <a:gd name="T62" fmla="*/ 41505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41" name="object 7">
            <a:extLst>
              <a:ext uri="{FF2B5EF4-FFF2-40B4-BE49-F238E27FC236}">
                <a16:creationId xmlns:a16="http://schemas.microsoft.com/office/drawing/2014/main" id="{685F0007-DB54-4E20-B4F7-F59D680E5FBB}"/>
              </a:ext>
            </a:extLst>
          </p:cNvPr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F8853F9-A1D9-434A-8CF5-01DD650B3EC5}"/>
              </a:ext>
            </a:extLst>
          </p:cNvPr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 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sp>
        <p:nvSpPr>
          <p:cNvPr id="39944" name="Title 10">
            <a:extLst>
              <a:ext uri="{FF2B5EF4-FFF2-40B4-BE49-F238E27FC236}">
                <a16:creationId xmlns:a16="http://schemas.microsoft.com/office/drawing/2014/main" id="{FE2D85E5-2C7E-4926-8FFD-093B1F13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27289" y="368263"/>
            <a:ext cx="17340263" cy="492443"/>
          </a:xfrm>
        </p:spPr>
        <p:txBody>
          <a:bodyPr/>
          <a:lstStyle/>
          <a:p>
            <a:pPr algn="r" eaLnBrk="1" hangingPunct="1"/>
            <a:r>
              <a:rPr lang="en-US" altLang="en-US" sz="3200" i="1" dirty="0">
                <a:latin typeface="Playfair Display"/>
                <a:ea typeface="ＭＳ Ｐゴシック" panose="020B0600070205080204" pitchFamily="34" charset="-128"/>
              </a:rPr>
              <a:t>Go, change the world</a:t>
            </a:r>
          </a:p>
        </p:txBody>
      </p:sp>
      <p:sp>
        <p:nvSpPr>
          <p:cNvPr id="9" name="Rectangle 85">
            <a:extLst>
              <a:ext uri="{FF2B5EF4-FFF2-40B4-BE49-F238E27FC236}">
                <a16:creationId xmlns:a16="http://schemas.microsoft.com/office/drawing/2014/main" id="{B098F2CF-800B-497F-A597-A111CEE8FB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796" y="1296957"/>
            <a:ext cx="7024315" cy="8095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209366" rIns="150791" bIns="104683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1507937" eaLnBrk="1" hangingPunct="1">
              <a:tabLst>
                <a:tab pos="659722" algn="l"/>
              </a:tabLst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Case 2:  n =2 </a:t>
            </a:r>
            <a:r>
              <a:rPr lang="en-US" sz="3200" b="1" dirty="0">
                <a:solidFill>
                  <a:srgbClr val="696C88"/>
                </a:solidFill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→ </a:t>
            </a: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first excited state. </a:t>
            </a:r>
            <a:endParaRPr kumimoji="0" lang="en-US" sz="3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87">
            <a:extLst>
              <a:ext uri="{FF2B5EF4-FFF2-40B4-BE49-F238E27FC236}">
                <a16:creationId xmlns:a16="http://schemas.microsoft.com/office/drawing/2014/main" id="{975D2D5D-B944-4BB4-A5C0-FD237CBED2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484" y="1387475"/>
            <a:ext cx="304592" cy="429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aphicFrame>
        <p:nvGraphicFramePr>
          <p:cNvPr id="11" name="Object 86">
            <a:extLst>
              <a:ext uri="{FF2B5EF4-FFF2-40B4-BE49-F238E27FC236}">
                <a16:creationId xmlns:a16="http://schemas.microsoft.com/office/drawing/2014/main" id="{80898994-3C1F-4B1B-A9D9-C79A0CC7CB5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8615417"/>
              </p:ext>
            </p:extLst>
          </p:nvPr>
        </p:nvGraphicFramePr>
        <p:xfrm>
          <a:off x="5449436" y="3011469"/>
          <a:ext cx="3316730" cy="125659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883" name="Equation" r:id="rId4" imgW="29260800" imgH="10972800" progId="Equation.3">
                  <p:embed/>
                </p:oleObj>
              </mc:Choice>
              <mc:Fallback>
                <p:oleObj name="Equation" r:id="rId4" imgW="29260800" imgH="109728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9436" y="3011469"/>
                        <a:ext cx="3316730" cy="1256594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33">
            <a:extLst>
              <a:ext uri="{FF2B5EF4-FFF2-40B4-BE49-F238E27FC236}">
                <a16:creationId xmlns:a16="http://schemas.microsoft.com/office/drawing/2014/main" id="{691C19B5-76B3-4C3F-B699-25A73D7EAE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8143" y="9012261"/>
            <a:ext cx="14576496" cy="1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1507937" eaLnBrk="1" hangingPunct="1">
              <a:tabLst>
                <a:tab pos="659722" algn="l"/>
              </a:tabLst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In the first excited state the particle cannot be observed either at the walls or at the center  </a:t>
            </a:r>
            <a:endParaRPr kumimoji="0" lang="en-US" sz="3200" b="0" i="0" u="none" strike="noStrike" cap="none" normalizeH="0" baseline="-2500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19016F-2F85-4AD6-AA05-B8CD4B2CCC13}"/>
              </a:ext>
            </a:extLst>
          </p:cNvPr>
          <p:cNvSpPr/>
          <p:nvPr/>
        </p:nvSpPr>
        <p:spPr>
          <a:xfrm>
            <a:off x="2889462" y="2140942"/>
            <a:ext cx="749115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Eigen function for this state is given by 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1CB152-8391-41AC-92CC-9346FCC09CF1}"/>
              </a:ext>
            </a:extLst>
          </p:cNvPr>
          <p:cNvSpPr/>
          <p:nvPr/>
        </p:nvSpPr>
        <p:spPr>
          <a:xfrm>
            <a:off x="7337406" y="10070560"/>
            <a:ext cx="38945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energy is </a:t>
            </a:r>
            <a:r>
              <a:rPr lang="en-US" sz="3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</a:t>
            </a:r>
            <a:r>
              <a:rPr lang="en-US" sz="3200" baseline="-25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 </a:t>
            </a:r>
            <a:r>
              <a:rPr lang="en-US" sz="32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 4E</a:t>
            </a:r>
            <a:r>
              <a:rPr lang="en-US" sz="3200" baseline="-25000" dirty="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Down Arrow 43">
            <a:extLst>
              <a:ext uri="{FF2B5EF4-FFF2-40B4-BE49-F238E27FC236}">
                <a16:creationId xmlns:a16="http://schemas.microsoft.com/office/drawing/2014/main" id="{00F6084D-CEDC-459C-9AE1-6246385DEF34}"/>
              </a:ext>
            </a:extLst>
          </p:cNvPr>
          <p:cNvSpPr/>
          <p:nvPr/>
        </p:nvSpPr>
        <p:spPr>
          <a:xfrm>
            <a:off x="7766034" y="8155005"/>
            <a:ext cx="376978" cy="879616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320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11">
            <a:extLst>
              <a:ext uri="{FF2B5EF4-FFF2-40B4-BE49-F238E27FC236}">
                <a16:creationId xmlns:a16="http://schemas.microsoft.com/office/drawing/2014/main" id="{5A05F166-8D2E-4740-9F5C-0EFF66A021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265572" y="4583105"/>
            <a:ext cx="7101513" cy="38637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8090995B-44EE-4A8C-B059-E29646D9B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 r="6447"/>
          <a:stretch>
            <a:fillRect/>
          </a:stretch>
        </p:blipFill>
        <p:spPr bwMode="auto">
          <a:xfrm>
            <a:off x="14876598" y="5154609"/>
            <a:ext cx="4248078" cy="3513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13">
            <a:extLst>
              <a:ext uri="{FF2B5EF4-FFF2-40B4-BE49-F238E27FC236}">
                <a16:creationId xmlns:a16="http://schemas.microsoft.com/office/drawing/2014/main" id="{E62AE500-DB6E-4ADD-9C45-C80A9E692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4997703" y="1539985"/>
            <a:ext cx="3769783" cy="33288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955701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bject 4">
            <a:extLst>
              <a:ext uri="{FF2B5EF4-FFF2-40B4-BE49-F238E27FC236}">
                <a16:creationId xmlns:a16="http://schemas.microsoft.com/office/drawing/2014/main" id="{A0EECF65-0CED-452C-85F9-DE8255382052}"/>
              </a:ext>
            </a:extLst>
          </p:cNvPr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39" name="object 5">
            <a:extLst>
              <a:ext uri="{FF2B5EF4-FFF2-40B4-BE49-F238E27FC236}">
                <a16:creationId xmlns:a16="http://schemas.microsoft.com/office/drawing/2014/main" id="{110443EC-4B8C-4BDD-BDCE-882FD444A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01625"/>
            <a:ext cx="708025" cy="709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9940" name="object 6">
            <a:extLst>
              <a:ext uri="{FF2B5EF4-FFF2-40B4-BE49-F238E27FC236}">
                <a16:creationId xmlns:a16="http://schemas.microsoft.com/office/drawing/2014/main" id="{4DD329D6-592D-4F49-B2F6-3023CB34F9D1}"/>
              </a:ext>
            </a:extLst>
          </p:cNvPr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4 w 56514"/>
              <a:gd name="T3" fmla="*/ 2441 h 56515"/>
              <a:gd name="T4" fmla="*/ 9127 w 56514"/>
              <a:gd name="T5" fmla="*/ 9098 h 56515"/>
              <a:gd name="T6" fmla="*/ 2449 w 56514"/>
              <a:gd name="T7" fmla="*/ 18972 h 56515"/>
              <a:gd name="T8" fmla="*/ 0 w 56514"/>
              <a:gd name="T9" fmla="*/ 31065 h 56515"/>
              <a:gd name="T10" fmla="*/ 2449 w 56514"/>
              <a:gd name="T11" fmla="*/ 43169 h 56515"/>
              <a:gd name="T12" fmla="*/ 9127 w 56514"/>
              <a:gd name="T13" fmla="*/ 53062 h 56515"/>
              <a:gd name="T14" fmla="*/ 19024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1 w 56514"/>
              <a:gd name="T25" fmla="*/ 55599 h 56515"/>
              <a:gd name="T26" fmla="*/ 12286 w 56514"/>
              <a:gd name="T27" fmla="*/ 49885 h 56515"/>
              <a:gd name="T28" fmla="*/ 6583 w 56514"/>
              <a:gd name="T29" fmla="*/ 41419 h 56515"/>
              <a:gd name="T30" fmla="*/ 4492 w 56514"/>
              <a:gd name="T31" fmla="*/ 31065 h 56515"/>
              <a:gd name="T32" fmla="*/ 6583 w 56514"/>
              <a:gd name="T33" fmla="*/ 20702 h 56515"/>
              <a:gd name="T34" fmla="*/ 12286 w 56514"/>
              <a:gd name="T35" fmla="*/ 12221 h 56515"/>
              <a:gd name="T36" fmla="*/ 20751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5 w 56514"/>
              <a:gd name="T51" fmla="*/ 6491 h 56515"/>
              <a:gd name="T52" fmla="*/ 49969 w 56514"/>
              <a:gd name="T53" fmla="*/ 12221 h 56515"/>
              <a:gd name="T54" fmla="*/ 55672 w 56514"/>
              <a:gd name="T55" fmla="*/ 20702 h 56515"/>
              <a:gd name="T56" fmla="*/ 57764 w 56514"/>
              <a:gd name="T57" fmla="*/ 31065 h 56515"/>
              <a:gd name="T58" fmla="*/ 55672 w 56514"/>
              <a:gd name="T59" fmla="*/ 41419 h 56515"/>
              <a:gd name="T60" fmla="*/ 49969 w 56514"/>
              <a:gd name="T61" fmla="*/ 49885 h 56515"/>
              <a:gd name="T62" fmla="*/ 41505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41" name="object 7">
            <a:extLst>
              <a:ext uri="{FF2B5EF4-FFF2-40B4-BE49-F238E27FC236}">
                <a16:creationId xmlns:a16="http://schemas.microsoft.com/office/drawing/2014/main" id="{685F0007-DB54-4E20-B4F7-F59D680E5FBB}"/>
              </a:ext>
            </a:extLst>
          </p:cNvPr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F8853F9-A1D9-434A-8CF5-01DD650B3EC5}"/>
              </a:ext>
            </a:extLst>
          </p:cNvPr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 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sp>
        <p:nvSpPr>
          <p:cNvPr id="39944" name="Title 10">
            <a:extLst>
              <a:ext uri="{FF2B5EF4-FFF2-40B4-BE49-F238E27FC236}">
                <a16:creationId xmlns:a16="http://schemas.microsoft.com/office/drawing/2014/main" id="{FE2D85E5-2C7E-4926-8FFD-093B1F13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75" y="296825"/>
            <a:ext cx="17340263" cy="492443"/>
          </a:xfrm>
        </p:spPr>
        <p:txBody>
          <a:bodyPr/>
          <a:lstStyle/>
          <a:p>
            <a:pPr algn="r" eaLnBrk="1" hangingPunct="1"/>
            <a:r>
              <a:rPr lang="en-US" altLang="en-US" sz="3200" i="1" dirty="0">
                <a:latin typeface="Playfair Display"/>
                <a:ea typeface="ＭＳ Ｐゴシック" panose="020B0600070205080204" pitchFamily="34" charset="-128"/>
              </a:rPr>
              <a:t>Go, change the world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354EE85D-8DBE-4A43-86F4-90C53E412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9490" y="1305802"/>
            <a:ext cx="6963401" cy="659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tabLst>
                <a:tab pos="659722" algn="l"/>
              </a:tabLst>
            </a:pPr>
            <a:r>
              <a:rPr lang="en-US" sz="3200" b="1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Case 3: n =3 </a:t>
            </a:r>
            <a:r>
              <a:rPr lang="en-US" sz="3200" b="1" dirty="0">
                <a:latin typeface="Times New Roman" pitchFamily="18" charset="0"/>
                <a:cs typeface="Times New Roman" pitchFamily="18" charset="0"/>
              </a:rPr>
              <a:t>the second excited state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6293F0-6B62-4E9D-B30E-9C84CC27B238}"/>
              </a:ext>
            </a:extLst>
          </p:cNvPr>
          <p:cNvSpPr/>
          <p:nvPr/>
        </p:nvSpPr>
        <p:spPr>
          <a:xfrm>
            <a:off x="2512484" y="2040500"/>
            <a:ext cx="12817263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The eigen function for this state is given by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610AC63B-E519-4B77-8210-C3F3D9702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2484" y="1250780"/>
            <a:ext cx="304592" cy="644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 sz="320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Object 2">
            <a:extLst>
              <a:ext uri="{FF2B5EF4-FFF2-40B4-BE49-F238E27FC236}">
                <a16:creationId xmlns:a16="http://schemas.microsoft.com/office/drawing/2014/main" id="{AA91A3C9-8F73-4965-AE3F-9ADDF9D1C33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6988188"/>
              </p:ext>
            </p:extLst>
          </p:nvPr>
        </p:nvGraphicFramePr>
        <p:xfrm>
          <a:off x="7774473" y="2904410"/>
          <a:ext cx="3018711" cy="1146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7" name="Equation" r:id="rId4" imgW="29565600" imgH="10972800" progId="Equation.3">
                  <p:embed/>
                </p:oleObj>
              </mc:Choice>
              <mc:Fallback>
                <p:oleObj name="Equation" r:id="rId4" imgW="29565600" imgH="10972800" progId="Equation.3">
                  <p:embed/>
                  <p:pic>
                    <p:nvPicPr>
                      <p:cNvPr id="0" name="Picture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4473" y="2904410"/>
                        <a:ext cx="3018711" cy="1146642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7">
            <a:extLst>
              <a:ext uri="{FF2B5EF4-FFF2-40B4-BE49-F238E27FC236}">
                <a16:creationId xmlns:a16="http://schemas.microsoft.com/office/drawing/2014/main" id="{742B3C86-1BD9-4F0D-BE10-C18F17A8F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49" y="8336917"/>
            <a:ext cx="18780125" cy="1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|</a:t>
            </a:r>
            <a:r>
              <a: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/>
              </a:rPr>
              <a:t></a:t>
            </a:r>
            <a:r>
              <a:rPr kumimoji="0" lang="en-US" sz="3200" b="0" i="0" u="none" strike="noStrike" cap="none" normalizeH="0" baseline="-25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|</a:t>
            </a:r>
            <a:r>
              <a:rPr kumimoji="0" lang="en-US" sz="3200" b="0" i="0" u="none" strike="noStrike" cap="none" normalizeH="0" baseline="3000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 </a:t>
            </a: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 0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for the </a:t>
            </a:r>
            <a:r>
              <a:rPr kumimoji="0" lang="en-US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values  </a:t>
            </a:r>
            <a:r>
              <a:rPr kumimoji="0" lang="en-US" sz="3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 = 0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</a:t>
            </a:r>
            <a:r>
              <a:rPr kumimoji="0" 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a/3, 2a/3, a and </a:t>
            </a:r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|</a:t>
            </a:r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/>
              </a:rPr>
              <a:t></a:t>
            </a:r>
            <a:r>
              <a:rPr lang="en-US" sz="3200" baseline="-25000" dirty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|</a:t>
            </a:r>
            <a:r>
              <a:rPr lang="en-US" sz="3200" baseline="300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</a:t>
            </a:r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reaches maximum 2/a </a:t>
            </a:r>
            <a:r>
              <a:rPr lang="en-US" sz="320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at </a:t>
            </a:r>
            <a:r>
              <a:rPr lang="en-US" sz="3200" smtClean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x = a/6</a:t>
            </a:r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, a/2, 5a/6 at which the particle is most likely to be found.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6973796C-3499-4253-B7BC-6ED70602F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0841" y="9796314"/>
            <a:ext cx="10178415" cy="644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1507937" eaLnBrk="1" hangingPunct="1">
              <a:tabLst>
                <a:tab pos="659722" algn="l"/>
              </a:tabLst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energy corresponding to second excited state →</a:t>
            </a:r>
            <a:r>
              <a:rPr kumimoji="0" lang="en-US" sz="3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E</a:t>
            </a: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3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=9E</a:t>
            </a:r>
            <a:r>
              <a:rPr kumimoji="0" lang="en-US" sz="32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1</a:t>
            </a:r>
            <a:endParaRPr lang="en-US" sz="32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437C0C77-B280-482E-840D-43E34549F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 t="4000"/>
          <a:stretch>
            <a:fillRect/>
          </a:stretch>
        </p:blipFill>
        <p:spPr bwMode="auto">
          <a:xfrm>
            <a:off x="3015121" y="4428029"/>
            <a:ext cx="8130905" cy="30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7" name="Picture 4">
            <a:extLst>
              <a:ext uri="{FF2B5EF4-FFF2-40B4-BE49-F238E27FC236}">
                <a16:creationId xmlns:a16="http://schemas.microsoft.com/office/drawing/2014/main" id="{2E99F425-9152-4D8D-8CC4-0BFEECC5CB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313921" y="1789182"/>
            <a:ext cx="5010670" cy="2968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5">
            <a:extLst>
              <a:ext uri="{FF2B5EF4-FFF2-40B4-BE49-F238E27FC236}">
                <a16:creationId xmlns:a16="http://schemas.microsoft.com/office/drawing/2014/main" id="{2B4D9F7F-3334-46F3-9D3B-4895C166B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12565239" y="5056327"/>
            <a:ext cx="4837889" cy="2890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9" name="Picture 3">
            <a:extLst>
              <a:ext uri="{FF2B5EF4-FFF2-40B4-BE49-F238E27FC236}">
                <a16:creationId xmlns:a16="http://schemas.microsoft.com/office/drawing/2014/main" id="{BD75C229-418D-4A39-A8C7-BA380134A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 t="4000"/>
          <a:stretch>
            <a:fillRect/>
          </a:stretch>
        </p:blipFill>
        <p:spPr bwMode="auto">
          <a:xfrm>
            <a:off x="3015121" y="4362467"/>
            <a:ext cx="8130905" cy="3015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BCA71725-01B6-4967-B577-44B763C1C8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313921" y="1723620"/>
            <a:ext cx="5010670" cy="2968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215691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bject 4">
            <a:extLst>
              <a:ext uri="{FF2B5EF4-FFF2-40B4-BE49-F238E27FC236}">
                <a16:creationId xmlns:a16="http://schemas.microsoft.com/office/drawing/2014/main" id="{A0EECF65-0CED-452C-85F9-DE8255382052}"/>
              </a:ext>
            </a:extLst>
          </p:cNvPr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39" name="object 5">
            <a:extLst>
              <a:ext uri="{FF2B5EF4-FFF2-40B4-BE49-F238E27FC236}">
                <a16:creationId xmlns:a16="http://schemas.microsoft.com/office/drawing/2014/main" id="{110443EC-4B8C-4BDD-BDCE-882FD444A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01625"/>
            <a:ext cx="708025" cy="709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9940" name="object 6">
            <a:extLst>
              <a:ext uri="{FF2B5EF4-FFF2-40B4-BE49-F238E27FC236}">
                <a16:creationId xmlns:a16="http://schemas.microsoft.com/office/drawing/2014/main" id="{4DD329D6-592D-4F49-B2F6-3023CB34F9D1}"/>
              </a:ext>
            </a:extLst>
          </p:cNvPr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4 w 56514"/>
              <a:gd name="T3" fmla="*/ 2441 h 56515"/>
              <a:gd name="T4" fmla="*/ 9127 w 56514"/>
              <a:gd name="T5" fmla="*/ 9098 h 56515"/>
              <a:gd name="T6" fmla="*/ 2449 w 56514"/>
              <a:gd name="T7" fmla="*/ 18972 h 56515"/>
              <a:gd name="T8" fmla="*/ 0 w 56514"/>
              <a:gd name="T9" fmla="*/ 31065 h 56515"/>
              <a:gd name="T10" fmla="*/ 2449 w 56514"/>
              <a:gd name="T11" fmla="*/ 43169 h 56515"/>
              <a:gd name="T12" fmla="*/ 9127 w 56514"/>
              <a:gd name="T13" fmla="*/ 53062 h 56515"/>
              <a:gd name="T14" fmla="*/ 19024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1 w 56514"/>
              <a:gd name="T25" fmla="*/ 55599 h 56515"/>
              <a:gd name="T26" fmla="*/ 12286 w 56514"/>
              <a:gd name="T27" fmla="*/ 49885 h 56515"/>
              <a:gd name="T28" fmla="*/ 6583 w 56514"/>
              <a:gd name="T29" fmla="*/ 41419 h 56515"/>
              <a:gd name="T30" fmla="*/ 4492 w 56514"/>
              <a:gd name="T31" fmla="*/ 31065 h 56515"/>
              <a:gd name="T32" fmla="*/ 6583 w 56514"/>
              <a:gd name="T33" fmla="*/ 20702 h 56515"/>
              <a:gd name="T34" fmla="*/ 12286 w 56514"/>
              <a:gd name="T35" fmla="*/ 12221 h 56515"/>
              <a:gd name="T36" fmla="*/ 20751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5 w 56514"/>
              <a:gd name="T51" fmla="*/ 6491 h 56515"/>
              <a:gd name="T52" fmla="*/ 49969 w 56514"/>
              <a:gd name="T53" fmla="*/ 12221 h 56515"/>
              <a:gd name="T54" fmla="*/ 55672 w 56514"/>
              <a:gd name="T55" fmla="*/ 20702 h 56515"/>
              <a:gd name="T56" fmla="*/ 57764 w 56514"/>
              <a:gd name="T57" fmla="*/ 31065 h 56515"/>
              <a:gd name="T58" fmla="*/ 55672 w 56514"/>
              <a:gd name="T59" fmla="*/ 41419 h 56515"/>
              <a:gd name="T60" fmla="*/ 49969 w 56514"/>
              <a:gd name="T61" fmla="*/ 49885 h 56515"/>
              <a:gd name="T62" fmla="*/ 41505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41" name="object 7">
            <a:extLst>
              <a:ext uri="{FF2B5EF4-FFF2-40B4-BE49-F238E27FC236}">
                <a16:creationId xmlns:a16="http://schemas.microsoft.com/office/drawing/2014/main" id="{685F0007-DB54-4E20-B4F7-F59D680E5FBB}"/>
              </a:ext>
            </a:extLst>
          </p:cNvPr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F8853F9-A1D9-434A-8CF5-01DD650B3EC5}"/>
              </a:ext>
            </a:extLst>
          </p:cNvPr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 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sp>
        <p:nvSpPr>
          <p:cNvPr id="39944" name="Title 10">
            <a:extLst>
              <a:ext uri="{FF2B5EF4-FFF2-40B4-BE49-F238E27FC236}">
                <a16:creationId xmlns:a16="http://schemas.microsoft.com/office/drawing/2014/main" id="{FE2D85E5-2C7E-4926-8FFD-093B1F13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75" y="225387"/>
            <a:ext cx="17340263" cy="492443"/>
          </a:xfrm>
        </p:spPr>
        <p:txBody>
          <a:bodyPr/>
          <a:lstStyle/>
          <a:p>
            <a:pPr algn="r" eaLnBrk="1" hangingPunct="1"/>
            <a:r>
              <a:rPr lang="en-US" altLang="en-US" sz="3200" i="1" dirty="0">
                <a:latin typeface="Playfair Display"/>
                <a:ea typeface="ＭＳ Ｐゴシック" panose="020B0600070205080204" pitchFamily="34" charset="-128"/>
              </a:rPr>
              <a:t>Go, change the world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8409068F-FD67-4EBF-8F84-0503B095B1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696" y="2424757"/>
            <a:ext cx="14576496" cy="16295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1507937" eaLnBrk="1" hangingPunct="1">
              <a:tabLst>
                <a:tab pos="659722" algn="l"/>
              </a:tabLst>
            </a:pP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2. Free Particle: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just" defTabSz="1507937">
              <a:tabLst>
                <a:tab pos="659722" algn="l"/>
              </a:tabLst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A particle, which is not under the influence of any kind of field or force. </a:t>
            </a:r>
          </a:p>
          <a:p>
            <a:pPr algn="just" defTabSz="1507937">
              <a:tabLst>
                <a:tab pos="659722" algn="l"/>
              </a:tabLst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Thus, it has zero potential, i.e., V=0 over the entire space.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0" name="Object 2">
            <a:extLst>
              <a:ext uri="{FF2B5EF4-FFF2-40B4-BE49-F238E27FC236}">
                <a16:creationId xmlns:a16="http://schemas.microsoft.com/office/drawing/2014/main" id="{715C2B27-D2F2-4A0E-AAA7-31076F4E5E1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34692079"/>
              </p:ext>
            </p:extLst>
          </p:nvPr>
        </p:nvGraphicFramePr>
        <p:xfrm>
          <a:off x="6271627" y="4841077"/>
          <a:ext cx="3322122" cy="2261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6" name="Equation" r:id="rId4" imgW="32308800" imgH="21945600" progId="Equation.3">
                  <p:embed/>
                </p:oleObj>
              </mc:Choice>
              <mc:Fallback>
                <p:oleObj name="Equation" r:id="rId4" imgW="32308800" imgH="21945600" progId="Equation.3">
                  <p:embed/>
                  <p:pic>
                    <p:nvPicPr>
                      <p:cNvPr id="0" name="Picture 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71627" y="4841077"/>
                        <a:ext cx="3322122" cy="2261870"/>
                      </a:xfrm>
                      <a:prstGeom prst="rect">
                        <a:avLst/>
                      </a:prstGeom>
                      <a:solidFill>
                        <a:srgbClr val="FFCC99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6">
            <a:extLst>
              <a:ext uri="{FF2B5EF4-FFF2-40B4-BE49-F238E27FC236}">
                <a16:creationId xmlns:a16="http://schemas.microsoft.com/office/drawing/2014/main" id="{0B0D5932-3A28-4C43-A910-0524A47DC2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8695" y="7492149"/>
            <a:ext cx="15921355" cy="6447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50791" tIns="75396" rIns="150791" bIns="75396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1507937" eaLnBrk="1" hangingPunct="1">
              <a:tabLst>
                <a:tab pos="659722" algn="l"/>
              </a:tabLst>
            </a:pPr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The above equation holds good for a particle for which the potential V=0 over the entire space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0B4E54-48F8-4FAC-BA96-6971D2C2C33B}"/>
              </a:ext>
            </a:extLst>
          </p:cNvPr>
          <p:cNvSpPr/>
          <p:nvPr/>
        </p:nvSpPr>
        <p:spPr>
          <a:xfrm>
            <a:off x="8025624" y="10293308"/>
            <a:ext cx="33682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where n = 1, 2, 3…</a:t>
            </a:r>
            <a:endParaRPr lang="en-IN" sz="3200" dirty="0"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3" name="Object 1">
            <a:extLst>
              <a:ext uri="{FF2B5EF4-FFF2-40B4-BE49-F238E27FC236}">
                <a16:creationId xmlns:a16="http://schemas.microsoft.com/office/drawing/2014/main" id="{5FFCFE30-576D-4018-905A-D5289838F27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310257"/>
              </p:ext>
            </p:extLst>
          </p:nvPr>
        </p:nvGraphicFramePr>
        <p:xfrm>
          <a:off x="5889413" y="9916330"/>
          <a:ext cx="2010551" cy="13009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957" name="Equation" r:id="rId6" imgW="15544800" imgH="10058400" progId="Equation.3">
                  <p:embed/>
                </p:oleObj>
              </mc:Choice>
              <mc:Fallback>
                <p:oleObj name="Equation" r:id="rId6" imgW="15544800" imgH="10058400" progId="Equation.3">
                  <p:embed/>
                  <p:pic>
                    <p:nvPicPr>
                      <p:cNvPr id="0" name="Picture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9413" y="9916330"/>
                        <a:ext cx="2010551" cy="130094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8DDF0003-BC73-4362-8CD0-2673D901D869}"/>
              </a:ext>
            </a:extLst>
          </p:cNvPr>
          <p:cNvSpPr/>
          <p:nvPr/>
        </p:nvSpPr>
        <p:spPr>
          <a:xfrm>
            <a:off x="988695" y="1330390"/>
            <a:ext cx="11058031" cy="599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3298" b="1" dirty="0">
                <a:solidFill>
                  <a:srgbClr val="C00000"/>
                </a:solidFill>
                <a:latin typeface="Cambria" pitchFamily="18" charset="0"/>
                <a:ea typeface="Times New Roman" pitchFamily="18" charset="0"/>
                <a:cs typeface="Arial" pitchFamily="34" charset="0"/>
              </a:rPr>
              <a:t>Applications of Schrodinger’s wave equation contd…</a:t>
            </a:r>
            <a:endParaRPr lang="en-IN" sz="3298" dirty="0">
              <a:solidFill>
                <a:srgbClr val="C00000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D0F743-47DA-477A-A320-32DA79F837E6}"/>
              </a:ext>
            </a:extLst>
          </p:cNvPr>
          <p:cNvSpPr/>
          <p:nvPr/>
        </p:nvSpPr>
        <p:spPr>
          <a:xfrm>
            <a:off x="988695" y="3929026"/>
            <a:ext cx="716258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659722" algn="l"/>
              </a:tabLst>
            </a:pPr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Hence Schrodinger’s equation becomes,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4A594E-47C1-4B7B-8579-968FB9C0F729}"/>
              </a:ext>
            </a:extLst>
          </p:cNvPr>
          <p:cNvSpPr/>
          <p:nvPr/>
        </p:nvSpPr>
        <p:spPr>
          <a:xfrm>
            <a:off x="988695" y="8392195"/>
            <a:ext cx="15921355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tabLst>
                <a:tab pos="659722" algn="l"/>
              </a:tabLst>
            </a:pPr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Let us extend the case of particle in an infinite potential well to the free particle case, by treating the width of the well to be infinity, i.e., by allowing a =</a:t>
            </a:r>
            <a:r>
              <a:rPr lang="en-US" sz="3200" dirty="0">
                <a:latin typeface="Times New Roman" pitchFamily="18" charset="0"/>
                <a:ea typeface="Times New Roman" pitchFamily="18" charset="0"/>
                <a:cs typeface="Times New Roman" pitchFamily="18" charset="0"/>
                <a:sym typeface="Symbol"/>
              </a:rPr>
              <a:t>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62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object 4">
            <a:extLst>
              <a:ext uri="{FF2B5EF4-FFF2-40B4-BE49-F238E27FC236}">
                <a16:creationId xmlns:a16="http://schemas.microsoft.com/office/drawing/2014/main" id="{A0EECF65-0CED-452C-85F9-DE8255382052}"/>
              </a:ext>
            </a:extLst>
          </p:cNvPr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39" name="object 5">
            <a:extLst>
              <a:ext uri="{FF2B5EF4-FFF2-40B4-BE49-F238E27FC236}">
                <a16:creationId xmlns:a16="http://schemas.microsoft.com/office/drawing/2014/main" id="{110443EC-4B8C-4BDD-BDCE-882FD444A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01625"/>
            <a:ext cx="708025" cy="7096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39940" name="object 6">
            <a:extLst>
              <a:ext uri="{FF2B5EF4-FFF2-40B4-BE49-F238E27FC236}">
                <a16:creationId xmlns:a16="http://schemas.microsoft.com/office/drawing/2014/main" id="{4DD329D6-592D-4F49-B2F6-3023CB34F9D1}"/>
              </a:ext>
            </a:extLst>
          </p:cNvPr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4 w 56514"/>
              <a:gd name="T3" fmla="*/ 2441 h 56515"/>
              <a:gd name="T4" fmla="*/ 9127 w 56514"/>
              <a:gd name="T5" fmla="*/ 9098 h 56515"/>
              <a:gd name="T6" fmla="*/ 2449 w 56514"/>
              <a:gd name="T7" fmla="*/ 18972 h 56515"/>
              <a:gd name="T8" fmla="*/ 0 w 56514"/>
              <a:gd name="T9" fmla="*/ 31065 h 56515"/>
              <a:gd name="T10" fmla="*/ 2449 w 56514"/>
              <a:gd name="T11" fmla="*/ 43169 h 56515"/>
              <a:gd name="T12" fmla="*/ 9127 w 56514"/>
              <a:gd name="T13" fmla="*/ 53062 h 56515"/>
              <a:gd name="T14" fmla="*/ 19024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1 w 56514"/>
              <a:gd name="T25" fmla="*/ 55599 h 56515"/>
              <a:gd name="T26" fmla="*/ 12286 w 56514"/>
              <a:gd name="T27" fmla="*/ 49885 h 56515"/>
              <a:gd name="T28" fmla="*/ 6583 w 56514"/>
              <a:gd name="T29" fmla="*/ 41419 h 56515"/>
              <a:gd name="T30" fmla="*/ 4492 w 56514"/>
              <a:gd name="T31" fmla="*/ 31065 h 56515"/>
              <a:gd name="T32" fmla="*/ 6583 w 56514"/>
              <a:gd name="T33" fmla="*/ 20702 h 56515"/>
              <a:gd name="T34" fmla="*/ 12286 w 56514"/>
              <a:gd name="T35" fmla="*/ 12221 h 56515"/>
              <a:gd name="T36" fmla="*/ 20751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5 w 56514"/>
              <a:gd name="T51" fmla="*/ 6491 h 56515"/>
              <a:gd name="T52" fmla="*/ 49969 w 56514"/>
              <a:gd name="T53" fmla="*/ 12221 h 56515"/>
              <a:gd name="T54" fmla="*/ 55672 w 56514"/>
              <a:gd name="T55" fmla="*/ 20702 h 56515"/>
              <a:gd name="T56" fmla="*/ 57764 w 56514"/>
              <a:gd name="T57" fmla="*/ 31065 h 56515"/>
              <a:gd name="T58" fmla="*/ 55672 w 56514"/>
              <a:gd name="T59" fmla="*/ 41419 h 56515"/>
              <a:gd name="T60" fmla="*/ 49969 w 56514"/>
              <a:gd name="T61" fmla="*/ 49885 h 56515"/>
              <a:gd name="T62" fmla="*/ 41505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39941" name="object 7">
            <a:extLst>
              <a:ext uri="{FF2B5EF4-FFF2-40B4-BE49-F238E27FC236}">
                <a16:creationId xmlns:a16="http://schemas.microsoft.com/office/drawing/2014/main" id="{685F0007-DB54-4E20-B4F7-F59D680E5FBB}"/>
              </a:ext>
            </a:extLst>
          </p:cNvPr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F8853F9-A1D9-434A-8CF5-01DD650B3EC5}"/>
              </a:ext>
            </a:extLst>
          </p:cNvPr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 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sp>
        <p:nvSpPr>
          <p:cNvPr id="39944" name="Title 10">
            <a:extLst>
              <a:ext uri="{FF2B5EF4-FFF2-40B4-BE49-F238E27FC236}">
                <a16:creationId xmlns:a16="http://schemas.microsoft.com/office/drawing/2014/main" id="{FE2D85E5-2C7E-4926-8FFD-093B1F133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2975" y="296825"/>
            <a:ext cx="17340263" cy="492443"/>
          </a:xfrm>
        </p:spPr>
        <p:txBody>
          <a:bodyPr/>
          <a:lstStyle/>
          <a:p>
            <a:pPr algn="r" eaLnBrk="1" hangingPunct="1"/>
            <a:r>
              <a:rPr lang="en-US" altLang="en-US" sz="3200" i="1" dirty="0">
                <a:latin typeface="Playfair Display"/>
                <a:ea typeface="ＭＳ Ｐゴシック" panose="020B0600070205080204" pitchFamily="34" charset="-128"/>
              </a:rPr>
              <a:t>Go, change the world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904F1E5-4CBE-4A42-8636-376FE369D2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724592"/>
              </p:ext>
            </p:extLst>
          </p:nvPr>
        </p:nvGraphicFramePr>
        <p:xfrm>
          <a:off x="1004888" y="2207190"/>
          <a:ext cx="18527711" cy="7790885"/>
        </p:xfrm>
        <a:graphic>
          <a:graphicData uri="http://schemas.openxmlformats.org/drawingml/2006/table">
            <a:tbl>
              <a:tblPr/>
              <a:tblGrid>
                <a:gridCol w="10180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5097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36468">
                <a:tc gridSpan="2"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4416425" algn="l"/>
                          <a:tab pos="4658360" algn="l"/>
                        </a:tabLst>
                      </a:pPr>
                      <a:r>
                        <a:rPr lang="en-US" sz="2800" b="1" dirty="0"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Text Books</a:t>
                      </a:r>
                      <a:endParaRPr lang="en-IN" sz="2400" dirty="0"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111491" marR="1114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4424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16425" algn="l"/>
                          <a:tab pos="4658360" algn="l"/>
                        </a:tabLst>
                      </a:pPr>
                      <a:r>
                        <a:rPr lang="en-US" sz="2800" b="1"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1</a:t>
                      </a:r>
                      <a:endParaRPr lang="en-IN" sz="2800"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111491" marR="1114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A Text book of Engineering Physics</a:t>
                      </a:r>
                      <a:endParaRPr lang="en-IN" sz="2800" b="1" dirty="0"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  <a:p>
                      <a:pPr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800" i="1" dirty="0"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Dr. M N </a:t>
                      </a:r>
                      <a:r>
                        <a:rPr lang="en-US" sz="2800" i="1" dirty="0" err="1"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Avadhanulu</a:t>
                      </a:r>
                      <a:r>
                        <a:rPr lang="en-US" sz="2800" i="1" dirty="0"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, Dr. P. G. </a:t>
                      </a:r>
                      <a:r>
                        <a:rPr lang="en-US" sz="2800" i="1" dirty="0" err="1"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Kshirsagar</a:t>
                      </a:r>
                      <a:r>
                        <a:rPr lang="en-US" sz="2800" dirty="0"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, S. </a:t>
                      </a:r>
                      <a:r>
                        <a:rPr lang="en-US" sz="2800" dirty="0" err="1"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Chand</a:t>
                      </a:r>
                      <a:r>
                        <a:rPr lang="en-US" sz="2800" dirty="0"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 &amp; Company Private limited. Revised edition 2015</a:t>
                      </a:r>
                      <a:endParaRPr lang="en-IN" sz="2800" dirty="0">
                        <a:latin typeface="Helvetica" panose="020B0604020202020204" pitchFamily="34" charset="0"/>
                        <a:ea typeface="Times New Roman"/>
                        <a:cs typeface="Helvetica" panose="020B0604020202020204" pitchFamily="34" charset="0"/>
                      </a:endParaRPr>
                    </a:p>
                  </a:txBody>
                  <a:tcPr marL="111491" marR="1114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839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16425" algn="l"/>
                          <a:tab pos="4658360" algn="l"/>
                        </a:tabLst>
                      </a:pPr>
                      <a:r>
                        <a:rPr lang="en-US" sz="2800" b="1" dirty="0"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2</a:t>
                      </a:r>
                      <a:endParaRPr lang="en-IN" sz="2800" dirty="0"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111491" marR="1114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Engineering Physics</a:t>
                      </a:r>
                      <a:endParaRPr lang="en-IN" sz="2800" b="1" dirty="0"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800" i="1" dirty="0"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R K Gaur and S L Gupta</a:t>
                      </a:r>
                      <a:r>
                        <a:rPr lang="en-US" sz="2800" dirty="0"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, </a:t>
                      </a:r>
                      <a:r>
                        <a:rPr lang="en-US" sz="2800" dirty="0" err="1"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Dhanpat</a:t>
                      </a:r>
                      <a:r>
                        <a:rPr lang="en-US" sz="2800" dirty="0"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800" dirty="0" err="1"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Rai</a:t>
                      </a:r>
                      <a:r>
                        <a:rPr lang="en-US" sz="2800" dirty="0"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 Publications, Revised edition 2011</a:t>
                      </a:r>
                      <a:r>
                        <a:rPr lang="en-US" sz="2800" dirty="0"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.</a:t>
                      </a:r>
                      <a:endParaRPr lang="en-IN" sz="2800" dirty="0"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111491" marR="1114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839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16425" algn="l"/>
                          <a:tab pos="4658360" algn="l"/>
                        </a:tabLst>
                      </a:pPr>
                      <a:r>
                        <a:rPr lang="en-IN" sz="2800" dirty="0"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3</a:t>
                      </a:r>
                    </a:p>
                  </a:txBody>
                  <a:tcPr marL="111491" marR="1114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Engineering Physics</a:t>
                      </a:r>
                      <a:endParaRPr lang="en-IN" sz="2800" b="1" dirty="0"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i="1" dirty="0"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S P </a:t>
                      </a:r>
                      <a:r>
                        <a:rPr lang="en-IN" sz="2800" i="1" dirty="0" err="1"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Basavaraju</a:t>
                      </a:r>
                      <a:endParaRPr lang="en-IN" sz="2800" i="1" dirty="0"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111491" marR="1114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2204">
                <a:tc gridSpan="2"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>
                          <a:latin typeface="Helvetica" panose="020B0604020202020204" pitchFamily="34" charset="0"/>
                          <a:ea typeface="Times New Roman"/>
                          <a:cs typeface="Helvetica" panose="020B0604020202020204" pitchFamily="34" charset="0"/>
                        </a:rPr>
                        <a:t>Reference Books</a:t>
                      </a:r>
                      <a:endParaRPr lang="en-IN" sz="2800"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111491" marR="1114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83925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16425" algn="l"/>
                          <a:tab pos="4658360" algn="l"/>
                        </a:tabLst>
                      </a:pPr>
                      <a:r>
                        <a:rPr lang="en-US" sz="2800" b="1" dirty="0"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1</a:t>
                      </a:r>
                      <a:endParaRPr lang="en-IN" sz="2800" dirty="0"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111491" marR="1114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b="1" dirty="0"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Fundamentals of Physics </a:t>
                      </a:r>
                      <a:endParaRPr lang="en-IN" sz="2800" b="1" dirty="0"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 </a:t>
                      </a:r>
                      <a:r>
                        <a:rPr lang="en-US" sz="2800" i="1" dirty="0" err="1"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Haliday</a:t>
                      </a:r>
                      <a:r>
                        <a:rPr lang="en-US" sz="2800" i="1" dirty="0"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 &amp; </a:t>
                      </a:r>
                      <a:r>
                        <a:rPr lang="en-US" sz="2800" i="1" dirty="0" err="1"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Resnic</a:t>
                      </a:r>
                      <a:r>
                        <a:rPr lang="en-US" sz="2800" i="1" dirty="0"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 &amp; Walker</a:t>
                      </a:r>
                      <a:r>
                        <a:rPr lang="en-US" sz="2800" dirty="0"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, John Wiley &amp; Sons 2010, ISBN: 9971-51-330-7.</a:t>
                      </a:r>
                      <a:endParaRPr lang="en-IN" sz="2800" dirty="0"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111491" marR="1114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2618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4416425" algn="l"/>
                          <a:tab pos="4658360" algn="l"/>
                        </a:tabLst>
                      </a:pPr>
                      <a:r>
                        <a:rPr lang="en-US" sz="2800" b="1" dirty="0"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2</a:t>
                      </a:r>
                      <a:endParaRPr lang="en-IN" sz="2800" dirty="0"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111491" marR="1114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b="1" dirty="0"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Concepts of Modern Physics</a:t>
                      </a:r>
                    </a:p>
                    <a:p>
                      <a:pPr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2800" i="1" dirty="0"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Arthur </a:t>
                      </a:r>
                      <a:r>
                        <a:rPr lang="en-IN" sz="2800" i="1" dirty="0" err="1"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Beiser</a:t>
                      </a:r>
                      <a:r>
                        <a:rPr lang="en-IN" sz="2800" dirty="0"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, Tata McGraw-Hill</a:t>
                      </a:r>
                      <a:r>
                        <a:rPr lang="en-IN" sz="2800" baseline="0" dirty="0">
                          <a:latin typeface="Helvetica" panose="020B0604020202020204" pitchFamily="34" charset="0"/>
                          <a:ea typeface="Calibri"/>
                          <a:cs typeface="Helvetica" panose="020B0604020202020204" pitchFamily="34" charset="0"/>
                        </a:rPr>
                        <a:t> edition</a:t>
                      </a:r>
                      <a:endParaRPr lang="en-IN" sz="2800" dirty="0">
                        <a:latin typeface="Helvetica" panose="020B0604020202020204" pitchFamily="34" charset="0"/>
                        <a:ea typeface="Calibri"/>
                        <a:cs typeface="Helvetica" panose="020B0604020202020204" pitchFamily="34" charset="0"/>
                      </a:endParaRPr>
                    </a:p>
                  </a:txBody>
                  <a:tcPr marL="111491" marR="111491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565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DACF08-5507-4607-B846-961D17D00D45}"/>
              </a:ext>
            </a:extLst>
          </p:cNvPr>
          <p:cNvSpPr/>
          <p:nvPr/>
        </p:nvSpPr>
        <p:spPr>
          <a:xfrm>
            <a:off x="0" y="0"/>
            <a:ext cx="20104100" cy="1130935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dirty="0">
              <a:solidFill>
                <a:srgbClr val="681748"/>
              </a:solidFill>
            </a:endParaRPr>
          </a:p>
        </p:txBody>
      </p:sp>
      <p:sp>
        <p:nvSpPr>
          <p:cNvPr id="16388" name="object 4">
            <a:extLst>
              <a:ext uri="{FF2B5EF4-FFF2-40B4-BE49-F238E27FC236}">
                <a16:creationId xmlns:a16="http://schemas.microsoft.com/office/drawing/2014/main" id="{769105D6-9112-4AF9-AED2-AD86B2554F03}"/>
              </a:ext>
            </a:extLst>
          </p:cNvPr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89" name="object 5">
            <a:extLst>
              <a:ext uri="{FF2B5EF4-FFF2-40B4-BE49-F238E27FC236}">
                <a16:creationId xmlns:a16="http://schemas.microsoft.com/office/drawing/2014/main" id="{F91C7CE9-59DE-42D8-AACE-D1426D4EA0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01625"/>
            <a:ext cx="708025" cy="7096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6390" name="object 6">
            <a:extLst>
              <a:ext uri="{FF2B5EF4-FFF2-40B4-BE49-F238E27FC236}">
                <a16:creationId xmlns:a16="http://schemas.microsoft.com/office/drawing/2014/main" id="{D6B4F55D-8293-4F98-A70A-1CB1D4888253}"/>
              </a:ext>
            </a:extLst>
          </p:cNvPr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4 w 56514"/>
              <a:gd name="T3" fmla="*/ 2441 h 56515"/>
              <a:gd name="T4" fmla="*/ 9127 w 56514"/>
              <a:gd name="T5" fmla="*/ 9098 h 56515"/>
              <a:gd name="T6" fmla="*/ 2449 w 56514"/>
              <a:gd name="T7" fmla="*/ 18972 h 56515"/>
              <a:gd name="T8" fmla="*/ 0 w 56514"/>
              <a:gd name="T9" fmla="*/ 31065 h 56515"/>
              <a:gd name="T10" fmla="*/ 2449 w 56514"/>
              <a:gd name="T11" fmla="*/ 43169 h 56515"/>
              <a:gd name="T12" fmla="*/ 9127 w 56514"/>
              <a:gd name="T13" fmla="*/ 53062 h 56515"/>
              <a:gd name="T14" fmla="*/ 19024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1 w 56514"/>
              <a:gd name="T25" fmla="*/ 55599 h 56515"/>
              <a:gd name="T26" fmla="*/ 12286 w 56514"/>
              <a:gd name="T27" fmla="*/ 49885 h 56515"/>
              <a:gd name="T28" fmla="*/ 6583 w 56514"/>
              <a:gd name="T29" fmla="*/ 41419 h 56515"/>
              <a:gd name="T30" fmla="*/ 4492 w 56514"/>
              <a:gd name="T31" fmla="*/ 31065 h 56515"/>
              <a:gd name="T32" fmla="*/ 6583 w 56514"/>
              <a:gd name="T33" fmla="*/ 20702 h 56515"/>
              <a:gd name="T34" fmla="*/ 12286 w 56514"/>
              <a:gd name="T35" fmla="*/ 12221 h 56515"/>
              <a:gd name="T36" fmla="*/ 20751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5 w 56514"/>
              <a:gd name="T51" fmla="*/ 6491 h 56515"/>
              <a:gd name="T52" fmla="*/ 49969 w 56514"/>
              <a:gd name="T53" fmla="*/ 12221 h 56515"/>
              <a:gd name="T54" fmla="*/ 55672 w 56514"/>
              <a:gd name="T55" fmla="*/ 20702 h 56515"/>
              <a:gd name="T56" fmla="*/ 57764 w 56514"/>
              <a:gd name="T57" fmla="*/ 31065 h 56515"/>
              <a:gd name="T58" fmla="*/ 55672 w 56514"/>
              <a:gd name="T59" fmla="*/ 41419 h 56515"/>
              <a:gd name="T60" fmla="*/ 49969 w 56514"/>
              <a:gd name="T61" fmla="*/ 49885 h 56515"/>
              <a:gd name="T62" fmla="*/ 41505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6391" name="object 7">
            <a:extLst>
              <a:ext uri="{FF2B5EF4-FFF2-40B4-BE49-F238E27FC236}">
                <a16:creationId xmlns:a16="http://schemas.microsoft.com/office/drawing/2014/main" id="{68CD7F49-54EF-421C-9753-4F690D21216F}"/>
              </a:ext>
            </a:extLst>
          </p:cNvPr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F8853F9-A1D9-434A-8CF5-01DD650B3EC5}"/>
              </a:ext>
            </a:extLst>
          </p:cNvPr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 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sp>
        <p:nvSpPr>
          <p:cNvPr id="16394" name="Title 10">
            <a:extLst>
              <a:ext uri="{FF2B5EF4-FFF2-40B4-BE49-F238E27FC236}">
                <a16:creationId xmlns:a16="http://schemas.microsoft.com/office/drawing/2014/main" id="{A1545F46-FA66-4107-B486-89AC16470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250" y="407988"/>
            <a:ext cx="3679825" cy="461962"/>
          </a:xfrm>
        </p:spPr>
        <p:txBody>
          <a:bodyPr/>
          <a:lstStyle/>
          <a:p>
            <a:pPr algn="r" eaLnBrk="1" hangingPunct="1"/>
            <a:r>
              <a:rPr lang="en-US" altLang="en-US">
                <a:ea typeface="Playfair Display"/>
              </a:rPr>
              <a:t>Go, change the world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ED859E0-6E49-4BDA-BA59-8BD7E7594562}"/>
              </a:ext>
            </a:extLst>
          </p:cNvPr>
          <p:cNvSpPr/>
          <p:nvPr/>
        </p:nvSpPr>
        <p:spPr>
          <a:xfrm>
            <a:off x="1060450" y="1692275"/>
            <a:ext cx="15316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6000" b="1" dirty="0">
                <a:latin typeface="Times New Roman" pitchFamily="18" charset="0"/>
                <a:cs typeface="Times New Roman" pitchFamily="18" charset="0"/>
              </a:rPr>
              <a:t>Break down of classical mechanics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231D9E9-EB9F-463C-B97E-C1FEBA8BABE4}"/>
              </a:ext>
            </a:extLst>
          </p:cNvPr>
          <p:cNvSpPr/>
          <p:nvPr/>
        </p:nvSpPr>
        <p:spPr>
          <a:xfrm>
            <a:off x="1060450" y="4937334"/>
            <a:ext cx="12420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Black-body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→  An idealized, perfectly opaque material that absorbs all incident radiation at all frequencies, and reemits it to stay in thermodynamic equilibrium at temperature T.</a:t>
            </a:r>
          </a:p>
          <a:p>
            <a:endParaRPr lang="en-IN" sz="3200" dirty="0">
              <a:latin typeface="Times New Roman" pitchFamily="18" charset="0"/>
              <a:cs typeface="Times New Roman" pitchFamily="18" charset="0"/>
            </a:endParaRPr>
          </a:p>
          <a:p>
            <a:endParaRPr lang="en-IN" sz="3200" b="1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3200" b="1" dirty="0">
                <a:latin typeface="Times New Roman" pitchFamily="18" charset="0"/>
                <a:cs typeface="Times New Roman" pitchFamily="18" charset="0"/>
              </a:rPr>
              <a:t> Black-body radiation </a:t>
            </a:r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→ electromagnetic radiation emitted by a black body held at constant, uniform temperature.</a:t>
            </a:r>
          </a:p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IN" sz="3200" dirty="0">
                <a:latin typeface="Times New Roman" pitchFamily="18" charset="0"/>
                <a:cs typeface="Times New Roman" pitchFamily="18" charset="0"/>
              </a:rPr>
              <a:t>In nature there are no perfect black bodies.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284EE6-1A82-4C97-9202-CF47346BC3CF}"/>
              </a:ext>
            </a:extLst>
          </p:cNvPr>
          <p:cNvSpPr/>
          <p:nvPr/>
        </p:nvSpPr>
        <p:spPr>
          <a:xfrm>
            <a:off x="1060450" y="3427358"/>
            <a:ext cx="8408893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400" dirty="0">
                <a:latin typeface="Times New Roman" pitchFamily="18" charset="0"/>
                <a:cs typeface="Times New Roman" pitchFamily="18" charset="0"/>
              </a:rPr>
              <a:t>Black Body radiation spectrum  </a:t>
            </a:r>
          </a:p>
        </p:txBody>
      </p:sp>
      <p:pic>
        <p:nvPicPr>
          <p:cNvPr id="14" name="Picture 13" descr="1461572485.gif">
            <a:extLst>
              <a:ext uri="{FF2B5EF4-FFF2-40B4-BE49-F238E27FC236}">
                <a16:creationId xmlns:a16="http://schemas.microsoft.com/office/drawing/2014/main" id="{518BBE77-6037-4E1F-BA4E-16308C6E37E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664" t="13134" r="11290" b="14977"/>
          <a:stretch>
            <a:fillRect/>
          </a:stretch>
        </p:blipFill>
        <p:spPr>
          <a:xfrm>
            <a:off x="14725791" y="3649557"/>
            <a:ext cx="4775059" cy="490071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DACF08-5507-4607-B846-961D17D00D45}"/>
              </a:ext>
            </a:extLst>
          </p:cNvPr>
          <p:cNvSpPr/>
          <p:nvPr/>
        </p:nvSpPr>
        <p:spPr>
          <a:xfrm>
            <a:off x="0" y="0"/>
            <a:ext cx="20104100" cy="1130935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dirty="0">
              <a:solidFill>
                <a:srgbClr val="681748"/>
              </a:solidFill>
            </a:endParaRPr>
          </a:p>
        </p:txBody>
      </p:sp>
      <p:sp>
        <p:nvSpPr>
          <p:cNvPr id="14340" name="object 4">
            <a:extLst>
              <a:ext uri="{FF2B5EF4-FFF2-40B4-BE49-F238E27FC236}">
                <a16:creationId xmlns:a16="http://schemas.microsoft.com/office/drawing/2014/main" id="{F99EEBE9-F894-49F6-BD65-BD7C2D19ECC3}"/>
              </a:ext>
            </a:extLst>
          </p:cNvPr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1" name="object 5">
            <a:extLst>
              <a:ext uri="{FF2B5EF4-FFF2-40B4-BE49-F238E27FC236}">
                <a16:creationId xmlns:a16="http://schemas.microsoft.com/office/drawing/2014/main" id="{22477B55-DE4B-4680-B786-EE8F7C1A5E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01625"/>
            <a:ext cx="708025" cy="7096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4342" name="object 6">
            <a:extLst>
              <a:ext uri="{FF2B5EF4-FFF2-40B4-BE49-F238E27FC236}">
                <a16:creationId xmlns:a16="http://schemas.microsoft.com/office/drawing/2014/main" id="{328A5942-05E5-4984-B36C-63AF73C067B7}"/>
              </a:ext>
            </a:extLst>
          </p:cNvPr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4 w 56514"/>
              <a:gd name="T3" fmla="*/ 2441 h 56515"/>
              <a:gd name="T4" fmla="*/ 9127 w 56514"/>
              <a:gd name="T5" fmla="*/ 9098 h 56515"/>
              <a:gd name="T6" fmla="*/ 2449 w 56514"/>
              <a:gd name="T7" fmla="*/ 18972 h 56515"/>
              <a:gd name="T8" fmla="*/ 0 w 56514"/>
              <a:gd name="T9" fmla="*/ 31065 h 56515"/>
              <a:gd name="T10" fmla="*/ 2449 w 56514"/>
              <a:gd name="T11" fmla="*/ 43169 h 56515"/>
              <a:gd name="T12" fmla="*/ 9127 w 56514"/>
              <a:gd name="T13" fmla="*/ 53062 h 56515"/>
              <a:gd name="T14" fmla="*/ 19024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1 w 56514"/>
              <a:gd name="T25" fmla="*/ 55599 h 56515"/>
              <a:gd name="T26" fmla="*/ 12286 w 56514"/>
              <a:gd name="T27" fmla="*/ 49885 h 56515"/>
              <a:gd name="T28" fmla="*/ 6583 w 56514"/>
              <a:gd name="T29" fmla="*/ 41419 h 56515"/>
              <a:gd name="T30" fmla="*/ 4492 w 56514"/>
              <a:gd name="T31" fmla="*/ 31065 h 56515"/>
              <a:gd name="T32" fmla="*/ 6583 w 56514"/>
              <a:gd name="T33" fmla="*/ 20702 h 56515"/>
              <a:gd name="T34" fmla="*/ 12286 w 56514"/>
              <a:gd name="T35" fmla="*/ 12221 h 56515"/>
              <a:gd name="T36" fmla="*/ 20751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5 w 56514"/>
              <a:gd name="T51" fmla="*/ 6491 h 56515"/>
              <a:gd name="T52" fmla="*/ 49969 w 56514"/>
              <a:gd name="T53" fmla="*/ 12221 h 56515"/>
              <a:gd name="T54" fmla="*/ 55672 w 56514"/>
              <a:gd name="T55" fmla="*/ 20702 h 56515"/>
              <a:gd name="T56" fmla="*/ 57764 w 56514"/>
              <a:gd name="T57" fmla="*/ 31065 h 56515"/>
              <a:gd name="T58" fmla="*/ 55672 w 56514"/>
              <a:gd name="T59" fmla="*/ 41419 h 56515"/>
              <a:gd name="T60" fmla="*/ 49969 w 56514"/>
              <a:gd name="T61" fmla="*/ 49885 h 56515"/>
              <a:gd name="T62" fmla="*/ 41505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4343" name="object 7">
            <a:extLst>
              <a:ext uri="{FF2B5EF4-FFF2-40B4-BE49-F238E27FC236}">
                <a16:creationId xmlns:a16="http://schemas.microsoft.com/office/drawing/2014/main" id="{A35E5B73-CA1D-41A8-AA5F-800E35F6041E}"/>
              </a:ext>
            </a:extLst>
          </p:cNvPr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F8853F9-A1D9-434A-8CF5-01DD650B3EC5}"/>
              </a:ext>
            </a:extLst>
          </p:cNvPr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 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sp>
        <p:nvSpPr>
          <p:cNvPr id="14346" name="Title 10">
            <a:extLst>
              <a:ext uri="{FF2B5EF4-FFF2-40B4-BE49-F238E27FC236}">
                <a16:creationId xmlns:a16="http://schemas.microsoft.com/office/drawing/2014/main" id="{9F943FA2-AEDA-466C-9096-9C2426A75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250" y="407988"/>
            <a:ext cx="3679825" cy="461962"/>
          </a:xfrm>
        </p:spPr>
        <p:txBody>
          <a:bodyPr/>
          <a:lstStyle/>
          <a:p>
            <a:pPr algn="r" eaLnBrk="1" hangingPunct="1"/>
            <a:r>
              <a:rPr lang="en-US" altLang="en-US">
                <a:ea typeface="Playfair Display"/>
              </a:rPr>
              <a:t>Go, change the world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62349-C039-4B46-AE69-A82F9EAA9555}"/>
              </a:ext>
            </a:extLst>
          </p:cNvPr>
          <p:cNvSpPr txBox="1"/>
          <p:nvPr/>
        </p:nvSpPr>
        <p:spPr>
          <a:xfrm>
            <a:off x="4489875" y="1244831"/>
            <a:ext cx="14325175" cy="5998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3298" b="1" dirty="0">
                <a:solidFill>
                  <a:srgbClr val="C00000"/>
                </a:solidFill>
                <a:latin typeface="Cambria" pitchFamily="18" charset="0"/>
              </a:rPr>
              <a:t>Great minds behind Quantum theory development - 1900 and 1930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AE7D957-3406-4E43-8CE8-0DD890A26C92}"/>
              </a:ext>
            </a:extLst>
          </p:cNvPr>
          <p:cNvGrpSpPr/>
          <p:nvPr/>
        </p:nvGrpSpPr>
        <p:grpSpPr>
          <a:xfrm>
            <a:off x="1765243" y="2010551"/>
            <a:ext cx="9915135" cy="5660542"/>
            <a:chOff x="-453128" y="1219200"/>
            <a:chExt cx="6012547" cy="3432558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5EC2C7A-31E3-4806-BF1E-60923F658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9299"/>
            <a:stretch>
              <a:fillRect/>
            </a:stretch>
          </p:blipFill>
          <p:spPr>
            <a:xfrm>
              <a:off x="2416949" y="1219200"/>
              <a:ext cx="3142470" cy="343255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9AD4DDF-70CE-4526-B156-1B3A27828726}"/>
                </a:ext>
              </a:extLst>
            </p:cNvPr>
            <p:cNvSpPr txBox="1"/>
            <p:nvPr/>
          </p:nvSpPr>
          <p:spPr>
            <a:xfrm>
              <a:off x="-453128" y="1219200"/>
              <a:ext cx="2105508" cy="12504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indent="295829">
                <a:buFont typeface="Arial" pitchFamily="34" charset="0"/>
                <a:buChar char="•"/>
              </a:pPr>
              <a:r>
                <a:rPr lang="en-AU" sz="3200" dirty="0">
                  <a:solidFill>
                    <a:schemeClr val="accent6">
                      <a:lumMod val="50000"/>
                    </a:schemeClr>
                  </a:solidFill>
                  <a:latin typeface="Cambria" pitchFamily="18" charset="0"/>
                </a:rPr>
                <a:t>Max Planck</a:t>
              </a:r>
            </a:p>
            <a:p>
              <a:pPr indent="295829">
                <a:buFont typeface="Arial" pitchFamily="34" charset="0"/>
                <a:buChar char="•"/>
              </a:pPr>
              <a:r>
                <a:rPr lang="en-AU" sz="3200" dirty="0">
                  <a:solidFill>
                    <a:schemeClr val="accent6">
                      <a:lumMod val="50000"/>
                    </a:schemeClr>
                  </a:solidFill>
                  <a:latin typeface="Cambria" pitchFamily="18" charset="0"/>
                </a:rPr>
                <a:t>Albert Einstein</a:t>
              </a:r>
            </a:p>
            <a:p>
              <a:pPr indent="295829">
                <a:buFont typeface="Arial" pitchFamily="34" charset="0"/>
                <a:buChar char="•"/>
              </a:pPr>
              <a:r>
                <a:rPr lang="en-AU" sz="3200" dirty="0" err="1">
                  <a:solidFill>
                    <a:schemeClr val="accent6">
                      <a:lumMod val="50000"/>
                    </a:schemeClr>
                  </a:solidFill>
                  <a:latin typeface="Cambria" pitchFamily="18" charset="0"/>
                </a:rPr>
                <a:t>Neils</a:t>
              </a:r>
              <a:r>
                <a:rPr lang="en-AU" sz="3200" dirty="0">
                  <a:solidFill>
                    <a:schemeClr val="accent6">
                      <a:lumMod val="50000"/>
                    </a:schemeClr>
                  </a:solidFill>
                  <a:latin typeface="Cambria" pitchFamily="18" charset="0"/>
                </a:rPr>
                <a:t> Bohr</a:t>
              </a:r>
            </a:p>
            <a:p>
              <a:pPr indent="295829">
                <a:buFont typeface="Arial" pitchFamily="34" charset="0"/>
                <a:buChar char="•"/>
              </a:pPr>
              <a:r>
                <a:rPr lang="en-AU" sz="3200" dirty="0">
                  <a:solidFill>
                    <a:schemeClr val="accent6">
                      <a:lumMod val="50000"/>
                    </a:schemeClr>
                  </a:solidFill>
                  <a:latin typeface="Cambria" pitchFamily="18" charset="0"/>
                </a:rPr>
                <a:t>Louis de Broglie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F69DCAD-2915-48EA-AD6E-1424EB9AC5BA}"/>
              </a:ext>
            </a:extLst>
          </p:cNvPr>
          <p:cNvGrpSpPr/>
          <p:nvPr/>
        </p:nvGrpSpPr>
        <p:grpSpPr>
          <a:xfrm>
            <a:off x="1836680" y="6797683"/>
            <a:ext cx="12487791" cy="4260348"/>
            <a:chOff x="-409807" y="4122120"/>
            <a:chExt cx="7572607" cy="2583480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6C39BE2-ECBF-402D-B6DA-8F238AE6D3D8}"/>
                </a:ext>
              </a:extLst>
            </p:cNvPr>
            <p:cNvSpPr txBox="1"/>
            <p:nvPr/>
          </p:nvSpPr>
          <p:spPr>
            <a:xfrm>
              <a:off x="-409807" y="4122120"/>
              <a:ext cx="2344459" cy="6532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295829">
                <a:buFont typeface="Arial" pitchFamily="34" charset="0"/>
                <a:buChar char="•"/>
              </a:pPr>
              <a:r>
                <a:rPr lang="en-AU" sz="3200" dirty="0">
                  <a:solidFill>
                    <a:srgbClr val="002060"/>
                  </a:solidFill>
                  <a:latin typeface="Cambria" pitchFamily="18" charset="0"/>
                </a:rPr>
                <a:t>Erwin Schrodinger </a:t>
              </a:r>
            </a:p>
            <a:p>
              <a:pPr indent="295829">
                <a:buFont typeface="Arial" pitchFamily="34" charset="0"/>
                <a:buChar char="•"/>
              </a:pPr>
              <a:r>
                <a:rPr lang="en-AU" sz="3200" dirty="0">
                  <a:solidFill>
                    <a:srgbClr val="002060"/>
                  </a:solidFill>
                  <a:latin typeface="Cambria" pitchFamily="18" charset="0"/>
                </a:rPr>
                <a:t>Richard Feynman</a:t>
              </a:r>
              <a:endParaRPr lang="en-IN" sz="3200" dirty="0">
                <a:solidFill>
                  <a:srgbClr val="002060"/>
                </a:solidFill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9ED5498-1C39-48A8-A0A1-A07497ADC2BC}"/>
                </a:ext>
              </a:extLst>
            </p:cNvPr>
            <p:cNvGrpSpPr/>
            <p:nvPr/>
          </p:nvGrpSpPr>
          <p:grpSpPr>
            <a:xfrm>
              <a:off x="3886200" y="4724400"/>
              <a:ext cx="3276600" cy="1981200"/>
              <a:chOff x="-1752600" y="2438400"/>
              <a:chExt cx="3638264" cy="2362200"/>
            </a:xfrm>
          </p:grpSpPr>
          <p:pic>
            <p:nvPicPr>
              <p:cNvPr id="18" name="Picture 17" descr="Richard-Feynman.jpg">
                <a:extLst>
                  <a:ext uri="{FF2B5EF4-FFF2-40B4-BE49-F238E27FC236}">
                    <a16:creationId xmlns:a16="http://schemas.microsoft.com/office/drawing/2014/main" id="{62158770-233F-4940-9F52-D052BA83F3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48000"/>
              <a:stretch>
                <a:fillRect/>
              </a:stretch>
            </p:blipFill>
            <p:spPr>
              <a:xfrm>
                <a:off x="133064" y="2452048"/>
                <a:ext cx="1752600" cy="2317139"/>
              </a:xfrm>
              <a:prstGeom prst="rect">
                <a:avLst/>
              </a:prstGeom>
            </p:spPr>
          </p:pic>
          <p:pic>
            <p:nvPicPr>
              <p:cNvPr id="19" name="Picture 18" descr="schrodinger.jpg">
                <a:extLst>
                  <a:ext uri="{FF2B5EF4-FFF2-40B4-BE49-F238E27FC236}">
                    <a16:creationId xmlns:a16="http://schemas.microsoft.com/office/drawing/2014/main" id="{17937349-8261-43A5-B246-BE4AC28F35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6780" t="11864" r="8475" b="6608"/>
              <a:stretch>
                <a:fillRect/>
              </a:stretch>
            </p:blipFill>
            <p:spPr>
              <a:xfrm>
                <a:off x="-1752600" y="2438400"/>
                <a:ext cx="1845469" cy="2362200"/>
              </a:xfrm>
              <a:prstGeom prst="rect">
                <a:avLst/>
              </a:prstGeom>
            </p:spPr>
          </p:pic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A3AB1EA-E7C0-492B-9B55-3A6EA8958506}"/>
              </a:ext>
            </a:extLst>
          </p:cNvPr>
          <p:cNvGrpSpPr/>
          <p:nvPr/>
        </p:nvGrpSpPr>
        <p:grpSpPr>
          <a:xfrm>
            <a:off x="1836680" y="2010551"/>
            <a:ext cx="14955968" cy="5693333"/>
            <a:chOff x="-409808" y="1219200"/>
            <a:chExt cx="9069312" cy="345244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BC3817B-FE06-4CA7-A48E-67A0F4287CB8}"/>
                </a:ext>
              </a:extLst>
            </p:cNvPr>
            <p:cNvSpPr txBox="1"/>
            <p:nvPr/>
          </p:nvSpPr>
          <p:spPr>
            <a:xfrm>
              <a:off x="-409808" y="2692559"/>
              <a:ext cx="2361956" cy="125046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indent="295829">
                <a:buFont typeface="Arial" pitchFamily="34" charset="0"/>
                <a:buChar char="•"/>
              </a:pPr>
              <a:r>
                <a:rPr lang="en-AU" sz="3200" dirty="0">
                  <a:solidFill>
                    <a:srgbClr val="FF0000"/>
                  </a:solidFill>
                  <a:latin typeface="Cambria" pitchFamily="18" charset="0"/>
                </a:rPr>
                <a:t>Max Born</a:t>
              </a:r>
            </a:p>
            <a:p>
              <a:pPr indent="295829">
                <a:buFont typeface="Arial" pitchFamily="34" charset="0"/>
                <a:buChar char="•"/>
              </a:pPr>
              <a:r>
                <a:rPr lang="en-AU" sz="3200" dirty="0">
                  <a:solidFill>
                    <a:srgbClr val="FF0000"/>
                  </a:solidFill>
                  <a:latin typeface="Cambria" pitchFamily="18" charset="0"/>
                </a:rPr>
                <a:t>Paul Dirac</a:t>
              </a:r>
            </a:p>
            <a:p>
              <a:pPr indent="295829">
                <a:buFont typeface="Arial" pitchFamily="34" charset="0"/>
                <a:buChar char="•"/>
              </a:pPr>
              <a:r>
                <a:rPr lang="en-AU" sz="3200" dirty="0">
                  <a:solidFill>
                    <a:srgbClr val="FF0000"/>
                  </a:solidFill>
                  <a:latin typeface="Cambria" pitchFamily="18" charset="0"/>
                </a:rPr>
                <a:t>Werner Heisenberg</a:t>
              </a:r>
            </a:p>
            <a:p>
              <a:pPr indent="295829">
                <a:buFont typeface="Arial" pitchFamily="34" charset="0"/>
                <a:buChar char="•"/>
              </a:pPr>
              <a:r>
                <a:rPr lang="en-AU" sz="3200" dirty="0">
                  <a:solidFill>
                    <a:srgbClr val="FF0000"/>
                  </a:solidFill>
                  <a:latin typeface="Cambria" pitchFamily="18" charset="0"/>
                </a:rPr>
                <a:t>Wolfgang Pauli</a:t>
              </a: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9C3A9E5-8456-452A-86F2-16943EF7C385}"/>
                </a:ext>
              </a:extLst>
            </p:cNvPr>
            <p:cNvGrpSpPr/>
            <p:nvPr/>
          </p:nvGrpSpPr>
          <p:grpSpPr>
            <a:xfrm>
              <a:off x="5690885" y="1219200"/>
              <a:ext cx="2968619" cy="3452442"/>
              <a:chOff x="5690885" y="1219200"/>
              <a:chExt cx="2968619" cy="3452442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A7241803-DB1D-41D9-8434-57B570485D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40701" b="39214"/>
              <a:stretch>
                <a:fillRect/>
              </a:stretch>
            </p:blipFill>
            <p:spPr>
              <a:xfrm>
                <a:off x="5690885" y="1219200"/>
                <a:ext cx="2968619" cy="1600200"/>
              </a:xfrm>
              <a:prstGeom prst="rect">
                <a:avLst/>
              </a:prstGeom>
            </p:spPr>
          </p:pic>
          <p:pic>
            <p:nvPicPr>
              <p:cNvPr id="24" name="Picture 23" descr="pauli.jpg">
                <a:extLst>
                  <a:ext uri="{FF2B5EF4-FFF2-40B4-BE49-F238E27FC236}">
                    <a16:creationId xmlns:a16="http://schemas.microsoft.com/office/drawing/2014/main" id="{60638EE0-AA84-422E-9544-59BC7C79FA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87589" y="2834295"/>
                <a:ext cx="1295400" cy="1825337"/>
              </a:xfrm>
              <a:prstGeom prst="rect">
                <a:avLst/>
              </a:prstGeom>
            </p:spPr>
          </p:pic>
          <p:pic>
            <p:nvPicPr>
              <p:cNvPr id="25" name="Picture 24" descr="Werner_Heisenberg.jpg">
                <a:extLst>
                  <a:ext uri="{FF2B5EF4-FFF2-40B4-BE49-F238E27FC236}">
                    <a16:creationId xmlns:a16="http://schemas.microsoft.com/office/drawing/2014/main" id="{B9A1306F-6E97-48F6-BA29-3DBC9EE703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rcRect b="16723"/>
              <a:stretch>
                <a:fillRect/>
              </a:stretch>
            </p:blipFill>
            <p:spPr>
              <a:xfrm>
                <a:off x="5767085" y="2819399"/>
                <a:ext cx="1402079" cy="1852243"/>
              </a:xfrm>
              <a:prstGeom prst="rect">
                <a:avLst/>
              </a:prstGeom>
            </p:spPr>
          </p:pic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DACF08-5507-4607-B846-961D17D00D45}"/>
              </a:ext>
            </a:extLst>
          </p:cNvPr>
          <p:cNvSpPr/>
          <p:nvPr/>
        </p:nvSpPr>
        <p:spPr>
          <a:xfrm>
            <a:off x="0" y="0"/>
            <a:ext cx="20104100" cy="1130935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dirty="0">
              <a:solidFill>
                <a:srgbClr val="681748"/>
              </a:solidFill>
            </a:endParaRPr>
          </a:p>
        </p:txBody>
      </p:sp>
      <p:sp>
        <p:nvSpPr>
          <p:cNvPr id="15364" name="object 4">
            <a:extLst>
              <a:ext uri="{FF2B5EF4-FFF2-40B4-BE49-F238E27FC236}">
                <a16:creationId xmlns:a16="http://schemas.microsoft.com/office/drawing/2014/main" id="{FBA1927A-6B1C-424E-90C9-11102ED64891}"/>
              </a:ext>
            </a:extLst>
          </p:cNvPr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5" name="object 5">
            <a:extLst>
              <a:ext uri="{FF2B5EF4-FFF2-40B4-BE49-F238E27FC236}">
                <a16:creationId xmlns:a16="http://schemas.microsoft.com/office/drawing/2014/main" id="{EFD34855-BB0B-4B12-A4AF-3EAB44F25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01625"/>
            <a:ext cx="708025" cy="7096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5366" name="object 6">
            <a:extLst>
              <a:ext uri="{FF2B5EF4-FFF2-40B4-BE49-F238E27FC236}">
                <a16:creationId xmlns:a16="http://schemas.microsoft.com/office/drawing/2014/main" id="{CEBEFB8E-B466-4AF1-AAEF-1F288CBE3D6E}"/>
              </a:ext>
            </a:extLst>
          </p:cNvPr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4 w 56514"/>
              <a:gd name="T3" fmla="*/ 2441 h 56515"/>
              <a:gd name="T4" fmla="*/ 9127 w 56514"/>
              <a:gd name="T5" fmla="*/ 9098 h 56515"/>
              <a:gd name="T6" fmla="*/ 2449 w 56514"/>
              <a:gd name="T7" fmla="*/ 18972 h 56515"/>
              <a:gd name="T8" fmla="*/ 0 w 56514"/>
              <a:gd name="T9" fmla="*/ 31065 h 56515"/>
              <a:gd name="T10" fmla="*/ 2449 w 56514"/>
              <a:gd name="T11" fmla="*/ 43169 h 56515"/>
              <a:gd name="T12" fmla="*/ 9127 w 56514"/>
              <a:gd name="T13" fmla="*/ 53062 h 56515"/>
              <a:gd name="T14" fmla="*/ 19024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1 w 56514"/>
              <a:gd name="T25" fmla="*/ 55599 h 56515"/>
              <a:gd name="T26" fmla="*/ 12286 w 56514"/>
              <a:gd name="T27" fmla="*/ 49885 h 56515"/>
              <a:gd name="T28" fmla="*/ 6583 w 56514"/>
              <a:gd name="T29" fmla="*/ 41419 h 56515"/>
              <a:gd name="T30" fmla="*/ 4492 w 56514"/>
              <a:gd name="T31" fmla="*/ 31065 h 56515"/>
              <a:gd name="T32" fmla="*/ 6583 w 56514"/>
              <a:gd name="T33" fmla="*/ 20702 h 56515"/>
              <a:gd name="T34" fmla="*/ 12286 w 56514"/>
              <a:gd name="T35" fmla="*/ 12221 h 56515"/>
              <a:gd name="T36" fmla="*/ 20751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5 w 56514"/>
              <a:gd name="T51" fmla="*/ 6491 h 56515"/>
              <a:gd name="T52" fmla="*/ 49969 w 56514"/>
              <a:gd name="T53" fmla="*/ 12221 h 56515"/>
              <a:gd name="T54" fmla="*/ 55672 w 56514"/>
              <a:gd name="T55" fmla="*/ 20702 h 56515"/>
              <a:gd name="T56" fmla="*/ 57764 w 56514"/>
              <a:gd name="T57" fmla="*/ 31065 h 56515"/>
              <a:gd name="T58" fmla="*/ 55672 w 56514"/>
              <a:gd name="T59" fmla="*/ 41419 h 56515"/>
              <a:gd name="T60" fmla="*/ 49969 w 56514"/>
              <a:gd name="T61" fmla="*/ 49885 h 56515"/>
              <a:gd name="T62" fmla="*/ 41505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5367" name="object 7">
            <a:extLst>
              <a:ext uri="{FF2B5EF4-FFF2-40B4-BE49-F238E27FC236}">
                <a16:creationId xmlns:a16="http://schemas.microsoft.com/office/drawing/2014/main" id="{1BD55D9B-FE5E-4677-8C00-872A005B154E}"/>
              </a:ext>
            </a:extLst>
          </p:cNvPr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F8853F9-A1D9-434A-8CF5-01DD650B3EC5}"/>
              </a:ext>
            </a:extLst>
          </p:cNvPr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 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sp>
        <p:nvSpPr>
          <p:cNvPr id="15370" name="Title 10">
            <a:extLst>
              <a:ext uri="{FF2B5EF4-FFF2-40B4-BE49-F238E27FC236}">
                <a16:creationId xmlns:a16="http://schemas.microsoft.com/office/drawing/2014/main" id="{49087F2A-BD16-4BC9-BAD1-DD2CE72E5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250" y="407988"/>
            <a:ext cx="3679825" cy="461962"/>
          </a:xfrm>
        </p:spPr>
        <p:txBody>
          <a:bodyPr/>
          <a:lstStyle/>
          <a:p>
            <a:pPr algn="r" eaLnBrk="1" hangingPunct="1"/>
            <a:r>
              <a:rPr lang="en-US" altLang="en-US">
                <a:ea typeface="Playfair Display"/>
              </a:rPr>
              <a:t>Go, change the world</a:t>
            </a:r>
          </a:p>
        </p:txBody>
      </p:sp>
      <p:pic>
        <p:nvPicPr>
          <p:cNvPr id="11" name="Picture 10" descr="solvay conference.jpg">
            <a:extLst>
              <a:ext uri="{FF2B5EF4-FFF2-40B4-BE49-F238E27FC236}">
                <a16:creationId xmlns:a16="http://schemas.microsoft.com/office/drawing/2014/main" id="{E3B8E50A-F9EB-4505-A262-087DFC925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484" y="2939436"/>
            <a:ext cx="15079133" cy="58886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DD6610-D668-4A11-8263-97D92A5060DE}"/>
              </a:ext>
            </a:extLst>
          </p:cNvPr>
          <p:cNvSpPr txBox="1"/>
          <p:nvPr/>
        </p:nvSpPr>
        <p:spPr>
          <a:xfrm>
            <a:off x="2512483" y="9221193"/>
            <a:ext cx="15204793" cy="1919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309" dirty="0">
                <a:latin typeface="Times New Roman" pitchFamily="18" charset="0"/>
                <a:cs typeface="Times New Roman" pitchFamily="18" charset="0"/>
              </a:rPr>
              <a:t>Piccard, E. </a:t>
            </a:r>
            <a:r>
              <a:rPr lang="en-IN" sz="2309" dirty="0" err="1">
                <a:latin typeface="Times New Roman" pitchFamily="18" charset="0"/>
                <a:cs typeface="Times New Roman" pitchFamily="18" charset="0"/>
              </a:rPr>
              <a:t>Henriot</a:t>
            </a:r>
            <a:r>
              <a:rPr lang="en-IN" sz="2309" dirty="0">
                <a:latin typeface="Times New Roman" pitchFamily="18" charset="0"/>
                <a:cs typeface="Times New Roman" pitchFamily="18" charset="0"/>
              </a:rPr>
              <a:t>, P. </a:t>
            </a:r>
            <a:r>
              <a:rPr lang="en-IN" sz="2309" dirty="0" err="1">
                <a:latin typeface="Times New Roman" pitchFamily="18" charset="0"/>
                <a:cs typeface="Times New Roman" pitchFamily="18" charset="0"/>
              </a:rPr>
              <a:t>Ehrenfest</a:t>
            </a:r>
            <a:r>
              <a:rPr lang="en-IN" sz="2309" dirty="0">
                <a:latin typeface="Times New Roman" pitchFamily="18" charset="0"/>
                <a:cs typeface="Times New Roman" pitchFamily="18" charset="0"/>
              </a:rPr>
              <a:t>, E. </a:t>
            </a:r>
            <a:r>
              <a:rPr lang="en-IN" sz="2309" dirty="0" err="1">
                <a:latin typeface="Times New Roman" pitchFamily="18" charset="0"/>
                <a:cs typeface="Times New Roman" pitchFamily="18" charset="0"/>
              </a:rPr>
              <a:t>Herzen</a:t>
            </a:r>
            <a:r>
              <a:rPr lang="en-IN" sz="2309" dirty="0">
                <a:latin typeface="Times New Roman" pitchFamily="18" charset="0"/>
                <a:cs typeface="Times New Roman" pitchFamily="18" charset="0"/>
              </a:rPr>
              <a:t>, Th. de </a:t>
            </a:r>
            <a:r>
              <a:rPr lang="en-IN" sz="2309" dirty="0" err="1">
                <a:latin typeface="Times New Roman" pitchFamily="18" charset="0"/>
                <a:cs typeface="Times New Roman" pitchFamily="18" charset="0"/>
              </a:rPr>
              <a:t>Donder</a:t>
            </a:r>
            <a:r>
              <a:rPr lang="en-IN" sz="2309" dirty="0">
                <a:latin typeface="Times New Roman" pitchFamily="18" charset="0"/>
                <a:cs typeface="Times New Roman" pitchFamily="18" charset="0"/>
              </a:rPr>
              <a:t>, E. Schrödinger, J.E. </a:t>
            </a:r>
            <a:r>
              <a:rPr lang="en-IN" sz="2309" dirty="0" err="1">
                <a:latin typeface="Times New Roman" pitchFamily="18" charset="0"/>
                <a:cs typeface="Times New Roman" pitchFamily="18" charset="0"/>
              </a:rPr>
              <a:t>Verschaffelt</a:t>
            </a:r>
            <a:r>
              <a:rPr lang="en-IN" sz="2309" dirty="0">
                <a:latin typeface="Times New Roman" pitchFamily="18" charset="0"/>
                <a:cs typeface="Times New Roman" pitchFamily="18" charset="0"/>
              </a:rPr>
              <a:t>, W. Pauli, W. Heisenberg, R.H. Fowler, L. </a:t>
            </a:r>
            <a:r>
              <a:rPr lang="en-IN" sz="2309" dirty="0" err="1">
                <a:latin typeface="Times New Roman" pitchFamily="18" charset="0"/>
                <a:cs typeface="Times New Roman" pitchFamily="18" charset="0"/>
              </a:rPr>
              <a:t>Brillouin</a:t>
            </a:r>
            <a:r>
              <a:rPr lang="en-IN" sz="2309" dirty="0">
                <a:latin typeface="Times New Roman" pitchFamily="18" charset="0"/>
                <a:cs typeface="Times New Roman" pitchFamily="18" charset="0"/>
              </a:rPr>
              <a:t>; P. Debye, M. Knudsen, W.L. Bragg, H.A. </a:t>
            </a:r>
            <a:r>
              <a:rPr lang="en-IN" sz="2309" dirty="0" err="1">
                <a:latin typeface="Times New Roman" pitchFamily="18" charset="0"/>
                <a:cs typeface="Times New Roman" pitchFamily="18" charset="0"/>
              </a:rPr>
              <a:t>Kramers</a:t>
            </a:r>
            <a:r>
              <a:rPr lang="en-IN" sz="2309" dirty="0">
                <a:latin typeface="Times New Roman" pitchFamily="18" charset="0"/>
                <a:cs typeface="Times New Roman" pitchFamily="18" charset="0"/>
              </a:rPr>
              <a:t>, P.A.M. Dirac, A.H. Compton, L. de Broglie, M. Born, N. </a:t>
            </a:r>
            <a:r>
              <a:rPr lang="en-IN" sz="2309" dirty="0" err="1">
                <a:latin typeface="Times New Roman" pitchFamily="18" charset="0"/>
                <a:cs typeface="Times New Roman" pitchFamily="18" charset="0"/>
              </a:rPr>
              <a:t>Bohr;I</a:t>
            </a:r>
            <a:r>
              <a:rPr lang="en-IN" sz="2309" dirty="0">
                <a:latin typeface="Times New Roman" pitchFamily="18" charset="0"/>
                <a:cs typeface="Times New Roman" pitchFamily="18" charset="0"/>
              </a:rPr>
              <a:t>. Langmuir, M. Planck, Marie Curie, H.A. Lorentz, A. Einstein, P. </a:t>
            </a:r>
            <a:r>
              <a:rPr lang="en-IN" sz="2309" dirty="0" err="1">
                <a:latin typeface="Times New Roman" pitchFamily="18" charset="0"/>
                <a:cs typeface="Times New Roman" pitchFamily="18" charset="0"/>
              </a:rPr>
              <a:t>Langevin</a:t>
            </a:r>
            <a:r>
              <a:rPr lang="en-IN" sz="2309" dirty="0">
                <a:latin typeface="Times New Roman" pitchFamily="18" charset="0"/>
                <a:cs typeface="Times New Roman" pitchFamily="18" charset="0"/>
              </a:rPr>
              <a:t>, Ch.-E. </a:t>
            </a:r>
            <a:r>
              <a:rPr lang="en-IN" sz="2309" dirty="0" err="1">
                <a:latin typeface="Times New Roman" pitchFamily="18" charset="0"/>
                <a:cs typeface="Times New Roman" pitchFamily="18" charset="0"/>
              </a:rPr>
              <a:t>Guye</a:t>
            </a:r>
            <a:r>
              <a:rPr lang="en-IN" sz="2309" dirty="0">
                <a:latin typeface="Times New Roman" pitchFamily="18" charset="0"/>
                <a:cs typeface="Times New Roman" pitchFamily="18" charset="0"/>
              </a:rPr>
              <a:t>, C.T.R. Wilson, O.W. Richardson</a:t>
            </a:r>
          </a:p>
          <a:p>
            <a:pPr algn="just"/>
            <a:r>
              <a:rPr lang="en-IN" sz="2639" b="1" dirty="0">
                <a:latin typeface="Times New Roman" pitchFamily="18" charset="0"/>
                <a:cs typeface="Times New Roman" pitchFamily="18" charset="0"/>
              </a:rPr>
              <a:t>Fifth conference participants, 1927. </a:t>
            </a:r>
            <a:r>
              <a:rPr lang="en-IN" sz="2639" b="1" dirty="0" err="1">
                <a:latin typeface="Times New Roman" pitchFamily="18" charset="0"/>
                <a:cs typeface="Times New Roman" pitchFamily="18" charset="0"/>
              </a:rPr>
              <a:t>Institut</a:t>
            </a:r>
            <a:r>
              <a:rPr lang="en-IN" sz="2639" b="1" dirty="0">
                <a:latin typeface="Times New Roman" pitchFamily="18" charset="0"/>
                <a:cs typeface="Times New Roman" pitchFamily="18" charset="0"/>
              </a:rPr>
              <a:t> International de Physique Solvay in Leopold Park.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ECB5CC-B4C8-4C98-A362-4F2F5486C944}"/>
              </a:ext>
            </a:extLst>
          </p:cNvPr>
          <p:cNvSpPr txBox="1"/>
          <p:nvPr/>
        </p:nvSpPr>
        <p:spPr>
          <a:xfrm>
            <a:off x="2512485" y="1239508"/>
            <a:ext cx="15079133" cy="11538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98" b="1" i="1" u="sng" dirty="0"/>
              <a:t>Solvay Conference - 1927</a:t>
            </a:r>
          </a:p>
          <a:p>
            <a:pPr algn="ctr"/>
            <a:r>
              <a:rPr lang="en-IN" b="1" dirty="0"/>
              <a:t>Where world's brightest scientific minds carried out the historic debates about </a:t>
            </a:r>
          </a:p>
          <a:p>
            <a:pPr algn="ctr"/>
            <a:r>
              <a:rPr lang="en-IN" b="1" dirty="0"/>
              <a:t>quantum mechanics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BDACF08-5507-4607-B846-961D17D00D45}"/>
              </a:ext>
            </a:extLst>
          </p:cNvPr>
          <p:cNvSpPr/>
          <p:nvPr/>
        </p:nvSpPr>
        <p:spPr>
          <a:xfrm>
            <a:off x="0" y="0"/>
            <a:ext cx="20104100" cy="11309350"/>
          </a:xfrm>
          <a:prstGeom prst="rect">
            <a:avLst/>
          </a:prstGeom>
          <a:solidFill>
            <a:schemeClr val="lt1">
              <a:alpha val="99000"/>
            </a:schemeClr>
          </a:solidFill>
          <a:ln w="76200">
            <a:solidFill>
              <a:srgbClr val="005893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IN" dirty="0">
              <a:solidFill>
                <a:srgbClr val="681748"/>
              </a:solidFill>
            </a:endParaRPr>
          </a:p>
        </p:txBody>
      </p:sp>
      <p:sp>
        <p:nvSpPr>
          <p:cNvPr id="17412" name="object 4">
            <a:extLst>
              <a:ext uri="{FF2B5EF4-FFF2-40B4-BE49-F238E27FC236}">
                <a16:creationId xmlns:a16="http://schemas.microsoft.com/office/drawing/2014/main" id="{C7346F82-D6F5-46BF-A502-33F89C8DC335}"/>
              </a:ext>
            </a:extLst>
          </p:cNvPr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3" name="object 5">
            <a:extLst>
              <a:ext uri="{FF2B5EF4-FFF2-40B4-BE49-F238E27FC236}">
                <a16:creationId xmlns:a16="http://schemas.microsoft.com/office/drawing/2014/main" id="{71FD722F-24C1-4AF1-A66B-A5E7FE997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01625"/>
            <a:ext cx="708025" cy="709613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7414" name="object 6">
            <a:extLst>
              <a:ext uri="{FF2B5EF4-FFF2-40B4-BE49-F238E27FC236}">
                <a16:creationId xmlns:a16="http://schemas.microsoft.com/office/drawing/2014/main" id="{BEFF1E12-BF4E-42B6-85E9-31810E4C07DD}"/>
              </a:ext>
            </a:extLst>
          </p:cNvPr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4 w 56514"/>
              <a:gd name="T3" fmla="*/ 2441 h 56515"/>
              <a:gd name="T4" fmla="*/ 9127 w 56514"/>
              <a:gd name="T5" fmla="*/ 9098 h 56515"/>
              <a:gd name="T6" fmla="*/ 2449 w 56514"/>
              <a:gd name="T7" fmla="*/ 18972 h 56515"/>
              <a:gd name="T8" fmla="*/ 0 w 56514"/>
              <a:gd name="T9" fmla="*/ 31065 h 56515"/>
              <a:gd name="T10" fmla="*/ 2449 w 56514"/>
              <a:gd name="T11" fmla="*/ 43169 h 56515"/>
              <a:gd name="T12" fmla="*/ 9127 w 56514"/>
              <a:gd name="T13" fmla="*/ 53062 h 56515"/>
              <a:gd name="T14" fmla="*/ 19024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1 w 56514"/>
              <a:gd name="T25" fmla="*/ 55599 h 56515"/>
              <a:gd name="T26" fmla="*/ 12286 w 56514"/>
              <a:gd name="T27" fmla="*/ 49885 h 56515"/>
              <a:gd name="T28" fmla="*/ 6583 w 56514"/>
              <a:gd name="T29" fmla="*/ 41419 h 56515"/>
              <a:gd name="T30" fmla="*/ 4492 w 56514"/>
              <a:gd name="T31" fmla="*/ 31065 h 56515"/>
              <a:gd name="T32" fmla="*/ 6583 w 56514"/>
              <a:gd name="T33" fmla="*/ 20702 h 56515"/>
              <a:gd name="T34" fmla="*/ 12286 w 56514"/>
              <a:gd name="T35" fmla="*/ 12221 h 56515"/>
              <a:gd name="T36" fmla="*/ 20751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5 w 56514"/>
              <a:gd name="T51" fmla="*/ 6491 h 56515"/>
              <a:gd name="T52" fmla="*/ 49969 w 56514"/>
              <a:gd name="T53" fmla="*/ 12221 h 56515"/>
              <a:gd name="T54" fmla="*/ 55672 w 56514"/>
              <a:gd name="T55" fmla="*/ 20702 h 56515"/>
              <a:gd name="T56" fmla="*/ 57764 w 56514"/>
              <a:gd name="T57" fmla="*/ 31065 h 56515"/>
              <a:gd name="T58" fmla="*/ 55672 w 56514"/>
              <a:gd name="T59" fmla="*/ 41419 h 56515"/>
              <a:gd name="T60" fmla="*/ 49969 w 56514"/>
              <a:gd name="T61" fmla="*/ 49885 h 56515"/>
              <a:gd name="T62" fmla="*/ 41505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7415" name="object 7">
            <a:extLst>
              <a:ext uri="{FF2B5EF4-FFF2-40B4-BE49-F238E27FC236}">
                <a16:creationId xmlns:a16="http://schemas.microsoft.com/office/drawing/2014/main" id="{9F655D25-D0BC-4B84-8312-69A23B63B275}"/>
              </a:ext>
            </a:extLst>
          </p:cNvPr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F8853F9-A1D9-434A-8CF5-01DD650B3EC5}"/>
              </a:ext>
            </a:extLst>
          </p:cNvPr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 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sp>
        <p:nvSpPr>
          <p:cNvPr id="17418" name="Title 10">
            <a:extLst>
              <a:ext uri="{FF2B5EF4-FFF2-40B4-BE49-F238E27FC236}">
                <a16:creationId xmlns:a16="http://schemas.microsoft.com/office/drawing/2014/main" id="{98193ED4-4F1D-41AE-AE03-ECA1472FE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250" y="407988"/>
            <a:ext cx="3679825" cy="461962"/>
          </a:xfrm>
        </p:spPr>
        <p:txBody>
          <a:bodyPr/>
          <a:lstStyle/>
          <a:p>
            <a:pPr algn="r" eaLnBrk="1" hangingPunct="1"/>
            <a:r>
              <a:rPr lang="en-US" altLang="en-US">
                <a:ea typeface="Playfair Display"/>
              </a:rPr>
              <a:t>Go, change the world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241387-CE33-4445-929C-7FAF1E246176}"/>
              </a:ext>
            </a:extLst>
          </p:cNvPr>
          <p:cNvSpPr/>
          <p:nvPr/>
        </p:nvSpPr>
        <p:spPr>
          <a:xfrm>
            <a:off x="1004888" y="1459160"/>
            <a:ext cx="7672293" cy="100598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5937" dirty="0">
                <a:latin typeface="Helvetica" panose="020B0604020202020204" pitchFamily="34" charset="0"/>
                <a:cs typeface="Helvetica" panose="020B0604020202020204" pitchFamily="34" charset="0"/>
              </a:rPr>
              <a:t>Black Body Spectrum: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22C753-7FF0-4174-87E0-AECC45681A47}"/>
              </a:ext>
            </a:extLst>
          </p:cNvPr>
          <p:cNvSpPr txBox="1"/>
          <p:nvPr/>
        </p:nvSpPr>
        <p:spPr>
          <a:xfrm>
            <a:off x="484214" y="7985126"/>
            <a:ext cx="18330835" cy="21223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298" b="1" dirty="0">
                <a:latin typeface="Helvetica" panose="020B0604020202020204" pitchFamily="34" charset="0"/>
                <a:cs typeface="Helvetica" panose="020B0604020202020204" pitchFamily="34" charset="0"/>
              </a:rPr>
              <a:t>Experimental observation</a:t>
            </a:r>
          </a:p>
          <a:p>
            <a:pPr indent="285357" algn="just">
              <a:buFont typeface="Arial" pitchFamily="34" charset="0"/>
              <a:buChar char="•"/>
            </a:pPr>
            <a:r>
              <a:rPr lang="en-US" sz="3298" dirty="0">
                <a:latin typeface="Helvetica" panose="020B0604020202020204" pitchFamily="34" charset="0"/>
                <a:cs typeface="Helvetica" panose="020B0604020202020204" pitchFamily="34" charset="0"/>
              </a:rPr>
              <a:t>At room temperature, black bodies emit IR light, </a:t>
            </a:r>
          </a:p>
          <a:p>
            <a:pPr indent="285357" algn="just">
              <a:buFont typeface="Arial" pitchFamily="34" charset="0"/>
              <a:buChar char="•"/>
            </a:pPr>
            <a:r>
              <a:rPr lang="en-US" sz="3298" dirty="0">
                <a:latin typeface="Helvetica" panose="020B0604020202020204" pitchFamily="34" charset="0"/>
                <a:cs typeface="Helvetica" panose="020B0604020202020204" pitchFamily="34" charset="0"/>
              </a:rPr>
              <a:t>On increase in temperature emission spectrum shifts to visible wavelengths (red to blue), </a:t>
            </a:r>
          </a:p>
          <a:p>
            <a:pPr indent="285357" algn="just">
              <a:buFont typeface="Arial" pitchFamily="34" charset="0"/>
              <a:buChar char="•"/>
            </a:pPr>
            <a:r>
              <a:rPr lang="en-US" sz="3298" dirty="0">
                <a:latin typeface="Helvetica" panose="020B0604020202020204" pitchFamily="34" charset="0"/>
                <a:cs typeface="Helvetica" panose="020B0604020202020204" pitchFamily="34" charset="0"/>
              </a:rPr>
              <a:t>Beyond which the emission includes increasing amounts of UV </a:t>
            </a:r>
            <a:endParaRPr lang="en-IN" sz="3298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3DFF28E-4772-41D1-9B5C-5089CF366F97}"/>
              </a:ext>
            </a:extLst>
          </p:cNvPr>
          <p:cNvGrpSpPr/>
          <p:nvPr/>
        </p:nvGrpSpPr>
        <p:grpSpPr>
          <a:xfrm>
            <a:off x="9260467" y="2491508"/>
            <a:ext cx="10245372" cy="5215707"/>
            <a:chOff x="60362" y="609600"/>
            <a:chExt cx="3826632" cy="2514600"/>
          </a:xfrm>
        </p:grpSpPr>
        <p:pic>
          <p:nvPicPr>
            <p:cNvPr id="27" name="Picture 26" descr="blackbody.png">
              <a:extLst>
                <a:ext uri="{FF2B5EF4-FFF2-40B4-BE49-F238E27FC236}">
                  <a16:creationId xmlns:a16="http://schemas.microsoft.com/office/drawing/2014/main" id="{BF41B0B7-26D2-4713-A8A4-04F1048066B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16609"/>
            <a:stretch>
              <a:fillRect/>
            </a:stretch>
          </p:blipFill>
          <p:spPr>
            <a:xfrm>
              <a:off x="60362" y="609600"/>
              <a:ext cx="3825838" cy="2514600"/>
            </a:xfrm>
            <a:prstGeom prst="rect">
              <a:avLst/>
            </a:prstGeom>
          </p:spPr>
        </p:pic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ACC09C3-4E8F-4608-9D25-9D4727F5B9B2}"/>
                </a:ext>
              </a:extLst>
            </p:cNvPr>
            <p:cNvCxnSpPr/>
            <p:nvPr/>
          </p:nvCxnSpPr>
          <p:spPr>
            <a:xfrm rot="5400000">
              <a:off x="2752994" y="1744394"/>
              <a:ext cx="2268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42F5627-D97F-443C-AC67-FFBBDCDC55C7}"/>
              </a:ext>
            </a:extLst>
          </p:cNvPr>
          <p:cNvSpPr txBox="1"/>
          <p:nvPr/>
        </p:nvSpPr>
        <p:spPr>
          <a:xfrm>
            <a:off x="12185650" y="7962635"/>
            <a:ext cx="5668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Energy  </a:t>
            </a:r>
            <a:r>
              <a:rPr lang="en-US" sz="2000" i="1" dirty="0" err="1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vs</a:t>
            </a:r>
            <a:r>
              <a:rPr lang="en-US" sz="2000" i="1" dirty="0">
                <a:solidFill>
                  <a:srgbClr val="FF000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  wavelength  of black body radiations</a:t>
            </a:r>
            <a:endParaRPr lang="en-IN" sz="2000" i="1" dirty="0">
              <a:solidFill>
                <a:srgbClr val="FF0000"/>
              </a:solidFill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object 4">
            <a:extLst>
              <a:ext uri="{FF2B5EF4-FFF2-40B4-BE49-F238E27FC236}">
                <a16:creationId xmlns:a16="http://schemas.microsoft.com/office/drawing/2014/main" id="{CD7A72A9-A7DC-45BE-A1BB-3802C85BA949}"/>
              </a:ext>
            </a:extLst>
          </p:cNvPr>
          <p:cNvSpPr>
            <a:spLocks/>
          </p:cNvSpPr>
          <p:nvPr/>
        </p:nvSpPr>
        <p:spPr bwMode="auto">
          <a:xfrm>
            <a:off x="1008063" y="1192213"/>
            <a:ext cx="18527712" cy="0"/>
          </a:xfrm>
          <a:custGeom>
            <a:avLst/>
            <a:gdLst>
              <a:gd name="T0" fmla="*/ 0 w 18527395"/>
              <a:gd name="T1" fmla="*/ 18529712 w 18527395"/>
              <a:gd name="T2" fmla="*/ 0 60000 65536"/>
              <a:gd name="T3" fmla="*/ 0 60000 65536"/>
            </a:gdLst>
            <a:ahLst/>
            <a:cxnLst>
              <a:cxn ang="T2">
                <a:pos x="T0" y="0"/>
              </a:cxn>
              <a:cxn ang="T3">
                <a:pos x="T1" y="0"/>
              </a:cxn>
            </a:cxnLst>
            <a:rect l="0" t="0" r="r" b="b"/>
            <a:pathLst>
              <a:path w="18527395">
                <a:moveTo>
                  <a:pt x="0" y="0"/>
                </a:moveTo>
                <a:lnTo>
                  <a:pt x="18526859" y="0"/>
                </a:lnTo>
              </a:path>
            </a:pathLst>
          </a:custGeom>
          <a:noFill/>
          <a:ln w="15706">
            <a:solidFill>
              <a:srgbClr val="5E6DB3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6" name="object 5">
            <a:extLst>
              <a:ext uri="{FF2B5EF4-FFF2-40B4-BE49-F238E27FC236}">
                <a16:creationId xmlns:a16="http://schemas.microsoft.com/office/drawing/2014/main" id="{4B238DA3-BC3E-476F-A30B-4DAFC6D2D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01625"/>
            <a:ext cx="708025" cy="709613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5pPr>
            <a:lvl6pPr marL="25146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6pPr>
            <a:lvl7pPr marL="29718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7pPr>
            <a:lvl8pPr marL="34290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8pPr>
            <a:lvl9pPr marL="3886200" indent="-228600" defTabSz="457200" eaLnBrk="0" fontAlgn="base" hangingPunct="0">
              <a:spcBef>
                <a:spcPct val="2000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endParaRPr lang="en-US" altLang="en-US"/>
          </a:p>
        </p:txBody>
      </p:sp>
      <p:sp>
        <p:nvSpPr>
          <p:cNvPr id="18437" name="object 6">
            <a:extLst>
              <a:ext uri="{FF2B5EF4-FFF2-40B4-BE49-F238E27FC236}">
                <a16:creationId xmlns:a16="http://schemas.microsoft.com/office/drawing/2014/main" id="{F3A4F712-BCAE-46C7-9467-25988D61CDB6}"/>
              </a:ext>
            </a:extLst>
          </p:cNvPr>
          <p:cNvSpPr>
            <a:spLocks/>
          </p:cNvSpPr>
          <p:nvPr/>
        </p:nvSpPr>
        <p:spPr bwMode="auto">
          <a:xfrm>
            <a:off x="2982913" y="712788"/>
            <a:ext cx="57150" cy="57150"/>
          </a:xfrm>
          <a:custGeom>
            <a:avLst/>
            <a:gdLst>
              <a:gd name="T0" fmla="*/ 31128 w 56514"/>
              <a:gd name="T1" fmla="*/ 0 h 56515"/>
              <a:gd name="T2" fmla="*/ 19024 w 56514"/>
              <a:gd name="T3" fmla="*/ 2441 h 56515"/>
              <a:gd name="T4" fmla="*/ 9127 w 56514"/>
              <a:gd name="T5" fmla="*/ 9098 h 56515"/>
              <a:gd name="T6" fmla="*/ 2449 w 56514"/>
              <a:gd name="T7" fmla="*/ 18972 h 56515"/>
              <a:gd name="T8" fmla="*/ 0 w 56514"/>
              <a:gd name="T9" fmla="*/ 31065 h 56515"/>
              <a:gd name="T10" fmla="*/ 2449 w 56514"/>
              <a:gd name="T11" fmla="*/ 43169 h 56515"/>
              <a:gd name="T12" fmla="*/ 9127 w 56514"/>
              <a:gd name="T13" fmla="*/ 53062 h 56515"/>
              <a:gd name="T14" fmla="*/ 19024 w 56514"/>
              <a:gd name="T15" fmla="*/ 59739 h 56515"/>
              <a:gd name="T16" fmla="*/ 31128 w 56514"/>
              <a:gd name="T17" fmla="*/ 62188 h 56515"/>
              <a:gd name="T18" fmla="*/ 43212 w 56514"/>
              <a:gd name="T19" fmla="*/ 59739 h 56515"/>
              <a:gd name="T20" fmla="*/ 46234 w 56514"/>
              <a:gd name="T21" fmla="*/ 57695 h 56515"/>
              <a:gd name="T22" fmla="*/ 31128 w 56514"/>
              <a:gd name="T23" fmla="*/ 57695 h 56515"/>
              <a:gd name="T24" fmla="*/ 20751 w 56514"/>
              <a:gd name="T25" fmla="*/ 55599 h 56515"/>
              <a:gd name="T26" fmla="*/ 12286 w 56514"/>
              <a:gd name="T27" fmla="*/ 49885 h 56515"/>
              <a:gd name="T28" fmla="*/ 6583 w 56514"/>
              <a:gd name="T29" fmla="*/ 41419 h 56515"/>
              <a:gd name="T30" fmla="*/ 4492 w 56514"/>
              <a:gd name="T31" fmla="*/ 31065 h 56515"/>
              <a:gd name="T32" fmla="*/ 6583 w 56514"/>
              <a:gd name="T33" fmla="*/ 20702 h 56515"/>
              <a:gd name="T34" fmla="*/ 12286 w 56514"/>
              <a:gd name="T35" fmla="*/ 12221 h 56515"/>
              <a:gd name="T36" fmla="*/ 20751 w 56514"/>
              <a:gd name="T37" fmla="*/ 6491 h 56515"/>
              <a:gd name="T38" fmla="*/ 31128 w 56514"/>
              <a:gd name="T39" fmla="*/ 4389 h 56515"/>
              <a:gd name="T40" fmla="*/ 46101 w 56514"/>
              <a:gd name="T41" fmla="*/ 4389 h 56515"/>
              <a:gd name="T42" fmla="*/ 43212 w 56514"/>
              <a:gd name="T43" fmla="*/ 2441 h 56515"/>
              <a:gd name="T44" fmla="*/ 31128 w 56514"/>
              <a:gd name="T45" fmla="*/ 0 h 56515"/>
              <a:gd name="T46" fmla="*/ 46101 w 56514"/>
              <a:gd name="T47" fmla="*/ 4389 h 56515"/>
              <a:gd name="T48" fmla="*/ 31128 w 56514"/>
              <a:gd name="T49" fmla="*/ 4389 h 56515"/>
              <a:gd name="T50" fmla="*/ 41505 w 56514"/>
              <a:gd name="T51" fmla="*/ 6491 h 56515"/>
              <a:gd name="T52" fmla="*/ 49969 w 56514"/>
              <a:gd name="T53" fmla="*/ 12221 h 56515"/>
              <a:gd name="T54" fmla="*/ 55672 w 56514"/>
              <a:gd name="T55" fmla="*/ 20702 h 56515"/>
              <a:gd name="T56" fmla="*/ 57764 w 56514"/>
              <a:gd name="T57" fmla="*/ 31065 h 56515"/>
              <a:gd name="T58" fmla="*/ 55672 w 56514"/>
              <a:gd name="T59" fmla="*/ 41419 h 56515"/>
              <a:gd name="T60" fmla="*/ 49969 w 56514"/>
              <a:gd name="T61" fmla="*/ 49885 h 56515"/>
              <a:gd name="T62" fmla="*/ 41505 w 56514"/>
              <a:gd name="T63" fmla="*/ 55599 h 56515"/>
              <a:gd name="T64" fmla="*/ 31128 w 56514"/>
              <a:gd name="T65" fmla="*/ 57695 h 56515"/>
              <a:gd name="T66" fmla="*/ 46234 w 56514"/>
              <a:gd name="T67" fmla="*/ 57695 h 56515"/>
              <a:gd name="T68" fmla="*/ 53091 w 56514"/>
              <a:gd name="T69" fmla="*/ 53062 h 56515"/>
              <a:gd name="T70" fmla="*/ 59762 w 56514"/>
              <a:gd name="T71" fmla="*/ 43169 h 56515"/>
              <a:gd name="T72" fmla="*/ 62209 w 56514"/>
              <a:gd name="T73" fmla="*/ 31065 h 56515"/>
              <a:gd name="T74" fmla="*/ 59762 w 56514"/>
              <a:gd name="T75" fmla="*/ 18972 h 56515"/>
              <a:gd name="T76" fmla="*/ 53091 w 56514"/>
              <a:gd name="T77" fmla="*/ 9098 h 56515"/>
              <a:gd name="T78" fmla="*/ 46101 w 56514"/>
              <a:gd name="T79" fmla="*/ 4389 h 56515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</a:gdLst>
            <a:ahLst/>
            <a:cxnLst>
              <a:cxn ang="T80">
                <a:pos x="T0" y="T1"/>
              </a:cxn>
              <a:cxn ang="T81">
                <a:pos x="T2" y="T3"/>
              </a:cxn>
              <a:cxn ang="T82">
                <a:pos x="T4" y="T5"/>
              </a:cxn>
              <a:cxn ang="T83">
                <a:pos x="T6" y="T7"/>
              </a:cxn>
              <a:cxn ang="T84">
                <a:pos x="T8" y="T9"/>
              </a:cxn>
              <a:cxn ang="T85">
                <a:pos x="T10" y="T11"/>
              </a:cxn>
              <a:cxn ang="T86">
                <a:pos x="T12" y="T13"/>
              </a:cxn>
              <a:cxn ang="T87">
                <a:pos x="T14" y="T15"/>
              </a:cxn>
              <a:cxn ang="T88">
                <a:pos x="T16" y="T17"/>
              </a:cxn>
              <a:cxn ang="T89">
                <a:pos x="T18" y="T19"/>
              </a:cxn>
              <a:cxn ang="T90">
                <a:pos x="T20" y="T21"/>
              </a:cxn>
              <a:cxn ang="T91">
                <a:pos x="T22" y="T23"/>
              </a:cxn>
              <a:cxn ang="T92">
                <a:pos x="T24" y="T25"/>
              </a:cxn>
              <a:cxn ang="T93">
                <a:pos x="T26" y="T27"/>
              </a:cxn>
              <a:cxn ang="T94">
                <a:pos x="T28" y="T29"/>
              </a:cxn>
              <a:cxn ang="T95">
                <a:pos x="T30" y="T31"/>
              </a:cxn>
              <a:cxn ang="T96">
                <a:pos x="T32" y="T33"/>
              </a:cxn>
              <a:cxn ang="T97">
                <a:pos x="T34" y="T35"/>
              </a:cxn>
              <a:cxn ang="T98">
                <a:pos x="T36" y="T37"/>
              </a:cxn>
              <a:cxn ang="T99">
                <a:pos x="T38" y="T39"/>
              </a:cxn>
              <a:cxn ang="T100">
                <a:pos x="T40" y="T41"/>
              </a:cxn>
              <a:cxn ang="T101">
                <a:pos x="T42" y="T43"/>
              </a:cxn>
              <a:cxn ang="T102">
                <a:pos x="T44" y="T45"/>
              </a:cxn>
              <a:cxn ang="T103">
                <a:pos x="T46" y="T47"/>
              </a:cxn>
              <a:cxn ang="T104">
                <a:pos x="T48" y="T49"/>
              </a:cxn>
              <a:cxn ang="T105">
                <a:pos x="T50" y="T51"/>
              </a:cxn>
              <a:cxn ang="T106">
                <a:pos x="T52" y="T53"/>
              </a:cxn>
              <a:cxn ang="T107">
                <a:pos x="T54" y="T55"/>
              </a:cxn>
              <a:cxn ang="T108">
                <a:pos x="T56" y="T57"/>
              </a:cxn>
              <a:cxn ang="T109">
                <a:pos x="T58" y="T59"/>
              </a:cxn>
              <a:cxn ang="T110">
                <a:pos x="T60" y="T61"/>
              </a:cxn>
              <a:cxn ang="T111">
                <a:pos x="T62" y="T63"/>
              </a:cxn>
              <a:cxn ang="T112">
                <a:pos x="T64" y="T65"/>
              </a:cxn>
              <a:cxn ang="T113">
                <a:pos x="T66" y="T67"/>
              </a:cxn>
              <a:cxn ang="T114">
                <a:pos x="T68" y="T69"/>
              </a:cxn>
              <a:cxn ang="T115">
                <a:pos x="T70" y="T71"/>
              </a:cxn>
              <a:cxn ang="T116">
                <a:pos x="T72" y="T73"/>
              </a:cxn>
              <a:cxn ang="T117">
                <a:pos x="T74" y="T75"/>
              </a:cxn>
              <a:cxn ang="T118">
                <a:pos x="T76" y="T77"/>
              </a:cxn>
              <a:cxn ang="T119">
                <a:pos x="T78" y="T79"/>
              </a:cxn>
            </a:cxnLst>
            <a:rect l="0" t="0" r="r" b="b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18438" name="object 7">
            <a:extLst>
              <a:ext uri="{FF2B5EF4-FFF2-40B4-BE49-F238E27FC236}">
                <a16:creationId xmlns:a16="http://schemas.microsoft.com/office/drawing/2014/main" id="{8B927AE8-64C5-4145-BEC1-764104726A64}"/>
              </a:ext>
            </a:extLst>
          </p:cNvPr>
          <p:cNvSpPr>
            <a:spLocks/>
          </p:cNvSpPr>
          <p:nvPr/>
        </p:nvSpPr>
        <p:spPr bwMode="auto">
          <a:xfrm>
            <a:off x="2998788" y="725488"/>
            <a:ext cx="25400" cy="31750"/>
          </a:xfrm>
          <a:custGeom>
            <a:avLst/>
            <a:gdLst>
              <a:gd name="T0" fmla="*/ 11999 w 25400"/>
              <a:gd name="T1" fmla="*/ 0 h 31750"/>
              <a:gd name="T2" fmla="*/ 0 w 25400"/>
              <a:gd name="T3" fmla="*/ 0 h 31750"/>
              <a:gd name="T4" fmla="*/ 0 w 25400"/>
              <a:gd name="T5" fmla="*/ 31423 h 31750"/>
              <a:gd name="T6" fmla="*/ 5675 w 25400"/>
              <a:gd name="T7" fmla="*/ 31423 h 31750"/>
              <a:gd name="T8" fmla="*/ 5675 w 25400"/>
              <a:gd name="T9" fmla="*/ 18292 h 31750"/>
              <a:gd name="T10" fmla="*/ 16472 w 25400"/>
              <a:gd name="T11" fmla="*/ 18292 h 31750"/>
              <a:gd name="T12" fmla="*/ 15633 w 25400"/>
              <a:gd name="T13" fmla="*/ 17570 h 31750"/>
              <a:gd name="T14" fmla="*/ 21266 w 25400"/>
              <a:gd name="T15" fmla="*/ 14669 h 31750"/>
              <a:gd name="T16" fmla="*/ 21701 w 25400"/>
              <a:gd name="T17" fmla="*/ 13277 h 31750"/>
              <a:gd name="T18" fmla="*/ 5675 w 25400"/>
              <a:gd name="T19" fmla="*/ 13277 h 31750"/>
              <a:gd name="T20" fmla="*/ 5675 w 25400"/>
              <a:gd name="T21" fmla="*/ 5329 h 31750"/>
              <a:gd name="T22" fmla="*/ 22239 w 25400"/>
              <a:gd name="T23" fmla="*/ 5329 h 31750"/>
              <a:gd name="T24" fmla="*/ 21884 w 25400"/>
              <a:gd name="T25" fmla="*/ 3863 h 31750"/>
              <a:gd name="T26" fmla="*/ 18564 w 25400"/>
              <a:gd name="T27" fmla="*/ 848 h 31750"/>
              <a:gd name="T28" fmla="*/ 11999 w 25400"/>
              <a:gd name="T29" fmla="*/ 0 h 31750"/>
              <a:gd name="T30" fmla="*/ 16472 w 25400"/>
              <a:gd name="T31" fmla="*/ 18292 h 31750"/>
              <a:gd name="T32" fmla="*/ 6837 w 25400"/>
              <a:gd name="T33" fmla="*/ 18292 h 31750"/>
              <a:gd name="T34" fmla="*/ 9727 w 25400"/>
              <a:gd name="T35" fmla="*/ 18680 h 31750"/>
              <a:gd name="T36" fmla="*/ 11465 w 25400"/>
              <a:gd name="T37" fmla="*/ 19999 h 31750"/>
              <a:gd name="T38" fmla="*/ 14470 w 25400"/>
              <a:gd name="T39" fmla="*/ 24596 h 31750"/>
              <a:gd name="T40" fmla="*/ 18564 w 25400"/>
              <a:gd name="T41" fmla="*/ 31423 h 31750"/>
              <a:gd name="T42" fmla="*/ 25402 w 25400"/>
              <a:gd name="T43" fmla="*/ 31423 h 31750"/>
              <a:gd name="T44" fmla="*/ 21967 w 25400"/>
              <a:gd name="T45" fmla="*/ 25318 h 31750"/>
              <a:gd name="T46" fmla="*/ 18721 w 25400"/>
              <a:gd name="T47" fmla="*/ 20229 h 31750"/>
              <a:gd name="T48" fmla="*/ 16472 w 25400"/>
              <a:gd name="T49" fmla="*/ 18292 h 31750"/>
              <a:gd name="T50" fmla="*/ 22239 w 25400"/>
              <a:gd name="T51" fmla="*/ 5329 h 31750"/>
              <a:gd name="T52" fmla="*/ 10156 w 25400"/>
              <a:gd name="T53" fmla="*/ 5329 h 31750"/>
              <a:gd name="T54" fmla="*/ 14324 w 25400"/>
              <a:gd name="T55" fmla="*/ 5444 h 31750"/>
              <a:gd name="T56" fmla="*/ 16449 w 25400"/>
              <a:gd name="T57" fmla="*/ 6638 h 31750"/>
              <a:gd name="T58" fmla="*/ 17224 w 25400"/>
              <a:gd name="T59" fmla="*/ 9224 h 31750"/>
              <a:gd name="T60" fmla="*/ 16638 w 25400"/>
              <a:gd name="T61" fmla="*/ 11580 h 31750"/>
              <a:gd name="T62" fmla="*/ 15057 w 25400"/>
              <a:gd name="T63" fmla="*/ 12889 h 31750"/>
              <a:gd name="T64" fmla="*/ 9926 w 25400"/>
              <a:gd name="T65" fmla="*/ 13277 h 31750"/>
              <a:gd name="T66" fmla="*/ 21701 w 25400"/>
              <a:gd name="T67" fmla="*/ 13277 h 31750"/>
              <a:gd name="T68" fmla="*/ 23088 w 25400"/>
              <a:gd name="T69" fmla="*/ 8837 h 31750"/>
              <a:gd name="T70" fmla="*/ 22239 w 25400"/>
              <a:gd name="T71" fmla="*/ 5329 h 31750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</a:gdLst>
            <a:ahLst/>
            <a:cxnLst>
              <a:cxn ang="T72">
                <a:pos x="T0" y="T1"/>
              </a:cxn>
              <a:cxn ang="T73">
                <a:pos x="T2" y="T3"/>
              </a:cxn>
              <a:cxn ang="T74">
                <a:pos x="T4" y="T5"/>
              </a:cxn>
              <a:cxn ang="T75">
                <a:pos x="T6" y="T7"/>
              </a:cxn>
              <a:cxn ang="T76">
                <a:pos x="T8" y="T9"/>
              </a:cxn>
              <a:cxn ang="T77">
                <a:pos x="T10" y="T11"/>
              </a:cxn>
              <a:cxn ang="T78">
                <a:pos x="T12" y="T13"/>
              </a:cxn>
              <a:cxn ang="T79">
                <a:pos x="T14" y="T15"/>
              </a:cxn>
              <a:cxn ang="T80">
                <a:pos x="T16" y="T17"/>
              </a:cxn>
              <a:cxn ang="T81">
                <a:pos x="T18" y="T19"/>
              </a:cxn>
              <a:cxn ang="T82">
                <a:pos x="T20" y="T21"/>
              </a:cxn>
              <a:cxn ang="T83">
                <a:pos x="T22" y="T23"/>
              </a:cxn>
              <a:cxn ang="T84">
                <a:pos x="T24" y="T25"/>
              </a:cxn>
              <a:cxn ang="T85">
                <a:pos x="T26" y="T27"/>
              </a:cxn>
              <a:cxn ang="T86">
                <a:pos x="T28" y="T29"/>
              </a:cxn>
              <a:cxn ang="T87">
                <a:pos x="T30" y="T31"/>
              </a:cxn>
              <a:cxn ang="T88">
                <a:pos x="T32" y="T33"/>
              </a:cxn>
              <a:cxn ang="T89">
                <a:pos x="T34" y="T35"/>
              </a:cxn>
              <a:cxn ang="T90">
                <a:pos x="T36" y="T37"/>
              </a:cxn>
              <a:cxn ang="T91">
                <a:pos x="T38" y="T39"/>
              </a:cxn>
              <a:cxn ang="T92">
                <a:pos x="T40" y="T41"/>
              </a:cxn>
              <a:cxn ang="T93">
                <a:pos x="T42" y="T43"/>
              </a:cxn>
              <a:cxn ang="T94">
                <a:pos x="T44" y="T45"/>
              </a:cxn>
              <a:cxn ang="T95">
                <a:pos x="T46" y="T47"/>
              </a:cxn>
              <a:cxn ang="T96">
                <a:pos x="T48" y="T49"/>
              </a:cxn>
              <a:cxn ang="T97">
                <a:pos x="T50" y="T51"/>
              </a:cxn>
              <a:cxn ang="T98">
                <a:pos x="T52" y="T53"/>
              </a:cxn>
              <a:cxn ang="T99">
                <a:pos x="T54" y="T55"/>
              </a:cxn>
              <a:cxn ang="T100">
                <a:pos x="T56" y="T57"/>
              </a:cxn>
              <a:cxn ang="T101">
                <a:pos x="T58" y="T59"/>
              </a:cxn>
              <a:cxn ang="T102">
                <a:pos x="T60" y="T61"/>
              </a:cxn>
              <a:cxn ang="T103">
                <a:pos x="T62" y="T63"/>
              </a:cxn>
              <a:cxn ang="T104">
                <a:pos x="T64" y="T65"/>
              </a:cxn>
              <a:cxn ang="T105">
                <a:pos x="T66" y="T67"/>
              </a:cxn>
              <a:cxn ang="T106">
                <a:pos x="T68" y="T69"/>
              </a:cxn>
              <a:cxn ang="T107">
                <a:pos x="T70" y="T71"/>
              </a:cxn>
            </a:cxnLst>
            <a:rect l="0" t="0" r="r" b="b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1F8853F9-A1D9-434A-8CF5-01DD650B3EC5}"/>
              </a:ext>
            </a:extLst>
          </p:cNvPr>
          <p:cNvSpPr txBox="1"/>
          <p:nvPr/>
        </p:nvSpPr>
        <p:spPr>
          <a:xfrm>
            <a:off x="1822450" y="438150"/>
            <a:ext cx="1371600" cy="492125"/>
          </a:xfrm>
          <a:prstGeom prst="rect">
            <a:avLst/>
          </a:prstGeom>
        </p:spPr>
        <p:txBody>
          <a:bodyPr lIns="0" tIns="17145" rIns="0" bIns="0">
            <a:spAutoFit/>
          </a:bodyPr>
          <a:lstStyle/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RV College of</a:t>
            </a:r>
          </a:p>
          <a:p>
            <a:pPr marL="12700" eaLnBrk="1" fontAlgn="auto" hangingPunct="1">
              <a:lnSpc>
                <a:spcPts val="1785"/>
              </a:lnSpc>
              <a:spcBef>
                <a:spcPts val="135"/>
              </a:spcBef>
              <a:spcAft>
                <a:spcPts val="0"/>
              </a:spcAft>
              <a:defRPr/>
            </a:pPr>
            <a:r>
              <a:rPr lang="en-IN" sz="1600" b="1" spc="5" dirty="0">
                <a:solidFill>
                  <a:srgbClr val="231F20"/>
                </a:solidFill>
                <a:latin typeface="Helvetica-Bold"/>
                <a:ea typeface="+mn-ea"/>
                <a:cs typeface="Helvetica-Bold"/>
              </a:rPr>
              <a:t>Engineering </a:t>
            </a:r>
            <a:endParaRPr sz="1600" dirty="0">
              <a:latin typeface="Helvetica-Bold"/>
              <a:ea typeface="+mn-ea"/>
              <a:cs typeface="Helvetica-Bold"/>
            </a:endParaRPr>
          </a:p>
        </p:txBody>
      </p:sp>
      <p:sp>
        <p:nvSpPr>
          <p:cNvPr id="18441" name="Title 10">
            <a:extLst>
              <a:ext uri="{FF2B5EF4-FFF2-40B4-BE49-F238E27FC236}">
                <a16:creationId xmlns:a16="http://schemas.microsoft.com/office/drawing/2014/main" id="{5B701675-C301-457A-84B9-B1AC570BE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43250" y="407988"/>
            <a:ext cx="3679825" cy="461962"/>
          </a:xfrm>
        </p:spPr>
        <p:txBody>
          <a:bodyPr/>
          <a:lstStyle/>
          <a:p>
            <a:pPr algn="r" eaLnBrk="1" hangingPunct="1"/>
            <a:r>
              <a:rPr lang="en-US" altLang="en-US">
                <a:ea typeface="Playfair Display"/>
              </a:rPr>
              <a:t>Go, change the world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B9C3C1E-D8EA-4C73-BF54-809E8FA70BF3}"/>
              </a:ext>
            </a:extLst>
          </p:cNvPr>
          <p:cNvGrpSpPr/>
          <p:nvPr/>
        </p:nvGrpSpPr>
        <p:grpSpPr>
          <a:xfrm>
            <a:off x="1289050" y="3368675"/>
            <a:ext cx="9477379" cy="4712806"/>
            <a:chOff x="76200" y="1143000"/>
            <a:chExt cx="5747091" cy="2857850"/>
          </a:xfrm>
        </p:grpSpPr>
        <p:grpSp>
          <p:nvGrpSpPr>
            <p:cNvPr id="23" name="Group 35">
              <a:extLst>
                <a:ext uri="{FF2B5EF4-FFF2-40B4-BE49-F238E27FC236}">
                  <a16:creationId xmlns:a16="http://schemas.microsoft.com/office/drawing/2014/main" id="{7FA902C0-2EB2-4A40-938B-373D2B7793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800" y="1861657"/>
              <a:ext cx="2190751" cy="2139193"/>
              <a:chOff x="4830" y="1162"/>
              <a:chExt cx="681" cy="765"/>
            </a:xfrm>
          </p:grpSpPr>
          <p:pic>
            <p:nvPicPr>
              <p:cNvPr id="30" name="Picture 26" descr="wien2">
                <a:extLst>
                  <a:ext uri="{FF2B5EF4-FFF2-40B4-BE49-F238E27FC236}">
                    <a16:creationId xmlns:a16="http://schemas.microsoft.com/office/drawing/2014/main" id="{AD266D35-CF96-47E2-8B63-F20AF70359C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 bwMode="auto">
              <a:xfrm flipH="1">
                <a:off x="4876" y="1162"/>
                <a:ext cx="543" cy="6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32" name="Text Box 27">
                <a:extLst>
                  <a:ext uri="{FF2B5EF4-FFF2-40B4-BE49-F238E27FC236}">
                    <a16:creationId xmlns:a16="http://schemas.microsoft.com/office/drawing/2014/main" id="{C948CB9A-E786-4902-A207-04598F38D83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30" y="1797"/>
                <a:ext cx="681" cy="1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753969" indent="-753969" algn="ctr"/>
                <a:r>
                  <a:rPr lang="en-US" altLang="en-US" sz="1649" b="1" i="1" dirty="0">
                    <a:solidFill>
                      <a:srgbClr val="000000"/>
                    </a:solidFill>
                    <a:cs typeface="Times New Roman" pitchFamily="18" charset="0"/>
                  </a:rPr>
                  <a:t>WILHELM WIEN</a:t>
                </a:r>
              </a:p>
              <a:p>
                <a:pPr marL="753969" indent="-753969" algn="ctr"/>
                <a:r>
                  <a:rPr lang="en-US" altLang="en-US" sz="1649" b="1" dirty="0">
                    <a:solidFill>
                      <a:srgbClr val="000000"/>
                    </a:solidFill>
                    <a:cs typeface="Times New Roman" pitchFamily="18" charset="0"/>
                  </a:rPr>
                  <a:t>(</a:t>
                </a:r>
                <a:r>
                  <a:rPr lang="en-US" altLang="en-US" sz="1649" b="1" i="1" dirty="0">
                    <a:solidFill>
                      <a:srgbClr val="000000"/>
                    </a:solidFill>
                    <a:cs typeface="Times New Roman" pitchFamily="18" charset="0"/>
                  </a:rPr>
                  <a:t>1864 – 1928</a:t>
                </a:r>
                <a:r>
                  <a:rPr lang="en-US" altLang="en-US" sz="1649" b="1" dirty="0">
                    <a:solidFill>
                      <a:srgbClr val="000000"/>
                    </a:solidFill>
                    <a:cs typeface="Times New Roman" pitchFamily="18" charset="0"/>
                  </a:rPr>
                  <a:t>)</a:t>
                </a:r>
              </a:p>
            </p:txBody>
          </p:sp>
        </p:grpSp>
        <p:sp>
          <p:nvSpPr>
            <p:cNvPr id="25" name="Text Box 43">
              <a:extLst>
                <a:ext uri="{FF2B5EF4-FFF2-40B4-BE49-F238E27FC236}">
                  <a16:creationId xmlns:a16="http://schemas.microsoft.com/office/drawing/2014/main" id="{139A0390-296B-482A-A5D7-3C4E26AE71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200" y="1143000"/>
              <a:ext cx="5747091" cy="653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altLang="en-US" sz="3200" b="1" i="1" dirty="0">
                  <a:solidFill>
                    <a:srgbClr val="3333CC"/>
                  </a:solidFill>
                  <a:latin typeface="Cambria" pitchFamily="18" charset="0"/>
                  <a:cs typeface="Times New Roman" pitchFamily="18" charset="0"/>
                </a:rPr>
                <a:t>Wien’s Law 1896  - </a:t>
              </a:r>
              <a:r>
                <a:rPr lang="en-US" altLang="en-US" sz="3200" dirty="0">
                  <a:latin typeface="Cambria" pitchFamily="18" charset="0"/>
                  <a:cs typeface="Times New Roman" pitchFamily="18" charset="0"/>
                </a:rPr>
                <a:t> successfully explained </a:t>
              </a:r>
              <a:r>
                <a:rPr lang="en-IN" sz="3200" dirty="0">
                  <a:latin typeface="Cambria" pitchFamily="18" charset="0"/>
                </a:rPr>
                <a:t>lower  </a:t>
              </a:r>
            </a:p>
            <a:p>
              <a:r>
                <a:rPr lang="en-IN" sz="3200" dirty="0">
                  <a:latin typeface="Cambria" pitchFamily="18" charset="0"/>
                </a:rPr>
                <a:t>wavelength region</a:t>
              </a:r>
              <a:r>
                <a:rPr lang="en-US" altLang="en-US" sz="3200" dirty="0">
                  <a:solidFill>
                    <a:srgbClr val="000000"/>
                  </a:solidFill>
                  <a:latin typeface="Cambria" pitchFamily="18" charset="0"/>
                  <a:cs typeface="Times New Roman" pitchFamily="18" charset="0"/>
                </a:rPr>
                <a:t>  of BB spectrum</a:t>
              </a:r>
            </a:p>
          </p:txBody>
        </p:sp>
        <p:graphicFrame>
          <p:nvGraphicFramePr>
            <p:cNvPr id="27" name="Object 1">
              <a:extLst>
                <a:ext uri="{FF2B5EF4-FFF2-40B4-BE49-F238E27FC236}">
                  <a16:creationId xmlns:a16="http://schemas.microsoft.com/office/drawing/2014/main" id="{CF9F4F7E-903D-4A4E-B4A1-3BD9FFE65D3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266949" y="2414882"/>
            <a:ext cx="2438401" cy="555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26" name="Equation" r:id="rId5" imgW="28346400" imgH="8229600" progId="Equation.3">
                    <p:embed/>
                  </p:oleObj>
                </mc:Choice>
                <mc:Fallback>
                  <p:oleObj name="Equation" r:id="rId5" imgW="28346400" imgH="8229600" progId="Equation.3">
                    <p:embed/>
                    <p:pic>
                      <p:nvPicPr>
                        <p:cNvPr id="0" name="Picture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66949" y="2414882"/>
                          <a:ext cx="2438401" cy="555520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2F4BD387-625C-415D-A01E-B5EE2DC0BE1B}"/>
              </a:ext>
            </a:extLst>
          </p:cNvPr>
          <p:cNvGrpSpPr/>
          <p:nvPr/>
        </p:nvGrpSpPr>
        <p:grpSpPr>
          <a:xfrm>
            <a:off x="6627832" y="8199291"/>
            <a:ext cx="12353968" cy="3170384"/>
            <a:chOff x="304800" y="4335524"/>
            <a:chExt cx="10142282" cy="2663037"/>
          </a:xfrm>
        </p:grpSpPr>
        <p:sp>
          <p:nvSpPr>
            <p:cNvPr id="36" name="Rectangle 19">
              <a:extLst>
                <a:ext uri="{FF2B5EF4-FFF2-40B4-BE49-F238E27FC236}">
                  <a16:creationId xmlns:a16="http://schemas.microsoft.com/office/drawing/2014/main" id="{AB159D9C-7A10-45AE-A9A7-1E5AF89968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7600" y="4648200"/>
              <a:ext cx="6789482" cy="131847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just"/>
              <a:r>
                <a:rPr lang="en-US" altLang="en-US" sz="3200" b="1" i="1" dirty="0">
                  <a:solidFill>
                    <a:srgbClr val="0070C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Rayleigh–Jeans Law  (1900 – 1905</a:t>
              </a:r>
              <a:r>
                <a:rPr lang="en-IN" altLang="en-US" sz="3200" b="1" i="1" dirty="0">
                  <a:solidFill>
                    <a:srgbClr val="0070C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) </a:t>
              </a:r>
              <a:r>
                <a:rPr lang="en-US" altLang="en-US" sz="3200" b="1" i="1" dirty="0">
                  <a:solidFill>
                    <a:srgbClr val="0070C0"/>
                  </a:solidFill>
                  <a:latin typeface="Helvetica" panose="020B0604020202020204" pitchFamily="34" charset="0"/>
                  <a:cs typeface="Helvetica" panose="020B0604020202020204" pitchFamily="34" charset="0"/>
                </a:rPr>
                <a:t>– </a:t>
              </a:r>
              <a:r>
                <a:rPr lang="en-IN" sz="3200" dirty="0">
                  <a:latin typeface="Helvetica" panose="020B0604020202020204" pitchFamily="34" charset="0"/>
                  <a:cs typeface="Helvetica" panose="020B0604020202020204" pitchFamily="34" charset="0"/>
                </a:rPr>
                <a:t>explains the higher wavelength region of BB spectrum. </a:t>
              </a:r>
            </a:p>
          </p:txBody>
        </p:sp>
        <p:grpSp>
          <p:nvGrpSpPr>
            <p:cNvPr id="37" name="Group 24">
              <a:extLst>
                <a:ext uri="{FF2B5EF4-FFF2-40B4-BE49-F238E27FC236}">
                  <a16:creationId xmlns:a16="http://schemas.microsoft.com/office/drawing/2014/main" id="{41FC7FCD-D2D8-4EDD-88BE-BEE98C25CA3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800" y="4343400"/>
              <a:ext cx="1828800" cy="2655161"/>
              <a:chOff x="5715008" y="785794"/>
              <a:chExt cx="1500198" cy="2553554"/>
            </a:xfrm>
          </p:grpSpPr>
          <p:pic>
            <p:nvPicPr>
              <p:cNvPr id="42" name="Picture 4" descr="mhtml:file://F:\Black%20Body\John%20William%20Strutt,%203rd%20Baron%20Rayleigh%20-%20Wikipedia,%20the%20free%20encyclopedia.mht!http://upload.wikimedia.org/wikipedia/commons/thumb/2/28/John_William_Strutt.jpg/225px-John_William_Strutt.jpg">
                <a:hlinkClick r:id="rId7" tooltip="John William Strutt, 3rd Baron Rayleigh"/>
                <a:extLst>
                  <a:ext uri="{FF2B5EF4-FFF2-40B4-BE49-F238E27FC236}">
                    <a16:creationId xmlns:a16="http://schemas.microsoft.com/office/drawing/2014/main" id="{A8F7A9AE-A103-4E59-BB60-0953E47005D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/>
              <a:srcRect/>
              <a:stretch>
                <a:fillRect/>
              </a:stretch>
            </p:blipFill>
            <p:spPr bwMode="auto">
              <a:xfrm>
                <a:off x="5786446" y="785794"/>
                <a:ext cx="1357322" cy="18278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3" name="Rectangle 23">
                <a:extLst>
                  <a:ext uri="{FF2B5EF4-FFF2-40B4-BE49-F238E27FC236}">
                    <a16:creationId xmlns:a16="http://schemas.microsoft.com/office/drawing/2014/main" id="{D2616AF8-8DA8-4C30-A45F-9DDA4821BE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15008" y="2643182"/>
                <a:ext cx="1500198" cy="69616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altLang="en-US" sz="1600" b="1" i="1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John William </a:t>
                </a:r>
                <a:r>
                  <a:rPr lang="en-US" altLang="en-US" sz="1600" b="1" i="1" dirty="0" err="1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Strutt</a:t>
                </a:r>
                <a:r>
                  <a:rPr lang="en-US" altLang="en-US" sz="1600" b="1" i="1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, </a:t>
                </a:r>
              </a:p>
              <a:p>
                <a:pPr algn="ctr"/>
                <a:r>
                  <a:rPr lang="en-US" altLang="en-US" sz="1600" b="1" i="1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3rd Baron Rayleigh</a:t>
                </a:r>
              </a:p>
              <a:p>
                <a:pPr algn="ctr"/>
                <a:r>
                  <a:rPr lang="en-US" altLang="en-US" sz="1600" b="1" i="1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1842- 1919</a:t>
                </a:r>
              </a:p>
            </p:txBody>
          </p:sp>
        </p:grpSp>
        <p:grpSp>
          <p:nvGrpSpPr>
            <p:cNvPr id="38" name="Group 26">
              <a:extLst>
                <a:ext uri="{FF2B5EF4-FFF2-40B4-BE49-F238E27FC236}">
                  <a16:creationId xmlns:a16="http://schemas.microsoft.com/office/drawing/2014/main" id="{0F4D33A7-EEC5-4E5C-B1A8-3556BC7C36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90540" y="4335524"/>
              <a:ext cx="2026383" cy="2423919"/>
              <a:chOff x="7572397" y="785794"/>
              <a:chExt cx="1675960" cy="2274188"/>
            </a:xfrm>
          </p:grpSpPr>
          <p:pic>
            <p:nvPicPr>
              <p:cNvPr id="40" name="Picture 6" descr="mhtml:file://F:\Black%20Body\James%20Hopwood%20Jeans%20-%20Wikipedia,%20the%20free%20encyclopedia.mht!http://upload.wikimedia.org/wikipedia/commons/thumb/9/92/James_Hopwood_Jeans.jpg/225px-James_Hopwood_Jeans.jpg">
                <a:hlinkClick r:id="rId9"/>
                <a:extLst>
                  <a:ext uri="{FF2B5EF4-FFF2-40B4-BE49-F238E27FC236}">
                    <a16:creationId xmlns:a16="http://schemas.microsoft.com/office/drawing/2014/main" id="{B1E0A32D-BDC9-4D29-80B0-AF37B9FD95B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/>
              <a:srcRect/>
              <a:stretch>
                <a:fillRect/>
              </a:stretch>
            </p:blipFill>
            <p:spPr bwMode="auto">
              <a:xfrm>
                <a:off x="7572397" y="785794"/>
                <a:ext cx="1259682" cy="17859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41" name="Rectangle 25">
                <a:extLst>
                  <a:ext uri="{FF2B5EF4-FFF2-40B4-BE49-F238E27FC236}">
                    <a16:creationId xmlns:a16="http://schemas.microsoft.com/office/drawing/2014/main" id="{A94CFB69-3985-4D0E-9791-B5DB60054A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83910" y="2599129"/>
                <a:ext cx="1664447" cy="46085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en-US" sz="1600" b="1" i="1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James Hopwood Jeans</a:t>
                </a:r>
              </a:p>
              <a:p>
                <a:pPr algn="ctr"/>
                <a:r>
                  <a:rPr lang="en-US" altLang="en-US" sz="1600" b="1" i="1" dirty="0">
                    <a:solidFill>
                      <a:srgbClr val="000000"/>
                    </a:solidFill>
                    <a:latin typeface="Helvetica" panose="020B0604020202020204" pitchFamily="34" charset="0"/>
                    <a:cs typeface="Helvetica" panose="020B0604020202020204" pitchFamily="34" charset="0"/>
                  </a:rPr>
                  <a:t>1877 - 1946</a:t>
                </a:r>
                <a:endParaRPr lang="he-IL" altLang="en-US" sz="1600" i="1" dirty="0">
                  <a:solidFill>
                    <a:srgbClr val="000000"/>
                  </a:solidFill>
                  <a:latin typeface="Helvetica" panose="020B0604020202020204" pitchFamily="34" charset="0"/>
                  <a:cs typeface="Helvetica" panose="020B0604020202020204" pitchFamily="34" charset="0"/>
                </a:endParaRPr>
              </a:p>
            </p:txBody>
          </p:sp>
        </p:grpSp>
        <p:graphicFrame>
          <p:nvGraphicFramePr>
            <p:cNvPr id="39" name="Object 2">
              <a:extLst>
                <a:ext uri="{FF2B5EF4-FFF2-40B4-BE49-F238E27FC236}">
                  <a16:creationId xmlns:a16="http://schemas.microsoft.com/office/drawing/2014/main" id="{7010D25F-84E3-48B8-956B-66D0D96BBCE4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480790648"/>
                </p:ext>
              </p:extLst>
            </p:nvPr>
          </p:nvGraphicFramePr>
          <p:xfrm>
            <a:off x="6089515" y="5717489"/>
            <a:ext cx="2306002" cy="457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0427" name="Equation" r:id="rId11" imgW="29870400" imgH="6096000" progId="Equation.3">
                    <p:embed/>
                  </p:oleObj>
                </mc:Choice>
                <mc:Fallback>
                  <p:oleObj name="Equation" r:id="rId11" imgW="29870400" imgH="6096000" progId="Equation.3">
                    <p:embed/>
                    <p:pic>
                      <p:nvPicPr>
                        <p:cNvPr id="0" name="Picture 7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089515" y="5717489"/>
                          <a:ext cx="2306002" cy="457200"/>
                        </a:xfrm>
                        <a:prstGeom prst="rect">
                          <a:avLst/>
                        </a:prstGeom>
                        <a:solidFill>
                          <a:srgbClr val="FFCC99"/>
                        </a:soli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BA1A3A67-A380-4015-A149-60D10D2F1DD1}"/>
              </a:ext>
            </a:extLst>
          </p:cNvPr>
          <p:cNvSpPr/>
          <p:nvPr/>
        </p:nvSpPr>
        <p:spPr>
          <a:xfrm>
            <a:off x="1060450" y="1235075"/>
            <a:ext cx="18527712" cy="1614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3298" b="1" i="1" dirty="0">
                <a:latin typeface="Cambria" pitchFamily="18" charset="0"/>
              </a:rPr>
              <a:t>On theoretical side:</a:t>
            </a:r>
            <a:r>
              <a:rPr lang="en-IN" sz="3298" i="1" dirty="0">
                <a:latin typeface="Cambria" pitchFamily="18" charset="0"/>
              </a:rPr>
              <a:t> </a:t>
            </a:r>
          </a:p>
          <a:p>
            <a:pPr algn="just"/>
            <a:r>
              <a:rPr lang="en-IN" sz="3298" dirty="0">
                <a:latin typeface="Cambria" pitchFamily="18" charset="0"/>
              </a:rPr>
              <a:t>The energy distribution in the black body spectrum was explained by </a:t>
            </a:r>
            <a:r>
              <a:rPr lang="en-IN" sz="3298" b="1" i="1" dirty="0">
                <a:latin typeface="Cambria" pitchFamily="18" charset="0"/>
              </a:rPr>
              <a:t>Wien’s distribution law</a:t>
            </a:r>
            <a:r>
              <a:rPr lang="en-IN" sz="3298" dirty="0">
                <a:latin typeface="Cambria" pitchFamily="18" charset="0"/>
              </a:rPr>
              <a:t> and </a:t>
            </a:r>
            <a:r>
              <a:rPr lang="en-IN" sz="3298" b="1" i="1" dirty="0">
                <a:latin typeface="Cambria" pitchFamily="18" charset="0"/>
              </a:rPr>
              <a:t>Rayleigh Jeans law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DB38655-2A79-4DF9-885E-CC28786423DF}"/>
              </a:ext>
            </a:extLst>
          </p:cNvPr>
          <p:cNvGrpSpPr/>
          <p:nvPr/>
        </p:nvGrpSpPr>
        <p:grpSpPr>
          <a:xfrm>
            <a:off x="12692521" y="2567277"/>
            <a:ext cx="7036929" cy="5830598"/>
            <a:chOff x="4876800" y="2560320"/>
            <a:chExt cx="4267200" cy="3535680"/>
          </a:xfrm>
        </p:grpSpPr>
        <p:pic>
          <p:nvPicPr>
            <p:cNvPr id="46" name="Picture 45" descr="RWP-comparison.svg.png">
              <a:extLst>
                <a:ext uri="{FF2B5EF4-FFF2-40B4-BE49-F238E27FC236}">
                  <a16:creationId xmlns:a16="http://schemas.microsoft.com/office/drawing/2014/main" id="{209D1F39-4909-47B5-80B7-FE2466D141F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rcRect r="3448"/>
            <a:stretch>
              <a:fillRect/>
            </a:stretch>
          </p:blipFill>
          <p:spPr>
            <a:xfrm>
              <a:off x="4876800" y="2560320"/>
              <a:ext cx="4267200" cy="3535680"/>
            </a:xfrm>
            <a:prstGeom prst="rect">
              <a:avLst/>
            </a:prstGeom>
          </p:spPr>
        </p:pic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A6CF32E1-FBAE-4411-887B-8085B0F76178}"/>
                </a:ext>
              </a:extLst>
            </p:cNvPr>
            <p:cNvGrpSpPr/>
            <p:nvPr/>
          </p:nvGrpSpPr>
          <p:grpSpPr>
            <a:xfrm>
              <a:off x="5661660" y="2784157"/>
              <a:ext cx="2034540" cy="517681"/>
              <a:chOff x="5791192" y="3035617"/>
              <a:chExt cx="1647006" cy="517681"/>
            </a:xfrm>
          </p:grpSpPr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95DEBF2-F111-4B6C-B58D-717A06785E1D}"/>
                  </a:ext>
                </a:extLst>
              </p:cNvPr>
              <p:cNvSpPr txBox="1"/>
              <p:nvPr/>
            </p:nvSpPr>
            <p:spPr>
              <a:xfrm>
                <a:off x="5791192" y="3035617"/>
                <a:ext cx="1647006" cy="517681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IN" sz="1649" b="1" dirty="0"/>
                  <a:t>                 Experimental      </a:t>
                </a:r>
              </a:p>
              <a:p>
                <a:r>
                  <a:rPr lang="en-IN" sz="1649" b="1" dirty="0"/>
                  <a:t>                 Wien’s Law</a:t>
                </a:r>
              </a:p>
              <a:p>
                <a:r>
                  <a:rPr lang="en-IN" sz="1649" b="1" dirty="0"/>
                  <a:t>                 Rayleigh – Jean’s Law</a:t>
                </a:r>
              </a:p>
            </p:txBody>
          </p: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9AEC9CD-BB98-43FE-A17F-9ADE07E8E109}"/>
                  </a:ext>
                </a:extLst>
              </p:cNvPr>
              <p:cNvCxnSpPr/>
              <p:nvPr/>
            </p:nvCxnSpPr>
            <p:spPr>
              <a:xfrm>
                <a:off x="5896058" y="3159753"/>
                <a:ext cx="291428" cy="1588"/>
              </a:xfrm>
              <a:prstGeom prst="line">
                <a:avLst/>
              </a:prstGeom>
              <a:ln w="1905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2B4B97C4-7416-4EBC-A6E7-62951AEDE5F3}"/>
                  </a:ext>
                </a:extLst>
              </p:cNvPr>
              <p:cNvCxnSpPr/>
              <p:nvPr/>
            </p:nvCxnSpPr>
            <p:spPr>
              <a:xfrm>
                <a:off x="5896058" y="3299460"/>
                <a:ext cx="291428" cy="1588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CCF5EBF6-B0E2-4CA7-B8FC-C673A9765A9F}"/>
                  </a:ext>
                </a:extLst>
              </p:cNvPr>
              <p:cNvCxnSpPr/>
              <p:nvPr/>
            </p:nvCxnSpPr>
            <p:spPr>
              <a:xfrm>
                <a:off x="5896058" y="3470912"/>
                <a:ext cx="291428" cy="1588"/>
              </a:xfrm>
              <a:prstGeom prst="line">
                <a:avLst/>
              </a:prstGeom>
              <a:ln w="190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lt1">
            <a:alpha val="99000"/>
          </a:schemeClr>
        </a:solidFill>
        <a:ln w="76200">
          <a:solidFill>
            <a:srgbClr val="5E6DB3"/>
          </a:solidFill>
        </a:ln>
      </a:spPr>
      <a:bodyPr rtlCol="0" anchor="ctr"/>
      <a:lstStyle>
        <a:defPPr algn="ctr">
          <a:defRPr dirty="0">
            <a:solidFill>
              <a:srgbClr val="FFFFFF"/>
            </a:solidFill>
          </a:defRPr>
        </a:defPPr>
      </a:lstStyle>
      <a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1811</TotalTime>
  <Words>4598</Words>
  <Application>Microsoft Office PowerPoint</Application>
  <PresentationFormat>Custom</PresentationFormat>
  <Paragraphs>569</Paragraphs>
  <Slides>43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6" baseType="lpstr">
      <vt:lpstr>ＭＳ Ｐゴシック</vt:lpstr>
      <vt:lpstr>Arial</vt:lpstr>
      <vt:lpstr>Calibri</vt:lpstr>
      <vt:lpstr>Cambria</vt:lpstr>
      <vt:lpstr>Cambria Math</vt:lpstr>
      <vt:lpstr>Helvetica</vt:lpstr>
      <vt:lpstr>Helvetica-Bold</vt:lpstr>
      <vt:lpstr>Playfair Display</vt:lpstr>
      <vt:lpstr>Symbol</vt:lpstr>
      <vt:lpstr>Times New Roman</vt:lpstr>
      <vt:lpstr>Wingdings</vt:lpstr>
      <vt:lpstr>Office Theme</vt:lpstr>
      <vt:lpstr>Equation</vt:lpstr>
      <vt:lpstr>PowerPoint Presentation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PowerPoint Presentation</vt:lpstr>
      <vt:lpstr>PowerPoint Presentation</vt:lpstr>
      <vt:lpstr>PowerPoint Presentation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  <vt:lpstr>Go, change the world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RV PPT</dc:title>
  <dc:creator>Srobona Das</dc:creator>
  <cp:lastModifiedBy>Admin</cp:lastModifiedBy>
  <cp:revision>116</cp:revision>
  <dcterms:created xsi:type="dcterms:W3CDTF">2019-11-25T06:56:12Z</dcterms:created>
  <dcterms:modified xsi:type="dcterms:W3CDTF">2024-10-10T03:45:02Z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2019-11-25T00:00:00Z</vt:filetime>
  </property>
  <property fmtid="{D5CDD505-2E9C-101B-9397-08002B2CF9AE}" pid="3" name="Creator">
    <vt:lpwstr>Adobe Illustrator CC 23.1 (Macintosh)</vt:lpwstr>
  </property>
  <property fmtid="{D5CDD505-2E9C-101B-9397-08002B2CF9AE}" pid="4" name="LastSaved">
    <vt:filetime>2019-11-25T00:00:00Z</vt:filetime>
  </property>
</Properties>
</file>