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theme/theme6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  <p:sldMasterId id="2147483675" r:id="rId2"/>
    <p:sldMasterId id="2147483716" r:id="rId3"/>
    <p:sldMasterId id="2147483705" r:id="rId4"/>
    <p:sldMasterId id="2147483707" r:id="rId5"/>
    <p:sldMasterId id="2147483699" r:id="rId6"/>
    <p:sldMasterId id="2147483688" r:id="rId7"/>
    <p:sldMasterId id="2147483697" r:id="rId8"/>
    <p:sldMasterId id="2147483761" r:id="rId9"/>
  </p:sldMasterIdLst>
  <p:notesMasterIdLst>
    <p:notesMasterId r:id="rId21"/>
  </p:notesMasterIdLst>
  <p:handoutMasterIdLst>
    <p:handoutMasterId r:id="rId22"/>
  </p:handoutMasterIdLst>
  <p:sldIdLst>
    <p:sldId id="271" r:id="rId10"/>
    <p:sldId id="278" r:id="rId11"/>
    <p:sldId id="279" r:id="rId12"/>
    <p:sldId id="280" r:id="rId13"/>
    <p:sldId id="281" r:id="rId14"/>
    <p:sldId id="282" r:id="rId15"/>
    <p:sldId id="285" r:id="rId16"/>
    <p:sldId id="286" r:id="rId17"/>
    <p:sldId id="283" r:id="rId18"/>
    <p:sldId id="284" r:id="rId19"/>
    <p:sldId id="25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acey Greene" initials="" lastIdx="11" clrIdx="0"/>
  <p:cmAuthor id="1" name="Jason Rodriguez" initials="" lastIdx="0" clrIdx="1"/>
  <p:cmAuthor id="2" name="Michael Hofmann" initials="" lastIdx="2" clrIdx="2"/>
  <p:cmAuthor id="3" name="Anastasia Greene" initials="" lastIdx="2" clrIdx="3"/>
  <p:cmAuthor id="4" name="Rebecca Turner" initials="RT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152A"/>
    <a:srgbClr val="B12C3D"/>
    <a:srgbClr val="DF7023"/>
    <a:srgbClr val="0F787D"/>
    <a:srgbClr val="000000"/>
    <a:srgbClr val="8A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26" autoAdjust="0"/>
    <p:restoredTop sz="95794" autoAdjust="0"/>
  </p:normalViewPr>
  <p:slideViewPr>
    <p:cSldViewPr snapToGrid="0">
      <p:cViewPr varScale="1">
        <p:scale>
          <a:sx n="112" d="100"/>
          <a:sy n="112" d="100"/>
        </p:scale>
        <p:origin x="14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commentAuthors" Target="commentAuthor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5748-ED2D-D64E-99DF-8786916463A4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A7536-799B-F143-BC53-9CC169B5E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47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AFACB-FB72-504C-9D79-2AB5728FD867}" type="datetime1">
              <a:rPr lang="en-US" smtClean="0"/>
              <a:t>8/16/2022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61DC2-A28F-4C81-9966-8D7B3191D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43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S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17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1" name="Straight Connector 20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6066" y="-14942"/>
            <a:ext cx="2324100" cy="13208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6349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7391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261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217288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No Bullet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14555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4620526" y="1709351"/>
            <a:ext cx="4269473" cy="4384543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196921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8691562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3512360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o Subhead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661715" y="1112109"/>
            <a:ext cx="4248879" cy="4981786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1pPr>
            <a:lvl2pPr marL="457200" indent="0">
              <a:spcBef>
                <a:spcPts val="0"/>
              </a:spcBef>
              <a:spcAft>
                <a:spcPts val="1200"/>
              </a:spcAft>
              <a:buFontTx/>
              <a:buNone/>
              <a:defRPr sz="1600" b="0" i="0">
                <a:latin typeface="Arial"/>
                <a:cs typeface="Arial"/>
              </a:defRPr>
            </a:lvl2pPr>
            <a:lvl3pPr marL="914400" indent="0">
              <a:spcBef>
                <a:spcPts val="0"/>
              </a:spcBef>
              <a:spcAft>
                <a:spcPts val="1200"/>
              </a:spcAft>
              <a:buFontTx/>
              <a:buNone/>
              <a:defRPr sz="1400" b="0" i="0" baseline="0">
                <a:latin typeface="Arial"/>
                <a:cs typeface="Arial"/>
              </a:defRPr>
            </a:lvl3pPr>
            <a:lvl4pPr marL="1371600" indent="0">
              <a:spcBef>
                <a:spcPts val="0"/>
              </a:spcBef>
              <a:spcAft>
                <a:spcPts val="1200"/>
              </a:spcAft>
              <a:buFontTx/>
              <a:buNone/>
              <a:defRPr sz="1200" b="0" i="0" baseline="0">
                <a:latin typeface="Arial"/>
                <a:cs typeface="Arial"/>
              </a:defRPr>
            </a:lvl4pPr>
            <a:lvl5pPr marL="1828800" indent="0">
              <a:spcBef>
                <a:spcPts val="0"/>
              </a:spcBef>
              <a:spcAft>
                <a:spcPts val="1200"/>
              </a:spcAft>
              <a:buFontTx/>
              <a:buNone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3877718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88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7050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4242014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5254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828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2237110"/>
            <a:ext cx="8805158" cy="19072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 1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Section Break Line 2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68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C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304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5119112"/>
            <a:ext cx="9144000" cy="1738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060870"/>
          </a:xfrm>
          <a:prstGeom prst="rect">
            <a:avLst/>
          </a:prstGeom>
          <a:noFill/>
        </p:spPr>
        <p:txBody>
          <a:bodyPr vert="horz"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61128" y="5528235"/>
            <a:ext cx="7884696" cy="71717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Section Break Line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1207" y="6584950"/>
            <a:ext cx="2933700" cy="127000"/>
          </a:xfrm>
          <a:prstGeom prst="rect">
            <a:avLst/>
          </a:prstGeom>
        </p:spPr>
      </p:pic>
      <p:grpSp>
        <p:nvGrpSpPr>
          <p:cNvPr id="14" name="Group 13"/>
          <p:cNvGrpSpPr/>
          <p:nvPr userDrawn="1"/>
        </p:nvGrpSpPr>
        <p:grpSpPr>
          <a:xfrm>
            <a:off x="0" y="5067118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4024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743858" y="1570617"/>
            <a:ext cx="7672698" cy="349025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3600" b="0" i="1" baseline="0">
                <a:latin typeface="Times New Roman"/>
                <a:cs typeface="Times New Roman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Quote or Excerpt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3309938" y="5206137"/>
            <a:ext cx="5565775" cy="897659"/>
          </a:xfrm>
          <a:prstGeom prst="rect">
            <a:avLst/>
          </a:prstGeom>
        </p:spPr>
        <p:txBody>
          <a:bodyPr vert="horz"/>
          <a:lstStyle>
            <a:lvl1pPr marL="0" indent="0" algn="r">
              <a:buNone/>
              <a:defRPr sz="1600" b="0" i="0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Insert Quote Attribution Here</a:t>
            </a:r>
          </a:p>
        </p:txBody>
      </p:sp>
      <p:pic>
        <p:nvPicPr>
          <p:cNvPr id="21" name="Picture 20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1561545"/>
            <a:ext cx="557893" cy="371928"/>
          </a:xfrm>
          <a:prstGeom prst="rect">
            <a:avLst/>
          </a:prstGeom>
        </p:spPr>
      </p:pic>
      <p:pic>
        <p:nvPicPr>
          <p:cNvPr id="22" name="Picture 21" descr="OpenQuot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8320315" y="4701328"/>
            <a:ext cx="557893" cy="37192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93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1 Photo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162932" y="1578919"/>
            <a:ext cx="3755643" cy="409476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0" i="0"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5162933" y="5766677"/>
            <a:ext cx="3755642" cy="327216"/>
          </a:xfrm>
          <a:prstGeom prst="rect">
            <a:avLst/>
          </a:prstGeom>
        </p:spPr>
        <p:txBody>
          <a:bodyPr vert="horz"/>
          <a:lstStyle>
            <a:lvl1pPr marL="0" indent="0" algn="ctr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8920"/>
            <a:ext cx="4242014" cy="4514974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7317473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1470234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4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5067207" y="1573229"/>
            <a:ext cx="1851807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0" name="Picture Placeholder 7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7023274" y="1573229"/>
            <a:ext cx="1839493" cy="223663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Picture Placeholder 7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5067207" y="3914118"/>
            <a:ext cx="1851807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Picture Placeholder 7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023274" y="3914118"/>
            <a:ext cx="1839493" cy="2189253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572054"/>
            <a:ext cx="4242014" cy="4521839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2400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Grid w/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39486" y="1578919"/>
            <a:ext cx="4557485" cy="4382344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5" name="Picture Placeholder 7"/>
          <p:cNvSpPr>
            <a:spLocks noGrp="1"/>
          </p:cNvSpPr>
          <p:nvPr>
            <p:ph type="pic" sz="quarter" idx="24" hasCustomPrompt="1"/>
          </p:nvPr>
        </p:nvSpPr>
        <p:spPr>
          <a:xfrm>
            <a:off x="4884057" y="3690747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25" hasCustomPrompt="1"/>
          </p:nvPr>
        </p:nvSpPr>
        <p:spPr>
          <a:xfrm>
            <a:off x="4884057" y="1578919"/>
            <a:ext cx="2220685" cy="227161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600" b="0" i="0" baseline="0">
                <a:solidFill>
                  <a:schemeClr val="tx1"/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7206343" y="1572054"/>
            <a:ext cx="1720170" cy="3567597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="0" i="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photo caption(s) here.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960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39486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239939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2652483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976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Chart w/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623811" y="2004541"/>
            <a:ext cx="2271486" cy="3639701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6624264" y="1586342"/>
            <a:ext cx="2263775" cy="276225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1600" b="1" baseline="0"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Figure Title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229186" y="1585784"/>
            <a:ext cx="6241143" cy="45372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</p:spTree>
    <p:extLst>
      <p:ext uri="{BB962C8B-B14F-4D97-AF65-F5344CB8AC3E}">
        <p14:creationId xmlns:p14="http://schemas.microsoft.com/office/powerpoint/2010/main" val="32100536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13"/>
          </p:nvPr>
        </p:nvSpPr>
        <p:spPr>
          <a:xfrm>
            <a:off x="227013" y="1585784"/>
            <a:ext cx="8481556" cy="4496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Insert Chart or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0645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and Data Comparison w/ Cap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246744" y="1578919"/>
            <a:ext cx="4217444" cy="32450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1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28" hasCustomPrompt="1"/>
          </p:nvPr>
        </p:nvSpPr>
        <p:spPr>
          <a:xfrm>
            <a:off x="246742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72705" y="1572054"/>
            <a:ext cx="4217756" cy="3251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aseline="0">
                <a:latin typeface="Arial"/>
                <a:cs typeface="Arial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Comparative Data 2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4673015" y="5043714"/>
            <a:ext cx="4217445" cy="1069133"/>
          </a:xfrm>
          <a:prstGeom prst="rect">
            <a:avLst/>
          </a:prstGeom>
        </p:spPr>
        <p:txBody>
          <a:bodyPr vert="horz"/>
          <a:lstStyle>
            <a:lvl1pPr marL="0" indent="0" algn="l">
              <a:buFontTx/>
              <a:buNone/>
              <a:defRPr sz="1100" baseline="0">
                <a:latin typeface="Arial"/>
                <a:cs typeface="Arial"/>
              </a:defRPr>
            </a:lvl1pPr>
            <a:lvl2pPr marL="457200" indent="0" algn="l">
              <a:buFontTx/>
              <a:buNone/>
              <a:defRPr sz="1100"/>
            </a:lvl2pPr>
            <a:lvl3pPr marL="914400" indent="0" algn="l">
              <a:buFontTx/>
              <a:buNone/>
              <a:defRPr sz="1100"/>
            </a:lvl3pPr>
            <a:lvl4pPr marL="1371600" indent="0" algn="l">
              <a:buFontTx/>
              <a:buNone/>
              <a:defRPr sz="1100"/>
            </a:lvl4pPr>
            <a:lvl5pPr marL="1828800" indent="0" algn="l">
              <a:buFontTx/>
              <a:buNone/>
              <a:defRPr sz="1100"/>
            </a:lvl5pPr>
          </a:lstStyle>
          <a:p>
            <a:pPr lvl="0"/>
            <a:r>
              <a:rPr lang="en-US" dirty="0"/>
              <a:t>Insert data caption(s) here.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657412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61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5245111"/>
            <a:ext cx="9144000" cy="1612889"/>
            <a:chOff x="-1276426" y="5245111"/>
            <a:chExt cx="9144000" cy="161288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822622" y="524511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-1276426" y="524566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-1276426" y="5272276"/>
              <a:ext cx="9144000" cy="15857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371600" y="5240939"/>
            <a:ext cx="6400800" cy="12983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Here</a:t>
            </a:r>
            <a:br>
              <a:rPr lang="en-US" dirty="0"/>
            </a:br>
            <a:r>
              <a:rPr lang="en-US" dirty="0"/>
              <a:t>Email Here</a:t>
            </a:r>
            <a:br>
              <a:rPr lang="en-US" dirty="0"/>
            </a:br>
            <a:r>
              <a:rPr lang="en-US" dirty="0"/>
              <a:t>Phone Here</a:t>
            </a:r>
          </a:p>
        </p:txBody>
      </p:sp>
      <p:pic>
        <p:nvPicPr>
          <p:cNvPr id="4" name="Picture 3" descr="Stevens-Secondary-PMSColor-R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5428" y="678404"/>
            <a:ext cx="3544298" cy="3028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52800" y="4263995"/>
            <a:ext cx="24384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8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vens Fount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rchbea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2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ents with NYC sky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5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8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dwin A Stevens H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6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mpus Ae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87" y="0"/>
            <a:ext cx="5357812" cy="6858000"/>
          </a:xfrm>
          <a:prstGeom prst="rect">
            <a:avLst/>
          </a:prstGeom>
        </p:spPr>
      </p:pic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5008936" cy="12561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Text Placeholder 26"/>
          <p:cNvSpPr>
            <a:spLocks noGrp="1"/>
          </p:cNvSpPr>
          <p:nvPr>
            <p:ph type="body" sz="quarter" idx="15" hasCustomPrompt="1"/>
          </p:nvPr>
        </p:nvSpPr>
        <p:spPr>
          <a:xfrm>
            <a:off x="123825" y="3534870"/>
            <a:ext cx="4993528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hiel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7063" y="1170132"/>
            <a:ext cx="5216937" cy="5687868"/>
          </a:xfrm>
          <a:prstGeom prst="rect">
            <a:avLst/>
          </a:prstGeom>
        </p:spPr>
      </p:pic>
      <p:sp>
        <p:nvSpPr>
          <p:cNvPr id="20" name="Text Placeholder 26"/>
          <p:cNvSpPr>
            <a:spLocks noGrp="1"/>
          </p:cNvSpPr>
          <p:nvPr>
            <p:ph type="body" sz="quarter" idx="16" hasCustomPrompt="1"/>
          </p:nvPr>
        </p:nvSpPr>
        <p:spPr>
          <a:xfrm>
            <a:off x="123826" y="3534870"/>
            <a:ext cx="3828116" cy="12046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0" i="1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line that can be up to 2 lines of text if it needs to be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23825" y="1725705"/>
            <a:ext cx="5000999" cy="16488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 i="0">
                <a:latin typeface="Arial"/>
                <a:cs typeface="Arial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</a:rPr>
              <a:t>Presentation title that can be up to 2 lines long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115889" y="4898571"/>
            <a:ext cx="3845138" cy="1256167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b="0" i="0" baseline="0"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  <a:br>
              <a:rPr lang="en-US" dirty="0"/>
            </a:br>
            <a:r>
              <a:rPr lang="en-US" dirty="0"/>
              <a:t>Presenter’s Department</a:t>
            </a:r>
            <a:br>
              <a:rPr lang="en-US" dirty="0"/>
            </a:br>
            <a:r>
              <a:rPr lang="en-US" dirty="0"/>
              <a:t>Date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0" y="12207"/>
            <a:ext cx="9144000" cy="557"/>
            <a:chOff x="0" y="12207"/>
            <a:chExt cx="9144000" cy="557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0" y="12207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3044952" y="12764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top-logo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475" y="-6350"/>
            <a:ext cx="2298700" cy="13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8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27013" y="1709351"/>
            <a:ext cx="8691562" cy="4384542"/>
          </a:xfrm>
          <a:prstGeom prst="rect">
            <a:avLst/>
          </a:prstGeom>
        </p:spPr>
        <p:txBody>
          <a:bodyPr vert="horz"/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b="0" i="0">
                <a:latin typeface="Arial"/>
                <a:cs typeface="Arial"/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400" b="0" i="0">
                <a:latin typeface="Arial"/>
                <a:cs typeface="Arial"/>
              </a:defRPr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200" b="0" i="0" baseline="0">
                <a:latin typeface="Arial"/>
                <a:cs typeface="Arial"/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 baseline="0">
                <a:latin typeface="Arial"/>
                <a:cs typeface="Arial"/>
              </a:defRPr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0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Insert Bullets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27013" y="418353"/>
            <a:ext cx="7303340" cy="535863"/>
          </a:xfrm>
          <a:prstGeom prst="rect">
            <a:avLst/>
          </a:prstGeom>
        </p:spPr>
        <p:txBody>
          <a:bodyPr/>
          <a:lstStyle>
            <a:lvl1pPr>
              <a:defRPr sz="3000" b="1" i="0">
                <a:latin typeface="Arial"/>
                <a:cs typeface="Arial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27013" y="1006103"/>
            <a:ext cx="8691562" cy="408060"/>
          </a:xfrm>
          <a:prstGeom prst="rect">
            <a:avLst/>
          </a:prstGeom>
        </p:spPr>
        <p:txBody>
          <a:bodyPr vert="horz" wrap="none" anchor="t" anchorCtr="0"/>
          <a:lstStyle>
            <a:lvl1pPr marL="0" indent="0">
              <a:spcBef>
                <a:spcPts val="0"/>
              </a:spcBef>
              <a:buNone/>
              <a:defRPr sz="1800" b="0" i="0">
                <a:latin typeface="Arial"/>
                <a:cs typeface="Arial"/>
              </a:defRPr>
            </a:lvl1pPr>
            <a:lvl3pPr marL="914400" indent="0">
              <a:buNone/>
              <a:defRPr sz="2700"/>
            </a:lvl3pPr>
            <a:lvl4pPr marL="1371600" indent="0">
              <a:buNone/>
              <a:defRPr sz="2700"/>
            </a:lvl4pPr>
            <a:lvl5pPr marL="1828800" indent="0">
              <a:buNone/>
              <a:defRPr sz="2700"/>
            </a:lvl5pPr>
          </a:lstStyle>
          <a:p>
            <a:r>
              <a:rPr lang="en-US" dirty="0"/>
              <a:t>Insert Subhead</a:t>
            </a:r>
          </a:p>
        </p:txBody>
      </p:sp>
    </p:spTree>
    <p:extLst>
      <p:ext uri="{BB962C8B-B14F-4D97-AF65-F5344CB8AC3E}">
        <p14:creationId xmlns:p14="http://schemas.microsoft.com/office/powerpoint/2010/main" val="362089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em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em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.emf"/><Relationship Id="rId5" Type="http://schemas.openxmlformats.org/officeDocument/2006/relationships/image" Target="../media/image11.emf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.emf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5682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803" r:id="rId2"/>
    <p:sldLayoutId id="2147483804" r:id="rId3"/>
    <p:sldLayoutId id="2147483805" r:id="rId4"/>
    <p:sldLayoutId id="2147483773" r:id="rId5"/>
    <p:sldLayoutId id="2147483771" r:id="rId6"/>
    <p:sldLayoutId id="2147483799" r:id="rId7"/>
    <p:sldLayoutId id="2147483764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6099048" y="6419355"/>
            <a:ext cx="3044952" cy="0"/>
          </a:xfrm>
          <a:prstGeom prst="line">
            <a:avLst/>
          </a:prstGeom>
          <a:ln w="50800">
            <a:solidFill>
              <a:srgbClr val="DF702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0" y="6419912"/>
            <a:ext cx="6099048" cy="0"/>
          </a:xfrm>
          <a:prstGeom prst="line">
            <a:avLst/>
          </a:prstGeom>
          <a:ln w="50800">
            <a:solidFill>
              <a:srgbClr val="0F787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6446520"/>
            <a:ext cx="9144000" cy="411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6" name="Slide Number Placeholder 1"/>
          <p:cNvSpPr>
            <a:spLocks noGrp="1"/>
          </p:cNvSpPr>
          <p:nvPr userDrawn="1"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0"/>
            <a:ext cx="9144000" cy="928827"/>
            <a:chOff x="0" y="0"/>
            <a:chExt cx="9144000" cy="92882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099048" y="26122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26679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0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89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800" r:id="rId2"/>
    <p:sldLayoutId id="2147483767" r:id="rId3"/>
    <p:sldLayoutId id="2147483801" r:id="rId4"/>
    <p:sldLayoutId id="2147483768" r:id="rId5"/>
    <p:sldLayoutId id="2147483802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6" r:id="rId2"/>
    <p:sldLayoutId id="2147483751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4172975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0" y="4172975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3044952" y="4173532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4200140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757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34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48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3137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02" r:id="rId2"/>
    <p:sldLayoutId id="2147483695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6419355"/>
            <a:ext cx="9144000" cy="438645"/>
            <a:chOff x="0" y="3956541"/>
            <a:chExt cx="9144000" cy="43864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099048" y="3956541"/>
              <a:ext cx="3044952" cy="0"/>
            </a:xfrm>
            <a:prstGeom prst="line">
              <a:avLst/>
            </a:prstGeom>
            <a:ln w="50800">
              <a:solidFill>
                <a:srgbClr val="DF702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3957098"/>
              <a:ext cx="6099048" cy="0"/>
            </a:xfrm>
            <a:prstGeom prst="line">
              <a:avLst/>
            </a:prstGeom>
            <a:ln w="50800">
              <a:solidFill>
                <a:srgbClr val="0F787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0" y="3983706"/>
              <a:ext cx="9144000" cy="411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91150" y="6584950"/>
            <a:ext cx="2933700" cy="127000"/>
          </a:xfrm>
          <a:prstGeom prst="rect">
            <a:avLst/>
          </a:prstGeom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546351" y="6460940"/>
            <a:ext cx="4766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12342C3A-DD85-7843-B416-BD52AB030D5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0"/>
            <a:ext cx="9144000" cy="928827"/>
            <a:chOff x="0" y="2593782"/>
            <a:chExt cx="9144000" cy="92882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99048" y="2619904"/>
              <a:ext cx="3044952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2620461"/>
              <a:ext cx="6099048" cy="0"/>
            </a:xfrm>
            <a:prstGeom prst="line">
              <a:avLst/>
            </a:prstGeom>
            <a:ln w="50800">
              <a:solidFill>
                <a:srgbClr val="90152A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3018" r="68665"/>
            <a:stretch/>
          </p:blipFill>
          <p:spPr>
            <a:xfrm>
              <a:off x="8323018" y="2593782"/>
              <a:ext cx="588774" cy="9288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479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704" r:id="rId3"/>
    <p:sldLayoutId id="2147483652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200" kern="1200">
          <a:solidFill>
            <a:schemeClr val="tx1"/>
          </a:solidFill>
          <a:latin typeface="Century Gothic"/>
          <a:ea typeface="+mj-ea"/>
          <a:cs typeface="Century Gothic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entury Gothic"/>
          <a:ea typeface="+mn-ea"/>
          <a:cs typeface="Century Gothic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Century Gothic"/>
          <a:ea typeface="+mn-ea"/>
          <a:cs typeface="Century Gothic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Century Gothic"/>
          <a:ea typeface="+mn-ea"/>
          <a:cs typeface="Century Gothic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Century Gothic"/>
          <a:ea typeface="+mn-ea"/>
          <a:cs typeface="Century Gothic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entury Gothic"/>
          <a:ea typeface="+mn-ea"/>
          <a:cs typeface="Century Gothic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07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4CB66-8E22-3F43-8F56-B61820BC39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41095" y="2417914"/>
            <a:ext cx="5000999" cy="1648865"/>
          </a:xfrm>
        </p:spPr>
        <p:txBody>
          <a:bodyPr/>
          <a:lstStyle/>
          <a:p>
            <a:pPr algn="ctr"/>
            <a:r>
              <a:rPr lang="en-US" dirty="0"/>
              <a:t>Application of DEA in</a:t>
            </a:r>
          </a:p>
          <a:p>
            <a:pPr algn="ctr"/>
            <a:r>
              <a:rPr lang="en-US" dirty="0"/>
              <a:t>the Banking Industry</a:t>
            </a:r>
          </a:p>
        </p:txBody>
      </p:sp>
    </p:spTree>
    <p:extLst>
      <p:ext uri="{BB962C8B-B14F-4D97-AF65-F5344CB8AC3E}">
        <p14:creationId xmlns:p14="http://schemas.microsoft.com/office/powerpoint/2010/main" val="457199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D2B7F-1476-5A44-BB6E-D95514685D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155560"/>
            <a:ext cx="8691562" cy="4938333"/>
          </a:xfrm>
        </p:spPr>
        <p:txBody>
          <a:bodyPr/>
          <a:lstStyle/>
          <a:p>
            <a:r>
              <a:rPr lang="en-US" dirty="0"/>
              <a:t>The DEA model helps determine the efficiency of these branches</a:t>
            </a:r>
          </a:p>
          <a:p>
            <a:r>
              <a:rPr lang="en-US" dirty="0"/>
              <a:t>This helps minimize risk by determining if some branches need to be out of operation</a:t>
            </a:r>
          </a:p>
          <a:p>
            <a:r>
              <a:rPr lang="en-US" dirty="0"/>
              <a:t>Improves profits by allowing the company to determine which branches perform better and why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8517C-D716-4241-8389-651240F413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3DF4F3-9507-F443-A129-5B65513C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24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297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95A202-A33D-BA47-B9C0-29AD4F14D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095270"/>
            <a:ext cx="8691562" cy="4998623"/>
          </a:xfrm>
        </p:spPr>
        <p:txBody>
          <a:bodyPr/>
          <a:lstStyle/>
          <a:p>
            <a:r>
              <a:rPr lang="en-US" b="1" dirty="0"/>
              <a:t>There are many problems faced by the current banking industry: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1) Increasing Competition</a:t>
            </a:r>
          </a:p>
          <a:p>
            <a:pPr marL="0" indent="0">
              <a:buNone/>
            </a:pPr>
            <a:r>
              <a:rPr lang="en-US" dirty="0"/>
              <a:t>2) Low Margins</a:t>
            </a:r>
          </a:p>
          <a:p>
            <a:pPr marL="0" indent="0">
              <a:buNone/>
            </a:pPr>
            <a:r>
              <a:rPr lang="en-US" dirty="0"/>
              <a:t>3) Large overdues</a:t>
            </a:r>
          </a:p>
          <a:p>
            <a:pPr marL="0" indent="0">
              <a:buNone/>
            </a:pPr>
            <a:r>
              <a:rPr lang="en-US" dirty="0"/>
              <a:t>4) Non–performing assets</a:t>
            </a:r>
          </a:p>
          <a:p>
            <a:pPr marL="0" indent="0">
              <a:buNone/>
            </a:pPr>
            <a:r>
              <a:rPr lang="en-US" dirty="0"/>
              <a:t>5) Gap between promise and performance</a:t>
            </a:r>
          </a:p>
          <a:p>
            <a:pPr marL="0" indent="0">
              <a:buNone/>
            </a:pPr>
            <a:r>
              <a:rPr lang="en-US" dirty="0"/>
              <a:t>6) Customer wealth advice</a:t>
            </a:r>
          </a:p>
          <a:p>
            <a:pPr marL="0" indent="0">
              <a:buNone/>
            </a:pPr>
            <a:r>
              <a:rPr lang="en-US" dirty="0"/>
              <a:t>7) Customer Retention</a:t>
            </a:r>
          </a:p>
          <a:p>
            <a:pPr marL="0" indent="0">
              <a:buNone/>
            </a:pPr>
            <a:r>
              <a:rPr lang="en-US" dirty="0"/>
              <a:t>8) Cross border transactions</a:t>
            </a:r>
          </a:p>
          <a:p>
            <a:pPr marL="0" indent="0">
              <a:buNone/>
            </a:pPr>
            <a:r>
              <a:rPr lang="en-US" dirty="0"/>
              <a:t>9) Operation and security costs</a:t>
            </a:r>
          </a:p>
          <a:p>
            <a:pPr marL="0" indent="0">
              <a:buNone/>
            </a:pPr>
            <a:r>
              <a:rPr lang="en-US" dirty="0"/>
              <a:t>10)Security Breaches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6278B7-F3AC-2743-9572-7488416E998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E2520B-18A0-9848-9715-124924CB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</p:spTree>
    <p:extLst>
      <p:ext uri="{BB962C8B-B14F-4D97-AF65-F5344CB8AC3E}">
        <p14:creationId xmlns:p14="http://schemas.microsoft.com/office/powerpoint/2010/main" val="261013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55F951-F717-6C4E-9365-9A8ABCA543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data envelopment analysis (DEA) method can be used to determine whether an organization/business is operating efficiently.</a:t>
            </a:r>
          </a:p>
          <a:p>
            <a:r>
              <a:rPr lang="en-US" dirty="0"/>
              <a:t>Specifically, DEA can be used by inefficient organizations to benchmark efficient and best-practice organizations.</a:t>
            </a:r>
          </a:p>
          <a:p>
            <a:r>
              <a:rPr lang="en-US" dirty="0"/>
              <a:t>DEA provides an objective way to identify best practices in these service organizations and has consistently generated new insights that lead to substantial productivity gains that were not otherwise identifiable.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6D9B9-6877-444E-8824-A276CC7E4DE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50EEDD-D5D6-9D4C-B171-1846E93D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BE618-DAD5-D043-AB1B-24B2CEE94B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i="1" dirty="0"/>
              <a:t>DEA is used to develop the excel model for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88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144C7-AF0E-824C-8EDC-22D764A98B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0BD0-633B-D94F-B3DE-C7D4E54A8C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CLIENTS:</a:t>
            </a: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potential client of our project are as follows:</a:t>
            </a: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 Department of Banking Operations and Development</a:t>
            </a: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Department of Economic Analysis</a:t>
            </a:r>
          </a:p>
          <a:p>
            <a:pPr marL="285750" indent="-28575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Department of Statistical Analysis and Computer Services</a:t>
            </a:r>
          </a:p>
          <a:p>
            <a:endParaRPr lang="en-US" dirty="0"/>
          </a:p>
          <a:p>
            <a:endParaRPr lang="en-US" dirty="0"/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2400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MODEL APPROACH:</a:t>
            </a:r>
            <a:endParaRPr lang="en-IN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b="1" i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following would be the anticipated result.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efficiency of a bank is defined as </a:t>
            </a:r>
          </a:p>
          <a:p>
            <a:r>
              <a:rPr lang="en-IN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Efficiency of bank = Value of bank’s outputs / Value of bank’s inputs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8AA40D-3F98-9141-BF9D-8120E81E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24016-F0B3-2143-9F2A-4EAC694615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JPMorgan Chase Bank Dataset</a:t>
            </a:r>
          </a:p>
          <a:p>
            <a:r>
              <a:rPr lang="en-US" dirty="0"/>
              <a:t>Data Source: Kaggle</a:t>
            </a:r>
          </a:p>
          <a:p>
            <a:r>
              <a:rPr lang="en-US" dirty="0"/>
              <a:t>Number of Branches: 312</a:t>
            </a:r>
          </a:p>
          <a:p>
            <a:r>
              <a:rPr lang="en-US" dirty="0"/>
              <a:t>Location: New York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C1B85-2276-A647-B7AC-86E4A35E0E7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DE4563-E6A6-B849-9E6C-57E8FFC3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95387-122F-E94C-BE68-BEFA46D31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5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F5A534-0B6E-ED4E-B3BA-CA06B53024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266092"/>
            <a:ext cx="8691562" cy="4827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Inputs</a:t>
            </a:r>
          </a:p>
          <a:p>
            <a:r>
              <a:rPr lang="en-US" dirty="0"/>
              <a:t>Direct staff cost</a:t>
            </a:r>
          </a:p>
          <a:p>
            <a:r>
              <a:rPr lang="en-US" dirty="0"/>
              <a:t>Number of facilities</a:t>
            </a:r>
          </a:p>
          <a:p>
            <a:r>
              <a:rPr lang="en-US" dirty="0"/>
              <a:t>Number of salesperson</a:t>
            </a:r>
          </a:p>
          <a:p>
            <a:r>
              <a:rPr lang="en-US" dirty="0"/>
              <a:t>Existing customer base</a:t>
            </a:r>
          </a:p>
          <a:p>
            <a:pPr marL="0" indent="0">
              <a:buNone/>
            </a:pPr>
            <a:r>
              <a:rPr lang="en-US" dirty="0"/>
              <a:t>Outputs</a:t>
            </a:r>
          </a:p>
          <a:p>
            <a:r>
              <a:rPr lang="en-US" dirty="0"/>
              <a:t>Mortgage application secured</a:t>
            </a:r>
          </a:p>
          <a:p>
            <a:r>
              <a:rPr lang="en-US" dirty="0"/>
              <a:t>Insurance sales</a:t>
            </a:r>
          </a:p>
          <a:p>
            <a:r>
              <a:rPr lang="en-US" dirty="0"/>
              <a:t>Saving account sales</a:t>
            </a:r>
          </a:p>
          <a:p>
            <a:r>
              <a:rPr lang="en-US" dirty="0"/>
              <a:t>Number of new saving accounts opened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228699-1677-2147-A22A-A810E042AA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1DED36-EAB6-A04E-91DF-EC7ADE18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&amp; Outputs of the DEA model</a:t>
            </a:r>
          </a:p>
        </p:txBody>
      </p:sp>
    </p:spTree>
    <p:extLst>
      <p:ext uri="{BB962C8B-B14F-4D97-AF65-F5344CB8AC3E}">
        <p14:creationId xmlns:p14="http://schemas.microsoft.com/office/powerpoint/2010/main" val="210257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045122-64E3-5C44-A85A-213CAFAE39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075174"/>
            <a:ext cx="8691562" cy="5018719"/>
          </a:xfrm>
        </p:spPr>
        <p:txBody>
          <a:bodyPr/>
          <a:lstStyle/>
          <a:p>
            <a:r>
              <a:rPr lang="en-US" dirty="0"/>
              <a:t>Data contains Institution name, branch name, branch number, Established Data, Address, City, county, state, zip code, inputs and outputs.</a:t>
            </a:r>
          </a:p>
          <a:p>
            <a:r>
              <a:rPr lang="en-US" dirty="0"/>
              <a:t>Independent variables:</a:t>
            </a:r>
          </a:p>
          <a:p>
            <a:pPr lvl="1"/>
            <a:r>
              <a:rPr lang="en-US" dirty="0"/>
              <a:t>Unit values of inputs</a:t>
            </a:r>
          </a:p>
          <a:p>
            <a:pPr lvl="1"/>
            <a:r>
              <a:rPr lang="en-US" dirty="0"/>
              <a:t>Unit values of output</a:t>
            </a:r>
          </a:p>
          <a:p>
            <a:r>
              <a:rPr lang="en-US" dirty="0"/>
              <a:t>Constraints used:</a:t>
            </a:r>
          </a:p>
          <a:p>
            <a:pPr lvl="1"/>
            <a:r>
              <a:rPr lang="en-US" dirty="0"/>
              <a:t>Selected branch input cost must be equal to nominal value.</a:t>
            </a:r>
          </a:p>
          <a:p>
            <a:pPr lvl="1"/>
            <a:r>
              <a:rPr lang="en-US" dirty="0"/>
              <a:t>For branch number, input values must be greater than or equal to output values.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To maximize selected branch output value and check whether the selected branch is efficient or not.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822D7-3903-9742-B5D8-A901B5DEFB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A847BE-6781-5846-98A4-BC8FBD61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98918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3A849E-C954-734E-ACC7-BAF76C1EAF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400" dirty="0"/>
              <a:t>Instead of getting bored and listening the whole process, let me just quickly take you to our model…..Let’s Go have some excel fun……..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A1922A-841F-784F-804F-08E0316FB4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84BDEB-CF18-B14C-9A77-60E0A10A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&amp; Result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D914F-FFC6-DE45-9CBB-8226E65771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let&amp;#39;s go | Good night meme, Good night quotes, Funny memes">
            <a:extLst>
              <a:ext uri="{FF2B5EF4-FFF2-40B4-BE49-F238E27FC236}">
                <a16:creationId xmlns:a16="http://schemas.microsoft.com/office/drawing/2014/main" id="{A24AAA07-270F-464B-B15B-13C3AE097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00"/>
          <a:stretch/>
        </p:blipFill>
        <p:spPr bwMode="auto">
          <a:xfrm>
            <a:off x="3858566" y="2715566"/>
            <a:ext cx="3253433" cy="313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2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AB3841-1039-CC43-842A-101A8D3626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7013" y="1527349"/>
            <a:ext cx="8691562" cy="4566544"/>
          </a:xfrm>
        </p:spPr>
        <p:txBody>
          <a:bodyPr/>
          <a:lstStyle/>
          <a:p>
            <a:r>
              <a:rPr lang="en-US" dirty="0"/>
              <a:t>Our model calculates efficiency for local branches</a:t>
            </a:r>
          </a:p>
          <a:p>
            <a:pPr lvl="1"/>
            <a:r>
              <a:rPr lang="en-US" dirty="0"/>
              <a:t>Could expand the model to include more branches </a:t>
            </a:r>
          </a:p>
          <a:p>
            <a:r>
              <a:rPr lang="en-US" dirty="0"/>
              <a:t>We could use more inputs and outputs if we get a larger dataset</a:t>
            </a:r>
          </a:p>
          <a:p>
            <a:pPr lvl="1"/>
            <a:r>
              <a:rPr lang="en-US" dirty="0"/>
              <a:t>This could help with our efficiency model being more accurate</a:t>
            </a:r>
          </a:p>
          <a:p>
            <a:pPr lvl="1"/>
            <a:r>
              <a:rPr lang="en-US" dirty="0"/>
              <a:t>Can narrow down the inputs and outputs to the most important ones</a:t>
            </a:r>
          </a:p>
          <a:p>
            <a:pPr lvl="1"/>
            <a:r>
              <a:rPr lang="en-US" dirty="0"/>
              <a:t>JPMorgan could collect more data that can be more useful</a:t>
            </a:r>
          </a:p>
          <a:p>
            <a:r>
              <a:rPr lang="en-US" dirty="0"/>
              <a:t>We could compare results to other banks</a:t>
            </a:r>
          </a:p>
          <a:p>
            <a:pPr lvl="1"/>
            <a:r>
              <a:rPr lang="en-US" dirty="0"/>
              <a:t>This would help JPMorgan find ways to increase efficiency in certain branches</a:t>
            </a:r>
          </a:p>
          <a:p>
            <a:pPr lvl="1"/>
            <a:r>
              <a:rPr lang="en-US" dirty="0"/>
              <a:t>A larger amount of data helps improve the efficiency model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69C7A6-429A-C149-94B1-C19D6C16DB5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342C3A-DD85-7843-B416-BD52AB030D5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3CAB6-8CE8-4946-8B57-31673FD4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for Improvement and Further Research</a:t>
            </a:r>
          </a:p>
        </p:txBody>
      </p:sp>
    </p:spTree>
    <p:extLst>
      <p:ext uri="{BB962C8B-B14F-4D97-AF65-F5344CB8AC3E}">
        <p14:creationId xmlns:p14="http://schemas.microsoft.com/office/powerpoint/2010/main" val="251408600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F702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- No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hoto Background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4316D"/>
      </a:accent1>
      <a:accent2>
        <a:srgbClr val="DF7023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Blank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Section Brea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Quotes or Statem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Content with Photo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Charts, Data and Tabl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Clos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38161</TotalTime>
  <Words>537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Cover Slides</vt:lpstr>
      <vt:lpstr>Content - No Photos</vt:lpstr>
      <vt:lpstr>Photo Background</vt:lpstr>
      <vt:lpstr>Blanks</vt:lpstr>
      <vt:lpstr>Section Break</vt:lpstr>
      <vt:lpstr>Quotes or Statements</vt:lpstr>
      <vt:lpstr>Content with Photos</vt:lpstr>
      <vt:lpstr>Charts, Data and Tables</vt:lpstr>
      <vt:lpstr>Closing Slide</vt:lpstr>
      <vt:lpstr>PowerPoint Presentation</vt:lpstr>
      <vt:lpstr>Business Problem</vt:lpstr>
      <vt:lpstr>Introduction</vt:lpstr>
      <vt:lpstr>PowerPoint Presentation</vt:lpstr>
      <vt:lpstr>Data Understanding</vt:lpstr>
      <vt:lpstr>Inputs &amp; Outputs of the DEA model</vt:lpstr>
      <vt:lpstr>Model</vt:lpstr>
      <vt:lpstr>Output &amp; Result</vt:lpstr>
      <vt:lpstr>Opportunities for Improvement and Further Research</vt:lpstr>
      <vt:lpstr>Conclusion </vt:lpstr>
      <vt:lpstr>PowerPoint Presentation</vt:lpstr>
    </vt:vector>
  </TitlesOfParts>
  <Company>Stevens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143 Years of Innovation</dc:title>
  <dc:creator>Laura Bubeck</dc:creator>
  <cp:lastModifiedBy>Saisri Kommareddy</cp:lastModifiedBy>
  <cp:revision>963</cp:revision>
  <cp:lastPrinted>2016-08-09T14:57:31Z</cp:lastPrinted>
  <dcterms:created xsi:type="dcterms:W3CDTF">2013-11-01T14:42:31Z</dcterms:created>
  <dcterms:modified xsi:type="dcterms:W3CDTF">2022-08-16T12:44:14Z</dcterms:modified>
</cp:coreProperties>
</file>