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2" r:id="rId7"/>
    <p:sldId id="264" r:id="rId8"/>
    <p:sldId id="268" r:id="rId9"/>
    <p:sldId id="265" r:id="rId10"/>
    <p:sldId id="267" r:id="rId11"/>
    <p:sldId id="266" r:id="rId12"/>
    <p:sldId id="269" r:id="rId13"/>
    <p:sldId id="259" r:id="rId14"/>
  </p:sldIdLst>
  <p:sldSz cx="12192000" cy="6858000"/>
  <p:notesSz cx="6858000" cy="9144000"/>
  <p:embeddedFontLst>
    <p:embeddedFont>
      <p:font typeface="Lato Black" panose="020F0502020204030203" pitchFamily="34" charset="0"/>
      <p:bold r:id="rId16"/>
      <p:boldItalic r:id="rId17"/>
    </p:embeddedFont>
    <p:embeddedFont>
      <p:font typeface="Libre Baskerville" panose="02000000000000000000" pitchFamily="2"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7</a:t>
            </a:fld>
            <a:endPar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411641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b="58717"/>
          <a:stretch>
            <a:fillRect/>
          </a:stretch>
        </p:blipFill>
        <p:spPr>
          <a:xfrm>
            <a:off x="0" y="-314960"/>
            <a:ext cx="12190815" cy="2763520"/>
          </a:xfrm>
          <a:prstGeom prst="rect">
            <a:avLst/>
          </a:prstGeom>
          <a:noFill/>
          <a:ln>
            <a:noFill/>
          </a:ln>
        </p:spPr>
      </p:pic>
      <p:sp>
        <p:nvSpPr>
          <p:cNvPr id="99" name="Google Shape;99;p1"/>
          <p:cNvSpPr txBox="1"/>
          <p:nvPr/>
        </p:nvSpPr>
        <p:spPr>
          <a:xfrm>
            <a:off x="2393950" y="2944495"/>
            <a:ext cx="7245985" cy="151193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en-US" sz="4000" b="1" dirty="0">
                <a:latin typeface="Times New Roman" panose="02020603050405020304" charset="0"/>
                <a:cs typeface="Times New Roman" panose="02020603050405020304" charset="0"/>
              </a:rPr>
              <a:t>Analysis of </a:t>
            </a:r>
            <a:r>
              <a:rPr lang="en-US" altLang="en-US" sz="4000" b="1">
                <a:latin typeface="Times New Roman" panose="02020603050405020304" charset="0"/>
                <a:cs typeface="Times New Roman" panose="02020603050405020304" charset="0"/>
              </a:rPr>
              <a:t>the Sale </a:t>
            </a:r>
            <a:r>
              <a:rPr lang="en-US" altLang="en-US" sz="4000" b="1" dirty="0">
                <a:latin typeface="Times New Roman" panose="02020603050405020304" charset="0"/>
                <a:cs typeface="Times New Roman" panose="02020603050405020304" charset="0"/>
              </a:rPr>
              <a:t>Properties</a:t>
            </a:r>
          </a:p>
          <a:p>
            <a:pPr marL="0" marR="0" lvl="0" indent="0" algn="ctr" rtl="0">
              <a:spcBef>
                <a:spcPts val="0"/>
              </a:spcBef>
              <a:spcAft>
                <a:spcPts val="0"/>
              </a:spcAft>
              <a:buNone/>
            </a:pPr>
            <a:r>
              <a:rPr lang="en-US" altLang="en-US" sz="4000" b="1" dirty="0">
                <a:latin typeface="Times New Roman" panose="02020603050405020304" charset="0"/>
                <a:cs typeface="Times New Roman" panose="02020603050405020304" charset="0"/>
              </a:rPr>
              <a:t>of Housing.com</a:t>
            </a:r>
            <a:endParaRPr lang="en-US" sz="4000" b="1"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36" y="-334487"/>
            <a:ext cx="10515600" cy="1325563"/>
          </a:xfrm>
        </p:spPr>
        <p:txBody>
          <a:bodyPr>
            <a:normAutofit/>
          </a:bodyPr>
          <a:lstStyle/>
          <a:p>
            <a:r>
              <a:rPr lang="en-US" altLang="en-US" sz="3600" u="sng" dirty="0">
                <a:latin typeface="Times New Roman" panose="02020603050405020304" charset="0"/>
                <a:cs typeface="Times New Roman" panose="02020603050405020304" charset="0"/>
              </a:rPr>
              <a:t>Size distribution based on BHK (Bar Plot)</a:t>
            </a:r>
          </a:p>
        </p:txBody>
      </p:sp>
      <p:sp>
        <p:nvSpPr>
          <p:cNvPr id="3" name="Text Placeholder 2"/>
          <p:cNvSpPr>
            <a:spLocks noGrp="1"/>
          </p:cNvSpPr>
          <p:nvPr>
            <p:ph type="body" idx="1"/>
          </p:nvPr>
        </p:nvSpPr>
        <p:spPr>
          <a:xfrm>
            <a:off x="304801" y="4278086"/>
            <a:ext cx="11538856" cy="2393647"/>
          </a:xfrm>
        </p:spPr>
        <p:txBody>
          <a:bodyPr>
            <a:normAutofit fontScale="92500" lnSpcReduction="10000"/>
          </a:bodyPr>
          <a:lstStyle/>
          <a:p>
            <a:r>
              <a:rPr lang="en-US" sz="1500" dirty="0"/>
              <a:t>This chart compares the average size (in square feet) of properties based on their BHK configuration and whether they are a "Flat" or a "Villa.“</a:t>
            </a:r>
          </a:p>
          <a:p>
            <a:r>
              <a:rPr lang="en-US" sz="1500" dirty="0"/>
              <a:t>As expected, for both flats and villas, the average size of the property directly increases with the number of bedrooms (BHK) increase. This shows a clear, logical progression from smaller 2 BHKs to very large 5 and 6 BHK properties.</a:t>
            </a:r>
          </a:p>
          <a:p>
            <a:r>
              <a:rPr lang="en-US" sz="1500" dirty="0"/>
              <a:t>For properties with 3 or more bedrooms, villas are larger than flats with the same BHK configuration, where villas are significantly more spacious than flats. This trend suggests that buyers looking for more space tend to prefer villas.</a:t>
            </a:r>
          </a:p>
          <a:p>
            <a:r>
              <a:rPr lang="en-US" sz="1500" dirty="0"/>
              <a:t>The chart shows that 6 BHK properties in your dataset are exclusively villas. This strongly indicates that the market for very large, high-end residential properties (6+ bedrooms) is almost entirely composed of standalone villas rather than apartments.</a:t>
            </a:r>
          </a:p>
          <a:p>
            <a:r>
              <a:rPr lang="en-US" sz="1500" dirty="0"/>
              <a:t>Interestingly, in the 2 BHK category, the trend is reversed. The average 2 BHK flat is slightly larger than the average 2 BHK villa. This might suggest that 2 BHK villas are a niche market, while 2 BHK flats are built to a more standard, slightly larger size.</a:t>
            </a:r>
          </a:p>
          <a:p>
            <a:pPr lvl="1"/>
            <a:endParaRPr lang="en-US" dirty="0"/>
          </a:p>
        </p:txBody>
      </p:sp>
      <p:pic>
        <p:nvPicPr>
          <p:cNvPr id="6" name="Picture 5" descr="A graph of different colored bars&#10;&#10;AI-generated content may be incorrect.">
            <a:extLst>
              <a:ext uri="{FF2B5EF4-FFF2-40B4-BE49-F238E27FC236}">
                <a16:creationId xmlns:a16="http://schemas.microsoft.com/office/drawing/2014/main" id="{12B21300-9191-E571-91E7-F5427CED5E31}"/>
              </a:ext>
            </a:extLst>
          </p:cNvPr>
          <p:cNvPicPr>
            <a:picLocks noChangeAspect="1"/>
          </p:cNvPicPr>
          <p:nvPr/>
        </p:nvPicPr>
        <p:blipFill>
          <a:blip r:embed="rId2"/>
          <a:stretch>
            <a:fillRect/>
          </a:stretch>
        </p:blipFill>
        <p:spPr>
          <a:xfrm>
            <a:off x="2461259" y="651510"/>
            <a:ext cx="6374131" cy="3782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226695"/>
            <a:ext cx="10515600" cy="1325563"/>
          </a:xfrm>
        </p:spPr>
        <p:txBody>
          <a:bodyPr>
            <a:normAutofit/>
          </a:bodyPr>
          <a:lstStyle/>
          <a:p>
            <a:r>
              <a:rPr lang="en-US" altLang="en-US" sz="3600" u="sng" dirty="0">
                <a:latin typeface="Times New Roman" panose="02020603050405020304" charset="0"/>
                <a:cs typeface="Times New Roman" panose="02020603050405020304" charset="0"/>
              </a:rPr>
              <a:t>Properties listed for sale by each category(Pie Chart)</a:t>
            </a:r>
          </a:p>
        </p:txBody>
      </p:sp>
      <p:pic>
        <p:nvPicPr>
          <p:cNvPr id="5" name="Picture 4" descr="A pie chart with different colored circles&#10;&#10;AI-generated content may be incorrect.">
            <a:extLst>
              <a:ext uri="{FF2B5EF4-FFF2-40B4-BE49-F238E27FC236}">
                <a16:creationId xmlns:a16="http://schemas.microsoft.com/office/drawing/2014/main" id="{AB1A0569-CDE9-2C99-8653-6007F5BA416A}"/>
              </a:ext>
            </a:extLst>
          </p:cNvPr>
          <p:cNvPicPr>
            <a:picLocks noChangeAspect="1"/>
          </p:cNvPicPr>
          <p:nvPr/>
        </p:nvPicPr>
        <p:blipFill>
          <a:blip r:embed="rId2"/>
          <a:stretch>
            <a:fillRect/>
          </a:stretch>
        </p:blipFill>
        <p:spPr>
          <a:xfrm>
            <a:off x="5829300" y="1552258"/>
            <a:ext cx="6362700" cy="4020780"/>
          </a:xfrm>
          <a:prstGeom prst="rect">
            <a:avLst/>
          </a:prstGeom>
        </p:spPr>
      </p:pic>
      <p:sp>
        <p:nvSpPr>
          <p:cNvPr id="9" name="Text Placeholder 8">
            <a:extLst>
              <a:ext uri="{FF2B5EF4-FFF2-40B4-BE49-F238E27FC236}">
                <a16:creationId xmlns:a16="http://schemas.microsoft.com/office/drawing/2014/main" id="{C7A74CA3-1E25-26F8-5631-EEDF6A3D212D}"/>
              </a:ext>
            </a:extLst>
          </p:cNvPr>
          <p:cNvSpPr>
            <a:spLocks noGrp="1"/>
          </p:cNvSpPr>
          <p:nvPr>
            <p:ph type="body" idx="1"/>
          </p:nvPr>
        </p:nvSpPr>
        <p:spPr>
          <a:xfrm>
            <a:off x="365125" y="1371600"/>
            <a:ext cx="5883275" cy="4963886"/>
          </a:xfrm>
        </p:spPr>
        <p:txBody>
          <a:bodyPr>
            <a:noAutofit/>
          </a:bodyPr>
          <a:lstStyle/>
          <a:p>
            <a:r>
              <a:rPr lang="en-US" sz="1800" dirty="0"/>
              <a:t>Market Dominance: The two largest slices, Seller (57.7%) and Developer (17.8%), control the vast majority of the market. This indicates that most properties are not sold directly by an owner but are managed through professional channels like real estate agents, brokers, or directly by construction companies.</a:t>
            </a:r>
          </a:p>
          <a:p>
            <a:r>
              <a:rPr lang="en-US" sz="1800" dirty="0"/>
              <a:t>High Fragmentation: After the top two categories, the market becomes highly fragmented. No single named company or individual holds significant power. The largest specific lister, "Rama Nirosha," has only a 6% share, followed by a long tail of smaller players with less than 5% each.</a:t>
            </a:r>
          </a:p>
          <a:p>
            <a:r>
              <a:rPr lang="en-US" sz="1800" dirty="0"/>
              <a:t>Actionable Conclusion: This shows that the real competition for listings is happening within the large, anonymous "Seller" category. For a homebuyer, it means they are most likely </a:t>
            </a:r>
            <a:r>
              <a:rPr lang="en-US" sz="1800" dirty="0" err="1"/>
              <a:t>twith</a:t>
            </a:r>
            <a:r>
              <a:rPr lang="en-US" sz="1800" dirty="0"/>
              <a:t> a professional agent or a developer's sales team.</a:t>
            </a:r>
            <a:endParaRPr lang="en-I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226695"/>
            <a:ext cx="10515600" cy="1325563"/>
          </a:xfrm>
        </p:spPr>
        <p:txBody>
          <a:bodyPr/>
          <a:lstStyle/>
          <a:p>
            <a:r>
              <a:rPr lang="en-US" altLang="en-US" b="1" u="sng">
                <a:solidFill>
                  <a:srgbClr val="FF0000"/>
                </a:solidFill>
                <a:latin typeface="Times New Roman" panose="02020603050405020304" charset="0"/>
                <a:cs typeface="Times New Roman" panose="02020603050405020304" charset="0"/>
              </a:rPr>
              <a:t>Conclusion:</a:t>
            </a:r>
          </a:p>
        </p:txBody>
      </p:sp>
      <p:sp>
        <p:nvSpPr>
          <p:cNvPr id="4" name="Text Placeholder 3"/>
          <p:cNvSpPr>
            <a:spLocks noGrp="1"/>
          </p:cNvSpPr>
          <p:nvPr>
            <p:ph type="body" idx="1"/>
          </p:nvPr>
        </p:nvSpPr>
        <p:spPr>
          <a:xfrm>
            <a:off x="837565" y="1401445"/>
            <a:ext cx="10850245" cy="4568825"/>
          </a:xfrm>
        </p:spPr>
        <p:txBody>
          <a:bodyPr>
            <a:normAutofit fontScale="90000" lnSpcReduction="10000"/>
          </a:bodyPr>
          <a:lstStyle/>
          <a:p>
            <a:r>
              <a:rPr lang="en-US" sz="2400" dirty="0"/>
              <a:t>The Market Standard: 3 BHK flats are the most common property type available, representing the core of the Hyderabad housing market.</a:t>
            </a:r>
          </a:p>
          <a:p>
            <a:r>
              <a:rPr lang="en-US" sz="2400" dirty="0"/>
              <a:t>What Drives Value: Location is the primary driver of price. Premium neighborhoods and luxury amenities command significantly higher prices, often more so than just the size of the property.</a:t>
            </a:r>
          </a:p>
          <a:p>
            <a:r>
              <a:rPr lang="en-US" sz="2400" dirty="0"/>
              <a:t>Future Supply: A major wave of new properties is scheduled for delivery in 2025, which is expected to increase housing options and competition among sellers.</a:t>
            </a:r>
          </a:p>
          <a:p>
            <a:r>
              <a:rPr lang="en-US" sz="2400" dirty="0"/>
              <a:t>Who is Selling: The market is dominated by professionals, with over 75% of listings managed by real estate agents ("Sellers") and developers rather than direct owners.</a:t>
            </a:r>
          </a:p>
          <a:p>
            <a:r>
              <a:rPr lang="en-US" sz="2400" dirty="0"/>
              <a:t>The Premium Market is Defined by Villas: For homes with three or more bedrooms, villas consistently offer more square footage than flats. This clearly defines them as the preferred property type for buyers seeking larger, more spacious, and premium living options.</a:t>
            </a:r>
          </a:p>
          <a:p>
            <a:endParaRPr lang="en-US" dirty="0"/>
          </a:p>
          <a:p>
            <a:pPr algn="just"/>
            <a:endParaRPr lang="en-US" altLang="en-US" sz="2400"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87755" y="1108075"/>
            <a:ext cx="5402580" cy="14738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Name: S. Reddy Kishore</a:t>
            </a:r>
          </a:p>
          <a:p>
            <a:pPr marL="285750" marR="0" lvl="0" indent="-285750" algn="l" rtl="0">
              <a:spcBef>
                <a:spcPts val="0"/>
              </a:spcBef>
              <a:spcAft>
                <a:spcPts val="0"/>
              </a:spcAft>
              <a:buClr>
                <a:schemeClr val="dk1"/>
              </a:buClr>
              <a:buSzPts val="1800"/>
              <a:buFont typeface="Arial" panose="020B0604020202020204"/>
              <a:buChar char="•"/>
            </a:pPr>
            <a:r>
              <a:rPr lang="en-US"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Degree: </a:t>
            </a:r>
            <a:r>
              <a:rPr lang="en-US" sz="2400" b="1"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B.Tech</a:t>
            </a:r>
            <a:r>
              <a:rPr lang="en-US"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(CAI)</a:t>
            </a:r>
          </a:p>
          <a:p>
            <a:pPr marL="285750" marR="0" lvl="0" indent="-285750" algn="l" rtl="0">
              <a:spcBef>
                <a:spcPts val="0"/>
              </a:spcBef>
              <a:spcAft>
                <a:spcPts val="0"/>
              </a:spcAft>
              <a:buClr>
                <a:schemeClr val="dk1"/>
              </a:buClr>
              <a:buSzPts val="1800"/>
              <a:buFont typeface="Arial" panose="020B0604020202020204"/>
              <a:buChar char="•"/>
            </a:pPr>
            <a:r>
              <a:rPr lang="en-US"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College: MITS Autonomous College</a:t>
            </a:r>
          </a:p>
        </p:txBody>
      </p:sp>
      <p:sp>
        <p:nvSpPr>
          <p:cNvPr id="105" name="Google Shape;105;p3"/>
          <p:cNvSpPr txBox="1"/>
          <p:nvPr/>
        </p:nvSpPr>
        <p:spPr>
          <a:xfrm>
            <a:off x="427656" y="416554"/>
            <a:ext cx="6099463" cy="48387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1" i="0" u="sng" strike="noStrike" cap="none">
                <a:solidFill>
                  <a:srgbClr val="FF0000"/>
                </a:solidFill>
                <a:latin typeface="Times New Roman" panose="02020603050405020304" charset="0"/>
                <a:ea typeface="Lato Black" panose="020F0802020204030203"/>
                <a:cs typeface="Times New Roman" panose="02020603050405020304" charset="0"/>
                <a:sym typeface="Lato Black" panose="020F0802020204030203"/>
              </a:rPr>
              <a:t>About me</a:t>
            </a:r>
            <a:endParaRPr sz="1800" b="1" i="0" u="sng" strike="noStrike" cap="none">
              <a:solidFill>
                <a:srgbClr val="FF0000"/>
              </a:solidFill>
              <a:latin typeface="Times New Roman" panose="02020603050405020304" charset="0"/>
              <a:ea typeface="Calibri" panose="020F0502020204030204"/>
              <a:cs typeface="Times New Roman" panose="02020603050405020304" charset="0"/>
              <a:sym typeface="Calibri" panose="020F0502020204030204"/>
            </a:endParaRPr>
          </a:p>
        </p:txBody>
      </p:sp>
      <p:sp>
        <p:nvSpPr>
          <p:cNvPr id="3" name="Text Box 2"/>
          <p:cNvSpPr txBox="1"/>
          <p:nvPr/>
        </p:nvSpPr>
        <p:spPr>
          <a:xfrm>
            <a:off x="1203325" y="2509520"/>
            <a:ext cx="10723880" cy="2947670"/>
          </a:xfrm>
          <a:prstGeom prst="rect">
            <a:avLst/>
          </a:prstGeom>
        </p:spPr>
        <p:txBody>
          <a:bodyPr wrap="square">
            <a:noAutofit/>
          </a:bodyPr>
          <a:lstStyle/>
          <a:p>
            <a:pPr algn="just"/>
            <a:r>
              <a:rPr lang="en-US" altLang="zh-CN" sz="2000" dirty="0">
                <a:latin typeface="Times New Roman" panose="02020603050405020304" charset="0"/>
                <a:cs typeface="Times New Roman" panose="02020603050405020304" charset="0"/>
              </a:rPr>
              <a:t>Hello, my name is Reddy Kishore </a:t>
            </a:r>
            <a:r>
              <a:rPr lang="en-US" altLang="zh-CN" sz="2000" dirty="0" err="1">
                <a:latin typeface="Times New Roman" panose="02020603050405020304" charset="0"/>
                <a:cs typeface="Times New Roman" panose="02020603050405020304" charset="0"/>
              </a:rPr>
              <a:t>Seethi</a:t>
            </a:r>
            <a:r>
              <a:rPr lang="en-US" altLang="zh-CN" sz="2000" dirty="0">
                <a:latin typeface="Times New Roman" panose="02020603050405020304" charset="0"/>
                <a:cs typeface="Times New Roman" panose="02020603050405020304" charset="0"/>
              </a:rPr>
              <a:t>. I am a </a:t>
            </a:r>
            <a:r>
              <a:rPr lang="en-US" altLang="zh-CN" sz="2000" dirty="0" err="1">
                <a:latin typeface="Times New Roman" panose="02020603050405020304" charset="0"/>
                <a:cs typeface="Times New Roman" panose="02020603050405020304" charset="0"/>
              </a:rPr>
              <a:t>B.Tech</a:t>
            </a:r>
            <a:r>
              <a:rPr lang="en-US" altLang="zh-CN" sz="2000" dirty="0">
                <a:latin typeface="Times New Roman" panose="02020603050405020304" charset="0"/>
                <a:cs typeface="Times New Roman" panose="02020603050405020304" charset="0"/>
              </a:rPr>
              <a:t> graduated student in the stream of Computer Science and Artificial intelligence department at </a:t>
            </a:r>
            <a:r>
              <a:rPr lang="en-US" altLang="zh-CN" sz="2000" dirty="0" err="1">
                <a:latin typeface="Times New Roman" panose="02020603050405020304" charset="0"/>
                <a:cs typeface="Times New Roman" panose="02020603050405020304" charset="0"/>
              </a:rPr>
              <a:t>Mits</a:t>
            </a:r>
            <a:r>
              <a:rPr lang="en-US" altLang="zh-CN" sz="2000" dirty="0">
                <a:latin typeface="Times New Roman" panose="02020603050405020304" charset="0"/>
                <a:cs typeface="Times New Roman" panose="02020603050405020304" charset="0"/>
              </a:rPr>
              <a:t> college.</a:t>
            </a:r>
            <a:r>
              <a:rPr lang="en-US" i="1" dirty="0"/>
              <a:t> </a:t>
            </a:r>
            <a:r>
              <a:rPr lang="en-US" sz="2000" dirty="0">
                <a:latin typeface="Times New Roman" panose="02020603050405020304" pitchFamily="18" charset="0"/>
                <a:cs typeface="Times New Roman" panose="02020603050405020304" pitchFamily="18" charset="0"/>
              </a:rPr>
              <a:t>As a </a:t>
            </a:r>
            <a:r>
              <a:rPr lang="en-US" sz="2000" dirty="0" err="1">
                <a:latin typeface="Times New Roman" panose="02020603050405020304" pitchFamily="18" charset="0"/>
                <a:cs typeface="Times New Roman" panose="02020603050405020304" pitchFamily="18" charset="0"/>
              </a:rPr>
              <a:t>B.Tech</a:t>
            </a:r>
            <a:r>
              <a:rPr lang="en-US" sz="2000" dirty="0">
                <a:latin typeface="Times New Roman" panose="02020603050405020304" pitchFamily="18" charset="0"/>
                <a:cs typeface="Times New Roman" panose="02020603050405020304" pitchFamily="18" charset="0"/>
              </a:rPr>
              <a:t> graduated student in Computer Science and Artificial Intelligence, I am driven by a keen interest in programming and data science. My technical proficiency spans Python, SQL, data analysis, and web scraping, complemented by hands-on experience with Pandas, NumPy, Matplotlib, Seaborn and </a:t>
            </a:r>
            <a:r>
              <a:rPr lang="en-US" sz="2000" dirty="0" err="1">
                <a:latin typeface="Times New Roman" panose="02020603050405020304" pitchFamily="18" charset="0"/>
                <a:cs typeface="Times New Roman" panose="02020603050405020304" pitchFamily="18" charset="0"/>
              </a:rPr>
              <a:t>Webscraping</a:t>
            </a:r>
            <a:r>
              <a:rPr lang="en-US" sz="2000" dirty="0">
                <a:latin typeface="Times New Roman" panose="02020603050405020304" pitchFamily="18" charset="0"/>
                <a:cs typeface="Times New Roman" panose="02020603050405020304" pitchFamily="18" charset="0"/>
              </a:rPr>
              <a:t> for robust data manipulation and visualization. My current training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at </a:t>
            </a:r>
            <a:r>
              <a:rPr lang="en-US" sz="2000" dirty="0" err="1">
                <a:latin typeface="Times New Roman" panose="02020603050405020304" pitchFamily="18" charset="0"/>
                <a:cs typeface="Times New Roman" panose="02020603050405020304" pitchFamily="18" charset="0"/>
              </a:rPr>
              <a:t>Innomatics</a:t>
            </a:r>
            <a:r>
              <a:rPr lang="en-US" sz="2000" dirty="0">
                <a:latin typeface="Times New Roman" panose="02020603050405020304" pitchFamily="18" charset="0"/>
                <a:cs typeface="Times New Roman" panose="02020603050405020304" pitchFamily="18" charset="0"/>
              </a:rPr>
              <a:t> Research Labs further strengthens my ability to work with real-world datasets and contribute to dynamic, innovative projects. I am a quick and enthusiastic learner, eager to apply my problem-solving skills to data-driven challenges.</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Wingdings" panose="05000000000000000000" charset="0"/>
            </a:pPr>
            <a:r>
              <a:rPr lang="en-US" altLang="en-IN" b="1" u="sng">
                <a:solidFill>
                  <a:srgbClr val="FF0000"/>
                </a:solidFill>
                <a:latin typeface="Times New Roman" panose="02020603050405020304" charset="0"/>
                <a:cs typeface="Times New Roman" panose="02020603050405020304" charset="0"/>
              </a:rPr>
              <a:t>CaseStudy:</a:t>
            </a:r>
          </a:p>
        </p:txBody>
      </p:sp>
      <p:sp>
        <p:nvSpPr>
          <p:cNvPr id="111" name="Google Shape;111;p4"/>
          <p:cNvSpPr txBox="1">
            <a:spLocks noGrp="1"/>
          </p:cNvSpPr>
          <p:nvPr>
            <p:ph type="body" idx="1"/>
          </p:nvPr>
        </p:nvSpPr>
        <p:spPr>
          <a:xfrm>
            <a:off x="632460" y="1213485"/>
            <a:ext cx="5133975" cy="5179695"/>
          </a:xfrm>
          <a:prstGeom prst="rect">
            <a:avLst/>
          </a:prstGeom>
          <a:noFill/>
          <a:ln>
            <a:noFill/>
          </a:ln>
        </p:spPr>
        <p:txBody>
          <a:bodyPr spcFirstLastPara="1" wrap="square" lIns="91425" tIns="45700" rIns="91425" bIns="45700" anchor="t" anchorCtr="0">
            <a:normAutofit/>
          </a:bodyPr>
          <a:lstStyle/>
          <a:p>
            <a:pPr marL="554990" lvl="0" indent="-457200" algn="just">
              <a:buSzPct val="100000"/>
              <a:buFont typeface="Wingdings" panose="05000000000000000000" charset="0"/>
              <a:buChar char="Ø"/>
            </a:pPr>
            <a:r>
              <a:rPr lang="en-US" sz="2000" dirty="0"/>
              <a:t>This case study analyzes residential properties on Housing.com, with data collected via web scraping. The objective is to extract key attributes—price, type, size, and BHK configuration—and perform Exploratory Data Analysis (EDA). This process identifies crucial market patterns, pricing trends, and property demand across different Hyderabad neighborhoods, providing valuable, data-driven insights for homebuyers, investors, and real estate developers.</a:t>
            </a:r>
            <a:endParaRPr lang="en-US" altLang="en-US" sz="2000" dirty="0">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D9864809-C7B7-13AF-37A0-CAF7F00CA326}"/>
              </a:ext>
            </a:extLst>
          </p:cNvPr>
          <p:cNvPicPr>
            <a:picLocks noChangeAspect="1"/>
          </p:cNvPicPr>
          <p:nvPr/>
        </p:nvPicPr>
        <p:blipFill>
          <a:blip r:embed="rId3"/>
          <a:stretch>
            <a:fillRect/>
          </a:stretch>
        </p:blipFill>
        <p:spPr>
          <a:xfrm>
            <a:off x="5889171" y="1213485"/>
            <a:ext cx="6094357" cy="46043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655" y="92710"/>
            <a:ext cx="10515600" cy="1325563"/>
          </a:xfrm>
        </p:spPr>
        <p:txBody>
          <a:bodyPr/>
          <a:lstStyle/>
          <a:p>
            <a:r>
              <a:rPr lang="en-US" altLang="en-US" b="1" u="sng" dirty="0">
                <a:solidFill>
                  <a:srgbClr val="FF0000"/>
                </a:solidFill>
                <a:latin typeface="Times New Roman" panose="02020603050405020304" charset="0"/>
                <a:cs typeface="Times New Roman" panose="02020603050405020304" charset="0"/>
              </a:rPr>
              <a:t>Data Acquisition Using Web Scraping:</a:t>
            </a:r>
          </a:p>
        </p:txBody>
      </p:sp>
      <p:sp>
        <p:nvSpPr>
          <p:cNvPr id="3" name="Text Placeholder 2"/>
          <p:cNvSpPr>
            <a:spLocks noGrp="1"/>
          </p:cNvSpPr>
          <p:nvPr>
            <p:ph type="body" idx="1"/>
          </p:nvPr>
        </p:nvSpPr>
        <p:spPr>
          <a:xfrm>
            <a:off x="541655" y="1378585"/>
            <a:ext cx="11365865" cy="5306060"/>
          </a:xfrm>
        </p:spPr>
        <p:txBody>
          <a:bodyPr>
            <a:normAutofit fontScale="90000" lnSpcReduction="10000"/>
          </a:bodyPr>
          <a:lstStyle/>
          <a:p>
            <a:pPr algn="just">
              <a:buFont typeface="Wingdings" panose="05000000000000000000" charset="0"/>
              <a:buChar char="Ø"/>
            </a:pPr>
            <a:r>
              <a:rPr lang="en-US" altLang="en-US" sz="2220" dirty="0">
                <a:latin typeface="Times New Roman" panose="02020603050405020304" charset="0"/>
                <a:cs typeface="Times New Roman" panose="02020603050405020304" charset="0"/>
              </a:rPr>
              <a:t>Data was extracted from the Housing.com website using web scraping techniques.</a:t>
            </a:r>
          </a:p>
          <a:p>
            <a:pPr algn="just">
              <a:buFont typeface="Wingdings" panose="05000000000000000000" charset="0"/>
              <a:buChar char="Ø"/>
            </a:pPr>
            <a:r>
              <a:rPr lang="en-US" altLang="en-US" sz="2220" dirty="0">
                <a:latin typeface="Times New Roman" panose="02020603050405020304" charset="0"/>
                <a:cs typeface="Times New Roman" panose="02020603050405020304" charset="0"/>
              </a:rPr>
              <a:t>Python and </a:t>
            </a:r>
            <a:r>
              <a:rPr lang="en-US" altLang="en-US" sz="2220" dirty="0" err="1">
                <a:latin typeface="Times New Roman" panose="02020603050405020304" charset="0"/>
                <a:cs typeface="Times New Roman" panose="02020603050405020304" charset="0"/>
              </a:rPr>
              <a:t>BeautifulSoup</a:t>
            </a:r>
            <a:r>
              <a:rPr lang="en-US" altLang="en-US" sz="2220" dirty="0">
                <a:latin typeface="Times New Roman" panose="02020603050405020304" charset="0"/>
                <a:cs typeface="Times New Roman" panose="02020603050405020304" charset="0"/>
              </a:rPr>
              <a:t> library were used to parse HTML content.</a:t>
            </a:r>
          </a:p>
          <a:p>
            <a:pPr algn="just">
              <a:buFont typeface="Wingdings" panose="05000000000000000000" charset="0"/>
              <a:buChar char="Ø"/>
            </a:pPr>
            <a:r>
              <a:rPr lang="en-US" altLang="en-US" sz="2220" dirty="0">
                <a:latin typeface="Times New Roman" panose="02020603050405020304" charset="0"/>
                <a:cs typeface="Times New Roman" panose="02020603050405020304" charset="0"/>
              </a:rPr>
              <a:t>Scraped key product attributes such as:</a:t>
            </a:r>
          </a:p>
          <a:p>
            <a:pPr marL="1485900" lvl="3" indent="0" algn="just">
              <a:buNone/>
            </a:pPr>
            <a:endParaRPr lang="en-US" altLang="en-US" sz="2220" dirty="0">
              <a:latin typeface="Times New Roman" panose="02020603050405020304" charset="0"/>
              <a:cs typeface="Times New Roman" panose="02020603050405020304" charset="0"/>
            </a:endParaRPr>
          </a:p>
          <a:p>
            <a:pPr marL="1943100" lvl="3" indent="-457200" algn="just">
              <a:buFont typeface="+mj-lt"/>
              <a:buAutoNum type="arabicPeriod"/>
            </a:pPr>
            <a:r>
              <a:rPr lang="en-US" altLang="en-US" sz="2220" dirty="0">
                <a:latin typeface="Times New Roman" panose="02020603050405020304" charset="0"/>
                <a:cs typeface="Times New Roman" panose="02020603050405020304" charset="0"/>
              </a:rPr>
              <a:t>Price</a:t>
            </a:r>
          </a:p>
          <a:p>
            <a:pPr marL="1943100" lvl="3" indent="-457200" algn="just">
              <a:buFont typeface="+mj-lt"/>
              <a:buAutoNum type="arabicPeriod"/>
            </a:pPr>
            <a:r>
              <a:rPr lang="en-US" altLang="en-US" sz="2220" dirty="0">
                <a:latin typeface="Times New Roman" panose="02020603050405020304" charset="0"/>
                <a:cs typeface="Times New Roman" panose="02020603050405020304" charset="0"/>
              </a:rPr>
              <a:t>BHK</a:t>
            </a:r>
          </a:p>
          <a:p>
            <a:pPr marL="1943100" lvl="3" indent="-457200" algn="just">
              <a:buFont typeface="+mj-lt"/>
              <a:buAutoNum type="arabicPeriod"/>
            </a:pPr>
            <a:r>
              <a:rPr lang="en-US" altLang="en-US" sz="2220" dirty="0">
                <a:latin typeface="Times New Roman" panose="02020603050405020304" charset="0"/>
                <a:cs typeface="Times New Roman" panose="02020603050405020304" charset="0"/>
              </a:rPr>
              <a:t>Size</a:t>
            </a:r>
          </a:p>
          <a:p>
            <a:pPr marL="1943100" lvl="3" indent="-457200" algn="just">
              <a:buFont typeface="+mj-lt"/>
              <a:buAutoNum type="arabicPeriod"/>
            </a:pPr>
            <a:r>
              <a:rPr lang="en-US" altLang="en-US" sz="2220" dirty="0">
                <a:latin typeface="Times New Roman" panose="02020603050405020304" charset="0"/>
                <a:cs typeface="Times New Roman" panose="02020603050405020304" charset="0"/>
              </a:rPr>
              <a:t>Delivery date</a:t>
            </a:r>
          </a:p>
          <a:p>
            <a:pPr marL="1943100" lvl="3" indent="-457200" algn="just">
              <a:buFont typeface="+mj-lt"/>
              <a:buAutoNum type="arabicPeriod"/>
            </a:pPr>
            <a:r>
              <a:rPr lang="en-US" altLang="en-US" sz="2220" dirty="0">
                <a:latin typeface="Times New Roman" panose="02020603050405020304" charset="0"/>
                <a:cs typeface="Times New Roman" panose="02020603050405020304" charset="0"/>
              </a:rPr>
              <a:t>Type</a:t>
            </a:r>
          </a:p>
          <a:p>
            <a:pPr marL="1943100" lvl="3" indent="-457200" algn="just">
              <a:buFont typeface="+mj-lt"/>
              <a:buAutoNum type="arabicPeriod"/>
            </a:pPr>
            <a:endParaRPr lang="en-US" altLang="en-US" sz="2220" dirty="0">
              <a:latin typeface="Times New Roman" panose="02020603050405020304" charset="0"/>
              <a:cs typeface="Times New Roman" panose="02020603050405020304" charset="0"/>
            </a:endParaRPr>
          </a:p>
          <a:p>
            <a:pPr algn="just">
              <a:buFont typeface="Wingdings" panose="05000000000000000000" charset="0"/>
              <a:buChar char="Ø"/>
            </a:pPr>
            <a:r>
              <a:rPr lang="en-US" altLang="en-US" sz="2220" dirty="0">
                <a:latin typeface="Times New Roman" panose="02020603050405020304" charset="0"/>
                <a:cs typeface="Times New Roman" panose="02020603050405020304" charset="0"/>
              </a:rPr>
              <a:t>Used requests library to fetch HTML pages.</a:t>
            </a:r>
          </a:p>
          <a:p>
            <a:pPr algn="just">
              <a:buFont typeface="Wingdings" panose="05000000000000000000" charset="0"/>
              <a:buChar char="Ø"/>
            </a:pPr>
            <a:r>
              <a:rPr lang="en-US" sz="2200" dirty="0"/>
              <a:t>Implemented pagination handling to collect data from multiple listing pages.</a:t>
            </a:r>
          </a:p>
          <a:p>
            <a:pPr algn="just">
              <a:buFont typeface="Wingdings" panose="05000000000000000000" charset="0"/>
              <a:buChar char="Ø"/>
            </a:pPr>
            <a:r>
              <a:rPr lang="en-US" sz="2200" dirty="0"/>
              <a:t>Extracted over 500+ property entries from various Hyderabad locations. </a:t>
            </a:r>
          </a:p>
          <a:p>
            <a:pPr algn="just">
              <a:buFont typeface="Wingdings" panose="05000000000000000000" charset="0"/>
              <a:buChar char="Ø"/>
            </a:pPr>
            <a:r>
              <a:rPr lang="en-US" sz="2200" dirty="0"/>
              <a:t>Stored the scraped data in a structured Pandas </a:t>
            </a:r>
            <a:r>
              <a:rPr lang="en-US" sz="2200" dirty="0" err="1"/>
              <a:t>DataFrame</a:t>
            </a:r>
            <a:r>
              <a:rPr lang="en-US" sz="2200" dirty="0"/>
              <a:t> for subsequent analysis.</a:t>
            </a:r>
          </a:p>
          <a:p>
            <a:pPr marL="114300" lvl="0" indent="0" algn="just">
              <a:buFont typeface="Wingdings" panose="05000000000000000000" charset="0"/>
              <a:buNone/>
            </a:pPr>
            <a:r>
              <a:rPr lang="en-US" sz="2220" dirty="0">
                <a:latin typeface="Times New Roman" panose="02020603050405020304" charset="0"/>
                <a:cs typeface="Times New Roman" panose="02020603050405020304" charset="0"/>
              </a:rPr>
              <a:t>                                       </a:t>
            </a:r>
          </a:p>
        </p:txBody>
      </p:sp>
      <p:sp>
        <p:nvSpPr>
          <p:cNvPr id="5" name="Text Box 4"/>
          <p:cNvSpPr txBox="1"/>
          <p:nvPr/>
        </p:nvSpPr>
        <p:spPr>
          <a:xfrm>
            <a:off x="4415790" y="5400675"/>
            <a:ext cx="4064000" cy="306705"/>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770" y="216535"/>
            <a:ext cx="6249035" cy="1325880"/>
          </a:xfrm>
        </p:spPr>
        <p:txBody>
          <a:bodyPr/>
          <a:lstStyle/>
          <a:p>
            <a:r>
              <a:rPr lang="en-US" altLang="en-US" sz="3600" b="1" u="sng">
                <a:solidFill>
                  <a:srgbClr val="FF0000"/>
                </a:solidFill>
                <a:latin typeface="Times New Roman" panose="02020603050405020304" charset="0"/>
                <a:cs typeface="Times New Roman" panose="02020603050405020304" charset="0"/>
              </a:rPr>
              <a:t>Creating the DataFrame</a:t>
            </a:r>
          </a:p>
        </p:txBody>
      </p:sp>
      <p:sp>
        <p:nvSpPr>
          <p:cNvPr id="4" name="Text Placeholder 3"/>
          <p:cNvSpPr>
            <a:spLocks noGrp="1"/>
          </p:cNvSpPr>
          <p:nvPr>
            <p:ph type="body" idx="1"/>
          </p:nvPr>
        </p:nvSpPr>
        <p:spPr>
          <a:xfrm>
            <a:off x="699770" y="1477600"/>
            <a:ext cx="11318059" cy="1926272"/>
          </a:xfrm>
        </p:spPr>
        <p:txBody>
          <a:bodyPr>
            <a:noAutofit/>
          </a:bodyPr>
          <a:lstStyle/>
          <a:p>
            <a:pPr>
              <a:buFont typeface="Wingdings" panose="05000000000000000000" charset="0"/>
              <a:buChar char="Ø"/>
            </a:pPr>
            <a:r>
              <a:rPr lang="en-US" altLang="en-US" sz="2100" dirty="0">
                <a:latin typeface="Times New Roman" panose="02020603050405020304" charset="0"/>
                <a:cs typeface="Times New Roman" panose="02020603050405020304" charset="0"/>
              </a:rPr>
              <a:t>The Collected raw data was organized into lists, with each list corresponding to a specific property attribute (</a:t>
            </a:r>
            <a:r>
              <a:rPr lang="en-US" altLang="en-US" sz="2100" b="1" dirty="0" err="1">
                <a:latin typeface="Times New Roman" panose="02020603050405020304" charset="0"/>
                <a:cs typeface="Times New Roman" panose="02020603050405020304" charset="0"/>
              </a:rPr>
              <a:t>e.g.Name</a:t>
            </a:r>
            <a:r>
              <a:rPr lang="en-US" altLang="en-US" sz="2100" b="1" dirty="0">
                <a:latin typeface="Times New Roman" panose="02020603050405020304" charset="0"/>
                <a:cs typeface="Times New Roman" panose="02020603050405020304" charset="0"/>
              </a:rPr>
              <a:t>, Type, price, </a:t>
            </a:r>
            <a:r>
              <a:rPr lang="en-US" altLang="en-US" sz="2100" b="1" dirty="0" err="1">
                <a:latin typeface="Times New Roman" panose="02020603050405020304" charset="0"/>
                <a:cs typeface="Times New Roman" panose="02020603050405020304" charset="0"/>
              </a:rPr>
              <a:t>BHK,etc</a:t>
            </a:r>
            <a:r>
              <a:rPr lang="en-US" altLang="en-US" sz="2100" b="1" dirty="0">
                <a:latin typeface="Times New Roman" panose="02020603050405020304" charset="0"/>
                <a:cs typeface="Times New Roman" panose="02020603050405020304" charset="0"/>
              </a:rPr>
              <a:t>.).</a:t>
            </a:r>
          </a:p>
          <a:p>
            <a:pPr>
              <a:buFont typeface="Wingdings" panose="05000000000000000000" charset="0"/>
              <a:buChar char="Ø"/>
            </a:pPr>
            <a:r>
              <a:rPr lang="en-US" altLang="en-US" sz="2100" dirty="0">
                <a:latin typeface="Times New Roman" panose="02020603050405020304" charset="0"/>
                <a:cs typeface="Times New Roman" panose="02020603050405020304" charset="0"/>
              </a:rPr>
              <a:t>Used Pandas library to combine these lists into a single, structured </a:t>
            </a:r>
            <a:r>
              <a:rPr lang="en-US" altLang="en-US" sz="2100" dirty="0" err="1">
                <a:latin typeface="Times New Roman" panose="02020603050405020304" charset="0"/>
                <a:cs typeface="Times New Roman" panose="02020603050405020304" charset="0"/>
              </a:rPr>
              <a:t>DataFrame</a:t>
            </a:r>
            <a:r>
              <a:rPr lang="en-US" altLang="en-US" sz="2100" dirty="0">
                <a:latin typeface="Times New Roman" panose="02020603050405020304" charset="0"/>
                <a:cs typeface="Times New Roman" panose="02020603050405020304" charset="0"/>
              </a:rPr>
              <a:t>.</a:t>
            </a:r>
          </a:p>
          <a:p>
            <a:pPr>
              <a:buFont typeface="Wingdings" panose="05000000000000000000" charset="0"/>
              <a:buChar char="Ø"/>
            </a:pPr>
            <a:r>
              <a:rPr lang="en-US" altLang="en-US" sz="2100" dirty="0">
                <a:latin typeface="Times New Roman" panose="02020603050405020304" charset="0"/>
                <a:cs typeface="Times New Roman" panose="02020603050405020304" charset="0"/>
              </a:rPr>
              <a:t>Previewed the newly created </a:t>
            </a:r>
            <a:r>
              <a:rPr lang="en-US" altLang="en-US" sz="2100" dirty="0" err="1">
                <a:latin typeface="Times New Roman" panose="02020603050405020304" charset="0"/>
                <a:cs typeface="Times New Roman" panose="02020603050405020304" charset="0"/>
              </a:rPr>
              <a:t>DataFrame</a:t>
            </a:r>
            <a:r>
              <a:rPr lang="en-US" altLang="en-US" sz="2100" dirty="0">
                <a:latin typeface="Times New Roman" panose="02020603050405020304" charset="0"/>
                <a:cs typeface="Times New Roman" panose="02020603050405020304" charset="0"/>
              </a:rPr>
              <a:t> using </a:t>
            </a:r>
            <a:r>
              <a:rPr lang="en-US" altLang="en-US" sz="2100" b="1" dirty="0" err="1">
                <a:latin typeface="Times New Roman" panose="02020603050405020304" charset="0"/>
                <a:cs typeface="Times New Roman" panose="02020603050405020304" charset="0"/>
              </a:rPr>
              <a:t>df.head</a:t>
            </a:r>
            <a:r>
              <a:rPr lang="en-US" altLang="en-US" sz="2100" b="1" dirty="0">
                <a:latin typeface="Times New Roman" panose="02020603050405020304" charset="0"/>
                <a:cs typeface="Times New Roman" panose="02020603050405020304" charset="0"/>
              </a:rPr>
              <a:t>()</a:t>
            </a:r>
            <a:r>
              <a:rPr lang="en-US" altLang="en-US" sz="2100" dirty="0">
                <a:latin typeface="Times New Roman" panose="02020603050405020304" charset="0"/>
                <a:cs typeface="Times New Roman" panose="02020603050405020304" charset="0"/>
              </a:rPr>
              <a:t> for initial inspection to verify its structure and ensure the data was loaded correctly</a:t>
            </a:r>
          </a:p>
        </p:txBody>
      </p:sp>
      <p:sp>
        <p:nvSpPr>
          <p:cNvPr id="3" name="Text Box 2"/>
          <p:cNvSpPr txBox="1"/>
          <p:nvPr/>
        </p:nvSpPr>
        <p:spPr>
          <a:xfrm>
            <a:off x="699770" y="3489642"/>
            <a:ext cx="6096000" cy="645160"/>
          </a:xfrm>
          <a:prstGeom prst="rect">
            <a:avLst/>
          </a:prstGeom>
          <a:noFill/>
        </p:spPr>
        <p:txBody>
          <a:bodyPr wrap="square" rtlCol="0" anchor="t">
            <a:spAutoFit/>
          </a:bodyPr>
          <a:lstStyle/>
          <a:p>
            <a:r>
              <a:rPr lang="en-US" altLang="en-US" sz="3600" b="1" u="sng">
                <a:solidFill>
                  <a:srgbClr val="FF0000"/>
                </a:solidFill>
                <a:latin typeface="Times New Roman" panose="02020603050405020304" charset="0"/>
                <a:cs typeface="Times New Roman" panose="02020603050405020304" charset="0"/>
                <a:sym typeface="+mn-ea"/>
              </a:rPr>
              <a:t>Exporting to CSV</a:t>
            </a:r>
          </a:p>
        </p:txBody>
      </p:sp>
      <p:sp>
        <p:nvSpPr>
          <p:cNvPr id="5" name="Text Box 4"/>
          <p:cNvSpPr txBox="1"/>
          <p:nvPr/>
        </p:nvSpPr>
        <p:spPr>
          <a:xfrm>
            <a:off x="832485" y="4358005"/>
            <a:ext cx="10870565" cy="829945"/>
          </a:xfrm>
          <a:prstGeom prst="rect">
            <a:avLst/>
          </a:prstGeom>
          <a:noFill/>
        </p:spPr>
        <p:txBody>
          <a:bodyPr wrap="square" rtlCol="0" anchor="t">
            <a:spAutoFit/>
          </a:bodyPr>
          <a:lstStyle/>
          <a:p>
            <a:pPr>
              <a:buFont typeface="Wingdings" panose="05000000000000000000" charset="0"/>
              <a:buChar char="Ø"/>
            </a:pPr>
            <a:r>
              <a:rPr lang="en-US" altLang="en-US" sz="2400" dirty="0">
                <a:latin typeface="Times New Roman" panose="02020603050405020304" charset="0"/>
                <a:cs typeface="Times New Roman" panose="02020603050405020304" charset="0"/>
                <a:sym typeface="+mn-ea"/>
              </a:rPr>
              <a:t>Final </a:t>
            </a:r>
            <a:r>
              <a:rPr lang="en-US" altLang="en-US" sz="2400" dirty="0" err="1">
                <a:latin typeface="Times New Roman" panose="02020603050405020304" charset="0"/>
                <a:cs typeface="Times New Roman" panose="02020603050405020304" charset="0"/>
                <a:sym typeface="+mn-ea"/>
              </a:rPr>
              <a:t>DataFrame</a:t>
            </a:r>
            <a:r>
              <a:rPr lang="en-US" altLang="en-US" sz="2400" dirty="0">
                <a:latin typeface="Times New Roman" panose="02020603050405020304" charset="0"/>
                <a:cs typeface="Times New Roman" panose="02020603050405020304" charset="0"/>
                <a:sym typeface="+mn-ea"/>
              </a:rPr>
              <a:t> was exported using </a:t>
            </a:r>
            <a:r>
              <a:rPr lang="en-US" altLang="en-US" sz="2400" dirty="0" err="1">
                <a:latin typeface="Times New Roman" panose="02020603050405020304" charset="0"/>
                <a:cs typeface="Times New Roman" panose="02020603050405020304" charset="0"/>
                <a:sym typeface="+mn-ea"/>
              </a:rPr>
              <a:t>to_csv</a:t>
            </a:r>
            <a:r>
              <a:rPr lang="en-US" altLang="en-US" sz="2400" dirty="0">
                <a:latin typeface="Times New Roman" panose="02020603050405020304" charset="0"/>
                <a:cs typeface="Times New Roman" panose="02020603050405020304" charset="0"/>
                <a:sym typeface="+mn-ea"/>
              </a:rPr>
              <a:t>() function.</a:t>
            </a:r>
          </a:p>
          <a:p>
            <a:pPr>
              <a:buFont typeface="Wingdings" panose="05000000000000000000" charset="0"/>
              <a:buChar char="Ø"/>
            </a:pPr>
            <a:r>
              <a:rPr lang="en-US" altLang="en-US" sz="2400" dirty="0">
                <a:latin typeface="Times New Roman" panose="02020603050405020304" charset="0"/>
                <a:cs typeface="Times New Roman" panose="02020603050405020304" charset="0"/>
                <a:sym typeface="+mn-ea"/>
              </a:rPr>
              <a:t>File saved as “</a:t>
            </a:r>
            <a:r>
              <a:rPr lang="en-US" altLang="en-US" sz="2400" b="1" dirty="0">
                <a:latin typeface="Times New Roman" panose="02020603050405020304" charset="0"/>
                <a:cs typeface="Times New Roman" panose="02020603050405020304" charset="0"/>
                <a:sym typeface="+mn-ea"/>
              </a:rPr>
              <a:t>hyderabad_real_estate.csv</a:t>
            </a:r>
            <a:r>
              <a:rPr lang="en-US" altLang="en-US" sz="2400" dirty="0">
                <a:latin typeface="Times New Roman" panose="02020603050405020304" charset="0"/>
                <a:cs typeface="Times New Roman" panose="02020603050405020304" charset="0"/>
                <a:sym typeface="+mn-ea"/>
              </a:rPr>
              <a:t>" for further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140335"/>
            <a:ext cx="10515600" cy="1325563"/>
          </a:xfrm>
        </p:spPr>
        <p:txBody>
          <a:bodyPr/>
          <a:lstStyle/>
          <a:p>
            <a:r>
              <a:rPr lang="en-US" b="1" u="sng">
                <a:solidFill>
                  <a:srgbClr val="FF0000"/>
                </a:solidFill>
                <a:latin typeface="Times New Roman" panose="02020603050405020304" charset="0"/>
                <a:cs typeface="Times New Roman" panose="02020603050405020304" charset="0"/>
                <a:sym typeface="+mn-ea"/>
              </a:rPr>
              <a:t>Data-Cleaning:</a:t>
            </a:r>
          </a:p>
        </p:txBody>
      </p:sp>
      <p:sp>
        <p:nvSpPr>
          <p:cNvPr id="3" name="Text Placeholder 2"/>
          <p:cNvSpPr>
            <a:spLocks noGrp="1"/>
          </p:cNvSpPr>
          <p:nvPr>
            <p:ph type="body" idx="1"/>
          </p:nvPr>
        </p:nvSpPr>
        <p:spPr>
          <a:xfrm>
            <a:off x="881380" y="1300480"/>
            <a:ext cx="10515600" cy="5086985"/>
          </a:xfrm>
        </p:spPr>
        <p:txBody>
          <a:bodyPr>
            <a:normAutofit/>
          </a:bodyPr>
          <a:lstStyle/>
          <a:p>
            <a:r>
              <a:rPr lang="en-US" sz="2400" dirty="0"/>
              <a:t>Checked and removed duplicate property listings to ensure data uniqueness.</a:t>
            </a:r>
          </a:p>
          <a:p>
            <a:r>
              <a:rPr lang="en-US" sz="2400" dirty="0"/>
              <a:t>Handled critical missing values in columns like Price and Size.</a:t>
            </a:r>
          </a:p>
          <a:p>
            <a:r>
              <a:rPr lang="en-US" sz="2400" dirty="0"/>
              <a:t>Standardized the Price column into a single numerical format (Rupees).</a:t>
            </a:r>
          </a:p>
          <a:p>
            <a:r>
              <a:rPr lang="en-US" sz="2400" dirty="0"/>
              <a:t>Cleaned and converted BHK and Size columns to numerical types.</a:t>
            </a:r>
          </a:p>
          <a:p>
            <a:r>
              <a:rPr lang="en-US" sz="2400" dirty="0"/>
              <a:t>Verified the final dataset's structure and data types for consistency.</a:t>
            </a:r>
          </a:p>
          <a:p>
            <a:endParaRPr lang="en-US" altLang="en-US" sz="2400" dirty="0">
              <a:latin typeface="Times New Roman" panose="02020603050405020304" charset="0"/>
              <a:cs typeface="Times New Roman" panose="02020603050405020304" charset="0"/>
            </a:endParaRPr>
          </a:p>
        </p:txBody>
      </p:sp>
      <p:pic>
        <p:nvPicPr>
          <p:cNvPr id="6" name="Picture 5" descr="A screenshot of a computer&#10;&#10;AI-generated content may be incorrect.">
            <a:extLst>
              <a:ext uri="{FF2B5EF4-FFF2-40B4-BE49-F238E27FC236}">
                <a16:creationId xmlns:a16="http://schemas.microsoft.com/office/drawing/2014/main" id="{CE22DAFE-E8C9-917D-BC8C-F82E89B8EFE8}"/>
              </a:ext>
            </a:extLst>
          </p:cNvPr>
          <p:cNvPicPr>
            <a:picLocks noChangeAspect="1"/>
          </p:cNvPicPr>
          <p:nvPr/>
        </p:nvPicPr>
        <p:blipFill>
          <a:blip r:embed="rId2"/>
          <a:stretch>
            <a:fillRect/>
          </a:stretch>
        </p:blipFill>
        <p:spPr>
          <a:xfrm>
            <a:off x="1033780" y="3843972"/>
            <a:ext cx="10363200" cy="22737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16" y="-100376"/>
            <a:ext cx="10515600" cy="1325563"/>
          </a:xfrm>
        </p:spPr>
        <p:txBody>
          <a:bodyPr/>
          <a:lstStyle/>
          <a:p>
            <a:r>
              <a:rPr lang="en-US" b="1" u="sng" dirty="0">
                <a:solidFill>
                  <a:srgbClr val="FF0000"/>
                </a:solidFill>
                <a:latin typeface="Times New Roman" panose="02020603050405020304" charset="0"/>
                <a:cs typeface="Times New Roman" panose="02020603050405020304" charset="0"/>
                <a:sym typeface="+mn-ea"/>
              </a:rPr>
              <a:t>VISUALIZATION and INSIGHTS</a:t>
            </a:r>
          </a:p>
        </p:txBody>
      </p:sp>
      <p:sp>
        <p:nvSpPr>
          <p:cNvPr id="3" name="Text Placeholder 2"/>
          <p:cNvSpPr>
            <a:spLocks noGrp="1"/>
          </p:cNvSpPr>
          <p:nvPr>
            <p:ph type="body" idx="1"/>
          </p:nvPr>
        </p:nvSpPr>
        <p:spPr>
          <a:xfrm>
            <a:off x="938530" y="2403475"/>
            <a:ext cx="5621020" cy="3728085"/>
          </a:xfrm>
        </p:spPr>
        <p:txBody>
          <a:bodyPr>
            <a:noAutofit/>
          </a:bodyPr>
          <a:lstStyle/>
          <a:p>
            <a:r>
              <a:rPr lang="en-US" sz="2000" dirty="0"/>
              <a:t>As you can see from the 2BHK, properties are mostly Flats shows 2BHKS are not ideal for villas and from the tallest bar, 3 BHK properties are the most numerous, and almost all of them are Flats.</a:t>
            </a:r>
          </a:p>
          <a:p>
            <a:r>
              <a:rPr lang="en-US" sz="2000" dirty="0"/>
              <a:t>As you move to larger sizes like 4 and 5 BHK, Villas become more common, but Flats still make up the majority of listings.</a:t>
            </a:r>
          </a:p>
          <a:p>
            <a:r>
              <a:rPr lang="en-US" sz="2000" dirty="0"/>
              <a:t>For the largest properties (6 BHK), the listings are primarily Villas, indicating they are the standard for high-end, spacious homes</a:t>
            </a:r>
          </a:p>
        </p:txBody>
      </p:sp>
      <p:sp>
        <p:nvSpPr>
          <p:cNvPr id="8" name="Text Box 7"/>
          <p:cNvSpPr txBox="1"/>
          <p:nvPr/>
        </p:nvSpPr>
        <p:spPr>
          <a:xfrm>
            <a:off x="530315" y="944812"/>
            <a:ext cx="5848713" cy="1325563"/>
          </a:xfrm>
          <a:prstGeom prst="rect">
            <a:avLst/>
          </a:prstGeom>
        </p:spPr>
        <p:txBody>
          <a:bodyPr>
            <a:noAutofit/>
          </a:bodyPr>
          <a:lstStyle/>
          <a:p>
            <a:r>
              <a:rPr lang="en-US" altLang="zh-CN" sz="3600" u="sng" dirty="0">
                <a:latin typeface="Times New Roman" panose="02020603050405020304" charset="0"/>
                <a:cs typeface="Times New Roman" panose="02020603050405020304" charset="0"/>
              </a:rPr>
              <a:t>Flats and Villas available based on BHKS(Histogram) </a:t>
            </a:r>
          </a:p>
        </p:txBody>
      </p:sp>
      <p:pic>
        <p:nvPicPr>
          <p:cNvPr id="6" name="Picture 5" descr="A graph of a number of bars">
            <a:extLst>
              <a:ext uri="{FF2B5EF4-FFF2-40B4-BE49-F238E27FC236}">
                <a16:creationId xmlns:a16="http://schemas.microsoft.com/office/drawing/2014/main" id="{2BB1C260-AD32-AC90-B020-5395C857C71F}"/>
              </a:ext>
            </a:extLst>
          </p:cNvPr>
          <p:cNvPicPr>
            <a:picLocks noChangeAspect="1"/>
          </p:cNvPicPr>
          <p:nvPr/>
        </p:nvPicPr>
        <p:blipFill>
          <a:blip r:embed="rId3"/>
          <a:stretch>
            <a:fillRect/>
          </a:stretch>
        </p:blipFill>
        <p:spPr>
          <a:xfrm>
            <a:off x="6683828" y="1121228"/>
            <a:ext cx="5282657" cy="48223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090" y="-335007"/>
            <a:ext cx="10515600" cy="1325563"/>
          </a:xfrm>
        </p:spPr>
        <p:txBody>
          <a:bodyPr>
            <a:normAutofit/>
          </a:bodyPr>
          <a:lstStyle/>
          <a:p>
            <a:r>
              <a:rPr lang="en-US" altLang="en-US" sz="3600" u="sng" dirty="0">
                <a:latin typeface="Times New Roman" panose="02020603050405020304" charset="0"/>
                <a:cs typeface="Times New Roman" panose="02020603050405020304" charset="0"/>
              </a:rPr>
              <a:t>No. Of  Properties delivered on each year (Count plot)</a:t>
            </a:r>
          </a:p>
        </p:txBody>
      </p:sp>
      <p:sp>
        <p:nvSpPr>
          <p:cNvPr id="3" name="Text Placeholder 2"/>
          <p:cNvSpPr>
            <a:spLocks noGrp="1"/>
          </p:cNvSpPr>
          <p:nvPr>
            <p:ph type="body" idx="1"/>
          </p:nvPr>
        </p:nvSpPr>
        <p:spPr>
          <a:xfrm>
            <a:off x="160655" y="4325246"/>
            <a:ext cx="12031345" cy="1967230"/>
          </a:xfrm>
        </p:spPr>
        <p:txBody>
          <a:bodyPr>
            <a:noAutofit/>
          </a:bodyPr>
          <a:lstStyle/>
          <a:p>
            <a:r>
              <a:rPr lang="en-US" sz="1600" dirty="0"/>
              <a:t>2025 is the peak year for scheduled property deliveries. This suggests a massive wave of new housing supply is set to become available in the current year, likely from projects that were launched several years ago.</a:t>
            </a:r>
          </a:p>
          <a:p>
            <a:r>
              <a:rPr lang="en-US" sz="1600" dirty="0"/>
              <a:t>When you see a property listed with a delivery date that has already passed, it usually means one of two things:</a:t>
            </a:r>
          </a:p>
          <a:p>
            <a:r>
              <a:rPr lang="en-US" sz="1600" dirty="0"/>
              <a:t>The property is still under construction, and the original, missed deadline is still showing in the data.</a:t>
            </a:r>
          </a:p>
          <a:p>
            <a:r>
              <a:rPr lang="en-US" sz="1600" dirty="0"/>
              <a:t>The property is finished and was delivered on time, but it remains unsold on the market may be because of several reasons like pricing.</a:t>
            </a:r>
            <a:endParaRPr lang="en-US" altLang="en-US" sz="1600" dirty="0">
              <a:latin typeface="Times New Roman" panose="02020603050405020304" charset="0"/>
              <a:cs typeface="Times New Roman" panose="02020603050405020304" charset="0"/>
            </a:endParaRPr>
          </a:p>
          <a:p>
            <a:r>
              <a:rPr lang="en-US" sz="1600" dirty="0"/>
              <a:t>A project with a 2030 delivery date is likely a massive township or a multi-tower complex that will be built in phases over many years.</a:t>
            </a:r>
            <a:endParaRPr lang="en-US" altLang="en-US" sz="1600" dirty="0">
              <a:latin typeface="Times New Roman" panose="02020603050405020304" charset="0"/>
              <a:cs typeface="Times New Roman" panose="02020603050405020304" charset="0"/>
            </a:endParaRPr>
          </a:p>
        </p:txBody>
      </p:sp>
      <p:pic>
        <p:nvPicPr>
          <p:cNvPr id="5" name="Picture 4" descr="A bar graph with numbers and a number of years">
            <a:extLst>
              <a:ext uri="{FF2B5EF4-FFF2-40B4-BE49-F238E27FC236}">
                <a16:creationId xmlns:a16="http://schemas.microsoft.com/office/drawing/2014/main" id="{4130EB6A-1C82-FEAA-5158-C9283E892EFD}"/>
              </a:ext>
            </a:extLst>
          </p:cNvPr>
          <p:cNvPicPr>
            <a:picLocks noChangeAspect="1"/>
          </p:cNvPicPr>
          <p:nvPr/>
        </p:nvPicPr>
        <p:blipFill>
          <a:blip r:embed="rId2"/>
          <a:stretch>
            <a:fillRect/>
          </a:stretch>
        </p:blipFill>
        <p:spPr>
          <a:xfrm>
            <a:off x="756795" y="565524"/>
            <a:ext cx="9680190" cy="38575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695" y="-173356"/>
            <a:ext cx="10515600" cy="1325563"/>
          </a:xfrm>
        </p:spPr>
        <p:txBody>
          <a:bodyPr/>
          <a:lstStyle/>
          <a:p>
            <a:r>
              <a:rPr lang="en-US" altLang="en-US" b="1" u="sng" dirty="0">
                <a:latin typeface="Times New Roman" panose="02020603050405020304" charset="0"/>
                <a:cs typeface="Times New Roman" panose="02020603050405020304" charset="0"/>
              </a:rPr>
              <a:t>Offer Price by Gift Tag</a:t>
            </a:r>
          </a:p>
        </p:txBody>
      </p:sp>
      <p:sp>
        <p:nvSpPr>
          <p:cNvPr id="3" name="Text Placeholder 2"/>
          <p:cNvSpPr>
            <a:spLocks noGrp="1"/>
          </p:cNvSpPr>
          <p:nvPr>
            <p:ph type="body" idx="1"/>
          </p:nvPr>
        </p:nvSpPr>
        <p:spPr>
          <a:xfrm>
            <a:off x="1129030" y="4546600"/>
            <a:ext cx="10515600" cy="2110740"/>
          </a:xfrm>
        </p:spPr>
        <p:txBody>
          <a:bodyPr>
            <a:normAutofit fontScale="97500"/>
          </a:bodyPr>
          <a:lstStyle/>
          <a:p>
            <a:r>
              <a:rPr lang="en-US" sz="2100" dirty="0"/>
              <a:t>Generally, as the size of a property increases, its price also tends to increase.</a:t>
            </a:r>
          </a:p>
          <a:p>
            <a:r>
              <a:rPr lang="en-US" sz="2100" dirty="0"/>
              <a:t>The plot clearly shows luxury outliers—properties that are very expensive for their size.</a:t>
            </a:r>
          </a:p>
          <a:p>
            <a:r>
              <a:rPr lang="en-US" sz="2100" dirty="0"/>
              <a:t>However, the largest properties are not always the most expensive on the market.</a:t>
            </a:r>
          </a:p>
          <a:p>
            <a:r>
              <a:rPr lang="en-US" sz="2100" dirty="0"/>
              <a:t>This proves that location and luxury are just as critical as size in determining a property's value.</a:t>
            </a:r>
          </a:p>
        </p:txBody>
      </p:sp>
      <p:pic>
        <p:nvPicPr>
          <p:cNvPr id="6" name="Picture 5" descr="A diagram of a graph&#10;&#10;AI-generated content may be incorrect.">
            <a:extLst>
              <a:ext uri="{FF2B5EF4-FFF2-40B4-BE49-F238E27FC236}">
                <a16:creationId xmlns:a16="http://schemas.microsoft.com/office/drawing/2014/main" id="{33B3EC3E-2BAD-35B8-5946-569087B42873}"/>
              </a:ext>
            </a:extLst>
          </p:cNvPr>
          <p:cNvPicPr>
            <a:picLocks noChangeAspect="1"/>
          </p:cNvPicPr>
          <p:nvPr/>
        </p:nvPicPr>
        <p:blipFill>
          <a:blip r:embed="rId2"/>
          <a:stretch>
            <a:fillRect/>
          </a:stretch>
        </p:blipFill>
        <p:spPr>
          <a:xfrm>
            <a:off x="2148840" y="948691"/>
            <a:ext cx="7852410" cy="35979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1380</Words>
  <Application>Microsoft Office PowerPoint</Application>
  <PresentationFormat>Widescreen</PresentationFormat>
  <Paragraphs>72</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Times New Roman</vt:lpstr>
      <vt:lpstr>Wingdings</vt:lpstr>
      <vt:lpstr>Lato Black</vt:lpstr>
      <vt:lpstr>Libre Baskerville</vt:lpstr>
      <vt:lpstr>Calibri</vt:lpstr>
      <vt:lpstr>Office Theme</vt:lpstr>
      <vt:lpstr>PowerPoint Presentation</vt:lpstr>
      <vt:lpstr>PowerPoint Presentation</vt:lpstr>
      <vt:lpstr>CaseStudy:</vt:lpstr>
      <vt:lpstr>Data Acquisition Using Web Scraping:</vt:lpstr>
      <vt:lpstr>Creating the DataFrame</vt:lpstr>
      <vt:lpstr>Data-Cleaning:</vt:lpstr>
      <vt:lpstr>VISUALIZATION and INSIGHTS</vt:lpstr>
      <vt:lpstr>No. Of  Properties delivered on each year (Count plot)</vt:lpstr>
      <vt:lpstr>Offer Price by Gift Tag</vt:lpstr>
      <vt:lpstr>Size distribution based on BHK (Bar Plot)</vt:lpstr>
      <vt:lpstr>Properties listed for sale by each category(Pie Chart)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Reddy Kishore.  S</cp:lastModifiedBy>
  <cp:revision>11</cp:revision>
  <dcterms:created xsi:type="dcterms:W3CDTF">2021-02-16T05:19:00Z</dcterms:created>
  <dcterms:modified xsi:type="dcterms:W3CDTF">2025-08-18T08:47:59Z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DFF70A6D47F841248E8E56834A3EE816_13</vt:lpwstr>
  </property>
  <property fmtid="{D5CDD505-2E9C-101B-9397-08002B2CF9AE}" pid="3" name="KSOProductBuildVer">
    <vt:lpwstr>1033-12.2.0.22222</vt:lpwstr>
  </property>
</Properties>
</file>