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79" autoAdjust="0"/>
    <p:restoredTop sz="99296" autoAdjust="0"/>
  </p:normalViewPr>
  <p:slideViewPr>
    <p:cSldViewPr>
      <p:cViewPr varScale="1">
        <p:scale>
          <a:sx n="15" d="100"/>
          <a:sy n="15" d="100"/>
        </p:scale>
        <p:origin x="427" y="115"/>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4" name="TextBox 33">
            <a:extLst>
              <a:ext uri="{FF2B5EF4-FFF2-40B4-BE49-F238E27FC236}">
                <a16:creationId xmlns:a16="http://schemas.microsoft.com/office/drawing/2014/main" id="{B4C3A4EF-E6FF-3D7D-2C5F-E1F533942D5A}"/>
              </a:ext>
            </a:extLst>
          </p:cNvPr>
          <p:cNvSpPr txBox="1"/>
          <p:nvPr/>
        </p:nvSpPr>
        <p:spPr>
          <a:xfrm>
            <a:off x="11560318" y="32644082"/>
            <a:ext cx="11131702" cy="2554545"/>
          </a:xfrm>
          <a:prstGeom prst="rect">
            <a:avLst/>
          </a:prstGeom>
          <a:noFill/>
        </p:spPr>
        <p:txBody>
          <a:bodyPr wrap="square" rtlCol="0">
            <a:spAutoFit/>
          </a:bodyPr>
          <a:lstStyle>
            <a:defPPr>
              <a:defRPr lang="en-US"/>
            </a:defPPr>
            <a:lvl1pPr algn="just">
              <a:defRPr sz="4000"/>
            </a:lvl1pPr>
          </a:lstStyle>
          <a:p>
            <a:r>
              <a:rPr lang="en-US" dirty="0"/>
              <a:t>- Improved accessibility to AD diagnostics.  </a:t>
            </a:r>
          </a:p>
          <a:p>
            <a:r>
              <a:rPr lang="en-US" dirty="0"/>
              <a:t>- Lower healthcare costs for diagnostics.  </a:t>
            </a:r>
          </a:p>
          <a:p>
            <a:r>
              <a:rPr lang="en-US" dirty="0"/>
              <a:t>- Widespread adoption of non-invasive wearables.  </a:t>
            </a:r>
          </a:p>
          <a:p>
            <a:r>
              <a:rPr lang="en-US" dirty="0"/>
              <a:t>- Contributes to innovation in healthcare technology.</a:t>
            </a:r>
            <a:endParaRPr lang="en-IN"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244724" y="18477059"/>
            <a:ext cx="9207567" cy="2554545"/>
          </a:xfrm>
          <a:prstGeom prst="rect">
            <a:avLst/>
          </a:prstGeom>
          <a:noFill/>
        </p:spPr>
        <p:txBody>
          <a:bodyPr wrap="square" rtlCol="0">
            <a:spAutoFit/>
          </a:bodyPr>
          <a:lstStyle>
            <a:defPPr>
              <a:defRPr lang="en-US"/>
            </a:defPPr>
            <a:lvl1pPr algn="just">
              <a:defRPr sz="4000"/>
            </a:lvl1pPr>
          </a:lstStyle>
          <a:p>
            <a:r>
              <a:rPr lang="en-US" b="1" dirty="0"/>
              <a:t>Mobile Application</a:t>
            </a:r>
          </a:p>
          <a:p>
            <a:r>
              <a:rPr lang="en-US" dirty="0"/>
              <a:t>-Real-time health insights via React Native  </a:t>
            </a:r>
          </a:p>
          <a:p>
            <a:r>
              <a:rPr lang="en-US" dirty="0"/>
              <a:t>-Colorimetric data analysis using K-means clustering</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133652" y="5928277"/>
            <a:ext cx="10089823" cy="5632311"/>
          </a:xfrm>
          <a:prstGeom prst="rect">
            <a:avLst/>
          </a:prstGeom>
          <a:noFill/>
        </p:spPr>
        <p:txBody>
          <a:bodyPr wrap="square" rtlCol="0">
            <a:spAutoFit/>
          </a:bodyPr>
          <a:lstStyle>
            <a:defPPr>
              <a:defRPr lang="en-US"/>
            </a:defPPr>
            <a:lvl1pPr algn="just">
              <a:defRPr sz="4000" b="1"/>
            </a:lvl1pPr>
          </a:lstStyle>
          <a:p>
            <a:pPr marL="571500" indent="-571500">
              <a:buFont typeface="Arial" panose="020B0604020202020204" pitchFamily="34" charset="0"/>
              <a:buChar char="•"/>
            </a:pPr>
            <a:r>
              <a:rPr lang="en-IN" b="0" dirty="0"/>
              <a:t>Successful synthesis of graphene quantum dots.</a:t>
            </a:r>
          </a:p>
          <a:p>
            <a:pPr marL="571500" indent="-571500">
              <a:buFont typeface="Arial" panose="020B0604020202020204" pitchFamily="34" charset="0"/>
              <a:buChar char="•"/>
            </a:pPr>
            <a:r>
              <a:rPr lang="en-IN" b="0" dirty="0"/>
              <a:t>Real-time detection of AD biomarkers.</a:t>
            </a:r>
          </a:p>
          <a:p>
            <a:pPr marL="571500" indent="-571500">
              <a:buFont typeface="Arial" panose="020B0604020202020204" pitchFamily="34" charset="0"/>
              <a:buChar char="•"/>
            </a:pPr>
            <a:r>
              <a:rPr lang="en-IN" b="0" dirty="0"/>
              <a:t>Non-invasive, wearable patch for diagnostics.</a:t>
            </a:r>
          </a:p>
          <a:p>
            <a:pPr marL="571500" indent="-571500">
              <a:buFont typeface="Arial" panose="020B0604020202020204" pitchFamily="34" charset="0"/>
              <a:buChar char="•"/>
            </a:pPr>
            <a:r>
              <a:rPr lang="en-IN" b="0" dirty="0"/>
              <a:t>Mobile app integration for data analysis.</a:t>
            </a:r>
          </a:p>
          <a:p>
            <a:pPr marL="571500" indent="-571500">
              <a:buFont typeface="Arial" panose="020B0604020202020204" pitchFamily="34" charset="0"/>
              <a:buChar char="•"/>
            </a:pPr>
            <a:r>
              <a:rPr lang="en-IN" b="0" dirty="0"/>
              <a:t>Reliable, continuous sweat monitoring system.</a:t>
            </a:r>
          </a:p>
          <a:p>
            <a:pPr marL="571500" indent="-571500">
              <a:buFont typeface="Arial" panose="020B0604020202020204" pitchFamily="34" charset="0"/>
              <a:buChar char="•"/>
            </a:pPr>
            <a:r>
              <a:rPr lang="en-IN" b="0" dirty="0"/>
              <a:t>Cost-effective Alzheimer's detection method.</a:t>
            </a:r>
          </a:p>
          <a:p>
            <a:pPr marL="571500" indent="-571500">
              <a:buFont typeface="Arial" panose="020B0604020202020204" pitchFamily="34" charset="0"/>
              <a:buChar char="•"/>
            </a:pPr>
            <a:r>
              <a:rPr lang="en-IN" b="0" dirty="0"/>
              <a:t>User-friendly health management platform</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27284" y="5886056"/>
            <a:ext cx="10001220" cy="11172289"/>
          </a:xfrm>
          <a:prstGeom prst="rect">
            <a:avLst/>
          </a:prstGeom>
          <a:noFill/>
        </p:spPr>
        <p:txBody>
          <a:bodyPr wrap="square" rtlCol="0">
            <a:spAutoFit/>
          </a:bodyPr>
          <a:lstStyle/>
          <a:p>
            <a:pPr algn="just"/>
            <a:r>
              <a:rPr lang="en-US" sz="4000" dirty="0"/>
              <a:t>Alzheimer’s disease (AD), affecting 55 million people globally, is marked by the pathological accumulation of proteins in the brain, leading to neurodegeneration. Traditional diagnostic methods—such as blood tests, cerebrospinal fluid analysis, and imaging—are invasive, costly, and inaccessible in resource-limited settings, limiting their widespread use. This project presents a non-invasive, wearable device leveraging colorimetric analysis of sweat-based biomarkers for real-time AD detection. By synthesizing Graphene Quantum Dots (GQDs) from active graphene, this device provides continuous, cost-effective monitoring. Integrated with a mobile application, it enhances early detection and personalized disease management, offering a scalable solution to revolutionize AD diagnostics.</a:t>
            </a:r>
            <a:endParaRPr lang="en-IN" sz="40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609603" y="19191040"/>
            <a:ext cx="9857610" cy="1938992"/>
          </a:xfrm>
          <a:prstGeom prst="rect">
            <a:avLst/>
          </a:prstGeom>
          <a:noFill/>
        </p:spPr>
        <p:txBody>
          <a:bodyPr wrap="square" rtlCol="0">
            <a:spAutoFit/>
          </a:bodyPr>
          <a:lstStyle/>
          <a:p>
            <a:pPr algn="just"/>
            <a:r>
              <a:rPr lang="en-IN" sz="4000" b="1" dirty="0"/>
              <a:t>Alzheimer’s Disease Overview</a:t>
            </a:r>
          </a:p>
          <a:p>
            <a:pPr algn="just"/>
            <a:r>
              <a:rPr lang="en-US" sz="4000" dirty="0"/>
              <a:t>Progressive, plaques, tangles, 55 million affected, early detection vital.</a:t>
            </a:r>
            <a:endParaRPr lang="en-IN" sz="40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318601" y="16840312"/>
            <a:ext cx="9726641" cy="5632311"/>
          </a:xfrm>
          <a:prstGeom prst="rect">
            <a:avLst/>
          </a:prstGeom>
          <a:noFill/>
        </p:spPr>
        <p:txBody>
          <a:bodyPr wrap="square" rtlCol="0">
            <a:spAutoFit/>
          </a:bodyPr>
          <a:lstStyle>
            <a:defPPr>
              <a:defRPr lang="en-US"/>
            </a:defPPr>
            <a:lvl1pPr algn="just">
              <a:defRPr sz="4000" b="1"/>
            </a:lvl1pPr>
          </a:lstStyle>
          <a:p>
            <a:pPr marL="571500" indent="-571500">
              <a:buFont typeface="Arial" panose="020B0604020202020204" pitchFamily="34" charset="0"/>
              <a:buChar char="•"/>
            </a:pPr>
            <a:r>
              <a:rPr lang="en-US" b="0" dirty="0"/>
              <a:t>Demonstrated feasibility of sweat-based diagnostics.</a:t>
            </a:r>
          </a:p>
          <a:p>
            <a:pPr marL="571500" indent="-571500">
              <a:buFont typeface="Arial" panose="020B0604020202020204" pitchFamily="34" charset="0"/>
              <a:buChar char="•"/>
            </a:pPr>
            <a:r>
              <a:rPr lang="en-US" b="0" dirty="0"/>
              <a:t>GQD patch offers non-invasive AD detection.</a:t>
            </a:r>
          </a:p>
          <a:p>
            <a:pPr marL="571500" indent="-571500">
              <a:buFont typeface="Arial" panose="020B0604020202020204" pitchFamily="34" charset="0"/>
              <a:buChar char="•"/>
            </a:pPr>
            <a:r>
              <a:rPr lang="en-US" b="0" dirty="0"/>
              <a:t>Effective real-time health tracking system.</a:t>
            </a:r>
          </a:p>
          <a:p>
            <a:pPr marL="571500" indent="-571500">
              <a:buFont typeface="Arial" panose="020B0604020202020204" pitchFamily="34" charset="0"/>
              <a:buChar char="•"/>
            </a:pPr>
            <a:r>
              <a:rPr lang="en-US" b="0" dirty="0"/>
              <a:t>Scalable solution for early AD diagnosis.</a:t>
            </a:r>
          </a:p>
          <a:p>
            <a:pPr marL="571500" indent="-571500">
              <a:buFont typeface="Arial" panose="020B0604020202020204" pitchFamily="34" charset="0"/>
              <a:buChar char="•"/>
            </a:pPr>
            <a:r>
              <a:rPr lang="en-US" b="0" dirty="0"/>
              <a:t>Seamless integration with mobile technology.</a:t>
            </a:r>
          </a:p>
          <a:p>
            <a:pPr marL="571500" indent="-571500">
              <a:buFont typeface="Arial" panose="020B0604020202020204" pitchFamily="34" charset="0"/>
              <a:buChar char="•"/>
            </a:pPr>
            <a:r>
              <a:rPr lang="en-US" b="0" dirty="0"/>
              <a:t>Potential alternative to current diagnostics.</a:t>
            </a:r>
          </a:p>
        </p:txBody>
      </p:sp>
      <p:sp>
        <p:nvSpPr>
          <p:cNvPr id="40" name="Text Box 16">
            <a:extLst>
              <a:ext uri="{FF2B5EF4-FFF2-40B4-BE49-F238E27FC236}">
                <a16:creationId xmlns:a16="http://schemas.microsoft.com/office/drawing/2014/main" id="{3510CC36-9105-EE40-CF44-40FF172E3EA7}"/>
              </a:ext>
            </a:extLst>
          </p:cNvPr>
          <p:cNvSpPr txBox="1">
            <a:spLocks noChangeArrowheads="1"/>
          </p:cNvSpPr>
          <p:nvPr/>
        </p:nvSpPr>
        <p:spPr bwMode="auto">
          <a:xfrm>
            <a:off x="9199016" y="419478"/>
            <a:ext cx="13122104" cy="208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lnSpc>
                <a:spcPct val="107000"/>
              </a:lnSpc>
              <a:spcAft>
                <a:spcPts val="800"/>
              </a:spcAft>
            </a:pPr>
            <a:r>
              <a:rPr lang="en-IN" sz="9600" dirty="0"/>
              <a:t>Wearable Perspiration Profiling System (PPS)</a:t>
            </a:r>
          </a:p>
        </p:txBody>
      </p:sp>
      <p:sp>
        <p:nvSpPr>
          <p:cNvPr id="41" name="TextBox 40">
            <a:extLst>
              <a:ext uri="{FF2B5EF4-FFF2-40B4-BE49-F238E27FC236}">
                <a16:creationId xmlns:a16="http://schemas.microsoft.com/office/drawing/2014/main" id="{018FE4EC-34B2-A9A9-DB18-F0AAB10FEEA6}"/>
              </a:ext>
            </a:extLst>
          </p:cNvPr>
          <p:cNvSpPr txBox="1"/>
          <p:nvPr/>
        </p:nvSpPr>
        <p:spPr>
          <a:xfrm>
            <a:off x="128954" y="3006867"/>
            <a:ext cx="32050548" cy="769441"/>
          </a:xfrm>
          <a:prstGeom prst="rect">
            <a:avLst/>
          </a:prstGeom>
          <a:noFill/>
        </p:spPr>
        <p:txBody>
          <a:bodyPr wrap="square">
            <a:spAutoFit/>
          </a:bodyPr>
          <a:lstStyle/>
          <a:p>
            <a:pPr algn="ctr"/>
            <a:r>
              <a:rPr lang="en-US" sz="4400" b="1" dirty="0">
                <a:latin typeface="Poppins" panose="00000500000000000000" pitchFamily="2" charset="0"/>
                <a:ea typeface="SimSun" pitchFamily="2" charset="-122"/>
                <a:cs typeface="Poppins" panose="00000500000000000000" pitchFamily="2" charset="0"/>
              </a:rPr>
              <a:t>P. R . Poojitha Reddy, P. Sindhu,  Vadde Poorna Chandra</a:t>
            </a:r>
            <a:endParaRPr lang="en-IN" sz="4400" b="1" dirty="0">
              <a:latin typeface="Poppins" panose="00000500000000000000" pitchFamily="2" charset="0"/>
              <a:ea typeface="SimSun" pitchFamily="2" charset="-122"/>
              <a:cs typeface="Poppins" panose="00000500000000000000" pitchFamily="2" charset="0"/>
            </a:endParaRPr>
          </a:p>
        </p:txBody>
      </p:sp>
      <p:pic>
        <p:nvPicPr>
          <p:cNvPr id="1033" name="Picture 9" descr="Hyderabad | Neurological ...">
            <a:extLst>
              <a:ext uri="{FF2B5EF4-FFF2-40B4-BE49-F238E27FC236}">
                <a16:creationId xmlns:a16="http://schemas.microsoft.com/office/drawing/2014/main" id="{526EE9D8-76DC-885F-83A2-983E6C70BA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771" y="21255596"/>
            <a:ext cx="9807226" cy="572056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tretchable and Sweat-Wicking Patch for ...">
            <a:extLst>
              <a:ext uri="{FF2B5EF4-FFF2-40B4-BE49-F238E27FC236}">
                <a16:creationId xmlns:a16="http://schemas.microsoft.com/office/drawing/2014/main" id="{8E1DD645-4B61-A0DE-29F4-276FA3020A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553" y="31169012"/>
            <a:ext cx="9656443" cy="451048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5084FD73-E1BB-8634-9102-5D012E35B63F}"/>
              </a:ext>
            </a:extLst>
          </p:cNvPr>
          <p:cNvSpPr txBox="1"/>
          <p:nvPr/>
        </p:nvSpPr>
        <p:spPr>
          <a:xfrm>
            <a:off x="479771" y="27191047"/>
            <a:ext cx="9656443" cy="3785652"/>
          </a:xfrm>
          <a:prstGeom prst="rect">
            <a:avLst/>
          </a:prstGeom>
          <a:noFill/>
        </p:spPr>
        <p:txBody>
          <a:bodyPr wrap="square" rtlCol="0">
            <a:spAutoFit/>
          </a:bodyPr>
          <a:lstStyle>
            <a:defPPr>
              <a:defRPr lang="en-US"/>
            </a:defPPr>
            <a:lvl1pPr algn="just">
              <a:defRPr sz="4000"/>
            </a:lvl1pPr>
          </a:lstStyle>
          <a:p>
            <a:r>
              <a:rPr lang="en-US" b="1" dirty="0"/>
              <a:t>Importance of Sweat Biomarkers:</a:t>
            </a:r>
          </a:p>
          <a:p>
            <a:r>
              <a:rPr lang="en-US" dirty="0"/>
              <a:t>Non-invasive and pain-free collection.</a:t>
            </a:r>
          </a:p>
          <a:p>
            <a:r>
              <a:rPr lang="en-US" dirty="0"/>
              <a:t>Reflects real-time physiological changes.</a:t>
            </a:r>
          </a:p>
          <a:p>
            <a:r>
              <a:rPr lang="en-US" b="1" dirty="0"/>
              <a:t>Project Objectives:</a:t>
            </a:r>
          </a:p>
          <a:p>
            <a:r>
              <a:rPr lang="en-US" dirty="0"/>
              <a:t>Wearable patch for Alzheimer’s biomarkers.</a:t>
            </a:r>
          </a:p>
          <a:p>
            <a:r>
              <a:rPr lang="en-US" dirty="0"/>
              <a:t>Integrate mobile application for monitoring.</a:t>
            </a:r>
          </a:p>
        </p:txBody>
      </p:sp>
      <p:pic>
        <p:nvPicPr>
          <p:cNvPr id="51" name="Picture 50">
            <a:extLst>
              <a:ext uri="{FF2B5EF4-FFF2-40B4-BE49-F238E27FC236}">
                <a16:creationId xmlns:a16="http://schemas.microsoft.com/office/drawing/2014/main" id="{797AD792-496C-1D43-F87C-0AA061AE18D3}"/>
              </a:ext>
            </a:extLst>
          </p:cNvPr>
          <p:cNvPicPr>
            <a:picLocks noChangeAspect="1"/>
          </p:cNvPicPr>
          <p:nvPr/>
        </p:nvPicPr>
        <p:blipFill>
          <a:blip r:embed="rId9"/>
          <a:srcRect b="63513"/>
          <a:stretch/>
        </p:blipFill>
        <p:spPr>
          <a:xfrm>
            <a:off x="11460985" y="21245775"/>
            <a:ext cx="8598165" cy="2976562"/>
          </a:xfrm>
          <a:prstGeom prst="rect">
            <a:avLst/>
          </a:prstGeom>
        </p:spPr>
      </p:pic>
      <p:sp>
        <p:nvSpPr>
          <p:cNvPr id="53" name="Text Box 18">
            <a:extLst>
              <a:ext uri="{FF2B5EF4-FFF2-40B4-BE49-F238E27FC236}">
                <a16:creationId xmlns:a16="http://schemas.microsoft.com/office/drawing/2014/main" id="{026063E6-CB3A-E5E7-ECB3-D98AA3DA2A28}"/>
              </a:ext>
            </a:extLst>
          </p:cNvPr>
          <p:cNvSpPr txBox="1">
            <a:spLocks noChangeArrowheads="1"/>
          </p:cNvSpPr>
          <p:nvPr/>
        </p:nvSpPr>
        <p:spPr bwMode="auto">
          <a:xfrm>
            <a:off x="2139317" y="3788157"/>
            <a:ext cx="27241501" cy="53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7200" dirty="0"/>
              <a:t>Supervisor : Dr. Lignesh B Durai</a:t>
            </a:r>
          </a:p>
        </p:txBody>
      </p:sp>
      <p:pic>
        <p:nvPicPr>
          <p:cNvPr id="55" name="Picture 54">
            <a:extLst>
              <a:ext uri="{FF2B5EF4-FFF2-40B4-BE49-F238E27FC236}">
                <a16:creationId xmlns:a16="http://schemas.microsoft.com/office/drawing/2014/main" id="{8D932FA3-03D3-7A20-2AD5-E112E787D959}"/>
              </a:ext>
            </a:extLst>
          </p:cNvPr>
          <p:cNvPicPr>
            <a:picLocks noChangeAspect="1"/>
          </p:cNvPicPr>
          <p:nvPr/>
        </p:nvPicPr>
        <p:blipFill>
          <a:blip r:embed="rId10"/>
          <a:srcRect t="18211" b="11212"/>
          <a:stretch/>
        </p:blipFill>
        <p:spPr>
          <a:xfrm>
            <a:off x="11370280" y="6375632"/>
            <a:ext cx="8779574" cy="5367373"/>
          </a:xfrm>
          <a:prstGeom prst="rect">
            <a:avLst/>
          </a:prstGeom>
        </p:spPr>
      </p:pic>
      <p:sp>
        <p:nvSpPr>
          <p:cNvPr id="56" name="TextBox 55">
            <a:extLst>
              <a:ext uri="{FF2B5EF4-FFF2-40B4-BE49-F238E27FC236}">
                <a16:creationId xmlns:a16="http://schemas.microsoft.com/office/drawing/2014/main" id="{856BD0FF-34A0-6E3A-9C55-E570D9691CDA}"/>
              </a:ext>
            </a:extLst>
          </p:cNvPr>
          <p:cNvSpPr txBox="1"/>
          <p:nvPr/>
        </p:nvSpPr>
        <p:spPr>
          <a:xfrm>
            <a:off x="11276036" y="5574334"/>
            <a:ext cx="3809748" cy="707886"/>
          </a:xfrm>
          <a:prstGeom prst="rect">
            <a:avLst/>
          </a:prstGeom>
          <a:noFill/>
        </p:spPr>
        <p:txBody>
          <a:bodyPr wrap="square" rtlCol="0">
            <a:spAutoFit/>
          </a:bodyPr>
          <a:lstStyle>
            <a:defPPr>
              <a:defRPr lang="en-US"/>
            </a:defPPr>
            <a:lvl1pPr algn="just">
              <a:defRPr sz="4000"/>
            </a:lvl1pPr>
          </a:lstStyle>
          <a:p>
            <a:r>
              <a:rPr lang="en-IN" b="1" dirty="0"/>
              <a:t>GQD</a:t>
            </a:r>
            <a:r>
              <a:rPr lang="en-IN" dirty="0"/>
              <a:t> </a:t>
            </a:r>
            <a:r>
              <a:rPr lang="en-IN" b="1" dirty="0"/>
              <a:t>Synthesis</a:t>
            </a:r>
          </a:p>
        </p:txBody>
      </p:sp>
      <p:sp>
        <p:nvSpPr>
          <p:cNvPr id="57" name="TextBox 56">
            <a:extLst>
              <a:ext uri="{FF2B5EF4-FFF2-40B4-BE49-F238E27FC236}">
                <a16:creationId xmlns:a16="http://schemas.microsoft.com/office/drawing/2014/main" id="{6DA8FAFB-9F51-418D-11A4-0F6C7E1EB38F}"/>
              </a:ext>
            </a:extLst>
          </p:cNvPr>
          <p:cNvSpPr txBox="1"/>
          <p:nvPr/>
        </p:nvSpPr>
        <p:spPr>
          <a:xfrm>
            <a:off x="11244724" y="12039467"/>
            <a:ext cx="9207567" cy="6247864"/>
          </a:xfrm>
          <a:prstGeom prst="rect">
            <a:avLst/>
          </a:prstGeom>
          <a:noFill/>
        </p:spPr>
        <p:txBody>
          <a:bodyPr wrap="square" rtlCol="0">
            <a:spAutoFit/>
          </a:bodyPr>
          <a:lstStyle>
            <a:defPPr>
              <a:defRPr lang="en-US"/>
            </a:defPPr>
            <a:lvl1pPr algn="just">
              <a:defRPr sz="4000"/>
            </a:lvl1pPr>
          </a:lstStyle>
          <a:p>
            <a:r>
              <a:rPr lang="en-IN" b="1" dirty="0"/>
              <a:t>Wearable Patch Fabrication  </a:t>
            </a:r>
          </a:p>
          <a:p>
            <a:r>
              <a:rPr lang="en-IN" dirty="0"/>
              <a:t>Biocompatible PDMS or hydrogel substrate.  </a:t>
            </a:r>
          </a:p>
          <a:p>
            <a:r>
              <a:rPr lang="en-IN" dirty="0"/>
              <a:t>GQDs dip-coated for sweat biomarker detection.</a:t>
            </a:r>
          </a:p>
          <a:p>
            <a:endParaRPr lang="en-IN" dirty="0"/>
          </a:p>
          <a:p>
            <a:r>
              <a:rPr lang="en-IN" b="1" dirty="0"/>
              <a:t>Colorimetric Detection  </a:t>
            </a:r>
          </a:p>
          <a:p>
            <a:r>
              <a:rPr lang="en-IN" dirty="0"/>
              <a:t>- Biomarker interaction causes visible </a:t>
            </a:r>
            <a:r>
              <a:rPr lang="en-IN" dirty="0" err="1"/>
              <a:t>Color</a:t>
            </a:r>
            <a:r>
              <a:rPr lang="en-IN" dirty="0"/>
              <a:t> change.  </a:t>
            </a:r>
          </a:p>
          <a:p>
            <a:r>
              <a:rPr lang="en-IN" dirty="0"/>
              <a:t>-Detected via optical sensors or smartphones.</a:t>
            </a:r>
          </a:p>
        </p:txBody>
      </p:sp>
      <p:sp>
        <p:nvSpPr>
          <p:cNvPr id="58" name="TextBox 57">
            <a:extLst>
              <a:ext uri="{FF2B5EF4-FFF2-40B4-BE49-F238E27FC236}">
                <a16:creationId xmlns:a16="http://schemas.microsoft.com/office/drawing/2014/main" id="{2E618B46-6060-54B7-79AF-1D21B0A35DF9}"/>
              </a:ext>
            </a:extLst>
          </p:cNvPr>
          <p:cNvSpPr txBox="1"/>
          <p:nvPr/>
        </p:nvSpPr>
        <p:spPr>
          <a:xfrm>
            <a:off x="11560318" y="26084860"/>
            <a:ext cx="14798094" cy="3613297"/>
          </a:xfrm>
          <a:prstGeom prst="rect">
            <a:avLst/>
          </a:prstGeom>
          <a:noFill/>
        </p:spPr>
        <p:txBody>
          <a:bodyPr wrap="square" rtlCol="0">
            <a:spAutoFit/>
          </a:bodyPr>
          <a:lstStyle>
            <a:defPPr>
              <a:defRPr lang="en-US"/>
            </a:defPPr>
            <a:lvl1pPr algn="just">
              <a:defRPr sz="4000"/>
            </a:lvl1pPr>
          </a:lstStyle>
          <a:p>
            <a:pPr marL="742950" indent="-742950">
              <a:lnSpc>
                <a:spcPct val="200000"/>
              </a:lnSpc>
              <a:buFont typeface="Arial" panose="020B0604020202020204" pitchFamily="34" charset="0"/>
              <a:buChar char="•"/>
            </a:pPr>
            <a:r>
              <a:rPr lang="en-US" dirty="0"/>
              <a:t>Development of advanced wearable sensor technologies.</a:t>
            </a:r>
          </a:p>
          <a:p>
            <a:pPr marL="742950" indent="-742950">
              <a:lnSpc>
                <a:spcPct val="200000"/>
              </a:lnSpc>
              <a:buFont typeface="Arial" panose="020B0604020202020204" pitchFamily="34" charset="0"/>
              <a:buChar char="•"/>
            </a:pPr>
            <a:r>
              <a:rPr lang="en-US" dirty="0"/>
              <a:t>Expanded biomarker detection for other diseases.  </a:t>
            </a:r>
          </a:p>
          <a:p>
            <a:pPr marL="742950" indent="-742950">
              <a:lnSpc>
                <a:spcPct val="200000"/>
              </a:lnSpc>
              <a:buFont typeface="Arial" panose="020B0604020202020204" pitchFamily="34" charset="0"/>
              <a:buChar char="•"/>
            </a:pPr>
            <a:r>
              <a:rPr lang="en-US" dirty="0"/>
              <a:t>Enhanced mobile app data processing capabilities.  </a:t>
            </a:r>
          </a:p>
        </p:txBody>
      </p:sp>
      <p:pic>
        <p:nvPicPr>
          <p:cNvPr id="1043" name="Picture 19" descr="Patch On Arm Photos, Images &amp; Pictures | Shutterstock">
            <a:extLst>
              <a:ext uri="{FF2B5EF4-FFF2-40B4-BE49-F238E27FC236}">
                <a16:creationId xmlns:a16="http://schemas.microsoft.com/office/drawing/2014/main" id="{F516C09B-5B58-94B1-697A-333A3DA1225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25947" b="14866"/>
          <a:stretch/>
        </p:blipFill>
        <p:spPr bwMode="auto">
          <a:xfrm>
            <a:off x="25380331" y="25234556"/>
            <a:ext cx="5664911" cy="4458492"/>
          </a:xfrm>
          <a:prstGeom prst="flowChartInputOutput">
            <a:avLst/>
          </a:prstGeom>
          <a:noFill/>
          <a:extLst>
            <a:ext uri="{909E8E84-426E-40DD-AFC4-6F175D3DCCD1}">
              <a14:hiddenFill xmlns:a14="http://schemas.microsoft.com/office/drawing/2010/main">
                <a:solidFill>
                  <a:srgbClr val="FFFFFF"/>
                </a:solidFill>
              </a14:hiddenFill>
            </a:ext>
          </a:extLst>
        </p:spPr>
      </p:pic>
      <p:pic>
        <p:nvPicPr>
          <p:cNvPr id="1047" name="Picture 23" descr="Electronic textiles: New age of wearable technology for healthcare and  fitness solutions - ScienceDirect">
            <a:extLst>
              <a:ext uri="{FF2B5EF4-FFF2-40B4-BE49-F238E27FC236}">
                <a16:creationId xmlns:a16="http://schemas.microsoft.com/office/drawing/2014/main" id="{BE4B8BC2-86C4-5412-0383-09F72A3CF4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73725" y="32210473"/>
            <a:ext cx="8649750" cy="316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7646</TotalTime>
  <Words>413</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chandu kv</cp:lastModifiedBy>
  <cp:revision>202</cp:revision>
  <cp:lastPrinted>2013-08-04T02:58:23Z</cp:lastPrinted>
  <dcterms:created xsi:type="dcterms:W3CDTF">2011-10-21T15:46:33Z</dcterms:created>
  <dcterms:modified xsi:type="dcterms:W3CDTF">2024-10-23T11:28:59Z</dcterms:modified>
</cp:coreProperties>
</file>