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8"/>
  </p:notesMasterIdLst>
  <p:handoutMasterIdLst>
    <p:handoutMasterId r:id="rId19"/>
  </p:handoutMasterIdLst>
  <p:sldIdLst>
    <p:sldId id="451" r:id="rId2"/>
    <p:sldId id="575" r:id="rId3"/>
    <p:sldId id="592" r:id="rId4"/>
    <p:sldId id="593" r:id="rId5"/>
    <p:sldId id="594" r:id="rId6"/>
    <p:sldId id="608" r:id="rId7"/>
    <p:sldId id="599" r:id="rId8"/>
    <p:sldId id="601" r:id="rId9"/>
    <p:sldId id="607" r:id="rId10"/>
    <p:sldId id="609" r:id="rId11"/>
    <p:sldId id="591" r:id="rId12"/>
    <p:sldId id="587" r:id="rId13"/>
    <p:sldId id="604" r:id="rId14"/>
    <p:sldId id="590" r:id="rId15"/>
    <p:sldId id="606" r:id="rId16"/>
    <p:sldId id="557"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29E093A-2A87-4893-80F8-004314C51869}">
          <p14:sldIdLst>
            <p14:sldId id="451"/>
            <p14:sldId id="575"/>
            <p14:sldId id="592"/>
            <p14:sldId id="593"/>
            <p14:sldId id="594"/>
            <p14:sldId id="608"/>
            <p14:sldId id="599"/>
            <p14:sldId id="601"/>
            <p14:sldId id="607"/>
            <p14:sldId id="609"/>
            <p14:sldId id="591"/>
            <p14:sldId id="587"/>
            <p14:sldId id="604"/>
            <p14:sldId id="590"/>
            <p14:sldId id="606"/>
            <p14:sldId id="5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F5"/>
    <a:srgbClr val="052A7D"/>
    <a:srgbClr val="063D4E"/>
    <a:srgbClr val="26BEEE"/>
    <a:srgbClr val="8EDDF6"/>
    <a:srgbClr val="EDEDED"/>
    <a:srgbClr val="0070AD"/>
    <a:srgbClr val="12ABDB"/>
    <a:srgbClr val="5FA2C7"/>
    <a:srgbClr val="80B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5405" autoAdjust="0"/>
  </p:normalViewPr>
  <p:slideViewPr>
    <p:cSldViewPr>
      <p:cViewPr varScale="1">
        <p:scale>
          <a:sx n="83" d="100"/>
          <a:sy n="83" d="100"/>
        </p:scale>
        <p:origin x="77" y="110"/>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20-12-2017</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‹N°›</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20/12/2017</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Este</a:t>
            </a:r>
            <a:r>
              <a:rPr lang="en-US" baseline="0" dirty="0"/>
              <a:t> slide </a:t>
            </a:r>
            <a:r>
              <a:rPr lang="en-US" baseline="0" dirty="0" err="1"/>
              <a:t>eles</a:t>
            </a:r>
            <a:r>
              <a:rPr lang="en-US" baseline="0" dirty="0"/>
              <a:t> </a:t>
            </a:r>
            <a:r>
              <a:rPr lang="en-US" baseline="0" dirty="0" err="1"/>
              <a:t>acham</a:t>
            </a:r>
            <a:r>
              <a:rPr lang="en-US" baseline="0" dirty="0"/>
              <a:t> </a:t>
            </a:r>
            <a:r>
              <a:rPr lang="en-US" baseline="0" dirty="0" err="1"/>
              <a:t>que</a:t>
            </a:r>
            <a:r>
              <a:rPr lang="en-US" baseline="0" dirty="0"/>
              <a:t> </a:t>
            </a:r>
            <a:r>
              <a:rPr lang="en-US" baseline="0" dirty="0" err="1"/>
              <a:t>esta</a:t>
            </a:r>
            <a:r>
              <a:rPr lang="en-US" baseline="0" dirty="0"/>
              <a:t> </a:t>
            </a:r>
            <a:r>
              <a:rPr lang="en-US" baseline="0" dirty="0" err="1"/>
              <a:t>muito</a:t>
            </a:r>
            <a:r>
              <a:rPr lang="en-US" baseline="0" dirty="0"/>
              <a:t> </a:t>
            </a:r>
            <a:r>
              <a:rPr lang="en-US" baseline="0" dirty="0" err="1"/>
              <a:t>apertado</a:t>
            </a:r>
            <a:r>
              <a:rPr lang="en-US" baseline="0" dirty="0"/>
              <a:t>.</a:t>
            </a:r>
          </a:p>
          <a:p>
            <a:r>
              <a:rPr lang="en-US" baseline="0" dirty="0" err="1"/>
              <a:t>Mudar</a:t>
            </a:r>
            <a:r>
              <a:rPr lang="en-US" baseline="0" dirty="0"/>
              <a:t> o </a:t>
            </a:r>
            <a:r>
              <a:rPr lang="en-US" baseline="0" dirty="0" err="1"/>
              <a:t>estilo</a:t>
            </a:r>
            <a:r>
              <a:rPr lang="en-US" baseline="0" dirty="0"/>
              <a:t> do </a:t>
            </a:r>
            <a:r>
              <a:rPr lang="en-US" baseline="0" dirty="0" err="1"/>
              <a:t>texto</a:t>
            </a:r>
            <a:r>
              <a:rPr lang="en-US" baseline="0" dirty="0"/>
              <a:t> do </a:t>
            </a:r>
            <a:r>
              <a:rPr lang="en-US" baseline="0" dirty="0" err="1"/>
              <a:t>lado</a:t>
            </a:r>
            <a:r>
              <a:rPr lang="en-US" baseline="0" dirty="0"/>
              <a:t> </a:t>
            </a:r>
            <a:r>
              <a:rPr lang="en-US" baseline="0" dirty="0" err="1"/>
              <a:t>esquerdo</a:t>
            </a:r>
            <a:r>
              <a:rPr lang="en-US" baseline="0" dirty="0"/>
              <a:t> </a:t>
            </a:r>
            <a:r>
              <a:rPr lang="en-US" baseline="0" dirty="0" err="1"/>
              <a:t>para</a:t>
            </a:r>
            <a:r>
              <a:rPr lang="en-US" baseline="0" dirty="0"/>
              <a:t> </a:t>
            </a:r>
            <a:r>
              <a:rPr lang="en-US" baseline="0" dirty="0" err="1"/>
              <a:t>diferencia</a:t>
            </a:r>
            <a:r>
              <a:rPr lang="en-US" baseline="0" dirty="0"/>
              <a:t>-lo do </a:t>
            </a:r>
            <a:r>
              <a:rPr lang="en-US" baseline="0" dirty="0" err="1"/>
              <a:t>texto</a:t>
            </a:r>
            <a:r>
              <a:rPr lang="en-US" baseline="0" dirty="0"/>
              <a:t> do </a:t>
            </a:r>
            <a:r>
              <a:rPr lang="en-US" baseline="0" dirty="0" err="1"/>
              <a:t>lado</a:t>
            </a:r>
            <a:r>
              <a:rPr lang="en-US" baseline="0" dirty="0"/>
              <a:t> </a:t>
            </a:r>
            <a:r>
              <a:rPr lang="en-US" baseline="0" dirty="0" err="1"/>
              <a:t>direito</a:t>
            </a:r>
            <a:r>
              <a:rPr lang="en-US" baseline="0" dirty="0"/>
              <a:t>. </a:t>
            </a:r>
            <a:r>
              <a:rPr lang="en-US" baseline="0" dirty="0" err="1"/>
              <a:t>Menos</a:t>
            </a:r>
            <a:r>
              <a:rPr lang="en-US" baseline="0" dirty="0"/>
              <a:t> </a:t>
            </a:r>
            <a:r>
              <a:rPr lang="en-US" baseline="0" dirty="0" err="1"/>
              <a:t>texto</a:t>
            </a:r>
            <a:r>
              <a:rPr lang="en-US" baseline="0" dirty="0"/>
              <a:t> e </a:t>
            </a:r>
            <a:r>
              <a:rPr lang="en-US" baseline="0" dirty="0" err="1"/>
              <a:t>mais</a:t>
            </a:r>
            <a:r>
              <a:rPr lang="en-US" baseline="0" dirty="0"/>
              <a:t> </a:t>
            </a:r>
            <a:r>
              <a:rPr lang="en-US" baseline="0" dirty="0" err="1"/>
              <a:t>impactante</a:t>
            </a:r>
            <a:r>
              <a:rPr lang="en-US" baseline="0" dirty="0"/>
              <a:t> “short introduction”. </a:t>
            </a:r>
            <a:r>
              <a:rPr lang="en-US" baseline="0" dirty="0" err="1"/>
              <a:t>Coloccar</a:t>
            </a:r>
            <a:r>
              <a:rPr lang="en-US" baseline="0" dirty="0"/>
              <a:t> </a:t>
            </a:r>
            <a:r>
              <a:rPr lang="en-US" baseline="0" dirty="0" err="1"/>
              <a:t>este</a:t>
            </a:r>
            <a:r>
              <a:rPr lang="en-US" baseline="0" dirty="0"/>
              <a:t> </a:t>
            </a:r>
            <a:r>
              <a:rPr lang="en-US" baseline="0" dirty="0" err="1"/>
              <a:t>texto</a:t>
            </a:r>
            <a:r>
              <a:rPr lang="en-US" baseline="0" dirty="0"/>
              <a:t> do </a:t>
            </a:r>
            <a:r>
              <a:rPr lang="en-US" baseline="0" dirty="0" err="1"/>
              <a:t>lado</a:t>
            </a:r>
            <a:r>
              <a:rPr lang="en-US" baseline="0" dirty="0"/>
              <a:t> </a:t>
            </a:r>
            <a:r>
              <a:rPr lang="en-US" baseline="0" dirty="0" err="1"/>
              <a:t>esquerdo</a:t>
            </a:r>
            <a:r>
              <a:rPr lang="en-US" baseline="0" dirty="0"/>
              <a:t> da </a:t>
            </a:r>
            <a:r>
              <a:rPr lang="en-US" baseline="0" dirty="0" err="1"/>
              <a:t>mesma</a:t>
            </a:r>
            <a:r>
              <a:rPr lang="en-US" baseline="0" dirty="0"/>
              <a:t> </a:t>
            </a:r>
            <a:r>
              <a:rPr lang="en-US" baseline="0" dirty="0" err="1"/>
              <a:t>cor</a:t>
            </a:r>
            <a:r>
              <a:rPr lang="en-US" baseline="0" dirty="0"/>
              <a:t> da forma e o </a:t>
            </a:r>
            <a:r>
              <a:rPr lang="en-US" baseline="0" dirty="0" err="1"/>
              <a:t>fundo</a:t>
            </a:r>
            <a:r>
              <a:rPr lang="en-US" baseline="0" dirty="0"/>
              <a:t> do </a:t>
            </a:r>
            <a:r>
              <a:rPr lang="en-US" baseline="0" dirty="0" err="1"/>
              <a:t>dlide</a:t>
            </a:r>
            <a:r>
              <a:rPr lang="en-US" baseline="0" dirty="0"/>
              <a:t> </a:t>
            </a:r>
            <a:r>
              <a:rPr lang="en-US" baseline="0" dirty="0" err="1"/>
              <a:t>claro</a:t>
            </a:r>
            <a:r>
              <a:rPr lang="en-US" baseline="0" dirty="0"/>
              <a:t>.</a:t>
            </a:r>
            <a:endParaRPr lang="en-US" dirty="0"/>
          </a:p>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51867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Unilever</a:t>
            </a:r>
            <a:endParaRPr lang="en-US" dirty="0"/>
          </a:p>
        </p:txBody>
      </p:sp>
      <p:sp>
        <p:nvSpPr>
          <p:cNvPr id="4" name="Slide Number Placeholder 3"/>
          <p:cNvSpPr>
            <a:spLocks noGrp="1"/>
          </p:cNvSpPr>
          <p:nvPr>
            <p:ph type="sldNum" sz="quarter" idx="10"/>
          </p:nvPr>
        </p:nvSpPr>
        <p:spPr/>
        <p:txBody>
          <a:bodyPr/>
          <a:lstStyle/>
          <a:p>
            <a:fld id="{B427FD84-31A4-41B3-86DF-14FD81097348}" type="slidenum">
              <a:rPr lang="en-US" smtClean="0"/>
              <a:pPr/>
              <a:t>9</a:t>
            </a:fld>
            <a:endParaRPr lang="en-US"/>
          </a:p>
        </p:txBody>
      </p:sp>
    </p:spTree>
    <p:extLst>
      <p:ext uri="{BB962C8B-B14F-4D97-AF65-F5344CB8AC3E}">
        <p14:creationId xmlns:p14="http://schemas.microsoft.com/office/powerpoint/2010/main" val="25510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forma SEMPRE tem </a:t>
            </a:r>
            <a:r>
              <a:rPr lang="en-US" dirty="0" err="1"/>
              <a:t>que</a:t>
            </a:r>
            <a:r>
              <a:rPr lang="en-US" dirty="0"/>
              <a:t> </a:t>
            </a:r>
            <a:r>
              <a:rPr lang="en-US" dirty="0" err="1"/>
              <a:t>ter</a:t>
            </a:r>
            <a:r>
              <a:rPr lang="en-US" dirty="0"/>
              <a:t> </a:t>
            </a:r>
            <a:r>
              <a:rPr lang="en-US" dirty="0" err="1"/>
              <a:t>ponta</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433651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 Id="rId14" Type="http://schemas.openxmlformats.org/officeDocument/2006/relationships/hyperlink" Target="http://www.capgemini.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81087877"/>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25430"/>
            <a:ext cx="3815752" cy="249997"/>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t>
            </a:r>
            <a:r>
              <a:rPr lang="en-US" sz="800" kern="0" dirty="0" err="1">
                <a:solidFill>
                  <a:srgbClr val="00458D"/>
                </a:solidFill>
                <a:latin typeface="+mj-lt"/>
                <a:cs typeface="Arial" panose="020B0604020202020204" pitchFamily="34" charset="0"/>
              </a:rPr>
              <a:t>Gautam</a:t>
            </a:r>
            <a:r>
              <a:rPr lang="en-US" sz="800" kern="0" dirty="0">
                <a:solidFill>
                  <a:srgbClr val="00458D"/>
                </a:solidFill>
                <a:latin typeface="+mj-lt"/>
                <a:cs typeface="Arial" panose="020B0604020202020204" pitchFamily="34" charset="0"/>
              </a:rPr>
              <a:t> </a:t>
            </a:r>
            <a:r>
              <a:rPr lang="en-US" sz="800" kern="0" dirty="0" err="1">
                <a:solidFill>
                  <a:srgbClr val="00458D"/>
                </a:solidFill>
                <a:latin typeface="+mj-lt"/>
                <a:cs typeface="Arial" panose="020B0604020202020204" pitchFamily="34" charset="0"/>
              </a:rPr>
              <a:t>Kar</a:t>
            </a:r>
            <a:r>
              <a:rPr lang="en-US" sz="800" kern="0" dirty="0">
                <a:solidFill>
                  <a:srgbClr val="00458D"/>
                </a:solidFill>
                <a:latin typeface="+mj-lt"/>
                <a:cs typeface="Arial" panose="020B0604020202020204" pitchFamily="34" charset="0"/>
              </a:rPr>
              <a:t>,</a:t>
            </a:r>
            <a:r>
              <a:rPr lang="en-US" sz="800" kern="0" baseline="0" dirty="0">
                <a:solidFill>
                  <a:srgbClr val="00458D"/>
                </a:solidFill>
                <a:latin typeface="+mj-lt"/>
                <a:cs typeface="Arial" panose="020B0604020202020204" pitchFamily="34" charset="0"/>
              </a:rPr>
              <a:t> Daniel </a:t>
            </a:r>
            <a:r>
              <a:rPr lang="en-US" sz="800" kern="0" baseline="0" dirty="0" err="1">
                <a:solidFill>
                  <a:srgbClr val="00458D"/>
                </a:solidFill>
                <a:latin typeface="+mj-lt"/>
                <a:cs typeface="Arial" panose="020B0604020202020204" pitchFamily="34" charset="0"/>
              </a:rPr>
              <a:t>Kühlwein</a:t>
            </a:r>
            <a:r>
              <a:rPr lang="en-US" sz="800" kern="0" baseline="0" dirty="0">
                <a:solidFill>
                  <a:srgbClr val="00458D"/>
                </a:solidFill>
                <a:latin typeface="+mj-lt"/>
                <a:cs typeface="Arial" panose="020B0604020202020204" pitchFamily="34" charset="0"/>
              </a:rPr>
              <a:t>, 24.10.2017</a:t>
            </a:r>
            <a:endParaRPr lang="en-US" sz="800" kern="0" dirty="0">
              <a:solidFill>
                <a:srgbClr val="00458D"/>
              </a:solidFill>
              <a:latin typeface="+mj-lt"/>
              <a:cs typeface="Arial" panose="020B0604020202020204" pitchFamily="34" charset="0"/>
            </a:endParaRP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633328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7350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06833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xmlns=""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xmlns=""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endParaRPr lang="pt-PT" dirty="0"/>
          </a:p>
        </p:txBody>
      </p:sp>
      <p:sp>
        <p:nvSpPr>
          <p:cNvPr id="9" name="Title Placeholder 1">
            <a:extLst>
              <a:ext uri="{FF2B5EF4-FFF2-40B4-BE49-F238E27FC236}">
                <a16:creationId xmlns:a16="http://schemas.microsoft.com/office/drawing/2014/main" xmlns=""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a:t>
            </a:r>
            <a:r>
              <a:rPr lang="en-US" dirty="0" smtClean="0"/>
              <a:t>title</a:t>
            </a:r>
            <a:endParaRPr lang="pt-PT" dirty="0"/>
          </a:p>
        </p:txBody>
      </p:sp>
      <p:sp>
        <p:nvSpPr>
          <p:cNvPr id="10" name="Text Placeholder 7">
            <a:extLst>
              <a:ext uri="{FF2B5EF4-FFF2-40B4-BE49-F238E27FC236}">
                <a16:creationId xmlns:a16="http://schemas.microsoft.com/office/drawing/2014/main" xmlns=""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a:t>
            </a:fld>
            <a:endParaRPr lang="en-US" sz="800" dirty="0">
              <a:solidFill>
                <a:prstClr val="black">
                  <a:lumMod val="50000"/>
                  <a:lumOff val="50000"/>
                </a:prstClr>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7960190"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84730917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668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 xmlns:asvg="http://schemas.microsoft.com/office/drawing/2016/SVG/main" r:embed="rId9"/>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 id="2147483821" r:id="rId5"/>
    <p:sldLayoutId id="2147483822" r:id="rId6"/>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package" Target="../embeddings/Feuille_de_calcul_Microsoft_Excel1.xlsx"/><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5" Type="http://schemas.openxmlformats.org/officeDocument/2006/relationships/image" Target="../media/image32.jpe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mailto:jean-baptiste.larraufie@capgemini.com" TargetMode="External"/><Relationship Id="rId3" Type="http://schemas.openxmlformats.org/officeDocument/2006/relationships/image" Target="../media/image36.png"/><Relationship Id="rId7" Type="http://schemas.openxmlformats.org/officeDocument/2006/relationships/hyperlink" Target="mailto:achraf.belmhaidi@capgemini.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mailto:syrine.ben-salah@capgemini.com" TargetMode="External"/><Relationship Id="rId5" Type="http://schemas.openxmlformats.org/officeDocument/2006/relationships/hyperlink" Target="mailto:victor.azria@capgemini.com" TargetMode="External"/><Relationship Id="rId4" Type="http://schemas.openxmlformats.org/officeDocument/2006/relationships/hyperlink" Target="mailto:hager.oueslati@capgemini.com" TargetMode="External"/><Relationship Id="rId9" Type="http://schemas.openxmlformats.org/officeDocument/2006/relationships/hyperlink" Target="https://www.capgemini.com/optimize-your-business-and-it-opera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regex101.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gi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407988" y="3068960"/>
            <a:ext cx="6624116" cy="720725"/>
          </a:xfrm>
        </p:spPr>
        <p:txBody>
          <a:bodyPr/>
          <a:lstStyle/>
          <a:p>
            <a:r>
              <a:rPr lang="en-GB" b="1" dirty="0"/>
              <a:t>Global Data Science Challenge</a:t>
            </a:r>
          </a:p>
        </p:txBody>
      </p:sp>
      <p:sp>
        <p:nvSpPr>
          <p:cNvPr id="14" name="Subtitle 4"/>
          <p:cNvSpPr>
            <a:spLocks noGrp="1"/>
          </p:cNvSpPr>
          <p:nvPr>
            <p:ph type="subTitle" idx="1"/>
          </p:nvPr>
        </p:nvSpPr>
        <p:spPr>
          <a:xfrm>
            <a:off x="407988" y="3932559"/>
            <a:ext cx="6624116" cy="288529"/>
          </a:xfrm>
        </p:spPr>
        <p:txBody>
          <a:bodyPr/>
          <a:lstStyle/>
          <a:p>
            <a:pPr lvl="0"/>
            <a:r>
              <a:rPr lang="en-GB" b="1" dirty="0" smtClean="0"/>
              <a:t>Training session 1 : Data Preparation</a:t>
            </a:r>
            <a:endParaRPr lang="en-GB" b="1" dirty="0"/>
          </a:p>
        </p:txBody>
      </p:sp>
      <p:sp>
        <p:nvSpPr>
          <p:cNvPr id="4" name="Subtitle 4"/>
          <p:cNvSpPr txBox="1">
            <a:spLocks/>
          </p:cNvSpPr>
          <p:nvPr/>
        </p:nvSpPr>
        <p:spPr>
          <a:xfrm>
            <a:off x="407988" y="5157192"/>
            <a:ext cx="9648452" cy="288032"/>
          </a:xfrm>
          <a:prstGeom prst="rect">
            <a:avLst/>
          </a:prstGeom>
          <a:noFill/>
          <a:ln w="12700" cap="flat" cmpd="sng" algn="ctr">
            <a:noFill/>
            <a:prstDash val="solid"/>
            <a:miter lim="800000"/>
          </a:ln>
          <a:effectLst/>
        </p:spPr>
        <p:txBody>
          <a:bodyPr vert="horz" lIns="0" tIns="0" rIns="0" bIns="0" rtlCol="0" anchor="t">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kern="1200" dirty="0">
                <a:solidFill>
                  <a:srgbClr val="0070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GB" sz="1400" dirty="0" smtClean="0"/>
              <a:t>Hager </a:t>
            </a:r>
            <a:r>
              <a:rPr lang="en-GB" sz="1400" dirty="0" err="1" smtClean="0"/>
              <a:t>Oueslati</a:t>
            </a:r>
            <a:r>
              <a:rPr lang="en-GB" sz="1400" dirty="0" smtClean="0"/>
              <a:t>, Syrine Ben Salah, Victor </a:t>
            </a:r>
            <a:r>
              <a:rPr lang="en-GB" sz="1400" dirty="0" err="1" smtClean="0"/>
              <a:t>Azria</a:t>
            </a:r>
            <a:r>
              <a:rPr lang="en-GB" sz="1400" dirty="0" smtClean="0"/>
              <a:t>, Achraf </a:t>
            </a:r>
            <a:r>
              <a:rPr lang="en-GB" sz="1400" dirty="0" err="1" smtClean="0"/>
              <a:t>Belmhaidi</a:t>
            </a:r>
            <a:r>
              <a:rPr lang="en-GB" sz="1400" dirty="0" smtClean="0"/>
              <a:t>, Jean-Baptiste </a:t>
            </a:r>
            <a:r>
              <a:rPr lang="en-GB" sz="1400" dirty="0" err="1" smtClean="0"/>
              <a:t>Larraufie</a:t>
            </a:r>
            <a:endParaRPr lang="en-GB" sz="1400" dirty="0"/>
          </a:p>
          <a:p>
            <a:endParaRPr lang="en-GB" sz="2000" dirty="0"/>
          </a:p>
          <a:p>
            <a:r>
              <a:rPr lang="en-GB" i="1" dirty="0" smtClean="0"/>
              <a:t>Yammer </a:t>
            </a:r>
            <a:r>
              <a:rPr lang="en-GB" i="1" dirty="0"/>
              <a:t>Group: </a:t>
            </a:r>
            <a:r>
              <a:rPr lang="en-US" b="1" i="1" dirty="0"/>
              <a:t>Data Science Challenge</a:t>
            </a:r>
            <a:r>
              <a:rPr lang="en-US" i="1" dirty="0"/>
              <a:t> </a:t>
            </a:r>
            <a:endParaRPr lang="en-GB" i="1" dirty="0"/>
          </a:p>
        </p:txBody>
      </p:sp>
    </p:spTree>
    <p:extLst>
      <p:ext uri="{BB962C8B-B14F-4D97-AF65-F5344CB8AC3E}">
        <p14:creationId xmlns:p14="http://schemas.microsoft.com/office/powerpoint/2010/main" val="2687361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398" y="1256368"/>
            <a:ext cx="1608632" cy="1506675"/>
          </a:xfrm>
          <a:prstGeom prst="rect">
            <a:avLst/>
          </a:prstGeom>
        </p:spPr>
      </p:pic>
      <p:graphicFrame>
        <p:nvGraphicFramePr>
          <p:cNvPr id="3" name="Tableau 2"/>
          <p:cNvGraphicFramePr>
            <a:graphicFrameLocks noGrp="1"/>
          </p:cNvGraphicFramePr>
          <p:nvPr>
            <p:extLst/>
          </p:nvPr>
        </p:nvGraphicFramePr>
        <p:xfrm>
          <a:off x="4385732" y="1527986"/>
          <a:ext cx="6822836" cy="1363441"/>
        </p:xfrm>
        <a:graphic>
          <a:graphicData uri="http://schemas.openxmlformats.org/drawingml/2006/table">
            <a:tbl>
              <a:tblPr firstRow="1" bandRow="1">
                <a:tableStyleId>{5940675A-B579-460E-94D1-54222C63F5DA}</a:tableStyleId>
              </a:tblPr>
              <a:tblGrid>
                <a:gridCol w="1364567"/>
                <a:gridCol w="1713853"/>
                <a:gridCol w="1015282"/>
                <a:gridCol w="1364567"/>
                <a:gridCol w="1364567"/>
              </a:tblGrid>
              <a:tr h="631921">
                <a:tc>
                  <a:txBody>
                    <a:bodyPr/>
                    <a:lstStyle/>
                    <a:p>
                      <a:r>
                        <a:rPr lang="fr-FR" dirty="0" err="1" smtClean="0"/>
                        <a:t>pdf_title</a:t>
                      </a:r>
                      <a:endParaRPr lang="fr-FR" dirty="0"/>
                    </a:p>
                  </a:txBody>
                  <a:tcPr/>
                </a:tc>
                <a:tc>
                  <a:txBody>
                    <a:bodyPr/>
                    <a:lstStyle/>
                    <a:p>
                      <a:r>
                        <a:rPr lang="fr-FR" dirty="0" err="1" smtClean="0"/>
                        <a:t>Client_name</a:t>
                      </a:r>
                      <a:endParaRPr lang="fr-FR" dirty="0"/>
                    </a:p>
                  </a:txBody>
                  <a:tcPr/>
                </a:tc>
                <a:tc>
                  <a:txBody>
                    <a:bodyPr/>
                    <a:lstStyle/>
                    <a:p>
                      <a:r>
                        <a:rPr lang="fr-FR" dirty="0" smtClean="0"/>
                        <a:t>Issue</a:t>
                      </a:r>
                      <a:endParaRPr lang="fr-FR" dirty="0"/>
                    </a:p>
                  </a:txBody>
                  <a:tcPr/>
                </a:tc>
                <a:tc>
                  <a:txBody>
                    <a:bodyPr/>
                    <a:lstStyle/>
                    <a:p>
                      <a:r>
                        <a:rPr lang="fr-FR" dirty="0" smtClean="0"/>
                        <a:t>Solution</a:t>
                      </a:r>
                      <a:endParaRPr lang="fr-FR" dirty="0"/>
                    </a:p>
                  </a:txBody>
                  <a:tcPr/>
                </a:tc>
                <a:tc>
                  <a:txBody>
                    <a:bodyPr/>
                    <a:lstStyle/>
                    <a:p>
                      <a:r>
                        <a:rPr lang="fr-FR" dirty="0" err="1" smtClean="0"/>
                        <a:t>Benefit</a:t>
                      </a:r>
                      <a:endParaRPr lang="fr-FR" dirty="0"/>
                    </a:p>
                  </a:txBody>
                  <a:tcPr/>
                </a:tc>
              </a:tr>
              <a:tr h="361098">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361098">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cxnSp>
        <p:nvCxnSpPr>
          <p:cNvPr id="4" name="Connecteur droit avec flèche 3"/>
          <p:cNvCxnSpPr/>
          <p:nvPr/>
        </p:nvCxnSpPr>
        <p:spPr>
          <a:xfrm>
            <a:off x="3120761" y="2185140"/>
            <a:ext cx="94744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366" y="3284984"/>
            <a:ext cx="4581146" cy="2258050"/>
          </a:xfrm>
          <a:prstGeom prst="rect">
            <a:avLst/>
          </a:prstGeom>
          <a:ln w="9525">
            <a:solidFill>
              <a:schemeClr val="tx1"/>
            </a:solidFill>
          </a:ln>
        </p:spPr>
      </p:pic>
      <p:sp>
        <p:nvSpPr>
          <p:cNvPr id="6" name="Title 3">
            <a:extLst>
              <a:ext uri="{FF2B5EF4-FFF2-40B4-BE49-F238E27FC236}">
                <a16:creationId xmlns="" xmlns:a16="http://schemas.microsoft.com/office/drawing/2014/main" id="{C2D12B61-5947-42E3-AF6D-7EFBF69618CD}"/>
              </a:ext>
            </a:extLst>
          </p:cNvPr>
          <p:cNvSpPr txBox="1">
            <a:spLocks/>
          </p:cNvSpPr>
          <p:nvPr/>
        </p:nvSpPr>
        <p:spPr>
          <a:xfrm>
            <a:off x="249960" y="332644"/>
            <a:ext cx="11233560" cy="4320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Second </a:t>
            </a:r>
            <a:r>
              <a:rPr lang="en-GB" sz="2800" b="1" dirty="0"/>
              <a:t>Method using </a:t>
            </a:r>
            <a:r>
              <a:rPr lang="en-GB" sz="2800" b="1" dirty="0" err="1"/>
              <a:t>textract</a:t>
            </a:r>
            <a:r>
              <a:rPr lang="en-GB" sz="2800" b="1" dirty="0"/>
              <a:t> python library</a:t>
            </a:r>
          </a:p>
          <a:p>
            <a:endParaRPr lang="en-GB" sz="2800" b="1" dirty="0"/>
          </a:p>
          <a:p>
            <a:endParaRPr lang="en-GB" b="1" dirty="0"/>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473" y="2948412"/>
            <a:ext cx="5661511" cy="3418440"/>
          </a:xfrm>
          <a:prstGeom prst="rect">
            <a:avLst/>
          </a:prstGeom>
        </p:spPr>
      </p:pic>
      <p:sp>
        <p:nvSpPr>
          <p:cNvPr id="8" name="Rectangle 7"/>
          <p:cNvSpPr/>
          <p:nvPr/>
        </p:nvSpPr>
        <p:spPr>
          <a:xfrm>
            <a:off x="911424" y="5229200"/>
            <a:ext cx="57606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11424" y="5373215"/>
            <a:ext cx="775974" cy="1853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flipV="1">
            <a:off x="911424" y="5558584"/>
            <a:ext cx="775974" cy="163974"/>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911424" y="5722558"/>
            <a:ext cx="1152128" cy="154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11424" y="4221088"/>
            <a:ext cx="504056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85190" y="2973606"/>
            <a:ext cx="1402208" cy="155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960096" y="5013176"/>
            <a:ext cx="36004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Oval 20">
            <a:extLst>
              <a:ext uri="{FF2B5EF4-FFF2-40B4-BE49-F238E27FC236}">
                <a16:creationId xmlns="" xmlns:a16="http://schemas.microsoft.com/office/drawing/2014/main" id="{4F0142AD-298C-4A60-9F24-035D4F3F07D0}"/>
              </a:ext>
            </a:extLst>
          </p:cNvPr>
          <p:cNvSpPr/>
          <p:nvPr/>
        </p:nvSpPr>
        <p:spPr>
          <a:xfrm>
            <a:off x="10748566" y="152716"/>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graphicFrame>
        <p:nvGraphicFramePr>
          <p:cNvPr id="17" name="Objet 16"/>
          <p:cNvGraphicFramePr>
            <a:graphicFrameLocks noChangeAspect="1"/>
          </p:cNvGraphicFramePr>
          <p:nvPr>
            <p:extLst>
              <p:ext uri="{D42A27DB-BD31-4B8C-83A1-F6EECF244321}">
                <p14:modId xmlns:p14="http://schemas.microsoft.com/office/powerpoint/2010/main" val="3761408294"/>
              </p:ext>
            </p:extLst>
          </p:nvPr>
        </p:nvGraphicFramePr>
        <p:xfrm>
          <a:off x="9192344" y="5908061"/>
          <a:ext cx="914400" cy="771525"/>
        </p:xfrm>
        <a:graphic>
          <a:graphicData uri="http://schemas.openxmlformats.org/presentationml/2006/ole">
            <mc:AlternateContent xmlns:mc="http://schemas.openxmlformats.org/markup-compatibility/2006">
              <mc:Choice xmlns:v="urn:schemas-microsoft-com:vml" Requires="v">
                <p:oleObj spid="_x0000_s3075" name="Feuille de calcul" showAsIcon="1" r:id="rId6" imgW="914400" imgH="771480" progId="Excel.Sheet.12">
                  <p:embed/>
                </p:oleObj>
              </mc:Choice>
              <mc:Fallback>
                <p:oleObj name="Feuille de calcul" showAsIcon="1" r:id="rId6" imgW="914400" imgH="771480" progId="Excel.Sheet.12">
                  <p:embed/>
                  <p:pic>
                    <p:nvPicPr>
                      <p:cNvPr id="0" name=""/>
                      <p:cNvPicPr/>
                      <p:nvPr/>
                    </p:nvPicPr>
                    <p:blipFill>
                      <a:blip r:embed="rId7"/>
                      <a:stretch>
                        <a:fillRect/>
                      </a:stretch>
                    </p:blipFill>
                    <p:spPr>
                      <a:xfrm>
                        <a:off x="9192344" y="590806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40213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 47"/>
          <p:cNvPicPr>
            <a:picLocks noChangeAspect="1"/>
          </p:cNvPicPr>
          <p:nvPr/>
        </p:nvPicPr>
        <p:blipFill>
          <a:blip r:embed="rId2"/>
          <a:stretch>
            <a:fillRect/>
          </a:stretch>
        </p:blipFill>
        <p:spPr>
          <a:xfrm>
            <a:off x="1463842" y="0"/>
            <a:ext cx="9264316" cy="6858000"/>
          </a:xfrm>
          <a:prstGeom prst="rect">
            <a:avLst/>
          </a:prstGeom>
        </p:spPr>
      </p:pic>
      <p:sp>
        <p:nvSpPr>
          <p:cNvPr id="4" name="Rectangle 3"/>
          <p:cNvSpPr/>
          <p:nvPr/>
        </p:nvSpPr>
        <p:spPr>
          <a:xfrm>
            <a:off x="4439816" y="116632"/>
            <a:ext cx="3168352" cy="432048"/>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itle 3">
            <a:extLst>
              <a:ext uri="{FF2B5EF4-FFF2-40B4-BE49-F238E27FC236}">
                <a16:creationId xmlns="" xmlns:a16="http://schemas.microsoft.com/office/drawing/2014/main" id="{C2D12B61-5947-42E3-AF6D-7EFBF69618CD}"/>
              </a:ext>
            </a:extLst>
          </p:cNvPr>
          <p:cNvSpPr txBox="1">
            <a:spLocks/>
          </p:cNvSpPr>
          <p:nvPr/>
        </p:nvSpPr>
        <p:spPr>
          <a:xfrm>
            <a:off x="119336" y="152593"/>
            <a:ext cx="11233560" cy="512719"/>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Text Pre-Processing</a:t>
            </a:r>
            <a:endParaRPr lang="en-GB" b="1" dirty="0"/>
          </a:p>
        </p:txBody>
      </p:sp>
      <p:sp>
        <p:nvSpPr>
          <p:cNvPr id="7" name="Oval 20">
            <a:extLst>
              <a:ext uri="{FF2B5EF4-FFF2-40B4-BE49-F238E27FC236}">
                <a16:creationId xmlns="" xmlns:a16="http://schemas.microsoft.com/office/drawing/2014/main" id="{4F0142AD-298C-4A60-9F24-035D4F3F07D0}"/>
              </a:ext>
            </a:extLst>
          </p:cNvPr>
          <p:cNvSpPr/>
          <p:nvPr/>
        </p:nvSpPr>
        <p:spPr>
          <a:xfrm>
            <a:off x="10776520" y="102952"/>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6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03</a:t>
            </a:r>
            <a:endParaRPr lang="en-GB" sz="1200" b="1" dirty="0">
              <a:solidFill>
                <a:schemeClr val="bg1"/>
              </a:solidFill>
            </a:endParaRPr>
          </a:p>
        </p:txBody>
      </p:sp>
    </p:spTree>
    <p:extLst>
      <p:ext uri="{BB962C8B-B14F-4D97-AF65-F5344CB8AC3E}">
        <p14:creationId xmlns:p14="http://schemas.microsoft.com/office/powerpoint/2010/main" val="405556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2D12B61-5947-42E3-AF6D-7EFBF69618CD}"/>
              </a:ext>
            </a:extLst>
          </p:cNvPr>
          <p:cNvSpPr>
            <a:spLocks noGrp="1"/>
          </p:cNvSpPr>
          <p:nvPr>
            <p:ph type="title" idx="4294967295"/>
          </p:nvPr>
        </p:nvSpPr>
        <p:spPr>
          <a:xfrm>
            <a:off x="263352" y="259309"/>
            <a:ext cx="7896200" cy="433387"/>
          </a:xfrm>
        </p:spPr>
        <p:txBody>
          <a:bodyPr/>
          <a:lstStyle/>
          <a:p>
            <a:r>
              <a:rPr lang="en-GB" sz="2800" b="1" dirty="0" smtClean="0"/>
              <a:t>Web Scrapping </a:t>
            </a:r>
            <a:r>
              <a:rPr lang="en-GB" sz="2800" b="1" dirty="0"/>
              <a:t>:</a:t>
            </a:r>
            <a:r>
              <a:rPr lang="en-GB" sz="2800" b="1" dirty="0" smtClean="0"/>
              <a:t> </a:t>
            </a:r>
            <a:r>
              <a:rPr lang="en-GB" sz="2800" b="1" dirty="0"/>
              <a:t>C</a:t>
            </a:r>
            <a:r>
              <a:rPr lang="en-GB" sz="2800" b="1" dirty="0" smtClean="0"/>
              <a:t>onstruct a database</a:t>
            </a:r>
            <a:endParaRPr lang="en-GB" b="1" dirty="0"/>
          </a:p>
        </p:txBody>
      </p:sp>
      <p:grpSp>
        <p:nvGrpSpPr>
          <p:cNvPr id="8" name="Group 71"/>
          <p:cNvGrpSpPr/>
          <p:nvPr/>
        </p:nvGrpSpPr>
        <p:grpSpPr>
          <a:xfrm>
            <a:off x="411017" y="924459"/>
            <a:ext cx="2588639" cy="5375136"/>
            <a:chOff x="287657" y="2102398"/>
            <a:chExt cx="5200195" cy="4176871"/>
          </a:xfrm>
        </p:grpSpPr>
        <p:sp useBgFill="1">
          <p:nvSpPr>
            <p:cNvPr id="73" name="TextBox 72"/>
            <p:cNvSpPr txBox="1"/>
            <p:nvPr/>
          </p:nvSpPr>
          <p:spPr>
            <a:xfrm>
              <a:off x="989373" y="2105389"/>
              <a:ext cx="4498479" cy="4173880"/>
            </a:xfrm>
            <a:prstGeom prst="rect">
              <a:avLst/>
            </a:prstGeom>
            <a:ln w="3175">
              <a:solidFill>
                <a:schemeClr val="accent1"/>
              </a:solidFill>
            </a:ln>
          </p:spPr>
          <p:txBody>
            <a:bodyPr wrap="square" lIns="182880" tIns="121920" rIns="182880" bIns="121920" rtlCol="0" anchor="ctr">
              <a:noAutofit/>
            </a:bodyPr>
            <a:lstStyle/>
            <a:p>
              <a:pPr>
                <a:lnSpc>
                  <a:spcPct val="150000"/>
                </a:lnSpc>
                <a:buClr>
                  <a:schemeClr val="tx2">
                    <a:lumMod val="75000"/>
                  </a:schemeClr>
                </a:buClr>
                <a:buSzPct val="80000"/>
              </a:pPr>
              <a:r>
                <a:rPr lang="en-GB" sz="1100" dirty="0" smtClean="0"/>
                <a:t>While visiting </a:t>
              </a:r>
              <a:r>
                <a:rPr lang="en-GB" sz="1100" dirty="0" err="1" smtClean="0"/>
                <a:t>Capgemini</a:t>
              </a:r>
              <a:r>
                <a:rPr lang="en-GB" sz="1100" dirty="0" smtClean="0"/>
                <a:t> website, we found some references of the group around the world. We’ve decided to scrap all of theses references into a database containing title, date, abstract, tags</a:t>
              </a:r>
              <a:r>
                <a:rPr lang="en-GB" sz="1100" dirty="0"/>
                <a:t>,</a:t>
              </a:r>
              <a:r>
                <a:rPr lang="en-GB" sz="1100" dirty="0" smtClean="0"/>
                <a:t> text content/description and external content (PDF).</a:t>
              </a:r>
              <a:endParaRPr lang="en-GB" sz="1100" dirty="0"/>
            </a:p>
          </p:txBody>
        </p:sp>
        <p:sp>
          <p:nvSpPr>
            <p:cNvPr id="74" name="TextBox 73"/>
            <p:cNvSpPr txBox="1"/>
            <p:nvPr/>
          </p:nvSpPr>
          <p:spPr>
            <a:xfrm rot="16200000">
              <a:off x="-1521056" y="3911111"/>
              <a:ext cx="4173876" cy="556450"/>
            </a:xfrm>
            <a:prstGeom prst="rect">
              <a:avLst/>
            </a:prstGeom>
            <a:solidFill>
              <a:srgbClr val="12ABDB"/>
            </a:solidFill>
            <a:ln w="3175">
              <a:solidFill>
                <a:srgbClr val="12ABDB"/>
              </a:solidFill>
            </a:ln>
          </p:spPr>
          <p:txBody>
            <a:bodyPr wrap="square" rtlCol="0">
              <a:spAutoFit/>
            </a:bodyPr>
            <a:lstStyle/>
            <a:p>
              <a:r>
                <a:rPr lang="en-GB" sz="1200" dirty="0" smtClean="0">
                  <a:solidFill>
                    <a:srgbClr val="FFFFFF"/>
                  </a:solidFill>
                </a:rPr>
                <a:t>Story</a:t>
              </a:r>
              <a:endParaRPr lang="en-GB" sz="1200" dirty="0">
                <a:solidFill>
                  <a:srgbClr val="FFFFFF"/>
                </a:solidFill>
              </a:endParaRPr>
            </a:p>
          </p:txBody>
        </p:sp>
        <p:sp>
          <p:nvSpPr>
            <p:cNvPr id="75" name="TextBox 74"/>
            <p:cNvSpPr txBox="1"/>
            <p:nvPr/>
          </p:nvSpPr>
          <p:spPr>
            <a:xfrm rot="16200000">
              <a:off x="-1193872" y="4098018"/>
              <a:ext cx="4173878" cy="182637"/>
            </a:xfrm>
            <a:prstGeom prst="rect">
              <a:avLst/>
            </a:prstGeom>
            <a:solidFill>
              <a:schemeClr val="bg1">
                <a:lumMod val="50000"/>
              </a:schemeClr>
            </a:solidFill>
            <a:ln w="3175">
              <a:solidFill>
                <a:schemeClr val="accent1"/>
              </a:solidFill>
            </a:ln>
          </p:spPr>
          <p:txBody>
            <a:bodyPr wrap="square" rtlCol="0">
              <a:noAutofit/>
            </a:bodyPr>
            <a:lstStyle/>
            <a:p>
              <a:endParaRPr lang="en-GB" sz="3200" dirty="0">
                <a:solidFill>
                  <a:schemeClr val="bg1"/>
                </a:solidFill>
              </a:endParaRPr>
            </a:p>
          </p:txBody>
        </p:sp>
        <p:sp>
          <p:nvSpPr>
            <p:cNvPr id="76" name="Isosceles Triangle 75"/>
            <p:cNvSpPr/>
            <p:nvPr/>
          </p:nvSpPr>
          <p:spPr>
            <a:xfrm rot="5400000">
              <a:off x="654824" y="2503797"/>
              <a:ext cx="455332" cy="187627"/>
            </a:xfrm>
            <a:prstGeom prst="triangle">
              <a:avLst/>
            </a:prstGeom>
            <a:solidFill>
              <a:srgbClr val="12ABDB"/>
            </a:solidFill>
            <a:ln>
              <a:solidFill>
                <a:srgbClr val="12A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200" dirty="0"/>
            </a:p>
          </p:txBody>
        </p:sp>
      </p:gr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4027" y="924459"/>
            <a:ext cx="4468011" cy="2308627"/>
          </a:xfrm>
          <a:prstGeom prst="rect">
            <a:avLst/>
          </a:prstGeom>
        </p:spPr>
      </p:pic>
      <p:grpSp>
        <p:nvGrpSpPr>
          <p:cNvPr id="21" name="Groupe 20"/>
          <p:cNvGrpSpPr/>
          <p:nvPr/>
        </p:nvGrpSpPr>
        <p:grpSpPr>
          <a:xfrm>
            <a:off x="3424101" y="3392915"/>
            <a:ext cx="4559883" cy="3063072"/>
            <a:chOff x="3575720" y="3515932"/>
            <a:chExt cx="4559883" cy="3063072"/>
          </a:xfrm>
        </p:grpSpPr>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720" y="3515932"/>
              <a:ext cx="3799519" cy="1787053"/>
            </a:xfrm>
            <a:prstGeom prst="rect">
              <a:avLst/>
            </a:prstGeom>
          </p:spPr>
        </p:pic>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9567" y="4114949"/>
              <a:ext cx="3799519" cy="1865038"/>
            </a:xfrm>
            <a:prstGeom prst="rect">
              <a:avLst/>
            </a:prstGeom>
          </p:spPr>
        </p:pic>
        <p:pic>
          <p:nvPicPr>
            <p:cNvPr id="16" name="Imag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095" y="4713966"/>
              <a:ext cx="3790508" cy="1865038"/>
            </a:xfrm>
            <a:prstGeom prst="rect">
              <a:avLst/>
            </a:prstGeom>
          </p:spPr>
        </p:pic>
      </p:grpSp>
      <p:graphicFrame>
        <p:nvGraphicFramePr>
          <p:cNvPr id="27" name="Tableau 26"/>
          <p:cNvGraphicFramePr>
            <a:graphicFrameLocks noGrp="1"/>
          </p:cNvGraphicFramePr>
          <p:nvPr>
            <p:extLst>
              <p:ext uri="{D42A27DB-BD31-4B8C-83A1-F6EECF244321}">
                <p14:modId xmlns:p14="http://schemas.microsoft.com/office/powerpoint/2010/main" val="1852030606"/>
              </p:ext>
            </p:extLst>
          </p:nvPr>
        </p:nvGraphicFramePr>
        <p:xfrm>
          <a:off x="7983984" y="2996952"/>
          <a:ext cx="4208016" cy="1493520"/>
        </p:xfrm>
        <a:graphic>
          <a:graphicData uri="http://schemas.openxmlformats.org/drawingml/2006/table">
            <a:tbl>
              <a:tblPr firstRow="1" bandRow="1">
                <a:tableStyleId>{5C22544A-7EE6-4342-B048-85BDC9FD1C3A}</a:tableStyleId>
              </a:tblPr>
              <a:tblGrid>
                <a:gridCol w="560288"/>
                <a:gridCol w="792088"/>
                <a:gridCol w="576064"/>
                <a:gridCol w="576064"/>
                <a:gridCol w="576064"/>
                <a:gridCol w="1127448"/>
              </a:tblGrid>
              <a:tr h="200952">
                <a:tc>
                  <a:txBody>
                    <a:bodyPr/>
                    <a:lstStyle/>
                    <a:p>
                      <a:r>
                        <a:rPr lang="fr-FR" sz="1000" dirty="0" err="1" smtClean="0"/>
                        <a:t>Title</a:t>
                      </a:r>
                      <a:endParaRPr lang="fr-FR" sz="1000" dirty="0"/>
                    </a:p>
                  </a:txBody>
                  <a:tcPr/>
                </a:tc>
                <a:tc>
                  <a:txBody>
                    <a:bodyPr/>
                    <a:lstStyle/>
                    <a:p>
                      <a:r>
                        <a:rPr lang="fr-FR" sz="1000" dirty="0" smtClean="0"/>
                        <a:t>Abstract</a:t>
                      </a:r>
                      <a:endParaRPr lang="fr-FR" sz="1000" dirty="0"/>
                    </a:p>
                  </a:txBody>
                  <a:tcPr/>
                </a:tc>
                <a:tc>
                  <a:txBody>
                    <a:bodyPr/>
                    <a:lstStyle/>
                    <a:p>
                      <a:r>
                        <a:rPr lang="fr-FR" sz="1000" dirty="0" smtClean="0"/>
                        <a:t>Date</a:t>
                      </a:r>
                      <a:endParaRPr lang="fr-FR" sz="1000" dirty="0"/>
                    </a:p>
                  </a:txBody>
                  <a:tcPr/>
                </a:tc>
                <a:tc>
                  <a:txBody>
                    <a:bodyPr/>
                    <a:lstStyle/>
                    <a:p>
                      <a:r>
                        <a:rPr lang="fr-FR" sz="1000" dirty="0" err="1" smtClean="0"/>
                        <a:t>Text</a:t>
                      </a:r>
                      <a:endParaRPr lang="fr-FR" sz="1000" dirty="0"/>
                    </a:p>
                  </a:txBody>
                  <a:tcPr/>
                </a:tc>
                <a:tc>
                  <a:txBody>
                    <a:bodyPr/>
                    <a:lstStyle/>
                    <a:p>
                      <a:r>
                        <a:rPr lang="fr-FR" sz="1000" dirty="0" smtClean="0"/>
                        <a:t>Tags</a:t>
                      </a:r>
                      <a:endParaRPr lang="fr-FR" sz="1000" dirty="0"/>
                    </a:p>
                  </a:txBody>
                  <a:tcPr/>
                </a:tc>
                <a:tc>
                  <a:txBody>
                    <a:bodyPr/>
                    <a:lstStyle/>
                    <a:p>
                      <a:r>
                        <a:rPr lang="fr-FR" sz="1000" dirty="0" err="1" smtClean="0"/>
                        <a:t>External</a:t>
                      </a:r>
                      <a:r>
                        <a:rPr lang="fr-FR" sz="1000" dirty="0" smtClean="0"/>
                        <a:t> content</a:t>
                      </a:r>
                      <a:endParaRPr lang="fr-FR" sz="1000" dirty="0"/>
                    </a:p>
                  </a:txBody>
                  <a:tcPr/>
                </a:tc>
              </a:tr>
              <a:tr h="200952">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200952">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200952">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30" name="Flèche courbée vers la droite 29"/>
          <p:cNvSpPr/>
          <p:nvPr/>
        </p:nvSpPr>
        <p:spPr>
          <a:xfrm>
            <a:off x="3193286" y="3253073"/>
            <a:ext cx="143661" cy="3961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Flèche à angle droit 30"/>
          <p:cNvSpPr/>
          <p:nvPr/>
        </p:nvSpPr>
        <p:spPr>
          <a:xfrm>
            <a:off x="8184232" y="4797152"/>
            <a:ext cx="2376264" cy="50405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ZoneTexte 63"/>
          <p:cNvSpPr txBox="1"/>
          <p:nvPr/>
        </p:nvSpPr>
        <p:spPr>
          <a:xfrm>
            <a:off x="8184232" y="5426083"/>
            <a:ext cx="2376264" cy="261610"/>
          </a:xfrm>
          <a:prstGeom prst="rect">
            <a:avLst/>
          </a:prstGeom>
          <a:solidFill>
            <a:schemeClr val="bg1"/>
          </a:solidFill>
        </p:spPr>
        <p:txBody>
          <a:bodyPr wrap="square" rtlCol="0">
            <a:spAutoFit/>
          </a:bodyPr>
          <a:lstStyle/>
          <a:p>
            <a:r>
              <a:rPr lang="fr-FR" sz="1100" dirty="0" err="1"/>
              <a:t>Scrap</a:t>
            </a:r>
            <a:r>
              <a:rPr lang="fr-FR" sz="1100" dirty="0"/>
              <a:t> and insert </a:t>
            </a:r>
            <a:r>
              <a:rPr lang="fr-FR" sz="1100" dirty="0" err="1"/>
              <a:t>into</a:t>
            </a:r>
            <a:r>
              <a:rPr lang="fr-FR" sz="1100" dirty="0"/>
              <a:t> </a:t>
            </a:r>
            <a:r>
              <a:rPr lang="fr-FR" sz="1100" dirty="0" err="1"/>
              <a:t>database</a:t>
            </a:r>
            <a:endParaRPr lang="fr-FR" sz="1100" dirty="0"/>
          </a:p>
        </p:txBody>
      </p:sp>
      <p:sp>
        <p:nvSpPr>
          <p:cNvPr id="17" name="Oval 20">
            <a:extLst>
              <a:ext uri="{FF2B5EF4-FFF2-40B4-BE49-F238E27FC236}">
                <a16:creationId xmlns="" xmlns:a16="http://schemas.microsoft.com/office/drawing/2014/main" id="{4F0142AD-298C-4A60-9F24-035D4F3F07D0}"/>
              </a:ext>
            </a:extLst>
          </p:cNvPr>
          <p:cNvSpPr/>
          <p:nvPr/>
        </p:nvSpPr>
        <p:spPr>
          <a:xfrm>
            <a:off x="10776520" y="1037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52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04</a:t>
            </a:r>
            <a:endParaRPr lang="en-GB" sz="1200" b="1" dirty="0">
              <a:solidFill>
                <a:schemeClr val="bg1"/>
              </a:solidFill>
            </a:endParaRPr>
          </a:p>
        </p:txBody>
      </p:sp>
    </p:spTree>
    <p:extLst>
      <p:ext uri="{BB962C8B-B14F-4D97-AF65-F5344CB8AC3E}">
        <p14:creationId xmlns:p14="http://schemas.microsoft.com/office/powerpoint/2010/main" val="3400620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352" y="260636"/>
            <a:ext cx="11233560" cy="4320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Web Scrapping : Identify tags on the source code</a:t>
            </a:r>
            <a:endParaRPr lang="en-GB" b="1" dirty="0"/>
          </a:p>
        </p:txBody>
      </p:sp>
      <p:grpSp>
        <p:nvGrpSpPr>
          <p:cNvPr id="3" name="Groupe 2"/>
          <p:cNvGrpSpPr/>
          <p:nvPr/>
        </p:nvGrpSpPr>
        <p:grpSpPr>
          <a:xfrm>
            <a:off x="263352" y="980728"/>
            <a:ext cx="5904656" cy="4936613"/>
            <a:chOff x="1343472" y="980728"/>
            <a:chExt cx="5904656" cy="4936613"/>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1477" r="24114"/>
            <a:stretch/>
          </p:blipFill>
          <p:spPr>
            <a:xfrm>
              <a:off x="1343472" y="980728"/>
              <a:ext cx="5904656" cy="4936613"/>
            </a:xfrm>
            <a:prstGeom prst="rect">
              <a:avLst/>
            </a:prstGeom>
          </p:spPr>
        </p:pic>
        <p:sp>
          <p:nvSpPr>
            <p:cNvPr id="5" name="Rectangle 4"/>
            <p:cNvSpPr/>
            <p:nvPr/>
          </p:nvSpPr>
          <p:spPr>
            <a:xfrm>
              <a:off x="1991544" y="2132856"/>
              <a:ext cx="1944216" cy="144016"/>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847528" y="2312876"/>
              <a:ext cx="4680520" cy="9361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991544" y="3429000"/>
              <a:ext cx="792088" cy="216024"/>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919536" y="4149080"/>
              <a:ext cx="3240360" cy="165618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5231904" y="4221088"/>
              <a:ext cx="1800200" cy="936104"/>
            </a:xfrm>
            <a:prstGeom prst="rect">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Rectangle 9"/>
          <p:cNvSpPr/>
          <p:nvPr/>
        </p:nvSpPr>
        <p:spPr>
          <a:xfrm>
            <a:off x="6275987" y="980728"/>
            <a:ext cx="5760640" cy="4936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456040" y="3097700"/>
            <a:ext cx="5472608" cy="369332"/>
          </a:xfrm>
          <a:prstGeom prst="rect">
            <a:avLst/>
          </a:prstGeom>
          <a:noFill/>
          <a:ln w="38100">
            <a:solidFill>
              <a:schemeClr val="accent4"/>
            </a:solidFill>
          </a:ln>
        </p:spPr>
        <p:txBody>
          <a:bodyPr wrap="square" rtlCol="0">
            <a:spAutoFit/>
          </a:bodyPr>
          <a:lstStyle/>
          <a:p>
            <a:r>
              <a:rPr lang="en-US" sz="900" dirty="0"/>
              <a:t>&lt;h1 class="</a:t>
            </a:r>
            <a:r>
              <a:rPr lang="en-US" sz="900" dirty="0" err="1"/>
              <a:t>component__hero-subpage__title</a:t>
            </a:r>
            <a:r>
              <a:rPr lang="en-US" sz="900" dirty="0"/>
              <a:t>"&gt;BPCL embarks on digital transformation through vendor invoice management automation&lt;/h1&gt;</a:t>
            </a:r>
            <a:endParaRPr lang="fr-FR" sz="900" dirty="0"/>
          </a:p>
        </p:txBody>
      </p:sp>
      <p:sp>
        <p:nvSpPr>
          <p:cNvPr id="12" name="ZoneTexte 11"/>
          <p:cNvSpPr txBox="1"/>
          <p:nvPr/>
        </p:nvSpPr>
        <p:spPr>
          <a:xfrm>
            <a:off x="6456040" y="2132856"/>
            <a:ext cx="5472608" cy="784830"/>
          </a:xfrm>
          <a:prstGeom prst="rect">
            <a:avLst/>
          </a:prstGeom>
          <a:noFill/>
          <a:ln w="28575">
            <a:solidFill>
              <a:schemeClr val="accent5"/>
            </a:solidFill>
          </a:ln>
        </p:spPr>
        <p:txBody>
          <a:bodyPr wrap="square" rtlCol="0">
            <a:spAutoFit/>
          </a:bodyPr>
          <a:lstStyle/>
          <a:p>
            <a:r>
              <a:rPr lang="fr-FR" sz="900" dirty="0"/>
              <a:t>&lt;div class="component__</a:t>
            </a:r>
            <a:r>
              <a:rPr lang="fr-FR" sz="900" dirty="0" err="1"/>
              <a:t>hero-subpage</a:t>
            </a:r>
            <a:r>
              <a:rPr lang="fr-FR" sz="900" dirty="0"/>
              <a:t>__tags"&gt;</a:t>
            </a:r>
          </a:p>
          <a:p>
            <a:r>
              <a:rPr lang="fr-FR" sz="900" dirty="0"/>
              <a:t>&lt;</a:t>
            </a:r>
            <a:r>
              <a:rPr lang="fr-FR" sz="900" dirty="0" err="1"/>
              <a:t>span</a:t>
            </a:r>
            <a:r>
              <a:rPr lang="fr-FR" sz="900" dirty="0"/>
              <a:t>&gt;automation&lt;/</a:t>
            </a:r>
            <a:r>
              <a:rPr lang="fr-FR" sz="900" dirty="0" err="1"/>
              <a:t>span</a:t>
            </a:r>
            <a:r>
              <a:rPr lang="fr-FR" sz="900" dirty="0"/>
              <a:t>&gt;</a:t>
            </a:r>
          </a:p>
          <a:p>
            <a:r>
              <a:rPr lang="fr-FR" sz="900" dirty="0"/>
              <a:t>&lt;</a:t>
            </a:r>
            <a:r>
              <a:rPr lang="fr-FR" sz="900" dirty="0" err="1"/>
              <a:t>span</a:t>
            </a:r>
            <a:r>
              <a:rPr lang="fr-FR" sz="900" dirty="0"/>
              <a:t>&gt;Digital Transformation&lt;/</a:t>
            </a:r>
            <a:r>
              <a:rPr lang="fr-FR" sz="900" dirty="0" err="1"/>
              <a:t>span</a:t>
            </a:r>
            <a:r>
              <a:rPr lang="fr-FR" sz="900" dirty="0"/>
              <a:t>&gt;</a:t>
            </a:r>
          </a:p>
          <a:p>
            <a:r>
              <a:rPr lang="fr-FR" sz="900" dirty="0"/>
              <a:t>&lt;</a:t>
            </a:r>
            <a:r>
              <a:rPr lang="fr-FR" sz="900" dirty="0" err="1"/>
              <a:t>span</a:t>
            </a:r>
            <a:r>
              <a:rPr lang="fr-FR" sz="900" dirty="0"/>
              <a:t>&gt;</a:t>
            </a:r>
            <a:r>
              <a:rPr lang="fr-FR" sz="900" dirty="0" err="1"/>
              <a:t>Oil</a:t>
            </a:r>
            <a:r>
              <a:rPr lang="fr-FR" sz="900" dirty="0"/>
              <a:t> &amp;</a:t>
            </a:r>
            <a:r>
              <a:rPr lang="fr-FR" sz="900" dirty="0" err="1"/>
              <a:t>amp</a:t>
            </a:r>
            <a:r>
              <a:rPr lang="fr-FR" sz="900" dirty="0"/>
              <a:t>; </a:t>
            </a:r>
            <a:r>
              <a:rPr lang="fr-FR" sz="900" dirty="0" err="1"/>
              <a:t>Gas</a:t>
            </a:r>
            <a:r>
              <a:rPr lang="fr-FR" sz="900" dirty="0"/>
              <a:t>&lt;/</a:t>
            </a:r>
            <a:r>
              <a:rPr lang="fr-FR" sz="900" dirty="0" err="1"/>
              <a:t>span</a:t>
            </a:r>
            <a:r>
              <a:rPr lang="fr-FR" sz="900" dirty="0"/>
              <a:t>&gt;</a:t>
            </a:r>
          </a:p>
          <a:p>
            <a:r>
              <a:rPr lang="fr-FR" sz="900" dirty="0"/>
              <a:t>&lt;/div&gt;</a:t>
            </a:r>
          </a:p>
        </p:txBody>
      </p:sp>
      <p:sp>
        <p:nvSpPr>
          <p:cNvPr id="13" name="ZoneTexte 12"/>
          <p:cNvSpPr txBox="1"/>
          <p:nvPr/>
        </p:nvSpPr>
        <p:spPr>
          <a:xfrm>
            <a:off x="6456040" y="3647046"/>
            <a:ext cx="5472608" cy="230832"/>
          </a:xfrm>
          <a:prstGeom prst="rect">
            <a:avLst/>
          </a:prstGeom>
          <a:noFill/>
          <a:ln w="28575">
            <a:solidFill>
              <a:srgbClr val="FFFF00"/>
            </a:solidFill>
          </a:ln>
        </p:spPr>
        <p:txBody>
          <a:bodyPr wrap="square" rtlCol="0">
            <a:spAutoFit/>
          </a:bodyPr>
          <a:lstStyle/>
          <a:p>
            <a:r>
              <a:rPr lang="fr-FR" sz="900" dirty="0"/>
              <a:t>&lt;</a:t>
            </a:r>
            <a:r>
              <a:rPr lang="fr-FR" sz="900" dirty="0" err="1"/>
              <a:t>span</a:t>
            </a:r>
            <a:r>
              <a:rPr lang="fr-FR" sz="900" dirty="0"/>
              <a:t>&gt;</a:t>
            </a:r>
            <a:r>
              <a:rPr lang="fr-FR" sz="900" dirty="0" err="1"/>
              <a:t>September</a:t>
            </a:r>
            <a:r>
              <a:rPr lang="fr-FR" sz="900" dirty="0"/>
              <a:t> 27, 2017&lt;/</a:t>
            </a:r>
            <a:r>
              <a:rPr lang="fr-FR" sz="900" dirty="0" err="1"/>
              <a:t>span</a:t>
            </a:r>
            <a:r>
              <a:rPr lang="fr-FR" sz="900" dirty="0"/>
              <a:t>&gt;</a:t>
            </a:r>
          </a:p>
        </p:txBody>
      </p:sp>
      <p:sp>
        <p:nvSpPr>
          <p:cNvPr id="14" name="ZoneTexte 13"/>
          <p:cNvSpPr txBox="1"/>
          <p:nvPr/>
        </p:nvSpPr>
        <p:spPr>
          <a:xfrm>
            <a:off x="6456040" y="4054647"/>
            <a:ext cx="5472608" cy="507831"/>
          </a:xfrm>
          <a:prstGeom prst="rect">
            <a:avLst/>
          </a:prstGeom>
          <a:noFill/>
          <a:ln w="38100">
            <a:solidFill>
              <a:schemeClr val="accent2"/>
            </a:solidFill>
          </a:ln>
        </p:spPr>
        <p:txBody>
          <a:bodyPr wrap="square" rtlCol="0">
            <a:spAutoFit/>
          </a:bodyPr>
          <a:lstStyle/>
          <a:p>
            <a:r>
              <a:rPr lang="en-US" sz="900" dirty="0"/>
              <a:t>&lt;div class="article-text"&gt;</a:t>
            </a:r>
          </a:p>
          <a:p>
            <a:r>
              <a:rPr lang="en-US" sz="900" dirty="0"/>
              <a:t>&lt;p&gt;</a:t>
            </a:r>
            <a:r>
              <a:rPr lang="en-US" sz="900" dirty="0" err="1"/>
              <a:t>Capgemini</a:t>
            </a:r>
            <a:r>
              <a:rPr lang="en-US" sz="900" dirty="0"/>
              <a:t> </a:t>
            </a:r>
            <a:r>
              <a:rPr lang="en-US" sz="900" dirty="0" smtClean="0"/>
              <a:t>collaborates (…) &lt;/p&gt;</a:t>
            </a:r>
          </a:p>
          <a:p>
            <a:r>
              <a:rPr lang="en-US" sz="900" dirty="0" smtClean="0"/>
              <a:t>&lt;/div&gt;</a:t>
            </a:r>
            <a:endParaRPr lang="fr-FR" sz="900" dirty="0"/>
          </a:p>
        </p:txBody>
      </p:sp>
      <p:sp>
        <p:nvSpPr>
          <p:cNvPr id="15" name="ZoneTexte 14"/>
          <p:cNvSpPr txBox="1"/>
          <p:nvPr/>
        </p:nvSpPr>
        <p:spPr>
          <a:xfrm>
            <a:off x="6456040" y="4739247"/>
            <a:ext cx="5472608" cy="784830"/>
          </a:xfrm>
          <a:prstGeom prst="rect">
            <a:avLst/>
          </a:prstGeom>
          <a:noFill/>
          <a:ln w="28575">
            <a:solidFill>
              <a:schemeClr val="accent3">
                <a:lumMod val="50000"/>
                <a:lumOff val="50000"/>
              </a:schemeClr>
            </a:solidFill>
          </a:ln>
        </p:spPr>
        <p:txBody>
          <a:bodyPr wrap="square" rtlCol="0">
            <a:spAutoFit/>
          </a:bodyPr>
          <a:lstStyle/>
          <a:p>
            <a:r>
              <a:rPr lang="en-US" sz="900" dirty="0"/>
              <a:t>&lt;div class="</a:t>
            </a:r>
            <a:r>
              <a:rPr lang="en-US" sz="900" dirty="0" err="1"/>
              <a:t>card__newsroom__download</a:t>
            </a:r>
            <a:r>
              <a:rPr lang="en-US" sz="900" dirty="0"/>
              <a:t>"&gt;</a:t>
            </a:r>
          </a:p>
          <a:p>
            <a:r>
              <a:rPr lang="en-US" sz="900" dirty="0"/>
              <a:t>&lt;a </a:t>
            </a:r>
            <a:r>
              <a:rPr lang="en-US" sz="900" dirty="0" err="1"/>
              <a:t>href</a:t>
            </a:r>
            <a:r>
              <a:rPr lang="en-US" sz="900" dirty="0"/>
              <a:t>="https://www.capgemini.com/wp-content/uploads/2017/09/bpcl-embarks-on-digital-transformation-through-vendor-invoice-management-automation.pdf" aria-label="Download"&gt;Download&lt;/a&gt;</a:t>
            </a:r>
          </a:p>
          <a:p>
            <a:r>
              <a:rPr lang="en-US" sz="900" dirty="0"/>
              <a:t>&lt;/div&gt;</a:t>
            </a:r>
            <a:endParaRPr lang="fr-FR" sz="900" dirty="0"/>
          </a:p>
        </p:txBody>
      </p:sp>
      <p:sp>
        <p:nvSpPr>
          <p:cNvPr id="16" name="ZoneTexte 15"/>
          <p:cNvSpPr txBox="1"/>
          <p:nvPr/>
        </p:nvSpPr>
        <p:spPr>
          <a:xfrm>
            <a:off x="6456040" y="1196752"/>
            <a:ext cx="5472608" cy="507831"/>
          </a:xfrm>
          <a:prstGeom prst="rect">
            <a:avLst/>
          </a:prstGeom>
          <a:noFill/>
        </p:spPr>
        <p:txBody>
          <a:bodyPr wrap="square" rtlCol="0">
            <a:spAutoFit/>
          </a:bodyPr>
          <a:lstStyle/>
          <a:p>
            <a:r>
              <a:rPr lang="fr-FR" sz="900" b="1" dirty="0" smtClean="0"/>
              <a:t>Right-click on the </a:t>
            </a:r>
            <a:r>
              <a:rPr lang="fr-FR" sz="900" b="1" dirty="0" err="1" smtClean="0"/>
              <a:t>webpage</a:t>
            </a:r>
            <a:r>
              <a:rPr lang="fr-FR" sz="900" b="1" dirty="0" smtClean="0"/>
              <a:t> in </a:t>
            </a:r>
            <a:r>
              <a:rPr lang="fr-FR" sz="900" b="1" dirty="0" err="1" smtClean="0"/>
              <a:t>order</a:t>
            </a:r>
            <a:r>
              <a:rPr lang="fr-FR" sz="900" b="1" dirty="0" smtClean="0"/>
              <a:t> to </a:t>
            </a:r>
            <a:r>
              <a:rPr lang="fr-FR" sz="900" b="1" dirty="0" err="1" smtClean="0"/>
              <a:t>print</a:t>
            </a:r>
            <a:r>
              <a:rPr lang="fr-FR" sz="900" b="1" dirty="0" smtClean="0"/>
              <a:t> the source code. </a:t>
            </a:r>
            <a:r>
              <a:rPr lang="fr-FR" sz="900" b="1" dirty="0" err="1" smtClean="0"/>
              <a:t>Search</a:t>
            </a:r>
            <a:r>
              <a:rPr lang="fr-FR" sz="900" b="1" dirty="0" smtClean="0"/>
              <a:t> in and </a:t>
            </a:r>
            <a:r>
              <a:rPr lang="fr-FR" sz="900" b="1" dirty="0" err="1" smtClean="0"/>
              <a:t>identify</a:t>
            </a:r>
            <a:r>
              <a:rPr lang="fr-FR" sz="900" b="1" dirty="0" smtClean="0"/>
              <a:t> all the tags </a:t>
            </a:r>
            <a:r>
              <a:rPr lang="fr-FR" sz="900" b="1" dirty="0" err="1" smtClean="0"/>
              <a:t>which</a:t>
            </a:r>
            <a:r>
              <a:rPr lang="fr-FR" sz="900" b="1" dirty="0" smtClean="0"/>
              <a:t> </a:t>
            </a:r>
            <a:r>
              <a:rPr lang="fr-FR" sz="900" b="1" dirty="0" err="1" smtClean="0"/>
              <a:t>contain</a:t>
            </a:r>
            <a:r>
              <a:rPr lang="fr-FR" sz="900" b="1" dirty="0" smtClean="0"/>
              <a:t> </a:t>
            </a:r>
            <a:r>
              <a:rPr lang="fr-FR" sz="900" b="1" dirty="0" err="1" smtClean="0"/>
              <a:t>your</a:t>
            </a:r>
            <a:r>
              <a:rPr lang="fr-FR" sz="900" b="1" dirty="0" smtClean="0"/>
              <a:t> data. This </a:t>
            </a:r>
            <a:r>
              <a:rPr lang="fr-FR" sz="900" b="1" dirty="0" err="1" smtClean="0"/>
              <a:t>step</a:t>
            </a:r>
            <a:r>
              <a:rPr lang="fr-FR" sz="900" b="1" dirty="0" smtClean="0"/>
              <a:t> </a:t>
            </a:r>
            <a:r>
              <a:rPr lang="fr-FR" sz="900" b="1" dirty="0" err="1"/>
              <a:t>w</a:t>
            </a:r>
            <a:r>
              <a:rPr lang="fr-FR" sz="900" b="1" dirty="0" err="1" smtClean="0"/>
              <a:t>ill</a:t>
            </a:r>
            <a:r>
              <a:rPr lang="fr-FR" sz="900" b="1" dirty="0" smtClean="0"/>
              <a:t> permit </a:t>
            </a:r>
            <a:r>
              <a:rPr lang="fr-FR" sz="900" b="1" dirty="0" err="1" smtClean="0"/>
              <a:t>you</a:t>
            </a:r>
            <a:r>
              <a:rPr lang="fr-FR" sz="900" b="1" dirty="0" smtClean="0"/>
              <a:t> to </a:t>
            </a:r>
            <a:r>
              <a:rPr lang="fr-FR" sz="900" b="1" dirty="0" err="1" smtClean="0"/>
              <a:t>construct</a:t>
            </a:r>
            <a:r>
              <a:rPr lang="fr-FR" sz="900" b="1" dirty="0" smtClean="0"/>
              <a:t> </a:t>
            </a:r>
            <a:r>
              <a:rPr lang="fr-FR" sz="900" b="1" dirty="0" err="1" smtClean="0"/>
              <a:t>your</a:t>
            </a:r>
            <a:r>
              <a:rPr lang="fr-FR" sz="900" b="1" dirty="0" smtClean="0"/>
              <a:t> </a:t>
            </a:r>
            <a:r>
              <a:rPr lang="fr-FR" sz="900" b="1" dirty="0" err="1" smtClean="0"/>
              <a:t>template</a:t>
            </a:r>
            <a:r>
              <a:rPr lang="fr-FR" sz="900" b="1" dirty="0" smtClean="0"/>
              <a:t> of </a:t>
            </a:r>
            <a:r>
              <a:rPr lang="fr-FR" sz="900" b="1" dirty="0" err="1" smtClean="0"/>
              <a:t>pyhon</a:t>
            </a:r>
            <a:r>
              <a:rPr lang="fr-FR" sz="900" b="1" dirty="0" smtClean="0"/>
              <a:t> </a:t>
            </a:r>
            <a:r>
              <a:rPr lang="fr-FR" sz="900" b="1" dirty="0" err="1" smtClean="0"/>
              <a:t>scrapper</a:t>
            </a:r>
            <a:r>
              <a:rPr lang="fr-FR" sz="900" b="1" dirty="0" smtClean="0"/>
              <a:t> code.</a:t>
            </a:r>
            <a:endParaRPr lang="fr-FR" sz="900" b="1" dirty="0"/>
          </a:p>
        </p:txBody>
      </p:sp>
      <p:sp>
        <p:nvSpPr>
          <p:cNvPr id="17" name="ZoneTexte 16"/>
          <p:cNvSpPr txBox="1"/>
          <p:nvPr/>
        </p:nvSpPr>
        <p:spPr>
          <a:xfrm>
            <a:off x="2999656" y="6021288"/>
            <a:ext cx="8064896" cy="307777"/>
          </a:xfrm>
          <a:prstGeom prst="rect">
            <a:avLst/>
          </a:prstGeom>
          <a:solidFill>
            <a:schemeClr val="bg1"/>
          </a:solidFill>
        </p:spPr>
        <p:txBody>
          <a:bodyPr wrap="square" rtlCol="0">
            <a:spAutoFit/>
          </a:bodyPr>
          <a:lstStyle/>
          <a:p>
            <a:r>
              <a:rPr lang="fr-FR" sz="1400" dirty="0" err="1" smtClean="0"/>
              <a:t>Hint</a:t>
            </a:r>
            <a:r>
              <a:rPr lang="fr-FR" sz="1400" dirty="0" smtClean="0"/>
              <a:t> : Use Mozilla Firefox </a:t>
            </a:r>
            <a:r>
              <a:rPr lang="fr-FR" sz="1400" dirty="0" err="1" smtClean="0"/>
              <a:t>which</a:t>
            </a:r>
            <a:r>
              <a:rPr lang="fr-FR" sz="1400" dirty="0" smtClean="0"/>
              <a:t> dispose </a:t>
            </a:r>
            <a:r>
              <a:rPr lang="fr-FR" sz="1400" dirty="0" err="1" smtClean="0"/>
              <a:t>powerfull</a:t>
            </a:r>
            <a:r>
              <a:rPr lang="fr-FR" sz="1400" dirty="0" smtClean="0"/>
              <a:t> </a:t>
            </a:r>
            <a:r>
              <a:rPr lang="fr-FR" sz="1400" dirty="0" err="1" smtClean="0"/>
              <a:t>tools</a:t>
            </a:r>
            <a:r>
              <a:rPr lang="fr-FR" sz="1400" dirty="0" smtClean="0"/>
              <a:t> to examine source code</a:t>
            </a:r>
            <a:endParaRPr lang="fr-FR" sz="1400" dirty="0"/>
          </a:p>
        </p:txBody>
      </p:sp>
      <p:sp>
        <p:nvSpPr>
          <p:cNvPr id="18" name="Oval 20">
            <a:extLst>
              <a:ext uri="{FF2B5EF4-FFF2-40B4-BE49-F238E27FC236}">
                <a16:creationId xmlns="" xmlns:a16="http://schemas.microsoft.com/office/drawing/2014/main" id="{4F0142AD-298C-4A60-9F24-035D4F3F07D0}"/>
              </a:ext>
            </a:extLst>
          </p:cNvPr>
          <p:cNvSpPr/>
          <p:nvPr/>
        </p:nvSpPr>
        <p:spPr>
          <a:xfrm>
            <a:off x="10776520" y="116632"/>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52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04</a:t>
            </a:r>
            <a:endParaRPr lang="en-GB" sz="1200" b="1" dirty="0">
              <a:solidFill>
                <a:schemeClr val="bg1"/>
              </a:solidFill>
            </a:endParaRPr>
          </a:p>
        </p:txBody>
      </p:sp>
    </p:spTree>
    <p:extLst>
      <p:ext uri="{BB962C8B-B14F-4D97-AF65-F5344CB8AC3E}">
        <p14:creationId xmlns:p14="http://schemas.microsoft.com/office/powerpoint/2010/main" val="3683868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2D12B61-5947-42E3-AF6D-7EFBF69618CD}"/>
              </a:ext>
            </a:extLst>
          </p:cNvPr>
          <p:cNvSpPr>
            <a:spLocks noGrp="1"/>
          </p:cNvSpPr>
          <p:nvPr>
            <p:ph type="title" idx="4294967295"/>
          </p:nvPr>
        </p:nvSpPr>
        <p:spPr>
          <a:xfrm>
            <a:off x="288032" y="259309"/>
            <a:ext cx="7968208" cy="433387"/>
          </a:xfrm>
        </p:spPr>
        <p:txBody>
          <a:bodyPr/>
          <a:lstStyle/>
          <a:p>
            <a:r>
              <a:rPr lang="en-GB" sz="2800" b="1" dirty="0" smtClean="0"/>
              <a:t>Web Scrapping : </a:t>
            </a:r>
            <a:r>
              <a:rPr lang="en-GB" sz="2800" b="1" dirty="0"/>
              <a:t>E</a:t>
            </a:r>
            <a:r>
              <a:rPr lang="en-GB" sz="2800" b="1" dirty="0" smtClean="0"/>
              <a:t>nrich your database</a:t>
            </a:r>
            <a:endParaRPr lang="en-GB" b="1" dirty="0"/>
          </a:p>
        </p:txBody>
      </p:sp>
      <p:grpSp>
        <p:nvGrpSpPr>
          <p:cNvPr id="8" name="Group 71"/>
          <p:cNvGrpSpPr/>
          <p:nvPr/>
        </p:nvGrpSpPr>
        <p:grpSpPr>
          <a:xfrm>
            <a:off x="428027" y="924459"/>
            <a:ext cx="2571629" cy="5375136"/>
            <a:chOff x="321827" y="2102398"/>
            <a:chExt cx="5166025" cy="4176871"/>
          </a:xfrm>
        </p:grpSpPr>
        <p:sp useBgFill="1">
          <p:nvSpPr>
            <p:cNvPr id="73" name="TextBox 72"/>
            <p:cNvSpPr txBox="1"/>
            <p:nvPr/>
          </p:nvSpPr>
          <p:spPr>
            <a:xfrm>
              <a:off x="989373" y="2105389"/>
              <a:ext cx="4498479" cy="4173880"/>
            </a:xfrm>
            <a:prstGeom prst="rect">
              <a:avLst/>
            </a:prstGeom>
            <a:ln w="3175">
              <a:solidFill>
                <a:schemeClr val="accent1"/>
              </a:solidFill>
            </a:ln>
          </p:spPr>
          <p:txBody>
            <a:bodyPr wrap="square" lIns="182880" tIns="121920" rIns="182880" bIns="121920" rtlCol="0" anchor="ctr">
              <a:noAutofit/>
            </a:bodyPr>
            <a:lstStyle/>
            <a:p>
              <a:pPr>
                <a:lnSpc>
                  <a:spcPct val="150000"/>
                </a:lnSpc>
                <a:buClr>
                  <a:schemeClr val="tx2">
                    <a:lumMod val="75000"/>
                  </a:schemeClr>
                </a:buClr>
                <a:buSzPct val="80000"/>
              </a:pPr>
              <a:r>
                <a:rPr lang="en-GB" sz="1100" dirty="0" smtClean="0"/>
                <a:t>Using Regex techniques previously exposed, you will be able to successfully extract the names of clients in the reference database. The idea is to merge </a:t>
              </a:r>
              <a:r>
                <a:rPr lang="en-GB" sz="1100" dirty="0" err="1" smtClean="0"/>
                <a:t>thi</a:t>
              </a:r>
              <a:r>
                <a:rPr lang="en-GB" sz="1100" dirty="0" smtClean="0"/>
                <a:t> database with additional data, provided by the “Web Scrapping” method applied on Wikipedia using the </a:t>
              </a:r>
              <a:r>
                <a:rPr lang="en-GB" sz="1100" b="1" dirty="0" err="1">
                  <a:solidFill>
                    <a:schemeClr val="accent2"/>
                  </a:solidFill>
                </a:rPr>
                <a:t>searchbar</a:t>
              </a:r>
              <a:r>
                <a:rPr lang="en-GB" sz="1100" dirty="0" smtClean="0"/>
                <a:t> with the name of each company on it and then recover the results.  </a:t>
              </a:r>
              <a:endParaRPr lang="en-GB" sz="1100" dirty="0"/>
            </a:p>
          </p:txBody>
        </p:sp>
        <p:sp>
          <p:nvSpPr>
            <p:cNvPr id="74" name="TextBox 73"/>
            <p:cNvSpPr txBox="1"/>
            <p:nvPr/>
          </p:nvSpPr>
          <p:spPr>
            <a:xfrm rot="16200000">
              <a:off x="-1521055" y="3945280"/>
              <a:ext cx="4173876" cy="488112"/>
            </a:xfrm>
            <a:prstGeom prst="rect">
              <a:avLst/>
            </a:prstGeom>
            <a:solidFill>
              <a:srgbClr val="12ABDB"/>
            </a:solidFill>
            <a:ln w="3175">
              <a:solidFill>
                <a:srgbClr val="12ABDB"/>
              </a:solidFill>
            </a:ln>
          </p:spPr>
          <p:txBody>
            <a:bodyPr wrap="square" rtlCol="0">
              <a:spAutoFit/>
            </a:bodyPr>
            <a:lstStyle/>
            <a:p>
              <a:r>
                <a:rPr lang="en-GB" sz="1200" dirty="0">
                  <a:solidFill>
                    <a:srgbClr val="FFFFFF"/>
                  </a:solidFill>
                </a:rPr>
                <a:t>Use Case</a:t>
              </a:r>
            </a:p>
          </p:txBody>
        </p:sp>
        <p:sp>
          <p:nvSpPr>
            <p:cNvPr id="75" name="TextBox 74"/>
            <p:cNvSpPr txBox="1"/>
            <p:nvPr/>
          </p:nvSpPr>
          <p:spPr>
            <a:xfrm rot="16200000">
              <a:off x="-1193872" y="4098018"/>
              <a:ext cx="4173878" cy="182637"/>
            </a:xfrm>
            <a:prstGeom prst="rect">
              <a:avLst/>
            </a:prstGeom>
            <a:solidFill>
              <a:schemeClr val="bg1">
                <a:lumMod val="50000"/>
              </a:schemeClr>
            </a:solidFill>
            <a:ln w="3175">
              <a:solidFill>
                <a:schemeClr val="accent1"/>
              </a:solidFill>
            </a:ln>
          </p:spPr>
          <p:txBody>
            <a:bodyPr wrap="square" rtlCol="0">
              <a:noAutofit/>
            </a:bodyPr>
            <a:lstStyle/>
            <a:p>
              <a:endParaRPr lang="en-GB" sz="3200" dirty="0">
                <a:solidFill>
                  <a:schemeClr val="bg1"/>
                </a:solidFill>
              </a:endParaRPr>
            </a:p>
          </p:txBody>
        </p:sp>
        <p:sp>
          <p:nvSpPr>
            <p:cNvPr id="76" name="Isosceles Triangle 75"/>
            <p:cNvSpPr/>
            <p:nvPr/>
          </p:nvSpPr>
          <p:spPr>
            <a:xfrm rot="5400000">
              <a:off x="654824" y="2503797"/>
              <a:ext cx="455332" cy="187627"/>
            </a:xfrm>
            <a:prstGeom prst="triangle">
              <a:avLst/>
            </a:prstGeom>
            <a:solidFill>
              <a:srgbClr val="12ABDB"/>
            </a:solidFill>
            <a:ln>
              <a:solidFill>
                <a:srgbClr val="12A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200" dirty="0"/>
            </a:p>
          </p:txBody>
        </p:sp>
      </p:grpSp>
      <p:graphicFrame>
        <p:nvGraphicFramePr>
          <p:cNvPr id="27" name="Tableau 26"/>
          <p:cNvGraphicFramePr>
            <a:graphicFrameLocks noGrp="1"/>
          </p:cNvGraphicFramePr>
          <p:nvPr>
            <p:extLst>
              <p:ext uri="{D42A27DB-BD31-4B8C-83A1-F6EECF244321}">
                <p14:modId xmlns:p14="http://schemas.microsoft.com/office/powerpoint/2010/main" val="3963349569"/>
              </p:ext>
            </p:extLst>
          </p:nvPr>
        </p:nvGraphicFramePr>
        <p:xfrm>
          <a:off x="8544422" y="5320381"/>
          <a:ext cx="2952328" cy="975360"/>
        </p:xfrm>
        <a:graphic>
          <a:graphicData uri="http://schemas.openxmlformats.org/drawingml/2006/table">
            <a:tbl>
              <a:tblPr firstRow="1" bandRow="1">
                <a:tableStyleId>{5C22544A-7EE6-4342-B048-85BDC9FD1C3A}</a:tableStyleId>
              </a:tblPr>
              <a:tblGrid>
                <a:gridCol w="1224136"/>
                <a:gridCol w="1728192"/>
              </a:tblGrid>
              <a:tr h="200952">
                <a:tc>
                  <a:txBody>
                    <a:bodyPr/>
                    <a:lstStyle/>
                    <a:p>
                      <a:r>
                        <a:rPr lang="fr-FR" sz="1000" dirty="0" err="1" smtClean="0"/>
                        <a:t>Company</a:t>
                      </a:r>
                      <a:endParaRPr lang="fr-FR" sz="1000" dirty="0"/>
                    </a:p>
                  </a:txBody>
                  <a:tcPr/>
                </a:tc>
                <a:tc>
                  <a:txBody>
                    <a:bodyPr/>
                    <a:lstStyle/>
                    <a:p>
                      <a:r>
                        <a:rPr lang="fr-FR" sz="1000" dirty="0" err="1" smtClean="0"/>
                        <a:t>Text</a:t>
                      </a:r>
                      <a:endParaRPr lang="fr-FR" sz="1000" dirty="0"/>
                    </a:p>
                  </a:txBody>
                  <a:tcPr/>
                </a:tc>
              </a:tr>
              <a:tr h="200952">
                <a:tc>
                  <a:txBody>
                    <a:bodyPr/>
                    <a:lstStyle/>
                    <a:p>
                      <a:endParaRPr lang="fr-FR" dirty="0"/>
                    </a:p>
                  </a:txBody>
                  <a:tcPr/>
                </a:tc>
                <a:tc>
                  <a:txBody>
                    <a:bodyPr/>
                    <a:lstStyle/>
                    <a:p>
                      <a:endParaRPr lang="fr-FR"/>
                    </a:p>
                  </a:txBody>
                  <a:tcPr/>
                </a:tc>
              </a:tr>
              <a:tr h="200952">
                <a:tc>
                  <a:txBody>
                    <a:bodyPr/>
                    <a:lstStyle/>
                    <a:p>
                      <a:endParaRPr lang="fr-FR"/>
                    </a:p>
                  </a:txBody>
                  <a:tcPr/>
                </a:tc>
                <a:tc>
                  <a:txBody>
                    <a:bodyPr/>
                    <a:lstStyle/>
                    <a:p>
                      <a:endParaRPr lang="fr-FR" dirty="0"/>
                    </a:p>
                  </a:txBody>
                  <a:tcPr/>
                </a:tc>
              </a:tr>
            </a:tbl>
          </a:graphicData>
        </a:graphic>
      </p:graphicFrame>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359" y="924459"/>
            <a:ext cx="8214391" cy="1117225"/>
          </a:xfrm>
          <a:prstGeom prst="rect">
            <a:avLst/>
          </a:prstGeom>
        </p:spPr>
      </p:pic>
      <p:sp>
        <p:nvSpPr>
          <p:cNvPr id="3" name="Rectangle 2"/>
          <p:cNvSpPr/>
          <p:nvPr/>
        </p:nvSpPr>
        <p:spPr>
          <a:xfrm>
            <a:off x="9480376" y="1322178"/>
            <a:ext cx="1872208" cy="2395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720" y="2439403"/>
            <a:ext cx="4871864" cy="2388965"/>
          </a:xfrm>
          <a:prstGeom prst="rect">
            <a:avLst/>
          </a:prstGeom>
        </p:spPr>
      </p:pic>
      <p:sp>
        <p:nvSpPr>
          <p:cNvPr id="6" name="Flèche à angle droit 5"/>
          <p:cNvSpPr/>
          <p:nvPr/>
        </p:nvSpPr>
        <p:spPr>
          <a:xfrm rot="5400000">
            <a:off x="5310816" y="2910837"/>
            <a:ext cx="1799439" cy="3921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à angle droit 21"/>
          <p:cNvSpPr/>
          <p:nvPr/>
        </p:nvSpPr>
        <p:spPr>
          <a:xfrm rot="5400000">
            <a:off x="7552214" y="5285154"/>
            <a:ext cx="1080121" cy="3921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453285" y="2722191"/>
            <a:ext cx="2453601" cy="769441"/>
          </a:xfrm>
          <a:prstGeom prst="rect">
            <a:avLst/>
          </a:prstGeom>
          <a:solidFill>
            <a:schemeClr val="bg1"/>
          </a:solidFill>
        </p:spPr>
        <p:txBody>
          <a:bodyPr wrap="square" rtlCol="0">
            <a:spAutoFit/>
          </a:bodyPr>
          <a:lstStyle/>
          <a:p>
            <a:r>
              <a:rPr lang="fr-FR" sz="1100" dirty="0" err="1"/>
              <a:t>Pass</a:t>
            </a:r>
            <a:r>
              <a:rPr lang="fr-FR" sz="1100" dirty="0"/>
              <a:t> a </a:t>
            </a:r>
            <a:r>
              <a:rPr lang="fr-FR" sz="1100" dirty="0" err="1"/>
              <a:t>list</a:t>
            </a:r>
            <a:r>
              <a:rPr lang="fr-FR" sz="1100" dirty="0"/>
              <a:t> of </a:t>
            </a:r>
            <a:r>
              <a:rPr lang="fr-FR" sz="1100" dirty="0" err="1"/>
              <a:t>companies</a:t>
            </a:r>
            <a:r>
              <a:rPr lang="fr-FR" sz="1100" dirty="0"/>
              <a:t> in argument of the </a:t>
            </a:r>
            <a:r>
              <a:rPr lang="fr-FR" sz="1100" b="1" dirty="0" err="1" smtClean="0">
                <a:solidFill>
                  <a:schemeClr val="accent2"/>
                </a:solidFill>
              </a:rPr>
              <a:t>searchbar</a:t>
            </a:r>
            <a:r>
              <a:rPr lang="fr-FR" sz="1100" dirty="0" smtClean="0"/>
              <a:t>.</a:t>
            </a:r>
            <a:endParaRPr lang="fr-FR" sz="1100" dirty="0"/>
          </a:p>
          <a:p>
            <a:r>
              <a:rPr lang="fr-FR" sz="1100" dirty="0"/>
              <a:t/>
            </a:r>
            <a:br>
              <a:rPr lang="fr-FR" sz="1100" dirty="0"/>
            </a:br>
            <a:r>
              <a:rPr lang="fr-FR" sz="1100" dirty="0" err="1"/>
              <a:t>Example</a:t>
            </a:r>
            <a:r>
              <a:rPr lang="fr-FR" sz="1100" dirty="0"/>
              <a:t>: [</a:t>
            </a:r>
            <a:r>
              <a:rPr lang="fr-FR" sz="1100" dirty="0" err="1"/>
              <a:t>HSBC,Total,Amazon</a:t>
            </a:r>
            <a:r>
              <a:rPr lang="fr-FR" sz="1100" dirty="0"/>
              <a:t>]</a:t>
            </a:r>
          </a:p>
        </p:txBody>
      </p:sp>
      <p:sp>
        <p:nvSpPr>
          <p:cNvPr id="23" name="ZoneTexte 22"/>
          <p:cNvSpPr txBox="1"/>
          <p:nvPr/>
        </p:nvSpPr>
        <p:spPr>
          <a:xfrm>
            <a:off x="5253919" y="5265785"/>
            <a:ext cx="2453601" cy="430887"/>
          </a:xfrm>
          <a:prstGeom prst="rect">
            <a:avLst/>
          </a:prstGeom>
          <a:solidFill>
            <a:schemeClr val="bg1"/>
          </a:solidFill>
        </p:spPr>
        <p:txBody>
          <a:bodyPr wrap="square" rtlCol="0">
            <a:spAutoFit/>
          </a:bodyPr>
          <a:lstStyle/>
          <a:p>
            <a:r>
              <a:rPr lang="fr-FR" sz="1100" dirty="0" err="1" smtClean="0"/>
              <a:t>Scrap</a:t>
            </a:r>
            <a:r>
              <a:rPr lang="fr-FR" sz="1100" dirty="0" smtClean="0"/>
              <a:t> the data and output </a:t>
            </a:r>
            <a:r>
              <a:rPr lang="fr-FR" sz="1100" dirty="0" err="1" smtClean="0"/>
              <a:t>it</a:t>
            </a:r>
            <a:r>
              <a:rPr lang="fr-FR" sz="1100" dirty="0" smtClean="0"/>
              <a:t> on a new </a:t>
            </a:r>
            <a:r>
              <a:rPr lang="fr-FR" sz="1100" dirty="0" err="1" smtClean="0"/>
              <a:t>database</a:t>
            </a:r>
            <a:r>
              <a:rPr lang="fr-FR" sz="1100" dirty="0" smtClean="0"/>
              <a:t>.</a:t>
            </a:r>
            <a:endParaRPr lang="fr-FR" sz="1100" dirty="0"/>
          </a:p>
        </p:txBody>
      </p:sp>
      <p:sp>
        <p:nvSpPr>
          <p:cNvPr id="16" name="Oval 20">
            <a:extLst>
              <a:ext uri="{FF2B5EF4-FFF2-40B4-BE49-F238E27FC236}">
                <a16:creationId xmlns="" xmlns:a16="http://schemas.microsoft.com/office/drawing/2014/main" id="{4F0142AD-298C-4A60-9F24-035D4F3F07D0}"/>
              </a:ext>
            </a:extLst>
          </p:cNvPr>
          <p:cNvSpPr/>
          <p:nvPr/>
        </p:nvSpPr>
        <p:spPr>
          <a:xfrm>
            <a:off x="10776520" y="1037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52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04</a:t>
            </a:r>
            <a:endParaRPr lang="en-GB" sz="1200" b="1" dirty="0">
              <a:solidFill>
                <a:schemeClr val="bg1"/>
              </a:solidFill>
            </a:endParaRPr>
          </a:p>
        </p:txBody>
      </p:sp>
    </p:spTree>
    <p:extLst>
      <p:ext uri="{BB962C8B-B14F-4D97-AF65-F5344CB8AC3E}">
        <p14:creationId xmlns:p14="http://schemas.microsoft.com/office/powerpoint/2010/main" val="557253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3E2F76C2-E391-4B0E-86D4-4E9CF1C56AC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13" r="19817"/>
          <a:stretch/>
        </p:blipFill>
        <p:spPr>
          <a:xfrm>
            <a:off x="0" y="-603448"/>
            <a:ext cx="10659923" cy="7499179"/>
          </a:xfrm>
        </p:spPr>
      </p:pic>
      <p:sp>
        <p:nvSpPr>
          <p:cNvPr id="5" name="Title 4">
            <a:extLst>
              <a:ext uri="{FF2B5EF4-FFF2-40B4-BE49-F238E27FC236}">
                <a16:creationId xmlns:a16="http://schemas.microsoft.com/office/drawing/2014/main" xmlns="" id="{0A05FA69-5923-4BC1-95E2-9D7BB499A09C}"/>
              </a:ext>
            </a:extLst>
          </p:cNvPr>
          <p:cNvSpPr>
            <a:spLocks noGrp="1"/>
          </p:cNvSpPr>
          <p:nvPr>
            <p:ph type="title"/>
          </p:nvPr>
        </p:nvSpPr>
        <p:spPr>
          <a:xfrm>
            <a:off x="7641936" y="1484784"/>
            <a:ext cx="4142078" cy="818503"/>
          </a:xfrm>
        </p:spPr>
        <p:txBody>
          <a:bodyPr/>
          <a:lstStyle/>
          <a:p>
            <a:r>
              <a:rPr lang="pt-PT" sz="4000" dirty="0" smtClean="0"/>
              <a:t>Any questions ?</a:t>
            </a:r>
            <a:endParaRPr lang="pt-PT" sz="4000" dirty="0"/>
          </a:p>
        </p:txBody>
      </p:sp>
      <p:sp>
        <p:nvSpPr>
          <p:cNvPr id="7" name="Text Placeholder 6">
            <a:extLst>
              <a:ext uri="{FF2B5EF4-FFF2-40B4-BE49-F238E27FC236}">
                <a16:creationId xmlns:a16="http://schemas.microsoft.com/office/drawing/2014/main" xmlns="" id="{6AA33081-74A8-4E2E-B47A-761AB7184D2D}"/>
              </a:ext>
            </a:extLst>
          </p:cNvPr>
          <p:cNvSpPr>
            <a:spLocks noGrp="1"/>
          </p:cNvSpPr>
          <p:nvPr>
            <p:ph type="body" sz="quarter" idx="32"/>
          </p:nvPr>
        </p:nvSpPr>
        <p:spPr>
          <a:xfrm>
            <a:off x="7641936" y="3501008"/>
            <a:ext cx="4440778" cy="2186655"/>
          </a:xfrm>
        </p:spPr>
        <p:txBody>
          <a:bodyPr/>
          <a:lstStyle/>
          <a:p>
            <a:r>
              <a:rPr lang="en-US" sz="1200" dirty="0" smtClean="0"/>
              <a:t>Do not hesitate to contact us:     </a:t>
            </a:r>
          </a:p>
          <a:p>
            <a:endParaRPr lang="en-US" sz="1200" dirty="0" smtClean="0"/>
          </a:p>
          <a:p>
            <a:r>
              <a:rPr lang="en-US" sz="1200" dirty="0" smtClean="0"/>
              <a:t>Text </a:t>
            </a:r>
            <a:r>
              <a:rPr lang="en-US" sz="1200" dirty="0"/>
              <a:t>Pre-Processing </a:t>
            </a:r>
            <a:r>
              <a:rPr lang="en-US" sz="1200" dirty="0" smtClean="0"/>
              <a:t>: </a:t>
            </a:r>
            <a:r>
              <a:rPr lang="en-US" sz="1200" dirty="0" smtClean="0">
                <a:hlinkClick r:id="rId4"/>
              </a:rPr>
              <a:t>hager.oueslati@capgemini.com</a:t>
            </a:r>
            <a:endParaRPr lang="en-US" sz="1200" dirty="0" smtClean="0"/>
          </a:p>
          <a:p>
            <a:r>
              <a:rPr lang="en-US" sz="1200" dirty="0"/>
              <a:t>Regex : </a:t>
            </a:r>
            <a:r>
              <a:rPr lang="en-US" sz="1200" dirty="0" smtClean="0">
                <a:hlinkClick r:id="rId5"/>
              </a:rPr>
              <a:t>victor.azria@capgemini.com</a:t>
            </a:r>
            <a:endParaRPr lang="en-US" sz="1200" dirty="0" smtClean="0"/>
          </a:p>
          <a:p>
            <a:r>
              <a:rPr lang="en-US" sz="1200" dirty="0"/>
              <a:t>PowerPoint Extraction : </a:t>
            </a:r>
            <a:r>
              <a:rPr lang="en-US" sz="1200" dirty="0" smtClean="0">
                <a:hlinkClick r:id="rId6"/>
              </a:rPr>
              <a:t>syrine.ben-salah@capgemini.com</a:t>
            </a:r>
            <a:endParaRPr lang="en-US" sz="1200" dirty="0" smtClean="0"/>
          </a:p>
          <a:p>
            <a:r>
              <a:rPr lang="en-US" sz="1200" dirty="0"/>
              <a:t>Web Scrapping : </a:t>
            </a:r>
            <a:r>
              <a:rPr lang="en-US" sz="1200" dirty="0" smtClean="0">
                <a:hlinkClick r:id="rId7"/>
              </a:rPr>
              <a:t>achraf.belmhaidi@capgemini.com</a:t>
            </a:r>
            <a:r>
              <a:rPr lang="en-US" sz="1200" dirty="0" smtClean="0"/>
              <a:t> / </a:t>
            </a:r>
            <a:r>
              <a:rPr lang="en-US" sz="1200" dirty="0" smtClean="0">
                <a:hlinkClick r:id="rId8"/>
              </a:rPr>
              <a:t>jean-baptiste.larraufie@capgemini.com</a:t>
            </a:r>
            <a:endParaRPr lang="en-US" sz="1200" dirty="0" smtClean="0"/>
          </a:p>
          <a:p>
            <a:endParaRPr lang="en-US" sz="1200" dirty="0"/>
          </a:p>
          <a:p>
            <a:r>
              <a:rPr lang="en-US" sz="1200" dirty="0" smtClean="0"/>
              <a:t>You can open or react on a Yammer topic too ! Good luck for data preparation! </a:t>
            </a:r>
            <a:endParaRPr lang="pt-PT" sz="1200" dirty="0"/>
          </a:p>
        </p:txBody>
      </p:sp>
      <p:sp>
        <p:nvSpPr>
          <p:cNvPr id="17" name="Rectangle 27">
            <a:hlinkClick r:id="rId9"/>
            <a:extLst>
              <a:ext uri="{FF2B5EF4-FFF2-40B4-BE49-F238E27FC236}">
                <a16:creationId xmlns:a16="http://schemas.microsoft.com/office/drawing/2014/main" xmlns="" id="{F376ABD1-4930-42EB-9A73-9A9C7C6BF2D3}"/>
              </a:ext>
            </a:extLst>
          </p:cNvPr>
          <p:cNvSpPr/>
          <p:nvPr/>
        </p:nvSpPr>
        <p:spPr>
          <a:xfrm>
            <a:off x="4394159"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Presentation Title | Author | Date</a:t>
            </a:r>
            <a:endParaRPr lang="en-US" sz="800" kern="0" dirty="0">
              <a:solidFill>
                <a:srgbClr val="00458D"/>
              </a:solidFill>
              <a:latin typeface="+mj-lt"/>
              <a:cs typeface="Arial" panose="020B0604020202020204" pitchFamily="34" charset="0"/>
            </a:endParaRPr>
          </a:p>
        </p:txBody>
      </p:sp>
      <p:cxnSp>
        <p:nvCxnSpPr>
          <p:cNvPr id="18" name="Conector reto 49">
            <a:extLst>
              <a:ext uri="{FF2B5EF4-FFF2-40B4-BE49-F238E27FC236}">
                <a16:creationId xmlns:a16="http://schemas.microsoft.com/office/drawing/2014/main" xmlns="" id="{6B6D7F6B-C184-4C2B-8EB7-067E0C1E8DF2}"/>
              </a:ext>
            </a:extLst>
          </p:cNvPr>
          <p:cNvCxnSpPr>
            <a:cxnSpLocks/>
          </p:cNvCxnSpPr>
          <p:nvPr/>
        </p:nvCxnSpPr>
        <p:spPr>
          <a:xfrm flipV="1">
            <a:off x="78962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Oval 20">
            <a:extLst>
              <a:ext uri="{FF2B5EF4-FFF2-40B4-BE49-F238E27FC236}">
                <a16:creationId xmlns="" xmlns:a16="http://schemas.microsoft.com/office/drawing/2014/main" id="{4F0142AD-298C-4A60-9F24-035D4F3F07D0}"/>
              </a:ext>
            </a:extLst>
          </p:cNvPr>
          <p:cNvSpPr/>
          <p:nvPr/>
        </p:nvSpPr>
        <p:spPr>
          <a:xfrm>
            <a:off x="10776520" y="116632"/>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B5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05</a:t>
            </a:r>
            <a:endParaRPr lang="en-GB" sz="1200" b="1" dirty="0">
              <a:solidFill>
                <a:schemeClr val="bg1"/>
              </a:solidFill>
            </a:endParaRPr>
          </a:p>
        </p:txBody>
      </p:sp>
    </p:spTree>
    <p:extLst>
      <p:ext uri="{BB962C8B-B14F-4D97-AF65-F5344CB8AC3E}">
        <p14:creationId xmlns:p14="http://schemas.microsoft.com/office/powerpoint/2010/main" val="1680125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3F437C-F432-4159-AD71-1CB2A943F2E3}"/>
              </a:ext>
            </a:extLst>
          </p:cNvPr>
          <p:cNvSpPr/>
          <p:nvPr/>
        </p:nvSpPr>
        <p:spPr>
          <a:xfrm>
            <a:off x="0" y="6531429"/>
            <a:ext cx="12192000" cy="32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 Placeholder 31">
            <a:extLst>
              <a:ext uri="{FF2B5EF4-FFF2-40B4-BE49-F238E27FC236}">
                <a16:creationId xmlns="" xmlns:a16="http://schemas.microsoft.com/office/drawing/2014/main" id="{9E6C3BF7-14BF-453F-826B-7287C752C9BF}"/>
              </a:ext>
            </a:extLst>
          </p:cNvPr>
          <p:cNvSpPr>
            <a:spLocks noGrp="1"/>
          </p:cNvSpPr>
          <p:nvPr>
            <p:ph type="body" sz="quarter" idx="38"/>
          </p:nvPr>
        </p:nvSpPr>
        <p:spPr>
          <a:xfrm>
            <a:off x="6498890" y="2435525"/>
            <a:ext cx="5076000" cy="323927"/>
          </a:xfrm>
        </p:spPr>
        <p:txBody>
          <a:bodyPr/>
          <a:lstStyle/>
          <a:p>
            <a:pPr>
              <a:lnSpc>
                <a:spcPct val="150000"/>
              </a:lnSpc>
            </a:pPr>
            <a:r>
              <a:rPr lang="en-GB" sz="1600" b="1" dirty="0" smtClean="0">
                <a:solidFill>
                  <a:srgbClr val="063D4E"/>
                </a:solidFill>
              </a:rPr>
              <a:t>Text Pre-Processing</a:t>
            </a:r>
            <a:endParaRPr lang="en-GB" b="1" dirty="0">
              <a:solidFill>
                <a:srgbClr val="063D4E"/>
              </a:solidFill>
            </a:endParaRPr>
          </a:p>
        </p:txBody>
      </p:sp>
      <p:sp>
        <p:nvSpPr>
          <p:cNvPr id="31" name="Title 30">
            <a:extLst>
              <a:ext uri="{FF2B5EF4-FFF2-40B4-BE49-F238E27FC236}">
                <a16:creationId xmlns="" xmlns:a16="http://schemas.microsoft.com/office/drawing/2014/main" id="{E5B481ED-527F-41B3-8825-E425AE3D427A}"/>
              </a:ext>
            </a:extLst>
          </p:cNvPr>
          <p:cNvSpPr>
            <a:spLocks noGrp="1"/>
          </p:cNvSpPr>
          <p:nvPr>
            <p:ph type="title"/>
          </p:nvPr>
        </p:nvSpPr>
        <p:spPr/>
        <p:txBody>
          <a:bodyPr/>
          <a:lstStyle/>
          <a:p>
            <a:r>
              <a:rPr lang="en-GB" dirty="0" smtClean="0"/>
              <a:t>Summary</a:t>
            </a:r>
            <a:endParaRPr lang="en-GB" dirty="0"/>
          </a:p>
        </p:txBody>
      </p:sp>
      <p:sp>
        <p:nvSpPr>
          <p:cNvPr id="18" name="Text Placeholder 31">
            <a:extLst>
              <a:ext uri="{FF2B5EF4-FFF2-40B4-BE49-F238E27FC236}">
                <a16:creationId xmlns="" xmlns:a16="http://schemas.microsoft.com/office/drawing/2014/main" id="{9E6C3BF7-14BF-453F-826B-7287C752C9BF}"/>
              </a:ext>
            </a:extLst>
          </p:cNvPr>
          <p:cNvSpPr>
            <a:spLocks noGrp="1"/>
          </p:cNvSpPr>
          <p:nvPr>
            <p:ph type="body" sz="quarter" idx="13"/>
          </p:nvPr>
        </p:nvSpPr>
        <p:spPr>
          <a:xfrm>
            <a:off x="6096000" y="834408"/>
            <a:ext cx="5256584" cy="323927"/>
          </a:xfrm>
        </p:spPr>
        <p:txBody>
          <a:bodyPr/>
          <a:lstStyle/>
          <a:p>
            <a:pPr>
              <a:lnSpc>
                <a:spcPct val="150000"/>
              </a:lnSpc>
            </a:pPr>
            <a:r>
              <a:rPr lang="en-GB" sz="1600" b="1" dirty="0" smtClean="0">
                <a:solidFill>
                  <a:srgbClr val="8EDDF6"/>
                </a:solidFill>
              </a:rPr>
              <a:t>Pattern expression with regular expressions</a:t>
            </a:r>
            <a:endParaRPr lang="en-GB" b="1" dirty="0">
              <a:solidFill>
                <a:srgbClr val="8EDDF6"/>
              </a:solidFill>
            </a:endParaRPr>
          </a:p>
        </p:txBody>
      </p:sp>
      <p:sp>
        <p:nvSpPr>
          <p:cNvPr id="35" name="Text Placeholder 31">
            <a:extLst>
              <a:ext uri="{FF2B5EF4-FFF2-40B4-BE49-F238E27FC236}">
                <a16:creationId xmlns="" xmlns:a16="http://schemas.microsoft.com/office/drawing/2014/main" id="{9E6C3BF7-14BF-453F-826B-7287C752C9BF}"/>
              </a:ext>
            </a:extLst>
          </p:cNvPr>
          <p:cNvSpPr>
            <a:spLocks noGrp="1"/>
          </p:cNvSpPr>
          <p:nvPr>
            <p:ph type="body" sz="quarter" idx="32"/>
          </p:nvPr>
        </p:nvSpPr>
        <p:spPr>
          <a:xfrm>
            <a:off x="6276478" y="1650549"/>
            <a:ext cx="5298412" cy="323927"/>
          </a:xfrm>
        </p:spPr>
        <p:txBody>
          <a:bodyPr/>
          <a:lstStyle/>
          <a:p>
            <a:pPr>
              <a:lnSpc>
                <a:spcPct val="150000"/>
              </a:lnSpc>
            </a:pPr>
            <a:r>
              <a:rPr lang="en-GB" sz="1600" b="1" dirty="0" smtClean="0">
                <a:solidFill>
                  <a:srgbClr val="26BEEE"/>
                </a:solidFill>
              </a:rPr>
              <a:t>PowerPoint extraction</a:t>
            </a:r>
            <a:endParaRPr lang="en-GB" b="1" dirty="0">
              <a:solidFill>
                <a:srgbClr val="26BEEE"/>
              </a:solidFill>
            </a:endParaRPr>
          </a:p>
        </p:txBody>
      </p:sp>
      <p:sp>
        <p:nvSpPr>
          <p:cNvPr id="39" name="Text Placeholder 31">
            <a:extLst>
              <a:ext uri="{FF2B5EF4-FFF2-40B4-BE49-F238E27FC236}">
                <a16:creationId xmlns="" xmlns:a16="http://schemas.microsoft.com/office/drawing/2014/main" id="{9E6C3BF7-14BF-453F-826B-7287C752C9BF}"/>
              </a:ext>
            </a:extLst>
          </p:cNvPr>
          <p:cNvSpPr>
            <a:spLocks noGrp="1"/>
          </p:cNvSpPr>
          <p:nvPr>
            <p:ph type="body" sz="quarter" idx="39"/>
          </p:nvPr>
        </p:nvSpPr>
        <p:spPr>
          <a:xfrm>
            <a:off x="6740066" y="3171145"/>
            <a:ext cx="5076000" cy="323927"/>
          </a:xfrm>
        </p:spPr>
        <p:txBody>
          <a:bodyPr/>
          <a:lstStyle/>
          <a:p>
            <a:pPr>
              <a:lnSpc>
                <a:spcPct val="150000"/>
              </a:lnSpc>
            </a:pPr>
            <a:r>
              <a:rPr lang="en-GB" sz="1600" b="1" dirty="0" smtClean="0">
                <a:solidFill>
                  <a:srgbClr val="052A7D"/>
                </a:solidFill>
              </a:rPr>
              <a:t>Web Scrapping</a:t>
            </a:r>
            <a:endParaRPr lang="en-GB" b="1" dirty="0">
              <a:solidFill>
                <a:srgbClr val="052A7D"/>
              </a:solidFill>
            </a:endParaRPr>
          </a:p>
        </p:txBody>
      </p:sp>
      <p:sp>
        <p:nvSpPr>
          <p:cNvPr id="41" name="Text Placeholder 31">
            <a:extLst>
              <a:ext uri="{FF2B5EF4-FFF2-40B4-BE49-F238E27FC236}">
                <a16:creationId xmlns="" xmlns:a16="http://schemas.microsoft.com/office/drawing/2014/main" id="{9E6C3BF7-14BF-453F-826B-7287C752C9BF}"/>
              </a:ext>
            </a:extLst>
          </p:cNvPr>
          <p:cNvSpPr>
            <a:spLocks noGrp="1"/>
          </p:cNvSpPr>
          <p:nvPr>
            <p:ph type="body" sz="quarter" idx="40"/>
          </p:nvPr>
        </p:nvSpPr>
        <p:spPr>
          <a:xfrm>
            <a:off x="6888088" y="3994531"/>
            <a:ext cx="5076000" cy="323927"/>
          </a:xfrm>
        </p:spPr>
        <p:txBody>
          <a:bodyPr/>
          <a:lstStyle/>
          <a:p>
            <a:pPr>
              <a:lnSpc>
                <a:spcPct val="150000"/>
              </a:lnSpc>
            </a:pPr>
            <a:r>
              <a:rPr lang="en-GB" sz="1600" b="1" dirty="0" smtClean="0">
                <a:solidFill>
                  <a:srgbClr val="0B53F5"/>
                </a:solidFill>
              </a:rPr>
              <a:t>Any questions ?</a:t>
            </a:r>
            <a:endParaRPr lang="en-GB" b="1" dirty="0">
              <a:solidFill>
                <a:srgbClr val="0B53F5"/>
              </a:solidFill>
            </a:endParaRPr>
          </a:p>
        </p:txBody>
      </p:sp>
      <p:sp>
        <p:nvSpPr>
          <p:cNvPr id="21" name="Retângulo 43">
            <a:extLst>
              <a:ext uri="{FF2B5EF4-FFF2-40B4-BE49-F238E27FC236}">
                <a16:creationId xmlns="" xmlns:a16="http://schemas.microsoft.com/office/drawing/2014/main" id="{1D8678BF-980D-487C-B597-F2C118B1EA2D}"/>
              </a:ext>
            </a:extLst>
          </p:cNvPr>
          <p:cNvSpPr/>
          <p:nvPr/>
        </p:nvSpPr>
        <p:spPr>
          <a:xfrm>
            <a:off x="3401742" y="6521367"/>
            <a:ext cx="2223686" cy="215444"/>
          </a:xfrm>
          <a:prstGeom prst="rect">
            <a:avLst/>
          </a:prstGeom>
        </p:spPr>
        <p:txBody>
          <a:bodyPr wrap="none">
            <a:spAutoFit/>
          </a:bodyPr>
          <a:lstStyle/>
          <a:p>
            <a:pPr algn="l"/>
            <a:r>
              <a:rPr lang="en-GB" sz="800">
                <a:solidFill>
                  <a:prstClr val="black">
                    <a:lumMod val="50000"/>
                    <a:lumOff val="50000"/>
                  </a:prstClr>
                </a:solidFill>
                <a:cs typeface="Arial" panose="020B0604020202020204" pitchFamily="34" charset="0"/>
              </a:rPr>
              <a:t>© 2017 Capgemini. All rights reserved.</a:t>
            </a:r>
            <a:endParaRPr lang="en-GB" sz="800" dirty="0">
              <a:solidFill>
                <a:prstClr val="black">
                  <a:lumMod val="50000"/>
                  <a:lumOff val="50000"/>
                </a:prstClr>
              </a:solidFill>
              <a:cs typeface="Arial" panose="020B0604020202020204" pitchFamily="34" charset="0"/>
            </a:endParaRPr>
          </a:p>
        </p:txBody>
      </p:sp>
      <p:sp>
        <p:nvSpPr>
          <p:cNvPr id="22" name="Retângulo 43">
            <a:extLst>
              <a:ext uri="{FF2B5EF4-FFF2-40B4-BE49-F238E27FC236}">
                <a16:creationId xmlns="" xmlns:a16="http://schemas.microsoft.com/office/drawing/2014/main" id="{4DFCE54E-ED0A-48E4-8AF9-6E506E7F6F6F}"/>
              </a:ext>
            </a:extLst>
          </p:cNvPr>
          <p:cNvSpPr/>
          <p:nvPr/>
        </p:nvSpPr>
        <p:spPr>
          <a:xfrm>
            <a:off x="6096000" y="6521367"/>
            <a:ext cx="250390" cy="215444"/>
          </a:xfrm>
          <a:prstGeom prst="rect">
            <a:avLst/>
          </a:prstGeom>
        </p:spPr>
        <p:txBody>
          <a:bodyPr wrap="none">
            <a:spAutoFit/>
          </a:bodyPr>
          <a:lstStyle/>
          <a:p>
            <a:pPr algn="r"/>
            <a:fld id="{0502E5A9-B53C-401E-A0E0-4A359BB0A9E5}" type="slidenum">
              <a:rPr lang="en-GB" sz="800" smtClean="0">
                <a:solidFill>
                  <a:prstClr val="black">
                    <a:lumMod val="50000"/>
                    <a:lumOff val="50000"/>
                  </a:prstClr>
                </a:solidFill>
                <a:cs typeface="Arial" panose="020B0604020202020204" pitchFamily="34" charset="0"/>
              </a:rPr>
              <a:pPr algn="r"/>
              <a:t>2</a:t>
            </a:fld>
            <a:endParaRPr lang="en-GB" sz="800" dirty="0">
              <a:solidFill>
                <a:prstClr val="black">
                  <a:lumMod val="50000"/>
                  <a:lumOff val="50000"/>
                </a:prstClr>
              </a:solidFill>
              <a:cs typeface="Arial" panose="020B0604020202020204" pitchFamily="34" charset="0"/>
            </a:endParaRPr>
          </a:p>
        </p:txBody>
      </p:sp>
      <p:sp>
        <p:nvSpPr>
          <p:cNvPr id="23" name="Rectangle 27">
            <a:hlinkClick r:id="rId3"/>
            <a:extLst>
              <a:ext uri="{FF2B5EF4-FFF2-40B4-BE49-F238E27FC236}">
                <a16:creationId xmlns="" xmlns:a16="http://schemas.microsoft.com/office/drawing/2014/main" id="{230421BA-707B-458C-980B-6B17A6223686}"/>
              </a:ext>
            </a:extLst>
          </p:cNvPr>
          <p:cNvSpPr/>
          <p:nvPr/>
        </p:nvSpPr>
        <p:spPr>
          <a:xfrm>
            <a:off x="247639" y="6510980"/>
            <a:ext cx="3042492" cy="196977"/>
          </a:xfrm>
          <a:prstGeom prst="rect">
            <a:avLst/>
          </a:prstGeom>
        </p:spPr>
        <p:txBody>
          <a:bodyPr wrap="square">
            <a:spAutoFit/>
          </a:bodyPr>
          <a:lstStyle/>
          <a:p>
            <a:pPr lvl="0" algn="l" defTabSz="914400">
              <a:lnSpc>
                <a:spcPct val="85000"/>
              </a:lnSpc>
              <a:defRPr/>
            </a:pPr>
            <a:r>
              <a:rPr lang="en-GB" sz="800" kern="0">
                <a:solidFill>
                  <a:srgbClr val="00458D"/>
                </a:solidFill>
                <a:latin typeface="+mj-lt"/>
                <a:cs typeface="Arial" panose="020B0604020202020204" pitchFamily="34" charset="0"/>
              </a:rPr>
              <a:t>www.referencia.com</a:t>
            </a:r>
            <a:endParaRPr lang="en-GB" sz="800" kern="0" dirty="0">
              <a:solidFill>
                <a:srgbClr val="00458D"/>
              </a:solidFill>
              <a:latin typeface="+mj-lt"/>
              <a:cs typeface="Arial" panose="020B0604020202020204" pitchFamily="34" charset="0"/>
            </a:endParaRPr>
          </a:p>
        </p:txBody>
      </p:sp>
      <p:cxnSp>
        <p:nvCxnSpPr>
          <p:cNvPr id="24" name="Conector reto 49">
            <a:extLst>
              <a:ext uri="{FF2B5EF4-FFF2-40B4-BE49-F238E27FC236}">
                <a16:creationId xmlns="" xmlns:a16="http://schemas.microsoft.com/office/drawing/2014/main" id="{0241615C-A133-47A7-84DF-2566BE3BE891}"/>
              </a:ext>
            </a:extLst>
          </p:cNvPr>
          <p:cNvCxnSpPr>
            <a:cxnSpLocks/>
          </p:cNvCxnSpPr>
          <p:nvPr/>
        </p:nvCxnSpPr>
        <p:spPr>
          <a:xfrm flipV="1">
            <a:off x="3355062" y="6551301"/>
            <a:ext cx="0" cy="155576"/>
          </a:xfrm>
          <a:prstGeom prst="line">
            <a:avLst/>
          </a:prstGeom>
          <a:solidFill>
            <a:schemeClr val="tx1"/>
          </a:solidFill>
          <a:ln w="12700" cap="rnd">
            <a:solidFill>
              <a:srgbClr val="0070AD"/>
            </a:solidFill>
            <a:round/>
          </a:ln>
        </p:spPr>
        <p:style>
          <a:lnRef idx="1">
            <a:schemeClr val="accent1"/>
          </a:lnRef>
          <a:fillRef idx="0">
            <a:schemeClr val="accent1"/>
          </a:fillRef>
          <a:effectRef idx="0">
            <a:schemeClr val="accent1"/>
          </a:effectRef>
          <a:fontRef idx="minor">
            <a:schemeClr val="tx1"/>
          </a:fontRef>
        </p:style>
      </p:cxnSp>
      <p:sp>
        <p:nvSpPr>
          <p:cNvPr id="20" name="Oval 20">
            <a:extLst>
              <a:ext uri="{FF2B5EF4-FFF2-40B4-BE49-F238E27FC236}">
                <a16:creationId xmlns="" xmlns:a16="http://schemas.microsoft.com/office/drawing/2014/main" id="{4F0142AD-298C-4A60-9F24-035D4F3F07D0}"/>
              </a:ext>
            </a:extLst>
          </p:cNvPr>
          <p:cNvSpPr/>
          <p:nvPr/>
        </p:nvSpPr>
        <p:spPr>
          <a:xfrm>
            <a:off x="5159870" y="72595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ED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01</a:t>
            </a:r>
          </a:p>
        </p:txBody>
      </p:sp>
      <p:sp>
        <p:nvSpPr>
          <p:cNvPr id="19" name="Oval 20">
            <a:extLst>
              <a:ext uri="{FF2B5EF4-FFF2-40B4-BE49-F238E27FC236}">
                <a16:creationId xmlns="" xmlns:a16="http://schemas.microsoft.com/office/drawing/2014/main" id="{4F0142AD-298C-4A60-9F24-035D4F3F07D0}"/>
              </a:ext>
            </a:extLst>
          </p:cNvPr>
          <p:cNvSpPr/>
          <p:nvPr/>
        </p:nvSpPr>
        <p:spPr>
          <a:xfrm>
            <a:off x="5340454" y="1506513"/>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sp>
        <p:nvSpPr>
          <p:cNvPr id="36" name="Oval 20">
            <a:extLst>
              <a:ext uri="{FF2B5EF4-FFF2-40B4-BE49-F238E27FC236}">
                <a16:creationId xmlns="" xmlns:a16="http://schemas.microsoft.com/office/drawing/2014/main" id="{4F0142AD-298C-4A60-9F24-035D4F3F07D0}"/>
              </a:ext>
            </a:extLst>
          </p:cNvPr>
          <p:cNvSpPr/>
          <p:nvPr/>
        </p:nvSpPr>
        <p:spPr>
          <a:xfrm>
            <a:off x="5556478" y="22870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6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03</a:t>
            </a:r>
            <a:endParaRPr lang="en-GB" sz="1200" b="1" dirty="0">
              <a:solidFill>
                <a:schemeClr val="bg1"/>
              </a:solidFill>
            </a:endParaRPr>
          </a:p>
        </p:txBody>
      </p:sp>
      <p:sp>
        <p:nvSpPr>
          <p:cNvPr id="38" name="Oval 20">
            <a:extLst>
              <a:ext uri="{FF2B5EF4-FFF2-40B4-BE49-F238E27FC236}">
                <a16:creationId xmlns="" xmlns:a16="http://schemas.microsoft.com/office/drawing/2014/main" id="{4F0142AD-298C-4A60-9F24-035D4F3F07D0}"/>
              </a:ext>
            </a:extLst>
          </p:cNvPr>
          <p:cNvSpPr/>
          <p:nvPr/>
        </p:nvSpPr>
        <p:spPr>
          <a:xfrm>
            <a:off x="5772502" y="3067623"/>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52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04</a:t>
            </a:r>
            <a:endParaRPr lang="en-GB" sz="1200" b="1" dirty="0">
              <a:solidFill>
                <a:schemeClr val="bg1"/>
              </a:solidFill>
            </a:endParaRPr>
          </a:p>
        </p:txBody>
      </p:sp>
      <p:sp>
        <p:nvSpPr>
          <p:cNvPr id="40" name="Oval 20">
            <a:extLst>
              <a:ext uri="{FF2B5EF4-FFF2-40B4-BE49-F238E27FC236}">
                <a16:creationId xmlns="" xmlns:a16="http://schemas.microsoft.com/office/drawing/2014/main" id="{4F0142AD-298C-4A60-9F24-035D4F3F07D0}"/>
              </a:ext>
            </a:extLst>
          </p:cNvPr>
          <p:cNvSpPr/>
          <p:nvPr/>
        </p:nvSpPr>
        <p:spPr>
          <a:xfrm>
            <a:off x="5988526" y="384817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B5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bg1"/>
                </a:solidFill>
              </a:rPr>
              <a:t>05</a:t>
            </a:r>
            <a:endParaRPr lang="en-GB" sz="1200" b="1" dirty="0">
              <a:solidFill>
                <a:schemeClr val="bg1"/>
              </a:solidFill>
            </a:endParaRPr>
          </a:p>
        </p:txBody>
      </p:sp>
    </p:spTree>
    <p:extLst>
      <p:ext uri="{BB962C8B-B14F-4D97-AF65-F5344CB8AC3E}">
        <p14:creationId xmlns:p14="http://schemas.microsoft.com/office/powerpoint/2010/main" val="101903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190" y="332570"/>
            <a:ext cx="11233560" cy="792174"/>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Pattern extraction with Regular Expressions</a:t>
            </a:r>
            <a:endParaRPr lang="en-GB" b="1" dirty="0"/>
          </a:p>
        </p:txBody>
      </p:sp>
      <p:sp>
        <p:nvSpPr>
          <p:cNvPr id="3" name="ZoneTexte 2"/>
          <p:cNvSpPr txBox="1"/>
          <p:nvPr/>
        </p:nvSpPr>
        <p:spPr>
          <a:xfrm>
            <a:off x="695400" y="1332346"/>
            <a:ext cx="9361040" cy="1169551"/>
          </a:xfrm>
          <a:prstGeom prst="rect">
            <a:avLst/>
          </a:prstGeom>
          <a:solidFill>
            <a:schemeClr val="bg1"/>
          </a:solidFill>
        </p:spPr>
        <p:txBody>
          <a:bodyPr wrap="square" rtlCol="0">
            <a:spAutoFit/>
          </a:bodyPr>
          <a:lstStyle/>
          <a:p>
            <a:r>
              <a:rPr lang="en-US" sz="1400" dirty="0" smtClean="0"/>
              <a:t>A Regular Expressions (Regex) is a string using a particular syntax that describes an ensemble of different strings.</a:t>
            </a:r>
          </a:p>
          <a:p>
            <a:endParaRPr lang="en-US" sz="1400" dirty="0"/>
          </a:p>
          <a:p>
            <a:r>
              <a:rPr lang="en-US" sz="1400" dirty="0" smtClean="0"/>
              <a:t>E.g.: </a:t>
            </a:r>
            <a:r>
              <a:rPr lang="en-US" sz="1400" dirty="0"/>
              <a:t>[\w+.-]+@[\w.-]+\.[a-</a:t>
            </a:r>
            <a:r>
              <a:rPr lang="en-US" sz="1400" dirty="0" err="1"/>
              <a:t>zA</a:t>
            </a:r>
            <a:r>
              <a:rPr lang="en-US" sz="1400" dirty="0"/>
              <a:t>-Z]{2</a:t>
            </a:r>
            <a:r>
              <a:rPr lang="en-US" sz="1400" dirty="0" smtClean="0"/>
              <a:t>,} describes the pattern of an email address.</a:t>
            </a:r>
          </a:p>
          <a:p>
            <a:endParaRPr lang="en-US" sz="1400" dirty="0"/>
          </a:p>
        </p:txBody>
      </p:sp>
      <p:sp>
        <p:nvSpPr>
          <p:cNvPr id="9" name="Rectangle 3"/>
          <p:cNvSpPr>
            <a:spLocks noChangeArrowheads="1"/>
          </p:cNvSpPr>
          <p:nvPr/>
        </p:nvSpPr>
        <p:spPr bwMode="auto">
          <a:xfrm>
            <a:off x="695400" y="2684600"/>
            <a:ext cx="4896544" cy="1137761"/>
          </a:xfrm>
          <a:prstGeom prst="rect">
            <a:avLst/>
          </a:prstGeom>
          <a:solidFill>
            <a:schemeClr val="accent2">
              <a:lumMod val="20000"/>
              <a:lumOff val="80000"/>
            </a:schemeClr>
          </a:solidFill>
          <a:ln>
            <a:noFill/>
          </a:ln>
          <a:effectLst/>
        </p:spPr>
        <p:txBody>
          <a:bodyPr vert="horz" wrap="square" lIns="0" tIns="179331"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400" b="0" i="0" u="none" strike="noStrike" cap="none" normalizeH="0" baseline="0" dirty="0" smtClean="0">
                <a:ln>
                  <a:noFill/>
                </a:ln>
                <a:solidFill>
                  <a:srgbClr val="666666"/>
                </a:solidFill>
                <a:effectLst/>
                <a:latin typeface="Menlo"/>
              </a:rPr>
              <a:t>&gt;&gt;&gt;</a:t>
            </a:r>
            <a:r>
              <a:rPr kumimoji="0" lang="fr-FR" altLang="fr-FR" sz="1400" b="0" i="0" u="none" strike="noStrike" cap="none" normalizeH="0" baseline="0" dirty="0" smtClean="0">
                <a:ln>
                  <a:noFill/>
                </a:ln>
                <a:solidFill>
                  <a:srgbClr val="333333"/>
                </a:solidFill>
                <a:effectLst/>
                <a:latin typeface="Menlo"/>
              </a:rPr>
              <a:t> </a:t>
            </a:r>
            <a:r>
              <a:rPr kumimoji="0" lang="fr-FR" altLang="fr-FR" sz="1400" b="1" i="0" u="none" strike="noStrike" cap="none" normalizeH="0" baseline="0" dirty="0" smtClean="0">
                <a:ln>
                  <a:noFill/>
                </a:ln>
                <a:solidFill>
                  <a:srgbClr val="007020"/>
                </a:solidFill>
                <a:effectLst/>
                <a:latin typeface="Menlo"/>
              </a:rPr>
              <a:t>import</a:t>
            </a:r>
            <a:r>
              <a:rPr kumimoji="0" lang="fr-FR" altLang="fr-FR" sz="1400" b="0" i="0" u="none" strike="noStrike" cap="none" normalizeH="0" baseline="0" dirty="0" smtClean="0">
                <a:ln>
                  <a:noFill/>
                </a:ln>
                <a:solidFill>
                  <a:srgbClr val="333333"/>
                </a:solidFill>
                <a:effectLst/>
                <a:latin typeface="Menlo"/>
              </a:rPr>
              <a:t> </a:t>
            </a:r>
            <a:r>
              <a:rPr kumimoji="0" lang="fr-FR" altLang="fr-FR" sz="1400" b="1" i="0" u="none" strike="noStrike" cap="none" normalizeH="0" baseline="0" dirty="0" err="1" smtClean="0">
                <a:ln>
                  <a:noFill/>
                </a:ln>
                <a:solidFill>
                  <a:srgbClr val="0E84B5"/>
                </a:solidFill>
                <a:effectLst/>
                <a:latin typeface="Menlo"/>
              </a:rPr>
              <a:t>re</a:t>
            </a:r>
            <a:r>
              <a:rPr kumimoji="0" lang="fr-FR" altLang="fr-FR" sz="1400" b="0" i="0" u="none" strike="noStrike" cap="none" normalizeH="0" baseline="0" dirty="0" smtClean="0">
                <a:ln>
                  <a:noFill/>
                </a:ln>
                <a:solidFill>
                  <a:srgbClr val="333333"/>
                </a:solidFill>
                <a:effectLst/>
                <a:latin typeface="Menlo"/>
              </a:rPr>
              <a:t> </a:t>
            </a:r>
          </a:p>
          <a:p>
            <a:pPr lvl="0" eaLnBrk="0" fontAlgn="base" hangingPunct="0">
              <a:spcBef>
                <a:spcPct val="30000"/>
              </a:spcBef>
              <a:spcAft>
                <a:spcPct val="0"/>
              </a:spcAft>
            </a:pPr>
            <a:r>
              <a:rPr kumimoji="0" lang="fr-FR" altLang="fr-FR" sz="1400" b="0" i="0" u="none" strike="noStrike" cap="none" normalizeH="0" baseline="0" dirty="0" smtClean="0">
                <a:ln>
                  <a:noFill/>
                </a:ln>
                <a:solidFill>
                  <a:srgbClr val="666666"/>
                </a:solidFill>
                <a:effectLst/>
                <a:latin typeface="Menlo"/>
              </a:rPr>
              <a:t>&gt;&gt;&gt;</a:t>
            </a:r>
            <a:r>
              <a:rPr kumimoji="0" lang="fr-FR" altLang="fr-FR" sz="1400" b="0" i="0" u="none" strike="noStrike" cap="none" normalizeH="0" baseline="0" dirty="0" smtClean="0">
                <a:ln>
                  <a:noFill/>
                </a:ln>
                <a:solidFill>
                  <a:srgbClr val="333333"/>
                </a:solidFill>
                <a:effectLst/>
                <a:latin typeface="Menlo"/>
              </a:rPr>
              <a:t> </a:t>
            </a:r>
            <a:r>
              <a:rPr kumimoji="0" lang="fr-FR" altLang="fr-FR" sz="1400" b="0" i="0" u="none" strike="noStrike" cap="none" normalizeH="0" baseline="0" dirty="0" err="1" smtClean="0">
                <a:ln>
                  <a:noFill/>
                </a:ln>
                <a:solidFill>
                  <a:schemeClr val="tx1"/>
                </a:solidFill>
                <a:effectLst/>
                <a:latin typeface="Menlo"/>
              </a:rPr>
              <a:t>re</a:t>
            </a:r>
            <a:r>
              <a:rPr kumimoji="0" lang="fr-FR" altLang="fr-FR" sz="1400" b="0" i="0" u="none" strike="noStrike" cap="none" normalizeH="0" baseline="0" dirty="0" err="1" smtClean="0">
                <a:ln>
                  <a:noFill/>
                </a:ln>
                <a:solidFill>
                  <a:srgbClr val="666666"/>
                </a:solidFill>
                <a:effectLst/>
                <a:latin typeface="Menlo"/>
              </a:rPr>
              <a:t>.</a:t>
            </a:r>
            <a:r>
              <a:rPr kumimoji="0" lang="fr-FR" altLang="fr-FR" sz="1400" b="0" i="0" u="none" strike="noStrike" cap="none" normalizeH="0" baseline="0" dirty="0" err="1" smtClean="0">
                <a:ln>
                  <a:noFill/>
                </a:ln>
                <a:solidFill>
                  <a:schemeClr val="tx1"/>
                </a:solidFill>
                <a:effectLst/>
                <a:latin typeface="Menlo"/>
              </a:rPr>
              <a:t>findall</a:t>
            </a:r>
            <a:r>
              <a:rPr kumimoji="0" lang="fr-FR" altLang="fr-FR" sz="1400" b="0" i="0" u="none" strike="noStrike" cap="none" normalizeH="0" baseline="0" dirty="0" smtClean="0">
                <a:ln>
                  <a:noFill/>
                </a:ln>
                <a:solidFill>
                  <a:srgbClr val="333333"/>
                </a:solidFill>
                <a:effectLst/>
                <a:latin typeface="Menlo"/>
              </a:rPr>
              <a:t>(</a:t>
            </a:r>
            <a:r>
              <a:rPr kumimoji="0" lang="fr-FR" altLang="fr-FR" sz="1400" b="0" i="0" u="none" strike="noStrike" cap="none" normalizeH="0" baseline="0" dirty="0" smtClean="0">
                <a:ln>
                  <a:noFill/>
                </a:ln>
                <a:solidFill>
                  <a:srgbClr val="0000E6"/>
                </a:solidFill>
                <a:effectLst/>
                <a:latin typeface="Menlo"/>
              </a:rPr>
              <a:t>"([0-9]+)"</a:t>
            </a:r>
            <a:r>
              <a:rPr kumimoji="0" lang="fr-FR" altLang="fr-FR" sz="1400" b="0" i="0" u="none" strike="noStrike" cap="none" normalizeH="0" baseline="0" dirty="0" smtClean="0">
                <a:ln>
                  <a:noFill/>
                </a:ln>
                <a:solidFill>
                  <a:srgbClr val="333333"/>
                </a:solidFill>
                <a:effectLst/>
                <a:latin typeface="Menlo"/>
              </a:rPr>
              <a:t>, </a:t>
            </a:r>
            <a:r>
              <a:rPr lang="fr-FR" altLang="fr-FR" sz="1400" dirty="0" smtClean="0">
                <a:solidFill>
                  <a:srgbClr val="0000E6"/>
                </a:solidFill>
                <a:latin typeface="Menlo"/>
              </a:rPr>
              <a:t>"</a:t>
            </a:r>
            <a:r>
              <a:rPr lang="fr-FR" altLang="fr-FR" sz="1400" dirty="0">
                <a:solidFill>
                  <a:srgbClr val="0000E6"/>
                </a:solidFill>
                <a:latin typeface="Menlo"/>
              </a:rPr>
              <a:t>Hello </a:t>
            </a:r>
            <a:r>
              <a:rPr kumimoji="0" lang="fr-FR" altLang="fr-FR" sz="1400" b="0" i="0" u="none" strike="noStrike" cap="none" normalizeH="0" baseline="0" dirty="0" smtClean="0">
                <a:ln>
                  <a:noFill/>
                </a:ln>
                <a:solidFill>
                  <a:srgbClr val="0000E6"/>
                </a:solidFill>
                <a:effectLst/>
                <a:latin typeface="Menlo"/>
              </a:rPr>
              <a:t>111 </a:t>
            </a:r>
            <a:r>
              <a:rPr lang="fr-FR" altLang="fr-FR" sz="1400" dirty="0">
                <a:solidFill>
                  <a:srgbClr val="0000E6"/>
                </a:solidFill>
                <a:latin typeface="Menlo"/>
              </a:rPr>
              <a:t>World 222"</a:t>
            </a:r>
            <a:r>
              <a:rPr kumimoji="0" lang="fr-FR" altLang="fr-FR" sz="1400" b="0" i="0" u="none" strike="noStrike" cap="none" normalizeH="0" baseline="0" dirty="0" smtClean="0">
                <a:ln>
                  <a:noFill/>
                </a:ln>
                <a:solidFill>
                  <a:srgbClr val="333333"/>
                </a:solidFill>
                <a:effectLst/>
                <a:latin typeface="Menlo"/>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400" b="0" i="0" u="none" strike="noStrike" cap="none" normalizeH="0" baseline="0" dirty="0" smtClean="0">
                <a:ln>
                  <a:noFill/>
                </a:ln>
                <a:solidFill>
                  <a:srgbClr val="333333"/>
                </a:solidFill>
                <a:effectLst/>
                <a:latin typeface="Menlo"/>
              </a:rPr>
              <a:t>[</a:t>
            </a:r>
            <a:r>
              <a:rPr kumimoji="0" lang="fr-FR" altLang="fr-FR" sz="1400" b="0" i="0" u="none" strike="noStrike" cap="none" normalizeH="0" baseline="0" dirty="0" smtClean="0">
                <a:ln>
                  <a:noFill/>
                </a:ln>
                <a:solidFill>
                  <a:srgbClr val="0000E6"/>
                </a:solidFill>
                <a:effectLst/>
                <a:latin typeface="Menlo"/>
              </a:rPr>
              <a:t>'111'</a:t>
            </a:r>
            <a:r>
              <a:rPr kumimoji="0" lang="fr-FR" altLang="fr-FR" sz="1400" b="0" i="0" u="none" strike="noStrike" cap="none" normalizeH="0" baseline="0" dirty="0" smtClean="0">
                <a:ln>
                  <a:noFill/>
                </a:ln>
                <a:solidFill>
                  <a:srgbClr val="333333"/>
                </a:solidFill>
                <a:effectLst/>
                <a:latin typeface="Menlo"/>
              </a:rPr>
              <a:t>, </a:t>
            </a:r>
            <a:r>
              <a:rPr kumimoji="0" lang="fr-FR" altLang="fr-FR" sz="1400" b="0" i="0" u="none" strike="noStrike" cap="none" normalizeH="0" baseline="0" dirty="0" smtClean="0">
                <a:ln>
                  <a:noFill/>
                </a:ln>
                <a:solidFill>
                  <a:srgbClr val="0000E6"/>
                </a:solidFill>
                <a:effectLst/>
                <a:latin typeface="Menlo"/>
              </a:rPr>
              <a:t>'222'</a:t>
            </a:r>
            <a:r>
              <a:rPr kumimoji="0" lang="fr-FR" altLang="fr-FR" sz="1400" b="0" i="0" u="none" strike="noStrike" cap="none" normalizeH="0" baseline="0" dirty="0" smtClean="0">
                <a:ln>
                  <a:noFill/>
                </a:ln>
                <a:solidFill>
                  <a:srgbClr val="333333"/>
                </a:solidFill>
                <a:effectLst/>
                <a:latin typeface="Menlo"/>
              </a:rPr>
              <a:t>]</a:t>
            </a:r>
            <a:r>
              <a:rPr kumimoji="0" lang="fr-FR" altLang="fr-FR" sz="1400" b="0" i="0" u="none" strike="noStrike" cap="none" normalizeH="0" baseline="0" dirty="0" smtClean="0">
                <a:ln>
                  <a:noFill/>
                </a:ln>
                <a:solidFill>
                  <a:schemeClr val="tx1"/>
                </a:solidFill>
                <a:effectLst/>
                <a:latin typeface="Menlo"/>
              </a:rPr>
              <a:t> </a:t>
            </a:r>
          </a:p>
        </p:txBody>
      </p:sp>
      <p:graphicFrame>
        <p:nvGraphicFramePr>
          <p:cNvPr id="10" name="Tableau 9"/>
          <p:cNvGraphicFramePr>
            <a:graphicFrameLocks noGrp="1"/>
          </p:cNvGraphicFramePr>
          <p:nvPr>
            <p:extLst>
              <p:ext uri="{D42A27DB-BD31-4B8C-83A1-F6EECF244321}">
                <p14:modId xmlns:p14="http://schemas.microsoft.com/office/powerpoint/2010/main" val="3609056761"/>
              </p:ext>
            </p:extLst>
          </p:nvPr>
        </p:nvGraphicFramePr>
        <p:xfrm>
          <a:off x="1928440" y="4005064"/>
          <a:ext cx="8128000" cy="22961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sz="1400" dirty="0" smtClean="0"/>
                        <a:t>Regex</a:t>
                      </a:r>
                      <a:endParaRPr lang="en-US" sz="1400" dirty="0"/>
                    </a:p>
                  </a:txBody>
                  <a:tcPr anchor="ctr"/>
                </a:tc>
                <a:tc>
                  <a:txBody>
                    <a:bodyPr/>
                    <a:lstStyle/>
                    <a:p>
                      <a:pPr algn="ctr"/>
                      <a:r>
                        <a:rPr lang="en-US" sz="1400" dirty="0" smtClean="0"/>
                        <a:t>Pattern</a:t>
                      </a:r>
                      <a:endParaRPr lang="en-US" sz="1400" dirty="0"/>
                    </a:p>
                  </a:txBody>
                  <a:tcPr anchor="ctr"/>
                </a:tc>
              </a:tr>
              <a:tr h="370840">
                <a:tc>
                  <a:txBody>
                    <a:bodyPr/>
                    <a:lstStyle/>
                    <a:p>
                      <a:r>
                        <a:rPr lang="en-US" sz="1400" dirty="0" smtClean="0"/>
                        <a:t>data</a:t>
                      </a:r>
                      <a:endParaRPr lang="en-US" sz="1400" dirty="0"/>
                    </a:p>
                  </a:txBody>
                  <a:tcPr/>
                </a:tc>
                <a:tc>
                  <a:txBody>
                    <a:bodyPr/>
                    <a:lstStyle/>
                    <a:p>
                      <a:r>
                        <a:rPr lang="en-US" sz="1400" dirty="0" smtClean="0"/>
                        <a:t>Matches</a:t>
                      </a:r>
                      <a:r>
                        <a:rPr lang="en-US" sz="1400" baseline="0" dirty="0" smtClean="0"/>
                        <a:t> </a:t>
                      </a:r>
                      <a:r>
                        <a:rPr lang="en-US" sz="1400" dirty="0" smtClean="0"/>
                        <a:t>the</a:t>
                      </a:r>
                      <a:r>
                        <a:rPr lang="en-US" sz="1400" baseline="0" dirty="0" smtClean="0"/>
                        <a:t> strings ‘data’ in the text</a:t>
                      </a:r>
                      <a:endParaRPr lang="en-US" sz="1400" dirty="0"/>
                    </a:p>
                  </a:txBody>
                  <a:tcPr/>
                </a:tc>
              </a:tr>
              <a:tr h="370840">
                <a:tc>
                  <a:txBody>
                    <a:bodyPr/>
                    <a:lstStyle/>
                    <a:p>
                      <a:r>
                        <a:rPr lang="en-US" sz="1400" dirty="0" smtClean="0"/>
                        <a:t>^Data</a:t>
                      </a:r>
                      <a:endParaRPr lang="en-US" sz="1400" dirty="0"/>
                    </a:p>
                  </a:txBody>
                  <a:tcPr/>
                </a:tc>
                <a:tc>
                  <a:txBody>
                    <a:bodyPr/>
                    <a:lstStyle/>
                    <a:p>
                      <a:r>
                        <a:rPr lang="en-US" sz="1400" dirty="0" smtClean="0"/>
                        <a:t>Matches the</a:t>
                      </a:r>
                      <a:r>
                        <a:rPr lang="en-US" sz="1400" baseline="0" dirty="0" smtClean="0"/>
                        <a:t> string ‘Data’ in the beginning of the text</a:t>
                      </a:r>
                      <a:endParaRPr lang="en-US" sz="1400" dirty="0"/>
                    </a:p>
                  </a:txBody>
                  <a:tcPr/>
                </a:tc>
              </a:tr>
              <a:tr h="370840">
                <a:tc>
                  <a:txBody>
                    <a:bodyPr/>
                    <a:lstStyle/>
                    <a:p>
                      <a:r>
                        <a:rPr lang="en-US" sz="1400" dirty="0" smtClean="0"/>
                        <a:t>data$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Matches the</a:t>
                      </a:r>
                      <a:r>
                        <a:rPr lang="en-US" sz="1400" baseline="0" dirty="0" smtClean="0"/>
                        <a:t> string ‘data’ in the end of the text</a:t>
                      </a:r>
                      <a:endParaRPr lang="en-US" sz="1400" dirty="0" smtClean="0"/>
                    </a:p>
                  </a:txBody>
                  <a:tcPr/>
                </a:tc>
              </a:tr>
              <a:tr h="370840">
                <a:tc>
                  <a:txBody>
                    <a:bodyPr/>
                    <a:lstStyle/>
                    <a:p>
                      <a:r>
                        <a:rPr lang="en-US" sz="1400" dirty="0" err="1" smtClean="0"/>
                        <a:t>Data|data</a:t>
                      </a:r>
                      <a:endParaRPr lang="en-US" sz="1400" dirty="0"/>
                    </a:p>
                  </a:txBody>
                  <a:tcPr/>
                </a:tc>
                <a:tc>
                  <a:txBody>
                    <a:bodyPr/>
                    <a:lstStyle/>
                    <a:p>
                      <a:r>
                        <a:rPr lang="en-US" sz="1400" dirty="0" smtClean="0"/>
                        <a:t>Matches the</a:t>
                      </a:r>
                      <a:r>
                        <a:rPr lang="en-US" sz="1400" baseline="0" dirty="0" smtClean="0"/>
                        <a:t> strings ‘data’ and ‘Data’ in the text</a:t>
                      </a:r>
                      <a:endParaRPr lang="en-US" sz="1400" dirty="0"/>
                    </a:p>
                  </a:txBody>
                  <a:tcPr/>
                </a:tc>
              </a:tr>
            </a:tbl>
          </a:graphicData>
        </a:graphic>
      </p:graphicFrame>
      <p:sp>
        <p:nvSpPr>
          <p:cNvPr id="7" name="Oval 20">
            <a:extLst>
              <a:ext uri="{FF2B5EF4-FFF2-40B4-BE49-F238E27FC236}">
                <a16:creationId xmlns="" xmlns:a16="http://schemas.microsoft.com/office/drawing/2014/main" id="{4F0142AD-298C-4A60-9F24-035D4F3F07D0}"/>
              </a:ext>
            </a:extLst>
          </p:cNvPr>
          <p:cNvSpPr/>
          <p:nvPr/>
        </p:nvSpPr>
        <p:spPr>
          <a:xfrm>
            <a:off x="10776750" y="1249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ED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01</a:t>
            </a:r>
          </a:p>
        </p:txBody>
      </p:sp>
    </p:spTree>
    <p:extLst>
      <p:ext uri="{BB962C8B-B14F-4D97-AF65-F5344CB8AC3E}">
        <p14:creationId xmlns:p14="http://schemas.microsoft.com/office/powerpoint/2010/main" val="1860416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190" y="332570"/>
            <a:ext cx="11233560" cy="792174"/>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Pattern extraction with Regular Expressions</a:t>
            </a:r>
            <a:endParaRPr lang="en-GB" b="1" dirty="0"/>
          </a:p>
        </p:txBody>
      </p:sp>
      <p:graphicFrame>
        <p:nvGraphicFramePr>
          <p:cNvPr id="10" name="Tableau 9"/>
          <p:cNvGraphicFramePr>
            <a:graphicFrameLocks noGrp="1"/>
          </p:cNvGraphicFramePr>
          <p:nvPr>
            <p:extLst>
              <p:ext uri="{D42A27DB-BD31-4B8C-83A1-F6EECF244321}">
                <p14:modId xmlns:p14="http://schemas.microsoft.com/office/powerpoint/2010/main" val="3142492301"/>
              </p:ext>
            </p:extLst>
          </p:nvPr>
        </p:nvGraphicFramePr>
        <p:xfrm>
          <a:off x="731398" y="1340768"/>
          <a:ext cx="10297144" cy="4450080"/>
        </p:xfrm>
        <a:graphic>
          <a:graphicData uri="http://schemas.openxmlformats.org/drawingml/2006/table">
            <a:tbl>
              <a:tblPr firstRow="1" bandRow="1">
                <a:tableStyleId>{5C22544A-7EE6-4342-B048-85BDC9FD1C3A}</a:tableStyleId>
              </a:tblPr>
              <a:tblGrid>
                <a:gridCol w="2189400"/>
                <a:gridCol w="8107744"/>
              </a:tblGrid>
              <a:tr h="370840">
                <a:tc>
                  <a:txBody>
                    <a:bodyPr/>
                    <a:lstStyle/>
                    <a:p>
                      <a:pPr algn="ctr"/>
                      <a:r>
                        <a:rPr lang="en-US" sz="1400" dirty="0" smtClean="0"/>
                        <a:t>Regex</a:t>
                      </a:r>
                      <a:endParaRPr lang="en-US" sz="1400" dirty="0"/>
                    </a:p>
                  </a:txBody>
                  <a:tcPr anchor="ctr"/>
                </a:tc>
                <a:tc>
                  <a:txBody>
                    <a:bodyPr/>
                    <a:lstStyle/>
                    <a:p>
                      <a:pPr algn="ctr"/>
                      <a:r>
                        <a:rPr lang="en-US" sz="1400" dirty="0" smtClean="0"/>
                        <a:t>Pattern</a:t>
                      </a:r>
                      <a:endParaRPr lang="en-US" sz="1400" dirty="0"/>
                    </a:p>
                  </a:txBody>
                  <a:tcPr anchor="ctr"/>
                </a:tc>
              </a:tr>
              <a:tr h="370840">
                <a:tc>
                  <a:txBody>
                    <a:bodyPr/>
                    <a:lstStyle/>
                    <a:p>
                      <a:r>
                        <a:rPr lang="en-US" sz="1400" dirty="0" smtClean="0"/>
                        <a:t>[</a:t>
                      </a:r>
                      <a:r>
                        <a:rPr lang="en-US" sz="1400" dirty="0" err="1" smtClean="0"/>
                        <a:t>abc</a:t>
                      </a:r>
                      <a:r>
                        <a:rPr lang="en-US" sz="1400" dirty="0" smtClean="0"/>
                        <a:t>]</a:t>
                      </a:r>
                      <a:endParaRPr lang="en-US" sz="1400" dirty="0"/>
                    </a:p>
                  </a:txBody>
                  <a:tcPr/>
                </a:tc>
                <a:tc>
                  <a:txBody>
                    <a:bodyPr/>
                    <a:lstStyle/>
                    <a:p>
                      <a:r>
                        <a:rPr lang="en-US" sz="1400" dirty="0" smtClean="0"/>
                        <a:t>Ensemble : matches with the string ‘a’,</a:t>
                      </a:r>
                      <a:r>
                        <a:rPr lang="en-US" sz="1400" baseline="0" dirty="0" smtClean="0"/>
                        <a:t> ‘b’ or ‘c’ in the text</a:t>
                      </a:r>
                      <a:endParaRPr lang="en-US" sz="1400" dirty="0"/>
                    </a:p>
                  </a:txBody>
                  <a:tcPr/>
                </a:tc>
              </a:tr>
              <a:tr h="370840">
                <a:tc>
                  <a:txBody>
                    <a:bodyPr/>
                    <a:lstStyle/>
                    <a:p>
                      <a:r>
                        <a:rPr lang="en-US" sz="1400" dirty="0" err="1" smtClean="0"/>
                        <a:t>dat</a:t>
                      </a:r>
                      <a:r>
                        <a:rPr lang="en-US" sz="1400" dirty="0" smtClean="0"/>
                        <a:t>[ae]</a:t>
                      </a:r>
                      <a:endParaRPr lang="en-US" sz="1400" dirty="0"/>
                    </a:p>
                  </a:txBody>
                  <a:tcPr/>
                </a:tc>
                <a:tc>
                  <a:txBody>
                    <a:bodyPr/>
                    <a:lstStyle/>
                    <a:p>
                      <a:r>
                        <a:rPr lang="en-US" sz="1400" dirty="0" smtClean="0"/>
                        <a:t>Matches with ‘data’ and ‘date’</a:t>
                      </a:r>
                      <a:endParaRPr lang="en-US" sz="1400" dirty="0"/>
                    </a:p>
                  </a:txBody>
                  <a:tcPr/>
                </a:tc>
              </a:tr>
              <a:tr h="370840">
                <a:tc>
                  <a:txBody>
                    <a:bodyPr/>
                    <a:lstStyle/>
                    <a:p>
                      <a:r>
                        <a:rPr lang="fr-FR" sz="1400" dirty="0">
                          <a:effectLst/>
                        </a:rPr>
                        <a:t>[a-z]</a:t>
                      </a:r>
                    </a:p>
                  </a:txBody>
                  <a:tcPr anchor="ctr"/>
                </a:tc>
                <a:tc>
                  <a:txBody>
                    <a:bodyPr/>
                    <a:lstStyle/>
                    <a:p>
                      <a:r>
                        <a:rPr lang="fr-FR" sz="1400" dirty="0" smtClean="0">
                          <a:effectLst/>
                        </a:rPr>
                        <a:t>[</a:t>
                      </a:r>
                      <a:r>
                        <a:rPr lang="fr-FR" sz="1400" dirty="0" err="1" smtClean="0">
                          <a:effectLst/>
                        </a:rPr>
                        <a:t>abcdefghijklmonpqrstuvwxyz</a:t>
                      </a:r>
                      <a:r>
                        <a:rPr lang="fr-FR" sz="1400" dirty="0" smtClean="0">
                          <a:effectLst/>
                        </a:rPr>
                        <a:t>]</a:t>
                      </a:r>
                      <a:endParaRPr lang="fr-FR" sz="1400" dirty="0">
                        <a:effectLst/>
                      </a:endParaRPr>
                    </a:p>
                  </a:txBody>
                  <a:tcPr anchor="ctr"/>
                </a:tc>
              </a:tr>
              <a:tr h="370840">
                <a:tc>
                  <a:txBody>
                    <a:bodyPr/>
                    <a:lstStyle/>
                    <a:p>
                      <a:r>
                        <a:rPr lang="fr-FR" sz="1400">
                          <a:effectLst/>
                        </a:rPr>
                        <a:t>[A-Z]</a:t>
                      </a:r>
                    </a:p>
                  </a:txBody>
                  <a:tcPr anchor="ctr"/>
                </a:tc>
                <a:tc>
                  <a:txBody>
                    <a:bodyPr/>
                    <a:lstStyle/>
                    <a:p>
                      <a:r>
                        <a:rPr lang="fr-FR" sz="1400" dirty="0" smtClean="0">
                          <a:effectLst/>
                        </a:rPr>
                        <a:t>[ABCDEFGHIJKLMNOPQRSTUVWXYZ]</a:t>
                      </a:r>
                      <a:endParaRPr lang="fr-FR" sz="1400" dirty="0">
                        <a:effectLst/>
                      </a:endParaRPr>
                    </a:p>
                  </a:txBody>
                  <a:tcPr anchor="ctr"/>
                </a:tc>
              </a:tr>
              <a:tr h="370840">
                <a:tc>
                  <a:txBody>
                    <a:bodyPr/>
                    <a:lstStyle/>
                    <a:p>
                      <a:r>
                        <a:rPr lang="fr-FR" sz="1400" dirty="0">
                          <a:effectLst/>
                        </a:rPr>
                        <a:t>[0-9]</a:t>
                      </a:r>
                    </a:p>
                  </a:txBody>
                  <a:tcPr anchor="ctr"/>
                </a:tc>
                <a:tc>
                  <a:txBody>
                    <a:bodyPr/>
                    <a:lstStyle/>
                    <a:p>
                      <a:r>
                        <a:rPr lang="fr-FR" sz="1400" dirty="0" smtClean="0">
                          <a:effectLst/>
                        </a:rPr>
                        <a:t>[0123456789]</a:t>
                      </a:r>
                      <a:endParaRPr lang="fr-FR" sz="1400" dirty="0">
                        <a:effectLst/>
                      </a:endParaRPr>
                    </a:p>
                  </a:txBody>
                  <a:tcPr anchor="ctr"/>
                </a:tc>
              </a:tr>
              <a:tr h="370840">
                <a:tc>
                  <a:txBody>
                    <a:bodyPr/>
                    <a:lstStyle/>
                    <a:p>
                      <a:r>
                        <a:rPr lang="fr-FR" sz="1400" dirty="0">
                          <a:effectLst/>
                        </a:rPr>
                        <a:t>[a-z0-9]</a:t>
                      </a:r>
                    </a:p>
                  </a:txBody>
                  <a:tcPr anchor="ctr"/>
                </a:tc>
                <a:tc>
                  <a:txBody>
                    <a:bodyPr/>
                    <a:lstStyle/>
                    <a:p>
                      <a:r>
                        <a:rPr lang="fr-FR" sz="1400" dirty="0" smtClean="0">
                          <a:effectLst/>
                        </a:rPr>
                        <a:t>[abcdefghijklmonpqrstuvwxyz0123456789]</a:t>
                      </a:r>
                      <a:endParaRPr lang="fr-FR" sz="1400" dirty="0">
                        <a:effectLst/>
                      </a:endParaRPr>
                    </a:p>
                  </a:txBody>
                  <a:tcPr anchor="ctr"/>
                </a:tc>
              </a:tr>
              <a:tr h="370840">
                <a:tc>
                  <a:txBody>
                    <a:bodyPr/>
                    <a:lstStyle/>
                    <a:p>
                      <a:r>
                        <a:rPr lang="fr-FR" sz="1400" dirty="0">
                          <a:effectLst/>
                        </a:rPr>
                        <a:t>.</a:t>
                      </a:r>
                    </a:p>
                  </a:txBody>
                  <a:tcPr anchor="ctr"/>
                </a:tc>
                <a:tc>
                  <a:txBody>
                    <a:bodyPr/>
                    <a:lstStyle/>
                    <a:p>
                      <a:r>
                        <a:rPr lang="fr-FR" sz="1400" dirty="0" err="1" smtClean="0">
                          <a:effectLst/>
                        </a:rPr>
                        <a:t>Any</a:t>
                      </a:r>
                      <a:r>
                        <a:rPr lang="fr-FR" sz="1400" dirty="0" smtClean="0">
                          <a:effectLst/>
                        </a:rPr>
                        <a:t> </a:t>
                      </a:r>
                      <a:r>
                        <a:rPr lang="fr-FR" sz="1400" dirty="0" err="1" smtClean="0">
                          <a:effectLst/>
                        </a:rPr>
                        <a:t>character</a:t>
                      </a:r>
                      <a:r>
                        <a:rPr lang="fr-FR" sz="1400" dirty="0" smtClean="0">
                          <a:effectLst/>
                        </a:rPr>
                        <a:t> (Warning</a:t>
                      </a:r>
                      <a:r>
                        <a:rPr lang="fr-FR" sz="1400" baseline="0" dirty="0" smtClean="0">
                          <a:effectLst/>
                        </a:rPr>
                        <a:t> : \. matches </a:t>
                      </a:r>
                      <a:r>
                        <a:rPr lang="fr-FR" sz="1400" baseline="0" dirty="0" err="1" smtClean="0">
                          <a:effectLst/>
                        </a:rPr>
                        <a:t>only</a:t>
                      </a:r>
                      <a:r>
                        <a:rPr lang="fr-FR" sz="1400" baseline="0" dirty="0" smtClean="0">
                          <a:effectLst/>
                        </a:rPr>
                        <a:t> </a:t>
                      </a:r>
                      <a:r>
                        <a:rPr lang="fr-FR" sz="1400" baseline="0" dirty="0" err="1" smtClean="0">
                          <a:effectLst/>
                        </a:rPr>
                        <a:t>with</a:t>
                      </a:r>
                      <a:r>
                        <a:rPr lang="fr-FR" sz="1400" baseline="0" dirty="0" smtClean="0">
                          <a:effectLst/>
                        </a:rPr>
                        <a:t> .)</a:t>
                      </a:r>
                      <a:endParaRPr lang="fr-FR" sz="1400" dirty="0">
                        <a:effectLst/>
                      </a:endParaRPr>
                    </a:p>
                  </a:txBody>
                  <a:tcPr anchor="ctr"/>
                </a:tc>
              </a:tr>
              <a:tr h="370840">
                <a:tc>
                  <a:txBody>
                    <a:bodyPr/>
                    <a:lstStyle/>
                    <a:p>
                      <a:r>
                        <a:rPr lang="fr-FR" sz="1400">
                          <a:effectLst/>
                        </a:rPr>
                        <a:t>\w</a:t>
                      </a:r>
                    </a:p>
                  </a:txBody>
                  <a:tcPr anchor="ctr"/>
                </a:tc>
                <a:tc>
                  <a:txBody>
                    <a:bodyPr/>
                    <a:lstStyle/>
                    <a:p>
                      <a:r>
                        <a:rPr lang="fr-FR" sz="1400" dirty="0">
                          <a:effectLst/>
                        </a:rPr>
                        <a:t>[</a:t>
                      </a:r>
                      <a:r>
                        <a:rPr lang="fr-FR" sz="1400" dirty="0" smtClean="0">
                          <a:effectLst/>
                        </a:rPr>
                        <a:t>a-zA-Z0-9]</a:t>
                      </a:r>
                      <a:endParaRPr lang="fr-FR" sz="1400" dirty="0">
                        <a:effectLst/>
                      </a:endParaRPr>
                    </a:p>
                  </a:txBody>
                  <a:tcPr anchor="ctr"/>
                </a:tc>
              </a:tr>
              <a:tr h="370840">
                <a:tc>
                  <a:txBody>
                    <a:bodyPr/>
                    <a:lstStyle/>
                    <a:p>
                      <a:r>
                        <a:rPr lang="fr-FR" sz="1400">
                          <a:effectLst/>
                        </a:rPr>
                        <a:t>\d</a:t>
                      </a:r>
                    </a:p>
                  </a:txBody>
                  <a:tcPr anchor="ctr"/>
                </a:tc>
                <a:tc>
                  <a:txBody>
                    <a:bodyPr/>
                    <a:lstStyle/>
                    <a:p>
                      <a:r>
                        <a:rPr lang="fr-FR" sz="1400" dirty="0">
                          <a:effectLst/>
                        </a:rPr>
                        <a:t>[0-9]</a:t>
                      </a:r>
                    </a:p>
                  </a:txBody>
                  <a:tcPr anchor="ctr"/>
                </a:tc>
              </a:tr>
              <a:tr h="370840">
                <a:tc>
                  <a:txBody>
                    <a:bodyPr/>
                    <a:lstStyle/>
                    <a:p>
                      <a:r>
                        <a:rPr lang="fr-FR" sz="1400">
                          <a:effectLst/>
                        </a:rPr>
                        <a:t>\n</a:t>
                      </a:r>
                    </a:p>
                  </a:txBody>
                  <a:tcPr anchor="ctr"/>
                </a:tc>
                <a:tc>
                  <a:txBody>
                    <a:bodyPr/>
                    <a:lstStyle/>
                    <a:p>
                      <a:r>
                        <a:rPr lang="fr-FR" sz="1400" dirty="0" smtClean="0">
                          <a:effectLst/>
                        </a:rPr>
                        <a:t>Return</a:t>
                      </a:r>
                      <a:endParaRPr lang="fr-FR" sz="1400" dirty="0">
                        <a:effectLst/>
                      </a:endParaRPr>
                    </a:p>
                  </a:txBody>
                  <a:tcPr anchor="ctr"/>
                </a:tc>
              </a:tr>
              <a:tr h="370840">
                <a:tc>
                  <a:txBody>
                    <a:bodyPr/>
                    <a:lstStyle/>
                    <a:p>
                      <a:r>
                        <a:rPr lang="fr-FR" sz="1400">
                          <a:effectLst/>
                        </a:rPr>
                        <a:t>\t</a:t>
                      </a:r>
                    </a:p>
                  </a:txBody>
                  <a:tcPr anchor="ctr"/>
                </a:tc>
                <a:tc>
                  <a:txBody>
                    <a:bodyPr/>
                    <a:lstStyle/>
                    <a:p>
                      <a:r>
                        <a:rPr lang="fr-FR" sz="1400" dirty="0" smtClean="0">
                          <a:effectLst/>
                        </a:rPr>
                        <a:t>Tab</a:t>
                      </a:r>
                      <a:endParaRPr lang="fr-FR" sz="1400" dirty="0">
                        <a:effectLst/>
                      </a:endParaRPr>
                    </a:p>
                  </a:txBody>
                  <a:tcPr anchor="ctr"/>
                </a:tc>
              </a:tr>
            </a:tbl>
          </a:graphicData>
        </a:graphic>
      </p:graphicFrame>
      <p:sp>
        <p:nvSpPr>
          <p:cNvPr id="5" name="Oval 20">
            <a:extLst>
              <a:ext uri="{FF2B5EF4-FFF2-40B4-BE49-F238E27FC236}">
                <a16:creationId xmlns="" xmlns:a16="http://schemas.microsoft.com/office/drawing/2014/main" id="{4F0142AD-298C-4A60-9F24-035D4F3F07D0}"/>
              </a:ext>
            </a:extLst>
          </p:cNvPr>
          <p:cNvSpPr/>
          <p:nvPr/>
        </p:nvSpPr>
        <p:spPr>
          <a:xfrm>
            <a:off x="10776750" y="1249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ED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01</a:t>
            </a:r>
          </a:p>
        </p:txBody>
      </p:sp>
    </p:spTree>
    <p:extLst>
      <p:ext uri="{BB962C8B-B14F-4D97-AF65-F5344CB8AC3E}">
        <p14:creationId xmlns:p14="http://schemas.microsoft.com/office/powerpoint/2010/main" val="2477330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190" y="332570"/>
            <a:ext cx="11233560" cy="792174"/>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Pattern extraction with Regular Expressions</a:t>
            </a:r>
            <a:endParaRPr lang="en-GB" b="1" dirty="0"/>
          </a:p>
        </p:txBody>
      </p:sp>
      <p:graphicFrame>
        <p:nvGraphicFramePr>
          <p:cNvPr id="10" name="Tableau 9"/>
          <p:cNvGraphicFramePr>
            <a:graphicFrameLocks noGrp="1"/>
          </p:cNvGraphicFramePr>
          <p:nvPr>
            <p:extLst>
              <p:ext uri="{D42A27DB-BD31-4B8C-83A1-F6EECF244321}">
                <p14:modId xmlns:p14="http://schemas.microsoft.com/office/powerpoint/2010/main" val="2510019420"/>
              </p:ext>
            </p:extLst>
          </p:nvPr>
        </p:nvGraphicFramePr>
        <p:xfrm>
          <a:off x="731398" y="1340768"/>
          <a:ext cx="10297144" cy="2225040"/>
        </p:xfrm>
        <a:graphic>
          <a:graphicData uri="http://schemas.openxmlformats.org/drawingml/2006/table">
            <a:tbl>
              <a:tblPr firstRow="1" bandRow="1">
                <a:tableStyleId>{5C22544A-7EE6-4342-B048-85BDC9FD1C3A}</a:tableStyleId>
              </a:tblPr>
              <a:tblGrid>
                <a:gridCol w="2189400"/>
                <a:gridCol w="8107744"/>
              </a:tblGrid>
              <a:tr h="370840">
                <a:tc>
                  <a:txBody>
                    <a:bodyPr/>
                    <a:lstStyle/>
                    <a:p>
                      <a:pPr algn="ctr"/>
                      <a:r>
                        <a:rPr lang="en-US" sz="1400" dirty="0" smtClean="0"/>
                        <a:t>Regex</a:t>
                      </a:r>
                      <a:endParaRPr lang="en-US" sz="1400" dirty="0"/>
                    </a:p>
                  </a:txBody>
                  <a:tcPr anchor="ctr"/>
                </a:tc>
                <a:tc>
                  <a:txBody>
                    <a:bodyPr/>
                    <a:lstStyle/>
                    <a:p>
                      <a:pPr algn="ctr"/>
                      <a:r>
                        <a:rPr lang="en-US" sz="1400" dirty="0" smtClean="0"/>
                        <a:t>Pattern</a:t>
                      </a:r>
                      <a:endParaRPr lang="en-US" sz="1400" dirty="0"/>
                    </a:p>
                  </a:txBody>
                  <a:tcPr anchor="ctr"/>
                </a:tc>
              </a:tr>
              <a:tr h="370840">
                <a:tc>
                  <a:txBody>
                    <a:bodyPr/>
                    <a:lstStyle/>
                    <a:p>
                      <a:pPr algn="ctr" fontAlgn="t"/>
                      <a:r>
                        <a:rPr lang="fr-FR" sz="1400" dirty="0" err="1" smtClean="0">
                          <a:effectLst/>
                        </a:rPr>
                        <a:t>re</a:t>
                      </a:r>
                      <a:r>
                        <a:rPr lang="fr-FR" sz="1400" dirty="0" smtClean="0">
                          <a:effectLst/>
                        </a:rPr>
                        <a:t>*</a:t>
                      </a:r>
                      <a:endParaRPr lang="fr-FR" sz="1400" dirty="0">
                        <a:effectLst/>
                      </a:endParaRPr>
                    </a:p>
                  </a:txBody>
                  <a:tcPr marL="76200" marR="76200" marT="76200" marB="76200"/>
                </a:tc>
                <a:tc>
                  <a:txBody>
                    <a:bodyPr/>
                    <a:lstStyle/>
                    <a:p>
                      <a:pPr algn="just" fontAlgn="t"/>
                      <a:r>
                        <a:rPr lang="en-US" sz="1400" dirty="0" smtClean="0">
                          <a:solidFill>
                            <a:srgbClr val="000000"/>
                          </a:solidFill>
                          <a:effectLst/>
                        </a:rPr>
                        <a:t>Matches </a:t>
                      </a:r>
                      <a:r>
                        <a:rPr lang="en-US" sz="1400" dirty="0">
                          <a:solidFill>
                            <a:srgbClr val="000000"/>
                          </a:solidFill>
                          <a:effectLst/>
                        </a:rPr>
                        <a:t>0 or more occurrences of preceding expression.</a:t>
                      </a:r>
                    </a:p>
                  </a:txBody>
                  <a:tcPr marL="76200" marR="76200" marT="76200" marB="76200"/>
                </a:tc>
              </a:tr>
              <a:tr h="370840">
                <a:tc>
                  <a:txBody>
                    <a:bodyPr/>
                    <a:lstStyle/>
                    <a:p>
                      <a:pPr algn="ctr" fontAlgn="t"/>
                      <a:r>
                        <a:rPr lang="fr-FR" sz="1400" dirty="0" err="1" smtClean="0">
                          <a:effectLst/>
                        </a:rPr>
                        <a:t>re</a:t>
                      </a:r>
                      <a:r>
                        <a:rPr lang="fr-FR" sz="1400" dirty="0" smtClean="0">
                          <a:effectLst/>
                        </a:rPr>
                        <a:t>+</a:t>
                      </a:r>
                      <a:endParaRPr lang="fr-FR" sz="1400" dirty="0">
                        <a:effectLst/>
                      </a:endParaRPr>
                    </a:p>
                  </a:txBody>
                  <a:tcPr marL="76200" marR="76200" marT="76200" marB="76200"/>
                </a:tc>
                <a:tc>
                  <a:txBody>
                    <a:bodyPr/>
                    <a:lstStyle/>
                    <a:p>
                      <a:pPr algn="just" fontAlgn="t"/>
                      <a:r>
                        <a:rPr lang="en-US" sz="1400" dirty="0" smtClean="0">
                          <a:solidFill>
                            <a:srgbClr val="000000"/>
                          </a:solidFill>
                          <a:effectLst/>
                        </a:rPr>
                        <a:t>Matches </a:t>
                      </a:r>
                      <a:r>
                        <a:rPr lang="en-US" sz="1400" dirty="0">
                          <a:solidFill>
                            <a:srgbClr val="000000"/>
                          </a:solidFill>
                          <a:effectLst/>
                        </a:rPr>
                        <a:t>1 or more occurrence of preceding expression.</a:t>
                      </a:r>
                    </a:p>
                  </a:txBody>
                  <a:tcPr marL="76200" marR="76200" marT="76200" marB="76200"/>
                </a:tc>
              </a:tr>
              <a:tr h="370840">
                <a:tc>
                  <a:txBody>
                    <a:bodyPr/>
                    <a:lstStyle/>
                    <a:p>
                      <a:pPr algn="ctr" fontAlgn="t"/>
                      <a:r>
                        <a:rPr lang="fr-FR" sz="1400" dirty="0" err="1" smtClean="0">
                          <a:effectLst/>
                        </a:rPr>
                        <a:t>re</a:t>
                      </a:r>
                      <a:r>
                        <a:rPr lang="fr-FR" sz="1400" dirty="0" smtClean="0">
                          <a:effectLst/>
                        </a:rPr>
                        <a:t>?</a:t>
                      </a:r>
                      <a:endParaRPr lang="fr-FR" sz="1400" dirty="0">
                        <a:effectLst/>
                      </a:endParaRPr>
                    </a:p>
                  </a:txBody>
                  <a:tcPr marL="76200" marR="76200" marT="76200" marB="76200"/>
                </a:tc>
                <a:tc>
                  <a:txBody>
                    <a:bodyPr/>
                    <a:lstStyle/>
                    <a:p>
                      <a:pPr algn="just" fontAlgn="t"/>
                      <a:r>
                        <a:rPr lang="en-US" sz="1400" dirty="0" smtClean="0">
                          <a:solidFill>
                            <a:srgbClr val="000000"/>
                          </a:solidFill>
                          <a:effectLst/>
                        </a:rPr>
                        <a:t>Matches </a:t>
                      </a:r>
                      <a:r>
                        <a:rPr lang="en-US" sz="1400" dirty="0">
                          <a:solidFill>
                            <a:srgbClr val="000000"/>
                          </a:solidFill>
                          <a:effectLst/>
                        </a:rPr>
                        <a:t>0 or 1 occurrence of preceding expression.</a:t>
                      </a:r>
                    </a:p>
                  </a:txBody>
                  <a:tcPr marL="76200" marR="76200" marT="76200" marB="76200"/>
                </a:tc>
              </a:tr>
              <a:tr h="370840">
                <a:tc>
                  <a:txBody>
                    <a:bodyPr/>
                    <a:lstStyle/>
                    <a:p>
                      <a:pPr algn="ctr" fontAlgn="t"/>
                      <a:r>
                        <a:rPr lang="fr-FR" sz="1400" dirty="0" err="1" smtClean="0">
                          <a:effectLst/>
                        </a:rPr>
                        <a:t>re</a:t>
                      </a:r>
                      <a:r>
                        <a:rPr lang="fr-FR" sz="1400" dirty="0" smtClean="0">
                          <a:effectLst/>
                        </a:rPr>
                        <a:t>{n}</a:t>
                      </a:r>
                      <a:endParaRPr lang="fr-FR" sz="1400" dirty="0">
                        <a:effectLst/>
                      </a:endParaRPr>
                    </a:p>
                  </a:txBody>
                  <a:tcPr marL="76200" marR="76200" marT="76200" marB="76200"/>
                </a:tc>
                <a:tc>
                  <a:txBody>
                    <a:bodyPr/>
                    <a:lstStyle/>
                    <a:p>
                      <a:pPr algn="just" fontAlgn="t"/>
                      <a:r>
                        <a:rPr lang="en-US" sz="1400" dirty="0" smtClean="0">
                          <a:solidFill>
                            <a:srgbClr val="000000"/>
                          </a:solidFill>
                          <a:effectLst/>
                        </a:rPr>
                        <a:t>Matches </a:t>
                      </a:r>
                      <a:r>
                        <a:rPr lang="en-US" sz="1400" dirty="0">
                          <a:solidFill>
                            <a:srgbClr val="000000"/>
                          </a:solidFill>
                          <a:effectLst/>
                        </a:rPr>
                        <a:t>exactly n number of occurrences of preceding expression.</a:t>
                      </a:r>
                    </a:p>
                  </a:txBody>
                  <a:tcPr marL="76200" marR="76200" marT="76200" marB="76200"/>
                </a:tc>
              </a:tr>
              <a:tr h="370840">
                <a:tc>
                  <a:txBody>
                    <a:bodyPr/>
                    <a:lstStyle/>
                    <a:p>
                      <a:pPr algn="ctr" fontAlgn="t"/>
                      <a:r>
                        <a:rPr lang="fr-FR" sz="1400" dirty="0" err="1" smtClean="0">
                          <a:effectLst/>
                        </a:rPr>
                        <a:t>re</a:t>
                      </a:r>
                      <a:r>
                        <a:rPr lang="fr-FR" sz="1400" dirty="0" smtClean="0">
                          <a:effectLst/>
                        </a:rPr>
                        <a:t>{n,}</a:t>
                      </a:r>
                      <a:endParaRPr lang="fr-FR" sz="1400" dirty="0">
                        <a:effectLst/>
                      </a:endParaRPr>
                    </a:p>
                  </a:txBody>
                  <a:tcPr marL="76200" marR="76200" marT="76200" marB="76200"/>
                </a:tc>
                <a:tc>
                  <a:txBody>
                    <a:bodyPr/>
                    <a:lstStyle/>
                    <a:p>
                      <a:pPr algn="just" fontAlgn="t"/>
                      <a:r>
                        <a:rPr lang="en-US" sz="1400" dirty="0" smtClean="0">
                          <a:solidFill>
                            <a:srgbClr val="000000"/>
                          </a:solidFill>
                          <a:effectLst/>
                        </a:rPr>
                        <a:t>Matches </a:t>
                      </a:r>
                      <a:r>
                        <a:rPr lang="en-US" sz="1400" dirty="0">
                          <a:solidFill>
                            <a:srgbClr val="000000"/>
                          </a:solidFill>
                          <a:effectLst/>
                        </a:rPr>
                        <a:t>n or more occurrences of preceding expression.</a:t>
                      </a:r>
                    </a:p>
                  </a:txBody>
                  <a:tcPr marL="76200" marR="76200" marT="76200" marB="76200"/>
                </a:tc>
              </a:tr>
            </a:tbl>
          </a:graphicData>
        </a:graphic>
      </p:graphicFrame>
      <p:sp>
        <p:nvSpPr>
          <p:cNvPr id="3" name="ZoneTexte 2"/>
          <p:cNvSpPr txBox="1"/>
          <p:nvPr/>
        </p:nvSpPr>
        <p:spPr>
          <a:xfrm>
            <a:off x="2029460" y="4581128"/>
            <a:ext cx="7701019" cy="369332"/>
          </a:xfrm>
          <a:prstGeom prst="rect">
            <a:avLst/>
          </a:prstGeom>
          <a:noFill/>
        </p:spPr>
        <p:txBody>
          <a:bodyPr wrap="none" rtlCol="0">
            <a:spAutoFit/>
          </a:bodyPr>
          <a:lstStyle/>
          <a:p>
            <a:r>
              <a:rPr lang="en-US" i="1" dirty="0"/>
              <a:t>Hint</a:t>
            </a:r>
            <a:r>
              <a:rPr lang="en-US" dirty="0"/>
              <a:t> : use </a:t>
            </a:r>
            <a:r>
              <a:rPr lang="en-US" dirty="0">
                <a:hlinkClick r:id="rId2"/>
              </a:rPr>
              <a:t>https://regex101.com</a:t>
            </a:r>
            <a:r>
              <a:rPr lang="en-US" dirty="0" smtClean="0">
                <a:hlinkClick r:id="rId2"/>
              </a:rPr>
              <a:t>/</a:t>
            </a:r>
            <a:r>
              <a:rPr lang="en-US" dirty="0" smtClean="0"/>
              <a:t> to help you write your Regex !</a:t>
            </a:r>
            <a:endParaRPr lang="en-US" dirty="0"/>
          </a:p>
        </p:txBody>
      </p:sp>
      <p:sp>
        <p:nvSpPr>
          <p:cNvPr id="6" name="Oval 20">
            <a:extLst>
              <a:ext uri="{FF2B5EF4-FFF2-40B4-BE49-F238E27FC236}">
                <a16:creationId xmlns="" xmlns:a16="http://schemas.microsoft.com/office/drawing/2014/main" id="{4F0142AD-298C-4A60-9F24-035D4F3F07D0}"/>
              </a:ext>
            </a:extLst>
          </p:cNvPr>
          <p:cNvSpPr/>
          <p:nvPr/>
        </p:nvSpPr>
        <p:spPr>
          <a:xfrm>
            <a:off x="10776750" y="1249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ED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01</a:t>
            </a:r>
          </a:p>
        </p:txBody>
      </p:sp>
    </p:spTree>
    <p:extLst>
      <p:ext uri="{BB962C8B-B14F-4D97-AF65-F5344CB8AC3E}">
        <p14:creationId xmlns:p14="http://schemas.microsoft.com/office/powerpoint/2010/main" val="2887486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e 14"/>
          <p:cNvGrpSpPr/>
          <p:nvPr/>
        </p:nvGrpSpPr>
        <p:grpSpPr>
          <a:xfrm>
            <a:off x="263352" y="152716"/>
            <a:ext cx="11509450" cy="6228612"/>
            <a:chOff x="263352" y="152716"/>
            <a:chExt cx="11509450" cy="6228612"/>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352" y="332656"/>
              <a:ext cx="11233560" cy="4320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PowerPoint Extraction</a:t>
              </a:r>
              <a:endParaRPr lang="en-GB" b="1" dirty="0"/>
            </a:p>
          </p:txBody>
        </p:sp>
        <p:sp>
          <p:nvSpPr>
            <p:cNvPr id="3" name="ZoneTexte 2"/>
            <p:cNvSpPr txBox="1"/>
            <p:nvPr/>
          </p:nvSpPr>
          <p:spPr>
            <a:xfrm>
              <a:off x="551384" y="922118"/>
              <a:ext cx="8352928" cy="923330"/>
            </a:xfrm>
            <a:prstGeom prst="rect">
              <a:avLst/>
            </a:prstGeom>
            <a:solidFill>
              <a:schemeClr val="bg1"/>
            </a:solidFill>
          </p:spPr>
          <p:txBody>
            <a:bodyPr wrap="square" rtlCol="0">
              <a:spAutoFit/>
            </a:bodyPr>
            <a:lstStyle/>
            <a:p>
              <a:r>
                <a:rPr lang="fr-FR" dirty="0" smtClean="0"/>
                <a:t>Data type : Commercial propositions in Powerpoint format (.</a:t>
              </a:r>
              <a:r>
                <a:rPr lang="fr-FR" dirty="0" err="1" smtClean="0"/>
                <a:t>ppt</a:t>
              </a:r>
              <a:r>
                <a:rPr lang="fr-FR" dirty="0" smtClean="0"/>
                <a:t>/.</a:t>
              </a:r>
              <a:r>
                <a:rPr lang="fr-FR" dirty="0" err="1" smtClean="0"/>
                <a:t>pptx</a:t>
              </a:r>
              <a:r>
                <a:rPr lang="fr-FR" dirty="0" smtClean="0"/>
                <a:t>)</a:t>
              </a:r>
            </a:p>
            <a:p>
              <a:endParaRPr lang="fr-FR" dirty="0"/>
            </a:p>
            <a:p>
              <a:r>
                <a:rPr lang="fr-FR" dirty="0" smtClean="0"/>
                <a:t>The goal : </a:t>
              </a:r>
              <a:r>
                <a:rPr lang="fr-FR" dirty="0" err="1" smtClean="0"/>
                <a:t>Extract</a:t>
              </a:r>
              <a:r>
                <a:rPr lang="fr-FR" dirty="0" smtClean="0"/>
                <a:t> important informations </a:t>
              </a:r>
              <a:r>
                <a:rPr lang="fr-FR" dirty="0" err="1" smtClean="0"/>
                <a:t>from</a:t>
              </a:r>
              <a:r>
                <a:rPr lang="fr-FR" dirty="0" smtClean="0"/>
                <a:t> Powerpoint files</a:t>
              </a:r>
              <a:endParaRPr lang="fr-FR" dirty="0"/>
            </a:p>
          </p:txBody>
        </p:sp>
        <p:sp>
          <p:nvSpPr>
            <p:cNvPr id="4" name="ZoneTexte 3"/>
            <p:cNvSpPr txBox="1"/>
            <p:nvPr/>
          </p:nvSpPr>
          <p:spPr>
            <a:xfrm>
              <a:off x="551383" y="2302292"/>
              <a:ext cx="4963930" cy="369332"/>
            </a:xfrm>
            <a:prstGeom prst="rect">
              <a:avLst/>
            </a:prstGeom>
            <a:solidFill>
              <a:schemeClr val="bg1"/>
            </a:solidFill>
          </p:spPr>
          <p:txBody>
            <a:bodyPr wrap="square" rtlCol="0">
              <a:spAutoFit/>
            </a:bodyPr>
            <a:lstStyle/>
            <a:p>
              <a:r>
                <a:rPr lang="fr-FR" dirty="0" err="1" smtClean="0"/>
                <a:t>Example</a:t>
              </a:r>
              <a:r>
                <a:rPr lang="fr-FR" dirty="0" smtClean="0"/>
                <a:t> of commercial proposition files :</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4" y="2955023"/>
              <a:ext cx="3931795" cy="270625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500" y="2925307"/>
              <a:ext cx="3914940" cy="2533451"/>
            </a:xfrm>
            <a:prstGeom prst="rect">
              <a:avLst/>
            </a:prstGeom>
          </p:spPr>
        </p:pic>
        <p:sp>
          <p:nvSpPr>
            <p:cNvPr id="7" name="Rectangle 6"/>
            <p:cNvSpPr/>
            <p:nvPr/>
          </p:nvSpPr>
          <p:spPr>
            <a:xfrm>
              <a:off x="551384" y="3284984"/>
              <a:ext cx="187220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135559" y="4437112"/>
              <a:ext cx="2347619" cy="756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551383" y="5193207"/>
              <a:ext cx="1584175" cy="468065"/>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162082" y="3789040"/>
              <a:ext cx="1302070"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7484734" y="3813984"/>
              <a:ext cx="1275561" cy="112718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8788741" y="3789040"/>
              <a:ext cx="1267700" cy="115212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4149080"/>
              <a:ext cx="3444554" cy="2208434"/>
            </a:xfrm>
            <a:prstGeom prst="rect">
              <a:avLst/>
            </a:prstGeom>
          </p:spPr>
        </p:pic>
        <p:sp>
          <p:nvSpPr>
            <p:cNvPr id="14" name="Rectangle 13"/>
            <p:cNvSpPr/>
            <p:nvPr/>
          </p:nvSpPr>
          <p:spPr>
            <a:xfrm>
              <a:off x="8348412" y="4149080"/>
              <a:ext cx="2448272" cy="2232248"/>
            </a:xfrm>
            <a:prstGeom prst="rect">
              <a:avLst/>
            </a:prstGeom>
            <a:no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val 20">
              <a:extLst>
                <a:ext uri="{FF2B5EF4-FFF2-40B4-BE49-F238E27FC236}">
                  <a16:creationId xmlns="" xmlns:a16="http://schemas.microsoft.com/office/drawing/2014/main" id="{4F0142AD-298C-4A60-9F24-035D4F3F07D0}"/>
                </a:ext>
              </a:extLst>
            </p:cNvPr>
            <p:cNvSpPr/>
            <p:nvPr/>
          </p:nvSpPr>
          <p:spPr>
            <a:xfrm>
              <a:off x="10748566" y="152716"/>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grpSp>
    </p:spTree>
    <p:extLst>
      <p:ext uri="{BB962C8B-B14F-4D97-AF65-F5344CB8AC3E}">
        <p14:creationId xmlns:p14="http://schemas.microsoft.com/office/powerpoint/2010/main" val="369189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352" y="332656"/>
            <a:ext cx="11233560" cy="4320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First method using python-</a:t>
            </a:r>
            <a:r>
              <a:rPr lang="en-GB" sz="2800" b="1" dirty="0" err="1" smtClean="0"/>
              <a:t>pptx</a:t>
            </a:r>
            <a:r>
              <a:rPr lang="en-GB" sz="2800" b="1" dirty="0"/>
              <a:t> </a:t>
            </a:r>
            <a:r>
              <a:rPr lang="en-GB" sz="2800" b="1" dirty="0" smtClean="0"/>
              <a:t>library</a:t>
            </a:r>
            <a:endParaRPr lang="en-GB"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6" y="2039785"/>
            <a:ext cx="3109311" cy="1101330"/>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2508582"/>
            <a:ext cx="3783596" cy="1127250"/>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858" y="2894093"/>
            <a:ext cx="4070596" cy="1110971"/>
          </a:xfrm>
          <a:prstGeom prst="rect">
            <a:avLst/>
          </a:prstGeom>
        </p:spPr>
      </p:pic>
      <p:sp>
        <p:nvSpPr>
          <p:cNvPr id="6" name="ZoneTexte 5"/>
          <p:cNvSpPr txBox="1"/>
          <p:nvPr/>
        </p:nvSpPr>
        <p:spPr>
          <a:xfrm>
            <a:off x="407368" y="1045542"/>
            <a:ext cx="8280920" cy="646331"/>
          </a:xfrm>
          <a:prstGeom prst="rect">
            <a:avLst/>
          </a:prstGeom>
          <a:solidFill>
            <a:schemeClr val="bg1"/>
          </a:solidFill>
        </p:spPr>
        <p:txBody>
          <a:bodyPr wrap="square" rtlCol="0">
            <a:spAutoFit/>
          </a:bodyPr>
          <a:lstStyle/>
          <a:p>
            <a:r>
              <a:rPr lang="fr-FR" dirty="0" smtClean="0"/>
              <a:t>python-</a:t>
            </a:r>
            <a:r>
              <a:rPr lang="fr-FR" dirty="0" err="1" smtClean="0"/>
              <a:t>pptx</a:t>
            </a:r>
            <a:r>
              <a:rPr lang="fr-FR" dirty="0" smtClean="0"/>
              <a:t>: </a:t>
            </a:r>
            <a:r>
              <a:rPr lang="fr-FR" dirty="0" err="1" smtClean="0"/>
              <a:t>read</a:t>
            </a:r>
            <a:r>
              <a:rPr lang="fr-FR" dirty="0" smtClean="0"/>
              <a:t> </a:t>
            </a:r>
            <a:r>
              <a:rPr lang="fr-FR" dirty="0" err="1" smtClean="0"/>
              <a:t>each</a:t>
            </a:r>
            <a:r>
              <a:rPr lang="fr-FR" dirty="0" smtClean="0"/>
              <a:t> </a:t>
            </a:r>
            <a:r>
              <a:rPr lang="fr-FR" dirty="0" err="1" smtClean="0"/>
              <a:t>seperate</a:t>
            </a:r>
            <a:r>
              <a:rPr lang="fr-FR" dirty="0" smtClean="0"/>
              <a:t> box in the slide as « Shape » type. </a:t>
            </a:r>
          </a:p>
          <a:p>
            <a:r>
              <a:rPr lang="fr-FR" dirty="0" smtClean="0"/>
              <a:t>Shape type </a:t>
            </a:r>
            <a:r>
              <a:rPr lang="fr-FR" dirty="0" err="1" smtClean="0"/>
              <a:t>offers</a:t>
            </a:r>
            <a:r>
              <a:rPr lang="fr-FR" dirty="0" smtClean="0"/>
              <a:t> </a:t>
            </a:r>
            <a:r>
              <a:rPr lang="fr-FR" dirty="0" err="1" smtClean="0"/>
              <a:t>functions</a:t>
            </a:r>
            <a:r>
              <a:rPr lang="fr-FR" dirty="0" smtClean="0"/>
              <a:t> to </a:t>
            </a:r>
            <a:r>
              <a:rPr lang="fr-FR" dirty="0" err="1" smtClean="0"/>
              <a:t>read</a:t>
            </a:r>
            <a:r>
              <a:rPr lang="fr-FR" dirty="0" smtClean="0"/>
              <a:t> a </a:t>
            </a:r>
            <a:r>
              <a:rPr lang="fr-FR" dirty="0" err="1" smtClean="0"/>
              <a:t>text</a:t>
            </a:r>
            <a:r>
              <a:rPr lang="fr-FR" dirty="0" smtClean="0"/>
              <a:t> or a table</a:t>
            </a:r>
          </a:p>
        </p:txBody>
      </p:sp>
      <p:sp>
        <p:nvSpPr>
          <p:cNvPr id="7" name="ZoneTexte 6"/>
          <p:cNvSpPr txBox="1"/>
          <p:nvPr/>
        </p:nvSpPr>
        <p:spPr>
          <a:xfrm>
            <a:off x="2305745" y="1992871"/>
            <a:ext cx="1368152" cy="369332"/>
          </a:xfrm>
          <a:prstGeom prst="rect">
            <a:avLst/>
          </a:prstGeom>
          <a:noFill/>
        </p:spPr>
        <p:txBody>
          <a:bodyPr wrap="square" rtlCol="0">
            <a:spAutoFit/>
          </a:bodyPr>
          <a:lstStyle/>
          <a:p>
            <a:r>
              <a:rPr lang="fr-FR" dirty="0" smtClean="0">
                <a:solidFill>
                  <a:srgbClr val="FF0000"/>
                </a:solidFill>
              </a:rPr>
              <a:t>Shape 1</a:t>
            </a:r>
            <a:endParaRPr lang="fr-FR" dirty="0">
              <a:solidFill>
                <a:srgbClr val="FF0000"/>
              </a:solidFill>
            </a:endParaRPr>
          </a:p>
        </p:txBody>
      </p:sp>
      <p:sp>
        <p:nvSpPr>
          <p:cNvPr id="8" name="ZoneTexte 7"/>
          <p:cNvSpPr txBox="1"/>
          <p:nvPr/>
        </p:nvSpPr>
        <p:spPr>
          <a:xfrm>
            <a:off x="3197156" y="2424919"/>
            <a:ext cx="1368152" cy="369332"/>
          </a:xfrm>
          <a:prstGeom prst="rect">
            <a:avLst/>
          </a:prstGeom>
          <a:noFill/>
        </p:spPr>
        <p:txBody>
          <a:bodyPr wrap="square" rtlCol="0">
            <a:spAutoFit/>
          </a:bodyPr>
          <a:lstStyle/>
          <a:p>
            <a:r>
              <a:rPr lang="fr-FR" dirty="0" smtClean="0">
                <a:solidFill>
                  <a:srgbClr val="FF0000"/>
                </a:solidFill>
              </a:rPr>
              <a:t>Shape 2</a:t>
            </a:r>
            <a:endParaRPr lang="fr-FR" dirty="0">
              <a:solidFill>
                <a:srgbClr val="FF0000"/>
              </a:solidFill>
            </a:endParaRPr>
          </a:p>
        </p:txBody>
      </p:sp>
      <p:sp>
        <p:nvSpPr>
          <p:cNvPr id="9" name="ZoneTexte 8"/>
          <p:cNvSpPr txBox="1"/>
          <p:nvPr/>
        </p:nvSpPr>
        <p:spPr>
          <a:xfrm>
            <a:off x="3955638" y="2844671"/>
            <a:ext cx="1368152" cy="369332"/>
          </a:xfrm>
          <a:prstGeom prst="rect">
            <a:avLst/>
          </a:prstGeom>
          <a:noFill/>
        </p:spPr>
        <p:txBody>
          <a:bodyPr wrap="square" rtlCol="0">
            <a:spAutoFit/>
          </a:bodyPr>
          <a:lstStyle/>
          <a:p>
            <a:r>
              <a:rPr lang="fr-FR" dirty="0" smtClean="0">
                <a:solidFill>
                  <a:srgbClr val="FF0000"/>
                </a:solidFill>
              </a:rPr>
              <a:t>Shape 3</a:t>
            </a:r>
            <a:endParaRPr lang="fr-FR" dirty="0">
              <a:solidFill>
                <a:srgbClr val="FF0000"/>
              </a:solidFill>
            </a:endParaRPr>
          </a:p>
        </p:txBody>
      </p:sp>
      <p:sp>
        <p:nvSpPr>
          <p:cNvPr id="10" name="ZoneTexte 9"/>
          <p:cNvSpPr txBox="1"/>
          <p:nvPr/>
        </p:nvSpPr>
        <p:spPr>
          <a:xfrm>
            <a:off x="6306467" y="2293928"/>
            <a:ext cx="5046117" cy="646331"/>
          </a:xfrm>
          <a:prstGeom prst="rect">
            <a:avLst/>
          </a:prstGeom>
          <a:solidFill>
            <a:schemeClr val="bg1"/>
          </a:solidFill>
        </p:spPr>
        <p:txBody>
          <a:bodyPr wrap="square" rtlCol="0">
            <a:spAutoFit/>
          </a:bodyPr>
          <a:lstStyle/>
          <a:p>
            <a:r>
              <a:rPr lang="fr-FR" dirty="0" smtClean="0"/>
              <a:t>Limitation </a:t>
            </a:r>
            <a:r>
              <a:rPr lang="fr-FR" dirty="0"/>
              <a:t>: </a:t>
            </a:r>
            <a:r>
              <a:rPr lang="fr-FR" dirty="0" err="1" smtClean="0"/>
              <a:t>When</a:t>
            </a:r>
            <a:r>
              <a:rPr lang="fr-FR" dirty="0" smtClean="0"/>
              <a:t> </a:t>
            </a:r>
            <a:r>
              <a:rPr lang="fr-FR" dirty="0"/>
              <a:t>boxes are groupes, </a:t>
            </a:r>
            <a:r>
              <a:rPr lang="fr-FR" dirty="0" err="1"/>
              <a:t>these</a:t>
            </a:r>
            <a:r>
              <a:rPr lang="fr-FR" dirty="0"/>
              <a:t> </a:t>
            </a:r>
            <a:r>
              <a:rPr lang="fr-FR" dirty="0" err="1"/>
              <a:t>functions</a:t>
            </a:r>
            <a:r>
              <a:rPr lang="fr-FR" dirty="0"/>
              <a:t> return </a:t>
            </a:r>
            <a:r>
              <a:rPr lang="fr-FR" dirty="0" err="1" smtClean="0"/>
              <a:t>nothing</a:t>
            </a:r>
            <a:endParaRPr lang="fr-FR" dirty="0"/>
          </a:p>
        </p:txBody>
      </p:sp>
      <p:sp>
        <p:nvSpPr>
          <p:cNvPr id="12" name="Oval 20">
            <a:extLst>
              <a:ext uri="{FF2B5EF4-FFF2-40B4-BE49-F238E27FC236}">
                <a16:creationId xmlns="" xmlns:a16="http://schemas.microsoft.com/office/drawing/2014/main" id="{4F0142AD-298C-4A60-9F24-035D4F3F07D0}"/>
              </a:ext>
            </a:extLst>
          </p:cNvPr>
          <p:cNvSpPr/>
          <p:nvPr/>
        </p:nvSpPr>
        <p:spPr>
          <a:xfrm>
            <a:off x="10748566" y="152716"/>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spTree>
    <p:extLst>
      <p:ext uri="{BB962C8B-B14F-4D97-AF65-F5344CB8AC3E}">
        <p14:creationId xmlns:p14="http://schemas.microsoft.com/office/powerpoint/2010/main" val="3215649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C2D12B61-5947-42E3-AF6D-7EFBF69618CD}"/>
              </a:ext>
            </a:extLst>
          </p:cNvPr>
          <p:cNvSpPr txBox="1">
            <a:spLocks/>
          </p:cNvSpPr>
          <p:nvPr/>
        </p:nvSpPr>
        <p:spPr>
          <a:xfrm>
            <a:off x="263352" y="339478"/>
            <a:ext cx="11233560" cy="43206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GB" sz="2800" b="1" dirty="0" smtClean="0"/>
              <a:t>Second Method using </a:t>
            </a:r>
            <a:r>
              <a:rPr lang="en-GB" sz="2800" b="1" dirty="0" err="1" smtClean="0"/>
              <a:t>textract</a:t>
            </a:r>
            <a:r>
              <a:rPr lang="en-GB" sz="2800" b="1" dirty="0"/>
              <a:t> </a:t>
            </a:r>
            <a:r>
              <a:rPr lang="en-GB" sz="2800" b="1" dirty="0" smtClean="0"/>
              <a:t>python library</a:t>
            </a:r>
          </a:p>
          <a:p>
            <a:endParaRPr lang="en-GB" sz="2800" b="1" dirty="0"/>
          </a:p>
          <a:p>
            <a:endParaRPr lang="en-GB" b="1" dirty="0"/>
          </a:p>
        </p:txBody>
      </p:sp>
      <p:sp>
        <p:nvSpPr>
          <p:cNvPr id="3" name="ZoneTexte 2"/>
          <p:cNvSpPr txBox="1"/>
          <p:nvPr/>
        </p:nvSpPr>
        <p:spPr>
          <a:xfrm>
            <a:off x="443806" y="1052736"/>
            <a:ext cx="11568608" cy="646331"/>
          </a:xfrm>
          <a:prstGeom prst="rect">
            <a:avLst/>
          </a:prstGeom>
          <a:solidFill>
            <a:schemeClr val="bg1"/>
          </a:solidFill>
        </p:spPr>
        <p:txBody>
          <a:bodyPr wrap="square" rtlCol="0">
            <a:spAutoFit/>
          </a:bodyPr>
          <a:lstStyle/>
          <a:p>
            <a:r>
              <a:rPr lang="fr-FR" dirty="0" smtClean="0"/>
              <a:t>1- </a:t>
            </a:r>
            <a:r>
              <a:rPr lang="fr-FR" dirty="0" err="1" smtClean="0"/>
              <a:t>Convert</a:t>
            </a:r>
            <a:r>
              <a:rPr lang="fr-FR" dirty="0" smtClean="0"/>
              <a:t> </a:t>
            </a:r>
            <a:r>
              <a:rPr lang="fr-FR" dirty="0" err="1" smtClean="0"/>
              <a:t>ppt</a:t>
            </a:r>
            <a:r>
              <a:rPr lang="fr-FR" dirty="0" smtClean="0"/>
              <a:t> files to </a:t>
            </a:r>
            <a:r>
              <a:rPr lang="fr-FR" dirty="0" err="1" smtClean="0"/>
              <a:t>pdf</a:t>
            </a:r>
            <a:r>
              <a:rPr lang="fr-FR" dirty="0" smtClean="0"/>
              <a:t> </a:t>
            </a:r>
            <a:r>
              <a:rPr lang="fr-FR" dirty="0" err="1" smtClean="0"/>
              <a:t>using</a:t>
            </a:r>
            <a:r>
              <a:rPr lang="fr-FR" dirty="0" smtClean="0"/>
              <a:t> the </a:t>
            </a:r>
            <a:r>
              <a:rPr lang="fr-FR" dirty="0" err="1" smtClean="0"/>
              <a:t>libreOffice</a:t>
            </a:r>
            <a:r>
              <a:rPr lang="fr-FR" dirty="0" smtClean="0"/>
              <a:t> command line « </a:t>
            </a:r>
            <a:r>
              <a:rPr lang="fr-FR" dirty="0" err="1" smtClean="0"/>
              <a:t>soffice</a:t>
            </a:r>
            <a:r>
              <a:rPr lang="fr-FR" dirty="0" smtClean="0"/>
              <a:t> », </a:t>
            </a:r>
            <a:r>
              <a:rPr lang="fr-FR" dirty="0" err="1" smtClean="0"/>
              <a:t>through</a:t>
            </a:r>
            <a:r>
              <a:rPr lang="fr-FR" dirty="0" smtClean="0"/>
              <a:t> a </a:t>
            </a:r>
            <a:r>
              <a:rPr lang="fr-FR" dirty="0" err="1" smtClean="0"/>
              <a:t>shell</a:t>
            </a:r>
            <a:r>
              <a:rPr lang="fr-FR" dirty="0" smtClean="0"/>
              <a:t> script</a:t>
            </a:r>
            <a:br>
              <a:rPr lang="fr-FR" dirty="0" smtClean="0"/>
            </a:br>
            <a:r>
              <a:rPr lang="fr-FR" dirty="0" smtClean="0"/>
              <a:t>2- </a:t>
            </a:r>
            <a:r>
              <a:rPr lang="fr-FR" dirty="0" err="1" smtClean="0"/>
              <a:t>Extract</a:t>
            </a:r>
            <a:r>
              <a:rPr lang="fr-FR" dirty="0" smtClean="0"/>
              <a:t> </a:t>
            </a:r>
            <a:r>
              <a:rPr lang="fr-FR" dirty="0" err="1" smtClean="0"/>
              <a:t>text</a:t>
            </a:r>
            <a:r>
              <a:rPr lang="fr-FR" dirty="0" smtClean="0"/>
              <a:t> </a:t>
            </a:r>
            <a:r>
              <a:rPr lang="fr-FR" dirty="0" err="1" smtClean="0"/>
              <a:t>from</a:t>
            </a:r>
            <a:r>
              <a:rPr lang="fr-FR" dirty="0" smtClean="0"/>
              <a:t> the </a:t>
            </a:r>
            <a:r>
              <a:rPr lang="fr-FR" dirty="0" err="1" smtClean="0"/>
              <a:t>pdf</a:t>
            </a:r>
            <a:r>
              <a:rPr lang="fr-FR" dirty="0" smtClean="0"/>
              <a:t> files, </a:t>
            </a:r>
            <a:r>
              <a:rPr lang="fr-FR" dirty="0" err="1" smtClean="0"/>
              <a:t>using</a:t>
            </a:r>
            <a:r>
              <a:rPr lang="fr-FR" dirty="0" smtClean="0"/>
              <a:t> the python </a:t>
            </a:r>
            <a:r>
              <a:rPr lang="fr-FR" dirty="0" err="1" smtClean="0"/>
              <a:t>library</a:t>
            </a:r>
            <a:r>
              <a:rPr lang="fr-FR" dirty="0" smtClean="0"/>
              <a:t> </a:t>
            </a:r>
            <a:r>
              <a:rPr lang="fr-FR" dirty="0" err="1" smtClean="0"/>
              <a:t>textract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399" y="2133600"/>
            <a:ext cx="1445399" cy="1445399"/>
          </a:xfrm>
          <a:prstGeom prst="rect">
            <a:avLst/>
          </a:prstGeom>
        </p:spPr>
      </p:pic>
      <p:pic>
        <p:nvPicPr>
          <p:cNvPr id="5" name="Espace réservé du contenu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279" y="1950445"/>
            <a:ext cx="1811707" cy="1811707"/>
          </a:xfrm>
          <a:prstGeom prst="rect">
            <a:avLst/>
          </a:prstGeom>
        </p:spPr>
      </p:pic>
      <p:cxnSp>
        <p:nvCxnSpPr>
          <p:cNvPr id="6" name="Connecteur droit avec flèche 5"/>
          <p:cNvCxnSpPr>
            <a:endCxn id="5" idx="1"/>
          </p:cNvCxnSpPr>
          <p:nvPr/>
        </p:nvCxnSpPr>
        <p:spPr>
          <a:xfrm>
            <a:off x="4775200" y="2856298"/>
            <a:ext cx="114307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p:cNvSpPr txBox="1"/>
          <p:nvPr/>
        </p:nvSpPr>
        <p:spPr>
          <a:xfrm>
            <a:off x="4615636" y="3124559"/>
            <a:ext cx="1630481" cy="369332"/>
          </a:xfrm>
          <a:prstGeom prst="rect">
            <a:avLst/>
          </a:prstGeom>
          <a:noFill/>
        </p:spPr>
        <p:txBody>
          <a:bodyPr wrap="square" rtlCol="0">
            <a:spAutoFit/>
          </a:bodyPr>
          <a:lstStyle/>
          <a:p>
            <a:r>
              <a:rPr lang="fr-FR" dirty="0" smtClean="0"/>
              <a:t>Shell script</a:t>
            </a:r>
            <a:endParaRPr lang="fr-FR" dirty="0"/>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4081" y="3847259"/>
            <a:ext cx="6428395" cy="2290847"/>
          </a:xfrm>
          <a:prstGeom prst="rect">
            <a:avLst/>
          </a:prstGeom>
          <a:ln>
            <a:solidFill>
              <a:schemeClr val="tx1">
                <a:lumMod val="50000"/>
                <a:lumOff val="50000"/>
              </a:schemeClr>
            </a:solidFill>
          </a:ln>
        </p:spPr>
      </p:pic>
      <p:sp>
        <p:nvSpPr>
          <p:cNvPr id="9" name="Rectangle 8"/>
          <p:cNvSpPr/>
          <p:nvPr/>
        </p:nvSpPr>
        <p:spPr>
          <a:xfrm>
            <a:off x="2969900" y="5317066"/>
            <a:ext cx="5571067" cy="3333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783632" y="4216591"/>
            <a:ext cx="5401735" cy="277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p:nvPr/>
        </p:nvCxnSpPr>
        <p:spPr>
          <a:xfrm flipH="1">
            <a:off x="8710829" y="5445224"/>
            <a:ext cx="625531" cy="41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9485171" y="4941168"/>
            <a:ext cx="2489200" cy="523220"/>
          </a:xfrm>
          <a:prstGeom prst="rect">
            <a:avLst/>
          </a:prstGeom>
          <a:solidFill>
            <a:schemeClr val="bg1"/>
          </a:solidFill>
        </p:spPr>
        <p:txBody>
          <a:bodyPr wrap="square" rtlCol="0">
            <a:spAutoFit/>
          </a:bodyPr>
          <a:lstStyle/>
          <a:p>
            <a:r>
              <a:rPr lang="fr-FR" sz="1400" dirty="0" smtClean="0"/>
              <a:t>Put </a:t>
            </a:r>
            <a:r>
              <a:rPr lang="fr-FR" sz="1400" dirty="0" err="1" smtClean="0"/>
              <a:t>generated</a:t>
            </a:r>
            <a:r>
              <a:rPr lang="fr-FR" sz="1400" dirty="0" smtClean="0"/>
              <a:t> </a:t>
            </a:r>
            <a:r>
              <a:rPr lang="fr-FR" sz="1400" dirty="0" err="1" smtClean="0"/>
              <a:t>pdf</a:t>
            </a:r>
            <a:r>
              <a:rPr lang="fr-FR" sz="1400" dirty="0" smtClean="0"/>
              <a:t> files in the </a:t>
            </a:r>
            <a:r>
              <a:rPr lang="fr-FR" sz="1400" dirty="0" err="1" smtClean="0"/>
              <a:t>current</a:t>
            </a:r>
            <a:r>
              <a:rPr lang="fr-FR" sz="1400" dirty="0" smtClean="0"/>
              <a:t> directory </a:t>
            </a:r>
            <a:endParaRPr lang="fr-FR" sz="1400" dirty="0"/>
          </a:p>
        </p:txBody>
      </p:sp>
      <p:sp>
        <p:nvSpPr>
          <p:cNvPr id="15" name="Oval 20">
            <a:extLst>
              <a:ext uri="{FF2B5EF4-FFF2-40B4-BE49-F238E27FC236}">
                <a16:creationId xmlns="" xmlns:a16="http://schemas.microsoft.com/office/drawing/2014/main" id="{4F0142AD-298C-4A60-9F24-035D4F3F07D0}"/>
              </a:ext>
            </a:extLst>
          </p:cNvPr>
          <p:cNvSpPr/>
          <p:nvPr/>
        </p:nvSpPr>
        <p:spPr>
          <a:xfrm>
            <a:off x="10748566" y="152716"/>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spTree>
    <p:extLst>
      <p:ext uri="{BB962C8B-B14F-4D97-AF65-F5344CB8AC3E}">
        <p14:creationId xmlns:p14="http://schemas.microsoft.com/office/powerpoint/2010/main" val="981463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01" y="1"/>
            <a:ext cx="8678863" cy="904875"/>
          </a:xfrm>
        </p:spPr>
        <p:txBody>
          <a:bodyPr/>
          <a:lstStyle/>
          <a:p>
            <a:r>
              <a:rPr lang="en-US" sz="1600" dirty="0">
                <a:solidFill>
                  <a:srgbClr val="C00000"/>
                </a:solidFill>
              </a:rPr>
              <a:t>Application Development &amp; Support Services for a FMCG Giant</a:t>
            </a:r>
            <a:endParaRPr lang="en-US" sz="1600" dirty="0"/>
          </a:p>
        </p:txBody>
      </p:sp>
      <p:sp>
        <p:nvSpPr>
          <p:cNvPr id="3" name="Rectangle 2"/>
          <p:cNvSpPr/>
          <p:nvPr/>
        </p:nvSpPr>
        <p:spPr>
          <a:xfrm>
            <a:off x="1600200" y="1066800"/>
            <a:ext cx="3943350" cy="1382430"/>
          </a:xfrm>
          <a:prstGeom prst="rect">
            <a:avLst/>
          </a:prstGeom>
        </p:spPr>
        <p:txBody>
          <a:bodyPr wrap="square">
            <a:spAutoFit/>
          </a:bodyPr>
          <a:lstStyle/>
          <a:p>
            <a:pPr fontAlgn="base">
              <a:spcBef>
                <a:spcPct val="30000"/>
              </a:spcBef>
              <a:spcAft>
                <a:spcPct val="0"/>
              </a:spcAft>
              <a:buClr>
                <a:srgbClr val="FFBC1D"/>
              </a:buClr>
            </a:pPr>
            <a:r>
              <a:rPr lang="en-US" sz="1000" b="1" dirty="0">
                <a:solidFill>
                  <a:srgbClr val="009BCC"/>
                </a:solidFill>
                <a:cs typeface="Arial" charset="0"/>
              </a:rPr>
              <a:t>Business </a:t>
            </a:r>
            <a:r>
              <a:rPr lang="en-US" sz="1000" b="1" dirty="0">
                <a:solidFill>
                  <a:srgbClr val="009BCC"/>
                </a:solidFill>
                <a:cs typeface="Arial" charset="0"/>
              </a:rPr>
              <a:t>Issue</a:t>
            </a:r>
          </a:p>
          <a:p>
            <a:pPr fontAlgn="base">
              <a:spcBef>
                <a:spcPct val="30000"/>
              </a:spcBef>
              <a:spcAft>
                <a:spcPct val="0"/>
              </a:spcAft>
              <a:buClr>
                <a:srgbClr val="FFBC1D"/>
              </a:buClr>
            </a:pPr>
            <a:r>
              <a:rPr lang="en-US" sz="1000" dirty="0">
                <a:solidFill>
                  <a:srgbClr val="004C64"/>
                </a:solidFill>
              </a:rPr>
              <a:t>The </a:t>
            </a:r>
            <a:r>
              <a:rPr lang="en-US" sz="1000" dirty="0">
                <a:solidFill>
                  <a:srgbClr val="004C64"/>
                </a:solidFill>
              </a:rPr>
              <a:t>client is a multi national corporation that owns many of the world's consumer product brands in foods, beverages, cleaning agents and personal care products.</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The client was facing a problem of non standardized methods of working due to multiple vendors</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Client required establishment of effective B2R Processes</a:t>
            </a:r>
          </a:p>
        </p:txBody>
      </p:sp>
      <p:pic>
        <p:nvPicPr>
          <p:cNvPr id="4" name="Picture 2"/>
          <p:cNvPicPr>
            <a:picLocks noChangeAspect="1" noChangeArrowheads="1"/>
          </p:cNvPicPr>
          <p:nvPr/>
        </p:nvPicPr>
        <p:blipFill>
          <a:blip r:embed="rId3" cstate="print"/>
          <a:srcRect/>
          <a:stretch>
            <a:fillRect/>
          </a:stretch>
        </p:blipFill>
        <p:spPr bwMode="auto">
          <a:xfrm>
            <a:off x="1676400" y="2494087"/>
            <a:ext cx="3581400" cy="2617270"/>
          </a:xfrm>
          <a:prstGeom prst="rect">
            <a:avLst/>
          </a:prstGeom>
          <a:noFill/>
          <a:ln w="9525">
            <a:noFill/>
            <a:miter lim="800000"/>
            <a:headEnd/>
            <a:tailEnd/>
          </a:ln>
          <a:effectLst/>
        </p:spPr>
      </p:pic>
      <p:sp>
        <p:nvSpPr>
          <p:cNvPr id="5" name="Rectangle 4"/>
          <p:cNvSpPr/>
          <p:nvPr/>
        </p:nvSpPr>
        <p:spPr>
          <a:xfrm>
            <a:off x="5410200" y="3589600"/>
            <a:ext cx="5257800" cy="1977464"/>
          </a:xfrm>
          <a:prstGeom prst="rect">
            <a:avLst/>
          </a:prstGeom>
        </p:spPr>
        <p:txBody>
          <a:bodyPr wrap="square">
            <a:spAutoFit/>
          </a:bodyPr>
          <a:lstStyle/>
          <a:p>
            <a:pPr fontAlgn="base">
              <a:spcBef>
                <a:spcPct val="0"/>
              </a:spcBef>
              <a:spcAft>
                <a:spcPct val="0"/>
              </a:spcAft>
              <a:buClr>
                <a:srgbClr val="FFBC1D"/>
              </a:buClr>
              <a:buFont typeface="Wingdings" pitchFamily="2" charset="2"/>
              <a:buNone/>
            </a:pPr>
            <a:r>
              <a:rPr lang="en-US" sz="1000" b="1" dirty="0">
                <a:solidFill>
                  <a:srgbClr val="009BCC"/>
                </a:solidFill>
                <a:cs typeface="Arial" charset="0"/>
              </a:rPr>
              <a:t>Solution</a:t>
            </a:r>
          </a:p>
          <a:p>
            <a:pPr fontAlgn="base">
              <a:spcBef>
                <a:spcPct val="0"/>
              </a:spcBef>
              <a:spcAft>
                <a:spcPct val="0"/>
              </a:spcAft>
            </a:pPr>
            <a:r>
              <a:rPr lang="en-US" sz="1000" dirty="0">
                <a:solidFill>
                  <a:srgbClr val="004C64"/>
                </a:solidFill>
              </a:rPr>
              <a:t>The solution that Capgemini implemented included:</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Capgemini as end-to-end program partner for AD &amp; AM has defined Common ways of working for all program partners and implemented successfully.</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Distributed Build-to-Run model with multiple projects delivered in parallel with other partners.</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Information Transfer &amp; Data Migration, Testing &amp; Support staffed by Capgemini; EDW &amp; Data Modeling by Teradata and Reporting &amp; Analytics by </a:t>
            </a:r>
            <a:r>
              <a:rPr lang="en-US" sz="1000" dirty="0" err="1">
                <a:solidFill>
                  <a:prstClr val="black"/>
                </a:solidFill>
                <a:cs typeface="Times New Roman" pitchFamily="18" charset="0"/>
                <a:sym typeface="Wingdings" pitchFamily="2" charset="2"/>
              </a:rPr>
              <a:t>Thorogood</a:t>
            </a:r>
            <a:endParaRPr lang="en-US" sz="1000" dirty="0">
              <a:solidFill>
                <a:prstClr val="black"/>
              </a:solidFill>
              <a:cs typeface="Times New Roman" pitchFamily="18" charset="0"/>
              <a:sym typeface="Wingdings" pitchFamily="2" charset="2"/>
            </a:endParaRP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Developed customized RUP mapped to the client’s Program delivery </a:t>
            </a:r>
            <a:r>
              <a:rPr lang="en-US" sz="1000" dirty="0">
                <a:solidFill>
                  <a:prstClr val="black"/>
                </a:solidFill>
                <a:cs typeface="Times New Roman" pitchFamily="18" charset="0"/>
                <a:sym typeface="Wingdings" pitchFamily="2" charset="2"/>
              </a:rPr>
              <a:t>framework</a:t>
            </a:r>
            <a:endParaRPr lang="en-US" sz="1000" dirty="0">
              <a:solidFill>
                <a:prstClr val="black"/>
              </a:solidFill>
              <a:cs typeface="Times New Roman" pitchFamily="18" charset="0"/>
              <a:sym typeface="Wingdings" pitchFamily="2" charset="2"/>
            </a:endParaRPr>
          </a:p>
        </p:txBody>
      </p:sp>
      <p:pic>
        <p:nvPicPr>
          <p:cNvPr id="7" name="Picture 6"/>
          <p:cNvPicPr>
            <a:picLocks noChangeAspect="1" noChangeArrowheads="1"/>
          </p:cNvPicPr>
          <p:nvPr/>
        </p:nvPicPr>
        <p:blipFill>
          <a:blip r:embed="rId4" cstate="print"/>
          <a:srcRect/>
          <a:stretch>
            <a:fillRect/>
          </a:stretch>
        </p:blipFill>
        <p:spPr bwMode="auto">
          <a:xfrm>
            <a:off x="5791200" y="1066800"/>
            <a:ext cx="4572000" cy="2186056"/>
          </a:xfrm>
          <a:prstGeom prst="rect">
            <a:avLst/>
          </a:prstGeom>
          <a:noFill/>
          <a:ln w="9525">
            <a:noFill/>
            <a:miter lim="800000"/>
            <a:headEnd/>
            <a:tailEnd/>
          </a:ln>
          <a:effectLst/>
        </p:spPr>
      </p:pic>
      <p:sp>
        <p:nvSpPr>
          <p:cNvPr id="8" name="Rectangle 19"/>
          <p:cNvSpPr>
            <a:spLocks noChangeArrowheads="1"/>
          </p:cNvSpPr>
          <p:nvPr/>
        </p:nvSpPr>
        <p:spPr bwMode="auto">
          <a:xfrm>
            <a:off x="1752600" y="5259130"/>
            <a:ext cx="3352800" cy="874598"/>
          </a:xfrm>
          <a:prstGeom prst="rect">
            <a:avLst/>
          </a:prstGeom>
          <a:noFill/>
          <a:ln w="9525">
            <a:noFill/>
            <a:miter lim="800000"/>
            <a:headEnd/>
            <a:tailEnd/>
          </a:ln>
        </p:spPr>
        <p:txBody>
          <a:bodyPr wrap="square">
            <a:spAutoFit/>
          </a:bodyPr>
          <a:lstStyle/>
          <a:p>
            <a:pPr fontAlgn="base">
              <a:spcBef>
                <a:spcPct val="30000"/>
              </a:spcBef>
              <a:spcAft>
                <a:spcPct val="0"/>
              </a:spcAft>
              <a:buClr>
                <a:srgbClr val="FFBC1D"/>
              </a:buClr>
              <a:buFont typeface="Wingdings" pitchFamily="2" charset="2"/>
              <a:buNone/>
            </a:pPr>
            <a:r>
              <a:rPr lang="en-US" sz="1000" b="1" dirty="0">
                <a:solidFill>
                  <a:srgbClr val="009BCC"/>
                </a:solidFill>
                <a:cs typeface="Arial" charset="0"/>
              </a:rPr>
              <a:t>Benefits</a:t>
            </a:r>
            <a:endParaRPr lang="en-US" sz="1000" dirty="0">
              <a:solidFill>
                <a:prstClr val="black"/>
              </a:solidFill>
              <a:cs typeface="Arial" pitchFamily="34" charset="0"/>
            </a:endParaRP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Delivered first B2R project successfully on-time in Oct’11 with agreed methodology</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Launching Support services for first B2R project by </a:t>
            </a:r>
            <a:r>
              <a:rPr lang="en-US" sz="1000" dirty="0">
                <a:solidFill>
                  <a:prstClr val="black"/>
                </a:solidFill>
                <a:cs typeface="Times New Roman" pitchFamily="18" charset="0"/>
                <a:sym typeface="Wingdings" pitchFamily="2" charset="2"/>
              </a:rPr>
              <a:t>mid-Oct’11</a:t>
            </a:r>
            <a:endParaRPr lang="en-US" sz="1000" dirty="0">
              <a:solidFill>
                <a:prstClr val="black"/>
              </a:solidFill>
              <a:cs typeface="Times New Roman" pitchFamily="18" charset="0"/>
              <a:sym typeface="Wingdings" pitchFamily="2" charset="2"/>
            </a:endParaRPr>
          </a:p>
        </p:txBody>
      </p:sp>
      <p:sp>
        <p:nvSpPr>
          <p:cNvPr id="9" name="Rectangle 8"/>
          <p:cNvSpPr/>
          <p:nvPr/>
        </p:nvSpPr>
        <p:spPr>
          <a:xfrm>
            <a:off x="5486400" y="5334000"/>
            <a:ext cx="4572000" cy="412934"/>
          </a:xfrm>
          <a:prstGeom prst="rect">
            <a:avLst/>
          </a:prstGeom>
        </p:spPr>
        <p:txBody>
          <a:bodyPr>
            <a:spAutoFit/>
          </a:bodyPr>
          <a:lstStyle/>
          <a:p>
            <a:pPr indent="-228600" fontAlgn="base">
              <a:spcBef>
                <a:spcPct val="30000"/>
              </a:spcBef>
              <a:spcAft>
                <a:spcPts val="100"/>
              </a:spcAft>
              <a:buClr>
                <a:srgbClr val="FFBC1D"/>
              </a:buClr>
              <a:tabLst>
                <a:tab pos="6464300" algn="r"/>
              </a:tabLst>
              <a:defRPr/>
            </a:pPr>
            <a:r>
              <a:rPr lang="en-US" sz="1000" b="1" dirty="0">
                <a:solidFill>
                  <a:srgbClr val="009BCC"/>
                </a:solidFill>
                <a:cs typeface="Arial" charset="0"/>
                <a:sym typeface="Wingdings" pitchFamily="2" charset="2"/>
              </a:rPr>
              <a:t>Technology:</a:t>
            </a:r>
          </a:p>
          <a:p>
            <a:pPr marL="228600" indent="-228600" fontAlgn="base">
              <a:spcBef>
                <a:spcPct val="0"/>
              </a:spcBef>
              <a:spcAft>
                <a:spcPts val="100"/>
              </a:spcAft>
              <a:buClr>
                <a:srgbClr val="009ACC"/>
              </a:buClr>
              <a:buFont typeface="Wingdings" pitchFamily="2" charset="2"/>
              <a:buChar char="§"/>
              <a:tabLst>
                <a:tab pos="6464300" algn="r"/>
              </a:tabLst>
              <a:defRPr/>
            </a:pPr>
            <a:r>
              <a:rPr lang="en-US" sz="1000" dirty="0">
                <a:solidFill>
                  <a:prstClr val="black"/>
                </a:solidFill>
                <a:cs typeface="Times New Roman" pitchFamily="18" charset="0"/>
                <a:sym typeface="Wingdings" pitchFamily="2" charset="2"/>
              </a:rPr>
              <a:t>BO Data Services, Teradata, Microsoft BI</a:t>
            </a:r>
          </a:p>
        </p:txBody>
      </p:sp>
      <p:pic>
        <p:nvPicPr>
          <p:cNvPr id="10" name="Picture 9" descr="microsoft-logo.jpg"/>
          <p:cNvPicPr>
            <a:picLocks noChangeAspect="1"/>
          </p:cNvPicPr>
          <p:nvPr/>
        </p:nvPicPr>
        <p:blipFill>
          <a:blip r:embed="rId5" cstate="print"/>
          <a:srcRect t="11115" r="6228" b="18489"/>
          <a:stretch>
            <a:fillRect/>
          </a:stretch>
        </p:blipFill>
        <p:spPr>
          <a:xfrm>
            <a:off x="8458200" y="5791200"/>
            <a:ext cx="1905000" cy="344714"/>
          </a:xfrm>
          <a:prstGeom prst="rect">
            <a:avLst/>
          </a:prstGeom>
        </p:spPr>
      </p:pic>
      <p:pic>
        <p:nvPicPr>
          <p:cNvPr id="11" name="Picture 10" descr="sap-logo.jpg"/>
          <p:cNvPicPr>
            <a:picLocks noChangeAspect="1"/>
          </p:cNvPicPr>
          <p:nvPr/>
        </p:nvPicPr>
        <p:blipFill>
          <a:blip r:embed="rId6" cstate="print"/>
          <a:stretch>
            <a:fillRect/>
          </a:stretch>
        </p:blipFill>
        <p:spPr>
          <a:xfrm>
            <a:off x="5943600" y="5791200"/>
            <a:ext cx="755670" cy="381000"/>
          </a:xfrm>
          <a:prstGeom prst="rect">
            <a:avLst/>
          </a:prstGeom>
        </p:spPr>
      </p:pic>
      <p:pic>
        <p:nvPicPr>
          <p:cNvPr id="12" name="Picture 11" descr="teradata.gif"/>
          <p:cNvPicPr>
            <a:picLocks noChangeAspect="1"/>
          </p:cNvPicPr>
          <p:nvPr/>
        </p:nvPicPr>
        <p:blipFill>
          <a:blip r:embed="rId7" cstate="print"/>
          <a:srcRect t="30066" b="29428"/>
          <a:stretch>
            <a:fillRect/>
          </a:stretch>
        </p:blipFill>
        <p:spPr>
          <a:xfrm>
            <a:off x="7086600" y="5791201"/>
            <a:ext cx="1295400" cy="354297"/>
          </a:xfrm>
          <a:prstGeom prst="rect">
            <a:avLst/>
          </a:prstGeom>
        </p:spPr>
      </p:pic>
      <p:sp>
        <p:nvSpPr>
          <p:cNvPr id="13" name="Oval 20">
            <a:extLst>
              <a:ext uri="{FF2B5EF4-FFF2-40B4-BE49-F238E27FC236}">
                <a16:creationId xmlns="" xmlns:a16="http://schemas.microsoft.com/office/drawing/2014/main" id="{4F0142AD-298C-4A60-9F24-035D4F3F07D0}"/>
              </a:ext>
            </a:extLst>
          </p:cNvPr>
          <p:cNvSpPr/>
          <p:nvPr/>
        </p:nvSpPr>
        <p:spPr>
          <a:xfrm>
            <a:off x="10748566" y="152716"/>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02</a:t>
            </a:r>
            <a:endParaRPr lang="en-GB" sz="1200" b="1" dirty="0">
              <a:solidFill>
                <a:schemeClr val="tx1"/>
              </a:solidFill>
            </a:endParaRPr>
          </a:p>
        </p:txBody>
      </p:sp>
    </p:spTree>
    <p:extLst>
      <p:ext uri="{BB962C8B-B14F-4D97-AF65-F5344CB8AC3E}">
        <p14:creationId xmlns:p14="http://schemas.microsoft.com/office/powerpoint/2010/main" val="1608020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TotalTime>
  <Words>1075</Words>
  <Application>Microsoft Office PowerPoint</Application>
  <PresentationFormat>Grand écran</PresentationFormat>
  <Paragraphs>178</Paragraphs>
  <Slides>16</Slides>
  <Notes>3</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16</vt:i4>
      </vt:variant>
    </vt:vector>
  </HeadingPairs>
  <TitlesOfParts>
    <vt:vector size="24" baseType="lpstr">
      <vt:lpstr>Arial</vt:lpstr>
      <vt:lpstr>Calibri</vt:lpstr>
      <vt:lpstr>Menlo</vt:lpstr>
      <vt:lpstr>Times New Roman</vt:lpstr>
      <vt:lpstr>Verdana</vt:lpstr>
      <vt:lpstr>Wingdings</vt:lpstr>
      <vt:lpstr>Content and Image Layouts</vt:lpstr>
      <vt:lpstr>Feuille de calcul</vt:lpstr>
      <vt:lpstr>Global Data Science Challenge</vt:lpstr>
      <vt:lpstr>Summary</vt:lpstr>
      <vt:lpstr>Présentation PowerPoint</vt:lpstr>
      <vt:lpstr>Présentation PowerPoint</vt:lpstr>
      <vt:lpstr>Présentation PowerPoint</vt:lpstr>
      <vt:lpstr>Présentation PowerPoint</vt:lpstr>
      <vt:lpstr>Présentation PowerPoint</vt:lpstr>
      <vt:lpstr>Présentation PowerPoint</vt:lpstr>
      <vt:lpstr>Application Development &amp; Support Services for a FMCG Giant</vt:lpstr>
      <vt:lpstr>Présentation PowerPoint</vt:lpstr>
      <vt:lpstr>Présentation PowerPoint</vt:lpstr>
      <vt:lpstr>Web Scrapping : Construct a database</vt:lpstr>
      <vt:lpstr>Présentation PowerPoint</vt:lpstr>
      <vt:lpstr>Web Scrapping : Enrich your database</vt:lpstr>
      <vt:lpstr>Any questions ?</vt:lpstr>
      <vt:lpstr>Présentation PowerPoint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Challenge IV</dc:title>
  <dc:creator>AZRIA, Victor</dc:creator>
  <cp:lastModifiedBy>LARRAUFIE, Jean-Baptiste</cp:lastModifiedBy>
  <cp:revision>154</cp:revision>
  <dcterms:created xsi:type="dcterms:W3CDTF">2017-10-18T09:45:52Z</dcterms:created>
  <dcterms:modified xsi:type="dcterms:W3CDTF">2017-12-20T13:48:37Z</dcterms:modified>
</cp:coreProperties>
</file>