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835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5217023cb6d9eaa/Documents/Desktop/3%20MONTHS/Excel/Social_Medi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5217023cb6d9eaa/Documents/Desktop/3%20MONTHS/Excel/Social_Medi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5217023cb6d9eaa/Documents/Desktop/3%20MONTHS/Excel/Social_Medi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5217023cb6d9eaa/Documents/Desktop/3%20MONTHS/Excel/Social_Medi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[Social_Media.xlsx]Pivot Table!PivotTable1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latin typeface="Arial Rounded MT Bold" panose="020F0704030504030204" pitchFamily="34" charset="0"/>
              </a:rPr>
              <a:t>Average</a:t>
            </a:r>
            <a:r>
              <a:rPr lang="en-US" b="1" baseline="0">
                <a:latin typeface="Arial Rounded MT Bold" panose="020F0704030504030204" pitchFamily="34" charset="0"/>
              </a:rPr>
              <a:t> Daily_Usage_Time</a:t>
            </a:r>
            <a:endParaRPr lang="en-US" b="1">
              <a:latin typeface="Arial Rounded MT Bold" panose="020F0704030504030204" pitchFamily="34" charset="0"/>
            </a:endParaRPr>
          </a:p>
        </c:rich>
      </c:tx>
      <c:overlay val="0"/>
      <c:spPr>
        <a:solidFill>
          <a:schemeClr val="accent1">
            <a:alpha val="22000"/>
          </a:schemeClr>
        </a:solidFill>
        <a:ln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99CC"/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2"/>
        <c:spPr>
          <a:solidFill>
            <a:srgbClr val="0070C0"/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3"/>
        <c:spPr>
          <a:solidFill>
            <a:srgbClr val="FFFF00"/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4"/>
        <c:spPr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5"/>
        <c:spPr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6"/>
        <c:spPr>
          <a:solidFill>
            <a:schemeClr val="accent6"/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7"/>
        <c:spPr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70C0"/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9"/>
        <c:spPr>
          <a:solidFill>
            <a:srgbClr val="FF99CC"/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10"/>
        <c:spPr>
          <a:solidFill>
            <a:srgbClr val="FFFF00"/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11"/>
        <c:spPr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12"/>
        <c:spPr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13"/>
        <c:spPr>
          <a:solidFill>
            <a:schemeClr val="accent6"/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14"/>
        <c:spPr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0070C0"/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16"/>
        <c:spPr>
          <a:solidFill>
            <a:srgbClr val="FF99CC"/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17"/>
        <c:spPr>
          <a:solidFill>
            <a:srgbClr val="FFFF00"/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18"/>
        <c:spPr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19"/>
        <c:spPr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20"/>
        <c:spPr>
          <a:solidFill>
            <a:schemeClr val="accent6"/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21"/>
        <c:spPr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0070C0"/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23"/>
        <c:spPr>
          <a:solidFill>
            <a:srgbClr val="FF99CC"/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24"/>
        <c:spPr>
          <a:solidFill>
            <a:srgbClr val="FFFF00"/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25"/>
        <c:spPr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26"/>
        <c:spPr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27"/>
        <c:spPr>
          <a:solidFill>
            <a:schemeClr val="accent6"/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28"/>
        <c:spPr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0070C0"/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30"/>
        <c:spPr>
          <a:solidFill>
            <a:srgbClr val="FF99CC"/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31"/>
        <c:spPr>
          <a:solidFill>
            <a:srgbClr val="FFFF00"/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32"/>
        <c:spPr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33"/>
        <c:spPr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  <c:pivotFmt>
        <c:idx val="34"/>
        <c:spPr>
          <a:solidFill>
            <a:schemeClr val="accent6"/>
          </a:solidFill>
          <a:ln>
            <a:solidFill>
              <a:schemeClr val="tx1"/>
            </a:solidFill>
          </a:ln>
          <a:effectLst/>
          <a:sp3d>
            <a:contourClr>
              <a:schemeClr val="tx1"/>
            </a:contourClr>
          </a:sp3d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'Pivot Table'!$B$3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sp3d>
              <a:contourClr>
                <a:schemeClr val="tx1"/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chemeClr val="tx1"/>
                </a:solidFill>
              </a:ln>
              <a:effectLst/>
              <a:sp3d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BAD-4325-ACF8-78D17446E0A6}"/>
              </c:ext>
            </c:extLst>
          </c:dPt>
          <c:dPt>
            <c:idx val="1"/>
            <c:invertIfNegative val="0"/>
            <c:bubble3D val="0"/>
            <c:spPr>
              <a:solidFill>
                <a:srgbClr val="FF99CC"/>
              </a:solidFill>
              <a:ln>
                <a:solidFill>
                  <a:schemeClr val="tx1"/>
                </a:solidFill>
              </a:ln>
              <a:effectLst/>
              <a:sp3d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BAD-4325-ACF8-78D17446E0A6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  <a:sp3d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BAD-4325-ACF8-78D17446E0A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  <a:sp3d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BAD-4325-ACF8-78D17446E0A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  <a:sp3d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BAD-4325-ACF8-78D17446E0A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  <a:sp3d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9BAD-4325-ACF8-78D17446E0A6}"/>
              </c:ext>
            </c:extLst>
          </c:dPt>
          <c:cat>
            <c:strRef>
              <c:f>'Pivot Table'!$A$4:$A$11</c:f>
              <c:strCache>
                <c:ptCount val="7"/>
                <c:pt idx="0">
                  <c:v>Facebook</c:v>
                </c:pt>
                <c:pt idx="1">
                  <c:v>Instagram</c:v>
                </c:pt>
                <c:pt idx="2">
                  <c:v>LinkedIn</c:v>
                </c:pt>
                <c:pt idx="3">
                  <c:v>Snapchat</c:v>
                </c:pt>
                <c:pt idx="4">
                  <c:v>Telegram</c:v>
                </c:pt>
                <c:pt idx="5">
                  <c:v>Twitter</c:v>
                </c:pt>
                <c:pt idx="6">
                  <c:v>Whatsapp</c:v>
                </c:pt>
              </c:strCache>
            </c:strRef>
          </c:cat>
          <c:val>
            <c:numRef>
              <c:f>'Pivot Table'!$B$4:$B$11</c:f>
              <c:numCache>
                <c:formatCode>0</c:formatCode>
                <c:ptCount val="7"/>
                <c:pt idx="0">
                  <c:v>72.471910112359552</c:v>
                </c:pt>
                <c:pt idx="1">
                  <c:v>153.47457627118644</c:v>
                </c:pt>
                <c:pt idx="2">
                  <c:v>55.762711864406782</c:v>
                </c:pt>
                <c:pt idx="3">
                  <c:v>91.029411764705884</c:v>
                </c:pt>
                <c:pt idx="4">
                  <c:v>77.5</c:v>
                </c:pt>
                <c:pt idx="5">
                  <c:v>84.042553191489361</c:v>
                </c:pt>
                <c:pt idx="6">
                  <c:v>88.67647058823529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BAD-4325-ACF8-78D17446E0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62740512"/>
        <c:axId val="1562739264"/>
        <c:axId val="0"/>
      </c:bar3DChart>
      <c:catAx>
        <c:axId val="1562740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Platforms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2739264"/>
        <c:crosses val="autoZero"/>
        <c:auto val="1"/>
        <c:lblAlgn val="ctr"/>
        <c:lblOffset val="100"/>
        <c:noMultiLvlLbl val="0"/>
      </c:catAx>
      <c:valAx>
        <c:axId val="156273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27405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[Social_Media.xlsx]Pivot Table!PivotTable3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</a:t>
            </a:r>
            <a:r>
              <a:rPr lang="en-IN" baseline="0"/>
              <a:t> Posts,Likes,Comments &amp; Messages</a:t>
            </a:r>
            <a:endParaRPr lang="en-IN"/>
          </a:p>
        </c:rich>
      </c:tx>
      <c:overlay val="0"/>
      <c:spPr>
        <a:solidFill>
          <a:srgbClr val="FFC000">
            <a:alpha val="19000"/>
          </a:srgbClr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'Pivot Table'!$B$25</c:f>
              <c:strCache>
                <c:ptCount val="1"/>
                <c:pt idx="0">
                  <c:v>Post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'Pivot Table'!$A$26:$A$33</c:f>
              <c:strCache>
                <c:ptCount val="7"/>
                <c:pt idx="0">
                  <c:v>Facebook</c:v>
                </c:pt>
                <c:pt idx="1">
                  <c:v>Instagram</c:v>
                </c:pt>
                <c:pt idx="2">
                  <c:v>LinkedIn</c:v>
                </c:pt>
                <c:pt idx="3">
                  <c:v>Snapchat</c:v>
                </c:pt>
                <c:pt idx="4">
                  <c:v>Telegram</c:v>
                </c:pt>
                <c:pt idx="5">
                  <c:v>Twitter</c:v>
                </c:pt>
                <c:pt idx="6">
                  <c:v>Whatsapp</c:v>
                </c:pt>
              </c:strCache>
            </c:strRef>
          </c:cat>
          <c:val>
            <c:numRef>
              <c:f>'Pivot Table'!$B$26:$B$33</c:f>
              <c:numCache>
                <c:formatCode>0</c:formatCode>
                <c:ptCount val="7"/>
                <c:pt idx="0">
                  <c:v>1.9662921348314606</c:v>
                </c:pt>
                <c:pt idx="1">
                  <c:v>5.8389830508474576</c:v>
                </c:pt>
                <c:pt idx="2">
                  <c:v>1.2542372881355932</c:v>
                </c:pt>
                <c:pt idx="3">
                  <c:v>2.6470588235294117</c:v>
                </c:pt>
                <c:pt idx="4">
                  <c:v>2.7352941176470589</c:v>
                </c:pt>
                <c:pt idx="5">
                  <c:v>3.4414893617021276</c:v>
                </c:pt>
                <c:pt idx="6">
                  <c:v>3.0294117647058822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E0-477A-A7EF-FDBDB9682368}"/>
            </c:ext>
          </c:extLst>
        </c:ser>
        <c:ser>
          <c:idx val="1"/>
          <c:order val="1"/>
          <c:tx>
            <c:strRef>
              <c:f>'Pivot Table'!$C$25</c:f>
              <c:strCache>
                <c:ptCount val="1"/>
                <c:pt idx="0">
                  <c:v>Likes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'Pivot Table'!$A$26:$A$33</c:f>
              <c:strCache>
                <c:ptCount val="7"/>
                <c:pt idx="0">
                  <c:v>Facebook</c:v>
                </c:pt>
                <c:pt idx="1">
                  <c:v>Instagram</c:v>
                </c:pt>
                <c:pt idx="2">
                  <c:v>LinkedIn</c:v>
                </c:pt>
                <c:pt idx="3">
                  <c:v>Snapchat</c:v>
                </c:pt>
                <c:pt idx="4">
                  <c:v>Telegram</c:v>
                </c:pt>
                <c:pt idx="5">
                  <c:v>Twitter</c:v>
                </c:pt>
                <c:pt idx="6">
                  <c:v>Whatsapp</c:v>
                </c:pt>
              </c:strCache>
            </c:strRef>
          </c:cat>
          <c:val>
            <c:numRef>
              <c:f>'Pivot Table'!$C$26:$C$33</c:f>
              <c:numCache>
                <c:formatCode>0</c:formatCode>
                <c:ptCount val="7"/>
                <c:pt idx="0">
                  <c:v>19.921348314606742</c:v>
                </c:pt>
                <c:pt idx="1">
                  <c:v>79.737288135593218</c:v>
                </c:pt>
                <c:pt idx="2">
                  <c:v>12.838983050847459</c:v>
                </c:pt>
                <c:pt idx="3">
                  <c:v>30.441176470588236</c:v>
                </c:pt>
                <c:pt idx="4">
                  <c:v>29.617647058823529</c:v>
                </c:pt>
                <c:pt idx="5">
                  <c:v>35.569148936170215</c:v>
                </c:pt>
                <c:pt idx="6">
                  <c:v>37.323529411764703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E0-477A-A7EF-FDBDB9682368}"/>
            </c:ext>
          </c:extLst>
        </c:ser>
        <c:ser>
          <c:idx val="2"/>
          <c:order val="2"/>
          <c:tx>
            <c:strRef>
              <c:f>'Pivot Table'!$D$25</c:f>
              <c:strCache>
                <c:ptCount val="1"/>
                <c:pt idx="0">
                  <c:v>Comments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'Pivot Table'!$A$26:$A$33</c:f>
              <c:strCache>
                <c:ptCount val="7"/>
                <c:pt idx="0">
                  <c:v>Facebook</c:v>
                </c:pt>
                <c:pt idx="1">
                  <c:v>Instagram</c:v>
                </c:pt>
                <c:pt idx="2">
                  <c:v>LinkedIn</c:v>
                </c:pt>
                <c:pt idx="3">
                  <c:v>Snapchat</c:v>
                </c:pt>
                <c:pt idx="4">
                  <c:v>Telegram</c:v>
                </c:pt>
                <c:pt idx="5">
                  <c:v>Twitter</c:v>
                </c:pt>
                <c:pt idx="6">
                  <c:v>Whatsapp</c:v>
                </c:pt>
              </c:strCache>
            </c:strRef>
          </c:cat>
          <c:val>
            <c:numRef>
              <c:f>'Pivot Table'!$D$26:$D$33</c:f>
              <c:numCache>
                <c:formatCode>0</c:formatCode>
                <c:ptCount val="7"/>
                <c:pt idx="0">
                  <c:v>8.7977528089887649</c:v>
                </c:pt>
                <c:pt idx="1">
                  <c:v>26.872881355932204</c:v>
                </c:pt>
                <c:pt idx="2">
                  <c:v>5.5762711864406782</c:v>
                </c:pt>
                <c:pt idx="3">
                  <c:v>12.852941176470589</c:v>
                </c:pt>
                <c:pt idx="4">
                  <c:v>12.838235294117647</c:v>
                </c:pt>
                <c:pt idx="5">
                  <c:v>16.771276595744681</c:v>
                </c:pt>
                <c:pt idx="6">
                  <c:v>15.661764705882353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E0-477A-A7EF-FDBDB9682368}"/>
            </c:ext>
          </c:extLst>
        </c:ser>
        <c:ser>
          <c:idx val="3"/>
          <c:order val="3"/>
          <c:tx>
            <c:strRef>
              <c:f>'Pivot Table'!$E$25</c:f>
              <c:strCache>
                <c:ptCount val="1"/>
                <c:pt idx="0">
                  <c:v>Messages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'Pivot Table'!$A$26:$A$33</c:f>
              <c:strCache>
                <c:ptCount val="7"/>
                <c:pt idx="0">
                  <c:v>Facebook</c:v>
                </c:pt>
                <c:pt idx="1">
                  <c:v>Instagram</c:v>
                </c:pt>
                <c:pt idx="2">
                  <c:v>LinkedIn</c:v>
                </c:pt>
                <c:pt idx="3">
                  <c:v>Snapchat</c:v>
                </c:pt>
                <c:pt idx="4">
                  <c:v>Telegram</c:v>
                </c:pt>
                <c:pt idx="5">
                  <c:v>Twitter</c:v>
                </c:pt>
                <c:pt idx="6">
                  <c:v>Whatsapp</c:v>
                </c:pt>
              </c:strCache>
            </c:strRef>
          </c:cat>
          <c:val>
            <c:numRef>
              <c:f>'Pivot Table'!$E$26:$E$33</c:f>
              <c:numCache>
                <c:formatCode>0</c:formatCode>
                <c:ptCount val="7"/>
                <c:pt idx="0">
                  <c:v>16.775280898876403</c:v>
                </c:pt>
                <c:pt idx="1">
                  <c:v>33.597457627118644</c:v>
                </c:pt>
                <c:pt idx="2">
                  <c:v>12.483050847457626</c:v>
                </c:pt>
                <c:pt idx="3">
                  <c:v>22.058823529411764</c:v>
                </c:pt>
                <c:pt idx="4">
                  <c:v>21.764705882352942</c:v>
                </c:pt>
                <c:pt idx="5">
                  <c:v>21.24468085106383</c:v>
                </c:pt>
                <c:pt idx="6">
                  <c:v>22.294117647058822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E0-477A-A7EF-FDBDB96823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36989584"/>
        <c:axId val="636990416"/>
        <c:axId val="0"/>
      </c:bar3DChart>
      <c:catAx>
        <c:axId val="63698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990416"/>
        <c:crosses val="autoZero"/>
        <c:auto val="1"/>
        <c:lblAlgn val="ctr"/>
        <c:lblOffset val="100"/>
        <c:noMultiLvlLbl val="0"/>
      </c:catAx>
      <c:valAx>
        <c:axId val="63699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9895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[Social_Media.xlsx]Pivot Table!PivotTable9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Engagement Per Post</a:t>
            </a:r>
            <a:endParaRPr lang="en-US"/>
          </a:p>
        </c:rich>
      </c:tx>
      <c:overlay val="0"/>
      <c:spPr>
        <a:solidFill>
          <a:schemeClr val="tx2">
            <a:alpha val="30000"/>
          </a:schemeClr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Table'!$B$60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Table'!$A$61:$A$68</c:f>
              <c:strCache>
                <c:ptCount val="7"/>
                <c:pt idx="0">
                  <c:v>Facebook</c:v>
                </c:pt>
                <c:pt idx="1">
                  <c:v>Instagram</c:v>
                </c:pt>
                <c:pt idx="2">
                  <c:v>LinkedIn</c:v>
                </c:pt>
                <c:pt idx="3">
                  <c:v>Snapchat</c:v>
                </c:pt>
                <c:pt idx="4">
                  <c:v>Telegram</c:v>
                </c:pt>
                <c:pt idx="5">
                  <c:v>Twitter</c:v>
                </c:pt>
                <c:pt idx="6">
                  <c:v>Whatsapp</c:v>
                </c:pt>
              </c:strCache>
            </c:strRef>
          </c:cat>
          <c:val>
            <c:numRef>
              <c:f>'Pivot Table'!$B$61:$B$68</c:f>
              <c:numCache>
                <c:formatCode>0</c:formatCode>
                <c:ptCount val="7"/>
                <c:pt idx="0">
                  <c:v>24.684456928838944</c:v>
                </c:pt>
                <c:pt idx="1">
                  <c:v>84.380155367231609</c:v>
                </c:pt>
                <c:pt idx="2">
                  <c:v>17.677966101694917</c:v>
                </c:pt>
                <c:pt idx="3">
                  <c:v>35.389705882352942</c:v>
                </c:pt>
                <c:pt idx="4">
                  <c:v>34.303921568627459</c:v>
                </c:pt>
                <c:pt idx="5">
                  <c:v>40.725620567375891</c:v>
                </c:pt>
                <c:pt idx="6">
                  <c:v>42.550245098039227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D6-4C52-99BC-F70C48FB8BF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4425791"/>
        <c:axId val="503011888"/>
      </c:lineChart>
      <c:catAx>
        <c:axId val="144425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011888"/>
        <c:crosses val="autoZero"/>
        <c:auto val="1"/>
        <c:lblAlgn val="ctr"/>
        <c:lblOffset val="100"/>
        <c:noMultiLvlLbl val="0"/>
      </c:catAx>
      <c:valAx>
        <c:axId val="50301188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25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[Social_Media.xlsx]Pivot Table!PivotTable2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Message Sent Per Day</a:t>
            </a:r>
            <a:endParaRPr lang="en-US"/>
          </a:p>
        </c:rich>
      </c:tx>
      <c:overlay val="0"/>
      <c:spPr>
        <a:solidFill>
          <a:schemeClr val="accent1">
            <a:lumMod val="60000"/>
            <a:lumOff val="40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  <a:sp3d/>
        </c:spPr>
      </c:pivotFmt>
      <c:pivotFmt>
        <c:idx val="2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p3d/>
        </c:spPr>
      </c:pivotFmt>
      <c:pivotFmt>
        <c:idx val="3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</c:pivotFmt>
      <c:pivotFmt>
        <c:idx val="4"/>
        <c:spPr>
          <a:solidFill>
            <a:srgbClr val="FFFF00"/>
          </a:solidFill>
          <a:ln>
            <a:noFill/>
          </a:ln>
          <a:effectLst/>
          <a:sp3d/>
        </c:spPr>
      </c:pivotFmt>
      <c:pivotFmt>
        <c:idx val="5"/>
        <c:spPr>
          <a:solidFill>
            <a:srgbClr val="FF99CC"/>
          </a:solidFill>
          <a:ln>
            <a:noFill/>
          </a:ln>
          <a:effectLst/>
          <a:sp3d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99CC"/>
          </a:solidFill>
          <a:ln>
            <a:noFill/>
          </a:ln>
          <a:effectLst/>
          <a:sp3d/>
        </c:spPr>
      </c:pivotFmt>
      <c:pivotFmt>
        <c:idx val="8"/>
        <c:spPr>
          <a:solidFill>
            <a:srgbClr val="FFFF00"/>
          </a:solidFill>
          <a:ln>
            <a:noFill/>
          </a:ln>
          <a:effectLst/>
          <a:sp3d/>
        </c:spPr>
      </c:pivotFmt>
      <c:pivotFmt>
        <c:idx val="9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</c:pivotFmt>
      <c:pivotFmt>
        <c:idx val="10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p3d/>
        </c:spPr>
      </c:pivotFmt>
      <c:pivotFmt>
        <c:idx val="11"/>
        <c:spPr>
          <a:solidFill>
            <a:schemeClr val="accent6"/>
          </a:solidFill>
          <a:ln>
            <a:noFill/>
          </a:ln>
          <a:effectLst/>
          <a:sp3d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F99CC"/>
          </a:solidFill>
          <a:ln>
            <a:noFill/>
          </a:ln>
          <a:effectLst/>
          <a:sp3d/>
        </c:spPr>
      </c:pivotFmt>
      <c:pivotFmt>
        <c:idx val="14"/>
        <c:spPr>
          <a:solidFill>
            <a:srgbClr val="FFFF00"/>
          </a:solidFill>
          <a:ln>
            <a:noFill/>
          </a:ln>
          <a:effectLst/>
          <a:sp3d/>
        </c:spPr>
      </c:pivotFmt>
      <c:pivotFmt>
        <c:idx val="15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</c:pivotFmt>
      <c:pivotFmt>
        <c:idx val="16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p3d/>
        </c:spPr>
      </c:pivotFmt>
      <c:pivotFmt>
        <c:idx val="17"/>
        <c:spPr>
          <a:solidFill>
            <a:schemeClr val="accent6"/>
          </a:solidFill>
          <a:ln>
            <a:noFill/>
          </a:ln>
          <a:effectLst/>
          <a:sp3d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F99CC"/>
          </a:solidFill>
          <a:ln>
            <a:noFill/>
          </a:ln>
          <a:effectLst/>
          <a:sp3d/>
        </c:spPr>
      </c:pivotFmt>
      <c:pivotFmt>
        <c:idx val="20"/>
        <c:spPr>
          <a:solidFill>
            <a:srgbClr val="FFFF00"/>
          </a:solidFill>
          <a:ln>
            <a:noFill/>
          </a:ln>
          <a:effectLst/>
          <a:sp3d/>
        </c:spPr>
      </c:pivotFmt>
      <c:pivotFmt>
        <c:idx val="21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</c:pivotFmt>
      <c:pivotFmt>
        <c:idx val="22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p3d/>
        </c:spPr>
      </c:pivotFmt>
      <c:pivotFmt>
        <c:idx val="23"/>
        <c:spPr>
          <a:solidFill>
            <a:schemeClr val="accent6"/>
          </a:solidFill>
          <a:ln>
            <a:noFill/>
          </a:ln>
          <a:effectLst/>
          <a:sp3d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FF99CC"/>
          </a:solidFill>
          <a:ln>
            <a:noFill/>
          </a:ln>
          <a:effectLst/>
          <a:sp3d/>
        </c:spPr>
      </c:pivotFmt>
      <c:pivotFmt>
        <c:idx val="26"/>
        <c:spPr>
          <a:solidFill>
            <a:srgbClr val="FFFF00"/>
          </a:solidFill>
          <a:ln>
            <a:noFill/>
          </a:ln>
          <a:effectLst/>
          <a:sp3d/>
        </c:spPr>
      </c:pivotFmt>
      <c:pivotFmt>
        <c:idx val="27"/>
        <c:spPr>
          <a:solidFill>
            <a:schemeClr val="accent1">
              <a:lumMod val="75000"/>
            </a:schemeClr>
          </a:solidFill>
          <a:ln>
            <a:noFill/>
          </a:ln>
          <a:effectLst/>
          <a:sp3d/>
        </c:spPr>
      </c:pivotFmt>
      <c:pivotFmt>
        <c:idx val="28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p3d/>
        </c:spPr>
      </c:pivotFmt>
      <c:pivotFmt>
        <c:idx val="29"/>
        <c:spPr>
          <a:solidFill>
            <a:schemeClr val="accent6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'Pivot Table'!$B$47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1"/>
            <c:invertIfNegative val="0"/>
            <c:bubble3D val="0"/>
            <c:spPr>
              <a:solidFill>
                <a:srgbClr val="FF99CC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7935-4BF4-80AD-CCB6165A3F10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7935-4BF4-80AD-CCB6165A3F1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7935-4BF4-80AD-CCB6165A3F1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7935-4BF4-80AD-CCB6165A3F1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7935-4BF4-80AD-CCB6165A3F10}"/>
              </c:ext>
            </c:extLst>
          </c:dPt>
          <c:cat>
            <c:strRef>
              <c:f>'Pivot Table'!$A$48:$A$55</c:f>
              <c:strCache>
                <c:ptCount val="7"/>
                <c:pt idx="0">
                  <c:v>Facebook</c:v>
                </c:pt>
                <c:pt idx="1">
                  <c:v>Instagram</c:v>
                </c:pt>
                <c:pt idx="2">
                  <c:v>LinkedIn</c:v>
                </c:pt>
                <c:pt idx="3">
                  <c:v>Snapchat</c:v>
                </c:pt>
                <c:pt idx="4">
                  <c:v>Telegram</c:v>
                </c:pt>
                <c:pt idx="5">
                  <c:v>Twitter</c:v>
                </c:pt>
                <c:pt idx="6">
                  <c:v>Whatsapp</c:v>
                </c:pt>
              </c:strCache>
            </c:strRef>
          </c:cat>
          <c:val>
            <c:numRef>
              <c:f>'Pivot Table'!$B$48:$B$55</c:f>
              <c:numCache>
                <c:formatCode>0</c:formatCode>
                <c:ptCount val="7"/>
                <c:pt idx="0">
                  <c:v>16.775280898876403</c:v>
                </c:pt>
                <c:pt idx="1">
                  <c:v>33.597457627118644</c:v>
                </c:pt>
                <c:pt idx="2">
                  <c:v>12.483050847457626</c:v>
                </c:pt>
                <c:pt idx="3">
                  <c:v>22.058823529411764</c:v>
                </c:pt>
                <c:pt idx="4">
                  <c:v>21.764705882352942</c:v>
                </c:pt>
                <c:pt idx="5">
                  <c:v>21.24468085106383</c:v>
                </c:pt>
                <c:pt idx="6">
                  <c:v>22.294117647058822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935-4BF4-80AD-CCB6165A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87087919"/>
        <c:axId val="687092079"/>
        <c:axId val="0"/>
      </c:bar3DChart>
      <c:catAx>
        <c:axId val="6870879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Platform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092079"/>
        <c:crosses val="autoZero"/>
        <c:auto val="1"/>
        <c:lblAlgn val="ctr"/>
        <c:lblOffset val="100"/>
        <c:noMultiLvlLbl val="0"/>
      </c:catAx>
      <c:valAx>
        <c:axId val="687092079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</a:t>
                </a:r>
                <a:r>
                  <a:rPr lang="en-IN" baseline="0"/>
                  <a:t> of Messages</a:t>
                </a:r>
                <a:r>
                  <a:rPr lang="en-IN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087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 w="9525" cap="flat" cmpd="dbl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CE88-D8AB-41DB-ACFA-F453E3A45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CD85A-E826-42B8-8E2E-7A922BDE8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DF215-5FE0-43F6-9615-F6B24EFE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D392-4840-4609-8765-5BE435E7D81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5D5C1-1984-4594-A9BC-90497FC3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9EA63-65A4-41D3-AFE3-8A61A2C3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FBDE-EFD5-40CE-BC3E-7204948F7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01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FD4B-85DC-4C05-A96E-2BF9D514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F9F75-F00B-404E-BB42-CCFFCCD8C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C207-397E-4D19-889E-83DCAE37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D392-4840-4609-8765-5BE435E7D81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6BCA6-C28B-4CBB-95A5-2153A982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C78EE-79B5-4A6A-AFF6-D0BE0991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FBDE-EFD5-40CE-BC3E-7204948F7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93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1D70D-7A3D-47DD-B55C-C44F8ECE9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C46B6-E1BF-4196-8CFB-E651FB308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2C2CA-F10F-4078-94F0-990E20C4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D392-4840-4609-8765-5BE435E7D81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913F2-915E-4F94-848B-69B5ED50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7E04F-EFDA-4A94-8D8A-07548FB3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FBDE-EFD5-40CE-BC3E-7204948F7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96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3043-85C7-4BD6-8003-72C9AD97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A467-2D02-412D-8BD3-DEEE05C99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D2CF8-6436-4337-9CDB-0744E14E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D392-4840-4609-8765-5BE435E7D81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019C-AB80-4CA1-B2CB-A4EA723E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D1C3B-2946-4335-A658-B4B88FE2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FBDE-EFD5-40CE-BC3E-7204948F7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30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1DB-158C-4572-B542-9B83307F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0504E-3815-4154-B149-6F09EB938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EF38F-D67F-42C7-BA0A-35D373B6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D392-4840-4609-8765-5BE435E7D81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79F82-6ACB-41E2-B18C-C0FEF598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EF16F-8284-4D6A-8C1E-16953CBC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FBDE-EFD5-40CE-BC3E-7204948F7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A8E8-78EA-4082-AC0C-67502D16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3D26-C20E-45B0-A365-7C7DFA5EB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06658-B68A-4B5A-9D5A-8E9F00209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BD61B-96EC-4B8E-83FA-5D32C035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D392-4840-4609-8765-5BE435E7D81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76F1B-A7F4-4D35-9BD6-D45CB55C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7D004-D301-470A-A0E0-9E3D00D7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FBDE-EFD5-40CE-BC3E-7204948F7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79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8C5F-166C-4FB8-8BBA-02264A8E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0D8D2-A933-4295-9DCF-E9D400007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D0389-B340-447C-90AA-48E11BF5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E4096-285A-47A3-A944-07E47AE41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D8A62-DD5F-4905-AB63-FC372AC7D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C53E7-B4E4-4860-A734-60ECA75C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D392-4840-4609-8765-5BE435E7D81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B9674-E9D8-4669-8B38-F7B8FE02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FC998-ABC7-470B-91F5-EF4C22DC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FBDE-EFD5-40CE-BC3E-7204948F7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0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6A79-04B6-44DF-9DEE-4DC57655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AFF4C-07DE-40F9-9F75-96BA78B8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D392-4840-4609-8765-5BE435E7D81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976BC-3750-4BDA-8A8D-4E076386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D2816-DEB4-45F9-8D18-461FFFE5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FBDE-EFD5-40CE-BC3E-7204948F7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8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A02F4-604D-41F4-8E0C-133A0C50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D392-4840-4609-8765-5BE435E7D81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D72B5-3351-4A42-A714-50EB3D1E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9A7C-C0D4-4C6B-876E-520A35FE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FBDE-EFD5-40CE-BC3E-7204948F7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2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01AB-F292-45FC-96F0-9F21E4FB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E782-8FD4-40BB-BC01-DC7DD4A25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ABB89-9A8D-4671-BD91-434707BC4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41F43-6EE6-4D21-9A08-79717917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D392-4840-4609-8765-5BE435E7D81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124A8-22D3-4F89-AA93-EFBB2E07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867EA-F0C8-47F8-BD8A-BCBB4AE9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FBDE-EFD5-40CE-BC3E-7204948F7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8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1155-7B19-4997-A2C7-8FA0FE0F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71D5B-6921-4066-9FD1-4F56F3426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A7BF9-619C-421C-AB8A-51518EE05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25684-EDEA-4067-BE30-97E8F60D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D392-4840-4609-8765-5BE435E7D81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19B68-E4FA-48D8-B9F0-3B816373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F9F0F-6BBF-4DFA-B467-F436E820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FBDE-EFD5-40CE-BC3E-7204948F7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4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030BC-8A39-4070-8DC4-C5AFF58E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38231-3EB4-4D25-BEF2-F8748F99B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310C7-DD8E-425D-B439-0A5AC1DB2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1D392-4840-4609-8765-5BE435E7D81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DF705-E620-4C29-BA4A-D7794503E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9BF34-5CC7-48E1-A388-6887C32A7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DFBDE-EFD5-40CE-BC3E-7204948F7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5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5A08-7443-4DA8-949E-78D164DF7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34189"/>
          </a:xfr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dirty="0"/>
              <a:t>Social-Media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81B87-1AD8-4CC4-AACB-3B64691BA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06349"/>
            <a:ext cx="4419600" cy="3900371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en-IN" b="1" dirty="0"/>
              <a:t>Summary</a:t>
            </a:r>
            <a:r>
              <a:rPr lang="en-IN" dirty="0"/>
              <a:t> : </a:t>
            </a:r>
            <a:r>
              <a:rPr lang="en-US" b="0" i="0" dirty="0">
                <a:effectLst/>
                <a:latin typeface="SegoeUIVariable"/>
              </a:rPr>
              <a:t>Our social media dashboard provides a comprehensive overview of our digital presence and audience engagement across various platforms. It tracks and analyzes key metrics to inform our marketing strategies and measure our performance against set goals.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F9AC9-DE0F-460B-B065-69A0974C6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0" y="911308"/>
            <a:ext cx="7406640" cy="55199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47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05CD-31A8-4F8A-8CA1-CD959CF0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843"/>
            <a:ext cx="4772025" cy="1382233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b="1" i="0" dirty="0">
                <a:effectLst/>
                <a:latin typeface="SegoeUIVariable"/>
              </a:rPr>
              <a:t>Purpose:</a:t>
            </a:r>
            <a:r>
              <a:rPr lang="en-US" sz="1800" b="0" i="0" dirty="0">
                <a:effectLst/>
                <a:latin typeface="SegoeUIVariable"/>
              </a:rPr>
              <a:t> The dashboard serves as a visual tool to track and analyze the performance of social media activities, providing insights into audience behavior and campaign effectiveness.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916CD-F95F-4DB5-BCC3-21A0196D5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1680408"/>
            <a:ext cx="4772025" cy="5018566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b="1" i="0" dirty="0">
                <a:effectLst/>
                <a:latin typeface="SegoeUIVariable"/>
              </a:rPr>
              <a:t>Key Metrics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UIVariable"/>
              </a:rPr>
              <a:t>Engagement Metrics:</a:t>
            </a:r>
            <a:r>
              <a:rPr lang="en-US" b="0" i="0" dirty="0">
                <a:effectLst/>
                <a:latin typeface="SegoeUIVariable"/>
              </a:rPr>
              <a:t> Likes, comments and overall user interaction.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UIVariable"/>
              </a:rPr>
              <a:t>Content Performance:</a:t>
            </a:r>
            <a:r>
              <a:rPr lang="en-US" b="0" i="0" dirty="0">
                <a:effectLst/>
                <a:latin typeface="SegoeUIVariable"/>
              </a:rPr>
              <a:t> Analysis of which types of posts generate the most engagement</a:t>
            </a:r>
            <a:r>
              <a:rPr lang="en-US" dirty="0">
                <a:latin typeface="SegoeUIVariabl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UIVariable"/>
              </a:rPr>
              <a:t>Filtering:</a:t>
            </a:r>
            <a:r>
              <a:rPr lang="en-US" b="0" i="0" dirty="0">
                <a:effectLst/>
                <a:latin typeface="SegoeUIVariable"/>
              </a:rPr>
              <a:t> By date range, platform, or content type for targeted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UIVariable"/>
              </a:rPr>
              <a:t>Follower Demographics:</a:t>
            </a:r>
            <a:r>
              <a:rPr lang="en-US" b="0" i="0" dirty="0">
                <a:effectLst/>
                <a:latin typeface="SegoeUIVariable"/>
              </a:rPr>
              <a:t> Age, gender, location, and interests of the audience.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UIVariable"/>
              </a:rPr>
              <a:t>Average Daily Usage Time: </a:t>
            </a:r>
            <a:r>
              <a:rPr lang="en-US" i="0" dirty="0">
                <a:effectLst/>
                <a:latin typeface="SegoeUIVariable"/>
              </a:rPr>
              <a:t>We can see what the average time people spend bases on social media platform.</a:t>
            </a:r>
            <a:endParaRPr lang="en-US" b="1" dirty="0">
              <a:latin typeface="SegoeUIVariab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UIVariable"/>
              </a:rPr>
              <a:t>Slicer: </a:t>
            </a:r>
            <a:r>
              <a:rPr lang="en-US" dirty="0">
                <a:latin typeface="SegoeUIVariable"/>
              </a:rPr>
              <a:t>Used slicer on gender ,platforms and age category.</a:t>
            </a:r>
            <a:endParaRPr lang="en-US" b="0" i="0" dirty="0">
              <a:effectLst/>
              <a:latin typeface="SegoeUIVariab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0" dirty="0">
              <a:effectLst/>
              <a:latin typeface="SegoeUIVariab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AC40AEC-1879-491B-85BB-FABB9A0A2B1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3" b="3493"/>
          <a:stretch>
            <a:fillRect/>
          </a:stretch>
        </p:blipFill>
        <p:spPr>
          <a:xfrm>
            <a:off x="4772025" y="0"/>
            <a:ext cx="7419975" cy="64008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214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8D30-C28D-4967-AB86-950B9B5E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6168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b="1" dirty="0"/>
              <a:t>List of Questions which we solve further with visualizations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8A6AA-05F0-49C8-9B0F-5C7D7ECED015}"/>
              </a:ext>
            </a:extLst>
          </p:cNvPr>
          <p:cNvSpPr txBox="1"/>
          <p:nvPr/>
        </p:nvSpPr>
        <p:spPr>
          <a:xfrm>
            <a:off x="0" y="1235242"/>
            <a:ext cx="12192000" cy="3139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Perform Data Cleaning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Show what’s the Average daily usage time of social media platforms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Give details of post, likes, comments &amp; messages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Show what’s the Average Engagement Per Post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Which platform use most for conversation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Add slicer based on Gender, Social-Media, Age-Category	</a:t>
            </a:r>
          </a:p>
        </p:txBody>
      </p:sp>
    </p:spTree>
    <p:extLst>
      <p:ext uri="{BB962C8B-B14F-4D97-AF65-F5344CB8AC3E}">
        <p14:creationId xmlns:p14="http://schemas.microsoft.com/office/powerpoint/2010/main" val="224870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74B1-0B02-4BC0-A16D-DD95721E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42210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b="1" dirty="0"/>
              <a:t>Performed data cleaning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2AF8-16AC-492E-8FA1-75EBABCF4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890338"/>
            <a:ext cx="5954714" cy="521369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dirty="0"/>
              <a:t>Before Data Cleaning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90FFB5-128C-463A-BF29-F575B91018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5875"/>
            <a:ext cx="5954714" cy="49249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54018-B96C-41F7-95E0-6E46D7949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5998" y="890338"/>
            <a:ext cx="5997574" cy="521369"/>
          </a:xfrm>
          <a:solidFill>
            <a:schemeClr val="accent6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dirty="0"/>
              <a:t>After Data Cleaning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8186D25-81AE-47DD-83AE-048E7DF11E9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475875"/>
            <a:ext cx="5997574" cy="4924925"/>
          </a:xfrm>
        </p:spPr>
      </p:pic>
    </p:spTree>
    <p:extLst>
      <p:ext uri="{BB962C8B-B14F-4D97-AF65-F5344CB8AC3E}">
        <p14:creationId xmlns:p14="http://schemas.microsoft.com/office/powerpoint/2010/main" val="363724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BF11-4B8A-4015-9482-979B0CF9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148"/>
            <a:ext cx="12192000" cy="61762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b="1" dirty="0"/>
              <a:t>Average daily usage time of social media platforms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808C0-BE75-411F-94F3-4FD91306F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8658" y="1016620"/>
            <a:ext cx="4651709" cy="5277853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SegoeUIVariable"/>
              </a:rPr>
              <a:t>“Average Daily Usage Time” which compares the average time spent by users on various social media platforms. Here’s a summary: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UIVariable"/>
              </a:rPr>
              <a:t>Instagram:</a:t>
            </a:r>
            <a:r>
              <a:rPr lang="en-US" b="0" i="0" dirty="0">
                <a:effectLst/>
                <a:latin typeface="SegoeUIVariable"/>
              </a:rPr>
              <a:t> Highest usage time, with a peak at approximately 150 minutes.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UIVariable"/>
              </a:rPr>
              <a:t>Facebook:</a:t>
            </a:r>
            <a:r>
              <a:rPr lang="en-US" b="0" i="0" dirty="0">
                <a:effectLst/>
                <a:latin typeface="SegoeUIVariable"/>
              </a:rPr>
              <a:t> Significant usage, with times around 70 and 80 minutes.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UIVariable"/>
              </a:rPr>
              <a:t>LinkedIn:</a:t>
            </a:r>
            <a:r>
              <a:rPr lang="en-US" b="0" i="0" dirty="0">
                <a:effectLst/>
                <a:latin typeface="SegoeUIVariable"/>
              </a:rPr>
              <a:t> Moderate usage, with times around 50 and slightly above 60 minutes.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UIVariable"/>
              </a:rPr>
              <a:t>Snapchat:</a:t>
            </a:r>
            <a:r>
              <a:rPr lang="en-US" b="0" i="0" dirty="0">
                <a:effectLst/>
                <a:latin typeface="SegoeUIVariable"/>
              </a:rPr>
              <a:t> Around 90 minutes of usage.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UIVariable"/>
              </a:rPr>
              <a:t>Telegram:</a:t>
            </a:r>
            <a:r>
              <a:rPr lang="en-US" b="0" i="0" dirty="0">
                <a:effectLst/>
                <a:latin typeface="SegoeUIVariable"/>
              </a:rPr>
              <a:t> Similar to Facebook, with times around 70 and slightly above 80 minutes.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UIVariable"/>
              </a:rPr>
              <a:t>Twitter:</a:t>
            </a:r>
            <a:r>
              <a:rPr lang="en-US" b="0" i="0" dirty="0">
                <a:effectLst/>
                <a:latin typeface="SegoeUIVariable"/>
              </a:rPr>
              <a:t> Comparable to LinkedIn, with times around 70 minutes.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UIVariable"/>
              </a:rPr>
              <a:t>WhatsApp:</a:t>
            </a:r>
            <a:r>
              <a:rPr lang="en-US" b="0" i="0" dirty="0">
                <a:effectLst/>
                <a:latin typeface="SegoeUIVariable"/>
              </a:rPr>
              <a:t> Close to Twitter’s usage times.</a:t>
            </a:r>
          </a:p>
          <a:p>
            <a:pPr algn="l"/>
            <a:r>
              <a:rPr lang="en-US" b="0" i="0" dirty="0">
                <a:effectLst/>
                <a:latin typeface="SegoeUIVariable"/>
              </a:rPr>
              <a:t>This graph is useful for understanding user engagement and can inform decisions related to marketing and content strategy on these platforms.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DFFBBE5-3F2C-4D35-A1DA-3D3FFEDE80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107693"/>
              </p:ext>
            </p:extLst>
          </p:nvPr>
        </p:nvGraphicFramePr>
        <p:xfrm>
          <a:off x="5141495" y="794084"/>
          <a:ext cx="7050505" cy="5277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830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EFF4-7839-4C92-81A2-E39B7C0E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532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b="1" dirty="0"/>
              <a:t>Give Details of post, likes, comments &amp; messages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8B176-5F0D-4812-BDDF-D1BB95E6A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818708"/>
            <a:ext cx="5012657" cy="4742120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egoeUIVariable"/>
              </a:rPr>
              <a:t>Title:</a:t>
            </a:r>
            <a:r>
              <a:rPr lang="en-IN" b="0" i="0" dirty="0">
                <a:effectLst/>
                <a:latin typeface="SegoeUIVariable"/>
              </a:rPr>
              <a:t> Average Posts, Likes, Comments &amp; Messages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egoeUIVariable"/>
              </a:rPr>
              <a:t>Platforms :</a:t>
            </a:r>
            <a:r>
              <a:rPr lang="en-IN" b="0" i="0" dirty="0">
                <a:effectLst/>
                <a:latin typeface="SegoeUIVariable"/>
              </a:rPr>
              <a:t> Facebook, Instagram, LinkedIn, Snapchat, Telegram, Twitter,  WhatsApp.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egoeUIVariable"/>
              </a:rPr>
              <a:t>Metrics Represented:</a:t>
            </a:r>
            <a:endParaRPr lang="en-IN" b="0" i="0" dirty="0">
              <a:effectLst/>
              <a:latin typeface="SegoeUIVariabl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egoeUIVariable"/>
              </a:rPr>
              <a:t>Posts</a:t>
            </a:r>
            <a:r>
              <a:rPr lang="en-IN" b="0" i="0" dirty="0">
                <a:effectLst/>
                <a:latin typeface="SegoeUIVariable"/>
              </a:rPr>
              <a:t> (Blue Bars): Varying average number of posts per platform.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egoeUIVariable"/>
              </a:rPr>
              <a:t>Likes</a:t>
            </a:r>
            <a:r>
              <a:rPr lang="en-IN" b="0" i="0" dirty="0">
                <a:effectLst/>
                <a:latin typeface="SegoeUIVariable"/>
              </a:rPr>
              <a:t> (Orange Bars): Facebook shows a high number of likes.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egoeUIVariable"/>
              </a:rPr>
              <a:t>Comments</a:t>
            </a:r>
            <a:r>
              <a:rPr lang="en-IN" b="0" i="0" dirty="0">
                <a:effectLst/>
                <a:latin typeface="SegoeUIVariable"/>
              </a:rPr>
              <a:t> (Gray Bars): Comparative average comments across platforms.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egoeUIVariable"/>
              </a:rPr>
              <a:t>Messages</a:t>
            </a:r>
            <a:r>
              <a:rPr lang="en-IN" b="0" i="0" dirty="0">
                <a:effectLst/>
                <a:latin typeface="SegoeUIVariable"/>
              </a:rPr>
              <a:t> (Yellow Bars): Average messages sent per platform.</a:t>
            </a:r>
          </a:p>
          <a:p>
            <a:pPr algn="l"/>
            <a:r>
              <a:rPr lang="en-IN" b="0" i="0" dirty="0">
                <a:effectLst/>
                <a:latin typeface="SegoeUIVariable"/>
              </a:rPr>
              <a:t>This bar chart offers a visual comparison of engagement metrics across popular social media platforms, which can be useful for </a:t>
            </a:r>
            <a:r>
              <a:rPr lang="en-IN" b="0" i="0" dirty="0" err="1">
                <a:effectLst/>
                <a:latin typeface="SegoeUIVariable"/>
              </a:rPr>
              <a:t>analyzing</a:t>
            </a:r>
            <a:r>
              <a:rPr lang="en-IN" b="0" i="0" dirty="0">
                <a:effectLst/>
                <a:latin typeface="SegoeUIVariable"/>
              </a:rPr>
              <a:t> social media strategy and audience engagement.</a:t>
            </a:r>
          </a:p>
        </p:txBody>
      </p:sp>
      <p:graphicFrame>
        <p:nvGraphicFramePr>
          <p:cNvPr id="7" name="Picture Placeholder 6">
            <a:extLst>
              <a:ext uri="{FF2B5EF4-FFF2-40B4-BE49-F238E27FC236}">
                <a16:creationId xmlns:a16="http://schemas.microsoft.com/office/drawing/2014/main" id="{78661681-5444-40E5-9F5B-0C06C5123901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396547709"/>
              </p:ext>
            </p:extLst>
          </p:nvPr>
        </p:nvGraphicFramePr>
        <p:xfrm>
          <a:off x="5230813" y="606056"/>
          <a:ext cx="6752080" cy="5975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926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20AE-62AC-40BE-841A-C3A9A3F5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301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Show what’s the Average Engagement Per Post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A5CAC-9DCE-472C-BE2A-7BDC573A5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169582"/>
            <a:ext cx="4772025" cy="4518838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b="0" i="0" dirty="0">
                <a:effectLst/>
                <a:latin typeface="SegoeUIVariable"/>
              </a:rPr>
              <a:t>“Average Engagement Per Post” which compares the average engagement numbers for different social media platforms. Here’s a brief summary: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UIVariable"/>
              </a:rPr>
              <a:t>Instagram:</a:t>
            </a:r>
            <a:r>
              <a:rPr lang="en-US" b="0" i="0" dirty="0">
                <a:effectLst/>
                <a:latin typeface="SegoeUIVariable"/>
              </a:rPr>
              <a:t> Leads with the highest engagement at 84.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UIVariable"/>
              </a:rPr>
              <a:t>WhatsApp:</a:t>
            </a:r>
            <a:r>
              <a:rPr lang="en-US" b="0" i="0" dirty="0">
                <a:effectLst/>
                <a:latin typeface="SegoeUIVariable"/>
              </a:rPr>
              <a:t> Follows with an engagement level of 43.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UIVariable"/>
              </a:rPr>
              <a:t>Twitter:</a:t>
            </a:r>
            <a:r>
              <a:rPr lang="en-US" b="0" i="0" dirty="0">
                <a:effectLst/>
                <a:latin typeface="SegoeUIVariable"/>
              </a:rPr>
              <a:t> Close behind with an engagement level of 41.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UIVariable"/>
              </a:rPr>
              <a:t>Other Platforms:</a:t>
            </a:r>
            <a:r>
              <a:rPr lang="en-US" b="0" i="0" dirty="0">
                <a:effectLst/>
                <a:latin typeface="SegoeUIVariable"/>
              </a:rPr>
              <a:t> Facebook (28), LinkedIn (35), Snapchat (34), and Telegram (8) show lower engagement numbers.</a:t>
            </a:r>
          </a:p>
          <a:p>
            <a:pPr algn="l"/>
            <a:r>
              <a:rPr lang="en-US" b="0" i="0" dirty="0">
                <a:effectLst/>
                <a:latin typeface="SegoeUIVariable"/>
              </a:rPr>
              <a:t>This graph is useful for understanding which platforms may yield better engagement for posts, which is valuable for social media strategy planning.</a:t>
            </a:r>
          </a:p>
          <a:p>
            <a:endParaRPr lang="en-IN" dirty="0"/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5FCC9364-5E74-4B68-AEEF-1D939320C393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503725349"/>
              </p:ext>
            </p:extLst>
          </p:nvPr>
        </p:nvGraphicFramePr>
        <p:xfrm>
          <a:off x="5284381" y="829341"/>
          <a:ext cx="6613932" cy="5635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098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AA5E-A8C1-465B-834A-0338B338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6147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b="1" dirty="0"/>
              <a:t>Which platform use most for conversation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19D6C-B6BC-4240-A241-946CD29B4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5302" y="1392865"/>
            <a:ext cx="4346723" cy="4476123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b="0" i="0" dirty="0">
                <a:effectLst/>
                <a:latin typeface="SegoeUIVariable"/>
              </a:rPr>
              <a:t>“Average Messages Sent Per Day,” which compares the messaging activity on various social media platforms. Here’s a brief summary: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latin typeface="SegoeUIVariable"/>
              </a:rPr>
              <a:t>Instagram</a:t>
            </a:r>
            <a:r>
              <a:rPr lang="en-US" b="0" i="0" dirty="0">
                <a:effectLst/>
                <a:latin typeface="SegoeUIVariable"/>
              </a:rPr>
              <a:t> Has the highest average messages sent per day.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UIVariable"/>
              </a:rPr>
              <a:t>Other Platforms:</a:t>
            </a:r>
            <a:r>
              <a:rPr lang="en-US" b="0" i="0" dirty="0">
                <a:effectLst/>
                <a:latin typeface="SegoeUIVariable"/>
              </a:rPr>
              <a:t> Facebook, Twitter, Telegram, Snapchat, LinkedIn , </a:t>
            </a:r>
            <a:r>
              <a:rPr lang="en-US" dirty="0">
                <a:latin typeface="SegoeUIVariable"/>
              </a:rPr>
              <a:t>W</a:t>
            </a:r>
            <a:r>
              <a:rPr lang="en-US" b="0" i="0" dirty="0">
                <a:effectLst/>
                <a:latin typeface="SegoeUIVariable"/>
              </a:rPr>
              <a:t>hatsApp are also included, with varying average messages sent.</a:t>
            </a:r>
          </a:p>
          <a:p>
            <a:pPr algn="l"/>
            <a:r>
              <a:rPr lang="en-US" b="0" i="0" dirty="0">
                <a:effectLst/>
                <a:latin typeface="SegoeUIVariable"/>
              </a:rPr>
              <a:t>This graph provides insights into the preferred platforms for messaging, which can be valuable for understanding communication trends and platform popularity.</a:t>
            </a:r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1CA3500-B29B-42E4-B987-F0EFBC09B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203648"/>
              </p:ext>
            </p:extLst>
          </p:nvPr>
        </p:nvGraphicFramePr>
        <p:xfrm>
          <a:off x="5109411" y="705853"/>
          <a:ext cx="6978315" cy="5606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529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3B04-04CF-407B-976C-5501A5CD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232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b="1" dirty="0"/>
              <a:t>Add slicer based on Gender, Social-Media, Age-Category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DE9A9-B9A9-4D5C-BE61-16589976E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924" y="1386840"/>
            <a:ext cx="3932237" cy="4312920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UIVariable"/>
              </a:rPr>
              <a:t>Age Category:</a:t>
            </a:r>
            <a:r>
              <a:rPr lang="en-US" b="0" i="0" dirty="0">
                <a:effectLst/>
                <a:latin typeface="SegoeUIVariable"/>
              </a:rPr>
              <a:t> Includes options like “</a:t>
            </a:r>
            <a:r>
              <a:rPr lang="en-US" b="0" i="0" dirty="0" err="1">
                <a:effectLst/>
                <a:latin typeface="SegoeUIVariable"/>
              </a:rPr>
              <a:t>Middel</a:t>
            </a:r>
            <a:r>
              <a:rPr lang="en-US" b="0" i="0" dirty="0">
                <a:effectLst/>
                <a:latin typeface="SegoeUIVariable"/>
              </a:rPr>
              <a:t> Age,” indicating the form captures age-related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UIVariable"/>
              </a:rPr>
              <a:t>Platform:</a:t>
            </a:r>
            <a:r>
              <a:rPr lang="en-US" b="0" i="0" dirty="0">
                <a:effectLst/>
                <a:latin typeface="SegoeUIVariable"/>
              </a:rPr>
              <a:t> Lists social media platforms such as Facebook, Instagram, LinkedIn, etc., for respondents to select from.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UIVariable"/>
              </a:rPr>
              <a:t>Gender:</a:t>
            </a:r>
            <a:r>
              <a:rPr lang="en-US" b="0" i="0" dirty="0">
                <a:effectLst/>
                <a:latin typeface="SegoeUIVariable"/>
              </a:rPr>
              <a:t> Offers choices like Female, Male, and Non-binary, showing the form’s inclusivity in gender identification.</a:t>
            </a:r>
          </a:p>
          <a:p>
            <a:pPr algn="l"/>
            <a:r>
              <a:rPr lang="en-US" b="0" i="0" dirty="0">
                <a:effectLst/>
                <a:latin typeface="SegoeUIVariable"/>
              </a:rPr>
              <a:t>This form seems to be designed for collecting user data related to social media usage across various demographics. It’s a useful tool for understanding audience preferences and behaviors on different platforms.</a:t>
            </a:r>
          </a:p>
          <a:p>
            <a:endParaRPr lang="en-IN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EDC2070-B51E-40FD-9A92-9769369DA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9840" y="885825"/>
            <a:ext cx="4236720" cy="574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0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808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SegoeUIVariable</vt:lpstr>
      <vt:lpstr>Office Theme</vt:lpstr>
      <vt:lpstr>Social-Media Dashboard</vt:lpstr>
      <vt:lpstr>Purpose: The dashboard serves as a visual tool to track and analyze the performance of social media activities, providing insights into audience behavior and campaign effectiveness.</vt:lpstr>
      <vt:lpstr>List of Questions which we solve further with visualizations</vt:lpstr>
      <vt:lpstr>Performed data cleaning </vt:lpstr>
      <vt:lpstr>Average daily usage time of social media platforms</vt:lpstr>
      <vt:lpstr>Give Details of post, likes, comments &amp; messages</vt:lpstr>
      <vt:lpstr>Show what’s the Average Engagement Per Post</vt:lpstr>
      <vt:lpstr>Which platform use most for conversation</vt:lpstr>
      <vt:lpstr>Add slicer based on Gender, Social-Media, Age-Category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Social-Media Platform Dashboard</dc:title>
  <dc:creator>saikiran venna</dc:creator>
  <cp:lastModifiedBy>saikiran venna</cp:lastModifiedBy>
  <cp:revision>13</cp:revision>
  <dcterms:created xsi:type="dcterms:W3CDTF">2024-06-18T05:24:35Z</dcterms:created>
  <dcterms:modified xsi:type="dcterms:W3CDTF">2024-06-18T07:14:45Z</dcterms:modified>
</cp:coreProperties>
</file>