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13"/>
  </p:notesMasterIdLst>
  <p:sldIdLst>
    <p:sldId id="257" r:id="rId2"/>
    <p:sldId id="258" r:id="rId3"/>
    <p:sldId id="273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7471" autoAdjust="0"/>
  </p:normalViewPr>
  <p:slideViewPr>
    <p:cSldViewPr snapToGrid="0" showGuides="1">
      <p:cViewPr varScale="1">
        <p:scale>
          <a:sx n="100" d="100"/>
          <a:sy n="100" d="100"/>
        </p:scale>
        <p:origin x="876" y="78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neeth.reddy\Desktop\Analysis\Analysis4_ByAge_Formatte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neeth.reddy\Desktop\Analysis\Analysis4_ByAge_Formatte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neeth.reddy\Desktop\Analysis\Analysis4_ByAge_Formatte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neeth.reddy\Desktop\Analysis\Analysis4_ByAge_Formatted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Silver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3"/>
              <c:pt idx="0">
                <c:v>A</c:v>
              </c:pt>
              <c:pt idx="1">
                <c:v>B</c:v>
              </c:pt>
              <c:pt idx="2">
                <c:v>C</c:v>
              </c:pt>
            </c:strLit>
          </c:cat>
          <c:val>
            <c:numLit>
              <c:formatCode>General</c:formatCode>
              <c:ptCount val="3"/>
              <c:pt idx="0">
                <c:v>3</c:v>
              </c:pt>
              <c:pt idx="1">
                <c:v>25</c:v>
              </c:pt>
              <c:pt idx="2">
                <c:v>16</c:v>
              </c:pt>
            </c:numLit>
          </c:val>
          <c:extLst>
            <c:ext xmlns:c16="http://schemas.microsoft.com/office/drawing/2014/chart" uri="{C3380CC4-5D6E-409C-BE32-E72D297353CC}">
              <c16:uniqueId val="{00000000-DE20-412B-8E50-1D3AE889FD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89725576"/>
        <c:axId val="289725904"/>
      </c:barChart>
      <c:catAx>
        <c:axId val="289725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9725904"/>
        <c:crosses val="autoZero"/>
        <c:auto val="1"/>
        <c:lblAlgn val="ctr"/>
        <c:lblOffset val="100"/>
        <c:noMultiLvlLbl val="0"/>
      </c:catAx>
      <c:valAx>
        <c:axId val="289725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9725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Platinum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3"/>
              <c:pt idx="0">
                <c:v>A</c:v>
              </c:pt>
              <c:pt idx="1">
                <c:v>B</c:v>
              </c:pt>
              <c:pt idx="2">
                <c:v>C</c:v>
              </c:pt>
            </c:strLit>
          </c:cat>
          <c:val>
            <c:numLit>
              <c:formatCode>General</c:formatCode>
              <c:ptCount val="3"/>
              <c:pt idx="0">
                <c:v>3</c:v>
              </c:pt>
              <c:pt idx="1">
                <c:v>25</c:v>
              </c:pt>
              <c:pt idx="2">
                <c:v>16</c:v>
              </c:pt>
            </c:numLit>
          </c:val>
          <c:extLst>
            <c:ext xmlns:c16="http://schemas.microsoft.com/office/drawing/2014/chart" uri="{C3380CC4-5D6E-409C-BE32-E72D297353CC}">
              <c16:uniqueId val="{00000000-7155-4B02-888E-8E0EEEE138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2386128"/>
        <c:axId val="422385800"/>
      </c:barChart>
      <c:catAx>
        <c:axId val="422386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2385800"/>
        <c:crosses val="autoZero"/>
        <c:auto val="1"/>
        <c:lblAlgn val="ctr"/>
        <c:lblOffset val="100"/>
        <c:noMultiLvlLbl val="0"/>
      </c:catAx>
      <c:valAx>
        <c:axId val="422385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2386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Gold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3"/>
              <c:pt idx="0">
                <c:v>A</c:v>
              </c:pt>
              <c:pt idx="1">
                <c:v>B</c:v>
              </c:pt>
              <c:pt idx="2">
                <c:v>C</c:v>
              </c:pt>
            </c:strLit>
          </c:cat>
          <c:val>
            <c:numLit>
              <c:formatCode>General</c:formatCode>
              <c:ptCount val="3"/>
              <c:pt idx="0">
                <c:v>4</c:v>
              </c:pt>
              <c:pt idx="1">
                <c:v>25</c:v>
              </c:pt>
              <c:pt idx="2">
                <c:v>15</c:v>
              </c:pt>
            </c:numLit>
          </c:val>
          <c:extLst>
            <c:ext xmlns:c16="http://schemas.microsoft.com/office/drawing/2014/chart" uri="{C3380CC4-5D6E-409C-BE32-E72D297353CC}">
              <c16:uniqueId val="{00000000-95C8-4924-A299-DD59FC5DA2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2366056"/>
        <c:axId val="421815600"/>
      </c:barChart>
      <c:catAx>
        <c:axId val="422366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1815600"/>
        <c:crosses val="autoZero"/>
        <c:auto val="1"/>
        <c:lblAlgn val="ctr"/>
        <c:lblOffset val="100"/>
        <c:noMultiLvlLbl val="0"/>
      </c:catAx>
      <c:valAx>
        <c:axId val="421815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2366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Bronze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3"/>
              <c:pt idx="0">
                <c:v>A</c:v>
              </c:pt>
              <c:pt idx="1">
                <c:v>B</c:v>
              </c:pt>
              <c:pt idx="2">
                <c:v>C</c:v>
              </c:pt>
            </c:strLit>
          </c:cat>
          <c:val>
            <c:numLit>
              <c:formatCode>General</c:formatCode>
              <c:ptCount val="3"/>
              <c:pt idx="0">
                <c:v>4</c:v>
              </c:pt>
              <c:pt idx="1">
                <c:v>24</c:v>
              </c:pt>
              <c:pt idx="2">
                <c:v>16</c:v>
              </c:pt>
            </c:numLit>
          </c:val>
          <c:extLst>
            <c:ext xmlns:c16="http://schemas.microsoft.com/office/drawing/2014/chart" uri="{C3380CC4-5D6E-409C-BE32-E72D297353CC}">
              <c16:uniqueId val="{00000000-BB90-4966-9745-A7792405FD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79608512"/>
        <c:axId val="279609824"/>
      </c:barChart>
      <c:catAx>
        <c:axId val="279608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9609824"/>
        <c:crosses val="autoZero"/>
        <c:auto val="1"/>
        <c:lblAlgn val="ctr"/>
        <c:lblOffset val="100"/>
        <c:noMultiLvlLbl val="0"/>
      </c:catAx>
      <c:valAx>
        <c:axId val="279609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9608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6A19AE-5A08-453C-90FC-DF9240E00974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68991-2409-46CA-A86A-1C516CB42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747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~120 minutes per case, +90% is spent chasing documentation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68991-2409-46CA-A86A-1C516CB4276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41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48BA-78E4-4CE0-8B70-06664E6A1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75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48BA-78E4-4CE0-8B70-06664E6A1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5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48BA-78E4-4CE0-8B70-06664E6A12B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4106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48BA-78E4-4CE0-8B70-06664E6A1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66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48BA-78E4-4CE0-8B70-06664E6A12B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7870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48BA-78E4-4CE0-8B70-06664E6A1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91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48BA-78E4-4CE0-8B70-06664E6A1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49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48BA-78E4-4CE0-8B70-06664E6A1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420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3156" y="1724476"/>
            <a:ext cx="8883649" cy="2618925"/>
          </a:xfrm>
        </p:spPr>
        <p:txBody>
          <a:bodyPr anchor="ctr" anchorCtr="0"/>
          <a:lstStyle>
            <a:lvl1pPr>
              <a:lnSpc>
                <a:spcPct val="82000"/>
              </a:lnSpc>
              <a:defRPr sz="3333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3156" y="4391384"/>
            <a:ext cx="8883649" cy="728133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380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1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2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23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04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669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3421" y="6341537"/>
            <a:ext cx="7845779" cy="305859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81" y="6341537"/>
            <a:ext cx="508000" cy="30585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41B48BA-78E4-4CE0-8B70-06664E6A1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212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57B8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241B48BA-78E4-4CE0-8B70-06664E6A1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5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48BA-78E4-4CE0-8B70-06664E6A1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02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48BA-78E4-4CE0-8B70-06664E6A1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23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8/18/2017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48BA-78E4-4CE0-8B70-06664E6A1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7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48BA-78E4-4CE0-8B70-06664E6A1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85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48BA-78E4-4CE0-8B70-06664E6A1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13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48BA-78E4-4CE0-8B70-06664E6A1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8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48BA-78E4-4CE0-8B70-06664E6A1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25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48BA-78E4-4CE0-8B70-06664E6A1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85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41B48BA-78E4-4CE0-8B70-06664E6A1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65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23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8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9D8CD-01E9-442A-8667-002A079771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Affordable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Care Act Analysis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				</a:t>
            </a:r>
            <a:r>
              <a:rPr lang="en-US" sz="2400" dirty="0">
                <a:solidFill>
                  <a:schemeClr val="tx1"/>
                </a:solidFill>
              </a:rPr>
              <a:t>- using Big Data technologies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Big Data – Summer 2017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Praneeth Reddy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658FB4-A7BE-4DA9-8709-FDFACCB0A4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Big Data Engineering - Summer 2017</a:t>
            </a:r>
          </a:p>
          <a:p>
            <a:r>
              <a:rPr lang="en-US" dirty="0"/>
              <a:t>Praneeth Reddy</a:t>
            </a:r>
          </a:p>
        </p:txBody>
      </p:sp>
    </p:spTree>
    <p:extLst>
      <p:ext uri="{BB962C8B-B14F-4D97-AF65-F5344CB8AC3E}">
        <p14:creationId xmlns:p14="http://schemas.microsoft.com/office/powerpoint/2010/main" val="4275955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FA779-AF0D-4A32-BB7B-D52C2E762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6 – Cancer vs ACA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3F4F54-6CD7-4A8A-9217-7F55A58A7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215555"/>
            <a:ext cx="4287487" cy="23231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2A2A73-8A91-4BD6-BC3D-EC61DA823A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177" y="1504933"/>
            <a:ext cx="3653814" cy="26098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9D7AEA7-3718-4B51-9FFF-13E40F5DD389}"/>
              </a:ext>
            </a:extLst>
          </p:cNvPr>
          <p:cNvSpPr txBox="1"/>
          <p:nvPr/>
        </p:nvSpPr>
        <p:spPr>
          <a:xfrm>
            <a:off x="2352675" y="2376268"/>
            <a:ext cx="345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No. of plans that offer insurance therapy</a:t>
            </a:r>
            <a:r>
              <a:rPr lang="en-US" dirty="0">
                <a:sym typeface="Wingdings" panose="05000000000000000000" pitchFamily="2" charset="2"/>
              </a:rPr>
              <a:t>?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C7886-E176-48A6-A1E2-907B42B95D00}"/>
              </a:ext>
            </a:extLst>
          </p:cNvPr>
          <p:cNvSpPr txBox="1"/>
          <p:nvPr/>
        </p:nvSpPr>
        <p:spPr>
          <a:xfrm>
            <a:off x="5143500" y="5791200"/>
            <a:ext cx="2867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states fare in terms of Co-Pay?</a:t>
            </a:r>
          </a:p>
        </p:txBody>
      </p:sp>
    </p:spTree>
    <p:extLst>
      <p:ext uri="{BB962C8B-B14F-4D97-AF65-F5344CB8AC3E}">
        <p14:creationId xmlns:p14="http://schemas.microsoft.com/office/powerpoint/2010/main" val="577791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EE3A1-9B8A-4A7F-8090-F4180E574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6 – Twitter Sentiment Analysis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2F3C23-9519-42B7-9C69-879AC6478841}"/>
              </a:ext>
            </a:extLst>
          </p:cNvPr>
          <p:cNvSpPr txBox="1"/>
          <p:nvPr/>
        </p:nvSpPr>
        <p:spPr>
          <a:xfrm>
            <a:off x="677334" y="1657350"/>
            <a:ext cx="1265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653D01-F12D-4FB1-B12D-62D5814F46E0}"/>
              </a:ext>
            </a:extLst>
          </p:cNvPr>
          <p:cNvSpPr txBox="1"/>
          <p:nvPr/>
        </p:nvSpPr>
        <p:spPr>
          <a:xfrm>
            <a:off x="2819400" y="1657350"/>
            <a:ext cx="645460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Apache Flume to get the required tweets from twitter. </a:t>
            </a:r>
            <a:r>
              <a:rPr lang="en-US" sz="1600" dirty="0"/>
              <a:t>Keywords Used: ‘</a:t>
            </a:r>
            <a:r>
              <a:rPr lang="en-US" sz="1600" dirty="0" err="1"/>
              <a:t>AffordableCareAct</a:t>
            </a:r>
            <a:r>
              <a:rPr lang="en-US" sz="1600" dirty="0"/>
              <a:t>’, ‘Obamacare’, ‘ACA’..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0044EE-E9CE-4D41-814B-BF83FB05CA60}"/>
              </a:ext>
            </a:extLst>
          </p:cNvPr>
          <p:cNvSpPr txBox="1"/>
          <p:nvPr/>
        </p:nvSpPr>
        <p:spPr>
          <a:xfrm>
            <a:off x="677333" y="4133850"/>
            <a:ext cx="107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 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167CF7-177A-4EED-B617-45901945DFF6}"/>
              </a:ext>
            </a:extLst>
          </p:cNvPr>
          <p:cNvSpPr txBox="1"/>
          <p:nvPr/>
        </p:nvSpPr>
        <p:spPr>
          <a:xfrm>
            <a:off x="2895599" y="4133850"/>
            <a:ext cx="675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Hive to get the Sentiment score from the analyzed tweets.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0829EC-5067-471A-9BD6-FD38DBA2F2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518" y="2508974"/>
            <a:ext cx="3771898" cy="11425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102B662-E6D5-44D5-9A78-F6C68CCAC3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217" y="2508974"/>
            <a:ext cx="3267076" cy="1370801"/>
          </a:xfrm>
          <a:prstGeom prst="rect">
            <a:avLst/>
          </a:prstGeom>
        </p:spPr>
      </p:pic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36E5F36B-DBE6-4914-9CAF-BA6E104CD6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3929726"/>
              </p:ext>
            </p:extLst>
          </p:nvPr>
        </p:nvGraphicFramePr>
        <p:xfrm>
          <a:off x="4975668" y="4871366"/>
          <a:ext cx="647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Packager Shell Object" showAsIcon="1" r:id="rId5" imgW="647280" imgH="685800" progId="Package">
                  <p:embed/>
                </p:oleObj>
              </mc:Choice>
              <mc:Fallback>
                <p:oleObj name="Packager Shell Object" showAsIcon="1" r:id="rId5" imgW="64728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75668" y="4871366"/>
                        <a:ext cx="6477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178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D165D-0854-4197-A9BD-A4A50B35F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2B166-7965-4BDD-8E1E-71E51D7B2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6239"/>
            <a:ext cx="8596668" cy="388077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Analysis of the medical insurance dataset ranging from 2014 to 2016 that includes Rates, Plan Attributes, </a:t>
            </a:r>
            <a:r>
              <a:rPr lang="en-US" dirty="0" err="1"/>
              <a:t>BenefitsSharing</a:t>
            </a:r>
            <a:r>
              <a:rPr lang="en-US" dirty="0"/>
              <a:t>, </a:t>
            </a:r>
            <a:r>
              <a:rPr lang="en-US" dirty="0" err="1"/>
              <a:t>ServiceArea</a:t>
            </a:r>
            <a:r>
              <a:rPr lang="en-US" dirty="0"/>
              <a:t> and Network of various medical insurance plans across the country.</a:t>
            </a:r>
          </a:p>
          <a:p>
            <a:endParaRPr lang="en-US" dirty="0"/>
          </a:p>
          <a:p>
            <a:r>
              <a:rPr lang="en-US" dirty="0"/>
              <a:t>To analyze the trends in the healthcare insurance sector against the backdrop of pros and cons of ACA (Affordable Care Act).</a:t>
            </a:r>
          </a:p>
          <a:p>
            <a:endParaRPr lang="en-US" dirty="0"/>
          </a:p>
          <a:p>
            <a:r>
              <a:rPr lang="en-US" dirty="0"/>
              <a:t>Factual Data based on various factors and twitter Sentiment Analysis to get a sense of what people actually feel about that.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524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FE62C-0D4C-4C23-8AFF-6CD813FA8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70" y="212254"/>
            <a:ext cx="8506881" cy="84295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Process to Analyze and Conclude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88C18F8-0E68-4976-BD33-628A395CF8E4}"/>
              </a:ext>
            </a:extLst>
          </p:cNvPr>
          <p:cNvSpPr/>
          <p:nvPr/>
        </p:nvSpPr>
        <p:spPr>
          <a:xfrm>
            <a:off x="618070" y="1360008"/>
            <a:ext cx="914400" cy="914400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en-US" sz="5400" b="1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0AFF1E3-D768-4571-BA96-F2D0B50A224D}"/>
              </a:ext>
            </a:extLst>
          </p:cNvPr>
          <p:cNvSpPr/>
          <p:nvPr/>
        </p:nvSpPr>
        <p:spPr>
          <a:xfrm>
            <a:off x="618070" y="2388708"/>
            <a:ext cx="914400" cy="914400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en-US" sz="5400" b="1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DE2C6CD-58B0-4CC1-A9A9-13E470EFFDA3}"/>
              </a:ext>
            </a:extLst>
          </p:cNvPr>
          <p:cNvSpPr/>
          <p:nvPr/>
        </p:nvSpPr>
        <p:spPr>
          <a:xfrm>
            <a:off x="618070" y="3417408"/>
            <a:ext cx="914400" cy="914400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en-US" sz="5400" b="1" dirty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E34DCB-9170-433F-9D83-F85C18610CED}"/>
              </a:ext>
            </a:extLst>
          </p:cNvPr>
          <p:cNvSpPr/>
          <p:nvPr/>
        </p:nvSpPr>
        <p:spPr>
          <a:xfrm>
            <a:off x="618070" y="4446108"/>
            <a:ext cx="914400" cy="914400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en-US" sz="5400" b="1" dirty="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1ACE521-4221-4D74-A943-DBA6166BE4F3}"/>
              </a:ext>
            </a:extLst>
          </p:cNvPr>
          <p:cNvSpPr/>
          <p:nvPr/>
        </p:nvSpPr>
        <p:spPr>
          <a:xfrm>
            <a:off x="1895474" y="1360008"/>
            <a:ext cx="7077075" cy="914399"/>
          </a:xfrm>
          <a:prstGeom prst="round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5000"/>
              </a:lnSpc>
            </a:pPr>
            <a:r>
              <a:rPr lang="en-US" sz="1600" b="1" dirty="0">
                <a:solidFill>
                  <a:schemeClr val="tx2"/>
                </a:solidFill>
              </a:rPr>
              <a:t>Data Pre-processing:</a:t>
            </a:r>
            <a:r>
              <a:rPr lang="en-US" sz="1400" dirty="0">
                <a:solidFill>
                  <a:schemeClr val="tx2"/>
                </a:solidFill>
              </a:rPr>
              <a:t>  Once we have dataset with us, we need to clean the data and apply various methods to fill the data.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23CD004-A1BD-403D-97E7-921A8755C419}"/>
              </a:ext>
            </a:extLst>
          </p:cNvPr>
          <p:cNvSpPr/>
          <p:nvPr/>
        </p:nvSpPr>
        <p:spPr>
          <a:xfrm>
            <a:off x="1895474" y="2388709"/>
            <a:ext cx="7077075" cy="914399"/>
          </a:xfrm>
          <a:prstGeom prst="round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5000"/>
              </a:lnSpc>
            </a:pPr>
            <a:r>
              <a:rPr lang="en-US" sz="1600" b="1" dirty="0">
                <a:solidFill>
                  <a:schemeClr val="tx2"/>
                </a:solidFill>
              </a:rPr>
              <a:t>Feature Selection:</a:t>
            </a:r>
            <a:r>
              <a:rPr lang="en-US" sz="1400" b="1" dirty="0">
                <a:solidFill>
                  <a:schemeClr val="tx2"/>
                </a:solidFill>
              </a:rPr>
              <a:t>  B</a:t>
            </a:r>
            <a:r>
              <a:rPr lang="en-US" sz="1400" dirty="0">
                <a:solidFill>
                  <a:schemeClr val="tx2"/>
                </a:solidFill>
              </a:rPr>
              <a:t>ased on the objective of the analysis come up with a list of variables that you need to conclude the objective.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233E74A-E1AF-4D5B-9FB8-1796CB69500F}"/>
              </a:ext>
            </a:extLst>
          </p:cNvPr>
          <p:cNvSpPr/>
          <p:nvPr/>
        </p:nvSpPr>
        <p:spPr>
          <a:xfrm>
            <a:off x="1895473" y="3417409"/>
            <a:ext cx="7077075" cy="914399"/>
          </a:xfrm>
          <a:prstGeom prst="round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5000"/>
              </a:lnSpc>
            </a:pPr>
            <a:r>
              <a:rPr lang="en-US" sz="1600" b="1" dirty="0">
                <a:solidFill>
                  <a:schemeClr val="tx2"/>
                </a:solidFill>
              </a:rPr>
              <a:t>Apply the Technologies: </a:t>
            </a:r>
            <a:r>
              <a:rPr lang="en-US" sz="1400" dirty="0">
                <a:solidFill>
                  <a:schemeClr val="tx2"/>
                </a:solidFill>
              </a:rPr>
              <a:t>Apply the tools and technologies based on the use case to help the deduction of the data. 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B40A307-60A2-4F99-9C47-BD21C9B29405}"/>
              </a:ext>
            </a:extLst>
          </p:cNvPr>
          <p:cNvSpPr/>
          <p:nvPr/>
        </p:nvSpPr>
        <p:spPr>
          <a:xfrm>
            <a:off x="1895472" y="4446109"/>
            <a:ext cx="7077075" cy="914399"/>
          </a:xfrm>
          <a:prstGeom prst="round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5000"/>
              </a:lnSpc>
            </a:pPr>
            <a:r>
              <a:rPr lang="en-US" sz="1600" b="1" dirty="0">
                <a:solidFill>
                  <a:schemeClr val="tx2"/>
                </a:solidFill>
              </a:rPr>
              <a:t>Visualize:</a:t>
            </a:r>
            <a:r>
              <a:rPr lang="en-US" sz="1400" b="1" dirty="0">
                <a:solidFill>
                  <a:schemeClr val="tx2"/>
                </a:solidFill>
              </a:rPr>
              <a:t>  </a:t>
            </a:r>
            <a:r>
              <a:rPr lang="en-US" sz="1400" dirty="0">
                <a:solidFill>
                  <a:schemeClr val="tx2"/>
                </a:solidFill>
              </a:rPr>
              <a:t>Visualize the data and come up with meaningful analysis.</a:t>
            </a:r>
            <a:endParaRPr lang="en-US" sz="1400" b="1" dirty="0">
              <a:solidFill>
                <a:schemeClr val="tx2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B5D8111-7C07-4584-8C1B-A3268BEBF9E2}"/>
              </a:ext>
            </a:extLst>
          </p:cNvPr>
          <p:cNvCxnSpPr/>
          <p:nvPr/>
        </p:nvCxnSpPr>
        <p:spPr>
          <a:xfrm>
            <a:off x="618070" y="1064733"/>
            <a:ext cx="85068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476D4532-3523-432E-BF59-2321BF01D2A4}"/>
              </a:ext>
            </a:extLst>
          </p:cNvPr>
          <p:cNvGrpSpPr/>
          <p:nvPr/>
        </p:nvGrpSpPr>
        <p:grpSpPr>
          <a:xfrm>
            <a:off x="9571564" y="212254"/>
            <a:ext cx="2372780" cy="4906497"/>
            <a:chOff x="9571564" y="490546"/>
            <a:chExt cx="2372780" cy="490649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45D76C1-4BB9-4B37-9A43-78BA9A1B388F}"/>
                </a:ext>
              </a:extLst>
            </p:cNvPr>
            <p:cNvSpPr txBox="1"/>
            <p:nvPr/>
          </p:nvSpPr>
          <p:spPr>
            <a:xfrm>
              <a:off x="9981668" y="1880055"/>
              <a:ext cx="1552575" cy="43088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1 Minute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93AF2B-E31F-4F19-B009-4460390E29FC}"/>
                </a:ext>
              </a:extLst>
            </p:cNvPr>
            <p:cNvSpPr txBox="1"/>
            <p:nvPr/>
          </p:nvSpPr>
          <p:spPr>
            <a:xfrm>
              <a:off x="9732960" y="2908755"/>
              <a:ext cx="2058191" cy="43088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110 Minutes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8D23ADC-52A3-4653-A681-4ED38361DA7D}"/>
                </a:ext>
              </a:extLst>
            </p:cNvPr>
            <p:cNvSpPr txBox="1"/>
            <p:nvPr/>
          </p:nvSpPr>
          <p:spPr>
            <a:xfrm>
              <a:off x="9790643" y="3937456"/>
              <a:ext cx="1934631" cy="43088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10 Minutes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3FEA38F-12EE-4F67-82ED-801D82C561BB}"/>
                </a:ext>
              </a:extLst>
            </p:cNvPr>
            <p:cNvSpPr txBox="1"/>
            <p:nvPr/>
          </p:nvSpPr>
          <p:spPr>
            <a:xfrm>
              <a:off x="9790642" y="4966156"/>
              <a:ext cx="1934631" cy="43088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1 Minute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6B0B6FD-1E55-46A8-BB61-62A2799FCA53}"/>
                </a:ext>
              </a:extLst>
            </p:cNvPr>
            <p:cNvCxnSpPr>
              <a:cxnSpLocks/>
            </p:cNvCxnSpPr>
            <p:nvPr/>
          </p:nvCxnSpPr>
          <p:spPr>
            <a:xfrm>
              <a:off x="9614427" y="1343025"/>
              <a:ext cx="228705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4EC34BD1-BF9C-4A0C-A810-DC48AB2667C5}"/>
                </a:ext>
              </a:extLst>
            </p:cNvPr>
            <p:cNvSpPr txBox="1">
              <a:spLocks/>
            </p:cNvSpPr>
            <p:nvPr/>
          </p:nvSpPr>
          <p:spPr>
            <a:xfrm>
              <a:off x="9571564" y="490546"/>
              <a:ext cx="2372780" cy="842955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algn="l" defTabSz="380990" rtl="0" eaLnBrk="1" latinLnBrk="0" hangingPunct="1">
                <a:lnSpc>
                  <a:spcPct val="95000"/>
                </a:lnSpc>
                <a:spcBef>
                  <a:spcPct val="0"/>
                </a:spcBef>
                <a:buNone/>
                <a:defRPr sz="2667" kern="1200">
                  <a:solidFill>
                    <a:srgbClr val="0057B8"/>
                  </a:solidFill>
                  <a:latin typeface="Century Gothic" panose="020B0502020202020204" pitchFamily="34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/>
                <a:t>Average Time Allocation</a:t>
              </a:r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0D16232-AAEE-4B4B-8998-3955C62ED0E0}"/>
              </a:ext>
            </a:extLst>
          </p:cNvPr>
          <p:cNvCxnSpPr>
            <a:cxnSpLocks/>
          </p:cNvCxnSpPr>
          <p:nvPr/>
        </p:nvCxnSpPr>
        <p:spPr>
          <a:xfrm>
            <a:off x="618070" y="5500898"/>
            <a:ext cx="11283412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E6A3BAC-87F6-4A8D-B720-D855F682E56D}"/>
              </a:ext>
            </a:extLst>
          </p:cNvPr>
          <p:cNvSpPr txBox="1"/>
          <p:nvPr/>
        </p:nvSpPr>
        <p:spPr>
          <a:xfrm>
            <a:off x="4859591" y="5527211"/>
            <a:ext cx="41129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Average Time Per Case: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9F5CEF-B5AB-4DEA-AF23-08E3914B3DA0}"/>
              </a:ext>
            </a:extLst>
          </p:cNvPr>
          <p:cNvSpPr txBox="1"/>
          <p:nvPr/>
        </p:nvSpPr>
        <p:spPr>
          <a:xfrm>
            <a:off x="9702534" y="5527211"/>
            <a:ext cx="2110840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</a:rPr>
              <a:t>120 Minutes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047E00-37AF-44EC-9ED1-F3CDD1E61BEA}"/>
              </a:ext>
            </a:extLst>
          </p:cNvPr>
          <p:cNvSpPr/>
          <p:nvPr/>
        </p:nvSpPr>
        <p:spPr>
          <a:xfrm>
            <a:off x="9363075" y="104775"/>
            <a:ext cx="2705100" cy="5953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endParaRPr lang="en-US" sz="1400" dirty="0" err="1">
              <a:solidFill>
                <a:schemeClr val="tx2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5F0C6B-917A-4A0D-B95B-8984D1E587A9}"/>
              </a:ext>
            </a:extLst>
          </p:cNvPr>
          <p:cNvSpPr/>
          <p:nvPr/>
        </p:nvSpPr>
        <p:spPr>
          <a:xfrm>
            <a:off x="618069" y="5474808"/>
            <a:ext cx="8917771" cy="7038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endParaRPr lang="en-US" sz="1400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145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5048E-B42E-4C7D-8191-F0C0B6DE6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 the bullets…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DD4BE96-5EEE-4B8A-8C8E-4E9AC8F387C2}"/>
              </a:ext>
            </a:extLst>
          </p:cNvPr>
          <p:cNvCxnSpPr>
            <a:cxnSpLocks/>
          </p:cNvCxnSpPr>
          <p:nvPr/>
        </p:nvCxnSpPr>
        <p:spPr>
          <a:xfrm>
            <a:off x="6096000" y="1076325"/>
            <a:ext cx="0" cy="45053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5389DD5-676E-4CB0-B750-E713E5E5EF83}"/>
              </a:ext>
            </a:extLst>
          </p:cNvPr>
          <p:cNvSpPr txBox="1"/>
          <p:nvPr/>
        </p:nvSpPr>
        <p:spPr>
          <a:xfrm>
            <a:off x="732370" y="1209675"/>
            <a:ext cx="297391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Investment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8E3735-D5C7-4C2F-974A-25D1490DF52E}"/>
              </a:ext>
            </a:extLst>
          </p:cNvPr>
          <p:cNvSpPr txBox="1"/>
          <p:nvPr/>
        </p:nvSpPr>
        <p:spPr>
          <a:xfrm>
            <a:off x="6552145" y="1209675"/>
            <a:ext cx="251565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Return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6601A8-898C-4A72-B5FF-DDF1F022CF21}"/>
              </a:ext>
            </a:extLst>
          </p:cNvPr>
          <p:cNvSpPr/>
          <p:nvPr/>
        </p:nvSpPr>
        <p:spPr>
          <a:xfrm>
            <a:off x="732370" y="1579006"/>
            <a:ext cx="5039780" cy="400264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2"/>
                </a:solidFill>
              </a:rPr>
              <a:t>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11 csv files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8 GB of data(Approx.)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Big Data concepts.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2"/>
                </a:solidFill>
              </a:rPr>
              <a:t>Technologies Used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Hadoop HDFS	Framework						</a:t>
            </a:r>
            <a:endParaRPr lang="en-US" sz="1400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PIG/Hive						</a:t>
            </a:r>
            <a:endParaRPr lang="en-US" sz="1400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Map-Reduce								</a:t>
            </a:r>
            <a:endParaRPr lang="en-US" sz="1400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Apache Flume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Power BI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2"/>
                </a:solidFill>
              </a:rPr>
              <a:t>RStudio</a:t>
            </a:r>
            <a:r>
              <a:rPr lang="en-US" sz="1400" dirty="0">
                <a:solidFill>
                  <a:schemeClr val="tx2"/>
                </a:solidFill>
              </a:rPr>
              <a:t>							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D45C207-D2EC-4F46-87F4-787F85D54C7F}"/>
              </a:ext>
            </a:extLst>
          </p:cNvPr>
          <p:cNvCxnSpPr/>
          <p:nvPr/>
        </p:nvCxnSpPr>
        <p:spPr>
          <a:xfrm>
            <a:off x="1057275" y="3838575"/>
            <a:ext cx="4495800" cy="0"/>
          </a:xfrm>
          <a:prstGeom prst="line">
            <a:avLst/>
          </a:prstGeom>
          <a:ln w="6350"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3E9CDA7-5104-49AC-BBF0-B11C842D4403}"/>
              </a:ext>
            </a:extLst>
          </p:cNvPr>
          <p:cNvCxnSpPr/>
          <p:nvPr/>
        </p:nvCxnSpPr>
        <p:spPr>
          <a:xfrm>
            <a:off x="1057275" y="4162425"/>
            <a:ext cx="4495800" cy="0"/>
          </a:xfrm>
          <a:prstGeom prst="line">
            <a:avLst/>
          </a:prstGeom>
          <a:ln w="6350"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F36D587-E2BE-4E54-835F-369A925E99A0}"/>
              </a:ext>
            </a:extLst>
          </p:cNvPr>
          <p:cNvCxnSpPr/>
          <p:nvPr/>
        </p:nvCxnSpPr>
        <p:spPr>
          <a:xfrm>
            <a:off x="1057275" y="4486275"/>
            <a:ext cx="4495800" cy="0"/>
          </a:xfrm>
          <a:prstGeom prst="line">
            <a:avLst/>
          </a:prstGeom>
          <a:ln w="6350"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AE92976-9DFC-4BB8-B61B-751261D455D1}"/>
              </a:ext>
            </a:extLst>
          </p:cNvPr>
          <p:cNvCxnSpPr>
            <a:cxnSpLocks/>
          </p:cNvCxnSpPr>
          <p:nvPr/>
        </p:nvCxnSpPr>
        <p:spPr>
          <a:xfrm>
            <a:off x="828675" y="1924050"/>
            <a:ext cx="4724400" cy="0"/>
          </a:xfrm>
          <a:prstGeom prst="line">
            <a:avLst/>
          </a:prstGeom>
          <a:ln w="19050"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FB57DF5-C19E-41E1-9877-C2BD95D8FDDC}"/>
              </a:ext>
            </a:extLst>
          </p:cNvPr>
          <p:cNvCxnSpPr>
            <a:cxnSpLocks/>
          </p:cNvCxnSpPr>
          <p:nvPr/>
        </p:nvCxnSpPr>
        <p:spPr>
          <a:xfrm>
            <a:off x="828675" y="3505200"/>
            <a:ext cx="4724400" cy="0"/>
          </a:xfrm>
          <a:prstGeom prst="line">
            <a:avLst/>
          </a:prstGeom>
          <a:ln w="19050"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8D9E665-3551-48C6-B027-00F31EE0A6CB}"/>
              </a:ext>
            </a:extLst>
          </p:cNvPr>
          <p:cNvSpPr/>
          <p:nvPr/>
        </p:nvSpPr>
        <p:spPr>
          <a:xfrm>
            <a:off x="6552145" y="1579006"/>
            <a:ext cx="5039780" cy="400264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2"/>
                </a:solidFill>
              </a:rPr>
              <a:t>List of Analysis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Plans and their rates across states and years.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Total plans in terms of count across states and years.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How did strict tobacco policies during Obama era effect the insurance company policies.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How many Metal Level plans by volume exist in each state and how did they vary over the years.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How many Metal Level plans exist by age exist in each state and how did they vary over the years.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What is the effect of ACA(Affordable Care Act) on critical illnesses. Example : Cancer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6357A8A-173D-44B8-822C-65B29E1F8C2E}"/>
              </a:ext>
            </a:extLst>
          </p:cNvPr>
          <p:cNvCxnSpPr>
            <a:cxnSpLocks/>
          </p:cNvCxnSpPr>
          <p:nvPr/>
        </p:nvCxnSpPr>
        <p:spPr>
          <a:xfrm>
            <a:off x="6638925" y="1933575"/>
            <a:ext cx="4724400" cy="0"/>
          </a:xfrm>
          <a:prstGeom prst="line">
            <a:avLst/>
          </a:prstGeom>
          <a:ln w="19050"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3E1E2F-DF46-4659-9854-8CF96E83EA25}"/>
              </a:ext>
            </a:extLst>
          </p:cNvPr>
          <p:cNvCxnSpPr/>
          <p:nvPr/>
        </p:nvCxnSpPr>
        <p:spPr>
          <a:xfrm>
            <a:off x="1057275" y="4876800"/>
            <a:ext cx="4495800" cy="0"/>
          </a:xfrm>
          <a:prstGeom prst="line">
            <a:avLst/>
          </a:prstGeom>
          <a:ln w="6350"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28FE4F8-5EB0-4D60-8DD8-520ADFB2B466}"/>
              </a:ext>
            </a:extLst>
          </p:cNvPr>
          <p:cNvCxnSpPr/>
          <p:nvPr/>
        </p:nvCxnSpPr>
        <p:spPr>
          <a:xfrm>
            <a:off x="1057275" y="5133975"/>
            <a:ext cx="4495800" cy="0"/>
          </a:xfrm>
          <a:prstGeom prst="line">
            <a:avLst/>
          </a:prstGeom>
          <a:ln w="6350"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9169B79-3D70-4F8A-9D84-D51274563D89}"/>
              </a:ext>
            </a:extLst>
          </p:cNvPr>
          <p:cNvCxnSpPr/>
          <p:nvPr/>
        </p:nvCxnSpPr>
        <p:spPr>
          <a:xfrm>
            <a:off x="1057275" y="5495925"/>
            <a:ext cx="4495800" cy="0"/>
          </a:xfrm>
          <a:prstGeom prst="line">
            <a:avLst/>
          </a:prstGeom>
          <a:ln w="6350"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074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82E3-091D-4F68-85D3-03E56082F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1: Plans vs Costs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BAAADB-1087-40F4-97E1-E7A226911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83" y="1930400"/>
            <a:ext cx="4413477" cy="22797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37AD72-05D4-4406-83DB-2B530078BE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050" y="1941741"/>
            <a:ext cx="4305300" cy="22684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6FFC6D-381F-4C9D-9D4E-66001F4732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846" y="4390734"/>
            <a:ext cx="4119854" cy="22804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CF58BF-FB77-4A38-AA2B-321BDF3E267C}"/>
              </a:ext>
            </a:extLst>
          </p:cNvPr>
          <p:cNvSpPr txBox="1"/>
          <p:nvPr/>
        </p:nvSpPr>
        <p:spPr>
          <a:xfrm>
            <a:off x="2028825" y="1572409"/>
            <a:ext cx="69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19BBF1-78B9-45E0-BBD6-EF48F6268279}"/>
              </a:ext>
            </a:extLst>
          </p:cNvPr>
          <p:cNvSpPr txBox="1"/>
          <p:nvPr/>
        </p:nvSpPr>
        <p:spPr>
          <a:xfrm>
            <a:off x="6843408" y="1572409"/>
            <a:ext cx="69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7A7D0F-6A9C-4C6A-9BB2-8DAF524663A3}"/>
              </a:ext>
            </a:extLst>
          </p:cNvPr>
          <p:cNvSpPr txBox="1"/>
          <p:nvPr/>
        </p:nvSpPr>
        <p:spPr>
          <a:xfrm>
            <a:off x="2585733" y="5161635"/>
            <a:ext cx="69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4007525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82E3-091D-4F68-85D3-03E56082F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2: States vs # of Plans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550963-2B4F-4C41-97A0-CD1FE910B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6" y="1597749"/>
            <a:ext cx="4163324" cy="23536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8158ED8-1E77-4B86-A6B5-9FA4AB7811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941" y="4073779"/>
            <a:ext cx="4856060" cy="23074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B1FAA19-942E-4906-AA76-C106432515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058" y="1597749"/>
            <a:ext cx="4381886" cy="23536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5EAF86E-0236-42E8-8C66-0C4F823063D9}"/>
              </a:ext>
            </a:extLst>
          </p:cNvPr>
          <p:cNvSpPr txBox="1"/>
          <p:nvPr/>
        </p:nvSpPr>
        <p:spPr>
          <a:xfrm>
            <a:off x="2028824" y="1225758"/>
            <a:ext cx="69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0ADA33-CA13-4C57-A20A-DD4E36CD6C36}"/>
              </a:ext>
            </a:extLst>
          </p:cNvPr>
          <p:cNvSpPr txBox="1"/>
          <p:nvPr/>
        </p:nvSpPr>
        <p:spPr>
          <a:xfrm>
            <a:off x="7038975" y="1226482"/>
            <a:ext cx="69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9A353A-08BD-4A99-8EB3-70164C19690F}"/>
              </a:ext>
            </a:extLst>
          </p:cNvPr>
          <p:cNvSpPr txBox="1"/>
          <p:nvPr/>
        </p:nvSpPr>
        <p:spPr>
          <a:xfrm>
            <a:off x="2028824" y="4953784"/>
            <a:ext cx="69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686481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82E3-091D-4F68-85D3-03E56082F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3: Plans vs Tobacco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6F418F-7E93-4337-8F6D-82353A82D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432" y="1619133"/>
            <a:ext cx="7169344" cy="434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123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1C484-C31C-482D-9D74-8BC4C0DE8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4 – By Age (Year 2015)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2FCDFD8-7CD2-4776-8538-BA8828E58D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5148461"/>
              </p:ext>
            </p:extLst>
          </p:nvPr>
        </p:nvGraphicFramePr>
        <p:xfrm>
          <a:off x="800100" y="1749425"/>
          <a:ext cx="3876675" cy="2098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67C8D3C-CFE7-4FF0-8F2C-7403F8B5E4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8997288"/>
              </p:ext>
            </p:extLst>
          </p:nvPr>
        </p:nvGraphicFramePr>
        <p:xfrm>
          <a:off x="5791201" y="1855787"/>
          <a:ext cx="3190874" cy="18859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AE5602D-CE7E-4BE1-93DC-1D848C128C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4638562"/>
              </p:ext>
            </p:extLst>
          </p:nvPr>
        </p:nvGraphicFramePr>
        <p:xfrm>
          <a:off x="942975" y="3869243"/>
          <a:ext cx="3733800" cy="1876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8789D30-0AB3-4FE1-93E0-EFAD22CCE5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0868357"/>
              </p:ext>
            </p:extLst>
          </p:nvPr>
        </p:nvGraphicFramePr>
        <p:xfrm>
          <a:off x="5200650" y="3848100"/>
          <a:ext cx="3781425" cy="1895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CF9155E-D609-4E6F-8095-28EB54325C02}"/>
              </a:ext>
            </a:extLst>
          </p:cNvPr>
          <p:cNvSpPr txBox="1"/>
          <p:nvPr/>
        </p:nvSpPr>
        <p:spPr>
          <a:xfrm>
            <a:off x="942975" y="5842337"/>
            <a:ext cx="228600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Legend(Age):</a:t>
            </a:r>
            <a:br>
              <a:rPr lang="en-US" dirty="0"/>
            </a:b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A - 0 to 25</a:t>
            </a:r>
            <a:br>
              <a:rPr lang="en-US" sz="12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B - 26 to 50</a:t>
            </a:r>
          </a:p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C - 51 and above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765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985B5-A613-4C52-B953-DDCDA5836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5 – By State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DEE47A-8D60-4D56-B5A1-1268BF1D4A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74" y="1723915"/>
            <a:ext cx="3572075" cy="17321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315FD3-B337-4336-BD83-DADB7C3078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1723915"/>
            <a:ext cx="3427607" cy="17321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9186BA-9809-45DF-AA30-87332D3820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74" y="3836440"/>
            <a:ext cx="3572076" cy="19091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8485C25-0705-42C6-B6FD-AA93C437BC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3850234"/>
            <a:ext cx="3427607" cy="189536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DA893FF-61CE-49AA-A179-E6E2F0B00C6F}"/>
              </a:ext>
            </a:extLst>
          </p:cNvPr>
          <p:cNvSpPr txBox="1"/>
          <p:nvPr/>
        </p:nvSpPr>
        <p:spPr>
          <a:xfrm>
            <a:off x="1905000" y="1354583"/>
            <a:ext cx="119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Bronze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C78352-8AFA-4F25-AD85-D973C06026E6}"/>
              </a:ext>
            </a:extLst>
          </p:cNvPr>
          <p:cNvSpPr txBox="1"/>
          <p:nvPr/>
        </p:nvSpPr>
        <p:spPr>
          <a:xfrm>
            <a:off x="6210300" y="1368300"/>
            <a:ext cx="119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Silver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CCB4C8-C5D8-40FE-8A12-844ADA2B00AF}"/>
              </a:ext>
            </a:extLst>
          </p:cNvPr>
          <p:cNvSpPr txBox="1"/>
          <p:nvPr/>
        </p:nvSpPr>
        <p:spPr>
          <a:xfrm>
            <a:off x="1905000" y="5745603"/>
            <a:ext cx="119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Gold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A6866A-B13A-43ED-B340-2AF85EDEF10E}"/>
              </a:ext>
            </a:extLst>
          </p:cNvPr>
          <p:cNvSpPr txBox="1"/>
          <p:nvPr/>
        </p:nvSpPr>
        <p:spPr>
          <a:xfrm>
            <a:off x="6210300" y="5745488"/>
            <a:ext cx="119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Platinum</a:t>
            </a:r>
          </a:p>
        </p:txBody>
      </p:sp>
    </p:spTree>
    <p:extLst>
      <p:ext uri="{BB962C8B-B14F-4D97-AF65-F5344CB8AC3E}">
        <p14:creationId xmlns:p14="http://schemas.microsoft.com/office/powerpoint/2010/main" val="4244014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1418</TotalTime>
  <Words>459</Words>
  <Application>Microsoft Office PowerPoint</Application>
  <PresentationFormat>Widescreen</PresentationFormat>
  <Paragraphs>79</Paragraphs>
  <Slides>11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Century Gothic</vt:lpstr>
      <vt:lpstr>Trebuchet MS</vt:lpstr>
      <vt:lpstr>Wingdings</vt:lpstr>
      <vt:lpstr>Wingdings 3</vt:lpstr>
      <vt:lpstr>Facet</vt:lpstr>
      <vt:lpstr>Package</vt:lpstr>
      <vt:lpstr>Affordable Care Act Analysis      - using Big Data technologies  Big Data – Summer 2017 Praneeth Reddy</vt:lpstr>
      <vt:lpstr>Executive Summary</vt:lpstr>
      <vt:lpstr>Process to Analyze and Conclude</vt:lpstr>
      <vt:lpstr>By the bullets…</vt:lpstr>
      <vt:lpstr>Analysis 1: Plans vs Costs</vt:lpstr>
      <vt:lpstr>Analysis 2: States vs # of Plans</vt:lpstr>
      <vt:lpstr>Analysis 3: Plans vs Tobacco</vt:lpstr>
      <vt:lpstr>Analysis 4 – By Age (Year 2015)</vt:lpstr>
      <vt:lpstr>Analysis 5 – By State </vt:lpstr>
      <vt:lpstr>Analysis 6 – Cancer vs ACA</vt:lpstr>
      <vt:lpstr>Analysis 6 – Twitter Sentiment Analysis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Clinical Clairvoyants Hackathon 2017</dc:title>
  <dc:creator>Bobby Sherwood</dc:creator>
  <cp:lastModifiedBy>Praneeth Reddy</cp:lastModifiedBy>
  <cp:revision>72</cp:revision>
  <dcterms:created xsi:type="dcterms:W3CDTF">2017-07-25T14:58:02Z</dcterms:created>
  <dcterms:modified xsi:type="dcterms:W3CDTF">2017-08-18T19:27:17Z</dcterms:modified>
</cp:coreProperties>
</file>