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D85F-DD5D-492E-87F0-CB512933E445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9EE8C-B418-4B8E-81F0-9666BF17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47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4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lavia.sourceforge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3.png"/><Relationship Id="rId5" Type="http://schemas.openxmlformats.org/officeDocument/2006/relationships/image" Target="../media/image18.jpg"/><Relationship Id="rId10" Type="http://schemas.openxmlformats.org/officeDocument/2006/relationships/image" Target="../media/image22.png"/><Relationship Id="rId4" Type="http://schemas.openxmlformats.org/officeDocument/2006/relationships/image" Target="../media/image17.jpg"/><Relationship Id="rId9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3A1B-7D8B-4E56-BCF7-B1CDC819D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Prepoznavanje</a:t>
            </a:r>
            <a:r>
              <a:rPr lang="en-US"/>
              <a:t> </a:t>
            </a:r>
            <a:r>
              <a:rPr lang="en-US" err="1"/>
              <a:t>biljaka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osnovu</a:t>
            </a:r>
            <a:r>
              <a:rPr lang="en-US"/>
              <a:t> </a:t>
            </a:r>
            <a:r>
              <a:rPr lang="en-US" err="1"/>
              <a:t>slike</a:t>
            </a:r>
            <a:r>
              <a:rPr lang="en-US"/>
              <a:t> </a:t>
            </a:r>
            <a:r>
              <a:rPr lang="en-US" err="1"/>
              <a:t>lista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04BA-4BB1-41DE-A23A-EF59B089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8840"/>
            <a:ext cx="9144000" cy="77679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Filip </a:t>
            </a:r>
            <a:r>
              <a:rPr lang="sr-Latn-RS"/>
              <a:t>Ćosović RN 10/2018</a:t>
            </a:r>
            <a:endParaRPr lang="en-US"/>
          </a:p>
          <a:p>
            <a:r>
              <a:rPr lang="en-US"/>
              <a:t>Ra</a:t>
            </a:r>
            <a:r>
              <a:rPr lang="sr-Latn-RS"/>
              <a:t>čunarski fakultet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C1C3-BB26-4913-941B-6501CC53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Arhitektura</a:t>
            </a:r>
            <a:r>
              <a:rPr lang="sr-Latn-RS"/>
              <a:t> neuralne mreže</a:t>
            </a:r>
            <a:br>
              <a:rPr lang="en-US"/>
            </a:br>
            <a:r>
              <a:rPr lang="en-US" sz="2000"/>
              <a:t>Inspiracija GoogLeNet</a:t>
            </a:r>
            <a:br>
              <a:rPr lang="en-US"/>
            </a:b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C85C21-B9BC-41BF-B5AE-705EDC0A1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20257"/>
              </p:ext>
            </p:extLst>
          </p:nvPr>
        </p:nvGraphicFramePr>
        <p:xfrm>
          <a:off x="646111" y="1853248"/>
          <a:ext cx="8128000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0954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036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Veli</a:t>
                      </a:r>
                      <a:r>
                        <a:rPr lang="sr-Latn-RS"/>
                        <a:t>čina filtera / stride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0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MaxPool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3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2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3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MaxPool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6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Fully 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2048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Fully 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512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0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Softmax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Num classes (33)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0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C08-E778-4EAA-BB13-4D1AA68D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/>
              <a:t>Analiza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06493-54CE-4B94-8520-76B5DBB6F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595638"/>
              </p:ext>
            </p:extLst>
          </p:nvPr>
        </p:nvGraphicFramePr>
        <p:xfrm>
          <a:off x="680266" y="2052918"/>
          <a:ext cx="6056965" cy="330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9452">
                  <a:extLst>
                    <a:ext uri="{9D8B030D-6E8A-4147-A177-3AD203B41FA5}">
                      <a16:colId xmlns:a16="http://schemas.microsoft.com/office/drawing/2014/main" val="3003553964"/>
                    </a:ext>
                  </a:extLst>
                </a:gridCol>
                <a:gridCol w="2399747">
                  <a:extLst>
                    <a:ext uri="{9D8B030D-6E8A-4147-A177-3AD203B41FA5}">
                      <a16:colId xmlns:a16="http://schemas.microsoft.com/office/drawing/2014/main" val="2714212695"/>
                    </a:ext>
                  </a:extLst>
                </a:gridCol>
                <a:gridCol w="2207766">
                  <a:extLst>
                    <a:ext uri="{9D8B030D-6E8A-4147-A177-3AD203B41FA5}">
                      <a16:colId xmlns:a16="http://schemas.microsoft.com/office/drawing/2014/main" val="316780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Preciznost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Trajanje treniranja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Napomena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7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45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Samo jedan FCL od 512 neurona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72061"/>
                  </a:ext>
                </a:extLst>
              </a:tr>
              <a:tr h="371576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50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Prvi FCL od 1024 neurona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2 h 15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50 epoha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8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Obrisana dva conv 3x3/1 sloja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37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Obrisana dva conv 3x3/1 sloja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482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5221DB-F10D-42DC-840D-42F53B8293D9}"/>
              </a:ext>
            </a:extLst>
          </p:cNvPr>
          <p:cNvSpPr txBox="1">
            <a:spLocks/>
          </p:cNvSpPr>
          <p:nvPr/>
        </p:nvSpPr>
        <p:spPr>
          <a:xfrm>
            <a:off x="7185804" y="2052918"/>
            <a:ext cx="3485071" cy="358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sr-Latn-RS"/>
              <a:t>Specifikacije:</a:t>
            </a:r>
          </a:p>
          <a:p>
            <a:r>
              <a:rPr lang="sr-Latn-RS"/>
              <a:t>CPU: Intel i7-7700HQ</a:t>
            </a:r>
          </a:p>
          <a:p>
            <a:r>
              <a:rPr lang="sr-Latn-RS"/>
              <a:t>RAM: 8 GB</a:t>
            </a:r>
          </a:p>
          <a:p>
            <a:r>
              <a:rPr lang="sr-Latn-RS"/>
              <a:t>GPU: NVIDIA GeForce GTX 1050 Ti 4 GB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C363-6564-4700-AE60-E9708EE1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Konvolucione neuralne mreže (CNN)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4C2E-D0D6-4683-86D4-1F345364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Tip </a:t>
            </a:r>
            <a:r>
              <a:rPr lang="sr-Latn-RS"/>
              <a:t>neuralnih mreža</a:t>
            </a:r>
            <a:r>
              <a:rPr lang="en-US"/>
              <a:t> specijalno namenjen slučajevima kada su ulazni podaci slike</a:t>
            </a:r>
            <a:endParaRPr lang="sr-Latn-RS"/>
          </a:p>
          <a:p>
            <a:r>
              <a:rPr lang="sr-Latn-RS"/>
              <a:t>S</a:t>
            </a:r>
            <a:r>
              <a:rPr lang="en-US"/>
              <a:t>astoji se od neurona sa aktivacionim funkcijama, može imati raznovrsnu arhitekturu, vrši </a:t>
            </a:r>
            <a:r>
              <a:rPr lang="sr-Latn-RS"/>
              <a:t>se </a:t>
            </a:r>
            <a:r>
              <a:rPr lang="en-US"/>
              <a:t>forward propagation</a:t>
            </a:r>
            <a:r>
              <a:rPr lang="sr-Latn-RS"/>
              <a:t> kao i kod klasičnih mreža</a:t>
            </a:r>
            <a:r>
              <a:rPr lang="en-US"/>
              <a:t>, iste su funkcije troška, na isti način se vrši trening (backpropagation od troška po slojevima unazad)</a:t>
            </a:r>
            <a:endParaRPr lang="sr-Latn-RS"/>
          </a:p>
          <a:p>
            <a:r>
              <a:rPr lang="sr-Latn-RS"/>
              <a:t>Osim potpuno povezanih slojeva sadrži i dva nova sloja: konvoluciju (Conv) i pooling (Pool)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292B-83A9-40B4-9127-6126D83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Protok podataka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51DD-B8BB-44E3-B852-7A51D94B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CNN svaki međurezultat posmatraju (umesto kao feature vektor) kao 3D tenzor (</a:t>
            </a:r>
            <a:r>
              <a:rPr lang="sr-Latn-RS" i="1"/>
              <a:t>W</a:t>
            </a:r>
            <a:r>
              <a:rPr lang="sr-Latn-RS"/>
              <a:t>,</a:t>
            </a:r>
            <a:r>
              <a:rPr lang="sr-Latn-RS" i="1"/>
              <a:t> H</a:t>
            </a:r>
            <a:r>
              <a:rPr lang="sr-Latn-RS"/>
              <a:t>,</a:t>
            </a:r>
            <a:r>
              <a:rPr lang="sr-Latn-RS" i="1"/>
              <a:t> C</a:t>
            </a:r>
            <a:r>
              <a:rPr lang="sr-Latn-RS"/>
              <a:t>) (širina, visina, broj kanala tj. dubina)</a:t>
            </a:r>
          </a:p>
          <a:p>
            <a:r>
              <a:rPr lang="sr-Latn-RS"/>
              <a:t>Ulazni podaci su slika tj. 3D tenzor npr (</a:t>
            </a:r>
            <a:r>
              <a:rPr lang="sr-Latn-RS" i="1"/>
              <a:t>W</a:t>
            </a:r>
            <a:r>
              <a:rPr lang="sr-Latn-RS"/>
              <a:t>, </a:t>
            </a:r>
            <a:r>
              <a:rPr lang="sr-Latn-RS" i="1"/>
              <a:t>H</a:t>
            </a:r>
            <a:r>
              <a:rPr lang="sr-Latn-RS"/>
              <a:t>, 3) u slučaju RGB ili </a:t>
            </a:r>
          </a:p>
          <a:p>
            <a:pPr marL="0" indent="0">
              <a:buNone/>
            </a:pPr>
            <a:r>
              <a:rPr lang="sr-Latn-RS"/>
              <a:t>(</a:t>
            </a:r>
            <a:r>
              <a:rPr lang="sr-Latn-RS" i="1"/>
              <a:t>W</a:t>
            </a:r>
            <a:r>
              <a:rPr lang="sr-Latn-RS"/>
              <a:t>, </a:t>
            </a:r>
            <a:r>
              <a:rPr lang="sr-Latn-RS" i="1"/>
              <a:t>H</a:t>
            </a:r>
            <a:r>
              <a:rPr lang="sr-Latn-RS"/>
              <a:t>, 1) u slučaju BW slika</a:t>
            </a:r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70F42-2C24-41A9-A952-7C9DF1C2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3916211"/>
            <a:ext cx="5419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42F59D4-8EFB-4F68-97AA-5878B167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09" y="4001294"/>
            <a:ext cx="4092485" cy="20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3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005E939-B237-4A40-AFEC-EABABC1E4A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47" y="2004028"/>
            <a:ext cx="3562138" cy="40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DFD70-869A-4729-AFDA-54711A93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0" y="2319329"/>
            <a:ext cx="3871014" cy="37338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5F54F9-156B-4EF6-BBEA-AD139AEE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81" y="391004"/>
            <a:ext cx="10515600" cy="1325563"/>
          </a:xfrm>
        </p:spPr>
        <p:txBody>
          <a:bodyPr/>
          <a:lstStyle/>
          <a:p>
            <a:pPr algn="ctr"/>
            <a:r>
              <a:rPr lang="sr-Latn-RS"/>
              <a:t>Konvolucija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B9175C-23E1-427B-873E-AB1E2B55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30" y="2187515"/>
            <a:ext cx="5901201" cy="369570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80D150E-293A-46E4-9B3A-D8751742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9" y="2956102"/>
            <a:ext cx="4892526" cy="22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B39D6AB-DC36-4993-8C6D-0E6044D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/>
              <a:t>Pooling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B5D72A-837D-402F-BB74-E70DB61CD3CD}"/>
              </a:ext>
            </a:extLst>
          </p:cNvPr>
          <p:cNvSpPr/>
          <p:nvPr/>
        </p:nvSpPr>
        <p:spPr>
          <a:xfrm>
            <a:off x="-508959" y="0"/>
            <a:ext cx="1270095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723368-3535-4FB3-B1F1-CD10396B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2" y="378976"/>
            <a:ext cx="11401404" cy="61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1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593A5-47D2-4375-BC83-E682881CF06C}"/>
              </a:ext>
            </a:extLst>
          </p:cNvPr>
          <p:cNvSpPr/>
          <p:nvPr/>
        </p:nvSpPr>
        <p:spPr>
          <a:xfrm>
            <a:off x="-508960" y="0"/>
            <a:ext cx="12700959" cy="6858000"/>
          </a:xfrm>
          <a:prstGeom prst="rect">
            <a:avLst/>
          </a:prstGeom>
          <a:solidFill>
            <a:srgbClr val="1A1A1A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8E8CF-7D30-412B-BF0A-F2123B22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568" y="542161"/>
            <a:ext cx="12056516" cy="5773678"/>
          </a:xfrm>
          <a:prstGeom prst="rect">
            <a:avLst/>
          </a:prstGeom>
          <a:solidFill>
            <a:srgbClr val="1A1A1A"/>
          </a:solidFill>
        </p:spPr>
      </p:pic>
    </p:spTree>
    <p:extLst>
      <p:ext uri="{BB962C8B-B14F-4D97-AF65-F5344CB8AC3E}">
        <p14:creationId xmlns:p14="http://schemas.microsoft.com/office/powerpoint/2010/main" val="23116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45A8-5519-47B1-879B-99291907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7535"/>
            <a:ext cx="9404723" cy="1400530"/>
          </a:xfrm>
        </p:spPr>
        <p:txBody>
          <a:bodyPr/>
          <a:lstStyle/>
          <a:p>
            <a:r>
              <a:rPr lang="sr-Latn-RS"/>
              <a:t>Dataset</a:t>
            </a:r>
            <a:br>
              <a:rPr lang="sr-Latn-RS"/>
            </a:br>
            <a:r>
              <a:rPr lang="en-US" sz="2000">
                <a:hlinkClick r:id="rId2"/>
              </a:rPr>
              <a:t>http://flavia.sourceforge.net/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4AAA2-D3CF-430D-88BC-791763C5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52" y="1586990"/>
            <a:ext cx="96964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A049-990A-402A-8D63-D2CDA0E0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224"/>
            <a:ext cx="10515600" cy="816694"/>
          </a:xfrm>
        </p:spPr>
        <p:txBody>
          <a:bodyPr/>
          <a:lstStyle/>
          <a:p>
            <a:pPr algn="ctr"/>
            <a:r>
              <a:rPr lang="en-US"/>
              <a:t>Obrada slike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F70AFA-4F4F-463D-AEE7-12B23F8E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9" y="1393069"/>
            <a:ext cx="2196859" cy="1647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56C528-DC69-4A22-80ED-BCB8B944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94" y="1140693"/>
            <a:ext cx="2191828" cy="2191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4A7D6B-4FBE-4061-85AA-BC3B1E356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63" y="1430838"/>
            <a:ext cx="1507557" cy="1507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7AC50F-B9D7-44B8-92F6-1C06AD7D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5932"/>
            <a:ext cx="1679834" cy="1679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7BD99B-D719-4555-B51A-D05EBBB9B68D}"/>
              </a:ext>
            </a:extLst>
          </p:cNvPr>
          <p:cNvSpPr txBox="1"/>
          <p:nvPr/>
        </p:nvSpPr>
        <p:spPr>
          <a:xfrm>
            <a:off x="850875" y="3095684"/>
            <a:ext cx="154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image</a:t>
            </a:r>
          </a:p>
          <a:p>
            <a:pPr algn="ctr"/>
            <a:r>
              <a:rPr lang="en-US"/>
              <a:t>1600x1200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D2B93-F547-4F3A-8719-394F263CFF33}"/>
              </a:ext>
            </a:extLst>
          </p:cNvPr>
          <p:cNvSpPr txBox="1"/>
          <p:nvPr/>
        </p:nvSpPr>
        <p:spPr>
          <a:xfrm>
            <a:off x="5289620" y="3332521"/>
            <a:ext cx="15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Padded image</a:t>
            </a:r>
          </a:p>
          <a:p>
            <a:pPr algn="ctr"/>
            <a:r>
              <a:rPr lang="en-US"/>
              <a:t>1600x1600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D177F-B4E2-4A11-ABDB-1FAEAA702324}"/>
              </a:ext>
            </a:extLst>
          </p:cNvPr>
          <p:cNvSpPr txBox="1"/>
          <p:nvPr/>
        </p:nvSpPr>
        <p:spPr>
          <a:xfrm>
            <a:off x="8472080" y="2987772"/>
            <a:ext cx="1410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Scaled image</a:t>
            </a:r>
          </a:p>
          <a:p>
            <a:pPr algn="ctr"/>
            <a:r>
              <a:rPr lang="en-US"/>
              <a:t>229x229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944AD-D21A-4747-A953-3FBF9535855A}"/>
              </a:ext>
            </a:extLst>
          </p:cNvPr>
          <p:cNvSpPr txBox="1"/>
          <p:nvPr/>
        </p:nvSpPr>
        <p:spPr>
          <a:xfrm>
            <a:off x="830258" y="5912806"/>
            <a:ext cx="16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Averaged 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6D46D-AFAA-4F1C-A7BA-CD45BE719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9" y="4163156"/>
            <a:ext cx="1679834" cy="16798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5F3B42-F524-490A-A2EE-47A01A0AE734}"/>
              </a:ext>
            </a:extLst>
          </p:cNvPr>
          <p:cNvSpPr txBox="1"/>
          <p:nvPr/>
        </p:nvSpPr>
        <p:spPr>
          <a:xfrm>
            <a:off x="4227236" y="5917093"/>
            <a:ext cx="16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Rounded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61FC1-5CE0-4423-8F83-FB152F1B84B4}"/>
              </a:ext>
            </a:extLst>
          </p:cNvPr>
          <p:cNvSpPr txBox="1"/>
          <p:nvPr/>
        </p:nvSpPr>
        <p:spPr>
          <a:xfrm>
            <a:off x="7473778" y="5917093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Edges image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A1891B-7BEC-49CD-8D19-2FA72CF95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28" y="4163155"/>
            <a:ext cx="1679835" cy="16798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98860C-722D-4C73-A191-E6E426ACA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9770" y="4163155"/>
            <a:ext cx="1833971" cy="16798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34A3FF6-7869-4CEB-938D-5224BD1AC817}"/>
              </a:ext>
            </a:extLst>
          </p:cNvPr>
          <p:cNvSpPr txBox="1"/>
          <p:nvPr/>
        </p:nvSpPr>
        <p:spPr>
          <a:xfrm>
            <a:off x="10305949" y="5912806"/>
            <a:ext cx="14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Binary matrix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B84DDF-6C6A-4D50-BD49-EC3977E34C99}"/>
              </a:ext>
            </a:extLst>
          </p:cNvPr>
          <p:cNvCxnSpPr>
            <a:cxnSpLocks/>
          </p:cNvCxnSpPr>
          <p:nvPr/>
        </p:nvCxnSpPr>
        <p:spPr>
          <a:xfrm>
            <a:off x="2992500" y="2051349"/>
            <a:ext cx="1647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C23B35-57F1-4018-9010-F09F97ECC008}"/>
              </a:ext>
            </a:extLst>
          </p:cNvPr>
          <p:cNvSpPr txBox="1"/>
          <p:nvPr/>
        </p:nvSpPr>
        <p:spPr>
          <a:xfrm>
            <a:off x="2786433" y="2158467"/>
            <a:ext cx="2219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W’</a:t>
            </a:r>
            <a:r>
              <a:rPr lang="en-US" sz="1200"/>
              <a:t>, </a:t>
            </a:r>
            <a:r>
              <a:rPr lang="en-US" sz="1200" i="1"/>
              <a:t>H’</a:t>
            </a:r>
            <a:r>
              <a:rPr lang="en-US" sz="1200"/>
              <a:t> = max(</a:t>
            </a:r>
            <a:r>
              <a:rPr lang="en-US" sz="1200" i="1"/>
              <a:t>W</a:t>
            </a:r>
            <a:r>
              <a:rPr lang="en-US" sz="1200"/>
              <a:t>, </a:t>
            </a:r>
            <a:r>
              <a:rPr lang="en-US" sz="1200" i="1"/>
              <a:t>H</a:t>
            </a:r>
            <a:r>
              <a:rPr lang="en-US" sz="1200"/>
              <a:t>), max(</a:t>
            </a:r>
            <a:r>
              <a:rPr lang="en-US" sz="1200" i="1"/>
              <a:t>W</a:t>
            </a:r>
            <a:r>
              <a:rPr lang="en-US" sz="1200"/>
              <a:t>, </a:t>
            </a:r>
            <a:r>
              <a:rPr lang="en-US" sz="1200" i="1"/>
              <a:t>H</a:t>
            </a:r>
            <a:r>
              <a:rPr lang="en-US" sz="120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E45B28-2239-40BF-A56B-192BB98AD30F}"/>
              </a:ext>
            </a:extLst>
          </p:cNvPr>
          <p:cNvSpPr txBox="1"/>
          <p:nvPr/>
        </p:nvSpPr>
        <p:spPr>
          <a:xfrm>
            <a:off x="2748418" y="2461616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0.299 *R + 0.587*G + 0.114*B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73A9F-3EEB-493F-9969-9C8F86DA86FF}"/>
              </a:ext>
            </a:extLst>
          </p:cNvPr>
          <p:cNvCxnSpPr/>
          <p:nvPr/>
        </p:nvCxnSpPr>
        <p:spPr>
          <a:xfrm>
            <a:off x="7254793" y="2051349"/>
            <a:ext cx="975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B1F235-CC4F-4202-9974-5AE10DEB0C75}"/>
              </a:ext>
            </a:extLst>
          </p:cNvPr>
          <p:cNvSpPr txBox="1"/>
          <p:nvPr/>
        </p:nvSpPr>
        <p:spPr>
          <a:xfrm>
            <a:off x="7118298" y="2127689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resize(299,299)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DB1268-E7DC-484E-BAD2-B69C0201C92F}"/>
                  </a:ext>
                </a:extLst>
              </p:cNvPr>
              <p:cNvSpPr txBox="1"/>
              <p:nvPr/>
            </p:nvSpPr>
            <p:spPr>
              <a:xfrm>
                <a:off x="10305949" y="2236607"/>
                <a:ext cx="1157851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DB1268-E7DC-484E-BAD2-B69C0201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949" y="2236607"/>
                <a:ext cx="1157851" cy="568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9FCAA1-8749-4920-BF5D-5DA906B2AE2A}"/>
              </a:ext>
            </a:extLst>
          </p:cNvPr>
          <p:cNvCxnSpPr>
            <a:cxnSpLocks/>
          </p:cNvCxnSpPr>
          <p:nvPr/>
        </p:nvCxnSpPr>
        <p:spPr>
          <a:xfrm>
            <a:off x="10164947" y="2051349"/>
            <a:ext cx="143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6E8B6B-BD95-4796-9D0B-A922409C7B75}"/>
              </a:ext>
            </a:extLst>
          </p:cNvPr>
          <p:cNvCxnSpPr/>
          <p:nvPr/>
        </p:nvCxnSpPr>
        <p:spPr>
          <a:xfrm>
            <a:off x="219577" y="4919710"/>
            <a:ext cx="465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90F6C6-541E-4B73-A381-0225F1BAE285}"/>
              </a:ext>
            </a:extLst>
          </p:cNvPr>
          <p:cNvCxnSpPr>
            <a:cxnSpLocks/>
          </p:cNvCxnSpPr>
          <p:nvPr/>
        </p:nvCxnSpPr>
        <p:spPr>
          <a:xfrm flipV="1">
            <a:off x="2697893" y="4919709"/>
            <a:ext cx="1287511" cy="1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316B0B-8563-44F1-A724-C8104E12C991}"/>
                  </a:ext>
                </a:extLst>
              </p:cNvPr>
              <p:cNvSpPr txBox="1"/>
              <p:nvPr/>
            </p:nvSpPr>
            <p:spPr>
              <a:xfrm>
                <a:off x="2514630" y="5135274"/>
                <a:ext cx="1652760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316B0B-8563-44F1-A724-C8104E12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30" y="5135274"/>
                <a:ext cx="1652760" cy="411972"/>
              </a:xfrm>
              <a:prstGeom prst="rect">
                <a:avLst/>
              </a:prstGeom>
              <a:blipFill>
                <a:blip r:embed="rId10"/>
                <a:stretch>
                  <a:fillRect l="-10701" t="-225000" b="-3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861A47-54CC-407A-AD95-E9376E738C37}"/>
              </a:ext>
            </a:extLst>
          </p:cNvPr>
          <p:cNvCxnSpPr/>
          <p:nvPr/>
        </p:nvCxnSpPr>
        <p:spPr>
          <a:xfrm>
            <a:off x="6021238" y="4925349"/>
            <a:ext cx="1181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228DDC9-7E17-49F3-A7C5-4FC6BDA4F81C}"/>
              </a:ext>
            </a:extLst>
          </p:cNvPr>
          <p:cNvSpPr txBox="1"/>
          <p:nvPr/>
        </p:nvSpPr>
        <p:spPr>
          <a:xfrm>
            <a:off x="5981136" y="4392942"/>
            <a:ext cx="1234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Laplasov filter,</a:t>
            </a:r>
          </a:p>
          <a:p>
            <a:r>
              <a:rPr lang="en-US" sz="1400"/>
              <a:t>pa round(0.5)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94EA40-3F3D-4604-BFF1-D0060C6989EC}"/>
                  </a:ext>
                </a:extLst>
              </p:cNvPr>
              <p:cNvSpPr txBox="1"/>
              <p:nvPr/>
            </p:nvSpPr>
            <p:spPr>
              <a:xfrm>
                <a:off x="6004556" y="5122399"/>
                <a:ext cx="1157851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94EA40-3F3D-4604-BFF1-D0060C69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56" y="5122399"/>
                <a:ext cx="1157851" cy="5683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A6DB10-9D66-4C95-8AFB-CB90FA392CA7}"/>
              </a:ext>
            </a:extLst>
          </p:cNvPr>
          <p:cNvCxnSpPr/>
          <p:nvPr/>
        </p:nvCxnSpPr>
        <p:spPr>
          <a:xfrm>
            <a:off x="9161253" y="4925349"/>
            <a:ext cx="837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1016A9A-904A-44CD-8932-5F12BD9F6D8D}"/>
              </a:ext>
            </a:extLst>
          </p:cNvPr>
          <p:cNvSpPr txBox="1"/>
          <p:nvPr/>
        </p:nvSpPr>
        <p:spPr>
          <a:xfrm>
            <a:off x="9043059" y="4974727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Save as txt</a:t>
            </a:r>
          </a:p>
        </p:txBody>
      </p:sp>
    </p:spTree>
    <p:extLst>
      <p:ext uri="{BB962C8B-B14F-4D97-AF65-F5344CB8AC3E}">
        <p14:creationId xmlns:p14="http://schemas.microsoft.com/office/powerpoint/2010/main" val="7206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380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Ion</vt:lpstr>
      <vt:lpstr>Prepoznavanje biljaka na osnovu slike lista</vt:lpstr>
      <vt:lpstr>Konvolucione neuralne mreže (CNN)</vt:lpstr>
      <vt:lpstr>Protok podataka</vt:lpstr>
      <vt:lpstr>Konvolucija</vt:lpstr>
      <vt:lpstr>Pooling</vt:lpstr>
      <vt:lpstr>PowerPoint Presentation</vt:lpstr>
      <vt:lpstr>PowerPoint Presentation</vt:lpstr>
      <vt:lpstr>Dataset http://flavia.sourceforge.net/</vt:lpstr>
      <vt:lpstr>Obrada slike</vt:lpstr>
      <vt:lpstr>Arhitektura neuralne mreže Inspiracija GoogLeNet </vt:lpstr>
      <vt:lpstr>Analiza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biljaka na osnovu slike lista</dc:title>
  <dc:creator>Filip Ćosović</dc:creator>
  <cp:lastModifiedBy>Filip Ćosović</cp:lastModifiedBy>
  <cp:revision>28</cp:revision>
  <dcterms:created xsi:type="dcterms:W3CDTF">2019-12-25T01:09:37Z</dcterms:created>
  <dcterms:modified xsi:type="dcterms:W3CDTF">2019-12-26T01:42:15Z</dcterms:modified>
</cp:coreProperties>
</file>