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1638" r:id="rId2"/>
    <p:sldId id="1611" r:id="rId3"/>
    <p:sldId id="1643" r:id="rId4"/>
    <p:sldId id="1644" r:id="rId5"/>
    <p:sldId id="1610" r:id="rId6"/>
    <p:sldId id="1550" r:id="rId7"/>
    <p:sldId id="1642" r:id="rId8"/>
    <p:sldId id="1545" r:id="rId9"/>
    <p:sldId id="1645" r:id="rId10"/>
    <p:sldId id="1646" r:id="rId11"/>
    <p:sldId id="1647" r:id="rId12"/>
    <p:sldId id="1648" r:id="rId13"/>
    <p:sldId id="1650" r:id="rId14"/>
    <p:sldId id="1652" r:id="rId15"/>
    <p:sldId id="1651" r:id="rId16"/>
    <p:sldId id="1653" r:id="rId17"/>
    <p:sldId id="1654" r:id="rId18"/>
    <p:sldId id="1655" r:id="rId19"/>
    <p:sldId id="1614" r:id="rId20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512"/>
    <a:srgbClr val="D24536"/>
    <a:srgbClr val="9E6BB5"/>
    <a:srgbClr val="DDAF3D"/>
    <a:srgbClr val="404040"/>
    <a:srgbClr val="DADDE1"/>
    <a:srgbClr val="DCAC37"/>
    <a:srgbClr val="A35C55"/>
    <a:srgbClr val="EC614A"/>
    <a:srgbClr val="A1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23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80" y="13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400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DAABF-6B89-410E-81F4-13A52FA46F91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8BE7A-A975-4685-9393-F61C7D1D7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65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06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26FA9-CFC7-4247-A4D6-81DEF367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58D746-534C-40C5-B791-BBB72CEB7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DE263-5D81-46EE-8192-331C3FB4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20E16-839A-4BEC-8E11-0DA228CD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D7066-64C4-4B5D-9566-DF32FB7D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86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6F1CD0-3D65-41B0-9E99-463CA7207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29CC42-341D-441C-A8D2-B2A452F54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46CF1-5BB5-454B-9873-8E215294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788BA-5C09-4DEF-A85A-0909CA1F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357B6-5747-4324-B379-CA9C0137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2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1B1F95-4481-465E-97B9-4D966E2D3EE6}"/>
              </a:ext>
            </a:extLst>
          </p:cNvPr>
          <p:cNvSpPr/>
          <p:nvPr userDrawn="1"/>
        </p:nvSpPr>
        <p:spPr>
          <a:xfrm>
            <a:off x="3412620" y="-1"/>
            <a:ext cx="8779380" cy="5334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0"/>
            <a:ext cx="3412620" cy="5334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0603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4443413" y="1374606"/>
            <a:ext cx="3305175" cy="3048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제안서 템플릿</a:t>
            </a:r>
            <a:endParaRPr lang="ko-KR" altLang="en-US" sz="1600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5141784" y="2849284"/>
            <a:ext cx="1880643" cy="1169551"/>
            <a:chOff x="5133598" y="3340358"/>
            <a:chExt cx="1880643" cy="116955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1A08FC-B24C-4412-B89C-BEBC730739D7}"/>
                </a:ext>
              </a:extLst>
            </p:cNvPr>
            <p:cNvSpPr txBox="1"/>
            <p:nvPr/>
          </p:nvSpPr>
          <p:spPr>
            <a:xfrm>
              <a:off x="5133598" y="3340358"/>
              <a:ext cx="18806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제목</a:t>
              </a:r>
              <a:endParaRPr lang="en-US" altLang="ko-KR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4BDAA13-D65C-49E4-9DC9-664CAA4B9D22}"/>
                </a:ext>
              </a:extLst>
            </p:cNvPr>
            <p:cNvSpPr txBox="1"/>
            <p:nvPr/>
          </p:nvSpPr>
          <p:spPr>
            <a:xfrm>
              <a:off x="5662059" y="4171355"/>
              <a:ext cx="851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[</a:t>
              </a:r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소제목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]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03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EF8EF-6B8F-4CC1-B89D-C959224D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6F251-217C-497C-96FE-4C5455959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418018-B70F-4F02-84EC-C2CEE58E1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EDFC73-7521-41AF-A7D2-EEFCA1C7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E37961-46C2-445D-9F62-4A2F5E08C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0D546A-5568-4D6F-A208-91A46CB1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6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E6E9A-2522-436F-A538-843D7529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07C64-35DD-4586-9EB9-B9F22F0D6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56F9FB-F80D-4769-86E0-A7E8B094D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7B086E-E9F7-4507-9981-509D4E4E5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AECB13-A400-4B86-BC97-447598825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9AA094-80F4-423A-A693-05DB7321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4783F4-241C-4971-B9C7-D024F175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CC04F3-9C93-431F-8E45-3304A6A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70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D091F-BFAD-438E-837B-BEB203AB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DD598B-B0EB-4A91-BE1A-324D7214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FE1AF9-E475-4668-AF4A-A32EE11E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850B79-2FBD-40BD-854E-2F9D4379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04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535AA-3069-4866-A69F-B828073F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7C34EF-4580-407F-BD81-1694D4B0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75FA83-5730-4829-819C-F8004EA7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3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CFAF2-1423-47B6-A092-AC7379F1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81493-F2D9-479A-9390-2CAD04EC8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182212-6600-4A93-89D7-1E09DAF3A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8831BC-C939-4C7C-B5F9-6AD9607E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4A10E-379F-4F75-B575-B33A7595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6CE027-FE11-4C5A-AA79-C3B32346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95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42FDE-69C8-4F05-B8EB-B50DEFE3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5A818F-E2CF-4360-859F-C9A3DD967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8742AF-DF8D-4EB1-9152-A8FCCFCA5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445CC9-F436-4D6B-8AA0-F111034C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B626E-5F38-4DD6-AE1B-B062C282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1A6E3B-833D-4D6F-A213-3C88D3EC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8073BF-670B-42A0-BBD5-9F6C12C1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652BC2-5E03-49D1-A74C-23809DAD8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8DDD6-E842-4BD1-B275-608BFE7B3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755-F5A3-475D-980C-EE8E6B2AEAA3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EDD23-A3AA-4CDD-BA64-7CEC088A7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AD2F1-40A6-4C39-A619-3E0C44D57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77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557392" y="4168832"/>
            <a:ext cx="5047989" cy="1088967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스프링부트</a:t>
            </a:r>
            <a:r>
              <a:rPr lang="ko-KR" altLang="en-US" sz="1600" b="1" dirty="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600" b="1" dirty="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MSSQL </a:t>
            </a:r>
            <a:r>
              <a:rPr lang="ko-KR" altLang="en-US" sz="1600" b="1" dirty="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공지사항 게시판</a:t>
            </a:r>
            <a:endParaRPr lang="ko-KR" altLang="en-US" sz="1600" b="1" dirty="0"/>
          </a:p>
        </p:txBody>
      </p:sp>
      <p:sp>
        <p:nvSpPr>
          <p:cNvPr id="13" name="타원 12"/>
          <p:cNvSpPr/>
          <p:nvPr/>
        </p:nvSpPr>
        <p:spPr>
          <a:xfrm>
            <a:off x="4895850" y="1600200"/>
            <a:ext cx="2400300" cy="24003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50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A08FC-B24C-4412-B89C-BEBC730739D7}"/>
              </a:ext>
            </a:extLst>
          </p:cNvPr>
          <p:cNvSpPr txBox="1"/>
          <p:nvPr/>
        </p:nvSpPr>
        <p:spPr>
          <a:xfrm>
            <a:off x="4684295" y="2849284"/>
            <a:ext cx="288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화면 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4045155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9199255" y="1038482"/>
            <a:ext cx="2654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리스트 화면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화면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UI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6" name="그림 5" descr="스크린샷, 모니터, 컴퓨터, 노트북이(가) 표시된 사진&#10;&#10;자동 생성된 설명">
            <a:extLst>
              <a:ext uri="{FF2B5EF4-FFF2-40B4-BE49-F238E27FC236}">
                <a16:creationId xmlns:a16="http://schemas.microsoft.com/office/drawing/2014/main" id="{20BCF24C-5B02-442E-A6E4-ABEB567FD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1038482"/>
            <a:ext cx="7105650" cy="548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240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9660920" y="1038482"/>
            <a:ext cx="21932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작성 화면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화면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UI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BCF24C-5B02-442E-A6E4-ABEB567FD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1650" y="1038482"/>
            <a:ext cx="7105649" cy="548275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1226160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9660920" y="1038482"/>
            <a:ext cx="21932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상세 화면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화면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UI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BCF24C-5B02-442E-A6E4-ABEB567FD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1651" y="1038482"/>
            <a:ext cx="7105647" cy="548275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1792206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9660920" y="1038482"/>
            <a:ext cx="21932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수정 화면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화면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UI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BCF24C-5B02-442E-A6E4-ABEB567FD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1651" y="1038482"/>
            <a:ext cx="7105647" cy="548275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3217537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9660920" y="1038482"/>
            <a:ext cx="21932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검색 화면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화면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UI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BCF24C-5B02-442E-A6E4-ABEB567FD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1651" y="1038482"/>
            <a:ext cx="7105647" cy="548275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3392368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A08FC-B24C-4412-B89C-BEBC730739D7}"/>
              </a:ext>
            </a:extLst>
          </p:cNvPr>
          <p:cNvSpPr txBox="1"/>
          <p:nvPr/>
        </p:nvSpPr>
        <p:spPr>
          <a:xfrm>
            <a:off x="4684295" y="2849284"/>
            <a:ext cx="288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기타 설정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5435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6405221" y="1038482"/>
            <a:ext cx="54489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첨부 파일 저장 경로 설정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기타 설정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BCF24C-5B02-442E-A6E4-ABEB567FD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512" y="1896785"/>
            <a:ext cx="6200828" cy="326810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5234DE-ABE1-4931-9550-76206EE322E8}"/>
              </a:ext>
            </a:extLst>
          </p:cNvPr>
          <p:cNvSpPr txBox="1"/>
          <p:nvPr/>
        </p:nvSpPr>
        <p:spPr>
          <a:xfrm>
            <a:off x="6781800" y="3743325"/>
            <a:ext cx="4919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src</a:t>
            </a:r>
            <a:r>
              <a:rPr lang="en-US" altLang="ko-KR" dirty="0"/>
              <a:t>\main\resources\</a:t>
            </a:r>
            <a:r>
              <a:rPr lang="en-US" altLang="ko-KR" dirty="0" err="1"/>
              <a:t>application.properties</a:t>
            </a:r>
            <a:endParaRPr lang="en-US" altLang="ko-KR" dirty="0"/>
          </a:p>
          <a:p>
            <a:r>
              <a:rPr lang="ko-KR" altLang="en-US" dirty="0"/>
              <a:t>파일의 </a:t>
            </a:r>
            <a:r>
              <a:rPr lang="en-US" altLang="ko-KR" dirty="0"/>
              <a:t>“</a:t>
            </a:r>
            <a:r>
              <a:rPr lang="en-US" altLang="ko-KR" dirty="0" err="1"/>
              <a:t>file.upload.directory</a:t>
            </a:r>
            <a:r>
              <a:rPr lang="en-US" altLang="ko-KR" dirty="0"/>
              <a:t>” </a:t>
            </a:r>
            <a:r>
              <a:rPr lang="ko-KR" altLang="en-US" dirty="0"/>
              <a:t>항목을 첨부파일이 저장될 경로로 지정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702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9944651" y="1038482"/>
            <a:ext cx="1909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DB </a:t>
            </a:r>
            <a:r>
              <a:rPr lang="ko-KR" altLang="en-US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설정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기타 설정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BCF24C-5B02-442E-A6E4-ABEB567FD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512" y="1896785"/>
            <a:ext cx="6200828" cy="326810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5234DE-ABE1-4931-9550-76206EE322E8}"/>
              </a:ext>
            </a:extLst>
          </p:cNvPr>
          <p:cNvSpPr txBox="1"/>
          <p:nvPr/>
        </p:nvSpPr>
        <p:spPr>
          <a:xfrm>
            <a:off x="6781800" y="3743325"/>
            <a:ext cx="4919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src</a:t>
            </a:r>
            <a:r>
              <a:rPr lang="en-US" altLang="ko-KR" dirty="0"/>
              <a:t>\main\resources\</a:t>
            </a:r>
            <a:r>
              <a:rPr lang="en-US" altLang="ko-KR" dirty="0" err="1"/>
              <a:t>application.properties</a:t>
            </a:r>
            <a:endParaRPr lang="en-US" altLang="ko-KR" dirty="0"/>
          </a:p>
          <a:p>
            <a:r>
              <a:rPr lang="ko-KR" altLang="en-US" dirty="0"/>
              <a:t>파일의 </a:t>
            </a:r>
            <a:r>
              <a:rPr lang="en-US" altLang="ko-KR" dirty="0"/>
              <a:t>“</a:t>
            </a:r>
            <a:r>
              <a:rPr lang="en-US" altLang="ko-KR" dirty="0" err="1"/>
              <a:t>spring.datasource</a:t>
            </a:r>
            <a:r>
              <a:rPr lang="en-US" altLang="ko-KR" dirty="0"/>
              <a:t>” </a:t>
            </a:r>
            <a:r>
              <a:rPr lang="ko-KR" altLang="en-US" dirty="0"/>
              <a:t>항목 수정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6749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DCA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A08FC-B24C-4412-B89C-BEBC730739D7}"/>
              </a:ext>
            </a:extLst>
          </p:cNvPr>
          <p:cNvSpPr txBox="1"/>
          <p:nvPr/>
        </p:nvSpPr>
        <p:spPr>
          <a:xfrm>
            <a:off x="5334411" y="319816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678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181152" y="0"/>
            <a:ext cx="801084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186575" y="569179"/>
            <a:ext cx="16898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INDEX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373785" y="1485304"/>
            <a:ext cx="2238375" cy="2636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개발 환경</a:t>
            </a: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 </a:t>
            </a:r>
            <a:r>
              <a:rPr lang="ko-KR" altLang="en-US" sz="14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스스템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4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아키텍쳐</a:t>
            </a:r>
            <a:endParaRPr lang="ko-KR" altLang="en-US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 DB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설계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화면 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UI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4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기타 설정</a:t>
            </a:r>
          </a:p>
        </p:txBody>
      </p:sp>
    </p:spTree>
    <p:extLst>
      <p:ext uri="{BB962C8B-B14F-4D97-AF65-F5344CB8AC3E}">
        <p14:creationId xmlns:p14="http://schemas.microsoft.com/office/powerpoint/2010/main" val="97071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A08FC-B24C-4412-B89C-BEBC730739D7}"/>
              </a:ext>
            </a:extLst>
          </p:cNvPr>
          <p:cNvSpPr txBox="1"/>
          <p:nvPr/>
        </p:nvSpPr>
        <p:spPr>
          <a:xfrm>
            <a:off x="4684295" y="2849284"/>
            <a:ext cx="288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 환경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60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13874" y="1228624"/>
            <a:ext cx="4322956" cy="3040646"/>
            <a:chOff x="1403647" y="1052736"/>
            <a:chExt cx="2694527" cy="1806842"/>
          </a:xfrm>
        </p:grpSpPr>
        <p:sp>
          <p:nvSpPr>
            <p:cNvPr id="21" name="직사각형 20"/>
            <p:cNvSpPr/>
            <p:nvPr/>
          </p:nvSpPr>
          <p:spPr>
            <a:xfrm>
              <a:off x="1403647" y="1052736"/>
              <a:ext cx="2694527" cy="180684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14087" y="1061308"/>
              <a:ext cx="2684087" cy="658404"/>
            </a:xfrm>
            <a:prstGeom prst="rect">
              <a:avLst/>
            </a:prstGeom>
            <a:solidFill>
              <a:srgbClr val="DCAC37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Eclipse IDE for Enterprise </a:t>
              </a:r>
            </a:p>
            <a:p>
              <a:pPr algn="ctr"/>
              <a:r>
                <a:rPr lang="en-US" altLang="ko-KR" dirty="0"/>
                <a:t>Java Developers.</a:t>
              </a:r>
            </a:p>
            <a:p>
              <a:pPr algn="ctr"/>
              <a:endParaRPr lang="en-US" altLang="ko-KR" sz="12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/>
              <a:r>
                <a:rPr lang="en-US" altLang="ko-KR" dirty="0"/>
                <a:t>Version: 2020-03 (4.15.0)</a:t>
              </a:r>
              <a:endParaRPr lang="ko-KR" altLang="en-US" sz="12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009568" y="975594"/>
            <a:ext cx="3734633" cy="2931726"/>
            <a:chOff x="8934258" y="2365884"/>
            <a:chExt cx="2694528" cy="1806842"/>
          </a:xfrm>
        </p:grpSpPr>
        <p:sp>
          <p:nvSpPr>
            <p:cNvPr id="34" name="직사각형 33"/>
            <p:cNvSpPr/>
            <p:nvPr/>
          </p:nvSpPr>
          <p:spPr>
            <a:xfrm>
              <a:off x="8934258" y="2365884"/>
              <a:ext cx="2694527" cy="180684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934259" y="2377270"/>
              <a:ext cx="2694527" cy="276999"/>
            </a:xfrm>
            <a:prstGeom prst="rect">
              <a:avLst/>
            </a:prstGeom>
            <a:solidFill>
              <a:srgbClr val="DCAC37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MS SQL SERVER2008 R2</a:t>
              </a:r>
              <a:endParaRPr lang="ko-KR" altLang="en-US" sz="12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06823" y="4368995"/>
            <a:ext cx="2694527" cy="1806842"/>
            <a:chOff x="1051439" y="4044972"/>
            <a:chExt cx="2694527" cy="1806842"/>
          </a:xfrm>
        </p:grpSpPr>
        <p:sp>
          <p:nvSpPr>
            <p:cNvPr id="40" name="직사각형 39"/>
            <p:cNvSpPr/>
            <p:nvPr/>
          </p:nvSpPr>
          <p:spPr>
            <a:xfrm>
              <a:off x="1051439" y="4044972"/>
              <a:ext cx="2694527" cy="180684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51439" y="4062794"/>
              <a:ext cx="2694527" cy="523220"/>
            </a:xfrm>
            <a:prstGeom prst="rect">
              <a:avLst/>
            </a:prstGeom>
            <a:solidFill>
              <a:srgbClr val="DCAC37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JAVA </a:t>
              </a:r>
            </a:p>
            <a:p>
              <a:pPr algn="ctr"/>
              <a:r>
                <a:rPr lang="en-US" altLang="ko-KR" sz="1400" dirty="0"/>
                <a:t>Version: 1.8</a:t>
              </a:r>
              <a:endParaRPr lang="ko-KR" altLang="en-US" sz="1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개발환경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B637B0-A427-4282-906D-CA3AAD0E2C06}"/>
              </a:ext>
            </a:extLst>
          </p:cNvPr>
          <p:cNvSpPr/>
          <p:nvPr/>
        </p:nvSpPr>
        <p:spPr>
          <a:xfrm>
            <a:off x="1521870" y="2773845"/>
            <a:ext cx="2014810" cy="8953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3E9EAE3-A206-413C-883D-36A39EA295D7}"/>
              </a:ext>
            </a:extLst>
          </p:cNvPr>
          <p:cNvSpPr/>
          <p:nvPr/>
        </p:nvSpPr>
        <p:spPr>
          <a:xfrm>
            <a:off x="7431304" y="1675033"/>
            <a:ext cx="2941446" cy="165431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AEDEBDF-957C-49F2-AEF8-6E99DC5FB666}"/>
              </a:ext>
            </a:extLst>
          </p:cNvPr>
          <p:cNvGrpSpPr/>
          <p:nvPr/>
        </p:nvGrpSpPr>
        <p:grpSpPr>
          <a:xfrm>
            <a:off x="3441517" y="4363061"/>
            <a:ext cx="2694527" cy="1806842"/>
            <a:chOff x="1051439" y="4044972"/>
            <a:chExt cx="2694527" cy="180684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480D059-3D61-48FF-9096-4924639AC62C}"/>
                </a:ext>
              </a:extLst>
            </p:cNvPr>
            <p:cNvSpPr/>
            <p:nvPr/>
          </p:nvSpPr>
          <p:spPr>
            <a:xfrm>
              <a:off x="1051439" y="4044972"/>
              <a:ext cx="2694527" cy="180684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8D6878-C1C1-4460-8CF3-41CA32FF1402}"/>
                </a:ext>
              </a:extLst>
            </p:cNvPr>
            <p:cNvSpPr txBox="1"/>
            <p:nvPr/>
          </p:nvSpPr>
          <p:spPr>
            <a:xfrm>
              <a:off x="1051439" y="4062794"/>
              <a:ext cx="2694527" cy="523220"/>
            </a:xfrm>
            <a:prstGeom prst="rect">
              <a:avLst/>
            </a:prstGeom>
            <a:solidFill>
              <a:srgbClr val="DCAC37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Spring Boot </a:t>
              </a:r>
            </a:p>
            <a:p>
              <a:pPr algn="ctr"/>
              <a:r>
                <a:rPr lang="en-US" altLang="ko-KR" sz="14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Version: </a:t>
              </a:r>
              <a:r>
                <a:rPr lang="en-US" altLang="ko-KR" sz="1400" dirty="0"/>
                <a:t>2.3.0.RELEASE</a:t>
              </a:r>
              <a:endParaRPr lang="ko-KR" altLang="en-US" sz="1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E85C54F6-7958-4914-9444-33BC48364853}"/>
              </a:ext>
            </a:extLst>
          </p:cNvPr>
          <p:cNvSpPr/>
          <p:nvPr/>
        </p:nvSpPr>
        <p:spPr>
          <a:xfrm>
            <a:off x="4232965" y="5037665"/>
            <a:ext cx="1007729" cy="978221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67F85D0-79D1-4C6C-90FD-563494A226C2}"/>
              </a:ext>
            </a:extLst>
          </p:cNvPr>
          <p:cNvSpPr/>
          <p:nvPr/>
        </p:nvSpPr>
        <p:spPr>
          <a:xfrm>
            <a:off x="980031" y="5120959"/>
            <a:ext cx="1699486" cy="859026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035DBC1-8821-4C0B-9E00-55CC5F5C5E34}"/>
              </a:ext>
            </a:extLst>
          </p:cNvPr>
          <p:cNvGrpSpPr/>
          <p:nvPr/>
        </p:nvGrpSpPr>
        <p:grpSpPr>
          <a:xfrm>
            <a:off x="8067626" y="4512811"/>
            <a:ext cx="1731048" cy="1503074"/>
            <a:chOff x="1051439" y="4039829"/>
            <a:chExt cx="2694527" cy="181198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7139E61-5274-42C9-B52B-0D1A03258C4F}"/>
                </a:ext>
              </a:extLst>
            </p:cNvPr>
            <p:cNvSpPr/>
            <p:nvPr/>
          </p:nvSpPr>
          <p:spPr>
            <a:xfrm>
              <a:off x="1051439" y="4044972"/>
              <a:ext cx="2694527" cy="180684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D6FD641-6D28-4EE8-B4D4-5C188573BBAB}"/>
                </a:ext>
              </a:extLst>
            </p:cNvPr>
            <p:cNvSpPr txBox="1"/>
            <p:nvPr/>
          </p:nvSpPr>
          <p:spPr>
            <a:xfrm>
              <a:off x="1051439" y="4039829"/>
              <a:ext cx="2694527" cy="371031"/>
            </a:xfrm>
            <a:prstGeom prst="rect">
              <a:avLst/>
            </a:prstGeom>
            <a:solidFill>
              <a:srgbClr val="DCAC37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Bootstrap</a:t>
              </a:r>
              <a:endParaRPr lang="ko-KR" altLang="en-US" sz="1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0B595D4-B3AD-4F72-87B9-9F655D3D545E}"/>
              </a:ext>
            </a:extLst>
          </p:cNvPr>
          <p:cNvSpPr/>
          <p:nvPr/>
        </p:nvSpPr>
        <p:spPr>
          <a:xfrm>
            <a:off x="8553241" y="5206861"/>
            <a:ext cx="827262" cy="71257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0F5AFFA-F81B-4F3F-84FA-FD411BBEACC6}"/>
              </a:ext>
            </a:extLst>
          </p:cNvPr>
          <p:cNvGrpSpPr/>
          <p:nvPr/>
        </p:nvGrpSpPr>
        <p:grpSpPr>
          <a:xfrm>
            <a:off x="9896263" y="4500631"/>
            <a:ext cx="1731048" cy="1498808"/>
            <a:chOff x="1051439" y="4044972"/>
            <a:chExt cx="2694527" cy="180684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EAA4A56-A742-42DE-B1C9-B1E79FB9820E}"/>
                </a:ext>
              </a:extLst>
            </p:cNvPr>
            <p:cNvSpPr/>
            <p:nvPr/>
          </p:nvSpPr>
          <p:spPr>
            <a:xfrm>
              <a:off x="1051439" y="4044972"/>
              <a:ext cx="2694527" cy="180684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4B74A6D-0719-4215-8FD7-40EB8D358C31}"/>
                </a:ext>
              </a:extLst>
            </p:cNvPr>
            <p:cNvSpPr txBox="1"/>
            <p:nvPr/>
          </p:nvSpPr>
          <p:spPr>
            <a:xfrm>
              <a:off x="1051439" y="4062794"/>
              <a:ext cx="2694527" cy="307777"/>
            </a:xfrm>
            <a:prstGeom prst="rect">
              <a:avLst/>
            </a:prstGeom>
            <a:solidFill>
              <a:srgbClr val="DCAC37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jQuery</a:t>
              </a:r>
              <a:endParaRPr lang="ko-KR" altLang="en-US" sz="1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D62678A-6189-47A2-9D25-A5BF10B44189}"/>
              </a:ext>
            </a:extLst>
          </p:cNvPr>
          <p:cNvSpPr/>
          <p:nvPr/>
        </p:nvSpPr>
        <p:spPr>
          <a:xfrm>
            <a:off x="10419978" y="5190414"/>
            <a:ext cx="827262" cy="71257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346897A-30F9-4790-8C2C-331F27267114}"/>
              </a:ext>
            </a:extLst>
          </p:cNvPr>
          <p:cNvGrpSpPr/>
          <p:nvPr/>
        </p:nvGrpSpPr>
        <p:grpSpPr>
          <a:xfrm>
            <a:off x="6201606" y="4531862"/>
            <a:ext cx="1731048" cy="1498808"/>
            <a:chOff x="1051439" y="4044972"/>
            <a:chExt cx="2694527" cy="180684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C00899E-E0EE-455E-8A1E-23E3B0B7ABE8}"/>
                </a:ext>
              </a:extLst>
            </p:cNvPr>
            <p:cNvSpPr/>
            <p:nvPr/>
          </p:nvSpPr>
          <p:spPr>
            <a:xfrm>
              <a:off x="1051439" y="4044972"/>
              <a:ext cx="2694527" cy="180684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253AA96-AEFB-4E4F-8968-30E72EB9ADDB}"/>
                </a:ext>
              </a:extLst>
            </p:cNvPr>
            <p:cNvSpPr txBox="1"/>
            <p:nvPr/>
          </p:nvSpPr>
          <p:spPr>
            <a:xfrm>
              <a:off x="1051439" y="4051312"/>
              <a:ext cx="2694527" cy="371031"/>
            </a:xfrm>
            <a:prstGeom prst="rect">
              <a:avLst/>
            </a:prstGeom>
            <a:solidFill>
              <a:srgbClr val="DCAC37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maven</a:t>
              </a:r>
              <a:endParaRPr lang="ko-KR" altLang="en-US" sz="1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A04D07-A389-4CC6-B644-3017B8FEA264}"/>
              </a:ext>
            </a:extLst>
          </p:cNvPr>
          <p:cNvSpPr/>
          <p:nvPr/>
        </p:nvSpPr>
        <p:spPr>
          <a:xfrm>
            <a:off x="6683059" y="5070206"/>
            <a:ext cx="827262" cy="712578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45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A08FC-B24C-4412-B89C-BEBC730739D7}"/>
              </a:ext>
            </a:extLst>
          </p:cNvPr>
          <p:cNvSpPr txBox="1"/>
          <p:nvPr/>
        </p:nvSpPr>
        <p:spPr>
          <a:xfrm>
            <a:off x="4684295" y="2849284"/>
            <a:ext cx="288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시스템 </a:t>
            </a:r>
            <a:r>
              <a:rPr lang="ko-KR" altLang="en-US" sz="2400" dirty="0" err="1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아키텍쳐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79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시스템 </a:t>
            </a:r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아키텍쳐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원통 32">
            <a:extLst>
              <a:ext uri="{FF2B5EF4-FFF2-40B4-BE49-F238E27FC236}">
                <a16:creationId xmlns:a16="http://schemas.microsoft.com/office/drawing/2014/main" id="{85B63571-0082-4585-87BA-3AF09CC2A45E}"/>
              </a:ext>
            </a:extLst>
          </p:cNvPr>
          <p:cNvSpPr/>
          <p:nvPr/>
        </p:nvSpPr>
        <p:spPr>
          <a:xfrm>
            <a:off x="5497811" y="5771940"/>
            <a:ext cx="1759248" cy="684952"/>
          </a:xfrm>
          <a:prstGeom prst="can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latinLnBrk="0">
              <a:defRPr/>
            </a:pPr>
            <a:endParaRPr lang="ko-KR" altLang="en-US" sz="900" kern="0" dirty="0"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8C7012-274E-4547-8284-55F7F5937630}"/>
              </a:ext>
            </a:extLst>
          </p:cNvPr>
          <p:cNvSpPr/>
          <p:nvPr/>
        </p:nvSpPr>
        <p:spPr>
          <a:xfrm>
            <a:off x="5558244" y="6067425"/>
            <a:ext cx="1610500" cy="223137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900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MSSQL</a:t>
            </a:r>
            <a:r>
              <a:rPr lang="ko-KR" altLang="en-US" sz="900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900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SERVER 2008 R2</a:t>
            </a:r>
            <a:endParaRPr lang="ko-KR" altLang="en-US" sz="900" b="1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324D148-08A2-4D2D-858F-1D8109E47640}"/>
              </a:ext>
            </a:extLst>
          </p:cNvPr>
          <p:cNvSpPr/>
          <p:nvPr/>
        </p:nvSpPr>
        <p:spPr>
          <a:xfrm>
            <a:off x="4590843" y="648587"/>
            <a:ext cx="3657600" cy="761306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900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UI</a:t>
            </a:r>
          </a:p>
          <a:p>
            <a:pPr algn="ctr" latinLnBrk="0">
              <a:defRPr/>
            </a:pPr>
            <a:endParaRPr lang="en-US" altLang="ko-KR" sz="900" b="1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latinLnBrk="0">
              <a:defRPr/>
            </a:pPr>
            <a:r>
              <a:rPr lang="en-US" altLang="ko-KR" sz="900" b="1" kern="0" dirty="0">
                <a:solidFill>
                  <a:prstClr val="black"/>
                </a:solidFill>
              </a:rPr>
              <a:t>views </a:t>
            </a:r>
          </a:p>
          <a:p>
            <a:pPr algn="ctr" latinLnBrk="0">
              <a:defRPr/>
            </a:pPr>
            <a:r>
              <a:rPr lang="en-US" altLang="ko-KR" sz="900" b="1" kern="0" dirty="0" err="1">
                <a:solidFill>
                  <a:prstClr val="black"/>
                </a:solidFill>
              </a:rPr>
              <a:t>list.jsp</a:t>
            </a:r>
            <a:r>
              <a:rPr lang="en-US" altLang="ko-KR" sz="900" b="1" kern="0" dirty="0">
                <a:solidFill>
                  <a:prstClr val="black"/>
                </a:solidFill>
              </a:rPr>
              <a:t>, </a:t>
            </a:r>
            <a:r>
              <a:rPr lang="en-US" altLang="ko-KR" sz="900" b="1" kern="0" dirty="0" err="1">
                <a:solidFill>
                  <a:prstClr val="black"/>
                </a:solidFill>
              </a:rPr>
              <a:t>insert.jsp</a:t>
            </a:r>
            <a:r>
              <a:rPr lang="en-US" altLang="ko-KR" sz="900" b="1" kern="0" dirty="0">
                <a:solidFill>
                  <a:prstClr val="black"/>
                </a:solidFill>
              </a:rPr>
              <a:t>, </a:t>
            </a:r>
            <a:r>
              <a:rPr lang="en-US" altLang="ko-KR" sz="900" b="1" kern="0" dirty="0" err="1">
                <a:solidFill>
                  <a:prstClr val="black"/>
                </a:solidFill>
              </a:rPr>
              <a:t>detail.jsp</a:t>
            </a:r>
            <a:r>
              <a:rPr lang="en-US" altLang="ko-KR" sz="900" b="1" kern="0" dirty="0">
                <a:solidFill>
                  <a:prstClr val="black"/>
                </a:solidFill>
              </a:rPr>
              <a:t>, </a:t>
            </a:r>
            <a:r>
              <a:rPr lang="en-US" altLang="ko-KR" sz="900" b="1" kern="0" dirty="0" err="1">
                <a:solidFill>
                  <a:prstClr val="black"/>
                </a:solidFill>
              </a:rPr>
              <a:t>update.jsp</a:t>
            </a:r>
            <a:endParaRPr lang="ko-KR" altLang="en-US" sz="900" b="1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A80514E-1C9F-41A3-B91A-27257E8534CC}"/>
              </a:ext>
            </a:extLst>
          </p:cNvPr>
          <p:cNvSpPr/>
          <p:nvPr/>
        </p:nvSpPr>
        <p:spPr>
          <a:xfrm>
            <a:off x="2005236" y="1820146"/>
            <a:ext cx="2014314" cy="59920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800" b="1" kern="0" dirty="0" err="1">
                <a:solidFill>
                  <a:prstClr val="black"/>
                </a:solidFill>
              </a:rPr>
              <a:t>com.example.demo.board.controller</a:t>
            </a:r>
            <a:endParaRPr kumimoji="0" lang="ko-KR" altLang="en-US" sz="800" b="1" kern="0" dirty="0">
              <a:solidFill>
                <a:prstClr val="black"/>
              </a:solidFill>
              <a:effectLst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B6DE546-F51D-49D5-B039-385344F6E29E}"/>
              </a:ext>
            </a:extLst>
          </p:cNvPr>
          <p:cNvSpPr/>
          <p:nvPr/>
        </p:nvSpPr>
        <p:spPr>
          <a:xfrm>
            <a:off x="1906641" y="1704070"/>
            <a:ext cx="8618483" cy="77497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789402-9774-44B8-AE21-F471FC326A2A}"/>
              </a:ext>
            </a:extLst>
          </p:cNvPr>
          <p:cNvSpPr/>
          <p:nvPr/>
        </p:nvSpPr>
        <p:spPr>
          <a:xfrm>
            <a:off x="5558244" y="1879307"/>
            <a:ext cx="1857788" cy="4537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BoardController.java</a:t>
            </a:r>
            <a:endParaRPr lang="ko-KR" altLang="en-US" sz="12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FE7F9FB-0FA1-45A7-9DD1-FFAC5C11C2EE}"/>
              </a:ext>
            </a:extLst>
          </p:cNvPr>
          <p:cNvSpPr/>
          <p:nvPr/>
        </p:nvSpPr>
        <p:spPr>
          <a:xfrm>
            <a:off x="2005236" y="2772646"/>
            <a:ext cx="2014314" cy="59920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800" b="1" kern="0" dirty="0" err="1">
                <a:solidFill>
                  <a:prstClr val="black"/>
                </a:solidFill>
              </a:rPr>
              <a:t>com.example.demo.board.service</a:t>
            </a:r>
            <a:endParaRPr lang="ko-KR" altLang="en-US" sz="800" b="1" kern="0" dirty="0">
              <a:solidFill>
                <a:prstClr val="black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112DC0B-898E-4B43-88F7-5E7475990154}"/>
              </a:ext>
            </a:extLst>
          </p:cNvPr>
          <p:cNvSpPr/>
          <p:nvPr/>
        </p:nvSpPr>
        <p:spPr>
          <a:xfrm>
            <a:off x="1906641" y="2656570"/>
            <a:ext cx="8618483" cy="77497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1CD0468-F82E-40DD-8346-18F40AECB47B}"/>
              </a:ext>
            </a:extLst>
          </p:cNvPr>
          <p:cNvSpPr/>
          <p:nvPr/>
        </p:nvSpPr>
        <p:spPr>
          <a:xfrm>
            <a:off x="1995711" y="3744196"/>
            <a:ext cx="2014314" cy="59920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800" b="1" kern="0" dirty="0" err="1">
                <a:solidFill>
                  <a:prstClr val="black"/>
                </a:solidFill>
              </a:rPr>
              <a:t>com.example.demo.board.mapper</a:t>
            </a:r>
            <a:endParaRPr lang="ko-KR" altLang="en-US" sz="800" b="1" kern="0" dirty="0">
              <a:solidFill>
                <a:prstClr val="black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B5D049E-DE6B-41BE-89E9-BAD49AFF4A05}"/>
              </a:ext>
            </a:extLst>
          </p:cNvPr>
          <p:cNvSpPr/>
          <p:nvPr/>
        </p:nvSpPr>
        <p:spPr>
          <a:xfrm>
            <a:off x="1897116" y="3628120"/>
            <a:ext cx="8618483" cy="77497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A40707D-4D02-452B-9FC4-4B6BFA7C5B89}"/>
              </a:ext>
            </a:extLst>
          </p:cNvPr>
          <p:cNvSpPr/>
          <p:nvPr/>
        </p:nvSpPr>
        <p:spPr>
          <a:xfrm>
            <a:off x="4742211" y="3780014"/>
            <a:ext cx="1857788" cy="4537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BoardMapper.java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63BF128-5156-4503-8471-ED124178642B}"/>
              </a:ext>
            </a:extLst>
          </p:cNvPr>
          <p:cNvSpPr/>
          <p:nvPr/>
        </p:nvSpPr>
        <p:spPr>
          <a:xfrm>
            <a:off x="5595318" y="2771565"/>
            <a:ext cx="1857788" cy="4537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BoardService.java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8CA2221-BF2C-4247-ADCF-8E870629878E}"/>
              </a:ext>
            </a:extLst>
          </p:cNvPr>
          <p:cNvSpPr/>
          <p:nvPr/>
        </p:nvSpPr>
        <p:spPr>
          <a:xfrm>
            <a:off x="6876637" y="3755889"/>
            <a:ext cx="1857788" cy="4537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BoardMapper.xml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4C44046-FC7D-49FD-88EC-0A930DF5CBF1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6419643" y="1409893"/>
            <a:ext cx="0" cy="4102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E4041753-1E38-43BB-849C-EF56B74B74B4}"/>
              </a:ext>
            </a:extLst>
          </p:cNvPr>
          <p:cNvCxnSpPr>
            <a:cxnSpLocks/>
          </p:cNvCxnSpPr>
          <p:nvPr/>
        </p:nvCxnSpPr>
        <p:spPr>
          <a:xfrm>
            <a:off x="6429168" y="2324293"/>
            <a:ext cx="0" cy="4102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6070A62-AA06-4B17-AFFB-1244F6E813B9}"/>
              </a:ext>
            </a:extLst>
          </p:cNvPr>
          <p:cNvSpPr/>
          <p:nvPr/>
        </p:nvSpPr>
        <p:spPr>
          <a:xfrm>
            <a:off x="1986186" y="4658596"/>
            <a:ext cx="2014314" cy="59920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800" b="1" kern="0" dirty="0" err="1">
                <a:solidFill>
                  <a:prstClr val="black"/>
                </a:solidFill>
              </a:rPr>
              <a:t>com.example.demo.board.domain</a:t>
            </a:r>
            <a:endParaRPr lang="ko-KR" altLang="en-US" sz="800" b="1" kern="0" dirty="0">
              <a:solidFill>
                <a:prstClr val="black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92E27A4-8BA6-4437-860E-A81534BA7DB7}"/>
              </a:ext>
            </a:extLst>
          </p:cNvPr>
          <p:cNvSpPr/>
          <p:nvPr/>
        </p:nvSpPr>
        <p:spPr>
          <a:xfrm>
            <a:off x="1887591" y="4542520"/>
            <a:ext cx="8618483" cy="77497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ED994B1-5CA3-4306-A5C6-EA71DC643EE8}"/>
              </a:ext>
            </a:extLst>
          </p:cNvPr>
          <p:cNvSpPr/>
          <p:nvPr/>
        </p:nvSpPr>
        <p:spPr>
          <a:xfrm>
            <a:off x="4323937" y="4822689"/>
            <a:ext cx="971963" cy="2922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BoardVO.java</a:t>
            </a:r>
            <a:endParaRPr lang="ko-KR" altLang="en-US" sz="10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4F32667-B416-4E0B-9C2F-309D434EC251}"/>
              </a:ext>
            </a:extLst>
          </p:cNvPr>
          <p:cNvSpPr/>
          <p:nvPr/>
        </p:nvSpPr>
        <p:spPr>
          <a:xfrm>
            <a:off x="5419312" y="4822689"/>
            <a:ext cx="971963" cy="2922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FileVO.java</a:t>
            </a:r>
            <a:endParaRPr lang="ko-KR" altLang="en-US" sz="10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6DF19B4-4682-4EE8-8520-BE862FFE249E}"/>
              </a:ext>
            </a:extLst>
          </p:cNvPr>
          <p:cNvSpPr/>
          <p:nvPr/>
        </p:nvSpPr>
        <p:spPr>
          <a:xfrm>
            <a:off x="6514687" y="4822689"/>
            <a:ext cx="1114838" cy="2922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PageMaker.java</a:t>
            </a:r>
            <a:endParaRPr lang="ko-KR" altLang="en-US" sz="10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A930F1F-61BA-472A-BE6B-C5BEF56CAB50}"/>
              </a:ext>
            </a:extLst>
          </p:cNvPr>
          <p:cNvSpPr/>
          <p:nvPr/>
        </p:nvSpPr>
        <p:spPr>
          <a:xfrm>
            <a:off x="7752937" y="4822689"/>
            <a:ext cx="971963" cy="2922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Criteria.java</a:t>
            </a:r>
            <a:endParaRPr lang="ko-KR" altLang="en-US" sz="10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9FF3934-A3A1-482D-809C-D6D8E9925458}"/>
              </a:ext>
            </a:extLst>
          </p:cNvPr>
          <p:cNvSpPr/>
          <p:nvPr/>
        </p:nvSpPr>
        <p:spPr>
          <a:xfrm>
            <a:off x="8848312" y="4822689"/>
            <a:ext cx="1257713" cy="2922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SearchCriteria.java</a:t>
            </a:r>
            <a:endParaRPr lang="ko-KR" altLang="en-US" sz="1000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4B9BF27-17AF-452B-8E66-84BFE6FD6EB2}"/>
              </a:ext>
            </a:extLst>
          </p:cNvPr>
          <p:cNvCxnSpPr>
            <a:cxnSpLocks/>
          </p:cNvCxnSpPr>
          <p:nvPr/>
        </p:nvCxnSpPr>
        <p:spPr>
          <a:xfrm>
            <a:off x="6429169" y="5302524"/>
            <a:ext cx="9731" cy="5267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DD5B951-A57E-4B4E-ABB1-55B49B185AFC}"/>
              </a:ext>
            </a:extLst>
          </p:cNvPr>
          <p:cNvCxnSpPr>
            <a:cxnSpLocks/>
          </p:cNvCxnSpPr>
          <p:nvPr/>
        </p:nvCxnSpPr>
        <p:spPr>
          <a:xfrm>
            <a:off x="6438693" y="3229168"/>
            <a:ext cx="207" cy="5150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97C70E9B-B623-44EE-975B-39BE1CC09616}"/>
              </a:ext>
            </a:extLst>
          </p:cNvPr>
          <p:cNvCxnSpPr>
            <a:cxnSpLocks/>
          </p:cNvCxnSpPr>
          <p:nvPr/>
        </p:nvCxnSpPr>
        <p:spPr>
          <a:xfrm>
            <a:off x="6448218" y="4229293"/>
            <a:ext cx="207" cy="5150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65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A08FC-B24C-4412-B89C-BEBC730739D7}"/>
              </a:ext>
            </a:extLst>
          </p:cNvPr>
          <p:cNvSpPr txBox="1"/>
          <p:nvPr/>
        </p:nvSpPr>
        <p:spPr>
          <a:xfrm>
            <a:off x="4684295" y="2849284"/>
            <a:ext cx="288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DB 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789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8549142" y="1038482"/>
            <a:ext cx="33050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BOARD TABLE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DB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0544FA3-41D9-4EE9-8A89-7E633391F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176813"/>
              </p:ext>
            </p:extLst>
          </p:nvPr>
        </p:nvGraphicFramePr>
        <p:xfrm>
          <a:off x="2581276" y="1895475"/>
          <a:ext cx="7029450" cy="4171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1405">
                  <a:extLst>
                    <a:ext uri="{9D8B030D-6E8A-4147-A177-3AD203B41FA5}">
                      <a16:colId xmlns:a16="http://schemas.microsoft.com/office/drawing/2014/main" val="3817462999"/>
                    </a:ext>
                  </a:extLst>
                </a:gridCol>
                <a:gridCol w="2154011">
                  <a:extLst>
                    <a:ext uri="{9D8B030D-6E8A-4147-A177-3AD203B41FA5}">
                      <a16:colId xmlns:a16="http://schemas.microsoft.com/office/drawing/2014/main" val="963097753"/>
                    </a:ext>
                  </a:extLst>
                </a:gridCol>
                <a:gridCol w="722823">
                  <a:extLst>
                    <a:ext uri="{9D8B030D-6E8A-4147-A177-3AD203B41FA5}">
                      <a16:colId xmlns:a16="http://schemas.microsoft.com/office/drawing/2014/main" val="2218393104"/>
                    </a:ext>
                  </a:extLst>
                </a:gridCol>
                <a:gridCol w="404780">
                  <a:extLst>
                    <a:ext uri="{9D8B030D-6E8A-4147-A177-3AD203B41FA5}">
                      <a16:colId xmlns:a16="http://schemas.microsoft.com/office/drawing/2014/main" val="869812360"/>
                    </a:ext>
                  </a:extLst>
                </a:gridCol>
                <a:gridCol w="509590">
                  <a:extLst>
                    <a:ext uri="{9D8B030D-6E8A-4147-A177-3AD203B41FA5}">
                      <a16:colId xmlns:a16="http://schemas.microsoft.com/office/drawing/2014/main" val="1102632887"/>
                    </a:ext>
                  </a:extLst>
                </a:gridCol>
                <a:gridCol w="578258">
                  <a:extLst>
                    <a:ext uri="{9D8B030D-6E8A-4147-A177-3AD203B41FA5}">
                      <a16:colId xmlns:a16="http://schemas.microsoft.com/office/drawing/2014/main" val="1468776528"/>
                    </a:ext>
                  </a:extLst>
                </a:gridCol>
                <a:gridCol w="968583">
                  <a:extLst>
                    <a:ext uri="{9D8B030D-6E8A-4147-A177-3AD203B41FA5}">
                      <a16:colId xmlns:a16="http://schemas.microsoft.com/office/drawing/2014/main" val="4133194378"/>
                    </a:ext>
                  </a:extLst>
                </a:gridCol>
              </a:tblGrid>
              <a:tr h="83439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테이블 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: </a:t>
                      </a:r>
                      <a:r>
                        <a:rPr lang="en-US" sz="1400" b="1" u="none" strike="noStrike" dirty="0">
                          <a:effectLst/>
                        </a:rPr>
                        <a:t>BOARD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620456"/>
                  </a:ext>
                </a:extLst>
              </a:tr>
              <a:tr h="31289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기능  요약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공지사항 게시판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685148"/>
                  </a:ext>
                </a:extLst>
              </a:tr>
              <a:tr h="3128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Column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설           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Type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Size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Null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Key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Default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353238"/>
                  </a:ext>
                </a:extLst>
              </a:tr>
              <a:tr h="3128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bno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게시판 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94959"/>
                  </a:ext>
                </a:extLst>
              </a:tr>
              <a:tr h="299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gubun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구분</a:t>
                      </a:r>
                      <a:r>
                        <a:rPr lang="en-US" altLang="ko-KR" sz="900" u="none" strike="noStrike" dirty="0">
                          <a:effectLst/>
                        </a:rPr>
                        <a:t>. 1=</a:t>
                      </a:r>
                      <a:r>
                        <a:rPr lang="ko-KR" altLang="en-US" sz="900" u="none" strike="noStrike" dirty="0">
                          <a:effectLst/>
                        </a:rPr>
                        <a:t>공지사항</a:t>
                      </a:r>
                      <a:r>
                        <a:rPr lang="en-US" altLang="ko-KR" sz="900" u="none" strike="noStrike" dirty="0">
                          <a:effectLst/>
                        </a:rPr>
                        <a:t>, 2=</a:t>
                      </a:r>
                      <a:r>
                        <a:rPr lang="ko-KR" altLang="en-US" sz="900" u="none" strike="noStrike" dirty="0">
                          <a:effectLst/>
                        </a:rPr>
                        <a:t>고시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char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162965"/>
                  </a:ext>
                </a:extLst>
              </a:tr>
              <a:tr h="299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subject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50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22788"/>
                  </a:ext>
                </a:extLst>
              </a:tr>
              <a:tr h="299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content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1024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029155"/>
                  </a:ext>
                </a:extLst>
              </a:tr>
              <a:tr h="299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writer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작성자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216676"/>
                  </a:ext>
                </a:extLst>
              </a:tr>
              <a:tr h="299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reg_date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작성날짜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datetime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547496"/>
                  </a:ext>
                </a:extLst>
              </a:tr>
              <a:tr h="299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mod_date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수정날짜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datetime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895766"/>
                  </a:ext>
                </a:extLst>
              </a:tr>
              <a:tr h="299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hit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조회수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629000"/>
                  </a:ext>
                </a:extLst>
              </a:tr>
              <a:tr h="299859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243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18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9035428" y="1038482"/>
            <a:ext cx="28187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FILES TABLE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DB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CADD43D-E49D-4EDF-ACBF-26A77F432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205473"/>
              </p:ext>
            </p:extLst>
          </p:nvPr>
        </p:nvGraphicFramePr>
        <p:xfrm>
          <a:off x="2505076" y="2200276"/>
          <a:ext cx="7181850" cy="3790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8075">
                  <a:extLst>
                    <a:ext uri="{9D8B030D-6E8A-4147-A177-3AD203B41FA5}">
                      <a16:colId xmlns:a16="http://schemas.microsoft.com/office/drawing/2014/main" val="4147236367"/>
                    </a:ext>
                  </a:extLst>
                </a:gridCol>
                <a:gridCol w="2200710">
                  <a:extLst>
                    <a:ext uri="{9D8B030D-6E8A-4147-A177-3AD203B41FA5}">
                      <a16:colId xmlns:a16="http://schemas.microsoft.com/office/drawing/2014/main" val="3033371204"/>
                    </a:ext>
                  </a:extLst>
                </a:gridCol>
                <a:gridCol w="738494">
                  <a:extLst>
                    <a:ext uri="{9D8B030D-6E8A-4147-A177-3AD203B41FA5}">
                      <a16:colId xmlns:a16="http://schemas.microsoft.com/office/drawing/2014/main" val="39111015"/>
                    </a:ext>
                  </a:extLst>
                </a:gridCol>
                <a:gridCol w="413556">
                  <a:extLst>
                    <a:ext uri="{9D8B030D-6E8A-4147-A177-3AD203B41FA5}">
                      <a16:colId xmlns:a16="http://schemas.microsoft.com/office/drawing/2014/main" val="546764164"/>
                    </a:ext>
                  </a:extLst>
                </a:gridCol>
                <a:gridCol w="520638">
                  <a:extLst>
                    <a:ext uri="{9D8B030D-6E8A-4147-A177-3AD203B41FA5}">
                      <a16:colId xmlns:a16="http://schemas.microsoft.com/office/drawing/2014/main" val="2117494703"/>
                    </a:ext>
                  </a:extLst>
                </a:gridCol>
                <a:gridCol w="590795">
                  <a:extLst>
                    <a:ext uri="{9D8B030D-6E8A-4147-A177-3AD203B41FA5}">
                      <a16:colId xmlns:a16="http://schemas.microsoft.com/office/drawing/2014/main" val="2833307650"/>
                    </a:ext>
                  </a:extLst>
                </a:gridCol>
                <a:gridCol w="989582">
                  <a:extLst>
                    <a:ext uri="{9D8B030D-6E8A-4147-A177-3AD203B41FA5}">
                      <a16:colId xmlns:a16="http://schemas.microsoft.com/office/drawing/2014/main" val="415875753"/>
                    </a:ext>
                  </a:extLst>
                </a:gridCol>
              </a:tblGrid>
              <a:tr h="96661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테이블 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: </a:t>
                      </a:r>
                      <a:r>
                        <a:rPr lang="en-US" sz="1400" b="1" u="none" strike="noStrike" dirty="0">
                          <a:effectLst/>
                        </a:rPr>
                        <a:t>FILES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239021"/>
                  </a:ext>
                </a:extLst>
              </a:tr>
              <a:tr h="3624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기능  요약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첨부 파일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67406"/>
                  </a:ext>
                </a:extLst>
              </a:tr>
              <a:tr h="362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Column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설           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Type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Size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Null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Key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Default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700125"/>
                  </a:ext>
                </a:extLst>
              </a:tr>
              <a:tr h="362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fno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파일 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577612"/>
                  </a:ext>
                </a:extLst>
              </a:tr>
              <a:tr h="347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bno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게시판 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496115"/>
                  </a:ext>
                </a:extLst>
              </a:tr>
              <a:tr h="347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filename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파일 저장 이름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30798"/>
                  </a:ext>
                </a:extLst>
              </a:tr>
              <a:tr h="347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fileOriName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원본 파일 이름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42884"/>
                  </a:ext>
                </a:extLst>
              </a:tr>
              <a:tr h="347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fileurl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파일 저장 경로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N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177200"/>
                  </a:ext>
                </a:extLst>
              </a:tr>
              <a:tr h="347378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504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281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2779</TotalTime>
  <Words>339</Words>
  <Application>Microsoft Office PowerPoint</Application>
  <PresentationFormat>와이드스크린</PresentationFormat>
  <Paragraphs>195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KoPubWorld돋움체 Bold</vt:lpstr>
      <vt:lpstr>KoPubWorld돋움체 Light</vt:lpstr>
      <vt:lpstr>굴림</vt:lpstr>
      <vt:lpstr>맑은 고딕</vt:lpstr>
      <vt:lpstr>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sober_555</Manager>
  <Company>sober_555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제안서-기획서 양식</dc:title>
  <dc:creator>sober_555</dc:creator>
  <cp:lastModifiedBy>준혁 정</cp:lastModifiedBy>
  <cp:revision>198</cp:revision>
  <cp:lastPrinted>2019-07-03T02:33:59Z</cp:lastPrinted>
  <dcterms:created xsi:type="dcterms:W3CDTF">2019-07-01T23:26:37Z</dcterms:created>
  <dcterms:modified xsi:type="dcterms:W3CDTF">2020-06-02T02:44:00Z</dcterms:modified>
</cp:coreProperties>
</file>